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3" r:id="rId3"/>
    <p:sldId id="307" r:id="rId4"/>
    <p:sldId id="308" r:id="rId5"/>
    <p:sldId id="309" r:id="rId6"/>
    <p:sldId id="271" r:id="rId7"/>
    <p:sldId id="260" r:id="rId8"/>
    <p:sldId id="261" r:id="rId9"/>
    <p:sldId id="262" r:id="rId10"/>
    <p:sldId id="263" r:id="rId11"/>
    <p:sldId id="321" r:id="rId12"/>
    <p:sldId id="266" r:id="rId13"/>
    <p:sldId id="278" r:id="rId14"/>
    <p:sldId id="320" r:id="rId15"/>
    <p:sldId id="289" r:id="rId16"/>
    <p:sldId id="305" r:id="rId17"/>
    <p:sldId id="318" r:id="rId18"/>
    <p:sldId id="319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4" autoAdjust="0"/>
    <p:restoredTop sz="92246" autoAdjust="0"/>
  </p:normalViewPr>
  <p:slideViewPr>
    <p:cSldViewPr>
      <p:cViewPr varScale="1">
        <p:scale>
          <a:sx n="64" d="100"/>
          <a:sy n="64" d="100"/>
        </p:scale>
        <p:origin x="123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2E4F4B-EF9B-453C-BA21-D579043368A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EB0331-FCC5-4A03-8AC0-7B7CE7E2A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4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A03FF4-94A7-41C0-808F-7B22D781889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E49608-1372-4740-AFFC-7970671B1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8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For whole or small group discussion.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Participants or presenters may wish to record responses on posters or dry erase boards.</a:t>
            </a:r>
          </a:p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25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000" indent="-285385" defTabSz="93225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539" indent="-228308" defTabSz="93225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8155" indent="-228308" defTabSz="93225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4771" indent="-228308" defTabSz="93225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1386" indent="-228308" defTabSz="932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68002" indent="-228308" defTabSz="932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4617" indent="-228308" defTabSz="932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1233" indent="-228308" defTabSz="932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249A213-42D3-4999-830E-B012C85E04BD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8931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States will be asked to provide status</a:t>
            </a:r>
            <a:r>
              <a:rPr lang="en-US" baseline="0" dirty="0" smtClean="0"/>
              <a:t> of QRIS using Benchmarks of Quality Improvements</a:t>
            </a: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50F3D8-9984-4E8F-B7FD-D730CF96FB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6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Verna -</a:t>
            </a:r>
            <a:r>
              <a:rPr lang="en-US" baseline="0" dirty="0" smtClean="0"/>
              <a:t> </a:t>
            </a:r>
            <a:r>
              <a:rPr lang="en-US" dirty="0" smtClean="0"/>
              <a:t>OSEP SPP APR does not indicators of quality.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9608-1372-4740-AFFC-7970671B19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33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593A2-CA61-472F-9E33-68BB7B1FEF6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9B4D-BD16-486B-9C7C-9DC5504F677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045C9ED-6C23-4367-917D-47987A07B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9B4D-BD16-486B-9C7C-9DC5504F677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C9ED-6C23-4367-917D-47987A07B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9B4D-BD16-486B-9C7C-9DC5504F677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C9ED-6C23-4367-917D-47987A07B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9B4D-BD16-486B-9C7C-9DC5504F677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C9ED-6C23-4367-917D-47987A07B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9B4D-BD16-486B-9C7C-9DC5504F677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C9ED-6C23-4367-917D-47987A07B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9B4D-BD16-486B-9C7C-9DC5504F677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C9ED-6C23-4367-917D-47987A07B2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9B4D-BD16-486B-9C7C-9DC5504F677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C9ED-6C23-4367-917D-47987A07B2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9B4D-BD16-486B-9C7C-9DC5504F677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C9ED-6C23-4367-917D-47987A07B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9B4D-BD16-486B-9C7C-9DC5504F677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C9ED-6C23-4367-917D-47987A07B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9B4D-BD16-486B-9C7C-9DC5504F677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C9ED-6C23-4367-917D-47987A07B2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9B4D-BD16-486B-9C7C-9DC5504F677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C9ED-6C23-4367-917D-47987A07B2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F3C9B4D-BD16-486B-9C7C-9DC5504F677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4045C9ED-6C23-4367-917D-47987A07B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2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SzPct val="100000"/>
        <a:buFont typeface="Wingdings" charset="2"/>
        <a:buChar char="§"/>
        <a:defRPr sz="1600" kern="1200" baseline="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6">
            <a:lumMod val="40000"/>
            <a:lumOff val="60000"/>
          </a:schemeClr>
        </a:buClr>
        <a:buSzPct val="61000"/>
        <a:buFont typeface="Wingdings" charset="2"/>
        <a:buChar char="u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5">
            <a:lumMod val="60000"/>
            <a:lumOff val="40000"/>
          </a:schemeClr>
        </a:buClr>
        <a:buSzPct val="90000"/>
        <a:buFont typeface="Arial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7854950" cy="129540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ts val="3440"/>
              </a:lnSpc>
              <a:spcBef>
                <a:spcPts val="0"/>
              </a:spcBef>
            </a:pPr>
            <a:r>
              <a:rPr lang="en-US" sz="11100" dirty="0"/>
              <a:t>Including IDEA Services and </a:t>
            </a:r>
            <a:r>
              <a:rPr lang="en-US" sz="11100" dirty="0" smtClean="0"/>
              <a:t>Programs into State TQRIS Systems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()</a:t>
            </a:r>
            <a:endParaRPr lang="en-US" sz="3200" dirty="0" smtClean="0"/>
          </a:p>
        </p:txBody>
      </p:sp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228600" y="411480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200" dirty="0">
              <a:latin typeface="Constantia" pitchFamily="18" charset="0"/>
            </a:endParaRPr>
          </a:p>
          <a:p>
            <a:endParaRPr lang="en-US" sz="1200" dirty="0">
              <a:solidFill>
                <a:srgbClr val="B3EAF2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14600"/>
            <a:ext cx="8458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r>
              <a:rPr lang="en-US" dirty="0" smtClean="0"/>
              <a:t>Andy </a:t>
            </a:r>
            <a:r>
              <a:rPr lang="en-US" dirty="0" err="1" smtClean="0"/>
              <a:t>Gomm</a:t>
            </a:r>
            <a:r>
              <a:rPr lang="en-US" dirty="0" smtClean="0"/>
              <a:t>,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Part C Coordinator</a:t>
            </a:r>
          </a:p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New  Mexico Family Infant Toddler (FIT)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Program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State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Department of Health/DDSD</a:t>
            </a: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/>
              <a:t>Verna </a:t>
            </a:r>
            <a:r>
              <a:rPr lang="en-US" dirty="0"/>
              <a:t>Thompson,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Interim Director, Early Development and Learning Resources/ IDEA 619 Coordinator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Delaware Department of Education</a:t>
            </a:r>
          </a:p>
          <a:p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5486400"/>
            <a:ext cx="522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Moderator: Shelley deFosset</a:t>
            </a:r>
          </a:p>
          <a:p>
            <a:pPr algn="ctr"/>
            <a:r>
              <a:rPr lang="en-US" dirty="0" smtClean="0"/>
              <a:t>ELC 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cap="none" dirty="0" smtClean="0"/>
              <a:t>What Does QRIS Look Like?</a:t>
            </a:r>
          </a:p>
        </p:txBody>
      </p:sp>
      <p:sp>
        <p:nvSpPr>
          <p:cNvPr id="593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800" dirty="0" smtClean="0"/>
              <a:t>Builds on foundation of licensing and adds multiple steps between licensing standards and higher quality standards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dirty="0" smtClean="0"/>
              <a:t>Offers supports/incentives for </a:t>
            </a:r>
            <a:br>
              <a:rPr lang="en-US" sz="2800" dirty="0" smtClean="0"/>
            </a:br>
            <a:r>
              <a:rPr lang="en-US" sz="2800" dirty="0" smtClean="0"/>
              <a:t>reaching higher levels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dirty="0" smtClean="0"/>
              <a:t>Provides easily recognized markers for higher levels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17667-B50C-454F-9FB3-18DF2FC901DB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cap="none" dirty="0"/>
              <a:t>APR Indicator </a:t>
            </a:r>
            <a:r>
              <a:rPr lang="en-US" sz="4900" cap="none" dirty="0" smtClean="0"/>
              <a:t>C2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cap="non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State data on Infants and toddlers with </a:t>
            </a:r>
            <a:r>
              <a:rPr lang="en-US" sz="2800" cap="non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disabilities </a:t>
            </a:r>
            <a:r>
              <a:rPr lang="en-US" sz="2800" cap="non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collected and reported </a:t>
            </a:r>
            <a:r>
              <a:rPr lang="en-US" sz="2800" cap="non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to </a:t>
            </a:r>
            <a:r>
              <a:rPr lang="en-US" sz="2800" cap="non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congress.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Includes % of infants and toddlers with IFSPs who primarily receive early intervention services in the home  or community-based settings</a:t>
            </a:r>
          </a:p>
          <a:p>
            <a:endParaRPr lang="en-US" dirty="0" smtClean="0"/>
          </a:p>
          <a:p>
            <a:r>
              <a:rPr lang="en-US" dirty="0" smtClean="0"/>
              <a:t>Documents the extent to which early intervention services are provided in “natural environments”. </a:t>
            </a:r>
            <a:r>
              <a:rPr lang="en-US" smtClean="0"/>
              <a:t>Natural environments </a:t>
            </a:r>
            <a:r>
              <a:rPr lang="en-US" dirty="0" smtClean="0"/>
              <a:t>are settings that are either home-based or community based.</a:t>
            </a:r>
          </a:p>
          <a:p>
            <a:endParaRPr lang="en-US" dirty="0"/>
          </a:p>
          <a:p>
            <a:r>
              <a:rPr lang="en-US" dirty="0" smtClean="0"/>
              <a:t>States must identify targets for increases in % in natural environments, identify improvement activities and explain state progress.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1534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cap="none" dirty="0" smtClean="0"/>
              <a:t>APR Indicator B6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cap="non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State data on children with disabilities </a:t>
            </a:r>
            <a:br>
              <a:rPr lang="en-US" sz="2800" cap="non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2800" cap="non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 their families collected and reported to Congress </a:t>
            </a:r>
            <a:endParaRPr lang="en-US" sz="28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81200"/>
            <a:ext cx="7260739" cy="3459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Includes % of preschool children with disabilities receiving services in </a:t>
            </a:r>
            <a:br>
              <a:rPr lang="en-US" sz="2800" dirty="0" smtClean="0"/>
            </a:br>
            <a:r>
              <a:rPr lang="en-US" sz="2800" dirty="0" smtClean="0"/>
              <a:t>regular early childhood programs </a:t>
            </a:r>
            <a:br>
              <a:rPr lang="en-US" sz="2800" dirty="0" smtClean="0"/>
            </a:br>
            <a:r>
              <a:rPr lang="en-US" sz="2800" dirty="0" smtClean="0"/>
              <a:t>(Least Restrictive Environment)</a:t>
            </a:r>
            <a:br>
              <a:rPr lang="en-US" sz="2800" dirty="0" smtClean="0"/>
            </a:br>
            <a:endParaRPr lang="en-US" sz="28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States must identify targets for increases in % in LRE, identify improvement activities, and explain state progress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77825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B4742B-AB85-461B-93E7-7D9D98F395DB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542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828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900" cap="none" dirty="0" smtClean="0"/>
              <a:t>Three Issues Related to an Inclusive Approach to </a:t>
            </a:r>
            <a:br>
              <a:rPr lang="en-US" sz="4900" cap="none" dirty="0" smtClean="0"/>
            </a:br>
            <a:r>
              <a:rPr lang="en-US" sz="4900" cap="none" dirty="0" smtClean="0"/>
              <a:t>Quality Within QRIS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590800"/>
            <a:ext cx="7772400" cy="312420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Structures &amp; incentives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Measurement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Professional </a:t>
            </a:r>
            <a:r>
              <a:rPr lang="en-US" sz="2800" dirty="0" smtClean="0"/>
              <a:t>development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90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828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cap="none" dirty="0" smtClean="0"/>
              <a:t>States have been  moving ahead with explicit references to including IDEA Program in their QRIS systems. Some examples include:</a:t>
            </a:r>
            <a:br>
              <a:rPr lang="en-US" cap="none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19400"/>
            <a:ext cx="7772400" cy="289560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Indiana 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Vermont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Pennsylvania</a:t>
            </a: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07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chemeClr val="tx2"/>
                </a:solidFill>
                <a:latin typeface="Arial Black"/>
                <a:cs typeface="Arial Black"/>
              </a:rPr>
              <a:t>State </a:t>
            </a:r>
            <a:r>
              <a:rPr lang="en-US" sz="2700" dirty="0">
                <a:solidFill>
                  <a:schemeClr val="tx2"/>
                </a:solidFill>
                <a:latin typeface="Arial Black"/>
                <a:cs typeface="Arial Black"/>
              </a:rPr>
              <a:t/>
            </a:r>
            <a:br>
              <a:rPr lang="en-US" sz="2700" dirty="0">
                <a:solidFill>
                  <a:schemeClr val="tx2"/>
                </a:solidFill>
                <a:latin typeface="Arial Black"/>
                <a:cs typeface="Arial Black"/>
              </a:rPr>
            </a:br>
            <a:r>
              <a:rPr lang="en-US" sz="2700" dirty="0" smtClean="0">
                <a:solidFill>
                  <a:schemeClr val="tx2"/>
                </a:solidFill>
                <a:latin typeface="Arial Black"/>
                <a:cs typeface="Arial Black"/>
              </a:rPr>
              <a:t>Context re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IDEA and </a:t>
            </a:r>
            <a:r>
              <a:rPr lang="en-US" cap="none" dirty="0" smtClean="0"/>
              <a:t>QRIS Development in: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685800" y="2057400"/>
            <a:ext cx="3657600" cy="3877056"/>
          </a:xfrm>
        </p:spPr>
        <p:txBody>
          <a:bodyPr/>
          <a:lstStyle/>
          <a:p>
            <a:r>
              <a:rPr lang="en-US" sz="4000" dirty="0" smtClean="0"/>
              <a:t>Delaware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800600" y="2133600"/>
            <a:ext cx="3657600" cy="3352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New Mexico</a:t>
            </a:r>
            <a:endParaRPr lang="en-US" sz="3600" dirty="0"/>
          </a:p>
          <a:p>
            <a:pPr marL="68580" indent="0" algn="ctr">
              <a:buNone/>
            </a:pPr>
            <a:r>
              <a:rPr lang="en-US" sz="5400" b="1" dirty="0" smtClean="0"/>
              <a:t>FOCUS</a:t>
            </a:r>
          </a:p>
          <a:p>
            <a:pPr marL="68580" indent="0" algn="ctr">
              <a:buNone/>
            </a:pPr>
            <a:r>
              <a:rPr lang="en-US" sz="3600" b="1" dirty="0" smtClean="0"/>
              <a:t>  </a:t>
            </a:r>
            <a:endParaRPr lang="en-US" sz="3600" dirty="0"/>
          </a:p>
        </p:txBody>
      </p:sp>
      <p:pic>
        <p:nvPicPr>
          <p:cNvPr id="6" name="Picture 2" descr="\\Uno.oet.udel.edu\hdfs\DIEEC\Logos\Stars logos 2013\Delaware Stars Logo-Color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43200"/>
            <a:ext cx="2400299" cy="152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7620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cap="none" dirty="0" smtClean="0"/>
              <a:t>Vexing Questions for Panelists</a:t>
            </a:r>
            <a:r>
              <a:rPr lang="en-US" cap="none" dirty="0" smtClean="0"/>
              <a:t/>
            </a:r>
            <a:br>
              <a:rPr lang="en-US" cap="none" dirty="0" smtClean="0"/>
            </a:br>
            <a:endParaRPr lang="en-US" cap="none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63" b="13863"/>
          <a:stretch/>
        </p:blipFill>
        <p:spPr>
          <a:xfrm>
            <a:off x="685800" y="1905000"/>
            <a:ext cx="7772400" cy="3733800"/>
          </a:xfrm>
          <a:prstGeom prst="rect">
            <a:avLst/>
          </a:prstGeom>
          <a:ln>
            <a:solidFill>
              <a:srgbClr val="DDF53D"/>
            </a:solidFill>
          </a:ln>
        </p:spPr>
      </p:pic>
    </p:spTree>
    <p:extLst>
      <p:ext uri="{BB962C8B-B14F-4D97-AF65-F5344CB8AC3E}">
        <p14:creationId xmlns:p14="http://schemas.microsoft.com/office/powerpoint/2010/main" val="22483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/>
          <p:cNvSpPr>
            <a:spLocks noGrp="1"/>
          </p:cNvSpPr>
          <p:nvPr>
            <p:ph type="title"/>
          </p:nvPr>
        </p:nvSpPr>
        <p:spPr>
          <a:xfrm>
            <a:off x="676656" y="457200"/>
            <a:ext cx="8010144" cy="19812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660066"/>
                </a:solidFill>
              </a:rPr>
              <a:t>Questions and discussion</a:t>
            </a:r>
            <a:r>
              <a:rPr lang="en-US" sz="4400" b="1" dirty="0">
                <a:solidFill>
                  <a:srgbClr val="660066"/>
                </a:solidFill>
              </a:rPr>
              <a:t/>
            </a:r>
            <a:br>
              <a:rPr lang="en-US" sz="4400" b="1" dirty="0">
                <a:solidFill>
                  <a:srgbClr val="660066"/>
                </a:solidFill>
              </a:rPr>
            </a:br>
            <a:endParaRPr lang="en-US" sz="4400" b="1" dirty="0" smtClean="0">
              <a:solidFill>
                <a:srgbClr val="660066"/>
              </a:solidFill>
            </a:endParaRPr>
          </a:p>
        </p:txBody>
      </p:sp>
      <p:sp>
        <p:nvSpPr>
          <p:cNvPr id="41987" name="Content Placeholder 5"/>
          <p:cNvSpPr>
            <a:spLocks noGrp="1"/>
          </p:cNvSpPr>
          <p:nvPr>
            <p:ph type="body" idx="4294967295"/>
          </p:nvPr>
        </p:nvSpPr>
        <p:spPr>
          <a:xfrm>
            <a:off x="609600" y="1752600"/>
            <a:ext cx="2057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3" descr="FA03B61A-6810-4E7C-A48F-27CD96D5D841"/>
          <p:cNvPicPr>
            <a:picLocks noChangeAspect="1" noChangeArrowheads="1"/>
          </p:cNvPicPr>
          <p:nvPr/>
        </p:nvPicPr>
        <p:blipFill>
          <a:blip r:embed="rId3" cstate="print"/>
          <a:srcRect t="26482"/>
          <a:stretch>
            <a:fillRect/>
          </a:stretch>
        </p:blipFill>
        <p:spPr bwMode="auto">
          <a:xfrm>
            <a:off x="2819401" y="2514599"/>
            <a:ext cx="3810000" cy="3810001"/>
          </a:xfrm>
          <a:prstGeom prst="rect">
            <a:avLst/>
          </a:prstGeom>
          <a:ln>
            <a:solidFill>
              <a:srgbClr val="666699"/>
            </a:solidFill>
          </a:ln>
          <a:effectLst>
            <a:outerShdw blurRad="50800" dist="38100" dir="2700000" algn="tl" rotWithShape="0">
              <a:srgbClr val="660066">
                <a:alpha val="4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990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THANK </a:t>
            </a:r>
          </a:p>
          <a:p>
            <a:r>
              <a:rPr lang="en-US" sz="5400" dirty="0" smtClean="0"/>
              <a:t>YOU</a:t>
            </a:r>
            <a:endParaRPr lang="en-US" sz="5400" dirty="0"/>
          </a:p>
        </p:txBody>
      </p:sp>
      <p:pic>
        <p:nvPicPr>
          <p:cNvPr id="5" name="Picture 5" descr="860_friendshi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804" b="12804"/>
          <a:stretch>
            <a:fillRect/>
          </a:stretch>
        </p:blipFill>
        <p:spPr bwMode="auto"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5629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8077200" cy="3733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National Context and Overview of TQRIS</a:t>
            </a:r>
          </a:p>
          <a:p>
            <a:endParaRPr lang="en-US" sz="2400" dirty="0" smtClean="0"/>
          </a:p>
          <a:p>
            <a:r>
              <a:rPr lang="en-US" sz="2400" dirty="0" smtClean="0"/>
              <a:t>Perspectives from DE and NM</a:t>
            </a:r>
          </a:p>
          <a:p>
            <a:endParaRPr lang="en-US" sz="2400" dirty="0" smtClean="0"/>
          </a:p>
          <a:p>
            <a:r>
              <a:rPr lang="en-US" sz="2400" dirty="0" smtClean="0"/>
              <a:t>Panel Discussion</a:t>
            </a:r>
          </a:p>
          <a:p>
            <a:endParaRPr lang="en-US" sz="2400" dirty="0"/>
          </a:p>
          <a:p>
            <a:r>
              <a:rPr lang="en-US" sz="2400" dirty="0" smtClean="0"/>
              <a:t>Questions and Discussion </a:t>
            </a:r>
          </a:p>
        </p:txBody>
      </p:sp>
    </p:spTree>
    <p:extLst>
      <p:ext uri="{BB962C8B-B14F-4D97-AF65-F5344CB8AC3E}">
        <p14:creationId xmlns:p14="http://schemas.microsoft.com/office/powerpoint/2010/main" val="30265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7" t="11250" r="7393"/>
          <a:stretch/>
        </p:blipFill>
        <p:spPr>
          <a:xfrm>
            <a:off x="304800" y="1066800"/>
            <a:ext cx="6172200" cy="397724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0" y="1066800"/>
            <a:ext cx="2438400" cy="4038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latin typeface="Arial Black"/>
                <a:cs typeface="Arial Black"/>
              </a:rPr>
              <a:t>National </a:t>
            </a:r>
            <a:r>
              <a:rPr lang="en-US" sz="2400" dirty="0" smtClean="0">
                <a:solidFill>
                  <a:schemeClr val="tx2"/>
                </a:solidFill>
                <a:latin typeface="Arial Black"/>
                <a:cs typeface="Arial Black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Arial Black"/>
                <a:cs typeface="Arial Black"/>
              </a:rPr>
            </a:br>
            <a:r>
              <a:rPr lang="en-US" sz="2400" dirty="0" smtClean="0">
                <a:solidFill>
                  <a:schemeClr val="tx2"/>
                </a:solidFill>
                <a:latin typeface="Arial Black"/>
                <a:cs typeface="Arial Black"/>
              </a:rPr>
              <a:t>Context</a:t>
            </a:r>
            <a:r>
              <a:rPr lang="en-US" sz="4800" dirty="0">
                <a:solidFill>
                  <a:schemeClr val="tx2"/>
                </a:solidFill>
              </a:rPr>
              <a:t/>
            </a:r>
            <a:br>
              <a:rPr lang="en-US" sz="4800" dirty="0">
                <a:solidFill>
                  <a:schemeClr val="tx2"/>
                </a:solidFill>
              </a:rPr>
            </a:br>
            <a:r>
              <a:rPr lang="en-US" sz="4400" cap="none" dirty="0" smtClean="0"/>
              <a:t>Focus </a:t>
            </a:r>
            <a:br>
              <a:rPr lang="en-US" sz="4400" cap="none" dirty="0" smtClean="0"/>
            </a:br>
            <a:r>
              <a:rPr lang="en-US" sz="4400" cap="none" dirty="0" smtClean="0"/>
              <a:t>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cap="none" dirty="0" smtClean="0"/>
              <a:t>High </a:t>
            </a:r>
            <a:br>
              <a:rPr lang="en-US" sz="4400" cap="none" dirty="0" smtClean="0"/>
            </a:br>
            <a:r>
              <a:rPr lang="en-US" sz="4400" cap="none" dirty="0" smtClean="0"/>
              <a:t>Needs Children</a:t>
            </a:r>
            <a:endParaRPr lang="en-US" sz="4400" cap="none" dirty="0"/>
          </a:p>
        </p:txBody>
      </p:sp>
    </p:spTree>
    <p:extLst>
      <p:ext uri="{BB962C8B-B14F-4D97-AF65-F5344CB8AC3E}">
        <p14:creationId xmlns:p14="http://schemas.microsoft.com/office/powerpoint/2010/main" val="423773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0" y="-1524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4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2438400"/>
            <a:ext cx="2590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dirty="0" smtClean="0">
                <a:solidFill>
                  <a:schemeClr val="tx2"/>
                </a:solidFill>
                <a:latin typeface="Arial Black"/>
                <a:cs typeface="Arial Black"/>
              </a:rPr>
              <a:t>National Context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900" cap="none" dirty="0" smtClean="0"/>
              <a:t>Focus on </a:t>
            </a:r>
            <a:br>
              <a:rPr lang="en-US" sz="4900" cap="none" dirty="0" smtClean="0"/>
            </a:br>
            <a:r>
              <a:rPr lang="en-US" sz="4900" cap="none" dirty="0" smtClean="0"/>
              <a:t>Cross </a:t>
            </a:r>
            <a:br>
              <a:rPr lang="en-US" sz="4900" cap="none" dirty="0" smtClean="0"/>
            </a:br>
            <a:r>
              <a:rPr lang="en-US" sz="4900" cap="none" dirty="0" smtClean="0"/>
              <a:t>Sector </a:t>
            </a:r>
            <a:br>
              <a:rPr lang="en-US" sz="4900" cap="none" dirty="0" smtClean="0"/>
            </a:br>
            <a:r>
              <a:rPr lang="en-US" sz="4900" cap="none" dirty="0" smtClean="0"/>
              <a:t>Systems </a:t>
            </a:r>
            <a:br>
              <a:rPr lang="en-US" sz="4900" cap="none" dirty="0" smtClean="0"/>
            </a:br>
            <a:r>
              <a:rPr lang="en-US" sz="4900" cap="none" dirty="0" smtClean="0"/>
              <a:t>Building </a:t>
            </a:r>
            <a:endParaRPr lang="en-US" sz="4900" dirty="0"/>
          </a:p>
        </p:txBody>
      </p:sp>
      <p:pic>
        <p:nvPicPr>
          <p:cNvPr id="2" name="Picture 1" descr="3048_twoo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66800"/>
            <a:ext cx="5816599" cy="38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>
                <a:solidFill>
                  <a:schemeClr val="tx2"/>
                </a:solidFill>
                <a:latin typeface="Arial Black"/>
                <a:cs typeface="Arial Black"/>
              </a:rPr>
              <a:t>National Context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4900" cap="none" dirty="0" smtClean="0"/>
              <a:t>Accountability &amp; Quality</a:t>
            </a:r>
            <a:endParaRPr lang="en-US" sz="4900" cap="none" dirty="0"/>
          </a:p>
        </p:txBody>
      </p:sp>
      <p:pic>
        <p:nvPicPr>
          <p:cNvPr id="5" name="Picture 4" descr="magnifying_glass_purple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228">
            <a:off x="778211" y="2271883"/>
            <a:ext cx="6459007" cy="418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cap="none" dirty="0" smtClean="0"/>
              <a:t>Quality Movement = </a:t>
            </a:r>
            <a:br>
              <a:rPr lang="en-US" sz="4400" cap="none" dirty="0" smtClean="0"/>
            </a:br>
            <a:r>
              <a:rPr lang="en-US" sz="4400" cap="none" dirty="0" smtClean="0"/>
              <a:t>Multiple Quality Initiatives</a:t>
            </a:r>
            <a:endParaRPr lang="en-US" sz="4400" cap="none" dirty="0"/>
          </a:p>
        </p:txBody>
      </p:sp>
      <p:sp>
        <p:nvSpPr>
          <p:cNvPr id="4" name="Rectangle 3"/>
          <p:cNvSpPr/>
          <p:nvPr/>
        </p:nvSpPr>
        <p:spPr>
          <a:xfrm>
            <a:off x="5181600" y="2514600"/>
            <a:ext cx="37832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600" b="1" spc="300" dirty="0">
                <a:ln w="11430" cmpd="sng">
                  <a:solidFill>
                    <a:srgbClr val="66336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6336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6336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63366">
                      <a:satMod val="220000"/>
                      <a:alpha val="35000"/>
                    </a:srgbClr>
                  </a:glow>
                </a:effectLst>
              </a:rPr>
              <a:t>QRIS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2438400"/>
            <a:ext cx="50185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dirty="0">
                <a:ln w="19050">
                  <a:solidFill>
                    <a:srgbClr val="2B142D">
                      <a:tint val="1000"/>
                    </a:srgbClr>
                  </a:solidFill>
                  <a:prstDash val="solid"/>
                </a:ln>
                <a:solidFill>
                  <a:srgbClr val="6666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licensing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3352800"/>
            <a:ext cx="3561595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program </a:t>
            </a:r>
            <a:br>
              <a:rPr lang="en-US" sz="4400" b="1" dirty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400" b="1" dirty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standards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257800" y="3886200"/>
            <a:ext cx="35880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Accreditation </a:t>
            </a:r>
            <a:b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</a:b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Criteria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83080" y="2978681"/>
            <a:ext cx="20361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600" b="1" spc="100" dirty="0" smtClean="0">
                <a:ln w="18000">
                  <a:solidFill>
                    <a:srgbClr val="CCFF33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000" dist="20000" dir="16020000" algn="tl">
                    <a:srgbClr val="663366">
                      <a:satMod val="200000"/>
                      <a:shade val="1000"/>
                      <a:alpha val="60000"/>
                    </a:srgbClr>
                  </a:outerShdw>
                </a:effectLst>
              </a:rPr>
              <a:t>ELG</a:t>
            </a:r>
            <a:endParaRPr lang="en-US" sz="6600" b="1" spc="100" dirty="0">
              <a:ln w="18000">
                <a:solidFill>
                  <a:srgbClr val="CCFF33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25000" dist="20000" dir="16020000" algn="tl">
                  <a:srgbClr val="663366">
                    <a:satMod val="200000"/>
                    <a:shade val="1000"/>
                    <a:alpha val="6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1828800"/>
            <a:ext cx="4964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OSEP Monitoring and</a:t>
            </a:r>
          </a:p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Accountability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7526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2"/>
                </a:solidFill>
              </a:rPr>
              <a:t>Head Start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Performance</a:t>
            </a:r>
          </a:p>
          <a:p>
            <a:pPr algn="r"/>
            <a:r>
              <a:rPr lang="en-US" dirty="0" smtClean="0">
                <a:solidFill>
                  <a:schemeClr val="accent2"/>
                </a:solidFill>
              </a:rPr>
              <a:t>Framework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4648200"/>
            <a:ext cx="4081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D7EEFB"/>
                </a:solidFill>
              </a:rPr>
              <a:t>Personnel Standards</a:t>
            </a:r>
            <a:endParaRPr lang="en-US" sz="2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D7EE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Magnifying glass.pn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6" b="-10966"/>
          <a:stretch>
            <a:fillRect/>
          </a:stretch>
        </p:blipFill>
        <p:spPr>
          <a:xfrm flipH="1">
            <a:off x="2874990" y="609600"/>
            <a:ext cx="6279499" cy="54945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Content Placeholder 13" descr="Magnifying glass.pn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6" b="-10966"/>
          <a:stretch>
            <a:fillRect/>
          </a:stretch>
        </p:blipFill>
        <p:spPr>
          <a:xfrm rot="667524">
            <a:off x="228600" y="838200"/>
            <a:ext cx="5426951" cy="4748582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762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cap="none" dirty="0" smtClean="0"/>
              <a:t>Two Different Initiatives               </a:t>
            </a:r>
            <a:endParaRPr lang="en-US" sz="49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10000" y="762000"/>
            <a:ext cx="4267200" cy="578643"/>
          </a:xfrm>
        </p:spPr>
        <p:txBody>
          <a:bodyPr>
            <a:noAutofit/>
          </a:bodyPr>
          <a:lstStyle/>
          <a:p>
            <a:r>
              <a:rPr lang="en-US" sz="3200" dirty="0" smtClean="0"/>
              <a:t>Quality Inclusion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2438400"/>
            <a:ext cx="120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QRIS</a:t>
            </a: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6553200" y="2515345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US DOE OSEP State Performance Plan </a:t>
            </a:r>
            <a:br>
              <a:rPr lang="en-US" sz="1600" b="1" dirty="0" smtClean="0"/>
            </a:br>
            <a:r>
              <a:rPr lang="en-US" sz="1600" b="1" dirty="0" smtClean="0"/>
              <a:t>Annual Report (SPP APR)</a:t>
            </a:r>
            <a:endParaRPr lang="en-US" sz="1600" b="1" dirty="0"/>
          </a:p>
        </p:txBody>
      </p:sp>
      <p:sp>
        <p:nvSpPr>
          <p:cNvPr id="8" name="Right Arrow 7"/>
          <p:cNvSpPr/>
          <p:nvPr/>
        </p:nvSpPr>
        <p:spPr>
          <a:xfrm>
            <a:off x="2743200" y="838200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Number Placeholder 17"/>
          <p:cNvSpPr txBox="1">
            <a:spLocks noGrp="1"/>
          </p:cNvSpPr>
          <p:nvPr/>
        </p:nvSpPr>
        <p:spPr bwMode="auto">
          <a:xfrm>
            <a:off x="82296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E61444AA-3F1A-495D-AF88-75FCF778F4E0}" type="slidenum">
              <a:rPr lang="en-US" sz="1400">
                <a:solidFill>
                  <a:srgbClr val="045C75"/>
                </a:solidFill>
                <a:latin typeface="Constantia" pitchFamily="18" charset="0"/>
              </a:rPr>
              <a:pPr algn="r"/>
              <a:t>8</a:t>
            </a:fld>
            <a:endParaRPr lang="en-US" sz="14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12902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cap="none" dirty="0" smtClean="0"/>
              <a:t>What Is QRIS?</a:t>
            </a:r>
          </a:p>
        </p:txBody>
      </p:sp>
      <p:sp>
        <p:nvSpPr>
          <p:cNvPr id="129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Varies from state to state with most states participating at some level</a:t>
            </a:r>
          </a:p>
          <a:p>
            <a:pPr eaLnBrk="1" hangingPunct="1"/>
            <a:r>
              <a:rPr lang="en-US" sz="2800" dirty="0" smtClean="0"/>
              <a:t>Common elements include</a:t>
            </a:r>
          </a:p>
          <a:p>
            <a:pPr lvl="1" eaLnBrk="1" hangingPunct="1"/>
            <a:r>
              <a:rPr lang="en-US" dirty="0" smtClean="0"/>
              <a:t>Quality standards</a:t>
            </a:r>
          </a:p>
          <a:p>
            <a:pPr lvl="1" eaLnBrk="1" hangingPunct="1"/>
            <a:r>
              <a:rPr lang="en-US" dirty="0" smtClean="0"/>
              <a:t>Process for assessing standards</a:t>
            </a:r>
          </a:p>
          <a:p>
            <a:pPr lvl="1" eaLnBrk="1" hangingPunct="1"/>
            <a:r>
              <a:rPr lang="en-US" dirty="0" smtClean="0"/>
              <a:t>Outreach and support to programs to raise quality</a:t>
            </a:r>
          </a:p>
          <a:p>
            <a:pPr lvl="1" eaLnBrk="1" hangingPunct="1"/>
            <a:r>
              <a:rPr lang="en-US" dirty="0" smtClean="0"/>
              <a:t>Financial incentives</a:t>
            </a:r>
          </a:p>
          <a:p>
            <a:pPr lvl="1" eaLnBrk="1" hangingPunct="1"/>
            <a:r>
              <a:rPr lang="en-US" dirty="0" smtClean="0"/>
              <a:t>Consumer awareness</a:t>
            </a:r>
          </a:p>
        </p:txBody>
      </p:sp>
    </p:spTree>
    <p:extLst>
      <p:ext uri="{BB962C8B-B14F-4D97-AF65-F5344CB8AC3E}">
        <p14:creationId xmlns:p14="http://schemas.microsoft.com/office/powerpoint/2010/main" val="17431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cap="none" dirty="0" smtClean="0"/>
              <a:t>What Is QRIS </a:t>
            </a:r>
            <a:r>
              <a:rPr lang="en-US" sz="2400" dirty="0" smtClean="0"/>
              <a:t>(cont.)</a:t>
            </a:r>
            <a:r>
              <a:rPr lang="en-US" sz="4400" dirty="0" smtClean="0"/>
              <a:t>?</a:t>
            </a:r>
          </a:p>
        </p:txBody>
      </p:sp>
      <p:sp>
        <p:nvSpPr>
          <p:cNvPr id="58371" name="Rectangle 3"/>
          <p:cNvSpPr>
            <a:spLocks noGrp="1"/>
          </p:cNvSpPr>
          <p:nvPr>
            <p:ph idx="1"/>
          </p:nvPr>
        </p:nvSpPr>
        <p:spPr>
          <a:xfrm>
            <a:off x="990600" y="1828800"/>
            <a:ext cx="7450138" cy="2667000"/>
          </a:xfrm>
        </p:spPr>
        <p:txBody>
          <a:bodyPr>
            <a:normAutofit/>
          </a:bodyPr>
          <a:lstStyle/>
          <a:p>
            <a:pPr marL="463550" indent="-463550" eaLnBrk="1" hangingPunct="1">
              <a:spcBef>
                <a:spcPct val="50000"/>
              </a:spcBef>
            </a:pPr>
            <a:r>
              <a:rPr lang="en-US" sz="2800" dirty="0" smtClean="0"/>
              <a:t>A method to assess, improve, and communicate the level of quality in early and school-age care settings</a:t>
            </a:r>
          </a:p>
          <a:p>
            <a:pPr marL="463550" indent="-463550" eaLnBrk="1" hangingPunct="1">
              <a:spcBef>
                <a:spcPct val="50000"/>
              </a:spcBef>
            </a:pPr>
            <a:r>
              <a:rPr lang="en-US" sz="2800" dirty="0" smtClean="0"/>
              <a:t>May also be called a Tiered Quality Rating and Improvement System (TQRIS)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1CB7B-D0FB-4100-BDBB-D8B16EC11E32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1079</TotalTime>
  <Words>362</Words>
  <Application>Microsoft Office PowerPoint</Application>
  <PresentationFormat>On-screen Show (4:3)</PresentationFormat>
  <Paragraphs>89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Arial Black</vt:lpstr>
      <vt:lpstr>Calibri</vt:lpstr>
      <vt:lpstr>Century Gothic</vt:lpstr>
      <vt:lpstr>Constantia</vt:lpstr>
      <vt:lpstr>Rockwell</vt:lpstr>
      <vt:lpstr>Wingdings</vt:lpstr>
      <vt:lpstr>Wingdings 3</vt:lpstr>
      <vt:lpstr>Urban Pop</vt:lpstr>
      <vt:lpstr>PowerPoint Presentation</vt:lpstr>
      <vt:lpstr>Agenda</vt:lpstr>
      <vt:lpstr>National  Context Focus  on High  Needs Children</vt:lpstr>
      <vt:lpstr>National Context Focus on  Cross  Sector  Systems  Building </vt:lpstr>
      <vt:lpstr> National Context Accountability &amp; Quality</vt:lpstr>
      <vt:lpstr>Quality Movement =  Multiple Quality Initiatives</vt:lpstr>
      <vt:lpstr> Two Different Initiatives               </vt:lpstr>
      <vt:lpstr>What Is QRIS?</vt:lpstr>
      <vt:lpstr>What Is QRIS (cont.)?</vt:lpstr>
      <vt:lpstr>What Does QRIS Look Like?</vt:lpstr>
      <vt:lpstr>APR Indicator C2 State data on Infants and toddlers with disabilities collected and reported to congress.</vt:lpstr>
      <vt:lpstr>APR Indicator B6 State data on children with disabilities  and their families collected and reported to Congress </vt:lpstr>
      <vt:lpstr>   Three Issues Related to an Inclusive Approach to  Quality Within QRIS    </vt:lpstr>
      <vt:lpstr>   States have been  moving ahead with explicit references to including IDEA Program in their QRIS systems. Some examples include:    </vt:lpstr>
      <vt:lpstr>State  Context re  IDEA and QRIS Development in: </vt:lpstr>
      <vt:lpstr>Vexing Questions for Panelists </vt:lpstr>
      <vt:lpstr>Questions and discussion </vt:lpstr>
      <vt:lpstr>PowerPoint Presentation</vt:lpstr>
    </vt:vector>
  </TitlesOfParts>
  <Company>FPG Child Development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?Quality and Inclusion:</dc:title>
  <dc:creator>fpg</dc:creator>
  <cp:lastModifiedBy>Denise Mauzy</cp:lastModifiedBy>
  <cp:revision>101</cp:revision>
  <cp:lastPrinted>2013-05-08T20:07:44Z</cp:lastPrinted>
  <dcterms:created xsi:type="dcterms:W3CDTF">2013-03-14T13:19:14Z</dcterms:created>
  <dcterms:modified xsi:type="dcterms:W3CDTF">2013-09-05T16:43:13Z</dcterms:modified>
</cp:coreProperties>
</file>