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2" r:id="rId3"/>
    <p:sldMasterId id="2147483684" r:id="rId4"/>
    <p:sldMasterId id="2147483686" r:id="rId5"/>
    <p:sldMasterId id="2147483688" r:id="rId6"/>
    <p:sldMasterId id="2147483689" r:id="rId7"/>
  </p:sldMasterIdLst>
  <p:notesMasterIdLst>
    <p:notesMasterId r:id="rId68"/>
  </p:notesMasterIdLst>
  <p:handoutMasterIdLst>
    <p:handoutMasterId r:id="rId69"/>
  </p:handoutMasterIdLst>
  <p:sldIdLst>
    <p:sldId id="276" r:id="rId8"/>
    <p:sldId id="329" r:id="rId9"/>
    <p:sldId id="412" r:id="rId10"/>
    <p:sldId id="289" r:id="rId11"/>
    <p:sldId id="279" r:id="rId12"/>
    <p:sldId id="336" r:id="rId13"/>
    <p:sldId id="335" r:id="rId14"/>
    <p:sldId id="500" r:id="rId15"/>
    <p:sldId id="501" r:id="rId16"/>
    <p:sldId id="416" r:id="rId17"/>
    <p:sldId id="419" r:id="rId18"/>
    <p:sldId id="344" r:id="rId19"/>
    <p:sldId id="502" r:id="rId20"/>
    <p:sldId id="424" r:id="rId21"/>
    <p:sldId id="473" r:id="rId22"/>
    <p:sldId id="503" r:id="rId23"/>
    <p:sldId id="504" r:id="rId24"/>
    <p:sldId id="460" r:id="rId25"/>
    <p:sldId id="461" r:id="rId26"/>
    <p:sldId id="454" r:id="rId27"/>
    <p:sldId id="428" r:id="rId28"/>
    <p:sldId id="456" r:id="rId29"/>
    <p:sldId id="457" r:id="rId30"/>
    <p:sldId id="505" r:id="rId31"/>
    <p:sldId id="458" r:id="rId32"/>
    <p:sldId id="459" r:id="rId33"/>
    <p:sldId id="431" r:id="rId34"/>
    <p:sldId id="474" r:id="rId35"/>
    <p:sldId id="463" r:id="rId36"/>
    <p:sldId id="430" r:id="rId37"/>
    <p:sldId id="464" r:id="rId38"/>
    <p:sldId id="427" r:id="rId39"/>
    <p:sldId id="470" r:id="rId40"/>
    <p:sldId id="466" r:id="rId41"/>
    <p:sldId id="471" r:id="rId42"/>
    <p:sldId id="472" r:id="rId43"/>
    <p:sldId id="506" r:id="rId44"/>
    <p:sldId id="480" r:id="rId45"/>
    <p:sldId id="481" r:id="rId46"/>
    <p:sldId id="482" r:id="rId47"/>
    <p:sldId id="483" r:id="rId48"/>
    <p:sldId id="498" r:id="rId49"/>
    <p:sldId id="508" r:id="rId50"/>
    <p:sldId id="485" r:id="rId51"/>
    <p:sldId id="486" r:id="rId52"/>
    <p:sldId id="487" r:id="rId53"/>
    <p:sldId id="488" r:id="rId54"/>
    <p:sldId id="489" r:id="rId55"/>
    <p:sldId id="490" r:id="rId56"/>
    <p:sldId id="507" r:id="rId57"/>
    <p:sldId id="491" r:id="rId58"/>
    <p:sldId id="492" r:id="rId59"/>
    <p:sldId id="493" r:id="rId60"/>
    <p:sldId id="494" r:id="rId61"/>
    <p:sldId id="495" r:id="rId62"/>
    <p:sldId id="496" r:id="rId63"/>
    <p:sldId id="468" r:id="rId64"/>
    <p:sldId id="469" r:id="rId65"/>
    <p:sldId id="286" r:id="rId66"/>
    <p:sldId id="395" r:id="rId67"/>
  </p:sldIdLst>
  <p:sldSz cx="9144000" cy="6858000" type="screen4x3"/>
  <p:notesSz cx="6858000" cy="9144000"/>
  <p:defaultTextStyle>
    <a:defPPr>
      <a:defRPr lang="en-US"/>
    </a:defPPr>
    <a:lvl1pPr algn="l" rtl="0" fontAlgn="base">
      <a:spcBef>
        <a:spcPct val="0"/>
      </a:spcBef>
      <a:spcAft>
        <a:spcPct val="0"/>
      </a:spcAft>
      <a:defRPr sz="4400" b="1" kern="1200">
        <a:solidFill>
          <a:schemeClr val="tx1"/>
        </a:solidFill>
        <a:latin typeface="Arial Rounded MT Bold" pitchFamily="34" charset="0"/>
        <a:ea typeface="+mn-ea"/>
        <a:cs typeface="+mn-cs"/>
      </a:defRPr>
    </a:lvl1pPr>
    <a:lvl2pPr marL="457200" algn="l" rtl="0" fontAlgn="base">
      <a:spcBef>
        <a:spcPct val="0"/>
      </a:spcBef>
      <a:spcAft>
        <a:spcPct val="0"/>
      </a:spcAft>
      <a:defRPr sz="4400" b="1" kern="1200">
        <a:solidFill>
          <a:schemeClr val="tx1"/>
        </a:solidFill>
        <a:latin typeface="Arial Rounded MT Bold" pitchFamily="34" charset="0"/>
        <a:ea typeface="+mn-ea"/>
        <a:cs typeface="+mn-cs"/>
      </a:defRPr>
    </a:lvl2pPr>
    <a:lvl3pPr marL="914400" algn="l" rtl="0" fontAlgn="base">
      <a:spcBef>
        <a:spcPct val="0"/>
      </a:spcBef>
      <a:spcAft>
        <a:spcPct val="0"/>
      </a:spcAft>
      <a:defRPr sz="4400" b="1" kern="1200">
        <a:solidFill>
          <a:schemeClr val="tx1"/>
        </a:solidFill>
        <a:latin typeface="Arial Rounded MT Bold" pitchFamily="34" charset="0"/>
        <a:ea typeface="+mn-ea"/>
        <a:cs typeface="+mn-cs"/>
      </a:defRPr>
    </a:lvl3pPr>
    <a:lvl4pPr marL="1371600" algn="l" rtl="0" fontAlgn="base">
      <a:spcBef>
        <a:spcPct val="0"/>
      </a:spcBef>
      <a:spcAft>
        <a:spcPct val="0"/>
      </a:spcAft>
      <a:defRPr sz="4400" b="1" kern="1200">
        <a:solidFill>
          <a:schemeClr val="tx1"/>
        </a:solidFill>
        <a:latin typeface="Arial Rounded MT Bold" pitchFamily="34" charset="0"/>
        <a:ea typeface="+mn-ea"/>
        <a:cs typeface="+mn-cs"/>
      </a:defRPr>
    </a:lvl4pPr>
    <a:lvl5pPr marL="1828800" algn="l" rtl="0" fontAlgn="base">
      <a:spcBef>
        <a:spcPct val="0"/>
      </a:spcBef>
      <a:spcAft>
        <a:spcPct val="0"/>
      </a:spcAft>
      <a:defRPr sz="4400" b="1" kern="1200">
        <a:solidFill>
          <a:schemeClr val="tx1"/>
        </a:solidFill>
        <a:latin typeface="Arial Rounded MT Bold" pitchFamily="34" charset="0"/>
        <a:ea typeface="+mn-ea"/>
        <a:cs typeface="+mn-cs"/>
      </a:defRPr>
    </a:lvl5pPr>
    <a:lvl6pPr marL="2286000" algn="l" defTabSz="914400" rtl="0" eaLnBrk="1" latinLnBrk="0" hangingPunct="1">
      <a:defRPr sz="4400" b="1" kern="1200">
        <a:solidFill>
          <a:schemeClr val="tx1"/>
        </a:solidFill>
        <a:latin typeface="Arial Rounded MT Bold" pitchFamily="34" charset="0"/>
        <a:ea typeface="+mn-ea"/>
        <a:cs typeface="+mn-cs"/>
      </a:defRPr>
    </a:lvl6pPr>
    <a:lvl7pPr marL="2743200" algn="l" defTabSz="914400" rtl="0" eaLnBrk="1" latinLnBrk="0" hangingPunct="1">
      <a:defRPr sz="4400" b="1" kern="1200">
        <a:solidFill>
          <a:schemeClr val="tx1"/>
        </a:solidFill>
        <a:latin typeface="Arial Rounded MT Bold" pitchFamily="34" charset="0"/>
        <a:ea typeface="+mn-ea"/>
        <a:cs typeface="+mn-cs"/>
      </a:defRPr>
    </a:lvl7pPr>
    <a:lvl8pPr marL="3200400" algn="l" defTabSz="914400" rtl="0" eaLnBrk="1" latinLnBrk="0" hangingPunct="1">
      <a:defRPr sz="4400" b="1" kern="1200">
        <a:solidFill>
          <a:schemeClr val="tx1"/>
        </a:solidFill>
        <a:latin typeface="Arial Rounded MT Bold" pitchFamily="34" charset="0"/>
        <a:ea typeface="+mn-ea"/>
        <a:cs typeface="+mn-cs"/>
      </a:defRPr>
    </a:lvl8pPr>
    <a:lvl9pPr marL="3657600" algn="l" defTabSz="914400" rtl="0" eaLnBrk="1" latinLnBrk="0" hangingPunct="1">
      <a:defRPr sz="44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8A4"/>
    <a:srgbClr val="FFC081"/>
    <a:srgbClr val="FAFA12"/>
    <a:srgbClr val="FFD7AF"/>
    <a:srgbClr val="ADBEE6"/>
    <a:srgbClr val="523F69"/>
    <a:srgbClr val="8DC0FD"/>
    <a:srgbClr val="BABABA"/>
    <a:srgbClr val="124F74"/>
    <a:srgbClr val="1F3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85755" autoAdjust="0"/>
  </p:normalViewPr>
  <p:slideViewPr>
    <p:cSldViewPr>
      <p:cViewPr>
        <p:scale>
          <a:sx n="90" d="100"/>
          <a:sy n="90" d="100"/>
        </p:scale>
        <p:origin x="-1446"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barton\AppData\Local\Temp\Table%20Shells_KF-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barton\AppData\Local\Temp\Table%20Shells_KF-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barton\AppData\Local\Temp\Table%20Shells_KF-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barton\AppData\Local\Temp\Table%20Shells_KF-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barton\AppData\Local\Temp\Table%20Shells0913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SRI\ENHANCE\child%20assess%20analysis\Table%20Shells0914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SRI\ENHANCE\child%20assess%20analysis\Table%20Shells091113_KF_LB.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SRI\ENHANCE\child%20assess%20analysis\Table%20Shells091113_KF_L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SRI\ENHANCE\child%20assess%20analysis\Table%20Shells091113_KF_L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a:t>Children with BDI-2</a:t>
            </a:r>
            <a:r>
              <a:rPr lang="en-US" sz="2200" baseline="0" dirty="0"/>
              <a:t> and COS data at both entry and exit (n=51)</a:t>
            </a:r>
            <a:endParaRPr lang="en-US" sz="2200" dirty="0"/>
          </a:p>
        </c:rich>
      </c:tx>
      <c:layout>
        <c:manualLayout>
          <c:xMode val="edge"/>
          <c:yMode val="edge"/>
          <c:x val="4.0746138028874127E-2"/>
          <c:y val="3.8770133011465986E-2"/>
        </c:manualLayout>
      </c:layout>
      <c:overlay val="0"/>
    </c:title>
    <c:autoTitleDeleted val="0"/>
    <c:plotArea>
      <c:layout/>
      <c:pieChart>
        <c:varyColors val="1"/>
        <c:ser>
          <c:idx val="0"/>
          <c:order val="0"/>
          <c:dPt>
            <c:idx val="1"/>
            <c:bubble3D val="0"/>
            <c:spPr>
              <a:solidFill>
                <a:schemeClr val="accent5">
                  <a:lumMod val="60000"/>
                  <a:lumOff val="40000"/>
                </a:schemeClr>
              </a:solidFill>
            </c:spPr>
          </c:dPt>
          <c:dPt>
            <c:idx val="2"/>
            <c:bubble3D val="0"/>
            <c:spPr>
              <a:solidFill>
                <a:schemeClr val="accent3"/>
              </a:solidFill>
            </c:spPr>
          </c:dPt>
          <c:dLbls>
            <c:txPr>
              <a:bodyPr/>
              <a:lstStyle/>
              <a:p>
                <a:pPr>
                  <a:defRPr sz="1600"/>
                </a:pPr>
                <a:endParaRPr lang="en-US"/>
              </a:p>
            </c:txPr>
            <c:dLblPos val="ctr"/>
            <c:showLegendKey val="0"/>
            <c:showVal val="0"/>
            <c:showCatName val="0"/>
            <c:showSerName val="0"/>
            <c:showPercent val="1"/>
            <c:showBubbleSize val="0"/>
            <c:showLeaderLines val="1"/>
          </c:dLbls>
          <c:cat>
            <c:strRef>
              <c:f>'Demographics-Charts'!$B$1:$C$1</c:f>
              <c:strCache>
                <c:ptCount val="2"/>
                <c:pt idx="0">
                  <c:v>EI (n = 35)</c:v>
                </c:pt>
                <c:pt idx="1">
                  <c:v>ECSE (n = 16)</c:v>
                </c:pt>
              </c:strCache>
            </c:strRef>
          </c:cat>
          <c:val>
            <c:numRef>
              <c:f>'Demographics-Charts'!$B$2:$C$2</c:f>
              <c:numCache>
                <c:formatCode>General</c:formatCode>
                <c:ptCount val="2"/>
                <c:pt idx="0">
                  <c:v>35</c:v>
                </c:pt>
                <c:pt idx="1">
                  <c:v>16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2769723637486488"/>
          <c:y val="0.85956633436175367"/>
          <c:w val="0.25608210394260589"/>
          <c:h val="0.13134192206043696"/>
        </c:manualLayout>
      </c:layout>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a:t>Age at entry (n=51)</a:t>
            </a:r>
          </a:p>
        </c:rich>
      </c:tx>
      <c:layout>
        <c:manualLayout>
          <c:xMode val="edge"/>
          <c:yMode val="edge"/>
          <c:x val="0.50208994708994714"/>
          <c:y val="4.3673695511723239E-2"/>
        </c:manualLayout>
      </c:layout>
      <c:overlay val="0"/>
    </c:title>
    <c:autoTitleDeleted val="0"/>
    <c:plotArea>
      <c:layout/>
      <c:pieChart>
        <c:varyColors val="1"/>
        <c:ser>
          <c:idx val="0"/>
          <c:order val="0"/>
          <c:dPt>
            <c:idx val="0"/>
            <c:bubble3D val="0"/>
            <c:spPr>
              <a:ln>
                <a:noFill/>
              </a:ln>
            </c:spPr>
          </c:dPt>
          <c:dPt>
            <c:idx val="1"/>
            <c:bubble3D val="0"/>
            <c:spPr>
              <a:solidFill>
                <a:schemeClr val="accent5">
                  <a:lumMod val="60000"/>
                  <a:lumOff val="40000"/>
                </a:schemeClr>
              </a:solidFill>
            </c:spPr>
          </c:dPt>
          <c:dPt>
            <c:idx val="2"/>
            <c:bubble3D val="0"/>
            <c:spPr>
              <a:solidFill>
                <a:schemeClr val="accent3"/>
              </a:solidFill>
            </c:spPr>
          </c:dPt>
          <c:dPt>
            <c:idx val="4"/>
            <c:bubble3D val="0"/>
            <c:spPr>
              <a:ln>
                <a:noFill/>
              </a:ln>
            </c:spPr>
          </c:dPt>
          <c:dLbls>
            <c:txPr>
              <a:bodyPr/>
              <a:lstStyle/>
              <a:p>
                <a:pPr>
                  <a:defRPr sz="1600"/>
                </a:pPr>
                <a:endParaRPr lang="en-US"/>
              </a:p>
            </c:txPr>
            <c:dLblPos val="ctr"/>
            <c:showLegendKey val="0"/>
            <c:showVal val="0"/>
            <c:showCatName val="0"/>
            <c:showSerName val="0"/>
            <c:showPercent val="1"/>
            <c:showBubbleSize val="0"/>
            <c:showLeaderLines val="1"/>
          </c:dLbls>
          <c:cat>
            <c:strRef>
              <c:f>'Demographics-Charts'!$A$12:$A$16</c:f>
              <c:strCache>
                <c:ptCount val="5"/>
                <c:pt idx="0">
                  <c:v>Less than 8 months (n = 5)</c:v>
                </c:pt>
                <c:pt idx="1">
                  <c:v>8-20 months (n = 9)</c:v>
                </c:pt>
                <c:pt idx="2">
                  <c:v>21-35 months (n= 21)</c:v>
                </c:pt>
                <c:pt idx="3">
                  <c:v>36-47 months (n = 8)</c:v>
                </c:pt>
                <c:pt idx="4">
                  <c:v>48 months or more (n = 8)</c:v>
                </c:pt>
              </c:strCache>
            </c:strRef>
          </c:cat>
          <c:val>
            <c:numRef>
              <c:f>'Demographics-Charts'!$D$12:$D$16</c:f>
              <c:numCache>
                <c:formatCode>General</c:formatCode>
                <c:ptCount val="5"/>
                <c:pt idx="0">
                  <c:v>5</c:v>
                </c:pt>
                <c:pt idx="1">
                  <c:v>9</c:v>
                </c:pt>
                <c:pt idx="2">
                  <c:v>21</c:v>
                </c:pt>
                <c:pt idx="3">
                  <c:v>8</c:v>
                </c:pt>
                <c:pt idx="4">
                  <c:v>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021608600294829"/>
          <c:y val="0.30132907979823048"/>
          <c:w val="0.39762862690108941"/>
          <c:h val="0.5049265058768313"/>
        </c:manualLayout>
      </c:layout>
      <c:overlay val="0"/>
      <c:txPr>
        <a:bodyPr/>
        <a:lstStyle/>
        <a:p>
          <a:pPr rtl="0">
            <a:defRPr sz="13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Disability Type</a:t>
            </a:r>
          </a:p>
        </c:rich>
      </c:tx>
      <c:layout/>
      <c:overlay val="0"/>
    </c:title>
    <c:autoTitleDeleted val="0"/>
    <c:plotArea>
      <c:layout>
        <c:manualLayout>
          <c:layoutTarget val="inner"/>
          <c:xMode val="edge"/>
          <c:yMode val="edge"/>
          <c:x val="0.23121861376769967"/>
          <c:y val="0.1266539534120735"/>
          <c:w val="0.54929269034503736"/>
          <c:h val="0.50570732683838249"/>
        </c:manualLayout>
      </c:layout>
      <c:barChart>
        <c:barDir val="col"/>
        <c:grouping val="clustered"/>
        <c:varyColors val="0"/>
        <c:ser>
          <c:idx val="0"/>
          <c:order val="0"/>
          <c:tx>
            <c:strRef>
              <c:f>'Demographics-Charts'!$A$23</c:f>
              <c:strCache>
                <c:ptCount val="1"/>
                <c:pt idx="0">
                  <c:v>Diagnosed condition (n = 8)</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'Demographics-Charts'!$B$22:$C$22</c:f>
              <c:strCache>
                <c:ptCount val="2"/>
                <c:pt idx="0">
                  <c:v>EI</c:v>
                </c:pt>
                <c:pt idx="1">
                  <c:v>ECSE</c:v>
                </c:pt>
              </c:strCache>
            </c:strRef>
          </c:cat>
          <c:val>
            <c:numRef>
              <c:f>'Demographics-Charts'!$B$23:$C$23</c:f>
              <c:numCache>
                <c:formatCode>General</c:formatCode>
                <c:ptCount val="2"/>
                <c:pt idx="0" formatCode="0%">
                  <c:v>0.22900000000000001</c:v>
                </c:pt>
              </c:numCache>
            </c:numRef>
          </c:val>
        </c:ser>
        <c:ser>
          <c:idx val="1"/>
          <c:order val="1"/>
          <c:tx>
            <c:strRef>
              <c:f>'Demographics-Charts'!$A$24</c:f>
              <c:strCache>
                <c:ptCount val="1"/>
                <c:pt idx="0">
                  <c:v>Developmental delay (EI n = 27; ECSE n = 6)</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'Demographics-Charts'!$B$22:$C$22</c:f>
              <c:strCache>
                <c:ptCount val="2"/>
                <c:pt idx="0">
                  <c:v>EI</c:v>
                </c:pt>
                <c:pt idx="1">
                  <c:v>ECSE</c:v>
                </c:pt>
              </c:strCache>
            </c:strRef>
          </c:cat>
          <c:val>
            <c:numRef>
              <c:f>'Demographics-Charts'!$B$24:$C$24</c:f>
              <c:numCache>
                <c:formatCode>0%</c:formatCode>
                <c:ptCount val="2"/>
                <c:pt idx="0">
                  <c:v>0.77100000000000002</c:v>
                </c:pt>
                <c:pt idx="1">
                  <c:v>0.38</c:v>
                </c:pt>
              </c:numCache>
            </c:numRef>
          </c:val>
        </c:ser>
        <c:ser>
          <c:idx val="2"/>
          <c:order val="2"/>
          <c:tx>
            <c:strRef>
              <c:f>'Demographics-Charts'!$A$25</c:f>
              <c:strCache>
                <c:ptCount val="1"/>
                <c:pt idx="0">
                  <c:v>Speech/language impairment (n = 7)</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'Demographics-Charts'!$B$22:$C$22</c:f>
              <c:strCache>
                <c:ptCount val="2"/>
                <c:pt idx="0">
                  <c:v>EI</c:v>
                </c:pt>
                <c:pt idx="1">
                  <c:v>ECSE</c:v>
                </c:pt>
              </c:strCache>
            </c:strRef>
          </c:cat>
          <c:val>
            <c:numRef>
              <c:f>'Demographics-Charts'!$B$25:$C$25</c:f>
              <c:numCache>
                <c:formatCode>0%</c:formatCode>
                <c:ptCount val="2"/>
                <c:pt idx="1">
                  <c:v>0.44</c:v>
                </c:pt>
              </c:numCache>
            </c:numRef>
          </c:val>
        </c:ser>
        <c:ser>
          <c:idx val="3"/>
          <c:order val="3"/>
          <c:tx>
            <c:strRef>
              <c:f>'Demographics-Charts'!$A$26</c:f>
              <c:strCache>
                <c:ptCount val="1"/>
                <c:pt idx="0">
                  <c:v>Other (n = 3)</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'Demographics-Charts'!$B$22:$C$22</c:f>
              <c:strCache>
                <c:ptCount val="2"/>
                <c:pt idx="0">
                  <c:v>EI</c:v>
                </c:pt>
                <c:pt idx="1">
                  <c:v>ECSE</c:v>
                </c:pt>
              </c:strCache>
            </c:strRef>
          </c:cat>
          <c:val>
            <c:numRef>
              <c:f>'Demographics-Charts'!$B$26:$C$26</c:f>
              <c:numCache>
                <c:formatCode>0%</c:formatCode>
                <c:ptCount val="2"/>
                <c:pt idx="1">
                  <c:v>0.19</c:v>
                </c:pt>
              </c:numCache>
            </c:numRef>
          </c:val>
        </c:ser>
        <c:dLbls>
          <c:showLegendKey val="0"/>
          <c:showVal val="0"/>
          <c:showCatName val="0"/>
          <c:showSerName val="0"/>
          <c:showPercent val="0"/>
          <c:showBubbleSize val="0"/>
        </c:dLbls>
        <c:gapWidth val="150"/>
        <c:axId val="281136512"/>
        <c:axId val="312977280"/>
      </c:barChart>
      <c:catAx>
        <c:axId val="281136512"/>
        <c:scaling>
          <c:orientation val="minMax"/>
        </c:scaling>
        <c:delete val="0"/>
        <c:axPos val="b"/>
        <c:majorTickMark val="out"/>
        <c:minorTickMark val="none"/>
        <c:tickLblPos val="nextTo"/>
        <c:txPr>
          <a:bodyPr/>
          <a:lstStyle/>
          <a:p>
            <a:pPr>
              <a:defRPr sz="1600"/>
            </a:pPr>
            <a:endParaRPr lang="en-US"/>
          </a:p>
        </c:txPr>
        <c:crossAx val="312977280"/>
        <c:crosses val="autoZero"/>
        <c:auto val="1"/>
        <c:lblAlgn val="ctr"/>
        <c:lblOffset val="100"/>
        <c:noMultiLvlLbl val="0"/>
      </c:catAx>
      <c:valAx>
        <c:axId val="312977280"/>
        <c:scaling>
          <c:orientation val="minMax"/>
          <c:max val="1"/>
        </c:scaling>
        <c:delete val="0"/>
        <c:axPos val="l"/>
        <c:title>
          <c:tx>
            <c:rich>
              <a:bodyPr rot="-5400000" vert="horz"/>
              <a:lstStyle/>
              <a:p>
                <a:pPr>
                  <a:defRPr sz="1200"/>
                </a:pPr>
                <a:r>
                  <a:rPr lang="en-US" sz="1200"/>
                  <a:t>Percentage of Children</a:t>
                </a:r>
              </a:p>
            </c:rich>
          </c:tx>
          <c:layout/>
          <c:overlay val="0"/>
        </c:title>
        <c:numFmt formatCode="0%" sourceLinked="0"/>
        <c:majorTickMark val="out"/>
        <c:minorTickMark val="none"/>
        <c:tickLblPos val="nextTo"/>
        <c:txPr>
          <a:bodyPr/>
          <a:lstStyle/>
          <a:p>
            <a:pPr>
              <a:defRPr sz="1200"/>
            </a:pPr>
            <a:endParaRPr lang="en-US"/>
          </a:p>
        </c:txPr>
        <c:crossAx val="281136512"/>
        <c:crosses val="autoZero"/>
        <c:crossBetween val="between"/>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Gender (n=51)</a:t>
            </a:r>
          </a:p>
        </c:rich>
      </c:tx>
      <c:layout/>
      <c:overlay val="0"/>
    </c:title>
    <c:autoTitleDeleted val="0"/>
    <c:plotArea>
      <c:layout/>
      <c:barChart>
        <c:barDir val="bar"/>
        <c:grouping val="percentStacked"/>
        <c:varyColors val="0"/>
        <c:ser>
          <c:idx val="0"/>
          <c:order val="0"/>
          <c:tx>
            <c:strRef>
              <c:f>'Demographics-Charts'!$A$19</c:f>
              <c:strCache>
                <c:ptCount val="1"/>
                <c:pt idx="0">
                  <c:v>Male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'Demographics-Charts'!$B$18:$D$18</c:f>
              <c:strCache>
                <c:ptCount val="3"/>
                <c:pt idx="0">
                  <c:v>EI</c:v>
                </c:pt>
                <c:pt idx="1">
                  <c:v>ECSE</c:v>
                </c:pt>
                <c:pt idx="2">
                  <c:v>Total</c:v>
                </c:pt>
              </c:strCache>
            </c:strRef>
          </c:cat>
          <c:val>
            <c:numRef>
              <c:f>'Demographics-Charts'!$B$19:$D$19</c:f>
              <c:numCache>
                <c:formatCode>0%</c:formatCode>
                <c:ptCount val="3"/>
                <c:pt idx="0">
                  <c:v>0.45700000000000002</c:v>
                </c:pt>
                <c:pt idx="1">
                  <c:v>0.68799999999999994</c:v>
                </c:pt>
                <c:pt idx="2">
                  <c:v>0.52900000000000003</c:v>
                </c:pt>
              </c:numCache>
            </c:numRef>
          </c:val>
        </c:ser>
        <c:ser>
          <c:idx val="1"/>
          <c:order val="1"/>
          <c:tx>
            <c:strRef>
              <c:f>'Demographics-Charts'!$A$20</c:f>
              <c:strCache>
                <c:ptCount val="1"/>
                <c:pt idx="0">
                  <c:v>Female</c:v>
                </c:pt>
              </c:strCache>
            </c:strRef>
          </c:tx>
          <c:spPr>
            <a:solidFill>
              <a:schemeClr val="accent5">
                <a:lumMod val="60000"/>
                <a:lumOff val="40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'Demographics-Charts'!$B$18:$D$18</c:f>
              <c:strCache>
                <c:ptCount val="3"/>
                <c:pt idx="0">
                  <c:v>EI</c:v>
                </c:pt>
                <c:pt idx="1">
                  <c:v>ECSE</c:v>
                </c:pt>
                <c:pt idx="2">
                  <c:v>Total</c:v>
                </c:pt>
              </c:strCache>
            </c:strRef>
          </c:cat>
          <c:val>
            <c:numRef>
              <c:f>'Demographics-Charts'!$B$20:$D$20</c:f>
              <c:numCache>
                <c:formatCode>0%</c:formatCode>
                <c:ptCount val="3"/>
                <c:pt idx="0">
                  <c:v>0.54299999999999993</c:v>
                </c:pt>
                <c:pt idx="1">
                  <c:v>0.31200000000000006</c:v>
                </c:pt>
                <c:pt idx="2">
                  <c:v>0.47099999999999997</c:v>
                </c:pt>
              </c:numCache>
            </c:numRef>
          </c:val>
        </c:ser>
        <c:dLbls>
          <c:showLegendKey val="0"/>
          <c:showVal val="0"/>
          <c:showCatName val="0"/>
          <c:showSerName val="0"/>
          <c:showPercent val="0"/>
          <c:showBubbleSize val="0"/>
        </c:dLbls>
        <c:gapWidth val="150"/>
        <c:overlap val="100"/>
        <c:axId val="114782976"/>
        <c:axId val="114784512"/>
      </c:barChart>
      <c:catAx>
        <c:axId val="114782976"/>
        <c:scaling>
          <c:orientation val="minMax"/>
        </c:scaling>
        <c:delete val="0"/>
        <c:axPos val="l"/>
        <c:majorTickMark val="out"/>
        <c:minorTickMark val="none"/>
        <c:tickLblPos val="nextTo"/>
        <c:txPr>
          <a:bodyPr/>
          <a:lstStyle/>
          <a:p>
            <a:pPr>
              <a:defRPr sz="1800"/>
            </a:pPr>
            <a:endParaRPr lang="en-US"/>
          </a:p>
        </c:txPr>
        <c:crossAx val="114784512"/>
        <c:crosses val="autoZero"/>
        <c:auto val="1"/>
        <c:lblAlgn val="ctr"/>
        <c:lblOffset val="100"/>
        <c:noMultiLvlLbl val="0"/>
      </c:catAx>
      <c:valAx>
        <c:axId val="114784512"/>
        <c:scaling>
          <c:orientation val="minMax"/>
        </c:scaling>
        <c:delete val="0"/>
        <c:axPos val="b"/>
        <c:numFmt formatCode="0%" sourceLinked="1"/>
        <c:majorTickMark val="out"/>
        <c:minorTickMark val="none"/>
        <c:tickLblPos val="nextTo"/>
        <c:txPr>
          <a:bodyPr/>
          <a:lstStyle/>
          <a:p>
            <a:pPr>
              <a:defRPr sz="1200"/>
            </a:pPr>
            <a:endParaRPr lang="en-US"/>
          </a:p>
        </c:txPr>
        <c:crossAx val="114782976"/>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'entry-exit-crosstabs'!$AG$6</c:f>
              <c:strCache>
                <c:ptCount val="1"/>
                <c:pt idx="0">
                  <c:v>1</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'entry-exit-crosstabs'!$AH$6:$AJ$6</c:f>
              <c:numCache>
                <c:formatCode>0</c:formatCode>
                <c:ptCount val="3"/>
                <c:pt idx="0">
                  <c:v>2</c:v>
                </c:pt>
                <c:pt idx="1">
                  <c:v>4</c:v>
                </c:pt>
                <c:pt idx="2">
                  <c:v>2</c:v>
                </c:pt>
              </c:numCache>
            </c:numRef>
          </c:val>
        </c:ser>
        <c:ser>
          <c:idx val="1"/>
          <c:order val="1"/>
          <c:tx>
            <c:strRef>
              <c:f>'entry-exit-crosstabs'!$AG$7</c:f>
              <c:strCache>
                <c:ptCount val="1"/>
                <c:pt idx="0">
                  <c:v>2</c:v>
                </c:pt>
              </c:strCache>
            </c:strRef>
          </c:tx>
          <c:spPr>
            <a:solidFill>
              <a:schemeClr val="accent5">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'entry-exit-crosstabs'!$AH$7:$AJ$7</c:f>
              <c:numCache>
                <c:formatCode>0</c:formatCode>
                <c:ptCount val="3"/>
                <c:pt idx="0">
                  <c:v>6</c:v>
                </c:pt>
                <c:pt idx="1">
                  <c:v>8</c:v>
                </c:pt>
                <c:pt idx="2">
                  <c:v>4</c:v>
                </c:pt>
              </c:numCache>
            </c:numRef>
          </c:val>
        </c:ser>
        <c:ser>
          <c:idx val="2"/>
          <c:order val="2"/>
          <c:tx>
            <c:strRef>
              <c:f>'entry-exit-crosstabs'!$AG$8</c:f>
              <c:strCache>
                <c:ptCount val="1"/>
                <c:pt idx="0">
                  <c:v>3</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'entry-exit-crosstabs'!$AH$8:$AJ$8</c:f>
              <c:numCache>
                <c:formatCode>0</c:formatCode>
                <c:ptCount val="3"/>
                <c:pt idx="0">
                  <c:v>8</c:v>
                </c:pt>
                <c:pt idx="1">
                  <c:v>12</c:v>
                </c:pt>
                <c:pt idx="2">
                  <c:v>8</c:v>
                </c:pt>
              </c:numCache>
            </c:numRef>
          </c:val>
        </c:ser>
        <c:ser>
          <c:idx val="3"/>
          <c:order val="3"/>
          <c:tx>
            <c:strRef>
              <c:f>'entry-exit-crosstabs'!$AG$9</c:f>
              <c:strCache>
                <c:ptCount val="1"/>
                <c:pt idx="0">
                  <c:v>4</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'entry-exit-crosstabs'!$AH$9:$AJ$9</c:f>
              <c:numCache>
                <c:formatCode>0</c:formatCode>
                <c:ptCount val="3"/>
                <c:pt idx="0">
                  <c:v>18</c:v>
                </c:pt>
                <c:pt idx="1">
                  <c:v>24</c:v>
                </c:pt>
                <c:pt idx="2">
                  <c:v>24</c:v>
                </c:pt>
              </c:numCache>
            </c:numRef>
          </c:val>
        </c:ser>
        <c:ser>
          <c:idx val="4"/>
          <c:order val="4"/>
          <c:tx>
            <c:strRef>
              <c:f>'entry-exit-crosstabs'!$AG$10</c:f>
              <c:strCache>
                <c:ptCount val="1"/>
                <c:pt idx="0">
                  <c:v>5</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'entry-exit-crosstabs'!$AH$10:$AJ$10</c:f>
              <c:numCache>
                <c:formatCode>0</c:formatCode>
                <c:ptCount val="3"/>
                <c:pt idx="0">
                  <c:v>22</c:v>
                </c:pt>
                <c:pt idx="1">
                  <c:v>31</c:v>
                </c:pt>
                <c:pt idx="2">
                  <c:v>39</c:v>
                </c:pt>
              </c:numCache>
            </c:numRef>
          </c:val>
        </c:ser>
        <c:ser>
          <c:idx val="5"/>
          <c:order val="5"/>
          <c:tx>
            <c:strRef>
              <c:f>'entry-exit-crosstabs'!$AG$11</c:f>
              <c:strCache>
                <c:ptCount val="1"/>
                <c:pt idx="0">
                  <c:v>6</c:v>
                </c:pt>
              </c:strCache>
            </c:strRef>
          </c:tx>
          <c:spPr>
            <a:solidFill>
              <a:schemeClr val="accent4">
                <a:lumMod val="40000"/>
                <a:lumOff val="6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'entry-exit-crosstabs'!$AH$11:$AJ$11</c:f>
              <c:numCache>
                <c:formatCode>0</c:formatCode>
                <c:ptCount val="3"/>
                <c:pt idx="0">
                  <c:v>39</c:v>
                </c:pt>
                <c:pt idx="1">
                  <c:v>22</c:v>
                </c:pt>
                <c:pt idx="2">
                  <c:v>14</c:v>
                </c:pt>
              </c:numCache>
            </c:numRef>
          </c:val>
        </c:ser>
        <c:ser>
          <c:idx val="6"/>
          <c:order val="6"/>
          <c:tx>
            <c:strRef>
              <c:f>'entry-exit-crosstabs'!$AG$12</c:f>
              <c:strCache>
                <c:ptCount val="1"/>
                <c:pt idx="0">
                  <c:v>7</c:v>
                </c:pt>
              </c:strCache>
            </c:strRef>
          </c:tx>
          <c:invertIfNegative val="0"/>
          <c:dLbls>
            <c:showLegendKey val="0"/>
            <c:showVal val="1"/>
            <c:showCatName val="0"/>
            <c:showSerName val="0"/>
            <c:showPercent val="0"/>
            <c:showBubbleSize val="0"/>
            <c:showLeaderLines val="0"/>
          </c:dLbls>
          <c:cat>
            <c:multiLvlStrRef>
              <c:f>'entry-exit-crosstabs'!$AH$4:$AJ$5</c:f>
              <c:multiLvlStrCache>
                <c:ptCount val="3"/>
                <c:lvl>
                  <c:pt idx="0">
                    <c:v>Positive Social Relationships</c:v>
                  </c:pt>
                  <c:pt idx="1">
                    <c:v>Knowledge and Skills</c:v>
                  </c:pt>
                  <c:pt idx="2">
                    <c:v>Actions to Meet Needs</c:v>
                  </c:pt>
                </c:lvl>
                <c:lvl>
                  <c:pt idx="0">
                    <c:v>Entry - Overall (percentages n=51)</c:v>
                  </c:pt>
                </c:lvl>
              </c:multiLvlStrCache>
            </c:multiLvlStrRef>
          </c:cat>
          <c:val>
            <c:numRef>
              <c:f>'entry-exit-crosstabs'!$AH$12:$AJ$12</c:f>
              <c:numCache>
                <c:formatCode>0</c:formatCode>
                <c:ptCount val="3"/>
                <c:pt idx="0">
                  <c:v>6</c:v>
                </c:pt>
                <c:pt idx="1">
                  <c:v>0</c:v>
                </c:pt>
                <c:pt idx="2">
                  <c:v>10</c:v>
                </c:pt>
              </c:numCache>
            </c:numRef>
          </c:val>
        </c:ser>
        <c:dLbls>
          <c:showLegendKey val="0"/>
          <c:showVal val="0"/>
          <c:showCatName val="0"/>
          <c:showSerName val="0"/>
          <c:showPercent val="0"/>
          <c:showBubbleSize val="0"/>
        </c:dLbls>
        <c:gapWidth val="150"/>
        <c:axId val="114860800"/>
        <c:axId val="114862336"/>
      </c:barChart>
      <c:catAx>
        <c:axId val="114860800"/>
        <c:scaling>
          <c:orientation val="minMax"/>
        </c:scaling>
        <c:delete val="0"/>
        <c:axPos val="b"/>
        <c:numFmt formatCode="@" sourceLinked="1"/>
        <c:majorTickMark val="out"/>
        <c:minorTickMark val="none"/>
        <c:tickLblPos val="nextTo"/>
        <c:txPr>
          <a:bodyPr/>
          <a:lstStyle/>
          <a:p>
            <a:pPr>
              <a:defRPr sz="1600"/>
            </a:pPr>
            <a:endParaRPr lang="en-US"/>
          </a:p>
        </c:txPr>
        <c:crossAx val="114862336"/>
        <c:crosses val="autoZero"/>
        <c:auto val="1"/>
        <c:lblAlgn val="ctr"/>
        <c:lblOffset val="100"/>
        <c:noMultiLvlLbl val="0"/>
      </c:catAx>
      <c:valAx>
        <c:axId val="114862336"/>
        <c:scaling>
          <c:orientation val="minMax"/>
          <c:max val="50"/>
        </c:scaling>
        <c:delete val="0"/>
        <c:axPos val="l"/>
        <c:majorGridlines/>
        <c:title>
          <c:tx>
            <c:rich>
              <a:bodyPr rot="-5400000" vert="horz"/>
              <a:lstStyle/>
              <a:p>
                <a:pPr>
                  <a:defRPr sz="1200"/>
                </a:pPr>
                <a:r>
                  <a:rPr lang="en-US" sz="1200"/>
                  <a:t>Percentage of Children</a:t>
                </a:r>
              </a:p>
            </c:rich>
          </c:tx>
          <c:layout>
            <c:manualLayout>
              <c:xMode val="edge"/>
              <c:yMode val="edge"/>
              <c:x val="4.7998369135896848E-3"/>
              <c:y val="0.32724210610037385"/>
            </c:manualLayout>
          </c:layout>
          <c:overlay val="0"/>
        </c:title>
        <c:numFmt formatCode="0" sourceLinked="1"/>
        <c:majorTickMark val="out"/>
        <c:minorTickMark val="none"/>
        <c:tickLblPos val="nextTo"/>
        <c:crossAx val="114860800"/>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'entry-exit-crosstabs'!$AG$17</c:f>
              <c:strCache>
                <c:ptCount val="1"/>
                <c:pt idx="0">
                  <c:v>1</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'entry-exit-crosstabs'!$AH$17:$AJ$17</c:f>
              <c:numCache>
                <c:formatCode>0</c:formatCode>
                <c:ptCount val="3"/>
                <c:pt idx="0">
                  <c:v>2</c:v>
                </c:pt>
                <c:pt idx="1">
                  <c:v>2</c:v>
                </c:pt>
                <c:pt idx="2">
                  <c:v>2</c:v>
                </c:pt>
              </c:numCache>
            </c:numRef>
          </c:val>
        </c:ser>
        <c:ser>
          <c:idx val="1"/>
          <c:order val="1"/>
          <c:tx>
            <c:strRef>
              <c:f>'entry-exit-crosstabs'!$AG$18</c:f>
              <c:strCache>
                <c:ptCount val="1"/>
                <c:pt idx="0">
                  <c:v>2</c:v>
                </c:pt>
              </c:strCache>
            </c:strRef>
          </c:tx>
          <c:spPr>
            <a:solidFill>
              <a:schemeClr val="accent5">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'entry-exit-crosstabs'!$AH$18:$AJ$18</c:f>
              <c:numCache>
                <c:formatCode>0</c:formatCode>
                <c:ptCount val="3"/>
                <c:pt idx="0">
                  <c:v>2</c:v>
                </c:pt>
                <c:pt idx="1">
                  <c:v>2</c:v>
                </c:pt>
                <c:pt idx="2">
                  <c:v>2</c:v>
                </c:pt>
              </c:numCache>
            </c:numRef>
          </c:val>
        </c:ser>
        <c:ser>
          <c:idx val="2"/>
          <c:order val="2"/>
          <c:tx>
            <c:strRef>
              <c:f>'entry-exit-crosstabs'!$AG$19</c:f>
              <c:strCache>
                <c:ptCount val="1"/>
                <c:pt idx="0">
                  <c:v>3</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'entry-exit-crosstabs'!$AH$19:$AJ$19</c:f>
              <c:numCache>
                <c:formatCode>0</c:formatCode>
                <c:ptCount val="3"/>
                <c:pt idx="0">
                  <c:v>4</c:v>
                </c:pt>
                <c:pt idx="1">
                  <c:v>2</c:v>
                </c:pt>
                <c:pt idx="2">
                  <c:v>6</c:v>
                </c:pt>
              </c:numCache>
            </c:numRef>
          </c:val>
        </c:ser>
        <c:ser>
          <c:idx val="3"/>
          <c:order val="3"/>
          <c:tx>
            <c:strRef>
              <c:f>'entry-exit-crosstabs'!$AG$20</c:f>
              <c:strCache>
                <c:ptCount val="1"/>
                <c:pt idx="0">
                  <c:v>4</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'entry-exit-crosstabs'!$AH$20:$AJ$20</c:f>
              <c:numCache>
                <c:formatCode>0</c:formatCode>
                <c:ptCount val="3"/>
                <c:pt idx="0">
                  <c:v>10</c:v>
                </c:pt>
                <c:pt idx="1">
                  <c:v>14</c:v>
                </c:pt>
                <c:pt idx="2">
                  <c:v>6</c:v>
                </c:pt>
              </c:numCache>
            </c:numRef>
          </c:val>
        </c:ser>
        <c:ser>
          <c:idx val="4"/>
          <c:order val="4"/>
          <c:tx>
            <c:strRef>
              <c:f>'entry-exit-crosstabs'!$AG$21</c:f>
              <c:strCache>
                <c:ptCount val="1"/>
                <c:pt idx="0">
                  <c:v>5</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'entry-exit-crosstabs'!$AH$21:$AJ$21</c:f>
              <c:numCache>
                <c:formatCode>0</c:formatCode>
                <c:ptCount val="3"/>
                <c:pt idx="0">
                  <c:v>20</c:v>
                </c:pt>
                <c:pt idx="1">
                  <c:v>24</c:v>
                </c:pt>
                <c:pt idx="2">
                  <c:v>22</c:v>
                </c:pt>
              </c:numCache>
            </c:numRef>
          </c:val>
        </c:ser>
        <c:ser>
          <c:idx val="5"/>
          <c:order val="5"/>
          <c:tx>
            <c:strRef>
              <c:f>'entry-exit-crosstabs'!$AG$22</c:f>
              <c:strCache>
                <c:ptCount val="1"/>
                <c:pt idx="0">
                  <c:v>6</c:v>
                </c:pt>
              </c:strCache>
            </c:strRef>
          </c:tx>
          <c:spPr>
            <a:solidFill>
              <a:schemeClr val="accent4">
                <a:lumMod val="40000"/>
                <a:lumOff val="6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'entry-exit-crosstabs'!$AH$22:$AJ$22</c:f>
              <c:numCache>
                <c:formatCode>0</c:formatCode>
                <c:ptCount val="3"/>
                <c:pt idx="0">
                  <c:v>27</c:v>
                </c:pt>
                <c:pt idx="1">
                  <c:v>31</c:v>
                </c:pt>
                <c:pt idx="2">
                  <c:v>25</c:v>
                </c:pt>
              </c:numCache>
            </c:numRef>
          </c:val>
        </c:ser>
        <c:ser>
          <c:idx val="6"/>
          <c:order val="6"/>
          <c:tx>
            <c:strRef>
              <c:f>'entry-exit-crosstabs'!$AG$23</c:f>
              <c:strCache>
                <c:ptCount val="1"/>
                <c:pt idx="0">
                  <c:v>7</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multiLvlStrRef>
              <c:f>'entry-exit-crosstabs'!$AH$15:$AJ$16</c:f>
              <c:multiLvlStrCache>
                <c:ptCount val="3"/>
                <c:lvl>
                  <c:pt idx="0">
                    <c:v>Positive Social Relationships</c:v>
                  </c:pt>
                  <c:pt idx="1">
                    <c:v>Knowledge and Skills</c:v>
                  </c:pt>
                  <c:pt idx="2">
                    <c:v>Actions to Meet Needs</c:v>
                  </c:pt>
                </c:lvl>
                <c:lvl>
                  <c:pt idx="0">
                    <c:v>Exit - Overall (percentages n=51)</c:v>
                  </c:pt>
                </c:lvl>
              </c:multiLvlStrCache>
            </c:multiLvlStrRef>
          </c:cat>
          <c:val>
            <c:numRef>
              <c:f>'entry-exit-crosstabs'!$AH$23:$AJ$23</c:f>
              <c:numCache>
                <c:formatCode>0</c:formatCode>
                <c:ptCount val="3"/>
                <c:pt idx="0">
                  <c:v>35</c:v>
                </c:pt>
                <c:pt idx="1">
                  <c:v>25</c:v>
                </c:pt>
                <c:pt idx="2">
                  <c:v>37</c:v>
                </c:pt>
              </c:numCache>
            </c:numRef>
          </c:val>
        </c:ser>
        <c:dLbls>
          <c:showLegendKey val="0"/>
          <c:showVal val="0"/>
          <c:showCatName val="0"/>
          <c:showSerName val="0"/>
          <c:showPercent val="0"/>
          <c:showBubbleSize val="0"/>
        </c:dLbls>
        <c:gapWidth val="150"/>
        <c:axId val="114921472"/>
        <c:axId val="114923008"/>
      </c:barChart>
      <c:catAx>
        <c:axId val="114921472"/>
        <c:scaling>
          <c:orientation val="minMax"/>
        </c:scaling>
        <c:delete val="0"/>
        <c:axPos val="b"/>
        <c:numFmt formatCode="@" sourceLinked="1"/>
        <c:majorTickMark val="out"/>
        <c:minorTickMark val="none"/>
        <c:tickLblPos val="nextTo"/>
        <c:txPr>
          <a:bodyPr/>
          <a:lstStyle/>
          <a:p>
            <a:pPr>
              <a:defRPr sz="1400"/>
            </a:pPr>
            <a:endParaRPr lang="en-US"/>
          </a:p>
        </c:txPr>
        <c:crossAx val="114923008"/>
        <c:crosses val="autoZero"/>
        <c:auto val="1"/>
        <c:lblAlgn val="ctr"/>
        <c:lblOffset val="100"/>
        <c:noMultiLvlLbl val="0"/>
      </c:catAx>
      <c:valAx>
        <c:axId val="114923008"/>
        <c:scaling>
          <c:orientation val="minMax"/>
          <c:max val="50"/>
        </c:scaling>
        <c:delete val="0"/>
        <c:axPos val="l"/>
        <c:majorGridlines/>
        <c:title>
          <c:tx>
            <c:rich>
              <a:bodyPr rot="-5400000" vert="horz"/>
              <a:lstStyle/>
              <a:p>
                <a:pPr>
                  <a:defRPr sz="1200"/>
                </a:pPr>
                <a:r>
                  <a:rPr lang="en-US" sz="1200"/>
                  <a:t>Percentage of Children</a:t>
                </a:r>
              </a:p>
            </c:rich>
          </c:tx>
          <c:layout>
            <c:manualLayout>
              <c:xMode val="edge"/>
              <c:yMode val="edge"/>
              <c:x val="1.1272328822974798E-2"/>
              <c:y val="0.32372208596876212"/>
            </c:manualLayout>
          </c:layout>
          <c:overlay val="0"/>
        </c:title>
        <c:numFmt formatCode="0" sourceLinked="1"/>
        <c:majorTickMark val="out"/>
        <c:minorTickMark val="none"/>
        <c:tickLblPos val="nextTo"/>
        <c:crossAx val="11492147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'Aggregate Distributions'!$B$19</c:f>
              <c:strCache>
                <c:ptCount val="1"/>
                <c:pt idx="0">
                  <c:v>COS  %</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'Aggregate Distributions'!$A$20:$A$24</c:f>
              <c:strCache>
                <c:ptCount val="5"/>
                <c:pt idx="0">
                  <c:v>a</c:v>
                </c:pt>
                <c:pt idx="1">
                  <c:v>b</c:v>
                </c:pt>
                <c:pt idx="2">
                  <c:v>c</c:v>
                </c:pt>
                <c:pt idx="3">
                  <c:v>d</c:v>
                </c:pt>
                <c:pt idx="4">
                  <c:v>e</c:v>
                </c:pt>
              </c:strCache>
            </c:strRef>
          </c:cat>
          <c:val>
            <c:numRef>
              <c:f>'Aggregate Distributions'!$B$20:$B$24</c:f>
              <c:numCache>
                <c:formatCode>0.0</c:formatCode>
                <c:ptCount val="5"/>
                <c:pt idx="0">
                  <c:v>0</c:v>
                </c:pt>
                <c:pt idx="1">
                  <c:v>22</c:v>
                </c:pt>
                <c:pt idx="2">
                  <c:v>14.000000000000002</c:v>
                </c:pt>
                <c:pt idx="3">
                  <c:v>24</c:v>
                </c:pt>
                <c:pt idx="4">
                  <c:v>40</c:v>
                </c:pt>
              </c:numCache>
            </c:numRef>
          </c:val>
        </c:ser>
        <c:ser>
          <c:idx val="1"/>
          <c:order val="1"/>
          <c:tx>
            <c:strRef>
              <c:f>'Aggregate Distributions'!$C$19</c:f>
              <c:strCache>
                <c:ptCount val="1"/>
                <c:pt idx="0">
                  <c:v>BDI-2 %</c:v>
                </c:pt>
              </c:strCache>
            </c:strRef>
          </c:tx>
          <c:spPr>
            <a:solidFill>
              <a:schemeClr val="accent5">
                <a:lumMod val="60000"/>
                <a:lumOff val="4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'Aggregate Distributions'!$A$20:$A$24</c:f>
              <c:strCache>
                <c:ptCount val="5"/>
                <c:pt idx="0">
                  <c:v>a</c:v>
                </c:pt>
                <c:pt idx="1">
                  <c:v>b</c:v>
                </c:pt>
                <c:pt idx="2">
                  <c:v>c</c:v>
                </c:pt>
                <c:pt idx="3">
                  <c:v>d</c:v>
                </c:pt>
                <c:pt idx="4">
                  <c:v>e</c:v>
                </c:pt>
              </c:strCache>
            </c:strRef>
          </c:cat>
          <c:val>
            <c:numRef>
              <c:f>'Aggregate Distributions'!$C$20:$C$24</c:f>
              <c:numCache>
                <c:formatCode>0.0</c:formatCode>
                <c:ptCount val="5"/>
                <c:pt idx="0">
                  <c:v>1.9607843137254901</c:v>
                </c:pt>
                <c:pt idx="1">
                  <c:v>27.450980392156865</c:v>
                </c:pt>
                <c:pt idx="2">
                  <c:v>7.8431372549019605</c:v>
                </c:pt>
                <c:pt idx="3">
                  <c:v>11.76470588235294</c:v>
                </c:pt>
                <c:pt idx="4">
                  <c:v>50.980392156862742</c:v>
                </c:pt>
              </c:numCache>
            </c:numRef>
          </c:val>
        </c:ser>
        <c:dLbls>
          <c:showLegendKey val="0"/>
          <c:showVal val="0"/>
          <c:showCatName val="0"/>
          <c:showSerName val="0"/>
          <c:showPercent val="0"/>
          <c:showBubbleSize val="0"/>
        </c:dLbls>
        <c:gapWidth val="150"/>
        <c:axId val="115032064"/>
        <c:axId val="115033984"/>
      </c:barChart>
      <c:catAx>
        <c:axId val="115032064"/>
        <c:scaling>
          <c:orientation val="minMax"/>
        </c:scaling>
        <c:delete val="0"/>
        <c:axPos val="b"/>
        <c:title>
          <c:tx>
            <c:rich>
              <a:bodyPr/>
              <a:lstStyle/>
              <a:p>
                <a:pPr>
                  <a:defRPr/>
                </a:pPr>
                <a:r>
                  <a:rPr lang="en-US"/>
                  <a:t>Progress Category</a:t>
                </a:r>
              </a:p>
            </c:rich>
          </c:tx>
          <c:layout/>
          <c:overlay val="0"/>
        </c:title>
        <c:majorTickMark val="out"/>
        <c:minorTickMark val="none"/>
        <c:tickLblPos val="nextTo"/>
        <c:txPr>
          <a:bodyPr/>
          <a:lstStyle/>
          <a:p>
            <a:pPr>
              <a:defRPr sz="1400"/>
            </a:pPr>
            <a:endParaRPr lang="en-US"/>
          </a:p>
        </c:txPr>
        <c:crossAx val="115033984"/>
        <c:crosses val="autoZero"/>
        <c:auto val="1"/>
        <c:lblAlgn val="ctr"/>
        <c:lblOffset val="100"/>
        <c:noMultiLvlLbl val="0"/>
      </c:catAx>
      <c:valAx>
        <c:axId val="115033984"/>
        <c:scaling>
          <c:orientation val="minMax"/>
          <c:max val="60"/>
          <c:min val="0"/>
        </c:scaling>
        <c:delete val="0"/>
        <c:axPos val="l"/>
        <c:majorGridlines/>
        <c:title>
          <c:tx>
            <c:rich>
              <a:bodyPr rot="-5400000" vert="horz"/>
              <a:lstStyle/>
              <a:p>
                <a:pPr>
                  <a:defRPr/>
                </a:pPr>
                <a:r>
                  <a:rPr lang="en-US"/>
                  <a:t>Percentage of Children</a:t>
                </a:r>
              </a:p>
            </c:rich>
          </c:tx>
          <c:layout/>
          <c:overlay val="0"/>
        </c:title>
        <c:numFmt formatCode="General" sourceLinked="0"/>
        <c:majorTickMark val="out"/>
        <c:minorTickMark val="none"/>
        <c:tickLblPos val="nextTo"/>
        <c:crossAx val="115032064"/>
        <c:crosses val="autoZero"/>
        <c:crossBetween val="between"/>
        <c:majorUnit val="10"/>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9129483814524"/>
          <c:y val="5.1400554097404488E-2"/>
          <c:w val="0.68679068241469821"/>
          <c:h val="0.73444808982210552"/>
        </c:manualLayout>
      </c:layout>
      <c:barChart>
        <c:barDir val="col"/>
        <c:grouping val="clustered"/>
        <c:varyColors val="0"/>
        <c:ser>
          <c:idx val="0"/>
          <c:order val="0"/>
          <c:tx>
            <c:strRef>
              <c:f>'Aggregate Distributions'!$B$44</c:f>
              <c:strCache>
                <c:ptCount val="1"/>
                <c:pt idx="0">
                  <c:v>COS  %</c:v>
                </c:pt>
              </c:strCache>
            </c:strRef>
          </c:tx>
          <c:invertIfNegative val="0"/>
          <c:dLbls>
            <c:showLegendKey val="0"/>
            <c:showVal val="1"/>
            <c:showCatName val="0"/>
            <c:showSerName val="0"/>
            <c:showPercent val="0"/>
            <c:showBubbleSize val="0"/>
            <c:showLeaderLines val="0"/>
          </c:dLbls>
          <c:cat>
            <c:strRef>
              <c:f>'Aggregate Distributions'!$A$45:$A$49</c:f>
              <c:strCache>
                <c:ptCount val="5"/>
                <c:pt idx="0">
                  <c:v>a</c:v>
                </c:pt>
                <c:pt idx="1">
                  <c:v>b</c:v>
                </c:pt>
                <c:pt idx="2">
                  <c:v>c</c:v>
                </c:pt>
                <c:pt idx="3">
                  <c:v>d</c:v>
                </c:pt>
                <c:pt idx="4">
                  <c:v>e</c:v>
                </c:pt>
              </c:strCache>
            </c:strRef>
          </c:cat>
          <c:val>
            <c:numRef>
              <c:f>'Aggregate Distributions'!$B$45:$B$49</c:f>
              <c:numCache>
                <c:formatCode>0.0</c:formatCode>
                <c:ptCount val="5"/>
                <c:pt idx="0">
                  <c:v>0</c:v>
                </c:pt>
                <c:pt idx="1">
                  <c:v>22</c:v>
                </c:pt>
                <c:pt idx="2">
                  <c:v>20</c:v>
                </c:pt>
                <c:pt idx="3">
                  <c:v>38</c:v>
                </c:pt>
                <c:pt idx="4">
                  <c:v>20</c:v>
                </c:pt>
              </c:numCache>
            </c:numRef>
          </c:val>
        </c:ser>
        <c:ser>
          <c:idx val="1"/>
          <c:order val="1"/>
          <c:tx>
            <c:strRef>
              <c:f>'Aggregate Distributions'!$C$44</c:f>
              <c:strCache>
                <c:ptCount val="1"/>
                <c:pt idx="0">
                  <c:v>BDI-2 %</c:v>
                </c:pt>
              </c:strCache>
            </c:strRef>
          </c:tx>
          <c:spPr>
            <a:solidFill>
              <a:schemeClr val="accent5">
                <a:lumMod val="60000"/>
                <a:lumOff val="40000"/>
              </a:schemeClr>
            </a:solidFill>
          </c:spPr>
          <c:invertIfNegative val="0"/>
          <c:dLbls>
            <c:showLegendKey val="0"/>
            <c:showVal val="1"/>
            <c:showCatName val="0"/>
            <c:showSerName val="0"/>
            <c:showPercent val="0"/>
            <c:showBubbleSize val="0"/>
            <c:showLeaderLines val="0"/>
          </c:dLbls>
          <c:cat>
            <c:strRef>
              <c:f>'Aggregate Distributions'!$A$45:$A$49</c:f>
              <c:strCache>
                <c:ptCount val="5"/>
                <c:pt idx="0">
                  <c:v>a</c:v>
                </c:pt>
                <c:pt idx="1">
                  <c:v>b</c:v>
                </c:pt>
                <c:pt idx="2">
                  <c:v>c</c:v>
                </c:pt>
                <c:pt idx="3">
                  <c:v>d</c:v>
                </c:pt>
                <c:pt idx="4">
                  <c:v>e</c:v>
                </c:pt>
              </c:strCache>
            </c:strRef>
          </c:cat>
          <c:val>
            <c:numRef>
              <c:f>'Aggregate Distributions'!$C$45:$C$49</c:f>
              <c:numCache>
                <c:formatCode>0.0</c:formatCode>
                <c:ptCount val="5"/>
                <c:pt idx="0">
                  <c:v>3.9215686274509802</c:v>
                </c:pt>
                <c:pt idx="1">
                  <c:v>29.411764705882355</c:v>
                </c:pt>
                <c:pt idx="2">
                  <c:v>33.333333333333329</c:v>
                </c:pt>
                <c:pt idx="3">
                  <c:v>11.76470588235294</c:v>
                </c:pt>
                <c:pt idx="4">
                  <c:v>21.568627450980394</c:v>
                </c:pt>
              </c:numCache>
            </c:numRef>
          </c:val>
        </c:ser>
        <c:dLbls>
          <c:showLegendKey val="0"/>
          <c:showVal val="0"/>
          <c:showCatName val="0"/>
          <c:showSerName val="0"/>
          <c:showPercent val="0"/>
          <c:showBubbleSize val="0"/>
        </c:dLbls>
        <c:gapWidth val="150"/>
        <c:axId val="115161344"/>
        <c:axId val="115163520"/>
      </c:barChart>
      <c:catAx>
        <c:axId val="115161344"/>
        <c:scaling>
          <c:orientation val="minMax"/>
        </c:scaling>
        <c:delete val="0"/>
        <c:axPos val="b"/>
        <c:title>
          <c:tx>
            <c:rich>
              <a:bodyPr/>
              <a:lstStyle/>
              <a:p>
                <a:pPr>
                  <a:defRPr/>
                </a:pPr>
                <a:r>
                  <a:rPr lang="en-US"/>
                  <a:t>Progress Category</a:t>
                </a:r>
              </a:p>
            </c:rich>
          </c:tx>
          <c:layout/>
          <c:overlay val="0"/>
        </c:title>
        <c:majorTickMark val="out"/>
        <c:minorTickMark val="none"/>
        <c:tickLblPos val="nextTo"/>
        <c:crossAx val="115163520"/>
        <c:crosses val="autoZero"/>
        <c:auto val="1"/>
        <c:lblAlgn val="ctr"/>
        <c:lblOffset val="100"/>
        <c:noMultiLvlLbl val="0"/>
      </c:catAx>
      <c:valAx>
        <c:axId val="115163520"/>
        <c:scaling>
          <c:orientation val="minMax"/>
          <c:max val="60"/>
          <c:min val="0"/>
        </c:scaling>
        <c:delete val="0"/>
        <c:axPos val="l"/>
        <c:majorGridlines/>
        <c:title>
          <c:tx>
            <c:rich>
              <a:bodyPr rot="-5400000" vert="horz"/>
              <a:lstStyle/>
              <a:p>
                <a:pPr>
                  <a:defRPr/>
                </a:pPr>
                <a:r>
                  <a:rPr lang="en-US"/>
                  <a:t>Percentage of Children</a:t>
                </a:r>
              </a:p>
            </c:rich>
          </c:tx>
          <c:layout/>
          <c:overlay val="0"/>
        </c:title>
        <c:numFmt formatCode="General" sourceLinked="0"/>
        <c:majorTickMark val="out"/>
        <c:minorTickMark val="none"/>
        <c:tickLblPos val="nextTo"/>
        <c:crossAx val="115161344"/>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'Aggregate Distributions'!$B$80</c:f>
              <c:strCache>
                <c:ptCount val="1"/>
                <c:pt idx="0">
                  <c:v>COS  %</c:v>
                </c:pt>
              </c:strCache>
            </c:strRef>
          </c:tx>
          <c:invertIfNegative val="0"/>
          <c:dLbls>
            <c:showLegendKey val="0"/>
            <c:showVal val="1"/>
            <c:showCatName val="0"/>
            <c:showSerName val="0"/>
            <c:showPercent val="0"/>
            <c:showBubbleSize val="0"/>
            <c:showLeaderLines val="0"/>
          </c:dLbls>
          <c:cat>
            <c:strRef>
              <c:f>'Aggregate Distributions'!$A$81:$A$85</c:f>
              <c:strCache>
                <c:ptCount val="5"/>
                <c:pt idx="0">
                  <c:v>a</c:v>
                </c:pt>
                <c:pt idx="1">
                  <c:v>b</c:v>
                </c:pt>
                <c:pt idx="2">
                  <c:v>c</c:v>
                </c:pt>
                <c:pt idx="3">
                  <c:v>d</c:v>
                </c:pt>
                <c:pt idx="4">
                  <c:v>e</c:v>
                </c:pt>
              </c:strCache>
            </c:strRef>
          </c:cat>
          <c:val>
            <c:numRef>
              <c:f>'Aggregate Distributions'!$B$81:$B$85</c:f>
              <c:numCache>
                <c:formatCode>0.0</c:formatCode>
                <c:ptCount val="5"/>
                <c:pt idx="0">
                  <c:v>0</c:v>
                </c:pt>
                <c:pt idx="1">
                  <c:v>18.75</c:v>
                </c:pt>
                <c:pt idx="2">
                  <c:v>14.583333333333334</c:v>
                </c:pt>
                <c:pt idx="3">
                  <c:v>41.666666666666671</c:v>
                </c:pt>
                <c:pt idx="4">
                  <c:v>25</c:v>
                </c:pt>
              </c:numCache>
            </c:numRef>
          </c:val>
        </c:ser>
        <c:ser>
          <c:idx val="1"/>
          <c:order val="1"/>
          <c:tx>
            <c:strRef>
              <c:f>'Aggregate Distributions'!$C$80</c:f>
              <c:strCache>
                <c:ptCount val="1"/>
                <c:pt idx="0">
                  <c:v>BDI-2 %</c:v>
                </c:pt>
              </c:strCache>
            </c:strRef>
          </c:tx>
          <c:spPr>
            <a:solidFill>
              <a:schemeClr val="accent5">
                <a:lumMod val="60000"/>
                <a:lumOff val="40000"/>
              </a:schemeClr>
            </a:solidFill>
          </c:spPr>
          <c:invertIfNegative val="0"/>
          <c:dLbls>
            <c:showLegendKey val="0"/>
            <c:showVal val="1"/>
            <c:showCatName val="0"/>
            <c:showSerName val="0"/>
            <c:showPercent val="0"/>
            <c:showBubbleSize val="0"/>
            <c:showLeaderLines val="0"/>
          </c:dLbls>
          <c:cat>
            <c:strRef>
              <c:f>'Aggregate Distributions'!$A$81:$A$85</c:f>
              <c:strCache>
                <c:ptCount val="5"/>
                <c:pt idx="0">
                  <c:v>a</c:v>
                </c:pt>
                <c:pt idx="1">
                  <c:v>b</c:v>
                </c:pt>
                <c:pt idx="2">
                  <c:v>c</c:v>
                </c:pt>
                <c:pt idx="3">
                  <c:v>d</c:v>
                </c:pt>
                <c:pt idx="4">
                  <c:v>e</c:v>
                </c:pt>
              </c:strCache>
            </c:strRef>
          </c:cat>
          <c:val>
            <c:numRef>
              <c:f>'Aggregate Distributions'!$C$81:$C$85</c:f>
              <c:numCache>
                <c:formatCode>0.0</c:formatCode>
                <c:ptCount val="5"/>
                <c:pt idx="0">
                  <c:v>0</c:v>
                </c:pt>
                <c:pt idx="1">
                  <c:v>33.333333333333329</c:v>
                </c:pt>
                <c:pt idx="2">
                  <c:v>21.568627450980394</c:v>
                </c:pt>
                <c:pt idx="3">
                  <c:v>15.686274509803921</c:v>
                </c:pt>
                <c:pt idx="4">
                  <c:v>29.411764705882355</c:v>
                </c:pt>
              </c:numCache>
            </c:numRef>
          </c:val>
        </c:ser>
        <c:dLbls>
          <c:showLegendKey val="0"/>
          <c:showVal val="0"/>
          <c:showCatName val="0"/>
          <c:showSerName val="0"/>
          <c:showPercent val="0"/>
          <c:showBubbleSize val="0"/>
        </c:dLbls>
        <c:gapWidth val="150"/>
        <c:axId val="139821824"/>
        <c:axId val="139823744"/>
      </c:barChart>
      <c:catAx>
        <c:axId val="139821824"/>
        <c:scaling>
          <c:orientation val="minMax"/>
        </c:scaling>
        <c:delete val="0"/>
        <c:axPos val="b"/>
        <c:title>
          <c:tx>
            <c:rich>
              <a:bodyPr/>
              <a:lstStyle/>
              <a:p>
                <a:pPr>
                  <a:defRPr/>
                </a:pPr>
                <a:r>
                  <a:rPr lang="en-US"/>
                  <a:t>Progress Category</a:t>
                </a:r>
              </a:p>
            </c:rich>
          </c:tx>
          <c:layout/>
          <c:overlay val="0"/>
        </c:title>
        <c:majorTickMark val="out"/>
        <c:minorTickMark val="none"/>
        <c:tickLblPos val="nextTo"/>
        <c:crossAx val="139823744"/>
        <c:crosses val="autoZero"/>
        <c:auto val="1"/>
        <c:lblAlgn val="ctr"/>
        <c:lblOffset val="100"/>
        <c:noMultiLvlLbl val="0"/>
      </c:catAx>
      <c:valAx>
        <c:axId val="139823744"/>
        <c:scaling>
          <c:orientation val="minMax"/>
          <c:max val="60"/>
          <c:min val="0"/>
        </c:scaling>
        <c:delete val="0"/>
        <c:axPos val="l"/>
        <c:majorGridlines/>
        <c:title>
          <c:tx>
            <c:rich>
              <a:bodyPr rot="-5400000" vert="horz"/>
              <a:lstStyle/>
              <a:p>
                <a:pPr>
                  <a:defRPr/>
                </a:pPr>
                <a:r>
                  <a:rPr lang="en-US"/>
                  <a:t>Percentage of Children</a:t>
                </a:r>
              </a:p>
            </c:rich>
          </c:tx>
          <c:layout/>
          <c:overlay val="0"/>
        </c:title>
        <c:numFmt formatCode="General" sourceLinked="0"/>
        <c:majorTickMark val="out"/>
        <c:minorTickMark val="none"/>
        <c:tickLblPos val="nextTo"/>
        <c:crossAx val="139821824"/>
        <c:crosses val="autoZero"/>
        <c:crossBetween val="between"/>
        <c:majorUnit val="10"/>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98332B-E769-49D3-9111-27A1354714B6}" type="datetimeFigureOut">
              <a:rPr lang="en-US" smtClean="0"/>
              <a:pPr/>
              <a:t>9/16/2013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F2EF9-1E78-4FB2-9F4E-B35B122FC15B}" type="slidenum">
              <a:rPr lang="en-US" smtClean="0"/>
              <a:pPr/>
              <a:t>‹#›</a:t>
            </a:fld>
            <a:endParaRPr lang="en-US"/>
          </a:p>
        </p:txBody>
      </p:sp>
    </p:spTree>
    <p:extLst>
      <p:ext uri="{BB962C8B-B14F-4D97-AF65-F5344CB8AC3E}">
        <p14:creationId xmlns:p14="http://schemas.microsoft.com/office/powerpoint/2010/main" val="124135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BEFBC3C3-58E6-4603-9A50-FE5205742D47}" type="datetimeFigureOut">
              <a:rPr lang="en-US"/>
              <a:pPr>
                <a:defRPr/>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67F014BF-2185-4251-B664-C94063ECD2B1}" type="slidenum">
              <a:rPr lang="en-US"/>
              <a:pPr>
                <a:defRPr/>
              </a:pPr>
              <a:t>‹#›</a:t>
            </a:fld>
            <a:endParaRPr lang="en-US"/>
          </a:p>
        </p:txBody>
      </p:sp>
    </p:spTree>
    <p:extLst>
      <p:ext uri="{BB962C8B-B14F-4D97-AF65-F5344CB8AC3E}">
        <p14:creationId xmlns:p14="http://schemas.microsoft.com/office/powerpoint/2010/main" val="3861222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Overview of ENHANCE: Research Underway on the Validity of the Child Outcomes Summary Form (COSF) </a:t>
            </a:r>
          </a:p>
          <a:p>
            <a:r>
              <a:rPr lang="en-US" dirty="0" smtClean="0"/>
              <a:t>Are COSF data valid and reliable? This session will provide an overview of a research project underway to investigate the validity of the COSF. Plans for using information learned to provide better guidance about the COSF and implementing the COSF process will be shared. The group will discuss the kinds of validity information needed by States and specific content that might be important to investigate further in the studies </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42EFF0F-3D8A-4EA3-AA5B-7AAA896FADB7}" type="slidenum">
              <a:rPr lang="en-US" sz="1200" b="0">
                <a:latin typeface="+mn-lt"/>
              </a:rPr>
              <a:pPr algn="r" fontAlgn="auto">
                <a:spcBef>
                  <a:spcPts val="0"/>
                </a:spcBef>
                <a:spcAft>
                  <a:spcPts val="0"/>
                </a:spcAft>
                <a:defRPr/>
              </a:pPr>
              <a:t>1</a:t>
            </a:fld>
            <a:endParaRPr lang="en-US" sz="1200" b="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180 children each from Part C &amp; Part B 619     ½ entry &amp; ½ exit meetings</a:t>
            </a:r>
          </a:p>
          <a:p>
            <a:endParaRPr lang="en-US" dirty="0" smtClean="0"/>
          </a:p>
          <a:p>
            <a:r>
              <a:rPr lang="en-US" dirty="0" smtClean="0"/>
              <a:t>Self-appraisal or supervisors??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10</a:t>
            </a:fld>
            <a:endParaRPr lang="en-US"/>
          </a:p>
        </p:txBody>
      </p:sp>
    </p:spTree>
    <p:extLst>
      <p:ext uri="{BB962C8B-B14F-4D97-AF65-F5344CB8AC3E}">
        <p14:creationId xmlns:p14="http://schemas.microsoft.com/office/powerpoint/2010/main" val="246922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11</a:t>
            </a:fld>
            <a:endParaRPr lang="en-US"/>
          </a:p>
        </p:txBody>
      </p:sp>
    </p:spTree>
    <p:extLst>
      <p:ext uri="{BB962C8B-B14F-4D97-AF65-F5344CB8AC3E}">
        <p14:creationId xmlns:p14="http://schemas.microsoft.com/office/powerpoint/2010/main" val="186797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Patterns – in the distributions (see variability, expected amount of progress, etc), in the relationships with other variable, with state factors like % served, patterns in relationships of data between outcomes…</a:t>
            </a:r>
          </a:p>
          <a:p>
            <a:endParaRPr lang="en-US" baseline="0" dirty="0" smtClean="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Patterns – in the distributions (see variability, expected amount of progress, etc), in the relationships with other variable, with state factors like % served, patterns in relationships of data between outcomes…</a:t>
            </a:r>
          </a:p>
          <a:p>
            <a:endParaRPr lang="en-US" baseline="0" dirty="0" smtClean="0"/>
          </a:p>
          <a:p>
            <a:r>
              <a:rPr lang="en-US" baseline="0" dirty="0" smtClean="0"/>
              <a:t>Entire state level population </a:t>
            </a:r>
            <a:r>
              <a:rPr lang="en-US" dirty="0" smtClean="0"/>
              <a:t>on children birth-5 with disabilities served under IDEA</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14</a:t>
            </a:fld>
            <a:endParaRPr lang="en-US"/>
          </a:p>
        </p:txBody>
      </p:sp>
    </p:spTree>
    <p:extLst>
      <p:ext uri="{BB962C8B-B14F-4D97-AF65-F5344CB8AC3E}">
        <p14:creationId xmlns:p14="http://schemas.microsoft.com/office/powerpoint/2010/main" val="150236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15</a:t>
            </a:fld>
            <a:endParaRPr lang="en-US"/>
          </a:p>
        </p:txBody>
      </p:sp>
    </p:spTree>
    <p:extLst>
      <p:ext uri="{BB962C8B-B14F-4D97-AF65-F5344CB8AC3E}">
        <p14:creationId xmlns:p14="http://schemas.microsoft.com/office/powerpoint/2010/main" val="387639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16</a:t>
            </a:fld>
            <a:endParaRPr lang="en-US"/>
          </a:p>
        </p:txBody>
      </p:sp>
    </p:spTree>
    <p:extLst>
      <p:ext uri="{BB962C8B-B14F-4D97-AF65-F5344CB8AC3E}">
        <p14:creationId xmlns:p14="http://schemas.microsoft.com/office/powerpoint/2010/main" val="387639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one piece of the picture…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Ground this in challenge of concurrent validity… Is there a gold standard for the COS??  Is it appropriate to compare them? </a:t>
            </a:r>
            <a:r>
              <a:rPr lang="en-US" dirty="0" smtClean="0"/>
              <a:t>Best </a:t>
            </a:r>
            <a:r>
              <a:rPr lang="en-US" dirty="0" smtClean="0"/>
              <a:t>practices in assessment and multiple measures  (combine and integrate across sources and settings, look at skills </a:t>
            </a:r>
            <a:r>
              <a:rPr lang="en-US" dirty="0" smtClean="0"/>
              <a:t>in a  </a:t>
            </a:r>
            <a:r>
              <a:rPr lang="en-US" dirty="0" smtClean="0"/>
              <a:t>functional way).  See child differently in accountability system with one or other tool. Neither one is perfect</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17</a:t>
            </a:fld>
            <a:endParaRPr lang="en-US"/>
          </a:p>
        </p:txBody>
      </p:sp>
    </p:spTree>
    <p:extLst>
      <p:ext uri="{BB962C8B-B14F-4D97-AF65-F5344CB8AC3E}">
        <p14:creationId xmlns:p14="http://schemas.microsoft.com/office/powerpoint/2010/main" val="387639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en-US" sz="1200" dirty="0" smtClean="0"/>
              <a:t>Some COS teams review results of BDI-2 as evidence</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Methodological Differences From Other                               Validation Studies</a:t>
            </a:r>
          </a:p>
          <a:p>
            <a:pPr lvl="1"/>
            <a:r>
              <a:rPr lang="en-US" dirty="0" smtClean="0">
                <a:latin typeface="Arial" panose="020B0604020202020204" pitchFamily="34" charset="0"/>
                <a:cs typeface="Arial" panose="020B0604020202020204" pitchFamily="34" charset="0"/>
              </a:rPr>
              <a:t>Tools do not reflect the same content</a:t>
            </a:r>
          </a:p>
          <a:p>
            <a:pPr lvl="2"/>
            <a:r>
              <a:rPr lang="en-US" dirty="0" smtClean="0">
                <a:latin typeface="Arial" panose="020B0604020202020204" pitchFamily="34" charset="0"/>
                <a:cs typeface="Arial" panose="020B0604020202020204" pitchFamily="34" charset="0"/>
              </a:rPr>
              <a:t>BDI-2 and Vineland-II designed to                                   measure domains, not outcomes</a:t>
            </a:r>
          </a:p>
          <a:p>
            <a:pPr lvl="2"/>
            <a:r>
              <a:rPr lang="en-US" dirty="0" smtClean="0">
                <a:latin typeface="Arial" panose="020B0604020202020204" pitchFamily="34" charset="0"/>
                <a:cs typeface="Arial" panose="020B0604020202020204" pitchFamily="34" charset="0"/>
              </a:rPr>
              <a:t>COS emphasis is on functional use of                      skills across settings</a:t>
            </a:r>
          </a:p>
          <a:p>
            <a:pPr lvl="1"/>
            <a:r>
              <a:rPr lang="en-US" dirty="0" smtClean="0">
                <a:latin typeface="Arial" panose="020B0604020202020204" pitchFamily="34" charset="0"/>
                <a:cs typeface="Arial" panose="020B0604020202020204" pitchFamily="34" charset="0"/>
              </a:rPr>
              <a:t>Tools not designed to identify progress categories              Variation in  algorithms for BDI-2/Vineland II conversion</a:t>
            </a:r>
          </a:p>
          <a:p>
            <a:pPr lvl="1"/>
            <a:r>
              <a:rPr lang="en-US" dirty="0" smtClean="0">
                <a:latin typeface="Arial" panose="020B0604020202020204" pitchFamily="34" charset="0"/>
                <a:cs typeface="Arial" panose="020B0604020202020204" pitchFamily="34" charset="0"/>
              </a:rPr>
              <a:t>Emphasis on validity of aggregate data for accountability decisions about programs rather than child-level</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18</a:t>
            </a:fld>
            <a:endParaRPr lang="en-US"/>
          </a:p>
        </p:txBody>
      </p:sp>
    </p:spTree>
    <p:extLst>
      <p:ext uri="{BB962C8B-B14F-4D97-AF65-F5344CB8AC3E}">
        <p14:creationId xmlns:p14="http://schemas.microsoft.com/office/powerpoint/2010/main" val="283769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19</a:t>
            </a:fld>
            <a:endParaRPr lang="en-US"/>
          </a:p>
        </p:txBody>
      </p:sp>
    </p:spTree>
    <p:extLst>
      <p:ext uri="{BB962C8B-B14F-4D97-AF65-F5344CB8AC3E}">
        <p14:creationId xmlns:p14="http://schemas.microsoft.com/office/powerpoint/2010/main" val="425641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Progress of project</a:t>
            </a:r>
            <a:r>
              <a:rPr lang="en-US" baseline="0" dirty="0" smtClean="0"/>
              <a:t> efforts to investigate the validity of the Child Outcomes Summary process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(11 boys, 5 girls in ECSE)</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23</a:t>
            </a:fld>
            <a:endParaRPr lang="en-US"/>
          </a:p>
        </p:txBody>
      </p:sp>
    </p:spTree>
    <p:extLst>
      <p:ext uri="{BB962C8B-B14F-4D97-AF65-F5344CB8AC3E}">
        <p14:creationId xmlns:p14="http://schemas.microsoft.com/office/powerpoint/2010/main" val="428770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areas of functional</a:t>
            </a:r>
            <a:r>
              <a:rPr lang="en-US" baseline="0" dirty="0" smtClean="0"/>
              <a:t> abilities and disabilities – describes..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24</a:t>
            </a:fld>
            <a:endParaRPr lang="en-US"/>
          </a:p>
        </p:txBody>
      </p:sp>
    </p:spTree>
    <p:extLst>
      <p:ext uri="{BB962C8B-B14F-4D97-AF65-F5344CB8AC3E}">
        <p14:creationId xmlns:p14="http://schemas.microsoft.com/office/powerpoint/2010/main" val="13945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25</a:t>
            </a:fld>
            <a:endParaRPr lang="en-US"/>
          </a:p>
        </p:txBody>
      </p:sp>
    </p:spTree>
    <p:extLst>
      <p:ext uri="{BB962C8B-B14F-4D97-AF65-F5344CB8AC3E}">
        <p14:creationId xmlns:p14="http://schemas.microsoft.com/office/powerpoint/2010/main" val="624565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26</a:t>
            </a:fld>
            <a:endParaRPr lang="en-US"/>
          </a:p>
        </p:txBody>
      </p:sp>
    </p:spTree>
    <p:extLst>
      <p:ext uri="{BB962C8B-B14F-4D97-AF65-F5344CB8AC3E}">
        <p14:creationId xmlns:p14="http://schemas.microsoft.com/office/powerpoint/2010/main" val="354781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27</a:t>
            </a:fld>
            <a:endParaRPr lang="en-US"/>
          </a:p>
        </p:txBody>
      </p:sp>
    </p:spTree>
    <p:extLst>
      <p:ext uri="{BB962C8B-B14F-4D97-AF65-F5344CB8AC3E}">
        <p14:creationId xmlns:p14="http://schemas.microsoft.com/office/powerpoint/2010/main" val="359523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quality of the COS data…</a:t>
            </a:r>
          </a:p>
          <a:p>
            <a:r>
              <a:rPr lang="en-US" dirty="0" smtClean="0"/>
              <a:t>Encourage states to do it</a:t>
            </a:r>
            <a:r>
              <a:rPr lang="en-US" dirty="0" smtClean="0"/>
              <a:t>.</a:t>
            </a:r>
            <a:endParaRPr lang="en-US" dirty="0" smtClean="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29</a:t>
            </a:fld>
            <a:endParaRPr lang="en-US"/>
          </a:p>
        </p:txBody>
      </p:sp>
    </p:spTree>
    <p:extLst>
      <p:ext uri="{BB962C8B-B14F-4D97-AF65-F5344CB8AC3E}">
        <p14:creationId xmlns:p14="http://schemas.microsoft.com/office/powerpoint/2010/main" val="236912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that</a:t>
            </a:r>
            <a:r>
              <a:rPr lang="en-US" baseline="0" dirty="0" smtClean="0"/>
              <a:t> are using the BDI use different ways to calculate progress categories… This what we’re using. There are different ways we can categorize and this is what we did</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32</a:t>
            </a:fld>
            <a:endParaRPr lang="en-US"/>
          </a:p>
        </p:txBody>
      </p:sp>
    </p:spTree>
    <p:extLst>
      <p:ext uri="{BB962C8B-B14F-4D97-AF65-F5344CB8AC3E}">
        <p14:creationId xmlns:p14="http://schemas.microsoft.com/office/powerpoint/2010/main" val="2078665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categories not computed</a:t>
            </a:r>
            <a:r>
              <a:rPr lang="en-US" baseline="0" dirty="0" smtClean="0"/>
              <a:t> by BDI. Have to determine how to do that. Different states using it for accountability do it differently…</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33</a:t>
            </a:fld>
            <a:endParaRPr lang="en-US"/>
          </a:p>
        </p:txBody>
      </p:sp>
    </p:spTree>
    <p:extLst>
      <p:ext uri="{BB962C8B-B14F-4D97-AF65-F5344CB8AC3E}">
        <p14:creationId xmlns:p14="http://schemas.microsoft.com/office/powerpoint/2010/main" val="3969277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 categories (not significant )</a:t>
            </a:r>
          </a:p>
          <a:p>
            <a:r>
              <a:rPr lang="en-US" dirty="0" smtClean="0"/>
              <a:t>SS also not significant</a:t>
            </a:r>
          </a:p>
          <a:p>
            <a:r>
              <a:rPr lang="en-US" dirty="0" smtClean="0"/>
              <a:t>Emphasis</a:t>
            </a:r>
            <a:r>
              <a:rPr lang="en-US" baseline="0" dirty="0" smtClean="0"/>
              <a:t> on aggregate because that is level use data in the accountability system</a:t>
            </a:r>
            <a:endParaRPr lang="en-US" baseline="0" dirty="0" smtClean="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34</a:t>
            </a:fld>
            <a:endParaRPr lang="en-US"/>
          </a:p>
        </p:txBody>
      </p:sp>
    </p:spTree>
    <p:extLst>
      <p:ext uri="{BB962C8B-B14F-4D97-AF65-F5344CB8AC3E}">
        <p14:creationId xmlns:p14="http://schemas.microsoft.com/office/powerpoint/2010/main" val="3175869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a:t>
            </a:r>
            <a:r>
              <a:rPr lang="en-US" baseline="0" dirty="0" smtClean="0"/>
              <a:t> category is significant</a:t>
            </a:r>
          </a:p>
          <a:p>
            <a:r>
              <a:rPr lang="en-US" dirty="0" smtClean="0"/>
              <a:t>Not </a:t>
            </a:r>
            <a:r>
              <a:rPr lang="en-US" dirty="0" err="1" smtClean="0"/>
              <a:t>signif</a:t>
            </a:r>
            <a:r>
              <a:rPr lang="en-US" dirty="0" smtClean="0"/>
              <a:t> ss1, is </a:t>
            </a:r>
            <a:r>
              <a:rPr lang="en-US" dirty="0" err="1" smtClean="0"/>
              <a:t>signfi</a:t>
            </a:r>
            <a:r>
              <a:rPr lang="en-US" dirty="0" smtClean="0"/>
              <a:t> SS2  </a:t>
            </a:r>
          </a:p>
          <a:p>
            <a:endParaRPr lang="en-US" dirty="0" smtClean="0"/>
          </a:p>
          <a:p>
            <a:r>
              <a:rPr lang="en-US" dirty="0" smtClean="0"/>
              <a:t>BDI less kids look typical on</a:t>
            </a:r>
            <a:r>
              <a:rPr lang="en-US" baseline="0" dirty="0" smtClean="0"/>
              <a:t> outcome 2 and fewer kids catching up…</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35</a:t>
            </a:fld>
            <a:endParaRPr lang="en-US"/>
          </a:p>
        </p:txBody>
      </p:sp>
    </p:spTree>
    <p:extLst>
      <p:ext uri="{BB962C8B-B14F-4D97-AF65-F5344CB8AC3E}">
        <p14:creationId xmlns:p14="http://schemas.microsoft.com/office/powerpoint/2010/main" val="235423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 1 2009</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a:t>
            </a:fld>
            <a:endParaRPr lang="en-US"/>
          </a:p>
        </p:txBody>
      </p:sp>
    </p:spTree>
    <p:extLst>
      <p:ext uri="{BB962C8B-B14F-4D97-AF65-F5344CB8AC3E}">
        <p14:creationId xmlns:p14="http://schemas.microsoft.com/office/powerpoint/2010/main" val="113111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a:t>
            </a:r>
            <a:r>
              <a:rPr lang="en-US" baseline="0" dirty="0" smtClean="0"/>
              <a:t> square 3 </a:t>
            </a:r>
            <a:r>
              <a:rPr lang="en-US" baseline="0" dirty="0" err="1" smtClean="0"/>
              <a:t>df</a:t>
            </a:r>
            <a:r>
              <a:rPr lang="en-US" baseline="0" dirty="0" smtClean="0"/>
              <a:t> because no kids in a</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36</a:t>
            </a:fld>
            <a:endParaRPr lang="en-US"/>
          </a:p>
        </p:txBody>
      </p:sp>
    </p:spTree>
    <p:extLst>
      <p:ext uri="{BB962C8B-B14F-4D97-AF65-F5344CB8AC3E}">
        <p14:creationId xmlns:p14="http://schemas.microsoft.com/office/powerpoint/2010/main" val="2151297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the actual kids</a:t>
            </a:r>
            <a:r>
              <a:rPr lang="en-US" baseline="0" dirty="0" smtClean="0"/>
              <a:t> (or the actual names)..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37</a:t>
            </a:fld>
            <a:endParaRPr lang="en-US"/>
          </a:p>
        </p:txBody>
      </p:sp>
    </p:spTree>
    <p:extLst>
      <p:ext uri="{BB962C8B-B14F-4D97-AF65-F5344CB8AC3E}">
        <p14:creationId xmlns:p14="http://schemas.microsoft.com/office/powerpoint/2010/main" val="1506256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BDI-2 e</a:t>
            </a:r>
          </a:p>
          <a:p>
            <a:r>
              <a:rPr lang="en-US" dirty="0" smtClean="0"/>
              <a:t>COS b</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41</a:t>
            </a:fld>
            <a:endParaRPr lang="en-US"/>
          </a:p>
        </p:txBody>
      </p:sp>
    </p:spTree>
    <p:extLst>
      <p:ext uri="{BB962C8B-B14F-4D97-AF65-F5344CB8AC3E}">
        <p14:creationId xmlns:p14="http://schemas.microsoft.com/office/powerpoint/2010/main" val="3588151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47C51-3390-439A-9492-07E706D40700}" type="slidenum">
              <a:rPr lang="en-US" smtClean="0"/>
              <a:t>54</a:t>
            </a:fld>
            <a:endParaRPr lang="en-US"/>
          </a:p>
        </p:txBody>
      </p:sp>
    </p:spTree>
    <p:extLst>
      <p:ext uri="{BB962C8B-B14F-4D97-AF65-F5344CB8AC3E}">
        <p14:creationId xmlns:p14="http://schemas.microsoft.com/office/powerpoint/2010/main" val="191304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 seeing radical difference.</a:t>
            </a:r>
          </a:p>
          <a:p>
            <a:r>
              <a:rPr lang="en-US" dirty="0" smtClean="0"/>
              <a:t>Validity implications.</a:t>
            </a:r>
            <a:endParaRPr lang="en-US" dirty="0" smtClean="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58</a:t>
            </a:fld>
            <a:endParaRPr lang="en-US"/>
          </a:p>
        </p:txBody>
      </p:sp>
    </p:spTree>
    <p:extLst>
      <p:ext uri="{BB962C8B-B14F-4D97-AF65-F5344CB8AC3E}">
        <p14:creationId xmlns:p14="http://schemas.microsoft.com/office/powerpoint/2010/main" val="3821827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5641873-8D38-4E11-94E3-26AC10F026A0}" type="slidenum">
              <a:rPr lang="en-US" sz="1200" b="0">
                <a:latin typeface="+mn-lt"/>
              </a:rPr>
              <a:pPr algn="r" fontAlgn="auto">
                <a:spcBef>
                  <a:spcPts val="0"/>
                </a:spcBef>
                <a:spcAft>
                  <a:spcPts val="0"/>
                </a:spcAft>
                <a:defRPr/>
              </a:pPr>
              <a:t>59</a:t>
            </a:fld>
            <a:endParaRPr lang="en-US" sz="1200" b="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Individual emails for Kathy </a:t>
            </a:r>
            <a:r>
              <a:rPr lang="en-US" dirty="0" err="1" smtClean="0"/>
              <a:t>Hebbeler</a:t>
            </a:r>
            <a:r>
              <a:rPr lang="en-US" dirty="0" smtClean="0"/>
              <a:t>, Donna </a:t>
            </a:r>
            <a:r>
              <a:rPr lang="en-US" dirty="0" err="1" smtClean="0"/>
              <a:t>Spiker</a:t>
            </a:r>
            <a:r>
              <a:rPr lang="en-US" dirty="0" smtClean="0"/>
              <a:t>, Lauren Barton, or Cornelia Taylor</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7F4CD02-8130-476C-AF0C-E345B782939B}" type="slidenum">
              <a:rPr lang="en-US" sz="1200" b="0">
                <a:latin typeface="+mn-lt"/>
              </a:rPr>
              <a:pPr algn="r" fontAlgn="auto">
                <a:spcBef>
                  <a:spcPts val="0"/>
                </a:spcBef>
                <a:spcAft>
                  <a:spcPts val="0"/>
                </a:spcAft>
                <a:defRPr/>
              </a:pPr>
              <a:t>60</a:t>
            </a:fld>
            <a:endParaRPr lang="en-US" sz="1200" b="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Project was funded by IES to meet the</a:t>
            </a:r>
            <a:r>
              <a:rPr lang="en-US" baseline="0" dirty="0" smtClean="0"/>
              <a:t> urgent need to know more about the </a:t>
            </a:r>
            <a:r>
              <a:rPr lang="en-US" baseline="0" dirty="0" err="1" smtClean="0"/>
              <a:t>valdity</a:t>
            </a:r>
            <a:r>
              <a:rPr lang="en-US" baseline="0" dirty="0" smtClean="0"/>
              <a:t> of the Child Outcomes Summary Process</a:t>
            </a:r>
            <a:endParaRPr lang="en-US" dirty="0" smtClean="0"/>
          </a:p>
          <a:p>
            <a:endParaRPr lang="en-US" dirty="0" smtClean="0"/>
          </a:p>
          <a:p>
            <a:endParaRPr lang="en-US" dirty="0" smtClean="0"/>
          </a:p>
          <a:p>
            <a:r>
              <a:rPr lang="en-US" dirty="0" smtClean="0"/>
              <a:t>Series of studies – focus on the child outcomes summary form</a:t>
            </a:r>
          </a:p>
          <a:p>
            <a:pPr>
              <a:buFontTx/>
              <a:buChar char="-"/>
            </a:pPr>
            <a:r>
              <a:rPr lang="en-US" dirty="0" smtClean="0"/>
              <a:t>Conditions meaningful and useful COSF data</a:t>
            </a:r>
          </a:p>
          <a:p>
            <a:pPr>
              <a:buFontTx/>
              <a:buChar char="-"/>
            </a:pPr>
            <a:r>
              <a:rPr lang="en-US" dirty="0" smtClean="0"/>
              <a:t>Impact of use on practice, pos or </a:t>
            </a:r>
            <a:r>
              <a:rPr lang="en-US" dirty="0" err="1" smtClean="0"/>
              <a:t>neg</a:t>
            </a:r>
            <a:endParaRPr lang="en-US" dirty="0" smtClean="0"/>
          </a:p>
          <a:p>
            <a:pPr>
              <a:buFontTx/>
              <a:buChar char="-"/>
            </a:pPr>
            <a:r>
              <a:rPr lang="en-US" dirty="0" smtClean="0"/>
              <a:t>Revisions or recommendations from that</a:t>
            </a:r>
          </a:p>
          <a:p>
            <a:pPr>
              <a:buFontTx/>
              <a:buChar char="-"/>
            </a:pPr>
            <a:endParaRPr lang="en-US"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t>For other audiences: ECO is a national center located at SRI that has been working with states – first to identify what outcomes to measure and then to support the development of effective systems to measure those outcomes so that data is available to guide decision-making at the state and national levels.</a:t>
            </a:r>
          </a:p>
          <a:p>
            <a:pPr>
              <a:buFontTx/>
              <a:buChar char="-"/>
            </a:pPr>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5 studies,</a:t>
            </a:r>
            <a:r>
              <a:rPr lang="en-US" baseline="0" dirty="0" smtClean="0"/>
              <a:t> multiple years</a:t>
            </a:r>
          </a:p>
          <a:p>
            <a:endParaRPr lang="en-US" dirty="0" smtClean="0"/>
          </a:p>
          <a:p>
            <a:r>
              <a:rPr lang="en-US" dirty="0" smtClean="0"/>
              <a:t>So, let’s unpack this…. What does all this mean? </a:t>
            </a:r>
          </a:p>
          <a:p>
            <a:r>
              <a:rPr lang="en-US" dirty="0" smtClean="0"/>
              <a:t>ENHANCE include 5 studies staggered across 3.5 years, </a:t>
            </a:r>
          </a:p>
          <a:p>
            <a:r>
              <a:rPr lang="en-US" dirty="0" smtClean="0"/>
              <a:t>Studies use different methods to get at questions related to the COSF process.</a:t>
            </a:r>
          </a:p>
          <a:p>
            <a:pPr>
              <a:buFontTx/>
              <a:buChar char="-"/>
            </a:pPr>
            <a:r>
              <a:rPr lang="en-US" dirty="0" smtClean="0"/>
              <a:t>Comparison COSF ratings with external child assessments</a:t>
            </a:r>
          </a:p>
          <a:p>
            <a:pPr>
              <a:buFontTx/>
              <a:buChar char="-"/>
            </a:pPr>
            <a:r>
              <a:rPr lang="en-US" dirty="0" smtClean="0"/>
              <a:t>Video tape team decision making process where COSF ratings are decided</a:t>
            </a:r>
          </a:p>
          <a:p>
            <a:pPr>
              <a:buFontTx/>
              <a:buChar char="-"/>
            </a:pPr>
            <a:r>
              <a:rPr lang="en-US" dirty="0" smtClean="0"/>
              <a:t>Online provider survey – opportunity, if interested, to share your input about the process you’ve observed and its impact on your work</a:t>
            </a:r>
          </a:p>
          <a:p>
            <a:pPr>
              <a:buFontTx/>
              <a:buChar char="-"/>
            </a:pPr>
            <a:r>
              <a:rPr lang="en-US" dirty="0" smtClean="0"/>
              <a:t>ENHANCE staff come for on-site record reviews to relate COSF info to broader info in the file</a:t>
            </a:r>
          </a:p>
          <a:p>
            <a:pPr>
              <a:buFontTx/>
              <a:buChar char="-"/>
            </a:pPr>
            <a:r>
              <a:rPr lang="en-US" dirty="0" smtClean="0"/>
              <a:t>Not at this program site, also analyze state COSF data to look for patterns</a:t>
            </a:r>
          </a:p>
          <a:p>
            <a:endParaRPr lang="en-US" dirty="0" smtClean="0"/>
          </a:p>
          <a:p>
            <a:r>
              <a:rPr lang="en-US" dirty="0" smtClean="0"/>
              <a:t>States if needed:  IL, MN, ME, TX, NC, and one other Part C (probably NM)</a:t>
            </a:r>
          </a:p>
          <a:p>
            <a:r>
              <a:rPr lang="en-US" dirty="0" smtClean="0"/>
              <a:t>IL, MN, ME, TX, and two others (NM, TN, VA, 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is being collected from </a:t>
            </a:r>
            <a:r>
              <a:rPr lang="en-US" dirty="0" smtClean="0"/>
              <a:t>36</a:t>
            </a:r>
            <a:r>
              <a:rPr lang="en-US" baseline="0" dirty="0" smtClean="0"/>
              <a:t> local programs or school districts in 7 states for the first 4 studies</a:t>
            </a:r>
            <a:endParaRPr lang="en-US" dirty="0"/>
          </a:p>
        </p:txBody>
      </p:sp>
      <p:sp>
        <p:nvSpPr>
          <p:cNvPr id="4" name="Slide Number Placeholder 3"/>
          <p:cNvSpPr>
            <a:spLocks noGrp="1"/>
          </p:cNvSpPr>
          <p:nvPr>
            <p:ph type="sldNum" sz="quarter" idx="10"/>
          </p:nvPr>
        </p:nvSpPr>
        <p:spPr/>
        <p:txBody>
          <a:bodyPr/>
          <a:lstStyle/>
          <a:p>
            <a:pPr>
              <a:defRPr/>
            </a:pPr>
            <a:fld id="{FF4FAA05-2ED1-43C3-8263-5E81B665B9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to conduct</a:t>
            </a:r>
            <a:r>
              <a:rPr lang="en-US" baseline="0" dirty="0" smtClean="0"/>
              <a:t> own state surveys…</a:t>
            </a:r>
            <a:endParaRPr lang="en-US" dirty="0"/>
          </a:p>
        </p:txBody>
      </p:sp>
      <p:sp>
        <p:nvSpPr>
          <p:cNvPr id="4" name="Slide Number Placeholder 3"/>
          <p:cNvSpPr>
            <a:spLocks noGrp="1"/>
          </p:cNvSpPr>
          <p:nvPr>
            <p:ph type="sldNum" sz="quarter" idx="10"/>
          </p:nvPr>
        </p:nvSpPr>
        <p:spPr/>
        <p:txBody>
          <a:bodyPr/>
          <a:lstStyle/>
          <a:p>
            <a:pPr>
              <a:defRPr/>
            </a:pPr>
            <a:fld id="{FF4FAA05-2ED1-43C3-8263-5E81B665B9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Impact</a:t>
            </a:r>
            <a:r>
              <a:rPr lang="en-US" baseline="0" dirty="0" smtClean="0"/>
              <a:t> on practice either positive or negative….</a:t>
            </a:r>
            <a:endParaRPr lang="en-US" dirty="0"/>
          </a:p>
        </p:txBody>
      </p:sp>
      <p:sp>
        <p:nvSpPr>
          <p:cNvPr id="4" name="Slide Number Placeholder 3"/>
          <p:cNvSpPr>
            <a:spLocks noGrp="1"/>
          </p:cNvSpPr>
          <p:nvPr>
            <p:ph type="sldNum" sz="quarter" idx="10"/>
          </p:nvPr>
        </p:nvSpPr>
        <p:spPr/>
        <p:txBody>
          <a:bodyPr/>
          <a:lstStyle/>
          <a:p>
            <a:pPr>
              <a:defRPr/>
            </a:pPr>
            <a:fld id="{FF4FAA05-2ED1-43C3-8263-5E81B665B9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know is that any implementation effort has a lot of these characteristics…</a:t>
            </a:r>
          </a:p>
          <a:p>
            <a:r>
              <a:rPr lang="en-US" dirty="0" smtClean="0"/>
              <a:t>How do others perceive this?</a:t>
            </a:r>
          </a:p>
          <a:p>
            <a:endParaRPr lang="en-US" dirty="0" smtClean="0"/>
          </a:p>
          <a:p>
            <a:pPr>
              <a:spcBef>
                <a:spcPts val="0"/>
              </a:spcBef>
            </a:pPr>
            <a:r>
              <a:rPr lang="en-US" sz="1200" dirty="0" smtClean="0"/>
              <a:t>65%  understood why COS data are                                     </a:t>
            </a:r>
          </a:p>
          <a:p>
            <a:pPr marL="0" indent="0">
              <a:spcBef>
                <a:spcPts val="0"/>
              </a:spcBef>
              <a:buNone/>
            </a:pPr>
            <a:r>
              <a:rPr lang="en-US" sz="1200" dirty="0" smtClean="0"/>
              <a:t>              being collected </a:t>
            </a:r>
          </a:p>
          <a:p>
            <a:pPr marL="0" indent="0">
              <a:spcBef>
                <a:spcPts val="0"/>
              </a:spcBef>
              <a:buNone/>
            </a:pPr>
            <a:r>
              <a:rPr lang="en-US" sz="800" dirty="0" smtClean="0"/>
              <a:t> </a:t>
            </a:r>
          </a:p>
          <a:p>
            <a:pPr>
              <a:spcBef>
                <a:spcPts val="0"/>
              </a:spcBef>
            </a:pPr>
            <a:r>
              <a:rPr lang="en-US" sz="1200" dirty="0" smtClean="0"/>
              <a:t>37%  understood what happens with                        </a:t>
            </a:r>
          </a:p>
          <a:p>
            <a:pPr marL="0" indent="0">
              <a:spcBef>
                <a:spcPts val="0"/>
              </a:spcBef>
              <a:buNone/>
            </a:pPr>
            <a:r>
              <a:rPr lang="en-US" sz="1200" dirty="0" smtClean="0"/>
              <a:t>              the data </a:t>
            </a:r>
          </a:p>
          <a:p>
            <a:pPr marL="0" indent="0">
              <a:spcBef>
                <a:spcPts val="0"/>
              </a:spcBef>
              <a:buNone/>
            </a:pPr>
            <a:endParaRPr lang="en-US" sz="800" dirty="0" smtClean="0"/>
          </a:p>
          <a:p>
            <a:pPr>
              <a:spcBef>
                <a:spcPts val="0"/>
              </a:spcBef>
            </a:pPr>
            <a:r>
              <a:rPr lang="en-US" sz="1200" dirty="0" smtClean="0"/>
              <a:t>52%   knew how to explain the need                                   </a:t>
            </a:r>
          </a:p>
          <a:p>
            <a:pPr marL="0" indent="0">
              <a:spcBef>
                <a:spcPts val="0"/>
              </a:spcBef>
              <a:buNone/>
            </a:pPr>
            <a:r>
              <a:rPr lang="en-US" sz="1200" dirty="0" smtClean="0"/>
              <a:t>               for child outcomes data to others</a:t>
            </a:r>
          </a:p>
          <a:p>
            <a:pPr marL="0" indent="0">
              <a:spcBef>
                <a:spcPts val="0"/>
              </a:spcBef>
              <a:buNone/>
            </a:pPr>
            <a:endParaRPr lang="en-US" sz="1200"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Impact</a:t>
            </a:r>
            <a:r>
              <a:rPr lang="en-US" baseline="0" dirty="0" smtClean="0"/>
              <a:t> on practice neither positive or negative (68% neutral)….</a:t>
            </a:r>
            <a:endParaRPr lang="en-US" dirty="0" smtClean="0"/>
          </a:p>
          <a:p>
            <a:pPr marL="0" indent="0">
              <a:spcBef>
                <a:spcPts val="0"/>
              </a:spcBef>
              <a:buNone/>
            </a:pPr>
            <a:endParaRPr lang="en-US" sz="120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9</a:t>
            </a:fld>
            <a:endParaRPr lang="en-US"/>
          </a:p>
        </p:txBody>
      </p:sp>
    </p:spTree>
    <p:extLst>
      <p:ext uri="{BB962C8B-B14F-4D97-AF65-F5344CB8AC3E}">
        <p14:creationId xmlns:p14="http://schemas.microsoft.com/office/powerpoint/2010/main" val="118320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30425"/>
            <a:ext cx="5943600" cy="1470025"/>
          </a:xfrm>
        </p:spPr>
        <p:txBody>
          <a:bodyPr>
            <a:normAutofit/>
          </a:bodyPr>
          <a:lstStyle>
            <a:lvl1pPr>
              <a:defRPr sz="3500" b="1"/>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76200"/>
            <a:ext cx="8534400" cy="6049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858000" y="6721475"/>
            <a:ext cx="2133600" cy="136525"/>
          </a:xfrm>
        </p:spPr>
        <p:txBody>
          <a:bodyPr/>
          <a:lstStyle>
            <a:lvl1pPr>
              <a:defRPr/>
            </a:lvl1pPr>
          </a:lstStyle>
          <a:p>
            <a:pPr>
              <a:defRPr/>
            </a:pPr>
            <a:fld id="{87500179-FF83-4D00-889E-6876FC3517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8C4B4360-5015-485B-BAD7-5FF0983B83E8}" type="datetime1">
              <a:rPr lang="en-US" smtClean="0"/>
              <a:t>9/16/2013</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9AA4E6E-6C6F-4B2B-A5B2-2C904429DE63}" type="slidenum">
              <a:rPr lang="en-US" smtClean="0"/>
              <a:t>‹#›</a:t>
            </a:fld>
            <a:endParaRPr lang="en-US"/>
          </a:p>
        </p:txBody>
      </p:sp>
    </p:spTree>
    <p:extLst>
      <p:ext uri="{BB962C8B-B14F-4D97-AF65-F5344CB8AC3E}">
        <p14:creationId xmlns:p14="http://schemas.microsoft.com/office/powerpoint/2010/main" val="412087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52400" y="1447800"/>
            <a:ext cx="8839200" cy="44958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4"/>
          </p:nvPr>
        </p:nvSpPr>
        <p:spPr>
          <a:xfrm>
            <a:off x="6858000" y="6492875"/>
            <a:ext cx="2133600" cy="365125"/>
          </a:xfrm>
        </p:spPr>
        <p:txBody>
          <a:bodyPr/>
          <a:lstStyle>
            <a:lvl1pPr>
              <a:defRPr/>
            </a:lvl1pPr>
          </a:lstStyle>
          <a:p>
            <a:pPr>
              <a:defRPr/>
            </a:pPr>
            <a:fld id="{7CCA39EC-CD74-4AAC-B418-60D8CF7B7E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0C54723-2EA7-4877-92FD-FCDC0468BD25}" type="slidenum">
              <a:rPr lang="en-US"/>
              <a:pPr>
                <a:defRPr/>
              </a:pPr>
              <a:t>‹#›</a:t>
            </a:fld>
            <a:endParaRPr lang="en-US"/>
          </a:p>
        </p:txBody>
      </p:sp>
    </p:spTree>
    <p:extLst>
      <p:ext uri="{BB962C8B-B14F-4D97-AF65-F5344CB8AC3E}">
        <p14:creationId xmlns:p14="http://schemas.microsoft.com/office/powerpoint/2010/main" val="225198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52400" y="1447800"/>
            <a:ext cx="8763000" cy="51054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5"/>
          <p:cNvSpPr>
            <a:spLocks noGrp="1"/>
          </p:cNvSpPr>
          <p:nvPr>
            <p:ph type="sldNum" sz="quarter" idx="11"/>
          </p:nvPr>
        </p:nvSpPr>
        <p:spPr/>
        <p:txBody>
          <a:bodyPr/>
          <a:lstStyle>
            <a:lvl1pPr>
              <a:defRPr/>
            </a:lvl1pPr>
          </a:lstStyle>
          <a:p>
            <a:pPr>
              <a:defRPr/>
            </a:pPr>
            <a:fld id="{E0E57ED3-D8D9-42DC-A8E3-72DBFA085FB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152400" y="1447800"/>
            <a:ext cx="8839200" cy="51816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2"/>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5B27FD5-B258-4507-97F4-F88EC56EB95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Logo.png"/>
          <p:cNvPicPr preferRelativeResize="0">
            <a:picLocks noChangeAspect="1"/>
          </p:cNvPicPr>
          <p:nvPr userDrawn="1"/>
        </p:nvPicPr>
        <p:blipFill>
          <a:blip r:embed="rId2" cstate="print"/>
          <a:srcRect b="17085"/>
          <a:stretch>
            <a:fillRect/>
          </a:stretch>
        </p:blipFill>
        <p:spPr bwMode="auto">
          <a:xfrm>
            <a:off x="228600" y="6324600"/>
            <a:ext cx="1365250" cy="374650"/>
          </a:xfrm>
          <a:prstGeom prst="rect">
            <a:avLst/>
          </a:prstGeom>
          <a:noFill/>
          <a:ln w="9525">
            <a:noFill/>
            <a:miter lim="800000"/>
            <a:headEnd/>
            <a:tailEnd/>
          </a:ln>
        </p:spPr>
      </p:pic>
      <p:sp>
        <p:nvSpPr>
          <p:cNvPr id="5" name="Rectangle 7"/>
          <p:cNvSpPr/>
          <p:nvPr userDrawn="1"/>
        </p:nvSpPr>
        <p:spPr>
          <a:xfrm>
            <a:off x="0" y="1219200"/>
            <a:ext cx="9144000" cy="4419600"/>
          </a:xfrm>
          <a:prstGeom prst="rect">
            <a:avLst/>
          </a:prstGeom>
          <a:solidFill>
            <a:srgbClr val="7698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fontAlgn="auto">
              <a:spcBef>
                <a:spcPts val="2400"/>
              </a:spcBef>
              <a:spcAft>
                <a:spcPts val="0"/>
              </a:spcAft>
              <a:defRPr/>
            </a:pPr>
            <a:endParaRPr lang="en-US" sz="3600" b="0" dirty="0">
              <a:latin typeface="Arial Rounded MT Bold" pitchFamily="34"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latin typeface="+mn-lt"/>
              </a:defRPr>
            </a:lvl1pPr>
          </a:lstStyle>
          <a:p>
            <a:pPr>
              <a:defRPr/>
            </a:pPr>
            <a:fld id="{EF4EA9D6-2F97-48EF-81C4-0BFECBAA6D19}" type="datetimeFigureOut">
              <a:rPr lang="en-US"/>
              <a:pPr>
                <a:defRPr/>
              </a:pPr>
              <a:t>9/16/2013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latin typeface="+mn-lt"/>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latin typeface="+mn-lt"/>
              </a:defRPr>
            </a:lvl1pPr>
          </a:lstStyle>
          <a:p>
            <a:pPr>
              <a:defRPr/>
            </a:pPr>
            <a:fld id="{E6468258-E29D-40BF-BF91-4066D90A9EED}" type="slidenum">
              <a:rPr lang="en-US"/>
              <a:pPr>
                <a:defRPr/>
              </a:pPr>
              <a:t>‹#›</a:t>
            </a:fld>
            <a:endParaRPr lang="en-US"/>
          </a:p>
        </p:txBody>
      </p:sp>
      <p:pic>
        <p:nvPicPr>
          <p:cNvPr id="10" name="Picture 8" descr="subtitle page.png"/>
          <p:cNvPicPr preferRelativeResize="0">
            <a:picLocks noChangeAspect="1"/>
          </p:cNvPicPr>
          <p:nvPr userDrawn="1"/>
        </p:nvPicPr>
        <p:blipFill>
          <a:blip r:embed="rId3" cstate="print"/>
          <a:srcRect t="11539" r="5833" b="44505"/>
          <a:stretch>
            <a:fillRect/>
          </a:stretch>
        </p:blipFill>
        <p:spPr bwMode="auto">
          <a:xfrm>
            <a:off x="0" y="265888"/>
            <a:ext cx="9144000" cy="1867711"/>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52400" y="1524000"/>
            <a:ext cx="8839200" cy="44196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1"/>
          </p:nvPr>
        </p:nvSpPr>
        <p:spPr/>
        <p:txBody>
          <a:bodyPr/>
          <a:lstStyle>
            <a:lvl1pPr>
              <a:defRPr/>
            </a:lvl1pPr>
          </a:lstStyle>
          <a:p>
            <a:pPr>
              <a:defRPr/>
            </a:pPr>
            <a:fld id="{657A64FA-ED14-4983-A83E-8099211468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0C54723-2EA7-4877-92FD-FCDC0468BD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BC6BDAA8-233B-4836-A22C-D5ADA14729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705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6858000" y="6721475"/>
            <a:ext cx="2133600" cy="136525"/>
          </a:xfrm>
        </p:spPr>
        <p:txBody>
          <a:bodyPr/>
          <a:lstStyle>
            <a:lvl1pPr>
              <a:defRPr/>
            </a:lvl1pPr>
          </a:lstStyle>
          <a:p>
            <a:pPr>
              <a:defRPr/>
            </a:pPr>
            <a:fld id="{9E77D56C-7013-4FE4-8A3D-0BCAE3BC1F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3600" y="28194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pic>
        <p:nvPicPr>
          <p:cNvPr id="1027" name="Picture 6" descr="Logo.png"/>
          <p:cNvPicPr preferRelativeResize="0">
            <a:picLocks noChangeAspect="1"/>
          </p:cNvPicPr>
          <p:nvPr userDrawn="1"/>
        </p:nvPicPr>
        <p:blipFill>
          <a:blip r:embed="rId4" cstate="print"/>
          <a:srcRect b="17085"/>
          <a:stretch>
            <a:fillRect/>
          </a:stretch>
        </p:blipFill>
        <p:spPr bwMode="auto">
          <a:xfrm>
            <a:off x="2362200" y="228600"/>
            <a:ext cx="5943600" cy="1624013"/>
          </a:xfrm>
          <a:prstGeom prst="rect">
            <a:avLst/>
          </a:prstGeom>
          <a:noFill/>
          <a:ln w="9525">
            <a:noFill/>
            <a:miter lim="800000"/>
            <a:headEnd/>
            <a:tailEnd/>
          </a:ln>
        </p:spPr>
      </p:pic>
      <p:pic>
        <p:nvPicPr>
          <p:cNvPr id="1028" name="Picture 4" descr="side bar.png"/>
          <p:cNvPicPr preferRelativeResize="0">
            <a:picLocks noChangeAspect="1"/>
          </p:cNvPicPr>
          <p:nvPr userDrawn="1"/>
        </p:nvPicPr>
        <p:blipFill>
          <a:blip r:embed="rId5" cstate="print"/>
          <a:srcRect r="32597"/>
          <a:stretch>
            <a:fillRect/>
          </a:stretch>
        </p:blipFill>
        <p:spPr bwMode="auto">
          <a:xfrm>
            <a:off x="0" y="0"/>
            <a:ext cx="17589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7" r:id="rId2"/>
  </p:sldLayoutIdLst>
  <p:hf hdr="0" dt="0"/>
  <p:txStyles>
    <p:titleStyle>
      <a:lvl1pPr algn="l" rtl="0" eaLnBrk="0" fontAlgn="base" hangingPunct="0">
        <a:spcBef>
          <a:spcPct val="0"/>
        </a:spcBef>
        <a:spcAft>
          <a:spcPct val="0"/>
        </a:spcAft>
        <a:defRPr sz="4000" kern="1200">
          <a:solidFill>
            <a:schemeClr val="tx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1"/>
          </a:solidFill>
          <a:latin typeface="Arial Rounded MT Bold" pitchFamily="34" charset="0"/>
        </a:defRPr>
      </a:lvl2pPr>
      <a:lvl3pPr algn="l" rtl="0" eaLnBrk="0" fontAlgn="base" hangingPunct="0">
        <a:spcBef>
          <a:spcPct val="0"/>
        </a:spcBef>
        <a:spcAft>
          <a:spcPct val="0"/>
        </a:spcAft>
        <a:defRPr sz="4000">
          <a:solidFill>
            <a:schemeClr val="tx1"/>
          </a:solidFill>
          <a:latin typeface="Arial Rounded MT Bold" pitchFamily="34" charset="0"/>
        </a:defRPr>
      </a:lvl3pPr>
      <a:lvl4pPr algn="l" rtl="0" eaLnBrk="0" fontAlgn="base" hangingPunct="0">
        <a:spcBef>
          <a:spcPct val="0"/>
        </a:spcBef>
        <a:spcAft>
          <a:spcPct val="0"/>
        </a:spcAft>
        <a:defRPr sz="4000">
          <a:solidFill>
            <a:schemeClr val="tx1"/>
          </a:solidFill>
          <a:latin typeface="Arial Rounded MT Bold" pitchFamily="34" charset="0"/>
        </a:defRPr>
      </a:lvl4pPr>
      <a:lvl5pPr algn="l" rtl="0" eaLnBrk="0" fontAlgn="base" hangingPunct="0">
        <a:spcBef>
          <a:spcPct val="0"/>
        </a:spcBef>
        <a:spcAft>
          <a:spcPct val="0"/>
        </a:spcAft>
        <a:defRPr sz="4000">
          <a:solidFill>
            <a:schemeClr val="tx1"/>
          </a:solidFill>
          <a:latin typeface="Arial Rounded MT Bold" pitchFamily="34" charset="0"/>
        </a:defRPr>
      </a:lvl5pPr>
      <a:lvl6pPr marL="457200" algn="l" rtl="0" fontAlgn="base">
        <a:spcBef>
          <a:spcPct val="0"/>
        </a:spcBef>
        <a:spcAft>
          <a:spcPct val="0"/>
        </a:spcAft>
        <a:defRPr sz="4000">
          <a:solidFill>
            <a:schemeClr val="tx1"/>
          </a:solidFill>
          <a:latin typeface="Arial Rounded MT Bold" pitchFamily="34" charset="0"/>
        </a:defRPr>
      </a:lvl6pPr>
      <a:lvl7pPr marL="914400" algn="l" rtl="0" fontAlgn="base">
        <a:spcBef>
          <a:spcPct val="0"/>
        </a:spcBef>
        <a:spcAft>
          <a:spcPct val="0"/>
        </a:spcAft>
        <a:defRPr sz="4000">
          <a:solidFill>
            <a:schemeClr val="tx1"/>
          </a:solidFill>
          <a:latin typeface="Arial Rounded MT Bold" pitchFamily="34" charset="0"/>
        </a:defRPr>
      </a:lvl7pPr>
      <a:lvl8pPr marL="1371600" algn="l" rtl="0" fontAlgn="base">
        <a:spcBef>
          <a:spcPct val="0"/>
        </a:spcBef>
        <a:spcAft>
          <a:spcPct val="0"/>
        </a:spcAft>
        <a:defRPr sz="4000">
          <a:solidFill>
            <a:schemeClr val="tx1"/>
          </a:solidFill>
          <a:latin typeface="Arial Rounded MT Bold" pitchFamily="34" charset="0"/>
        </a:defRPr>
      </a:lvl8pPr>
      <a:lvl9pPr marL="1828800" algn="l" rtl="0" fontAlgn="base">
        <a:spcBef>
          <a:spcPct val="0"/>
        </a:spcBef>
        <a:spcAft>
          <a:spcPct val="0"/>
        </a:spcAft>
        <a:defRPr sz="40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Logo.png"/>
          <p:cNvPicPr preferRelativeResize="0">
            <a:picLocks noChangeAspect="1"/>
          </p:cNvPicPr>
          <p:nvPr userDrawn="1"/>
        </p:nvPicPr>
        <p:blipFill>
          <a:blip r:embed="rId5" cstate="print"/>
          <a:srcRect b="17085"/>
          <a:stretch>
            <a:fillRect/>
          </a:stretch>
        </p:blipFill>
        <p:spPr bwMode="auto">
          <a:xfrm>
            <a:off x="228600" y="6324600"/>
            <a:ext cx="1365250" cy="374650"/>
          </a:xfrm>
          <a:prstGeom prst="rect">
            <a:avLst/>
          </a:prstGeom>
          <a:noFill/>
          <a:ln w="9525">
            <a:noFill/>
            <a:miter lim="800000"/>
            <a:headEnd/>
            <a:tailEnd/>
          </a:ln>
        </p:spPr>
      </p:pic>
      <p:sp>
        <p:nvSpPr>
          <p:cNvPr id="8" name="Rectangle 7"/>
          <p:cNvSpPr/>
          <p:nvPr userDrawn="1"/>
        </p:nvSpPr>
        <p:spPr>
          <a:xfrm>
            <a:off x="0" y="1219200"/>
            <a:ext cx="9144000" cy="4419600"/>
          </a:xfrm>
          <a:prstGeom prst="rect">
            <a:avLst/>
          </a:prstGeom>
          <a:solidFill>
            <a:srgbClr val="7698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fontAlgn="auto">
              <a:spcBef>
                <a:spcPts val="2400"/>
              </a:spcBef>
              <a:spcAft>
                <a:spcPts val="0"/>
              </a:spcAft>
              <a:defRPr/>
            </a:pPr>
            <a:endParaRPr lang="en-US" sz="3600" b="0" dirty="0">
              <a:latin typeface="Arial Rounded MT Bold" pitchFamily="34" charset="0"/>
            </a:endParaRPr>
          </a:p>
        </p:txBody>
      </p:sp>
      <p:pic>
        <p:nvPicPr>
          <p:cNvPr id="4100" name="Picture 8" descr="subtitle page.png"/>
          <p:cNvPicPr preferRelativeResize="0">
            <a:picLocks noChangeAspect="1"/>
          </p:cNvPicPr>
          <p:nvPr userDrawn="1"/>
        </p:nvPicPr>
        <p:blipFill>
          <a:blip r:embed="rId6" cstate="print"/>
          <a:srcRect t="11539" r="5833" b="44505"/>
          <a:stretch>
            <a:fillRect/>
          </a:stretch>
        </p:blipFill>
        <p:spPr bwMode="auto">
          <a:xfrm>
            <a:off x="0" y="265888"/>
            <a:ext cx="9144000" cy="1867711"/>
          </a:xfrm>
          <a:prstGeom prst="rect">
            <a:avLst/>
          </a:prstGeom>
          <a:noFill/>
          <a:ln w="9525">
            <a:noFill/>
            <a:miter lim="800000"/>
            <a:headEnd/>
            <a:tailEnd/>
          </a:ln>
        </p:spPr>
      </p:pic>
      <p:sp>
        <p:nvSpPr>
          <p:cNvPr id="4101" name="Title Placeholder 1"/>
          <p:cNvSpPr>
            <a:spLocks noGrp="1"/>
          </p:cNvSpPr>
          <p:nvPr>
            <p:ph type="title"/>
          </p:nvPr>
        </p:nvSpPr>
        <p:spPr bwMode="auto">
          <a:xfrm>
            <a:off x="381000" y="2514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6" r:id="rId3"/>
  </p:sldLayoutIdLst>
  <p:txStyles>
    <p:titleStyle>
      <a:lvl1pPr algn="l" rtl="0" eaLnBrk="0" fontAlgn="base" hangingPunct="0">
        <a:spcBef>
          <a:spcPct val="0"/>
        </a:spcBef>
        <a:spcAft>
          <a:spcPct val="0"/>
        </a:spcAft>
        <a:defRPr sz="3600" b="1" kern="1200">
          <a:solidFill>
            <a:schemeClr val="tx1"/>
          </a:solidFill>
          <a:latin typeface="Arial Rounded MT Bold" pitchFamily="34" charset="0"/>
          <a:ea typeface="+mj-ea"/>
          <a:cs typeface="+mj-cs"/>
        </a:defRPr>
      </a:lvl1pPr>
      <a:lvl2pPr algn="l" rtl="0" eaLnBrk="0" fontAlgn="base" hangingPunct="0">
        <a:spcBef>
          <a:spcPct val="0"/>
        </a:spcBef>
        <a:spcAft>
          <a:spcPct val="0"/>
        </a:spcAft>
        <a:defRPr sz="3600" b="1">
          <a:solidFill>
            <a:schemeClr val="tx1"/>
          </a:solidFill>
          <a:latin typeface="Arial Rounded MT Bold" pitchFamily="34" charset="0"/>
        </a:defRPr>
      </a:lvl2pPr>
      <a:lvl3pPr algn="l" rtl="0" eaLnBrk="0" fontAlgn="base" hangingPunct="0">
        <a:spcBef>
          <a:spcPct val="0"/>
        </a:spcBef>
        <a:spcAft>
          <a:spcPct val="0"/>
        </a:spcAft>
        <a:defRPr sz="3600" b="1">
          <a:solidFill>
            <a:schemeClr val="tx1"/>
          </a:solidFill>
          <a:latin typeface="Arial Rounded MT Bold" pitchFamily="34" charset="0"/>
        </a:defRPr>
      </a:lvl3pPr>
      <a:lvl4pPr algn="l" rtl="0" eaLnBrk="0" fontAlgn="base" hangingPunct="0">
        <a:spcBef>
          <a:spcPct val="0"/>
        </a:spcBef>
        <a:spcAft>
          <a:spcPct val="0"/>
        </a:spcAft>
        <a:defRPr sz="3600" b="1">
          <a:solidFill>
            <a:schemeClr val="tx1"/>
          </a:solidFill>
          <a:latin typeface="Arial Rounded MT Bold" pitchFamily="34" charset="0"/>
        </a:defRPr>
      </a:lvl4pPr>
      <a:lvl5pPr algn="l" rtl="0" eaLnBrk="0" fontAlgn="base" hangingPunct="0">
        <a:spcBef>
          <a:spcPct val="0"/>
        </a:spcBef>
        <a:spcAft>
          <a:spcPct val="0"/>
        </a:spcAft>
        <a:defRPr sz="3600" b="1">
          <a:solidFill>
            <a:schemeClr val="tx1"/>
          </a:solidFill>
          <a:latin typeface="Arial Rounded MT Bold" pitchFamily="34" charset="0"/>
        </a:defRPr>
      </a:lvl5pPr>
      <a:lvl6pPr marL="457200" algn="l" rtl="0" fontAlgn="base">
        <a:spcBef>
          <a:spcPct val="0"/>
        </a:spcBef>
        <a:spcAft>
          <a:spcPct val="0"/>
        </a:spcAft>
        <a:defRPr sz="3600" b="1">
          <a:solidFill>
            <a:schemeClr val="tx1"/>
          </a:solidFill>
          <a:latin typeface="Arial Rounded MT Bold" pitchFamily="34" charset="0"/>
        </a:defRPr>
      </a:lvl6pPr>
      <a:lvl7pPr marL="914400" algn="l" rtl="0" fontAlgn="base">
        <a:spcBef>
          <a:spcPct val="0"/>
        </a:spcBef>
        <a:spcAft>
          <a:spcPct val="0"/>
        </a:spcAft>
        <a:defRPr sz="3600" b="1">
          <a:solidFill>
            <a:schemeClr val="tx1"/>
          </a:solidFill>
          <a:latin typeface="Arial Rounded MT Bold" pitchFamily="34" charset="0"/>
        </a:defRPr>
      </a:lvl7pPr>
      <a:lvl8pPr marL="1371600" algn="l" rtl="0" fontAlgn="base">
        <a:spcBef>
          <a:spcPct val="0"/>
        </a:spcBef>
        <a:spcAft>
          <a:spcPct val="0"/>
        </a:spcAft>
        <a:defRPr sz="3600" b="1">
          <a:solidFill>
            <a:schemeClr val="tx1"/>
          </a:solidFill>
          <a:latin typeface="Arial Rounded MT Bold" pitchFamily="34" charset="0"/>
        </a:defRPr>
      </a:lvl8pPr>
      <a:lvl9pPr marL="1828800" algn="l" rtl="0" fontAlgn="base">
        <a:spcBef>
          <a:spcPct val="0"/>
        </a:spcBef>
        <a:spcAft>
          <a:spcPct val="0"/>
        </a:spcAft>
        <a:defRPr sz="3600" b="1">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grpSp>
        <p:nvGrpSpPr>
          <p:cNvPr id="6156" name="Group 12"/>
          <p:cNvGrpSpPr>
            <a:grpSpLocks/>
          </p:cNvGrpSpPr>
          <p:nvPr userDrawn="1"/>
        </p:nvGrpSpPr>
        <p:grpSpPr bwMode="auto">
          <a:xfrm>
            <a:off x="6934200" y="473075"/>
            <a:ext cx="2041525" cy="365125"/>
            <a:chOff x="4368" y="298"/>
            <a:chExt cx="1286" cy="230"/>
          </a:xfrm>
        </p:grpSpPr>
        <p:sp>
          <p:nvSpPr>
            <p:cNvPr id="9" name="Oval 8"/>
            <p:cNvSpPr/>
            <p:nvPr userDrawn="1"/>
          </p:nvSpPr>
          <p:spPr>
            <a:xfrm>
              <a:off x="4632" y="298"/>
              <a:ext cx="230" cy="230"/>
            </a:xfrm>
            <a:prstGeom prst="ellipse">
              <a:avLst/>
            </a:prstGeom>
            <a:noFill/>
            <a:ln w="6350">
              <a:solidFill>
                <a:srgbClr val="8DC0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0" name="Oval 9"/>
            <p:cNvSpPr/>
            <p:nvPr userDrawn="1"/>
          </p:nvSpPr>
          <p:spPr>
            <a:xfrm>
              <a:off x="4368" y="298"/>
              <a:ext cx="230" cy="230"/>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1" name="Oval 10"/>
            <p:cNvSpPr/>
            <p:nvPr userDrawn="1"/>
          </p:nvSpPr>
          <p:spPr>
            <a:xfrm>
              <a:off x="5160" y="298"/>
              <a:ext cx="230" cy="23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2" name="Oval 11"/>
            <p:cNvSpPr/>
            <p:nvPr userDrawn="1"/>
          </p:nvSpPr>
          <p:spPr>
            <a:xfrm>
              <a:off x="5424" y="298"/>
              <a:ext cx="230" cy="230"/>
            </a:xfrm>
            <a:prstGeom prst="ellipse">
              <a:avLst/>
            </a:prstGeom>
            <a:noFill/>
            <a:ln w="6350">
              <a:solidFill>
                <a:srgbClr val="ADBE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3" name="Oval 12"/>
            <p:cNvSpPr/>
            <p:nvPr userDrawn="1"/>
          </p:nvSpPr>
          <p:spPr>
            <a:xfrm>
              <a:off x="4896" y="298"/>
              <a:ext cx="230" cy="230"/>
            </a:xfrm>
            <a:prstGeom prst="ellipse">
              <a:avLst/>
            </a:prstGeom>
            <a:noFill/>
            <a:ln w="6350">
              <a:solidFill>
                <a:srgbClr val="FFD7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sp>
        <p:nvSpPr>
          <p:cNvPr id="14"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BB723912-5EDE-49E8-B2F9-527A0A6A8BDA}" type="slidenum">
              <a:rPr lang="en-US"/>
              <a:pPr>
                <a:defRPr/>
              </a:pPr>
              <a:t>‹#›</a:t>
            </a:fld>
            <a:endParaRPr lang="en-US"/>
          </a:p>
        </p:txBody>
      </p:sp>
      <p:pic>
        <p:nvPicPr>
          <p:cNvPr id="6149" name="Picture 11" descr="Untitled-1.png"/>
          <p:cNvPicPr preferRelativeResize="0">
            <a:picLocks noChangeAspect="1"/>
          </p:cNvPicPr>
          <p:nvPr userDrawn="1"/>
        </p:nvPicPr>
        <p:blipFill>
          <a:blip r:embed="rId8" cstate="print"/>
          <a:srcRect b="18111"/>
          <a:stretch>
            <a:fillRect/>
          </a:stretch>
        </p:blipFill>
        <p:spPr bwMode="auto">
          <a:xfrm>
            <a:off x="6477000" y="6046788"/>
            <a:ext cx="2439988" cy="658812"/>
          </a:xfrm>
          <a:prstGeom prst="rect">
            <a:avLst/>
          </a:prstGeom>
          <a:noFill/>
          <a:ln w="9525">
            <a:noFill/>
            <a:miter lim="800000"/>
            <a:headEnd/>
            <a:tailEnd/>
          </a:ln>
        </p:spPr>
      </p:pic>
      <p:sp>
        <p:nvSpPr>
          <p:cNvPr id="6150" name="Title Placeholder 15"/>
          <p:cNvSpPr>
            <a:spLocks noGrp="1"/>
          </p:cNvSpPr>
          <p:nvPr>
            <p:ph type="title"/>
          </p:nvPr>
        </p:nvSpPr>
        <p:spPr bwMode="auto">
          <a:xfrm>
            <a:off x="152400" y="762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704" r:id="rId4"/>
    <p:sldLayoutId id="2147483705" r:id="rId5"/>
    <p:sldLayoutId id="2147483713" r:id="rId6"/>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A4F4A64A-019A-4814-83D5-4F090BEF94C2}" type="slidenum">
              <a:rPr lang="en-US"/>
              <a:pPr>
                <a:defRPr/>
              </a:pPr>
              <a:t>‹#›</a:t>
            </a:fld>
            <a:endParaRPr lang="en-US"/>
          </a:p>
        </p:txBody>
      </p:sp>
      <p:sp>
        <p:nvSpPr>
          <p:cNvPr id="8"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pic>
        <p:nvPicPr>
          <p:cNvPr id="10244" name="Picture 11" descr="Untitled-1.png"/>
          <p:cNvPicPr>
            <a:picLocks noChangeAspect="1"/>
          </p:cNvPicPr>
          <p:nvPr userDrawn="1"/>
        </p:nvPicPr>
        <p:blipFill>
          <a:blip r:embed="rId4" cstate="print"/>
          <a:srcRect b="18111"/>
          <a:stretch>
            <a:fillRect/>
          </a:stretch>
        </p:blipFill>
        <p:spPr bwMode="auto">
          <a:xfrm>
            <a:off x="6477000" y="6046788"/>
            <a:ext cx="2439988" cy="658812"/>
          </a:xfrm>
          <a:prstGeom prst="rect">
            <a:avLst/>
          </a:prstGeom>
          <a:noFill/>
          <a:ln w="9525">
            <a:noFill/>
            <a:miter lim="800000"/>
            <a:headEnd/>
            <a:tailEnd/>
          </a:ln>
        </p:spPr>
      </p:pic>
      <p:sp>
        <p:nvSpPr>
          <p:cNvPr id="10245" name="Title Placeholder 4"/>
          <p:cNvSpPr>
            <a:spLocks noGrp="1"/>
          </p:cNvSpPr>
          <p:nvPr>
            <p:ph type="title"/>
          </p:nvPr>
        </p:nvSpPr>
        <p:spPr bwMode="auto">
          <a:xfrm>
            <a:off x="152400" y="762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12" r:id="rId2"/>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grpSp>
        <p:nvGrpSpPr>
          <p:cNvPr id="12291" name="Group 10"/>
          <p:cNvGrpSpPr>
            <a:grpSpLocks/>
          </p:cNvGrpSpPr>
          <p:nvPr userDrawn="1"/>
        </p:nvGrpSpPr>
        <p:grpSpPr bwMode="auto">
          <a:xfrm>
            <a:off x="6934200" y="473075"/>
            <a:ext cx="2041525" cy="365125"/>
            <a:chOff x="6934200" y="472440"/>
            <a:chExt cx="2042160" cy="365760"/>
          </a:xfrm>
        </p:grpSpPr>
        <p:sp>
          <p:nvSpPr>
            <p:cNvPr id="9" name="Oval 8"/>
            <p:cNvSpPr/>
            <p:nvPr userDrawn="1"/>
          </p:nvSpPr>
          <p:spPr>
            <a:xfrm>
              <a:off x="7353430" y="472440"/>
              <a:ext cx="365239" cy="365760"/>
            </a:xfrm>
            <a:prstGeom prst="ellipse">
              <a:avLst/>
            </a:prstGeom>
            <a:noFill/>
            <a:ln w="6350">
              <a:solidFill>
                <a:srgbClr val="8DC0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0" name="Oval 9"/>
            <p:cNvSpPr/>
            <p:nvPr userDrawn="1"/>
          </p:nvSpPr>
          <p:spPr>
            <a:xfrm>
              <a:off x="6934200" y="472440"/>
              <a:ext cx="365239" cy="365760"/>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1" name="Oval 10"/>
            <p:cNvSpPr/>
            <p:nvPr userDrawn="1"/>
          </p:nvSpPr>
          <p:spPr>
            <a:xfrm>
              <a:off x="8191891" y="472440"/>
              <a:ext cx="365239"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2" name="Oval 11"/>
            <p:cNvSpPr/>
            <p:nvPr userDrawn="1"/>
          </p:nvSpPr>
          <p:spPr>
            <a:xfrm>
              <a:off x="8611121" y="472440"/>
              <a:ext cx="365239" cy="365760"/>
            </a:xfrm>
            <a:prstGeom prst="ellipse">
              <a:avLst/>
            </a:prstGeom>
            <a:noFill/>
            <a:ln w="6350">
              <a:solidFill>
                <a:srgbClr val="ADBE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3" name="Oval 12"/>
            <p:cNvSpPr/>
            <p:nvPr userDrawn="1"/>
          </p:nvSpPr>
          <p:spPr>
            <a:xfrm>
              <a:off x="7772661" y="472440"/>
              <a:ext cx="365239" cy="365760"/>
            </a:xfrm>
            <a:prstGeom prst="ellipse">
              <a:avLst/>
            </a:prstGeom>
            <a:noFill/>
            <a:ln w="6350">
              <a:solidFill>
                <a:srgbClr val="FFD7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sp>
        <p:nvSpPr>
          <p:cNvPr id="14"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09EAEC8F-DC78-4131-BDF3-32715EFE6044}" type="slidenum">
              <a:rPr lang="en-US"/>
              <a:pPr>
                <a:defRPr/>
              </a:pPr>
              <a:t>‹#›</a:t>
            </a:fld>
            <a:endParaRPr lang="en-US"/>
          </a:p>
        </p:txBody>
      </p:sp>
      <p:sp>
        <p:nvSpPr>
          <p:cNvPr id="12293" name="Title Placeholder 14"/>
          <p:cNvSpPr>
            <a:spLocks noGrp="1"/>
          </p:cNvSpPr>
          <p:nvPr>
            <p:ph type="title"/>
          </p:nvPr>
        </p:nvSpPr>
        <p:spPr bwMode="auto">
          <a:xfrm>
            <a:off x="152400" y="762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544733E3-39C4-4635-A8DB-5D876EC35A73}" type="slidenum">
              <a:rPr lang="en-US"/>
              <a:pPr>
                <a:defRPr/>
              </a:pPr>
              <a:t>‹#›</a:t>
            </a:fld>
            <a:endParaRPr lang="en-US"/>
          </a:p>
        </p:txBody>
      </p:sp>
      <p:sp>
        <p:nvSpPr>
          <p:cNvPr id="8"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sp>
        <p:nvSpPr>
          <p:cNvPr id="14340" name="Title Placeholder 3"/>
          <p:cNvSpPr>
            <a:spLocks noGrp="1"/>
          </p:cNvSpPr>
          <p:nvPr>
            <p:ph type="title"/>
          </p:nvPr>
        </p:nvSpPr>
        <p:spPr bwMode="auto">
          <a:xfrm>
            <a:off x="152400" y="762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2400" y="0"/>
            <a:ext cx="9448800" cy="7010400"/>
          </a:xfrm>
          <a:prstGeom prst="rect">
            <a:avLst/>
          </a:prstGeom>
          <a:solidFill>
            <a:srgbClr val="7698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6" name="Slide Number Placeholder 2"/>
          <p:cNvSpPr>
            <a:spLocks noGrp="1"/>
          </p:cNvSpPr>
          <p:nvPr>
            <p:ph type="sldNum" sz="quarter" idx="4"/>
          </p:nvPr>
        </p:nvSpPr>
        <p:spPr>
          <a:xfrm>
            <a:off x="7010400" y="6797675"/>
            <a:ext cx="2133600" cy="136525"/>
          </a:xfrm>
          <a:prstGeom prst="rect">
            <a:avLst/>
          </a:prstGeom>
        </p:spPr>
        <p:txBody>
          <a:bodyPr/>
          <a:lstStyle>
            <a:lvl1pPr algn="r">
              <a:defRPr sz="1000" b="0">
                <a:latin typeface="Arial" pitchFamily="34" charset="0"/>
                <a:cs typeface="Arial" pitchFamily="34" charset="0"/>
              </a:defRPr>
            </a:lvl1pPr>
          </a:lstStyle>
          <a:p>
            <a:pPr>
              <a:defRPr/>
            </a:pPr>
            <a:fld id="{F4663E09-4E98-403B-B738-19B2CA8EB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enhance.sri.com/datacollection/data.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mailto:ENHANCE@sri.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hyperlink" Target="http://enhance.sri.com/datacollection/data.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idx="4294967295"/>
          </p:nvPr>
        </p:nvSpPr>
        <p:spPr>
          <a:xfrm>
            <a:off x="1981200" y="2286000"/>
            <a:ext cx="6934200" cy="1219200"/>
          </a:xfrm>
        </p:spPr>
        <p:txBody>
          <a:bodyPr/>
          <a:lstStyle/>
          <a:p>
            <a:pPr algn="ctr"/>
            <a:r>
              <a:rPr lang="en-US" sz="3600" b="1" dirty="0" smtClean="0"/>
              <a:t>Validity of the Child Outcomes Summary  Process:</a:t>
            </a:r>
          </a:p>
        </p:txBody>
      </p:sp>
      <p:sp>
        <p:nvSpPr>
          <p:cNvPr id="19458" name="Text Box 3"/>
          <p:cNvSpPr txBox="1">
            <a:spLocks noChangeArrowheads="1"/>
          </p:cNvSpPr>
          <p:nvPr/>
        </p:nvSpPr>
        <p:spPr bwMode="auto">
          <a:xfrm>
            <a:off x="1981200" y="3429000"/>
            <a:ext cx="434734" cy="492443"/>
          </a:xfrm>
          <a:prstGeom prst="rect">
            <a:avLst/>
          </a:prstGeom>
          <a:noFill/>
          <a:ln w="9525">
            <a:noFill/>
            <a:miter lim="800000"/>
            <a:headEnd/>
            <a:tailEnd/>
          </a:ln>
        </p:spPr>
        <p:txBody>
          <a:bodyPr wrap="none">
            <a:spAutoFit/>
          </a:bodyPr>
          <a:lstStyle/>
          <a:p>
            <a:r>
              <a:rPr lang="en-US" sz="2600" dirty="0" smtClean="0"/>
              <a:t>   </a:t>
            </a:r>
            <a:endParaRPr lang="en-US" sz="2600" dirty="0"/>
          </a:p>
        </p:txBody>
      </p:sp>
      <p:sp>
        <p:nvSpPr>
          <p:cNvPr id="19459" name="Text Box 4"/>
          <p:cNvSpPr txBox="1">
            <a:spLocks noChangeArrowheads="1"/>
          </p:cNvSpPr>
          <p:nvPr/>
        </p:nvSpPr>
        <p:spPr bwMode="auto">
          <a:xfrm>
            <a:off x="1961404" y="4268197"/>
            <a:ext cx="6934200" cy="1631216"/>
          </a:xfrm>
          <a:prstGeom prst="rect">
            <a:avLst/>
          </a:prstGeom>
          <a:noFill/>
          <a:ln w="9525">
            <a:noFill/>
            <a:miter lim="800000"/>
            <a:headEnd/>
            <a:tailEnd/>
          </a:ln>
        </p:spPr>
        <p:txBody>
          <a:bodyPr wrap="square">
            <a:spAutoFit/>
          </a:bodyPr>
          <a:lstStyle/>
          <a:p>
            <a:pPr algn="r"/>
            <a:endParaRPr lang="en-US" sz="2200" dirty="0"/>
          </a:p>
          <a:p>
            <a:pPr algn="ctr"/>
            <a:r>
              <a:rPr lang="en-US" sz="2200" dirty="0" smtClean="0"/>
              <a:t>Lauren Barton, Cornelia Taylor, </a:t>
            </a:r>
          </a:p>
          <a:p>
            <a:pPr algn="ctr"/>
            <a:r>
              <a:rPr lang="en-US" sz="2200" dirty="0" smtClean="0"/>
              <a:t>Donna Spiker, Kathy </a:t>
            </a:r>
            <a:r>
              <a:rPr lang="en-US" sz="2200" dirty="0" err="1" smtClean="0"/>
              <a:t>Hebbler</a:t>
            </a:r>
            <a:endParaRPr lang="en-US" sz="2200" dirty="0"/>
          </a:p>
          <a:p>
            <a:pPr algn="ctr"/>
            <a:endParaRPr lang="en-US" sz="1700" b="0" i="1" dirty="0" smtClean="0"/>
          </a:p>
          <a:p>
            <a:pPr algn="ctr"/>
            <a:r>
              <a:rPr lang="en-US" sz="1700" b="0" i="1" dirty="0" smtClean="0"/>
              <a:t>September 15-17, 2013     </a:t>
            </a:r>
          </a:p>
        </p:txBody>
      </p:sp>
      <p:sp>
        <p:nvSpPr>
          <p:cNvPr id="5" name="TextBox 4"/>
          <p:cNvSpPr txBox="1"/>
          <p:nvPr/>
        </p:nvSpPr>
        <p:spPr>
          <a:xfrm>
            <a:off x="3144686" y="6027003"/>
            <a:ext cx="4489371" cy="830997"/>
          </a:xfrm>
          <a:prstGeom prst="rect">
            <a:avLst/>
          </a:prstGeom>
          <a:noFill/>
        </p:spPr>
        <p:txBody>
          <a:bodyPr wrap="none" rtlCol="0">
            <a:spAutoFit/>
          </a:bodyPr>
          <a:lstStyle/>
          <a:p>
            <a:pPr algn="ctr"/>
            <a:r>
              <a:rPr lang="en-US" sz="1400" b="0" i="1" dirty="0" smtClean="0"/>
              <a:t>Improving Data, Improving Outcomes Conference</a:t>
            </a:r>
          </a:p>
          <a:p>
            <a:pPr algn="ctr"/>
            <a:r>
              <a:rPr lang="en-US" sz="1400" b="0" i="1" dirty="0" smtClean="0"/>
              <a:t>Washington, DC</a:t>
            </a:r>
          </a:p>
          <a:p>
            <a:endParaRPr lang="en-US" sz="2000" b="0" i="1" dirty="0"/>
          </a:p>
        </p:txBody>
      </p:sp>
      <p:sp>
        <p:nvSpPr>
          <p:cNvPr id="6" name="TextBox 5"/>
          <p:cNvSpPr txBox="1"/>
          <p:nvPr/>
        </p:nvSpPr>
        <p:spPr>
          <a:xfrm>
            <a:off x="2212399" y="3505200"/>
            <a:ext cx="6432210" cy="523220"/>
          </a:xfrm>
          <a:prstGeom prst="rect">
            <a:avLst/>
          </a:prstGeom>
          <a:noFill/>
        </p:spPr>
        <p:txBody>
          <a:bodyPr wrap="none" rtlCol="0">
            <a:spAutoFit/>
          </a:bodyPr>
          <a:lstStyle/>
          <a:p>
            <a:pPr algn="ctr"/>
            <a:r>
              <a:rPr lang="en-US" sz="2800" dirty="0" smtClean="0"/>
              <a:t>Updates from the ENHANCE Project</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Decision-Making Study</a:t>
            </a:r>
            <a:endParaRPr lang="en-US" dirty="0"/>
          </a:p>
        </p:txBody>
      </p:sp>
      <p:sp>
        <p:nvSpPr>
          <p:cNvPr id="5" name="Text Placeholder 4"/>
          <p:cNvSpPr>
            <a:spLocks noGrp="1"/>
          </p:cNvSpPr>
          <p:nvPr>
            <p:ph type="body" sz="quarter" idx="10"/>
          </p:nvPr>
        </p:nvSpPr>
        <p:spPr>
          <a:xfrm>
            <a:off x="152400" y="1524000"/>
            <a:ext cx="8839200" cy="5521512"/>
          </a:xfrm>
          <a:prstGeom prst="rect">
            <a:avLst/>
          </a:prstGeom>
        </p:spPr>
        <p:txBody>
          <a:bodyPr>
            <a:spAutoFit/>
          </a:bodyPr>
          <a:lstStyle/>
          <a:p>
            <a:pPr eaLnBrk="1" hangingPunct="1">
              <a:lnSpc>
                <a:spcPct val="80000"/>
              </a:lnSpc>
              <a:buNone/>
            </a:pPr>
            <a:r>
              <a:rPr lang="en-US" b="1" dirty="0">
                <a:latin typeface="Arial" charset="0"/>
              </a:rPr>
              <a:t>Approach</a:t>
            </a:r>
            <a:endParaRPr lang="en-US" sz="2000" b="1" dirty="0">
              <a:latin typeface="Arial" charset="0"/>
            </a:endParaRPr>
          </a:p>
          <a:p>
            <a:pPr eaLnBrk="1" hangingPunct="1">
              <a:lnSpc>
                <a:spcPct val="80000"/>
              </a:lnSpc>
            </a:pPr>
            <a:r>
              <a:rPr lang="en-US" dirty="0">
                <a:latin typeface="Arial" charset="0"/>
              </a:rPr>
              <a:t>Videotape team meetings where COS completed</a:t>
            </a:r>
          </a:p>
          <a:p>
            <a:pPr eaLnBrk="1" hangingPunct="1">
              <a:lnSpc>
                <a:spcPct val="80000"/>
              </a:lnSpc>
            </a:pPr>
            <a:r>
              <a:rPr lang="en-US" dirty="0">
                <a:latin typeface="Arial" charset="0"/>
              </a:rPr>
              <a:t>Code videos for quality indicators</a:t>
            </a:r>
          </a:p>
          <a:p>
            <a:pPr eaLnBrk="1" hangingPunct="1">
              <a:lnSpc>
                <a:spcPct val="80000"/>
              </a:lnSpc>
              <a:buNone/>
            </a:pPr>
            <a:r>
              <a:rPr lang="en-US" b="1" dirty="0" smtClean="0">
                <a:latin typeface="Arial" charset="0"/>
              </a:rPr>
              <a:t>Study Status</a:t>
            </a:r>
          </a:p>
          <a:p>
            <a:pPr eaLnBrk="1" hangingPunct="1">
              <a:lnSpc>
                <a:spcPct val="80000"/>
              </a:lnSpc>
            </a:pPr>
            <a:r>
              <a:rPr lang="en-US" dirty="0" smtClean="0">
                <a:latin typeface="Arial" charset="0"/>
              </a:rPr>
              <a:t>131 videos received from 13 EI and 9 ECSE sites in 7 states </a:t>
            </a:r>
          </a:p>
          <a:p>
            <a:pPr eaLnBrk="1" hangingPunct="1">
              <a:lnSpc>
                <a:spcPct val="80000"/>
              </a:lnSpc>
            </a:pPr>
            <a:r>
              <a:rPr lang="en-US" dirty="0" smtClean="0">
                <a:latin typeface="Arial" charset="0"/>
              </a:rPr>
              <a:t>Video coding is underway</a:t>
            </a:r>
          </a:p>
          <a:p>
            <a:pPr marL="0" indent="0" eaLnBrk="1" hangingPunct="1">
              <a:lnSpc>
                <a:spcPct val="80000"/>
              </a:lnSpc>
              <a:buNone/>
            </a:pPr>
            <a:r>
              <a:rPr lang="en-US" b="1" dirty="0" smtClean="0">
                <a:latin typeface="Arial" charset="0"/>
              </a:rPr>
              <a:t>Learning</a:t>
            </a:r>
          </a:p>
          <a:p>
            <a:pPr>
              <a:lnSpc>
                <a:spcPct val="90000"/>
              </a:lnSpc>
            </a:pPr>
            <a:r>
              <a:rPr lang="en-US" dirty="0" smtClean="0">
                <a:latin typeface="Arial" charset="0"/>
              </a:rPr>
              <a:t>About </a:t>
            </a:r>
            <a:r>
              <a:rPr lang="en-US" dirty="0">
                <a:latin typeface="Arial" charset="0"/>
              </a:rPr>
              <a:t>the implementation of the COS process, </a:t>
            </a:r>
            <a:r>
              <a:rPr lang="en-US" dirty="0" smtClean="0">
                <a:latin typeface="Arial" charset="0"/>
              </a:rPr>
              <a:t>                          including </a:t>
            </a:r>
            <a:r>
              <a:rPr lang="en-US" dirty="0">
                <a:latin typeface="Arial" charset="0"/>
              </a:rPr>
              <a:t>how the team reaches a decision </a:t>
            </a:r>
            <a:r>
              <a:rPr lang="en-US" dirty="0" smtClean="0">
                <a:latin typeface="Arial" charset="0"/>
              </a:rPr>
              <a:t>about                                        </a:t>
            </a:r>
            <a:r>
              <a:rPr lang="en-US" dirty="0">
                <a:latin typeface="Arial" charset="0"/>
              </a:rPr>
              <a:t>a rating and what is discussed.</a:t>
            </a:r>
          </a:p>
          <a:p>
            <a:pPr>
              <a:lnSpc>
                <a:spcPct val="90000"/>
              </a:lnSpc>
            </a:pPr>
            <a:r>
              <a:rPr lang="en-US" dirty="0" smtClean="0">
                <a:latin typeface="Arial" charset="0"/>
              </a:rPr>
              <a:t>About team </a:t>
            </a:r>
            <a:r>
              <a:rPr lang="en-US" dirty="0">
                <a:latin typeface="Arial" charset="0"/>
              </a:rPr>
              <a:t>understanding of </a:t>
            </a:r>
            <a:r>
              <a:rPr lang="en-US" dirty="0" smtClean="0">
                <a:latin typeface="Arial" charset="0"/>
              </a:rPr>
              <a:t>outcomes,                                   rating criteria, and emphasis on describing child’s                      functioning</a:t>
            </a:r>
          </a:p>
          <a:p>
            <a:pPr>
              <a:lnSpc>
                <a:spcPct val="90000"/>
              </a:lnSpc>
            </a:pPr>
            <a:r>
              <a:rPr lang="en-US" dirty="0" smtClean="0">
                <a:latin typeface="Arial" charset="0"/>
              </a:rPr>
              <a:t>Gathering information for future guidance</a:t>
            </a:r>
            <a:endParaRPr lang="en-US" dirty="0">
              <a:latin typeface="Arial" charset="0"/>
            </a:endParaRPr>
          </a:p>
          <a:p>
            <a:pPr eaLnBrk="1" hangingPunct="1">
              <a:lnSpc>
                <a:spcPct val="80000"/>
              </a:lnSpc>
            </a:pPr>
            <a:endParaRPr lang="en-US" b="1" dirty="0" smtClean="0">
              <a:latin typeface="Arial" charset="0"/>
            </a:endParaRPr>
          </a:p>
        </p:txBody>
      </p:sp>
      <p:pic>
        <p:nvPicPr>
          <p:cNvPr id="4" name="Picture 3" descr="cartoon meeting.WMF"/>
          <p:cNvPicPr>
            <a:picLocks noChangeAspect="1"/>
          </p:cNvPicPr>
          <p:nvPr/>
        </p:nvPicPr>
        <p:blipFill>
          <a:blip r:embed="rId3" cstate="print"/>
          <a:stretch>
            <a:fillRect/>
          </a:stretch>
        </p:blipFill>
        <p:spPr>
          <a:xfrm>
            <a:off x="7239000" y="4343400"/>
            <a:ext cx="1772107" cy="1545336"/>
          </a:xfrm>
          <a:prstGeom prst="rect">
            <a:avLst/>
          </a:prstGeom>
        </p:spPr>
      </p:pic>
    </p:spTree>
    <p:extLst>
      <p:ext uri="{BB962C8B-B14F-4D97-AF65-F5344CB8AC3E}">
        <p14:creationId xmlns:p14="http://schemas.microsoft.com/office/powerpoint/2010/main" val="3594981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121" y="1752600"/>
            <a:ext cx="6443722" cy="4419600"/>
          </a:xfrm>
        </p:spPr>
        <p:txBody>
          <a:bodyPr/>
          <a:lstStyle/>
          <a:p>
            <a:r>
              <a:rPr lang="en-US" sz="2000" dirty="0" smtClean="0">
                <a:hlinkClick r:id="rId3"/>
              </a:rPr>
              <a:t>http</a:t>
            </a:r>
            <a:r>
              <a:rPr lang="en-US" sz="2000" dirty="0">
                <a:hlinkClick r:id="rId3"/>
              </a:rPr>
              <a:t>://</a:t>
            </a:r>
            <a:r>
              <a:rPr lang="en-US" sz="2000" dirty="0" smtClean="0">
                <a:hlinkClick r:id="rId3"/>
              </a:rPr>
              <a:t>enhance.sri.com/datacollection/data.html</a:t>
            </a:r>
            <a:endParaRPr lang="en-US" sz="2000" dirty="0" smtClean="0"/>
          </a:p>
          <a:p>
            <a:pPr lvl="1"/>
            <a:r>
              <a:rPr lang="en-US" dirty="0" smtClean="0">
                <a:latin typeface="Arial" panose="020B0604020202020204" pitchFamily="34" charset="0"/>
                <a:cs typeface="Arial" panose="020B0604020202020204" pitchFamily="34" charset="0"/>
              </a:rPr>
              <a:t>1 page overview of content being coded in Team Decision-Making videos</a:t>
            </a:r>
          </a:p>
          <a:p>
            <a:pPr lvl="1"/>
            <a:r>
              <a:rPr lang="en-US" dirty="0" smtClean="0">
                <a:latin typeface="Arial" panose="020B0604020202020204" pitchFamily="34" charset="0"/>
                <a:cs typeface="Arial" panose="020B0604020202020204" pitchFamily="34" charset="0"/>
              </a:rPr>
              <a:t>Paper version of coding form in use</a:t>
            </a:r>
          </a:p>
          <a:p>
            <a:pPr marL="457200" lvl="1" indent="0">
              <a:buNone/>
            </a:pPr>
            <a:r>
              <a:rPr lang="en-US" sz="1200"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Codebook  with specific information for coding – contact lauren.barton@sri.com</a:t>
            </a:r>
          </a:p>
          <a:p>
            <a:pPr marL="457200" lvl="1" indent="0">
              <a:buNone/>
            </a:pPr>
            <a:endParaRPr lang="en-US" dirty="0"/>
          </a:p>
        </p:txBody>
      </p:sp>
      <p:sp>
        <p:nvSpPr>
          <p:cNvPr id="3" name="Title 2"/>
          <p:cNvSpPr>
            <a:spLocks noGrp="1"/>
          </p:cNvSpPr>
          <p:nvPr>
            <p:ph type="title"/>
          </p:nvPr>
        </p:nvSpPr>
        <p:spPr/>
        <p:txBody>
          <a:bodyPr/>
          <a:lstStyle/>
          <a:p>
            <a:r>
              <a:rPr lang="en-US" dirty="0" smtClean="0"/>
              <a:t>Useful Resources and           Additional Information</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122" y="1772"/>
            <a:ext cx="2547877" cy="3808228"/>
          </a:xfrm>
          <a:prstGeom prst="rect">
            <a:avLst/>
          </a:prstGeom>
        </p:spPr>
      </p:pic>
    </p:spTree>
    <p:extLst>
      <p:ext uri="{BB962C8B-B14F-4D97-AF65-F5344CB8AC3E}">
        <p14:creationId xmlns:p14="http://schemas.microsoft.com/office/powerpoint/2010/main" val="279143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981200"/>
            <a:ext cx="8839200" cy="4572000"/>
          </a:xfrm>
        </p:spPr>
        <p:txBody>
          <a:bodyPr/>
          <a:lstStyle/>
          <a:p>
            <a:pPr eaLnBrk="1" hangingPunct="1">
              <a:lnSpc>
                <a:spcPct val="80000"/>
              </a:lnSpc>
              <a:buNone/>
            </a:pPr>
            <a:r>
              <a:rPr lang="en-US" b="1" dirty="0" smtClean="0">
                <a:latin typeface="Arial" charset="0"/>
              </a:rPr>
              <a:t>Approach</a:t>
            </a:r>
          </a:p>
          <a:p>
            <a:pPr>
              <a:lnSpc>
                <a:spcPct val="90000"/>
              </a:lnSpc>
            </a:pPr>
            <a:r>
              <a:rPr lang="en-US" dirty="0">
                <a:latin typeface="Arial" charset="0"/>
              </a:rPr>
              <a:t>Analyze characteristics of COS data </a:t>
            </a:r>
            <a:r>
              <a:rPr lang="en-US" dirty="0" smtClean="0">
                <a:latin typeface="Arial" charset="0"/>
              </a:rPr>
              <a:t>                                                      and </a:t>
            </a:r>
            <a:r>
              <a:rPr lang="en-US" dirty="0">
                <a:latin typeface="Arial" charset="0"/>
              </a:rPr>
              <a:t>relationships to other variables</a:t>
            </a:r>
          </a:p>
          <a:p>
            <a:pPr>
              <a:lnSpc>
                <a:spcPct val="90000"/>
              </a:lnSpc>
            </a:pPr>
            <a:r>
              <a:rPr lang="en-US" dirty="0">
                <a:latin typeface="Arial" charset="0"/>
              </a:rPr>
              <a:t>Look for consistency in patterns across </a:t>
            </a:r>
            <a:r>
              <a:rPr lang="en-US" dirty="0" smtClean="0">
                <a:latin typeface="Arial" charset="0"/>
              </a:rPr>
              <a:t>states</a:t>
            </a:r>
          </a:p>
          <a:p>
            <a:pPr>
              <a:lnSpc>
                <a:spcPct val="90000"/>
              </a:lnSpc>
            </a:pPr>
            <a:r>
              <a:rPr lang="en-US" dirty="0" smtClean="0">
                <a:latin typeface="Arial" charset="0"/>
              </a:rPr>
              <a:t>Examining data relative to first few claims shows some differences between EI and ECSE data.  </a:t>
            </a:r>
          </a:p>
          <a:p>
            <a:pPr>
              <a:lnSpc>
                <a:spcPct val="90000"/>
              </a:lnSpc>
            </a:pPr>
            <a:r>
              <a:rPr lang="en-US" dirty="0" smtClean="0">
                <a:latin typeface="Arial" charset="0"/>
              </a:rPr>
              <a:t>Support found in both programs for relative stability in summary statements year to year.</a:t>
            </a:r>
            <a:endParaRPr lang="en-US" dirty="0">
              <a:latin typeface="Arial" charset="0"/>
            </a:endParaRPr>
          </a:p>
          <a:p>
            <a:pPr eaLnBrk="1" hangingPunct="1">
              <a:lnSpc>
                <a:spcPct val="80000"/>
              </a:lnSpc>
              <a:buNone/>
            </a:pPr>
            <a:endParaRPr lang="en-US" sz="2000" dirty="0" smtClean="0">
              <a:latin typeface="Arial" charset="0"/>
            </a:endParaRPr>
          </a:p>
          <a:p>
            <a:endParaRPr lang="en-US" dirty="0"/>
          </a:p>
        </p:txBody>
      </p:sp>
      <p:sp>
        <p:nvSpPr>
          <p:cNvPr id="3" name="Title 2"/>
          <p:cNvSpPr>
            <a:spLocks noGrp="1"/>
          </p:cNvSpPr>
          <p:nvPr>
            <p:ph type="title"/>
          </p:nvPr>
        </p:nvSpPr>
        <p:spPr/>
        <p:txBody>
          <a:bodyPr/>
          <a:lstStyle/>
          <a:p>
            <a:r>
              <a:rPr lang="en-US" dirty="0" smtClean="0"/>
              <a:t>State Data Study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89491"/>
            <a:ext cx="3429000" cy="2571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447800"/>
            <a:ext cx="8534400" cy="5105400"/>
          </a:xfrm>
        </p:spPr>
        <p:txBody>
          <a:bodyPr/>
          <a:lstStyle/>
          <a:p>
            <a:pPr eaLnBrk="1" hangingPunct="1">
              <a:lnSpc>
                <a:spcPct val="80000"/>
              </a:lnSpc>
              <a:buNone/>
            </a:pPr>
            <a:r>
              <a:rPr lang="en-US" b="1" dirty="0" smtClean="0">
                <a:latin typeface="Arial" charset="0"/>
              </a:rPr>
              <a:t>Sample and Status</a:t>
            </a:r>
          </a:p>
          <a:p>
            <a:pPr eaLnBrk="1" hangingPunct="1">
              <a:lnSpc>
                <a:spcPct val="80000"/>
              </a:lnSpc>
            </a:pPr>
            <a:r>
              <a:rPr lang="en-US" dirty="0" smtClean="0">
                <a:latin typeface="Arial" charset="0"/>
              </a:rPr>
              <a:t>All valid COS data within the state for                                    a reporting year </a:t>
            </a:r>
          </a:p>
          <a:p>
            <a:pPr eaLnBrk="1" hangingPunct="1">
              <a:lnSpc>
                <a:spcPct val="80000"/>
              </a:lnSpc>
            </a:pPr>
            <a:r>
              <a:rPr lang="en-US" dirty="0" smtClean="0">
                <a:latin typeface="Arial" charset="0"/>
              </a:rPr>
              <a:t>9 Part B preschool and 6 Part C states have submitted their data or a series of analyses for comparison</a:t>
            </a:r>
          </a:p>
          <a:p>
            <a:pPr eaLnBrk="1" hangingPunct="1">
              <a:lnSpc>
                <a:spcPct val="80000"/>
              </a:lnSpc>
            </a:pPr>
            <a:r>
              <a:rPr lang="en-US" dirty="0" smtClean="0">
                <a:latin typeface="Arial" charset="0"/>
              </a:rPr>
              <a:t>Additional states sharing select analyses as they do them anyway for other purposes</a:t>
            </a:r>
          </a:p>
          <a:p>
            <a:pPr eaLnBrk="1" hangingPunct="1">
              <a:lnSpc>
                <a:spcPct val="80000"/>
              </a:lnSpc>
            </a:pPr>
            <a:r>
              <a:rPr lang="en-US" dirty="0" smtClean="0">
                <a:latin typeface="Arial" charset="0"/>
              </a:rPr>
              <a:t>Still accepting data from states. Participation involves sharing the data set used for APR analyses or a series of tables.</a:t>
            </a:r>
          </a:p>
          <a:p>
            <a:pPr marL="0" indent="0" eaLnBrk="1" hangingPunct="1">
              <a:lnSpc>
                <a:spcPct val="80000"/>
              </a:lnSpc>
              <a:buNone/>
            </a:pPr>
            <a:r>
              <a:rPr lang="en-US" sz="1400" dirty="0" smtClean="0">
                <a:latin typeface="Arial" charset="0"/>
              </a:rPr>
              <a:t> </a:t>
            </a:r>
            <a:endParaRPr lang="en-US" dirty="0"/>
          </a:p>
        </p:txBody>
      </p:sp>
      <p:sp>
        <p:nvSpPr>
          <p:cNvPr id="3" name="Title 2"/>
          <p:cNvSpPr>
            <a:spLocks noGrp="1"/>
          </p:cNvSpPr>
          <p:nvPr>
            <p:ph type="title"/>
          </p:nvPr>
        </p:nvSpPr>
        <p:spPr/>
        <p:txBody>
          <a:bodyPr/>
          <a:lstStyle/>
          <a:p>
            <a:r>
              <a:rPr lang="en-US" dirty="0" smtClean="0"/>
              <a:t>State Data Study</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79744"/>
            <a:ext cx="2819239" cy="22151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09" y="5128028"/>
            <a:ext cx="2730795" cy="2003294"/>
          </a:xfrm>
          <a:prstGeom prst="rect">
            <a:avLst/>
          </a:prstGeom>
        </p:spPr>
      </p:pic>
    </p:spTree>
    <p:extLst>
      <p:ext uri="{BB962C8B-B14F-4D97-AF65-F5344CB8AC3E}">
        <p14:creationId xmlns:p14="http://schemas.microsoft.com/office/powerpoint/2010/main" val="3614467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lnSpc>
                <a:spcPct val="80000"/>
              </a:lnSpc>
            </a:pPr>
            <a:r>
              <a:rPr lang="en-US" dirty="0"/>
              <a:t>Instruments</a:t>
            </a:r>
          </a:p>
          <a:p>
            <a:pPr lvl="1"/>
            <a:r>
              <a:rPr lang="en-US" dirty="0" smtClean="0">
                <a:latin typeface="Arial" panose="020B0604020202020204" pitchFamily="34" charset="0"/>
                <a:cs typeface="Arial" panose="020B0604020202020204" pitchFamily="34" charset="0"/>
              </a:rPr>
              <a:t>Abilities </a:t>
            </a:r>
            <a:r>
              <a:rPr lang="en-US" dirty="0">
                <a:latin typeface="Arial" panose="020B0604020202020204" pitchFamily="34" charset="0"/>
                <a:cs typeface="Arial" panose="020B0604020202020204" pitchFamily="34" charset="0"/>
              </a:rPr>
              <a:t>Index</a:t>
            </a:r>
          </a:p>
          <a:p>
            <a:pPr lvl="1"/>
            <a:r>
              <a:rPr lang="en-US" dirty="0">
                <a:latin typeface="Arial" panose="020B0604020202020204" pitchFamily="34" charset="0"/>
                <a:cs typeface="Arial" panose="020B0604020202020204" pitchFamily="34" charset="0"/>
              </a:rPr>
              <a:t>Child Outcomes Summary form</a:t>
            </a:r>
          </a:p>
          <a:p>
            <a:pPr lvl="1"/>
            <a:r>
              <a:rPr lang="en-US" dirty="0">
                <a:latin typeface="Arial" panose="020B0604020202020204" pitchFamily="34" charset="0"/>
                <a:cs typeface="Arial" panose="020B0604020202020204" pitchFamily="34" charset="0"/>
              </a:rPr>
              <a:t>BDI-2</a:t>
            </a:r>
          </a:p>
          <a:p>
            <a:pPr lvl="1"/>
            <a:r>
              <a:rPr lang="en-US" dirty="0">
                <a:latin typeface="Arial" panose="020B0604020202020204" pitchFamily="34" charset="0"/>
                <a:cs typeface="Arial" panose="020B0604020202020204" pitchFamily="34" charset="0"/>
              </a:rPr>
              <a:t>Vineland-II </a:t>
            </a:r>
          </a:p>
          <a:p>
            <a:pPr eaLnBrk="1" hangingPunct="1">
              <a:lnSpc>
                <a:spcPct val="80000"/>
              </a:lnSpc>
            </a:pPr>
            <a:endParaRPr lang="en-US" dirty="0" smtClean="0">
              <a:latin typeface="Arial" charset="0"/>
            </a:endParaRPr>
          </a:p>
          <a:p>
            <a:pPr eaLnBrk="1" hangingPunct="1">
              <a:lnSpc>
                <a:spcPct val="80000"/>
              </a:lnSpc>
            </a:pPr>
            <a:r>
              <a:rPr lang="en-US" dirty="0" smtClean="0"/>
              <a:t>Approach</a:t>
            </a:r>
            <a:endParaRPr lang="en-US" dirty="0"/>
          </a:p>
          <a:p>
            <a:pPr lvl="1" eaLnBrk="1" hangingPunct="1">
              <a:lnSpc>
                <a:spcPct val="80000"/>
              </a:lnSpc>
            </a:pPr>
            <a:r>
              <a:rPr lang="en-US" dirty="0">
                <a:latin typeface="Arial" charset="0"/>
              </a:rPr>
              <a:t>Compare COS ratings to BDI-2, Vineland-II scores</a:t>
            </a:r>
          </a:p>
          <a:p>
            <a:pPr lvl="2" eaLnBrk="1" hangingPunct="1">
              <a:lnSpc>
                <a:spcPct val="80000"/>
              </a:lnSpc>
            </a:pPr>
            <a:r>
              <a:rPr lang="en-US" dirty="0">
                <a:latin typeface="Arial" charset="0"/>
              </a:rPr>
              <a:t>Program Entry</a:t>
            </a:r>
          </a:p>
          <a:p>
            <a:pPr lvl="2" eaLnBrk="1" hangingPunct="1">
              <a:lnSpc>
                <a:spcPct val="80000"/>
              </a:lnSpc>
            </a:pPr>
            <a:r>
              <a:rPr lang="en-US" dirty="0">
                <a:latin typeface="Arial" charset="0"/>
              </a:rPr>
              <a:t>Program Exit</a:t>
            </a:r>
          </a:p>
          <a:p>
            <a:pPr lvl="1" eaLnBrk="1" hangingPunct="1">
              <a:lnSpc>
                <a:spcPct val="80000"/>
              </a:lnSpc>
            </a:pPr>
            <a:r>
              <a:rPr lang="en-US" dirty="0">
                <a:latin typeface="Arial" charset="0"/>
              </a:rPr>
              <a:t>Compare conclusions from COS and assessments</a:t>
            </a:r>
          </a:p>
          <a:p>
            <a:pPr marL="0" indent="0">
              <a:buNone/>
            </a:pPr>
            <a:r>
              <a:rPr lang="en-US" sz="1050" dirty="0" smtClean="0"/>
              <a:t> </a:t>
            </a:r>
          </a:p>
          <a:p>
            <a:pPr marL="457200" lvl="1" indent="0">
              <a:buNone/>
            </a:pPr>
            <a:endParaRPr lang="en-US" dirty="0" smtClean="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Comparison with Child Assessments</a:t>
            </a:r>
            <a:endParaRPr lang="en-US" dirty="0"/>
          </a:p>
        </p:txBody>
      </p:sp>
      <p:pic>
        <p:nvPicPr>
          <p:cNvPr id="4" name="Picture 6" descr="Picture 044"/>
          <p:cNvPicPr>
            <a:picLocks noChangeAspect="1" noChangeArrowheads="1"/>
          </p:cNvPicPr>
          <p:nvPr/>
        </p:nvPicPr>
        <p:blipFill>
          <a:blip r:embed="rId3" cstate="print"/>
          <a:srcRect/>
          <a:stretch>
            <a:fillRect/>
          </a:stretch>
        </p:blipFill>
        <p:spPr>
          <a:xfrm>
            <a:off x="6172200" y="0"/>
            <a:ext cx="2971800" cy="2228850"/>
          </a:xfrm>
          <a:prstGeom prst="rect">
            <a:avLst/>
          </a:prstGeom>
          <a:noFill/>
          <a:ln/>
        </p:spPr>
      </p:pic>
    </p:spTree>
    <p:extLst>
      <p:ext uri="{BB962C8B-B14F-4D97-AF65-F5344CB8AC3E}">
        <p14:creationId xmlns:p14="http://schemas.microsoft.com/office/powerpoint/2010/main" val="4035988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Looking Closely at the                       Study Design…</a:t>
            </a:r>
            <a:endParaRPr lang="en-US" dirty="0"/>
          </a:p>
        </p:txBody>
      </p:sp>
      <p:pic>
        <p:nvPicPr>
          <p:cNvPr id="2050" name="Picture 2" descr="C:\Users\lbarton\AppData\Local\Microsoft\Windows\Temporary Internet Files\Content.IE5\LIIKE458\MC9004393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21" y="1600200"/>
            <a:ext cx="59436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barton\AppData\Local\Microsoft\Windows\Temporary Internet Files\Content.IE5\WT3O3WKY\MP9004425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590800"/>
            <a:ext cx="2438400" cy="162560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3962400" y="2133600"/>
            <a:ext cx="2057400" cy="25908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lbarton\AppData\Local\Microsoft\Windows\Temporary Internet Files\Content.IE5\UPZ57AFK\MP90044862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376" y="2487132"/>
            <a:ext cx="2511647" cy="188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Might Expect to Compare COS to   a “Gold Standard”</a:t>
            </a:r>
            <a:endParaRPr lang="en-US" dirty="0"/>
          </a:p>
        </p:txBody>
      </p:sp>
      <p:pic>
        <p:nvPicPr>
          <p:cNvPr id="2050" name="Picture 2" descr="C:\Users\lbarton\AppData\Local\Microsoft\Windows\Temporary Internet Files\Content.IE5\LIIKE458\MC9004393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21" y="1600200"/>
            <a:ext cx="59436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barton\AppData\Local\Microsoft\Windows\Temporary Internet Files\Content.IE5\WT3O3WKY\MP9004425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590800"/>
            <a:ext cx="24384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7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Differences from Other Concurrent Validity Study Mean…</a:t>
            </a:r>
            <a:endParaRPr lang="en-US" dirty="0"/>
          </a:p>
        </p:txBody>
      </p:sp>
      <p:pic>
        <p:nvPicPr>
          <p:cNvPr id="2050" name="Picture 2" descr="C:\Users\lbarton\AppData\Local\Microsoft\Windows\Temporary Internet Files\Content.IE5\LIIKE458\MC9004393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21" y="1600200"/>
            <a:ext cx="59436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barton\AppData\Local\Microsoft\Windows\Temporary Internet Files\Content.IE5\WT3O3WKY\MP9004425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590800"/>
            <a:ext cx="2438400" cy="162560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3962400" y="2133600"/>
            <a:ext cx="2057400" cy="25908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81400" y="5334000"/>
            <a:ext cx="5410200" cy="954107"/>
          </a:xfrm>
          <a:prstGeom prst="rect">
            <a:avLst/>
          </a:prstGeom>
          <a:noFill/>
        </p:spPr>
        <p:txBody>
          <a:bodyPr wrap="square" rtlCol="0">
            <a:spAutoFit/>
          </a:bodyPr>
          <a:lstStyle/>
          <a:p>
            <a:r>
              <a:rPr lang="en-US" sz="2800" dirty="0" smtClean="0"/>
              <a:t>No gold standard in this case…</a:t>
            </a:r>
            <a:endParaRPr lang="en-US" sz="2800" dirty="0"/>
          </a:p>
        </p:txBody>
      </p:sp>
    </p:spTree>
    <p:extLst>
      <p:ext uri="{BB962C8B-B14F-4D97-AF65-F5344CB8AC3E}">
        <p14:creationId xmlns:p14="http://schemas.microsoft.com/office/powerpoint/2010/main" val="264336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COS and BDI-2  Would  or Would Not Show Agreement</a:t>
            </a:r>
            <a:endParaRPr lang="en-US" dirty="0"/>
          </a:p>
        </p:txBody>
      </p:sp>
      <p:sp>
        <p:nvSpPr>
          <p:cNvPr id="3" name="Text Placeholder 2"/>
          <p:cNvSpPr>
            <a:spLocks noGrp="1"/>
          </p:cNvSpPr>
          <p:nvPr>
            <p:ph type="body" sz="half" idx="1"/>
          </p:nvPr>
        </p:nvSpPr>
        <p:spPr>
          <a:xfrm>
            <a:off x="228600" y="1447800"/>
            <a:ext cx="4038600" cy="4525963"/>
          </a:xfrm>
          <a:solidFill>
            <a:schemeClr val="bg2">
              <a:lumMod val="75000"/>
            </a:schemeClr>
          </a:solidFill>
        </p:spPr>
        <p:txBody>
          <a:bodyPr/>
          <a:lstStyle/>
          <a:p>
            <a:pPr marL="0" indent="0">
              <a:buNone/>
            </a:pPr>
            <a:r>
              <a:rPr lang="en-US" dirty="0" smtClean="0"/>
              <a:t>      </a:t>
            </a:r>
            <a:r>
              <a:rPr lang="en-US" b="1" dirty="0" smtClean="0"/>
              <a:t>Would Agree</a:t>
            </a:r>
          </a:p>
          <a:p>
            <a:r>
              <a:rPr lang="en-US" sz="2200" dirty="0" smtClean="0"/>
              <a:t>Overlapping content being assessed</a:t>
            </a:r>
          </a:p>
          <a:p>
            <a:r>
              <a:rPr lang="en-US" sz="2200" dirty="0" smtClean="0"/>
              <a:t>Same child, similar time frame</a:t>
            </a:r>
          </a:p>
          <a:p>
            <a:r>
              <a:rPr lang="en-US" sz="2200" dirty="0" smtClean="0"/>
              <a:t>Same family provides input in both approaches</a:t>
            </a:r>
          </a:p>
          <a:p>
            <a:pPr marL="0" indent="0">
              <a:buNone/>
            </a:pPr>
            <a:r>
              <a:rPr lang="en-US" dirty="0" smtClean="0"/>
              <a:t>	</a:t>
            </a:r>
            <a:endParaRPr lang="en-US" dirty="0"/>
          </a:p>
        </p:txBody>
      </p:sp>
      <p:sp>
        <p:nvSpPr>
          <p:cNvPr id="4" name="Content Placeholder 3"/>
          <p:cNvSpPr>
            <a:spLocks noGrp="1"/>
          </p:cNvSpPr>
          <p:nvPr>
            <p:ph sz="half" idx="2"/>
          </p:nvPr>
        </p:nvSpPr>
        <p:spPr>
          <a:xfrm>
            <a:off x="4419600" y="1447800"/>
            <a:ext cx="4572000" cy="4525963"/>
          </a:xfrm>
          <a:solidFill>
            <a:schemeClr val="accent5">
              <a:lumMod val="40000"/>
              <a:lumOff val="60000"/>
            </a:schemeClr>
          </a:solidFill>
        </p:spPr>
        <p:txBody>
          <a:bodyPr/>
          <a:lstStyle/>
          <a:p>
            <a:pPr marL="0" indent="0">
              <a:buNone/>
            </a:pPr>
            <a:r>
              <a:rPr lang="en-US" dirty="0" smtClean="0"/>
              <a:t>      </a:t>
            </a:r>
            <a:r>
              <a:rPr lang="en-US" b="1" dirty="0" smtClean="0"/>
              <a:t>Would Not Agree</a:t>
            </a:r>
          </a:p>
          <a:p>
            <a:r>
              <a:rPr lang="en-US" sz="2200" dirty="0" smtClean="0"/>
              <a:t>Tools do not reflect the same content</a:t>
            </a:r>
          </a:p>
          <a:p>
            <a:r>
              <a:rPr lang="en-US" sz="2200" dirty="0" smtClean="0"/>
              <a:t>BDI-2 uses domains; COS uses outcomes organization</a:t>
            </a:r>
          </a:p>
          <a:p>
            <a:r>
              <a:rPr lang="en-US" sz="2200" dirty="0" smtClean="0"/>
              <a:t>Threshold variation for level of same-age peers and movement toward that level </a:t>
            </a:r>
          </a:p>
          <a:p>
            <a:r>
              <a:rPr lang="en-US" sz="2200" dirty="0" smtClean="0"/>
              <a:t>Differences in emphasis on multiple settings and situations</a:t>
            </a:r>
          </a:p>
          <a:p>
            <a:r>
              <a:rPr lang="en-US" sz="2200" dirty="0" smtClean="0"/>
              <a:t>Single score vs. multiple sources of information</a:t>
            </a:r>
            <a:endParaRPr lang="en-US" sz="2200" dirty="0"/>
          </a:p>
        </p:txBody>
      </p:sp>
    </p:spTree>
    <p:extLst>
      <p:ext uri="{BB962C8B-B14F-4D97-AF65-F5344CB8AC3E}">
        <p14:creationId xmlns:p14="http://schemas.microsoft.com/office/powerpoint/2010/main" val="569729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17751" y="1371600"/>
            <a:ext cx="6150049" cy="4419600"/>
          </a:xfrm>
        </p:spPr>
        <p:txBody>
          <a:bodyPr/>
          <a:lstStyle/>
          <a:p>
            <a:pPr marL="0" indent="0">
              <a:buNone/>
            </a:pPr>
            <a:r>
              <a:rPr lang="en-US" dirty="0" smtClean="0"/>
              <a:t>How well do you think progress categories would map on to each other using different approaches (BDI-2 and COS)?   Similar/different for…</a:t>
            </a:r>
          </a:p>
          <a:p>
            <a:pPr lvl="1"/>
            <a:r>
              <a:rPr lang="en-US" dirty="0" smtClean="0">
                <a:latin typeface="Arial" panose="020B0604020202020204" pitchFamily="34" charset="0"/>
                <a:cs typeface="Arial" panose="020B0604020202020204" pitchFamily="34" charset="0"/>
              </a:rPr>
              <a:t>Children with various types of disabilities/patterns (e.g., younger children)</a:t>
            </a:r>
          </a:p>
          <a:p>
            <a:pPr lvl="1"/>
            <a:r>
              <a:rPr lang="en-US" dirty="0" smtClean="0">
                <a:latin typeface="Arial" panose="020B0604020202020204" pitchFamily="34" charset="0"/>
                <a:cs typeface="Arial" panose="020B0604020202020204" pitchFamily="34" charset="0"/>
              </a:rPr>
              <a:t>Types of progress/ratings where expect more/less agreement (e.g., children close to typical developmental levels)</a:t>
            </a:r>
          </a:p>
          <a:p>
            <a:pPr lvl="1"/>
            <a:r>
              <a:rPr lang="en-US" dirty="0" smtClean="0">
                <a:latin typeface="Arial" panose="020B0604020202020204" pitchFamily="34" charset="0"/>
                <a:cs typeface="Arial" panose="020B0604020202020204" pitchFamily="34" charset="0"/>
              </a:rPr>
              <a:t>Others?</a:t>
            </a:r>
          </a:p>
        </p:txBody>
      </p:sp>
      <p:sp>
        <p:nvSpPr>
          <p:cNvPr id="3" name="Title 2"/>
          <p:cNvSpPr>
            <a:spLocks noGrp="1"/>
          </p:cNvSpPr>
          <p:nvPr>
            <p:ph type="title"/>
          </p:nvPr>
        </p:nvSpPr>
        <p:spPr/>
        <p:txBody>
          <a:bodyPr/>
          <a:lstStyle/>
          <a:p>
            <a:r>
              <a:rPr lang="en-US" dirty="0" smtClean="0"/>
              <a:t>Expected Agreement Across Tools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0" y="4038600"/>
            <a:ext cx="3153883" cy="2803451"/>
          </a:xfrm>
          <a:prstGeom prst="rect">
            <a:avLst/>
          </a:prstGeom>
        </p:spPr>
      </p:pic>
    </p:spTree>
    <p:extLst>
      <p:ext uri="{BB962C8B-B14F-4D97-AF65-F5344CB8AC3E}">
        <p14:creationId xmlns:p14="http://schemas.microsoft.com/office/powerpoint/2010/main" val="322763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930400"/>
            <a:ext cx="8991600" cy="4013200"/>
          </a:xfrm>
        </p:spPr>
        <p:txBody>
          <a:bodyPr/>
          <a:lstStyle/>
          <a:p>
            <a:r>
              <a:rPr lang="en-US" dirty="0" smtClean="0"/>
              <a:t>Brief overview of ENHANCE project</a:t>
            </a:r>
          </a:p>
          <a:p>
            <a:r>
              <a:rPr lang="en-US" dirty="0" smtClean="0"/>
              <a:t>Update on status of each study and project-related resources</a:t>
            </a:r>
          </a:p>
          <a:p>
            <a:r>
              <a:rPr lang="en-US" dirty="0" smtClean="0"/>
              <a:t>Describe some preliminary findings from the child assessments study</a:t>
            </a:r>
          </a:p>
          <a:p>
            <a:r>
              <a:rPr lang="en-US" dirty="0" smtClean="0"/>
              <a:t>Discuss implications and potential </a:t>
            </a:r>
            <a:r>
              <a:rPr lang="en-US" dirty="0" smtClean="0"/>
              <a:t>state </a:t>
            </a:r>
            <a:r>
              <a:rPr lang="en-US" dirty="0" smtClean="0"/>
              <a:t>activities surrounding reliability and validity of COS process</a:t>
            </a:r>
          </a:p>
          <a:p>
            <a:endParaRPr lang="en-US" dirty="0"/>
          </a:p>
        </p:txBody>
      </p:sp>
      <p:sp>
        <p:nvSpPr>
          <p:cNvPr id="3" name="Title 2"/>
          <p:cNvSpPr>
            <a:spLocks noGrp="1"/>
          </p:cNvSpPr>
          <p:nvPr>
            <p:ph type="title"/>
          </p:nvPr>
        </p:nvSpPr>
        <p:spPr/>
        <p:txBody>
          <a:bodyPr/>
          <a:lstStyle/>
          <a:p>
            <a:r>
              <a:rPr lang="en-US" dirty="0" smtClean="0"/>
              <a:t>Today’s session	</a:t>
            </a:r>
            <a:endParaRPr lang="en-US" dirty="0"/>
          </a:p>
        </p:txBody>
      </p:sp>
      <p:pic>
        <p:nvPicPr>
          <p:cNvPr id="8" name="Picture 3" descr="C:\Users\lbarton\AppData\Local\Microsoft\Windows\Temporary Internet Files\Content.IE5\SSD7VYT3\MP9004425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0"/>
            <a:ext cx="2895600" cy="19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sz="1050" dirty="0" smtClean="0"/>
              <a:t> </a:t>
            </a:r>
          </a:p>
          <a:p>
            <a:r>
              <a:rPr lang="en-US" dirty="0" smtClean="0"/>
              <a:t>Current Sample</a:t>
            </a:r>
          </a:p>
          <a:p>
            <a:pPr lvl="1" eaLnBrk="1" hangingPunct="1">
              <a:lnSpc>
                <a:spcPct val="80000"/>
              </a:lnSpc>
            </a:pPr>
            <a:r>
              <a:rPr lang="en-US" dirty="0" smtClean="0">
                <a:latin typeface="Arial" charset="0"/>
              </a:rPr>
              <a:t>154 </a:t>
            </a:r>
            <a:r>
              <a:rPr lang="en-US" dirty="0">
                <a:latin typeface="Arial" charset="0"/>
              </a:rPr>
              <a:t>children </a:t>
            </a:r>
            <a:r>
              <a:rPr lang="en-US" dirty="0" smtClean="0">
                <a:latin typeface="Arial" charset="0"/>
              </a:rPr>
              <a:t>(95 EI, 54 ECSE) Entry data</a:t>
            </a:r>
          </a:p>
          <a:p>
            <a:pPr lvl="1" eaLnBrk="1" hangingPunct="1">
              <a:lnSpc>
                <a:spcPct val="80000"/>
              </a:lnSpc>
            </a:pPr>
            <a:r>
              <a:rPr lang="en-US" dirty="0" smtClean="0">
                <a:latin typeface="Arial" charset="0"/>
              </a:rPr>
              <a:t>  51 children (31 EI, 16 ECSE) Entry-Exit data</a:t>
            </a:r>
          </a:p>
          <a:p>
            <a:pPr marL="0" indent="0" eaLnBrk="1" hangingPunct="1">
              <a:lnSpc>
                <a:spcPct val="80000"/>
              </a:lnSpc>
              <a:buNone/>
            </a:pPr>
            <a:endParaRPr lang="en-US" sz="1100" dirty="0">
              <a:latin typeface="Arial" charset="0"/>
            </a:endParaRPr>
          </a:p>
          <a:p>
            <a:r>
              <a:rPr lang="en-US" dirty="0" smtClean="0"/>
              <a:t>Study Status</a:t>
            </a:r>
          </a:p>
          <a:p>
            <a:pPr lvl="1" eaLnBrk="1" hangingPunct="1">
              <a:lnSpc>
                <a:spcPct val="80000"/>
              </a:lnSpc>
            </a:pPr>
            <a:r>
              <a:rPr lang="en-US" dirty="0" smtClean="0">
                <a:latin typeface="Arial" charset="0"/>
              </a:rPr>
              <a:t>Continue data collection through December</a:t>
            </a:r>
            <a:endParaRPr lang="en-US" dirty="0">
              <a:latin typeface="Arial" charset="0"/>
            </a:endParaRPr>
          </a:p>
          <a:p>
            <a:pPr lvl="1" eaLnBrk="1" hangingPunct="1">
              <a:lnSpc>
                <a:spcPct val="80000"/>
              </a:lnSpc>
            </a:pPr>
            <a:r>
              <a:rPr lang="en-US" dirty="0">
                <a:latin typeface="Arial" charset="0"/>
              </a:rPr>
              <a:t>See expected variability in sample (ages, disability types)   and initial COS ratings/assessment </a:t>
            </a:r>
            <a:r>
              <a:rPr lang="en-US" dirty="0" smtClean="0">
                <a:latin typeface="Arial" charset="0"/>
              </a:rPr>
              <a:t>scores</a:t>
            </a:r>
          </a:p>
          <a:p>
            <a:pPr marL="457200" lvl="1" indent="0" eaLnBrk="1" hangingPunct="1">
              <a:lnSpc>
                <a:spcPct val="80000"/>
              </a:lnSpc>
              <a:buNone/>
            </a:pPr>
            <a:r>
              <a:rPr lang="en-US" sz="1200" dirty="0" smtClean="0">
                <a:latin typeface="Arial" charset="0"/>
              </a:rPr>
              <a:t> </a:t>
            </a:r>
          </a:p>
          <a:p>
            <a:pPr eaLnBrk="1" hangingPunct="1">
              <a:lnSpc>
                <a:spcPct val="80000"/>
              </a:lnSpc>
            </a:pPr>
            <a:r>
              <a:rPr lang="en-US" dirty="0" smtClean="0"/>
              <a:t>Today’s Focus</a:t>
            </a:r>
          </a:p>
          <a:p>
            <a:pPr lvl="1" eaLnBrk="1" hangingPunct="1">
              <a:lnSpc>
                <a:spcPct val="80000"/>
              </a:lnSpc>
            </a:pPr>
            <a:r>
              <a:rPr lang="en-US" dirty="0" smtClean="0">
                <a:latin typeface="Arial" charset="0"/>
              </a:rPr>
              <a:t>Preliminary findings – longitudinal COS-BDI-2 data</a:t>
            </a:r>
          </a:p>
          <a:p>
            <a:pPr lvl="1" eaLnBrk="1" hangingPunct="1">
              <a:lnSpc>
                <a:spcPct val="80000"/>
              </a:lnSpc>
            </a:pPr>
            <a:r>
              <a:rPr lang="en-US" dirty="0">
                <a:latin typeface="Arial" charset="0"/>
              </a:rPr>
              <a:t>51 children (31 EI, 16 ECSE) Entry-Exit data</a:t>
            </a:r>
          </a:p>
          <a:p>
            <a:pPr marL="457200" lvl="1" indent="0" eaLnBrk="1" hangingPunct="1">
              <a:lnSpc>
                <a:spcPct val="80000"/>
              </a:lnSpc>
              <a:buNone/>
            </a:pPr>
            <a:endParaRPr lang="en-US" dirty="0" smtClean="0">
              <a:latin typeface="Arial" charset="0"/>
            </a:endParaRPr>
          </a:p>
          <a:p>
            <a:pPr lvl="1" eaLnBrk="1" hangingPunct="1">
              <a:lnSpc>
                <a:spcPct val="80000"/>
              </a:lnSpc>
            </a:pPr>
            <a:endParaRPr lang="en-US" dirty="0">
              <a:latin typeface="Arial" charset="0"/>
            </a:endParaRPr>
          </a:p>
          <a:p>
            <a:pPr lvl="1"/>
            <a:endParaRPr lang="en-US" dirty="0"/>
          </a:p>
        </p:txBody>
      </p:sp>
      <p:sp>
        <p:nvSpPr>
          <p:cNvPr id="3" name="Title 2"/>
          <p:cNvSpPr>
            <a:spLocks noGrp="1"/>
          </p:cNvSpPr>
          <p:nvPr>
            <p:ph type="title"/>
          </p:nvPr>
        </p:nvSpPr>
        <p:spPr/>
        <p:txBody>
          <a:bodyPr/>
          <a:lstStyle/>
          <a:p>
            <a:r>
              <a:rPr lang="en-US" dirty="0" smtClean="0"/>
              <a:t>Comparison with Child Assessments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975" y="-76200"/>
            <a:ext cx="2895600" cy="2124194"/>
          </a:xfrm>
          <a:prstGeom prst="rect">
            <a:avLst/>
          </a:prstGeom>
        </p:spPr>
      </p:pic>
    </p:spTree>
    <p:extLst>
      <p:ext uri="{BB962C8B-B14F-4D97-AF65-F5344CB8AC3E}">
        <p14:creationId xmlns:p14="http://schemas.microsoft.com/office/powerpoint/2010/main" val="290949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Characteristics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30662605"/>
              </p:ext>
            </p:extLst>
          </p:nvPr>
        </p:nvGraphicFramePr>
        <p:xfrm>
          <a:off x="152400" y="1447800"/>
          <a:ext cx="38862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101031942"/>
              </p:ext>
            </p:extLst>
          </p:nvPr>
        </p:nvGraphicFramePr>
        <p:xfrm>
          <a:off x="3581400" y="1828800"/>
          <a:ext cx="55626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14037" y="5410200"/>
            <a:ext cx="4953000" cy="1354217"/>
          </a:xfrm>
          <a:prstGeom prst="rect">
            <a:avLst/>
          </a:prstGeom>
          <a:solidFill>
            <a:schemeClr val="bg1"/>
          </a:solidFill>
        </p:spPr>
        <p:txBody>
          <a:bodyPr wrap="square" rtlCol="0">
            <a:spAutoFit/>
          </a:bodyPr>
          <a:lstStyle/>
          <a:p>
            <a:r>
              <a:rPr lang="en-US" sz="2200" dirty="0" smtClean="0">
                <a:latin typeface="+mj-lt"/>
              </a:rPr>
              <a:t>                             Mean Age</a:t>
            </a:r>
          </a:p>
          <a:p>
            <a:r>
              <a:rPr lang="en-US" sz="2000" dirty="0" smtClean="0">
                <a:latin typeface="+mj-lt"/>
              </a:rPr>
              <a:t>Overall = 29 months </a:t>
            </a:r>
            <a:r>
              <a:rPr lang="en-US" sz="1800" b="0" dirty="0" smtClean="0">
                <a:latin typeface="+mn-lt"/>
              </a:rPr>
              <a:t>(SD = 16.3, Range 3-63)</a:t>
            </a:r>
          </a:p>
          <a:p>
            <a:r>
              <a:rPr lang="en-US" sz="2000" dirty="0" smtClean="0">
                <a:latin typeface="+mj-lt"/>
              </a:rPr>
              <a:t>EI = 20 months           </a:t>
            </a:r>
            <a:r>
              <a:rPr lang="en-US" sz="1800" b="0" dirty="0" smtClean="0">
                <a:latin typeface="+mn-lt"/>
              </a:rPr>
              <a:t>(SD = 9.1, Range 3-34)</a:t>
            </a:r>
          </a:p>
          <a:p>
            <a:r>
              <a:rPr lang="en-US" sz="2000" dirty="0" smtClean="0">
                <a:latin typeface="+mj-lt"/>
              </a:rPr>
              <a:t>ECSE = 49.4 months  </a:t>
            </a:r>
            <a:r>
              <a:rPr lang="en-US" sz="1800" b="0" dirty="0" smtClean="0">
                <a:latin typeface="+mn-lt"/>
              </a:rPr>
              <a:t>(SD = 8..3, Range 36-63)</a:t>
            </a:r>
            <a:endParaRPr lang="en-US" sz="1800" b="0" dirty="0">
              <a:latin typeface="+mn-lt"/>
            </a:endParaRPr>
          </a:p>
        </p:txBody>
      </p:sp>
    </p:spTree>
    <p:extLst>
      <p:ext uri="{BB962C8B-B14F-4D97-AF65-F5344CB8AC3E}">
        <p14:creationId xmlns:p14="http://schemas.microsoft.com/office/powerpoint/2010/main" val="149557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Sample Characteristics</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728627949"/>
              </p:ext>
            </p:extLst>
          </p:nvPr>
        </p:nvGraphicFramePr>
        <p:xfrm>
          <a:off x="-304800" y="1600200"/>
          <a:ext cx="9296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929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Characteristics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8333793"/>
              </p:ext>
            </p:extLst>
          </p:nvPr>
        </p:nvGraphicFramePr>
        <p:xfrm>
          <a:off x="533400" y="1676400"/>
          <a:ext cx="7620000" cy="3886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17242" y="-31898"/>
            <a:ext cx="2526758" cy="2133600"/>
          </a:xfrm>
          <a:prstGeom prst="rect">
            <a:avLst/>
          </a:prstGeom>
        </p:spPr>
      </p:pic>
    </p:spTree>
    <p:extLst>
      <p:ext uri="{BB962C8B-B14F-4D97-AF65-F5344CB8AC3E}">
        <p14:creationId xmlns:p14="http://schemas.microsoft.com/office/powerpoint/2010/main" val="3456346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41526949"/>
              </p:ext>
            </p:extLst>
          </p:nvPr>
        </p:nvGraphicFramePr>
        <p:xfrm>
          <a:off x="-7088" y="0"/>
          <a:ext cx="9144000" cy="6858000"/>
        </p:xfrm>
        <a:graphic>
          <a:graphicData uri="http://schemas.openxmlformats.org/presentationml/2006/ole">
            <mc:AlternateContent xmlns:mc="http://schemas.openxmlformats.org/markup-compatibility/2006">
              <mc:Choice xmlns:v="urn:schemas-microsoft-com:vml" Requires="v">
                <p:oleObj spid="_x0000_s3097" name="Acrobat Document" r:id="rId4" imgW="7268590" imgH="5753903" progId="AcroExch.Document.7">
                  <p:embed/>
                </p:oleObj>
              </mc:Choice>
              <mc:Fallback>
                <p:oleObj name="Acrobat Document" r:id="rId4" imgW="7268590" imgH="5753903" progId="AcroExch.Document.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 y="0"/>
                        <a:ext cx="9144000" cy="685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8815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8079698"/>
              </p:ext>
            </p:extLst>
          </p:nvPr>
        </p:nvGraphicFramePr>
        <p:xfrm>
          <a:off x="304799" y="152400"/>
          <a:ext cx="8534401" cy="6452537"/>
        </p:xfrm>
        <a:graphic>
          <a:graphicData uri="http://schemas.openxmlformats.org/drawingml/2006/table">
            <a:tbl>
              <a:tblPr firstRow="1" bandRow="1">
                <a:tableStyleId>{912C8C85-51F0-491E-9774-3900AFEF0FD7}</a:tableStyleId>
              </a:tblPr>
              <a:tblGrid>
                <a:gridCol w="1754737"/>
                <a:gridCol w="3349952"/>
                <a:gridCol w="3429712"/>
              </a:tblGrid>
              <a:tr h="243840">
                <a:tc gridSpan="3">
                  <a:txBody>
                    <a:bodyPr/>
                    <a:lstStyle/>
                    <a:p>
                      <a:r>
                        <a:rPr lang="en-US" sz="3200" dirty="0" smtClean="0"/>
                        <a:t>Functioning</a:t>
                      </a:r>
                      <a:r>
                        <a:rPr lang="en-US" sz="3200" baseline="0" dirty="0" smtClean="0"/>
                        <a:t> at Entry -  ABILITIES Index</a:t>
                      </a:r>
                    </a:p>
                    <a:p>
                      <a:endParaRPr lang="en-US" dirty="0"/>
                    </a:p>
                  </a:txBody>
                  <a:tcPr/>
                </a:tc>
                <a:tc hMerge="1">
                  <a:txBody>
                    <a:bodyPr/>
                    <a:lstStyle/>
                    <a:p>
                      <a:endParaRPr lang="en-US" dirty="0"/>
                    </a:p>
                  </a:txBody>
                  <a:tcPr/>
                </a:tc>
                <a:tc hMerge="1">
                  <a:txBody>
                    <a:bodyPr/>
                    <a:lstStyle/>
                    <a:p>
                      <a:endParaRPr lang="en-US" dirty="0"/>
                    </a:p>
                  </a:txBody>
                  <a:tcPr/>
                </a:tc>
              </a:tr>
              <a:tr h="975360">
                <a:tc>
                  <a:txBody>
                    <a:bodyPr/>
                    <a:lstStyle/>
                    <a:p>
                      <a:r>
                        <a:rPr lang="en-US" b="1" dirty="0" smtClean="0"/>
                        <a:t>Social</a:t>
                      </a:r>
                      <a:r>
                        <a:rPr lang="en-US" b="1" baseline="0" dirty="0" smtClean="0"/>
                        <a:t>/</a:t>
                      </a:r>
                    </a:p>
                    <a:p>
                      <a:r>
                        <a:rPr lang="en-US" b="1" baseline="0" dirty="0" smtClean="0"/>
                        <a:t>Communication</a:t>
                      </a:r>
                      <a:endParaRPr lang="en-US" b="1" dirty="0"/>
                    </a:p>
                  </a:txBody>
                  <a:tcPr/>
                </a:tc>
                <a:tc>
                  <a:txBody>
                    <a:bodyPr/>
                    <a:lstStyle/>
                    <a:p>
                      <a:r>
                        <a:rPr lang="en-US" dirty="0" smtClean="0"/>
                        <a:t>BEHAVIOR &amp; SOCIAL</a:t>
                      </a:r>
                      <a:r>
                        <a:rPr lang="en-US" baseline="0" dirty="0" smtClean="0"/>
                        <a:t> SKILLS</a:t>
                      </a:r>
                    </a:p>
                    <a:p>
                      <a:pPr marL="285750" indent="-285750">
                        <a:buFont typeface="Arial" panose="020B0604020202020204" pitchFamily="34" charset="0"/>
                        <a:buChar char="•"/>
                      </a:pPr>
                      <a:r>
                        <a:rPr lang="en-US" baseline="0" dirty="0" smtClean="0"/>
                        <a:t>Social skills</a:t>
                      </a:r>
                    </a:p>
                    <a:p>
                      <a:pPr marL="285750" indent="-285750">
                        <a:buFont typeface="Arial" panose="020B0604020202020204" pitchFamily="34" charset="0"/>
                        <a:buChar char="•"/>
                      </a:pPr>
                      <a:r>
                        <a:rPr lang="en-US" baseline="0" dirty="0" smtClean="0"/>
                        <a:t>Inappropriate behavior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INTENTIONAL COMMUNICATION</a:t>
                      </a:r>
                      <a:endParaRPr lang="en-US" dirty="0" smtClean="0"/>
                    </a:p>
                    <a:p>
                      <a:pPr marL="285750" indent="-285750">
                        <a:buFont typeface="Arial" panose="020B0604020202020204" pitchFamily="34" charset="0"/>
                        <a:buChar char="•"/>
                      </a:pPr>
                      <a:r>
                        <a:rPr lang="en-US" baseline="0" dirty="0" smtClean="0"/>
                        <a:t>Understanding Others</a:t>
                      </a:r>
                    </a:p>
                    <a:p>
                      <a:pPr marL="285750" indent="-285750">
                        <a:buFont typeface="Arial" panose="020B0604020202020204" pitchFamily="34" charset="0"/>
                        <a:buChar char="•"/>
                      </a:pPr>
                      <a:r>
                        <a:rPr lang="en-US" baseline="0" dirty="0" smtClean="0"/>
                        <a:t>Communicating with Others</a:t>
                      </a:r>
                    </a:p>
                  </a:txBody>
                  <a:tcPr/>
                </a:tc>
              </a:tr>
              <a:tr h="818501">
                <a:tc>
                  <a:txBody>
                    <a:bodyPr/>
                    <a:lstStyle/>
                    <a:p>
                      <a:r>
                        <a:rPr lang="en-US" b="1" dirty="0" smtClean="0"/>
                        <a:t>Cognitive/</a:t>
                      </a:r>
                    </a:p>
                    <a:p>
                      <a:r>
                        <a:rPr lang="en-US" b="1" dirty="0" smtClean="0"/>
                        <a:t>Communication</a:t>
                      </a:r>
                      <a:endParaRPr lang="en-US" b="1" dirty="0"/>
                    </a:p>
                  </a:txBody>
                  <a:tcPr/>
                </a:tc>
                <a:tc>
                  <a:txBody>
                    <a:bodyPr/>
                    <a:lstStyle/>
                    <a:p>
                      <a:r>
                        <a:rPr lang="en-US" dirty="0" smtClean="0"/>
                        <a:t>INTELLECTUAL</a:t>
                      </a:r>
                      <a:r>
                        <a:rPr lang="en-US" baseline="0" dirty="0" smtClean="0"/>
                        <a:t> FUNCTIONING</a:t>
                      </a:r>
                    </a:p>
                    <a:p>
                      <a:pPr marL="285750" indent="-285750">
                        <a:buFont typeface="Arial" panose="020B0604020202020204" pitchFamily="34" charset="0"/>
                        <a:buChar char="•"/>
                      </a:pPr>
                      <a:r>
                        <a:rPr lang="en-US" baseline="0" dirty="0" smtClean="0"/>
                        <a:t>Thinking  and reasoning</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INTENTIONAL</a:t>
                      </a:r>
                      <a:r>
                        <a:rPr lang="en-US" baseline="0" dirty="0" smtClean="0"/>
                        <a:t> COMMUNICATION</a:t>
                      </a:r>
                      <a:endParaRPr lang="en-US" dirty="0" smtClean="0"/>
                    </a:p>
                    <a:p>
                      <a:pPr marL="285750" indent="-285750">
                        <a:buFont typeface="Arial" panose="020B0604020202020204" pitchFamily="34" charset="0"/>
                        <a:buChar char="•"/>
                      </a:pPr>
                      <a:r>
                        <a:rPr lang="en-US" baseline="0" dirty="0" smtClean="0"/>
                        <a:t>Understanding others</a:t>
                      </a:r>
                    </a:p>
                    <a:p>
                      <a:pPr marL="285750" indent="-285750">
                        <a:buFont typeface="Arial" panose="020B0604020202020204" pitchFamily="34" charset="0"/>
                        <a:buChar char="•"/>
                      </a:pPr>
                      <a:r>
                        <a:rPr lang="en-US" baseline="0" dirty="0" smtClean="0"/>
                        <a:t>Communicating with others</a:t>
                      </a:r>
                    </a:p>
                  </a:txBody>
                  <a:tcPr/>
                </a:tc>
              </a:tr>
              <a:tr h="1555151">
                <a:tc>
                  <a:txBody>
                    <a:bodyPr/>
                    <a:lstStyle/>
                    <a:p>
                      <a:r>
                        <a:rPr lang="en-US" b="1" dirty="0" smtClean="0"/>
                        <a:t>Structural Integrity</a:t>
                      </a:r>
                      <a:endParaRPr lang="en-US" b="1" dirty="0"/>
                    </a:p>
                  </a:txBody>
                  <a:tcPr/>
                </a:tc>
                <a:tc>
                  <a:txBody>
                    <a:bodyPr/>
                    <a:lstStyle/>
                    <a:p>
                      <a:r>
                        <a:rPr lang="en-US" dirty="0" smtClean="0"/>
                        <a:t>LIMBS</a:t>
                      </a:r>
                    </a:p>
                    <a:p>
                      <a:pPr marL="285750" indent="-285750">
                        <a:buFont typeface="Arial" panose="020B0604020202020204" pitchFamily="34" charset="0"/>
                        <a:buChar char="•"/>
                      </a:pPr>
                      <a:r>
                        <a:rPr lang="en-US" dirty="0" smtClean="0"/>
                        <a:t>Use of each hand, arm, &amp;</a:t>
                      </a:r>
                      <a:r>
                        <a:rPr lang="en-US" baseline="0" dirty="0" smtClean="0"/>
                        <a:t> </a:t>
                      </a:r>
                      <a:r>
                        <a:rPr lang="en-US" dirty="0" smtClean="0"/>
                        <a:t>leg</a:t>
                      </a:r>
                    </a:p>
                    <a:p>
                      <a:r>
                        <a:rPr lang="en-US" dirty="0" smtClean="0"/>
                        <a:t>STRUCTURAL STATUS</a:t>
                      </a:r>
                    </a:p>
                    <a:p>
                      <a:pPr marL="285750" indent="-285750">
                        <a:buFont typeface="Arial" panose="020B0604020202020204" pitchFamily="34" charset="0"/>
                        <a:buChar char="•"/>
                      </a:pPr>
                      <a:r>
                        <a:rPr lang="en-US" dirty="0" smtClean="0"/>
                        <a:t>Shape, body form</a:t>
                      </a:r>
                      <a:r>
                        <a:rPr lang="en-US" baseline="0" dirty="0" smtClean="0"/>
                        <a:t>, and structure</a:t>
                      </a:r>
                      <a:endParaRPr lang="en-US" dirty="0"/>
                    </a:p>
                  </a:txBody>
                  <a:tcPr/>
                </a:tc>
                <a:tc>
                  <a:txBody>
                    <a:bodyPr/>
                    <a:lstStyle/>
                    <a:p>
                      <a:r>
                        <a:rPr lang="en-US" dirty="0" smtClean="0"/>
                        <a:t>TONICITY</a:t>
                      </a:r>
                    </a:p>
                    <a:p>
                      <a:pPr marL="285750" indent="-285750">
                        <a:buFont typeface="Arial" panose="020B0604020202020204" pitchFamily="34" charset="0"/>
                        <a:buChar char="•"/>
                      </a:pPr>
                      <a:r>
                        <a:rPr lang="en-US" dirty="0" smtClean="0"/>
                        <a:t>Degree of tightness</a:t>
                      </a:r>
                    </a:p>
                    <a:p>
                      <a:pPr marL="285750" indent="-285750">
                        <a:buFont typeface="Arial" panose="020B0604020202020204" pitchFamily="34" charset="0"/>
                        <a:buChar char="•"/>
                      </a:pPr>
                      <a:r>
                        <a:rPr lang="en-US" dirty="0" smtClean="0"/>
                        <a:t>Degree of looseness</a:t>
                      </a:r>
                    </a:p>
                    <a:p>
                      <a:endParaRPr lang="en-US" dirty="0" smtClean="0"/>
                    </a:p>
                    <a:p>
                      <a:endParaRPr lang="en-US" dirty="0" smtClean="0"/>
                    </a:p>
                  </a:txBody>
                  <a:tcPr/>
                </a:tc>
              </a:tr>
              <a:tr h="572950">
                <a:tc>
                  <a:txBody>
                    <a:bodyPr/>
                    <a:lstStyle/>
                    <a:p>
                      <a:r>
                        <a:rPr lang="en-US" b="1" dirty="0" smtClean="0"/>
                        <a:t>Integrity</a:t>
                      </a:r>
                      <a:r>
                        <a:rPr lang="en-US" b="1" baseline="0" dirty="0" smtClean="0"/>
                        <a:t> of Physical Health</a:t>
                      </a:r>
                      <a:endParaRPr lang="en-US" b="1" dirty="0"/>
                    </a:p>
                  </a:txBody>
                  <a:tcPr/>
                </a:tc>
                <a:tc>
                  <a:txBody>
                    <a:bodyPr/>
                    <a:lstStyle/>
                    <a:p>
                      <a:r>
                        <a:rPr lang="en-US" dirty="0" smtClean="0"/>
                        <a:t>OVERALL HEALTH</a:t>
                      </a:r>
                      <a:endParaRPr lang="en-US" dirty="0"/>
                    </a:p>
                  </a:txBody>
                  <a:tcPr/>
                </a:tc>
                <a:tc>
                  <a:txBody>
                    <a:bodyPr/>
                    <a:lstStyle/>
                    <a:p>
                      <a:endParaRPr lang="en-US" dirty="0" smtClean="0"/>
                    </a:p>
                  </a:txBody>
                  <a:tcPr/>
                </a:tc>
              </a:tr>
              <a:tr h="1300746">
                <a:tc>
                  <a:txBody>
                    <a:bodyPr/>
                    <a:lstStyle/>
                    <a:p>
                      <a:r>
                        <a:rPr lang="en-US" b="1" dirty="0" smtClean="0"/>
                        <a:t>Sensory Capabilities</a:t>
                      </a:r>
                      <a:endParaRPr lang="en-US" b="1" dirty="0"/>
                    </a:p>
                  </a:txBody>
                  <a:tcPr/>
                </a:tc>
                <a:tc>
                  <a:txBody>
                    <a:bodyPr/>
                    <a:lstStyle/>
                    <a:p>
                      <a:r>
                        <a:rPr lang="en-US" dirty="0" smtClean="0"/>
                        <a:t>AUDITION</a:t>
                      </a:r>
                    </a:p>
                    <a:p>
                      <a:pPr marL="285750" indent="-285750">
                        <a:buFont typeface="Arial" panose="020B0604020202020204" pitchFamily="34" charset="0"/>
                        <a:buChar char="•"/>
                      </a:pPr>
                      <a:r>
                        <a:rPr lang="en-US" dirty="0" smtClean="0"/>
                        <a:t>Left and right ears</a:t>
                      </a:r>
                      <a:endParaRPr lang="en-US" dirty="0"/>
                    </a:p>
                  </a:txBody>
                  <a:tcPr/>
                </a:tc>
                <a:tc>
                  <a:txBody>
                    <a:bodyPr/>
                    <a:lstStyle/>
                    <a:p>
                      <a:r>
                        <a:rPr lang="en-US" dirty="0" smtClean="0"/>
                        <a:t>VISION</a:t>
                      </a:r>
                    </a:p>
                    <a:p>
                      <a:pPr marL="285750" indent="-285750">
                        <a:buFont typeface="Arial" panose="020B0604020202020204" pitchFamily="34" charset="0"/>
                        <a:buChar char="•"/>
                      </a:pPr>
                      <a:r>
                        <a:rPr lang="en-US" dirty="0" smtClean="0"/>
                        <a:t>Left</a:t>
                      </a:r>
                      <a:r>
                        <a:rPr lang="en-US" baseline="0" dirty="0" smtClean="0"/>
                        <a:t> and right eyes</a:t>
                      </a:r>
                      <a:endParaRPr lang="en-US" dirty="0" smtClean="0"/>
                    </a:p>
                  </a:txBody>
                  <a:tcPr/>
                </a:tc>
              </a:tr>
            </a:tbl>
          </a:graphicData>
        </a:graphic>
      </p:graphicFrame>
    </p:spTree>
    <p:extLst>
      <p:ext uri="{BB962C8B-B14F-4D97-AF65-F5344CB8AC3E}">
        <p14:creationId xmlns:p14="http://schemas.microsoft.com/office/powerpoint/2010/main" val="2056116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Severity of Disability at Entry </a:t>
            </a:r>
            <a:br>
              <a:rPr lang="en-US" dirty="0" smtClean="0"/>
            </a:br>
            <a:r>
              <a:rPr lang="en-US" sz="2400" dirty="0" smtClean="0"/>
              <a:t>Overall Sample (</a:t>
            </a:r>
            <a:r>
              <a:rPr lang="en-US" sz="2400" i="1" dirty="0" smtClean="0"/>
              <a:t>n</a:t>
            </a:r>
            <a:r>
              <a:rPr lang="en-US" sz="2400" dirty="0" smtClean="0"/>
              <a:t> = 51)</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33579487"/>
              </p:ext>
            </p:extLst>
          </p:nvPr>
        </p:nvGraphicFramePr>
        <p:xfrm>
          <a:off x="152400" y="1676400"/>
          <a:ext cx="8327001" cy="4114800"/>
        </p:xfrm>
        <a:graphic>
          <a:graphicData uri="http://schemas.openxmlformats.org/drawingml/2006/table">
            <a:tbl>
              <a:tblPr>
                <a:tableStyleId>{5C22544A-7EE6-4342-B048-85BDC9FD1C3A}</a:tableStyleId>
              </a:tblPr>
              <a:tblGrid>
                <a:gridCol w="2438400"/>
                <a:gridCol w="838200"/>
                <a:gridCol w="838200"/>
                <a:gridCol w="803818"/>
                <a:gridCol w="665183"/>
                <a:gridCol w="838200"/>
                <a:gridCol w="990600"/>
                <a:gridCol w="914400"/>
              </a:tblGrid>
              <a:tr h="751919">
                <a:tc>
                  <a:txBody>
                    <a:bodyPr/>
                    <a:lstStyle/>
                    <a:p>
                      <a:pPr algn="l" fontAlgn="b"/>
                      <a:r>
                        <a:rPr lang="en-US" sz="1800" b="1" u="none" strike="noStrike" dirty="0">
                          <a:effectLst/>
                        </a:rPr>
                        <a:t>Overall Sample (n = 51)</a:t>
                      </a:r>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Possible Min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Possible Max</a:t>
                      </a:r>
                      <a:endParaRPr lang="en-US" sz="16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Mean</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600" b="1" u="none" strike="noStrike" dirty="0">
                          <a:effectLst/>
                        </a:rPr>
                        <a:t>SD</a:t>
                      </a:r>
                      <a:endParaRPr lang="en-US" sz="1600" b="1" i="0" u="none" strike="noStrike" dirty="0">
                        <a:solidFill>
                          <a:srgbClr val="000000"/>
                        </a:solidFill>
                        <a:effectLst/>
                        <a:latin typeface="Calibri"/>
                      </a:endParaRPr>
                    </a:p>
                  </a:txBody>
                  <a:tcPr marL="9525" marR="9525" marT="9525" marB="0" anchor="b">
                    <a:lnL w="12700" cmpd="sng">
                      <a:noFill/>
                    </a:lnL>
                  </a:tcPr>
                </a:tc>
                <a:tc>
                  <a:txBody>
                    <a:bodyPr/>
                    <a:lstStyle/>
                    <a:p>
                      <a:pPr algn="ctr" fontAlgn="b"/>
                      <a:r>
                        <a:rPr lang="en-US" sz="1600" b="1" u="none" strike="noStrike" dirty="0">
                          <a:effectLst/>
                        </a:rPr>
                        <a:t>Median</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a:effectLst/>
                        </a:rPr>
                        <a:t>Actual Minimum</a:t>
                      </a:r>
                      <a:endParaRPr lang="en-US" sz="1600" b="1" i="0" u="none" strike="noStrike">
                        <a:solidFill>
                          <a:srgbClr val="000000"/>
                        </a:solidFill>
                        <a:effectLst/>
                        <a:latin typeface="Calibri"/>
                      </a:endParaRPr>
                    </a:p>
                  </a:txBody>
                  <a:tcPr marL="9525" marR="9525" marT="9525" marB="0" anchor="b"/>
                </a:tc>
                <a:tc>
                  <a:txBody>
                    <a:bodyPr/>
                    <a:lstStyle/>
                    <a:p>
                      <a:pPr algn="ctr" fontAlgn="b"/>
                      <a:r>
                        <a:rPr lang="en-US" sz="1600" b="1" u="none" strike="noStrike" dirty="0">
                          <a:effectLst/>
                        </a:rPr>
                        <a:t>Actual Maximum</a:t>
                      </a:r>
                      <a:endParaRPr lang="en-US" sz="1600" b="1" i="0" u="none" strike="noStrike" dirty="0">
                        <a:solidFill>
                          <a:srgbClr val="000000"/>
                        </a:solidFill>
                        <a:effectLst/>
                        <a:latin typeface="Calibri"/>
                      </a:endParaRPr>
                    </a:p>
                  </a:txBody>
                  <a:tcPr marL="9525" marR="9525" marT="9525" marB="0" anchor="b"/>
                </a:tc>
              </a:tr>
              <a:tr h="581433">
                <a:tc>
                  <a:txBody>
                    <a:bodyPr/>
                    <a:lstStyle/>
                    <a:p>
                      <a:pPr algn="l" fontAlgn="b"/>
                      <a:r>
                        <a:rPr lang="en-US" sz="1400" b="1" u="none" strike="noStrike" dirty="0">
                          <a:effectLst/>
                        </a:rPr>
                        <a:t>Social/Communication</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4</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24</a:t>
                      </a:r>
                      <a:endParaRPr lang="en-US" sz="1300" b="1" i="0" u="none" strike="noStrike" dirty="0">
                        <a:solidFill>
                          <a:srgbClr val="000000"/>
                        </a:solidFill>
                        <a:effectLst/>
                        <a:latin typeface="Calibri"/>
                      </a:endParaRPr>
                    </a:p>
                  </a:txBody>
                  <a:tcPr marL="9525" marR="9525" marT="9525" marB="0" anchor="b">
                    <a:lnR w="12700" cap="flat" cmpd="sng" algn="ctr">
                      <a:noFill/>
                      <a:prstDash val="solid"/>
                      <a:round/>
                      <a:headEnd type="none" w="med" len="med"/>
                      <a:tailEnd type="none" w="med" len="med"/>
                    </a:lnR>
                  </a:tcPr>
                </a:tc>
                <a:tc>
                  <a:txBody>
                    <a:bodyPr/>
                    <a:lstStyle/>
                    <a:p>
                      <a:pPr marL="0" algn="ctr" defTabSz="914400" rtl="0" eaLnBrk="1" fontAlgn="b" latinLnBrk="0" hangingPunct="1"/>
                      <a:r>
                        <a:rPr lang="en-US" sz="1300" b="1" u="none" strike="noStrike" kern="1200" dirty="0">
                          <a:solidFill>
                            <a:schemeClr val="dk1"/>
                          </a:solidFill>
                          <a:effectLst/>
                          <a:latin typeface="+mn-lt"/>
                          <a:ea typeface="+mn-ea"/>
                          <a:cs typeface="+mn-cs"/>
                        </a:rPr>
                        <a:t>9.3</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rPr>
                        <a:t>4.2</a:t>
                      </a:r>
                      <a:endParaRPr lang="en-US" sz="1300" b="1" i="0" u="none" strike="noStrike" dirty="0">
                        <a:solidFill>
                          <a:srgbClr val="000000"/>
                        </a:solidFill>
                        <a:effectLst/>
                        <a:latin typeface="Calibri"/>
                      </a:endParaRPr>
                    </a:p>
                  </a:txBody>
                  <a:tcPr marL="9525" marR="9525" marT="9525" marB="0" anchor="b">
                    <a:lnL w="12700" cap="flat" cmpd="sng" algn="ctr">
                      <a:noFill/>
                      <a:prstDash val="solid"/>
                      <a:round/>
                      <a:headEnd type="none" w="med" len="med"/>
                      <a:tailEnd type="none" w="med" len="med"/>
                    </a:lnL>
                  </a:tcPr>
                </a:tc>
                <a:tc>
                  <a:txBody>
                    <a:bodyPr/>
                    <a:lstStyle/>
                    <a:p>
                      <a:pPr algn="ctr" fontAlgn="b"/>
                      <a:r>
                        <a:rPr lang="en-US" sz="1300" b="1" u="none" strike="noStrike" dirty="0">
                          <a:effectLst/>
                        </a:rPr>
                        <a:t>9</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4</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21</a:t>
                      </a:r>
                      <a:endParaRPr lang="en-US" sz="1300" b="1" i="0" u="none" strike="noStrike" dirty="0">
                        <a:solidFill>
                          <a:srgbClr val="000000"/>
                        </a:solidFill>
                        <a:effectLst/>
                        <a:latin typeface="Calibri"/>
                      </a:endParaRPr>
                    </a:p>
                  </a:txBody>
                  <a:tcPr marL="9525" marR="9525" marT="9525" marB="0" anchor="b"/>
                </a:tc>
              </a:tr>
              <a:tr h="550004">
                <a:tc>
                  <a:txBody>
                    <a:bodyPr/>
                    <a:lstStyle/>
                    <a:p>
                      <a:pPr algn="l" fontAlgn="b"/>
                      <a:r>
                        <a:rPr lang="en-US" sz="1400" b="1" u="none" strike="noStrike" dirty="0">
                          <a:effectLst/>
                        </a:rPr>
                        <a:t>Cognitive/Communication</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3</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18</a:t>
                      </a:r>
                      <a:endParaRPr lang="en-US" sz="13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7.2</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rPr>
                        <a:t>3.3</a:t>
                      </a:r>
                      <a:endParaRPr lang="en-US" sz="1300" b="1" i="0" u="none" strike="noStrike" dirty="0">
                        <a:solidFill>
                          <a:srgbClr val="000000"/>
                        </a:solidFill>
                        <a:effectLst/>
                        <a:latin typeface="Calibri"/>
                      </a:endParaRPr>
                    </a:p>
                  </a:txBody>
                  <a:tcPr marL="9525" marR="9525" marT="9525" marB="0" anchor="b">
                    <a:lnL w="12700" cmpd="sng">
                      <a:noFill/>
                    </a:lnL>
                  </a:tcPr>
                </a:tc>
                <a:tc>
                  <a:txBody>
                    <a:bodyPr/>
                    <a:lstStyle/>
                    <a:p>
                      <a:pPr algn="ctr" fontAlgn="b"/>
                      <a:r>
                        <a:rPr lang="en-US" sz="1300" b="1" u="none" strike="noStrike" dirty="0">
                          <a:effectLst/>
                        </a:rPr>
                        <a:t>7</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3</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16</a:t>
                      </a:r>
                      <a:endParaRPr lang="en-US" sz="1300" b="1" i="0" u="none" strike="noStrike">
                        <a:solidFill>
                          <a:srgbClr val="000000"/>
                        </a:solidFill>
                        <a:effectLst/>
                        <a:latin typeface="Calibri"/>
                      </a:endParaRPr>
                    </a:p>
                  </a:txBody>
                  <a:tcPr marL="9525" marR="9525" marT="9525" marB="0" anchor="b"/>
                </a:tc>
              </a:tr>
              <a:tr h="502860">
                <a:tc>
                  <a:txBody>
                    <a:bodyPr/>
                    <a:lstStyle/>
                    <a:p>
                      <a:pPr algn="l" fontAlgn="b"/>
                      <a:r>
                        <a:rPr lang="en-US" sz="1400" b="1" u="none" strike="noStrike" dirty="0">
                          <a:effectLst/>
                        </a:rPr>
                        <a:t>Structural Integrity</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8</a:t>
                      </a:r>
                      <a:endParaRPr lang="en-US" sz="1300" b="1" i="0" u="none" strike="noStrike">
                        <a:solidFill>
                          <a:srgbClr val="000000"/>
                        </a:solidFill>
                        <a:effectLst/>
                        <a:latin typeface="Calibri"/>
                      </a:endParaRPr>
                    </a:p>
                  </a:txBody>
                  <a:tcPr marL="9525" marR="9525" marT="9525" marB="0" anchor="b"/>
                </a:tc>
                <a:tc>
                  <a:txBody>
                    <a:bodyPr/>
                    <a:lstStyle/>
                    <a:p>
                      <a:pPr algn="ctr" fontAlgn="b"/>
                      <a:r>
                        <a:rPr lang="en-US" sz="1300" b="1" u="none" strike="noStrike" dirty="0">
                          <a:effectLst/>
                        </a:rPr>
                        <a:t>48</a:t>
                      </a:r>
                      <a:endParaRPr lang="en-US" sz="13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12.8</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rPr>
                        <a:t>5.8</a:t>
                      </a:r>
                      <a:endParaRPr lang="en-US" sz="1300" b="1" i="0" u="none" strike="noStrike" dirty="0">
                        <a:solidFill>
                          <a:srgbClr val="000000"/>
                        </a:solidFill>
                        <a:effectLst/>
                        <a:latin typeface="Calibri"/>
                      </a:endParaRPr>
                    </a:p>
                  </a:txBody>
                  <a:tcPr marL="9525" marR="9525" marT="9525" marB="0" anchor="b">
                    <a:lnL w="12700" cmpd="sng">
                      <a:noFill/>
                    </a:lnL>
                  </a:tcPr>
                </a:tc>
                <a:tc>
                  <a:txBody>
                    <a:bodyPr/>
                    <a:lstStyle/>
                    <a:p>
                      <a:pPr algn="ctr" fontAlgn="b"/>
                      <a:r>
                        <a:rPr lang="en-US" sz="1300" b="1" u="none" strike="noStrike">
                          <a:effectLst/>
                        </a:rPr>
                        <a:t>11</a:t>
                      </a:r>
                      <a:endParaRPr lang="en-US" sz="1300" b="1" i="0" u="none" strike="noStrike">
                        <a:solidFill>
                          <a:srgbClr val="000000"/>
                        </a:solidFill>
                        <a:effectLst/>
                        <a:latin typeface="Calibri"/>
                      </a:endParaRPr>
                    </a:p>
                  </a:txBody>
                  <a:tcPr marL="9525" marR="9525" marT="9525" marB="0" anchor="b"/>
                </a:tc>
                <a:tc>
                  <a:txBody>
                    <a:bodyPr/>
                    <a:lstStyle/>
                    <a:p>
                      <a:pPr algn="ctr" fontAlgn="b"/>
                      <a:r>
                        <a:rPr lang="en-US" sz="1300" b="1" u="none" strike="noStrike" dirty="0">
                          <a:effectLst/>
                        </a:rPr>
                        <a:t>9</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36</a:t>
                      </a:r>
                      <a:endParaRPr lang="en-US" sz="1300" b="1" i="0" u="none" strike="noStrike">
                        <a:solidFill>
                          <a:srgbClr val="000000"/>
                        </a:solidFill>
                        <a:effectLst/>
                        <a:latin typeface="Calibri"/>
                      </a:endParaRPr>
                    </a:p>
                  </a:txBody>
                  <a:tcPr marL="9525" marR="9525" marT="9525" marB="0" anchor="b"/>
                </a:tc>
              </a:tr>
              <a:tr h="502860">
                <a:tc>
                  <a:txBody>
                    <a:bodyPr/>
                    <a:lstStyle/>
                    <a:p>
                      <a:pPr algn="l" fontAlgn="b"/>
                      <a:r>
                        <a:rPr lang="en-US" sz="1400" b="1" u="none" strike="noStrike" dirty="0">
                          <a:effectLst/>
                        </a:rPr>
                        <a:t>Integrity of Physical Health</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1</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6</a:t>
                      </a:r>
                      <a:endParaRPr lang="en-US" sz="13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1.4</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rPr>
                        <a:t>1.0</a:t>
                      </a:r>
                      <a:endParaRPr lang="en-US" sz="1300" b="1" i="0" u="none" strike="noStrike" dirty="0">
                        <a:solidFill>
                          <a:srgbClr val="000000"/>
                        </a:solidFill>
                        <a:effectLst/>
                        <a:latin typeface="Calibri"/>
                      </a:endParaRPr>
                    </a:p>
                  </a:txBody>
                  <a:tcPr marL="9525" marR="9525" marT="9525" marB="0" anchor="b">
                    <a:lnL w="12700" cmpd="sng">
                      <a:noFill/>
                    </a:lnL>
                  </a:tcPr>
                </a:tc>
                <a:tc>
                  <a:txBody>
                    <a:bodyPr/>
                    <a:lstStyle/>
                    <a:p>
                      <a:pPr algn="ctr" fontAlgn="b"/>
                      <a:r>
                        <a:rPr lang="en-US" sz="1300" b="1" u="none" strike="noStrike" dirty="0">
                          <a:effectLst/>
                        </a:rPr>
                        <a:t>1</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1</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5</a:t>
                      </a:r>
                      <a:endParaRPr lang="en-US" sz="1300" b="1" i="0" u="none" strike="noStrike">
                        <a:solidFill>
                          <a:srgbClr val="000000"/>
                        </a:solidFill>
                        <a:effectLst/>
                        <a:latin typeface="Calibri"/>
                      </a:endParaRPr>
                    </a:p>
                  </a:txBody>
                  <a:tcPr marL="9525" marR="9525" marT="9525" marB="0" anchor="b"/>
                </a:tc>
              </a:tr>
              <a:tr h="581433">
                <a:tc>
                  <a:txBody>
                    <a:bodyPr/>
                    <a:lstStyle/>
                    <a:p>
                      <a:pPr algn="l" fontAlgn="b"/>
                      <a:r>
                        <a:rPr lang="en-US" sz="1400" b="1" u="none" strike="noStrike" dirty="0">
                          <a:effectLst/>
                        </a:rPr>
                        <a:t>Sensory Capabilities</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4</a:t>
                      </a:r>
                      <a:endParaRPr lang="en-US" sz="1300" b="1" i="0" u="none" strike="noStrike">
                        <a:solidFill>
                          <a:srgbClr val="000000"/>
                        </a:solidFill>
                        <a:effectLst/>
                        <a:latin typeface="Calibri"/>
                      </a:endParaRPr>
                    </a:p>
                  </a:txBody>
                  <a:tcPr marL="9525" marR="9525" marT="9525" marB="0" anchor="b"/>
                </a:tc>
                <a:tc>
                  <a:txBody>
                    <a:bodyPr/>
                    <a:lstStyle/>
                    <a:p>
                      <a:pPr algn="ctr" fontAlgn="b"/>
                      <a:r>
                        <a:rPr lang="en-US" sz="1300" b="1" u="none" strike="noStrike" dirty="0">
                          <a:effectLst/>
                        </a:rPr>
                        <a:t>24</a:t>
                      </a:r>
                      <a:endParaRPr lang="en-US" sz="13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4.8</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a:effectLst/>
                        </a:rPr>
                        <a:t>1.9</a:t>
                      </a:r>
                      <a:endParaRPr lang="en-US" sz="1300" b="1" i="0" u="none" strike="noStrike">
                        <a:solidFill>
                          <a:srgbClr val="000000"/>
                        </a:solidFill>
                        <a:effectLst/>
                        <a:latin typeface="Calibri"/>
                      </a:endParaRPr>
                    </a:p>
                  </a:txBody>
                  <a:tcPr marL="9525" marR="9525" marT="9525" marB="0" anchor="b">
                    <a:lnL w="12700" cmpd="sng">
                      <a:noFill/>
                    </a:lnL>
                  </a:tcPr>
                </a:tc>
                <a:tc>
                  <a:txBody>
                    <a:bodyPr/>
                    <a:lstStyle/>
                    <a:p>
                      <a:pPr algn="ctr" fontAlgn="b"/>
                      <a:r>
                        <a:rPr lang="en-US" sz="1300" b="1" u="none" strike="noStrike" dirty="0">
                          <a:effectLst/>
                        </a:rPr>
                        <a:t>4</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4</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12</a:t>
                      </a:r>
                      <a:endParaRPr lang="en-US" sz="1300" b="1" i="0" u="none" strike="noStrike" dirty="0">
                        <a:solidFill>
                          <a:srgbClr val="000000"/>
                        </a:solidFill>
                        <a:effectLst/>
                        <a:latin typeface="Calibri"/>
                      </a:endParaRPr>
                    </a:p>
                  </a:txBody>
                  <a:tcPr marL="9525" marR="9525" marT="9525" marB="0" anchor="b"/>
                </a:tc>
              </a:tr>
              <a:tr h="644291">
                <a:tc>
                  <a:txBody>
                    <a:bodyPr/>
                    <a:lstStyle/>
                    <a:p>
                      <a:pPr algn="l" fontAlgn="b"/>
                      <a:r>
                        <a:rPr lang="en-US" sz="1400" b="1" u="none" strike="noStrike" dirty="0">
                          <a:effectLst/>
                        </a:rPr>
                        <a:t>Total</a:t>
                      </a:r>
                      <a:endParaRPr lang="en-US" sz="14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a:effectLst/>
                        </a:rPr>
                        <a:t>19</a:t>
                      </a:r>
                      <a:endParaRPr lang="en-US" sz="1300" b="1" i="0" u="none" strike="noStrike">
                        <a:solidFill>
                          <a:srgbClr val="000000"/>
                        </a:solidFill>
                        <a:effectLst/>
                        <a:latin typeface="Calibri"/>
                      </a:endParaRPr>
                    </a:p>
                  </a:txBody>
                  <a:tcPr marL="9525" marR="9525" marT="9525" marB="0" anchor="b"/>
                </a:tc>
                <a:tc>
                  <a:txBody>
                    <a:bodyPr/>
                    <a:lstStyle/>
                    <a:p>
                      <a:pPr algn="ctr" fontAlgn="b"/>
                      <a:r>
                        <a:rPr lang="en-US" sz="1300" b="1" u="none" strike="noStrike" dirty="0">
                          <a:effectLst/>
                        </a:rPr>
                        <a:t>114</a:t>
                      </a:r>
                      <a:endParaRPr lang="en-US" sz="1300" b="1" i="0" u="none" strike="noStrike" dirty="0">
                        <a:solidFill>
                          <a:srgbClr val="000000"/>
                        </a:solidFill>
                        <a:effectLst/>
                        <a:latin typeface="Calibri"/>
                      </a:endParaRPr>
                    </a:p>
                  </a:txBody>
                  <a:tcPr marL="9525" marR="9525" marT="9525" marB="0" anchor="b">
                    <a:lnR w="12700" cmpd="sng">
                      <a:noFill/>
                    </a:lnR>
                  </a:tcPr>
                </a:tc>
                <a:tc>
                  <a:txBody>
                    <a:bodyPr/>
                    <a:lstStyle/>
                    <a:p>
                      <a:pPr algn="ctr" fontAlgn="b"/>
                      <a:r>
                        <a:rPr lang="en-US" sz="1600" b="1" u="none" strike="noStrike" dirty="0">
                          <a:effectLst/>
                        </a:rPr>
                        <a:t>30.0</a:t>
                      </a:r>
                      <a:endParaRPr lang="en-US" sz="16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a:effectLst/>
                        </a:rPr>
                        <a:t>8.5</a:t>
                      </a:r>
                      <a:endParaRPr lang="en-US" sz="1300" b="1" i="0" u="none" strike="noStrike">
                        <a:solidFill>
                          <a:srgbClr val="000000"/>
                        </a:solidFill>
                        <a:effectLst/>
                        <a:latin typeface="Calibri"/>
                      </a:endParaRPr>
                    </a:p>
                  </a:txBody>
                  <a:tcPr marL="9525" marR="9525" marT="9525" marB="0" anchor="b">
                    <a:lnL w="12700" cmpd="sng">
                      <a:noFill/>
                    </a:lnL>
                  </a:tcPr>
                </a:tc>
                <a:tc>
                  <a:txBody>
                    <a:bodyPr/>
                    <a:lstStyle/>
                    <a:p>
                      <a:pPr algn="ctr" fontAlgn="b"/>
                      <a:r>
                        <a:rPr lang="en-US" sz="1300" b="1" u="none" strike="noStrike">
                          <a:effectLst/>
                        </a:rPr>
                        <a:t>28</a:t>
                      </a:r>
                      <a:endParaRPr lang="en-US" sz="1300" b="1" i="0" u="none" strike="noStrike">
                        <a:solidFill>
                          <a:srgbClr val="000000"/>
                        </a:solidFill>
                        <a:effectLst/>
                        <a:latin typeface="Calibri"/>
                      </a:endParaRPr>
                    </a:p>
                  </a:txBody>
                  <a:tcPr marL="9525" marR="9525" marT="9525" marB="0" anchor="b"/>
                </a:tc>
                <a:tc>
                  <a:txBody>
                    <a:bodyPr/>
                    <a:lstStyle/>
                    <a:p>
                      <a:pPr algn="ctr" fontAlgn="b"/>
                      <a:r>
                        <a:rPr lang="en-US" sz="1300" b="1" u="none" strike="noStrike" dirty="0">
                          <a:effectLst/>
                        </a:rPr>
                        <a:t>20</a:t>
                      </a:r>
                      <a:endParaRPr lang="en-US" sz="1300" b="1" i="0" u="none" strike="noStrike" dirty="0">
                        <a:solidFill>
                          <a:srgbClr val="000000"/>
                        </a:solidFill>
                        <a:effectLst/>
                        <a:latin typeface="Calibri"/>
                      </a:endParaRPr>
                    </a:p>
                  </a:txBody>
                  <a:tcPr marL="9525" marR="9525" marT="9525" marB="0" anchor="b"/>
                </a:tc>
                <a:tc>
                  <a:txBody>
                    <a:bodyPr/>
                    <a:lstStyle/>
                    <a:p>
                      <a:pPr algn="ctr" fontAlgn="b"/>
                      <a:r>
                        <a:rPr lang="en-US" sz="1300" b="1" u="none" strike="noStrike" dirty="0">
                          <a:effectLst/>
                        </a:rPr>
                        <a:t>59</a:t>
                      </a:r>
                      <a:endParaRPr lang="en-US" sz="13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76170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a:t>
            </a:r>
            <a:r>
              <a:rPr lang="en-US" dirty="0" smtClean="0"/>
              <a:t>Rating Distributions </a:t>
            </a:r>
            <a:r>
              <a:rPr lang="en-US" dirty="0" smtClean="0"/>
              <a:t>– Entry (n=51)</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36482150"/>
              </p:ext>
            </p:extLst>
          </p:nvPr>
        </p:nvGraphicFramePr>
        <p:xfrm>
          <a:off x="457200" y="1447800"/>
          <a:ext cx="7848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664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Distributions – Exit (n=51)</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55711357"/>
              </p:ext>
            </p:extLst>
          </p:nvPr>
        </p:nvGraphicFramePr>
        <p:xfrm>
          <a:off x="609600" y="1447801"/>
          <a:ext cx="78486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6646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Distributions – Entry Exit</a:t>
            </a:r>
            <a:br>
              <a:rPr lang="en-US" dirty="0" smtClean="0"/>
            </a:br>
            <a:r>
              <a:rPr lang="en-US" dirty="0" smtClean="0"/>
              <a:t>Overall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0093804"/>
              </p:ext>
            </p:extLst>
          </p:nvPr>
        </p:nvGraphicFramePr>
        <p:xfrm>
          <a:off x="609597" y="1295398"/>
          <a:ext cx="7543800" cy="4742806"/>
        </p:xfrm>
        <a:graphic>
          <a:graphicData uri="http://schemas.openxmlformats.org/drawingml/2006/table">
            <a:tbl>
              <a:tblPr/>
              <a:tblGrid>
                <a:gridCol w="838200"/>
                <a:gridCol w="838200"/>
                <a:gridCol w="838200"/>
                <a:gridCol w="838200"/>
                <a:gridCol w="838200"/>
                <a:gridCol w="838200"/>
                <a:gridCol w="838200"/>
                <a:gridCol w="838200"/>
                <a:gridCol w="838200"/>
              </a:tblGrid>
              <a:tr h="358709">
                <a:tc gridSpan="5">
                  <a:txBody>
                    <a:bodyPr/>
                    <a:lstStyle/>
                    <a:p>
                      <a:pPr algn="l" fontAlgn="b"/>
                      <a:r>
                        <a:rPr lang="en-US" sz="1600" b="1" i="0" u="none" strike="noStrike" dirty="0">
                          <a:solidFill>
                            <a:srgbClr val="000000"/>
                          </a:solidFill>
                          <a:effectLst/>
                          <a:latin typeface="Calibri"/>
                        </a:rPr>
                        <a:t>Outcome 1: Positive Social Relationships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58709">
                <a:tc gridSpan="7">
                  <a:txBody>
                    <a:bodyPr/>
                    <a:lstStyle/>
                    <a:p>
                      <a:pPr algn="l" fontAlgn="b"/>
                      <a:r>
                        <a:rPr lang="en-US" sz="1100" b="0" i="0" u="none" strike="noStrike" dirty="0">
                          <a:solidFill>
                            <a:srgbClr val="000000"/>
                          </a:solidFill>
                          <a:effectLst/>
                          <a:latin typeface="Calibri"/>
                        </a:rPr>
                        <a:t>Crosstab showing numbers of children by rating at entry and exit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67459">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US" sz="2000" b="0" i="0" u="none" strike="noStrike" dirty="0">
                          <a:solidFill>
                            <a:srgbClr val="000000"/>
                          </a:solidFill>
                          <a:effectLst/>
                          <a:latin typeface="Calibri"/>
                        </a:rPr>
                        <a:t>Exit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46">
                <a:tc>
                  <a:txBody>
                    <a:bodyPr/>
                    <a:lstStyle/>
                    <a:p>
                      <a:pPr algn="l" fontAlgn="b"/>
                      <a:r>
                        <a:rPr lang="en-US" sz="1600" b="0" i="0" u="none" strike="noStrike" dirty="0">
                          <a:solidFill>
                            <a:srgbClr val="000000"/>
                          </a:solidFill>
                          <a:effectLst/>
                          <a:latin typeface="Calibri"/>
                        </a:rPr>
                        <a:t>Entry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6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388">
                <a:tc>
                  <a:txBody>
                    <a:bodyPr/>
                    <a:lstStyle/>
                    <a:p>
                      <a:pPr algn="ctr" fontAlgn="b"/>
                      <a:r>
                        <a:rPr lang="en-US" sz="16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628">
                <a:tc>
                  <a:txBody>
                    <a:bodyPr/>
                    <a:lstStyle/>
                    <a:p>
                      <a:pPr algn="ctr" fontAlgn="b"/>
                      <a:r>
                        <a:rPr lang="en-US" sz="1600" b="1"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6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628">
                <a:tc>
                  <a:txBody>
                    <a:bodyPr/>
                    <a:lstStyle/>
                    <a:p>
                      <a:pPr algn="ctr" fontAlgn="b"/>
                      <a:r>
                        <a:rPr lang="en-US" sz="1600" b="1"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628">
                <a:tc>
                  <a:txBody>
                    <a:bodyPr/>
                    <a:lstStyle/>
                    <a:p>
                      <a:pPr algn="ctr" fontAlgn="b"/>
                      <a:r>
                        <a:rPr lang="en-US" sz="1600" b="1"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628">
                <a:tc>
                  <a:txBody>
                    <a:bodyPr/>
                    <a:lstStyle/>
                    <a:p>
                      <a:pPr algn="ctr" fontAlgn="b"/>
                      <a:r>
                        <a:rPr lang="en-US" sz="16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628">
                <a:tc>
                  <a:txBody>
                    <a:bodyPr/>
                    <a:lstStyle/>
                    <a:p>
                      <a:pPr algn="ctr" fontAlgn="b"/>
                      <a:r>
                        <a:rPr lang="en-US" sz="1600" b="1" i="0" u="none" strike="noStrike" dirty="0">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709">
                <a:tc>
                  <a:txBody>
                    <a:bodyPr/>
                    <a:lstStyle/>
                    <a:p>
                      <a:pPr algn="ctr" fontAlgn="b"/>
                      <a:r>
                        <a:rPr lang="en-US" sz="1600" b="1" i="0" u="none" strike="noStrike" dirty="0">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346">
                <a:tc>
                  <a:txBody>
                    <a:bodyPr/>
                    <a:lstStyle/>
                    <a:p>
                      <a:pPr algn="l" fontAlgn="b"/>
                      <a:r>
                        <a:rPr lang="en-US" sz="1600" b="0"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6811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barton\AppData\Local\Microsoft\Windows\Temporary Internet Files\Content.IE5\3CB0I7U8\MC9001895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3822192" cy="29992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38750" y="2274073"/>
            <a:ext cx="2895600" cy="762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543040" y="1981200"/>
            <a:ext cx="3752850" cy="457200"/>
          </a:xfrm>
        </p:spPr>
        <p:txBody>
          <a:bodyPr/>
          <a:lstStyle/>
          <a:p>
            <a:pPr marL="0" indent="0">
              <a:buNone/>
            </a:pPr>
            <a:r>
              <a:rPr lang="en-US" dirty="0" smtClean="0"/>
              <a:t>States identified need…</a:t>
            </a:r>
          </a:p>
        </p:txBody>
      </p:sp>
      <p:sp>
        <p:nvSpPr>
          <p:cNvPr id="3" name="Title 2"/>
          <p:cNvSpPr>
            <a:spLocks noGrp="1"/>
          </p:cNvSpPr>
          <p:nvPr>
            <p:ph type="title"/>
          </p:nvPr>
        </p:nvSpPr>
        <p:spPr/>
        <p:txBody>
          <a:bodyPr/>
          <a:lstStyle/>
          <a:p>
            <a:r>
              <a:rPr lang="en-US" dirty="0" smtClean="0"/>
              <a:t>Origin of ENHANCE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381250"/>
            <a:ext cx="2447925" cy="41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0650" y="3480816"/>
            <a:ext cx="2971800" cy="254434"/>
          </a:xfrm>
          <a:prstGeom prst="rect">
            <a:avLst/>
          </a:prstGeom>
        </p:spPr>
      </p:pic>
    </p:spTree>
    <p:extLst>
      <p:ext uri="{BB962C8B-B14F-4D97-AF65-F5344CB8AC3E}">
        <p14:creationId xmlns:p14="http://schemas.microsoft.com/office/powerpoint/2010/main" val="4078147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Distributions – Entry Exit Overall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6558793"/>
              </p:ext>
            </p:extLst>
          </p:nvPr>
        </p:nvGraphicFramePr>
        <p:xfrm>
          <a:off x="304800" y="1371600"/>
          <a:ext cx="8153397" cy="4570399"/>
        </p:xfrm>
        <a:graphic>
          <a:graphicData uri="http://schemas.openxmlformats.org/drawingml/2006/table">
            <a:tbl>
              <a:tblPr/>
              <a:tblGrid>
                <a:gridCol w="905933"/>
                <a:gridCol w="905933"/>
                <a:gridCol w="905933"/>
                <a:gridCol w="905933"/>
                <a:gridCol w="905933"/>
                <a:gridCol w="905933"/>
                <a:gridCol w="905933"/>
                <a:gridCol w="905933"/>
                <a:gridCol w="905933"/>
              </a:tblGrid>
              <a:tr h="341577">
                <a:tc gridSpan="2">
                  <a:txBody>
                    <a:bodyPr/>
                    <a:lstStyle/>
                    <a:p>
                      <a:pPr algn="l" fontAlgn="b"/>
                      <a:r>
                        <a:rPr lang="en-US" sz="1800" b="1" i="0" u="none" strike="noStrike" dirty="0">
                          <a:solidFill>
                            <a:srgbClr val="000000"/>
                          </a:solidFill>
                          <a:effectLst/>
                          <a:latin typeface="Calibri"/>
                        </a:rPr>
                        <a:t>Outcome 2:</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25311">
                <a:tc gridSpan="7">
                  <a:txBody>
                    <a:bodyPr/>
                    <a:lstStyle/>
                    <a:p>
                      <a:pPr algn="l" fontAlgn="b"/>
                      <a:r>
                        <a:rPr lang="en-US" sz="1100" b="0" i="0" u="none" strike="noStrike">
                          <a:solidFill>
                            <a:srgbClr val="000000"/>
                          </a:solidFill>
                          <a:effectLst/>
                          <a:latin typeface="Calibri"/>
                        </a:rPr>
                        <a:t>Crosstab showing numbers of children by rating at entry and exit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99912">
                <a:tc>
                  <a:txBody>
                    <a:bodyPr/>
                    <a:lstStyle/>
                    <a:p>
                      <a:pPr algn="l" fontAlgn="b"/>
                      <a:r>
                        <a:rPr lang="en-US" sz="18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US" sz="1800" b="0" i="0" u="none" strike="noStrike">
                          <a:solidFill>
                            <a:srgbClr val="000000"/>
                          </a:solidFill>
                          <a:effectLst/>
                          <a:latin typeface="Calibri"/>
                        </a:rPr>
                        <a:t>Exit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8812">
                <a:tc>
                  <a:txBody>
                    <a:bodyPr/>
                    <a:lstStyle/>
                    <a:p>
                      <a:pPr algn="l" fontAlgn="b"/>
                      <a:r>
                        <a:rPr lang="en-US" sz="1800" b="0" i="0" u="none" strike="noStrike" dirty="0">
                          <a:solidFill>
                            <a:srgbClr val="000000"/>
                          </a:solidFill>
                          <a:effectLst/>
                          <a:latin typeface="Calibri"/>
                        </a:rPr>
                        <a:t>Entry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11">
                <a:tc>
                  <a:txBody>
                    <a:bodyPr/>
                    <a:lstStyle/>
                    <a:p>
                      <a:pPr algn="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dirty="0">
                          <a:solidFill>
                            <a:schemeClr val="tx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dirty="0">
                          <a:solidFill>
                            <a:schemeClr val="tx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11">
                <a:tc>
                  <a:txBody>
                    <a:bodyPr/>
                    <a:lstStyle/>
                    <a:p>
                      <a:pPr algn="r" fontAlgn="b"/>
                      <a:r>
                        <a:rPr lang="en-US"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dirty="0">
                          <a:solidFill>
                            <a:schemeClr val="tx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11">
                <a:tc>
                  <a:txBody>
                    <a:bodyPr/>
                    <a:lstStyle/>
                    <a:p>
                      <a:pPr algn="r" fontAlgn="b"/>
                      <a:r>
                        <a:rPr lang="en-US" sz="18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77">
                <a:tc>
                  <a:txBody>
                    <a:bodyPr/>
                    <a:lstStyle/>
                    <a:p>
                      <a:pPr algn="r" fontAlgn="b"/>
                      <a:r>
                        <a:rPr lang="en-US" sz="18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dirty="0">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311">
                <a:tc>
                  <a:txBody>
                    <a:bodyPr/>
                    <a:lstStyle/>
                    <a:p>
                      <a:pPr algn="r" fontAlgn="b"/>
                      <a:r>
                        <a:rPr lang="en-US" sz="18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1" i="0" u="none" strike="noStrike" dirty="0">
                          <a:solidFill>
                            <a:schemeClr val="bg1"/>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77">
                <a:tc>
                  <a:txBody>
                    <a:bodyPr/>
                    <a:lstStyle/>
                    <a:p>
                      <a:pPr algn="r" fontAlgn="b"/>
                      <a:r>
                        <a:rPr lang="en-US" sz="18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1" i="0" u="none" strike="noStrike" dirty="0">
                          <a:solidFill>
                            <a:schemeClr val="bg1"/>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0" i="0" u="none" strike="noStrike">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77">
                <a:tc>
                  <a:txBody>
                    <a:bodyPr/>
                    <a:lstStyle/>
                    <a:p>
                      <a:pPr algn="r" fontAlgn="b"/>
                      <a:r>
                        <a:rPr lang="en-US" sz="18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8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800" b="0"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8812">
                <a:tc>
                  <a:txBody>
                    <a:bodyPr/>
                    <a:lstStyle/>
                    <a:p>
                      <a:pPr algn="l" fontAlgn="b"/>
                      <a:r>
                        <a:rPr lang="en-US" sz="1800" b="0"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8344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Distributions – Entry Exit Overall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63099877"/>
              </p:ext>
            </p:extLst>
          </p:nvPr>
        </p:nvGraphicFramePr>
        <p:xfrm>
          <a:off x="228597" y="1371605"/>
          <a:ext cx="8610606" cy="4648194"/>
        </p:xfrm>
        <a:graphic>
          <a:graphicData uri="http://schemas.openxmlformats.org/drawingml/2006/table">
            <a:tbl>
              <a:tblPr/>
              <a:tblGrid>
                <a:gridCol w="956734"/>
                <a:gridCol w="956734"/>
                <a:gridCol w="956734"/>
                <a:gridCol w="956734"/>
                <a:gridCol w="956734"/>
                <a:gridCol w="956734"/>
                <a:gridCol w="956734"/>
                <a:gridCol w="956734"/>
                <a:gridCol w="956734"/>
              </a:tblGrid>
              <a:tr h="340029">
                <a:tc gridSpan="2">
                  <a:txBody>
                    <a:bodyPr/>
                    <a:lstStyle/>
                    <a:p>
                      <a:pPr algn="l" fontAlgn="b"/>
                      <a:r>
                        <a:rPr lang="en-US" sz="1800" b="1" i="0" u="none" strike="noStrike" dirty="0">
                          <a:solidFill>
                            <a:srgbClr val="000000"/>
                          </a:solidFill>
                          <a:effectLst/>
                          <a:latin typeface="Calibri"/>
                        </a:rPr>
                        <a:t>Outcome 3:</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r>
              <a:tr h="340029">
                <a:tc gridSpan="7">
                  <a:txBody>
                    <a:bodyPr/>
                    <a:lstStyle/>
                    <a:p>
                      <a:pPr algn="l" fontAlgn="b"/>
                      <a:r>
                        <a:rPr lang="en-US" sz="1100" b="0" i="0" u="none" strike="noStrike">
                          <a:solidFill>
                            <a:srgbClr val="000000"/>
                          </a:solidFill>
                          <a:effectLst/>
                          <a:latin typeface="Calibri"/>
                        </a:rPr>
                        <a:t>Crosstab showing numbers of children by rating at entry and exit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40029">
                <a:tc>
                  <a:txBody>
                    <a:bodyPr/>
                    <a:lstStyle/>
                    <a:p>
                      <a:pPr algn="l" fontAlgn="b"/>
                      <a:r>
                        <a:rPr lang="en-US" sz="16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US" sz="1600" b="1" i="0" u="none" strike="noStrike">
                          <a:solidFill>
                            <a:srgbClr val="000000"/>
                          </a:solidFill>
                          <a:effectLst/>
                          <a:latin typeface="Calibri"/>
                        </a:rPr>
                        <a:t>Exit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451">
                <a:tc>
                  <a:txBody>
                    <a:bodyPr/>
                    <a:lstStyle/>
                    <a:p>
                      <a:pPr algn="l" fontAlgn="b"/>
                      <a:r>
                        <a:rPr lang="en-US" sz="1600" b="1" i="0" u="none" strike="noStrike" dirty="0">
                          <a:solidFill>
                            <a:srgbClr val="000000"/>
                          </a:solidFill>
                          <a:effectLst/>
                          <a:latin typeface="Calibri"/>
                        </a:rPr>
                        <a:t>Entry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31">
                <a:tc>
                  <a:txBody>
                    <a:bodyPr/>
                    <a:lstStyle/>
                    <a:p>
                      <a:pPr algn="r" fontAlgn="b"/>
                      <a:r>
                        <a:rPr lang="en-US" sz="1600" b="1"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dirty="0">
                          <a:solidFill>
                            <a:schemeClr val="bg1"/>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0" i="0" u="none" strike="noStrike" dirty="0">
                          <a:solidFill>
                            <a:schemeClr val="bg1"/>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029">
                <a:tc>
                  <a:txBody>
                    <a:bodyPr/>
                    <a:lstStyle/>
                    <a:p>
                      <a:pPr algn="r" fontAlgn="b"/>
                      <a:r>
                        <a:rPr lang="en-US" sz="1600" b="1"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b"/>
                      <a:r>
                        <a:rPr lang="en-US" sz="1600" b="1" i="0" u="none" strike="noStrike" dirty="0">
                          <a:solidFill>
                            <a:schemeClr val="bg1"/>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fontAlgn="b"/>
                      <a:r>
                        <a:rPr lang="en-US" sz="1600" b="1" i="0" u="none" strike="noStrike" dirty="0">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451">
                <a:tc>
                  <a:txBody>
                    <a:bodyPr/>
                    <a:lstStyle/>
                    <a:p>
                      <a:pPr algn="l" fontAlgn="b"/>
                      <a:r>
                        <a:rPr lang="en-US" sz="1600" b="1" i="0" u="none" strike="noStrike">
                          <a:solidFill>
                            <a:srgbClr val="000000"/>
                          </a:solidFill>
                          <a:effectLst/>
                          <a:latin typeface="Calibri"/>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9816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Text Placeholder 2"/>
          <p:cNvSpPr>
            <a:spLocks noGrp="1"/>
          </p:cNvSpPr>
          <p:nvPr>
            <p:ph type="body" sz="quarter" idx="10"/>
          </p:nvPr>
        </p:nvSpPr>
        <p:spPr>
          <a:xfrm>
            <a:off x="152400" y="1371600"/>
            <a:ext cx="8839200" cy="4419600"/>
          </a:xfrm>
        </p:spPr>
        <p:txBody>
          <a:bodyPr/>
          <a:lstStyle/>
          <a:p>
            <a:r>
              <a:rPr lang="en-US" dirty="0" smtClean="0"/>
              <a:t>BDI-2 subdomain mapping</a:t>
            </a:r>
          </a:p>
          <a:p>
            <a:pPr lvl="1"/>
            <a:r>
              <a:rPr lang="en-US" sz="2200" dirty="0" smtClean="0"/>
              <a:t>Positive social relationships: Personal Social</a:t>
            </a:r>
          </a:p>
          <a:p>
            <a:pPr lvl="1"/>
            <a:r>
              <a:rPr lang="en-US" sz="2200" dirty="0" smtClean="0"/>
              <a:t>Knowledge and skills: Communication &amp; Cognitive</a:t>
            </a:r>
          </a:p>
          <a:p>
            <a:pPr lvl="1"/>
            <a:r>
              <a:rPr lang="en-US" sz="2200" dirty="0" smtClean="0"/>
              <a:t>Action to meet needs: Adaptive &amp; Motor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581400"/>
            <a:ext cx="4114800" cy="2743200"/>
          </a:xfrm>
          <a:prstGeom prst="rect">
            <a:avLst/>
          </a:prstGeom>
        </p:spPr>
      </p:pic>
    </p:spTree>
    <p:extLst>
      <p:ext uri="{BB962C8B-B14F-4D97-AF65-F5344CB8AC3E}">
        <p14:creationId xmlns:p14="http://schemas.microsoft.com/office/powerpoint/2010/main" val="2395863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Identifying Progress Categories on the BDI-2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4665013"/>
              </p:ext>
            </p:extLst>
          </p:nvPr>
        </p:nvGraphicFramePr>
        <p:xfrm>
          <a:off x="152400" y="1752600"/>
          <a:ext cx="8839198" cy="3629027"/>
        </p:xfrm>
        <a:graphic>
          <a:graphicData uri="http://schemas.openxmlformats.org/drawingml/2006/table">
            <a:tbl>
              <a:tblPr firstRow="1" bandRow="1">
                <a:tableStyleId>{5C22544A-7EE6-4342-B048-85BDC9FD1C3A}</a:tableStyleId>
              </a:tblPr>
              <a:tblGrid>
                <a:gridCol w="299970"/>
                <a:gridCol w="1071629"/>
                <a:gridCol w="1371600"/>
                <a:gridCol w="1295400"/>
                <a:gridCol w="1371600"/>
                <a:gridCol w="1066800"/>
                <a:gridCol w="1371600"/>
                <a:gridCol w="990599"/>
              </a:tblGrid>
              <a:tr h="1198577">
                <a:tc>
                  <a:txBody>
                    <a:bodyPr/>
                    <a:lstStyle/>
                    <a:p>
                      <a:endParaRPr lang="en-US" dirty="0"/>
                    </a:p>
                  </a:txBody>
                  <a:tcPr>
                    <a:solidFill>
                      <a:srgbClr val="7698A4"/>
                    </a:solidFill>
                  </a:tcPr>
                </a:tc>
                <a:tc>
                  <a:txBody>
                    <a:bodyPr/>
                    <a:lstStyle/>
                    <a:p>
                      <a:r>
                        <a:rPr lang="en-US" dirty="0" smtClean="0"/>
                        <a:t>Entry Standard Score</a:t>
                      </a:r>
                      <a:endParaRPr lang="en-US" dirty="0"/>
                    </a:p>
                  </a:txBody>
                  <a:tcPr>
                    <a:solidFill>
                      <a:srgbClr val="7698A4"/>
                    </a:solidFill>
                  </a:tcPr>
                </a:tc>
                <a:tc>
                  <a:txBody>
                    <a:bodyPr/>
                    <a:lstStyle/>
                    <a:p>
                      <a:r>
                        <a:rPr lang="en-US" dirty="0" smtClean="0"/>
                        <a:t>One or Both Subdomains</a:t>
                      </a:r>
                      <a:endParaRPr lang="en-US" dirty="0"/>
                    </a:p>
                  </a:txBody>
                  <a:tcPr>
                    <a:solidFill>
                      <a:srgbClr val="7698A4"/>
                    </a:solidFill>
                  </a:tcPr>
                </a:tc>
                <a:tc>
                  <a:txBody>
                    <a:bodyPr/>
                    <a:lstStyle/>
                    <a:p>
                      <a:r>
                        <a:rPr lang="en-US" dirty="0" smtClean="0"/>
                        <a:t>Exit Standard Score</a:t>
                      </a:r>
                      <a:endParaRPr lang="en-US" dirty="0"/>
                    </a:p>
                  </a:txBody>
                  <a:tcPr>
                    <a:solidFill>
                      <a:srgbClr val="7698A4"/>
                    </a:solidFill>
                  </a:tcPr>
                </a:tc>
                <a:tc>
                  <a:txBody>
                    <a:bodyPr/>
                    <a:lstStyle/>
                    <a:p>
                      <a:r>
                        <a:rPr lang="en-US" dirty="0" smtClean="0"/>
                        <a:t>One Both</a:t>
                      </a:r>
                      <a:r>
                        <a:rPr lang="en-US" baseline="0" dirty="0" smtClean="0"/>
                        <a:t> Subdomains</a:t>
                      </a:r>
                      <a:endParaRPr lang="en-US" dirty="0"/>
                    </a:p>
                  </a:txBody>
                  <a:tcPr>
                    <a:solidFill>
                      <a:srgbClr val="7698A4"/>
                    </a:solidFill>
                  </a:tcPr>
                </a:tc>
                <a:tc>
                  <a:txBody>
                    <a:bodyPr/>
                    <a:lstStyle/>
                    <a:p>
                      <a:r>
                        <a:rPr lang="en-US" dirty="0" smtClean="0"/>
                        <a:t>Change Standard Score</a:t>
                      </a:r>
                      <a:endParaRPr lang="en-US" dirty="0"/>
                    </a:p>
                  </a:txBody>
                  <a:tcPr>
                    <a:solidFill>
                      <a:srgbClr val="7698A4"/>
                    </a:solidFill>
                  </a:tcPr>
                </a:tc>
                <a:tc>
                  <a:txBody>
                    <a:bodyPr/>
                    <a:lstStyle/>
                    <a:p>
                      <a:r>
                        <a:rPr lang="en-US" dirty="0" smtClean="0"/>
                        <a:t>One or Both Subdomains</a:t>
                      </a:r>
                      <a:endParaRPr lang="en-US" dirty="0"/>
                    </a:p>
                  </a:txBody>
                  <a:tcPr>
                    <a:solidFill>
                      <a:srgbClr val="7698A4"/>
                    </a:solidFill>
                  </a:tcPr>
                </a:tc>
                <a:tc>
                  <a:txBody>
                    <a:bodyPr/>
                    <a:lstStyle/>
                    <a:p>
                      <a:r>
                        <a:rPr lang="en-US" dirty="0" smtClean="0"/>
                        <a:t>Raw Score Increase</a:t>
                      </a:r>
                      <a:endParaRPr lang="en-US" dirty="0"/>
                    </a:p>
                  </a:txBody>
                  <a:tcPr>
                    <a:solidFill>
                      <a:srgbClr val="7698A4"/>
                    </a:solidFill>
                  </a:tcPr>
                </a:tc>
              </a:tr>
              <a:tr h="486090">
                <a:tc>
                  <a:txBody>
                    <a:bodyPr/>
                    <a:lstStyle/>
                    <a:p>
                      <a:r>
                        <a:rPr lang="en-US" dirty="0" smtClean="0"/>
                        <a:t>e</a:t>
                      </a:r>
                      <a:endParaRPr lang="en-US" dirty="0"/>
                    </a:p>
                  </a:txBody>
                  <a:tcPr/>
                </a:tc>
                <a:tc>
                  <a:txBody>
                    <a:bodyPr/>
                    <a:lstStyle/>
                    <a:p>
                      <a:pPr algn="ctr"/>
                      <a:r>
                        <a:rPr lang="en-US" u="sng" dirty="0" smtClean="0">
                          <a:solidFill>
                            <a:schemeClr val="accent6">
                              <a:lumMod val="75000"/>
                            </a:schemeClr>
                          </a:solidFill>
                        </a:rPr>
                        <a:t>&gt;</a:t>
                      </a:r>
                      <a:r>
                        <a:rPr lang="en-US" dirty="0" smtClean="0">
                          <a:solidFill>
                            <a:schemeClr val="accent6">
                              <a:lumMod val="75000"/>
                            </a:schemeClr>
                          </a:solidFill>
                        </a:rPr>
                        <a:t> 84</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r>
                        <a:rPr lang="en-US" u="sng" dirty="0" smtClean="0">
                          <a:solidFill>
                            <a:schemeClr val="accent6">
                              <a:lumMod val="75000"/>
                            </a:schemeClr>
                          </a:solidFill>
                        </a:rPr>
                        <a:t>&gt;</a:t>
                      </a:r>
                      <a:r>
                        <a:rPr lang="en-US" dirty="0" smtClean="0">
                          <a:solidFill>
                            <a:schemeClr val="accent6">
                              <a:lumMod val="75000"/>
                            </a:schemeClr>
                          </a:solidFill>
                        </a:rPr>
                        <a:t> 84</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endParaRPr lang="en-US" dirty="0">
                        <a:solidFill>
                          <a:schemeClr val="accent6">
                            <a:lumMod val="75000"/>
                          </a:schemeClr>
                        </a:solidFill>
                      </a:endParaRPr>
                    </a:p>
                  </a:txBody>
                  <a:tcPr/>
                </a:tc>
                <a:tc>
                  <a:txBody>
                    <a:bodyPr/>
                    <a:lstStyle/>
                    <a:p>
                      <a:pPr algn="ctr"/>
                      <a:endParaRPr lang="en-US">
                        <a:solidFill>
                          <a:schemeClr val="accent6">
                            <a:lumMod val="75000"/>
                          </a:schemeClr>
                        </a:solidFill>
                      </a:endParaRPr>
                    </a:p>
                  </a:txBody>
                  <a:tcPr/>
                </a:tc>
                <a:tc>
                  <a:txBody>
                    <a:bodyPr/>
                    <a:lstStyle/>
                    <a:p>
                      <a:pPr algn="ctr"/>
                      <a:endParaRPr lang="en-US"/>
                    </a:p>
                  </a:txBody>
                  <a:tcPr/>
                </a:tc>
              </a:tr>
              <a:tr h="486090">
                <a:tc>
                  <a:txBody>
                    <a:bodyPr/>
                    <a:lstStyle/>
                    <a:p>
                      <a:r>
                        <a:rPr lang="en-US" dirty="0" smtClean="0"/>
                        <a:t>d</a:t>
                      </a:r>
                      <a:endParaRPr lang="en-US" dirty="0"/>
                    </a:p>
                  </a:txBody>
                  <a:tcPr/>
                </a:tc>
                <a:tc>
                  <a:txBody>
                    <a:bodyPr/>
                    <a:lstStyle/>
                    <a:p>
                      <a:pPr algn="ctr"/>
                      <a:r>
                        <a:rPr lang="en-US" dirty="0" smtClean="0">
                          <a:solidFill>
                            <a:schemeClr val="accent6">
                              <a:lumMod val="75000"/>
                            </a:schemeClr>
                          </a:solidFill>
                        </a:rPr>
                        <a:t>&lt;</a:t>
                      </a:r>
                      <a:r>
                        <a:rPr lang="en-US" baseline="0" dirty="0" smtClean="0">
                          <a:solidFill>
                            <a:schemeClr val="accent6">
                              <a:lumMod val="75000"/>
                            </a:schemeClr>
                          </a:solidFill>
                        </a:rPr>
                        <a:t> 84</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One</a:t>
                      </a:r>
                      <a:endParaRPr lang="en-US" dirty="0">
                        <a:solidFill>
                          <a:schemeClr val="accent6">
                            <a:lumMod val="75000"/>
                          </a:schemeClr>
                        </a:solidFill>
                      </a:endParaRPr>
                    </a:p>
                  </a:txBody>
                  <a:tcPr/>
                </a:tc>
                <a:tc>
                  <a:txBody>
                    <a:bodyPr/>
                    <a:lstStyle/>
                    <a:p>
                      <a:pPr algn="ctr"/>
                      <a:r>
                        <a:rPr lang="en-US" u="sng" dirty="0" smtClean="0">
                          <a:solidFill>
                            <a:schemeClr val="accent6">
                              <a:lumMod val="75000"/>
                            </a:schemeClr>
                          </a:solidFill>
                        </a:rPr>
                        <a:t>&gt;</a:t>
                      </a:r>
                      <a:r>
                        <a:rPr lang="en-US" dirty="0" smtClean="0">
                          <a:solidFill>
                            <a:schemeClr val="accent6">
                              <a:lumMod val="75000"/>
                            </a:schemeClr>
                          </a:solidFill>
                        </a:rPr>
                        <a:t> 84</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&gt; 5 </a:t>
                      </a:r>
                      <a:r>
                        <a:rPr lang="en-US" dirty="0" err="1" smtClean="0">
                          <a:solidFill>
                            <a:schemeClr val="accent6">
                              <a:lumMod val="75000"/>
                            </a:schemeClr>
                          </a:solidFill>
                        </a:rPr>
                        <a:t>pts</a:t>
                      </a:r>
                      <a:r>
                        <a:rPr lang="en-US" dirty="0" smtClean="0">
                          <a:solidFill>
                            <a:schemeClr val="accent6">
                              <a:lumMod val="75000"/>
                            </a:schemeClr>
                          </a:solidFill>
                        </a:rPr>
                        <a:t> </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One</a:t>
                      </a:r>
                      <a:endParaRPr lang="en-US" dirty="0">
                        <a:solidFill>
                          <a:schemeClr val="accent6">
                            <a:lumMod val="75000"/>
                          </a:schemeClr>
                        </a:solidFill>
                      </a:endParaRPr>
                    </a:p>
                  </a:txBody>
                  <a:tcPr/>
                </a:tc>
                <a:tc>
                  <a:txBody>
                    <a:bodyPr/>
                    <a:lstStyle/>
                    <a:p>
                      <a:pPr algn="ctr"/>
                      <a:endParaRPr lang="en-US"/>
                    </a:p>
                  </a:txBody>
                  <a:tcPr/>
                </a:tc>
              </a:tr>
              <a:tr h="486090">
                <a:tc>
                  <a:txBody>
                    <a:bodyPr/>
                    <a:lstStyle/>
                    <a:p>
                      <a:r>
                        <a:rPr lang="en-US" dirty="0" smtClean="0"/>
                        <a:t>c</a:t>
                      </a:r>
                      <a:endParaRPr lang="en-US" dirty="0"/>
                    </a:p>
                  </a:txBody>
                  <a:tcPr/>
                </a:tc>
                <a:tc>
                  <a:txBody>
                    <a:bodyPr/>
                    <a:lstStyle/>
                    <a:p>
                      <a:pPr algn="ctr"/>
                      <a:r>
                        <a:rPr lang="en-US" dirty="0" smtClean="0"/>
                        <a:t>&lt;</a:t>
                      </a:r>
                      <a:r>
                        <a:rPr lang="en-US" baseline="0" dirty="0" smtClean="0"/>
                        <a:t> 84</a:t>
                      </a:r>
                      <a:endParaRPr lang="en-US" dirty="0"/>
                    </a:p>
                  </a:txBody>
                  <a:tcPr/>
                </a:tc>
                <a:tc>
                  <a:txBody>
                    <a:bodyPr/>
                    <a:lstStyle/>
                    <a:p>
                      <a:pPr algn="ctr"/>
                      <a:r>
                        <a:rPr lang="en-US" dirty="0" smtClean="0"/>
                        <a:t>One</a:t>
                      </a:r>
                      <a:endParaRPr lang="en-US" dirty="0"/>
                    </a:p>
                  </a:txBody>
                  <a:tcPr/>
                </a:tc>
                <a:tc>
                  <a:txBody>
                    <a:bodyPr/>
                    <a:lstStyle/>
                    <a:p>
                      <a:pPr algn="ctr"/>
                      <a:r>
                        <a:rPr lang="en-US" dirty="0" smtClean="0">
                          <a:solidFill>
                            <a:schemeClr val="accent6">
                              <a:lumMod val="75000"/>
                            </a:schemeClr>
                          </a:solidFill>
                        </a:rPr>
                        <a:t>&lt;</a:t>
                      </a:r>
                      <a:r>
                        <a:rPr lang="en-US" baseline="0" dirty="0" smtClean="0">
                          <a:solidFill>
                            <a:schemeClr val="accent6">
                              <a:lumMod val="75000"/>
                            </a:schemeClr>
                          </a:solidFill>
                        </a:rPr>
                        <a:t> 84</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&gt; 5 </a:t>
                      </a:r>
                      <a:r>
                        <a:rPr lang="en-US" dirty="0" err="1" smtClean="0">
                          <a:solidFill>
                            <a:schemeClr val="accent6">
                              <a:lumMod val="75000"/>
                            </a:schemeClr>
                          </a:solidFill>
                        </a:rPr>
                        <a:t>pts</a:t>
                      </a:r>
                      <a:r>
                        <a:rPr lang="en-US" dirty="0" smtClean="0">
                          <a:solidFill>
                            <a:schemeClr val="accent6">
                              <a:lumMod val="75000"/>
                            </a:schemeClr>
                          </a:solidFill>
                        </a:rPr>
                        <a:t> </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One</a:t>
                      </a:r>
                      <a:endParaRPr lang="en-US" dirty="0">
                        <a:solidFill>
                          <a:schemeClr val="accent6">
                            <a:lumMod val="75000"/>
                          </a:schemeClr>
                        </a:solidFill>
                      </a:endParaRPr>
                    </a:p>
                  </a:txBody>
                  <a:tcPr/>
                </a:tc>
                <a:tc>
                  <a:txBody>
                    <a:bodyPr/>
                    <a:lstStyle/>
                    <a:p>
                      <a:pPr algn="ctr"/>
                      <a:endParaRPr lang="en-US">
                        <a:solidFill>
                          <a:srgbClr val="FF0000"/>
                        </a:solidFill>
                      </a:endParaRPr>
                    </a:p>
                  </a:txBody>
                  <a:tcPr/>
                </a:tc>
              </a:tr>
              <a:tr h="486090">
                <a:tc>
                  <a:txBody>
                    <a:bodyPr/>
                    <a:lstStyle/>
                    <a:p>
                      <a:r>
                        <a:rPr lang="en-US" dirty="0" smtClean="0"/>
                        <a:t>b</a:t>
                      </a:r>
                      <a:endParaRPr lang="en-US" dirty="0"/>
                    </a:p>
                  </a:txBody>
                  <a:tcPr/>
                </a:tc>
                <a:tc>
                  <a:txBody>
                    <a:bodyPr/>
                    <a:lstStyle/>
                    <a:p>
                      <a:pPr algn="ctr"/>
                      <a:r>
                        <a:rPr lang="en-US" dirty="0" smtClean="0"/>
                        <a:t>&lt;</a:t>
                      </a:r>
                      <a:r>
                        <a:rPr lang="en-US" baseline="0" dirty="0" smtClean="0"/>
                        <a:t> 84</a:t>
                      </a:r>
                      <a:endParaRPr lang="en-US" dirty="0"/>
                    </a:p>
                  </a:txBody>
                  <a:tcPr/>
                </a:tc>
                <a:tc>
                  <a:txBody>
                    <a:bodyPr/>
                    <a:lstStyle/>
                    <a:p>
                      <a:pPr algn="ctr"/>
                      <a:r>
                        <a:rPr lang="en-US" dirty="0" smtClean="0"/>
                        <a:t>One</a:t>
                      </a:r>
                      <a:endParaRPr lang="en-US" dirty="0"/>
                    </a:p>
                  </a:txBody>
                  <a:tcPr/>
                </a:tc>
                <a:tc>
                  <a:txBody>
                    <a:bodyPr/>
                    <a:lstStyle/>
                    <a:p>
                      <a:pPr algn="ctr"/>
                      <a:r>
                        <a:rPr lang="en-US" dirty="0" smtClean="0"/>
                        <a:t>&lt;</a:t>
                      </a:r>
                      <a:r>
                        <a:rPr lang="en-US" baseline="0" dirty="0" smtClean="0"/>
                        <a:t> 84</a:t>
                      </a:r>
                      <a:endParaRPr lang="en-US" dirty="0"/>
                    </a:p>
                  </a:txBody>
                  <a:tcPr/>
                </a:tc>
                <a:tc>
                  <a:txBody>
                    <a:bodyPr/>
                    <a:lstStyle/>
                    <a:p>
                      <a:pPr algn="ctr"/>
                      <a:r>
                        <a:rPr lang="en-US" dirty="0" smtClean="0"/>
                        <a:t>Both</a:t>
                      </a:r>
                      <a:endParaRPr lang="en-US" dirty="0"/>
                    </a:p>
                  </a:txBody>
                  <a:tcPr/>
                </a:tc>
                <a:tc>
                  <a:txBody>
                    <a:bodyPr/>
                    <a:lstStyle/>
                    <a:p>
                      <a:pPr algn="ctr"/>
                      <a:r>
                        <a:rPr lang="en-US" dirty="0" smtClean="0">
                          <a:solidFill>
                            <a:schemeClr val="accent6">
                              <a:lumMod val="75000"/>
                            </a:schemeClr>
                          </a:solidFill>
                        </a:rPr>
                        <a:t>&lt; 5 </a:t>
                      </a:r>
                      <a:r>
                        <a:rPr lang="en-US" dirty="0" err="1" smtClean="0">
                          <a:solidFill>
                            <a:schemeClr val="accent6">
                              <a:lumMod val="75000"/>
                            </a:schemeClr>
                          </a:solidFill>
                        </a:rPr>
                        <a:t>pts</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Yes</a:t>
                      </a:r>
                      <a:endParaRPr lang="en-US" dirty="0">
                        <a:solidFill>
                          <a:schemeClr val="accent6">
                            <a:lumMod val="75000"/>
                          </a:schemeClr>
                        </a:solidFill>
                      </a:endParaRPr>
                    </a:p>
                  </a:txBody>
                  <a:tcPr/>
                </a:tc>
              </a:tr>
              <a:tr h="486090">
                <a:tc>
                  <a:txBody>
                    <a:bodyPr/>
                    <a:lstStyle/>
                    <a:p>
                      <a:r>
                        <a:rPr lang="en-US" dirty="0" smtClean="0"/>
                        <a:t>a</a:t>
                      </a:r>
                      <a:endParaRPr lang="en-US" dirty="0"/>
                    </a:p>
                  </a:txBody>
                  <a:tcPr/>
                </a:tc>
                <a:tc>
                  <a:txBody>
                    <a:bodyPr/>
                    <a:lstStyle/>
                    <a:p>
                      <a:pPr algn="ctr"/>
                      <a:r>
                        <a:rPr lang="en-US" dirty="0" smtClean="0"/>
                        <a:t>&lt;</a:t>
                      </a:r>
                      <a:r>
                        <a:rPr lang="en-US" baseline="0" dirty="0" smtClean="0"/>
                        <a:t> 84</a:t>
                      </a:r>
                      <a:endParaRPr lang="en-US" dirty="0"/>
                    </a:p>
                  </a:txBody>
                  <a:tcPr/>
                </a:tc>
                <a:tc>
                  <a:txBody>
                    <a:bodyPr/>
                    <a:lstStyle/>
                    <a:p>
                      <a:pPr algn="ctr"/>
                      <a:r>
                        <a:rPr lang="en-US" dirty="0" smtClean="0"/>
                        <a:t>One</a:t>
                      </a:r>
                      <a:endParaRPr lang="en-US" dirty="0"/>
                    </a:p>
                  </a:txBody>
                  <a:tcPr/>
                </a:tc>
                <a:tc>
                  <a:txBody>
                    <a:bodyPr/>
                    <a:lstStyle/>
                    <a:p>
                      <a:pPr algn="ctr"/>
                      <a:r>
                        <a:rPr lang="en-US" dirty="0" smtClean="0"/>
                        <a:t>&lt;</a:t>
                      </a:r>
                      <a:r>
                        <a:rPr lang="en-US" baseline="0" dirty="0" smtClean="0"/>
                        <a:t> 84</a:t>
                      </a:r>
                      <a:endParaRPr lang="en-US" dirty="0"/>
                    </a:p>
                  </a:txBody>
                  <a:tcPr/>
                </a:tc>
                <a:tc>
                  <a:txBody>
                    <a:bodyPr/>
                    <a:lstStyle/>
                    <a:p>
                      <a:pPr algn="ctr"/>
                      <a:r>
                        <a:rPr lang="en-US" dirty="0" smtClean="0"/>
                        <a:t>Both</a:t>
                      </a:r>
                      <a:endParaRPr lang="en-US" dirty="0"/>
                    </a:p>
                  </a:txBody>
                  <a:tcPr/>
                </a:tc>
                <a:tc>
                  <a:txBody>
                    <a:bodyPr/>
                    <a:lstStyle/>
                    <a:p>
                      <a:pPr algn="ctr"/>
                      <a:r>
                        <a:rPr lang="en-US" dirty="0" smtClean="0">
                          <a:solidFill>
                            <a:schemeClr val="accent6">
                              <a:lumMod val="75000"/>
                            </a:schemeClr>
                          </a:solidFill>
                        </a:rPr>
                        <a:t>&lt; 5 </a:t>
                      </a:r>
                      <a:r>
                        <a:rPr lang="en-US" dirty="0" err="1" smtClean="0">
                          <a:solidFill>
                            <a:schemeClr val="accent6">
                              <a:lumMod val="75000"/>
                            </a:schemeClr>
                          </a:solidFill>
                        </a:rPr>
                        <a:t>pts</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Both</a:t>
                      </a:r>
                      <a:endParaRPr lang="en-US" dirty="0">
                        <a:solidFill>
                          <a:schemeClr val="accent6">
                            <a:lumMod val="75000"/>
                          </a:schemeClr>
                        </a:solidFill>
                      </a:endParaRPr>
                    </a:p>
                  </a:txBody>
                  <a:tcPr/>
                </a:tc>
                <a:tc>
                  <a:txBody>
                    <a:bodyPr/>
                    <a:lstStyle/>
                    <a:p>
                      <a:pPr algn="ctr"/>
                      <a:r>
                        <a:rPr lang="en-US" dirty="0" smtClean="0">
                          <a:solidFill>
                            <a:schemeClr val="accent6">
                              <a:lumMod val="75000"/>
                            </a:schemeClr>
                          </a:solidFill>
                        </a:rPr>
                        <a:t>No</a:t>
                      </a:r>
                      <a:endParaRPr lang="en-US" dirty="0">
                        <a:solidFill>
                          <a:schemeClr val="accent6">
                            <a:lumMod val="75000"/>
                          </a:schemeClr>
                        </a:solidFill>
                      </a:endParaRPr>
                    </a:p>
                  </a:txBody>
                  <a:tcPr/>
                </a:tc>
              </a:tr>
            </a:tbl>
          </a:graphicData>
        </a:graphic>
      </p:graphicFrame>
    </p:spTree>
    <p:extLst>
      <p:ext uri="{BB962C8B-B14F-4D97-AF65-F5344CB8AC3E}">
        <p14:creationId xmlns:p14="http://schemas.microsoft.com/office/powerpoint/2010/main" val="1653095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Positive Social Relationships </a:t>
            </a:r>
            <a:br>
              <a:rPr lang="en-US" dirty="0" smtClean="0"/>
            </a:br>
            <a:r>
              <a:rPr lang="en-US" dirty="0" smtClean="0"/>
              <a:t>(n = 51)</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68642868"/>
              </p:ext>
            </p:extLst>
          </p:nvPr>
        </p:nvGraphicFramePr>
        <p:xfrm>
          <a:off x="228600" y="1447800"/>
          <a:ext cx="6781800" cy="3810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Rectangle 4"/>
              <p:cNvSpPr/>
              <p:nvPr/>
            </p:nvSpPr>
            <p:spPr>
              <a:xfrm>
                <a:off x="7239000" y="1600200"/>
                <a:ext cx="3048000" cy="414281"/>
              </a:xfrm>
              <a:prstGeom prst="rect">
                <a:avLst/>
              </a:prstGeom>
            </p:spPr>
            <p:txBody>
              <a:bodyPr wrap="square">
                <a:spAutoFit/>
              </a:bodyPr>
              <a:lstStyle/>
              <a:p>
                <a14:m>
                  <m:oMath xmlns:m="http://schemas.openxmlformats.org/officeDocument/2006/math">
                    <m:sSubSup>
                      <m:sSubSupPr>
                        <m:ctrlPr>
                          <a:rPr lang="en-US" sz="1800" i="1">
                            <a:latin typeface="Cambria Math"/>
                          </a:rPr>
                        </m:ctrlPr>
                      </m:sSubSupPr>
                      <m:e>
                        <m:r>
                          <a:rPr lang="en-US" sz="1800" i="1">
                            <a:latin typeface="Cambria Math"/>
                          </a:rPr>
                          <m:t>𝜒</m:t>
                        </m:r>
                      </m:e>
                      <m:sub>
                        <m:r>
                          <a:rPr lang="en-US" sz="1800" b="0" i="1">
                            <a:latin typeface="Cambria Math"/>
                          </a:rPr>
                          <m:t>4</m:t>
                        </m:r>
                        <m:r>
                          <a:rPr lang="en-US" sz="1800" i="1">
                            <a:latin typeface="Cambria Math"/>
                          </a:rPr>
                          <m:t> </m:t>
                        </m:r>
                        <m:r>
                          <a:rPr lang="en-US" sz="1800" i="1">
                            <a:latin typeface="Cambria Math"/>
                          </a:rPr>
                          <m:t>𝑑𝑓</m:t>
                        </m:r>
                      </m:sub>
                      <m:sup>
                        <m:r>
                          <a:rPr lang="en-US" sz="1800" i="1">
                            <a:latin typeface="Cambria Math"/>
                          </a:rPr>
                          <m:t>2</m:t>
                        </m:r>
                      </m:sup>
                    </m:sSubSup>
                  </m:oMath>
                </a14:m>
                <a:r>
                  <a:rPr lang="en-US" sz="1800" dirty="0"/>
                  <a:t> = </a:t>
                </a:r>
                <a:r>
                  <a:rPr lang="en-US" sz="1800" dirty="0" smtClean="0"/>
                  <a:t>5.5</a:t>
                </a:r>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7239000" y="1600200"/>
                <a:ext cx="3048000" cy="414281"/>
              </a:xfrm>
              <a:prstGeom prst="rect">
                <a:avLst/>
              </a:prstGeom>
              <a:blipFill rotWithShape="1">
                <a:blip r:embed="rId4"/>
                <a:stretch>
                  <a:fillRect t="-5970" b="-13433"/>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1846548297"/>
              </p:ext>
            </p:extLst>
          </p:nvPr>
        </p:nvGraphicFramePr>
        <p:xfrm>
          <a:off x="1600200" y="4953000"/>
          <a:ext cx="3886200" cy="1737360"/>
        </p:xfrm>
        <a:graphic>
          <a:graphicData uri="http://schemas.openxmlformats.org/drawingml/2006/table">
            <a:tbl>
              <a:tblPr firstRow="1" bandRow="1">
                <a:tableStyleId>{5C22544A-7EE6-4342-B048-85BDC9FD1C3A}</a:tableStyleId>
              </a:tblPr>
              <a:tblGrid>
                <a:gridCol w="1295400"/>
                <a:gridCol w="1295400"/>
                <a:gridCol w="1295400"/>
              </a:tblGrid>
              <a:tr h="228600">
                <a:tc>
                  <a:txBody>
                    <a:bodyPr/>
                    <a:lstStyle/>
                    <a:p>
                      <a:pPr algn="ctr"/>
                      <a:r>
                        <a:rPr lang="en-US" dirty="0" smtClean="0"/>
                        <a:t>Instrument</a:t>
                      </a:r>
                      <a:endParaRPr lang="en-US" dirty="0"/>
                    </a:p>
                  </a:txBody>
                  <a:tcPr/>
                </a:tc>
                <a:tc>
                  <a:txBody>
                    <a:bodyPr/>
                    <a:lstStyle/>
                    <a:p>
                      <a:pPr algn="ctr"/>
                      <a:r>
                        <a:rPr lang="en-US" dirty="0" smtClean="0"/>
                        <a:t>SS1</a:t>
                      </a:r>
                      <a:endParaRPr lang="en-US" dirty="0"/>
                    </a:p>
                  </a:txBody>
                  <a:tcPr/>
                </a:tc>
                <a:tc>
                  <a:txBody>
                    <a:bodyPr/>
                    <a:lstStyle/>
                    <a:p>
                      <a:pPr algn="ctr"/>
                      <a:r>
                        <a:rPr lang="en-US" dirty="0" smtClean="0"/>
                        <a:t>SS2</a:t>
                      </a:r>
                      <a:endParaRPr lang="en-US" dirty="0"/>
                    </a:p>
                  </a:txBody>
                  <a:tcPr/>
                </a:tc>
              </a:tr>
              <a:tr h="457200">
                <a:tc>
                  <a:txBody>
                    <a:bodyPr/>
                    <a:lstStyle/>
                    <a:p>
                      <a:r>
                        <a:rPr lang="en-US" dirty="0" smtClean="0"/>
                        <a:t>BDI-2</a:t>
                      </a:r>
                      <a:endParaRPr lang="en-US" dirty="0"/>
                    </a:p>
                  </a:txBody>
                  <a:tcPr/>
                </a:tc>
                <a:tc>
                  <a:txBody>
                    <a:bodyPr/>
                    <a:lstStyle/>
                    <a:p>
                      <a:pPr algn="ctr" fontAlgn="b"/>
                      <a:r>
                        <a:rPr lang="en-US" sz="1600" b="0" i="0" u="none" strike="noStrike" dirty="0" smtClean="0">
                          <a:solidFill>
                            <a:srgbClr val="000000"/>
                          </a:solidFill>
                          <a:effectLst/>
                          <a:latin typeface="Arial"/>
                        </a:rPr>
                        <a:t>40%</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b="0" i="0" u="none" strike="noStrike" dirty="0" smtClean="0">
                          <a:solidFill>
                            <a:srgbClr val="000000"/>
                          </a:solidFill>
                          <a:effectLst/>
                          <a:latin typeface="Arial"/>
                        </a:rPr>
                        <a:t>63%</a:t>
                      </a:r>
                      <a:endParaRPr lang="en-US" sz="1600" b="0" i="0" u="none" strike="noStrike" dirty="0">
                        <a:solidFill>
                          <a:srgbClr val="000000"/>
                        </a:solidFill>
                        <a:effectLst/>
                        <a:latin typeface="Arial"/>
                      </a:endParaRPr>
                    </a:p>
                  </a:txBody>
                  <a:tcPr marL="9525" marR="9525" marT="9525" marB="0" anchor="b"/>
                </a:tc>
              </a:tr>
              <a:tr h="457200">
                <a:tc>
                  <a:txBody>
                    <a:bodyPr/>
                    <a:lstStyle/>
                    <a:p>
                      <a:r>
                        <a:rPr lang="en-US" dirty="0" smtClean="0"/>
                        <a:t>COS</a:t>
                      </a:r>
                      <a:endParaRPr lang="en-US" dirty="0"/>
                    </a:p>
                  </a:txBody>
                  <a:tcPr/>
                </a:tc>
                <a:tc>
                  <a:txBody>
                    <a:bodyPr/>
                    <a:lstStyle/>
                    <a:p>
                      <a:pPr algn="ctr" fontAlgn="b"/>
                      <a:r>
                        <a:rPr lang="en-US" sz="1600" b="0" i="0" u="none" strike="noStrike" dirty="0" smtClean="0">
                          <a:solidFill>
                            <a:srgbClr val="000000"/>
                          </a:solidFill>
                          <a:effectLst/>
                          <a:latin typeface="Arial"/>
                        </a:rPr>
                        <a:t>63%</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b="0" i="0" u="none" strike="noStrike" dirty="0" smtClean="0">
                          <a:solidFill>
                            <a:srgbClr val="000000"/>
                          </a:solidFill>
                          <a:effectLst/>
                          <a:latin typeface="Arial"/>
                        </a:rPr>
                        <a:t>64%</a:t>
                      </a:r>
                      <a:endParaRPr lang="en-US" sz="1600" b="0" i="0" u="none" strike="noStrike" dirty="0">
                        <a:solidFill>
                          <a:srgbClr val="000000"/>
                        </a:solidFill>
                        <a:effectLst/>
                        <a:latin typeface="Arial"/>
                      </a:endParaRPr>
                    </a:p>
                  </a:txBody>
                  <a:tcPr marL="9525" marR="9525" marT="9525" marB="0" anchor="b"/>
                </a:tc>
              </a:tr>
              <a:tr h="457200">
                <a:tc>
                  <a:txBody>
                    <a:bodyPr/>
                    <a:lstStyle/>
                    <a:p>
                      <a:r>
                        <a:rPr lang="en-US" dirty="0" smtClean="0"/>
                        <a:t>Difference</a:t>
                      </a:r>
                      <a:endParaRPr lang="en-US" dirty="0"/>
                    </a:p>
                  </a:txBody>
                  <a:tcPr/>
                </a:tc>
                <a:tc>
                  <a:txBody>
                    <a:bodyPr/>
                    <a:lstStyle/>
                    <a:p>
                      <a:pPr algn="ctr" fontAlgn="b"/>
                      <a:r>
                        <a:rPr lang="en-US" sz="1400" b="0" i="0" u="none" strike="noStrike" dirty="0" smtClean="0">
                          <a:solidFill>
                            <a:srgbClr val="000000"/>
                          </a:solidFill>
                          <a:effectLst/>
                          <a:latin typeface="Arial"/>
                        </a:rPr>
                        <a:t>23% (p&gt;.05)</a:t>
                      </a:r>
                      <a:endParaRPr lang="en-US" sz="1400" b="0" i="0" u="none" strike="noStrike" dirty="0">
                        <a:solidFill>
                          <a:srgbClr val="000000"/>
                        </a:solidFill>
                        <a:effectLst/>
                        <a:latin typeface="Arial"/>
                      </a:endParaRPr>
                    </a:p>
                  </a:txBody>
                  <a:tcPr marL="9525" marR="9525" marT="9525" marB="0" anchor="ctr"/>
                </a:tc>
                <a:tc>
                  <a:txBody>
                    <a:bodyPr/>
                    <a:lstStyle/>
                    <a:p>
                      <a:pPr algn="ctr" fontAlgn="b"/>
                      <a:r>
                        <a:rPr lang="en-US" sz="1400" b="0" i="0" u="none" strike="noStrike" dirty="0" smtClean="0">
                          <a:solidFill>
                            <a:srgbClr val="000000"/>
                          </a:solidFill>
                          <a:effectLst/>
                          <a:latin typeface="Arial"/>
                        </a:rPr>
                        <a:t>1.3%(p&gt;.05)</a:t>
                      </a:r>
                      <a:endParaRPr lang="en-US" sz="1400" b="0"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4001512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493"/>
            <a:ext cx="6705600" cy="1143000"/>
          </a:xfrm>
        </p:spPr>
        <p:txBody>
          <a:bodyPr/>
          <a:lstStyle/>
          <a:p>
            <a:r>
              <a:rPr lang="en-US" dirty="0" smtClean="0"/>
              <a:t>Knowledge and Skills</a:t>
            </a:r>
            <a:r>
              <a:rPr lang="en-US" dirty="0"/>
              <a:t/>
            </a:r>
            <a:br>
              <a:rPr lang="en-US" dirty="0"/>
            </a:br>
            <a:r>
              <a:rPr lang="en-US" dirty="0"/>
              <a:t>(n = 51)</a:t>
            </a:r>
          </a:p>
        </p:txBody>
      </p:sp>
      <p:graphicFrame>
        <p:nvGraphicFramePr>
          <p:cNvPr id="4" name="Chart 3"/>
          <p:cNvGraphicFramePr>
            <a:graphicFrameLocks/>
          </p:cNvGraphicFramePr>
          <p:nvPr>
            <p:extLst>
              <p:ext uri="{D42A27DB-BD31-4B8C-83A1-F6EECF244321}">
                <p14:modId xmlns:p14="http://schemas.microsoft.com/office/powerpoint/2010/main" val="2699797254"/>
              </p:ext>
            </p:extLst>
          </p:nvPr>
        </p:nvGraphicFramePr>
        <p:xfrm>
          <a:off x="381000" y="1371600"/>
          <a:ext cx="6019800" cy="3809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02760214"/>
              </p:ext>
            </p:extLst>
          </p:nvPr>
        </p:nvGraphicFramePr>
        <p:xfrm>
          <a:off x="1295400" y="5029200"/>
          <a:ext cx="3886200" cy="1828800"/>
        </p:xfrm>
        <a:graphic>
          <a:graphicData uri="http://schemas.openxmlformats.org/drawingml/2006/table">
            <a:tbl>
              <a:tblPr firstRow="1" bandRow="1">
                <a:tableStyleId>{5C22544A-7EE6-4342-B048-85BDC9FD1C3A}</a:tableStyleId>
              </a:tblPr>
              <a:tblGrid>
                <a:gridCol w="1295400"/>
                <a:gridCol w="1295400"/>
                <a:gridCol w="1295400"/>
              </a:tblGrid>
              <a:tr h="457200">
                <a:tc>
                  <a:txBody>
                    <a:bodyPr/>
                    <a:lstStyle/>
                    <a:p>
                      <a:r>
                        <a:rPr lang="en-US" dirty="0" smtClean="0"/>
                        <a:t>Instrument</a:t>
                      </a:r>
                      <a:endParaRPr lang="en-US" dirty="0"/>
                    </a:p>
                  </a:txBody>
                  <a:tcPr/>
                </a:tc>
                <a:tc>
                  <a:txBody>
                    <a:bodyPr/>
                    <a:lstStyle/>
                    <a:p>
                      <a:r>
                        <a:rPr lang="en-US" dirty="0" smtClean="0"/>
                        <a:t>SS1</a:t>
                      </a:r>
                      <a:endParaRPr lang="en-US" dirty="0"/>
                    </a:p>
                  </a:txBody>
                  <a:tcPr/>
                </a:tc>
                <a:tc>
                  <a:txBody>
                    <a:bodyPr/>
                    <a:lstStyle/>
                    <a:p>
                      <a:r>
                        <a:rPr lang="en-US" dirty="0" smtClean="0"/>
                        <a:t>SS2</a:t>
                      </a:r>
                      <a:endParaRPr lang="en-US" dirty="0"/>
                    </a:p>
                  </a:txBody>
                  <a:tcPr/>
                </a:tc>
              </a:tr>
              <a:tr h="457200">
                <a:tc>
                  <a:txBody>
                    <a:bodyPr/>
                    <a:lstStyle/>
                    <a:p>
                      <a:r>
                        <a:rPr lang="en-US" dirty="0" smtClean="0"/>
                        <a:t>BDI-2</a:t>
                      </a:r>
                      <a:endParaRPr lang="en-US" dirty="0"/>
                    </a:p>
                  </a:txBody>
                  <a:tcPr/>
                </a:tc>
                <a:tc>
                  <a:txBody>
                    <a:bodyPr/>
                    <a:lstStyle/>
                    <a:p>
                      <a:pPr algn="ctr" fontAlgn="b"/>
                      <a:r>
                        <a:rPr lang="en-US" sz="1400" b="0" i="0" u="none" strike="noStrike" dirty="0">
                          <a:solidFill>
                            <a:srgbClr val="000000"/>
                          </a:solidFill>
                          <a:effectLst/>
                          <a:latin typeface="Arial"/>
                        </a:rPr>
                        <a:t>57.5%</a:t>
                      </a:r>
                    </a:p>
                  </a:txBody>
                  <a:tcPr marL="9525" marR="9525" marT="9525" marB="0" anchor="ctr"/>
                </a:tc>
                <a:tc>
                  <a:txBody>
                    <a:bodyPr/>
                    <a:lstStyle/>
                    <a:p>
                      <a:pPr algn="ctr" fontAlgn="b"/>
                      <a:r>
                        <a:rPr lang="en-US" sz="1400" b="0" i="0" u="none" strike="noStrike">
                          <a:solidFill>
                            <a:srgbClr val="000000"/>
                          </a:solidFill>
                          <a:effectLst/>
                          <a:latin typeface="Arial"/>
                        </a:rPr>
                        <a:t>33.3%</a:t>
                      </a:r>
                    </a:p>
                  </a:txBody>
                  <a:tcPr marL="9525" marR="9525" marT="9525" marB="0" anchor="ctr"/>
                </a:tc>
              </a:tr>
              <a:tr h="457200">
                <a:tc>
                  <a:txBody>
                    <a:bodyPr/>
                    <a:lstStyle/>
                    <a:p>
                      <a:r>
                        <a:rPr lang="en-US" dirty="0" smtClean="0"/>
                        <a:t>COS</a:t>
                      </a:r>
                      <a:endParaRPr lang="en-US" dirty="0"/>
                    </a:p>
                  </a:txBody>
                  <a:tcPr/>
                </a:tc>
                <a:tc>
                  <a:txBody>
                    <a:bodyPr/>
                    <a:lstStyle/>
                    <a:p>
                      <a:pPr algn="ctr" fontAlgn="b"/>
                      <a:r>
                        <a:rPr lang="en-US" sz="1400" b="0" i="0" u="none" strike="noStrike" dirty="0">
                          <a:solidFill>
                            <a:srgbClr val="000000"/>
                          </a:solidFill>
                          <a:effectLst/>
                          <a:latin typeface="Arial"/>
                        </a:rPr>
                        <a:t>72.5%</a:t>
                      </a:r>
                    </a:p>
                  </a:txBody>
                  <a:tcPr marL="9525" marR="9525" marT="9525" marB="0" anchor="ctr"/>
                </a:tc>
                <a:tc>
                  <a:txBody>
                    <a:bodyPr/>
                    <a:lstStyle/>
                    <a:p>
                      <a:pPr algn="ctr" fontAlgn="b"/>
                      <a:r>
                        <a:rPr lang="en-US" sz="1400" b="0" i="0" u="none" strike="noStrike" dirty="0">
                          <a:solidFill>
                            <a:srgbClr val="000000"/>
                          </a:solidFill>
                          <a:effectLst/>
                          <a:latin typeface="Arial"/>
                        </a:rPr>
                        <a:t>58.0%</a:t>
                      </a:r>
                    </a:p>
                  </a:txBody>
                  <a:tcPr marL="9525" marR="9525" marT="9525" marB="0" anchor="ctr"/>
                </a:tc>
              </a:tr>
              <a:tr h="457200">
                <a:tc>
                  <a:txBody>
                    <a:bodyPr/>
                    <a:lstStyle/>
                    <a:p>
                      <a:r>
                        <a:rPr lang="en-US" dirty="0" smtClean="0"/>
                        <a:t>Difference</a:t>
                      </a:r>
                      <a:endParaRPr lang="en-US" dirty="0"/>
                    </a:p>
                  </a:txBody>
                  <a:tcPr/>
                </a:tc>
                <a:tc>
                  <a:txBody>
                    <a:bodyPr/>
                    <a:lstStyle/>
                    <a:p>
                      <a:pPr algn="ctr" fontAlgn="b"/>
                      <a:r>
                        <a:rPr lang="en-US" sz="1600" b="0" i="0" u="none" strike="noStrike" dirty="0" smtClean="0">
                          <a:solidFill>
                            <a:srgbClr val="000000"/>
                          </a:solidFill>
                          <a:effectLst/>
                          <a:latin typeface="Arial"/>
                        </a:rPr>
                        <a:t>15% (p&gt;.05)</a:t>
                      </a:r>
                      <a:endParaRPr lang="en-US" sz="1600" b="0" i="0" u="none" strike="noStrike" dirty="0">
                        <a:solidFill>
                          <a:srgbClr val="000000"/>
                        </a:solidFill>
                        <a:effectLst/>
                        <a:latin typeface="Arial"/>
                      </a:endParaRPr>
                    </a:p>
                  </a:txBody>
                  <a:tcPr marL="9525" marR="9525" marT="9525" marB="0" anchor="ctr"/>
                </a:tc>
                <a:tc>
                  <a:txBody>
                    <a:bodyPr/>
                    <a:lstStyle/>
                    <a:p>
                      <a:pPr algn="ctr" fontAlgn="b"/>
                      <a:r>
                        <a:rPr lang="en-US" sz="1600" b="0" i="0" u="none" strike="noStrike" dirty="0" smtClean="0">
                          <a:solidFill>
                            <a:srgbClr val="000000"/>
                          </a:solidFill>
                          <a:effectLst/>
                          <a:latin typeface="Arial"/>
                        </a:rPr>
                        <a:t>25% (p&lt;.05)</a:t>
                      </a:r>
                      <a:endParaRPr lang="en-US" sz="1600" b="0" i="0" u="none" strike="noStrike" dirty="0">
                        <a:solidFill>
                          <a:srgbClr val="000000"/>
                        </a:solidFill>
                        <a:effectLst/>
                        <a:latin typeface="Arial"/>
                      </a:endParaRPr>
                    </a:p>
                  </a:txBody>
                  <a:tcPr marL="9525" marR="9525" marT="9525" marB="0" anchor="ct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6096000" y="1676400"/>
                <a:ext cx="3733800" cy="450060"/>
              </a:xfrm>
              <a:prstGeom prst="rect">
                <a:avLst/>
              </a:prstGeom>
              <a:noFill/>
            </p:spPr>
            <p:txBody>
              <a:bodyPr wrap="square" rtlCol="0">
                <a:spAutoFit/>
              </a:bodyPr>
              <a:lstStyle/>
              <a:p>
                <a14:m>
                  <m:oMath xmlns:m="http://schemas.openxmlformats.org/officeDocument/2006/math">
                    <m:sSubSup>
                      <m:sSubSupPr>
                        <m:ctrlPr>
                          <a:rPr lang="en-US" sz="2000" i="1" smtClean="0">
                            <a:latin typeface="Cambria Math"/>
                          </a:rPr>
                        </m:ctrlPr>
                      </m:sSubSupPr>
                      <m:e>
                        <m:r>
                          <a:rPr lang="en-US" sz="2000" i="1">
                            <a:latin typeface="Cambria Math"/>
                          </a:rPr>
                          <m:t>𝜒</m:t>
                        </m:r>
                      </m:e>
                      <m:sub>
                        <m:r>
                          <a:rPr lang="en-US" sz="2000" b="0" i="1" smtClean="0">
                            <a:latin typeface="Cambria Math"/>
                          </a:rPr>
                          <m:t>4</m:t>
                        </m:r>
                        <m:r>
                          <a:rPr lang="en-US" sz="2000" i="1">
                            <a:latin typeface="Cambria Math"/>
                          </a:rPr>
                          <m:t> </m:t>
                        </m:r>
                        <m:r>
                          <a:rPr lang="en-US" sz="2000" i="1">
                            <a:latin typeface="Cambria Math"/>
                          </a:rPr>
                          <m:t>𝑑𝑓</m:t>
                        </m:r>
                      </m:sub>
                      <m:sup>
                        <m:r>
                          <a:rPr lang="en-US" sz="2000" i="1">
                            <a:latin typeface="Cambria Math"/>
                          </a:rPr>
                          <m:t>2</m:t>
                        </m:r>
                      </m:sup>
                    </m:sSubSup>
                  </m:oMath>
                </a14:m>
                <a:r>
                  <a:rPr lang="en-US" sz="2000" dirty="0" smtClean="0"/>
                  <a:t> = 12.2*</a:t>
                </a:r>
              </a:p>
            </p:txBody>
          </p:sp>
        </mc:Choice>
        <mc:Fallback xmlns="">
          <p:sp>
            <p:nvSpPr>
              <p:cNvPr id="6" name="TextBox 5"/>
              <p:cNvSpPr txBox="1">
                <a:spLocks noRot="1" noChangeAspect="1" noMove="1" noResize="1" noEditPoints="1" noAdjustHandles="1" noChangeArrowheads="1" noChangeShapeType="1" noTextEdit="1"/>
              </p:cNvSpPr>
              <p:nvPr/>
            </p:nvSpPr>
            <p:spPr>
              <a:xfrm>
                <a:off x="6096000" y="1676400"/>
                <a:ext cx="3733800" cy="450060"/>
              </a:xfrm>
              <a:prstGeom prst="rect">
                <a:avLst/>
              </a:prstGeom>
              <a:blipFill rotWithShape="1">
                <a:blip r:embed="rId4"/>
                <a:stretch>
                  <a:fillRect t="-5405" b="-13514"/>
                </a:stretch>
              </a:blipFill>
            </p:spPr>
            <p:txBody>
              <a:bodyPr/>
              <a:lstStyle/>
              <a:p>
                <a:r>
                  <a:rPr lang="en-US">
                    <a:noFill/>
                  </a:rPr>
                  <a:t> </a:t>
                </a:r>
              </a:p>
            </p:txBody>
          </p:sp>
        </mc:Fallback>
      </mc:AlternateContent>
    </p:spTree>
    <p:extLst>
      <p:ext uri="{BB962C8B-B14F-4D97-AF65-F5344CB8AC3E}">
        <p14:creationId xmlns:p14="http://schemas.microsoft.com/office/powerpoint/2010/main" val="2671109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Taking Action to Meet Needs               (n = 51)</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3322571"/>
              </p:ext>
            </p:extLst>
          </p:nvPr>
        </p:nvGraphicFramePr>
        <p:xfrm>
          <a:off x="457200" y="1371600"/>
          <a:ext cx="541020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3388971"/>
              </p:ext>
            </p:extLst>
          </p:nvPr>
        </p:nvGraphicFramePr>
        <p:xfrm>
          <a:off x="1219200" y="5029200"/>
          <a:ext cx="3886200" cy="1828800"/>
        </p:xfrm>
        <a:graphic>
          <a:graphicData uri="http://schemas.openxmlformats.org/drawingml/2006/table">
            <a:tbl>
              <a:tblPr firstRow="1" bandRow="1">
                <a:tableStyleId>{5C22544A-7EE6-4342-B048-85BDC9FD1C3A}</a:tableStyleId>
              </a:tblPr>
              <a:tblGrid>
                <a:gridCol w="1295400"/>
                <a:gridCol w="1295400"/>
                <a:gridCol w="1295400"/>
              </a:tblGrid>
              <a:tr h="457200">
                <a:tc>
                  <a:txBody>
                    <a:bodyPr/>
                    <a:lstStyle/>
                    <a:p>
                      <a:r>
                        <a:rPr lang="en-US" dirty="0" smtClean="0"/>
                        <a:t>Instrument</a:t>
                      </a:r>
                      <a:endParaRPr lang="en-US" dirty="0"/>
                    </a:p>
                  </a:txBody>
                  <a:tcPr/>
                </a:tc>
                <a:tc>
                  <a:txBody>
                    <a:bodyPr/>
                    <a:lstStyle/>
                    <a:p>
                      <a:r>
                        <a:rPr lang="en-US" dirty="0" smtClean="0"/>
                        <a:t>SS1</a:t>
                      </a:r>
                      <a:endParaRPr lang="en-US" dirty="0"/>
                    </a:p>
                  </a:txBody>
                  <a:tcPr/>
                </a:tc>
                <a:tc>
                  <a:txBody>
                    <a:bodyPr/>
                    <a:lstStyle/>
                    <a:p>
                      <a:r>
                        <a:rPr lang="en-US" dirty="0" smtClean="0"/>
                        <a:t>SS2</a:t>
                      </a:r>
                      <a:endParaRPr lang="en-US" dirty="0"/>
                    </a:p>
                  </a:txBody>
                  <a:tcPr/>
                </a:tc>
              </a:tr>
              <a:tr h="457200">
                <a:tc>
                  <a:txBody>
                    <a:bodyPr/>
                    <a:lstStyle/>
                    <a:p>
                      <a:r>
                        <a:rPr lang="en-US" dirty="0" smtClean="0"/>
                        <a:t>BDI-2</a:t>
                      </a:r>
                      <a:endParaRPr lang="en-US" dirty="0"/>
                    </a:p>
                  </a:txBody>
                  <a:tcPr/>
                </a:tc>
                <a:tc>
                  <a:txBody>
                    <a:bodyPr/>
                    <a:lstStyle/>
                    <a:p>
                      <a:pPr algn="ctr" fontAlgn="b"/>
                      <a:r>
                        <a:rPr lang="en-US" sz="1600" b="0" i="0" u="none" strike="noStrike" dirty="0">
                          <a:solidFill>
                            <a:srgbClr val="000000"/>
                          </a:solidFill>
                          <a:effectLst/>
                          <a:latin typeface="Arial"/>
                        </a:rPr>
                        <a:t>52.8%</a:t>
                      </a:r>
                    </a:p>
                  </a:txBody>
                  <a:tcPr marL="9525" marR="9525" marT="9525" marB="0" anchor="ctr"/>
                </a:tc>
                <a:tc>
                  <a:txBody>
                    <a:bodyPr/>
                    <a:lstStyle/>
                    <a:p>
                      <a:pPr algn="ctr" fontAlgn="b"/>
                      <a:r>
                        <a:rPr lang="en-US" sz="1600" b="0" i="0" u="none" strike="noStrike">
                          <a:solidFill>
                            <a:srgbClr val="000000"/>
                          </a:solidFill>
                          <a:effectLst/>
                          <a:latin typeface="Arial"/>
                        </a:rPr>
                        <a:t>45.1%</a:t>
                      </a:r>
                    </a:p>
                  </a:txBody>
                  <a:tcPr marL="9525" marR="9525" marT="9525" marB="0" anchor="ctr"/>
                </a:tc>
              </a:tr>
              <a:tr h="457200">
                <a:tc>
                  <a:txBody>
                    <a:bodyPr/>
                    <a:lstStyle/>
                    <a:p>
                      <a:r>
                        <a:rPr lang="en-US" dirty="0" smtClean="0"/>
                        <a:t>COS</a:t>
                      </a:r>
                      <a:endParaRPr lang="en-US" dirty="0"/>
                    </a:p>
                  </a:txBody>
                  <a:tcPr/>
                </a:tc>
                <a:tc>
                  <a:txBody>
                    <a:bodyPr/>
                    <a:lstStyle/>
                    <a:p>
                      <a:pPr algn="ctr" fontAlgn="b"/>
                      <a:r>
                        <a:rPr lang="en-US" sz="1600" b="0" i="0" u="none" strike="noStrike" dirty="0">
                          <a:solidFill>
                            <a:srgbClr val="000000"/>
                          </a:solidFill>
                          <a:effectLst/>
                          <a:latin typeface="Arial"/>
                        </a:rPr>
                        <a:t>75.0%</a:t>
                      </a:r>
                    </a:p>
                  </a:txBody>
                  <a:tcPr marL="9525" marR="9525" marT="9525" marB="0" anchor="ctr"/>
                </a:tc>
                <a:tc>
                  <a:txBody>
                    <a:bodyPr/>
                    <a:lstStyle/>
                    <a:p>
                      <a:pPr algn="ctr" fontAlgn="b"/>
                      <a:r>
                        <a:rPr lang="en-US" sz="1600" b="0" i="0" u="none" strike="noStrike" dirty="0">
                          <a:solidFill>
                            <a:srgbClr val="000000"/>
                          </a:solidFill>
                          <a:effectLst/>
                          <a:latin typeface="Arial"/>
                        </a:rPr>
                        <a:t>66.7%</a:t>
                      </a:r>
                    </a:p>
                  </a:txBody>
                  <a:tcPr marL="9525" marR="9525" marT="9525" marB="0" anchor="ctr"/>
                </a:tc>
              </a:tr>
              <a:tr h="457200">
                <a:tc>
                  <a:txBody>
                    <a:bodyPr/>
                    <a:lstStyle/>
                    <a:p>
                      <a:r>
                        <a:rPr lang="en-US" dirty="0" smtClean="0"/>
                        <a:t>Difference</a:t>
                      </a:r>
                      <a:endParaRPr lang="en-US" dirty="0"/>
                    </a:p>
                  </a:txBody>
                  <a:tcPr/>
                </a:tc>
                <a:tc>
                  <a:txBody>
                    <a:bodyPr/>
                    <a:lstStyle/>
                    <a:p>
                      <a:pPr algn="ctr" fontAlgn="b"/>
                      <a:r>
                        <a:rPr lang="en-US" sz="1600" b="0" i="0" u="none" strike="noStrike" dirty="0" smtClean="0">
                          <a:solidFill>
                            <a:srgbClr val="000000"/>
                          </a:solidFill>
                          <a:effectLst/>
                          <a:latin typeface="Arial"/>
                        </a:rPr>
                        <a:t>22% (p&lt;.05)</a:t>
                      </a:r>
                      <a:endParaRPr lang="en-US" sz="1600" b="0" i="0" u="none" strike="noStrike" dirty="0">
                        <a:solidFill>
                          <a:srgbClr val="000000"/>
                        </a:solidFill>
                        <a:effectLst/>
                        <a:latin typeface="Arial"/>
                      </a:endParaRPr>
                    </a:p>
                  </a:txBody>
                  <a:tcPr marL="9525" marR="9525" marT="9525" marB="0" anchor="ctr"/>
                </a:tc>
                <a:tc>
                  <a:txBody>
                    <a:bodyPr/>
                    <a:lstStyle/>
                    <a:p>
                      <a:pPr algn="ctr" fontAlgn="b"/>
                      <a:r>
                        <a:rPr lang="en-US" sz="1600" b="0" i="0" u="none" strike="noStrike" dirty="0" smtClean="0">
                          <a:solidFill>
                            <a:srgbClr val="000000"/>
                          </a:solidFill>
                          <a:effectLst/>
                          <a:latin typeface="Arial"/>
                        </a:rPr>
                        <a:t>22% (p&lt;.05)</a:t>
                      </a:r>
                      <a:endParaRPr lang="en-US" sz="1600" b="0" i="0" u="none" strike="noStrike" dirty="0">
                        <a:solidFill>
                          <a:srgbClr val="000000"/>
                        </a:solidFill>
                        <a:effectLst/>
                        <a:latin typeface="Arial"/>
                      </a:endParaRPr>
                    </a:p>
                  </a:txBody>
                  <a:tcPr marL="9525" marR="9525" marT="9525" marB="0" anchor="ctr"/>
                </a:tc>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6781800" y="1447800"/>
                <a:ext cx="1508683" cy="1091389"/>
              </a:xfrm>
              <a:prstGeom prst="rect">
                <a:avLst/>
              </a:prstGeom>
              <a:noFill/>
            </p:spPr>
            <p:txBody>
              <a:bodyPr wrap="none" rtlCol="0">
                <a:spAutoFit/>
              </a:bodyPr>
              <a:lstStyle/>
              <a:p>
                <a14:m>
                  <m:oMath xmlns:m="http://schemas.openxmlformats.org/officeDocument/2006/math">
                    <m:sSubSup>
                      <m:sSubSupPr>
                        <m:ctrlPr>
                          <a:rPr lang="en-US" sz="1800" i="1">
                            <a:latin typeface="Cambria Math"/>
                          </a:rPr>
                        </m:ctrlPr>
                      </m:sSubSupPr>
                      <m:e>
                        <m:r>
                          <a:rPr lang="en-US" sz="1800" i="1">
                            <a:latin typeface="Cambria Math"/>
                          </a:rPr>
                          <m:t>𝜒</m:t>
                        </m:r>
                      </m:e>
                      <m:sub>
                        <m:r>
                          <a:rPr lang="en-US" sz="1800" i="1">
                            <a:latin typeface="Cambria Math"/>
                          </a:rPr>
                          <m:t>3 </m:t>
                        </m:r>
                        <m:r>
                          <a:rPr lang="en-US" sz="1800" i="1">
                            <a:latin typeface="Cambria Math"/>
                          </a:rPr>
                          <m:t>𝑑𝑓</m:t>
                        </m:r>
                      </m:sub>
                      <m:sup>
                        <m:r>
                          <a:rPr lang="en-US" sz="1800" i="1">
                            <a:latin typeface="Cambria Math"/>
                          </a:rPr>
                          <m:t>2</m:t>
                        </m:r>
                      </m:sup>
                    </m:sSubSup>
                  </m:oMath>
                </a14:m>
                <a:r>
                  <a:rPr lang="en-US" sz="1800" dirty="0"/>
                  <a:t> = </a:t>
                </a:r>
                <a:r>
                  <a:rPr lang="en-US" sz="1800" dirty="0" smtClean="0"/>
                  <a:t>8.74*</a:t>
                </a:r>
                <a:endParaRPr lang="en-US" sz="1800" dirty="0"/>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781800" y="1447800"/>
                <a:ext cx="1508683" cy="1091389"/>
              </a:xfrm>
              <a:prstGeom prst="rect">
                <a:avLst/>
              </a:prstGeom>
              <a:blipFill rotWithShape="1">
                <a:blip r:embed="rId4"/>
                <a:stretch>
                  <a:fillRect t="-2235" r="-3644"/>
                </a:stretch>
              </a:blipFill>
            </p:spPr>
            <p:txBody>
              <a:bodyPr/>
              <a:lstStyle/>
              <a:p>
                <a:r>
                  <a:rPr lang="en-US">
                    <a:noFill/>
                  </a:rPr>
                  <a:t> </a:t>
                </a:r>
              </a:p>
            </p:txBody>
          </p:sp>
        </mc:Fallback>
      </mc:AlternateContent>
    </p:spTree>
    <p:extLst>
      <p:ext uri="{BB962C8B-B14F-4D97-AF65-F5344CB8AC3E}">
        <p14:creationId xmlns:p14="http://schemas.microsoft.com/office/powerpoint/2010/main" val="6018648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Child-Level Comparisons of Progress Categories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905000"/>
            <a:ext cx="2378258" cy="30168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351831"/>
            <a:ext cx="2438400" cy="2438400"/>
          </a:xfrm>
          <a:prstGeom prst="rect">
            <a:avLst/>
          </a:prstGeom>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943600" y="2286000"/>
            <a:ext cx="2380634" cy="248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55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Child-level comparison of progress categories</a:t>
            </a:r>
            <a:r>
              <a:rPr lang="en-US" dirty="0" smtClean="0"/>
              <a:t/>
            </a:r>
            <a:br>
              <a:rPr lang="en-US" dirty="0" smtClean="0"/>
            </a:b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7197201"/>
              </p:ext>
            </p:extLst>
          </p:nvPr>
        </p:nvGraphicFramePr>
        <p:xfrm>
          <a:off x="685800" y="1905000"/>
          <a:ext cx="7619997" cy="4648203"/>
        </p:xfrm>
        <a:graphic>
          <a:graphicData uri="http://schemas.openxmlformats.org/drawingml/2006/table">
            <a:tbl>
              <a:tblPr>
                <a:tableStyleId>{5C22544A-7EE6-4342-B048-85BDC9FD1C3A}</a:tableStyleId>
              </a:tblPr>
              <a:tblGrid>
                <a:gridCol w="1088571"/>
                <a:gridCol w="1088571"/>
                <a:gridCol w="1088571"/>
                <a:gridCol w="1088571"/>
                <a:gridCol w="1088571"/>
                <a:gridCol w="1088571"/>
                <a:gridCol w="1088571"/>
              </a:tblGrid>
              <a:tr h="1009148">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a:effectLst/>
                        </a:rPr>
                        <a:t>a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b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c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d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e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COS - totals</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a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Arial"/>
                      </a:endParaRPr>
                    </a:p>
                  </a:txBody>
                  <a:tcPr marL="9525" marR="9525" marT="9525" marB="0" anchor="b">
                    <a:solidFill>
                      <a:srgbClr val="FFFF00"/>
                    </a:solidFill>
                  </a:tcPr>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c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d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4</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19</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e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I - COS</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BDI-Totals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51</a:t>
                      </a:r>
                      <a:endParaRPr lang="en-US" sz="1800" b="0" i="0" u="none" strike="noStrike" dirty="0">
                        <a:solidFill>
                          <a:srgbClr val="000000"/>
                        </a:solidFill>
                        <a:effectLst/>
                        <a:latin typeface="Arial"/>
                      </a:endParaRPr>
                    </a:p>
                  </a:txBody>
                  <a:tcPr marL="9525" marR="9525" marT="9525" marB="0" anchor="b"/>
                </a:tc>
              </a:tr>
            </a:tbl>
          </a:graphicData>
        </a:graphic>
      </p:graphicFrame>
      <p:sp>
        <p:nvSpPr>
          <p:cNvPr id="3" name="TextBox 2"/>
          <p:cNvSpPr txBox="1"/>
          <p:nvPr/>
        </p:nvSpPr>
        <p:spPr>
          <a:xfrm>
            <a:off x="1447800" y="1369367"/>
            <a:ext cx="5417060" cy="461665"/>
          </a:xfrm>
          <a:prstGeom prst="rect">
            <a:avLst/>
          </a:prstGeom>
          <a:noFill/>
        </p:spPr>
        <p:txBody>
          <a:bodyPr wrap="none" rtlCol="0">
            <a:spAutoFit/>
          </a:bodyPr>
          <a:lstStyle/>
          <a:p>
            <a:r>
              <a:rPr lang="en-US" sz="2400" dirty="0"/>
              <a:t>Knowledge and Skills – </a:t>
            </a:r>
            <a:r>
              <a:rPr lang="en-US" sz="2400" dirty="0" smtClean="0"/>
              <a:t>“Charlie </a:t>
            </a:r>
            <a:r>
              <a:rPr lang="en-US" sz="2400" dirty="0"/>
              <a:t>B</a:t>
            </a:r>
            <a:r>
              <a:rPr lang="en-US" sz="2400" dirty="0" smtClean="0"/>
              <a:t>.”</a:t>
            </a:r>
            <a:endParaRPr lang="en-US" sz="2400" dirty="0"/>
          </a:p>
        </p:txBody>
      </p:sp>
    </p:spTree>
    <p:extLst>
      <p:ext uri="{BB962C8B-B14F-4D97-AF65-F5344CB8AC3E}">
        <p14:creationId xmlns:p14="http://schemas.microsoft.com/office/powerpoint/2010/main" val="3589458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Charlie 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Entry assessment completed at                                    22 months</a:t>
            </a:r>
          </a:p>
          <a:p>
            <a:r>
              <a:rPr lang="en-US" dirty="0" smtClean="0"/>
              <a:t>Exit assessment completed 11 months                       later when Charlie was 33 months</a:t>
            </a:r>
          </a:p>
          <a:p>
            <a:r>
              <a:rPr lang="en-US" dirty="0" smtClean="0"/>
              <a:t>Diagnosed with a developmental delay</a:t>
            </a:r>
          </a:p>
          <a:p>
            <a:r>
              <a:rPr lang="en-US" dirty="0" smtClean="0"/>
              <a:t>On the COS Knowledge and Skills</a:t>
            </a:r>
          </a:p>
          <a:p>
            <a:pPr lvl="1"/>
            <a:r>
              <a:rPr lang="en-US" dirty="0" smtClean="0"/>
              <a:t>entry rating 5 </a:t>
            </a:r>
          </a:p>
          <a:p>
            <a:pPr lvl="1"/>
            <a:r>
              <a:rPr lang="en-US" dirty="0" smtClean="0"/>
              <a:t>exit rating also a 5 </a:t>
            </a:r>
          </a:p>
          <a:p>
            <a:r>
              <a:rPr lang="en-US" dirty="0" smtClean="0"/>
              <a:t>Progress category on COS “b”</a:t>
            </a:r>
          </a:p>
          <a:p>
            <a:r>
              <a:rPr lang="en-US" dirty="0" smtClean="0"/>
              <a:t>Progress category on BDI-2 “e”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865" y="-88341"/>
            <a:ext cx="2438400" cy="2438400"/>
          </a:xfrm>
          <a:prstGeom prst="rect">
            <a:avLst/>
          </a:prstGeom>
        </p:spPr>
      </p:pic>
    </p:spTree>
    <p:extLst>
      <p:ext uri="{BB962C8B-B14F-4D97-AF65-F5344CB8AC3E}">
        <p14:creationId xmlns:p14="http://schemas.microsoft.com/office/powerpoint/2010/main" val="3567293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z="4200" dirty="0" smtClean="0"/>
              <a:t>ENHANCE</a:t>
            </a:r>
          </a:p>
        </p:txBody>
      </p:sp>
      <p:sp>
        <p:nvSpPr>
          <p:cNvPr id="46083" name="Rectangle 3"/>
          <p:cNvSpPr>
            <a:spLocks noGrp="1" noChangeArrowheads="1"/>
          </p:cNvSpPr>
          <p:nvPr>
            <p:ph type="body" idx="4294967295"/>
          </p:nvPr>
        </p:nvSpPr>
        <p:spPr bwMode="auto">
          <a:xfrm>
            <a:off x="228600" y="1447800"/>
            <a:ext cx="8534400" cy="4876800"/>
          </a:xfrm>
          <a:prstGeom prst="rect">
            <a:avLst/>
          </a:prstGeom>
          <a:noFill/>
          <a:ln>
            <a:miter lim="800000"/>
            <a:headEnd/>
            <a:tailEnd/>
          </a:ln>
        </p:spPr>
        <p:txBody>
          <a:bodyPr/>
          <a:lstStyle/>
          <a:p>
            <a:pPr marL="0" indent="0" eaLnBrk="1" hangingPunct="1">
              <a:buNone/>
            </a:pPr>
            <a:endParaRPr lang="en-US" sz="2700" dirty="0" smtClean="0">
              <a:latin typeface="Arial" charset="0"/>
            </a:endParaRPr>
          </a:p>
          <a:p>
            <a:pPr marL="0" indent="0" eaLnBrk="1" hangingPunct="1">
              <a:buNone/>
            </a:pPr>
            <a:r>
              <a:rPr lang="en-US" sz="2700" dirty="0" smtClean="0">
                <a:latin typeface="Arial" charset="0"/>
              </a:rPr>
              <a:t>Series of studies designed to find out:</a:t>
            </a:r>
          </a:p>
          <a:p>
            <a:pPr lvl="1" eaLnBrk="1" hangingPunct="1"/>
            <a:r>
              <a:rPr lang="en-US" sz="2300" dirty="0" smtClean="0">
                <a:latin typeface="Arial" charset="0"/>
              </a:rPr>
              <a:t>the conditions under which the Child Outcomes Summary  (COS) Process produces meaningful and useful data for accountability and program improvement</a:t>
            </a:r>
          </a:p>
          <a:p>
            <a:pPr lvl="1" eaLnBrk="1" hangingPunct="1"/>
            <a:r>
              <a:rPr lang="en-US" sz="2300" dirty="0" smtClean="0">
                <a:latin typeface="Arial" charset="0"/>
              </a:rPr>
              <a:t>the positive and/or negative impact of the COS process  on programs and staff</a:t>
            </a:r>
          </a:p>
          <a:p>
            <a:pPr lvl="1" eaLnBrk="1" hangingPunct="1"/>
            <a:r>
              <a:rPr lang="en-US" sz="2300" dirty="0" smtClean="0">
                <a:latin typeface="Arial" charset="0"/>
              </a:rPr>
              <a:t>what revisions to the form and/or the                                 process are needed</a:t>
            </a:r>
          </a:p>
          <a:p>
            <a:pPr lvl="1" eaLnBrk="1" hangingPunct="1"/>
            <a:endParaRPr lang="en-US" sz="2400" dirty="0" smtClean="0">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114800"/>
            <a:ext cx="1371600" cy="207717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“Charlie B.” Qualitative description </a:t>
            </a:r>
            <a:br>
              <a:rPr lang="en-US" dirty="0" smtClean="0"/>
            </a:br>
            <a:r>
              <a:rPr lang="en-US" dirty="0" smtClean="0"/>
              <a:t>Exit, 33 months</a:t>
            </a:r>
            <a:endParaRPr lang="en-US"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sz="2800" dirty="0" smtClean="0"/>
              <a:t>Family is concerned because he rarely strings three words together and does not initiate using words. </a:t>
            </a:r>
          </a:p>
          <a:p>
            <a:r>
              <a:rPr lang="en-US" sz="2800" dirty="0" smtClean="0"/>
              <a:t>Charlie B will answer yes and no questions. </a:t>
            </a:r>
          </a:p>
          <a:p>
            <a:r>
              <a:rPr lang="en-US" sz="2800" dirty="0" smtClean="0"/>
              <a:t>Names colors and refers to himself by a pronoun. </a:t>
            </a:r>
          </a:p>
          <a:p>
            <a:r>
              <a:rPr lang="en-US" sz="2800" dirty="0" smtClean="0"/>
              <a:t>He is beginning to follow two-step unrelated commands and identify more body parts.</a:t>
            </a:r>
          </a:p>
          <a:p>
            <a:r>
              <a:rPr lang="en-US" sz="2800" dirty="0" smtClean="0"/>
              <a:t>He will attend to adult directed activities. He will attend to activities when spoken to by an adult. </a:t>
            </a:r>
          </a:p>
          <a:p>
            <a:r>
              <a:rPr lang="en-US" sz="2800" dirty="0"/>
              <a:t>He identifies matches and sorts colors and shapes. He will respond to size concepts of big and </a:t>
            </a:r>
            <a:r>
              <a:rPr lang="en-US" sz="2800" dirty="0" smtClean="0"/>
              <a:t>little. </a:t>
            </a:r>
          </a:p>
          <a:p>
            <a:r>
              <a:rPr lang="en-US" sz="2800" dirty="0" smtClean="0"/>
              <a:t>He maintains focus on activities without becoming overly distracted. </a:t>
            </a:r>
          </a:p>
          <a:p>
            <a:pPr marL="0" indent="0">
              <a:buNone/>
            </a:pPr>
            <a:endParaRPr lang="en-US" dirty="0" smtClean="0"/>
          </a:p>
          <a:p>
            <a:endParaRPr lang="en-US" dirty="0"/>
          </a:p>
        </p:txBody>
      </p:sp>
    </p:spTree>
    <p:extLst>
      <p:ext uri="{BB962C8B-B14F-4D97-AF65-F5344CB8AC3E}">
        <p14:creationId xmlns:p14="http://schemas.microsoft.com/office/powerpoint/2010/main" val="307158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scores and COS ratings – “Charlie B.”</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00568007"/>
              </p:ext>
            </p:extLst>
          </p:nvPr>
        </p:nvGraphicFramePr>
        <p:xfrm>
          <a:off x="1143000" y="2057400"/>
          <a:ext cx="6553200" cy="2819400"/>
        </p:xfrm>
        <a:graphic>
          <a:graphicData uri="http://schemas.openxmlformats.org/drawingml/2006/table">
            <a:tbl>
              <a:tblPr>
                <a:tableStyleId>{5C22544A-7EE6-4342-B048-85BDC9FD1C3A}</a:tableStyleId>
              </a:tblPr>
              <a:tblGrid>
                <a:gridCol w="1940373"/>
                <a:gridCol w="2281536"/>
                <a:gridCol w="2331291"/>
              </a:tblGrid>
              <a:tr h="704850">
                <a:tc>
                  <a:txBody>
                    <a:bodyPr/>
                    <a:lstStyle/>
                    <a:p>
                      <a:pPr algn="l" fontAlgn="b"/>
                      <a:endParaRPr lang="en-US" sz="2000" b="0" i="0" u="none" strike="noStrike" dirty="0">
                        <a:solidFill>
                          <a:srgbClr val="000000"/>
                        </a:solidFill>
                        <a:effectLst/>
                        <a:latin typeface="Arial"/>
                      </a:endParaRPr>
                    </a:p>
                  </a:txBody>
                  <a:tcPr marL="9525" marR="9525" marT="9525" marB="0" anchor="b"/>
                </a:tc>
                <a:tc>
                  <a:txBody>
                    <a:bodyPr/>
                    <a:lstStyle/>
                    <a:p>
                      <a:pPr algn="l" fontAlgn="b"/>
                      <a:r>
                        <a:rPr lang="en-US" sz="2000" u="none" strike="noStrike" dirty="0">
                          <a:effectLst/>
                        </a:rPr>
                        <a:t>Entry</a:t>
                      </a:r>
                      <a:endParaRPr lang="en-US" sz="2000" b="0" i="0" u="none" strike="noStrike" dirty="0">
                        <a:solidFill>
                          <a:srgbClr val="000000"/>
                        </a:solidFill>
                        <a:effectLst/>
                        <a:latin typeface="Arial"/>
                      </a:endParaRPr>
                    </a:p>
                  </a:txBody>
                  <a:tcPr marL="9525" marR="9525" marT="9525" marB="0" anchor="b"/>
                </a:tc>
                <a:tc>
                  <a:txBody>
                    <a:bodyPr/>
                    <a:lstStyle/>
                    <a:p>
                      <a:pPr algn="l" fontAlgn="b"/>
                      <a:r>
                        <a:rPr lang="en-US" sz="2000" u="none" strike="noStrike" dirty="0">
                          <a:effectLst/>
                        </a:rPr>
                        <a:t>Exit</a:t>
                      </a:r>
                      <a:endParaRPr lang="en-US" sz="2000" b="0" i="0" u="none" strike="noStrike" dirty="0">
                        <a:solidFill>
                          <a:srgbClr val="000000"/>
                        </a:solidFill>
                        <a:effectLst/>
                        <a:latin typeface="Arial"/>
                      </a:endParaRPr>
                    </a:p>
                  </a:txBody>
                  <a:tcPr marL="9525" marR="9525" marT="9525" marB="0" anchor="b"/>
                </a:tc>
              </a:tr>
              <a:tr h="704850">
                <a:tc>
                  <a:txBody>
                    <a:bodyPr/>
                    <a:lstStyle/>
                    <a:p>
                      <a:pPr algn="l" fontAlgn="b"/>
                      <a:r>
                        <a:rPr lang="en-US" sz="2000" u="none" strike="noStrike">
                          <a:effectLst/>
                        </a:rPr>
                        <a:t>Communication</a:t>
                      </a:r>
                      <a:endParaRPr lang="en-US" sz="2000" b="0" i="0" u="none" strike="noStrike">
                        <a:solidFill>
                          <a:srgbClr val="000000"/>
                        </a:solidFill>
                        <a:effectLst/>
                        <a:latin typeface="Arial"/>
                      </a:endParaRPr>
                    </a:p>
                  </a:txBody>
                  <a:tcPr marL="9525" marR="9525" marT="9525" marB="0" anchor="b"/>
                </a:tc>
                <a:tc>
                  <a:txBody>
                    <a:bodyPr/>
                    <a:lstStyle/>
                    <a:p>
                      <a:pPr algn="ctr" fontAlgn="b"/>
                      <a:r>
                        <a:rPr lang="en-US" sz="2000" u="none" strike="noStrike" dirty="0">
                          <a:effectLst/>
                        </a:rPr>
                        <a:t>84</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Arial"/>
                      </a:endParaRPr>
                    </a:p>
                  </a:txBody>
                  <a:tcPr marL="9525" marR="9525" marT="9525" marB="0" anchor="b"/>
                </a:tc>
              </a:tr>
              <a:tr h="704850">
                <a:tc>
                  <a:txBody>
                    <a:bodyPr/>
                    <a:lstStyle/>
                    <a:p>
                      <a:pPr algn="l" fontAlgn="b"/>
                      <a:r>
                        <a:rPr lang="en-US" sz="2000" u="none" strike="noStrike" dirty="0">
                          <a:effectLst/>
                        </a:rPr>
                        <a:t>Cognitive</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a:effectLst/>
                        </a:rPr>
                        <a:t>107</a:t>
                      </a:r>
                      <a:endParaRPr lang="en-US" sz="2000" b="0" i="0" u="none" strike="noStrike">
                        <a:solidFill>
                          <a:srgbClr val="000000"/>
                        </a:solidFill>
                        <a:effectLst/>
                        <a:latin typeface="Arial"/>
                      </a:endParaRPr>
                    </a:p>
                  </a:txBody>
                  <a:tcPr marL="9525" marR="9525" marT="9525" marB="0" anchor="b"/>
                </a:tc>
                <a:tc>
                  <a:txBody>
                    <a:bodyPr/>
                    <a:lstStyle/>
                    <a:p>
                      <a:pPr algn="ctr" fontAlgn="b"/>
                      <a:r>
                        <a:rPr lang="en-US" sz="2000" u="none" strike="noStrike" dirty="0">
                          <a:effectLst/>
                        </a:rPr>
                        <a:t>95</a:t>
                      </a:r>
                      <a:endParaRPr lang="en-US" sz="2000" b="0" i="0" u="none" strike="noStrike" dirty="0">
                        <a:solidFill>
                          <a:srgbClr val="000000"/>
                        </a:solidFill>
                        <a:effectLst/>
                        <a:latin typeface="Arial"/>
                      </a:endParaRPr>
                    </a:p>
                  </a:txBody>
                  <a:tcPr marL="9525" marR="9525" marT="9525" marB="0" anchor="b"/>
                </a:tc>
              </a:tr>
              <a:tr h="704850">
                <a:tc>
                  <a:txBody>
                    <a:bodyPr/>
                    <a:lstStyle/>
                    <a:p>
                      <a:pPr algn="l" fontAlgn="b"/>
                      <a:r>
                        <a:rPr lang="en-US" sz="2000" b="0" i="0" u="none" strike="noStrike" dirty="0" smtClean="0">
                          <a:solidFill>
                            <a:srgbClr val="000000"/>
                          </a:solidFill>
                          <a:effectLst/>
                          <a:latin typeface="Calibri" pitchFamily="34" charset="0"/>
                          <a:cs typeface="Calibri" pitchFamily="34" charset="0"/>
                        </a:rPr>
                        <a:t>COS</a:t>
                      </a:r>
                      <a:r>
                        <a:rPr lang="en-US" sz="2000" b="0" i="0" u="none" strike="noStrike" baseline="0" dirty="0" smtClean="0">
                          <a:solidFill>
                            <a:srgbClr val="000000"/>
                          </a:solidFill>
                          <a:effectLst/>
                          <a:latin typeface="Calibri" pitchFamily="34" charset="0"/>
                          <a:cs typeface="Calibri" pitchFamily="34" charset="0"/>
                        </a:rPr>
                        <a:t> rating</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5</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5</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r>
            </a:tbl>
          </a:graphicData>
        </a:graphic>
      </p:graphicFrame>
    </p:spTree>
    <p:extLst>
      <p:ext uri="{BB962C8B-B14F-4D97-AF65-F5344CB8AC3E}">
        <p14:creationId xmlns:p14="http://schemas.microsoft.com/office/powerpoint/2010/main" val="2199307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7698A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46" t="12014" r="45900" b="16495"/>
          <a:stretch/>
        </p:blipFill>
        <p:spPr bwMode="auto">
          <a:xfrm>
            <a:off x="948762" y="538547"/>
            <a:ext cx="7391400" cy="62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447800" y="48768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47925" y="4469673"/>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2800" y="4281351"/>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488550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488550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93260" y="379561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7800" y="4281351"/>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86500" y="412024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62800" y="412024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42357" y="435537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05000" y="4167051"/>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95600" y="56388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52800" y="450995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10000" y="52578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76997" y="450995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00600" y="44958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457450" y="4691448"/>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57800" y="4724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15000" y="340573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286500" y="450995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67378" y="4324599"/>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162800" y="465690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810500" y="1624399"/>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810500" y="192790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02037" y="1624399"/>
            <a:ext cx="685800" cy="276999"/>
          </a:xfrm>
          <a:prstGeom prst="rect">
            <a:avLst/>
          </a:prstGeom>
          <a:noFill/>
        </p:spPr>
        <p:txBody>
          <a:bodyPr wrap="square" rtlCol="0">
            <a:spAutoFit/>
          </a:bodyPr>
          <a:lstStyle/>
          <a:p>
            <a:r>
              <a:rPr lang="en-US" sz="1200" b="1" dirty="0"/>
              <a:t>E</a:t>
            </a:r>
            <a:r>
              <a:rPr lang="en-US" sz="1200" b="1" dirty="0" smtClean="0"/>
              <a:t>ntry</a:t>
            </a:r>
            <a:endParaRPr lang="en-US" sz="1200" b="1" dirty="0"/>
          </a:p>
        </p:txBody>
      </p:sp>
      <p:sp>
        <p:nvSpPr>
          <p:cNvPr id="31" name="TextBox 30"/>
          <p:cNvSpPr txBox="1"/>
          <p:nvPr/>
        </p:nvSpPr>
        <p:spPr>
          <a:xfrm>
            <a:off x="8130612" y="1879503"/>
            <a:ext cx="533400" cy="276999"/>
          </a:xfrm>
          <a:prstGeom prst="rect">
            <a:avLst/>
          </a:prstGeom>
          <a:noFill/>
        </p:spPr>
        <p:txBody>
          <a:bodyPr wrap="square" rtlCol="0">
            <a:spAutoFit/>
          </a:bodyPr>
          <a:lstStyle/>
          <a:p>
            <a:r>
              <a:rPr lang="en-US" sz="1200" b="1" dirty="0"/>
              <a:t>E</a:t>
            </a:r>
            <a:r>
              <a:rPr lang="en-US" sz="1200" b="1" dirty="0" smtClean="0"/>
              <a:t>xit</a:t>
            </a:r>
            <a:endParaRPr lang="en-US" sz="1200" b="1" dirty="0"/>
          </a:p>
        </p:txBody>
      </p:sp>
      <p:sp>
        <p:nvSpPr>
          <p:cNvPr id="32" name="Oval 31"/>
          <p:cNvSpPr/>
          <p:nvPr/>
        </p:nvSpPr>
        <p:spPr>
          <a:xfrm>
            <a:off x="7810500" y="2214426"/>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130612" y="2119859"/>
            <a:ext cx="1089588" cy="600164"/>
          </a:xfrm>
          <a:prstGeom prst="rect">
            <a:avLst/>
          </a:prstGeom>
          <a:noFill/>
        </p:spPr>
        <p:txBody>
          <a:bodyPr wrap="square" rtlCol="0">
            <a:spAutoFit/>
          </a:bodyPr>
          <a:lstStyle/>
          <a:p>
            <a:r>
              <a:rPr lang="en-US" sz="1100" b="1" dirty="0" smtClean="0"/>
              <a:t>Only</a:t>
            </a:r>
            <a:r>
              <a:rPr lang="en-US" sz="1100" dirty="0" smtClean="0"/>
              <a:t> </a:t>
            </a:r>
            <a:r>
              <a:rPr lang="en-US" sz="1100" b="1" dirty="0" smtClean="0"/>
              <a:t>administered</a:t>
            </a:r>
            <a:r>
              <a:rPr lang="en-US" sz="1100" dirty="0" smtClean="0"/>
              <a:t> </a:t>
            </a:r>
            <a:r>
              <a:rPr lang="en-US" sz="1100" b="1" dirty="0" smtClean="0"/>
              <a:t>at</a:t>
            </a:r>
            <a:r>
              <a:rPr lang="en-US" sz="1100" dirty="0" smtClean="0"/>
              <a:t> </a:t>
            </a:r>
            <a:r>
              <a:rPr lang="en-US" sz="1100" b="1" dirty="0" smtClean="0"/>
              <a:t>exit</a:t>
            </a:r>
            <a:endParaRPr lang="en-US" sz="1100" b="1" dirty="0"/>
          </a:p>
        </p:txBody>
      </p:sp>
      <p:sp>
        <p:nvSpPr>
          <p:cNvPr id="2" name="Right Arrow 1"/>
          <p:cNvSpPr/>
          <p:nvPr/>
        </p:nvSpPr>
        <p:spPr>
          <a:xfrm>
            <a:off x="609600" y="4324600"/>
            <a:ext cx="457200" cy="185352"/>
          </a:xfrm>
          <a:prstGeom prst="rightArrow">
            <a:avLst/>
          </a:prstGeom>
          <a:solidFill>
            <a:srgbClr val="FFD7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609600" y="3795619"/>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609600" y="4920048"/>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09600" y="3219562"/>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609600" y="5462973"/>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199" y="4263387"/>
            <a:ext cx="685799" cy="307777"/>
          </a:xfrm>
          <a:prstGeom prst="rect">
            <a:avLst/>
          </a:prstGeom>
          <a:noFill/>
        </p:spPr>
        <p:txBody>
          <a:bodyPr wrap="square" rtlCol="0">
            <a:spAutoFit/>
          </a:bodyPr>
          <a:lstStyle/>
          <a:p>
            <a:r>
              <a:rPr lang="en-US" sz="1400" dirty="0" smtClean="0"/>
              <a:t>Mean</a:t>
            </a:r>
            <a:endParaRPr lang="en-US" sz="1400" dirty="0"/>
          </a:p>
        </p:txBody>
      </p:sp>
      <p:sp>
        <p:nvSpPr>
          <p:cNvPr id="39" name="TextBox 38"/>
          <p:cNvSpPr txBox="1"/>
          <p:nvPr/>
        </p:nvSpPr>
        <p:spPr>
          <a:xfrm>
            <a:off x="0" y="4878705"/>
            <a:ext cx="685799" cy="292388"/>
          </a:xfrm>
          <a:prstGeom prst="rect">
            <a:avLst/>
          </a:prstGeom>
          <a:noFill/>
        </p:spPr>
        <p:txBody>
          <a:bodyPr wrap="square" rtlCol="0">
            <a:spAutoFit/>
          </a:bodyPr>
          <a:lstStyle/>
          <a:p>
            <a:r>
              <a:rPr lang="en-US" sz="1300" dirty="0" smtClean="0"/>
              <a:t>- 1 SD</a:t>
            </a:r>
            <a:endParaRPr lang="en-US" sz="1300" dirty="0"/>
          </a:p>
        </p:txBody>
      </p:sp>
      <p:sp>
        <p:nvSpPr>
          <p:cNvPr id="40" name="TextBox 39"/>
          <p:cNvSpPr txBox="1"/>
          <p:nvPr/>
        </p:nvSpPr>
        <p:spPr>
          <a:xfrm>
            <a:off x="0" y="3724211"/>
            <a:ext cx="685799" cy="292388"/>
          </a:xfrm>
          <a:prstGeom prst="rect">
            <a:avLst/>
          </a:prstGeom>
          <a:noFill/>
        </p:spPr>
        <p:txBody>
          <a:bodyPr wrap="square" rtlCol="0">
            <a:spAutoFit/>
          </a:bodyPr>
          <a:lstStyle/>
          <a:p>
            <a:r>
              <a:rPr lang="en-US" sz="1300" dirty="0" smtClean="0"/>
              <a:t>+1 SD</a:t>
            </a:r>
            <a:endParaRPr lang="en-US" sz="1300" dirty="0"/>
          </a:p>
        </p:txBody>
      </p:sp>
      <p:sp>
        <p:nvSpPr>
          <p:cNvPr id="41" name="TextBox 40"/>
          <p:cNvSpPr txBox="1"/>
          <p:nvPr/>
        </p:nvSpPr>
        <p:spPr>
          <a:xfrm>
            <a:off x="9525" y="3166044"/>
            <a:ext cx="676274" cy="292388"/>
          </a:xfrm>
          <a:prstGeom prst="rect">
            <a:avLst/>
          </a:prstGeom>
          <a:noFill/>
        </p:spPr>
        <p:txBody>
          <a:bodyPr wrap="square" rtlCol="0">
            <a:spAutoFit/>
          </a:bodyPr>
          <a:lstStyle/>
          <a:p>
            <a:r>
              <a:rPr lang="en-US" sz="1300" dirty="0" smtClean="0"/>
              <a:t>+2 SD</a:t>
            </a:r>
            <a:endParaRPr lang="en-US" sz="1300" dirty="0"/>
          </a:p>
        </p:txBody>
      </p:sp>
      <p:sp>
        <p:nvSpPr>
          <p:cNvPr id="42" name="TextBox 41"/>
          <p:cNvSpPr txBox="1"/>
          <p:nvPr/>
        </p:nvSpPr>
        <p:spPr>
          <a:xfrm>
            <a:off x="-1" y="5409455"/>
            <a:ext cx="685799" cy="292388"/>
          </a:xfrm>
          <a:prstGeom prst="rect">
            <a:avLst/>
          </a:prstGeom>
          <a:noFill/>
        </p:spPr>
        <p:txBody>
          <a:bodyPr wrap="square" rtlCol="0">
            <a:spAutoFit/>
          </a:bodyPr>
          <a:lstStyle/>
          <a:p>
            <a:r>
              <a:rPr lang="en-US" sz="1300" dirty="0" smtClean="0"/>
              <a:t>- 2 SD</a:t>
            </a:r>
            <a:endParaRPr lang="en-US" sz="1300" dirty="0"/>
          </a:p>
        </p:txBody>
      </p:sp>
      <p:sp>
        <p:nvSpPr>
          <p:cNvPr id="30" name="Rectangle 29"/>
          <p:cNvSpPr/>
          <p:nvPr/>
        </p:nvSpPr>
        <p:spPr>
          <a:xfrm>
            <a:off x="3772172" y="2349279"/>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276997" y="2338843"/>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72200" y="2349279"/>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653078" y="2349279"/>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110278" y="2349279"/>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92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7698A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8479"/>
            <a:ext cx="7010400" cy="7010400"/>
          </a:xfrm>
          <a:prstGeom prst="rect">
            <a:avLst/>
          </a:prstGeom>
        </p:spPr>
      </p:pic>
      <p:sp>
        <p:nvSpPr>
          <p:cNvPr id="6" name="TextBox 5"/>
          <p:cNvSpPr txBox="1"/>
          <p:nvPr/>
        </p:nvSpPr>
        <p:spPr>
          <a:xfrm>
            <a:off x="4495800" y="533400"/>
            <a:ext cx="3248390" cy="769441"/>
          </a:xfrm>
          <a:prstGeom prst="rect">
            <a:avLst/>
          </a:prstGeom>
          <a:noFill/>
        </p:spPr>
        <p:txBody>
          <a:bodyPr wrap="none" rtlCol="0">
            <a:spAutoFit/>
          </a:bodyPr>
          <a:lstStyle/>
          <a:p>
            <a:r>
              <a:rPr lang="en-US" dirty="0" smtClean="0"/>
              <a:t>Reactions?</a:t>
            </a:r>
            <a:endParaRPr lang="en-US" dirty="0"/>
          </a:p>
        </p:txBody>
      </p:sp>
    </p:spTree>
    <p:extLst>
      <p:ext uri="{BB962C8B-B14F-4D97-AF65-F5344CB8AC3E}">
        <p14:creationId xmlns:p14="http://schemas.microsoft.com/office/powerpoint/2010/main" val="341068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Child-level comparison of progress categories</a:t>
            </a:r>
            <a:r>
              <a:rPr lang="en-US" dirty="0" smtClean="0"/>
              <a:t/>
            </a:r>
            <a:br>
              <a:rPr lang="en-US" dirty="0" smtClean="0"/>
            </a:br>
            <a:r>
              <a:rPr lang="en-US" dirty="0" smtClean="0"/>
              <a:t> Knowledge and Skills – Michael J.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31644884"/>
              </p:ext>
            </p:extLst>
          </p:nvPr>
        </p:nvGraphicFramePr>
        <p:xfrm>
          <a:off x="685800" y="1447800"/>
          <a:ext cx="7619997" cy="4648203"/>
        </p:xfrm>
        <a:graphic>
          <a:graphicData uri="http://schemas.openxmlformats.org/drawingml/2006/table">
            <a:tbl>
              <a:tblPr>
                <a:tableStyleId>{5C22544A-7EE6-4342-B048-85BDC9FD1C3A}</a:tableStyleId>
              </a:tblPr>
              <a:tblGrid>
                <a:gridCol w="1088571"/>
                <a:gridCol w="1088571"/>
                <a:gridCol w="1088571"/>
                <a:gridCol w="1088571"/>
                <a:gridCol w="1088571"/>
                <a:gridCol w="1088571"/>
                <a:gridCol w="1088571"/>
              </a:tblGrid>
              <a:tr h="1009148">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a:effectLst/>
                        </a:rPr>
                        <a:t>a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b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c - BDI2</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a:effectLst/>
                        </a:rPr>
                        <a:t>d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e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COS - totals</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a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Arial"/>
                      </a:endParaRPr>
                    </a:p>
                  </a:txBody>
                  <a:tcPr marL="9525" marR="9525" marT="9525" marB="0" anchor="b">
                    <a:solidFill>
                      <a:srgbClr val="E9EDF4"/>
                    </a:solidFill>
                  </a:tcPr>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c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solidFill>
                      <a:srgbClr val="FFFF00"/>
                    </a:solidFill>
                  </a:tcPr>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d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u="none" strike="noStrike">
                          <a:effectLst/>
                        </a:rPr>
                        <a:t>19</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e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I - COS</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BDI-Totals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51</a:t>
                      </a:r>
                      <a:endParaRPr lang="en-US"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3875529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J.”</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Entry assessment completed at 29                              months</a:t>
            </a:r>
          </a:p>
          <a:p>
            <a:r>
              <a:rPr lang="en-US" dirty="0" smtClean="0"/>
              <a:t>Exit assessment completed 8 months                                                               later when Michael was 37 months</a:t>
            </a:r>
          </a:p>
          <a:p>
            <a:r>
              <a:rPr lang="en-US" dirty="0" smtClean="0"/>
              <a:t>Diagnosed with a developmental delay</a:t>
            </a:r>
          </a:p>
          <a:p>
            <a:r>
              <a:rPr lang="en-US" dirty="0" smtClean="0"/>
              <a:t>On the COS Knowledge and Skills</a:t>
            </a:r>
          </a:p>
          <a:p>
            <a:pPr lvl="1"/>
            <a:r>
              <a:rPr lang="en-US" dirty="0" smtClean="0"/>
              <a:t>entry rating </a:t>
            </a:r>
            <a:r>
              <a:rPr lang="en-US" dirty="0"/>
              <a:t>4</a:t>
            </a:r>
            <a:r>
              <a:rPr lang="en-US" dirty="0" smtClean="0"/>
              <a:t> </a:t>
            </a:r>
          </a:p>
          <a:p>
            <a:pPr lvl="1"/>
            <a:r>
              <a:rPr lang="en-US" dirty="0" smtClean="0"/>
              <a:t>exit rating also a </a:t>
            </a:r>
            <a:r>
              <a:rPr lang="en-US" dirty="0"/>
              <a:t>5</a:t>
            </a:r>
            <a:r>
              <a:rPr lang="en-US" dirty="0" smtClean="0"/>
              <a:t> </a:t>
            </a:r>
          </a:p>
          <a:p>
            <a:r>
              <a:rPr lang="en-US" dirty="0" smtClean="0"/>
              <a:t>Progress category on COS “c”</a:t>
            </a:r>
          </a:p>
          <a:p>
            <a:r>
              <a:rPr lang="en-US" dirty="0" smtClean="0"/>
              <a:t>Progress category on BDI-2 “e”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868" y="-152400"/>
            <a:ext cx="2378258" cy="3016804"/>
          </a:xfrm>
          <a:prstGeom prst="rect">
            <a:avLst/>
          </a:prstGeom>
        </p:spPr>
      </p:pic>
    </p:spTree>
    <p:extLst>
      <p:ext uri="{BB962C8B-B14F-4D97-AF65-F5344CB8AC3E}">
        <p14:creationId xmlns:p14="http://schemas.microsoft.com/office/powerpoint/2010/main" val="1687628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Michael J. Qualitative description</a:t>
            </a:r>
            <a:br>
              <a:rPr lang="en-US" dirty="0" smtClean="0"/>
            </a:br>
            <a:r>
              <a:rPr lang="en-US" dirty="0" smtClean="0"/>
              <a:t>Entry, 29 months</a:t>
            </a:r>
            <a:endParaRPr lang="en-US" dirty="0"/>
          </a:p>
        </p:txBody>
      </p:sp>
      <p:sp>
        <p:nvSpPr>
          <p:cNvPr id="3" name="Content Placeholder 2"/>
          <p:cNvSpPr>
            <a:spLocks noGrp="1"/>
          </p:cNvSpPr>
          <p:nvPr>
            <p:ph idx="1"/>
          </p:nvPr>
        </p:nvSpPr>
        <p:spPr/>
        <p:txBody>
          <a:bodyPr/>
          <a:lstStyle/>
          <a:p>
            <a:r>
              <a:rPr lang="en-US" dirty="0" smtClean="0"/>
              <a:t>He responds to a variety of directions and knows his name. </a:t>
            </a:r>
          </a:p>
          <a:p>
            <a:r>
              <a:rPr lang="en-US" dirty="0" smtClean="0"/>
              <a:t>He follows two-part directions. </a:t>
            </a:r>
          </a:p>
          <a:p>
            <a:r>
              <a:rPr lang="en-US" dirty="0" smtClean="0"/>
              <a:t>He uses gestures and vocalizations to get his wants and needs met. </a:t>
            </a:r>
          </a:p>
          <a:p>
            <a:r>
              <a:rPr lang="en-US" dirty="0" smtClean="0"/>
              <a:t>His speech is difficult to understand. His mother reports that others only understand him 10% of the time.</a:t>
            </a:r>
            <a:endParaRPr lang="en-US" dirty="0"/>
          </a:p>
        </p:txBody>
      </p:sp>
    </p:spTree>
    <p:extLst>
      <p:ext uri="{BB962C8B-B14F-4D97-AF65-F5344CB8AC3E}">
        <p14:creationId xmlns:p14="http://schemas.microsoft.com/office/powerpoint/2010/main" val="2766979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“Michael J.” Qualitative description   Exit, 37 months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 is learning numbers, letter and colors. </a:t>
            </a:r>
          </a:p>
          <a:p>
            <a:r>
              <a:rPr lang="en-US" dirty="0" smtClean="0"/>
              <a:t>He attempts to use words and phrases to communicate with others. </a:t>
            </a:r>
          </a:p>
          <a:p>
            <a:r>
              <a:rPr lang="en-US" dirty="0" smtClean="0"/>
              <a:t>He has recently had a vocabulary explosion. He uses 1 – 7 word sentences. </a:t>
            </a:r>
          </a:p>
          <a:p>
            <a:r>
              <a:rPr lang="en-US" dirty="0" smtClean="0"/>
              <a:t>His articulation errors make it difficult for others to understand him. </a:t>
            </a:r>
          </a:p>
          <a:p>
            <a:r>
              <a:rPr lang="en-US" dirty="0" smtClean="0"/>
              <a:t>His mom estimates that she understands 80-85% of his speech when the context is readily available. </a:t>
            </a:r>
            <a:endParaRPr lang="en-US" dirty="0"/>
          </a:p>
        </p:txBody>
      </p:sp>
    </p:spTree>
    <p:extLst>
      <p:ext uri="{BB962C8B-B14F-4D97-AF65-F5344CB8AC3E}">
        <p14:creationId xmlns:p14="http://schemas.microsoft.com/office/powerpoint/2010/main" val="3286008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scores and COS ratings – Michael J.</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16982741"/>
              </p:ext>
            </p:extLst>
          </p:nvPr>
        </p:nvGraphicFramePr>
        <p:xfrm>
          <a:off x="762001" y="1600200"/>
          <a:ext cx="7543799" cy="3810000"/>
        </p:xfrm>
        <a:graphic>
          <a:graphicData uri="http://schemas.openxmlformats.org/drawingml/2006/table">
            <a:tbl>
              <a:tblPr>
                <a:tableStyleId>{5C22544A-7EE6-4342-B048-85BDC9FD1C3A}</a:tableStyleId>
              </a:tblPr>
              <a:tblGrid>
                <a:gridCol w="2233685"/>
                <a:gridCol w="2626419"/>
                <a:gridCol w="2683695"/>
              </a:tblGrid>
              <a:tr h="952500">
                <a:tc>
                  <a:txBody>
                    <a:bodyPr/>
                    <a:lstStyle/>
                    <a:p>
                      <a:pPr algn="l" fontAlgn="b"/>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a:effectLst/>
                        </a:rPr>
                        <a:t>Entry</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a:effectLst/>
                        </a:rPr>
                        <a:t>Exit</a:t>
                      </a:r>
                      <a:endParaRPr lang="en-US" sz="2000" b="0" i="0" u="none" strike="noStrike" dirty="0">
                        <a:solidFill>
                          <a:srgbClr val="000000"/>
                        </a:solidFill>
                        <a:effectLst/>
                        <a:latin typeface="Arial"/>
                      </a:endParaRPr>
                    </a:p>
                  </a:txBody>
                  <a:tcPr marL="9525" marR="9525" marT="9525" marB="0" anchor="b"/>
                </a:tc>
              </a:tr>
              <a:tr h="952500">
                <a:tc>
                  <a:txBody>
                    <a:bodyPr/>
                    <a:lstStyle/>
                    <a:p>
                      <a:pPr algn="l" fontAlgn="b"/>
                      <a:r>
                        <a:rPr lang="en-US" sz="2000" u="none" strike="noStrike">
                          <a:effectLst/>
                        </a:rPr>
                        <a:t>Communication</a:t>
                      </a:r>
                      <a:endParaRPr lang="en-US" sz="2000" b="0" i="0" u="none" strike="noStrike">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100</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102</a:t>
                      </a:r>
                      <a:endParaRPr lang="en-US" sz="2000" b="0" i="0" u="none" strike="noStrike" dirty="0">
                        <a:solidFill>
                          <a:srgbClr val="000000"/>
                        </a:solidFill>
                        <a:effectLst/>
                        <a:latin typeface="Arial"/>
                      </a:endParaRPr>
                    </a:p>
                  </a:txBody>
                  <a:tcPr marL="9525" marR="9525" marT="9525" marB="0" anchor="b"/>
                </a:tc>
              </a:tr>
              <a:tr h="952500">
                <a:tc>
                  <a:txBody>
                    <a:bodyPr/>
                    <a:lstStyle/>
                    <a:p>
                      <a:pPr algn="l" fontAlgn="b"/>
                      <a:r>
                        <a:rPr lang="en-US" sz="2000" u="none" strike="noStrike" dirty="0">
                          <a:effectLst/>
                        </a:rPr>
                        <a:t>Cognitive</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87</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109</a:t>
                      </a:r>
                      <a:endParaRPr lang="en-US" sz="2000" b="0" i="0" u="none" strike="noStrike" dirty="0">
                        <a:solidFill>
                          <a:srgbClr val="000000"/>
                        </a:solidFill>
                        <a:effectLst/>
                        <a:latin typeface="Arial"/>
                      </a:endParaRPr>
                    </a:p>
                  </a:txBody>
                  <a:tcPr marL="9525" marR="9525" marT="9525" marB="0" anchor="b"/>
                </a:tc>
              </a:tr>
              <a:tr h="952500">
                <a:tc>
                  <a:txBody>
                    <a:bodyPr/>
                    <a:lstStyle/>
                    <a:p>
                      <a:pPr algn="l" fontAlgn="b"/>
                      <a:r>
                        <a:rPr lang="en-US" sz="2000" b="0" i="0" u="none" strike="noStrike" dirty="0" smtClean="0">
                          <a:solidFill>
                            <a:srgbClr val="000000"/>
                          </a:solidFill>
                          <a:effectLst/>
                          <a:latin typeface="Calibri" pitchFamily="34" charset="0"/>
                          <a:cs typeface="Calibri" pitchFamily="34" charset="0"/>
                        </a:rPr>
                        <a:t>COS</a:t>
                      </a:r>
                      <a:r>
                        <a:rPr lang="en-US" sz="2000" b="0" i="0" u="none" strike="noStrike" baseline="0" dirty="0" smtClean="0">
                          <a:solidFill>
                            <a:srgbClr val="000000"/>
                          </a:solidFill>
                          <a:effectLst/>
                          <a:latin typeface="Calibri" pitchFamily="34" charset="0"/>
                          <a:cs typeface="Calibri" pitchFamily="34" charset="0"/>
                        </a:rPr>
                        <a:t> rating</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4</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5</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r>
            </a:tbl>
          </a:graphicData>
        </a:graphic>
      </p:graphicFrame>
    </p:spTree>
    <p:extLst>
      <p:ext uri="{BB962C8B-B14F-4D97-AF65-F5344CB8AC3E}">
        <p14:creationId xmlns:p14="http://schemas.microsoft.com/office/powerpoint/2010/main" val="4042494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7698A4"/>
        </a:solidFill>
        <a:effectLst/>
      </p:bgPr>
    </p:bg>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375" t="17840" r="48542" b="11319"/>
          <a:stretch/>
        </p:blipFill>
        <p:spPr>
          <a:xfrm>
            <a:off x="510330" y="762000"/>
            <a:ext cx="7315200" cy="5553067"/>
          </a:xfrm>
          <a:prstGeom prst="rect">
            <a:avLst/>
          </a:prstGeom>
        </p:spPr>
      </p:pic>
      <p:sp>
        <p:nvSpPr>
          <p:cNvPr id="5" name="TextBox 4"/>
          <p:cNvSpPr txBox="1"/>
          <p:nvPr/>
        </p:nvSpPr>
        <p:spPr>
          <a:xfrm>
            <a:off x="8091268" y="3937383"/>
            <a:ext cx="671731" cy="276999"/>
          </a:xfrm>
          <a:prstGeom prst="rect">
            <a:avLst/>
          </a:prstGeom>
          <a:noFill/>
        </p:spPr>
        <p:txBody>
          <a:bodyPr wrap="square" rtlCol="0">
            <a:spAutoFit/>
          </a:bodyPr>
          <a:lstStyle/>
          <a:p>
            <a:r>
              <a:rPr lang="en-US" sz="1200" b="1" dirty="0"/>
              <a:t>E</a:t>
            </a:r>
            <a:r>
              <a:rPr lang="en-US" sz="1200" b="1" dirty="0" smtClean="0"/>
              <a:t>ntry</a:t>
            </a:r>
            <a:endParaRPr lang="en-US" sz="1200" b="1" dirty="0"/>
          </a:p>
        </p:txBody>
      </p:sp>
      <p:sp>
        <p:nvSpPr>
          <p:cNvPr id="6" name="TextBox 5"/>
          <p:cNvSpPr txBox="1"/>
          <p:nvPr/>
        </p:nvSpPr>
        <p:spPr>
          <a:xfrm>
            <a:off x="8062956" y="4341453"/>
            <a:ext cx="533400" cy="276999"/>
          </a:xfrm>
          <a:prstGeom prst="rect">
            <a:avLst/>
          </a:prstGeom>
          <a:noFill/>
        </p:spPr>
        <p:txBody>
          <a:bodyPr wrap="square" rtlCol="0">
            <a:spAutoFit/>
          </a:bodyPr>
          <a:lstStyle/>
          <a:p>
            <a:pPr algn="ctr"/>
            <a:r>
              <a:rPr lang="en-US" sz="1200" b="1" dirty="0"/>
              <a:t>E</a:t>
            </a:r>
            <a:r>
              <a:rPr lang="en-US" sz="1200" b="1" dirty="0" smtClean="0"/>
              <a:t>xit</a:t>
            </a:r>
            <a:endParaRPr lang="en-US" sz="1200" b="1" dirty="0"/>
          </a:p>
        </p:txBody>
      </p:sp>
      <p:sp>
        <p:nvSpPr>
          <p:cNvPr id="8" name="Oval 7"/>
          <p:cNvSpPr/>
          <p:nvPr/>
        </p:nvSpPr>
        <p:spPr>
          <a:xfrm>
            <a:off x="7893719" y="400449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19489" y="439475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0600" y="447276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19225" y="407588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1200" y="429729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14600" y="4077081"/>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048000" y="430688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05200" y="410008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038600" y="438215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43425" y="359092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400449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62600" y="35814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43600" y="442211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53200" y="4411592"/>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37839" y="5153146"/>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0600" y="54864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66875" y="408660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17135" y="377589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521523" y="442118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6534" y="406586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2054" y="375629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45523" y="466145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68854" y="406304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39968" y="427012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516111" y="427012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179123" y="442118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53200" y="393738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69123" y="359331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152400" y="4297177"/>
            <a:ext cx="457200" cy="185352"/>
          </a:xfrm>
          <a:prstGeom prst="rightArrow">
            <a:avLst/>
          </a:prstGeom>
          <a:solidFill>
            <a:srgbClr val="FFD7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152400" y="5301048"/>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171450" y="4797377"/>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04775" y="3200400"/>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171450" y="3777915"/>
            <a:ext cx="457200" cy="18535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39069" y="2431608"/>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931223" y="2431608"/>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50523" y="2423586"/>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38900" y="2431608"/>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954823" y="2431608"/>
            <a:ext cx="457200" cy="262074"/>
          </a:xfrm>
          <a:prstGeom prst="rect">
            <a:avLst/>
          </a:prstGeom>
          <a:solidFill>
            <a:srgbClr val="FAF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07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4200" dirty="0" smtClean="0"/>
              <a:t>Four ENHANCE Studies</a:t>
            </a:r>
          </a:p>
        </p:txBody>
      </p:sp>
      <p:sp>
        <p:nvSpPr>
          <p:cNvPr id="25602" name="Rectangle 3"/>
          <p:cNvSpPr>
            <a:spLocks noGrp="1" noChangeArrowheads="1"/>
          </p:cNvSpPr>
          <p:nvPr>
            <p:ph type="body" sz="half" idx="1"/>
          </p:nvPr>
        </p:nvSpPr>
        <p:spPr bwMode="auto">
          <a:xfrm>
            <a:off x="381000" y="2133600"/>
            <a:ext cx="5334000" cy="5029200"/>
          </a:xfrm>
          <a:noFill/>
          <a:ln>
            <a:miter lim="800000"/>
            <a:headEnd/>
            <a:tailEnd/>
          </a:ln>
        </p:spPr>
        <p:txBody>
          <a:bodyPr vert="horz" wrap="square" lIns="91440" tIns="45720" rIns="91440" bIns="45720" numCol="1" anchor="t" anchorCtr="0" compatLnSpc="1">
            <a:prstTxWarp prst="textNoShape">
              <a:avLst/>
            </a:prstTxWarp>
          </a:bodyPr>
          <a:lstStyle/>
          <a:p>
            <a:pPr marL="742950" indent="-742950" eaLnBrk="1" hangingPunct="1">
              <a:lnSpc>
                <a:spcPct val="90000"/>
              </a:lnSpc>
              <a:buFont typeface="+mj-lt"/>
              <a:buAutoNum type="arabicParenR"/>
            </a:pPr>
            <a:r>
              <a:rPr lang="en-US" sz="3400" dirty="0" smtClean="0">
                <a:latin typeface="Arial" charset="0"/>
              </a:rPr>
              <a:t>Comparison with               Child Assessments </a:t>
            </a:r>
          </a:p>
          <a:p>
            <a:pPr marL="742950" indent="-742950" eaLnBrk="1" hangingPunct="1">
              <a:lnSpc>
                <a:spcPct val="90000"/>
              </a:lnSpc>
              <a:buFont typeface="+mj-lt"/>
              <a:buAutoNum type="arabicParenR"/>
            </a:pPr>
            <a:r>
              <a:rPr lang="en-US" sz="3400" dirty="0" smtClean="0">
                <a:latin typeface="Arial" charset="0"/>
              </a:rPr>
              <a:t>Team Decision-Making</a:t>
            </a:r>
          </a:p>
          <a:p>
            <a:pPr marL="742950" indent="-742950" eaLnBrk="1" hangingPunct="1">
              <a:lnSpc>
                <a:spcPct val="90000"/>
              </a:lnSpc>
              <a:buFont typeface="+mj-lt"/>
              <a:buAutoNum type="arabicParenR"/>
            </a:pPr>
            <a:r>
              <a:rPr lang="en-US" sz="3400" dirty="0" smtClean="0">
                <a:latin typeface="Arial" charset="0"/>
              </a:rPr>
              <a:t>Provider Survey</a:t>
            </a:r>
          </a:p>
          <a:p>
            <a:pPr marL="742950" indent="-742950" eaLnBrk="1" hangingPunct="1">
              <a:lnSpc>
                <a:spcPct val="90000"/>
              </a:lnSpc>
              <a:buFont typeface="+mj-lt"/>
              <a:buAutoNum type="arabicParenR"/>
            </a:pPr>
            <a:r>
              <a:rPr lang="en-US" sz="3400" dirty="0" smtClean="0">
                <a:latin typeface="Arial" charset="0"/>
              </a:rPr>
              <a:t>State Data Study</a:t>
            </a:r>
          </a:p>
          <a:p>
            <a:pPr marL="742950" indent="-742950" eaLnBrk="1" hangingPunct="1">
              <a:lnSpc>
                <a:spcPct val="90000"/>
              </a:lnSpc>
              <a:buNone/>
            </a:pPr>
            <a:endParaRPr lang="en-US" sz="3400" dirty="0" smtClean="0">
              <a:latin typeface="Arial" charset="0"/>
            </a:endParaRPr>
          </a:p>
          <a:p>
            <a:pPr eaLnBrk="1" hangingPunct="1">
              <a:lnSpc>
                <a:spcPct val="90000"/>
              </a:lnSpc>
              <a:buNone/>
            </a:pPr>
            <a:endParaRPr lang="en-US" sz="2800" dirty="0" smtClean="0">
              <a:latin typeface="Arial" charset="0"/>
            </a:endParaRPr>
          </a:p>
          <a:p>
            <a:pPr eaLnBrk="1" hangingPunct="1">
              <a:lnSpc>
                <a:spcPct val="90000"/>
              </a:lnSpc>
            </a:pPr>
            <a:endParaRPr lang="en-US" sz="2800" dirty="0" smtClean="0"/>
          </a:p>
        </p:txBody>
      </p:sp>
      <p:pic>
        <p:nvPicPr>
          <p:cNvPr id="25603" name="Picture 4" descr="October2009-2 030"/>
          <p:cNvPicPr>
            <a:picLocks noGrp="1" noChangeAspect="1" noChangeArrowheads="1"/>
          </p:cNvPicPr>
          <p:nvPr>
            <p:ph sz="half" idx="2"/>
          </p:nvPr>
        </p:nvPicPr>
        <p:blipFill>
          <a:blip r:embed="rId3" cstate="print"/>
          <a:srcRect/>
          <a:stretch>
            <a:fillRect/>
          </a:stretch>
        </p:blipFill>
        <p:spPr bwMode="auto">
          <a:xfrm>
            <a:off x="5943600" y="1600200"/>
            <a:ext cx="3028950" cy="4038600"/>
          </a:xfrm>
          <a:noFill/>
          <a:ln>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7698A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8479"/>
            <a:ext cx="7010400" cy="7010400"/>
          </a:xfrm>
          <a:prstGeom prst="rect">
            <a:avLst/>
          </a:prstGeom>
        </p:spPr>
      </p:pic>
      <p:sp>
        <p:nvSpPr>
          <p:cNvPr id="6" name="TextBox 5"/>
          <p:cNvSpPr txBox="1"/>
          <p:nvPr/>
        </p:nvSpPr>
        <p:spPr>
          <a:xfrm>
            <a:off x="4495800" y="533400"/>
            <a:ext cx="3248390" cy="769441"/>
          </a:xfrm>
          <a:prstGeom prst="rect">
            <a:avLst/>
          </a:prstGeom>
          <a:noFill/>
        </p:spPr>
        <p:txBody>
          <a:bodyPr wrap="none" rtlCol="0">
            <a:spAutoFit/>
          </a:bodyPr>
          <a:lstStyle/>
          <a:p>
            <a:r>
              <a:rPr lang="en-US" dirty="0" smtClean="0"/>
              <a:t>Reactions?</a:t>
            </a:r>
            <a:endParaRPr lang="en-US" dirty="0"/>
          </a:p>
        </p:txBody>
      </p:sp>
    </p:spTree>
    <p:extLst>
      <p:ext uri="{BB962C8B-B14F-4D97-AF65-F5344CB8AC3E}">
        <p14:creationId xmlns:p14="http://schemas.microsoft.com/office/powerpoint/2010/main" val="3410683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Child-level comparison of progress categories</a:t>
            </a:r>
            <a:r>
              <a:rPr lang="en-US" dirty="0" smtClean="0"/>
              <a:t/>
            </a:r>
            <a:br>
              <a:rPr lang="en-US" dirty="0" smtClean="0"/>
            </a:br>
            <a:r>
              <a:rPr lang="en-US" dirty="0" smtClean="0"/>
              <a:t> Knowledge and Skills – Jenny 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07210455"/>
              </p:ext>
            </p:extLst>
          </p:nvPr>
        </p:nvGraphicFramePr>
        <p:xfrm>
          <a:off x="685800" y="1447800"/>
          <a:ext cx="7619997" cy="4648203"/>
        </p:xfrm>
        <a:graphic>
          <a:graphicData uri="http://schemas.openxmlformats.org/drawingml/2006/table">
            <a:tbl>
              <a:tblPr>
                <a:tableStyleId>{5C22544A-7EE6-4342-B048-85BDC9FD1C3A}</a:tableStyleId>
              </a:tblPr>
              <a:tblGrid>
                <a:gridCol w="1088571"/>
                <a:gridCol w="1088571"/>
                <a:gridCol w="1088571"/>
                <a:gridCol w="1088571"/>
                <a:gridCol w="1088571"/>
                <a:gridCol w="1088571"/>
                <a:gridCol w="1088571"/>
              </a:tblGrid>
              <a:tr h="1009148">
                <a:tc>
                  <a:txBody>
                    <a:bodyPr/>
                    <a:lstStyle/>
                    <a:p>
                      <a:pPr algn="l" fontAlgn="b"/>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a:effectLst/>
                        </a:rPr>
                        <a:t>a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b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c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d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e - BDI2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COS - totals</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a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u="none" strike="noStrike" dirty="0" smtClean="0">
                          <a:effectLst/>
                        </a:rPr>
                        <a:t>3</a:t>
                      </a:r>
                      <a:endParaRPr lang="en-US" sz="1800" b="0" i="0" u="none" strike="noStrike" dirty="0">
                        <a:solidFill>
                          <a:srgbClr val="000000"/>
                        </a:solidFill>
                        <a:effectLst/>
                        <a:latin typeface="Arial"/>
                      </a:endParaRPr>
                    </a:p>
                  </a:txBody>
                  <a:tcPr marL="9525" marR="9525" marT="9525" marB="0" anchor="b">
                    <a:solidFill>
                      <a:srgbClr val="E9EDF4"/>
                    </a:solidFill>
                  </a:tcPr>
                </a:tc>
                <a:tc>
                  <a:txBody>
                    <a:bodyPr/>
                    <a:lstStyle/>
                    <a:p>
                      <a:pPr algn="r" fontAlgn="b"/>
                      <a:r>
                        <a:rPr lang="en-US" sz="1800" u="none" strike="noStrike" dirty="0">
                          <a:effectLst/>
                        </a:rPr>
                        <a:t>11</a:t>
                      </a:r>
                      <a:endParaRPr lang="en-US" sz="1800" b="0" i="0" u="none" strike="noStrike" dirty="0">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c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d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4</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19</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e - COS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3</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Arial"/>
                      </a:endParaRPr>
                    </a:p>
                  </a:txBody>
                  <a:tcPr marL="9525" marR="9525" marT="9525" marB="0" anchor="b">
                    <a:solidFill>
                      <a:srgbClr val="FFFF00"/>
                    </a:solidFill>
                  </a:tcPr>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2</a:t>
                      </a:r>
                      <a:endParaRPr lang="en-US" sz="1800" b="0" i="0" u="none" strike="noStrike" dirty="0">
                        <a:solidFill>
                          <a:srgbClr val="000000"/>
                        </a:solidFill>
                        <a:effectLst/>
                        <a:latin typeface="Arial"/>
                      </a:endParaRPr>
                    </a:p>
                  </a:txBody>
                  <a:tcPr marL="9525" marR="9525" marT="9525" marB="0" anchor="b">
                    <a:solidFill>
                      <a:srgbClr val="FFC081"/>
                    </a:solidFill>
                  </a:tcPr>
                </a:tc>
                <a:tc>
                  <a:txBody>
                    <a:bodyPr/>
                    <a:lstStyle/>
                    <a:p>
                      <a:pPr algn="r" fontAlgn="b"/>
                      <a:r>
                        <a:rPr lang="en-US" sz="1800" u="none" strike="noStrike">
                          <a:effectLst/>
                        </a:rPr>
                        <a:t>10</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I - COS</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l" fontAlgn="b"/>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a:t>
                      </a:r>
                      <a:endParaRPr lang="en-US" sz="1800" b="0" i="0" u="none" strike="noStrike">
                        <a:solidFill>
                          <a:srgbClr val="000000"/>
                        </a:solidFill>
                        <a:effectLst/>
                        <a:latin typeface="Arial"/>
                      </a:endParaRPr>
                    </a:p>
                  </a:txBody>
                  <a:tcPr marL="9525" marR="9525" marT="9525" marB="0" anchor="b"/>
                </a:tc>
              </a:tr>
              <a:tr h="519865">
                <a:tc>
                  <a:txBody>
                    <a:bodyPr/>
                    <a:lstStyle/>
                    <a:p>
                      <a:pPr algn="l" fontAlgn="b"/>
                      <a:r>
                        <a:rPr lang="en-US" sz="1800" u="none" strike="noStrike">
                          <a:effectLst/>
                        </a:rPr>
                        <a:t>BDI-Totals</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2</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17</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a:effectLst/>
                        </a:rPr>
                        <a:t>11</a:t>
                      </a:r>
                      <a:endParaRPr lang="en-US" sz="1800" b="0" i="0" u="none" strike="noStrike">
                        <a:solidFill>
                          <a:srgbClr val="000000"/>
                        </a:solidFill>
                        <a:effectLst/>
                        <a:latin typeface="Arial"/>
                      </a:endParaRPr>
                    </a:p>
                  </a:txBody>
                  <a:tcPr marL="9525" marR="9525" marT="9525" marB="0" anchor="b"/>
                </a:tc>
                <a:tc>
                  <a:txBody>
                    <a:bodyPr/>
                    <a:lstStyle/>
                    <a:p>
                      <a:pPr algn="r" fontAlgn="b"/>
                      <a:r>
                        <a:rPr lang="en-US" sz="1800" u="none" strike="noStrike" dirty="0">
                          <a:effectLst/>
                        </a:rPr>
                        <a:t>51</a:t>
                      </a:r>
                      <a:endParaRPr lang="en-US" sz="1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6781078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“Jenny 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Entry assessment completed at                                              34 months</a:t>
            </a:r>
          </a:p>
          <a:p>
            <a:r>
              <a:rPr lang="en-US" dirty="0" smtClean="0"/>
              <a:t>Exit assessment completed 10 months                         later when Jenny was 43 months</a:t>
            </a:r>
          </a:p>
          <a:p>
            <a:r>
              <a:rPr lang="en-US" dirty="0" smtClean="0"/>
              <a:t>Diagnosed with a developmental delay</a:t>
            </a:r>
          </a:p>
          <a:p>
            <a:r>
              <a:rPr lang="en-US" dirty="0" smtClean="0"/>
              <a:t>On the COS Knowledge and Skills</a:t>
            </a:r>
          </a:p>
          <a:p>
            <a:pPr lvl="1"/>
            <a:r>
              <a:rPr lang="en-US" dirty="0" smtClean="0"/>
              <a:t>entry rating 6 </a:t>
            </a:r>
          </a:p>
          <a:p>
            <a:pPr lvl="1"/>
            <a:r>
              <a:rPr lang="en-US" dirty="0" smtClean="0"/>
              <a:t>exit rating </a:t>
            </a:r>
            <a:r>
              <a:rPr lang="en-US" dirty="0" smtClean="0"/>
              <a:t>a </a:t>
            </a:r>
            <a:r>
              <a:rPr lang="en-US" dirty="0" smtClean="0"/>
              <a:t>7 </a:t>
            </a:r>
          </a:p>
          <a:p>
            <a:r>
              <a:rPr lang="en-US" dirty="0" smtClean="0"/>
              <a:t>Progress category on COS “e”</a:t>
            </a:r>
          </a:p>
          <a:p>
            <a:r>
              <a:rPr lang="en-US" dirty="0" smtClean="0"/>
              <a:t>Progress category on BDI-2 “c”</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79315" y="-28353"/>
            <a:ext cx="2380634" cy="248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75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“Jenny A.” Qualitative description</a:t>
            </a:r>
            <a:br>
              <a:rPr lang="en-US" dirty="0" smtClean="0"/>
            </a:br>
            <a:r>
              <a:rPr lang="en-US" dirty="0" smtClean="0"/>
              <a:t>Entry, 34 months</a:t>
            </a:r>
            <a:endParaRPr lang="en-US" dirty="0"/>
          </a:p>
        </p:txBody>
      </p:sp>
      <p:sp>
        <p:nvSpPr>
          <p:cNvPr id="3" name="Content Placeholder 2"/>
          <p:cNvSpPr>
            <a:spLocks noGrp="1"/>
          </p:cNvSpPr>
          <p:nvPr>
            <p:ph idx="1"/>
          </p:nvPr>
        </p:nvSpPr>
        <p:spPr/>
        <p:txBody>
          <a:bodyPr/>
          <a:lstStyle/>
          <a:p>
            <a:r>
              <a:rPr lang="en-US" dirty="0" smtClean="0"/>
              <a:t>She is moderately intelligible.</a:t>
            </a:r>
          </a:p>
          <a:p>
            <a:r>
              <a:rPr lang="en-US" dirty="0" smtClean="0"/>
              <a:t>She attends to activities for a long time. </a:t>
            </a:r>
          </a:p>
          <a:p>
            <a:r>
              <a:rPr lang="en-US" dirty="0" smtClean="0"/>
              <a:t>She is persistent in figuring things out and has good creative play.</a:t>
            </a:r>
          </a:p>
          <a:p>
            <a:r>
              <a:rPr lang="en-US" dirty="0" smtClean="0"/>
              <a:t>Parents are not worried about her cognitive abilities but they are worried that she is harder to understand than her brothers were. </a:t>
            </a:r>
            <a:endParaRPr lang="en-US" dirty="0"/>
          </a:p>
        </p:txBody>
      </p:sp>
    </p:spTree>
    <p:extLst>
      <p:ext uri="{BB962C8B-B14F-4D97-AF65-F5344CB8AC3E}">
        <p14:creationId xmlns:p14="http://schemas.microsoft.com/office/powerpoint/2010/main" val="1228122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“Jenny A.” Qualitative description</a:t>
            </a:r>
            <a:br>
              <a:rPr lang="en-US" dirty="0" smtClean="0"/>
            </a:br>
            <a:r>
              <a:rPr lang="en-US" dirty="0" smtClean="0"/>
              <a:t>Exit, 43 months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still concerns about her speech intelligibility. </a:t>
            </a:r>
          </a:p>
          <a:p>
            <a:r>
              <a:rPr lang="en-US" dirty="0" smtClean="0"/>
              <a:t>Her mother said that she seems to be on task in her skills and that she is understanding more of her communication.</a:t>
            </a:r>
          </a:p>
          <a:p>
            <a:r>
              <a:rPr lang="en-US" dirty="0" smtClean="0"/>
              <a:t>She is using language more with less frustration. </a:t>
            </a:r>
          </a:p>
          <a:p>
            <a:r>
              <a:rPr lang="en-US" dirty="0" smtClean="0"/>
              <a:t>She is </a:t>
            </a:r>
            <a:r>
              <a:rPr lang="en-US" dirty="0"/>
              <a:t>v</a:t>
            </a:r>
            <a:r>
              <a:rPr lang="en-US" dirty="0" smtClean="0"/>
              <a:t>ery interested in books and following a story. </a:t>
            </a:r>
          </a:p>
          <a:p>
            <a:r>
              <a:rPr lang="en-US" dirty="0"/>
              <a:t>She seeks out movement and deep pressure to help with self-regulation.</a:t>
            </a:r>
          </a:p>
          <a:p>
            <a:pPr marL="0" indent="0">
              <a:buNone/>
            </a:pPr>
            <a:endParaRPr lang="en-US" dirty="0"/>
          </a:p>
        </p:txBody>
      </p:sp>
    </p:spTree>
    <p:extLst>
      <p:ext uri="{BB962C8B-B14F-4D97-AF65-F5344CB8AC3E}">
        <p14:creationId xmlns:p14="http://schemas.microsoft.com/office/powerpoint/2010/main" val="1646173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scores and COS ratings – Jenny 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2987246"/>
              </p:ext>
            </p:extLst>
          </p:nvPr>
        </p:nvGraphicFramePr>
        <p:xfrm>
          <a:off x="609599" y="1600200"/>
          <a:ext cx="7543800" cy="3733800"/>
        </p:xfrm>
        <a:graphic>
          <a:graphicData uri="http://schemas.openxmlformats.org/drawingml/2006/table">
            <a:tbl>
              <a:tblPr>
                <a:tableStyleId>{5C22544A-7EE6-4342-B048-85BDC9FD1C3A}</a:tableStyleId>
              </a:tblPr>
              <a:tblGrid>
                <a:gridCol w="2209801"/>
                <a:gridCol w="2650303"/>
                <a:gridCol w="2683696"/>
              </a:tblGrid>
              <a:tr h="933450">
                <a:tc>
                  <a:txBody>
                    <a:bodyPr/>
                    <a:lstStyle/>
                    <a:p>
                      <a:pPr algn="l" fontAlgn="b"/>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a:effectLst/>
                        </a:rPr>
                        <a:t>Entry</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a:effectLst/>
                        </a:rPr>
                        <a:t>Exit</a:t>
                      </a:r>
                      <a:endParaRPr lang="en-US" sz="2000" b="0" i="0" u="none" strike="noStrike" dirty="0">
                        <a:solidFill>
                          <a:srgbClr val="000000"/>
                        </a:solidFill>
                        <a:effectLst/>
                        <a:latin typeface="Arial"/>
                      </a:endParaRPr>
                    </a:p>
                  </a:txBody>
                  <a:tcPr marL="9525" marR="9525" marT="9525" marB="0" anchor="b"/>
                </a:tc>
              </a:tr>
              <a:tr h="933450">
                <a:tc>
                  <a:txBody>
                    <a:bodyPr/>
                    <a:lstStyle/>
                    <a:p>
                      <a:pPr algn="l" fontAlgn="b"/>
                      <a:r>
                        <a:rPr lang="en-US" sz="2000" u="none" strike="noStrike" dirty="0">
                          <a:effectLst/>
                        </a:rPr>
                        <a:t>Communication</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85</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102</a:t>
                      </a:r>
                      <a:endParaRPr lang="en-US" sz="2000" b="0" i="0" u="none" strike="noStrike" dirty="0">
                        <a:solidFill>
                          <a:srgbClr val="000000"/>
                        </a:solidFill>
                        <a:effectLst/>
                        <a:latin typeface="Arial"/>
                      </a:endParaRPr>
                    </a:p>
                  </a:txBody>
                  <a:tcPr marL="9525" marR="9525" marT="9525" marB="0" anchor="b"/>
                </a:tc>
              </a:tr>
              <a:tr h="933450">
                <a:tc>
                  <a:txBody>
                    <a:bodyPr/>
                    <a:lstStyle/>
                    <a:p>
                      <a:pPr algn="l" fontAlgn="b"/>
                      <a:r>
                        <a:rPr lang="en-US" sz="2000" u="none" strike="noStrike" dirty="0">
                          <a:effectLst/>
                        </a:rPr>
                        <a:t>Cognitive</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77</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82</a:t>
                      </a:r>
                      <a:endParaRPr lang="en-US" sz="2000" b="0" i="0" u="none" strike="noStrike" dirty="0">
                        <a:solidFill>
                          <a:srgbClr val="000000"/>
                        </a:solidFill>
                        <a:effectLst/>
                        <a:latin typeface="Arial"/>
                      </a:endParaRPr>
                    </a:p>
                  </a:txBody>
                  <a:tcPr marL="9525" marR="9525" marT="9525" marB="0" anchor="b"/>
                </a:tc>
              </a:tr>
              <a:tr h="933450">
                <a:tc>
                  <a:txBody>
                    <a:bodyPr/>
                    <a:lstStyle/>
                    <a:p>
                      <a:pPr algn="l" fontAlgn="b"/>
                      <a:r>
                        <a:rPr lang="en-US" sz="2000" b="0" i="0" u="none" strike="noStrike" dirty="0" smtClean="0">
                          <a:solidFill>
                            <a:srgbClr val="000000"/>
                          </a:solidFill>
                          <a:effectLst/>
                          <a:latin typeface="Calibri" pitchFamily="34" charset="0"/>
                          <a:cs typeface="Calibri" pitchFamily="34" charset="0"/>
                        </a:rPr>
                        <a:t>COS</a:t>
                      </a:r>
                      <a:r>
                        <a:rPr lang="en-US" sz="2000" b="0" i="0" u="none" strike="noStrike" baseline="0" dirty="0" smtClean="0">
                          <a:solidFill>
                            <a:srgbClr val="000000"/>
                          </a:solidFill>
                          <a:effectLst/>
                          <a:latin typeface="Calibri" pitchFamily="34" charset="0"/>
                          <a:cs typeface="Calibri" pitchFamily="34" charset="0"/>
                        </a:rPr>
                        <a:t> rating</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6</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ctr" fontAlgn="b"/>
                      <a:r>
                        <a:rPr lang="en-US" sz="2000" b="0" i="0" u="none" strike="noStrike" dirty="0" smtClean="0">
                          <a:solidFill>
                            <a:srgbClr val="000000"/>
                          </a:solidFill>
                          <a:effectLst/>
                          <a:latin typeface="Calibri" pitchFamily="34" charset="0"/>
                          <a:cs typeface="Calibri" pitchFamily="34" charset="0"/>
                        </a:rPr>
                        <a:t>7</a:t>
                      </a:r>
                      <a:endParaRPr lang="en-US" sz="2000" b="0" i="0" u="none" strike="noStrike" dirty="0">
                        <a:solidFill>
                          <a:srgbClr val="000000"/>
                        </a:solidFill>
                        <a:effectLst/>
                        <a:latin typeface="Calibri" pitchFamily="34" charset="0"/>
                        <a:cs typeface="Calibri" pitchFamily="34" charset="0"/>
                      </a:endParaRPr>
                    </a:p>
                  </a:txBody>
                  <a:tcPr marL="9525" marR="9525" marT="9525" marB="0" anchor="b"/>
                </a:tc>
              </a:tr>
            </a:tbl>
          </a:graphicData>
        </a:graphic>
      </p:graphicFrame>
    </p:spTree>
    <p:extLst>
      <p:ext uri="{BB962C8B-B14F-4D97-AF65-F5344CB8AC3E}">
        <p14:creationId xmlns:p14="http://schemas.microsoft.com/office/powerpoint/2010/main" val="32132001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7" t="17819" r="47960" b="22677"/>
          <a:stretch/>
        </p:blipFill>
        <p:spPr bwMode="auto">
          <a:xfrm>
            <a:off x="457199" y="498766"/>
            <a:ext cx="7436519" cy="606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57944" y="3937383"/>
            <a:ext cx="681256" cy="276999"/>
          </a:xfrm>
          <a:prstGeom prst="rect">
            <a:avLst/>
          </a:prstGeom>
          <a:noFill/>
        </p:spPr>
        <p:txBody>
          <a:bodyPr wrap="square" rtlCol="0">
            <a:spAutoFit/>
          </a:bodyPr>
          <a:lstStyle/>
          <a:p>
            <a:r>
              <a:rPr lang="en-US" sz="1200" b="1" dirty="0" smtClean="0"/>
              <a:t>Entry</a:t>
            </a:r>
            <a:endParaRPr lang="en-US" sz="1200" b="1" dirty="0"/>
          </a:p>
        </p:txBody>
      </p:sp>
      <p:sp>
        <p:nvSpPr>
          <p:cNvPr id="6" name="TextBox 5"/>
          <p:cNvSpPr txBox="1"/>
          <p:nvPr/>
        </p:nvSpPr>
        <p:spPr>
          <a:xfrm>
            <a:off x="8167731" y="4341453"/>
            <a:ext cx="533400" cy="276999"/>
          </a:xfrm>
          <a:prstGeom prst="rect">
            <a:avLst/>
          </a:prstGeom>
          <a:noFill/>
        </p:spPr>
        <p:txBody>
          <a:bodyPr wrap="square" rtlCol="0">
            <a:spAutoFit/>
          </a:bodyPr>
          <a:lstStyle/>
          <a:p>
            <a:r>
              <a:rPr lang="en-US" sz="1200" b="1" dirty="0" smtClean="0"/>
              <a:t>Exit</a:t>
            </a:r>
            <a:endParaRPr lang="en-US" sz="1200" b="1" dirty="0"/>
          </a:p>
        </p:txBody>
      </p:sp>
      <p:sp>
        <p:nvSpPr>
          <p:cNvPr id="8" name="Oval 7"/>
          <p:cNvSpPr/>
          <p:nvPr/>
        </p:nvSpPr>
        <p:spPr>
          <a:xfrm>
            <a:off x="7893719" y="400449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19489" y="439475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6775" y="51054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71600" y="4528103"/>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57375" y="488632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81250" y="466725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4684353"/>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51054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23089" y="4912953"/>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19600" y="454742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62525" y="4911006"/>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62575" y="4299503"/>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53125" y="524827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96050" y="4924526"/>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5248275"/>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14400" y="454715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71600" y="492452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85950" y="4118795"/>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381250" y="3961582"/>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95600" y="4335656"/>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0" y="452810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51402" y="3937383"/>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48175" y="339956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66739" y="4680459"/>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33819" y="4309028"/>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67194" y="55245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05575" y="452693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33664" y="488888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348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7698A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8479"/>
            <a:ext cx="7010400" cy="7010400"/>
          </a:xfrm>
          <a:prstGeom prst="rect">
            <a:avLst/>
          </a:prstGeom>
        </p:spPr>
      </p:pic>
      <p:sp>
        <p:nvSpPr>
          <p:cNvPr id="6" name="TextBox 5"/>
          <p:cNvSpPr txBox="1"/>
          <p:nvPr/>
        </p:nvSpPr>
        <p:spPr>
          <a:xfrm>
            <a:off x="4495800" y="533400"/>
            <a:ext cx="3248390" cy="769441"/>
          </a:xfrm>
          <a:prstGeom prst="rect">
            <a:avLst/>
          </a:prstGeom>
          <a:noFill/>
        </p:spPr>
        <p:txBody>
          <a:bodyPr wrap="none" rtlCol="0">
            <a:spAutoFit/>
          </a:bodyPr>
          <a:lstStyle/>
          <a:p>
            <a:r>
              <a:rPr lang="en-US" dirty="0" smtClean="0"/>
              <a:t>Reactions?</a:t>
            </a:r>
            <a:endParaRPr lang="en-US" dirty="0"/>
          </a:p>
        </p:txBody>
      </p:sp>
    </p:spTree>
    <p:extLst>
      <p:ext uri="{BB962C8B-B14F-4D97-AF65-F5344CB8AC3E}">
        <p14:creationId xmlns:p14="http://schemas.microsoft.com/office/powerpoint/2010/main" val="231312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Preliminary data </a:t>
            </a:r>
            <a:r>
              <a:rPr lang="en-US" dirty="0" smtClean="0"/>
              <a:t>suggests </a:t>
            </a:r>
            <a:r>
              <a:rPr lang="en-US" dirty="0" smtClean="0"/>
              <a:t>some similarity, but many children would be classified differently using the 2 methods</a:t>
            </a:r>
          </a:p>
          <a:p>
            <a:r>
              <a:rPr lang="en-US" dirty="0" smtClean="0"/>
              <a:t>Clinically complex.  Different categories but a lot of similarities in the clinical picture.</a:t>
            </a:r>
          </a:p>
          <a:p>
            <a:r>
              <a:rPr lang="en-US" dirty="0" smtClean="0"/>
              <a:t>Disagreement about what </a:t>
            </a:r>
            <a:r>
              <a:rPr lang="en-US" dirty="0" smtClean="0"/>
              <a:t>% and actions reflect typical functioning, </a:t>
            </a:r>
            <a:r>
              <a:rPr lang="en-US" dirty="0" smtClean="0"/>
              <a:t>breadth of </a:t>
            </a:r>
            <a:r>
              <a:rPr lang="en-US" dirty="0" smtClean="0"/>
              <a:t>sample observations </a:t>
            </a:r>
            <a:r>
              <a:rPr lang="en-US" dirty="0" smtClean="0"/>
              <a:t>to know </a:t>
            </a:r>
            <a:r>
              <a:rPr lang="en-US" dirty="0" smtClean="0"/>
              <a:t>functioning…</a:t>
            </a:r>
          </a:p>
          <a:p>
            <a:r>
              <a:rPr lang="en-US" dirty="0" smtClean="0"/>
              <a:t>Continue </a:t>
            </a:r>
            <a:r>
              <a:rPr lang="en-US" dirty="0"/>
              <a:t>to collect more data, investigate further.</a:t>
            </a:r>
          </a:p>
          <a:p>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927236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idx="4294967295"/>
          </p:nvPr>
        </p:nvSpPr>
        <p:spPr>
          <a:xfrm>
            <a:off x="457200" y="2286000"/>
            <a:ext cx="8305800" cy="1470025"/>
          </a:xfrm>
        </p:spPr>
        <p:txBody>
          <a:bodyPr/>
          <a:lstStyle/>
          <a:p>
            <a:pPr eaLnBrk="1" hangingPunct="1"/>
            <a:r>
              <a:rPr lang="en-US" b="0" smtClean="0">
                <a:solidFill>
                  <a:schemeClr val="bg1"/>
                </a:solidFill>
              </a:rPr>
              <a:t>Questions? Comments? Reactions?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1-3:</a:t>
            </a:r>
            <a:br>
              <a:rPr lang="en-US" dirty="0" smtClean="0"/>
            </a:br>
            <a:r>
              <a:rPr lang="en-US" dirty="0" smtClean="0"/>
              <a:t>Project Data Collection Sites</a:t>
            </a:r>
            <a:endParaRPr lang="en-US" dirty="0"/>
          </a:p>
        </p:txBody>
      </p:sp>
      <p:sp>
        <p:nvSpPr>
          <p:cNvPr id="4" name="Text Placeholder 3"/>
          <p:cNvSpPr>
            <a:spLocks noGrp="1"/>
          </p:cNvSpPr>
          <p:nvPr>
            <p:ph type="body" sz="half" idx="1"/>
          </p:nvPr>
        </p:nvSpPr>
        <p:spPr>
          <a:xfrm>
            <a:off x="381000" y="1371600"/>
            <a:ext cx="4038600" cy="4449763"/>
          </a:xfrm>
        </p:spPr>
        <p:txBody>
          <a:bodyPr/>
          <a:lstStyle/>
          <a:p>
            <a:pPr>
              <a:buNone/>
            </a:pPr>
            <a:r>
              <a:rPr lang="en-US" sz="2800" u="sng" dirty="0" smtClean="0">
                <a:latin typeface="Arial Rounded MT Bold" pitchFamily="34" charset="0"/>
              </a:rPr>
              <a:t>Part C (Birth to 3)</a:t>
            </a:r>
          </a:p>
          <a:p>
            <a:r>
              <a:rPr lang="en-US" sz="2800" dirty="0" smtClean="0">
                <a:latin typeface="Arial Rounded MT Bold" pitchFamily="34" charset="0"/>
              </a:rPr>
              <a:t>Illinois</a:t>
            </a:r>
          </a:p>
          <a:p>
            <a:r>
              <a:rPr lang="en-US" sz="2800" dirty="0" smtClean="0">
                <a:latin typeface="Arial Rounded MT Bold" pitchFamily="34" charset="0"/>
              </a:rPr>
              <a:t>Maine</a:t>
            </a:r>
          </a:p>
          <a:p>
            <a:r>
              <a:rPr lang="en-US" sz="2800" dirty="0" smtClean="0">
                <a:latin typeface="Arial Rounded MT Bold" pitchFamily="34" charset="0"/>
              </a:rPr>
              <a:t>Minnesota</a:t>
            </a:r>
          </a:p>
          <a:p>
            <a:r>
              <a:rPr lang="en-US" sz="2800" dirty="0" smtClean="0">
                <a:latin typeface="Arial Rounded MT Bold" pitchFamily="34" charset="0"/>
              </a:rPr>
              <a:t>New Mexico</a:t>
            </a:r>
          </a:p>
          <a:p>
            <a:r>
              <a:rPr lang="en-US" sz="2800" dirty="0" smtClean="0">
                <a:latin typeface="Arial Rounded MT Bold" pitchFamily="34" charset="0"/>
              </a:rPr>
              <a:t>Texas </a:t>
            </a:r>
          </a:p>
          <a:p>
            <a:r>
              <a:rPr lang="en-US" sz="2800" dirty="0" smtClean="0">
                <a:latin typeface="Arial Rounded MT Bold" pitchFamily="34" charset="0"/>
              </a:rPr>
              <a:t>North Carolina</a:t>
            </a:r>
          </a:p>
          <a:p>
            <a:r>
              <a:rPr lang="en-US" sz="2800" dirty="0" smtClean="0">
                <a:latin typeface="Arial Rounded MT Bold" pitchFamily="34" charset="0"/>
              </a:rPr>
              <a:t>Virginia</a:t>
            </a:r>
          </a:p>
        </p:txBody>
      </p:sp>
      <p:sp>
        <p:nvSpPr>
          <p:cNvPr id="3" name="Content Placeholder 2"/>
          <p:cNvSpPr>
            <a:spLocks noGrp="1"/>
          </p:cNvSpPr>
          <p:nvPr>
            <p:ph sz="half" idx="2"/>
          </p:nvPr>
        </p:nvSpPr>
        <p:spPr>
          <a:xfrm>
            <a:off x="4267200" y="1371601"/>
            <a:ext cx="4724400" cy="4495800"/>
          </a:xfrm>
        </p:spPr>
        <p:txBody>
          <a:bodyPr/>
          <a:lstStyle/>
          <a:p>
            <a:pPr eaLnBrk="1" hangingPunct="1">
              <a:lnSpc>
                <a:spcPct val="90000"/>
              </a:lnSpc>
              <a:buNone/>
            </a:pPr>
            <a:r>
              <a:rPr lang="en-US" sz="2800" u="sng" dirty="0" smtClean="0">
                <a:latin typeface="Arial Rounded MT Bold" pitchFamily="34" charset="0"/>
              </a:rPr>
              <a:t>Part B Preschool (3-5</a:t>
            </a:r>
            <a:r>
              <a:rPr lang="en-US" sz="2800" dirty="0" smtClean="0">
                <a:latin typeface="Arial Rounded MT Bold" pitchFamily="34" charset="0"/>
              </a:rPr>
              <a:t>)</a:t>
            </a:r>
          </a:p>
          <a:p>
            <a:pPr eaLnBrk="1" hangingPunct="1">
              <a:lnSpc>
                <a:spcPct val="90000"/>
              </a:lnSpc>
            </a:pPr>
            <a:r>
              <a:rPr lang="en-US" sz="2800" dirty="0" smtClean="0">
                <a:latin typeface="Arial Rounded MT Bold" pitchFamily="34" charset="0"/>
              </a:rPr>
              <a:t>Illinois</a:t>
            </a:r>
          </a:p>
          <a:p>
            <a:pPr eaLnBrk="1" hangingPunct="1">
              <a:lnSpc>
                <a:spcPct val="90000"/>
              </a:lnSpc>
            </a:pPr>
            <a:r>
              <a:rPr lang="en-US" sz="2800" dirty="0" smtClean="0">
                <a:latin typeface="Arial Rounded MT Bold" pitchFamily="34" charset="0"/>
              </a:rPr>
              <a:t>Maine</a:t>
            </a:r>
          </a:p>
          <a:p>
            <a:pPr eaLnBrk="1" hangingPunct="1">
              <a:lnSpc>
                <a:spcPct val="90000"/>
              </a:lnSpc>
            </a:pPr>
            <a:r>
              <a:rPr lang="en-US" sz="2800" dirty="0" smtClean="0">
                <a:latin typeface="Arial Rounded MT Bold" pitchFamily="34" charset="0"/>
              </a:rPr>
              <a:t>Minnesota</a:t>
            </a:r>
          </a:p>
          <a:p>
            <a:pPr eaLnBrk="1" hangingPunct="1">
              <a:lnSpc>
                <a:spcPct val="90000"/>
              </a:lnSpc>
            </a:pPr>
            <a:r>
              <a:rPr lang="en-US" sz="2800" dirty="0" smtClean="0">
                <a:latin typeface="Arial Rounded MT Bold" pitchFamily="34" charset="0"/>
              </a:rPr>
              <a:t>New Mexico</a:t>
            </a:r>
          </a:p>
          <a:p>
            <a:pPr eaLnBrk="1" hangingPunct="1">
              <a:lnSpc>
                <a:spcPct val="90000"/>
              </a:lnSpc>
            </a:pPr>
            <a:r>
              <a:rPr lang="en-US" sz="2800" dirty="0" smtClean="0">
                <a:latin typeface="Arial Rounded MT Bold" pitchFamily="34" charset="0"/>
              </a:rPr>
              <a:t>Texas </a:t>
            </a:r>
          </a:p>
          <a:p>
            <a:pPr eaLnBrk="1" hangingPunct="1">
              <a:lnSpc>
                <a:spcPct val="90000"/>
              </a:lnSpc>
            </a:pPr>
            <a:r>
              <a:rPr lang="en-US" sz="2800" dirty="0" smtClean="0">
                <a:latin typeface="Arial Rounded MT Bold" pitchFamily="34" charset="0"/>
              </a:rPr>
              <a:t>South Carolina</a:t>
            </a:r>
          </a:p>
          <a:p>
            <a:pPr>
              <a:buNone/>
            </a:pPr>
            <a:endParaRPr lang="en-US" dirty="0"/>
          </a:p>
        </p:txBody>
      </p:sp>
      <p:pic>
        <p:nvPicPr>
          <p:cNvPr id="5" name="Content Placeholder 5" descr="parent_10.jpe"/>
          <p:cNvPicPr>
            <a:picLocks noChangeAspect="1"/>
          </p:cNvPicPr>
          <p:nvPr/>
        </p:nvPicPr>
        <p:blipFill>
          <a:blip r:embed="rId3" cstate="print"/>
          <a:stretch>
            <a:fillRect/>
          </a:stretch>
        </p:blipFill>
        <p:spPr>
          <a:xfrm>
            <a:off x="2362200" y="5372233"/>
            <a:ext cx="3886200" cy="1114289"/>
          </a:xfrm>
          <a:prstGeom prst="rect">
            <a:avLst/>
          </a:prstGeom>
        </p:spPr>
      </p:pic>
      <p:sp>
        <p:nvSpPr>
          <p:cNvPr id="7" name="Slide Number Placeholder 5"/>
          <p:cNvSpPr>
            <a:spLocks noGrp="1"/>
          </p:cNvSpPr>
          <p:nvPr>
            <p:ph type="sldNum" sz="quarter" idx="4294967295"/>
          </p:nvPr>
        </p:nvSpPr>
        <p:spPr>
          <a:xfrm>
            <a:off x="3657600" y="6356350"/>
            <a:ext cx="2133600" cy="365125"/>
          </a:xfrm>
          <a:prstGeom prst="rect">
            <a:avLst/>
          </a:prstGeom>
        </p:spPr>
        <p:txBody>
          <a:bodyPr/>
          <a:lstStyle/>
          <a:p>
            <a:pPr algn="ctr">
              <a:defRPr/>
            </a:pPr>
            <a:fld id="{14583645-7DF7-4C0A-A3B3-0512B762ACA2}" type="slidenum">
              <a:rPr lang="en-US" sz="1800" b="0" smtClean="0">
                <a:latin typeface="+mn-lt"/>
              </a:rPr>
              <a:pPr algn="ctr">
                <a:defRPr/>
              </a:pPr>
              <a:t>6</a:t>
            </a:fld>
            <a:endParaRPr lang="en-US" sz="1800" b="0"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sz="4200" smtClean="0"/>
              <a:t>Find out more</a:t>
            </a:r>
          </a:p>
        </p:txBody>
      </p:sp>
      <p:sp>
        <p:nvSpPr>
          <p:cNvPr id="37890" name="Rectangle 3"/>
          <p:cNvSpPr>
            <a:spLocks noGrp="1" noChangeArrowheads="1"/>
          </p:cNvSpPr>
          <p:nvPr>
            <p:ph type="body" idx="4294967295"/>
          </p:nvPr>
        </p:nvSpPr>
        <p:spPr bwMode="auto">
          <a:xfrm>
            <a:off x="457200" y="3429000"/>
            <a:ext cx="8229600" cy="2697163"/>
          </a:xfrm>
          <a:prstGeom prst="rect">
            <a:avLst/>
          </a:prstGeom>
          <a:noFill/>
          <a:ln>
            <a:miter lim="800000"/>
            <a:headEnd/>
            <a:tailEnd/>
          </a:ln>
        </p:spPr>
        <p:txBody>
          <a:bodyPr/>
          <a:lstStyle/>
          <a:p>
            <a:pPr eaLnBrk="1" hangingPunct="1"/>
            <a:r>
              <a:rPr lang="en-US" dirty="0" smtClean="0">
                <a:latin typeface="Arial" charset="0"/>
              </a:rPr>
              <a:t>ENHANCE Website</a:t>
            </a:r>
          </a:p>
          <a:p>
            <a:pPr lvl="1" eaLnBrk="1" hangingPunct="1"/>
            <a:r>
              <a:rPr lang="en-US" dirty="0" smtClean="0">
                <a:latin typeface="Arial" charset="0"/>
              </a:rPr>
              <a:t>http://ENHANCE.sri.com</a:t>
            </a:r>
          </a:p>
          <a:p>
            <a:pPr eaLnBrk="1" hangingPunct="1"/>
            <a:r>
              <a:rPr lang="en-US" dirty="0" smtClean="0">
                <a:latin typeface="Arial" charset="0"/>
              </a:rPr>
              <a:t>ECO Center Website</a:t>
            </a:r>
          </a:p>
          <a:p>
            <a:pPr lvl="1" eaLnBrk="1" hangingPunct="1"/>
            <a:r>
              <a:rPr lang="en-US" dirty="0" smtClean="0">
                <a:latin typeface="Arial" charset="0"/>
              </a:rPr>
              <a:t>http://www.the-ECO-center.org</a:t>
            </a:r>
          </a:p>
          <a:p>
            <a:pPr eaLnBrk="1" hangingPunct="1"/>
            <a:r>
              <a:rPr lang="en-US" dirty="0" smtClean="0">
                <a:latin typeface="Arial" charset="0"/>
              </a:rPr>
              <a:t>Contact ENHANCE staff</a:t>
            </a:r>
          </a:p>
          <a:p>
            <a:pPr lvl="1" eaLnBrk="1" hangingPunct="1"/>
            <a:r>
              <a:rPr lang="en-US" dirty="0" smtClean="0">
                <a:latin typeface="Arial" charset="0"/>
              </a:rPr>
              <a:t>E-mail: </a:t>
            </a:r>
            <a:r>
              <a:rPr lang="en-US" dirty="0" smtClean="0">
                <a:latin typeface="Arial" charset="0"/>
                <a:hlinkClick r:id="rId3"/>
              </a:rPr>
              <a:t>ENHANCE@sri.com</a:t>
            </a:r>
            <a:endParaRPr lang="en-US" dirty="0" smtClean="0">
              <a:latin typeface="Arial" charset="0"/>
            </a:endParaRPr>
          </a:p>
          <a:p>
            <a:pPr lvl="1" eaLnBrk="1" hangingPunct="1">
              <a:buFont typeface="Arial" charset="0"/>
              <a:buNone/>
            </a:pPr>
            <a:endParaRPr lang="en-US" dirty="0" smtClean="0">
              <a:latin typeface="Arial" charset="0"/>
            </a:endParaRPr>
          </a:p>
        </p:txBody>
      </p:sp>
      <p:pic>
        <p:nvPicPr>
          <p:cNvPr id="5" name="Picture 10" descr="61003"/>
          <p:cNvPicPr>
            <a:picLocks noChangeAspect="1" noChangeArrowheads="1"/>
          </p:cNvPicPr>
          <p:nvPr/>
        </p:nvPicPr>
        <p:blipFill>
          <a:blip r:embed="rId4" cstate="print"/>
          <a:srcRect/>
          <a:stretch>
            <a:fillRect/>
          </a:stretch>
        </p:blipFill>
        <p:spPr bwMode="auto">
          <a:xfrm>
            <a:off x="6781800" y="1447800"/>
            <a:ext cx="2163844" cy="3278936"/>
          </a:xfrm>
          <a:prstGeom prst="rect">
            <a:avLst/>
          </a:prstGeom>
          <a:noFill/>
          <a:ln w="9525">
            <a:noFill/>
            <a:miter lim="800000"/>
            <a:headEnd/>
            <a:tailEnd/>
          </a:ln>
        </p:spPr>
      </p:pic>
      <p:pic>
        <p:nvPicPr>
          <p:cNvPr id="6" name="Picture 10" descr="133_SQ"/>
          <p:cNvPicPr>
            <a:picLocks noChangeAspect="1" noChangeArrowheads="1"/>
          </p:cNvPicPr>
          <p:nvPr/>
        </p:nvPicPr>
        <p:blipFill>
          <a:blip r:embed="rId5" cstate="print"/>
          <a:srcRect/>
          <a:stretch>
            <a:fillRect/>
          </a:stretch>
        </p:blipFill>
        <p:spPr bwMode="auto">
          <a:xfrm>
            <a:off x="3352800" y="1447800"/>
            <a:ext cx="3276600" cy="1992515"/>
          </a:xfrm>
          <a:prstGeom prst="rect">
            <a:avLst/>
          </a:prstGeom>
          <a:noFill/>
          <a:ln w="9525">
            <a:noFill/>
            <a:miter lim="800000"/>
            <a:headEnd/>
            <a:tailEnd/>
          </a:ln>
        </p:spPr>
      </p:pic>
      <p:pic>
        <p:nvPicPr>
          <p:cNvPr id="7" name="Picture 8" descr="C:\Documents and Settings\lbarton\Local Settings\Temporary Internet Files\Content.IE5\HK435GIR\MP900408980[1].jpg"/>
          <p:cNvPicPr>
            <a:picLocks noChangeAspect="1" noChangeArrowheads="1"/>
          </p:cNvPicPr>
          <p:nvPr/>
        </p:nvPicPr>
        <p:blipFill>
          <a:blip r:embed="rId6" cstate="print"/>
          <a:srcRect/>
          <a:stretch>
            <a:fillRect/>
          </a:stretch>
        </p:blipFill>
        <p:spPr bwMode="auto">
          <a:xfrm>
            <a:off x="228600" y="1447800"/>
            <a:ext cx="2971800" cy="1982748"/>
          </a:xfrm>
          <a:prstGeom prst="rect">
            <a:avLst/>
          </a:prstGeom>
          <a:noFill/>
        </p:spPr>
      </p:pic>
    </p:spTree>
    <p:extLst>
      <p:ext uri="{BB962C8B-B14F-4D97-AF65-F5344CB8AC3E}">
        <p14:creationId xmlns:p14="http://schemas.microsoft.com/office/powerpoint/2010/main" val="328508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1905000"/>
            <a:ext cx="8763000" cy="5181600"/>
          </a:xfrm>
        </p:spPr>
        <p:txBody>
          <a:bodyPr/>
          <a:lstStyle/>
          <a:p>
            <a:pPr marL="0" indent="0" eaLnBrk="1" hangingPunct="1">
              <a:lnSpc>
                <a:spcPct val="80000"/>
              </a:lnSpc>
              <a:buNone/>
            </a:pPr>
            <a:r>
              <a:rPr lang="en-US" b="1" dirty="0" smtClean="0">
                <a:latin typeface="Arial" charset="0"/>
              </a:rPr>
              <a:t>Get </a:t>
            </a:r>
            <a:r>
              <a:rPr lang="en-US" b="1" dirty="0">
                <a:latin typeface="Arial" charset="0"/>
              </a:rPr>
              <a:t>the Survey</a:t>
            </a:r>
            <a:endParaRPr lang="en-US" b="1" dirty="0">
              <a:latin typeface="Arial" charset="0"/>
              <a:hlinkClick r:id="rId3"/>
            </a:endParaRPr>
          </a:p>
          <a:p>
            <a:r>
              <a:rPr lang="en-US" sz="2200" dirty="0">
                <a:latin typeface="Arial" charset="0"/>
                <a:hlinkClick r:id="rId3"/>
              </a:rPr>
              <a:t>http://</a:t>
            </a:r>
            <a:r>
              <a:rPr lang="en-US" sz="2200" dirty="0" smtClean="0">
                <a:latin typeface="Arial" charset="0"/>
                <a:hlinkClick r:id="rId3"/>
              </a:rPr>
              <a:t>enhance.sri.com/datacollection/data.html</a:t>
            </a:r>
            <a:r>
              <a:rPr lang="en-US" sz="2200" dirty="0" smtClean="0">
                <a:latin typeface="Arial" charset="0"/>
              </a:rPr>
              <a:t> or</a:t>
            </a:r>
          </a:p>
          <a:p>
            <a:r>
              <a:rPr lang="en-US" sz="2200" dirty="0" smtClean="0">
                <a:latin typeface="Arial" charset="0"/>
              </a:rPr>
              <a:t>ECO website – last year’s conference handouts (ECO resources, presentations, 2012)</a:t>
            </a:r>
          </a:p>
          <a:p>
            <a:r>
              <a:rPr lang="en-US" sz="2200" dirty="0" smtClean="0">
                <a:latin typeface="Arial" charset="0"/>
              </a:rPr>
              <a:t>Related presentations posted on same web sites</a:t>
            </a:r>
          </a:p>
          <a:p>
            <a:pPr marL="0" indent="0" eaLnBrk="1" hangingPunct="1">
              <a:lnSpc>
                <a:spcPct val="80000"/>
              </a:lnSpc>
              <a:buNone/>
            </a:pPr>
            <a:r>
              <a:rPr lang="en-US" b="1" dirty="0">
                <a:latin typeface="Arial" charset="0"/>
              </a:rPr>
              <a:t>Content</a:t>
            </a:r>
          </a:p>
          <a:p>
            <a:r>
              <a:rPr lang="en-US" sz="2000" dirty="0">
                <a:latin typeface="Arial" panose="020B0604020202020204" pitchFamily="34" charset="0"/>
                <a:cs typeface="Arial" panose="020B0604020202020204" pitchFamily="34" charset="0"/>
              </a:rPr>
              <a:t>Training and knowledge of providers</a:t>
            </a:r>
          </a:p>
          <a:p>
            <a:r>
              <a:rPr lang="en-US" sz="2000" dirty="0">
                <a:latin typeface="Arial" panose="020B0604020202020204" pitchFamily="34" charset="0"/>
                <a:cs typeface="Arial" panose="020B0604020202020204" pitchFamily="34" charset="0"/>
              </a:rPr>
              <a:t>How COS process is structured </a:t>
            </a:r>
          </a:p>
          <a:p>
            <a:r>
              <a:rPr lang="en-US" sz="2000" dirty="0">
                <a:latin typeface="Arial" panose="020B0604020202020204" pitchFamily="34" charset="0"/>
                <a:cs typeface="Arial" panose="020B0604020202020204" pitchFamily="34" charset="0"/>
              </a:rPr>
              <a:t>Frequency of implementing recommended practices</a:t>
            </a:r>
          </a:p>
          <a:p>
            <a:r>
              <a:rPr lang="en-US" sz="2000" dirty="0">
                <a:latin typeface="Arial" panose="020B0604020202020204" pitchFamily="34" charset="0"/>
                <a:cs typeface="Arial" panose="020B0604020202020204" pitchFamily="34" charset="0"/>
              </a:rPr>
              <a:t>Attitudes and implementation challenges</a:t>
            </a:r>
          </a:p>
          <a:p>
            <a:r>
              <a:rPr lang="en-US" sz="2000" dirty="0">
                <a:latin typeface="Arial" panose="020B0604020202020204" pitchFamily="34" charset="0"/>
                <a:cs typeface="Arial" panose="020B0604020202020204" pitchFamily="34" charset="0"/>
              </a:rPr>
              <a:t>Perceived accuracy of the ratings</a:t>
            </a:r>
          </a:p>
          <a:p>
            <a:r>
              <a:rPr lang="en-US" sz="2000" dirty="0">
                <a:latin typeface="Arial" panose="020B0604020202020204" pitchFamily="34" charset="0"/>
                <a:cs typeface="Arial" panose="020B0604020202020204" pitchFamily="34" charset="0"/>
              </a:rPr>
              <a:t>Impact of COS on practice</a:t>
            </a:r>
          </a:p>
          <a:p>
            <a:endParaRPr lang="en-US" sz="2200" dirty="0">
              <a:latin typeface="Arial" charset="0"/>
            </a:endParaRPr>
          </a:p>
          <a:p>
            <a:pPr marL="0" indent="0">
              <a:buNone/>
            </a:pPr>
            <a:endParaRPr lang="en-US" sz="2200" dirty="0">
              <a:latin typeface="Arial" charset="0"/>
            </a:endParaRPr>
          </a:p>
        </p:txBody>
      </p:sp>
      <p:sp>
        <p:nvSpPr>
          <p:cNvPr id="3" name="Title 2"/>
          <p:cNvSpPr>
            <a:spLocks noGrp="1"/>
          </p:cNvSpPr>
          <p:nvPr>
            <p:ph type="title"/>
          </p:nvPr>
        </p:nvSpPr>
        <p:spPr/>
        <p:txBody>
          <a:bodyPr/>
          <a:lstStyle/>
          <a:p>
            <a:r>
              <a:rPr lang="en-US" dirty="0" smtClean="0"/>
              <a:t>Provider Survey</a:t>
            </a:r>
            <a:endParaRPr lang="en-US" dirty="0"/>
          </a:p>
        </p:txBody>
      </p:sp>
      <p:pic>
        <p:nvPicPr>
          <p:cNvPr id="5" name="Content Placeholder 6" descr="emmaautum2.jpg"/>
          <p:cNvPicPr>
            <a:picLocks noChangeAspect="1"/>
          </p:cNvPicPr>
          <p:nvPr/>
        </p:nvPicPr>
        <p:blipFill>
          <a:blip r:embed="rId4" cstate="print"/>
          <a:stretch>
            <a:fillRect/>
          </a:stretch>
        </p:blipFill>
        <p:spPr>
          <a:xfrm>
            <a:off x="5638799" y="-30126"/>
            <a:ext cx="3487479" cy="22193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lnSpc>
                <a:spcPct val="80000"/>
              </a:lnSpc>
              <a:buNone/>
            </a:pPr>
            <a:r>
              <a:rPr lang="en-US" b="1" dirty="0">
                <a:latin typeface="Arial" charset="0"/>
              </a:rPr>
              <a:t>Sample/Approach</a:t>
            </a:r>
          </a:p>
          <a:p>
            <a:pPr eaLnBrk="1" hangingPunct="1">
              <a:lnSpc>
                <a:spcPct val="80000"/>
              </a:lnSpc>
            </a:pPr>
            <a:r>
              <a:rPr lang="en-US" dirty="0">
                <a:latin typeface="Arial" charset="0"/>
              </a:rPr>
              <a:t>All providers in the program who                                       participate in the COS process                                                              are invited to participate in an online survey</a:t>
            </a:r>
          </a:p>
          <a:p>
            <a:pPr eaLnBrk="1" hangingPunct="1">
              <a:lnSpc>
                <a:spcPct val="80000"/>
              </a:lnSpc>
              <a:buNone/>
            </a:pPr>
            <a:endParaRPr lang="en-US" b="1" dirty="0" smtClean="0">
              <a:latin typeface="Arial" charset="0"/>
            </a:endParaRPr>
          </a:p>
          <a:p>
            <a:pPr eaLnBrk="1" hangingPunct="1">
              <a:lnSpc>
                <a:spcPct val="80000"/>
              </a:lnSpc>
              <a:buNone/>
            </a:pPr>
            <a:r>
              <a:rPr lang="en-US" b="1" dirty="0" smtClean="0">
                <a:latin typeface="Arial" charset="0"/>
              </a:rPr>
              <a:t>Study Status</a:t>
            </a:r>
          </a:p>
          <a:p>
            <a:pPr eaLnBrk="1" hangingPunct="1">
              <a:lnSpc>
                <a:spcPct val="80000"/>
              </a:lnSpc>
            </a:pPr>
            <a:r>
              <a:rPr lang="en-US" dirty="0" smtClean="0">
                <a:latin typeface="Arial" charset="0"/>
              </a:rPr>
              <a:t>Data collected spring </a:t>
            </a:r>
            <a:r>
              <a:rPr lang="en-US" dirty="0">
                <a:latin typeface="Arial" charset="0"/>
              </a:rPr>
              <a:t>2012</a:t>
            </a:r>
          </a:p>
          <a:p>
            <a:pPr eaLnBrk="1" hangingPunct="1">
              <a:lnSpc>
                <a:spcPct val="80000"/>
              </a:lnSpc>
            </a:pPr>
            <a:r>
              <a:rPr lang="en-US" dirty="0">
                <a:latin typeface="Arial" charset="0"/>
              </a:rPr>
              <a:t>Initial analyses </a:t>
            </a:r>
            <a:r>
              <a:rPr lang="en-US" dirty="0" smtClean="0">
                <a:latin typeface="Arial" charset="0"/>
              </a:rPr>
              <a:t>completed</a:t>
            </a:r>
          </a:p>
          <a:p>
            <a:pPr eaLnBrk="1" hangingPunct="1">
              <a:lnSpc>
                <a:spcPct val="80000"/>
              </a:lnSpc>
            </a:pPr>
            <a:r>
              <a:rPr lang="en-US" dirty="0" smtClean="0">
                <a:latin typeface="Arial" charset="0"/>
              </a:rPr>
              <a:t>856 providers, 19 EI and 15 ECSE programs in 8 states</a:t>
            </a:r>
            <a:endParaRPr lang="en-US" dirty="0">
              <a:latin typeface="Arial" charset="0"/>
            </a:endParaRPr>
          </a:p>
          <a:p>
            <a:pPr eaLnBrk="1" hangingPunct="1">
              <a:lnSpc>
                <a:spcPct val="80000"/>
              </a:lnSpc>
            </a:pPr>
            <a:endParaRPr lang="en-US" dirty="0">
              <a:latin typeface="Arial" charset="0"/>
            </a:endParaRPr>
          </a:p>
          <a:p>
            <a:pPr eaLnBrk="1" hangingPunct="1">
              <a:lnSpc>
                <a:spcPct val="80000"/>
              </a:lnSpc>
            </a:pPr>
            <a:endParaRPr lang="en-US" dirty="0">
              <a:latin typeface="Arial" charset="0"/>
            </a:endParaRPr>
          </a:p>
          <a:p>
            <a:endParaRPr lang="en-US" dirty="0"/>
          </a:p>
        </p:txBody>
      </p:sp>
      <p:sp>
        <p:nvSpPr>
          <p:cNvPr id="3" name="Title 2"/>
          <p:cNvSpPr>
            <a:spLocks noGrp="1"/>
          </p:cNvSpPr>
          <p:nvPr>
            <p:ph type="title"/>
          </p:nvPr>
        </p:nvSpPr>
        <p:spPr/>
        <p:txBody>
          <a:bodyPr/>
          <a:lstStyle/>
          <a:p>
            <a:r>
              <a:rPr lang="en-US" dirty="0" smtClean="0"/>
              <a:t>Provider Survey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352" t="11701"/>
          <a:stretch/>
        </p:blipFill>
        <p:spPr>
          <a:xfrm>
            <a:off x="6882809" y="0"/>
            <a:ext cx="2286000" cy="2255115"/>
          </a:xfrm>
          <a:prstGeom prst="rect">
            <a:avLst/>
          </a:prstGeom>
        </p:spPr>
      </p:pic>
    </p:spTree>
    <p:extLst>
      <p:ext uri="{BB962C8B-B14F-4D97-AF65-F5344CB8AC3E}">
        <p14:creationId xmlns:p14="http://schemas.microsoft.com/office/powerpoint/2010/main" val="76758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Provider Survey Findings</a:t>
            </a:r>
            <a:endParaRPr lang="en-US" dirty="0"/>
          </a:p>
        </p:txBody>
      </p:sp>
      <p:sp>
        <p:nvSpPr>
          <p:cNvPr id="3" name="Content Placeholder 2"/>
          <p:cNvSpPr>
            <a:spLocks noGrp="1"/>
          </p:cNvSpPr>
          <p:nvPr>
            <p:ph sz="half" idx="1"/>
          </p:nvPr>
        </p:nvSpPr>
        <p:spPr>
          <a:xfrm>
            <a:off x="152400" y="1536192"/>
            <a:ext cx="4191000" cy="4590288"/>
          </a:xfrm>
          <a:solidFill>
            <a:schemeClr val="accent5">
              <a:lumMod val="20000"/>
              <a:lumOff val="80000"/>
            </a:schemeClr>
          </a:solidFill>
        </p:spPr>
        <p:txBody>
          <a:bodyPr/>
          <a:lstStyle/>
          <a:p>
            <a:r>
              <a:rPr lang="en-US" dirty="0" smtClean="0"/>
              <a:t>Most receive COS training, variable length</a:t>
            </a:r>
          </a:p>
          <a:p>
            <a:r>
              <a:rPr lang="en-US" dirty="0" smtClean="0"/>
              <a:t>Providers report understanding key concepts</a:t>
            </a:r>
          </a:p>
          <a:p>
            <a:r>
              <a:rPr lang="en-US" dirty="0" smtClean="0"/>
              <a:t>¾ of providers complete most ratings in teams</a:t>
            </a:r>
          </a:p>
          <a:p>
            <a:r>
              <a:rPr lang="en-US" dirty="0" smtClean="0"/>
              <a:t>Few think COS process has a negative impact on providers’ work</a:t>
            </a:r>
          </a:p>
          <a:p>
            <a:endParaRPr lang="en-US" dirty="0" smtClean="0"/>
          </a:p>
          <a:p>
            <a:endParaRPr lang="en-US" dirty="0" smtClean="0"/>
          </a:p>
        </p:txBody>
      </p:sp>
      <p:sp>
        <p:nvSpPr>
          <p:cNvPr id="4" name="Content Placeholder 3"/>
          <p:cNvSpPr>
            <a:spLocks noGrp="1"/>
          </p:cNvSpPr>
          <p:nvPr>
            <p:ph sz="half" idx="2"/>
          </p:nvPr>
        </p:nvSpPr>
        <p:spPr>
          <a:xfrm>
            <a:off x="4572000" y="1536192"/>
            <a:ext cx="4495800" cy="4483608"/>
          </a:xfrm>
          <a:solidFill>
            <a:schemeClr val="accent6">
              <a:lumMod val="20000"/>
              <a:lumOff val="80000"/>
            </a:schemeClr>
          </a:solidFill>
        </p:spPr>
        <p:txBody>
          <a:bodyPr/>
          <a:lstStyle/>
          <a:p>
            <a:r>
              <a:rPr lang="en-US" dirty="0" smtClean="0"/>
              <a:t>Providers receive limited monitoring,  feedback, and support</a:t>
            </a:r>
          </a:p>
          <a:p>
            <a:r>
              <a:rPr lang="en-US" dirty="0" smtClean="0"/>
              <a:t>Many providers don’t understand why data are collected and what happens with it</a:t>
            </a:r>
          </a:p>
          <a:p>
            <a:r>
              <a:rPr lang="en-US" dirty="0" smtClean="0"/>
              <a:t>For 1/3 of providers, family input is not included in most COS ratings</a:t>
            </a:r>
          </a:p>
          <a:p>
            <a:endParaRPr lang="en-US" dirty="0"/>
          </a:p>
        </p:txBody>
      </p:sp>
    </p:spTree>
    <p:extLst>
      <p:ext uri="{BB962C8B-B14F-4D97-AF65-F5344CB8AC3E}">
        <p14:creationId xmlns:p14="http://schemas.microsoft.com/office/powerpoint/2010/main" val="1940972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Enhan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 cir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o circles &amp;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al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13326</TotalTime>
  <Words>3602</Words>
  <Application>Microsoft Office PowerPoint</Application>
  <PresentationFormat>On-screen Show (4:3)</PresentationFormat>
  <Paragraphs>1022</Paragraphs>
  <Slides>60</Slides>
  <Notes>36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60</vt:i4>
      </vt:variant>
    </vt:vector>
  </HeadingPairs>
  <TitlesOfParts>
    <vt:vector size="68" baseType="lpstr">
      <vt:lpstr>Title Slide</vt:lpstr>
      <vt:lpstr>subtitle</vt:lpstr>
      <vt:lpstr>main</vt:lpstr>
      <vt:lpstr>no circles</vt:lpstr>
      <vt:lpstr>no logo</vt:lpstr>
      <vt:lpstr>no circles &amp; no logo</vt:lpstr>
      <vt:lpstr>teal background</vt:lpstr>
      <vt:lpstr>Acrobat Document</vt:lpstr>
      <vt:lpstr>Validity of the Child Outcomes Summary  Process:</vt:lpstr>
      <vt:lpstr>Today’s session </vt:lpstr>
      <vt:lpstr>Origin of ENHANCE</vt:lpstr>
      <vt:lpstr>ENHANCE</vt:lpstr>
      <vt:lpstr>Four ENHANCE Studies</vt:lpstr>
      <vt:lpstr>Studies 1-3: Project Data Collection Sites</vt:lpstr>
      <vt:lpstr>Provider Survey</vt:lpstr>
      <vt:lpstr>Provider Survey</vt:lpstr>
      <vt:lpstr>Selected Provider Survey Findings</vt:lpstr>
      <vt:lpstr>Team Decision-Making Study</vt:lpstr>
      <vt:lpstr>Useful Resources and           Additional Information</vt:lpstr>
      <vt:lpstr>State Data Study</vt:lpstr>
      <vt:lpstr>State Data Study</vt:lpstr>
      <vt:lpstr>Comparison with Child Assessments</vt:lpstr>
      <vt:lpstr>Looking Closely at the                       Study Design…</vt:lpstr>
      <vt:lpstr>Might Expect to Compare COS to   a “Gold Standard”</vt:lpstr>
      <vt:lpstr>Key Differences from Other Concurrent Validity Study Mean…</vt:lpstr>
      <vt:lpstr>Reasons COS and BDI-2  Would  or Would Not Show Agreement</vt:lpstr>
      <vt:lpstr>Expected Agreement Across Tools</vt:lpstr>
      <vt:lpstr>Comparison with Child Assessments</vt:lpstr>
      <vt:lpstr>Sample Characteristics</vt:lpstr>
      <vt:lpstr>Sample Characteristics</vt:lpstr>
      <vt:lpstr>Sample Characteristics</vt:lpstr>
      <vt:lpstr>PowerPoint Presentation</vt:lpstr>
      <vt:lpstr>PowerPoint Presentation</vt:lpstr>
      <vt:lpstr>Severity of Disability at Entry  Overall Sample (n = 51)</vt:lpstr>
      <vt:lpstr>COS Rating Distributions – Entry (n=51)</vt:lpstr>
      <vt:lpstr>COS Distributions – Exit (n=51)</vt:lpstr>
      <vt:lpstr>COS Distributions – Entry Exit Overall</vt:lpstr>
      <vt:lpstr>COS Distributions – Entry Exit Overall</vt:lpstr>
      <vt:lpstr>COS Distributions – Entry Exit Overall</vt:lpstr>
      <vt:lpstr>Methods</vt:lpstr>
      <vt:lpstr>Methods – Identifying Progress Categories on the BDI-2</vt:lpstr>
      <vt:lpstr>Positive Social Relationships  (n = 51)</vt:lpstr>
      <vt:lpstr>Knowledge and Skills (n = 51)</vt:lpstr>
      <vt:lpstr>Taking Action to Meet Needs               (n = 51)</vt:lpstr>
      <vt:lpstr>Child-Level Comparisons of Progress Categories</vt:lpstr>
      <vt:lpstr>Child-level comparison of progress categories  </vt:lpstr>
      <vt:lpstr>Charlie B.</vt:lpstr>
      <vt:lpstr>“Charlie B.” Qualitative description  Exit, 33 months</vt:lpstr>
      <vt:lpstr>Standard scores and COS ratings – “Charlie B.”</vt:lpstr>
      <vt:lpstr>PowerPoint Presentation</vt:lpstr>
      <vt:lpstr>PowerPoint Presentation</vt:lpstr>
      <vt:lpstr>Child-level comparison of progress categories  Knowledge and Skills – Michael J. </vt:lpstr>
      <vt:lpstr>“Michael J.”</vt:lpstr>
      <vt:lpstr>Michael J. Qualitative description Entry, 29 months</vt:lpstr>
      <vt:lpstr>“Michael J.” Qualitative description   Exit, 37 months</vt:lpstr>
      <vt:lpstr>Standard scores and COS ratings – Michael J.</vt:lpstr>
      <vt:lpstr>PowerPoint Presentation</vt:lpstr>
      <vt:lpstr>PowerPoint Presentation</vt:lpstr>
      <vt:lpstr>Child-level comparison of progress categories  Knowledge and Skills – Jenny A.</vt:lpstr>
      <vt:lpstr>“Jenny A.”</vt:lpstr>
      <vt:lpstr>“Jenny A.” Qualitative description Entry, 34 months</vt:lpstr>
      <vt:lpstr>“Jenny A.” Qualitative description Exit, 43 months</vt:lpstr>
      <vt:lpstr>Standard scores and COS ratings – Jenny A.</vt:lpstr>
      <vt:lpstr>PowerPoint Presentation</vt:lpstr>
      <vt:lpstr>PowerPoint Presentation</vt:lpstr>
      <vt:lpstr>Summary</vt:lpstr>
      <vt:lpstr>Questions? Comments? Reactions?</vt:lpstr>
      <vt:lpstr>Find out more</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Ascencion Villanueva</dc:creator>
  <cp:lastModifiedBy>Lauren</cp:lastModifiedBy>
  <cp:revision>389</cp:revision>
  <cp:lastPrinted>2013-09-14T10:43:45Z</cp:lastPrinted>
  <dcterms:created xsi:type="dcterms:W3CDTF">2010-02-03T21:22:21Z</dcterms:created>
  <dcterms:modified xsi:type="dcterms:W3CDTF">2013-09-16T13:03:18Z</dcterms:modified>
</cp:coreProperties>
</file>