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34"/>
  </p:notesMasterIdLst>
  <p:sldIdLst>
    <p:sldId id="256" r:id="rId2"/>
    <p:sldId id="286" r:id="rId3"/>
    <p:sldId id="257" r:id="rId4"/>
    <p:sldId id="291" r:id="rId5"/>
    <p:sldId id="264" r:id="rId6"/>
    <p:sldId id="274" r:id="rId7"/>
    <p:sldId id="262" r:id="rId8"/>
    <p:sldId id="259" r:id="rId9"/>
    <p:sldId id="297" r:id="rId10"/>
    <p:sldId id="276" r:id="rId11"/>
    <p:sldId id="275" r:id="rId12"/>
    <p:sldId id="284" r:id="rId13"/>
    <p:sldId id="260" r:id="rId14"/>
    <p:sldId id="283" r:id="rId15"/>
    <p:sldId id="288" r:id="rId16"/>
    <p:sldId id="261" r:id="rId17"/>
    <p:sldId id="277" r:id="rId18"/>
    <p:sldId id="278" r:id="rId19"/>
    <p:sldId id="267" r:id="rId20"/>
    <p:sldId id="280" r:id="rId21"/>
    <p:sldId id="281" r:id="rId22"/>
    <p:sldId id="282" r:id="rId23"/>
    <p:sldId id="268" r:id="rId24"/>
    <p:sldId id="295" r:id="rId25"/>
    <p:sldId id="285" r:id="rId26"/>
    <p:sldId id="296" r:id="rId27"/>
    <p:sldId id="269" r:id="rId28"/>
    <p:sldId id="292" r:id="rId29"/>
    <p:sldId id="293" r:id="rId30"/>
    <p:sldId id="279" r:id="rId31"/>
    <p:sldId id="270"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50" y="-90"/>
      </p:cViewPr>
      <p:guideLst>
        <p:guide orient="horz" pos="2160"/>
        <p:guide pos="2880"/>
      </p:guideLst>
    </p:cSldViewPr>
  </p:slideViewPr>
  <p:notesTextViewPr>
    <p:cViewPr>
      <p:scale>
        <a:sx n="1" d="1"/>
        <a:sy n="1" d="1"/>
      </p:scale>
      <p:origin x="0" y="0"/>
    </p:cViewPr>
  </p:notesTextViewPr>
  <p:sorterViewPr>
    <p:cViewPr>
      <p:scale>
        <a:sx n="100" d="100"/>
        <a:sy n="100" d="100"/>
      </p:scale>
      <p:origin x="0" y="100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B9AA0D-E85D-44D5-A621-EC78782B0F35}" type="doc">
      <dgm:prSet loTypeId="urn:microsoft.com/office/officeart/2005/8/layout/vList2" loCatId="list" qsTypeId="urn:microsoft.com/office/officeart/2005/8/quickstyle/simple4" qsCatId="simple" csTypeId="urn:microsoft.com/office/officeart/2005/8/colors/colorful4" csCatId="colorful" phldr="1"/>
      <dgm:spPr/>
      <dgm:t>
        <a:bodyPr/>
        <a:lstStyle/>
        <a:p>
          <a:endParaRPr lang="en-US"/>
        </a:p>
      </dgm:t>
    </dgm:pt>
    <dgm:pt modelId="{5C279699-90FE-4005-937F-BC5F5D3B6FA2}">
      <dgm:prSet phldrT="[Text]" custT="1"/>
      <dgm:spPr>
        <a:solidFill>
          <a:schemeClr val="tx2">
            <a:lumMod val="20000"/>
            <a:lumOff val="80000"/>
          </a:schemeClr>
        </a:solidFill>
      </dgm:spPr>
      <dgm:t>
        <a:bodyPr/>
        <a:lstStyle/>
        <a:p>
          <a:pPr algn="ctr"/>
          <a:r>
            <a:rPr lang="en-US" sz="3200" b="0" u="none" dirty="0" smtClean="0">
              <a:solidFill>
                <a:schemeClr val="tx1"/>
              </a:solidFill>
            </a:rPr>
            <a:t>Eligibility</a:t>
          </a:r>
          <a:endParaRPr lang="en-US" sz="3200" b="0" u="none" dirty="0">
            <a:solidFill>
              <a:schemeClr val="tx1"/>
            </a:solidFill>
          </a:endParaRPr>
        </a:p>
      </dgm:t>
    </dgm:pt>
    <dgm:pt modelId="{75E5C8E2-C1E2-4D36-950E-8E514D9FD268}" type="parTrans" cxnId="{C0842621-7AF3-4936-8E88-C55D0B5CBA22}">
      <dgm:prSet/>
      <dgm:spPr/>
      <dgm:t>
        <a:bodyPr/>
        <a:lstStyle/>
        <a:p>
          <a:endParaRPr lang="en-US"/>
        </a:p>
      </dgm:t>
    </dgm:pt>
    <dgm:pt modelId="{5DBB1280-4945-4EEF-B14A-979510B5DFE7}" type="sibTrans" cxnId="{C0842621-7AF3-4936-8E88-C55D0B5CBA22}">
      <dgm:prSet/>
      <dgm:spPr/>
      <dgm:t>
        <a:bodyPr/>
        <a:lstStyle/>
        <a:p>
          <a:endParaRPr lang="en-US"/>
        </a:p>
      </dgm:t>
    </dgm:pt>
    <dgm:pt modelId="{E6DAA917-BEAA-4C01-B5A7-73EA192C7122}">
      <dgm:prSet phldrT="[Text]" custT="1"/>
      <dgm:spPr>
        <a:solidFill>
          <a:schemeClr val="accent2">
            <a:lumMod val="20000"/>
            <a:lumOff val="80000"/>
          </a:schemeClr>
        </a:solidFill>
      </dgm:spPr>
      <dgm:t>
        <a:bodyPr/>
        <a:lstStyle/>
        <a:p>
          <a:pPr algn="ctr"/>
          <a:r>
            <a:rPr lang="en-US" sz="3200" u="none" dirty="0" smtClean="0">
              <a:solidFill>
                <a:schemeClr val="tx1"/>
              </a:solidFill>
            </a:rPr>
            <a:t>Billing and Related Business Processes</a:t>
          </a:r>
          <a:endParaRPr lang="en-US" sz="3200" u="none" dirty="0">
            <a:solidFill>
              <a:schemeClr val="tx1"/>
            </a:solidFill>
            <a:latin typeface="Calibri"/>
            <a:ea typeface="Calibri"/>
            <a:cs typeface="Times New Roman"/>
          </a:endParaRPr>
        </a:p>
      </dgm:t>
    </dgm:pt>
    <dgm:pt modelId="{826DABCB-FFB4-4CC8-B58E-EE5A6E775D6C}" type="parTrans" cxnId="{7621E3BD-31AE-4697-A4D3-FE274F434611}">
      <dgm:prSet/>
      <dgm:spPr/>
      <dgm:t>
        <a:bodyPr/>
        <a:lstStyle/>
        <a:p>
          <a:endParaRPr lang="en-US"/>
        </a:p>
      </dgm:t>
    </dgm:pt>
    <dgm:pt modelId="{591D1954-93AD-4A7A-B286-7D05DEB0B606}" type="sibTrans" cxnId="{7621E3BD-31AE-4697-A4D3-FE274F434611}">
      <dgm:prSet/>
      <dgm:spPr/>
      <dgm:t>
        <a:bodyPr/>
        <a:lstStyle/>
        <a:p>
          <a:endParaRPr lang="en-US"/>
        </a:p>
      </dgm:t>
    </dgm:pt>
    <dgm:pt modelId="{E3E3ED5F-20A0-405F-A8E2-ED41276363F2}">
      <dgm:prSet phldrT="[Text]" custT="1"/>
      <dgm:spPr>
        <a:solidFill>
          <a:schemeClr val="accent1">
            <a:lumMod val="60000"/>
            <a:lumOff val="40000"/>
          </a:schemeClr>
        </a:solidFill>
      </dgm:spPr>
      <dgm:t>
        <a:bodyPr/>
        <a:lstStyle/>
        <a:p>
          <a:pPr algn="ctr"/>
          <a:r>
            <a:rPr lang="en-US" sz="3200" u="none" dirty="0" smtClean="0">
              <a:solidFill>
                <a:schemeClr val="tx1"/>
              </a:solidFill>
            </a:rPr>
            <a:t>Electronic Data and/or Billing Systems</a:t>
          </a:r>
          <a:endParaRPr lang="en-US" sz="3200" u="none" dirty="0" smtClean="0">
            <a:solidFill>
              <a:schemeClr val="tx1"/>
            </a:solidFill>
            <a:latin typeface="Calibri"/>
            <a:ea typeface="Calibri"/>
            <a:cs typeface="Times New Roman"/>
          </a:endParaRPr>
        </a:p>
      </dgm:t>
    </dgm:pt>
    <dgm:pt modelId="{CC8F72F8-EA1A-4863-960E-BC5C0B2750B4}" type="parTrans" cxnId="{C1AA6B1C-EA52-48A8-9BD6-7BE3942352A0}">
      <dgm:prSet/>
      <dgm:spPr/>
      <dgm:t>
        <a:bodyPr/>
        <a:lstStyle/>
        <a:p>
          <a:endParaRPr lang="en-US"/>
        </a:p>
      </dgm:t>
    </dgm:pt>
    <dgm:pt modelId="{A3EC8C8C-7BCC-4241-B25D-CDCB1DC1B175}" type="sibTrans" cxnId="{C1AA6B1C-EA52-48A8-9BD6-7BE3942352A0}">
      <dgm:prSet/>
      <dgm:spPr/>
      <dgm:t>
        <a:bodyPr/>
        <a:lstStyle/>
        <a:p>
          <a:endParaRPr lang="en-US"/>
        </a:p>
      </dgm:t>
    </dgm:pt>
    <dgm:pt modelId="{275CF454-34CC-4E6C-A31C-8F126BC31733}">
      <dgm:prSet phldrT="[Text]" custT="1"/>
      <dgm:spPr>
        <a:solidFill>
          <a:schemeClr val="accent2">
            <a:lumMod val="40000"/>
            <a:lumOff val="60000"/>
          </a:schemeClr>
        </a:solidFill>
      </dgm:spPr>
      <dgm:t>
        <a:bodyPr/>
        <a:lstStyle/>
        <a:p>
          <a:pPr algn="ctr"/>
          <a:r>
            <a:rPr lang="en-US" sz="3200" u="none" dirty="0" smtClean="0">
              <a:solidFill>
                <a:schemeClr val="tx1"/>
              </a:solidFill>
            </a:rPr>
            <a:t>Data Analysis and Reporting</a:t>
          </a:r>
          <a:endParaRPr lang="en-US" sz="3200" u="none" dirty="0">
            <a:solidFill>
              <a:schemeClr val="tx1"/>
            </a:solidFill>
            <a:latin typeface="Calibri"/>
            <a:ea typeface="Calibri"/>
            <a:cs typeface="Times New Roman"/>
          </a:endParaRPr>
        </a:p>
      </dgm:t>
    </dgm:pt>
    <dgm:pt modelId="{E9629211-A6BF-4431-8855-F2386468A0BC}" type="parTrans" cxnId="{A9E5AB6E-673B-4E7F-84AE-382AA38783B5}">
      <dgm:prSet/>
      <dgm:spPr/>
      <dgm:t>
        <a:bodyPr/>
        <a:lstStyle/>
        <a:p>
          <a:endParaRPr lang="en-US"/>
        </a:p>
      </dgm:t>
    </dgm:pt>
    <dgm:pt modelId="{5B18DD0A-71B0-4294-B24D-9806C0F9DFF9}" type="sibTrans" cxnId="{A9E5AB6E-673B-4E7F-84AE-382AA38783B5}">
      <dgm:prSet/>
      <dgm:spPr/>
      <dgm:t>
        <a:bodyPr/>
        <a:lstStyle/>
        <a:p>
          <a:endParaRPr lang="en-US"/>
        </a:p>
      </dgm:t>
    </dgm:pt>
    <dgm:pt modelId="{CCD23E3F-EFD4-484C-B08D-92FBE7796D89}" type="pres">
      <dgm:prSet presAssocID="{0CB9AA0D-E85D-44D5-A621-EC78782B0F35}" presName="linear" presStyleCnt="0">
        <dgm:presLayoutVars>
          <dgm:animLvl val="lvl"/>
          <dgm:resizeHandles val="exact"/>
        </dgm:presLayoutVars>
      </dgm:prSet>
      <dgm:spPr/>
      <dgm:t>
        <a:bodyPr/>
        <a:lstStyle/>
        <a:p>
          <a:endParaRPr lang="en-US"/>
        </a:p>
      </dgm:t>
    </dgm:pt>
    <dgm:pt modelId="{95117285-AC9A-4664-A08C-CB0913CCFC44}" type="pres">
      <dgm:prSet presAssocID="{5C279699-90FE-4005-937F-BC5F5D3B6FA2}" presName="parentText" presStyleLbl="node1" presStyleIdx="0" presStyleCnt="4">
        <dgm:presLayoutVars>
          <dgm:chMax val="0"/>
          <dgm:bulletEnabled val="1"/>
        </dgm:presLayoutVars>
      </dgm:prSet>
      <dgm:spPr/>
      <dgm:t>
        <a:bodyPr/>
        <a:lstStyle/>
        <a:p>
          <a:endParaRPr lang="en-US"/>
        </a:p>
      </dgm:t>
    </dgm:pt>
    <dgm:pt modelId="{B88B4DB5-6280-4D2B-B8F4-A8F1F253B4EC}" type="pres">
      <dgm:prSet presAssocID="{5DBB1280-4945-4EEF-B14A-979510B5DFE7}" presName="spacer" presStyleCnt="0"/>
      <dgm:spPr/>
    </dgm:pt>
    <dgm:pt modelId="{CA078ABD-708A-417E-9B79-94514A297A81}" type="pres">
      <dgm:prSet presAssocID="{E6DAA917-BEAA-4C01-B5A7-73EA192C7122}" presName="parentText" presStyleLbl="node1" presStyleIdx="1" presStyleCnt="4">
        <dgm:presLayoutVars>
          <dgm:chMax val="0"/>
          <dgm:bulletEnabled val="1"/>
        </dgm:presLayoutVars>
      </dgm:prSet>
      <dgm:spPr/>
      <dgm:t>
        <a:bodyPr/>
        <a:lstStyle/>
        <a:p>
          <a:endParaRPr lang="en-US"/>
        </a:p>
      </dgm:t>
    </dgm:pt>
    <dgm:pt modelId="{CF142014-3F74-437F-AF3E-B38C0B00CB9E}" type="pres">
      <dgm:prSet presAssocID="{591D1954-93AD-4A7A-B286-7D05DEB0B606}" presName="spacer" presStyleCnt="0"/>
      <dgm:spPr/>
    </dgm:pt>
    <dgm:pt modelId="{DF08557C-1F74-40CB-B9CC-39E2803E7801}" type="pres">
      <dgm:prSet presAssocID="{E3E3ED5F-20A0-405F-A8E2-ED41276363F2}" presName="parentText" presStyleLbl="node1" presStyleIdx="2" presStyleCnt="4">
        <dgm:presLayoutVars>
          <dgm:chMax val="0"/>
          <dgm:bulletEnabled val="1"/>
        </dgm:presLayoutVars>
      </dgm:prSet>
      <dgm:spPr/>
      <dgm:t>
        <a:bodyPr/>
        <a:lstStyle/>
        <a:p>
          <a:endParaRPr lang="en-US"/>
        </a:p>
      </dgm:t>
    </dgm:pt>
    <dgm:pt modelId="{D31C952E-0676-4B26-9581-3846EEB02931}" type="pres">
      <dgm:prSet presAssocID="{A3EC8C8C-7BCC-4241-B25D-CDCB1DC1B175}" presName="spacer" presStyleCnt="0"/>
      <dgm:spPr/>
    </dgm:pt>
    <dgm:pt modelId="{2E6C015B-C154-4790-9F01-EE3A9C3E6F32}" type="pres">
      <dgm:prSet presAssocID="{275CF454-34CC-4E6C-A31C-8F126BC31733}" presName="parentText" presStyleLbl="node1" presStyleIdx="3" presStyleCnt="4">
        <dgm:presLayoutVars>
          <dgm:chMax val="0"/>
          <dgm:bulletEnabled val="1"/>
        </dgm:presLayoutVars>
      </dgm:prSet>
      <dgm:spPr/>
      <dgm:t>
        <a:bodyPr/>
        <a:lstStyle/>
        <a:p>
          <a:endParaRPr lang="en-US"/>
        </a:p>
      </dgm:t>
    </dgm:pt>
  </dgm:ptLst>
  <dgm:cxnLst>
    <dgm:cxn modelId="{A9E5AB6E-673B-4E7F-84AE-382AA38783B5}" srcId="{0CB9AA0D-E85D-44D5-A621-EC78782B0F35}" destId="{275CF454-34CC-4E6C-A31C-8F126BC31733}" srcOrd="3" destOrd="0" parTransId="{E9629211-A6BF-4431-8855-F2386468A0BC}" sibTransId="{5B18DD0A-71B0-4294-B24D-9806C0F9DFF9}"/>
    <dgm:cxn modelId="{C0842621-7AF3-4936-8E88-C55D0B5CBA22}" srcId="{0CB9AA0D-E85D-44D5-A621-EC78782B0F35}" destId="{5C279699-90FE-4005-937F-BC5F5D3B6FA2}" srcOrd="0" destOrd="0" parTransId="{75E5C8E2-C1E2-4D36-950E-8E514D9FD268}" sibTransId="{5DBB1280-4945-4EEF-B14A-979510B5DFE7}"/>
    <dgm:cxn modelId="{C1AA6B1C-EA52-48A8-9BD6-7BE3942352A0}" srcId="{0CB9AA0D-E85D-44D5-A621-EC78782B0F35}" destId="{E3E3ED5F-20A0-405F-A8E2-ED41276363F2}" srcOrd="2" destOrd="0" parTransId="{CC8F72F8-EA1A-4863-960E-BC5C0B2750B4}" sibTransId="{A3EC8C8C-7BCC-4241-B25D-CDCB1DC1B175}"/>
    <dgm:cxn modelId="{506FF39B-AD49-4E15-BF0F-F0E5F92D2D3D}" type="presOf" srcId="{275CF454-34CC-4E6C-A31C-8F126BC31733}" destId="{2E6C015B-C154-4790-9F01-EE3A9C3E6F32}" srcOrd="0" destOrd="0" presId="urn:microsoft.com/office/officeart/2005/8/layout/vList2"/>
    <dgm:cxn modelId="{BB8AC2FB-26BB-4199-9C62-A271DB477999}" type="presOf" srcId="{0CB9AA0D-E85D-44D5-A621-EC78782B0F35}" destId="{CCD23E3F-EFD4-484C-B08D-92FBE7796D89}" srcOrd="0" destOrd="0" presId="urn:microsoft.com/office/officeart/2005/8/layout/vList2"/>
    <dgm:cxn modelId="{00CC0D97-D5D9-4E5C-9D2F-54187C98C969}" type="presOf" srcId="{E6DAA917-BEAA-4C01-B5A7-73EA192C7122}" destId="{CA078ABD-708A-417E-9B79-94514A297A81}" srcOrd="0" destOrd="0" presId="urn:microsoft.com/office/officeart/2005/8/layout/vList2"/>
    <dgm:cxn modelId="{7A75B5B3-1E7B-48F2-9515-3E431A4A745C}" type="presOf" srcId="{E3E3ED5F-20A0-405F-A8E2-ED41276363F2}" destId="{DF08557C-1F74-40CB-B9CC-39E2803E7801}" srcOrd="0" destOrd="0" presId="urn:microsoft.com/office/officeart/2005/8/layout/vList2"/>
    <dgm:cxn modelId="{7621E3BD-31AE-4697-A4D3-FE274F434611}" srcId="{0CB9AA0D-E85D-44D5-A621-EC78782B0F35}" destId="{E6DAA917-BEAA-4C01-B5A7-73EA192C7122}" srcOrd="1" destOrd="0" parTransId="{826DABCB-FFB4-4CC8-B58E-EE5A6E775D6C}" sibTransId="{591D1954-93AD-4A7A-B286-7D05DEB0B606}"/>
    <dgm:cxn modelId="{3F0B9B25-5314-4D5D-B385-426AF7FCE43A}" type="presOf" srcId="{5C279699-90FE-4005-937F-BC5F5D3B6FA2}" destId="{95117285-AC9A-4664-A08C-CB0913CCFC44}" srcOrd="0" destOrd="0" presId="urn:microsoft.com/office/officeart/2005/8/layout/vList2"/>
    <dgm:cxn modelId="{F5CF8A22-0695-47D1-864A-483E222C770E}" type="presParOf" srcId="{CCD23E3F-EFD4-484C-B08D-92FBE7796D89}" destId="{95117285-AC9A-4664-A08C-CB0913CCFC44}" srcOrd="0" destOrd="0" presId="urn:microsoft.com/office/officeart/2005/8/layout/vList2"/>
    <dgm:cxn modelId="{C28F578A-387E-40DE-BA51-A58FF5585838}" type="presParOf" srcId="{CCD23E3F-EFD4-484C-B08D-92FBE7796D89}" destId="{B88B4DB5-6280-4D2B-B8F4-A8F1F253B4EC}" srcOrd="1" destOrd="0" presId="urn:microsoft.com/office/officeart/2005/8/layout/vList2"/>
    <dgm:cxn modelId="{0FD95CD5-14D4-443D-B0D8-ACF1E979F097}" type="presParOf" srcId="{CCD23E3F-EFD4-484C-B08D-92FBE7796D89}" destId="{CA078ABD-708A-417E-9B79-94514A297A81}" srcOrd="2" destOrd="0" presId="urn:microsoft.com/office/officeart/2005/8/layout/vList2"/>
    <dgm:cxn modelId="{1A00CA94-869C-4F05-9C73-3CE1AB20ECEE}" type="presParOf" srcId="{CCD23E3F-EFD4-484C-B08D-92FBE7796D89}" destId="{CF142014-3F74-437F-AF3E-B38C0B00CB9E}" srcOrd="3" destOrd="0" presId="urn:microsoft.com/office/officeart/2005/8/layout/vList2"/>
    <dgm:cxn modelId="{FC1C8530-71FB-45C5-89EC-DAB12A38D59A}" type="presParOf" srcId="{CCD23E3F-EFD4-484C-B08D-92FBE7796D89}" destId="{DF08557C-1F74-40CB-B9CC-39E2803E7801}" srcOrd="4" destOrd="0" presId="urn:microsoft.com/office/officeart/2005/8/layout/vList2"/>
    <dgm:cxn modelId="{E5C1E871-1CF2-47E2-A9D1-A5EF942129A4}" type="presParOf" srcId="{CCD23E3F-EFD4-484C-B08D-92FBE7796D89}" destId="{D31C952E-0676-4B26-9581-3846EEB02931}" srcOrd="5" destOrd="0" presId="urn:microsoft.com/office/officeart/2005/8/layout/vList2"/>
    <dgm:cxn modelId="{980EB19B-A6E6-4C69-ACCB-E7C1328546DB}" type="presParOf" srcId="{CCD23E3F-EFD4-484C-B08D-92FBE7796D89}" destId="{2E6C015B-C154-4790-9F01-EE3A9C3E6F3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17285-AC9A-4664-A08C-CB0913CCFC44}">
      <dsp:nvSpPr>
        <dsp:cNvPr id="0" name=""/>
        <dsp:cNvSpPr/>
      </dsp:nvSpPr>
      <dsp:spPr>
        <a:xfrm>
          <a:off x="0" y="34619"/>
          <a:ext cx="8229600" cy="992160"/>
        </a:xfrm>
        <a:prstGeom prst="roundRect">
          <a:avLst/>
        </a:prstGeom>
        <a:solidFill>
          <a:schemeClr val="tx2">
            <a:lumMod val="20000"/>
            <a:lumOff val="80000"/>
          </a:schemeClr>
        </a:soli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0" u="none" kern="1200" dirty="0" smtClean="0">
              <a:solidFill>
                <a:schemeClr val="tx1"/>
              </a:solidFill>
            </a:rPr>
            <a:t>Eligibility</a:t>
          </a:r>
          <a:endParaRPr lang="en-US" sz="3200" b="0" u="none" kern="1200" dirty="0">
            <a:solidFill>
              <a:schemeClr val="tx1"/>
            </a:solidFill>
          </a:endParaRPr>
        </a:p>
      </dsp:txBody>
      <dsp:txXfrm>
        <a:off x="48433" y="83052"/>
        <a:ext cx="8132734" cy="895294"/>
      </dsp:txXfrm>
    </dsp:sp>
    <dsp:sp modelId="{CA078ABD-708A-417E-9B79-94514A297A81}">
      <dsp:nvSpPr>
        <dsp:cNvPr id="0" name=""/>
        <dsp:cNvSpPr/>
      </dsp:nvSpPr>
      <dsp:spPr>
        <a:xfrm>
          <a:off x="0" y="1179420"/>
          <a:ext cx="8229600" cy="992160"/>
        </a:xfrm>
        <a:prstGeom prst="roundRect">
          <a:avLst/>
        </a:prstGeom>
        <a:solidFill>
          <a:schemeClr val="accent2">
            <a:lumMod val="20000"/>
            <a:lumOff val="80000"/>
          </a:schemeClr>
        </a:soli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u="none" kern="1200" dirty="0" smtClean="0">
              <a:solidFill>
                <a:schemeClr val="tx1"/>
              </a:solidFill>
            </a:rPr>
            <a:t>Billing and Related Business Processes</a:t>
          </a:r>
          <a:endParaRPr lang="en-US" sz="3200" u="none" kern="1200" dirty="0">
            <a:solidFill>
              <a:schemeClr val="tx1"/>
            </a:solidFill>
            <a:latin typeface="Calibri"/>
            <a:ea typeface="Calibri"/>
            <a:cs typeface="Times New Roman"/>
          </a:endParaRPr>
        </a:p>
      </dsp:txBody>
      <dsp:txXfrm>
        <a:off x="48433" y="1227853"/>
        <a:ext cx="8132734" cy="895294"/>
      </dsp:txXfrm>
    </dsp:sp>
    <dsp:sp modelId="{DF08557C-1F74-40CB-B9CC-39E2803E7801}">
      <dsp:nvSpPr>
        <dsp:cNvPr id="0" name=""/>
        <dsp:cNvSpPr/>
      </dsp:nvSpPr>
      <dsp:spPr>
        <a:xfrm>
          <a:off x="0" y="2324220"/>
          <a:ext cx="8229600" cy="992160"/>
        </a:xfrm>
        <a:prstGeom prst="roundRect">
          <a:avLst/>
        </a:prstGeom>
        <a:solidFill>
          <a:schemeClr val="accent1">
            <a:lumMod val="60000"/>
            <a:lumOff val="40000"/>
          </a:schemeClr>
        </a:soli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u="none" kern="1200" dirty="0" smtClean="0">
              <a:solidFill>
                <a:schemeClr val="tx1"/>
              </a:solidFill>
            </a:rPr>
            <a:t>Electronic Data and/or Billing Systems</a:t>
          </a:r>
          <a:endParaRPr lang="en-US" sz="3200" u="none" kern="1200" dirty="0" smtClean="0">
            <a:solidFill>
              <a:schemeClr val="tx1"/>
            </a:solidFill>
            <a:latin typeface="Calibri"/>
            <a:ea typeface="Calibri"/>
            <a:cs typeface="Times New Roman"/>
          </a:endParaRPr>
        </a:p>
      </dsp:txBody>
      <dsp:txXfrm>
        <a:off x="48433" y="2372653"/>
        <a:ext cx="8132734" cy="895294"/>
      </dsp:txXfrm>
    </dsp:sp>
    <dsp:sp modelId="{2E6C015B-C154-4790-9F01-EE3A9C3E6F32}">
      <dsp:nvSpPr>
        <dsp:cNvPr id="0" name=""/>
        <dsp:cNvSpPr/>
      </dsp:nvSpPr>
      <dsp:spPr>
        <a:xfrm>
          <a:off x="0" y="3469020"/>
          <a:ext cx="8229600" cy="992160"/>
        </a:xfrm>
        <a:prstGeom prst="roundRect">
          <a:avLst/>
        </a:prstGeom>
        <a:solidFill>
          <a:schemeClr val="accent2">
            <a:lumMod val="40000"/>
            <a:lumOff val="60000"/>
          </a:schemeClr>
        </a:soli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u="none" kern="1200" dirty="0" smtClean="0">
              <a:solidFill>
                <a:schemeClr val="tx1"/>
              </a:solidFill>
            </a:rPr>
            <a:t>Data Analysis and Reporting</a:t>
          </a:r>
          <a:endParaRPr lang="en-US" sz="3200" u="none" kern="1200" dirty="0">
            <a:solidFill>
              <a:schemeClr val="tx1"/>
            </a:solidFill>
            <a:latin typeface="Calibri"/>
            <a:ea typeface="Calibri"/>
            <a:cs typeface="Times New Roman"/>
          </a:endParaRPr>
        </a:p>
      </dsp:txBody>
      <dsp:txXfrm>
        <a:off x="48433" y="3517453"/>
        <a:ext cx="8132734" cy="8952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DD6755-2B67-4C7D-9C41-11E35CFAD086}" type="datetimeFigureOut">
              <a:rPr lang="en-US" smtClean="0"/>
              <a:t>9/12/2013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62D3D2-D111-456B-B781-89278DB5A907}" type="slidenum">
              <a:rPr lang="en-US" smtClean="0"/>
              <a:t>‹#›</a:t>
            </a:fld>
            <a:endParaRPr lang="en-US" dirty="0"/>
          </a:p>
        </p:txBody>
      </p:sp>
    </p:spTree>
    <p:extLst>
      <p:ext uri="{BB962C8B-B14F-4D97-AF65-F5344CB8AC3E}">
        <p14:creationId xmlns:p14="http://schemas.microsoft.com/office/powerpoint/2010/main" val="182859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HCPCS_Level_2"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Healthcare_Common_Procedure_Coding_System#cite_note-2" TargetMode="External"/><Relationship Id="rId5" Type="http://schemas.openxmlformats.org/officeDocument/2006/relationships/hyperlink" Target="http://en.wikipedia.org/wiki/Prosthetic" TargetMode="External"/><Relationship Id="rId4" Type="http://schemas.openxmlformats.org/officeDocument/2006/relationships/hyperlink" Target="http://en.wikipedia.org/wiki/Ambulanc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1994 - release of full ICD-10 by WHO</a:t>
            </a:r>
          </a:p>
          <a:p>
            <a:r>
              <a:rPr lang="en-US" dirty="0" smtClean="0"/>
              <a:t>2002</a:t>
            </a:r>
            <a:r>
              <a:rPr lang="en-US" baseline="0" dirty="0" smtClean="0"/>
              <a:t> – published ICD-10 in 42 languages</a:t>
            </a:r>
          </a:p>
          <a:p>
            <a:r>
              <a:rPr lang="en-US" dirty="0" smtClean="0"/>
              <a:t>ICD-10 is an updated version of the ICD-9 code sets.  The ICD-10 code set was originally developed by the World Health Organization.  Several countries have taken this code set and modified it for use in their medical systems.  The United States, through the National Center for Health Statistics, has developed the ICD-10-CM (or clinical modification) of the code set for use in this country.  The Centers for Medicare and Medicaid Services has created a new code set, ICD-10-PCS, for use. </a:t>
            </a:r>
            <a:endParaRPr lang="en-US" baseline="0" dirty="0" smtClean="0"/>
          </a:p>
          <a:p>
            <a:r>
              <a:rPr lang="en-US" baseline="0" dirty="0" smtClean="0"/>
              <a:t>ICD-10, 14,000 codes</a:t>
            </a:r>
          </a:p>
          <a:p>
            <a:r>
              <a:rPr lang="en-US" baseline="0" dirty="0" smtClean="0"/>
              <a:t>ICD-10-CM, 68,000</a:t>
            </a:r>
          </a:p>
          <a:p>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3</a:t>
            </a:fld>
            <a:endParaRPr lang="en-US" dirty="0"/>
          </a:p>
        </p:txBody>
      </p:sp>
    </p:spTree>
    <p:extLst>
      <p:ext uri="{BB962C8B-B14F-4D97-AF65-F5344CB8AC3E}">
        <p14:creationId xmlns:p14="http://schemas.microsoft.com/office/powerpoint/2010/main" val="1739723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Designed</a:t>
            </a:r>
            <a:r>
              <a:rPr lang="en-US" baseline="0" dirty="0" smtClean="0"/>
              <a:t> to be used to</a:t>
            </a:r>
            <a:r>
              <a:rPr lang="en-US" sz="1200" b="0" i="0" u="none" strike="noStrike" kern="1200" baseline="0" dirty="0" smtClean="0">
                <a:solidFill>
                  <a:schemeClr val="tx1"/>
                </a:solidFill>
                <a:latin typeface="+mn-lt"/>
                <a:ea typeface="+mn-ea"/>
                <a:cs typeface="+mn-cs"/>
              </a:rPr>
              <a:t> convert coded data.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To both create and maintain the GEMs, all reasonable code translation alternatives are included in its respective GEM, based on the complete meaning of the code being looked up. </a:t>
            </a:r>
          </a:p>
          <a:p>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May not need GEMs when a small number of ICD-9-CM codes are being converted to ICD-10-CM .</a:t>
            </a:r>
          </a:p>
          <a:p>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12</a:t>
            </a:fld>
            <a:endParaRPr lang="en-US" dirty="0"/>
          </a:p>
        </p:txBody>
      </p:sp>
    </p:spTree>
    <p:extLst>
      <p:ext uri="{BB962C8B-B14F-4D97-AF65-F5344CB8AC3E}">
        <p14:creationId xmlns:p14="http://schemas.microsoft.com/office/powerpoint/2010/main" val="1568377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GEMS – 9 to 10, and 10 to 9</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 of the major issues (and something we will discuss in detail in a later session) is that there is no “easy” mapping or translation from ICD-9 to ICD-10 codes.  There are some one-to-one correspondences, but often there are one-to-many, many-to-one, many-to-many, or no correspondence at all.  This will be a major implementation consideration.  There are some tables that have been published, but much more study needs to be done to determine how coding will change.</a:t>
            </a:r>
          </a:p>
          <a:p>
            <a:endParaRPr lang="en-US" dirty="0" smtClean="0"/>
          </a:p>
          <a:p>
            <a:endParaRPr lang="en-US" dirty="0" smtClean="0"/>
          </a:p>
          <a:p>
            <a:r>
              <a:rPr lang="en-US" dirty="0" smtClean="0"/>
              <a:t>ICD-10 consistent with DSM-IV,</a:t>
            </a:r>
            <a:r>
              <a:rPr lang="en-US" baseline="0" dirty="0" smtClean="0"/>
              <a:t> but not DSM V</a:t>
            </a:r>
          </a:p>
          <a:p>
            <a:r>
              <a:rPr lang="en-US" baseline="0" dirty="0" smtClean="0"/>
              <a:t>ICD-11 is consistent with DSM V, but if US as slow to adopt 11 as it was 10  . . .</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13</a:t>
            </a:fld>
            <a:endParaRPr lang="en-US" dirty="0"/>
          </a:p>
        </p:txBody>
      </p:sp>
    </p:spTree>
    <p:extLst>
      <p:ext uri="{BB962C8B-B14F-4D97-AF65-F5344CB8AC3E}">
        <p14:creationId xmlns:p14="http://schemas.microsoft.com/office/powerpoint/2010/main" val="2330455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tools/web sites that “convert” 9 to 10</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14</a:t>
            </a:fld>
            <a:endParaRPr lang="en-US" dirty="0"/>
          </a:p>
        </p:txBody>
      </p:sp>
    </p:spTree>
    <p:extLst>
      <p:ext uri="{BB962C8B-B14F-4D97-AF65-F5344CB8AC3E}">
        <p14:creationId xmlns:p14="http://schemas.microsoft.com/office/powerpoint/2010/main" val="4082555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NECTAC/ECO/WRRC 2012</a:t>
            </a:r>
            <a:endParaRPr lang="en-US" dirty="0"/>
          </a:p>
        </p:txBody>
      </p:sp>
      <p:sp>
        <p:nvSpPr>
          <p:cNvPr id="5" name="Slide Number Placeholder 4"/>
          <p:cNvSpPr>
            <a:spLocks noGrp="1"/>
          </p:cNvSpPr>
          <p:nvPr>
            <p:ph type="sldNum" sz="quarter" idx="11"/>
          </p:nvPr>
        </p:nvSpPr>
        <p:spPr/>
        <p:txBody>
          <a:bodyPr/>
          <a:lstStyle/>
          <a:p>
            <a:pPr>
              <a:defRPr/>
            </a:pPr>
            <a:fld id="{A4D4A29D-0E5E-E34D-8579-0D1C1BBCA53C}" type="slidenum">
              <a:rPr lang="en-US" smtClean="0"/>
              <a:pPr>
                <a:defRPr/>
              </a:pPr>
              <a:t>15</a:t>
            </a:fld>
            <a:endParaRPr lang="en-US" dirty="0"/>
          </a:p>
        </p:txBody>
      </p:sp>
    </p:spTree>
    <p:extLst>
      <p:ext uri="{BB962C8B-B14F-4D97-AF65-F5344CB8AC3E}">
        <p14:creationId xmlns:p14="http://schemas.microsoft.com/office/powerpoint/2010/main" val="1344693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just business as usual,</a:t>
            </a:r>
            <a:r>
              <a:rPr lang="en-US" baseline="0" dirty="0" smtClean="0"/>
              <a:t> e.g., with “normal” annual updates to code sets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first step to accurate coding is for the documentation to reflect what the provider has observed.  Coding must be supported by medical documentation.  Studies of the required documentation have indicated that more documentation is required to support the increased specificity of the code set.  We should expect providers to have to spend about 15% more time on asking questions, observing, and documenting their findings to support the ICD-10-CM code set.  Even with increased documentation, we can expect, with better coding, an increase in denials or pending claims, and the need for providers to submit additional documentation to support the codes.</a:t>
            </a:r>
          </a:p>
          <a:p>
            <a:pPr lvl="1" eaLnBrk="1" hangingPunct="1">
              <a:lnSpc>
                <a:spcPct val="90000"/>
              </a:lnSpc>
            </a:pPr>
            <a:r>
              <a:rPr lang="en-US" sz="2100" dirty="0" smtClean="0"/>
              <a:t>Where do you use diagnoses/inpatient hospital procedures?</a:t>
            </a:r>
          </a:p>
          <a:p>
            <a:pPr lvl="1" eaLnBrk="1" hangingPunct="1">
              <a:lnSpc>
                <a:spcPct val="90000"/>
              </a:lnSpc>
            </a:pPr>
            <a:r>
              <a:rPr lang="en-US" sz="2100" dirty="0" smtClean="0"/>
              <a:t>What are the interfaces that may need to be changed?</a:t>
            </a:r>
          </a:p>
          <a:p>
            <a:pPr lvl="1" eaLnBrk="1" hangingPunct="1">
              <a:lnSpc>
                <a:spcPct val="90000"/>
              </a:lnSpc>
            </a:pPr>
            <a:r>
              <a:rPr lang="en-US" sz="2100" dirty="0" smtClean="0"/>
              <a:t>What databases need to be changed?</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 sure to test claims and transactions well in advance, both within your organization and with your payers and other business partners, e.g., clearinghouses or third-party billing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sz="1200" b="0" i="0" u="none" strike="noStrike" kern="1200" baseline="0" dirty="0" smtClean="0">
                <a:solidFill>
                  <a:schemeClr val="tx1"/>
                </a:solidFill>
                <a:latin typeface="+mn-lt"/>
                <a:ea typeface="+mn-ea"/>
                <a:cs typeface="+mn-cs"/>
              </a:rPr>
              <a:t>American Health Information Management Association (AHIMA) recommends training begin no more than six to nine months before the October 1, 2014, compliance deadline. Training needs will vary for different organizations, but it is projected to take 16 hours for outpatient coders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962D3D2-D111-456B-B781-89278DB5A907}" type="slidenum">
              <a:rPr lang="en-US" smtClean="0"/>
              <a:t>16</a:t>
            </a:fld>
            <a:endParaRPr lang="en-US" dirty="0"/>
          </a:p>
        </p:txBody>
      </p:sp>
    </p:spTree>
    <p:extLst>
      <p:ext uri="{BB962C8B-B14F-4D97-AF65-F5344CB8AC3E}">
        <p14:creationId xmlns:p14="http://schemas.microsoft.com/office/powerpoint/2010/main" val="2984907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just business as usual,</a:t>
            </a:r>
            <a:r>
              <a:rPr lang="en-US" baseline="0" dirty="0" smtClean="0"/>
              <a:t> e.g., with “normal” annual updates to code sets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first step to accurate coding is for the documentation to reflect what the provider has observed.  Coding must be supported by medical documentation.  Studies of the required documentation have indicated that more documentation is required to support the increased specificity of the code set.  We should expect providers to have to spend about 15% more time on asking questions, observing, and documenting their findings to support the ICD-10-CM code set.  Even with increased documentation, we can expect, with better coding, an increase in denials or pending claims, and the need for providers to submit additional documentation to support the codes.</a:t>
            </a:r>
          </a:p>
          <a:p>
            <a:pPr>
              <a:spcBef>
                <a:spcPct val="0"/>
              </a:spcBef>
            </a:pPr>
            <a:r>
              <a:rPr lang="en-US" dirty="0" smtClean="0"/>
              <a:t>Plan contracts (or Medicaid coverage policies) will be changed.  Providers will adjust, but it will be difficult for them to measure exactly what the changes will mean to their overall reimbursement.  This will make for a very challenging first year or two for providers as they move to ICD-10. </a:t>
            </a:r>
          </a:p>
          <a:p>
            <a:endParaRPr lang="en-US"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 sure to test claims and transactions well in advance, both within your organization and with your payers and other business partners, e.g., clearinghouses or third-party billing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sz="1200" b="0" i="0" u="none" strike="noStrike" kern="1200" baseline="0" dirty="0" smtClean="0">
                <a:solidFill>
                  <a:schemeClr val="tx1"/>
                </a:solidFill>
                <a:latin typeface="+mn-lt"/>
                <a:ea typeface="+mn-ea"/>
                <a:cs typeface="+mn-cs"/>
              </a:rPr>
              <a:t>American Health Information Management Association (AHIMA) recommends training begin no more than six to nine months before the October 1, 2014, compliance deadline. Training needs will vary for different organizations, but it is projected to take 16 hours for outpatient coders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962D3D2-D111-456B-B781-89278DB5A907}" type="slidenum">
              <a:rPr lang="en-US" smtClean="0"/>
              <a:t>17</a:t>
            </a:fld>
            <a:endParaRPr lang="en-US" dirty="0"/>
          </a:p>
        </p:txBody>
      </p:sp>
    </p:spTree>
    <p:extLst>
      <p:ext uri="{BB962C8B-B14F-4D97-AF65-F5344CB8AC3E}">
        <p14:creationId xmlns:p14="http://schemas.microsoft.com/office/powerpoint/2010/main" val="2984907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19</a:t>
            </a:fld>
            <a:endParaRPr lang="en-US" dirty="0"/>
          </a:p>
        </p:txBody>
      </p:sp>
    </p:spTree>
    <p:extLst>
      <p:ext uri="{BB962C8B-B14F-4D97-AF65-F5344CB8AC3E}">
        <p14:creationId xmlns:p14="http://schemas.microsoft.com/office/powerpoint/2010/main" val="1868140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.00</a:t>
            </a:r>
          </a:p>
          <a:p>
            <a:r>
              <a:rPr lang="en-US" dirty="0" smtClean="0"/>
              <a:t>.01</a:t>
            </a:r>
          </a:p>
          <a:p>
            <a:r>
              <a:rPr lang="en-US" dirty="0" smtClean="0"/>
              <a:t>.02</a:t>
            </a:r>
          </a:p>
          <a:p>
            <a:r>
              <a:rPr lang="en-US" dirty="0" smtClean="0"/>
              <a:t>.03</a:t>
            </a:r>
          </a:p>
          <a:p>
            <a:r>
              <a:rPr lang="en-US" dirty="0" smtClean="0"/>
              <a:t>.04</a:t>
            </a:r>
          </a:p>
          <a:p>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21</a:t>
            </a:fld>
            <a:endParaRPr lang="en-US" dirty="0"/>
          </a:p>
        </p:txBody>
      </p:sp>
    </p:spTree>
    <p:extLst>
      <p:ext uri="{BB962C8B-B14F-4D97-AF65-F5344CB8AC3E}">
        <p14:creationId xmlns:p14="http://schemas.microsoft.com/office/powerpoint/2010/main" val="2576498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All categories are 3 characters. A three-character category that has no further subdivision is equivalent to a code. Subcategories are either 4 or 5 characters. Codes may be 3, 4, 5, 6 or 7 characters.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code is invalid if it has not been coded to the full number of characters required for that code, including the 7th character, if applicable.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three-character code is to be used only if it is not further subdivided. </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23</a:t>
            </a:fld>
            <a:endParaRPr lang="en-US" dirty="0"/>
          </a:p>
        </p:txBody>
      </p:sp>
    </p:spTree>
    <p:extLst>
      <p:ext uri="{BB962C8B-B14F-4D97-AF65-F5344CB8AC3E}">
        <p14:creationId xmlns:p14="http://schemas.microsoft.com/office/powerpoint/2010/main" val="898960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Contracture of muscle – right</a:t>
            </a:r>
            <a:r>
              <a:rPr lang="en-US" baseline="0" dirty="0" smtClean="0"/>
              <a:t> upper arm, left upper arm, right forearm, right thigh, right lower leg, etc.</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24</a:t>
            </a:fld>
            <a:endParaRPr lang="en-US" dirty="0"/>
          </a:p>
        </p:txBody>
      </p:sp>
    </p:spTree>
    <p:extLst>
      <p:ext uri="{BB962C8B-B14F-4D97-AF65-F5344CB8AC3E}">
        <p14:creationId xmlns:p14="http://schemas.microsoft.com/office/powerpoint/2010/main" val="2205655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CPT - </a:t>
            </a:r>
          </a:p>
          <a:p>
            <a:r>
              <a:rPr lang="en-US" sz="1200" b="0" i="0" u="none" strike="noStrike" kern="1200" baseline="0" dirty="0" smtClean="0">
                <a:solidFill>
                  <a:schemeClr val="tx1"/>
                </a:solidFill>
                <a:latin typeface="+mn-lt"/>
                <a:ea typeface="+mn-ea"/>
                <a:cs typeface="+mn-cs"/>
              </a:rPr>
              <a:t>used for all outpatient/ambulatory and physician procedure reporting </a:t>
            </a:r>
          </a:p>
          <a:p>
            <a:r>
              <a:rPr lang="en-US" sz="1200" b="0" i="0" u="none" strike="noStrike" kern="1200" baseline="0" dirty="0" smtClean="0">
                <a:solidFill>
                  <a:schemeClr val="tx1"/>
                </a:solidFill>
                <a:latin typeface="+mn-lt"/>
                <a:ea typeface="+mn-ea"/>
                <a:cs typeface="+mn-cs"/>
              </a:rPr>
              <a:t>set of codes, descriptions, and guidelines that describe </a:t>
            </a:r>
          </a:p>
          <a:p>
            <a:r>
              <a:rPr lang="en-US" sz="1200" b="0" i="0" u="none" strike="noStrike" kern="1200" baseline="0" dirty="0" smtClean="0">
                <a:solidFill>
                  <a:schemeClr val="tx1"/>
                </a:solidFill>
                <a:latin typeface="+mn-lt"/>
                <a:ea typeface="+mn-ea"/>
                <a:cs typeface="+mn-cs"/>
              </a:rPr>
              <a:t>procedures and services performed by physicians and other qualified health care providers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hlinkClick r:id="rId3" tooltip="HCPCS Level 2"/>
              </a:rPr>
              <a:t>Level II</a:t>
            </a:r>
            <a:r>
              <a:rPr lang="en-US" sz="1200" b="0" i="0" kern="1200" dirty="0" smtClean="0">
                <a:solidFill>
                  <a:schemeClr val="tx1"/>
                </a:solidFill>
                <a:effectLst/>
                <a:latin typeface="+mn-lt"/>
                <a:ea typeface="+mn-ea"/>
                <a:cs typeface="+mn-cs"/>
              </a:rPr>
              <a:t> codes are alphanumeric and primarily include non-physician services such as </a:t>
            </a:r>
            <a:r>
              <a:rPr lang="en-US" sz="1200" b="0" i="0" u="none" strike="noStrike" kern="1200" dirty="0" smtClean="0">
                <a:solidFill>
                  <a:schemeClr val="tx1"/>
                </a:solidFill>
                <a:effectLst/>
                <a:latin typeface="+mn-lt"/>
                <a:ea typeface="+mn-ea"/>
                <a:cs typeface="+mn-cs"/>
                <a:hlinkClick r:id="rId4" tooltip="Ambulance"/>
              </a:rPr>
              <a:t>ambulance</a:t>
            </a:r>
            <a:r>
              <a:rPr lang="en-US" sz="1200" b="0" i="0" kern="1200" dirty="0" smtClean="0">
                <a:solidFill>
                  <a:schemeClr val="tx1"/>
                </a:solidFill>
                <a:effectLst/>
                <a:latin typeface="+mn-lt"/>
                <a:ea typeface="+mn-ea"/>
                <a:cs typeface="+mn-cs"/>
              </a:rPr>
              <a:t> services and </a:t>
            </a:r>
            <a:r>
              <a:rPr lang="en-US" sz="1200" b="0" i="0" u="none" strike="noStrike" kern="1200" dirty="0" smtClean="0">
                <a:solidFill>
                  <a:schemeClr val="tx1"/>
                </a:solidFill>
                <a:effectLst/>
                <a:latin typeface="+mn-lt"/>
                <a:ea typeface="+mn-ea"/>
                <a:cs typeface="+mn-cs"/>
                <a:hlinkClick r:id="rId5" tooltip="Prosthetic"/>
              </a:rPr>
              <a:t>prosthetic</a:t>
            </a:r>
            <a:r>
              <a:rPr lang="en-US" sz="1200" b="0" i="0" kern="1200" dirty="0" smtClean="0">
                <a:solidFill>
                  <a:schemeClr val="tx1"/>
                </a:solidFill>
                <a:effectLst/>
                <a:latin typeface="+mn-lt"/>
                <a:ea typeface="+mn-ea"/>
                <a:cs typeface="+mn-cs"/>
              </a:rPr>
              <a:t> devices,</a:t>
            </a:r>
            <a:r>
              <a:rPr lang="en-US" sz="1200" b="0" i="0" u="none" strike="noStrike" kern="1200" baseline="30000" dirty="0" smtClean="0">
                <a:solidFill>
                  <a:schemeClr val="tx1"/>
                </a:solidFill>
                <a:effectLst/>
                <a:latin typeface="+mn-lt"/>
                <a:ea typeface="+mn-ea"/>
                <a:cs typeface="+mn-cs"/>
                <a:hlinkClick r:id="rId6"/>
              </a:rPr>
              <a:t>[2]</a:t>
            </a:r>
            <a:r>
              <a:rPr lang="en-US" sz="1200" b="0" i="0" kern="1200" dirty="0" smtClean="0">
                <a:solidFill>
                  <a:schemeClr val="tx1"/>
                </a:solidFill>
                <a:effectLst/>
                <a:latin typeface="+mn-lt"/>
                <a:ea typeface="+mn-ea"/>
                <a:cs typeface="+mn-cs"/>
              </a:rPr>
              <a:t> and represent items and supplies and non-physician services, not covered by CPT-4 codes (Level I).</a:t>
            </a:r>
          </a:p>
          <a:p>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4</a:t>
            </a:fld>
            <a:endParaRPr lang="en-US" dirty="0"/>
          </a:p>
        </p:txBody>
      </p:sp>
    </p:spTree>
    <p:extLst>
      <p:ext uri="{BB962C8B-B14F-4D97-AF65-F5344CB8AC3E}">
        <p14:creationId xmlns:p14="http://schemas.microsoft.com/office/powerpoint/2010/main" val="1497013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Especially</a:t>
            </a:r>
            <a:r>
              <a:rPr lang="en-US" baseline="0" dirty="0" smtClean="0"/>
              <a:t> for billing</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26</a:t>
            </a:fld>
            <a:endParaRPr lang="en-US" dirty="0"/>
          </a:p>
        </p:txBody>
      </p:sp>
    </p:spTree>
    <p:extLst>
      <p:ext uri="{BB962C8B-B14F-4D97-AF65-F5344CB8AC3E}">
        <p14:creationId xmlns:p14="http://schemas.microsoft.com/office/powerpoint/2010/main" val="2704177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major, national coding organizations:</a:t>
            </a:r>
          </a:p>
          <a:p>
            <a:r>
              <a:rPr lang="en-US" baseline="0" dirty="0" smtClean="0"/>
              <a:t>American Health Information Management Association – Health Information Mgmt</a:t>
            </a:r>
          </a:p>
          <a:p>
            <a:r>
              <a:rPr lang="en-US" baseline="0" dirty="0" smtClean="0"/>
              <a:t>Advancing the Business of Health Care -- </a:t>
            </a:r>
            <a:r>
              <a:rPr lang="en-US" sz="1200" b="0" i="0" kern="1200" dirty="0" smtClean="0">
                <a:solidFill>
                  <a:schemeClr val="tx1"/>
                </a:solidFill>
                <a:effectLst/>
                <a:latin typeface="+mn-lt"/>
                <a:ea typeface="+mn-ea"/>
                <a:cs typeface="+mn-cs"/>
              </a:rPr>
              <a:t>provide education and professional certification to physician-based medical coders</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31</a:t>
            </a:fld>
            <a:endParaRPr lang="en-US" dirty="0"/>
          </a:p>
        </p:txBody>
      </p:sp>
    </p:spTree>
    <p:extLst>
      <p:ext uri="{BB962C8B-B14F-4D97-AF65-F5344CB8AC3E}">
        <p14:creationId xmlns:p14="http://schemas.microsoft.com/office/powerpoint/2010/main" val="231274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32</a:t>
            </a:fld>
            <a:endParaRPr lang="en-US" dirty="0"/>
          </a:p>
        </p:txBody>
      </p:sp>
    </p:spTree>
    <p:extLst>
      <p:ext uri="{BB962C8B-B14F-4D97-AF65-F5344CB8AC3E}">
        <p14:creationId xmlns:p14="http://schemas.microsoft.com/office/powerpoint/2010/main" val="23127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transition to ICD-10 is required for everyone covered by HIPAA.</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ICD-10 compliance means that a HIPAA-covered entity uses ICD-10 codes for health care services provided on or after </a:t>
            </a:r>
            <a:r>
              <a:rPr lang="en-US" sz="1200" b="1" i="0" u="none" strike="noStrike" kern="1200" baseline="0" dirty="0" smtClean="0">
                <a:solidFill>
                  <a:schemeClr val="tx1"/>
                </a:solidFill>
                <a:latin typeface="+mn-lt"/>
                <a:ea typeface="+mn-ea"/>
                <a:cs typeface="+mn-cs"/>
              </a:rPr>
              <a:t>October 1, 2014</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 You may not be able to use ICD-9 and ICD-10 codes on the same claim based on your payers' instructions. This may mean splitting services that would typically be captured on one claim into two claims: one claim with ICD-9 diagnosis codes for services provided before October 1, 2014, and another claim with ICD10 diagnosis codes for services provided on or after October 1, 2014. </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5</a:t>
            </a:fld>
            <a:endParaRPr lang="en-US" dirty="0"/>
          </a:p>
        </p:txBody>
      </p:sp>
    </p:spTree>
    <p:extLst>
      <p:ext uri="{BB962C8B-B14F-4D97-AF65-F5344CB8AC3E}">
        <p14:creationId xmlns:p14="http://schemas.microsoft.com/office/powerpoint/2010/main" val="1076821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compatible with DSM-IV</a:t>
            </a:r>
            <a:r>
              <a:rPr lang="en-US" baseline="0" dirty="0" smtClean="0"/>
              <a:t>.  ICD-11 will be compatible with DSM-V</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6</a:t>
            </a:fld>
            <a:endParaRPr lang="en-US" dirty="0"/>
          </a:p>
        </p:txBody>
      </p:sp>
    </p:spTree>
    <p:extLst>
      <p:ext uri="{BB962C8B-B14F-4D97-AF65-F5344CB8AC3E}">
        <p14:creationId xmlns:p14="http://schemas.microsoft.com/office/powerpoint/2010/main" val="1892799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 went crazy with clinical modification to arrive at 68,000 codes, compared</a:t>
            </a:r>
            <a:r>
              <a:rPr lang="en-US" baseline="0" dirty="0" smtClean="0"/>
              <a:t> to 14,000 codes for the rest of the world using plain old ICD-10 diagnoses</a:t>
            </a:r>
          </a:p>
          <a:p>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7</a:t>
            </a:fld>
            <a:endParaRPr lang="en-US" dirty="0"/>
          </a:p>
        </p:txBody>
      </p:sp>
    </p:spTree>
    <p:extLst>
      <p:ext uri="{BB962C8B-B14F-4D97-AF65-F5344CB8AC3E}">
        <p14:creationId xmlns:p14="http://schemas.microsoft.com/office/powerpoint/2010/main" val="934472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position has a specific meaning</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Tabular List contains categories, subcategories and codes.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All categories are 3 characters. A three-character category that has no further subdivision is equivalent to a code. Subcategories are either 4 or 5 characters. Codes may be 3, 4, 5, 6 or 7 characters.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code is invalid if it has not been coded to the full number of characters required for that code, including the 7th character, if applicable.</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8</a:t>
            </a:fld>
            <a:endParaRPr lang="en-US" dirty="0"/>
          </a:p>
        </p:txBody>
      </p:sp>
    </p:spTree>
    <p:extLst>
      <p:ext uri="{BB962C8B-B14F-4D97-AF65-F5344CB8AC3E}">
        <p14:creationId xmlns:p14="http://schemas.microsoft.com/office/powerpoint/2010/main" val="2250543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R45.2 – Worries</a:t>
            </a:r>
          </a:p>
          <a:p>
            <a:r>
              <a:rPr lang="en-US" dirty="0" smtClean="0"/>
              <a:t>R45.4 – Irritability and anger</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9</a:t>
            </a:fld>
            <a:endParaRPr lang="en-US" dirty="0"/>
          </a:p>
        </p:txBody>
      </p:sp>
    </p:spTree>
    <p:extLst>
      <p:ext uri="{BB962C8B-B14F-4D97-AF65-F5344CB8AC3E}">
        <p14:creationId xmlns:p14="http://schemas.microsoft.com/office/powerpoint/2010/main" val="3468113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t>The new code set provides a significant increase in the specificity of the reporting, allowing more information to be conveyed in a code.</a:t>
            </a:r>
          </a:p>
          <a:p>
            <a:pPr>
              <a:spcBef>
                <a:spcPct val="0"/>
              </a:spcBef>
            </a:pPr>
            <a:r>
              <a:rPr lang="en-US" dirty="0" smtClean="0"/>
              <a:t>The terminology has been modernized and has been made consistent throughout the code set.</a:t>
            </a:r>
          </a:p>
          <a:p>
            <a:pPr>
              <a:spcBef>
                <a:spcPct val="0"/>
              </a:spcBef>
            </a:pPr>
            <a:r>
              <a:rPr lang="en-US" dirty="0" smtClean="0"/>
              <a:t>There are codes that are a combination of diagnoses and symptoms, so that fewer codes need to be reported to fully describe a condition.</a:t>
            </a:r>
          </a:p>
          <a:p>
            <a:pPr marL="0" marR="0" lvl="1" indent="0" algn="l" defTabSz="914400" rtl="0" eaLnBrk="1" fontAlgn="auto" latinLnBrk="0" hangingPunct="1">
              <a:lnSpc>
                <a:spcPct val="100000"/>
              </a:lnSpc>
              <a:spcBef>
                <a:spcPct val="0"/>
              </a:spcBef>
              <a:spcAft>
                <a:spcPts val="0"/>
              </a:spcAft>
              <a:buClrTx/>
              <a:buSzTx/>
              <a:buFontTx/>
              <a:buNone/>
              <a:tabLst/>
              <a:defRPr/>
            </a:pPr>
            <a:r>
              <a:rPr lang="en-US" sz="2200" dirty="0" smtClean="0">
                <a:latin typeface="Verdana" pitchFamily="34" charset="0"/>
              </a:rPr>
              <a:t>It makes a difference whether the right or left limb is the subject of the problem</a:t>
            </a:r>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The ICD-10 code set has also been organized somewhat differently than ICD-9, primarily to bring it up to date with modern medicine and the requirements of the industry to clearly identify particular conditions. The tabular lists, which represent the major “Chapters”, are not that different.</a:t>
            </a:r>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Some examples of this are that sense organs are now separate from nervous system disorders; injuries are grouped by anatomical site (e.g., injuries of the head, injuries of the leg)  instead of an injury category (fracture, bruise); and postoperative complications are now part of the specific body system chapter.</a:t>
            </a:r>
          </a:p>
          <a:p>
            <a:r>
              <a:rPr lang="en-US" dirty="0" smtClean="0"/>
              <a:t>Some codes also specify initial</a:t>
            </a:r>
            <a:r>
              <a:rPr lang="en-US" baseline="0" dirty="0" smtClean="0"/>
              <a:t> vs. subsequent encounter</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10</a:t>
            </a:fld>
            <a:endParaRPr lang="en-US" dirty="0"/>
          </a:p>
        </p:txBody>
      </p:sp>
    </p:spTree>
    <p:extLst>
      <p:ext uri="{BB962C8B-B14F-4D97-AF65-F5344CB8AC3E}">
        <p14:creationId xmlns:p14="http://schemas.microsoft.com/office/powerpoint/2010/main" val="2736736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comic relief</a:t>
            </a:r>
            <a:endParaRPr lang="en-US" dirty="0"/>
          </a:p>
        </p:txBody>
      </p:sp>
      <p:sp>
        <p:nvSpPr>
          <p:cNvPr id="4" name="Slide Number Placeholder 3"/>
          <p:cNvSpPr>
            <a:spLocks noGrp="1"/>
          </p:cNvSpPr>
          <p:nvPr>
            <p:ph type="sldNum" sz="quarter" idx="10"/>
          </p:nvPr>
        </p:nvSpPr>
        <p:spPr/>
        <p:txBody>
          <a:bodyPr/>
          <a:lstStyle/>
          <a:p>
            <a:fld id="{F962D3D2-D111-456B-B781-89278DB5A907}" type="slidenum">
              <a:rPr lang="en-US" smtClean="0"/>
              <a:t>11</a:t>
            </a:fld>
            <a:endParaRPr lang="en-US" dirty="0"/>
          </a:p>
        </p:txBody>
      </p:sp>
    </p:spTree>
    <p:extLst>
      <p:ext uri="{BB962C8B-B14F-4D97-AF65-F5344CB8AC3E}">
        <p14:creationId xmlns:p14="http://schemas.microsoft.com/office/powerpoint/2010/main" val="19443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A58D300-27F7-4847-B63B-18DBFCA0D8E7}" type="datetime1">
              <a:rPr lang="en-US" smtClean="0"/>
              <a:t>9/12/2013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C81BAD7-A98F-4025-81A7-F1028CB7358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A3C2A-CBEA-4BF3-8236-FC9DBBE3D204}" type="datetime1">
              <a:rPr lang="en-US" smtClean="0"/>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3EC414-70A5-4747-A18C-E2688B0C3666}" type="datetime1">
              <a:rPr lang="en-US" smtClean="0"/>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2D732-A8F5-437E-841B-3AAFDDECDFAE}" type="datetime1">
              <a:rPr lang="en-US" smtClean="0"/>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55DE35-3444-49C8-8561-357913804275}" type="datetime1">
              <a:rPr lang="en-US" smtClean="0"/>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992DF6-B410-4850-8A9E-A3C42BBA32B3}" type="datetime1">
              <a:rPr lang="en-US" smtClean="0"/>
              <a:t>9/12/2013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7BF8A5B-E35E-4130-94C7-E380ACFAE53E}" type="datetime1">
              <a:rPr lang="en-US" smtClean="0"/>
              <a:t>9/12/2013</a:t>
            </a:fld>
            <a:endParaRPr lang="en-US" dirty="0"/>
          </a:p>
        </p:txBody>
      </p:sp>
      <p:sp>
        <p:nvSpPr>
          <p:cNvPr id="27" name="Slide Number Placeholder 26"/>
          <p:cNvSpPr>
            <a:spLocks noGrp="1"/>
          </p:cNvSpPr>
          <p:nvPr>
            <p:ph type="sldNum" sz="quarter" idx="11"/>
          </p:nvPr>
        </p:nvSpPr>
        <p:spPr/>
        <p:txBody>
          <a:bodyPr rtlCol="0"/>
          <a:lstStyle/>
          <a:p>
            <a:fld id="{3C81BAD7-A98F-4025-81A7-F1028CB7358F}"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028DBAB-E515-43B1-8E3B-2A313AF8AE54}" type="datetime1">
              <a:rPr lang="en-US" smtClean="0"/>
              <a:t>9/12/2013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3C81BAD7-A98F-4025-81A7-F1028CB7358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72BEA-E486-4215-A120-0A426EB4E53B}" type="datetime1">
              <a:rPr lang="en-US" smtClean="0"/>
              <a:t>9/12/2013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4BF0FD-CB0A-450E-AEBA-F7B0E7AF0C96}" type="datetime1">
              <a:rPr lang="en-US" smtClean="0"/>
              <a:t>9/12/2013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C84D67-F742-4B1F-888C-D85D5E6AEBAC}" type="datetime1">
              <a:rPr lang="en-US" smtClean="0"/>
              <a:t>9/12/2013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1BAD7-A98F-4025-81A7-F1028CB7358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51874AD-FC84-47DD-B360-D213B3504AD2}" type="datetime1">
              <a:rPr lang="en-US" smtClean="0"/>
              <a:t>9/12/2013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C81BAD7-A98F-4025-81A7-F1028CB7358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ms.gov/Medicare/Coding/ICD10/index.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dc.gov/nchs/icd/icd10cm.ht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www.wedi.org/topics/icd-10" TargetMode="External"/><Relationship Id="rId4" Type="http://schemas.openxmlformats.org/officeDocument/2006/relationships/hyperlink" Target="http://www.ahima.org/icd10/"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cms.gov/Medicare/Coding/ICD10/index.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aapc.com/icd-10/codes/" TargetMode="External"/><Relationship Id="rId5" Type="http://schemas.openxmlformats.org/officeDocument/2006/relationships/hyperlink" Target="http://www.ahima.org/icd10/" TargetMode="External"/><Relationship Id="rId4" Type="http://schemas.openxmlformats.org/officeDocument/2006/relationships/hyperlink" Target="http://www.cdc.gov/nchs/icd/icd10cm.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8458200" cy="1470025"/>
          </a:xfrm>
        </p:spPr>
        <p:txBody>
          <a:bodyPr>
            <a:normAutofit fontScale="90000"/>
          </a:bodyPr>
          <a:lstStyle/>
          <a:p>
            <a:r>
              <a:rPr lang="en-US" sz="4900" dirty="0" smtClean="0"/>
              <a:t>What’s Up with ICD-10? </a:t>
            </a:r>
            <a:br>
              <a:rPr lang="en-US" sz="4900" dirty="0" smtClean="0"/>
            </a:br>
            <a:r>
              <a:rPr lang="en-US" dirty="0" smtClean="0"/>
              <a:t>Identifying the Impact on your Program</a:t>
            </a:r>
            <a:endParaRPr lang="en-US" dirty="0"/>
          </a:p>
        </p:txBody>
      </p:sp>
      <p:sp>
        <p:nvSpPr>
          <p:cNvPr id="3" name="Subtitle 2"/>
          <p:cNvSpPr>
            <a:spLocks noGrp="1"/>
          </p:cNvSpPr>
          <p:nvPr>
            <p:ph type="subTitle" idx="1"/>
          </p:nvPr>
        </p:nvSpPr>
        <p:spPr>
          <a:xfrm>
            <a:off x="457200" y="3899938"/>
            <a:ext cx="4953000" cy="2196062"/>
          </a:xfrm>
        </p:spPr>
        <p:txBody>
          <a:bodyPr>
            <a:normAutofit/>
          </a:bodyPr>
          <a:lstStyle/>
          <a:p>
            <a:r>
              <a:rPr lang="en-US" dirty="0" smtClean="0"/>
              <a:t>Kim Wedel, Robin Nelson and Maureen Greer</a:t>
            </a:r>
          </a:p>
          <a:p>
            <a:endParaRPr lang="en-US" dirty="0" smtClean="0"/>
          </a:p>
          <a:p>
            <a:r>
              <a:rPr lang="en-US" dirty="0" smtClean="0"/>
              <a:t>Improving </a:t>
            </a:r>
            <a:r>
              <a:rPr lang="en-US" dirty="0"/>
              <a:t>Data, Improving Outcomes</a:t>
            </a:r>
          </a:p>
          <a:p>
            <a:r>
              <a:rPr lang="en-US" dirty="0" smtClean="0"/>
              <a:t>September 17, </a:t>
            </a:r>
            <a:r>
              <a:rPr lang="en-US" dirty="0"/>
              <a:t>2013</a:t>
            </a:r>
          </a:p>
          <a:p>
            <a:endParaRPr lang="en-US" dirty="0"/>
          </a:p>
        </p:txBody>
      </p:sp>
    </p:spTree>
    <p:extLst>
      <p:ext uri="{BB962C8B-B14F-4D97-AF65-F5344CB8AC3E}">
        <p14:creationId xmlns:p14="http://schemas.microsoft.com/office/powerpoint/2010/main" val="1048657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More Specific Changes</a:t>
            </a:r>
            <a:endParaRPr lang="en-US" sz="4400" dirty="0"/>
          </a:p>
        </p:txBody>
      </p:sp>
      <p:sp>
        <p:nvSpPr>
          <p:cNvPr id="3" name="Content Placeholder 2"/>
          <p:cNvSpPr>
            <a:spLocks noGrp="1"/>
          </p:cNvSpPr>
          <p:nvPr>
            <p:ph idx="1"/>
          </p:nvPr>
        </p:nvSpPr>
        <p:spPr/>
        <p:txBody>
          <a:bodyPr/>
          <a:lstStyle/>
          <a:p>
            <a:r>
              <a:rPr lang="en-US" dirty="0" smtClean="0"/>
              <a:t>Much greater specificity</a:t>
            </a:r>
          </a:p>
          <a:p>
            <a:pPr marL="365760" lvl="1" indent="-256032">
              <a:buClr>
                <a:schemeClr val="accent3"/>
              </a:buClr>
              <a:buFont typeface="Georgia"/>
              <a:buChar char="•"/>
            </a:pPr>
            <a:r>
              <a:rPr lang="en-US" sz="2800" dirty="0">
                <a:solidFill>
                  <a:schemeClr val="tx1"/>
                </a:solidFill>
              </a:rPr>
              <a:t>Full description and consistency within the code set</a:t>
            </a:r>
          </a:p>
          <a:p>
            <a:pPr marL="365760" lvl="1" indent="-256032">
              <a:buClr>
                <a:schemeClr val="accent3"/>
              </a:buClr>
              <a:buFont typeface="Georgia"/>
              <a:buChar char="•"/>
            </a:pPr>
            <a:r>
              <a:rPr lang="en-US" sz="2800" dirty="0">
                <a:solidFill>
                  <a:schemeClr val="tx1"/>
                </a:solidFill>
              </a:rPr>
              <a:t>Uses modern terminology for descriptions</a:t>
            </a:r>
          </a:p>
          <a:p>
            <a:pPr marL="365760" lvl="1" indent="-256032">
              <a:buClr>
                <a:schemeClr val="accent3"/>
              </a:buClr>
              <a:buFont typeface="Georgia"/>
              <a:buChar char="•"/>
            </a:pPr>
            <a:r>
              <a:rPr lang="en-US" sz="2800" dirty="0">
                <a:solidFill>
                  <a:schemeClr val="tx1"/>
                </a:solidFill>
              </a:rPr>
              <a:t>Creation of combination diagnosis/symptom codes to reduce the number of codes needed to fully describe a </a:t>
            </a:r>
            <a:r>
              <a:rPr lang="en-US" sz="2800" dirty="0" smtClean="0">
                <a:solidFill>
                  <a:schemeClr val="tx1"/>
                </a:solidFill>
              </a:rPr>
              <a:t>condition</a:t>
            </a:r>
          </a:p>
          <a:p>
            <a:pPr marL="365760" lvl="1" indent="-256032">
              <a:buClr>
                <a:schemeClr val="accent3"/>
              </a:buClr>
              <a:buFont typeface="Georgia"/>
              <a:buChar char="•"/>
            </a:pPr>
            <a:r>
              <a:rPr lang="en-US" sz="2800" dirty="0">
                <a:solidFill>
                  <a:schemeClr val="tx1"/>
                </a:solidFill>
              </a:rPr>
              <a:t>Enables laterality (right vs. left designations</a:t>
            </a:r>
            <a:r>
              <a:rPr lang="en-US" sz="2800" dirty="0" smtClean="0">
                <a:solidFill>
                  <a:schemeClr val="tx1"/>
                </a:solidFill>
              </a:rPr>
              <a:t>)</a:t>
            </a:r>
          </a:p>
          <a:p>
            <a:pPr marL="365760" lvl="1" indent="-256032">
              <a:buClr>
                <a:schemeClr val="accent3"/>
              </a:buClr>
              <a:buFont typeface="Georgia"/>
              <a:buChar char="•"/>
            </a:pPr>
            <a:endParaRPr lang="en-US" sz="2800" dirty="0">
              <a:solidFill>
                <a:schemeClr val="tx1"/>
              </a:solidFill>
            </a:endParaRPr>
          </a:p>
          <a:p>
            <a:pPr marL="365760" lvl="1" indent="-256032">
              <a:buClr>
                <a:schemeClr val="accent3"/>
              </a:buClr>
              <a:buFont typeface="Georgia"/>
              <a:buChar char="•"/>
            </a:pPr>
            <a:endParaRPr lang="en-US" sz="28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10</a:t>
            </a:fld>
            <a:endParaRPr lang="en-US" dirty="0"/>
          </a:p>
        </p:txBody>
      </p:sp>
    </p:spTree>
    <p:extLst>
      <p:ext uri="{BB962C8B-B14F-4D97-AF65-F5344CB8AC3E}">
        <p14:creationId xmlns:p14="http://schemas.microsoft.com/office/powerpoint/2010/main" val="342741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lstStyle/>
          <a:p>
            <a:r>
              <a:rPr lang="en-US" dirty="0" smtClean="0"/>
              <a:t>Examples of ICD-10-CM Specificity</a:t>
            </a:r>
            <a:endParaRPr lang="en-US" dirty="0"/>
          </a:p>
        </p:txBody>
      </p:sp>
      <p:sp>
        <p:nvSpPr>
          <p:cNvPr id="3" name="Content Placeholder 2"/>
          <p:cNvSpPr>
            <a:spLocks noGrp="1"/>
          </p:cNvSpPr>
          <p:nvPr>
            <p:ph sz="half" idx="1"/>
          </p:nvPr>
        </p:nvSpPr>
        <p:spPr>
          <a:xfrm>
            <a:off x="457200" y="2057400"/>
            <a:ext cx="4038600" cy="4717987"/>
          </a:xfrm>
        </p:spPr>
        <p:txBody>
          <a:bodyPr>
            <a:normAutofit fontScale="92500" lnSpcReduction="20000"/>
          </a:bodyPr>
          <a:lstStyle/>
          <a:p>
            <a:pPr marL="365125" indent="-255588">
              <a:lnSpc>
                <a:spcPct val="90000"/>
              </a:lnSpc>
              <a:spcBef>
                <a:spcPts val="400"/>
              </a:spcBef>
              <a:buClr>
                <a:schemeClr val="tx2"/>
              </a:buClr>
              <a:buFont typeface="Wingdings 3" pitchFamily="18" charset="2"/>
              <a:buChar char="}"/>
            </a:pPr>
            <a:r>
              <a:rPr lang="en-US" sz="1900" dirty="0"/>
              <a:t>W21.00 Struck by hit or thrown ball, unspecified type</a:t>
            </a:r>
          </a:p>
          <a:p>
            <a:pPr marL="365125" indent="-255588">
              <a:lnSpc>
                <a:spcPct val="90000"/>
              </a:lnSpc>
              <a:spcBef>
                <a:spcPts val="400"/>
              </a:spcBef>
              <a:buClr>
                <a:schemeClr val="tx2"/>
              </a:buClr>
              <a:buFont typeface="Wingdings 3" pitchFamily="18" charset="2"/>
              <a:buChar char="}"/>
            </a:pPr>
            <a:r>
              <a:rPr lang="en-US" sz="2100" dirty="0"/>
              <a:t>W21.01 Struck by football</a:t>
            </a:r>
          </a:p>
          <a:p>
            <a:pPr marL="365125" indent="-255588">
              <a:lnSpc>
                <a:spcPct val="90000"/>
              </a:lnSpc>
              <a:spcBef>
                <a:spcPts val="400"/>
              </a:spcBef>
              <a:buClr>
                <a:schemeClr val="tx2"/>
              </a:buClr>
              <a:buFont typeface="Wingdings 3" pitchFamily="18" charset="2"/>
              <a:buChar char="}"/>
            </a:pPr>
            <a:r>
              <a:rPr lang="en-US" sz="2100" dirty="0"/>
              <a:t>W21.02 Struck by soccer ball</a:t>
            </a:r>
          </a:p>
          <a:p>
            <a:pPr marL="365125" indent="-255588">
              <a:lnSpc>
                <a:spcPct val="90000"/>
              </a:lnSpc>
              <a:spcBef>
                <a:spcPts val="400"/>
              </a:spcBef>
              <a:buClr>
                <a:schemeClr val="tx2"/>
              </a:buClr>
              <a:buFont typeface="Wingdings 3" pitchFamily="18" charset="2"/>
              <a:buChar char="}"/>
            </a:pPr>
            <a:r>
              <a:rPr lang="en-US" sz="2100" dirty="0"/>
              <a:t>W21.03 Struck by baseball</a:t>
            </a:r>
          </a:p>
          <a:p>
            <a:pPr marL="365125" indent="-255588">
              <a:lnSpc>
                <a:spcPct val="90000"/>
              </a:lnSpc>
              <a:spcBef>
                <a:spcPts val="400"/>
              </a:spcBef>
              <a:buClr>
                <a:schemeClr val="tx2"/>
              </a:buClr>
              <a:buFont typeface="Wingdings 3" pitchFamily="18" charset="2"/>
              <a:buChar char="}"/>
            </a:pPr>
            <a:r>
              <a:rPr lang="en-US" sz="2100" dirty="0"/>
              <a:t>W21.04 Struck by golf ball</a:t>
            </a:r>
          </a:p>
          <a:p>
            <a:pPr marL="365125" indent="-255588">
              <a:lnSpc>
                <a:spcPct val="90000"/>
              </a:lnSpc>
              <a:spcBef>
                <a:spcPts val="400"/>
              </a:spcBef>
              <a:buClr>
                <a:schemeClr val="tx2"/>
              </a:buClr>
              <a:buFont typeface="Wingdings 3" pitchFamily="18" charset="2"/>
              <a:buChar char="}"/>
            </a:pPr>
            <a:r>
              <a:rPr lang="en-US" sz="2100" dirty="0"/>
              <a:t>W21.05 Struck by basketball</a:t>
            </a:r>
          </a:p>
          <a:p>
            <a:pPr marL="365125" indent="-255588">
              <a:lnSpc>
                <a:spcPct val="90000"/>
              </a:lnSpc>
              <a:spcBef>
                <a:spcPts val="400"/>
              </a:spcBef>
              <a:buClr>
                <a:schemeClr val="tx2"/>
              </a:buClr>
              <a:buFont typeface="Wingdings 3" pitchFamily="18" charset="2"/>
              <a:buChar char="}"/>
            </a:pPr>
            <a:r>
              <a:rPr lang="en-US" sz="2100" dirty="0"/>
              <a:t>W21.06 Struck by volleyball</a:t>
            </a:r>
          </a:p>
          <a:p>
            <a:pPr marL="365125" indent="-255588">
              <a:lnSpc>
                <a:spcPct val="90000"/>
              </a:lnSpc>
              <a:spcBef>
                <a:spcPts val="400"/>
              </a:spcBef>
              <a:buClr>
                <a:schemeClr val="tx2"/>
              </a:buClr>
              <a:buFont typeface="Wingdings 3" pitchFamily="18" charset="2"/>
              <a:buChar char="}"/>
            </a:pPr>
            <a:r>
              <a:rPr lang="en-US" sz="2100" dirty="0"/>
              <a:t>W21.07 Struck by softball</a:t>
            </a:r>
          </a:p>
          <a:p>
            <a:pPr marL="365125" indent="-255588">
              <a:lnSpc>
                <a:spcPct val="90000"/>
              </a:lnSpc>
              <a:spcBef>
                <a:spcPts val="400"/>
              </a:spcBef>
              <a:buClr>
                <a:schemeClr val="tx2"/>
              </a:buClr>
              <a:buFont typeface="Wingdings 3" pitchFamily="18" charset="2"/>
              <a:buChar char="}"/>
            </a:pPr>
            <a:r>
              <a:rPr lang="en-US" sz="2100" dirty="0"/>
              <a:t>W21.09 Struck by other hit or</a:t>
            </a:r>
          </a:p>
          <a:p>
            <a:pPr marL="109537" indent="0">
              <a:lnSpc>
                <a:spcPct val="90000"/>
              </a:lnSpc>
              <a:spcBef>
                <a:spcPts val="400"/>
              </a:spcBef>
              <a:buClr>
                <a:schemeClr val="tx2"/>
              </a:buClr>
              <a:buNone/>
            </a:pPr>
            <a:r>
              <a:rPr lang="en-US" sz="2100" dirty="0"/>
              <a:t> </a:t>
            </a:r>
            <a:r>
              <a:rPr lang="en-US" sz="2100" dirty="0" smtClean="0"/>
              <a:t>    thrown </a:t>
            </a:r>
            <a:r>
              <a:rPr lang="en-US" sz="2100" dirty="0"/>
              <a:t>ball</a:t>
            </a:r>
          </a:p>
          <a:p>
            <a:pPr marL="365125" indent="-255588">
              <a:lnSpc>
                <a:spcPct val="90000"/>
              </a:lnSpc>
              <a:spcBef>
                <a:spcPts val="400"/>
              </a:spcBef>
              <a:buClr>
                <a:schemeClr val="tx2"/>
              </a:buClr>
              <a:buFont typeface="Wingdings 3" pitchFamily="18" charset="2"/>
              <a:buChar char="}"/>
            </a:pPr>
            <a:r>
              <a:rPr lang="en-US" sz="2100" dirty="0"/>
              <a:t>W21.31 Struck by shoe cleats</a:t>
            </a:r>
          </a:p>
          <a:p>
            <a:pPr marL="365125" indent="-255588">
              <a:lnSpc>
                <a:spcPct val="90000"/>
              </a:lnSpc>
              <a:spcBef>
                <a:spcPts val="400"/>
              </a:spcBef>
              <a:buClr>
                <a:schemeClr val="tx2"/>
              </a:buClr>
              <a:buFont typeface="Wingdings 3" pitchFamily="18" charset="2"/>
              <a:buChar char="}"/>
            </a:pPr>
            <a:r>
              <a:rPr lang="en-US" sz="2100" dirty="0"/>
              <a:t>Stepped on by shoe cleats</a:t>
            </a:r>
          </a:p>
          <a:p>
            <a:pPr marL="365125" indent="-255588">
              <a:lnSpc>
                <a:spcPct val="90000"/>
              </a:lnSpc>
              <a:spcBef>
                <a:spcPts val="400"/>
              </a:spcBef>
              <a:buClr>
                <a:schemeClr val="tx2"/>
              </a:buClr>
              <a:buFont typeface="Wingdings 3" pitchFamily="18" charset="2"/>
              <a:buChar char="}"/>
            </a:pPr>
            <a:r>
              <a:rPr lang="pl-PL" sz="2100" dirty="0"/>
              <a:t>W21.32 Struck by skate blades</a:t>
            </a:r>
          </a:p>
          <a:p>
            <a:pPr marL="365125" indent="-255588">
              <a:lnSpc>
                <a:spcPct val="90000"/>
              </a:lnSpc>
              <a:spcBef>
                <a:spcPts val="400"/>
              </a:spcBef>
              <a:buClr>
                <a:schemeClr val="tx2"/>
              </a:buClr>
              <a:buFont typeface="Wingdings 3" pitchFamily="18" charset="2"/>
              <a:buChar char="}"/>
            </a:pPr>
            <a:r>
              <a:rPr lang="en-US" sz="2100" dirty="0"/>
              <a:t>Skated over by skate blades</a:t>
            </a:r>
          </a:p>
          <a:p>
            <a:pPr marL="365125" indent="-255588">
              <a:lnSpc>
                <a:spcPct val="90000"/>
              </a:lnSpc>
              <a:spcBef>
                <a:spcPts val="400"/>
              </a:spcBef>
              <a:buClr>
                <a:schemeClr val="tx2"/>
              </a:buClr>
              <a:buFont typeface="Wingdings 3" pitchFamily="18" charset="2"/>
              <a:buChar char="}"/>
            </a:pPr>
            <a:r>
              <a:rPr lang="en-US" sz="2100" dirty="0"/>
              <a:t>W21.39 Struck by other sports</a:t>
            </a:r>
          </a:p>
          <a:p>
            <a:pPr marL="109537" indent="0">
              <a:lnSpc>
                <a:spcPct val="90000"/>
              </a:lnSpc>
              <a:spcBef>
                <a:spcPts val="400"/>
              </a:spcBef>
              <a:buClr>
                <a:schemeClr val="tx2"/>
              </a:buClr>
              <a:buNone/>
            </a:pPr>
            <a:r>
              <a:rPr lang="en-US" sz="2100" dirty="0" smtClean="0"/>
              <a:t>     foot </a:t>
            </a:r>
            <a:r>
              <a:rPr lang="en-US" sz="2100" dirty="0"/>
              <a:t>wear</a:t>
            </a:r>
          </a:p>
          <a:p>
            <a:endParaRPr lang="en-US" dirty="0"/>
          </a:p>
        </p:txBody>
      </p:sp>
      <p:sp>
        <p:nvSpPr>
          <p:cNvPr id="4" name="Content Placeholder 3"/>
          <p:cNvSpPr>
            <a:spLocks noGrp="1"/>
          </p:cNvSpPr>
          <p:nvPr>
            <p:ph sz="half" idx="2"/>
          </p:nvPr>
        </p:nvSpPr>
        <p:spPr>
          <a:xfrm>
            <a:off x="4648200" y="2057400"/>
            <a:ext cx="4038600" cy="4717987"/>
          </a:xfrm>
        </p:spPr>
        <p:txBody>
          <a:bodyPr>
            <a:normAutofit fontScale="92500" lnSpcReduction="20000"/>
          </a:bodyPr>
          <a:lstStyle/>
          <a:p>
            <a:pPr>
              <a:buClr>
                <a:schemeClr val="tx2"/>
              </a:buClr>
              <a:buFont typeface="Wingdings 3" pitchFamily="18" charset="2"/>
              <a:buChar char="}"/>
            </a:pPr>
            <a:r>
              <a:rPr lang="en-US" sz="1800" dirty="0"/>
              <a:t>W21.4 Striking against diving </a:t>
            </a:r>
            <a:r>
              <a:rPr lang="en-US" sz="1800" dirty="0" smtClean="0"/>
              <a:t>board</a:t>
            </a:r>
            <a:endParaRPr lang="en-US" sz="1900" dirty="0" smtClean="0"/>
          </a:p>
          <a:p>
            <a:pPr>
              <a:buClr>
                <a:schemeClr val="tx2"/>
              </a:buClr>
              <a:buFont typeface="Wingdings 3" pitchFamily="18" charset="2"/>
              <a:buChar char="}"/>
            </a:pPr>
            <a:r>
              <a:rPr lang="en-US" sz="1900" dirty="0" smtClean="0"/>
              <a:t>W21.11 </a:t>
            </a:r>
            <a:r>
              <a:rPr lang="en-US" sz="1900" dirty="0"/>
              <a:t>Struck by baseball bat</a:t>
            </a:r>
          </a:p>
          <a:p>
            <a:pPr>
              <a:buClr>
                <a:schemeClr val="tx2"/>
              </a:buClr>
              <a:buFont typeface="Wingdings 3" pitchFamily="18" charset="2"/>
              <a:buChar char="}"/>
            </a:pPr>
            <a:r>
              <a:rPr lang="en-US" sz="1900" dirty="0"/>
              <a:t>W21.12 Struck by tennis racquet</a:t>
            </a:r>
          </a:p>
          <a:p>
            <a:pPr>
              <a:buClr>
                <a:schemeClr val="tx2"/>
              </a:buClr>
              <a:buFont typeface="Wingdings 3" pitchFamily="18" charset="2"/>
              <a:buChar char="}"/>
            </a:pPr>
            <a:r>
              <a:rPr lang="en-US" sz="1900" dirty="0"/>
              <a:t>W21.13 Struck by golf club</a:t>
            </a:r>
          </a:p>
          <a:p>
            <a:pPr>
              <a:buClr>
                <a:schemeClr val="tx2"/>
              </a:buClr>
              <a:buFont typeface="Wingdings 3" pitchFamily="18" charset="2"/>
              <a:buChar char="}"/>
            </a:pPr>
            <a:r>
              <a:rPr lang="en-US" sz="1900" dirty="0"/>
              <a:t>W21.19 Struck by other bat, racquet or club</a:t>
            </a:r>
          </a:p>
          <a:p>
            <a:pPr>
              <a:buClr>
                <a:schemeClr val="tx2"/>
              </a:buClr>
              <a:buFont typeface="Wingdings 3" pitchFamily="18" charset="2"/>
              <a:buChar char="}"/>
            </a:pPr>
            <a:r>
              <a:rPr lang="en-US" sz="1900" dirty="0"/>
              <a:t>W21.210 Struck by ice hockey stick</a:t>
            </a:r>
          </a:p>
          <a:p>
            <a:pPr>
              <a:buClr>
                <a:schemeClr val="tx2"/>
              </a:buClr>
              <a:buFont typeface="Wingdings 3" pitchFamily="18" charset="2"/>
              <a:buChar char="}"/>
            </a:pPr>
            <a:r>
              <a:rPr lang="en-US" sz="1900" dirty="0"/>
              <a:t>W21.211 Struck by field hockey stick</a:t>
            </a:r>
          </a:p>
          <a:p>
            <a:pPr>
              <a:buClr>
                <a:schemeClr val="tx2"/>
              </a:buClr>
              <a:buFont typeface="Wingdings 3" pitchFamily="18" charset="2"/>
              <a:buChar char="}"/>
            </a:pPr>
            <a:r>
              <a:rPr lang="en-US" sz="1900" dirty="0"/>
              <a:t>W21.220 Struck by ice hockey puck</a:t>
            </a:r>
          </a:p>
          <a:p>
            <a:pPr>
              <a:buClr>
                <a:schemeClr val="tx2"/>
              </a:buClr>
              <a:buFont typeface="Wingdings 3" pitchFamily="18" charset="2"/>
              <a:buChar char="}"/>
            </a:pPr>
            <a:r>
              <a:rPr lang="en-US" sz="1900" dirty="0"/>
              <a:t>W21.221 Struck by field hockey puck</a:t>
            </a:r>
          </a:p>
          <a:p>
            <a:pPr>
              <a:buClr>
                <a:schemeClr val="tx2"/>
              </a:buClr>
              <a:buFont typeface="Wingdings 3" pitchFamily="18" charset="2"/>
              <a:buChar char="}"/>
            </a:pPr>
            <a:r>
              <a:rPr lang="en-US" sz="1900" dirty="0"/>
              <a:t>W21.81 Striking against or struck by football helmet</a:t>
            </a:r>
          </a:p>
          <a:p>
            <a:pPr>
              <a:buClr>
                <a:schemeClr val="tx2"/>
              </a:buClr>
              <a:buFont typeface="Wingdings 3" pitchFamily="18" charset="2"/>
              <a:buChar char="}"/>
            </a:pPr>
            <a:r>
              <a:rPr lang="en-US" sz="1900" dirty="0"/>
              <a:t>W21.89 Striking against or struck by other sports equipment</a:t>
            </a:r>
          </a:p>
          <a:p>
            <a:pPr>
              <a:buClr>
                <a:schemeClr val="tx2"/>
              </a:buClr>
              <a:buFont typeface="Wingdings 3" pitchFamily="18" charset="2"/>
              <a:buChar char="}"/>
            </a:pPr>
            <a:r>
              <a:rPr lang="en-US" sz="1900" dirty="0"/>
              <a:t>W21.9 Striking against or struck by unspecified sports equipment</a:t>
            </a:r>
          </a:p>
          <a:p>
            <a:endParaRPr lang="en-US" dirty="0"/>
          </a:p>
        </p:txBody>
      </p:sp>
      <p:sp>
        <p:nvSpPr>
          <p:cNvPr id="5" name="Slide Number Placeholder 4"/>
          <p:cNvSpPr>
            <a:spLocks noGrp="1"/>
          </p:cNvSpPr>
          <p:nvPr>
            <p:ph type="sldNum" sz="quarter" idx="12"/>
          </p:nvPr>
        </p:nvSpPr>
        <p:spPr/>
        <p:txBody>
          <a:bodyPr/>
          <a:lstStyle/>
          <a:p>
            <a:fld id="{3C81BAD7-A98F-4025-81A7-F1028CB7358F}" type="slidenum">
              <a:rPr lang="en-US" smtClean="0"/>
              <a:t>11</a:t>
            </a:fld>
            <a:endParaRPr lang="en-US" dirty="0"/>
          </a:p>
        </p:txBody>
      </p:sp>
      <p:pic>
        <p:nvPicPr>
          <p:cNvPr id="9" name="Picture 3" descr="C:\Users\Robin\AppData\Local\Microsoft\Windows\Temporary Internet Files\Content.IE5\41LJ6B4L\MC90043984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8058" y="762000"/>
            <a:ext cx="1161629"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05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Equivalence Mappings (GEMs)</a:t>
            </a:r>
            <a:endParaRPr lang="en-US" dirty="0"/>
          </a:p>
        </p:txBody>
      </p:sp>
      <p:sp>
        <p:nvSpPr>
          <p:cNvPr id="3" name="Content Placeholder 2"/>
          <p:cNvSpPr>
            <a:spLocks noGrp="1"/>
          </p:cNvSpPr>
          <p:nvPr>
            <p:ph idx="1"/>
          </p:nvPr>
        </p:nvSpPr>
        <p:spPr/>
        <p:txBody>
          <a:bodyPr/>
          <a:lstStyle/>
          <a:p>
            <a:r>
              <a:rPr lang="en-US" dirty="0" smtClean="0"/>
              <a:t>Tools </a:t>
            </a:r>
            <a:r>
              <a:rPr lang="en-US" dirty="0"/>
              <a:t>you can use to convert data from ICD-9-CM to </a:t>
            </a:r>
            <a:r>
              <a:rPr lang="en-US" dirty="0" smtClean="0"/>
              <a:t>ICD-10-CM, and 10 to 9 (crosswalks)</a:t>
            </a:r>
            <a:endParaRPr lang="en-US" dirty="0"/>
          </a:p>
          <a:p>
            <a:r>
              <a:rPr lang="en-US" dirty="0" smtClean="0"/>
              <a:t>Mapping is bi-directional</a:t>
            </a:r>
          </a:p>
          <a:p>
            <a:pPr lvl="1"/>
            <a:r>
              <a:rPr lang="en-US" dirty="0" smtClean="0"/>
              <a:t>ICD-9 to ICD-10 is called forward mapping</a:t>
            </a:r>
          </a:p>
          <a:p>
            <a:pPr lvl="1"/>
            <a:r>
              <a:rPr lang="en-US" dirty="0" smtClean="0"/>
              <a:t>ICD-10 to ICD-9 is called backward mapping</a:t>
            </a:r>
            <a:endParaRPr lang="en-US" dirty="0"/>
          </a:p>
          <a:p>
            <a:r>
              <a:rPr lang="en-US" dirty="0" smtClean="0"/>
              <a:t>May </a:t>
            </a:r>
            <a:r>
              <a:rPr lang="en-US" dirty="0"/>
              <a:t>be multiple translation alternatives for a </a:t>
            </a:r>
            <a:r>
              <a:rPr lang="en-US" dirty="0" smtClean="0"/>
              <a:t>code </a:t>
            </a:r>
            <a:r>
              <a:rPr lang="en-US" dirty="0"/>
              <a:t>being looked </a:t>
            </a:r>
            <a:r>
              <a:rPr lang="en-US" dirty="0" smtClean="0"/>
              <a:t>up</a:t>
            </a:r>
            <a:r>
              <a:rPr lang="en-US" dirty="0"/>
              <a:t>,</a:t>
            </a:r>
            <a:r>
              <a:rPr lang="en-US" dirty="0" smtClean="0"/>
              <a:t> </a:t>
            </a:r>
            <a:r>
              <a:rPr lang="en-US" dirty="0"/>
              <a:t>all of which are equally </a:t>
            </a:r>
            <a:r>
              <a:rPr lang="en-US" dirty="0" smtClean="0"/>
              <a:t>plausible</a:t>
            </a:r>
          </a:p>
          <a:p>
            <a:r>
              <a:rPr lang="en-US" dirty="0"/>
              <a:t>Not a substitute for learning how to use ICD-10-CM</a:t>
            </a:r>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12</a:t>
            </a:fld>
            <a:endParaRPr lang="en-US" dirty="0"/>
          </a:p>
        </p:txBody>
      </p:sp>
    </p:spTree>
    <p:extLst>
      <p:ext uri="{BB962C8B-B14F-4D97-AF65-F5344CB8AC3E}">
        <p14:creationId xmlns:p14="http://schemas.microsoft.com/office/powerpoint/2010/main" val="1559492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Issue:  No Clear Mapping</a:t>
            </a:r>
            <a:endParaRPr lang="en-US" sz="4400" dirty="0"/>
          </a:p>
        </p:txBody>
      </p:sp>
      <p:sp>
        <p:nvSpPr>
          <p:cNvPr id="3" name="Content Placeholder 2"/>
          <p:cNvSpPr>
            <a:spLocks noGrp="1"/>
          </p:cNvSpPr>
          <p:nvPr>
            <p:ph idx="1"/>
          </p:nvPr>
        </p:nvSpPr>
        <p:spPr/>
        <p:txBody>
          <a:bodyPr/>
          <a:lstStyle/>
          <a:p>
            <a:r>
              <a:rPr lang="en-US" dirty="0" smtClean="0"/>
              <a:t>Not always an exact, one-to-one conversion</a:t>
            </a:r>
          </a:p>
          <a:p>
            <a:r>
              <a:rPr lang="en-US" dirty="0" smtClean="0">
                <a:latin typeface="Calibri" pitchFamily="34" charset="0"/>
              </a:rPr>
              <a:t>Could be one to many, many to one or many to many</a:t>
            </a:r>
          </a:p>
          <a:p>
            <a:r>
              <a:rPr lang="en-US" dirty="0" smtClean="0">
                <a:latin typeface="Calibri" pitchFamily="34" charset="0"/>
              </a:rPr>
              <a:t>GEMS</a:t>
            </a:r>
          </a:p>
          <a:p>
            <a:pPr lvl="1"/>
            <a:r>
              <a:rPr lang="en-US" dirty="0" smtClean="0">
                <a:latin typeface="Calibri" pitchFamily="34" charset="0"/>
              </a:rPr>
              <a:t>Not always a clear map</a:t>
            </a:r>
          </a:p>
          <a:p>
            <a:pPr lvl="1"/>
            <a:r>
              <a:rPr lang="en-US" dirty="0" smtClean="0">
                <a:latin typeface="Calibri" pitchFamily="34" charset="0"/>
              </a:rPr>
              <a:t>Have flags for exact vs. approximate</a:t>
            </a:r>
          </a:p>
          <a:p>
            <a:pPr lvl="1"/>
            <a:r>
              <a:rPr lang="en-US" dirty="0" smtClean="0">
                <a:latin typeface="Calibri" pitchFamily="34" charset="0"/>
              </a:rPr>
              <a:t>Not just data conversion</a:t>
            </a:r>
          </a:p>
          <a:p>
            <a:pPr lvl="1"/>
            <a:r>
              <a:rPr lang="en-US" sz="4000" dirty="0" smtClean="0">
                <a:latin typeface="Calibri" pitchFamily="34" charset="0"/>
              </a:rPr>
              <a:t>Need clinical review/decision-making</a:t>
            </a:r>
          </a:p>
          <a:p>
            <a:endParaRPr lang="en-US" dirty="0">
              <a:latin typeface="Calibri" pitchFamily="34" charset="0"/>
            </a:endParaRPr>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13</a:t>
            </a:fld>
            <a:endParaRPr lang="en-US" dirty="0"/>
          </a:p>
        </p:txBody>
      </p:sp>
    </p:spTree>
    <p:extLst>
      <p:ext uri="{BB962C8B-B14F-4D97-AF65-F5344CB8AC3E}">
        <p14:creationId xmlns:p14="http://schemas.microsoft.com/office/powerpoint/2010/main" val="3938478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Autofit/>
          </a:bodyPr>
          <a:lstStyle/>
          <a:p>
            <a:r>
              <a:rPr lang="en-US" sz="2800" dirty="0" smtClean="0"/>
              <a:t>Conversion of ICD-9-CM code 741.00 to ICD-10-CM</a:t>
            </a:r>
            <a:endParaRPr lang="en-US" sz="2800" dirty="0"/>
          </a:p>
        </p:txBody>
      </p:sp>
      <p:sp>
        <p:nvSpPr>
          <p:cNvPr id="5" name="Rectangle 4"/>
          <p:cNvSpPr/>
          <p:nvPr/>
        </p:nvSpPr>
        <p:spPr>
          <a:xfrm>
            <a:off x="838200" y="1981200"/>
            <a:ext cx="6858000" cy="4401205"/>
          </a:xfrm>
          <a:prstGeom prst="rect">
            <a:avLst/>
          </a:prstGeom>
        </p:spPr>
        <p:txBody>
          <a:bodyPr wrap="square">
            <a:spAutoFit/>
          </a:bodyPr>
          <a:lstStyle/>
          <a:p>
            <a:r>
              <a:rPr lang="en-US" sz="2000" b="1" dirty="0" smtClean="0"/>
              <a:t>741.00</a:t>
            </a:r>
            <a:r>
              <a:rPr lang="en-US" sz="2000" b="1" dirty="0"/>
              <a:t> </a:t>
            </a:r>
            <a:r>
              <a:rPr lang="en-US" sz="2000" b="1" dirty="0" smtClean="0"/>
              <a:t>- Spina </a:t>
            </a:r>
            <a:r>
              <a:rPr lang="en-US" sz="2000" b="1" dirty="0"/>
              <a:t>bifida with hydrocephalus, unspecified region</a:t>
            </a:r>
          </a:p>
          <a:p>
            <a:r>
              <a:rPr lang="en-US" sz="2000" b="1" dirty="0" smtClean="0"/>
              <a:t> </a:t>
            </a:r>
            <a:endParaRPr lang="en-US" sz="2000" b="1" dirty="0"/>
          </a:p>
          <a:p>
            <a:r>
              <a:rPr lang="en-US" sz="2000" b="1" dirty="0" smtClean="0"/>
              <a:t>Converts approximately to:</a:t>
            </a:r>
          </a:p>
          <a:p>
            <a:pPr lvl="1"/>
            <a:r>
              <a:rPr lang="en-US" sz="2000" b="1" dirty="0" smtClean="0"/>
              <a:t>ICD-10-CM </a:t>
            </a:r>
            <a:r>
              <a:rPr lang="en-US" sz="2000" b="1" dirty="0"/>
              <a:t>Q05.4 Unspecified spina bifida with </a:t>
            </a:r>
            <a:r>
              <a:rPr lang="en-US" sz="2000" b="1" dirty="0" smtClean="0"/>
              <a:t>hydrocephalus</a:t>
            </a:r>
            <a:endParaRPr lang="en-US" sz="2000" b="1" dirty="0"/>
          </a:p>
          <a:p>
            <a:r>
              <a:rPr lang="en-US" sz="2000" b="1" dirty="0"/>
              <a:t>Or:</a:t>
            </a:r>
          </a:p>
          <a:p>
            <a:pPr lvl="1"/>
            <a:r>
              <a:rPr lang="en-US" sz="2000" b="1" dirty="0" smtClean="0"/>
              <a:t>ICD-10-CM </a:t>
            </a:r>
            <a:r>
              <a:rPr lang="en-US" sz="2000" b="1" dirty="0"/>
              <a:t>Q07.01 Arnold-Chiari syndrome with </a:t>
            </a:r>
            <a:r>
              <a:rPr lang="en-US" sz="2000" b="1" dirty="0" smtClean="0"/>
              <a:t>spina </a:t>
            </a:r>
            <a:r>
              <a:rPr lang="en-US" sz="2000" b="1" dirty="0"/>
              <a:t>bifida</a:t>
            </a:r>
          </a:p>
          <a:p>
            <a:r>
              <a:rPr lang="en-US" sz="2000" b="1" dirty="0"/>
              <a:t>Or:</a:t>
            </a:r>
          </a:p>
          <a:p>
            <a:pPr lvl="1"/>
            <a:r>
              <a:rPr lang="en-US" sz="2000" b="1" dirty="0"/>
              <a:t>ICD-10-CM Q07.02 Arnold-Chiari syndrome with </a:t>
            </a:r>
            <a:r>
              <a:rPr lang="en-US" sz="2000" b="1" dirty="0" smtClean="0"/>
              <a:t>hydrocephalus</a:t>
            </a:r>
            <a:endParaRPr lang="en-US" sz="2000" b="1" dirty="0"/>
          </a:p>
          <a:p>
            <a:r>
              <a:rPr lang="en-US" sz="2000" b="1" dirty="0"/>
              <a:t>Or:</a:t>
            </a:r>
          </a:p>
          <a:p>
            <a:pPr lvl="1"/>
            <a:r>
              <a:rPr lang="en-US" sz="2000" b="1" dirty="0" smtClean="0"/>
              <a:t>ICD-10-CM </a:t>
            </a:r>
            <a:r>
              <a:rPr lang="en-US" sz="2000" b="1" dirty="0"/>
              <a:t>Q07.03 Arnold-Chiari syndrome with spina bifida and hydrocephalus</a:t>
            </a:r>
          </a:p>
        </p:txBody>
      </p:sp>
      <p:sp>
        <p:nvSpPr>
          <p:cNvPr id="3" name="Slide Number Placeholder 2"/>
          <p:cNvSpPr>
            <a:spLocks noGrp="1"/>
          </p:cNvSpPr>
          <p:nvPr>
            <p:ph type="sldNum" sz="quarter" idx="12"/>
          </p:nvPr>
        </p:nvSpPr>
        <p:spPr/>
        <p:txBody>
          <a:bodyPr/>
          <a:lstStyle/>
          <a:p>
            <a:fld id="{3C81BAD7-A98F-4025-81A7-F1028CB7358F}" type="slidenum">
              <a:rPr lang="en-US" smtClean="0"/>
              <a:t>14</a:t>
            </a:fld>
            <a:endParaRPr lang="en-US" dirty="0"/>
          </a:p>
        </p:txBody>
      </p:sp>
    </p:spTree>
    <p:extLst>
      <p:ext uri="{BB962C8B-B14F-4D97-AF65-F5344CB8AC3E}">
        <p14:creationId xmlns:p14="http://schemas.microsoft.com/office/powerpoint/2010/main" val="340384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2464351"/>
              </p:ext>
            </p:extLst>
          </p:nvPr>
        </p:nvGraphicFramePr>
        <p:xfrm>
          <a:off x="457200" y="1905000"/>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838200"/>
            <a:ext cx="8229600" cy="1066800"/>
          </a:xfrm>
        </p:spPr>
        <p:txBody>
          <a:bodyPr>
            <a:normAutofit/>
          </a:bodyPr>
          <a:lstStyle/>
          <a:p>
            <a:r>
              <a:rPr lang="en-US" dirty="0" smtClean="0"/>
              <a:t>Specific Impacts on EI AND ECSE</a:t>
            </a:r>
            <a:endParaRPr lang="en-US" dirty="0"/>
          </a:p>
        </p:txBody>
      </p:sp>
      <p:sp>
        <p:nvSpPr>
          <p:cNvPr id="2" name="Slide Number Placeholder 1"/>
          <p:cNvSpPr>
            <a:spLocks noGrp="1"/>
          </p:cNvSpPr>
          <p:nvPr>
            <p:ph type="sldNum" sz="quarter" idx="12"/>
          </p:nvPr>
        </p:nvSpPr>
        <p:spPr/>
        <p:txBody>
          <a:bodyPr/>
          <a:lstStyle/>
          <a:p>
            <a:fld id="{3C81BAD7-A98F-4025-81A7-F1028CB7358F}" type="slidenum">
              <a:rPr lang="en-US" smtClean="0"/>
              <a:t>15</a:t>
            </a:fld>
            <a:endParaRPr lang="en-US" dirty="0"/>
          </a:p>
        </p:txBody>
      </p:sp>
    </p:spTree>
    <p:extLst>
      <p:ext uri="{BB962C8B-B14F-4D97-AF65-F5344CB8AC3E}">
        <p14:creationId xmlns:p14="http://schemas.microsoft.com/office/powerpoint/2010/main" val="3508213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Provider Impacts</a:t>
            </a:r>
            <a:endParaRPr lang="en-US" sz="4400" dirty="0"/>
          </a:p>
        </p:txBody>
      </p:sp>
      <p:sp>
        <p:nvSpPr>
          <p:cNvPr id="3" name="Content Placeholder 2"/>
          <p:cNvSpPr>
            <a:spLocks noGrp="1"/>
          </p:cNvSpPr>
          <p:nvPr>
            <p:ph idx="1"/>
          </p:nvPr>
        </p:nvSpPr>
        <p:spPr/>
        <p:txBody>
          <a:bodyPr/>
          <a:lstStyle/>
          <a:p>
            <a:r>
              <a:rPr lang="en-US" dirty="0" smtClean="0"/>
              <a:t>Changes to clinical and administrative systems, including documentation</a:t>
            </a:r>
          </a:p>
          <a:p>
            <a:r>
              <a:rPr lang="en-US" dirty="0" smtClean="0"/>
              <a:t>Changes in business processes</a:t>
            </a:r>
          </a:p>
          <a:p>
            <a:r>
              <a:rPr lang="en-US" dirty="0" smtClean="0"/>
              <a:t>Changes to IT systems (client and billing), and testing</a:t>
            </a:r>
          </a:p>
          <a:p>
            <a:r>
              <a:rPr lang="en-US" dirty="0" smtClean="0"/>
              <a:t>Changes to data analyses</a:t>
            </a:r>
          </a:p>
          <a:p>
            <a:r>
              <a:rPr lang="en-US" dirty="0" smtClean="0"/>
              <a:t>Training – not just coders</a:t>
            </a:r>
          </a:p>
          <a:p>
            <a:pPr lvl="1"/>
            <a:r>
              <a:rPr lang="en-US" dirty="0" smtClean="0"/>
              <a:t>program, admin and systems staff</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16</a:t>
            </a:fld>
            <a:endParaRPr lang="en-US" dirty="0"/>
          </a:p>
        </p:txBody>
      </p:sp>
    </p:spTree>
    <p:extLst>
      <p:ext uri="{BB962C8B-B14F-4D97-AF65-F5344CB8AC3E}">
        <p14:creationId xmlns:p14="http://schemas.microsoft.com/office/powerpoint/2010/main" val="152071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Provider Impacts</a:t>
            </a:r>
            <a:endParaRPr lang="en-US" sz="4400" dirty="0"/>
          </a:p>
        </p:txBody>
      </p:sp>
      <p:sp>
        <p:nvSpPr>
          <p:cNvPr id="3" name="Content Placeholder 2"/>
          <p:cNvSpPr>
            <a:spLocks noGrp="1"/>
          </p:cNvSpPr>
          <p:nvPr>
            <p:ph idx="1"/>
          </p:nvPr>
        </p:nvSpPr>
        <p:spPr/>
        <p:txBody>
          <a:bodyPr/>
          <a:lstStyle/>
          <a:p>
            <a:pPr marL="365760" lvl="1" indent="-256032">
              <a:buClr>
                <a:schemeClr val="accent3"/>
              </a:buClr>
              <a:buFont typeface="Georgia"/>
              <a:buChar char="•"/>
            </a:pPr>
            <a:r>
              <a:rPr lang="en-US" sz="2800" dirty="0">
                <a:solidFill>
                  <a:schemeClr val="tx1"/>
                </a:solidFill>
              </a:rPr>
              <a:t>New coding system will likely mean new coverage policies, new medical review edits, new reimbursement schedules</a:t>
            </a:r>
          </a:p>
          <a:p>
            <a:pPr marL="365760" lvl="1" indent="-256032">
              <a:buClr>
                <a:schemeClr val="accent3"/>
              </a:buClr>
              <a:buFont typeface="Georgia"/>
              <a:buChar char="•"/>
            </a:pPr>
            <a:r>
              <a:rPr lang="en-US" sz="2800" dirty="0">
                <a:solidFill>
                  <a:schemeClr val="tx1"/>
                </a:solidFill>
              </a:rPr>
              <a:t>Expect increased reject, denials, and pends as both plans and providers get used to new codes (CMS)</a:t>
            </a:r>
            <a:endParaRPr lang="en-US" dirty="0">
              <a:solidFill>
                <a:schemeClr val="tx1"/>
              </a:solidFill>
            </a:endParaRPr>
          </a:p>
          <a:p>
            <a:pPr marL="365760" lvl="1" indent="-256032">
              <a:lnSpc>
                <a:spcPct val="90000"/>
              </a:lnSpc>
              <a:buClr>
                <a:schemeClr val="accent3"/>
              </a:buClr>
              <a:buFont typeface="Georgia"/>
              <a:buChar char="•"/>
            </a:pPr>
            <a:r>
              <a:rPr lang="en-US" sz="2800" dirty="0" smtClean="0">
                <a:solidFill>
                  <a:schemeClr val="tx1"/>
                </a:solidFill>
              </a:rPr>
              <a:t>Revenue </a:t>
            </a:r>
            <a:r>
              <a:rPr lang="en-US" sz="2800" dirty="0">
                <a:solidFill>
                  <a:schemeClr val="tx1"/>
                </a:solidFill>
              </a:rPr>
              <a:t>impacts of specificity</a:t>
            </a:r>
          </a:p>
          <a:p>
            <a:pPr lvl="1"/>
            <a:r>
              <a:rPr lang="en-US" dirty="0" smtClean="0"/>
              <a:t>Denials</a:t>
            </a:r>
          </a:p>
          <a:p>
            <a:pPr lvl="1"/>
            <a:r>
              <a:rPr lang="en-US" dirty="0" smtClean="0"/>
              <a:t>Additional documentation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17</a:t>
            </a:fld>
            <a:endParaRPr lang="en-US" dirty="0"/>
          </a:p>
        </p:txBody>
      </p:sp>
    </p:spTree>
    <p:extLst>
      <p:ext uri="{BB962C8B-B14F-4D97-AF65-F5344CB8AC3E}">
        <p14:creationId xmlns:p14="http://schemas.microsoft.com/office/powerpoint/2010/main" val="3712307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Medicaid Plan Impacts</a:t>
            </a:r>
            <a:endParaRPr lang="en-US" sz="4400" dirty="0"/>
          </a:p>
        </p:txBody>
      </p:sp>
      <p:sp>
        <p:nvSpPr>
          <p:cNvPr id="3" name="Content Placeholder 2"/>
          <p:cNvSpPr>
            <a:spLocks noGrp="1"/>
          </p:cNvSpPr>
          <p:nvPr>
            <p:ph idx="1"/>
          </p:nvPr>
        </p:nvSpPr>
        <p:spPr/>
        <p:txBody>
          <a:bodyPr/>
          <a:lstStyle/>
          <a:p>
            <a:pPr>
              <a:lnSpc>
                <a:spcPct val="90000"/>
              </a:lnSpc>
            </a:pPr>
            <a:r>
              <a:rPr lang="en-US" dirty="0"/>
              <a:t>Coverage determinations</a:t>
            </a:r>
          </a:p>
          <a:p>
            <a:pPr>
              <a:lnSpc>
                <a:spcPct val="90000"/>
              </a:lnSpc>
            </a:pPr>
            <a:r>
              <a:rPr lang="en-US" dirty="0"/>
              <a:t>Payment determinations</a:t>
            </a:r>
          </a:p>
          <a:p>
            <a:pPr>
              <a:lnSpc>
                <a:spcPct val="90000"/>
              </a:lnSpc>
            </a:pPr>
            <a:r>
              <a:rPr lang="en-US" dirty="0"/>
              <a:t>Medical review policies</a:t>
            </a:r>
          </a:p>
          <a:p>
            <a:pPr>
              <a:lnSpc>
                <a:spcPct val="90000"/>
              </a:lnSpc>
            </a:pPr>
            <a:r>
              <a:rPr lang="en-US" dirty="0"/>
              <a:t>Plan structures</a:t>
            </a:r>
          </a:p>
          <a:p>
            <a:pPr>
              <a:lnSpc>
                <a:spcPct val="90000"/>
              </a:lnSpc>
            </a:pPr>
            <a:r>
              <a:rPr lang="en-US" dirty="0"/>
              <a:t>Statistical reporting</a:t>
            </a:r>
          </a:p>
          <a:p>
            <a:pPr>
              <a:lnSpc>
                <a:spcPct val="90000"/>
              </a:lnSpc>
            </a:pPr>
            <a:r>
              <a:rPr lang="en-US" dirty="0"/>
              <a:t>Actuarial projections</a:t>
            </a:r>
          </a:p>
          <a:p>
            <a:pPr>
              <a:lnSpc>
                <a:spcPct val="90000"/>
              </a:lnSpc>
            </a:pPr>
            <a:r>
              <a:rPr lang="en-US" dirty="0"/>
              <a:t>Fraud and abuse monitoring</a:t>
            </a:r>
          </a:p>
          <a:p>
            <a:pPr>
              <a:lnSpc>
                <a:spcPct val="90000"/>
              </a:lnSpc>
            </a:pPr>
            <a:r>
              <a:rPr lang="en-US" dirty="0"/>
              <a:t>Quality measurements</a:t>
            </a:r>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18</a:t>
            </a:fld>
            <a:endParaRPr lang="en-US" dirty="0"/>
          </a:p>
        </p:txBody>
      </p:sp>
    </p:spTree>
    <p:extLst>
      <p:ext uri="{BB962C8B-B14F-4D97-AF65-F5344CB8AC3E}">
        <p14:creationId xmlns:p14="http://schemas.microsoft.com/office/powerpoint/2010/main" val="3183923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Impact on Eligibility</a:t>
            </a:r>
            <a:endParaRPr lang="en-US" sz="4400" dirty="0"/>
          </a:p>
        </p:txBody>
      </p:sp>
      <p:sp>
        <p:nvSpPr>
          <p:cNvPr id="3" name="Content Placeholder 2"/>
          <p:cNvSpPr>
            <a:spLocks noGrp="1"/>
          </p:cNvSpPr>
          <p:nvPr>
            <p:ph idx="1"/>
          </p:nvPr>
        </p:nvSpPr>
        <p:spPr/>
        <p:txBody>
          <a:bodyPr/>
          <a:lstStyle/>
          <a:p>
            <a:r>
              <a:rPr lang="en-US" dirty="0" smtClean="0"/>
              <a:t>If you use a list of diagnoses, via ICD-9 codes, to specify eligible established conditions:</a:t>
            </a:r>
          </a:p>
          <a:p>
            <a:pPr lvl="1"/>
            <a:r>
              <a:rPr lang="en-US" dirty="0" smtClean="0"/>
              <a:t>What will the list look like using ICD-10 codes?</a:t>
            </a:r>
          </a:p>
          <a:p>
            <a:pPr lvl="1"/>
            <a:r>
              <a:rPr lang="en-US" dirty="0" smtClean="0"/>
              <a:t>How will you “convert” ICD-9 codes to ICD-10 codes?</a:t>
            </a:r>
          </a:p>
          <a:p>
            <a:pPr lvl="1"/>
            <a:r>
              <a:rPr lang="en-US" dirty="0" smtClean="0"/>
              <a:t>What level of specificity will it have?</a:t>
            </a:r>
          </a:p>
          <a:p>
            <a:pPr lvl="2"/>
            <a:r>
              <a:rPr lang="en-US" dirty="0" smtClean="0"/>
              <a:t>What impact will the level of specificity have on communications with physicians, family members, other referral sources</a:t>
            </a:r>
          </a:p>
          <a:p>
            <a:pPr lvl="2"/>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19</a:t>
            </a:fld>
            <a:endParaRPr lang="en-US" dirty="0"/>
          </a:p>
        </p:txBody>
      </p:sp>
    </p:spTree>
    <p:extLst>
      <p:ext uri="{BB962C8B-B14F-4D97-AF65-F5344CB8AC3E}">
        <p14:creationId xmlns:p14="http://schemas.microsoft.com/office/powerpoint/2010/main" val="411710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Overview of Session</a:t>
            </a:r>
            <a:endParaRPr lang="en-US" sz="4400" dirty="0"/>
          </a:p>
        </p:txBody>
      </p:sp>
      <p:sp>
        <p:nvSpPr>
          <p:cNvPr id="3" name="Content Placeholder 2"/>
          <p:cNvSpPr>
            <a:spLocks noGrp="1"/>
          </p:cNvSpPr>
          <p:nvPr>
            <p:ph idx="1"/>
          </p:nvPr>
        </p:nvSpPr>
        <p:spPr/>
        <p:txBody>
          <a:bodyPr/>
          <a:lstStyle/>
          <a:p>
            <a:r>
              <a:rPr lang="en-US" dirty="0" smtClean="0"/>
              <a:t>Background Information on ICD-10</a:t>
            </a:r>
          </a:p>
          <a:p>
            <a:r>
              <a:rPr lang="en-US" dirty="0" smtClean="0"/>
              <a:t>How does ICD-10  differ from ICD-9?</a:t>
            </a:r>
          </a:p>
          <a:p>
            <a:r>
              <a:rPr lang="en-US" dirty="0" smtClean="0"/>
              <a:t>What are the impacts on your program?</a:t>
            </a:r>
          </a:p>
          <a:p>
            <a:pPr lvl="1"/>
            <a:r>
              <a:rPr lang="en-US" dirty="0" smtClean="0"/>
              <a:t>Eligibility</a:t>
            </a:r>
          </a:p>
          <a:p>
            <a:pPr lvl="1"/>
            <a:r>
              <a:rPr lang="en-US" dirty="0" smtClean="0"/>
              <a:t>Billing</a:t>
            </a:r>
          </a:p>
          <a:p>
            <a:pPr lvl="1"/>
            <a:r>
              <a:rPr lang="en-US" dirty="0" smtClean="0"/>
              <a:t>Data/billing systems</a:t>
            </a:r>
          </a:p>
          <a:p>
            <a:pPr lvl="1"/>
            <a:r>
              <a:rPr lang="en-US" dirty="0" smtClean="0"/>
              <a:t>Data analysis and reporting</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2</a:t>
            </a:fld>
            <a:endParaRPr lang="en-US" dirty="0"/>
          </a:p>
        </p:txBody>
      </p:sp>
    </p:spTree>
    <p:extLst>
      <p:ext uri="{BB962C8B-B14F-4D97-AF65-F5344CB8AC3E}">
        <p14:creationId xmlns:p14="http://schemas.microsoft.com/office/powerpoint/2010/main" val="2429950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 Example:  Down Syndrome</a:t>
            </a:r>
            <a:endParaRPr lang="en-US" dirty="0"/>
          </a:p>
        </p:txBody>
      </p:sp>
      <p:sp>
        <p:nvSpPr>
          <p:cNvPr id="3" name="Text Placeholder 2"/>
          <p:cNvSpPr>
            <a:spLocks noGrp="1"/>
          </p:cNvSpPr>
          <p:nvPr>
            <p:ph type="body" idx="1"/>
          </p:nvPr>
        </p:nvSpPr>
        <p:spPr/>
        <p:txBody>
          <a:bodyPr/>
          <a:lstStyle/>
          <a:p>
            <a:r>
              <a:rPr lang="en-US" sz="2400" dirty="0" smtClean="0"/>
              <a:t>ICD-9-CM</a:t>
            </a:r>
            <a:endParaRPr lang="en-US" sz="2400" dirty="0"/>
          </a:p>
        </p:txBody>
      </p:sp>
      <p:sp>
        <p:nvSpPr>
          <p:cNvPr id="4" name="Text Placeholder 3"/>
          <p:cNvSpPr>
            <a:spLocks noGrp="1"/>
          </p:cNvSpPr>
          <p:nvPr>
            <p:ph type="body" sz="half" idx="3"/>
          </p:nvPr>
        </p:nvSpPr>
        <p:spPr/>
        <p:txBody>
          <a:bodyPr/>
          <a:lstStyle/>
          <a:p>
            <a:r>
              <a:rPr lang="en-US" sz="2400" dirty="0" smtClean="0"/>
              <a:t>ICD-10-CM</a:t>
            </a:r>
            <a:endParaRPr lang="en-US" sz="2400" dirty="0"/>
          </a:p>
        </p:txBody>
      </p:sp>
      <p:sp>
        <p:nvSpPr>
          <p:cNvPr id="5" name="Content Placeholder 4"/>
          <p:cNvSpPr>
            <a:spLocks noGrp="1"/>
          </p:cNvSpPr>
          <p:nvPr>
            <p:ph sz="quarter" idx="2"/>
          </p:nvPr>
        </p:nvSpPr>
        <p:spPr/>
        <p:txBody>
          <a:bodyPr>
            <a:normAutofit/>
          </a:bodyPr>
          <a:lstStyle/>
          <a:p>
            <a:r>
              <a:rPr lang="en-US" sz="2200" b="1" dirty="0" smtClean="0"/>
              <a:t>758.0</a:t>
            </a:r>
            <a:endParaRPr lang="en-US" sz="2200" b="1" dirty="0"/>
          </a:p>
        </p:txBody>
      </p:sp>
      <p:sp>
        <p:nvSpPr>
          <p:cNvPr id="6" name="Content Placeholder 5"/>
          <p:cNvSpPr>
            <a:spLocks noGrp="1"/>
          </p:cNvSpPr>
          <p:nvPr>
            <p:ph sz="quarter" idx="4"/>
          </p:nvPr>
        </p:nvSpPr>
        <p:spPr/>
        <p:txBody>
          <a:bodyPr>
            <a:noAutofit/>
          </a:bodyPr>
          <a:lstStyle/>
          <a:p>
            <a:r>
              <a:rPr lang="en-US" sz="2200" b="1" dirty="0" smtClean="0"/>
              <a:t>Q90 – use additional codes to identify any associated physical conditions and degree of intellectual disabilities</a:t>
            </a:r>
          </a:p>
          <a:p>
            <a:r>
              <a:rPr lang="en-US" sz="2200" b="1" dirty="0" smtClean="0"/>
              <a:t>Q90.0  Trisomy 21, 	  	 	nonmosaicism</a:t>
            </a:r>
          </a:p>
          <a:p>
            <a:r>
              <a:rPr lang="en-US" sz="2200" b="1" dirty="0" smtClean="0"/>
              <a:t>Q90.1  Trisomy 21, mosaicism</a:t>
            </a:r>
          </a:p>
          <a:p>
            <a:r>
              <a:rPr lang="en-US" sz="2200" b="1" dirty="0" smtClean="0"/>
              <a:t>Q90.2  Trisomy, translocation</a:t>
            </a:r>
          </a:p>
          <a:p>
            <a:r>
              <a:rPr lang="en-US" sz="2200" b="1" dirty="0" smtClean="0"/>
              <a:t>Q90.9  Down Syndrome,                             	    unspecified</a:t>
            </a:r>
            <a:endParaRPr lang="en-US" sz="2200" b="1" dirty="0"/>
          </a:p>
        </p:txBody>
      </p:sp>
      <p:sp>
        <p:nvSpPr>
          <p:cNvPr id="7" name="Slide Number Placeholder 6"/>
          <p:cNvSpPr>
            <a:spLocks noGrp="1"/>
          </p:cNvSpPr>
          <p:nvPr>
            <p:ph type="sldNum" sz="quarter" idx="11"/>
          </p:nvPr>
        </p:nvSpPr>
        <p:spPr/>
        <p:txBody>
          <a:bodyPr/>
          <a:lstStyle/>
          <a:p>
            <a:fld id="{3C81BAD7-A98F-4025-81A7-F1028CB7358F}" type="slidenum">
              <a:rPr lang="en-US" smtClean="0"/>
              <a:t>20</a:t>
            </a:fld>
            <a:endParaRPr lang="en-US" dirty="0"/>
          </a:p>
        </p:txBody>
      </p:sp>
    </p:spTree>
    <p:extLst>
      <p:ext uri="{BB962C8B-B14F-4D97-AF65-F5344CB8AC3E}">
        <p14:creationId xmlns:p14="http://schemas.microsoft.com/office/powerpoint/2010/main" val="944927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 Example:  Cleft Lip/Palate</a:t>
            </a:r>
            <a:endParaRPr lang="en-US" dirty="0"/>
          </a:p>
        </p:txBody>
      </p:sp>
      <p:sp>
        <p:nvSpPr>
          <p:cNvPr id="3" name="Text Placeholder 2"/>
          <p:cNvSpPr>
            <a:spLocks noGrp="1"/>
          </p:cNvSpPr>
          <p:nvPr>
            <p:ph type="body" idx="1"/>
          </p:nvPr>
        </p:nvSpPr>
        <p:spPr/>
        <p:txBody>
          <a:bodyPr/>
          <a:lstStyle/>
          <a:p>
            <a:r>
              <a:rPr lang="en-US" sz="2400" dirty="0" smtClean="0"/>
              <a:t>ICD-9-CM</a:t>
            </a:r>
            <a:endParaRPr lang="en-US" sz="2400" dirty="0"/>
          </a:p>
        </p:txBody>
      </p:sp>
      <p:sp>
        <p:nvSpPr>
          <p:cNvPr id="4" name="Text Placeholder 3"/>
          <p:cNvSpPr>
            <a:spLocks noGrp="1"/>
          </p:cNvSpPr>
          <p:nvPr>
            <p:ph type="body" sz="half" idx="3"/>
          </p:nvPr>
        </p:nvSpPr>
        <p:spPr/>
        <p:txBody>
          <a:bodyPr/>
          <a:lstStyle/>
          <a:p>
            <a:r>
              <a:rPr lang="en-US" sz="2400" dirty="0" smtClean="0"/>
              <a:t>ICD-10-CM</a:t>
            </a:r>
            <a:endParaRPr lang="en-US" sz="2400" dirty="0"/>
          </a:p>
        </p:txBody>
      </p:sp>
      <p:sp>
        <p:nvSpPr>
          <p:cNvPr id="5" name="Content Placeholder 4"/>
          <p:cNvSpPr>
            <a:spLocks noGrp="1"/>
          </p:cNvSpPr>
          <p:nvPr>
            <p:ph sz="quarter" idx="2"/>
          </p:nvPr>
        </p:nvSpPr>
        <p:spPr/>
        <p:txBody>
          <a:bodyPr/>
          <a:lstStyle/>
          <a:p>
            <a:r>
              <a:rPr lang="en-US" b="1" dirty="0" smtClean="0"/>
              <a:t>749.0   </a:t>
            </a:r>
            <a:r>
              <a:rPr lang="en-US" b="1" dirty="0"/>
              <a:t>Cleft </a:t>
            </a:r>
            <a:r>
              <a:rPr lang="en-US" b="1" dirty="0" smtClean="0"/>
              <a:t>palate</a:t>
            </a:r>
          </a:p>
          <a:p>
            <a:r>
              <a:rPr lang="en-US" b="1" dirty="0" smtClean="0"/>
              <a:t>749.1   Cleft lip</a:t>
            </a:r>
          </a:p>
          <a:p>
            <a:r>
              <a:rPr lang="en-US" b="1" dirty="0" smtClean="0"/>
              <a:t>749.2   Cleft palate with cleft lip</a:t>
            </a:r>
          </a:p>
          <a:p>
            <a:endParaRPr lang="en-US" b="1" dirty="0"/>
          </a:p>
          <a:p>
            <a:pPr lvl="1"/>
            <a:r>
              <a:rPr lang="en-US" b="1" dirty="0" smtClean="0"/>
              <a:t>Unspecified</a:t>
            </a:r>
          </a:p>
          <a:p>
            <a:pPr lvl="1"/>
            <a:r>
              <a:rPr lang="en-US" b="1" dirty="0" smtClean="0"/>
              <a:t>Unilateral, complete</a:t>
            </a:r>
          </a:p>
          <a:p>
            <a:pPr lvl="1"/>
            <a:r>
              <a:rPr lang="en-US" b="1" dirty="0" smtClean="0"/>
              <a:t>Unilateral, incomplete</a:t>
            </a:r>
          </a:p>
          <a:p>
            <a:pPr lvl="1"/>
            <a:r>
              <a:rPr lang="en-US" b="1" dirty="0" smtClean="0"/>
              <a:t>Bilateral, complete</a:t>
            </a:r>
          </a:p>
          <a:p>
            <a:pPr lvl="1"/>
            <a:r>
              <a:rPr lang="en-US" b="1" dirty="0" smtClean="0"/>
              <a:t>Bilateral, incomplete</a:t>
            </a:r>
            <a:endParaRPr lang="en-US" b="1" dirty="0"/>
          </a:p>
        </p:txBody>
      </p:sp>
      <p:sp>
        <p:nvSpPr>
          <p:cNvPr id="6" name="Content Placeholder 5"/>
          <p:cNvSpPr>
            <a:spLocks noGrp="1"/>
          </p:cNvSpPr>
          <p:nvPr>
            <p:ph sz="quarter" idx="4"/>
          </p:nvPr>
        </p:nvSpPr>
        <p:spPr/>
        <p:txBody>
          <a:bodyPr/>
          <a:lstStyle/>
          <a:p>
            <a:r>
              <a:rPr lang="en-US" b="1" dirty="0" smtClean="0"/>
              <a:t>Q35  Cleft palate</a:t>
            </a:r>
          </a:p>
          <a:p>
            <a:r>
              <a:rPr lang="en-US" b="1" dirty="0" smtClean="0"/>
              <a:t>Q35.1  Cleft hard palate</a:t>
            </a:r>
          </a:p>
          <a:p>
            <a:r>
              <a:rPr lang="en-US" b="1" dirty="0" smtClean="0"/>
              <a:t>Q35.3  Cleft soft palate</a:t>
            </a:r>
          </a:p>
          <a:p>
            <a:r>
              <a:rPr lang="en-US" b="1" dirty="0" smtClean="0"/>
              <a:t>Q35.5   Cleft hard palate with 	cleft soft palate</a:t>
            </a:r>
          </a:p>
          <a:p>
            <a:r>
              <a:rPr lang="en-US" b="1" dirty="0" smtClean="0"/>
              <a:t>Q35.7   Cleft uvula</a:t>
            </a:r>
          </a:p>
          <a:p>
            <a:r>
              <a:rPr lang="en-US" b="1" dirty="0" smtClean="0"/>
              <a:t>Q35.7   Cleft palate, unspecified</a:t>
            </a:r>
          </a:p>
          <a:p>
            <a:r>
              <a:rPr lang="en-US" b="1" dirty="0" smtClean="0"/>
              <a:t>Q36   Cleft lip</a:t>
            </a:r>
          </a:p>
          <a:p>
            <a:r>
              <a:rPr lang="en-US" b="1" dirty="0" smtClean="0"/>
              <a:t>Q36.0   Cleft lip, bilateral</a:t>
            </a:r>
          </a:p>
          <a:p>
            <a:r>
              <a:rPr lang="en-US" b="1" dirty="0" smtClean="0"/>
              <a:t>Q36.1   Cleft lip, median</a:t>
            </a:r>
          </a:p>
          <a:p>
            <a:r>
              <a:rPr lang="en-US" b="1" dirty="0" smtClean="0"/>
              <a:t>Q36.9   Cleft lip, unilateral</a:t>
            </a:r>
            <a:endParaRPr lang="en-US" b="1" dirty="0"/>
          </a:p>
        </p:txBody>
      </p:sp>
      <p:sp>
        <p:nvSpPr>
          <p:cNvPr id="7" name="Slide Number Placeholder 6"/>
          <p:cNvSpPr>
            <a:spLocks noGrp="1"/>
          </p:cNvSpPr>
          <p:nvPr>
            <p:ph type="sldNum" sz="quarter" idx="11"/>
          </p:nvPr>
        </p:nvSpPr>
        <p:spPr/>
        <p:txBody>
          <a:bodyPr/>
          <a:lstStyle/>
          <a:p>
            <a:fld id="{3C81BAD7-A98F-4025-81A7-F1028CB7358F}" type="slidenum">
              <a:rPr lang="en-US" smtClean="0"/>
              <a:t>21</a:t>
            </a:fld>
            <a:endParaRPr lang="en-US" dirty="0"/>
          </a:p>
        </p:txBody>
      </p:sp>
    </p:spTree>
    <p:extLst>
      <p:ext uri="{BB962C8B-B14F-4D97-AF65-F5344CB8AC3E}">
        <p14:creationId xmlns:p14="http://schemas.microsoft.com/office/powerpoint/2010/main" val="166753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 Example:  Cleft Lip/Palate</a:t>
            </a:r>
            <a:endParaRPr lang="en-US" dirty="0"/>
          </a:p>
        </p:txBody>
      </p:sp>
      <p:sp>
        <p:nvSpPr>
          <p:cNvPr id="3" name="Text Placeholder 2"/>
          <p:cNvSpPr>
            <a:spLocks noGrp="1"/>
          </p:cNvSpPr>
          <p:nvPr>
            <p:ph type="body" idx="1"/>
          </p:nvPr>
        </p:nvSpPr>
        <p:spPr>
          <a:xfrm>
            <a:off x="381000" y="2244970"/>
            <a:ext cx="3124200" cy="457200"/>
          </a:xfrm>
        </p:spPr>
        <p:txBody>
          <a:bodyPr/>
          <a:lstStyle/>
          <a:p>
            <a:r>
              <a:rPr lang="en-US" sz="2400" dirty="0" smtClean="0"/>
              <a:t>ICD-9-CM</a:t>
            </a:r>
            <a:endParaRPr lang="en-US" sz="2400" dirty="0"/>
          </a:p>
        </p:txBody>
      </p:sp>
      <p:sp>
        <p:nvSpPr>
          <p:cNvPr id="4" name="Text Placeholder 3"/>
          <p:cNvSpPr>
            <a:spLocks noGrp="1"/>
          </p:cNvSpPr>
          <p:nvPr>
            <p:ph type="body" sz="half" idx="3"/>
          </p:nvPr>
        </p:nvSpPr>
        <p:spPr>
          <a:xfrm>
            <a:off x="3962400" y="2244970"/>
            <a:ext cx="4800601" cy="457200"/>
          </a:xfrm>
        </p:spPr>
        <p:txBody>
          <a:bodyPr/>
          <a:lstStyle/>
          <a:p>
            <a:r>
              <a:rPr lang="en-US" sz="2400" dirty="0" smtClean="0"/>
              <a:t>ICD-10-CM</a:t>
            </a:r>
            <a:endParaRPr lang="en-US" sz="2400" dirty="0"/>
          </a:p>
        </p:txBody>
      </p:sp>
      <p:sp>
        <p:nvSpPr>
          <p:cNvPr id="5" name="Content Placeholder 4"/>
          <p:cNvSpPr>
            <a:spLocks noGrp="1"/>
          </p:cNvSpPr>
          <p:nvPr>
            <p:ph sz="quarter" idx="2"/>
          </p:nvPr>
        </p:nvSpPr>
        <p:spPr/>
        <p:txBody>
          <a:bodyPr/>
          <a:lstStyle/>
          <a:p>
            <a:r>
              <a:rPr lang="en-US" b="1" dirty="0" smtClean="0"/>
              <a:t>749.0   </a:t>
            </a:r>
            <a:r>
              <a:rPr lang="en-US" b="1" dirty="0"/>
              <a:t>Cleft </a:t>
            </a:r>
            <a:r>
              <a:rPr lang="en-US" b="1" dirty="0" smtClean="0"/>
              <a:t>palate</a:t>
            </a:r>
          </a:p>
          <a:p>
            <a:r>
              <a:rPr lang="en-US" b="1" dirty="0" smtClean="0"/>
              <a:t>749.1   Cleft lip</a:t>
            </a:r>
          </a:p>
          <a:p>
            <a:r>
              <a:rPr lang="en-US" b="1" dirty="0" smtClean="0"/>
              <a:t>749.2   Cleft palate with  </a:t>
            </a:r>
          </a:p>
          <a:p>
            <a:pPr marL="109728" indent="0">
              <a:buNone/>
            </a:pPr>
            <a:r>
              <a:rPr lang="en-US" b="1" dirty="0" smtClean="0"/>
              <a:t>cleft lip</a:t>
            </a:r>
          </a:p>
        </p:txBody>
      </p:sp>
      <p:sp>
        <p:nvSpPr>
          <p:cNvPr id="6" name="Content Placeholder 5"/>
          <p:cNvSpPr>
            <a:spLocks noGrp="1"/>
          </p:cNvSpPr>
          <p:nvPr>
            <p:ph sz="quarter" idx="4"/>
          </p:nvPr>
        </p:nvSpPr>
        <p:spPr>
          <a:xfrm>
            <a:off x="3810000" y="2708519"/>
            <a:ext cx="4950079" cy="3886200"/>
          </a:xfrm>
        </p:spPr>
        <p:txBody>
          <a:bodyPr/>
          <a:lstStyle/>
          <a:p>
            <a:r>
              <a:rPr lang="en-US" b="1" dirty="0" smtClean="0"/>
              <a:t>Q37   Cleft palate with cleft lip</a:t>
            </a:r>
          </a:p>
          <a:p>
            <a:r>
              <a:rPr lang="en-US" b="1" dirty="0" smtClean="0"/>
              <a:t>Q37.0   Cleft hp with bilateral cleft lip</a:t>
            </a:r>
          </a:p>
          <a:p>
            <a:r>
              <a:rPr lang="en-US" b="1" dirty="0" smtClean="0"/>
              <a:t>Q37.1   Cleft hp with unilateral cleft lip</a:t>
            </a:r>
          </a:p>
          <a:p>
            <a:r>
              <a:rPr lang="en-US" b="1" dirty="0" smtClean="0"/>
              <a:t>Q37.2   </a:t>
            </a:r>
            <a:r>
              <a:rPr lang="en-US" b="1" dirty="0"/>
              <a:t>Cleft </a:t>
            </a:r>
            <a:r>
              <a:rPr lang="en-US" b="1" dirty="0" smtClean="0"/>
              <a:t>sp </a:t>
            </a:r>
            <a:r>
              <a:rPr lang="en-US" b="1" dirty="0"/>
              <a:t>with bilateral cleft lip</a:t>
            </a:r>
          </a:p>
          <a:p>
            <a:r>
              <a:rPr lang="en-US" b="1" dirty="0" smtClean="0"/>
              <a:t>Q37.3   </a:t>
            </a:r>
            <a:r>
              <a:rPr lang="en-US" b="1" dirty="0"/>
              <a:t>Cleft </a:t>
            </a:r>
            <a:r>
              <a:rPr lang="en-US" b="1" dirty="0" smtClean="0"/>
              <a:t>sp </a:t>
            </a:r>
            <a:r>
              <a:rPr lang="en-US" b="1" dirty="0"/>
              <a:t>with unilateral cleft </a:t>
            </a:r>
            <a:r>
              <a:rPr lang="en-US" b="1" dirty="0" smtClean="0"/>
              <a:t>lip</a:t>
            </a:r>
          </a:p>
          <a:p>
            <a:r>
              <a:rPr lang="en-US" b="1" dirty="0" smtClean="0"/>
              <a:t>Q37.4   Cleft hard &amp; soft, bilateral</a:t>
            </a:r>
          </a:p>
          <a:p>
            <a:r>
              <a:rPr lang="en-US" b="1" dirty="0" smtClean="0"/>
              <a:t>Q37.5   Cleft hard &amp; soft, unilateral</a:t>
            </a:r>
          </a:p>
          <a:p>
            <a:r>
              <a:rPr lang="en-US" b="1" dirty="0" smtClean="0"/>
              <a:t>Q37.8   Unspecified cp with bilateral</a:t>
            </a:r>
          </a:p>
          <a:p>
            <a:r>
              <a:rPr lang="en-US" b="1" dirty="0" smtClean="0"/>
              <a:t>Q37.9   Unspecified cp with unilatera</a:t>
            </a:r>
            <a:r>
              <a:rPr lang="en-US" dirty="0" smtClean="0"/>
              <a:t>l</a:t>
            </a:r>
            <a:endParaRPr lang="en-US" dirty="0"/>
          </a:p>
        </p:txBody>
      </p:sp>
      <p:sp>
        <p:nvSpPr>
          <p:cNvPr id="7" name="Slide Number Placeholder 6"/>
          <p:cNvSpPr>
            <a:spLocks noGrp="1"/>
          </p:cNvSpPr>
          <p:nvPr>
            <p:ph type="sldNum" sz="quarter" idx="11"/>
          </p:nvPr>
        </p:nvSpPr>
        <p:spPr/>
        <p:txBody>
          <a:bodyPr/>
          <a:lstStyle/>
          <a:p>
            <a:fld id="{3C81BAD7-A98F-4025-81A7-F1028CB7358F}" type="slidenum">
              <a:rPr lang="en-US" smtClean="0"/>
              <a:t>22</a:t>
            </a:fld>
            <a:endParaRPr lang="en-US" dirty="0"/>
          </a:p>
        </p:txBody>
      </p:sp>
    </p:spTree>
    <p:extLst>
      <p:ext uri="{BB962C8B-B14F-4D97-AF65-F5344CB8AC3E}">
        <p14:creationId xmlns:p14="http://schemas.microsoft.com/office/powerpoint/2010/main" val="1311113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Impact on Billing</a:t>
            </a:r>
            <a:endParaRPr lang="en-US" sz="4400" dirty="0"/>
          </a:p>
        </p:txBody>
      </p:sp>
      <p:sp>
        <p:nvSpPr>
          <p:cNvPr id="3" name="Content Placeholder 2"/>
          <p:cNvSpPr>
            <a:spLocks noGrp="1"/>
          </p:cNvSpPr>
          <p:nvPr>
            <p:ph idx="1"/>
          </p:nvPr>
        </p:nvSpPr>
        <p:spPr/>
        <p:txBody>
          <a:bodyPr/>
          <a:lstStyle/>
          <a:p>
            <a:endParaRPr lang="en-US" dirty="0" smtClean="0"/>
          </a:p>
          <a:p>
            <a:r>
              <a:rPr lang="en-US" dirty="0" smtClean="0"/>
              <a:t>Understand payer processes/practices</a:t>
            </a:r>
          </a:p>
          <a:p>
            <a:pPr lvl="1"/>
            <a:r>
              <a:rPr lang="en-US" dirty="0"/>
              <a:t>Business rules</a:t>
            </a:r>
          </a:p>
          <a:p>
            <a:pPr lvl="1"/>
            <a:r>
              <a:rPr lang="en-US" dirty="0"/>
              <a:t>Medical </a:t>
            </a:r>
            <a:r>
              <a:rPr lang="en-US" dirty="0" smtClean="0"/>
              <a:t>policies</a:t>
            </a:r>
          </a:p>
          <a:p>
            <a:pPr marL="411480" lvl="1" indent="0">
              <a:buNone/>
            </a:pPr>
            <a:endParaRPr lang="en-US" dirty="0"/>
          </a:p>
          <a:p>
            <a:r>
              <a:rPr lang="en-US" dirty="0" smtClean="0"/>
              <a:t>Coding guidelines for ICD-10-CM</a:t>
            </a:r>
          </a:p>
          <a:p>
            <a:pPr lvl="1"/>
            <a:endParaRPr lang="en-US" dirty="0" smtClean="0"/>
          </a:p>
          <a:p>
            <a:r>
              <a:rPr lang="en-US" dirty="0" smtClean="0"/>
              <a:t>Related processes, e.g., forms and documentation</a:t>
            </a:r>
          </a:p>
          <a:p>
            <a:pPr lvl="1"/>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23</a:t>
            </a:fld>
            <a:endParaRPr lang="en-US" dirty="0"/>
          </a:p>
        </p:txBody>
      </p:sp>
      <p:pic>
        <p:nvPicPr>
          <p:cNvPr id="1026" name="Picture 2" descr="C:\Users\Robin\AppData\Local\Microsoft\Windows\Temporary Internet Files\Content.IE5\9W4WWJMC\MC9002933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3124200"/>
            <a:ext cx="1802282" cy="1591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706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Billing Codes</a:t>
            </a:r>
            <a:endParaRPr lang="en-US" dirty="0"/>
          </a:p>
        </p:txBody>
      </p:sp>
      <p:sp>
        <p:nvSpPr>
          <p:cNvPr id="3" name="Text Placeholder 2"/>
          <p:cNvSpPr>
            <a:spLocks noGrp="1"/>
          </p:cNvSpPr>
          <p:nvPr>
            <p:ph type="body" idx="1"/>
          </p:nvPr>
        </p:nvSpPr>
        <p:spPr/>
        <p:txBody>
          <a:bodyPr/>
          <a:lstStyle/>
          <a:p>
            <a:r>
              <a:rPr lang="en-US" sz="2400" dirty="0" smtClean="0"/>
              <a:t>ICD-9-CM</a:t>
            </a:r>
            <a:endParaRPr lang="en-US" sz="2400" dirty="0"/>
          </a:p>
        </p:txBody>
      </p:sp>
      <p:sp>
        <p:nvSpPr>
          <p:cNvPr id="4" name="Text Placeholder 3"/>
          <p:cNvSpPr>
            <a:spLocks noGrp="1"/>
          </p:cNvSpPr>
          <p:nvPr>
            <p:ph type="body" sz="half" idx="3"/>
          </p:nvPr>
        </p:nvSpPr>
        <p:spPr/>
        <p:txBody>
          <a:bodyPr/>
          <a:lstStyle/>
          <a:p>
            <a:r>
              <a:rPr lang="en-US" sz="2400" dirty="0" smtClean="0"/>
              <a:t>ICD-10-CM</a:t>
            </a:r>
            <a:endParaRPr lang="en-US" sz="2400" dirty="0"/>
          </a:p>
        </p:txBody>
      </p:sp>
      <p:sp>
        <p:nvSpPr>
          <p:cNvPr id="5" name="Content Placeholder 4"/>
          <p:cNvSpPr>
            <a:spLocks noGrp="1"/>
          </p:cNvSpPr>
          <p:nvPr>
            <p:ph sz="quarter" idx="2"/>
          </p:nvPr>
        </p:nvSpPr>
        <p:spPr/>
        <p:txBody>
          <a:bodyPr/>
          <a:lstStyle/>
          <a:p>
            <a:r>
              <a:rPr lang="en-US" b="1" dirty="0" smtClean="0"/>
              <a:t>315.9 - Unspecified Delay in Development</a:t>
            </a:r>
          </a:p>
          <a:p>
            <a:endParaRPr lang="en-US" b="1" dirty="0"/>
          </a:p>
          <a:p>
            <a:endParaRPr lang="en-US" b="1" dirty="0" smtClean="0"/>
          </a:p>
          <a:p>
            <a:endParaRPr lang="en-US" b="1" dirty="0"/>
          </a:p>
          <a:p>
            <a:r>
              <a:rPr lang="en-US" b="1" dirty="0" smtClean="0"/>
              <a:t>315.32 – Mixed receptive-expressive language disorder</a:t>
            </a:r>
          </a:p>
          <a:p>
            <a:endParaRPr lang="en-US" b="1" dirty="0" smtClean="0"/>
          </a:p>
          <a:p>
            <a:endParaRPr lang="en-US" b="1" dirty="0"/>
          </a:p>
          <a:p>
            <a:endParaRPr lang="en-US" b="1" dirty="0" smtClean="0"/>
          </a:p>
          <a:p>
            <a:r>
              <a:rPr lang="en-US" b="1" dirty="0" smtClean="0"/>
              <a:t>728.85 – Spasm of muscle</a:t>
            </a:r>
            <a:endParaRPr lang="en-US" b="1" dirty="0"/>
          </a:p>
        </p:txBody>
      </p:sp>
      <p:sp>
        <p:nvSpPr>
          <p:cNvPr id="6" name="Content Placeholder 5"/>
          <p:cNvSpPr>
            <a:spLocks noGrp="1"/>
          </p:cNvSpPr>
          <p:nvPr>
            <p:ph sz="quarter" idx="4"/>
          </p:nvPr>
        </p:nvSpPr>
        <p:spPr/>
        <p:txBody>
          <a:bodyPr/>
          <a:lstStyle/>
          <a:p>
            <a:r>
              <a:rPr lang="en-US" b="1" dirty="0"/>
              <a:t>F81.9 - Developmental disorder of scholastic skills, </a:t>
            </a:r>
            <a:r>
              <a:rPr lang="en-US" b="1" dirty="0" smtClean="0"/>
              <a:t>unspecified</a:t>
            </a:r>
          </a:p>
          <a:p>
            <a:r>
              <a:rPr lang="en-US" b="1" dirty="0" smtClean="0"/>
              <a:t>F89 - </a:t>
            </a:r>
            <a:r>
              <a:rPr lang="en-US" b="1" dirty="0"/>
              <a:t>Unspecified disorder of psychological </a:t>
            </a:r>
            <a:r>
              <a:rPr lang="en-US" b="1" dirty="0" smtClean="0"/>
              <a:t>development</a:t>
            </a:r>
          </a:p>
          <a:p>
            <a:endParaRPr lang="en-US" b="1" dirty="0"/>
          </a:p>
          <a:p>
            <a:r>
              <a:rPr lang="en-US" b="1" dirty="0" smtClean="0"/>
              <a:t>F80.2 – Mixed receptive-expressive language disorder</a:t>
            </a:r>
          </a:p>
          <a:p>
            <a:r>
              <a:rPr lang="en-US" b="1" dirty="0"/>
              <a:t>H93.25 - Central auditory processing </a:t>
            </a:r>
            <a:r>
              <a:rPr lang="en-US" b="1" dirty="0" smtClean="0"/>
              <a:t>disorder</a:t>
            </a:r>
          </a:p>
          <a:p>
            <a:endParaRPr lang="en-US" b="1" dirty="0"/>
          </a:p>
          <a:p>
            <a:r>
              <a:rPr lang="en-US" b="1" dirty="0" smtClean="0"/>
              <a:t>M62.4xx – More than 20 codes</a:t>
            </a:r>
            <a:endParaRPr lang="en-US" b="1" dirty="0"/>
          </a:p>
        </p:txBody>
      </p:sp>
      <p:sp>
        <p:nvSpPr>
          <p:cNvPr id="7" name="Slide Number Placeholder 6"/>
          <p:cNvSpPr>
            <a:spLocks noGrp="1"/>
          </p:cNvSpPr>
          <p:nvPr>
            <p:ph type="sldNum" sz="quarter" idx="11"/>
          </p:nvPr>
        </p:nvSpPr>
        <p:spPr/>
        <p:txBody>
          <a:bodyPr/>
          <a:lstStyle/>
          <a:p>
            <a:fld id="{3C81BAD7-A98F-4025-81A7-F1028CB7358F}" type="slidenum">
              <a:rPr lang="en-US" smtClean="0"/>
              <a:t>24</a:t>
            </a:fld>
            <a:endParaRPr lang="en-US" dirty="0"/>
          </a:p>
        </p:txBody>
      </p:sp>
    </p:spTree>
    <p:extLst>
      <p:ext uri="{BB962C8B-B14F-4D97-AF65-F5344CB8AC3E}">
        <p14:creationId xmlns:p14="http://schemas.microsoft.com/office/powerpoint/2010/main" val="1671213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Impact on Data System Design</a:t>
            </a:r>
            <a:endParaRPr lang="en-US" sz="4400" dirty="0"/>
          </a:p>
        </p:txBody>
      </p:sp>
      <p:sp>
        <p:nvSpPr>
          <p:cNvPr id="3" name="Content Placeholder 2"/>
          <p:cNvSpPr>
            <a:spLocks noGrp="1"/>
          </p:cNvSpPr>
          <p:nvPr>
            <p:ph idx="1"/>
          </p:nvPr>
        </p:nvSpPr>
        <p:spPr/>
        <p:txBody>
          <a:bodyPr/>
          <a:lstStyle/>
          <a:p>
            <a:r>
              <a:rPr lang="en-US" dirty="0" smtClean="0"/>
              <a:t>ICD-9-CM Drop-downs</a:t>
            </a:r>
          </a:p>
          <a:p>
            <a:pPr lvl="1"/>
            <a:r>
              <a:rPr lang="en-US" dirty="0"/>
              <a:t>By name/condition </a:t>
            </a:r>
            <a:r>
              <a:rPr lang="en-US" dirty="0" smtClean="0"/>
              <a:t>and by </a:t>
            </a:r>
            <a:r>
              <a:rPr lang="en-US" dirty="0"/>
              <a:t>ICD-9 code</a:t>
            </a:r>
          </a:p>
          <a:p>
            <a:pPr lvl="1"/>
            <a:r>
              <a:rPr lang="en-US" dirty="0"/>
              <a:t>Search by text string and/or by code</a:t>
            </a:r>
          </a:p>
          <a:p>
            <a:pPr lvl="1"/>
            <a:endParaRPr lang="en-US" dirty="0" smtClean="0"/>
          </a:p>
          <a:p>
            <a:r>
              <a:rPr lang="en-US" dirty="0" smtClean="0"/>
              <a:t>Options for ICD-10-CM</a:t>
            </a:r>
          </a:p>
          <a:p>
            <a:pPr lvl="1"/>
            <a:r>
              <a:rPr lang="en-US" dirty="0" smtClean="0"/>
              <a:t>Arrange alphabetically or by code</a:t>
            </a:r>
          </a:p>
          <a:p>
            <a:pPr lvl="1"/>
            <a:r>
              <a:rPr lang="en-US" dirty="0" smtClean="0"/>
              <a:t>Follow tabular (chapter) organization</a:t>
            </a:r>
          </a:p>
          <a:p>
            <a:pPr lvl="1"/>
            <a:r>
              <a:rPr lang="en-US" dirty="0" smtClean="0"/>
              <a:t>Level of specificity</a:t>
            </a:r>
          </a:p>
          <a:p>
            <a:pPr lvl="2"/>
            <a:r>
              <a:rPr lang="en-US" dirty="0" smtClean="0"/>
              <a:t>May depend on relationship to billing processes</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3C81BAD7-A98F-4025-81A7-F1028CB7358F}" type="slidenum">
              <a:rPr lang="en-US" smtClean="0"/>
              <a:t>25</a:t>
            </a:fld>
            <a:endParaRPr lang="en-US" dirty="0"/>
          </a:p>
        </p:txBody>
      </p:sp>
    </p:spTree>
    <p:extLst>
      <p:ext uri="{BB962C8B-B14F-4D97-AF65-F5344CB8AC3E}">
        <p14:creationId xmlns:p14="http://schemas.microsoft.com/office/powerpoint/2010/main" val="3557054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working with a vendor, ask:</a:t>
            </a:r>
            <a:endParaRPr lang="en-US" dirty="0"/>
          </a:p>
        </p:txBody>
      </p:sp>
      <p:sp>
        <p:nvSpPr>
          <p:cNvPr id="3" name="Content Placeholder 2"/>
          <p:cNvSpPr>
            <a:spLocks noGrp="1"/>
          </p:cNvSpPr>
          <p:nvPr>
            <p:ph idx="1"/>
          </p:nvPr>
        </p:nvSpPr>
        <p:spPr/>
        <p:txBody>
          <a:bodyPr>
            <a:normAutofit/>
          </a:bodyPr>
          <a:lstStyle/>
          <a:p>
            <a:r>
              <a:rPr lang="en-US" dirty="0"/>
              <a:t>When will your ICD-10 compliant system be ready</a:t>
            </a:r>
            <a:r>
              <a:rPr lang="en-US" dirty="0" smtClean="0"/>
              <a:t>?</a:t>
            </a:r>
            <a:endParaRPr lang="en-US" dirty="0"/>
          </a:p>
          <a:p>
            <a:r>
              <a:rPr lang="en-US" dirty="0"/>
              <a:t>Are there any additional costs involved for upgrades or ongoing maintenance</a:t>
            </a:r>
            <a:r>
              <a:rPr lang="en-US" dirty="0" smtClean="0"/>
              <a:t>?</a:t>
            </a:r>
            <a:endParaRPr lang="en-US" dirty="0"/>
          </a:p>
          <a:p>
            <a:r>
              <a:rPr lang="en-US" dirty="0"/>
              <a:t>What is the basis of your crosswalk or mapping strategy</a:t>
            </a:r>
            <a:r>
              <a:rPr lang="en-US" dirty="0" smtClean="0"/>
              <a:t>?</a:t>
            </a:r>
            <a:endParaRPr lang="en-US" dirty="0"/>
          </a:p>
          <a:p>
            <a:r>
              <a:rPr lang="en-US" dirty="0"/>
              <a:t>Will your product support dual coding</a:t>
            </a:r>
            <a:r>
              <a:rPr lang="en-US" dirty="0" smtClean="0"/>
              <a:t>?</a:t>
            </a:r>
            <a:endParaRPr lang="en-US" dirty="0"/>
          </a:p>
          <a:p>
            <a:r>
              <a:rPr lang="en-US" dirty="0"/>
              <a:t>What is your external testing strategy</a:t>
            </a:r>
            <a:r>
              <a:rPr lang="en-US" dirty="0" smtClean="0"/>
              <a:t>?</a:t>
            </a:r>
            <a:endParaRPr lang="en-US" dirty="0"/>
          </a:p>
          <a:p>
            <a:r>
              <a:rPr lang="en-US" dirty="0"/>
              <a:t>Do you have a contingency plan if you’re not ready by October 2014?</a:t>
            </a:r>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26</a:t>
            </a:fld>
            <a:endParaRPr lang="en-US" dirty="0"/>
          </a:p>
        </p:txBody>
      </p:sp>
    </p:spTree>
    <p:extLst>
      <p:ext uri="{BB962C8B-B14F-4D97-AF65-F5344CB8AC3E}">
        <p14:creationId xmlns:p14="http://schemas.microsoft.com/office/powerpoint/2010/main" val="1786987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Impact on Data Analysis and Reporting</a:t>
            </a:r>
            <a:endParaRPr lang="en-US" sz="4400" dirty="0"/>
          </a:p>
        </p:txBody>
      </p:sp>
      <p:sp>
        <p:nvSpPr>
          <p:cNvPr id="3" name="Content Placeholder 2"/>
          <p:cNvSpPr>
            <a:spLocks noGrp="1"/>
          </p:cNvSpPr>
          <p:nvPr>
            <p:ph idx="1"/>
          </p:nvPr>
        </p:nvSpPr>
        <p:spPr/>
        <p:txBody>
          <a:bodyPr/>
          <a:lstStyle/>
          <a:p>
            <a:endParaRPr lang="en-US" dirty="0" smtClean="0"/>
          </a:p>
          <a:p>
            <a:r>
              <a:rPr lang="en-US" dirty="0" smtClean="0"/>
              <a:t>Depends on the level of specificity of the data you collect</a:t>
            </a:r>
          </a:p>
          <a:p>
            <a:r>
              <a:rPr lang="en-US" dirty="0" smtClean="0"/>
              <a:t>Depends on your desired level of specificity for reporting</a:t>
            </a:r>
          </a:p>
          <a:p>
            <a:r>
              <a:rPr lang="en-US" dirty="0" smtClean="0"/>
              <a:t>Depends on your audience</a:t>
            </a:r>
          </a:p>
          <a:p>
            <a:r>
              <a:rPr lang="en-US" dirty="0"/>
              <a:t>Existing data </a:t>
            </a:r>
            <a:r>
              <a:rPr lang="en-US" dirty="0" smtClean="0"/>
              <a:t>(9 codes) vs</a:t>
            </a:r>
            <a:r>
              <a:rPr lang="en-US" dirty="0"/>
              <a:t>. new data </a:t>
            </a:r>
            <a:r>
              <a:rPr lang="en-US" dirty="0" smtClean="0"/>
              <a:t>(10 codes)</a:t>
            </a: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27</a:t>
            </a:fld>
            <a:endParaRPr lang="en-US" dirty="0"/>
          </a:p>
        </p:txBody>
      </p:sp>
    </p:spTree>
    <p:extLst>
      <p:ext uri="{BB962C8B-B14F-4D97-AF65-F5344CB8AC3E}">
        <p14:creationId xmlns:p14="http://schemas.microsoft.com/office/powerpoint/2010/main" val="537583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Report Using Categories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8642496"/>
              </p:ext>
            </p:extLst>
          </p:nvPr>
        </p:nvGraphicFramePr>
        <p:xfrm>
          <a:off x="533400" y="2362200"/>
          <a:ext cx="8077200" cy="4389120"/>
        </p:xfrm>
        <a:graphic>
          <a:graphicData uri="http://schemas.openxmlformats.org/drawingml/2006/table">
            <a:tbl>
              <a:tblPr firstRow="1" firstCol="1" bandRow="1"/>
              <a:tblGrid>
                <a:gridCol w="6481701"/>
                <a:gridCol w="1595499"/>
              </a:tblGrid>
              <a:tr h="220398">
                <a:tc>
                  <a:txBody>
                    <a:bodyPr/>
                    <a:lstStyle/>
                    <a:p>
                      <a:pPr marL="0" marR="0">
                        <a:spcBef>
                          <a:spcPts val="0"/>
                        </a:spcBef>
                        <a:spcAft>
                          <a:spcPts val="0"/>
                        </a:spcAft>
                      </a:pPr>
                      <a:r>
                        <a:rPr lang="en-US" sz="2400" u="sng" dirty="0">
                          <a:effectLst/>
                          <a:latin typeface="Arial"/>
                          <a:ea typeface="Times New Roman"/>
                          <a:cs typeface="Times New Roman"/>
                        </a:rPr>
                        <a:t>Condition</a:t>
                      </a:r>
                      <a:endParaRPr lang="en-US" sz="2400" dirty="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tx2">
                        <a:lumMod val="40000"/>
                        <a:lumOff val="60000"/>
                      </a:schemeClr>
                    </a:solidFill>
                  </a:tcPr>
                </a:tc>
                <a:tc>
                  <a:txBody>
                    <a:bodyPr/>
                    <a:lstStyle/>
                    <a:p>
                      <a:pPr marL="0" marR="0" algn="r">
                        <a:spcBef>
                          <a:spcPts val="0"/>
                        </a:spcBef>
                        <a:spcAft>
                          <a:spcPts val="0"/>
                        </a:spcAft>
                      </a:pPr>
                      <a:r>
                        <a:rPr lang="en-US" sz="2400" u="sng" dirty="0" smtClean="0">
                          <a:effectLst/>
                          <a:latin typeface="Arial"/>
                          <a:ea typeface="Times New Roman"/>
                          <a:cs typeface="Times New Roman"/>
                        </a:rPr>
                        <a:t>Percent</a:t>
                      </a:r>
                      <a:endParaRPr lang="en-US" sz="12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40000"/>
                        <a:lumOff val="60000"/>
                      </a:schemeClr>
                    </a:solidFill>
                  </a:tcPr>
                </a:tc>
              </a:tr>
              <a:tr h="220398">
                <a:tc>
                  <a:txBody>
                    <a:bodyPr/>
                    <a:lstStyle/>
                    <a:p>
                      <a:pPr marL="0" marR="0">
                        <a:spcBef>
                          <a:spcPts val="0"/>
                        </a:spcBef>
                        <a:spcAft>
                          <a:spcPts val="0"/>
                        </a:spcAft>
                      </a:pPr>
                      <a:r>
                        <a:rPr lang="en-US" sz="2400" dirty="0">
                          <a:effectLst/>
                          <a:latin typeface="+mn-lt"/>
                          <a:ea typeface="Times New Roman"/>
                          <a:cs typeface="Times New Roman"/>
                        </a:rPr>
                        <a:t>     Chromosomal Anomalies</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22</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20398">
                <a:tc>
                  <a:txBody>
                    <a:bodyPr/>
                    <a:lstStyle/>
                    <a:p>
                      <a:pPr marL="0" marR="0">
                        <a:spcBef>
                          <a:spcPts val="0"/>
                        </a:spcBef>
                        <a:spcAft>
                          <a:spcPts val="0"/>
                        </a:spcAft>
                      </a:pPr>
                      <a:r>
                        <a:rPr lang="en-US" sz="2400" dirty="0">
                          <a:effectLst/>
                          <a:latin typeface="+mn-lt"/>
                          <a:ea typeface="Times New Roman"/>
                          <a:cs typeface="Times New Roman"/>
                        </a:rPr>
                        <a:t>     Symptoms and Ill-Defined Conditions</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15</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20398">
                <a:tc>
                  <a:txBody>
                    <a:bodyPr/>
                    <a:lstStyle/>
                    <a:p>
                      <a:pPr marL="0" marR="0">
                        <a:spcBef>
                          <a:spcPts val="0"/>
                        </a:spcBef>
                        <a:spcAft>
                          <a:spcPts val="0"/>
                        </a:spcAft>
                      </a:pPr>
                      <a:r>
                        <a:rPr lang="en-US" sz="2400" dirty="0">
                          <a:effectLst/>
                          <a:latin typeface="+mn-lt"/>
                          <a:ea typeface="Times New Roman"/>
                          <a:cs typeface="Times New Roman"/>
                        </a:rPr>
                        <a:t>     Diseases of the Nervous System</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13</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20398">
                <a:tc>
                  <a:txBody>
                    <a:bodyPr/>
                    <a:lstStyle/>
                    <a:p>
                      <a:pPr marL="0" marR="0">
                        <a:spcBef>
                          <a:spcPts val="0"/>
                        </a:spcBef>
                        <a:spcAft>
                          <a:spcPts val="0"/>
                        </a:spcAft>
                      </a:pPr>
                      <a:r>
                        <a:rPr lang="en-US" sz="2400" dirty="0">
                          <a:effectLst/>
                          <a:latin typeface="+mn-lt"/>
                          <a:ea typeface="Times New Roman"/>
                          <a:cs typeface="Times New Roman"/>
                        </a:rPr>
                        <a:t>     Congenital Anomalies--Brain/Spinal Cord</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12</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20398">
                <a:tc>
                  <a:txBody>
                    <a:bodyPr/>
                    <a:lstStyle/>
                    <a:p>
                      <a:pPr marL="0" marR="0">
                        <a:spcBef>
                          <a:spcPts val="0"/>
                        </a:spcBef>
                        <a:spcAft>
                          <a:spcPts val="0"/>
                        </a:spcAft>
                      </a:pPr>
                      <a:r>
                        <a:rPr lang="en-US" sz="2400" dirty="0">
                          <a:effectLst/>
                          <a:latin typeface="+mn-lt"/>
                          <a:ea typeface="Times New Roman"/>
                          <a:cs typeface="Times New Roman"/>
                        </a:rPr>
                        <a:t>     Congenital Anomalies--Musculoskeletal &amp; Other</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12</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59292">
                <a:tc>
                  <a:txBody>
                    <a:bodyPr/>
                    <a:lstStyle/>
                    <a:p>
                      <a:pPr marL="0" marR="0">
                        <a:spcBef>
                          <a:spcPts val="0"/>
                        </a:spcBef>
                        <a:spcAft>
                          <a:spcPts val="0"/>
                        </a:spcAft>
                      </a:pPr>
                      <a:r>
                        <a:rPr lang="en-US" sz="2400" dirty="0">
                          <a:effectLst/>
                          <a:latin typeface="+mn-lt"/>
                          <a:ea typeface="Times New Roman"/>
                          <a:cs typeface="Times New Roman"/>
                        </a:rPr>
                        <a:t>     Conditions Originating in Perinatal Period</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8</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59292">
                <a:tc>
                  <a:txBody>
                    <a:bodyPr/>
                    <a:lstStyle/>
                    <a:p>
                      <a:pPr marL="0" marR="0">
                        <a:spcBef>
                          <a:spcPts val="0"/>
                        </a:spcBef>
                        <a:spcAft>
                          <a:spcPts val="0"/>
                        </a:spcAft>
                      </a:pPr>
                      <a:r>
                        <a:rPr lang="en-US" sz="2400" dirty="0">
                          <a:effectLst/>
                          <a:latin typeface="+mn-lt"/>
                          <a:ea typeface="Times New Roman"/>
                          <a:cs typeface="Times New Roman"/>
                        </a:rPr>
                        <a:t>     Congenital Anomalies--Facial Clefts</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6</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59292">
                <a:tc>
                  <a:txBody>
                    <a:bodyPr/>
                    <a:lstStyle/>
                    <a:p>
                      <a:pPr marL="0" marR="0">
                        <a:spcBef>
                          <a:spcPts val="0"/>
                        </a:spcBef>
                        <a:spcAft>
                          <a:spcPts val="0"/>
                        </a:spcAft>
                      </a:pPr>
                      <a:r>
                        <a:rPr lang="en-US" sz="2400" dirty="0">
                          <a:effectLst/>
                          <a:latin typeface="+mn-lt"/>
                          <a:ea typeface="Times New Roman"/>
                          <a:cs typeface="Times New Roman"/>
                        </a:rPr>
                        <a:t>     Congenital Anomalies - Other</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4</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59292">
                <a:tc>
                  <a:txBody>
                    <a:bodyPr/>
                    <a:lstStyle/>
                    <a:p>
                      <a:pPr marL="0" marR="0">
                        <a:spcBef>
                          <a:spcPts val="0"/>
                        </a:spcBef>
                        <a:spcAft>
                          <a:spcPts val="0"/>
                        </a:spcAft>
                      </a:pPr>
                      <a:r>
                        <a:rPr lang="en-US" sz="2400" dirty="0">
                          <a:effectLst/>
                          <a:latin typeface="+mn-lt"/>
                          <a:ea typeface="Times New Roman"/>
                          <a:cs typeface="Times New Roman"/>
                        </a:rPr>
                        <a:t>     Autism Spectrum Disorders</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4</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59292">
                <a:tc>
                  <a:txBody>
                    <a:bodyPr/>
                    <a:lstStyle/>
                    <a:p>
                      <a:pPr marL="0" marR="0">
                        <a:spcBef>
                          <a:spcPts val="0"/>
                        </a:spcBef>
                        <a:spcAft>
                          <a:spcPts val="0"/>
                        </a:spcAft>
                      </a:pPr>
                      <a:r>
                        <a:rPr lang="en-US" sz="2400" dirty="0">
                          <a:effectLst/>
                          <a:latin typeface="+mn-lt"/>
                          <a:ea typeface="Times New Roman"/>
                          <a:cs typeface="Times New Roman"/>
                        </a:rPr>
                        <a:t>     Endocrine, Nutritional and Metabolic Diseases</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2</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r h="259292">
                <a:tc>
                  <a:txBody>
                    <a:bodyPr/>
                    <a:lstStyle/>
                    <a:p>
                      <a:pPr marL="0" marR="0" indent="127000">
                        <a:spcBef>
                          <a:spcPts val="0"/>
                        </a:spcBef>
                        <a:spcAft>
                          <a:spcPts val="0"/>
                        </a:spcAft>
                      </a:pPr>
                      <a:r>
                        <a:rPr lang="en-US" sz="2400" dirty="0">
                          <a:effectLst/>
                          <a:latin typeface="+mn-lt"/>
                          <a:ea typeface="Times New Roman"/>
                          <a:cs typeface="Times New Roman"/>
                        </a:rPr>
                        <a:t>  </a:t>
                      </a:r>
                      <a:r>
                        <a:rPr lang="en-US" sz="2400" dirty="0" smtClean="0">
                          <a:effectLst/>
                          <a:latin typeface="+mn-lt"/>
                          <a:ea typeface="Times New Roman"/>
                          <a:cs typeface="Times New Roman"/>
                        </a:rPr>
                        <a:t> Other</a:t>
                      </a:r>
                      <a:endParaRPr lang="en-US" sz="2400" dirty="0">
                        <a:effectLst/>
                        <a:latin typeface="+mn-lt"/>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L="0" marR="0" algn="r">
                        <a:spcBef>
                          <a:spcPts val="0"/>
                        </a:spcBef>
                        <a:spcAft>
                          <a:spcPts val="0"/>
                        </a:spcAft>
                      </a:pPr>
                      <a:r>
                        <a:rPr lang="en-US" sz="2400" dirty="0">
                          <a:effectLst/>
                          <a:latin typeface="+mn-lt"/>
                          <a:ea typeface="Times New Roman"/>
                          <a:cs typeface="Times New Roman"/>
                        </a:rPr>
                        <a:t>2</a:t>
                      </a:r>
                      <a:endParaRPr lang="en-US" sz="24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r>
            </a:tbl>
          </a:graphicData>
        </a:graphic>
      </p:graphicFrame>
      <p:sp>
        <p:nvSpPr>
          <p:cNvPr id="3" name="Slide Number Placeholder 2"/>
          <p:cNvSpPr>
            <a:spLocks noGrp="1"/>
          </p:cNvSpPr>
          <p:nvPr>
            <p:ph type="sldNum" sz="quarter" idx="12"/>
          </p:nvPr>
        </p:nvSpPr>
        <p:spPr/>
        <p:txBody>
          <a:bodyPr/>
          <a:lstStyle/>
          <a:p>
            <a:fld id="{3C81BAD7-A98F-4025-81A7-F1028CB7358F}" type="slidenum">
              <a:rPr lang="en-US" smtClean="0"/>
              <a:t>28</a:t>
            </a:fld>
            <a:endParaRPr lang="en-US" dirty="0"/>
          </a:p>
        </p:txBody>
      </p:sp>
    </p:spTree>
    <p:extLst>
      <p:ext uri="{BB962C8B-B14F-4D97-AF65-F5344CB8AC3E}">
        <p14:creationId xmlns:p14="http://schemas.microsoft.com/office/powerpoint/2010/main" val="26439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Report Using Individual Dx</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77576163"/>
              </p:ext>
            </p:extLst>
          </p:nvPr>
        </p:nvGraphicFramePr>
        <p:xfrm>
          <a:off x="1143000" y="2286000"/>
          <a:ext cx="6629400" cy="4111648"/>
        </p:xfrm>
        <a:graphic>
          <a:graphicData uri="http://schemas.openxmlformats.org/drawingml/2006/table">
            <a:tbl>
              <a:tblPr firstRow="1" firstCol="1" bandRow="1">
                <a:tableStyleId>{5C22544A-7EE6-4342-B048-85BDC9FD1C3A}</a:tableStyleId>
              </a:tblPr>
              <a:tblGrid>
                <a:gridCol w="383648"/>
                <a:gridCol w="6245752"/>
              </a:tblGrid>
              <a:tr h="317015">
                <a:tc gridSpan="2">
                  <a:txBody>
                    <a:bodyPr/>
                    <a:lstStyle/>
                    <a:p>
                      <a:pPr marL="0" marR="0">
                        <a:spcBef>
                          <a:spcPts val="0"/>
                        </a:spcBef>
                        <a:spcAft>
                          <a:spcPts val="0"/>
                        </a:spcAft>
                      </a:pPr>
                      <a:r>
                        <a:rPr lang="en-US" sz="3200" b="0" dirty="0">
                          <a:solidFill>
                            <a:schemeClr val="tx1"/>
                          </a:solidFill>
                          <a:effectLst/>
                        </a:rPr>
                        <a:t>Most Prevalent Qualifying Diagnoses</a:t>
                      </a:r>
                      <a:endParaRPr lang="en-US" sz="3200" b="0" dirty="0">
                        <a:solidFill>
                          <a:schemeClr val="tx1"/>
                        </a:solidFill>
                        <a:effectLst/>
                        <a:latin typeface="Calibri"/>
                        <a:ea typeface="Calibri"/>
                        <a:cs typeface="Times New Roman"/>
                      </a:endParaRPr>
                    </a:p>
                  </a:txBody>
                  <a:tcPr marL="68580" marR="68580" marT="0" marB="0" anchor="b">
                    <a:solidFill>
                      <a:schemeClr val="bg2">
                        <a:lumMod val="90000"/>
                      </a:schemeClr>
                    </a:solidFill>
                  </a:tcPr>
                </a:tc>
                <a:tc hMerge="1">
                  <a:txBody>
                    <a:bodyPr/>
                    <a:lstStyle/>
                    <a:p>
                      <a:endParaRPr lang="en-US"/>
                    </a:p>
                  </a:txBody>
                  <a:tcPr/>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Down Syndrome</a:t>
                      </a:r>
                      <a:endParaRPr lang="en-US" sz="2800" dirty="0">
                        <a:effectLst/>
                        <a:latin typeface="Calibri"/>
                        <a:ea typeface="Calibri"/>
                        <a:cs typeface="Times New Roman"/>
                      </a:endParaRPr>
                    </a:p>
                  </a:txBody>
                  <a:tcPr marL="68580" marR="68580" marT="0" marB="0" anchor="b"/>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Failure to Thrive</a:t>
                      </a:r>
                      <a:endParaRPr lang="en-US" sz="2800" dirty="0">
                        <a:effectLst/>
                        <a:latin typeface="Calibri"/>
                        <a:ea typeface="Calibri"/>
                        <a:cs typeface="Times New Roman"/>
                      </a:endParaRPr>
                    </a:p>
                  </a:txBody>
                  <a:tcPr marL="68580" marR="68580" marT="0" marB="0" anchor="b"/>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Plagiocephaly</a:t>
                      </a:r>
                      <a:endParaRPr lang="en-US" sz="2800" dirty="0">
                        <a:effectLst/>
                        <a:latin typeface="Calibri"/>
                        <a:ea typeface="Calibri"/>
                        <a:cs typeface="Times New Roman"/>
                      </a:endParaRPr>
                    </a:p>
                  </a:txBody>
                  <a:tcPr marL="68580" marR="68580" marT="0" marB="0" anchor="b"/>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Seizure Disorders</a:t>
                      </a:r>
                      <a:endParaRPr lang="en-US" sz="2800" dirty="0">
                        <a:effectLst/>
                        <a:latin typeface="Calibri"/>
                        <a:ea typeface="Calibri"/>
                        <a:cs typeface="Times New Roman"/>
                      </a:endParaRPr>
                    </a:p>
                  </a:txBody>
                  <a:tcPr marL="68580" marR="68580" marT="0" marB="0" anchor="b"/>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Microcephaly</a:t>
                      </a:r>
                      <a:endParaRPr lang="en-US" sz="2800" dirty="0">
                        <a:effectLst/>
                        <a:latin typeface="Calibri"/>
                        <a:ea typeface="Calibri"/>
                        <a:cs typeface="Times New Roman"/>
                      </a:endParaRPr>
                    </a:p>
                  </a:txBody>
                  <a:tcPr marL="68580" marR="68580" marT="0" marB="0" anchor="b"/>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Hydrocephalus</a:t>
                      </a:r>
                      <a:endParaRPr lang="en-US" sz="2800" dirty="0">
                        <a:effectLst/>
                        <a:latin typeface="Calibri"/>
                        <a:ea typeface="Calibri"/>
                        <a:cs typeface="Times New Roman"/>
                      </a:endParaRPr>
                    </a:p>
                  </a:txBody>
                  <a:tcPr marL="68580" marR="68580" marT="0" marB="0" anchor="b"/>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Spina Bifida</a:t>
                      </a:r>
                      <a:endParaRPr lang="en-US" sz="2800" dirty="0">
                        <a:effectLst/>
                        <a:latin typeface="Calibri"/>
                        <a:ea typeface="Calibri"/>
                        <a:cs typeface="Times New Roman"/>
                      </a:endParaRPr>
                    </a:p>
                  </a:txBody>
                  <a:tcPr marL="68580" marR="68580" marT="0" marB="0" anchor="b"/>
                </a:tc>
              </a:tr>
              <a:tr h="452996">
                <a:tc>
                  <a:txBody>
                    <a:bodyPr/>
                    <a:lstStyle/>
                    <a:p>
                      <a:pPr marL="0" marR="0">
                        <a:spcBef>
                          <a:spcPts val="0"/>
                        </a:spcBef>
                        <a:spcAft>
                          <a:spcPts val="0"/>
                        </a:spcAft>
                      </a:pPr>
                      <a:r>
                        <a:rPr lang="en-US" sz="1100" dirty="0">
                          <a:effectLst/>
                        </a:rPr>
                        <a:t> </a:t>
                      </a:r>
                      <a:endParaRPr lang="en-US" sz="1200" dirty="0">
                        <a:effectLst/>
                        <a:latin typeface="Calibri"/>
                        <a:ea typeface="Calibri"/>
                        <a:cs typeface="Times New Roman"/>
                      </a:endParaRPr>
                    </a:p>
                  </a:txBody>
                  <a:tcPr marL="68580" marR="68580" marT="0" marB="0" anchor="b"/>
                </a:tc>
                <a:tc>
                  <a:txBody>
                    <a:bodyPr/>
                    <a:lstStyle/>
                    <a:p>
                      <a:pPr marL="0" marR="0">
                        <a:spcBef>
                          <a:spcPts val="0"/>
                        </a:spcBef>
                        <a:spcAft>
                          <a:spcPts val="0"/>
                        </a:spcAft>
                      </a:pPr>
                      <a:r>
                        <a:rPr lang="en-US" sz="2800" dirty="0">
                          <a:effectLst/>
                        </a:rPr>
                        <a:t>Autism</a:t>
                      </a:r>
                      <a:endParaRPr lang="en-US" sz="2800" dirty="0">
                        <a:effectLst/>
                        <a:latin typeface="Calibri"/>
                        <a:ea typeface="Calibri"/>
                        <a:cs typeface="Times New Roman"/>
                      </a:endParaRPr>
                    </a:p>
                  </a:txBody>
                  <a:tcPr marL="68580" marR="68580" marT="0" marB="0" anchor="b"/>
                </a:tc>
              </a:tr>
            </a:tbl>
          </a:graphicData>
        </a:graphic>
      </p:graphicFrame>
      <p:sp>
        <p:nvSpPr>
          <p:cNvPr id="4" name="Slide Number Placeholder 3"/>
          <p:cNvSpPr>
            <a:spLocks noGrp="1"/>
          </p:cNvSpPr>
          <p:nvPr>
            <p:ph type="sldNum" sz="quarter" idx="12"/>
          </p:nvPr>
        </p:nvSpPr>
        <p:spPr/>
        <p:txBody>
          <a:bodyPr/>
          <a:lstStyle/>
          <a:p>
            <a:fld id="{3C81BAD7-A98F-4025-81A7-F1028CB7358F}" type="slidenum">
              <a:rPr lang="en-US" smtClean="0"/>
              <a:t>29</a:t>
            </a:fld>
            <a:endParaRPr lang="en-US" dirty="0"/>
          </a:p>
        </p:txBody>
      </p:sp>
    </p:spTree>
    <p:extLst>
      <p:ext uri="{BB962C8B-B14F-4D97-AF65-F5344CB8AC3E}">
        <p14:creationId xmlns:p14="http://schemas.microsoft.com/office/powerpoint/2010/main" val="131507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is the ICD-10?</a:t>
            </a:r>
            <a:endParaRPr lang="en-US" sz="4400" dirty="0"/>
          </a:p>
        </p:txBody>
      </p:sp>
      <p:sp>
        <p:nvSpPr>
          <p:cNvPr id="3" name="Content Placeholder 2"/>
          <p:cNvSpPr>
            <a:spLocks noGrp="1"/>
          </p:cNvSpPr>
          <p:nvPr>
            <p:ph idx="1"/>
          </p:nvPr>
        </p:nvSpPr>
        <p:spPr/>
        <p:txBody>
          <a:bodyPr/>
          <a:lstStyle/>
          <a:p>
            <a:r>
              <a:rPr lang="en-US" dirty="0" smtClean="0">
                <a:latin typeface="Verdana" pitchFamily="34" charset="0"/>
              </a:rPr>
              <a:t>International Classification of Diseases</a:t>
            </a:r>
          </a:p>
          <a:p>
            <a:r>
              <a:rPr lang="en-US" dirty="0" smtClean="0">
                <a:latin typeface="Verdana" pitchFamily="34" charset="0"/>
              </a:rPr>
              <a:t>ICD-10 </a:t>
            </a:r>
            <a:r>
              <a:rPr lang="en-US" dirty="0">
                <a:latin typeface="Verdana" pitchFamily="34" charset="0"/>
              </a:rPr>
              <a:t>is the updated version of codes used for coding</a:t>
            </a:r>
            <a:r>
              <a:rPr lang="en-US" dirty="0" smtClean="0">
                <a:latin typeface="Verdana" pitchFamily="34" charset="0"/>
              </a:rPr>
              <a:t>:</a:t>
            </a:r>
          </a:p>
          <a:p>
            <a:pPr lvl="1"/>
            <a:r>
              <a:rPr lang="en-US" dirty="0" smtClean="0"/>
              <a:t>Diagnoses for all providers (ICD-10-CM)</a:t>
            </a:r>
          </a:p>
          <a:p>
            <a:pPr lvl="1"/>
            <a:r>
              <a:rPr lang="en-US" dirty="0" smtClean="0"/>
              <a:t>Hospital inpatient procedures (ICD-10-PCS</a:t>
            </a:r>
            <a:r>
              <a:rPr lang="en-US" dirty="0" smtClean="0">
                <a:solidFill>
                  <a:schemeClr val="accent5">
                    <a:lumMod val="50000"/>
                  </a:schemeClr>
                </a:solidFill>
              </a:rPr>
              <a:t>)</a:t>
            </a:r>
          </a:p>
          <a:p>
            <a:r>
              <a:rPr lang="en-US" dirty="0" smtClean="0">
                <a:latin typeface="Verdana" pitchFamily="34" charset="0"/>
              </a:rPr>
              <a:t>ICD-10-CM </a:t>
            </a:r>
            <a:r>
              <a:rPr lang="en-US" dirty="0">
                <a:latin typeface="Verdana" pitchFamily="34" charset="0"/>
              </a:rPr>
              <a:t>is the US “clinical modification” of the WHO ICD-10 code </a:t>
            </a:r>
            <a:r>
              <a:rPr lang="en-US" dirty="0" smtClean="0">
                <a:latin typeface="Verdana" pitchFamily="34" charset="0"/>
              </a:rPr>
              <a:t>set</a:t>
            </a:r>
          </a:p>
          <a:p>
            <a:r>
              <a:rPr lang="en-US" dirty="0">
                <a:latin typeface="Verdana" pitchFamily="34" charset="0"/>
              </a:rPr>
              <a:t>ICD-10-PCS is a U.S. </a:t>
            </a:r>
            <a:r>
              <a:rPr lang="en-US" dirty="0" smtClean="0">
                <a:latin typeface="Verdana" pitchFamily="34" charset="0"/>
              </a:rPr>
              <a:t>creation</a:t>
            </a:r>
          </a:p>
          <a:p>
            <a:endParaRPr lang="en-US" dirty="0">
              <a:latin typeface="Verdana" pitchFamily="34" charset="0"/>
            </a:endParaRPr>
          </a:p>
          <a:p>
            <a:endParaRPr lang="en-US" dirty="0">
              <a:latin typeface="Verdana" pitchFamily="34" charset="0"/>
            </a:endParaRPr>
          </a:p>
        </p:txBody>
      </p:sp>
      <p:sp>
        <p:nvSpPr>
          <p:cNvPr id="4" name="Slide Number Placeholder 3"/>
          <p:cNvSpPr>
            <a:spLocks noGrp="1"/>
          </p:cNvSpPr>
          <p:nvPr>
            <p:ph type="sldNum" sz="quarter" idx="12"/>
          </p:nvPr>
        </p:nvSpPr>
        <p:spPr/>
        <p:txBody>
          <a:bodyPr/>
          <a:lstStyle/>
          <a:p>
            <a:fld id="{3C81BAD7-A98F-4025-81A7-F1028CB7358F}" type="slidenum">
              <a:rPr lang="en-US" smtClean="0"/>
              <a:t>3</a:t>
            </a:fld>
            <a:endParaRPr lang="en-US" dirty="0"/>
          </a:p>
        </p:txBody>
      </p:sp>
    </p:spTree>
    <p:extLst>
      <p:ext uri="{BB962C8B-B14F-4D97-AF65-F5344CB8AC3E}">
        <p14:creationId xmlns:p14="http://schemas.microsoft.com/office/powerpoint/2010/main" val="284498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CMS Web Resources:  Basic Education</a:t>
            </a:r>
            <a:endParaRPr lang="en-US" sz="4400" dirty="0"/>
          </a:p>
        </p:txBody>
      </p:sp>
      <p:sp>
        <p:nvSpPr>
          <p:cNvPr id="3" name="Content Placeholder 2"/>
          <p:cNvSpPr>
            <a:spLocks noGrp="1"/>
          </p:cNvSpPr>
          <p:nvPr>
            <p:ph idx="1"/>
          </p:nvPr>
        </p:nvSpPr>
        <p:spPr/>
        <p:txBody>
          <a:bodyPr>
            <a:normAutofit/>
          </a:bodyPr>
          <a:lstStyle/>
          <a:p>
            <a:pPr lvl="1">
              <a:lnSpc>
                <a:spcPct val="90000"/>
              </a:lnSpc>
              <a:buNone/>
            </a:pPr>
            <a:endParaRPr lang="en-US" sz="1800" dirty="0"/>
          </a:p>
          <a:p>
            <a:pPr>
              <a:lnSpc>
                <a:spcPct val="90000"/>
              </a:lnSpc>
            </a:pPr>
            <a:r>
              <a:rPr lang="en-US" sz="3600" dirty="0"/>
              <a:t>CMS – </a:t>
            </a:r>
            <a:r>
              <a:rPr lang="en-US" sz="3600" dirty="0" smtClean="0"/>
              <a:t>ICD-10-CM</a:t>
            </a:r>
          </a:p>
          <a:p>
            <a:pPr marL="411480" lvl="1" indent="0">
              <a:lnSpc>
                <a:spcPct val="90000"/>
              </a:lnSpc>
              <a:buNone/>
            </a:pPr>
            <a:r>
              <a:rPr lang="en-US" sz="3600" dirty="0">
                <a:hlinkClick r:id="rId2"/>
              </a:rPr>
              <a:t>http://www.cms.gov/Medicare/Coding/ICD10/index.html</a:t>
            </a:r>
            <a:endParaRPr lang="en-US" sz="3600" dirty="0" smtClean="0"/>
          </a:p>
          <a:p>
            <a:pPr marL="109728" indent="0">
              <a:lnSpc>
                <a:spcPct val="90000"/>
              </a:lnSpc>
              <a:buNone/>
            </a:pPr>
            <a:r>
              <a:rPr lang="en-US" dirty="0">
                <a:hlinkClick r:id="rId2"/>
              </a:rPr>
              <a:t> </a:t>
            </a:r>
            <a:r>
              <a:rPr lang="en-US" dirty="0" smtClean="0">
                <a:hlinkClick r:id="rId2"/>
              </a:rPr>
              <a:t>  </a:t>
            </a:r>
            <a:endParaRPr lang="en-US" dirty="0" smtClean="0"/>
          </a:p>
          <a:p>
            <a:pPr lvl="1">
              <a:lnSpc>
                <a:spcPct val="90000"/>
              </a:lnSpc>
            </a:pPr>
            <a:r>
              <a:rPr lang="en-US" sz="3200" dirty="0" smtClean="0"/>
              <a:t>Introduction fact sheet</a:t>
            </a:r>
          </a:p>
          <a:p>
            <a:pPr lvl="1">
              <a:lnSpc>
                <a:spcPct val="90000"/>
              </a:lnSpc>
            </a:pPr>
            <a:r>
              <a:rPr lang="en-US" sz="3200" dirty="0" smtClean="0"/>
              <a:t>FAQs</a:t>
            </a:r>
          </a:p>
          <a:p>
            <a:pPr lvl="1">
              <a:lnSpc>
                <a:spcPct val="90000"/>
              </a:lnSpc>
            </a:pPr>
            <a:r>
              <a:rPr lang="en-US" sz="3200" dirty="0" smtClean="0"/>
              <a:t>Updates from CMS</a:t>
            </a:r>
          </a:p>
          <a:p>
            <a:pPr marL="109728" indent="0">
              <a:lnSpc>
                <a:spcPct val="90000"/>
              </a:lnSpc>
              <a:buNone/>
            </a:pPr>
            <a:r>
              <a:rPr lang="en-US" dirty="0" smtClean="0"/>
              <a:t>	</a:t>
            </a:r>
          </a:p>
          <a:p>
            <a:pPr lvl="1">
              <a:lnSpc>
                <a:spcPct val="90000"/>
              </a:lnSpc>
            </a:pPr>
            <a:endParaRPr lang="en-US" dirty="0"/>
          </a:p>
          <a:p>
            <a:pPr lvl="1">
              <a:lnSpc>
                <a:spcPct val="90000"/>
              </a:lnSpc>
              <a:buNone/>
            </a:pPr>
            <a:endParaRPr lang="en-US" sz="1800" dirty="0" smtClean="0"/>
          </a:p>
          <a:p>
            <a:pPr lvl="1">
              <a:lnSpc>
                <a:spcPct val="90000"/>
              </a:lnSpc>
              <a:buNone/>
            </a:pPr>
            <a:endParaRPr lang="en-US" sz="1800" dirty="0"/>
          </a:p>
          <a:p>
            <a:pPr marL="109728" indent="0">
              <a:lnSpc>
                <a:spcPct val="90000"/>
              </a:lnSpc>
              <a:buNone/>
            </a:pPr>
            <a:endParaRPr lang="en-US" sz="3100" dirty="0" smtClean="0"/>
          </a:p>
          <a:p>
            <a:pPr marL="109728" indent="0">
              <a:lnSpc>
                <a:spcPct val="90000"/>
              </a:lnSpc>
              <a:buNone/>
            </a:pPr>
            <a:endParaRPr lang="en-US" sz="3100" dirty="0" smtClean="0"/>
          </a:p>
        </p:txBody>
      </p:sp>
      <p:sp>
        <p:nvSpPr>
          <p:cNvPr id="4" name="Slide Number Placeholder 3"/>
          <p:cNvSpPr>
            <a:spLocks noGrp="1"/>
          </p:cNvSpPr>
          <p:nvPr>
            <p:ph type="sldNum" sz="quarter" idx="12"/>
          </p:nvPr>
        </p:nvSpPr>
        <p:spPr/>
        <p:txBody>
          <a:bodyPr/>
          <a:lstStyle/>
          <a:p>
            <a:fld id="{3C81BAD7-A98F-4025-81A7-F1028CB7358F}" type="slidenum">
              <a:rPr lang="en-US" smtClean="0"/>
              <a:t>30</a:t>
            </a:fld>
            <a:endParaRPr lang="en-US" dirty="0"/>
          </a:p>
        </p:txBody>
      </p:sp>
    </p:spTree>
    <p:extLst>
      <p:ext uri="{BB962C8B-B14F-4D97-AF65-F5344CB8AC3E}">
        <p14:creationId xmlns:p14="http://schemas.microsoft.com/office/powerpoint/2010/main" val="4266863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Resources: Basic Education</a:t>
            </a:r>
            <a:endParaRPr lang="en-US" dirty="0"/>
          </a:p>
        </p:txBody>
      </p:sp>
      <p:sp>
        <p:nvSpPr>
          <p:cNvPr id="3" name="Content Placeholder 2"/>
          <p:cNvSpPr>
            <a:spLocks noGrp="1"/>
          </p:cNvSpPr>
          <p:nvPr>
            <p:ph idx="1"/>
          </p:nvPr>
        </p:nvSpPr>
        <p:spPr/>
        <p:txBody>
          <a:bodyPr>
            <a:normAutofit/>
          </a:bodyPr>
          <a:lstStyle/>
          <a:p>
            <a:pPr>
              <a:lnSpc>
                <a:spcPct val="90000"/>
              </a:lnSpc>
            </a:pPr>
            <a:r>
              <a:rPr lang="en-US" sz="3000" dirty="0"/>
              <a:t>NCHS/CDC – Basic ICD-10-CM Information</a:t>
            </a:r>
          </a:p>
          <a:p>
            <a:pPr marL="411480" lvl="1" indent="0">
              <a:lnSpc>
                <a:spcPct val="90000"/>
              </a:lnSpc>
              <a:buNone/>
            </a:pPr>
            <a:r>
              <a:rPr lang="en-US" sz="3000" dirty="0">
                <a:hlinkClick r:id="rId3"/>
              </a:rPr>
              <a:t>http://www.cdc.gov/nchs/icd/icd10cm.htm</a:t>
            </a:r>
            <a:endParaRPr lang="en-US" sz="3000" dirty="0"/>
          </a:p>
          <a:p>
            <a:pPr marL="109728" indent="0">
              <a:buNone/>
            </a:pPr>
            <a:endParaRPr lang="en-US" sz="2400" dirty="0" smtClean="0"/>
          </a:p>
          <a:p>
            <a:pPr>
              <a:lnSpc>
                <a:spcPct val="90000"/>
              </a:lnSpc>
            </a:pPr>
            <a:r>
              <a:rPr lang="en-US" sz="3100" dirty="0"/>
              <a:t>AHIMA -  </a:t>
            </a:r>
            <a:r>
              <a:rPr lang="en-US" sz="3100" dirty="0" smtClean="0"/>
              <a:t>ICD-10-CM </a:t>
            </a:r>
            <a:r>
              <a:rPr lang="en-US" sz="3100" dirty="0"/>
              <a:t>Education</a:t>
            </a:r>
          </a:p>
          <a:p>
            <a:pPr marL="411480" lvl="1" indent="0">
              <a:lnSpc>
                <a:spcPct val="90000"/>
              </a:lnSpc>
              <a:buNone/>
            </a:pPr>
            <a:r>
              <a:rPr lang="en-US" sz="3200" dirty="0">
                <a:hlinkClick r:id="rId4"/>
              </a:rPr>
              <a:t>http://www.ahima.org/icd10/</a:t>
            </a:r>
            <a:endParaRPr lang="en-US" sz="3600" dirty="0"/>
          </a:p>
          <a:p>
            <a:pPr marL="109728" indent="0">
              <a:buNone/>
            </a:pPr>
            <a:endParaRPr lang="en-US" dirty="0" smtClean="0"/>
          </a:p>
          <a:p>
            <a:pPr marL="365760" lvl="1" indent="-256032">
              <a:lnSpc>
                <a:spcPct val="90000"/>
              </a:lnSpc>
              <a:buClr>
                <a:schemeClr val="accent3"/>
              </a:buClr>
              <a:buFont typeface="Georgia"/>
              <a:buChar char="•"/>
            </a:pPr>
            <a:r>
              <a:rPr lang="en-US" sz="3100" dirty="0">
                <a:solidFill>
                  <a:schemeClr val="tx1"/>
                </a:solidFill>
              </a:rPr>
              <a:t>WEDI – </a:t>
            </a:r>
            <a:r>
              <a:rPr lang="en-US" sz="3100" dirty="0" smtClean="0">
                <a:solidFill>
                  <a:schemeClr val="tx1"/>
                </a:solidFill>
              </a:rPr>
              <a:t>ICD-10-CM </a:t>
            </a:r>
            <a:r>
              <a:rPr lang="en-US" sz="3100" dirty="0">
                <a:solidFill>
                  <a:schemeClr val="tx1"/>
                </a:solidFill>
              </a:rPr>
              <a:t>Implementation</a:t>
            </a:r>
            <a:endParaRPr lang="en-US" sz="3100" dirty="0"/>
          </a:p>
          <a:p>
            <a:pPr lvl="1">
              <a:lnSpc>
                <a:spcPct val="90000"/>
              </a:lnSpc>
              <a:buNone/>
            </a:pPr>
            <a:r>
              <a:rPr lang="en-US" sz="2800" dirty="0">
                <a:hlinkClick r:id="rId5"/>
              </a:rPr>
              <a:t>http://www.wedi.org/topics/icd-10</a:t>
            </a:r>
            <a:endParaRPr lang="en-US" dirty="0"/>
          </a:p>
          <a:p>
            <a:pPr marL="109728" indent="0">
              <a:buNone/>
            </a:pPr>
            <a:endParaRPr lang="en-US" sz="2400" dirty="0" smtClean="0"/>
          </a:p>
          <a:p>
            <a:endParaRPr lang="en-US" sz="2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31</a:t>
            </a:fld>
            <a:endParaRPr lang="en-US" dirty="0"/>
          </a:p>
        </p:txBody>
      </p:sp>
    </p:spTree>
    <p:extLst>
      <p:ext uri="{BB962C8B-B14F-4D97-AF65-F5344CB8AC3E}">
        <p14:creationId xmlns:p14="http://schemas.microsoft.com/office/powerpoint/2010/main" val="2020766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Web Resources</a:t>
            </a:r>
            <a:endParaRPr lang="en-US" dirty="0"/>
          </a:p>
        </p:txBody>
      </p:sp>
      <p:sp>
        <p:nvSpPr>
          <p:cNvPr id="3" name="Content Placeholder 2"/>
          <p:cNvSpPr>
            <a:spLocks noGrp="1"/>
          </p:cNvSpPr>
          <p:nvPr>
            <p:ph idx="1"/>
          </p:nvPr>
        </p:nvSpPr>
        <p:spPr/>
        <p:txBody>
          <a:bodyPr>
            <a:normAutofit/>
          </a:bodyPr>
          <a:lstStyle/>
          <a:p>
            <a:r>
              <a:rPr lang="en-US" dirty="0" smtClean="0"/>
              <a:t>General Equivalence Mappings (GEMS)</a:t>
            </a:r>
          </a:p>
          <a:p>
            <a:pPr marL="109728" indent="0">
              <a:buNone/>
            </a:pPr>
            <a:r>
              <a:rPr lang="en-US" sz="2400" dirty="0">
                <a:hlinkClick r:id="rId3"/>
              </a:rPr>
              <a:t>http://</a:t>
            </a:r>
            <a:r>
              <a:rPr lang="en-US" sz="2400" dirty="0" smtClean="0">
                <a:hlinkClick r:id="rId3"/>
              </a:rPr>
              <a:t>www.cms.gov/Medicare/Coding/ICD10/index.html</a:t>
            </a:r>
            <a:endParaRPr lang="en-US" sz="2400" dirty="0" smtClean="0"/>
          </a:p>
          <a:p>
            <a:pPr marL="109728" indent="0">
              <a:buNone/>
            </a:pPr>
            <a:endParaRPr lang="en-US" sz="2400" dirty="0" smtClean="0"/>
          </a:p>
          <a:p>
            <a:r>
              <a:rPr lang="en-US" dirty="0" smtClean="0"/>
              <a:t>Lists of Codes and Descriptions</a:t>
            </a:r>
            <a:endParaRPr lang="en-US" dirty="0"/>
          </a:p>
          <a:p>
            <a:pPr marL="109728" indent="0">
              <a:buNone/>
            </a:pPr>
            <a:r>
              <a:rPr lang="en-US" sz="2400" dirty="0">
                <a:hlinkClick r:id="rId4"/>
              </a:rPr>
              <a:t>http://</a:t>
            </a:r>
            <a:r>
              <a:rPr lang="en-US" sz="2400" dirty="0" smtClean="0">
                <a:hlinkClick r:id="rId4"/>
              </a:rPr>
              <a:t>www.cdc.gov/nchs/icd/icd10cm.htm</a:t>
            </a:r>
            <a:endParaRPr lang="en-US" sz="2400" dirty="0"/>
          </a:p>
          <a:p>
            <a:pPr marL="109728" indent="0">
              <a:buNone/>
            </a:pPr>
            <a:endParaRPr lang="en-US" dirty="0" smtClean="0"/>
          </a:p>
          <a:p>
            <a:r>
              <a:rPr lang="en-US" dirty="0" smtClean="0"/>
              <a:t>Training Resources (AHIMA and AAPC)</a:t>
            </a:r>
            <a:endParaRPr lang="en-US" sz="2400" dirty="0" smtClean="0"/>
          </a:p>
          <a:p>
            <a:pPr marL="109728" indent="0">
              <a:buNone/>
            </a:pPr>
            <a:r>
              <a:rPr lang="en-US" sz="2400" dirty="0">
                <a:hlinkClick r:id="rId5"/>
              </a:rPr>
              <a:t>http://www.ahima.org/icd10</a:t>
            </a:r>
            <a:r>
              <a:rPr lang="en-US" sz="2400" dirty="0" smtClean="0">
                <a:hlinkClick r:id="rId5"/>
              </a:rPr>
              <a:t>/</a:t>
            </a:r>
            <a:endParaRPr lang="en-US" sz="2400" dirty="0" smtClean="0"/>
          </a:p>
          <a:p>
            <a:pPr marL="109728" indent="0">
              <a:buNone/>
            </a:pPr>
            <a:r>
              <a:rPr lang="en-US" sz="2400" dirty="0">
                <a:hlinkClick r:id="rId6"/>
              </a:rPr>
              <a:t>http://www.aapc.com/icd-10/codes/</a:t>
            </a:r>
            <a:endParaRPr lang="en-US" sz="2400" dirty="0" smtClean="0"/>
          </a:p>
          <a:p>
            <a:pPr marL="109728" indent="0">
              <a:buNone/>
            </a:pPr>
            <a:endParaRPr lang="en-US" sz="2400" dirty="0" smtClean="0"/>
          </a:p>
          <a:p>
            <a:endParaRPr lang="en-US" sz="2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32</a:t>
            </a:fld>
            <a:endParaRPr lang="en-US" dirty="0"/>
          </a:p>
        </p:txBody>
      </p:sp>
    </p:spTree>
    <p:extLst>
      <p:ext uri="{BB962C8B-B14F-4D97-AF65-F5344CB8AC3E}">
        <p14:creationId xmlns:p14="http://schemas.microsoft.com/office/powerpoint/2010/main" val="316864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Codes </a:t>
            </a:r>
            <a:r>
              <a:rPr lang="en-US" b="1" dirty="0" smtClean="0"/>
              <a:t>NOT</a:t>
            </a:r>
            <a:r>
              <a:rPr lang="en-US" dirty="0" smtClean="0"/>
              <a:t> </a:t>
            </a:r>
            <a:r>
              <a:rPr lang="en-US" dirty="0"/>
              <a:t>Affected by ICD-10-CM</a:t>
            </a:r>
          </a:p>
        </p:txBody>
      </p:sp>
      <p:sp>
        <p:nvSpPr>
          <p:cNvPr id="7" name="Rounded Rectangle 6"/>
          <p:cNvSpPr/>
          <p:nvPr/>
        </p:nvSpPr>
        <p:spPr>
          <a:xfrm>
            <a:off x="1295400" y="2514600"/>
            <a:ext cx="6553200" cy="1524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CPT Codes</a:t>
            </a:r>
          </a:p>
          <a:p>
            <a:pPr algn="ctr"/>
            <a:r>
              <a:rPr lang="en-US" sz="3200" dirty="0" smtClean="0">
                <a:solidFill>
                  <a:schemeClr val="tx1"/>
                </a:solidFill>
              </a:rPr>
              <a:t>Common Procedure Terminology</a:t>
            </a:r>
          </a:p>
          <a:p>
            <a:pPr algn="ctr"/>
            <a:endParaRPr lang="en-US" dirty="0">
              <a:solidFill>
                <a:schemeClr val="tx1"/>
              </a:solidFill>
            </a:endParaRPr>
          </a:p>
        </p:txBody>
      </p:sp>
      <p:sp>
        <p:nvSpPr>
          <p:cNvPr id="9" name="Rounded Rectangle 8"/>
          <p:cNvSpPr/>
          <p:nvPr/>
        </p:nvSpPr>
        <p:spPr>
          <a:xfrm>
            <a:off x="1213944" y="4495800"/>
            <a:ext cx="6634656" cy="1752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HCPCS Codes</a:t>
            </a:r>
          </a:p>
          <a:p>
            <a:pPr algn="ctr"/>
            <a:r>
              <a:rPr lang="en-US" sz="3200" dirty="0" smtClean="0">
                <a:solidFill>
                  <a:schemeClr val="tx1"/>
                </a:solidFill>
              </a:rPr>
              <a:t>Healthcare Common Procedure Coding System</a:t>
            </a:r>
          </a:p>
          <a:p>
            <a:pPr algn="ctr"/>
            <a:endParaRPr lang="en-US" dirty="0">
              <a:solidFill>
                <a:schemeClr val="tx1"/>
              </a:solidFill>
            </a:endParaRPr>
          </a:p>
        </p:txBody>
      </p:sp>
      <p:sp>
        <p:nvSpPr>
          <p:cNvPr id="3" name="Slide Number Placeholder 2"/>
          <p:cNvSpPr>
            <a:spLocks noGrp="1"/>
          </p:cNvSpPr>
          <p:nvPr>
            <p:ph type="sldNum" sz="quarter" idx="12"/>
          </p:nvPr>
        </p:nvSpPr>
        <p:spPr/>
        <p:txBody>
          <a:bodyPr/>
          <a:lstStyle/>
          <a:p>
            <a:fld id="{3C81BAD7-A98F-4025-81A7-F1028CB7358F}" type="slidenum">
              <a:rPr lang="en-US" smtClean="0"/>
              <a:t>4</a:t>
            </a:fld>
            <a:endParaRPr lang="en-US" dirty="0"/>
          </a:p>
        </p:txBody>
      </p:sp>
    </p:spTree>
    <p:extLst>
      <p:ext uri="{BB962C8B-B14F-4D97-AF65-F5344CB8AC3E}">
        <p14:creationId xmlns:p14="http://schemas.microsoft.com/office/powerpoint/2010/main" val="117820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ICD-10-CM Compliance Deadline</a:t>
            </a:r>
            <a:endParaRPr lang="en-US" dirty="0"/>
          </a:p>
        </p:txBody>
      </p:sp>
      <p:sp>
        <p:nvSpPr>
          <p:cNvPr id="3" name="Content Placeholder 2"/>
          <p:cNvSpPr>
            <a:spLocks noGrp="1"/>
          </p:cNvSpPr>
          <p:nvPr>
            <p:ph idx="1"/>
          </p:nvPr>
        </p:nvSpPr>
        <p:spPr/>
        <p:txBody>
          <a:bodyPr/>
          <a:lstStyle/>
          <a:p>
            <a:r>
              <a:rPr lang="en-US" sz="3600" dirty="0" smtClean="0">
                <a:solidFill>
                  <a:srgbClr val="FF0000"/>
                </a:solidFill>
              </a:rPr>
              <a:t>October 1, 2014</a:t>
            </a:r>
          </a:p>
          <a:p>
            <a:r>
              <a:rPr lang="en-US" dirty="0" smtClean="0"/>
              <a:t>Based on DATE OF SERVICE, not date of transaction or claim submission</a:t>
            </a:r>
          </a:p>
          <a:p>
            <a:r>
              <a:rPr lang="en-US" dirty="0" smtClean="0"/>
              <a:t>Use ICD-9-CM dx code if date of service is before October 1, 2014</a:t>
            </a:r>
          </a:p>
          <a:p>
            <a:r>
              <a:rPr lang="en-US" dirty="0" smtClean="0"/>
              <a:t>Use ICD-10-CM dx code if date of service is on or after October 1, 2014</a:t>
            </a:r>
          </a:p>
          <a:p>
            <a:r>
              <a:rPr lang="en-US" dirty="0" smtClean="0"/>
              <a:t>NO transition period</a:t>
            </a:r>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5</a:t>
            </a:fld>
            <a:endParaRPr lang="en-US" dirty="0"/>
          </a:p>
        </p:txBody>
      </p:sp>
    </p:spTree>
    <p:extLst>
      <p:ext uri="{BB962C8B-B14F-4D97-AF65-F5344CB8AC3E}">
        <p14:creationId xmlns:p14="http://schemas.microsoft.com/office/powerpoint/2010/main" val="331774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Benefits of ICD-10-CM</a:t>
            </a:r>
            <a:endParaRPr lang="en-US" sz="4400" dirty="0"/>
          </a:p>
        </p:txBody>
      </p:sp>
      <p:sp>
        <p:nvSpPr>
          <p:cNvPr id="3" name="Content Placeholder 2"/>
          <p:cNvSpPr>
            <a:spLocks noGrp="1"/>
          </p:cNvSpPr>
          <p:nvPr>
            <p:ph idx="1"/>
          </p:nvPr>
        </p:nvSpPr>
        <p:spPr/>
        <p:txBody>
          <a:bodyPr>
            <a:normAutofit/>
          </a:bodyPr>
          <a:lstStyle/>
          <a:p>
            <a:r>
              <a:rPr lang="en-US" dirty="0"/>
              <a:t>Incorporates much greater specificity and clinical information, which results in improved ability to measure health care </a:t>
            </a:r>
            <a:r>
              <a:rPr lang="en-US" dirty="0" smtClean="0"/>
              <a:t>services</a:t>
            </a:r>
            <a:endParaRPr lang="en-US" dirty="0"/>
          </a:p>
          <a:p>
            <a:r>
              <a:rPr lang="en-US" dirty="0" smtClean="0"/>
              <a:t>Increased </a:t>
            </a:r>
            <a:r>
              <a:rPr lang="en-US" dirty="0"/>
              <a:t>sensitivity when refining grouping and reimbursement methodologies</a:t>
            </a:r>
          </a:p>
          <a:p>
            <a:r>
              <a:rPr lang="en-US" dirty="0"/>
              <a:t>Enhanced ability to conduct public health surveillance</a:t>
            </a:r>
          </a:p>
          <a:p>
            <a:r>
              <a:rPr lang="en-US" dirty="0"/>
              <a:t>ICD-9-CM running out of codes</a:t>
            </a:r>
          </a:p>
          <a:p>
            <a:endParaRPr lang="en-US" dirty="0"/>
          </a:p>
          <a:p>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6</a:t>
            </a:fld>
            <a:endParaRPr lang="en-US" dirty="0"/>
          </a:p>
        </p:txBody>
      </p:sp>
    </p:spTree>
    <p:extLst>
      <p:ext uri="{BB962C8B-B14F-4D97-AF65-F5344CB8AC3E}">
        <p14:creationId xmlns:p14="http://schemas.microsoft.com/office/powerpoint/2010/main" val="166309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Changes from ICD-9 to ICD-10</a:t>
            </a:r>
            <a:endParaRPr lang="en-US" dirty="0"/>
          </a:p>
        </p:txBody>
      </p:sp>
      <p:sp>
        <p:nvSpPr>
          <p:cNvPr id="3" name="Text Placeholder 2"/>
          <p:cNvSpPr>
            <a:spLocks noGrp="1"/>
          </p:cNvSpPr>
          <p:nvPr>
            <p:ph type="body" idx="1"/>
          </p:nvPr>
        </p:nvSpPr>
        <p:spPr/>
        <p:txBody>
          <a:bodyPr/>
          <a:lstStyle/>
          <a:p>
            <a:r>
              <a:rPr lang="en-US" sz="2400" dirty="0" smtClean="0"/>
              <a:t>ICD-9-CM</a:t>
            </a:r>
            <a:endParaRPr lang="en-US" sz="2400" dirty="0"/>
          </a:p>
        </p:txBody>
      </p:sp>
      <p:sp>
        <p:nvSpPr>
          <p:cNvPr id="4" name="Text Placeholder 3"/>
          <p:cNvSpPr>
            <a:spLocks noGrp="1"/>
          </p:cNvSpPr>
          <p:nvPr>
            <p:ph type="body" sz="half" idx="3"/>
          </p:nvPr>
        </p:nvSpPr>
        <p:spPr/>
        <p:txBody>
          <a:bodyPr/>
          <a:lstStyle/>
          <a:p>
            <a:r>
              <a:rPr lang="en-US" sz="2400" dirty="0" smtClean="0"/>
              <a:t>ICD-10-CM</a:t>
            </a:r>
            <a:endParaRPr lang="en-US" sz="2400" dirty="0"/>
          </a:p>
        </p:txBody>
      </p:sp>
      <p:sp>
        <p:nvSpPr>
          <p:cNvPr id="5" name="Content Placeholder 4"/>
          <p:cNvSpPr>
            <a:spLocks noGrp="1"/>
          </p:cNvSpPr>
          <p:nvPr>
            <p:ph sz="quarter" idx="2"/>
          </p:nvPr>
        </p:nvSpPr>
        <p:spPr/>
        <p:txBody>
          <a:bodyPr/>
          <a:lstStyle/>
          <a:p>
            <a:r>
              <a:rPr lang="en-US" sz="2200" dirty="0" smtClean="0"/>
              <a:t>3 to 5 positions</a:t>
            </a:r>
          </a:p>
          <a:p>
            <a:r>
              <a:rPr lang="en-US" sz="2200" dirty="0" smtClean="0"/>
              <a:t>First position is numeric or alpha (V or E)</a:t>
            </a:r>
          </a:p>
          <a:p>
            <a:r>
              <a:rPr lang="en-US" sz="2200" dirty="0" smtClean="0"/>
              <a:t>Positions 2 to 5 are numeric</a:t>
            </a:r>
          </a:p>
          <a:p>
            <a:endParaRPr lang="en-US" sz="2200" dirty="0"/>
          </a:p>
          <a:p>
            <a:endParaRPr lang="en-US" sz="2200" dirty="0" smtClean="0"/>
          </a:p>
          <a:p>
            <a:endParaRPr lang="en-US" sz="2200" dirty="0" smtClean="0"/>
          </a:p>
          <a:p>
            <a:r>
              <a:rPr lang="en-US" sz="2200" dirty="0" smtClean="0"/>
              <a:t>13,000 codes</a:t>
            </a:r>
          </a:p>
          <a:p>
            <a:endParaRPr lang="en-US" dirty="0"/>
          </a:p>
        </p:txBody>
      </p:sp>
      <p:sp>
        <p:nvSpPr>
          <p:cNvPr id="6" name="Content Placeholder 5"/>
          <p:cNvSpPr>
            <a:spLocks noGrp="1"/>
          </p:cNvSpPr>
          <p:nvPr>
            <p:ph sz="quarter" idx="4"/>
          </p:nvPr>
        </p:nvSpPr>
        <p:spPr/>
        <p:txBody>
          <a:bodyPr>
            <a:noAutofit/>
          </a:bodyPr>
          <a:lstStyle/>
          <a:p>
            <a:r>
              <a:rPr lang="en-US" sz="2200" dirty="0" smtClean="0"/>
              <a:t>3 to 7 positions</a:t>
            </a:r>
          </a:p>
          <a:p>
            <a:r>
              <a:rPr lang="en-US" sz="2200" dirty="0" smtClean="0"/>
              <a:t>Position 1 is alpha, not case sensitive</a:t>
            </a:r>
          </a:p>
          <a:p>
            <a:r>
              <a:rPr lang="en-US" sz="2200" dirty="0" smtClean="0"/>
              <a:t>Position 2 is numeric</a:t>
            </a:r>
          </a:p>
          <a:p>
            <a:r>
              <a:rPr lang="en-US" sz="2200" dirty="0" smtClean="0"/>
              <a:t>Positions 3 to 7 are alpha or numeric (alpha are not case sensitive)</a:t>
            </a:r>
          </a:p>
          <a:p>
            <a:r>
              <a:rPr lang="en-US" sz="2200" dirty="0" smtClean="0"/>
              <a:t>68,000 codes</a:t>
            </a:r>
          </a:p>
        </p:txBody>
      </p:sp>
      <p:sp>
        <p:nvSpPr>
          <p:cNvPr id="7" name="Slide Number Placeholder 6"/>
          <p:cNvSpPr>
            <a:spLocks noGrp="1"/>
          </p:cNvSpPr>
          <p:nvPr>
            <p:ph type="sldNum" sz="quarter" idx="11"/>
          </p:nvPr>
        </p:nvSpPr>
        <p:spPr/>
        <p:txBody>
          <a:bodyPr/>
          <a:lstStyle/>
          <a:p>
            <a:fld id="{3C81BAD7-A98F-4025-81A7-F1028CB7358F}" type="slidenum">
              <a:rPr lang="en-US" smtClean="0"/>
              <a:t>7</a:t>
            </a:fld>
            <a:endParaRPr lang="en-US" dirty="0"/>
          </a:p>
        </p:txBody>
      </p:sp>
    </p:spTree>
    <p:extLst>
      <p:ext uri="{BB962C8B-B14F-4D97-AF65-F5344CB8AC3E}">
        <p14:creationId xmlns:p14="http://schemas.microsoft.com/office/powerpoint/2010/main" val="255674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Structure of ICD-10-CM Diagnosis Codes</a:t>
            </a:r>
            <a:endParaRPr lang="en-US" dirty="0"/>
          </a:p>
        </p:txBody>
      </p:sp>
      <p:sp>
        <p:nvSpPr>
          <p:cNvPr id="3" name="Content Placeholder 2"/>
          <p:cNvSpPr>
            <a:spLocks noGrp="1"/>
          </p:cNvSpPr>
          <p:nvPr>
            <p:ph idx="1"/>
          </p:nvPr>
        </p:nvSpPr>
        <p:spPr>
          <a:xfrm>
            <a:off x="457200" y="2249424"/>
            <a:ext cx="8229600" cy="2474976"/>
          </a:xfrm>
        </p:spPr>
        <p:txBody>
          <a:bodyPr/>
          <a:lstStyle/>
          <a:p>
            <a:endParaRPr lang="en-US" dirty="0" smtClean="0"/>
          </a:p>
          <a:p>
            <a:endParaRPr lang="en-US" dirty="0"/>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441919"/>
            <a:ext cx="73152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3C81BAD7-A98F-4025-81A7-F1028CB7358F}" type="slidenum">
              <a:rPr lang="en-US" smtClean="0"/>
              <a:t>8</a:t>
            </a:fld>
            <a:endParaRPr lang="en-US" dirty="0"/>
          </a:p>
        </p:txBody>
      </p:sp>
    </p:spTree>
    <p:extLst>
      <p:ext uri="{BB962C8B-B14F-4D97-AF65-F5344CB8AC3E}">
        <p14:creationId xmlns:p14="http://schemas.microsoft.com/office/powerpoint/2010/main" val="352189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ICD-10-CM Codes</a:t>
            </a:r>
            <a:endParaRPr lang="en-US" dirty="0"/>
          </a:p>
        </p:txBody>
      </p:sp>
      <p:sp>
        <p:nvSpPr>
          <p:cNvPr id="3" name="Content Placeholder 2"/>
          <p:cNvSpPr>
            <a:spLocks noGrp="1"/>
          </p:cNvSpPr>
          <p:nvPr>
            <p:ph idx="1"/>
          </p:nvPr>
        </p:nvSpPr>
        <p:spPr/>
        <p:txBody>
          <a:bodyPr/>
          <a:lstStyle/>
          <a:p>
            <a:endParaRPr lang="en-US" dirty="0" smtClean="0"/>
          </a:p>
          <a:p>
            <a:r>
              <a:rPr lang="en-US" dirty="0" smtClean="0"/>
              <a:t>R62.51 – Failure to thrive (excludes child under 28 days old)</a:t>
            </a:r>
          </a:p>
          <a:p>
            <a:r>
              <a:rPr lang="en-US" dirty="0"/>
              <a:t>E70.0 – Classical </a:t>
            </a:r>
            <a:r>
              <a:rPr lang="en-US" dirty="0" smtClean="0"/>
              <a:t>phenylketonuria (PKU)</a:t>
            </a:r>
          </a:p>
          <a:p>
            <a:r>
              <a:rPr lang="en-US" dirty="0" smtClean="0"/>
              <a:t>Q04.0 – Congenital malformation of corpus callosum</a:t>
            </a:r>
          </a:p>
          <a:p>
            <a:r>
              <a:rPr lang="en-US" dirty="0"/>
              <a:t>Q71.811 – Congenital </a:t>
            </a:r>
            <a:r>
              <a:rPr lang="en-US" dirty="0" smtClean="0"/>
              <a:t>shortening </a:t>
            </a:r>
            <a:r>
              <a:rPr lang="en-US" dirty="0"/>
              <a:t>of right upper </a:t>
            </a:r>
            <a:r>
              <a:rPr lang="en-US" dirty="0" smtClean="0"/>
              <a:t>limb</a:t>
            </a:r>
          </a:p>
          <a:p>
            <a:endParaRPr lang="en-US" dirty="0"/>
          </a:p>
          <a:p>
            <a:r>
              <a:rPr lang="en-US" dirty="0" smtClean="0"/>
              <a:t>R45.2 – Unhappiness </a:t>
            </a:r>
            <a:endParaRPr lang="en-US" dirty="0"/>
          </a:p>
        </p:txBody>
      </p:sp>
      <p:sp>
        <p:nvSpPr>
          <p:cNvPr id="4" name="Slide Number Placeholder 3"/>
          <p:cNvSpPr>
            <a:spLocks noGrp="1"/>
          </p:cNvSpPr>
          <p:nvPr>
            <p:ph type="sldNum" sz="quarter" idx="12"/>
          </p:nvPr>
        </p:nvSpPr>
        <p:spPr/>
        <p:txBody>
          <a:bodyPr/>
          <a:lstStyle/>
          <a:p>
            <a:fld id="{3C81BAD7-A98F-4025-81A7-F1028CB7358F}" type="slidenum">
              <a:rPr lang="en-US" smtClean="0"/>
              <a:t>9</a:t>
            </a:fld>
            <a:endParaRPr lang="en-US" dirty="0"/>
          </a:p>
        </p:txBody>
      </p:sp>
    </p:spTree>
    <p:extLst>
      <p:ext uri="{BB962C8B-B14F-4D97-AF65-F5344CB8AC3E}">
        <p14:creationId xmlns:p14="http://schemas.microsoft.com/office/powerpoint/2010/main" val="856022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1278</TotalTime>
  <Words>2870</Words>
  <Application>Microsoft Office PowerPoint</Application>
  <PresentationFormat>On-screen Show (4:3)</PresentationFormat>
  <Paragraphs>466</Paragraphs>
  <Slides>32</Slides>
  <Notes>22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Urban</vt:lpstr>
      <vt:lpstr>What’s Up with ICD-10?  Identifying the Impact on your Program</vt:lpstr>
      <vt:lpstr>Overview of Session</vt:lpstr>
      <vt:lpstr>What is the ICD-10?</vt:lpstr>
      <vt:lpstr>Codes NOT Affected by ICD-10-CM</vt:lpstr>
      <vt:lpstr>ICD-10-CM Compliance Deadline</vt:lpstr>
      <vt:lpstr>Benefits of ICD-10-CM</vt:lpstr>
      <vt:lpstr>Major Changes from ICD-9 to ICD-10</vt:lpstr>
      <vt:lpstr>Structure of ICD-10-CM Diagnosis Codes</vt:lpstr>
      <vt:lpstr>Examples of ICD-10-CM Codes</vt:lpstr>
      <vt:lpstr>More Specific Changes</vt:lpstr>
      <vt:lpstr>Examples of ICD-10-CM Specificity</vt:lpstr>
      <vt:lpstr>General Equivalence Mappings (GEMs)</vt:lpstr>
      <vt:lpstr>Issue:  No Clear Mapping</vt:lpstr>
      <vt:lpstr>Conversion of ICD-9-CM code 741.00 to ICD-10-CM</vt:lpstr>
      <vt:lpstr>Specific Impacts on EI AND ECSE</vt:lpstr>
      <vt:lpstr>Provider Impacts</vt:lpstr>
      <vt:lpstr>Provider Impacts</vt:lpstr>
      <vt:lpstr>Medicaid Plan Impacts</vt:lpstr>
      <vt:lpstr>Impact on Eligibility</vt:lpstr>
      <vt:lpstr>EI Example:  Down Syndrome</vt:lpstr>
      <vt:lpstr>EI Example:  Cleft Lip/Palate</vt:lpstr>
      <vt:lpstr>EI Example:  Cleft Lip/Palate</vt:lpstr>
      <vt:lpstr>Impact on Billing</vt:lpstr>
      <vt:lpstr>Examples of Billing Codes</vt:lpstr>
      <vt:lpstr>Impact on Data System Design</vt:lpstr>
      <vt:lpstr>If working with a vendor, ask:</vt:lpstr>
      <vt:lpstr>Impact on Data Analysis and Reporting</vt:lpstr>
      <vt:lpstr>Sample Report Using Categories</vt:lpstr>
      <vt:lpstr>Sample Report Using Individual Dx</vt:lpstr>
      <vt:lpstr>CMS Web Resources:  Basic Education</vt:lpstr>
      <vt:lpstr>Web Resources: Basic Education</vt:lpstr>
      <vt:lpstr>More Web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dc:creator>
  <cp:lastModifiedBy>Robin</cp:lastModifiedBy>
  <cp:revision>117</cp:revision>
  <dcterms:created xsi:type="dcterms:W3CDTF">2013-08-31T20:53:59Z</dcterms:created>
  <dcterms:modified xsi:type="dcterms:W3CDTF">2013-09-12T21:32:30Z</dcterms:modified>
</cp:coreProperties>
</file>