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74" r:id="rId2"/>
    <p:sldMasterId id="2147483976" r:id="rId3"/>
    <p:sldMasterId id="2147483980" r:id="rId4"/>
  </p:sldMasterIdLst>
  <p:notesMasterIdLst>
    <p:notesMasterId r:id="rId43"/>
  </p:notesMasterIdLst>
  <p:sldIdLst>
    <p:sldId id="340" r:id="rId5"/>
    <p:sldId id="342" r:id="rId6"/>
    <p:sldId id="358" r:id="rId7"/>
    <p:sldId id="396" r:id="rId8"/>
    <p:sldId id="359" r:id="rId9"/>
    <p:sldId id="352" r:id="rId10"/>
    <p:sldId id="379" r:id="rId11"/>
    <p:sldId id="399" r:id="rId12"/>
    <p:sldId id="360" r:id="rId13"/>
    <p:sldId id="370" r:id="rId14"/>
    <p:sldId id="356" r:id="rId15"/>
    <p:sldId id="361" r:id="rId16"/>
    <p:sldId id="287" r:id="rId17"/>
    <p:sldId id="363" r:id="rId18"/>
    <p:sldId id="362" r:id="rId19"/>
    <p:sldId id="380" r:id="rId20"/>
    <p:sldId id="394" r:id="rId21"/>
    <p:sldId id="371" r:id="rId22"/>
    <p:sldId id="383" r:id="rId23"/>
    <p:sldId id="397" r:id="rId24"/>
    <p:sldId id="398" r:id="rId25"/>
    <p:sldId id="381" r:id="rId26"/>
    <p:sldId id="374" r:id="rId27"/>
    <p:sldId id="373" r:id="rId28"/>
    <p:sldId id="375" r:id="rId29"/>
    <p:sldId id="377" r:id="rId30"/>
    <p:sldId id="376" r:id="rId31"/>
    <p:sldId id="378" r:id="rId32"/>
    <p:sldId id="382" r:id="rId33"/>
    <p:sldId id="389" r:id="rId34"/>
    <p:sldId id="391" r:id="rId35"/>
    <p:sldId id="392" r:id="rId36"/>
    <p:sldId id="366" r:id="rId37"/>
    <p:sldId id="367" r:id="rId38"/>
    <p:sldId id="368" r:id="rId39"/>
    <p:sldId id="369" r:id="rId40"/>
    <p:sldId id="364" r:id="rId41"/>
    <p:sldId id="34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073" autoAdjust="0"/>
  </p:normalViewPr>
  <p:slideViewPr>
    <p:cSldViewPr>
      <p:cViewPr>
        <p:scale>
          <a:sx n="80" d="100"/>
          <a:sy n="80" d="100"/>
        </p:scale>
        <p:origin x="-108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E8238-12DB-4841-A5FC-E0EBDDD304B5}" type="doc">
      <dgm:prSet loTypeId="urn:microsoft.com/office/officeart/2005/8/layout/cycle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C8F251-895F-45CF-985A-647DDA889086}">
      <dgm:prSet phldrT="[Text]"/>
      <dgm:spPr/>
      <dgm:t>
        <a:bodyPr/>
        <a:lstStyle/>
        <a:p>
          <a:r>
            <a:rPr lang="en-US" dirty="0" smtClean="0"/>
            <a:t>Leadership Team</a:t>
          </a:r>
          <a:endParaRPr lang="en-US" dirty="0"/>
        </a:p>
      </dgm:t>
    </dgm:pt>
    <dgm:pt modelId="{D1556631-38C0-4510-81B0-0552164E29D5}" type="parTrans" cxnId="{BCF4580D-8936-4E3E-BE52-789AA5448905}">
      <dgm:prSet/>
      <dgm:spPr/>
      <dgm:t>
        <a:bodyPr/>
        <a:lstStyle/>
        <a:p>
          <a:endParaRPr lang="en-US"/>
        </a:p>
      </dgm:t>
    </dgm:pt>
    <dgm:pt modelId="{C5E43550-8B47-4343-B522-FA08F5C5A638}" type="sibTrans" cxnId="{BCF4580D-8936-4E3E-BE52-789AA5448905}">
      <dgm:prSet/>
      <dgm:spPr/>
      <dgm:t>
        <a:bodyPr/>
        <a:lstStyle/>
        <a:p>
          <a:endParaRPr lang="en-US"/>
        </a:p>
      </dgm:t>
    </dgm:pt>
    <dgm:pt modelId="{0F28DD2A-BDB2-4FB5-8EE0-61F2C4CE53FB}">
      <dgm:prSet phldrT="[Text]"/>
      <dgm:spPr/>
      <dgm:t>
        <a:bodyPr/>
        <a:lstStyle/>
        <a:p>
          <a:r>
            <a:rPr lang="en-US" dirty="0" smtClean="0"/>
            <a:t>Family Engagement</a:t>
          </a:r>
          <a:endParaRPr lang="en-US" dirty="0"/>
        </a:p>
      </dgm:t>
    </dgm:pt>
    <dgm:pt modelId="{C24F3D3A-55DF-4977-A413-808D67BB1E23}" type="parTrans" cxnId="{9B11ADA3-B4A6-4208-8047-6F5D8DA738F3}">
      <dgm:prSet/>
      <dgm:spPr/>
      <dgm:t>
        <a:bodyPr/>
        <a:lstStyle/>
        <a:p>
          <a:endParaRPr lang="en-US"/>
        </a:p>
      </dgm:t>
    </dgm:pt>
    <dgm:pt modelId="{35842AA4-F3E7-430F-9272-1D8B4BE91B7D}" type="sibTrans" cxnId="{9B11ADA3-B4A6-4208-8047-6F5D8DA738F3}">
      <dgm:prSet/>
      <dgm:spPr/>
      <dgm:t>
        <a:bodyPr/>
        <a:lstStyle/>
        <a:p>
          <a:endParaRPr lang="en-US"/>
        </a:p>
      </dgm:t>
    </dgm:pt>
    <dgm:pt modelId="{9C05C5D7-422F-4D2C-A1C9-7672ED56906D}">
      <dgm:prSet phldrT="[Text]"/>
      <dgm:spPr/>
      <dgm:t>
        <a:bodyPr/>
        <a:lstStyle/>
        <a:p>
          <a:r>
            <a:rPr lang="en-US" dirty="0" smtClean="0"/>
            <a:t>Program-Wide Implementation</a:t>
          </a:r>
          <a:endParaRPr lang="en-US" dirty="0"/>
        </a:p>
      </dgm:t>
    </dgm:pt>
    <dgm:pt modelId="{8BE967A6-1B40-4F79-A586-3888A404D5FB}" type="parTrans" cxnId="{50BFEDFA-EADE-4BB7-ABA8-62E1E2C21299}">
      <dgm:prSet/>
      <dgm:spPr/>
      <dgm:t>
        <a:bodyPr/>
        <a:lstStyle/>
        <a:p>
          <a:endParaRPr lang="en-US"/>
        </a:p>
      </dgm:t>
    </dgm:pt>
    <dgm:pt modelId="{0207A67A-C204-4002-9156-9C81D4F01DC5}" type="sibTrans" cxnId="{50BFEDFA-EADE-4BB7-ABA8-62E1E2C21299}">
      <dgm:prSet/>
      <dgm:spPr/>
      <dgm:t>
        <a:bodyPr/>
        <a:lstStyle/>
        <a:p>
          <a:endParaRPr lang="en-US"/>
        </a:p>
      </dgm:t>
    </dgm:pt>
    <dgm:pt modelId="{E22FF540-D576-47AB-BF19-A83BB128D76D}">
      <dgm:prSet phldrT="[Text]"/>
      <dgm:spPr/>
      <dgm:t>
        <a:bodyPr/>
        <a:lstStyle/>
        <a:p>
          <a:r>
            <a:rPr lang="en-US" dirty="0" smtClean="0"/>
            <a:t>Supports for Practice Implementation</a:t>
          </a:r>
          <a:endParaRPr lang="en-US" dirty="0"/>
        </a:p>
      </dgm:t>
    </dgm:pt>
    <dgm:pt modelId="{E955CE35-6121-487E-A7F2-7418756EFC6C}" type="parTrans" cxnId="{321B35CF-2481-408D-9494-18DF6B19F97E}">
      <dgm:prSet/>
      <dgm:spPr/>
      <dgm:t>
        <a:bodyPr/>
        <a:lstStyle/>
        <a:p>
          <a:endParaRPr lang="en-US"/>
        </a:p>
      </dgm:t>
    </dgm:pt>
    <dgm:pt modelId="{3758B675-1220-4B41-98AF-C54B4E7EA042}" type="sibTrans" cxnId="{321B35CF-2481-408D-9494-18DF6B19F97E}">
      <dgm:prSet/>
      <dgm:spPr/>
      <dgm:t>
        <a:bodyPr/>
        <a:lstStyle/>
        <a:p>
          <a:endParaRPr lang="en-US"/>
        </a:p>
      </dgm:t>
    </dgm:pt>
    <dgm:pt modelId="{530218E2-FE93-47C0-B54A-3C1EE612D773}">
      <dgm:prSet phldrT="[Text]"/>
      <dgm:spPr/>
      <dgm:t>
        <a:bodyPr/>
        <a:lstStyle/>
        <a:p>
          <a:r>
            <a:rPr lang="en-US" dirty="0" smtClean="0"/>
            <a:t>Systems to Identify and Respond to Individual Child Needs</a:t>
          </a:r>
          <a:endParaRPr lang="en-US" dirty="0"/>
        </a:p>
      </dgm:t>
    </dgm:pt>
    <dgm:pt modelId="{7484694C-4C06-43A1-9882-CDEF3433DB43}" type="parTrans" cxnId="{17661687-7FC4-427E-A083-B926F857892B}">
      <dgm:prSet/>
      <dgm:spPr/>
      <dgm:t>
        <a:bodyPr/>
        <a:lstStyle/>
        <a:p>
          <a:endParaRPr lang="en-US"/>
        </a:p>
      </dgm:t>
    </dgm:pt>
    <dgm:pt modelId="{5A5E46B6-FB93-4B6C-83FB-B19B61F1051B}" type="sibTrans" cxnId="{17661687-7FC4-427E-A083-B926F857892B}">
      <dgm:prSet/>
      <dgm:spPr/>
      <dgm:t>
        <a:bodyPr/>
        <a:lstStyle/>
        <a:p>
          <a:endParaRPr lang="en-US"/>
        </a:p>
      </dgm:t>
    </dgm:pt>
    <dgm:pt modelId="{68019E94-C842-4FF1-BDE7-232F485553BF}">
      <dgm:prSet/>
      <dgm:spPr/>
      <dgm:t>
        <a:bodyPr/>
        <a:lstStyle/>
        <a:p>
          <a:r>
            <a:rPr lang="en-US" dirty="0" smtClean="0"/>
            <a:t>Continuous Professional Development</a:t>
          </a:r>
          <a:endParaRPr lang="en-US" dirty="0"/>
        </a:p>
      </dgm:t>
    </dgm:pt>
    <dgm:pt modelId="{0497EE4D-3AAA-43D6-B2D6-7D68993F89E0}" type="parTrans" cxnId="{1BEAA59A-D2AE-451A-A5D3-7B1F58CFA310}">
      <dgm:prSet/>
      <dgm:spPr/>
      <dgm:t>
        <a:bodyPr/>
        <a:lstStyle/>
        <a:p>
          <a:endParaRPr lang="en-US"/>
        </a:p>
      </dgm:t>
    </dgm:pt>
    <dgm:pt modelId="{00D0515B-F400-4BD4-B8C1-72E44B270AD1}" type="sibTrans" cxnId="{1BEAA59A-D2AE-451A-A5D3-7B1F58CFA310}">
      <dgm:prSet/>
      <dgm:spPr/>
      <dgm:t>
        <a:bodyPr/>
        <a:lstStyle/>
        <a:p>
          <a:endParaRPr lang="en-US"/>
        </a:p>
      </dgm:t>
    </dgm:pt>
    <dgm:pt modelId="{DCFFC7E1-AAEC-4C43-ACBB-2AF9B156F084}">
      <dgm:prSet/>
      <dgm:spPr/>
      <dgm:t>
        <a:bodyPr/>
        <a:lstStyle/>
        <a:p>
          <a:r>
            <a:rPr lang="en-US" dirty="0" smtClean="0"/>
            <a:t>Data Decision-Making Examining Implementation and Outcomes</a:t>
          </a:r>
          <a:endParaRPr lang="en-US" dirty="0"/>
        </a:p>
      </dgm:t>
    </dgm:pt>
    <dgm:pt modelId="{D278C2BD-6EDD-4826-AC25-C028748C67BB}" type="parTrans" cxnId="{040D1897-C73D-49D8-9E02-816002EE5175}">
      <dgm:prSet/>
      <dgm:spPr/>
      <dgm:t>
        <a:bodyPr/>
        <a:lstStyle/>
        <a:p>
          <a:endParaRPr lang="en-US"/>
        </a:p>
      </dgm:t>
    </dgm:pt>
    <dgm:pt modelId="{CD05A945-C4A2-4B5B-AA8D-EE74C2C511D4}" type="sibTrans" cxnId="{040D1897-C73D-49D8-9E02-816002EE5175}">
      <dgm:prSet/>
      <dgm:spPr/>
      <dgm:t>
        <a:bodyPr/>
        <a:lstStyle/>
        <a:p>
          <a:endParaRPr lang="en-US"/>
        </a:p>
      </dgm:t>
    </dgm:pt>
    <dgm:pt modelId="{776E1B3B-40DB-4A2A-9CF9-E3E48CECFD16}" type="pres">
      <dgm:prSet presAssocID="{27DE8238-12DB-4841-A5FC-E0EBDDD304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334E5-DC5D-49A2-A626-A4DA1A5D2B52}" type="pres">
      <dgm:prSet presAssocID="{45C8F251-895F-45CF-985A-647DDA889086}" presName="node" presStyleLbl="node1" presStyleIdx="0" presStyleCnt="7" custScaleX="119186" custScaleY="146624" custRadScaleRad="98373" custRadScaleInc="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CCD0E-1846-4EB3-A5F6-CCC983F47F8F}" type="pres">
      <dgm:prSet presAssocID="{45C8F251-895F-45CF-985A-647DDA889086}" presName="spNode" presStyleCnt="0"/>
      <dgm:spPr/>
    </dgm:pt>
    <dgm:pt modelId="{1B962461-0055-48CF-857D-2A8F39FF2842}" type="pres">
      <dgm:prSet presAssocID="{C5E43550-8B47-4343-B522-FA08F5C5A638}" presName="sibTrans" presStyleLbl="sibTrans1D1" presStyleIdx="0" presStyleCnt="7"/>
      <dgm:spPr/>
      <dgm:t>
        <a:bodyPr/>
        <a:lstStyle/>
        <a:p>
          <a:endParaRPr lang="en-US"/>
        </a:p>
      </dgm:t>
    </dgm:pt>
    <dgm:pt modelId="{15DBB908-A02E-492A-8F10-C7C938FB9F43}" type="pres">
      <dgm:prSet presAssocID="{0F28DD2A-BDB2-4FB5-8EE0-61F2C4CE53FB}" presName="node" presStyleLbl="node1" presStyleIdx="1" presStyleCnt="7" custScaleX="127097" custScaleY="141974" custRadScaleRad="103545" custRadScaleInc="10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743BD-40CD-4918-8C55-8D2C077AF0F2}" type="pres">
      <dgm:prSet presAssocID="{0F28DD2A-BDB2-4FB5-8EE0-61F2C4CE53FB}" presName="spNode" presStyleCnt="0"/>
      <dgm:spPr/>
    </dgm:pt>
    <dgm:pt modelId="{83C33A59-36E9-4DAB-92B0-CAFF8C946643}" type="pres">
      <dgm:prSet presAssocID="{35842AA4-F3E7-430F-9272-1D8B4BE91B7D}" presName="sibTrans" presStyleLbl="sibTrans1D1" presStyleIdx="1" presStyleCnt="7"/>
      <dgm:spPr/>
      <dgm:t>
        <a:bodyPr/>
        <a:lstStyle/>
        <a:p>
          <a:endParaRPr lang="en-US"/>
        </a:p>
      </dgm:t>
    </dgm:pt>
    <dgm:pt modelId="{54FBFAD3-8BBD-402F-9799-A50D52498197}" type="pres">
      <dgm:prSet presAssocID="{9C05C5D7-422F-4D2C-A1C9-7672ED56906D}" presName="node" presStyleLbl="node1" presStyleIdx="2" presStyleCnt="7" custScaleX="147279" custScaleY="150238" custRadScaleRad="101185" custRadScaleInc="-63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451F8-62F0-4236-AEB7-569C0AA6FA14}" type="pres">
      <dgm:prSet presAssocID="{9C05C5D7-422F-4D2C-A1C9-7672ED56906D}" presName="spNode" presStyleCnt="0"/>
      <dgm:spPr/>
    </dgm:pt>
    <dgm:pt modelId="{DAE3431E-BBB5-41CA-B21F-53C019A347FB}" type="pres">
      <dgm:prSet presAssocID="{0207A67A-C204-4002-9156-9C81D4F01DC5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DF5F20B-C827-46A5-983D-BCFF178250EA}" type="pres">
      <dgm:prSet presAssocID="{E22FF540-D576-47AB-BF19-A83BB128D76D}" presName="node" presStyleLbl="node1" presStyleIdx="3" presStyleCnt="7" custScaleX="151996" custScaleY="133835" custRadScaleRad="99415" custRadScaleInc="-79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8FDCD-1351-4B5D-8883-B412EA223FA4}" type="pres">
      <dgm:prSet presAssocID="{E22FF540-D576-47AB-BF19-A83BB128D76D}" presName="spNode" presStyleCnt="0"/>
      <dgm:spPr/>
    </dgm:pt>
    <dgm:pt modelId="{6F5D424F-0479-44FF-BC03-AF78824EED98}" type="pres">
      <dgm:prSet presAssocID="{3758B675-1220-4B41-98AF-C54B4E7EA042}" presName="sibTrans" presStyleLbl="sibTrans1D1" presStyleIdx="3" presStyleCnt="7"/>
      <dgm:spPr/>
      <dgm:t>
        <a:bodyPr/>
        <a:lstStyle/>
        <a:p>
          <a:endParaRPr lang="en-US"/>
        </a:p>
      </dgm:t>
    </dgm:pt>
    <dgm:pt modelId="{15676BDA-068D-4F5B-8E0D-2EF2F5D59A8A}" type="pres">
      <dgm:prSet presAssocID="{530218E2-FE93-47C0-B54A-3C1EE612D773}" presName="node" presStyleLbl="node1" presStyleIdx="4" presStyleCnt="7" custScaleX="175101" custScaleY="128022" custRadScaleRad="89153" custRadScaleInc="3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2ED1E-988F-42B4-AAC0-E24249862A2D}" type="pres">
      <dgm:prSet presAssocID="{530218E2-FE93-47C0-B54A-3C1EE612D773}" presName="spNode" presStyleCnt="0"/>
      <dgm:spPr/>
    </dgm:pt>
    <dgm:pt modelId="{C5927C8D-77DB-4F1F-B128-F545D3661EE7}" type="pres">
      <dgm:prSet presAssocID="{5A5E46B6-FB93-4B6C-83FB-B19B61F1051B}" presName="sibTrans" presStyleLbl="sibTrans1D1" presStyleIdx="4" presStyleCnt="7"/>
      <dgm:spPr/>
      <dgm:t>
        <a:bodyPr/>
        <a:lstStyle/>
        <a:p>
          <a:endParaRPr lang="en-US"/>
        </a:p>
      </dgm:t>
    </dgm:pt>
    <dgm:pt modelId="{90F0AAD0-38A4-4AD7-AE56-B192FBB6F955}" type="pres">
      <dgm:prSet presAssocID="{68019E94-C842-4FF1-BDE7-232F485553BF}" presName="node" presStyleLbl="node1" presStyleIdx="5" presStyleCnt="7" custScaleX="123131" custScaleY="126889" custRadScaleRad="100721" custRadScaleInc="60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87352-F10B-4C42-A7EE-9CA8139884B0}" type="pres">
      <dgm:prSet presAssocID="{68019E94-C842-4FF1-BDE7-232F485553BF}" presName="spNode" presStyleCnt="0"/>
      <dgm:spPr/>
    </dgm:pt>
    <dgm:pt modelId="{05BB0864-3D8E-4974-9E0B-EC9C9E31887D}" type="pres">
      <dgm:prSet presAssocID="{00D0515B-F400-4BD4-B8C1-72E44B270AD1}" presName="sibTrans" presStyleLbl="sibTrans1D1" presStyleIdx="5" presStyleCnt="7"/>
      <dgm:spPr/>
      <dgm:t>
        <a:bodyPr/>
        <a:lstStyle/>
        <a:p>
          <a:endParaRPr lang="en-US"/>
        </a:p>
      </dgm:t>
    </dgm:pt>
    <dgm:pt modelId="{1106675B-270E-4E9A-91EB-FABBF41C323E}" type="pres">
      <dgm:prSet presAssocID="{DCFFC7E1-AAEC-4C43-ACBB-2AF9B156F084}" presName="node" presStyleLbl="node1" presStyleIdx="6" presStyleCnt="7" custScaleX="128206" custScaleY="130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4DD90-0245-44CB-A7D6-E393DD9D2BC4}" type="pres">
      <dgm:prSet presAssocID="{DCFFC7E1-AAEC-4C43-ACBB-2AF9B156F084}" presName="spNode" presStyleCnt="0"/>
      <dgm:spPr/>
    </dgm:pt>
    <dgm:pt modelId="{6598D45D-3EBA-4D39-8F32-E5AD92A42DC0}" type="pres">
      <dgm:prSet presAssocID="{CD05A945-C4A2-4B5B-AA8D-EE74C2C511D4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4EA0E995-6A1D-41B7-A1DC-95AC47013B4A}" type="presOf" srcId="{3758B675-1220-4B41-98AF-C54B4E7EA042}" destId="{6F5D424F-0479-44FF-BC03-AF78824EED98}" srcOrd="0" destOrd="0" presId="urn:microsoft.com/office/officeart/2005/8/layout/cycle5"/>
    <dgm:cxn modelId="{8AE518C5-5734-41D9-8980-A8F9913BD1F7}" type="presOf" srcId="{CD05A945-C4A2-4B5B-AA8D-EE74C2C511D4}" destId="{6598D45D-3EBA-4D39-8F32-E5AD92A42DC0}" srcOrd="0" destOrd="0" presId="urn:microsoft.com/office/officeart/2005/8/layout/cycle5"/>
    <dgm:cxn modelId="{3E805E5D-B1E8-4C19-B2DB-9DF128C68168}" type="presOf" srcId="{9C05C5D7-422F-4D2C-A1C9-7672ED56906D}" destId="{54FBFAD3-8BBD-402F-9799-A50D52498197}" srcOrd="0" destOrd="0" presId="urn:microsoft.com/office/officeart/2005/8/layout/cycle5"/>
    <dgm:cxn modelId="{1F7D4ED6-9496-4DDF-A2E0-014EE7EDD60E}" type="presOf" srcId="{27DE8238-12DB-4841-A5FC-E0EBDDD304B5}" destId="{776E1B3B-40DB-4A2A-9CF9-E3E48CECFD16}" srcOrd="0" destOrd="0" presId="urn:microsoft.com/office/officeart/2005/8/layout/cycle5"/>
    <dgm:cxn modelId="{73E5BDB0-A471-4472-AD76-D1C899B46803}" type="presOf" srcId="{DCFFC7E1-AAEC-4C43-ACBB-2AF9B156F084}" destId="{1106675B-270E-4E9A-91EB-FABBF41C323E}" srcOrd="0" destOrd="0" presId="urn:microsoft.com/office/officeart/2005/8/layout/cycle5"/>
    <dgm:cxn modelId="{D4C7784C-52EB-43C4-9EC8-C8949552FF64}" type="presOf" srcId="{45C8F251-895F-45CF-985A-647DDA889086}" destId="{8C1334E5-DC5D-49A2-A626-A4DA1A5D2B52}" srcOrd="0" destOrd="0" presId="urn:microsoft.com/office/officeart/2005/8/layout/cycle5"/>
    <dgm:cxn modelId="{008E9556-A76C-4E1A-8E5E-9CAFEB426A34}" type="presOf" srcId="{00D0515B-F400-4BD4-B8C1-72E44B270AD1}" destId="{05BB0864-3D8E-4974-9E0B-EC9C9E31887D}" srcOrd="0" destOrd="0" presId="urn:microsoft.com/office/officeart/2005/8/layout/cycle5"/>
    <dgm:cxn modelId="{17661687-7FC4-427E-A083-B926F857892B}" srcId="{27DE8238-12DB-4841-A5FC-E0EBDDD304B5}" destId="{530218E2-FE93-47C0-B54A-3C1EE612D773}" srcOrd="4" destOrd="0" parTransId="{7484694C-4C06-43A1-9882-CDEF3433DB43}" sibTransId="{5A5E46B6-FB93-4B6C-83FB-B19B61F1051B}"/>
    <dgm:cxn modelId="{9CB1D273-038A-43C4-BCD8-81A3554DF918}" type="presOf" srcId="{530218E2-FE93-47C0-B54A-3C1EE612D773}" destId="{15676BDA-068D-4F5B-8E0D-2EF2F5D59A8A}" srcOrd="0" destOrd="0" presId="urn:microsoft.com/office/officeart/2005/8/layout/cycle5"/>
    <dgm:cxn modelId="{B740A17E-159F-41CE-A93D-3AE560FFEE4A}" type="presOf" srcId="{35842AA4-F3E7-430F-9272-1D8B4BE91B7D}" destId="{83C33A59-36E9-4DAB-92B0-CAFF8C946643}" srcOrd="0" destOrd="0" presId="urn:microsoft.com/office/officeart/2005/8/layout/cycle5"/>
    <dgm:cxn modelId="{7B97DEC4-F875-4698-ADF8-BC46EA2F8414}" type="presOf" srcId="{0207A67A-C204-4002-9156-9C81D4F01DC5}" destId="{DAE3431E-BBB5-41CA-B21F-53C019A347FB}" srcOrd="0" destOrd="0" presId="urn:microsoft.com/office/officeart/2005/8/layout/cycle5"/>
    <dgm:cxn modelId="{6673EEF9-C9AF-4918-A610-70C4E64F5B95}" type="presOf" srcId="{5A5E46B6-FB93-4B6C-83FB-B19B61F1051B}" destId="{C5927C8D-77DB-4F1F-B128-F545D3661EE7}" srcOrd="0" destOrd="0" presId="urn:microsoft.com/office/officeart/2005/8/layout/cycle5"/>
    <dgm:cxn modelId="{7FB60E23-8919-404A-A62B-27F20E0E0377}" type="presOf" srcId="{68019E94-C842-4FF1-BDE7-232F485553BF}" destId="{90F0AAD0-38A4-4AD7-AE56-B192FBB6F955}" srcOrd="0" destOrd="0" presId="urn:microsoft.com/office/officeart/2005/8/layout/cycle5"/>
    <dgm:cxn modelId="{9B11ADA3-B4A6-4208-8047-6F5D8DA738F3}" srcId="{27DE8238-12DB-4841-A5FC-E0EBDDD304B5}" destId="{0F28DD2A-BDB2-4FB5-8EE0-61F2C4CE53FB}" srcOrd="1" destOrd="0" parTransId="{C24F3D3A-55DF-4977-A413-808D67BB1E23}" sibTransId="{35842AA4-F3E7-430F-9272-1D8B4BE91B7D}"/>
    <dgm:cxn modelId="{EE223CC0-894D-40BB-BC82-250B2691A1F7}" type="presOf" srcId="{0F28DD2A-BDB2-4FB5-8EE0-61F2C4CE53FB}" destId="{15DBB908-A02E-492A-8F10-C7C938FB9F43}" srcOrd="0" destOrd="0" presId="urn:microsoft.com/office/officeart/2005/8/layout/cycle5"/>
    <dgm:cxn modelId="{321B35CF-2481-408D-9494-18DF6B19F97E}" srcId="{27DE8238-12DB-4841-A5FC-E0EBDDD304B5}" destId="{E22FF540-D576-47AB-BF19-A83BB128D76D}" srcOrd="3" destOrd="0" parTransId="{E955CE35-6121-487E-A7F2-7418756EFC6C}" sibTransId="{3758B675-1220-4B41-98AF-C54B4E7EA042}"/>
    <dgm:cxn modelId="{1BEAA59A-D2AE-451A-A5D3-7B1F58CFA310}" srcId="{27DE8238-12DB-4841-A5FC-E0EBDDD304B5}" destId="{68019E94-C842-4FF1-BDE7-232F485553BF}" srcOrd="5" destOrd="0" parTransId="{0497EE4D-3AAA-43D6-B2D6-7D68993F89E0}" sibTransId="{00D0515B-F400-4BD4-B8C1-72E44B270AD1}"/>
    <dgm:cxn modelId="{50BFEDFA-EADE-4BB7-ABA8-62E1E2C21299}" srcId="{27DE8238-12DB-4841-A5FC-E0EBDDD304B5}" destId="{9C05C5D7-422F-4D2C-A1C9-7672ED56906D}" srcOrd="2" destOrd="0" parTransId="{8BE967A6-1B40-4F79-A586-3888A404D5FB}" sibTransId="{0207A67A-C204-4002-9156-9C81D4F01DC5}"/>
    <dgm:cxn modelId="{040D1897-C73D-49D8-9E02-816002EE5175}" srcId="{27DE8238-12DB-4841-A5FC-E0EBDDD304B5}" destId="{DCFFC7E1-AAEC-4C43-ACBB-2AF9B156F084}" srcOrd="6" destOrd="0" parTransId="{D278C2BD-6EDD-4826-AC25-C028748C67BB}" sibTransId="{CD05A945-C4A2-4B5B-AA8D-EE74C2C511D4}"/>
    <dgm:cxn modelId="{DC84C4F3-495F-4B35-939D-96AB4CEA6BD6}" type="presOf" srcId="{C5E43550-8B47-4343-B522-FA08F5C5A638}" destId="{1B962461-0055-48CF-857D-2A8F39FF2842}" srcOrd="0" destOrd="0" presId="urn:microsoft.com/office/officeart/2005/8/layout/cycle5"/>
    <dgm:cxn modelId="{BCF4580D-8936-4E3E-BE52-789AA5448905}" srcId="{27DE8238-12DB-4841-A5FC-E0EBDDD304B5}" destId="{45C8F251-895F-45CF-985A-647DDA889086}" srcOrd="0" destOrd="0" parTransId="{D1556631-38C0-4510-81B0-0552164E29D5}" sibTransId="{C5E43550-8B47-4343-B522-FA08F5C5A638}"/>
    <dgm:cxn modelId="{B04BA7C2-835B-49AD-8F5D-75E583B0003F}" type="presOf" srcId="{E22FF540-D576-47AB-BF19-A83BB128D76D}" destId="{7DF5F20B-C827-46A5-983D-BCFF178250EA}" srcOrd="0" destOrd="0" presId="urn:microsoft.com/office/officeart/2005/8/layout/cycle5"/>
    <dgm:cxn modelId="{3172CA4A-AA9E-425D-86D5-D5660EAC06A3}" type="presParOf" srcId="{776E1B3B-40DB-4A2A-9CF9-E3E48CECFD16}" destId="{8C1334E5-DC5D-49A2-A626-A4DA1A5D2B52}" srcOrd="0" destOrd="0" presId="urn:microsoft.com/office/officeart/2005/8/layout/cycle5"/>
    <dgm:cxn modelId="{BB078657-FFD5-49F5-B0F0-78D7484CE909}" type="presParOf" srcId="{776E1B3B-40DB-4A2A-9CF9-E3E48CECFD16}" destId="{8BCCCD0E-1846-4EB3-A5F6-CCC983F47F8F}" srcOrd="1" destOrd="0" presId="urn:microsoft.com/office/officeart/2005/8/layout/cycle5"/>
    <dgm:cxn modelId="{3BF72E64-962A-4156-9297-54ECA016C46F}" type="presParOf" srcId="{776E1B3B-40DB-4A2A-9CF9-E3E48CECFD16}" destId="{1B962461-0055-48CF-857D-2A8F39FF2842}" srcOrd="2" destOrd="0" presId="urn:microsoft.com/office/officeart/2005/8/layout/cycle5"/>
    <dgm:cxn modelId="{9383E63D-0863-47D8-830C-9F6B1F102130}" type="presParOf" srcId="{776E1B3B-40DB-4A2A-9CF9-E3E48CECFD16}" destId="{15DBB908-A02E-492A-8F10-C7C938FB9F43}" srcOrd="3" destOrd="0" presId="urn:microsoft.com/office/officeart/2005/8/layout/cycle5"/>
    <dgm:cxn modelId="{A38BE289-6494-4BA5-8ACC-61FF8535FB93}" type="presParOf" srcId="{776E1B3B-40DB-4A2A-9CF9-E3E48CECFD16}" destId="{4CA743BD-40CD-4918-8C55-8D2C077AF0F2}" srcOrd="4" destOrd="0" presId="urn:microsoft.com/office/officeart/2005/8/layout/cycle5"/>
    <dgm:cxn modelId="{33AF084D-B7A2-462B-9D0D-F31E48DB3060}" type="presParOf" srcId="{776E1B3B-40DB-4A2A-9CF9-E3E48CECFD16}" destId="{83C33A59-36E9-4DAB-92B0-CAFF8C946643}" srcOrd="5" destOrd="0" presId="urn:microsoft.com/office/officeart/2005/8/layout/cycle5"/>
    <dgm:cxn modelId="{59550B95-34C1-4C08-B3B7-86C7F406A003}" type="presParOf" srcId="{776E1B3B-40DB-4A2A-9CF9-E3E48CECFD16}" destId="{54FBFAD3-8BBD-402F-9799-A50D52498197}" srcOrd="6" destOrd="0" presId="urn:microsoft.com/office/officeart/2005/8/layout/cycle5"/>
    <dgm:cxn modelId="{CF1B5311-28E3-42F5-B479-31E3AC206AF8}" type="presParOf" srcId="{776E1B3B-40DB-4A2A-9CF9-E3E48CECFD16}" destId="{5C8451F8-62F0-4236-AEB7-569C0AA6FA14}" srcOrd="7" destOrd="0" presId="urn:microsoft.com/office/officeart/2005/8/layout/cycle5"/>
    <dgm:cxn modelId="{6A4EE550-5E56-480F-955A-BA8A12CEBF22}" type="presParOf" srcId="{776E1B3B-40DB-4A2A-9CF9-E3E48CECFD16}" destId="{DAE3431E-BBB5-41CA-B21F-53C019A347FB}" srcOrd="8" destOrd="0" presId="urn:microsoft.com/office/officeart/2005/8/layout/cycle5"/>
    <dgm:cxn modelId="{24C37D72-0E2F-42F0-A32B-1508281963E9}" type="presParOf" srcId="{776E1B3B-40DB-4A2A-9CF9-E3E48CECFD16}" destId="{7DF5F20B-C827-46A5-983D-BCFF178250EA}" srcOrd="9" destOrd="0" presId="urn:microsoft.com/office/officeart/2005/8/layout/cycle5"/>
    <dgm:cxn modelId="{CD313CDD-7099-4892-8AAB-0BE51942C1BC}" type="presParOf" srcId="{776E1B3B-40DB-4A2A-9CF9-E3E48CECFD16}" destId="{C858FDCD-1351-4B5D-8883-B412EA223FA4}" srcOrd="10" destOrd="0" presId="urn:microsoft.com/office/officeart/2005/8/layout/cycle5"/>
    <dgm:cxn modelId="{0E030AE0-3AF0-43C8-A8A6-906C4222E73C}" type="presParOf" srcId="{776E1B3B-40DB-4A2A-9CF9-E3E48CECFD16}" destId="{6F5D424F-0479-44FF-BC03-AF78824EED98}" srcOrd="11" destOrd="0" presId="urn:microsoft.com/office/officeart/2005/8/layout/cycle5"/>
    <dgm:cxn modelId="{8F8748F0-D367-405B-8E71-209228FA4C8B}" type="presParOf" srcId="{776E1B3B-40DB-4A2A-9CF9-E3E48CECFD16}" destId="{15676BDA-068D-4F5B-8E0D-2EF2F5D59A8A}" srcOrd="12" destOrd="0" presId="urn:microsoft.com/office/officeart/2005/8/layout/cycle5"/>
    <dgm:cxn modelId="{BBF85B10-339E-429E-A3E9-C2742D3A2C69}" type="presParOf" srcId="{776E1B3B-40DB-4A2A-9CF9-E3E48CECFD16}" destId="{2CC2ED1E-988F-42B4-AAC0-E24249862A2D}" srcOrd="13" destOrd="0" presId="urn:microsoft.com/office/officeart/2005/8/layout/cycle5"/>
    <dgm:cxn modelId="{8B519DBD-7BBC-4E34-9BD1-7173C3EB49E0}" type="presParOf" srcId="{776E1B3B-40DB-4A2A-9CF9-E3E48CECFD16}" destId="{C5927C8D-77DB-4F1F-B128-F545D3661EE7}" srcOrd="14" destOrd="0" presId="urn:microsoft.com/office/officeart/2005/8/layout/cycle5"/>
    <dgm:cxn modelId="{1F8A319B-5B77-46A8-B28F-D7614DEB2E7C}" type="presParOf" srcId="{776E1B3B-40DB-4A2A-9CF9-E3E48CECFD16}" destId="{90F0AAD0-38A4-4AD7-AE56-B192FBB6F955}" srcOrd="15" destOrd="0" presId="urn:microsoft.com/office/officeart/2005/8/layout/cycle5"/>
    <dgm:cxn modelId="{813D3D8B-17B4-41DD-8BF6-FEB6253B2242}" type="presParOf" srcId="{776E1B3B-40DB-4A2A-9CF9-E3E48CECFD16}" destId="{E1F87352-F10B-4C42-A7EE-9CA8139884B0}" srcOrd="16" destOrd="0" presId="urn:microsoft.com/office/officeart/2005/8/layout/cycle5"/>
    <dgm:cxn modelId="{1A3D3E56-15EE-4AEF-ACA5-58A80733F618}" type="presParOf" srcId="{776E1B3B-40DB-4A2A-9CF9-E3E48CECFD16}" destId="{05BB0864-3D8E-4974-9E0B-EC9C9E31887D}" srcOrd="17" destOrd="0" presId="urn:microsoft.com/office/officeart/2005/8/layout/cycle5"/>
    <dgm:cxn modelId="{9D68FBAF-AEEF-4F8B-B16D-D0736A764652}" type="presParOf" srcId="{776E1B3B-40DB-4A2A-9CF9-E3E48CECFD16}" destId="{1106675B-270E-4E9A-91EB-FABBF41C323E}" srcOrd="18" destOrd="0" presId="urn:microsoft.com/office/officeart/2005/8/layout/cycle5"/>
    <dgm:cxn modelId="{285AECD0-A0FE-4EFC-93F1-C1BF4EA2F156}" type="presParOf" srcId="{776E1B3B-40DB-4A2A-9CF9-E3E48CECFD16}" destId="{D504DD90-0245-44CB-A7D6-E393DD9D2BC4}" srcOrd="19" destOrd="0" presId="urn:microsoft.com/office/officeart/2005/8/layout/cycle5"/>
    <dgm:cxn modelId="{D1976499-B278-4DF4-9FA2-2B6F11F7D16F}" type="presParOf" srcId="{776E1B3B-40DB-4A2A-9CF9-E3E48CECFD16}" destId="{6598D45D-3EBA-4D39-8F32-E5AD92A42DC0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DF928-A6EA-499D-9955-36151CDB5E4C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CBFAAB-3144-408E-80FE-18D92E402E6F}">
      <dgm:prSet phldrT="[Text]"/>
      <dgm:spPr/>
      <dgm:t>
        <a:bodyPr/>
        <a:lstStyle/>
        <a:p>
          <a:r>
            <a:rPr lang="en-US" dirty="0" smtClean="0"/>
            <a:t>Look</a:t>
          </a:r>
          <a:endParaRPr lang="en-US" dirty="0"/>
        </a:p>
      </dgm:t>
    </dgm:pt>
    <dgm:pt modelId="{225BF52D-A64E-4D83-A07E-228CDBBF9D3A}" type="parTrans" cxnId="{14C5B104-7C76-4466-B85C-35E41D256719}">
      <dgm:prSet/>
      <dgm:spPr/>
      <dgm:t>
        <a:bodyPr/>
        <a:lstStyle/>
        <a:p>
          <a:endParaRPr lang="en-US"/>
        </a:p>
      </dgm:t>
    </dgm:pt>
    <dgm:pt modelId="{A1ED5A89-94AD-4192-8CE9-E84A4A2394F0}" type="sibTrans" cxnId="{14C5B104-7C76-4466-B85C-35E41D256719}">
      <dgm:prSet/>
      <dgm:spPr/>
      <dgm:t>
        <a:bodyPr/>
        <a:lstStyle/>
        <a:p>
          <a:endParaRPr lang="en-US"/>
        </a:p>
      </dgm:t>
    </dgm:pt>
    <dgm:pt modelId="{27742810-2286-4D69-97EE-E28320CE10BA}">
      <dgm:prSet phldrT="[Text]" custT="1"/>
      <dgm:spPr/>
      <dgm:t>
        <a:bodyPr/>
        <a:lstStyle/>
        <a:p>
          <a:r>
            <a:rPr lang="en-US" sz="2800" i="1" dirty="0" smtClean="0"/>
            <a:t>View your data using meaningful visual displays that can guide decision making</a:t>
          </a:r>
          <a:endParaRPr lang="en-US" sz="1900" dirty="0"/>
        </a:p>
      </dgm:t>
    </dgm:pt>
    <dgm:pt modelId="{7176CBE2-18D7-4AAF-B75F-AA6DBB508E6E}" type="parTrans" cxnId="{B1082594-33E3-4522-A5EF-307E8C5C03ED}">
      <dgm:prSet/>
      <dgm:spPr/>
      <dgm:t>
        <a:bodyPr/>
        <a:lstStyle/>
        <a:p>
          <a:endParaRPr lang="en-US"/>
        </a:p>
      </dgm:t>
    </dgm:pt>
    <dgm:pt modelId="{AFB7AB88-C825-4773-8687-8959E898A76B}" type="sibTrans" cxnId="{B1082594-33E3-4522-A5EF-307E8C5C03ED}">
      <dgm:prSet/>
      <dgm:spPr/>
      <dgm:t>
        <a:bodyPr/>
        <a:lstStyle/>
        <a:p>
          <a:endParaRPr lang="en-US"/>
        </a:p>
      </dgm:t>
    </dgm:pt>
    <dgm:pt modelId="{B5D4D5B1-2C03-4D15-ABF7-8BA1439E8C20}">
      <dgm:prSet phldrT="[Text]"/>
      <dgm:spPr/>
      <dgm:t>
        <a:bodyPr/>
        <a:lstStyle/>
        <a:p>
          <a:r>
            <a:rPr lang="en-US" dirty="0" smtClean="0"/>
            <a:t>Think</a:t>
          </a:r>
          <a:endParaRPr lang="en-US" dirty="0"/>
        </a:p>
      </dgm:t>
    </dgm:pt>
    <dgm:pt modelId="{65D9AD6A-F484-4C11-B6C6-1DB4CE33135D}" type="parTrans" cxnId="{A169C273-0E76-49A9-8E7C-A05529BD63D0}">
      <dgm:prSet/>
      <dgm:spPr/>
      <dgm:t>
        <a:bodyPr/>
        <a:lstStyle/>
        <a:p>
          <a:endParaRPr lang="en-US"/>
        </a:p>
      </dgm:t>
    </dgm:pt>
    <dgm:pt modelId="{3773FEE6-5338-41A2-B957-3417BF891791}" type="sibTrans" cxnId="{A169C273-0E76-49A9-8E7C-A05529BD63D0}">
      <dgm:prSet/>
      <dgm:spPr/>
      <dgm:t>
        <a:bodyPr/>
        <a:lstStyle/>
        <a:p>
          <a:endParaRPr lang="en-US"/>
        </a:p>
      </dgm:t>
    </dgm:pt>
    <dgm:pt modelId="{1AD2FFB4-8BCF-4DEB-B1E1-866EE2B70AC7}">
      <dgm:prSet phldrT="[Text]" custT="1"/>
      <dgm:spPr/>
      <dgm:t>
        <a:bodyPr/>
        <a:lstStyle/>
        <a:p>
          <a:r>
            <a:rPr lang="en-US" sz="2800" i="1" dirty="0" smtClean="0"/>
            <a:t>Analyze your data using key questions that leads to decision-making</a:t>
          </a:r>
          <a:endParaRPr lang="en-US" sz="1900" dirty="0"/>
        </a:p>
      </dgm:t>
    </dgm:pt>
    <dgm:pt modelId="{934FECE3-CE8A-497E-B949-7BAC510F39B7}" type="parTrans" cxnId="{A48FE353-A221-4CD2-8E97-C8D9F17B21E2}">
      <dgm:prSet/>
      <dgm:spPr/>
      <dgm:t>
        <a:bodyPr/>
        <a:lstStyle/>
        <a:p>
          <a:endParaRPr lang="en-US"/>
        </a:p>
      </dgm:t>
    </dgm:pt>
    <dgm:pt modelId="{E40BA0A4-196C-47F8-BFAC-F91FCF7F4C45}" type="sibTrans" cxnId="{A48FE353-A221-4CD2-8E97-C8D9F17B21E2}">
      <dgm:prSet/>
      <dgm:spPr/>
      <dgm:t>
        <a:bodyPr/>
        <a:lstStyle/>
        <a:p>
          <a:endParaRPr lang="en-US"/>
        </a:p>
      </dgm:t>
    </dgm:pt>
    <dgm:pt modelId="{B47DFF24-C547-4619-8904-78A771F36B57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EBF34359-2C55-47C2-B6D3-444B5378825E}" type="parTrans" cxnId="{851AC587-2FBE-4481-A255-71439EF31BBE}">
      <dgm:prSet/>
      <dgm:spPr/>
      <dgm:t>
        <a:bodyPr/>
        <a:lstStyle/>
        <a:p>
          <a:endParaRPr lang="en-US"/>
        </a:p>
      </dgm:t>
    </dgm:pt>
    <dgm:pt modelId="{E82AF0E0-C727-433A-BB3B-401BAC135D08}" type="sibTrans" cxnId="{851AC587-2FBE-4481-A255-71439EF31BBE}">
      <dgm:prSet/>
      <dgm:spPr/>
      <dgm:t>
        <a:bodyPr/>
        <a:lstStyle/>
        <a:p>
          <a:endParaRPr lang="en-US"/>
        </a:p>
      </dgm:t>
    </dgm:pt>
    <dgm:pt modelId="{D8369C35-4553-4328-A901-2AE60DC81D7E}">
      <dgm:prSet phldrT="[Text]"/>
      <dgm:spPr/>
      <dgm:t>
        <a:bodyPr/>
        <a:lstStyle/>
        <a:p>
          <a:r>
            <a:rPr lang="en-US" i="1" dirty="0" smtClean="0"/>
            <a:t>Create and </a:t>
          </a:r>
          <a:r>
            <a:rPr lang="en-US" i="1" dirty="0" smtClean="0"/>
            <a:t>implement action </a:t>
          </a:r>
          <a:r>
            <a:rPr lang="en-US" i="1" dirty="0" smtClean="0"/>
            <a:t>plan based on data analysis</a:t>
          </a:r>
          <a:endParaRPr lang="en-US" dirty="0"/>
        </a:p>
      </dgm:t>
    </dgm:pt>
    <dgm:pt modelId="{AD172959-98D9-452E-8478-137142044437}" type="parTrans" cxnId="{FEC73C1A-ADFF-4D7F-A525-42AE283E4B1E}">
      <dgm:prSet/>
      <dgm:spPr/>
      <dgm:t>
        <a:bodyPr/>
        <a:lstStyle/>
        <a:p>
          <a:endParaRPr lang="en-US"/>
        </a:p>
      </dgm:t>
    </dgm:pt>
    <dgm:pt modelId="{98272347-DCB6-4178-AD23-9D007A2CD616}" type="sibTrans" cxnId="{FEC73C1A-ADFF-4D7F-A525-42AE283E4B1E}">
      <dgm:prSet/>
      <dgm:spPr/>
      <dgm:t>
        <a:bodyPr/>
        <a:lstStyle/>
        <a:p>
          <a:endParaRPr lang="en-US"/>
        </a:p>
      </dgm:t>
    </dgm:pt>
    <dgm:pt modelId="{078C80CB-F6D9-4ADD-A2B4-7D9E16F93F86}" type="pres">
      <dgm:prSet presAssocID="{9ABDF928-A6EA-499D-9955-36151CDB5E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47E4F6-5FDA-4161-9074-FBECAC2FA5CB}" type="pres">
      <dgm:prSet presAssocID="{05CBFAAB-3144-408E-80FE-18D92E402E6F}" presName="composite" presStyleCnt="0"/>
      <dgm:spPr/>
      <dgm:t>
        <a:bodyPr/>
        <a:lstStyle/>
        <a:p>
          <a:endParaRPr lang="en-US"/>
        </a:p>
      </dgm:t>
    </dgm:pt>
    <dgm:pt modelId="{A334BA70-D602-494C-BA29-78964E56FF4E}" type="pres">
      <dgm:prSet presAssocID="{05CBFAAB-3144-408E-80FE-18D92E402E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AA070-746A-4D8F-BAE6-9F77190FE70F}" type="pres">
      <dgm:prSet presAssocID="{05CBFAAB-3144-408E-80FE-18D92E402E6F}" presName="descendantText" presStyleLbl="alignAcc1" presStyleIdx="0" presStyleCnt="3" custScaleY="103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403E8-1DD4-4349-944D-C3CC6139FF03}" type="pres">
      <dgm:prSet presAssocID="{A1ED5A89-94AD-4192-8CE9-E84A4A2394F0}" presName="sp" presStyleCnt="0"/>
      <dgm:spPr/>
      <dgm:t>
        <a:bodyPr/>
        <a:lstStyle/>
        <a:p>
          <a:endParaRPr lang="en-US"/>
        </a:p>
      </dgm:t>
    </dgm:pt>
    <dgm:pt modelId="{35A7424D-6312-4E2F-8A12-B70E0202782B}" type="pres">
      <dgm:prSet presAssocID="{B5D4D5B1-2C03-4D15-ABF7-8BA1439E8C20}" presName="composite" presStyleCnt="0"/>
      <dgm:spPr/>
      <dgm:t>
        <a:bodyPr/>
        <a:lstStyle/>
        <a:p>
          <a:endParaRPr lang="en-US"/>
        </a:p>
      </dgm:t>
    </dgm:pt>
    <dgm:pt modelId="{D40F53D3-EFAB-4DAA-8F80-697E0CE27CDD}" type="pres">
      <dgm:prSet presAssocID="{B5D4D5B1-2C03-4D15-ABF7-8BA1439E8C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73C4-D02A-4D4C-A46A-7490BA96AE79}" type="pres">
      <dgm:prSet presAssocID="{B5D4D5B1-2C03-4D15-ABF7-8BA1439E8C20}" presName="descendantText" presStyleLbl="alignAcc1" presStyleIdx="1" presStyleCnt="3" custScaleY="131889" custLinFactNeighborX="-203" custLinFactNeighborY="5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FCBEF-A50C-4117-BE8E-B8DB29E51E86}" type="pres">
      <dgm:prSet presAssocID="{3773FEE6-5338-41A2-B957-3417BF891791}" presName="sp" presStyleCnt="0"/>
      <dgm:spPr/>
      <dgm:t>
        <a:bodyPr/>
        <a:lstStyle/>
        <a:p>
          <a:endParaRPr lang="en-US"/>
        </a:p>
      </dgm:t>
    </dgm:pt>
    <dgm:pt modelId="{FA2BD6D5-C21C-4A5A-999D-A70A19C4EBD6}" type="pres">
      <dgm:prSet presAssocID="{B47DFF24-C547-4619-8904-78A771F36B57}" presName="composite" presStyleCnt="0"/>
      <dgm:spPr/>
      <dgm:t>
        <a:bodyPr/>
        <a:lstStyle/>
        <a:p>
          <a:endParaRPr lang="en-US"/>
        </a:p>
      </dgm:t>
    </dgm:pt>
    <dgm:pt modelId="{9C01D9A2-84AE-4256-8870-B7C785939449}" type="pres">
      <dgm:prSet presAssocID="{B47DFF24-C547-4619-8904-78A771F36B5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FA290-A23C-4576-92D6-909C613A4E8A}" type="pres">
      <dgm:prSet presAssocID="{B47DFF24-C547-4619-8904-78A771F36B57}" presName="descendantText" presStyleLbl="alignAcc1" presStyleIdx="2" presStyleCnt="3" custLinFactNeighborX="865" custLinFactNeighborY="3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5B104-7C76-4466-B85C-35E41D256719}" srcId="{9ABDF928-A6EA-499D-9955-36151CDB5E4C}" destId="{05CBFAAB-3144-408E-80FE-18D92E402E6F}" srcOrd="0" destOrd="0" parTransId="{225BF52D-A64E-4D83-A07E-228CDBBF9D3A}" sibTransId="{A1ED5A89-94AD-4192-8CE9-E84A4A2394F0}"/>
    <dgm:cxn modelId="{B1082594-33E3-4522-A5EF-307E8C5C03ED}" srcId="{05CBFAAB-3144-408E-80FE-18D92E402E6F}" destId="{27742810-2286-4D69-97EE-E28320CE10BA}" srcOrd="0" destOrd="0" parTransId="{7176CBE2-18D7-4AAF-B75F-AA6DBB508E6E}" sibTransId="{AFB7AB88-C825-4773-8687-8959E898A76B}"/>
    <dgm:cxn modelId="{A169C273-0E76-49A9-8E7C-A05529BD63D0}" srcId="{9ABDF928-A6EA-499D-9955-36151CDB5E4C}" destId="{B5D4D5B1-2C03-4D15-ABF7-8BA1439E8C20}" srcOrd="1" destOrd="0" parTransId="{65D9AD6A-F484-4C11-B6C6-1DB4CE33135D}" sibTransId="{3773FEE6-5338-41A2-B957-3417BF891791}"/>
    <dgm:cxn modelId="{533FF25F-51A6-4404-A6ED-FB9C8C991507}" type="presOf" srcId="{9ABDF928-A6EA-499D-9955-36151CDB5E4C}" destId="{078C80CB-F6D9-4ADD-A2B4-7D9E16F93F86}" srcOrd="0" destOrd="0" presId="urn:microsoft.com/office/officeart/2005/8/layout/chevron2"/>
    <dgm:cxn modelId="{851AC587-2FBE-4481-A255-71439EF31BBE}" srcId="{9ABDF928-A6EA-499D-9955-36151CDB5E4C}" destId="{B47DFF24-C547-4619-8904-78A771F36B57}" srcOrd="2" destOrd="0" parTransId="{EBF34359-2C55-47C2-B6D3-444B5378825E}" sibTransId="{E82AF0E0-C727-433A-BB3B-401BAC135D08}"/>
    <dgm:cxn modelId="{2FD92628-7E79-4BE3-A70D-C19628DAE315}" type="presOf" srcId="{D8369C35-4553-4328-A901-2AE60DC81D7E}" destId="{3C3FA290-A23C-4576-92D6-909C613A4E8A}" srcOrd="0" destOrd="0" presId="urn:microsoft.com/office/officeart/2005/8/layout/chevron2"/>
    <dgm:cxn modelId="{3FB34A03-2E91-4E50-8FE7-825D7617A7EC}" type="presOf" srcId="{05CBFAAB-3144-408E-80FE-18D92E402E6F}" destId="{A334BA70-D602-494C-BA29-78964E56FF4E}" srcOrd="0" destOrd="0" presId="urn:microsoft.com/office/officeart/2005/8/layout/chevron2"/>
    <dgm:cxn modelId="{91607997-11DD-4A5C-AD65-097D78A52AD2}" type="presOf" srcId="{1AD2FFB4-8BCF-4DEB-B1E1-866EE2B70AC7}" destId="{A19873C4-D02A-4D4C-A46A-7490BA96AE79}" srcOrd="0" destOrd="0" presId="urn:microsoft.com/office/officeart/2005/8/layout/chevron2"/>
    <dgm:cxn modelId="{BD0EAAC9-770B-49C2-B5CA-41A2BB574D6F}" type="presOf" srcId="{B5D4D5B1-2C03-4D15-ABF7-8BA1439E8C20}" destId="{D40F53D3-EFAB-4DAA-8F80-697E0CE27CDD}" srcOrd="0" destOrd="0" presId="urn:microsoft.com/office/officeart/2005/8/layout/chevron2"/>
    <dgm:cxn modelId="{CB76F6E6-8AE5-4D89-82F9-D1B9673EE4C3}" type="presOf" srcId="{B47DFF24-C547-4619-8904-78A771F36B57}" destId="{9C01D9A2-84AE-4256-8870-B7C785939449}" srcOrd="0" destOrd="0" presId="urn:microsoft.com/office/officeart/2005/8/layout/chevron2"/>
    <dgm:cxn modelId="{FEC73C1A-ADFF-4D7F-A525-42AE283E4B1E}" srcId="{B47DFF24-C547-4619-8904-78A771F36B57}" destId="{D8369C35-4553-4328-A901-2AE60DC81D7E}" srcOrd="0" destOrd="0" parTransId="{AD172959-98D9-452E-8478-137142044437}" sibTransId="{98272347-DCB6-4178-AD23-9D007A2CD616}"/>
    <dgm:cxn modelId="{A48FE353-A221-4CD2-8E97-C8D9F17B21E2}" srcId="{B5D4D5B1-2C03-4D15-ABF7-8BA1439E8C20}" destId="{1AD2FFB4-8BCF-4DEB-B1E1-866EE2B70AC7}" srcOrd="0" destOrd="0" parTransId="{934FECE3-CE8A-497E-B949-7BAC510F39B7}" sibTransId="{E40BA0A4-196C-47F8-BFAC-F91FCF7F4C45}"/>
    <dgm:cxn modelId="{50F3E000-A905-4FC1-906C-FCE1A37E204F}" type="presOf" srcId="{27742810-2286-4D69-97EE-E28320CE10BA}" destId="{CF1AA070-746A-4D8F-BAE6-9F77190FE70F}" srcOrd="0" destOrd="0" presId="urn:microsoft.com/office/officeart/2005/8/layout/chevron2"/>
    <dgm:cxn modelId="{30AE4092-3F8D-49F7-A9C5-73DE83640C47}" type="presParOf" srcId="{078C80CB-F6D9-4ADD-A2B4-7D9E16F93F86}" destId="{8847E4F6-5FDA-4161-9074-FBECAC2FA5CB}" srcOrd="0" destOrd="0" presId="urn:microsoft.com/office/officeart/2005/8/layout/chevron2"/>
    <dgm:cxn modelId="{7CF92086-151D-4441-B90F-94F1FEB19889}" type="presParOf" srcId="{8847E4F6-5FDA-4161-9074-FBECAC2FA5CB}" destId="{A334BA70-D602-494C-BA29-78964E56FF4E}" srcOrd="0" destOrd="0" presId="urn:microsoft.com/office/officeart/2005/8/layout/chevron2"/>
    <dgm:cxn modelId="{8AFD6BB6-2AB0-4925-9FED-89B5D3B502A9}" type="presParOf" srcId="{8847E4F6-5FDA-4161-9074-FBECAC2FA5CB}" destId="{CF1AA070-746A-4D8F-BAE6-9F77190FE70F}" srcOrd="1" destOrd="0" presId="urn:microsoft.com/office/officeart/2005/8/layout/chevron2"/>
    <dgm:cxn modelId="{57E82B4B-4848-40D2-92A3-1B7B59E27F04}" type="presParOf" srcId="{078C80CB-F6D9-4ADD-A2B4-7D9E16F93F86}" destId="{4BF403E8-1DD4-4349-944D-C3CC6139FF03}" srcOrd="1" destOrd="0" presId="urn:microsoft.com/office/officeart/2005/8/layout/chevron2"/>
    <dgm:cxn modelId="{456CAE55-9F70-49BF-9127-A9C5A397915E}" type="presParOf" srcId="{078C80CB-F6D9-4ADD-A2B4-7D9E16F93F86}" destId="{35A7424D-6312-4E2F-8A12-B70E0202782B}" srcOrd="2" destOrd="0" presId="urn:microsoft.com/office/officeart/2005/8/layout/chevron2"/>
    <dgm:cxn modelId="{802F8B42-309B-4006-8297-7869E6561032}" type="presParOf" srcId="{35A7424D-6312-4E2F-8A12-B70E0202782B}" destId="{D40F53D3-EFAB-4DAA-8F80-697E0CE27CDD}" srcOrd="0" destOrd="0" presId="urn:microsoft.com/office/officeart/2005/8/layout/chevron2"/>
    <dgm:cxn modelId="{11075E4A-0C08-4AAC-98B5-A7AE5D527F39}" type="presParOf" srcId="{35A7424D-6312-4E2F-8A12-B70E0202782B}" destId="{A19873C4-D02A-4D4C-A46A-7490BA96AE79}" srcOrd="1" destOrd="0" presId="urn:microsoft.com/office/officeart/2005/8/layout/chevron2"/>
    <dgm:cxn modelId="{14DCE57D-6300-47D9-B4F4-0D6718628135}" type="presParOf" srcId="{078C80CB-F6D9-4ADD-A2B4-7D9E16F93F86}" destId="{42AFCBEF-A50C-4117-BE8E-B8DB29E51E86}" srcOrd="3" destOrd="0" presId="urn:microsoft.com/office/officeart/2005/8/layout/chevron2"/>
    <dgm:cxn modelId="{7EE09686-A9BC-4976-BFD7-93AAF6A1433F}" type="presParOf" srcId="{078C80CB-F6D9-4ADD-A2B4-7D9E16F93F86}" destId="{FA2BD6D5-C21C-4A5A-999D-A70A19C4EBD6}" srcOrd="4" destOrd="0" presId="urn:microsoft.com/office/officeart/2005/8/layout/chevron2"/>
    <dgm:cxn modelId="{F31EB0FD-1FF8-4FA9-AF29-B569850119E0}" type="presParOf" srcId="{FA2BD6D5-C21C-4A5A-999D-A70A19C4EBD6}" destId="{9C01D9A2-84AE-4256-8870-B7C785939449}" srcOrd="0" destOrd="0" presId="urn:microsoft.com/office/officeart/2005/8/layout/chevron2"/>
    <dgm:cxn modelId="{C7777A98-E684-4CDD-A932-98415008B559}" type="presParOf" srcId="{FA2BD6D5-C21C-4A5A-999D-A70A19C4EBD6}" destId="{3C3FA290-A23C-4576-92D6-909C613A4E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4E5-DC5D-49A2-A626-A4DA1A5D2B52}">
      <dsp:nvSpPr>
        <dsp:cNvPr id="0" name=""/>
        <dsp:cNvSpPr/>
      </dsp:nvSpPr>
      <dsp:spPr>
        <a:xfrm>
          <a:off x="3234748" y="-152387"/>
          <a:ext cx="1845884" cy="14760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 Team</a:t>
          </a:r>
          <a:endParaRPr lang="en-US" sz="1800" kern="1200" dirty="0"/>
        </a:p>
      </dsp:txBody>
      <dsp:txXfrm>
        <a:off x="3306802" y="-80333"/>
        <a:ext cx="1701776" cy="1331930"/>
      </dsp:txXfrm>
    </dsp:sp>
    <dsp:sp modelId="{1B962461-0055-48CF-857D-2A8F39FF2842}">
      <dsp:nvSpPr>
        <dsp:cNvPr id="0" name=""/>
        <dsp:cNvSpPr/>
      </dsp:nvSpPr>
      <dsp:spPr>
        <a:xfrm>
          <a:off x="1856922" y="726824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3360642" y="41458"/>
              </a:moveTo>
              <a:arcTo wR="2874223" hR="2874223" stAng="16784601" swAng="4986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BB908-A02E-492A-8F10-C7C938FB9F43}">
      <dsp:nvSpPr>
        <dsp:cNvPr id="0" name=""/>
        <dsp:cNvSpPr/>
      </dsp:nvSpPr>
      <dsp:spPr>
        <a:xfrm>
          <a:off x="5533548" y="914399"/>
          <a:ext cx="1968405" cy="14292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Family Engagement</a:t>
          </a:r>
          <a:endParaRPr lang="en-US" sz="1800" kern="1200" dirty="0"/>
        </a:p>
      </dsp:txBody>
      <dsp:txXfrm>
        <a:off x="5603317" y="984168"/>
        <a:ext cx="1828867" cy="1289689"/>
      </dsp:txXfrm>
    </dsp:sp>
    <dsp:sp modelId="{83C33A59-36E9-4DAB-92B0-CAFF8C946643}">
      <dsp:nvSpPr>
        <dsp:cNvPr id="0" name=""/>
        <dsp:cNvSpPr/>
      </dsp:nvSpPr>
      <dsp:spPr>
        <a:xfrm>
          <a:off x="1225469" y="58226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5703310" y="2366851"/>
              </a:moveTo>
              <a:arcTo wR="2874223" hR="2874223" stAng="20989955" swAng="29816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BFAD3-8BBD-402F-9799-A50D52498197}">
      <dsp:nvSpPr>
        <dsp:cNvPr id="0" name=""/>
        <dsp:cNvSpPr/>
      </dsp:nvSpPr>
      <dsp:spPr>
        <a:xfrm>
          <a:off x="5901747" y="2754782"/>
          <a:ext cx="2280972" cy="15124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Program-Wide Implementation</a:t>
          </a:r>
          <a:endParaRPr lang="en-US" sz="1800" kern="1200" dirty="0"/>
        </a:p>
      </dsp:txBody>
      <dsp:txXfrm>
        <a:off x="5975577" y="2828612"/>
        <a:ext cx="2133312" cy="1364760"/>
      </dsp:txXfrm>
    </dsp:sp>
    <dsp:sp modelId="{DAE3431E-BBB5-41CA-B21F-53C019A347FB}">
      <dsp:nvSpPr>
        <dsp:cNvPr id="0" name=""/>
        <dsp:cNvSpPr/>
      </dsp:nvSpPr>
      <dsp:spPr>
        <a:xfrm>
          <a:off x="1353792" y="374164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5502839" y="4036778"/>
              </a:moveTo>
              <a:arcTo wR="2874223" hR="2874223" stAng="1431499" swAng="5604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5F20B-C827-46A5-983D-BCFF178250EA}">
      <dsp:nvSpPr>
        <dsp:cNvPr id="0" name=""/>
        <dsp:cNvSpPr/>
      </dsp:nvSpPr>
      <dsp:spPr>
        <a:xfrm>
          <a:off x="4769297" y="4949815"/>
          <a:ext cx="2354026" cy="13472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Supports for Practice Implementation</a:t>
          </a:r>
          <a:endParaRPr lang="en-US" sz="1800" kern="1200" dirty="0"/>
        </a:p>
      </dsp:txBody>
      <dsp:txXfrm>
        <a:off x="4835066" y="5015584"/>
        <a:ext cx="2222488" cy="1215755"/>
      </dsp:txXfrm>
    </dsp:sp>
    <dsp:sp modelId="{6F5D424F-0479-44FF-BC03-AF78824EED98}">
      <dsp:nvSpPr>
        <dsp:cNvPr id="0" name=""/>
        <dsp:cNvSpPr/>
      </dsp:nvSpPr>
      <dsp:spPr>
        <a:xfrm>
          <a:off x="2515792" y="518639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2121700" y="5648186"/>
              </a:moveTo>
              <a:arcTo wR="2874223" hR="2874223" stAng="6310677" swAng="48899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76BDA-068D-4F5B-8E0D-2EF2F5D59A8A}">
      <dsp:nvSpPr>
        <dsp:cNvPr id="0" name=""/>
        <dsp:cNvSpPr/>
      </dsp:nvSpPr>
      <dsp:spPr>
        <a:xfrm>
          <a:off x="1416647" y="4938490"/>
          <a:ext cx="2711863" cy="12887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Systems to Identify and Respond to Individual Child Needs</a:t>
          </a:r>
          <a:endParaRPr lang="en-US" sz="1800" kern="1200" dirty="0"/>
        </a:p>
      </dsp:txBody>
      <dsp:txXfrm>
        <a:off x="1479560" y="5001403"/>
        <a:ext cx="2586037" cy="1162949"/>
      </dsp:txXfrm>
    </dsp:sp>
    <dsp:sp modelId="{C5927C8D-77DB-4F1F-B128-F545D3661EE7}">
      <dsp:nvSpPr>
        <dsp:cNvPr id="0" name=""/>
        <dsp:cNvSpPr/>
      </dsp:nvSpPr>
      <dsp:spPr>
        <a:xfrm>
          <a:off x="872539" y="-274974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1036374" y="5084081"/>
              </a:moveTo>
              <a:arcTo wR="2874223" hR="2874223" stAng="7784935" swAng="7677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0AAD0-38A4-4AD7-AE56-B192FBB6F955}">
      <dsp:nvSpPr>
        <dsp:cNvPr id="0" name=""/>
        <dsp:cNvSpPr/>
      </dsp:nvSpPr>
      <dsp:spPr>
        <a:xfrm>
          <a:off x="289765" y="2897001"/>
          <a:ext cx="1906982" cy="1277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Continuous Professional Development</a:t>
          </a:r>
          <a:endParaRPr lang="en-US" sz="1800" kern="1200" dirty="0"/>
        </a:p>
      </dsp:txBody>
      <dsp:txXfrm>
        <a:off x="352121" y="2959357"/>
        <a:ext cx="1782270" cy="1152657"/>
      </dsp:txXfrm>
    </dsp:sp>
    <dsp:sp modelId="{05BB0864-3D8E-4974-9E0B-EC9C9E31887D}">
      <dsp:nvSpPr>
        <dsp:cNvPr id="0" name=""/>
        <dsp:cNvSpPr/>
      </dsp:nvSpPr>
      <dsp:spPr>
        <a:xfrm>
          <a:off x="1223654" y="622950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93430" y="2147345"/>
              </a:moveTo>
              <a:arcTo wR="2874223" hR="2874223" stAng="11678935" swAng="4689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6675B-270E-4E9A-91EB-FABBF41C323E}">
      <dsp:nvSpPr>
        <dsp:cNvPr id="0" name=""/>
        <dsp:cNvSpPr/>
      </dsp:nvSpPr>
      <dsp:spPr>
        <a:xfrm>
          <a:off x="895653" y="962233"/>
          <a:ext cx="1985581" cy="131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Decision-Making Examining Implementation and Outcomes</a:t>
          </a:r>
          <a:endParaRPr lang="en-US" sz="1800" kern="1200" dirty="0"/>
        </a:p>
      </dsp:txBody>
      <dsp:txXfrm>
        <a:off x="959965" y="1026545"/>
        <a:ext cx="1856957" cy="1188821"/>
      </dsp:txXfrm>
    </dsp:sp>
    <dsp:sp modelId="{6598D45D-3EBA-4D39-8F32-E5AD92A42DC0}">
      <dsp:nvSpPr>
        <dsp:cNvPr id="0" name=""/>
        <dsp:cNvSpPr/>
      </dsp:nvSpPr>
      <dsp:spPr>
        <a:xfrm>
          <a:off x="1078762" y="641708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1670765" y="264079"/>
              </a:moveTo>
              <a:arcTo wR="2874223" hR="2874223" stAng="14714821" swAng="4630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4BA70-D602-494C-BA29-78964E56FF4E}">
      <dsp:nvSpPr>
        <dsp:cNvPr id="0" name=""/>
        <dsp:cNvSpPr/>
      </dsp:nvSpPr>
      <dsp:spPr>
        <a:xfrm rot="5400000">
          <a:off x="-206325" y="227015"/>
          <a:ext cx="1375501" cy="9628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Look</a:t>
          </a:r>
          <a:endParaRPr lang="en-US" sz="2700" kern="1200" dirty="0"/>
        </a:p>
      </dsp:txBody>
      <dsp:txXfrm rot="-5400000">
        <a:off x="1" y="502116"/>
        <a:ext cx="962851" cy="412650"/>
      </dsp:txXfrm>
    </dsp:sp>
    <dsp:sp modelId="{CF1AA070-746A-4D8F-BAE6-9F77190FE70F}">
      <dsp:nvSpPr>
        <dsp:cNvPr id="0" name=""/>
        <dsp:cNvSpPr/>
      </dsp:nvSpPr>
      <dsp:spPr>
        <a:xfrm rot="5400000">
          <a:off x="4131390" y="-3165646"/>
          <a:ext cx="929669" cy="7266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1" kern="1200" dirty="0" smtClean="0"/>
            <a:t>View your data using meaningful visual displays that can guide decision making</a:t>
          </a:r>
          <a:endParaRPr lang="en-US" sz="1900" kern="1200" dirty="0"/>
        </a:p>
      </dsp:txBody>
      <dsp:txXfrm rot="-5400000">
        <a:off x="962851" y="48276"/>
        <a:ext cx="7221365" cy="838903"/>
      </dsp:txXfrm>
    </dsp:sp>
    <dsp:sp modelId="{D40F53D3-EFAB-4DAA-8F80-697E0CE27CDD}">
      <dsp:nvSpPr>
        <dsp:cNvPr id="0" name=""/>
        <dsp:cNvSpPr/>
      </dsp:nvSpPr>
      <dsp:spPr>
        <a:xfrm rot="5400000">
          <a:off x="-206325" y="1556932"/>
          <a:ext cx="1375501" cy="9628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Think</a:t>
          </a:r>
          <a:endParaRPr lang="en-US" sz="2700" kern="1200" dirty="0"/>
        </a:p>
      </dsp:txBody>
      <dsp:txXfrm rot="-5400000">
        <a:off x="1" y="1832033"/>
        <a:ext cx="962851" cy="412650"/>
      </dsp:txXfrm>
    </dsp:sp>
    <dsp:sp modelId="{A19873C4-D02A-4D4C-A46A-7490BA96AE79}">
      <dsp:nvSpPr>
        <dsp:cNvPr id="0" name=""/>
        <dsp:cNvSpPr/>
      </dsp:nvSpPr>
      <dsp:spPr>
        <a:xfrm rot="5400000">
          <a:off x="3991880" y="-1782782"/>
          <a:ext cx="1179188" cy="7266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1" kern="1200" dirty="0" smtClean="0"/>
            <a:t>Analyze your data using key questions that leads to decision-making</a:t>
          </a:r>
          <a:endParaRPr lang="en-US" sz="1900" kern="1200" dirty="0"/>
        </a:p>
      </dsp:txBody>
      <dsp:txXfrm rot="-5400000">
        <a:off x="948101" y="1318560"/>
        <a:ext cx="7209185" cy="1064062"/>
      </dsp:txXfrm>
    </dsp:sp>
    <dsp:sp modelId="{9C01D9A2-84AE-4256-8870-B7C785939449}">
      <dsp:nvSpPr>
        <dsp:cNvPr id="0" name=""/>
        <dsp:cNvSpPr/>
      </dsp:nvSpPr>
      <dsp:spPr>
        <a:xfrm rot="5400000">
          <a:off x="-206325" y="2744292"/>
          <a:ext cx="1375501" cy="9628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Act</a:t>
          </a:r>
          <a:endParaRPr lang="en-US" sz="2700" kern="1200" dirty="0"/>
        </a:p>
      </dsp:txBody>
      <dsp:txXfrm rot="-5400000">
        <a:off x="1" y="3019393"/>
        <a:ext cx="962851" cy="412650"/>
      </dsp:txXfrm>
    </dsp:sp>
    <dsp:sp modelId="{3C3FA290-A23C-4576-92D6-909C613A4E8A}">
      <dsp:nvSpPr>
        <dsp:cNvPr id="0" name=""/>
        <dsp:cNvSpPr/>
      </dsp:nvSpPr>
      <dsp:spPr>
        <a:xfrm rot="5400000">
          <a:off x="4149187" y="-614527"/>
          <a:ext cx="894076" cy="7266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i="1" kern="1200" dirty="0" smtClean="0"/>
            <a:t>Create and </a:t>
          </a:r>
          <a:r>
            <a:rPr lang="en-US" sz="2700" i="1" kern="1200" dirty="0" smtClean="0"/>
            <a:t>implement action </a:t>
          </a:r>
          <a:r>
            <a:rPr lang="en-US" sz="2700" i="1" kern="1200" dirty="0" smtClean="0"/>
            <a:t>plan based on data analysis</a:t>
          </a:r>
          <a:endParaRPr lang="en-US" sz="2700" kern="1200" dirty="0"/>
        </a:p>
      </dsp:txBody>
      <dsp:txXfrm rot="-5400000">
        <a:off x="962852" y="2615453"/>
        <a:ext cx="7223103" cy="80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08D90-499C-4BA8-90FA-CAB3E5BAA313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3541C-B83A-48DE-B223-F98332EE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541C-B83A-48DE-B223-F98332EE39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541C-B83A-48DE-B223-F98332EE39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5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26CA-A816-4F9D-BB52-DA122B8A98B1}" type="slidenum">
              <a:rPr lang="en-GB" smtClean="0"/>
              <a:pPr>
                <a:defRPr/>
              </a:pPr>
              <a:t>20</a:t>
            </a:fld>
            <a:endParaRPr lang="en-GB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1" y="4344336"/>
            <a:ext cx="5029618" cy="41135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63" tIns="43281" rIns="86563" bIns="43281" anchor="b"/>
          <a:lstStyle>
            <a:lvl1pPr defTabSz="877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E9A5FA7-6870-4124-AAFE-595FA132779E}" type="slidenum">
              <a:rPr lang="en-US" sz="1200"/>
              <a:pPr algn="r" eaLnBrk="1" hangingPunct="1"/>
              <a:t>31</a:t>
            </a:fld>
            <a:endParaRPr lang="en-US" sz="1200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079" y="4342777"/>
            <a:ext cx="5489843" cy="4115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63" tIns="43281" rIns="86563" bIns="43281"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F9B7-689C-EC44-85BB-781DEF006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9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7FBC-1EA9-1B4F-B2BD-AE682071C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8D0E-8075-9746-99AF-58F28B560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8D0E-8075-9746-99AF-58F28B560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F69E-D27B-43DD-A600-2BF079D8A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1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458200" y="6553200"/>
            <a:ext cx="6096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EF31BEB1-CF9E-41EC-AF7F-5687E1ED1A30}" type="slidenum">
              <a:rPr lang="en-US" sz="900">
                <a:latin typeface="Myriad Pro" pitchFamily="34" charset="0"/>
              </a:rPr>
              <a:pPr algn="r">
                <a:defRPr/>
              </a:pPr>
              <a:t>‹#›</a:t>
            </a:fld>
            <a:endParaRPr lang="en-US" sz="900" dirty="0">
              <a:latin typeface="Myriad Pro" pitchFamily="34" charset="0"/>
            </a:endParaRPr>
          </a:p>
        </p:txBody>
      </p:sp>
      <p:pic>
        <p:nvPicPr>
          <p:cNvPr id="3" name="Picture 9" descr="PALS_B&amp;W_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59550"/>
            <a:ext cx="609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8D0E-8075-9746-99AF-58F28B560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88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8DD1-A5D0-7B41-8331-CDD6C0C8CC23}" type="slidenum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029" name="Picture 4" descr="ectacenterlogo-2013-wordmark-notex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429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90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8DD1-A5D0-7B41-8331-CDD6C0C8CC23}" type="slidenum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029" name="Picture 4" descr="ectacenterlogo-2013-wordmark-notext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429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9" r:id="rId2"/>
    <p:sldLayoutId id="2147483991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68DD1-A5D0-7B41-8331-CDD6C0C8CC23}" type="slidenum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029" name="Picture 4" descr="ectacenterlogo-2013-wordmark-notex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429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-76200"/>
            <a:ext cx="9296400" cy="914400"/>
          </a:xfrm>
          <a:prstGeom prst="rect">
            <a:avLst/>
          </a:prstGeom>
          <a:gradFill>
            <a:gsLst>
              <a:gs pos="75000">
                <a:schemeClr val="bg2">
                  <a:lumMod val="50000"/>
                </a:schemeClr>
              </a:gs>
              <a:gs pos="0">
                <a:schemeClr val="bg2">
                  <a:lumMod val="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340" name="Picture 4" descr="ectalogo-template-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88"/>
            <a:ext cx="464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ta-and-d-templ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4876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763000" cy="1676400"/>
          </a:xfrm>
        </p:spPr>
        <p:txBody>
          <a:bodyPr anchor="ctr"/>
          <a:lstStyle/>
          <a:p>
            <a:pPr>
              <a:defRPr/>
            </a:pPr>
            <a:r>
              <a:rPr lang="en-US" dirty="0" smtClean="0"/>
              <a:t>Changing Practices, Changing Outcomes:</a:t>
            </a:r>
            <a:br>
              <a:rPr lang="en-US" dirty="0" smtClean="0"/>
            </a:br>
            <a:r>
              <a:rPr lang="en-US" dirty="0" smtClean="0"/>
              <a:t>Building State Capacity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971800"/>
            <a:ext cx="8763000" cy="6858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400" b="1" dirty="0">
              <a:solidFill>
                <a:srgbClr val="3F3F3F"/>
              </a:solidFill>
              <a:effectLst>
                <a:outerShdw dist="25400" dir="2400000" algn="tl" rotWithShape="0">
                  <a:srgbClr val="D4E6F4"/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3733800"/>
            <a:ext cx="8763000" cy="19050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1B416C"/>
                </a:solidFill>
                <a:effectLst>
                  <a:outerShdw dist="25400" dir="2400000" algn="tl" rotWithShape="0">
                    <a:srgbClr val="D4E6F4"/>
                  </a:outerShdw>
                </a:effectLst>
              </a:rPr>
              <a:t>September, </a:t>
            </a:r>
            <a:r>
              <a:rPr lang="en-US" sz="2400" dirty="0">
                <a:solidFill>
                  <a:srgbClr val="1B416C"/>
                </a:solidFill>
                <a:effectLst>
                  <a:outerShdw dist="25400" dir="2400000" algn="tl" rotWithShape="0">
                    <a:srgbClr val="D4E6F4"/>
                  </a:outerShdw>
                </a:effectLst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Challenges for Your Systems?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895600" cy="424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Formula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Effective Practices and Socially Valid Practices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+</a:t>
            </a:r>
          </a:p>
          <a:p>
            <a:pPr marL="0" indent="0" algn="ctr">
              <a:buNone/>
            </a:pPr>
            <a:r>
              <a:rPr lang="en-US" sz="2800" dirty="0" smtClean="0"/>
              <a:t>Effective Implementation Methods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+ </a:t>
            </a:r>
          </a:p>
          <a:p>
            <a:pPr marL="0" indent="0" algn="ctr">
              <a:buNone/>
            </a:pPr>
            <a:r>
              <a:rPr lang="en-US" sz="2800" dirty="0" smtClean="0"/>
              <a:t>Implementation Supports</a:t>
            </a:r>
            <a:endParaRPr lang="en-US" sz="2800" u="sng" dirty="0" smtClean="0"/>
          </a:p>
          <a:p>
            <a:pPr marL="0" indent="0" algn="ctr">
              <a:buNone/>
            </a:pPr>
            <a:endParaRPr lang="en-US" sz="2800" u="sng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Meaningful Outcomes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4419600"/>
            <a:ext cx="4953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Fixsen &amp; Blase,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Implementation Science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953000" cy="487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Stages (2-4 years)</a:t>
            </a:r>
          </a:p>
          <a:p>
            <a:r>
              <a:rPr lang="en-US" sz="3200" b="1" dirty="0" smtClean="0"/>
              <a:t>Implementation Teams</a:t>
            </a:r>
          </a:p>
          <a:p>
            <a:r>
              <a:rPr lang="en-US" sz="3200" b="1" dirty="0" smtClean="0"/>
              <a:t>Buy-in/Readiness</a:t>
            </a:r>
          </a:p>
          <a:p>
            <a:r>
              <a:rPr lang="en-US" sz="3200" b="1" dirty="0" smtClean="0"/>
              <a:t>Drivers</a:t>
            </a:r>
            <a:endParaRPr lang="en-US" sz="3200" dirty="0" smtClean="0"/>
          </a:p>
          <a:p>
            <a:r>
              <a:rPr lang="en-US" sz="3600" b="1" dirty="0"/>
              <a:t>Goal is High Fidelity use of EBPs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609725"/>
            <a:ext cx="3390900" cy="496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79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510605"/>
            <a:ext cx="34290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 Cross-Sector Infrastructure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447871"/>
            <a:ext cx="3429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System of Professional Development and Technical Assistance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5105400"/>
            <a:ext cx="3429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Program-wide Implementation with Fidelity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33900" y="2895600"/>
            <a:ext cx="0" cy="44458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33900" y="4648200"/>
            <a:ext cx="4194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882134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Statewide Implementation of Evidence-Based Practices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9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8038"/>
            <a:ext cx="8458200" cy="944562"/>
          </a:xfrm>
        </p:spPr>
        <p:txBody>
          <a:bodyPr>
            <a:noAutofit/>
          </a:bodyPr>
          <a:lstStyle/>
          <a:p>
            <a:r>
              <a:rPr lang="en-US" sz="2800" b="1" dirty="0"/>
              <a:t>Intensive TA </a:t>
            </a:r>
            <a:r>
              <a:rPr lang="en-US" sz="2800" b="1" dirty="0" smtClean="0"/>
              <a:t>Model for </a:t>
            </a:r>
            <a:r>
              <a:rPr lang="en-US" sz="2800" b="1" dirty="0"/>
              <a:t>Installing, Sustaining and Scaling up Recommended </a:t>
            </a:r>
            <a:r>
              <a:rPr lang="en-US" sz="2800" b="1" dirty="0" smtClean="0"/>
              <a:t>Practices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State Leadership Team </a:t>
            </a:r>
            <a:r>
              <a:rPr lang="en-US" sz="2400" dirty="0" smtClean="0"/>
              <a:t>to plan and implement a sustainable, cross-agency, </a:t>
            </a:r>
            <a:r>
              <a:rPr lang="en-US" sz="2400" dirty="0"/>
              <a:t>state </a:t>
            </a:r>
            <a:r>
              <a:rPr lang="en-US" sz="2400" dirty="0" smtClean="0"/>
              <a:t>infrastructure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 Master Cadre </a:t>
            </a:r>
            <a:r>
              <a:rPr lang="en-US" sz="2400" dirty="0"/>
              <a:t>of trainers and coaches that support high fidelity </a:t>
            </a:r>
            <a:r>
              <a:rPr lang="en-US" sz="2400" dirty="0" smtClean="0"/>
              <a:t>use </a:t>
            </a:r>
            <a:r>
              <a:rPr lang="en-US" sz="2400" dirty="0"/>
              <a:t>of Recommended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Implementation </a:t>
            </a:r>
            <a:r>
              <a:rPr lang="en-US" sz="2400" b="1" dirty="0"/>
              <a:t>Sites </a:t>
            </a:r>
            <a:r>
              <a:rPr lang="en-US" sz="2400" dirty="0"/>
              <a:t>with Leadership </a:t>
            </a:r>
            <a:r>
              <a:rPr lang="en-US" sz="2400" dirty="0" smtClean="0"/>
              <a:t>Teams to demonstrate effectiveness and to model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Data/Evaluation and </a:t>
            </a:r>
            <a:r>
              <a:rPr lang="en-US" sz="2400" b="1" dirty="0"/>
              <a:t>data </a:t>
            </a:r>
            <a:r>
              <a:rPr lang="en-US" sz="2400" b="1" dirty="0" smtClean="0"/>
              <a:t>feed-back systems </a:t>
            </a:r>
            <a:r>
              <a:rPr lang="en-US" sz="2400" dirty="0" smtClean="0"/>
              <a:t>for: data-based decision making at all levels for PD, ensuring fidelity, demonstrating effectiveness, and making system recommendations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00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1. Cross-Agency Systems Collaborative Planning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Cross-Agency State Leadership Team, e.g. IDEA Part C/Preschool, State At Risk Preschool, Head Start, Child Care, Home Visiting</a:t>
            </a:r>
          </a:p>
          <a:p>
            <a:r>
              <a:rPr lang="en-US" sz="3200" dirty="0" smtClean="0"/>
              <a:t>Collaborative Planning Model</a:t>
            </a:r>
          </a:p>
          <a:p>
            <a:r>
              <a:rPr lang="en-US" sz="3200" dirty="0" smtClean="0"/>
              <a:t>Implementation of Model across systems, e.g. representatives of EI, LEA, Head Start, Child Care among sites, trainers, coaches,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4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State Leadership Team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2400"/>
            <a:ext cx="3048000" cy="2278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" y="1676400"/>
            <a:ext cx="5715000" cy="4876800"/>
          </a:xfrm>
        </p:spPr>
        <p:txBody>
          <a:bodyPr/>
          <a:lstStyle/>
          <a:p>
            <a:pPr lvl="1"/>
            <a:r>
              <a:rPr lang="en-US" dirty="0" smtClean="0"/>
              <a:t>Establish </a:t>
            </a:r>
            <a:r>
              <a:rPr lang="en-US" dirty="0"/>
              <a:t>implementation sites/programs</a:t>
            </a:r>
          </a:p>
          <a:p>
            <a:pPr lvl="1"/>
            <a:r>
              <a:rPr lang="en-US" dirty="0"/>
              <a:t>Review implementation status and success</a:t>
            </a:r>
          </a:p>
          <a:p>
            <a:pPr lvl="1"/>
            <a:r>
              <a:rPr lang="en-US" dirty="0"/>
              <a:t>Ensure provision of external </a:t>
            </a:r>
            <a:r>
              <a:rPr lang="en-US" dirty="0" smtClean="0"/>
              <a:t>coaching (i.e., master cadre)</a:t>
            </a:r>
            <a:endParaRPr lang="en-US" dirty="0"/>
          </a:p>
          <a:p>
            <a:pPr lvl="1"/>
            <a:r>
              <a:rPr lang="en-US" dirty="0"/>
              <a:t>Ensure access to ongoing training</a:t>
            </a:r>
          </a:p>
          <a:p>
            <a:pPr lvl="1"/>
            <a:r>
              <a:rPr lang="en-US" dirty="0"/>
              <a:t>Align effort with ongoing work of quality early education</a:t>
            </a:r>
          </a:p>
          <a:p>
            <a:pPr lvl="1"/>
            <a:r>
              <a:rPr lang="en-US" dirty="0"/>
              <a:t>Align effort with cross-sector systems building</a:t>
            </a:r>
          </a:p>
        </p:txBody>
      </p:sp>
    </p:spTree>
    <p:extLst>
      <p:ext uri="{BB962C8B-B14F-4D97-AF65-F5344CB8AC3E}">
        <p14:creationId xmlns:p14="http://schemas.microsoft.com/office/powerpoint/2010/main" val="11060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And also…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Secure resources</a:t>
            </a:r>
          </a:p>
          <a:p>
            <a:r>
              <a:rPr lang="en-US" sz="3600" dirty="0" smtClean="0"/>
              <a:t>Provide infrastructure</a:t>
            </a:r>
          </a:p>
          <a:p>
            <a:r>
              <a:rPr lang="en-US" sz="3600" dirty="0" smtClean="0"/>
              <a:t>Build political investment</a:t>
            </a:r>
          </a:p>
          <a:p>
            <a:r>
              <a:rPr lang="en-US" sz="3600" dirty="0" smtClean="0"/>
              <a:t>Ensure systems integration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143000" y="5257800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/>
              <a:t>A Long Term Endeavor</a:t>
            </a:r>
          </a:p>
        </p:txBody>
      </p:sp>
    </p:spTree>
    <p:extLst>
      <p:ext uri="{BB962C8B-B14F-4D97-AF65-F5344CB8AC3E}">
        <p14:creationId xmlns:p14="http://schemas.microsoft.com/office/powerpoint/2010/main" val="1178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Master Cadre: Professional Development and </a:t>
            </a:r>
            <a:br>
              <a:rPr lang="en-US" b="1" dirty="0" smtClean="0"/>
            </a:br>
            <a:r>
              <a:rPr lang="en-US" b="1" dirty="0" smtClean="0"/>
              <a:t>Technical Assistance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648200"/>
          </a:xfrm>
        </p:spPr>
        <p:txBody>
          <a:bodyPr/>
          <a:lstStyle/>
          <a:p>
            <a:r>
              <a:rPr lang="en-US" sz="2800" dirty="0"/>
              <a:t>Master T/TA </a:t>
            </a:r>
            <a:r>
              <a:rPr lang="en-US" sz="2800" dirty="0" smtClean="0"/>
              <a:t>Cadre</a:t>
            </a:r>
          </a:p>
          <a:p>
            <a:pPr lvl="1"/>
            <a:r>
              <a:rPr lang="en-US" sz="2800" dirty="0" smtClean="0"/>
              <a:t>Carefully selected initial team of T/TA providers</a:t>
            </a:r>
          </a:p>
          <a:p>
            <a:pPr lvl="1"/>
            <a:r>
              <a:rPr lang="en-US" sz="2800" dirty="0" smtClean="0"/>
              <a:t>Application process</a:t>
            </a:r>
          </a:p>
          <a:p>
            <a:pPr lvl="1"/>
            <a:r>
              <a:rPr lang="en-US" sz="2800" dirty="0" smtClean="0"/>
              <a:t>Regionally located</a:t>
            </a:r>
          </a:p>
          <a:p>
            <a:pPr lvl="1"/>
            <a:r>
              <a:rPr lang="en-US" sz="2800" dirty="0" smtClean="0"/>
              <a:t>Expertise in 0-5, center services and family coaching</a:t>
            </a:r>
          </a:p>
          <a:p>
            <a:pPr lvl="1"/>
            <a:r>
              <a:rPr lang="en-US" sz="2800" dirty="0" smtClean="0"/>
              <a:t>Mentored by ECTA faculty partners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F37B6-674E-D547-83D9-265D13403A9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Master Cadre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Provide training within state</a:t>
            </a:r>
          </a:p>
          <a:p>
            <a:pPr lvl="1"/>
            <a:r>
              <a:rPr lang="en-US" sz="3200" dirty="0" smtClean="0"/>
              <a:t>Awareness to expert</a:t>
            </a:r>
          </a:p>
          <a:p>
            <a:pPr lvl="1"/>
            <a:r>
              <a:rPr lang="en-US" sz="3200" dirty="0" smtClean="0"/>
              <a:t>All aspects (family coaching, center services, data decision-making, internal coaching, PW implementation)</a:t>
            </a:r>
          </a:p>
          <a:p>
            <a:r>
              <a:rPr lang="en-US" sz="3200" dirty="0" smtClean="0"/>
              <a:t>Provide external coaching to demonstration implementation sites and professionals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ECTA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590" y="1761617"/>
            <a:ext cx="5029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 improve service systems and assist states in scaling up and sustaining effective services and research-based interventions for infants, toddlers and preschoolers with disabilities and their families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7FBC-1EA9-1B4F-B2BD-AE682071CD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3" name="Picture 5" descr="http://www.nectac.org/~images/childphotos/2x3/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3" y="1676400"/>
            <a:ext cx="3390900" cy="49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763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76AA"/>
                </a:solidFill>
                <a:latin typeface="+mj-lt"/>
              </a:rPr>
              <a:t>PALS</a:t>
            </a:r>
            <a:r>
              <a:rPr lang="en-US" sz="3600" dirty="0" smtClean="0">
                <a:solidFill>
                  <a:srgbClr val="0076AA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rgbClr val="0076AA"/>
                </a:solidFill>
                <a:latin typeface="+mj-lt"/>
              </a:rPr>
            </a:br>
            <a:r>
              <a:rPr lang="en-US" sz="3600" dirty="0" smtClean="0">
                <a:solidFill>
                  <a:srgbClr val="0076AA"/>
                </a:solidFill>
                <a:latin typeface="+mj-lt"/>
              </a:rPr>
              <a:t>(</a:t>
            </a:r>
            <a:r>
              <a:rPr lang="en-US" sz="3600" b="1" i="1" dirty="0" smtClean="0">
                <a:solidFill>
                  <a:srgbClr val="0076AA"/>
                </a:solidFill>
                <a:latin typeface="+mj-lt"/>
              </a:rPr>
              <a:t>P</a:t>
            </a:r>
            <a:r>
              <a:rPr lang="en-US" sz="3600" dirty="0" smtClean="0">
                <a:solidFill>
                  <a:srgbClr val="0076AA"/>
                </a:solidFill>
                <a:latin typeface="+mj-lt"/>
              </a:rPr>
              <a:t>articipatory </a:t>
            </a:r>
            <a:r>
              <a:rPr lang="en-US" sz="3600" b="1" i="1" dirty="0" smtClean="0">
                <a:solidFill>
                  <a:srgbClr val="0076AA"/>
                </a:solidFill>
                <a:latin typeface="+mj-lt"/>
              </a:rPr>
              <a:t>A</a:t>
            </a:r>
            <a:r>
              <a:rPr lang="en-US" sz="3600" dirty="0" smtClean="0">
                <a:solidFill>
                  <a:srgbClr val="0076AA"/>
                </a:solidFill>
                <a:latin typeface="+mj-lt"/>
              </a:rPr>
              <a:t>dult </a:t>
            </a:r>
            <a:r>
              <a:rPr lang="en-US" sz="3600" b="1" i="1" dirty="0" smtClean="0">
                <a:solidFill>
                  <a:srgbClr val="0076AA"/>
                </a:solidFill>
                <a:latin typeface="+mj-lt"/>
              </a:rPr>
              <a:t>L</a:t>
            </a:r>
            <a:r>
              <a:rPr lang="en-US" sz="3600" dirty="0" smtClean="0">
                <a:solidFill>
                  <a:srgbClr val="0076AA"/>
                </a:solidFill>
                <a:latin typeface="+mj-lt"/>
              </a:rPr>
              <a:t>earning </a:t>
            </a:r>
            <a:r>
              <a:rPr lang="en-US" sz="3600" b="1" i="1" dirty="0" smtClean="0">
                <a:solidFill>
                  <a:srgbClr val="0076AA"/>
                </a:solidFill>
                <a:latin typeface="+mj-lt"/>
              </a:rPr>
              <a:t>S</a:t>
            </a:r>
            <a:r>
              <a:rPr lang="en-US" sz="3600" dirty="0" smtClean="0">
                <a:solidFill>
                  <a:srgbClr val="0076AA"/>
                </a:solidFill>
                <a:latin typeface="+mj-lt"/>
              </a:rPr>
              <a:t>trategy)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172200" y="2133600"/>
            <a:ext cx="1752600" cy="3581400"/>
          </a:xfrm>
          <a:prstGeom prst="rect">
            <a:avLst/>
          </a:prstGeom>
          <a:noFill/>
          <a:ln w="38100">
            <a:solidFill>
              <a:srgbClr val="0076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581400" y="2133600"/>
            <a:ext cx="1828800" cy="990600"/>
          </a:xfrm>
          <a:prstGeom prst="rect">
            <a:avLst/>
          </a:prstGeom>
          <a:noFill/>
          <a:ln w="38100">
            <a:solidFill>
              <a:srgbClr val="0076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581400" y="3429000"/>
            <a:ext cx="1828800" cy="990600"/>
          </a:xfrm>
          <a:prstGeom prst="rect">
            <a:avLst/>
          </a:prstGeom>
          <a:noFill/>
          <a:ln w="38100">
            <a:solidFill>
              <a:srgbClr val="0076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5410200" y="2438400"/>
            <a:ext cx="762000" cy="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5410200" y="3886200"/>
            <a:ext cx="762000" cy="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5410200" y="5334000"/>
            <a:ext cx="762000" cy="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581400" y="2133600"/>
            <a:ext cx="1828800" cy="338138"/>
          </a:xfrm>
          <a:prstGeom prst="rect">
            <a:avLst/>
          </a:prstGeom>
          <a:noFill/>
          <a:ln w="38100">
            <a:solidFill>
              <a:srgbClr val="0076A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</a:rPr>
              <a:t>PLAN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581400" y="3429000"/>
            <a:ext cx="1828800" cy="33813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APPLICATION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066800" y="3276600"/>
            <a:ext cx="1828800" cy="33813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</a:rPr>
              <a:t>RECYCLE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4495800" y="3124200"/>
            <a:ext cx="0" cy="30480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4495800" y="4419600"/>
            <a:ext cx="0" cy="30480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172200" y="33528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</a:rPr>
              <a:t>Active</a:t>
            </a:r>
          </a:p>
          <a:p>
            <a:pPr algn="ctr">
              <a:defRPr/>
            </a:pPr>
            <a:r>
              <a:rPr lang="en-US" sz="1600" dirty="0">
                <a:latin typeface="+mj-lt"/>
              </a:rPr>
              <a:t>Learner Involvement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733800" y="53340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</a:rPr>
              <a:t>Reflection and Mastery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3733800" y="38100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Practice and Evaluate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733800" y="25146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</a:rPr>
              <a:t>Introduce and Illustrate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1066800" y="3624634"/>
            <a:ext cx="1828800" cy="830263"/>
          </a:xfrm>
          <a:prstGeom prst="rect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Identify Next Steps in the Learning Process</a:t>
            </a: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>
            <a:off x="1981200" y="5334000"/>
            <a:ext cx="1600200" cy="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V="1">
            <a:off x="1981200" y="4495800"/>
            <a:ext cx="0" cy="83820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1981200" y="2438400"/>
            <a:ext cx="1600200" cy="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V="1">
            <a:off x="1981200" y="2438400"/>
            <a:ext cx="0" cy="838200"/>
          </a:xfrm>
          <a:prstGeom prst="line">
            <a:avLst/>
          </a:prstGeom>
          <a:noFill/>
          <a:ln w="38100">
            <a:solidFill>
              <a:srgbClr val="0076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581400" y="4724400"/>
            <a:ext cx="1828800" cy="5238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+mj-lt"/>
              </a:rPr>
              <a:t>INFORMED UNDERSTANDING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3581400" y="4724400"/>
            <a:ext cx="1828800" cy="1219200"/>
          </a:xfrm>
          <a:prstGeom prst="rect">
            <a:avLst/>
          </a:prstGeom>
          <a:noFill/>
          <a:ln w="38100">
            <a:solidFill>
              <a:srgbClr val="0076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Program-Wide Demonstrations of High Fidelity Implementation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	High fidelity demonstrations that exemplify the value of the implementation of evidence-based practices (EBP)</a:t>
            </a:r>
          </a:p>
          <a:p>
            <a:pPr marL="0" indent="0">
              <a:buNone/>
            </a:pPr>
            <a:r>
              <a:rPr lang="en-US" sz="2400" dirty="0"/>
              <a:t>2.	Demonstration programs help build the political will needed to scale-up and sustain EBP</a:t>
            </a:r>
          </a:p>
          <a:p>
            <a:pPr marL="0" indent="0">
              <a:buNone/>
            </a:pPr>
            <a:r>
              <a:rPr lang="en-US" sz="2400" dirty="0"/>
              <a:t>3.	Demonstration programs provide a model for other programs and professionals, “seeing is believing”</a:t>
            </a:r>
          </a:p>
          <a:p>
            <a:pPr marL="0" indent="0">
              <a:buNone/>
            </a:pPr>
            <a:r>
              <a:rPr lang="en-US" sz="2400" dirty="0"/>
              <a:t>4.	Demonstration programs “ground” the work of the state team in the realities and experiences of programs and professionals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 Programs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Competitive application process</a:t>
            </a:r>
          </a:p>
          <a:p>
            <a:pPr lvl="1"/>
            <a:r>
              <a:rPr lang="en-US" sz="3600" dirty="0" smtClean="0"/>
              <a:t>Readiness features</a:t>
            </a:r>
          </a:p>
          <a:p>
            <a:pPr lvl="1"/>
            <a:r>
              <a:rPr lang="en-US" sz="3600" dirty="0" smtClean="0"/>
              <a:t>Leadership team commitment (signatures)</a:t>
            </a:r>
          </a:p>
          <a:p>
            <a:pPr lvl="1"/>
            <a:r>
              <a:rPr lang="en-US" sz="3600" dirty="0" smtClean="0"/>
              <a:t>Site visits</a:t>
            </a:r>
          </a:p>
          <a:p>
            <a:r>
              <a:rPr lang="en-US" sz="3600" dirty="0" smtClean="0"/>
              <a:t>Long term TA support to build capacity</a:t>
            </a:r>
          </a:p>
          <a:p>
            <a:pPr lvl="1"/>
            <a:r>
              <a:rPr lang="en-US" sz="3600" dirty="0" smtClean="0"/>
              <a:t>Leadership team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7716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Program-Wide Supports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Effective </a:t>
            </a:r>
            <a:r>
              <a:rPr lang="en-US" i="1" dirty="0"/>
              <a:t>intervention practices and effective implementation </a:t>
            </a:r>
            <a:r>
              <a:rPr lang="en-US" i="1" dirty="0" smtClean="0"/>
              <a:t>practices</a:t>
            </a:r>
          </a:p>
          <a:p>
            <a:pPr lvl="1"/>
            <a:r>
              <a:rPr lang="en-US" sz="2400" dirty="0" smtClean="0"/>
              <a:t>Systemic approach for sustainability</a:t>
            </a:r>
          </a:p>
          <a:p>
            <a:pPr lvl="1"/>
            <a:r>
              <a:rPr lang="en-US" sz="2400" dirty="0" smtClean="0"/>
              <a:t>All guided by an internal leadership team</a:t>
            </a:r>
          </a:p>
          <a:p>
            <a:pPr lvl="1"/>
            <a:r>
              <a:rPr lang="en-US" sz="2400" dirty="0" smtClean="0"/>
              <a:t>Competency </a:t>
            </a:r>
            <a:r>
              <a:rPr lang="en-US" sz="2400" dirty="0"/>
              <a:t>drivers </a:t>
            </a:r>
            <a:r>
              <a:rPr lang="en-US" sz="2400" dirty="0" smtClean="0"/>
              <a:t>: training /support for leadership teaming and practitioner training; training and support for behavior specialists, evaluation coordinators, internal coaches and external coaches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rganizational drivers:  use of data decision-making for implementation guidance; effective leadership </a:t>
            </a:r>
            <a:r>
              <a:rPr lang="en-US" sz="2400" dirty="0"/>
              <a:t>teaming; </a:t>
            </a:r>
            <a:r>
              <a:rPr lang="en-US" sz="2400" dirty="0" smtClean="0"/>
              <a:t>long </a:t>
            </a:r>
            <a:r>
              <a:rPr lang="en-US" sz="2400" dirty="0"/>
              <a:t>term staff commitment to the model; data-based action ; data-based monitoring to assess program progress and outcomes and to problem solve barriers to implementation 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57" y="5711825"/>
            <a:ext cx="12985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6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8968952"/>
              </p:ext>
            </p:extLst>
          </p:nvPr>
        </p:nvGraphicFramePr>
        <p:xfrm>
          <a:off x="304800" y="381000"/>
          <a:ext cx="8458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4211" r="-153"/>
          <a:stretch/>
        </p:blipFill>
        <p:spPr bwMode="auto">
          <a:xfrm>
            <a:off x="3200400" y="2133600"/>
            <a:ext cx="261664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Components of PWSI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Establish leadership team  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Recruit and promote staff buy-in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Ensure </a:t>
            </a:r>
            <a:r>
              <a:rPr lang="en-US" sz="2400" dirty="0"/>
              <a:t>f</a:t>
            </a:r>
            <a:r>
              <a:rPr lang="en-US" sz="2400" dirty="0" smtClean="0"/>
              <a:t>amily engagement 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Develop program-wide action plan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Implement strategies for promoting program-wide implementation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Support </a:t>
            </a:r>
            <a:r>
              <a:rPr lang="en-US" sz="2400" dirty="0" smtClean="0"/>
              <a:t>Recommended </a:t>
            </a:r>
            <a:r>
              <a:rPr lang="en-US" sz="2400" dirty="0" smtClean="0"/>
              <a:t>Practice implementation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Identifying and responding to individual children’s support needs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Offer continuous professional development and staff support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Monitoring implementation and outcomes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6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Programs Need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Implementation plan</a:t>
            </a:r>
          </a:p>
          <a:p>
            <a:pPr>
              <a:defRPr/>
            </a:pPr>
            <a:r>
              <a:rPr lang="en-US" sz="2800" dirty="0" smtClean="0"/>
              <a:t>Data tools and evaluation systems</a:t>
            </a:r>
          </a:p>
          <a:p>
            <a:pPr lvl="1">
              <a:defRPr/>
            </a:pPr>
            <a:r>
              <a:rPr lang="en-US" sz="2800" dirty="0" smtClean="0"/>
              <a:t>Fidelity</a:t>
            </a:r>
          </a:p>
          <a:p>
            <a:pPr lvl="1">
              <a:defRPr/>
            </a:pPr>
            <a:r>
              <a:rPr lang="en-US" sz="2800" dirty="0" smtClean="0"/>
              <a:t>Decisions</a:t>
            </a:r>
          </a:p>
          <a:p>
            <a:pPr lvl="1">
              <a:defRPr/>
            </a:pPr>
            <a:r>
              <a:rPr lang="en-US" sz="2800" dirty="0" smtClean="0"/>
              <a:t>Outcomes</a:t>
            </a:r>
          </a:p>
          <a:p>
            <a:pPr>
              <a:defRPr/>
            </a:pPr>
            <a:r>
              <a:rPr lang="en-US" sz="2800" dirty="0" smtClean="0"/>
              <a:t>Internal coaching capacity</a:t>
            </a:r>
          </a:p>
          <a:p>
            <a:pPr>
              <a:defRPr/>
            </a:pPr>
            <a:r>
              <a:rPr lang="en-US" sz="2800" dirty="0" smtClean="0"/>
              <a:t>Resources to address full range of individual child needs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11" y="1947971"/>
            <a:ext cx="1867889" cy="273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Programs Need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External coaching</a:t>
            </a:r>
          </a:p>
          <a:p>
            <a:pPr lvl="1"/>
            <a:r>
              <a:rPr lang="en-US" sz="2800" dirty="0" smtClean="0"/>
              <a:t>Confident and knowledgeable facilitator to build leadership team capacity to guide implementation and fidelity</a:t>
            </a:r>
          </a:p>
          <a:p>
            <a:r>
              <a:rPr lang="en-US" sz="2800" dirty="0" smtClean="0"/>
              <a:t>Professional development</a:t>
            </a:r>
          </a:p>
          <a:p>
            <a:pPr lvl="1"/>
            <a:r>
              <a:rPr lang="en-US" sz="2800" dirty="0" smtClean="0"/>
              <a:t>Training </a:t>
            </a:r>
          </a:p>
          <a:p>
            <a:pPr lvl="1"/>
            <a:r>
              <a:rPr lang="en-US" sz="2800" dirty="0" smtClean="0"/>
              <a:t>Practice-based coaching</a:t>
            </a:r>
          </a:p>
          <a:p>
            <a:pPr lvl="1"/>
            <a:r>
              <a:rPr lang="en-US" sz="2800" dirty="0" smtClean="0"/>
              <a:t>Ongoing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 is the Critical Unit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External Coach (Master Cadre) supports a Leadership Team</a:t>
            </a:r>
          </a:p>
          <a:p>
            <a:pPr lvl="1"/>
            <a:r>
              <a:rPr lang="en-US" sz="2800" dirty="0" smtClean="0"/>
              <a:t>Attend Leadership Team meetings</a:t>
            </a:r>
          </a:p>
          <a:p>
            <a:pPr lvl="1"/>
            <a:r>
              <a:rPr lang="en-US" sz="2800" dirty="0" smtClean="0"/>
              <a:t>Support action planning</a:t>
            </a:r>
          </a:p>
          <a:p>
            <a:pPr lvl="1"/>
            <a:r>
              <a:rPr lang="en-US" sz="2800" dirty="0" smtClean="0"/>
              <a:t>Support use of data decision-making</a:t>
            </a:r>
          </a:p>
          <a:p>
            <a:r>
              <a:rPr lang="en-US" sz="2800" dirty="0" smtClean="0"/>
              <a:t>Leadership Team capacity building</a:t>
            </a:r>
          </a:p>
          <a:p>
            <a:pPr lvl="1"/>
            <a:r>
              <a:rPr lang="en-US" sz="2800" dirty="0" smtClean="0"/>
              <a:t>Data decision-making (how)</a:t>
            </a:r>
          </a:p>
          <a:p>
            <a:pPr lvl="1"/>
            <a:r>
              <a:rPr lang="en-US" sz="2800" dirty="0" smtClean="0"/>
              <a:t>PW components (what)</a:t>
            </a:r>
          </a:p>
          <a:p>
            <a:pPr lvl="1"/>
            <a:r>
              <a:rPr lang="en-US" sz="2800" dirty="0" smtClean="0"/>
              <a:t>Effective meetings and team functioning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0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Capacity Building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External coach support to the leadership team</a:t>
            </a:r>
          </a:p>
          <a:p>
            <a:pPr lvl="1"/>
            <a:r>
              <a:rPr lang="en-US" sz="3200" dirty="0" smtClean="0"/>
              <a:t>Teaming</a:t>
            </a:r>
          </a:p>
          <a:p>
            <a:pPr lvl="1"/>
            <a:r>
              <a:rPr lang="en-US" sz="3200" dirty="0" smtClean="0"/>
              <a:t>Professional development and coaching</a:t>
            </a:r>
          </a:p>
          <a:p>
            <a:pPr lvl="1"/>
            <a:r>
              <a:rPr lang="en-US" sz="3200" dirty="0" smtClean="0"/>
              <a:t>Establishing systems and policies</a:t>
            </a:r>
          </a:p>
          <a:p>
            <a:pPr lvl="1"/>
            <a:r>
              <a:rPr lang="en-US" sz="3200" dirty="0" smtClean="0"/>
              <a:t>Data systems and decision-making</a:t>
            </a:r>
          </a:p>
          <a:p>
            <a:pPr lvl="1"/>
            <a:r>
              <a:rPr lang="en-US" sz="3200" dirty="0" smtClean="0"/>
              <a:t>Family engagement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0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4876800" cy="4495799"/>
          </a:xfrm>
        </p:spPr>
        <p:txBody>
          <a:bodyPr>
            <a:noAutofit/>
          </a:bodyPr>
          <a:lstStyle/>
          <a:p>
            <a:r>
              <a:rPr lang="en-US" b="1" dirty="0" smtClean="0"/>
              <a:t>Intensive TA for Installing, Sustaining and Scaling up Recommended Practices: A Systems Model for Professional Development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667000" cy="39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7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A Data Decision-Making Approach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r>
              <a:rPr lang="en-US" sz="2600" dirty="0" smtClean="0"/>
              <a:t>Outcomes are identified</a:t>
            </a:r>
          </a:p>
          <a:p>
            <a:r>
              <a:rPr lang="en-US" sz="2600" dirty="0" smtClean="0"/>
              <a:t>Fidelity and outcomes are measured</a:t>
            </a:r>
          </a:p>
          <a:p>
            <a:r>
              <a:rPr lang="en-US" sz="2600" dirty="0" smtClean="0"/>
              <a:t>Data are summarized and used to:</a:t>
            </a:r>
          </a:p>
          <a:p>
            <a:pPr lvl="1"/>
            <a:r>
              <a:rPr lang="en-US" sz="2400" dirty="0" smtClean="0"/>
              <a:t>Identify training needs</a:t>
            </a:r>
          </a:p>
          <a:p>
            <a:pPr lvl="1"/>
            <a:r>
              <a:rPr lang="en-US" sz="2400" dirty="0" smtClean="0"/>
              <a:t>Deliver professional development</a:t>
            </a:r>
          </a:p>
          <a:p>
            <a:pPr lvl="1"/>
            <a:r>
              <a:rPr lang="en-US" sz="2400" dirty="0" smtClean="0"/>
              <a:t>Make programmatic changes </a:t>
            </a:r>
          </a:p>
          <a:p>
            <a:pPr lvl="1"/>
            <a:r>
              <a:rPr lang="en-US" sz="2400" dirty="0" smtClean="0"/>
              <a:t>Problem solve around specific children or issues</a:t>
            </a:r>
          </a:p>
          <a:p>
            <a:pPr lvl="1"/>
            <a:r>
              <a:rPr lang="en-US" sz="2400" dirty="0" smtClean="0"/>
              <a:t>Ensure child learning and success</a:t>
            </a:r>
          </a:p>
          <a:p>
            <a:r>
              <a:rPr lang="en-US" sz="2600" dirty="0" smtClean="0"/>
              <a:t>Data collection AND ANALYSIS is an ongoing process</a:t>
            </a:r>
          </a:p>
          <a:p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</a:rPr>
              <a:t>Data Systems </a:t>
            </a:r>
            <a:r>
              <a:rPr lang="en-US" sz="3600" dirty="0">
                <a:effectLst/>
              </a:rPr>
              <a:t>R</a:t>
            </a:r>
            <a:r>
              <a:rPr lang="en-US" sz="3600" dirty="0" smtClean="0">
                <a:effectLst/>
              </a:rPr>
              <a:t>elated to Pyramid Model Practices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400" dirty="0" smtClean="0"/>
              <a:t>Implementation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000" dirty="0" smtClean="0"/>
              <a:t>Benchmarks of Quality – Centers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000" dirty="0" smtClean="0"/>
              <a:t>Benchmarks of Quality – Home Visiting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000" dirty="0" smtClean="0"/>
              <a:t>TPOT (Teaching Pyramid Observation Tool)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000" dirty="0"/>
              <a:t>TPITOS (The Pyramid Infant/Toddler Observation Scale)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000" dirty="0" smtClean="0"/>
              <a:t>Family Coaching Checklist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400" dirty="0" smtClean="0"/>
              <a:t>Program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000" dirty="0" smtClean="0"/>
              <a:t>Program Incidents (calls to families, dismissals, transfer, requests for assistance, family conferences)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en-US" sz="2000" dirty="0" smtClean="0"/>
              <a:t>Behavior Incident Report System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Child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2000" dirty="0"/>
              <a:t>ASQ-SE (</a:t>
            </a:r>
            <a:r>
              <a:rPr lang="en-US" sz="2000" dirty="0" smtClean="0"/>
              <a:t>Ages </a:t>
            </a:r>
            <a:r>
              <a:rPr lang="en-US" sz="2000" dirty="0"/>
              <a:t>and Stages Questionnaires: Social and Emotional)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Direct Behavior Rating (DBR) or Progress Monitoring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Child curriculum-based assessment or rating scales (e.g., SEAM, SSIS)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for Decisions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68398"/>
              </p:ext>
            </p:extLst>
          </p:nvPr>
        </p:nvGraphicFramePr>
        <p:xfrm>
          <a:off x="457200" y="2209800"/>
          <a:ext cx="8229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Phases of Work in States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Phase 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State Team development and planning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Monthly meetings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Infrastructure development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Data collection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Sustainability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Master Cadre training and support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Training preparation – key readings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Module training (center services, family coaching)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Training support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Coaches training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Coaching support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Program-Wide Supports for Implementation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Phase 1 continued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3200" dirty="0" smtClean="0"/>
              <a:t>Demonstration site development</a:t>
            </a:r>
          </a:p>
          <a:p>
            <a:pPr lvl="2" eaLnBrk="1" hangingPunct="1"/>
            <a:r>
              <a:rPr lang="en-US" sz="3200" dirty="0" smtClean="0"/>
              <a:t>Readiness and staff buy-in</a:t>
            </a:r>
          </a:p>
          <a:p>
            <a:pPr lvl="2" eaLnBrk="1" hangingPunct="1"/>
            <a:r>
              <a:rPr lang="en-US" sz="3200" dirty="0" smtClean="0"/>
              <a:t>Internal coaching capacity</a:t>
            </a:r>
          </a:p>
          <a:p>
            <a:pPr lvl="2" eaLnBrk="1" hangingPunct="1"/>
            <a:r>
              <a:rPr lang="en-US" sz="3200" dirty="0" smtClean="0"/>
              <a:t>Internal coaches trained</a:t>
            </a:r>
          </a:p>
          <a:p>
            <a:pPr lvl="2" eaLnBrk="1" hangingPunct="1"/>
            <a:r>
              <a:rPr lang="en-US" sz="3200" dirty="0" smtClean="0"/>
              <a:t>Leadership team training</a:t>
            </a:r>
          </a:p>
          <a:p>
            <a:pPr lvl="2" eaLnBrk="1" hangingPunct="1"/>
            <a:r>
              <a:rPr lang="en-US" sz="3200" dirty="0" smtClean="0"/>
              <a:t>Data collection and evaluation</a:t>
            </a:r>
          </a:p>
          <a:p>
            <a:pPr lvl="2" eaLnBrk="1" hangingPunct="1"/>
            <a:r>
              <a:rPr lang="en-US" sz="3200" dirty="0" smtClean="0"/>
              <a:t>Mentored by Master Cadre via ECTA consultant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Phase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State team consultation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Distance support via conference calls, email, web 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Connection to state network for peer (other state teams)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Master cadre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Monthly conference calls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Distance support via email, web 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Review of training videos, agendas, activities, training evaluations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Demonstration (and expansion) sites</a:t>
            </a:r>
          </a:p>
          <a:p>
            <a:pPr lvl="1" eaLnBrk="1" hangingPunct="1"/>
            <a:r>
              <a:rPr lang="en-US" sz="3200" dirty="0" smtClean="0"/>
              <a:t>On-site sharing/problem-solving sessions</a:t>
            </a:r>
          </a:p>
          <a:p>
            <a:pPr lvl="1" eaLnBrk="1" hangingPunct="1"/>
            <a:r>
              <a:rPr lang="en-US" sz="3200" dirty="0" smtClean="0"/>
              <a:t>Data summaries</a:t>
            </a:r>
          </a:p>
          <a:p>
            <a:pPr lvl="1" eaLnBrk="1" hangingPunct="1"/>
            <a:r>
              <a:rPr lang="en-US" sz="3200" dirty="0" smtClean="0"/>
              <a:t>TA through Master Cadre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9" y="4368566"/>
            <a:ext cx="3421062" cy="23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Intensive TA Partnership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Selection </a:t>
            </a:r>
            <a:r>
              <a:rPr lang="en-US" sz="2400" dirty="0"/>
              <a:t>of states: </a:t>
            </a:r>
            <a:r>
              <a:rPr lang="en-US" sz="2400" dirty="0" smtClean="0"/>
              <a:t>readiness/ability to be successful models, </a:t>
            </a:r>
            <a:r>
              <a:rPr lang="en-US" sz="2400" dirty="0"/>
              <a:t>application </a:t>
            </a:r>
            <a:r>
              <a:rPr lang="en-US" sz="2400" dirty="0" smtClean="0"/>
              <a:t>process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mplementation stages take 2-4 years</a:t>
            </a:r>
          </a:p>
          <a:p>
            <a:r>
              <a:rPr lang="en-US" sz="2400" dirty="0" smtClean="0"/>
              <a:t>Install necessary </a:t>
            </a:r>
            <a:r>
              <a:rPr lang="en-US" sz="2400" dirty="0"/>
              <a:t>implementation components/drivers </a:t>
            </a:r>
            <a:r>
              <a:rPr lang="en-US" sz="2400" dirty="0" smtClean="0"/>
              <a:t>(state team, trainers, coaches, high fidelity sites, evaluation systems, sustainability and scale-up plans, e.g. staffing, governance, finance)</a:t>
            </a:r>
            <a:endParaRPr lang="en-US" sz="2400" dirty="0"/>
          </a:p>
          <a:p>
            <a:r>
              <a:rPr lang="en-US" sz="2400" dirty="0" smtClean="0"/>
              <a:t>2 </a:t>
            </a:r>
            <a:r>
              <a:rPr lang="en-US" sz="2400" dirty="0"/>
              <a:t>TA Teams per state: </a:t>
            </a:r>
          </a:p>
          <a:p>
            <a:pPr lvl="1"/>
            <a:r>
              <a:rPr lang="en-US" sz="2400" dirty="0"/>
              <a:t>State Team TA </a:t>
            </a:r>
            <a:r>
              <a:rPr lang="en-US" sz="2400" dirty="0" smtClean="0"/>
              <a:t>staff (works with State </a:t>
            </a:r>
            <a:r>
              <a:rPr lang="en-US" sz="2400" dirty="0"/>
              <a:t>T</a:t>
            </a:r>
            <a:r>
              <a:rPr lang="en-US" sz="2400" dirty="0" smtClean="0"/>
              <a:t>eam)</a:t>
            </a:r>
            <a:endParaRPr lang="en-US" sz="2400" dirty="0"/>
          </a:p>
          <a:p>
            <a:pPr lvl="1"/>
            <a:r>
              <a:rPr lang="en-US" sz="2400" dirty="0"/>
              <a:t>PD </a:t>
            </a:r>
            <a:r>
              <a:rPr lang="en-US" sz="2400" dirty="0" smtClean="0"/>
              <a:t>TA staff (works with Master Cadre and Sites)</a:t>
            </a:r>
            <a:endParaRPr lang="en-US" sz="2400" dirty="0"/>
          </a:p>
          <a:p>
            <a:r>
              <a:rPr lang="en-US" sz="2400" dirty="0" smtClean="0"/>
              <a:t>Multiple face to face visits with distance TA between visits</a:t>
            </a:r>
          </a:p>
          <a:p>
            <a:r>
              <a:rPr lang="en-US" sz="2400" dirty="0" smtClean="0"/>
              <a:t>Evaluation of all elements of model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We’d Love to Work with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76400"/>
            <a:ext cx="5181600" cy="48768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Applications available in October, 2013</a:t>
            </a:r>
          </a:p>
          <a:p>
            <a:pPr lvl="1"/>
            <a:r>
              <a:rPr lang="en-US" sz="3200" dirty="0" smtClean="0"/>
              <a:t>Webinar to explain elements and process</a:t>
            </a:r>
          </a:p>
          <a:p>
            <a:pPr lvl="1"/>
            <a:r>
              <a:rPr lang="en-US" sz="3200" dirty="0" smtClean="0"/>
              <a:t>Conference call with potential states </a:t>
            </a:r>
          </a:p>
          <a:p>
            <a:pPr lvl="1"/>
            <a:r>
              <a:rPr lang="en-US" sz="3200" dirty="0" smtClean="0"/>
              <a:t>Two states selected in January, 2014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1348"/>
            <a:ext cx="3200400" cy="468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4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Bringing the Expertise of CELL and TACSEI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Lise </a:t>
            </a:r>
            <a:r>
              <a:rPr lang="en-US" dirty="0" smtClean="0"/>
              <a:t>Fox</a:t>
            </a:r>
          </a:p>
          <a:p>
            <a:pPr lvl="1"/>
            <a:r>
              <a:rPr lang="en-US" dirty="0" smtClean="0"/>
              <a:t>Barbara Smith</a:t>
            </a:r>
          </a:p>
          <a:p>
            <a:pPr lvl="1"/>
            <a:r>
              <a:rPr lang="en-US" dirty="0" smtClean="0"/>
              <a:t>Carol Trivette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Glen </a:t>
            </a:r>
            <a:r>
              <a:rPr lang="en-US" dirty="0" smtClean="0"/>
              <a:t>Dunlap</a:t>
            </a:r>
          </a:p>
          <a:p>
            <a:pPr lvl="1"/>
            <a:r>
              <a:rPr lang="en-US" dirty="0" smtClean="0"/>
              <a:t>Phil Strain</a:t>
            </a:r>
          </a:p>
          <a:p>
            <a:pPr lvl="1"/>
            <a:r>
              <a:rPr lang="en-US" dirty="0" smtClean="0"/>
              <a:t>Carl Dunst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ed Bovey</a:t>
            </a:r>
          </a:p>
          <a:p>
            <a:pPr lvl="1"/>
            <a:r>
              <a:rPr lang="en-US" dirty="0" smtClean="0"/>
              <a:t>Denise Binder</a:t>
            </a:r>
          </a:p>
          <a:p>
            <a:pPr lvl="1"/>
            <a:r>
              <a:rPr lang="en-US" dirty="0" smtClean="0"/>
              <a:t>Allison Jones</a:t>
            </a:r>
          </a:p>
          <a:p>
            <a:pPr lvl="1"/>
            <a:r>
              <a:rPr lang="en-US" dirty="0" smtClean="0"/>
              <a:t>Myrna Veguilla</a:t>
            </a:r>
          </a:p>
          <a:p>
            <a:pPr lvl="1"/>
            <a:r>
              <a:rPr lang="en-US" dirty="0" smtClean="0"/>
              <a:t>Janice Lee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3198"/>
            <a:ext cx="3810000" cy="91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962400" cy="102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3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Systems Model for Early Childhood Professional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Incorporates best practice from: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819400"/>
            <a:ext cx="4329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3200" dirty="0"/>
              <a:t>Systems Thinking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/>
              <a:t>Implementation Science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/>
              <a:t>Cross-Agency Collaborative Planning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08413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768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943409"/>
            <a:ext cx="2620762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Capacity to provide effective professional development including coaching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943409"/>
            <a:ext cx="2438400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Teachers and programs that implement evidence-based practices with fidelity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288" y="1974719"/>
            <a:ext cx="2599928" cy="240065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Child Outcomes</a:t>
            </a: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62000"/>
          </a:xfrm>
        </p:spPr>
        <p:txBody>
          <a:bodyPr>
            <a:no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System Capacity to </a:t>
            </a:r>
            <a:r>
              <a:rPr lang="en-US" dirty="0"/>
              <a:t>Promote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Child </a:t>
            </a:r>
            <a:r>
              <a:rPr lang="en-US" dirty="0"/>
              <a:t>Outcomes</a:t>
            </a: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>
            <a:off x="2696962" y="3097571"/>
            <a:ext cx="427238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562600" y="3057419"/>
            <a:ext cx="507449" cy="1319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99" y="2544570"/>
            <a:ext cx="1577027" cy="142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5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Meaningful Outcomes for Children </a:t>
            </a:r>
            <a:br>
              <a:rPr lang="en-US" sz="3600" dirty="0" smtClean="0"/>
            </a:br>
            <a:r>
              <a:rPr lang="en-US" sz="3600" dirty="0" smtClean="0"/>
              <a:t>and Families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r>
              <a:rPr lang="en-US" sz="2800" dirty="0" smtClean="0"/>
              <a:t>Relationships </a:t>
            </a:r>
            <a:r>
              <a:rPr lang="en-US" sz="2800" dirty="0"/>
              <a:t>-  Social relationships, which include getting along with other children and relating well with </a:t>
            </a:r>
            <a:r>
              <a:rPr lang="en-US" sz="2800" dirty="0" smtClean="0"/>
              <a:t>adults</a:t>
            </a:r>
          </a:p>
          <a:p>
            <a:r>
              <a:rPr lang="en-US" sz="2800" dirty="0"/>
              <a:t>Learning – Use of knowledge and skills, which refers to thinking, reasoning, problem-solving, and early literacy and math </a:t>
            </a:r>
            <a:r>
              <a:rPr lang="en-US" sz="2800" dirty="0" smtClean="0"/>
              <a:t>skills</a:t>
            </a:r>
            <a:endParaRPr lang="en-US" sz="2800" dirty="0"/>
          </a:p>
          <a:p>
            <a:r>
              <a:rPr lang="en-US" sz="2800" dirty="0"/>
              <a:t>Independence - Taking action to meet needs, which includes feeding, dressing, self-care, and following rules related to health and safety.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86400"/>
            <a:ext cx="1295400" cy="117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 Partnership with Families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3600" dirty="0" smtClean="0"/>
              <a:t>A</a:t>
            </a:r>
            <a:r>
              <a:rPr lang="en-US" sz="3600" dirty="0"/>
              <a:t>.		</a:t>
            </a:r>
            <a:r>
              <a:rPr lang="en-US" sz="3600" dirty="0" smtClean="0"/>
              <a:t>Know </a:t>
            </a:r>
            <a:r>
              <a:rPr lang="en-US" sz="3600" dirty="0"/>
              <a:t>their rights;</a:t>
            </a:r>
          </a:p>
          <a:p>
            <a:pPr marL="742950" indent="-742950" algn="l">
              <a:buAutoNum type="alphaUcPeriod" startAt="2"/>
            </a:pPr>
            <a:r>
              <a:rPr lang="en-US" sz="3600" dirty="0" smtClean="0"/>
              <a:t> Effectively </a:t>
            </a:r>
            <a:r>
              <a:rPr lang="en-US" sz="3600" dirty="0"/>
              <a:t>communicate their </a:t>
            </a:r>
            <a:r>
              <a:rPr lang="en-US" sz="3600" dirty="0" smtClean="0"/>
              <a:t>			  		children's </a:t>
            </a:r>
            <a:r>
              <a:rPr lang="en-US" sz="3600" dirty="0"/>
              <a:t>needs; </a:t>
            </a:r>
            <a:r>
              <a:rPr lang="en-US" sz="3600" dirty="0" smtClean="0"/>
              <a:t>and</a:t>
            </a:r>
          </a:p>
          <a:p>
            <a:pPr marL="742950" indent="-742950" algn="l">
              <a:buAutoNum type="alphaUcPeriod" startAt="2"/>
            </a:pPr>
            <a:r>
              <a:rPr lang="en-US" sz="3600" dirty="0" smtClean="0"/>
              <a:t> Help </a:t>
            </a:r>
            <a:r>
              <a:rPr lang="en-US" sz="3600" dirty="0"/>
              <a:t>their children develop and learn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BF9B7-689C-EC44-85BB-781DEF006A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2922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0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800" dirty="0" smtClean="0"/>
              <a:t>System</a:t>
            </a:r>
            <a:r>
              <a:rPr lang="en-US" sz="2800" dirty="0"/>
              <a:t>: A group of interacting, interrelated, or interdependent elements forming a complex </a:t>
            </a:r>
            <a:r>
              <a:rPr lang="en-US" sz="2800" dirty="0" smtClean="0"/>
              <a:t>whole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 often PD is considered simplistically, e.g. one-shot training</a:t>
            </a:r>
          </a:p>
          <a:p>
            <a:r>
              <a:rPr lang="en-US" sz="2400" dirty="0" smtClean="0"/>
              <a:t>If the </a:t>
            </a:r>
            <a:r>
              <a:rPr lang="en-US" sz="2400" b="1" dirty="0" smtClean="0"/>
              <a:t>goal of PD is the high fidelity use of EBPs</a:t>
            </a:r>
            <a:r>
              <a:rPr lang="en-US" sz="2400" dirty="0" smtClean="0"/>
              <a:t>, then it is multifaceted with many interdependent elements:</a:t>
            </a:r>
          </a:p>
          <a:p>
            <a:pPr lvl="1"/>
            <a:r>
              <a:rPr lang="en-US" sz="2200" dirty="0" smtClean="0"/>
              <a:t>Requires state, local and program infrastructure and systems using effective implementation components and strategies</a:t>
            </a:r>
          </a:p>
          <a:p>
            <a:pPr lvl="1"/>
            <a:r>
              <a:rPr lang="en-US" sz="2200" dirty="0" smtClean="0"/>
              <a:t>Data/evaluation systems to ensure fidelity and data-driven decision making </a:t>
            </a:r>
          </a:p>
          <a:p>
            <a:pPr lvl="1"/>
            <a:r>
              <a:rPr lang="en-US" sz="2200" dirty="0" smtClean="0"/>
              <a:t>Monitoring and feedback loops</a:t>
            </a:r>
          </a:p>
          <a:p>
            <a:pPr lvl="1"/>
            <a:r>
              <a:rPr lang="en-US" sz="2200" dirty="0" smtClean="0"/>
              <a:t>Implementation supports (drivers) such as coaching and decision-making teams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20331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942</TotalTime>
  <Words>1429</Words>
  <Application>Microsoft Office PowerPoint</Application>
  <PresentationFormat>On-screen Show (4:3)</PresentationFormat>
  <Paragraphs>271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1_Office Theme</vt:lpstr>
      <vt:lpstr>Office Theme</vt:lpstr>
      <vt:lpstr>2_Office Theme</vt:lpstr>
      <vt:lpstr>4_Office Theme</vt:lpstr>
      <vt:lpstr>Changing Practices, Changing Outcomes: Building State Capacity</vt:lpstr>
      <vt:lpstr>Purpose of the ECTA Center</vt:lpstr>
      <vt:lpstr>Intensive TA for Installing, Sustaining and Scaling up Recommended Practices: A Systems Model for Professional Development</vt:lpstr>
      <vt:lpstr>Bringing the Expertise of CELL and TACSEI</vt:lpstr>
      <vt:lpstr>Systems Model for Early Childhood Professional Development</vt:lpstr>
      <vt:lpstr>Building System Capacity to Promote  Child Outcomes</vt:lpstr>
      <vt:lpstr>Meaningful Outcomes for Children  and Families</vt:lpstr>
      <vt:lpstr>In Partnership with Families</vt:lpstr>
      <vt:lpstr>   System: A group of interacting, interrelated, or interdependent elements forming a complex whole</vt:lpstr>
      <vt:lpstr>Challenges for Your Systems?</vt:lpstr>
      <vt:lpstr>Formula for Success</vt:lpstr>
      <vt:lpstr>Implementation Science</vt:lpstr>
      <vt:lpstr>PowerPoint Presentation</vt:lpstr>
      <vt:lpstr>Intensive TA Model for Installing, Sustaining and Scaling up Recommended Practices</vt:lpstr>
      <vt:lpstr>1. Cross-Agency Systems Collaborative Planning</vt:lpstr>
      <vt:lpstr>State Leadership Team</vt:lpstr>
      <vt:lpstr>And also…</vt:lpstr>
      <vt:lpstr>2. Master Cadre: Professional Development and  Technical Assistance</vt:lpstr>
      <vt:lpstr>Master Cadre</vt:lpstr>
      <vt:lpstr>PALS (Participatory Adult Learning Strategy)</vt:lpstr>
      <vt:lpstr>3. Program-Wide Demonstrations of High Fidelity Implementation </vt:lpstr>
      <vt:lpstr>Implementation Programs</vt:lpstr>
      <vt:lpstr>Program-Wide Supports for Implementation</vt:lpstr>
      <vt:lpstr>PowerPoint Presentation</vt:lpstr>
      <vt:lpstr>Components of PWSI</vt:lpstr>
      <vt:lpstr>What Programs Need</vt:lpstr>
      <vt:lpstr>What Programs Need</vt:lpstr>
      <vt:lpstr>Leadership Team is the Critical Unit</vt:lpstr>
      <vt:lpstr>Program Capacity Building</vt:lpstr>
      <vt:lpstr>4. A Data Decision-Making Approach</vt:lpstr>
      <vt:lpstr>Data Systems Related to Pyramid Model Practices </vt:lpstr>
      <vt:lpstr>Using Data for Decisions</vt:lpstr>
      <vt:lpstr>Phases of Work in States</vt:lpstr>
      <vt:lpstr>Phase 1 continued</vt:lpstr>
      <vt:lpstr>Phase 2</vt:lpstr>
      <vt:lpstr>PowerPoint Presentation</vt:lpstr>
      <vt:lpstr>Intensive TA Partnership</vt:lpstr>
      <vt:lpstr>We’d Love to Work with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Giacomini, Jill</dc:creator>
  <cp:lastModifiedBy>Fox, Lise</cp:lastModifiedBy>
  <cp:revision>102</cp:revision>
  <dcterms:created xsi:type="dcterms:W3CDTF">2013-07-03T01:17:53Z</dcterms:created>
  <dcterms:modified xsi:type="dcterms:W3CDTF">2013-09-08T20:04:09Z</dcterms:modified>
</cp:coreProperties>
</file>