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Lst>
  <p:notesMasterIdLst>
    <p:notesMasterId r:id="rId58"/>
  </p:notesMasterIdLst>
  <p:sldIdLst>
    <p:sldId id="308" r:id="rId14"/>
    <p:sldId id="309" r:id="rId15"/>
    <p:sldId id="310" r:id="rId16"/>
    <p:sldId id="311" r:id="rId17"/>
    <p:sldId id="312" r:id="rId18"/>
    <p:sldId id="313" r:id="rId19"/>
    <p:sldId id="314" r:id="rId20"/>
    <p:sldId id="315"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7" r:id="rId38"/>
    <p:sldId id="321" r:id="rId39"/>
    <p:sldId id="326" r:id="rId40"/>
    <p:sldId id="322" r:id="rId41"/>
    <p:sldId id="324" r:id="rId42"/>
    <p:sldId id="323" r:id="rId43"/>
    <p:sldId id="325" r:id="rId44"/>
    <p:sldId id="279" r:id="rId45"/>
    <p:sldId id="280" r:id="rId46"/>
    <p:sldId id="281" r:id="rId47"/>
    <p:sldId id="282" r:id="rId48"/>
    <p:sldId id="283" r:id="rId49"/>
    <p:sldId id="284" r:id="rId50"/>
    <p:sldId id="285" r:id="rId51"/>
    <p:sldId id="286" r:id="rId52"/>
    <p:sldId id="287" r:id="rId53"/>
    <p:sldId id="316" r:id="rId54"/>
    <p:sldId id="317" r:id="rId55"/>
    <p:sldId id="318" r:id="rId56"/>
    <p:sldId id="31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CFDFE"/>
    <a:srgbClr val="F5F8FD"/>
    <a:srgbClr val="EFF3FB"/>
    <a:srgbClr val="DFE7F5"/>
    <a:srgbClr val="CCD9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178" autoAdjust="0"/>
    <p:restoredTop sz="82431" autoAdjust="0"/>
  </p:normalViewPr>
  <p:slideViewPr>
    <p:cSldViewPr>
      <p:cViewPr>
        <p:scale>
          <a:sx n="110" d="100"/>
          <a:sy n="110" d="100"/>
        </p:scale>
        <p:origin x="-1644" y="-162"/>
      </p:cViewPr>
      <p:guideLst>
        <p:guide orient="horz" pos="2160"/>
        <p:guide pos="2880"/>
      </p:guideLst>
    </p:cSldViewPr>
  </p:slideViewPr>
  <p:outlineViewPr>
    <p:cViewPr>
      <p:scale>
        <a:sx n="33" d="100"/>
        <a:sy n="33" d="100"/>
      </p:scale>
      <p:origin x="38" y="4032"/>
    </p:cViewPr>
  </p:outlineViewPr>
  <p:notesTextViewPr>
    <p:cViewPr>
      <p:scale>
        <a:sx n="1" d="1"/>
        <a:sy n="1" d="1"/>
      </p:scale>
      <p:origin x="0" y="0"/>
    </p:cViewPr>
  </p:notesTextViewPr>
  <p:sorterViewPr>
    <p:cViewPr>
      <p:scale>
        <a:sx n="100" d="100"/>
        <a:sy n="100" d="100"/>
      </p:scale>
      <p:origin x="0" y="26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E31D7-F689-47C0-B764-36BE63C353C3}" type="datetimeFigureOut">
              <a:rPr lang="en-US" smtClean="0"/>
              <a:pPr/>
              <a:t>9/14/2013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95563-FAB9-4C2F-A958-54835667E409}" type="slidenum">
              <a:rPr lang="en-US" smtClean="0"/>
              <a:pPr/>
              <a:t>‹#›</a:t>
            </a:fld>
            <a:endParaRPr lang="en-US"/>
          </a:p>
        </p:txBody>
      </p:sp>
    </p:spTree>
    <p:extLst>
      <p:ext uri="{BB962C8B-B14F-4D97-AF65-F5344CB8AC3E}">
        <p14:creationId xmlns:p14="http://schemas.microsoft.com/office/powerpoint/2010/main" xmlns="" val="3046997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session</a:t>
            </a:r>
            <a:endParaRPr lang="en-US" dirty="0"/>
          </a:p>
        </p:txBody>
      </p:sp>
      <p:sp>
        <p:nvSpPr>
          <p:cNvPr id="4" name="Slide Number Placeholder 3"/>
          <p:cNvSpPr>
            <a:spLocks noGrp="1"/>
          </p:cNvSpPr>
          <p:nvPr>
            <p:ph type="sldNum" sz="quarter" idx="10"/>
          </p:nvPr>
        </p:nvSpPr>
        <p:spPr/>
        <p:txBody>
          <a:bodyPr/>
          <a:lstStyle/>
          <a:p>
            <a:fld id="{96595563-FAB9-4C2F-A958-54835667E40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55376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pPr>
                <a:defRPr/>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pPr>
                <a:defRPr/>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pPr>
                <a:defRPr/>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pPr>
                <a:defRPr/>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F4E97304-255B-4A32-9A7A-1D696A1C88B8}" type="slidenum">
              <a:rPr lang="en-US" smtClean="0"/>
              <a:pPr>
                <a:defRPr/>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20D2D2D8-E8C8-4FBB-95FD-A1C4AB1EC0F0}" type="slidenum">
              <a:rPr lang="en-US" smtClean="0"/>
              <a:pPr>
                <a:defRPr/>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6991F911-52D3-4C03-B6FA-3915F0A26509}" type="slidenum">
              <a:rPr lang="en-US" smtClean="0"/>
              <a:pPr>
                <a:defRPr/>
              </a:pPr>
              <a:t>37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smtClean="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491C3A40-E2D1-459D-A9AC-359EAC6D155D}" type="slidenum">
              <a:rPr lang="en-US" smtClean="0"/>
              <a:pPr>
                <a:defRPr/>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State’s proposed SPP that was released for public comment in Spring 2013 includes a State Systemic Improvement Plan (SSIP) that is a comprehensive, ambitious yet achievable plan for improving results for infants and toddlers with disabilities.  The proposed SSIP must be a multi-year plan that the State develops.  The basis for this plan is a detailed data and infrastructure analysis that will guide the development of the strategies to increase the State’s capacity to structure and lead meaningful change in early intervention service (EIS) programs and providers. </a:t>
            </a:r>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The proposed SSIP is to be developed in 2 phases and then implemented in a third phase that occur over the new APR reporting period of 2015-2020</a:t>
            </a:r>
          </a:p>
          <a:p>
            <a:pPr lvl="1" eaLnBrk="1" fontAlgn="auto" hangingPunct="1">
              <a:spcAft>
                <a:spcPts val="0"/>
              </a:spcAft>
              <a:buFont typeface="Arial" pitchFamily="34" charset="0"/>
              <a:buNone/>
              <a:defRPr/>
            </a:pPr>
            <a:endParaRPr lang="en-US" dirty="0" smtClean="0"/>
          </a:p>
          <a:p>
            <a:pPr lvl="1" eaLnBrk="1" fontAlgn="auto" hangingPunct="1">
              <a:spcAft>
                <a:spcPts val="0"/>
              </a:spcAft>
              <a:buFont typeface="Arial" pitchFamily="34" charset="0"/>
              <a:buChar char="•"/>
              <a:defRPr/>
            </a:pPr>
            <a:r>
              <a:rPr lang="en-US" dirty="0" smtClean="0"/>
              <a:t>Phase 1—February, 2015</a:t>
            </a:r>
          </a:p>
          <a:p>
            <a:pPr lvl="1" eaLnBrk="1" fontAlgn="auto" hangingPunct="1">
              <a:spcAft>
                <a:spcPts val="0"/>
              </a:spcAft>
              <a:buFont typeface="Arial" pitchFamily="34" charset="0"/>
              <a:buChar char="•"/>
              <a:defRPr/>
            </a:pPr>
            <a:r>
              <a:rPr lang="en-US" dirty="0" smtClean="0"/>
              <a:t>Phase 2—February, 2016</a:t>
            </a:r>
          </a:p>
          <a:p>
            <a:pPr lvl="1" eaLnBrk="1" fontAlgn="auto" hangingPunct="1">
              <a:spcAft>
                <a:spcPts val="0"/>
              </a:spcAft>
              <a:buFont typeface="Arial" pitchFamily="34" charset="0"/>
              <a:buChar char="•"/>
              <a:defRPr/>
            </a:pPr>
            <a:r>
              <a:rPr lang="en-US" dirty="0" smtClean="0"/>
              <a:t>Phase 3—February, 2017 through February, 2020</a:t>
            </a:r>
          </a:p>
          <a:p>
            <a:pPr lvl="1" eaLnBrk="1" fontAlgn="auto" hangingPunct="1">
              <a:spcAft>
                <a:spcPts val="0"/>
              </a:spcAft>
              <a:buFont typeface="Arial" pitchFamily="34" charset="0"/>
              <a:buChar char="•"/>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Data Analyses: In order to improve results, States must assess the capacity of their current infrastructure systems and their ability to enhance this infrastructure to increase the capacity of EIS programs and providers to implement, scale up, and sustain evidence-based practices that will result in improved outcomes for infants and toddlers with disabilities and their families.  The data and infrastructure analysis should use multiple data sources, including SPP/APR indicators and 618 State-reported data, to identify systemic approaches that will lead to improved results for infants and toddlers with disabilities and their families across key measures:  early childhood outcomes and family involvement.</a:t>
            </a:r>
            <a:endParaRPr lang="en-US" dirty="0" smtClean="0"/>
          </a:p>
          <a:p>
            <a:pPr lvl="0" eaLnBrk="1" fontAlgn="auto" hangingPunct="1">
              <a:spcAft>
                <a:spcPts val="0"/>
              </a:spcAft>
              <a:buFont typeface="Arial" pitchFamily="34" charset="0"/>
              <a:buNone/>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Identification of the Focus for Improvement:   A description of improvement strategies on which the State will focus that will lead to a measurable child-based result.  The State must include in the description how the data analysis led to the identification of the area on which the State will focus.  The State must demonstrate how addressing this area of focus for improvement will build the capacity of EIS programs and providers and supports to improve the identified result for infants and toddlers and their families with disabilities.  (For example, the State might be working to improve the validity and representativeness of their data on early childhood outcomes and family involvement.) </a:t>
            </a:r>
          </a:p>
          <a:p>
            <a:endParaRPr lang="en-US" dirty="0" smtClean="0"/>
          </a:p>
          <a:p>
            <a:pPr lvl="0" eaLnBrk="1" hangingPunct="1"/>
            <a:r>
              <a:rPr lang="en-US" sz="1200" kern="1200" dirty="0" smtClean="0">
                <a:solidFill>
                  <a:schemeClr val="tx1"/>
                </a:solidFill>
                <a:effectLst/>
                <a:latin typeface="+mn-lt"/>
                <a:ea typeface="+mn-ea"/>
                <a:cs typeface="+mn-cs"/>
              </a:rPr>
              <a:t>Infrastructure to Support Improvement and Build Capacity:  A description of how the State analyzed the capacity of its current system to support improvement and build capacity in EIS programs and providers to implement, scale up, and sustain evidence-based practices to improve results for infants and toddlers with disabilities and their families, and the results of this analysis.  State system components include:  governance, fiscal, quality standards, professional development, data, technical assistance, and accountability.</a:t>
            </a:r>
            <a:endParaRPr lang="en-US" dirty="0" smtClean="0"/>
          </a:p>
          <a:p>
            <a:pPr lvl="0" eaLnBrk="1" hangingPunct="1"/>
            <a:endParaRPr lang="en-US" dirty="0" smtClean="0"/>
          </a:p>
          <a:p>
            <a:pPr lvl="0" eaLnBrk="1" hangingPunct="1"/>
            <a:r>
              <a:rPr lang="en-US" dirty="0" smtClean="0"/>
              <a:t>The description must include</a:t>
            </a:r>
            <a:r>
              <a:rPr lang="en-US" sz="2400" dirty="0" smtClean="0"/>
              <a:t>:</a:t>
            </a:r>
          </a:p>
          <a:p>
            <a:pPr marL="1085850" lvl="2" indent="-171450">
              <a:buFont typeface="Arial" pitchFamily="34" charset="0"/>
              <a:buChar char="•"/>
            </a:pPr>
            <a:r>
              <a:rPr lang="en-US" dirty="0" smtClean="0"/>
              <a:t>strengths of system</a:t>
            </a:r>
          </a:p>
          <a:p>
            <a:pPr marL="1085850" lvl="2" indent="-171450">
              <a:buFont typeface="Arial" pitchFamily="34" charset="0"/>
              <a:buChar char="•"/>
            </a:pPr>
            <a:r>
              <a:rPr lang="en-US" dirty="0" smtClean="0"/>
              <a:t>how components of system are coordinated</a:t>
            </a:r>
          </a:p>
          <a:p>
            <a:pPr marL="1085850" lvl="2" indent="-171450">
              <a:buFont typeface="Arial" pitchFamily="34" charset="0"/>
              <a:buChar char="•"/>
            </a:pPr>
            <a:r>
              <a:rPr lang="en-US" dirty="0" smtClean="0"/>
              <a:t>areas for improvement within and across components of the system</a:t>
            </a:r>
          </a:p>
          <a:p>
            <a:pPr marL="1085850" lvl="2" indent="-171450">
              <a:buFont typeface="Arial" pitchFamily="34" charset="0"/>
              <a:buChar char="•"/>
            </a:pPr>
            <a:r>
              <a:rPr lang="en-US" sz="2400" dirty="0" smtClean="0"/>
              <a:t>an analysis of initiatives in State, including initiatives in general education and other areas beyond special education, which can have an impact on children and youth with disabilities </a:t>
            </a:r>
          </a:p>
          <a:p>
            <a:pPr marL="1085850" lvl="2" indent="-171450">
              <a:buFont typeface="Arial" pitchFamily="34" charset="0"/>
              <a:buChar char="•"/>
            </a:pPr>
            <a:r>
              <a:rPr lang="en-US" sz="2400" dirty="0" smtClean="0"/>
              <a:t>how decisions are made within State system and representatives (e.g., agencies, positions, individuals) that must be involved in planning for systematic improvements in the State system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Theory of Action: </a:t>
            </a:r>
            <a:r>
              <a:rPr lang="en-US" sz="1200" kern="1200" dirty="0" smtClean="0">
                <a:solidFill>
                  <a:schemeClr val="tx1"/>
                </a:solidFill>
                <a:effectLst/>
                <a:latin typeface="+mn-lt"/>
                <a:ea typeface="+mn-ea"/>
                <a:cs typeface="+mn-cs"/>
              </a:rPr>
              <a:t>Based on the data analysis and infrastructure analysis, the State must describe the general improvement strategies that will need to be carried out and the outcomes that will need to be met to achieve the State-identified, measurable improvement in results for infants and toddlers and their families with disabilities.  The State must include in the description the changes in the State system, and EIS program and provider practices, that must occur to achieve the State-identified, measurable improvement in results for infants and toddlers with disabilities and their families.  States should consider developing a logic model that shows the relationship between the activities and the outcomes that the State expects to achieve over a multi-year period.</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Evaluation Plan:  A description of how the State will evaluate the implementation of its SSIP.  The plan must include the methods that will be used to collect and analyze data related to specific activities and outcomes of the SSIP.  The description must also include how the State will use the results of the evaluation to examine the effectiveness of the implementation of the plan and the progress toward achieving intended outcomes, and make modifications to the SSIP as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96595563-FAB9-4C2F-A958-54835667E40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190723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6595563-FAB9-4C2F-A958-54835667E40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387952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Quantitative Data Team: Developing a repertoire of data analysis tools that are currently available. In addition, the team is developing a SSIP decision flowchart with a companion document and a how-to guidance for planning data analysis project that will accompany the flowchart along with other available resources such as </a:t>
            </a:r>
            <a:r>
              <a:rPr lang="en-US" sz="1200" kern="1200" dirty="0" err="1" smtClean="0">
                <a:solidFill>
                  <a:schemeClr val="tx1"/>
                </a:solidFill>
                <a:effectLst/>
                <a:latin typeface="+mn-lt"/>
                <a:ea typeface="+mn-ea"/>
                <a:cs typeface="+mn-cs"/>
              </a:rPr>
              <a:t>EdFacts</a:t>
            </a:r>
            <a:r>
              <a:rPr lang="en-US" sz="1200" kern="1200" dirty="0" smtClean="0">
                <a:solidFill>
                  <a:schemeClr val="tx1"/>
                </a:solidFill>
                <a:effectLst/>
                <a:latin typeface="+mn-lt"/>
                <a:ea typeface="+mn-ea"/>
                <a:cs typeface="+mn-cs"/>
              </a:rPr>
              <a:t> Data Quality Assessment rubric</a:t>
            </a:r>
            <a:endParaRPr lang="en-US" dirty="0" smtClean="0"/>
          </a:p>
          <a:p>
            <a:endParaRPr lang="en-US" dirty="0"/>
          </a:p>
        </p:txBody>
      </p:sp>
      <p:sp>
        <p:nvSpPr>
          <p:cNvPr id="4" name="Slide Number Placeholder 3"/>
          <p:cNvSpPr>
            <a:spLocks noGrp="1"/>
          </p:cNvSpPr>
          <p:nvPr>
            <p:ph type="sldNum" sz="quarter" idx="10"/>
          </p:nvPr>
        </p:nvSpPr>
        <p:spPr/>
        <p:txBody>
          <a:bodyPr/>
          <a:lstStyle/>
          <a:p>
            <a:fld id="{96595563-FAB9-4C2F-A958-54835667E40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2145622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Qualitative Data Team: Developing knowledge/strategies/tools regarding the analysis of qualitative data.  This work will result in a white paper describing the value of qualitative data, a description of qualitative data collection methods and approaches to analysis and a case study applying qualitative data collection and analysis principles.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Theory of Action Team: Building on general frameworks and processes for developing theories of action, we are refining these to reflect language of SSIP.  We will offer a few options for how to display the theory of action, but describe a uniform general process for working with stakeholders to develop it.  We are also pulling together a "checklist" to help state's assess whether the theory of action they develop is specific, relevant, and useful to achieving the results they want.  Finally, the materials developed around the Theory of Action will include an </a:t>
            </a:r>
            <a:r>
              <a:rPr lang="en-US" sz="1200" kern="1200" dirty="0" err="1" smtClean="0">
                <a:solidFill>
                  <a:schemeClr val="tx1"/>
                </a:solidFill>
                <a:effectLst/>
                <a:latin typeface="+mn-lt"/>
                <a:ea typeface="+mn-ea"/>
                <a:cs typeface="+mn-cs"/>
              </a:rPr>
              <a:t>Evaluability</a:t>
            </a:r>
            <a:r>
              <a:rPr lang="en-US" sz="1200" kern="1200" dirty="0" smtClean="0">
                <a:solidFill>
                  <a:schemeClr val="tx1"/>
                </a:solidFill>
                <a:effectLst/>
                <a:latin typeface="+mn-lt"/>
                <a:ea typeface="+mn-ea"/>
                <a:cs typeface="+mn-cs"/>
              </a:rPr>
              <a:t> Assessments for States to utilize as they begin to develop an evaluation plan for the SSIP.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6595563-FAB9-4C2F-A958-54835667E409}" type="slidenum">
              <a:rPr lang="en-US" smtClean="0"/>
              <a:pPr/>
              <a:t>7</a:t>
            </a:fld>
            <a:endParaRPr lang="en-US"/>
          </a:p>
        </p:txBody>
      </p:sp>
    </p:spTree>
    <p:extLst>
      <p:ext uri="{BB962C8B-B14F-4D97-AF65-F5344CB8AC3E}">
        <p14:creationId xmlns:p14="http://schemas.microsoft.com/office/powerpoint/2010/main" xmlns="" val="424964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pPr>
                <a:defRPr/>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pPr>
                <a:defRPr/>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4A8000-1713-4CE8-B725-DB82B78AEA36}"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AFC03B-0016-4548-A82E-C96090DA25FB}"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01AAA1-DF50-4EC9-8573-BCA991D922E7}"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134721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4133A2-5291-48A0-A23F-7E6A18B6A235}"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Adapted from SERRC 2013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9813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9EBAD-9960-4485-B738-DE632D8F98CC}"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81554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CCF50-A08E-43DC-9525-8C5BA0EC4220}"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526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5877C-D040-4FE7-BD66-884EED2B7836}" type="datetime1">
              <a:rPr lang="en-US" smtClean="0">
                <a:solidFill>
                  <a:prstClr val="black">
                    <a:tint val="75000"/>
                  </a:prstClr>
                </a:solidFill>
              </a:rPr>
              <a:pPr/>
              <a:t>9/14/2013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0229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98815-3D07-454E-8E35-F02BC15064A0}" type="datetime1">
              <a:rPr lang="en-US" smtClean="0">
                <a:solidFill>
                  <a:prstClr val="black">
                    <a:tint val="75000"/>
                  </a:prstClr>
                </a:solidFill>
              </a:rPr>
              <a:pPr/>
              <a:t>9/14/2013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2094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7EAAD-7C73-4F32-A765-5456757ECA9B}" type="datetime1">
              <a:rPr lang="en-US" smtClean="0">
                <a:solidFill>
                  <a:prstClr val="black">
                    <a:tint val="75000"/>
                  </a:prstClr>
                </a:solidFill>
              </a:rPr>
              <a:pPr/>
              <a:t>9/14/2013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05560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E1103-5BC2-471A-9B76-169F1D7D714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326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DB94E-46F4-441F-B4EF-09E14C06B83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57552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6B0F3-57C4-4034-B341-7FEE6E5A0D18}"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586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C59712-19D9-4AF7-8778-FDF401E0006F}"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4891-9FA9-4735-ABC1-EFFCC2E2F99D}"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7396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01AAA1-DF50-4EC9-8573-BCA991D922E7}"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134721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4133A2-5291-48A0-A23F-7E6A18B6A235}"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Adapted from SERRC 2013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98136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9EBAD-9960-4485-B738-DE632D8F98CC}"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81554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CCF50-A08E-43DC-9525-8C5BA0EC4220}"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52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5877C-D040-4FE7-BD66-884EED2B7836}" type="datetime1">
              <a:rPr lang="en-US" smtClean="0">
                <a:solidFill>
                  <a:prstClr val="black">
                    <a:tint val="75000"/>
                  </a:prstClr>
                </a:solidFill>
              </a:rPr>
              <a:pPr/>
              <a:t>9/14/2013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0229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98815-3D07-454E-8E35-F02BC15064A0}" type="datetime1">
              <a:rPr lang="en-US" smtClean="0">
                <a:solidFill>
                  <a:prstClr val="black">
                    <a:tint val="75000"/>
                  </a:prstClr>
                </a:solidFill>
              </a:rPr>
              <a:pPr/>
              <a:t>9/14/2013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2094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7EAAD-7C73-4F32-A765-5456757ECA9B}" type="datetime1">
              <a:rPr lang="en-US" smtClean="0">
                <a:solidFill>
                  <a:prstClr val="black">
                    <a:tint val="75000"/>
                  </a:prstClr>
                </a:solidFill>
              </a:rPr>
              <a:pPr/>
              <a:t>9/14/2013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05560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E1103-5BC2-471A-9B76-169F1D7D714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3265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DB94E-46F4-441F-B4EF-09E14C06B83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575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705AF8-C23D-404A-AD76-F3E7FB38DC76}" type="datetimeFigureOut">
              <a:rPr lang="en-US" smtClean="0">
                <a:solidFill>
                  <a:prstClr val="white">
                    <a:tint val="75000"/>
                  </a:prstClr>
                </a:solidFill>
              </a:rPr>
              <a:pPr/>
              <a:t>9/14/2013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F3DC900-7FF6-4988-A34D-07884F05F7E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6B0F3-57C4-4034-B341-7FEE6E5A0D18}"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58628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4891-9FA9-4735-ABC1-EFFCC2E2F99D}"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73960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01AAA1-DF50-4EC9-8573-BCA991D922E7}"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134721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4133A2-5291-48A0-A23F-7E6A18B6A235}"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Adapted from SERRC 2013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9813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9EBAD-9960-4485-B738-DE632D8F98CC}"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81554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CCF50-A08E-43DC-9525-8C5BA0EC4220}"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5269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5877C-D040-4FE7-BD66-884EED2B7836}" type="datetime1">
              <a:rPr lang="en-US" smtClean="0">
                <a:solidFill>
                  <a:prstClr val="black">
                    <a:tint val="75000"/>
                  </a:prstClr>
                </a:solidFill>
              </a:rPr>
              <a:pPr/>
              <a:t>9/14/2013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0229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98815-3D07-454E-8E35-F02BC15064A0}" type="datetime1">
              <a:rPr lang="en-US" smtClean="0">
                <a:solidFill>
                  <a:prstClr val="black">
                    <a:tint val="75000"/>
                  </a:prstClr>
                </a:solidFill>
              </a:rPr>
              <a:pPr/>
              <a:t>9/14/2013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2094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7EAAD-7C73-4F32-A765-5456757ECA9B}" type="datetime1">
              <a:rPr lang="en-US" smtClean="0">
                <a:solidFill>
                  <a:prstClr val="black">
                    <a:tint val="75000"/>
                  </a:prstClr>
                </a:solidFill>
              </a:rPr>
              <a:pPr/>
              <a:t>9/14/2013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05560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E1103-5BC2-471A-9B76-169F1D7D714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326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5705AF8-C23D-404A-AD76-F3E7FB38DC76}" type="datetimeFigureOut">
              <a:rPr lang="en-US" smtClean="0">
                <a:solidFill>
                  <a:prstClr val="white">
                    <a:tint val="75000"/>
                  </a:prstClr>
                </a:solidFill>
              </a:rPr>
              <a:pPr/>
              <a:t>9/14/2013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F3DC900-7FF6-4988-A34D-07884F05F7E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DB94E-46F4-441F-B4EF-09E14C06B83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57552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6B0F3-57C4-4034-B341-7FEE6E5A0D18}"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58628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4891-9FA9-4735-ABC1-EFFCC2E2F99D}"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73960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01AAA1-DF50-4EC9-8573-BCA991D922E7}"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134721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4133A2-5291-48A0-A23F-7E6A18B6A235}"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Adapted from SERRC 2013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98136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9EBAD-9960-4485-B738-DE632D8F98CC}"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81554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CCF50-A08E-43DC-9525-8C5BA0EC4220}"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5269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5877C-D040-4FE7-BD66-884EED2B7836}" type="datetime1">
              <a:rPr lang="en-US" smtClean="0">
                <a:solidFill>
                  <a:prstClr val="black">
                    <a:tint val="75000"/>
                  </a:prstClr>
                </a:solidFill>
              </a:rPr>
              <a:pPr/>
              <a:t>9/14/2013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0229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98815-3D07-454E-8E35-F02BC15064A0}" type="datetime1">
              <a:rPr lang="en-US" smtClean="0">
                <a:solidFill>
                  <a:prstClr val="black">
                    <a:tint val="75000"/>
                  </a:prstClr>
                </a:solidFill>
              </a:rPr>
              <a:pPr/>
              <a:t>9/14/2013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2094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7EAAD-7C73-4F32-A765-5456757ECA9B}" type="datetime1">
              <a:rPr lang="en-US" smtClean="0">
                <a:solidFill>
                  <a:prstClr val="black">
                    <a:tint val="75000"/>
                  </a:prstClr>
                </a:solidFill>
              </a:rPr>
              <a:pPr/>
              <a:t>9/14/2013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0556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05AF8-C23D-404A-AD76-F3E7FB38DC76}" type="datetimeFigureOut">
              <a:rPr lang="en-US" smtClean="0">
                <a:solidFill>
                  <a:prstClr val="white">
                    <a:tint val="75000"/>
                  </a:prstClr>
                </a:solidFill>
              </a:rPr>
              <a:pPr/>
              <a:t>9/14/2013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F3DC900-7FF6-4988-A34D-07884F05F7E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E1103-5BC2-471A-9B76-169F1D7D714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3265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DB94E-46F4-441F-B4EF-09E14C06B83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57552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6B0F3-57C4-4034-B341-7FEE6E5A0D18}"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58628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4891-9FA9-4735-ABC1-EFFCC2E2F99D}"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739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705AF8-C23D-404A-AD76-F3E7FB38DC76}" type="datetimeFigureOut">
              <a:rPr lang="en-US" smtClean="0">
                <a:solidFill>
                  <a:prstClr val="white">
                    <a:tint val="75000"/>
                  </a:prstClr>
                </a:solidFill>
              </a:rPr>
              <a:pPr/>
              <a:t>9/14/2013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F3DC900-7FF6-4988-A34D-07884F05F7E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05AF8-C23D-404A-AD76-F3E7FB38DC76}" type="datetimeFigureOut">
              <a:rPr lang="en-US" smtClean="0">
                <a:solidFill>
                  <a:prstClr val="white">
                    <a:tint val="75000"/>
                  </a:prstClr>
                </a:solidFill>
              </a:rPr>
              <a:pPr/>
              <a:t>9/14/2013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1F3DC900-7FF6-4988-A34D-07884F05F7E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05AF8-C23D-404A-AD76-F3E7FB38DC76}" type="datetimeFigureOut">
              <a:rPr lang="en-US" smtClean="0">
                <a:solidFill>
                  <a:prstClr val="white">
                    <a:tint val="75000"/>
                  </a:prstClr>
                </a:solidFill>
              </a:rPr>
              <a:pPr/>
              <a:t>9/14/2013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1F3DC900-7FF6-4988-A34D-07884F05F7E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05AF8-C23D-404A-AD76-F3E7FB38DC76}" type="datetimeFigureOut">
              <a:rPr lang="en-US" smtClean="0">
                <a:solidFill>
                  <a:prstClr val="white">
                    <a:tint val="75000"/>
                  </a:prstClr>
                </a:solidFill>
              </a:rPr>
              <a:pPr/>
              <a:t>9/14/2013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1F3DC900-7FF6-4988-A34D-07884F05F7E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05AF8-C23D-404A-AD76-F3E7FB38DC76}" type="datetimeFigureOut">
              <a:rPr lang="en-US" smtClean="0">
                <a:solidFill>
                  <a:prstClr val="white">
                    <a:tint val="75000"/>
                  </a:prstClr>
                </a:solidFill>
              </a:rPr>
              <a:pPr/>
              <a:t>9/14/2013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F3DC900-7FF6-4988-A34D-07884F05F7E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45A9E5-9846-4FD0-AB4F-086710E9EE38}"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05AF8-C23D-404A-AD76-F3E7FB38DC76}" type="datetimeFigureOut">
              <a:rPr lang="en-US" smtClean="0">
                <a:solidFill>
                  <a:prstClr val="white">
                    <a:tint val="75000"/>
                  </a:prstClr>
                </a:solidFill>
              </a:rPr>
              <a:pPr/>
              <a:t>9/14/2013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F3DC900-7FF6-4988-A34D-07884F05F7EF}" type="slidenum">
              <a:rPr lang="en-US" smtClean="0">
                <a:solidFill>
                  <a:prstClr val="white">
                    <a:tint val="75000"/>
                  </a:prstClr>
                </a:solidFill>
              </a:rPr>
              <a:pPr/>
              <a:t>‹#›</a:t>
            </a:fld>
            <a:endParaRPr lang="en-US">
              <a:solidFill>
                <a:prstClr val="white">
                  <a:tint val="75000"/>
                </a:prstClr>
              </a:solidFill>
            </a:endParaRPr>
          </a:p>
        </p:txBody>
      </p:sp>
      <p:grpSp>
        <p:nvGrpSpPr>
          <p:cNvPr id="3"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05AF8-C23D-404A-AD76-F3E7FB38DC76}" type="datetimeFigureOut">
              <a:rPr lang="en-US" smtClean="0">
                <a:solidFill>
                  <a:prstClr val="white">
                    <a:tint val="75000"/>
                  </a:prstClr>
                </a:solidFill>
              </a:rPr>
              <a:pPr/>
              <a:t>9/14/2013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F3DC900-7FF6-4988-A34D-07884F05F7E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05AF8-C23D-404A-AD76-F3E7FB38DC76}" type="datetimeFigureOut">
              <a:rPr lang="en-US" smtClean="0">
                <a:solidFill>
                  <a:prstClr val="white">
                    <a:tint val="75000"/>
                  </a:prstClr>
                </a:solidFill>
              </a:rPr>
              <a:pPr/>
              <a:t>9/14/2013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F3DC900-7FF6-4988-A34D-07884F05F7E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D01AAA1-DF50-4EC9-8573-BCA991D922E7}" type="datetime1">
              <a:rPr lang="en-US" smtClean="0"/>
              <a:pPr/>
              <a:t>9/14/2013</a:t>
            </a:fld>
            <a:endParaRPr lang="en-US"/>
          </a:p>
        </p:txBody>
      </p:sp>
      <p:sp>
        <p:nvSpPr>
          <p:cNvPr id="17" name="Footer Placeholder 16"/>
          <p:cNvSpPr>
            <a:spLocks noGrp="1"/>
          </p:cNvSpPr>
          <p:nvPr>
            <p:ph type="ftr" sz="quarter" idx="11"/>
          </p:nvPr>
        </p:nvSpPr>
        <p:spPr/>
        <p:txBody>
          <a:bodyPr/>
          <a:lstStyle/>
          <a:p>
            <a:r>
              <a:rPr lang="en-US" smtClean="0"/>
              <a:t>Adapted from SERRC 2013</a:t>
            </a:r>
            <a:endParaRPr lang="en-US"/>
          </a:p>
        </p:txBody>
      </p:sp>
      <p:sp>
        <p:nvSpPr>
          <p:cNvPr id="29" name="Slide Number Placeholder 28"/>
          <p:cNvSpPr>
            <a:spLocks noGrp="1"/>
          </p:cNvSpPr>
          <p:nvPr>
            <p:ph type="sldNum" sz="quarter" idx="12"/>
          </p:nvPr>
        </p:nvSpPr>
        <p:spPr/>
        <p:txBody>
          <a:bodyPr/>
          <a:lstStyle/>
          <a:p>
            <a:fld id="{E90170D9-DAA8-4ACF-8575-0BF389EB8D1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4133A2-5291-48A0-A23F-7E6A18B6A235}" type="datetime1">
              <a:rPr lang="en-US" smtClean="0"/>
              <a:pPr/>
              <a:t>9/14/2013</a:t>
            </a:fld>
            <a:endParaRPr lang="en-US"/>
          </a:p>
        </p:txBody>
      </p:sp>
      <p:sp>
        <p:nvSpPr>
          <p:cNvPr id="5" name="Footer Placeholder 4"/>
          <p:cNvSpPr>
            <a:spLocks noGrp="1"/>
          </p:cNvSpPr>
          <p:nvPr>
            <p:ph type="ftr" sz="quarter" idx="11"/>
          </p:nvPr>
        </p:nvSpPr>
        <p:spPr/>
        <p:txBody>
          <a:bodyPr/>
          <a:lstStyle/>
          <a:p>
            <a:r>
              <a:rPr lang="en-US" smtClean="0"/>
              <a:t>Adapted from SERRC 2013</a:t>
            </a:r>
            <a:endParaRPr lang="en-US" dirty="0"/>
          </a:p>
        </p:txBody>
      </p:sp>
      <p:sp>
        <p:nvSpPr>
          <p:cNvPr id="6" name="Slide Number Placeholder 5"/>
          <p:cNvSpPr>
            <a:spLocks noGrp="1"/>
          </p:cNvSpPr>
          <p:nvPr>
            <p:ph type="sldNum" sz="quarter" idx="12"/>
          </p:nvPr>
        </p:nvSpPr>
        <p:spPr/>
        <p:txBody>
          <a:bodyPr/>
          <a:lstStyle/>
          <a:p>
            <a:fld id="{E90170D9-DAA8-4ACF-8575-0BF389EB8D1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89EBAD-9960-4485-B738-DE632D8F98CC}" type="datetime1">
              <a:rPr lang="en-US" smtClean="0"/>
              <a:pPr/>
              <a:t>9/14/2013</a:t>
            </a:fld>
            <a:endParaRPr lang="en-US"/>
          </a:p>
        </p:txBody>
      </p:sp>
      <p:sp>
        <p:nvSpPr>
          <p:cNvPr id="5" name="Footer Placeholder 4"/>
          <p:cNvSpPr>
            <a:spLocks noGrp="1"/>
          </p:cNvSpPr>
          <p:nvPr>
            <p:ph type="ftr" sz="quarter" idx="11"/>
          </p:nvPr>
        </p:nvSpPr>
        <p:spPr/>
        <p:txBody>
          <a:bodyPr/>
          <a:lstStyle/>
          <a:p>
            <a:r>
              <a:rPr lang="en-US" smtClean="0"/>
              <a:t>Adapted from SERRC 2013</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90170D9-DAA8-4ACF-8575-0BF389EB8D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DCCF50-A08E-43DC-9525-8C5BA0EC4220}" type="datetime1">
              <a:rPr lang="en-US" smtClean="0"/>
              <a:pPr/>
              <a:t>9/14/2013</a:t>
            </a:fld>
            <a:endParaRPr lang="en-US"/>
          </a:p>
        </p:txBody>
      </p:sp>
      <p:sp>
        <p:nvSpPr>
          <p:cNvPr id="6" name="Footer Placeholder 5"/>
          <p:cNvSpPr>
            <a:spLocks noGrp="1"/>
          </p:cNvSpPr>
          <p:nvPr>
            <p:ph type="ftr" sz="quarter" idx="11"/>
          </p:nvPr>
        </p:nvSpPr>
        <p:spPr/>
        <p:txBody>
          <a:bodyPr/>
          <a:lstStyle/>
          <a:p>
            <a:r>
              <a:rPr lang="en-US" smtClean="0"/>
              <a:t>Adapted from SERRC 2013</a:t>
            </a:r>
            <a:endParaRPr lang="en-US"/>
          </a:p>
        </p:txBody>
      </p:sp>
      <p:sp>
        <p:nvSpPr>
          <p:cNvPr id="7" name="Slide Number Placeholder 6"/>
          <p:cNvSpPr>
            <a:spLocks noGrp="1"/>
          </p:cNvSpPr>
          <p:nvPr>
            <p:ph type="sldNum" sz="quarter" idx="12"/>
          </p:nvPr>
        </p:nvSpPr>
        <p:spPr/>
        <p:txBody>
          <a:bodyPr/>
          <a:lstStyle/>
          <a:p>
            <a:fld id="{E90170D9-DAA8-4ACF-8575-0BF389EB8D1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85877C-D040-4FE7-BD66-884EED2B7836}" type="datetime1">
              <a:rPr lang="en-US" smtClean="0"/>
              <a:pPr/>
              <a:t>9/14/2013</a:t>
            </a:fld>
            <a:endParaRPr lang="en-US"/>
          </a:p>
        </p:txBody>
      </p:sp>
      <p:sp>
        <p:nvSpPr>
          <p:cNvPr id="8" name="Footer Placeholder 7"/>
          <p:cNvSpPr>
            <a:spLocks noGrp="1"/>
          </p:cNvSpPr>
          <p:nvPr>
            <p:ph type="ftr" sz="quarter" idx="11"/>
          </p:nvPr>
        </p:nvSpPr>
        <p:spPr/>
        <p:txBody>
          <a:bodyPr/>
          <a:lstStyle/>
          <a:p>
            <a:r>
              <a:rPr lang="en-US" smtClean="0"/>
              <a:t>Adapted from SERRC 2013</a:t>
            </a:r>
            <a:endParaRPr lang="en-US"/>
          </a:p>
        </p:txBody>
      </p:sp>
      <p:sp>
        <p:nvSpPr>
          <p:cNvPr id="9" name="Slide Number Placeholder 8"/>
          <p:cNvSpPr>
            <a:spLocks noGrp="1"/>
          </p:cNvSpPr>
          <p:nvPr>
            <p:ph type="sldNum" sz="quarter" idx="12"/>
          </p:nvPr>
        </p:nvSpPr>
        <p:spPr/>
        <p:txBody>
          <a:bodyPr/>
          <a:lstStyle/>
          <a:p>
            <a:fld id="{E90170D9-DAA8-4ACF-8575-0BF389EB8D1E}"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C998815-3D07-454E-8E35-F02BC15064A0}" type="datetime1">
              <a:rPr lang="en-US" smtClean="0"/>
              <a:pPr/>
              <a:t>9/14/2013</a:t>
            </a:fld>
            <a:endParaRPr lang="en-US"/>
          </a:p>
        </p:txBody>
      </p:sp>
      <p:sp>
        <p:nvSpPr>
          <p:cNvPr id="4" name="Footer Placeholder 3"/>
          <p:cNvSpPr>
            <a:spLocks noGrp="1"/>
          </p:cNvSpPr>
          <p:nvPr>
            <p:ph type="ftr" sz="quarter" idx="11"/>
          </p:nvPr>
        </p:nvSpPr>
        <p:spPr/>
        <p:txBody>
          <a:bodyPr/>
          <a:lstStyle/>
          <a:p>
            <a:r>
              <a:rPr lang="en-US" smtClean="0"/>
              <a:t>Adapted from SERRC 2013</a:t>
            </a:r>
            <a:endParaRPr lang="en-US"/>
          </a:p>
        </p:txBody>
      </p:sp>
      <p:sp>
        <p:nvSpPr>
          <p:cNvPr id="5" name="Slide Number Placeholder 4"/>
          <p:cNvSpPr>
            <a:spLocks noGrp="1"/>
          </p:cNvSpPr>
          <p:nvPr>
            <p:ph type="sldNum" sz="quarter" idx="12"/>
          </p:nvPr>
        </p:nvSpPr>
        <p:spPr/>
        <p:txBody>
          <a:bodyPr/>
          <a:lstStyle/>
          <a:p>
            <a:fld id="{E90170D9-DAA8-4ACF-8575-0BF389EB8D1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7EAAD-7C73-4F32-A765-5456757ECA9B}" type="datetime1">
              <a:rPr lang="en-US" smtClean="0"/>
              <a:pPr/>
              <a:t>9/14/2013</a:t>
            </a:fld>
            <a:endParaRPr lang="en-US"/>
          </a:p>
        </p:txBody>
      </p:sp>
      <p:sp>
        <p:nvSpPr>
          <p:cNvPr id="3" name="Footer Placeholder 2"/>
          <p:cNvSpPr>
            <a:spLocks noGrp="1"/>
          </p:cNvSpPr>
          <p:nvPr>
            <p:ph type="ftr" sz="quarter" idx="11"/>
          </p:nvPr>
        </p:nvSpPr>
        <p:spPr/>
        <p:txBody>
          <a:bodyPr/>
          <a:lstStyle/>
          <a:p>
            <a:r>
              <a:rPr lang="en-US" smtClean="0"/>
              <a:t>Adapted from SERRC 2013</a:t>
            </a:r>
            <a:endParaRPr lang="en-US"/>
          </a:p>
        </p:txBody>
      </p:sp>
      <p:sp>
        <p:nvSpPr>
          <p:cNvPr id="4" name="Slide Number Placeholder 3"/>
          <p:cNvSpPr>
            <a:spLocks noGrp="1"/>
          </p:cNvSpPr>
          <p:nvPr>
            <p:ph type="sldNum" sz="quarter" idx="12"/>
          </p:nvPr>
        </p:nvSpPr>
        <p:spPr/>
        <p:txBody>
          <a:bodyPr/>
          <a:lstStyle/>
          <a:p>
            <a:fld id="{E90170D9-DAA8-4ACF-8575-0BF389EB8D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AACF62-1864-4957-8334-FC57043F0D14}"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F8E1103-5BC2-471A-9B76-169F1D7D714C}" type="datetime1">
              <a:rPr lang="en-US" smtClean="0"/>
              <a:pPr/>
              <a:t>9/14/2013</a:t>
            </a:fld>
            <a:endParaRPr lang="en-US"/>
          </a:p>
        </p:txBody>
      </p:sp>
      <p:sp>
        <p:nvSpPr>
          <p:cNvPr id="6" name="Footer Placeholder 5"/>
          <p:cNvSpPr>
            <a:spLocks noGrp="1"/>
          </p:cNvSpPr>
          <p:nvPr>
            <p:ph type="ftr" sz="quarter" idx="11"/>
          </p:nvPr>
        </p:nvSpPr>
        <p:spPr/>
        <p:txBody>
          <a:bodyPr/>
          <a:lstStyle/>
          <a:p>
            <a:r>
              <a:rPr lang="en-US" smtClean="0"/>
              <a:t>Adapted from SERRC 2013</a:t>
            </a:r>
            <a:endParaRPr lang="en-US"/>
          </a:p>
        </p:txBody>
      </p:sp>
      <p:sp>
        <p:nvSpPr>
          <p:cNvPr id="7" name="Slide Number Placeholder 6"/>
          <p:cNvSpPr>
            <a:spLocks noGrp="1"/>
          </p:cNvSpPr>
          <p:nvPr>
            <p:ph type="sldNum" sz="quarter" idx="12"/>
          </p:nvPr>
        </p:nvSpPr>
        <p:spPr/>
        <p:txBody>
          <a:bodyPr/>
          <a:lstStyle/>
          <a:p>
            <a:fld id="{E90170D9-DAA8-4ACF-8575-0BF389EB8D1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1DB94E-46F4-441F-B4EF-09E14C06B83C}" type="datetime1">
              <a:rPr lang="en-US" smtClean="0"/>
              <a:pPr/>
              <a:t>9/14/2013</a:t>
            </a:fld>
            <a:endParaRPr lang="en-US"/>
          </a:p>
        </p:txBody>
      </p:sp>
      <p:sp>
        <p:nvSpPr>
          <p:cNvPr id="6" name="Footer Placeholder 5"/>
          <p:cNvSpPr>
            <a:spLocks noGrp="1"/>
          </p:cNvSpPr>
          <p:nvPr>
            <p:ph type="ftr" sz="quarter" idx="11"/>
          </p:nvPr>
        </p:nvSpPr>
        <p:spPr/>
        <p:txBody>
          <a:bodyPr/>
          <a:lstStyle/>
          <a:p>
            <a:r>
              <a:rPr lang="en-US" smtClean="0"/>
              <a:t>Adapted from SERRC 2013</a:t>
            </a:r>
            <a:endParaRPr lang="en-US"/>
          </a:p>
        </p:txBody>
      </p:sp>
      <p:sp>
        <p:nvSpPr>
          <p:cNvPr id="7" name="Slide Number Placeholder 6"/>
          <p:cNvSpPr>
            <a:spLocks noGrp="1"/>
          </p:cNvSpPr>
          <p:nvPr>
            <p:ph type="sldNum" sz="quarter" idx="12"/>
          </p:nvPr>
        </p:nvSpPr>
        <p:spPr/>
        <p:txBody>
          <a:bodyPr/>
          <a:lstStyle/>
          <a:p>
            <a:fld id="{E90170D9-DAA8-4ACF-8575-0BF389EB8D1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6B0F3-57C4-4034-B341-7FEE6E5A0D18}" type="datetime1">
              <a:rPr lang="en-US" smtClean="0"/>
              <a:pPr/>
              <a:t>9/14/2013</a:t>
            </a:fld>
            <a:endParaRPr lang="en-US"/>
          </a:p>
        </p:txBody>
      </p:sp>
      <p:sp>
        <p:nvSpPr>
          <p:cNvPr id="5" name="Footer Placeholder 4"/>
          <p:cNvSpPr>
            <a:spLocks noGrp="1"/>
          </p:cNvSpPr>
          <p:nvPr>
            <p:ph type="ftr" sz="quarter" idx="11"/>
          </p:nvPr>
        </p:nvSpPr>
        <p:spPr/>
        <p:txBody>
          <a:bodyPr/>
          <a:lstStyle/>
          <a:p>
            <a:r>
              <a:rPr lang="en-US" smtClean="0"/>
              <a:t>Adapted from SERRC 2013</a:t>
            </a:r>
            <a:endParaRPr lang="en-US"/>
          </a:p>
        </p:txBody>
      </p:sp>
      <p:sp>
        <p:nvSpPr>
          <p:cNvPr id="6" name="Slide Number Placeholder 5"/>
          <p:cNvSpPr>
            <a:spLocks noGrp="1"/>
          </p:cNvSpPr>
          <p:nvPr>
            <p:ph type="sldNum" sz="quarter" idx="12"/>
          </p:nvPr>
        </p:nvSpPr>
        <p:spPr/>
        <p:txBody>
          <a:bodyPr/>
          <a:lstStyle/>
          <a:p>
            <a:fld id="{E90170D9-DAA8-4ACF-8575-0BF389EB8D1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B24891-9FA9-4735-ABC1-EFFCC2E2F99D}" type="datetime1">
              <a:rPr lang="en-US" smtClean="0"/>
              <a:pPr/>
              <a:t>9/14/2013</a:t>
            </a:fld>
            <a:endParaRPr lang="en-US"/>
          </a:p>
        </p:txBody>
      </p:sp>
      <p:sp>
        <p:nvSpPr>
          <p:cNvPr id="5" name="Footer Placeholder 4"/>
          <p:cNvSpPr>
            <a:spLocks noGrp="1"/>
          </p:cNvSpPr>
          <p:nvPr>
            <p:ph type="ftr" sz="quarter" idx="11"/>
          </p:nvPr>
        </p:nvSpPr>
        <p:spPr/>
        <p:txBody>
          <a:bodyPr/>
          <a:lstStyle/>
          <a:p>
            <a:r>
              <a:rPr lang="en-US" smtClean="0"/>
              <a:t>Adapted from SERRC 2013</a:t>
            </a:r>
            <a:endParaRPr lang="en-US"/>
          </a:p>
        </p:txBody>
      </p:sp>
      <p:sp>
        <p:nvSpPr>
          <p:cNvPr id="6" name="Slide Number Placeholder 5"/>
          <p:cNvSpPr>
            <a:spLocks noGrp="1"/>
          </p:cNvSpPr>
          <p:nvPr>
            <p:ph type="sldNum" sz="quarter" idx="12"/>
          </p:nvPr>
        </p:nvSpPr>
        <p:spPr/>
        <p:txBody>
          <a:bodyPr/>
          <a:lstStyle/>
          <a:p>
            <a:fld id="{E90170D9-DAA8-4ACF-8575-0BF389EB8D1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01AAA1-DF50-4EC9-8573-BCA991D922E7}"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13472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4133A2-5291-48A0-A23F-7E6A18B6A235}"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Adapted from SERRC 2013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9813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9EBAD-9960-4485-B738-DE632D8F98CC}"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8155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CCF50-A08E-43DC-9525-8C5BA0EC4220}"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526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5877C-D040-4FE7-BD66-884EED2B7836}" type="datetime1">
              <a:rPr lang="en-US" smtClean="0">
                <a:solidFill>
                  <a:prstClr val="black">
                    <a:tint val="75000"/>
                  </a:prstClr>
                </a:solidFill>
              </a:rPr>
              <a:pPr/>
              <a:t>9/14/2013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022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98815-3D07-454E-8E35-F02BC15064A0}" type="datetime1">
              <a:rPr lang="en-US" smtClean="0">
                <a:solidFill>
                  <a:prstClr val="black">
                    <a:tint val="75000"/>
                  </a:prstClr>
                </a:solidFill>
              </a:rPr>
              <a:pPr/>
              <a:t>9/14/2013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20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lumMod val="75000"/>
                  <a:lumOff val="2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75000"/>
                  <a:lumOff val="2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C03FC1-4861-4A71-8845-7DF7AC0F3C55}"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7EAAD-7C73-4F32-A765-5456757ECA9B}" type="datetime1">
              <a:rPr lang="en-US" smtClean="0">
                <a:solidFill>
                  <a:prstClr val="black">
                    <a:tint val="75000"/>
                  </a:prstClr>
                </a:solidFill>
              </a:rPr>
              <a:pPr/>
              <a:t>9/14/2013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05560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E1103-5BC2-471A-9B76-169F1D7D714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326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DB94E-46F4-441F-B4EF-09E14C06B83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5755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6B0F3-57C4-4034-B341-7FEE6E5A0D18}"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5862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4891-9FA9-4735-ABC1-EFFCC2E2F99D}"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73960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01AAA1-DF50-4EC9-8573-BCA991D922E7}"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13472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4133A2-5291-48A0-A23F-7E6A18B6A235}"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Adapted from SERRC 2013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9813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9EBAD-9960-4485-B738-DE632D8F98CC}"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8155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CCF50-A08E-43DC-9525-8C5BA0EC4220}"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526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5877C-D040-4FE7-BD66-884EED2B7836}" type="datetime1">
              <a:rPr lang="en-US" smtClean="0">
                <a:solidFill>
                  <a:prstClr val="black">
                    <a:tint val="75000"/>
                  </a:prstClr>
                </a:solidFill>
              </a:rPr>
              <a:pPr/>
              <a:t>9/14/2013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02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lumMod val="75000"/>
                  <a:lumOff val="2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75000"/>
                  <a:lumOff val="2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358864A-34CE-444F-9B46-20F5E50054EF}"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98815-3D07-454E-8E35-F02BC15064A0}" type="datetime1">
              <a:rPr lang="en-US" smtClean="0">
                <a:solidFill>
                  <a:prstClr val="black">
                    <a:tint val="75000"/>
                  </a:prstClr>
                </a:solidFill>
              </a:rPr>
              <a:pPr/>
              <a:t>9/14/2013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209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7EAAD-7C73-4F32-A765-5456757ECA9B}" type="datetime1">
              <a:rPr lang="en-US" smtClean="0">
                <a:solidFill>
                  <a:prstClr val="black">
                    <a:tint val="75000"/>
                  </a:prstClr>
                </a:solidFill>
              </a:rPr>
              <a:pPr/>
              <a:t>9/14/2013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05560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E1103-5BC2-471A-9B76-169F1D7D714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3265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DB94E-46F4-441F-B4EF-09E14C06B83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5755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6B0F3-57C4-4034-B341-7FEE6E5A0D18}"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58628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4891-9FA9-4735-ABC1-EFFCC2E2F99D}"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7396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01AAA1-DF50-4EC9-8573-BCA991D922E7}"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13472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4133A2-5291-48A0-A23F-7E6A18B6A235}"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Adapted from SERRC 2013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9813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9EBAD-9960-4485-B738-DE632D8F98CC}"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8155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CCF50-A08E-43DC-9525-8C5BA0EC4220}"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52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lumMod val="75000"/>
                  <a:lumOff val="2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75000"/>
                  <a:lumOff val="2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228082-CE52-4059-B85F-4329DB3ADBE0}"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5877C-D040-4FE7-BD66-884EED2B7836}" type="datetime1">
              <a:rPr lang="en-US" smtClean="0">
                <a:solidFill>
                  <a:prstClr val="black">
                    <a:tint val="75000"/>
                  </a:prstClr>
                </a:solidFill>
              </a:rPr>
              <a:pPr/>
              <a:t>9/14/2013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0229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98815-3D07-454E-8E35-F02BC15064A0}" type="datetime1">
              <a:rPr lang="en-US" smtClean="0">
                <a:solidFill>
                  <a:prstClr val="black">
                    <a:tint val="75000"/>
                  </a:prstClr>
                </a:solidFill>
              </a:rPr>
              <a:pPr/>
              <a:t>9/14/2013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2094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7EAAD-7C73-4F32-A765-5456757ECA9B}" type="datetime1">
              <a:rPr lang="en-US" smtClean="0">
                <a:solidFill>
                  <a:prstClr val="black">
                    <a:tint val="75000"/>
                  </a:prstClr>
                </a:solidFill>
              </a:rPr>
              <a:pPr/>
              <a:t>9/14/2013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05560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E1103-5BC2-471A-9B76-169F1D7D714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3265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DB94E-46F4-441F-B4EF-09E14C06B83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5755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6B0F3-57C4-4034-B341-7FEE6E5A0D18}"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58628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4891-9FA9-4735-ABC1-EFFCC2E2F99D}"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7396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01AAA1-DF50-4EC9-8573-BCA991D922E7}"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134721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4133A2-5291-48A0-A23F-7E6A18B6A235}"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Adapted from SERRC 2013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98136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9EBAD-9960-4485-B738-DE632D8F98CC}"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815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lumMod val="75000"/>
                  <a:lumOff val="2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lumMod val="75000"/>
                  <a:lumOff val="2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5FD20B4-1DC8-4F2D-B7F6-4D09FD371BB6}"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CCF50-A08E-43DC-9525-8C5BA0EC4220}"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526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5877C-D040-4FE7-BD66-884EED2B7836}" type="datetime1">
              <a:rPr lang="en-US" smtClean="0">
                <a:solidFill>
                  <a:prstClr val="black">
                    <a:tint val="75000"/>
                  </a:prstClr>
                </a:solidFill>
              </a:rPr>
              <a:pPr/>
              <a:t>9/14/2013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022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98815-3D07-454E-8E35-F02BC15064A0}" type="datetime1">
              <a:rPr lang="en-US" smtClean="0">
                <a:solidFill>
                  <a:prstClr val="black">
                    <a:tint val="75000"/>
                  </a:prstClr>
                </a:solidFill>
              </a:rPr>
              <a:pPr/>
              <a:t>9/14/2013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2094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7EAAD-7C73-4F32-A765-5456757ECA9B}" type="datetime1">
              <a:rPr lang="en-US" smtClean="0">
                <a:solidFill>
                  <a:prstClr val="black">
                    <a:tint val="75000"/>
                  </a:prstClr>
                </a:solidFill>
              </a:rPr>
              <a:pPr/>
              <a:t>9/14/2013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05560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E1103-5BC2-471A-9B76-169F1D7D714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3265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DB94E-46F4-441F-B4EF-09E14C06B83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5755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6B0F3-57C4-4034-B341-7FEE6E5A0D18}"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5862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4891-9FA9-4735-ABC1-EFFCC2E2F99D}"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7396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01AAA1-DF50-4EC9-8573-BCA991D922E7}"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134721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4133A2-5291-48A0-A23F-7E6A18B6A235}"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Adapted from SERRC 2013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981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lumMod val="75000"/>
                  <a:lumOff val="2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75000"/>
                  <a:lumOff val="2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ACA5DB-B82C-4290-9181-419F64E1F3DB}"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9EBAD-9960-4485-B738-DE632D8F98CC}"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8155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CCF50-A08E-43DC-9525-8C5BA0EC4220}"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526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5877C-D040-4FE7-BD66-884EED2B7836}" type="datetime1">
              <a:rPr lang="en-US" smtClean="0">
                <a:solidFill>
                  <a:prstClr val="black">
                    <a:tint val="75000"/>
                  </a:prstClr>
                </a:solidFill>
              </a:rPr>
              <a:pPr/>
              <a:t>9/14/2013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0229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98815-3D07-454E-8E35-F02BC15064A0}" type="datetime1">
              <a:rPr lang="en-US" smtClean="0">
                <a:solidFill>
                  <a:prstClr val="black">
                    <a:tint val="75000"/>
                  </a:prstClr>
                </a:solidFill>
              </a:rPr>
              <a:pPr/>
              <a:t>9/14/2013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2094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7EAAD-7C73-4F32-A765-5456757ECA9B}" type="datetime1">
              <a:rPr lang="en-US" smtClean="0">
                <a:solidFill>
                  <a:prstClr val="black">
                    <a:tint val="75000"/>
                  </a:prstClr>
                </a:solidFill>
              </a:rPr>
              <a:pPr/>
              <a:t>9/14/2013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0556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E1103-5BC2-471A-9B76-169F1D7D714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3265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DB94E-46F4-441F-B4EF-09E14C06B83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5755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6B0F3-57C4-4034-B341-7FEE6E5A0D18}"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58628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4891-9FA9-4735-ABC1-EFFCC2E2F99D}"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73960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01AAA1-DF50-4EC9-8573-BCA991D922E7}"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1347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3" name="Group 120"/>
          <p:cNvGrpSpPr>
            <a:grpSpLocks/>
          </p:cNvGrpSpPr>
          <p:nvPr/>
        </p:nvGrpSpPr>
        <p:grpSpPr bwMode="auto">
          <a:xfrm>
            <a:off x="4718050" y="993775"/>
            <a:ext cx="1847850" cy="1530350"/>
            <a:chOff x="4718762" y="993075"/>
            <a:chExt cx="1847138" cy="1530439"/>
          </a:xfrm>
        </p:grpSpPr>
        <p:sp>
          <p:nvSpPr>
            <p:cNvPr id="6" name="Oval 5"/>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7" name="Oval 6"/>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8" name="Oval 7"/>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 name="Oval 8"/>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 name="Oval 9"/>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1" name="Oval 10"/>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2" name="Oval 11"/>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3" name="Oval 12"/>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en-US" noProof="0" smtClean="0"/>
              <a:t>Click icon to add picture</a:t>
            </a:r>
            <a:endParaRPr lang="en-US" noProof="0"/>
          </a:p>
        </p:txBody>
      </p:sp>
      <p:sp>
        <p:nvSpPr>
          <p:cNvPr id="14" name="Date Placeholder 4"/>
          <p:cNvSpPr>
            <a:spLocks noGrp="1"/>
          </p:cNvSpPr>
          <p:nvPr>
            <p:ph type="dt" sz="half" idx="15"/>
          </p:nvPr>
        </p:nvSpPr>
        <p:spPr/>
        <p:txBody>
          <a:bodyPr/>
          <a:lstStyle>
            <a:lvl1pPr>
              <a:defRPr/>
            </a:lvl1pPr>
          </a:lstStyle>
          <a:p>
            <a:pPr>
              <a:defRPr/>
            </a:pPr>
            <a:endParaRPr lang="en-US">
              <a:solidFill>
                <a:prstClr val="black">
                  <a:lumMod val="75000"/>
                  <a:lumOff val="25000"/>
                </a:prstClr>
              </a:solidFill>
            </a:endParaRPr>
          </a:p>
        </p:txBody>
      </p:sp>
      <p:sp>
        <p:nvSpPr>
          <p:cNvPr id="15" name="Footer Placeholder 5"/>
          <p:cNvSpPr>
            <a:spLocks noGrp="1"/>
          </p:cNvSpPr>
          <p:nvPr>
            <p:ph type="ftr" sz="quarter" idx="16"/>
          </p:nvPr>
        </p:nvSpPr>
        <p:spPr/>
        <p:txBody>
          <a:bodyPr/>
          <a:lstStyle>
            <a:lvl1pPr>
              <a:defRPr/>
            </a:lvl1pPr>
          </a:lstStyle>
          <a:p>
            <a:pPr>
              <a:defRPr/>
            </a:pPr>
            <a:endParaRPr lang="en-US">
              <a:solidFill>
                <a:prstClr val="black">
                  <a:lumMod val="75000"/>
                  <a:lumOff val="25000"/>
                </a:prstClr>
              </a:solidFill>
            </a:endParaRPr>
          </a:p>
        </p:txBody>
      </p:sp>
      <p:sp>
        <p:nvSpPr>
          <p:cNvPr id="16" name="Slide Number Placeholder 6"/>
          <p:cNvSpPr>
            <a:spLocks noGrp="1"/>
          </p:cNvSpPr>
          <p:nvPr>
            <p:ph type="sldNum" sz="quarter" idx="17"/>
          </p:nvPr>
        </p:nvSpPr>
        <p:spPr/>
        <p:txBody>
          <a:bodyPr/>
          <a:lstStyle>
            <a:lvl1pPr>
              <a:defRPr/>
            </a:lvl1pPr>
          </a:lstStyle>
          <a:p>
            <a:pPr>
              <a:defRPr/>
            </a:pPr>
            <a:fld id="{AAF716C8-5E8E-4C28-BF47-940705FE32CD}"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4133A2-5291-48A0-A23F-7E6A18B6A235}"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Adapted from SERRC 2013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9813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9EBAD-9960-4485-B738-DE632D8F98CC}"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81554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CCF50-A08E-43DC-9525-8C5BA0EC4220}"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5269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5877C-D040-4FE7-BD66-884EED2B7836}" type="datetime1">
              <a:rPr lang="en-US" smtClean="0">
                <a:solidFill>
                  <a:prstClr val="black">
                    <a:tint val="75000"/>
                  </a:prstClr>
                </a:solidFill>
              </a:rPr>
              <a:pPr/>
              <a:t>9/14/2013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0229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98815-3D07-454E-8E35-F02BC15064A0}" type="datetime1">
              <a:rPr lang="en-US" smtClean="0">
                <a:solidFill>
                  <a:prstClr val="black">
                    <a:tint val="75000"/>
                  </a:prstClr>
                </a:solidFill>
              </a:rPr>
              <a:pPr/>
              <a:t>9/14/2013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2094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7EAAD-7C73-4F32-A765-5456757ECA9B}" type="datetime1">
              <a:rPr lang="en-US" smtClean="0">
                <a:solidFill>
                  <a:prstClr val="black">
                    <a:tint val="75000"/>
                  </a:prstClr>
                </a:solidFill>
              </a:rPr>
              <a:pPr/>
              <a:t>9/14/2013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05560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E1103-5BC2-471A-9B76-169F1D7D714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3265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DB94E-46F4-441F-B4EF-09E14C06B83C}" type="datetime1">
              <a:rPr lang="en-US" smtClean="0">
                <a:solidFill>
                  <a:prstClr val="black">
                    <a:tint val="75000"/>
                  </a:prstClr>
                </a:solidFill>
              </a:rPr>
              <a:pPr/>
              <a:t>9/14/2013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57552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66B0F3-57C4-4034-B341-7FEE6E5A0D18}"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58628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4891-9FA9-4735-ABC1-EFFCC2E2F99D}"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73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 name="Group 134"/>
          <p:cNvGrpSpPr>
            <a:grpSpLocks/>
          </p:cNvGrpSpPr>
          <p:nvPr/>
        </p:nvGrpSpPr>
        <p:grpSpPr bwMode="auto">
          <a:xfrm>
            <a:off x="0" y="0"/>
            <a:ext cx="9251950" cy="6858000"/>
            <a:chOff x="-9" y="-16"/>
            <a:chExt cx="9252346" cy="6858038"/>
          </a:xfrm>
        </p:grpSpPr>
        <p:grpSp>
          <p:nvGrpSpPr>
            <p:cNvPr id="3" name="Group 638"/>
            <p:cNvGrpSpPr>
              <a:grpSpLocks/>
            </p:cNvGrpSpPr>
            <p:nvPr/>
          </p:nvGrpSpPr>
          <p:grpSpPr bwMode="auto">
            <a:xfrm>
              <a:off x="8528" y="419213"/>
              <a:ext cx="9073251" cy="5913938"/>
              <a:chOff x="8528" y="419213"/>
              <a:chExt cx="9073251" cy="5913938"/>
            </a:xfrm>
          </p:grpSpPr>
          <p:grpSp>
            <p:nvGrpSpPr>
              <p:cNvPr id="7"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grpSp>
            <p:nvGrpSpPr>
              <p:cNvPr id="8"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grpSp>
            <p:nvGrpSpPr>
              <p:cNvPr id="9"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grpSp>
            <p:nvGrpSpPr>
              <p:cNvPr id="10"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grpSp>
            <p:nvGrpSpPr>
              <p:cNvPr id="11"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grpSp>
            <p:nvGrpSpPr>
              <p:cNvPr id="12"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grpSp>
        <p:grpSp>
          <p:nvGrpSpPr>
            <p:cNvPr id="13" name="Group 669"/>
            <p:cNvGrpSpPr>
              <a:grpSpLocks/>
            </p:cNvGrpSpPr>
            <p:nvPr/>
          </p:nvGrpSpPr>
          <p:grpSpPr bwMode="auto">
            <a:xfrm>
              <a:off x="-9" y="242195"/>
              <a:ext cx="9144001" cy="6615827"/>
              <a:chOff x="-9" y="242195"/>
              <a:chExt cx="9144001" cy="6615827"/>
            </a:xfrm>
          </p:grpSpPr>
          <p:grpSp>
            <p:nvGrpSpPr>
              <p:cNvPr id="14"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grpSp>
            <p:nvGrpSpPr>
              <p:cNvPr id="15"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nvGrpSpPr>
              <p:cNvPr id="16"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fontAlgn="base">
                    <a:spcBef>
                      <a:spcPct val="0"/>
                    </a:spcBef>
                    <a:spcAft>
                      <a:spcPct val="0"/>
                    </a:spcAft>
                    <a:defRPr/>
                  </a:pPr>
                  <a:endParaRPr lang="en-US">
                    <a:solidFill>
                      <a:prstClr val="black"/>
                    </a:solidFill>
                    <a:cs typeface="Arial" charset="0"/>
                  </a:endParaRPr>
                </a:p>
              </p:txBody>
            </p:sp>
          </p:grpSp>
          <p:grpSp>
            <p:nvGrpSpPr>
              <p:cNvPr id="17"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a:lstStyle/>
                <a:p>
                  <a:pPr defTabSz="457200" fontAlgn="base">
                    <a:spcBef>
                      <a:spcPct val="0"/>
                    </a:spcBef>
                    <a:spcAft>
                      <a:spcPct val="0"/>
                    </a:spcAft>
                    <a:defRPr/>
                  </a:pPr>
                  <a:endParaRPr lang="en-US">
                    <a:solidFill>
                      <a:prstClr val="black"/>
                    </a:solidFill>
                    <a:cs typeface="Arial" charset="0"/>
                  </a:endParaRPr>
                </a:p>
              </p:txBody>
            </p:sp>
          </p:grpSp>
          <p:grpSp>
            <p:nvGrpSpPr>
              <p:cNvPr id="18"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a:lstStyle/>
                <a:p>
                  <a:pPr defTabSz="457200" fontAlgn="base">
                    <a:spcBef>
                      <a:spcPct val="0"/>
                    </a:spcBef>
                    <a:spcAft>
                      <a:spcPct val="0"/>
                    </a:spcAft>
                    <a:defRPr/>
                  </a:pPr>
                  <a:endParaRPr lang="en-US">
                    <a:solidFill>
                      <a:prstClr val="black"/>
                    </a:solidFill>
                    <a:cs typeface="Arial" charset="0"/>
                  </a:endParaRPr>
                </a:p>
              </p:txBody>
            </p:sp>
          </p:grpSp>
          <p:grpSp>
            <p:nvGrpSpPr>
              <p:cNvPr id="19"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a:lstStyle/>
                <a:p>
                  <a:pPr defTabSz="457200" fontAlgn="base">
                    <a:spcBef>
                      <a:spcPct val="0"/>
                    </a:spcBef>
                    <a:spcAft>
                      <a:spcPct val="0"/>
                    </a:spcAft>
                    <a:defRPr/>
                  </a:pPr>
                  <a:endParaRPr lang="en-US">
                    <a:solidFill>
                      <a:prstClr val="black"/>
                    </a:solidFill>
                    <a:cs typeface="Arial" charset="0"/>
                  </a:endParaRPr>
                </a:p>
              </p:txBody>
            </p:sp>
          </p:grpSp>
          <p:grpSp>
            <p:nvGrpSpPr>
              <p:cNvPr id="20"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grpSp>
            <p:nvGrpSpPr>
              <p:cNvPr id="21"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a:lstStyle/>
                <a:p>
                  <a:pPr defTabSz="457200" fontAlgn="base">
                    <a:spcBef>
                      <a:spcPct val="0"/>
                    </a:spcBef>
                    <a:spcAft>
                      <a:spcPct val="0"/>
                    </a:spcAft>
                    <a:defRPr/>
                  </a:pPr>
                  <a:endParaRPr lang="en-US">
                    <a:solidFill>
                      <a:prstClr val="black"/>
                    </a:solidFill>
                    <a:cs typeface="Arial" charset="0"/>
                  </a:endParaRPr>
                </a:p>
              </p:txBody>
            </p:sp>
          </p:grpSp>
        </p:grpSp>
        <p:grpSp>
          <p:nvGrpSpPr>
            <p:cNvPr id="22" name="Group 715"/>
            <p:cNvGrpSpPr>
              <a:grpSpLocks/>
            </p:cNvGrpSpPr>
            <p:nvPr/>
          </p:nvGrpSpPr>
          <p:grpSpPr bwMode="auto">
            <a:xfrm>
              <a:off x="2" y="-16"/>
              <a:ext cx="9252335" cy="6787414"/>
              <a:chOff x="2" y="-16"/>
              <a:chExt cx="9252335" cy="6787414"/>
            </a:xfrm>
          </p:grpSpPr>
          <p:grpSp>
            <p:nvGrpSpPr>
              <p:cNvPr id="23"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fontAlgn="base">
                    <a:spcBef>
                      <a:spcPct val="0"/>
                    </a:spcBef>
                    <a:spcAft>
                      <a:spcPct val="0"/>
                    </a:spcAft>
                    <a:defRPr/>
                  </a:pPr>
                  <a:endParaRPr lang="en-US">
                    <a:solidFill>
                      <a:prstClr val="black"/>
                    </a:solidFill>
                    <a:cs typeface="Arial" charset="0"/>
                  </a:endParaRPr>
                </a:p>
              </p:txBody>
            </p:sp>
          </p:grpSp>
          <p:grpSp>
            <p:nvGrpSpPr>
              <p:cNvPr id="24"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grpSp>
            <p:nvGrpSpPr>
              <p:cNvPr id="25"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grpSp>
            <p:nvGrpSpPr>
              <p:cNvPr id="26"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fontAlgn="base">
                    <a:spcBef>
                      <a:spcPct val="0"/>
                    </a:spcBef>
                    <a:spcAft>
                      <a:spcPct val="0"/>
                    </a:spcAft>
                    <a:defRPr/>
                  </a:pPr>
                  <a:endParaRPr lang="en-US">
                    <a:solidFill>
                      <a:prstClr val="black"/>
                    </a:solidFill>
                    <a:cs typeface="Arial" charset="0"/>
                  </a:endParaRPr>
                </a:p>
              </p:txBody>
            </p:sp>
          </p:grpSp>
          <p:grpSp>
            <p:nvGrpSpPr>
              <p:cNvPr id="27"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a:lstStyle/>
                <a:p>
                  <a:pPr defTabSz="457200" fontAlgn="base">
                    <a:spcBef>
                      <a:spcPct val="0"/>
                    </a:spcBef>
                    <a:spcAft>
                      <a:spcPct val="0"/>
                    </a:spcAft>
                    <a:defRPr/>
                  </a:pPr>
                  <a:endParaRPr lang="en-US">
                    <a:solidFill>
                      <a:prstClr val="black"/>
                    </a:solidFill>
                    <a:cs typeface="Arial" charset="0"/>
                  </a:endParaRPr>
                </a:p>
              </p:txBody>
            </p:sp>
          </p:grpSp>
          <p:grpSp>
            <p:nvGrpSpPr>
              <p:cNvPr id="28"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grpSp>
          <p:grpSp>
            <p:nvGrpSpPr>
              <p:cNvPr id="29"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a:lstStyle/>
                <a:p>
                  <a:pPr defTabSz="457200" fontAlgn="base">
                    <a:spcBef>
                      <a:spcPct val="0"/>
                    </a:spcBef>
                    <a:spcAft>
                      <a:spcPct val="0"/>
                    </a:spcAft>
                    <a:defRPr/>
                  </a:pPr>
                  <a:endParaRPr lang="en-US">
                    <a:solidFill>
                      <a:prstClr val="black"/>
                    </a:solidFill>
                    <a:cs typeface="Arial" charset="0"/>
                  </a:endParaRPr>
                </a:p>
              </p:txBody>
            </p:sp>
          </p:grpSp>
          <p:grpSp>
            <p:nvGrpSpPr>
              <p:cNvPr id="30"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prstClr val="black"/>
                    </a:solidFill>
                    <a:latin typeface="Garamond" pitchFamily="18" charset="0"/>
                    <a:cs typeface="Arial" charset="0"/>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a:lstStyle/>
                <a:p>
                  <a:pPr defTabSz="457200" fontAlgn="base">
                    <a:spcBef>
                      <a:spcPct val="0"/>
                    </a:spcBef>
                    <a:spcAft>
                      <a:spcPct val="0"/>
                    </a:spcAft>
                    <a:defRPr/>
                  </a:pPr>
                  <a:endParaRPr lang="en-US">
                    <a:solidFill>
                      <a:prstClr val="black"/>
                    </a:solidFill>
                    <a:cs typeface="Arial" charset="0"/>
                  </a:endParaRPr>
                </a:p>
              </p:txBody>
            </p:sp>
          </p:grpSp>
        </p:grpSp>
      </p:grpSp>
      <p:sp>
        <p:nvSpPr>
          <p:cNvPr id="1027"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eaLnBrk="0" hangingPunct="0">
              <a:defRPr sz="900">
                <a:solidFill>
                  <a:schemeClr val="tx1">
                    <a:lumMod val="75000"/>
                    <a:lumOff val="25000"/>
                  </a:schemeClr>
                </a:solidFill>
                <a:cs typeface="+mn-cs"/>
              </a:defRPr>
            </a:lvl1pPr>
          </a:lstStyle>
          <a:p>
            <a:pPr fontAlgn="base">
              <a:spcBef>
                <a:spcPct val="0"/>
              </a:spcBef>
              <a:spcAft>
                <a:spcPct val="0"/>
              </a:spcAft>
              <a:defRPr/>
            </a:pPr>
            <a:endParaRPr lang="en-US">
              <a:solidFill>
                <a:prstClr val="black">
                  <a:lumMod val="75000"/>
                  <a:lumOff val="25000"/>
                </a:prstClr>
              </a:solidFill>
              <a:latin typeface="Garamond" pitchFamily="18" charset="0"/>
            </a:endParaRPr>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eaLnBrk="0" hangingPunct="0">
              <a:defRPr sz="900">
                <a:solidFill>
                  <a:schemeClr val="tx1">
                    <a:lumMod val="75000"/>
                    <a:lumOff val="25000"/>
                  </a:schemeClr>
                </a:solidFill>
                <a:cs typeface="+mn-cs"/>
              </a:defRPr>
            </a:lvl1pPr>
          </a:lstStyle>
          <a:p>
            <a:pPr fontAlgn="base">
              <a:spcBef>
                <a:spcPct val="0"/>
              </a:spcBef>
              <a:spcAft>
                <a:spcPct val="0"/>
              </a:spcAft>
              <a:defRPr/>
            </a:pPr>
            <a:endParaRPr lang="en-US">
              <a:solidFill>
                <a:prstClr val="black">
                  <a:lumMod val="75000"/>
                  <a:lumOff val="25000"/>
                </a:prstClr>
              </a:solidFill>
              <a:latin typeface="Garamond" pitchFamily="18" charset="0"/>
            </a:endParaRPr>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eaLnBrk="0" hangingPunct="0">
              <a:defRPr sz="1800">
                <a:solidFill>
                  <a:schemeClr val="tx1">
                    <a:lumMod val="75000"/>
                    <a:lumOff val="25000"/>
                  </a:schemeClr>
                </a:solidFill>
                <a:cs typeface="+mn-cs"/>
              </a:defRPr>
            </a:lvl1pPr>
          </a:lstStyle>
          <a:p>
            <a:pPr fontAlgn="base">
              <a:spcBef>
                <a:spcPct val="0"/>
              </a:spcBef>
              <a:spcAft>
                <a:spcPct val="0"/>
              </a:spcAft>
              <a:defRPr/>
            </a:pPr>
            <a:fld id="{BF35ADA3-5B87-4A99-A119-ED36A4470FBC}" type="slidenum">
              <a:rPr lang="en-US">
                <a:solidFill>
                  <a:prstClr val="black">
                    <a:lumMod val="75000"/>
                    <a:lumOff val="25000"/>
                  </a:prstClr>
                </a:solidFill>
                <a:latin typeface="Garamond" pitchFamily="18" charset="0"/>
              </a:rPr>
              <a:pPr fontAlgn="base">
                <a:spcBef>
                  <a:spcPct val="0"/>
                </a:spcBef>
                <a:spcAft>
                  <a:spcPct val="0"/>
                </a:spcAft>
                <a:defRPr/>
              </a:pPr>
              <a:t>‹#›</a:t>
            </a:fld>
            <a:endParaRPr lang="en-US">
              <a:solidFill>
                <a:prstClr val="black">
                  <a:lumMod val="75000"/>
                  <a:lumOff val="25000"/>
                </a:prstClr>
              </a:solidFill>
              <a:latin typeface="Garamond"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0" fontAlgn="base" hangingPunct="0">
        <a:spcBef>
          <a:spcPct val="0"/>
        </a:spcBef>
        <a:spcAft>
          <a:spcPct val="0"/>
        </a:spcAft>
        <a:defRPr sz="3200" kern="1200">
          <a:solidFill>
            <a:srgbClr val="404040"/>
          </a:solidFill>
          <a:latin typeface="+mj-lt"/>
          <a:ea typeface="Trebuchet MS" pitchFamily="34" charset="0"/>
          <a:cs typeface="Trebuchet MS"/>
        </a:defRPr>
      </a:lvl1pPr>
      <a:lvl2pPr algn="l" defTabSz="457200" rtl="0" eaLnBrk="0" fontAlgn="base" hangingPunct="0">
        <a:spcBef>
          <a:spcPct val="0"/>
        </a:spcBef>
        <a:spcAft>
          <a:spcPct val="0"/>
        </a:spcAft>
        <a:defRPr sz="3200">
          <a:solidFill>
            <a:srgbClr val="404040"/>
          </a:solidFill>
          <a:latin typeface="Georgia" pitchFamily="18"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rgbClr val="404040"/>
          </a:solidFill>
          <a:latin typeface="Georgia" pitchFamily="18"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rgbClr val="404040"/>
          </a:solidFill>
          <a:latin typeface="Georgia" pitchFamily="18"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rgbClr val="404040"/>
          </a:solidFill>
          <a:latin typeface="Georgia" pitchFamily="18"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rgbClr val="404040"/>
        </a:buClr>
        <a:buFont typeface="Wingdings 2" pitchFamily="18" charset="2"/>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ts val="600"/>
        </a:spcAft>
        <a:buClr>
          <a:srgbClr val="404040"/>
        </a:buClr>
        <a:buFont typeface="Wingdings 2"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ts val="600"/>
        </a:spcAft>
        <a:buClr>
          <a:srgbClr val="404040"/>
        </a:buClr>
        <a:buFont typeface="Wingdings 2"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92000">
              <a:srgbClr val="DFE7F5"/>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2896C-AAF9-411C-AD92-9955AB752C54}"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89322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92000">
              <a:srgbClr val="DFE7F5"/>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2896C-AAF9-411C-AD92-9955AB752C54}"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89322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92000">
              <a:srgbClr val="DFE7F5"/>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2896C-AAF9-411C-AD92-9955AB752C54}"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8932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92000">
              <a:srgbClr val="DFE7F5"/>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2896C-AAF9-411C-AD92-9955AB752C54}"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89322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5705AF8-C23D-404A-AD76-F3E7FB38DC76}" type="datetimeFigureOut">
              <a:rPr lang="en-US" smtClean="0">
                <a:solidFill>
                  <a:prstClr val="white">
                    <a:tint val="75000"/>
                  </a:prstClr>
                </a:solidFill>
              </a:rPr>
              <a:pPr/>
              <a:t>9/14/2013</a:t>
            </a:fld>
            <a:endParaRPr lang="en-US">
              <a:solidFill>
                <a:prstClr val="white">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1F3DC900-7FF6-4988-A34D-07884F05F7EF}" type="slidenum">
              <a:rPr lang="en-US" smtClean="0">
                <a:solidFill>
                  <a:prstClr val="white">
                    <a:tint val="75000"/>
                  </a:prstClr>
                </a:solidFill>
              </a:rPr>
              <a:pPr/>
              <a:t>‹#›</a:t>
            </a:fld>
            <a:endParaRPr lang="en-US">
              <a:solidFill>
                <a:prstClr val="white">
                  <a:tint val="75000"/>
                </a:prst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black">
                  <a:lumMod val="75000"/>
                  <a:lumOff val="25000"/>
                </a:prstClr>
              </a:solidFill>
              <a:latin typeface="Garamond" pitchFamily="18"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black">
                  <a:lumMod val="75000"/>
                  <a:lumOff val="25000"/>
                </a:prstClr>
              </a:solidFill>
              <a:latin typeface="Garamond" pitchFamily="18"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BF35ADA3-5B87-4A99-A119-ED36A4470FBC}" type="slidenum">
              <a:rPr lang="en-US" smtClean="0">
                <a:solidFill>
                  <a:prstClr val="black">
                    <a:lumMod val="75000"/>
                    <a:lumOff val="25000"/>
                  </a:prstClr>
                </a:solidFill>
                <a:latin typeface="Garamond" pitchFamily="18" charset="0"/>
              </a:rPr>
              <a:pPr fontAlgn="base">
                <a:spcBef>
                  <a:spcPct val="0"/>
                </a:spcBef>
                <a:spcAft>
                  <a:spcPct val="0"/>
                </a:spcAft>
                <a:defRPr/>
              </a:pPr>
              <a:t>‹#›</a:t>
            </a:fld>
            <a:endParaRPr lang="en-US">
              <a:solidFill>
                <a:prstClr val="black">
                  <a:lumMod val="75000"/>
                  <a:lumOff val="25000"/>
                </a:prstClr>
              </a:solidFill>
              <a:latin typeface="Garamond" pitchFamily="18" charset="0"/>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92000">
              <a:srgbClr val="DFE7F5"/>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2896C-AAF9-411C-AD92-9955AB752C54}"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8932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92000">
              <a:srgbClr val="DFE7F5"/>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2896C-AAF9-411C-AD92-9955AB752C54}"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8932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92000">
              <a:srgbClr val="DFE7F5"/>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2896C-AAF9-411C-AD92-9955AB752C54}"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8932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92000">
              <a:srgbClr val="DFE7F5"/>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2896C-AAF9-411C-AD92-9955AB752C54}"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89322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92000">
              <a:srgbClr val="DFE7F5"/>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2896C-AAF9-411C-AD92-9955AB752C54}"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89322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92000">
              <a:srgbClr val="DFE7F5"/>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2896C-AAF9-411C-AD92-9955AB752C54}" type="datetime1">
              <a:rPr lang="en-US" smtClean="0">
                <a:solidFill>
                  <a:prstClr val="black">
                    <a:tint val="75000"/>
                  </a:prstClr>
                </a:solidFill>
              </a:rPr>
              <a:pPr/>
              <a:t>9/14/2013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Adapted from SERRC 2013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170D9-DAA8-4ACF-8575-0BF389EB8D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89322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3" Type="http://schemas.openxmlformats.org/officeDocument/2006/relationships/hyperlink" Target="mailto:penny_geiger@doh.state.fl.us" TargetMode="External"/><Relationship Id="rId2" Type="http://schemas.openxmlformats.org/officeDocument/2006/relationships/hyperlink" Target="mailto:Catherine.goodwin@tn.gov" TargetMode="External"/><Relationship Id="rId1" Type="http://schemas.openxmlformats.org/officeDocument/2006/relationships/slideLayout" Target="../slideLayouts/slideLayout136.xml"/><Relationship Id="rId6" Type="http://schemas.openxmlformats.org/officeDocument/2006/relationships/hyperlink" Target="mailto:Anne.Lucas@unc.edu" TargetMode="External"/><Relationship Id="rId5" Type="http://schemas.openxmlformats.org/officeDocument/2006/relationships/hyperlink" Target="mailto:bruce.bull@spedsis.com" TargetMode="External"/><Relationship Id="rId4" Type="http://schemas.openxmlformats.org/officeDocument/2006/relationships/hyperlink" Target="mailto:Mark.Sharp@sde.ok.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p:spPr>
        <p:txBody>
          <a:bodyPr>
            <a:noAutofit/>
          </a:bodyPr>
          <a:lstStyle/>
          <a:p>
            <a:r>
              <a:rPr lang="en-US" sz="6000" b="1" dirty="0" smtClean="0"/>
              <a:t>The Role of Data in Improvement Planning</a:t>
            </a:r>
            <a:endParaRPr lang="en-US" sz="6000" b="1" dirty="0"/>
          </a:p>
        </p:txBody>
      </p:sp>
      <p:sp>
        <p:nvSpPr>
          <p:cNvPr id="3" name="Subtitle 2"/>
          <p:cNvSpPr>
            <a:spLocks noGrp="1"/>
          </p:cNvSpPr>
          <p:nvPr>
            <p:ph type="subTitle" idx="1"/>
          </p:nvPr>
        </p:nvSpPr>
        <p:spPr>
          <a:xfrm>
            <a:off x="1371600" y="3657600"/>
            <a:ext cx="6400800" cy="2209800"/>
          </a:xfrm>
        </p:spPr>
        <p:txBody>
          <a:bodyPr>
            <a:normAutofit fontScale="85000" lnSpcReduction="20000"/>
          </a:bodyPr>
          <a:lstStyle/>
          <a:p>
            <a:r>
              <a:rPr lang="en-US" b="1" dirty="0" smtClean="0">
                <a:solidFill>
                  <a:srgbClr val="7030A0"/>
                </a:solidFill>
              </a:rPr>
              <a:t>Anne Lucas, ECTA Center/WRRC</a:t>
            </a:r>
          </a:p>
          <a:p>
            <a:r>
              <a:rPr lang="en-US" b="1" dirty="0" smtClean="0">
                <a:solidFill>
                  <a:srgbClr val="7030A0"/>
                </a:solidFill>
              </a:rPr>
              <a:t>Penny Geiger, FLA</a:t>
            </a:r>
          </a:p>
          <a:p>
            <a:r>
              <a:rPr lang="en-US" b="1" dirty="0" smtClean="0">
                <a:solidFill>
                  <a:srgbClr val="7030A0"/>
                </a:solidFill>
              </a:rPr>
              <a:t>Catherine Goodwin, TN</a:t>
            </a:r>
          </a:p>
          <a:p>
            <a:r>
              <a:rPr lang="en-US" b="1" dirty="0" smtClean="0">
                <a:solidFill>
                  <a:srgbClr val="7030A0"/>
                </a:solidFill>
              </a:rPr>
              <a:t>Mark Sharp, OK</a:t>
            </a:r>
          </a:p>
          <a:p>
            <a:r>
              <a:rPr lang="en-US" b="1" dirty="0" smtClean="0">
                <a:solidFill>
                  <a:srgbClr val="7030A0"/>
                </a:solidFill>
              </a:rPr>
              <a:t>Bruce Bull, DaSy Consultant</a:t>
            </a:r>
            <a:endParaRPr lang="en-US" b="1" dirty="0">
              <a:solidFill>
                <a:srgbClr val="7030A0"/>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xmlns="" val="2993073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0"/>
            <a:ext cx="7125113" cy="924475"/>
          </a:xfrm>
        </p:spPr>
        <p:txBody>
          <a:bodyPr/>
          <a:lstStyle/>
          <a:p>
            <a:pPr algn="ctr"/>
            <a:r>
              <a:rPr lang="en-US" sz="4000" b="1" dirty="0" smtClean="0"/>
              <a:t>WHAT I HEARD</a:t>
            </a:r>
            <a:endParaRPr lang="en-US" sz="4000" b="1"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43000" y="1447800"/>
            <a:ext cx="7010400" cy="4673600"/>
          </a:xfrm>
        </p:spPr>
      </p:pic>
    </p:spTree>
    <p:extLst>
      <p:ext uri="{BB962C8B-B14F-4D97-AF65-F5344CB8AC3E}">
        <p14:creationId xmlns="" xmlns:p14="http://schemas.microsoft.com/office/powerpoint/2010/main" val="4280115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1"/>
            <a:ext cx="8534400" cy="838199"/>
          </a:xfrm>
        </p:spPr>
        <p:txBody>
          <a:bodyPr/>
          <a:lstStyle/>
          <a:p>
            <a:pPr algn="ctr"/>
            <a:r>
              <a:rPr lang="en-US" b="1" dirty="0" smtClean="0"/>
              <a:t>CONSIDER ALL DATA</a:t>
            </a:r>
            <a:endParaRPr lang="en-US" b="1" dirty="0"/>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 y="1371600"/>
            <a:ext cx="7453029" cy="4859375"/>
          </a:xfrm>
          <a:prstGeom prst="rect">
            <a:avLst/>
          </a:prstGeom>
        </p:spPr>
      </p:pic>
    </p:spTree>
    <p:extLst>
      <p:ext uri="{BB962C8B-B14F-4D97-AF65-F5344CB8AC3E}">
        <p14:creationId xmlns="" xmlns:p14="http://schemas.microsoft.com/office/powerpoint/2010/main" val="3077912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1"/>
            <a:ext cx="8534400" cy="838199"/>
          </a:xfrm>
        </p:spPr>
        <p:txBody>
          <a:bodyPr/>
          <a:lstStyle/>
          <a:p>
            <a:pPr algn="ctr"/>
            <a:r>
              <a:rPr lang="en-US" b="1" dirty="0" smtClean="0"/>
              <a:t>WALLOW IN THE DATA</a:t>
            </a:r>
            <a:endParaRPr lang="en-US" b="1"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 y="1371600"/>
            <a:ext cx="7443858" cy="4851644"/>
          </a:xfrm>
          <a:prstGeom prst="rect">
            <a:avLst/>
          </a:prstGeom>
        </p:spPr>
      </p:pic>
    </p:spTree>
    <p:extLst>
      <p:ext uri="{BB962C8B-B14F-4D97-AF65-F5344CB8AC3E}">
        <p14:creationId xmlns="" xmlns:p14="http://schemas.microsoft.com/office/powerpoint/2010/main" val="3042451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0"/>
            <a:ext cx="7125113" cy="924475"/>
          </a:xfrm>
        </p:spPr>
        <p:txBody>
          <a:bodyPr/>
          <a:lstStyle/>
          <a:p>
            <a:pPr algn="ctr"/>
            <a:r>
              <a:rPr lang="en-US" b="1" dirty="0" smtClean="0"/>
              <a:t>DEVELOP YOUR MAP</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43188" y="1219200"/>
            <a:ext cx="6329212" cy="5105400"/>
          </a:xfrm>
        </p:spPr>
      </p:pic>
      <p:sp>
        <p:nvSpPr>
          <p:cNvPr id="8" name="TextBox 7"/>
          <p:cNvSpPr txBox="1"/>
          <p:nvPr/>
        </p:nvSpPr>
        <p:spPr>
          <a:xfrm>
            <a:off x="5334000" y="3200400"/>
            <a:ext cx="3124200"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 xmlns:p14="http://schemas.microsoft.com/office/powerpoint/2010/main" val="1723749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Oklahoma’s Process </a:t>
            </a:r>
            <a:endParaRPr lang="en-US" sz="4800" b="1" dirty="0"/>
          </a:p>
        </p:txBody>
      </p:sp>
      <p:sp>
        <p:nvSpPr>
          <p:cNvPr id="3" name="Content Placeholder 2"/>
          <p:cNvSpPr>
            <a:spLocks noGrp="1"/>
          </p:cNvSpPr>
          <p:nvPr>
            <p:ph idx="1"/>
          </p:nvPr>
        </p:nvSpPr>
        <p:spPr>
          <a:xfrm>
            <a:off x="1009442" y="1807361"/>
            <a:ext cx="7220157" cy="4051437"/>
          </a:xfrm>
        </p:spPr>
        <p:txBody>
          <a:bodyPr>
            <a:normAutofit/>
          </a:bodyPr>
          <a:lstStyle/>
          <a:p>
            <a:pPr marL="0" indent="0">
              <a:buNone/>
            </a:pPr>
            <a:r>
              <a:rPr lang="en-US" sz="3600" b="1" dirty="0" smtClean="0"/>
              <a:t>Step 1:	Stop the drama and start looking at our map with the </a:t>
            </a:r>
            <a:r>
              <a:rPr lang="en-US" sz="3600" b="1" u="sng" dirty="0" smtClean="0"/>
              <a:t>destination</a:t>
            </a:r>
            <a:r>
              <a:rPr lang="en-US" sz="3600" b="1" dirty="0" smtClean="0"/>
              <a:t> driving our actions.</a:t>
            </a:r>
            <a:endParaRPr lang="en-US" sz="3600" b="1" dirty="0"/>
          </a:p>
        </p:txBody>
      </p:sp>
    </p:spTree>
    <p:extLst>
      <p:ext uri="{BB962C8B-B14F-4D97-AF65-F5344CB8AC3E}">
        <p14:creationId xmlns="" xmlns:p14="http://schemas.microsoft.com/office/powerpoint/2010/main" val="2644542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5724"/>
            <a:ext cx="7296355" cy="924475"/>
          </a:xfrm>
        </p:spPr>
        <p:txBody>
          <a:bodyPr/>
          <a:lstStyle/>
          <a:p>
            <a:r>
              <a:rPr lang="en-US" sz="2800" b="1" dirty="0" smtClean="0"/>
              <a:t>Our Destination 		  Our Mission</a:t>
            </a:r>
            <a:endParaRPr lang="en-US" sz="2800" b="1" dirty="0"/>
          </a:p>
        </p:txBody>
      </p:sp>
      <p:sp>
        <p:nvSpPr>
          <p:cNvPr id="3" name="Content Placeholder 2"/>
          <p:cNvSpPr>
            <a:spLocks noGrp="1"/>
          </p:cNvSpPr>
          <p:nvPr>
            <p:ph idx="1"/>
          </p:nvPr>
        </p:nvSpPr>
        <p:spPr/>
        <p:txBody>
          <a:bodyPr>
            <a:normAutofit fontScale="92500" lnSpcReduction="10000"/>
          </a:bodyPr>
          <a:lstStyle/>
          <a:p>
            <a:r>
              <a:rPr lang="en-US" sz="2000" b="1" dirty="0" smtClean="0"/>
              <a:t>Oklahoma’s SoonerStart Early Intervention program builds upon and provides supports and resources to assist family members and caregivers to enhance children’s learning and development through everyday learning opportunities.</a:t>
            </a:r>
          </a:p>
          <a:p>
            <a:endParaRPr lang="en-US" b="1" dirty="0"/>
          </a:p>
          <a:p>
            <a:pPr lvl="1" algn="just"/>
            <a:r>
              <a:rPr lang="en-US" sz="2200" b="1" dirty="0" smtClean="0"/>
              <a:t>Now we know our destination – how do we measure it?</a:t>
            </a:r>
          </a:p>
          <a:p>
            <a:pPr algn="just"/>
            <a:endParaRPr lang="en-US" sz="2200" b="1" dirty="0"/>
          </a:p>
          <a:p>
            <a:pPr lvl="1" algn="just"/>
            <a:r>
              <a:rPr lang="en-US" sz="2200" b="1" dirty="0" smtClean="0"/>
              <a:t>We choose to measure the 8 key principles that build upon our mission statement.</a:t>
            </a:r>
          </a:p>
          <a:p>
            <a:pPr marL="0" indent="0">
              <a:buNone/>
            </a:pPr>
            <a:endParaRPr lang="en-US" dirty="0"/>
          </a:p>
        </p:txBody>
      </p:sp>
      <p:pic>
        <p:nvPicPr>
          <p:cNvPr id="1026" name="Picture 2" descr="C:\Users\144376\AppData\Local\Microsoft\Windows\Temporary Internet Files\Content.IE5\F7N0GL03\MC90043267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57132" y="609600"/>
            <a:ext cx="1066800" cy="1066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7470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Principle #1</a:t>
            </a:r>
            <a:endParaRPr lang="en-US" b="1" dirty="0"/>
          </a:p>
        </p:txBody>
      </p:sp>
      <p:sp>
        <p:nvSpPr>
          <p:cNvPr id="3" name="Content Placeholder 2"/>
          <p:cNvSpPr>
            <a:spLocks noGrp="1"/>
          </p:cNvSpPr>
          <p:nvPr>
            <p:ph idx="1"/>
          </p:nvPr>
        </p:nvSpPr>
        <p:spPr>
          <a:xfrm>
            <a:off x="990600" y="1828800"/>
            <a:ext cx="7125112" cy="4051437"/>
          </a:xfrm>
        </p:spPr>
        <p:txBody>
          <a:bodyPr>
            <a:normAutofit fontScale="25000" lnSpcReduction="20000"/>
          </a:bodyPr>
          <a:lstStyle/>
          <a:p>
            <a:endParaRPr lang="en-US" dirty="0" smtClean="0"/>
          </a:p>
          <a:p>
            <a:pPr algn="just"/>
            <a:endParaRPr lang="en-US" sz="4500" dirty="0"/>
          </a:p>
          <a:p>
            <a:r>
              <a:rPr lang="en-US" sz="7200" b="1" dirty="0" smtClean="0"/>
              <a:t>Early Intervention services for children and families are most effective when agencies and organizations work together to provide services based on families needs.</a:t>
            </a:r>
          </a:p>
          <a:p>
            <a:pPr algn="just"/>
            <a:endParaRPr lang="en-US" sz="7200" dirty="0"/>
          </a:p>
          <a:p>
            <a:pPr lvl="1"/>
            <a:r>
              <a:rPr lang="en-US" sz="7200" b="1" dirty="0" smtClean="0"/>
              <a:t>Interagency Agreement</a:t>
            </a:r>
          </a:p>
          <a:p>
            <a:pPr lvl="1"/>
            <a:r>
              <a:rPr lang="en-US" sz="7200" b="1" dirty="0" smtClean="0"/>
              <a:t>Interagency Contract for services</a:t>
            </a:r>
          </a:p>
          <a:p>
            <a:pPr lvl="1"/>
            <a:r>
              <a:rPr lang="en-US" sz="7200" b="1" dirty="0" smtClean="0"/>
              <a:t>Agency(s) participation in ICC meetings</a:t>
            </a:r>
          </a:p>
          <a:p>
            <a:pPr lvl="1"/>
            <a:r>
              <a:rPr lang="en-US" sz="7200" b="1" dirty="0" smtClean="0"/>
              <a:t>SoonerStart Family Survey</a:t>
            </a:r>
          </a:p>
          <a:p>
            <a:pPr lvl="1"/>
            <a:r>
              <a:rPr lang="en-US" sz="7200" b="1" dirty="0" smtClean="0"/>
              <a:t>Child Find data</a:t>
            </a:r>
          </a:p>
          <a:p>
            <a:pPr lvl="1"/>
            <a:r>
              <a:rPr lang="en-US" sz="7200" b="1" dirty="0" smtClean="0"/>
              <a:t>Service delivery by each agency by region</a:t>
            </a:r>
          </a:p>
          <a:p>
            <a:pPr lvl="1"/>
            <a:r>
              <a:rPr lang="en-US" sz="7200" b="1" dirty="0" smtClean="0"/>
              <a:t>Timely services</a:t>
            </a:r>
          </a:p>
          <a:p>
            <a:pPr lvl="1"/>
            <a:r>
              <a:rPr lang="en-US" sz="7200" b="1" dirty="0" smtClean="0"/>
              <a:t>45 day timeline</a:t>
            </a:r>
          </a:p>
          <a:p>
            <a:pPr lvl="1"/>
            <a:endParaRPr lang="en-US" dirty="0" smtClean="0"/>
          </a:p>
          <a:p>
            <a:pPr lvl="1"/>
            <a:endParaRPr lang="en-US" dirty="0"/>
          </a:p>
          <a:p>
            <a:pPr lvl="1"/>
            <a:endParaRPr lang="en-US" dirty="0" smtClean="0"/>
          </a:p>
          <a:p>
            <a:pPr marL="457200" lvl="1" indent="0">
              <a:buNone/>
            </a:pPr>
            <a:endParaRPr lang="en-US" dirty="0"/>
          </a:p>
        </p:txBody>
      </p:sp>
    </p:spTree>
    <p:extLst>
      <p:ext uri="{BB962C8B-B14F-4D97-AF65-F5344CB8AC3E}">
        <p14:creationId xmlns="" xmlns:p14="http://schemas.microsoft.com/office/powerpoint/2010/main" val="1041989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Principle </a:t>
            </a:r>
            <a:r>
              <a:rPr lang="en-US" b="1" dirty="0" smtClean="0"/>
              <a:t>#2</a:t>
            </a:r>
            <a:endParaRPr lang="en-US" b="1"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sz="1900" dirty="0"/>
          </a:p>
          <a:p>
            <a:pPr algn="just"/>
            <a:r>
              <a:rPr lang="en-US" sz="1900" b="1" dirty="0" smtClean="0"/>
              <a:t>Infants and toddlers learn best through everyday experiences and interactions with familiar people in familiar context.</a:t>
            </a:r>
          </a:p>
          <a:p>
            <a:pPr marL="0" indent="0">
              <a:buNone/>
            </a:pPr>
            <a:endParaRPr lang="en-US" b="1" dirty="0" smtClean="0"/>
          </a:p>
          <a:p>
            <a:pPr lvl="1"/>
            <a:r>
              <a:rPr lang="en-US" sz="1900" b="1" dirty="0" smtClean="0"/>
              <a:t>EI Database – Services provided in natural environments.</a:t>
            </a:r>
          </a:p>
          <a:p>
            <a:pPr lvl="1"/>
            <a:r>
              <a:rPr lang="en-US" sz="1900" b="1" dirty="0" smtClean="0"/>
              <a:t>SoonerStart Parent Survey - Caregiver involvement satisfaction </a:t>
            </a:r>
          </a:p>
          <a:p>
            <a:pPr lvl="1"/>
            <a:r>
              <a:rPr lang="en-US" sz="1900" b="1" dirty="0" smtClean="0"/>
              <a:t>Early Childhood Outcomes Data</a:t>
            </a:r>
          </a:p>
          <a:p>
            <a:pPr lvl="1"/>
            <a:r>
              <a:rPr lang="en-US" sz="1900" b="1" dirty="0" smtClean="0"/>
              <a:t>Data on where children spend their days</a:t>
            </a:r>
          </a:p>
          <a:p>
            <a:pPr lvl="1"/>
            <a:r>
              <a:rPr lang="en-US" sz="1900" b="1" dirty="0" smtClean="0"/>
              <a:t>Settings data</a:t>
            </a:r>
          </a:p>
          <a:p>
            <a:pPr lvl="1"/>
            <a:endParaRPr lang="en-US" dirty="0" smtClean="0"/>
          </a:p>
          <a:p>
            <a:pPr lvl="1"/>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p:txBody>
      </p:sp>
    </p:spTree>
    <p:extLst>
      <p:ext uri="{BB962C8B-B14F-4D97-AF65-F5344CB8AC3E}">
        <p14:creationId xmlns="" xmlns:p14="http://schemas.microsoft.com/office/powerpoint/2010/main" val="1035791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Principle </a:t>
            </a:r>
            <a:r>
              <a:rPr lang="en-US" b="1" dirty="0" smtClean="0"/>
              <a:t>#3</a:t>
            </a:r>
            <a:endParaRPr lang="en-US" b="1" dirty="0"/>
          </a:p>
        </p:txBody>
      </p:sp>
      <p:sp>
        <p:nvSpPr>
          <p:cNvPr id="3" name="Content Placeholder 2"/>
          <p:cNvSpPr>
            <a:spLocks noGrp="1"/>
          </p:cNvSpPr>
          <p:nvPr>
            <p:ph idx="1"/>
          </p:nvPr>
        </p:nvSpPr>
        <p:spPr>
          <a:xfrm>
            <a:off x="1009443" y="1905000"/>
            <a:ext cx="7125112" cy="3953798"/>
          </a:xfrm>
        </p:spPr>
        <p:txBody>
          <a:bodyPr>
            <a:normAutofit fontScale="92500" lnSpcReduction="20000"/>
          </a:bodyPr>
          <a:lstStyle/>
          <a:p>
            <a:r>
              <a:rPr lang="en-US" b="1" dirty="0" smtClean="0"/>
              <a:t>All families with the necessary supports and resources, can enhance  their children’s and family’s learning and development.</a:t>
            </a:r>
          </a:p>
          <a:p>
            <a:pPr marL="0" indent="0">
              <a:buNone/>
            </a:pPr>
            <a:endParaRPr lang="en-US" b="1" dirty="0" smtClean="0"/>
          </a:p>
          <a:p>
            <a:pPr lvl="1"/>
            <a:r>
              <a:rPr lang="en-US" sz="1800" b="1" dirty="0"/>
              <a:t>SoonerStart Parent Survey - Caregiver involvement </a:t>
            </a:r>
            <a:r>
              <a:rPr lang="en-US" sz="1800" b="1" dirty="0" smtClean="0"/>
              <a:t>satisfaction</a:t>
            </a:r>
          </a:p>
          <a:p>
            <a:pPr lvl="1"/>
            <a:r>
              <a:rPr lang="en-US" sz="1800" b="1" dirty="0" smtClean="0"/>
              <a:t>Early Childhood Outcome results</a:t>
            </a:r>
          </a:p>
          <a:p>
            <a:pPr lvl="1"/>
            <a:r>
              <a:rPr lang="en-US" sz="1800" b="1" dirty="0" smtClean="0"/>
              <a:t>IFSP Review of supports and services outside of  SoonerStart  - </a:t>
            </a:r>
            <a:r>
              <a:rPr lang="en-US" sz="1800" b="1" dirty="0" err="1" smtClean="0"/>
              <a:t>eg</a:t>
            </a:r>
            <a:r>
              <a:rPr lang="en-US" sz="1800" b="1" dirty="0" smtClean="0"/>
              <a:t>: CSHCN, food stamps, </a:t>
            </a:r>
            <a:r>
              <a:rPr lang="en-US" sz="1800" b="1" dirty="0" err="1" smtClean="0"/>
              <a:t>medicaid</a:t>
            </a:r>
            <a:r>
              <a:rPr lang="en-US" sz="1800" b="1" dirty="0" smtClean="0"/>
              <a:t> </a:t>
            </a:r>
            <a:r>
              <a:rPr lang="en-US" sz="1800" b="1" dirty="0" err="1" smtClean="0"/>
              <a:t>etc</a:t>
            </a:r>
            <a:endParaRPr lang="en-US" sz="1800" b="1" dirty="0" smtClean="0"/>
          </a:p>
          <a:p>
            <a:pPr lvl="1"/>
            <a:r>
              <a:rPr lang="en-US" sz="1800" b="1" dirty="0" smtClean="0"/>
              <a:t>Number of local staff trained on the Routine Based Interview (RBI) and usage rate with families</a:t>
            </a:r>
          </a:p>
          <a:p>
            <a:pPr lvl="1"/>
            <a:r>
              <a:rPr lang="en-US" sz="1800" b="1" dirty="0" smtClean="0"/>
              <a:t>IFSP content – Resources provided to families</a:t>
            </a:r>
          </a:p>
          <a:p>
            <a:pPr marL="457200" lvl="1" indent="0">
              <a:buNone/>
            </a:pPr>
            <a:endParaRPr lang="en-US" dirty="0" smtClean="0"/>
          </a:p>
          <a:p>
            <a:pPr lvl="1"/>
            <a:endParaRPr lang="en-US" dirty="0"/>
          </a:p>
        </p:txBody>
      </p:sp>
    </p:spTree>
    <p:extLst>
      <p:ext uri="{BB962C8B-B14F-4D97-AF65-F5344CB8AC3E}">
        <p14:creationId xmlns="" xmlns:p14="http://schemas.microsoft.com/office/powerpoint/2010/main" val="901535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Principle </a:t>
            </a:r>
            <a:r>
              <a:rPr lang="en-US" dirty="0" smtClean="0"/>
              <a:t>#4</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The primary role of the service provider in early intervention is to work with and support family members and caregivers in children’s lives.</a:t>
            </a:r>
          </a:p>
          <a:p>
            <a:pPr algn="just"/>
            <a:endParaRPr lang="en-US" dirty="0"/>
          </a:p>
          <a:p>
            <a:pPr lvl="1"/>
            <a:r>
              <a:rPr lang="en-US" sz="1800" b="1" dirty="0"/>
              <a:t>SoonerStart Parent Survey - Caregiver involvement satisfaction </a:t>
            </a:r>
            <a:endParaRPr lang="en-US" sz="1800" b="1" dirty="0" smtClean="0"/>
          </a:p>
          <a:p>
            <a:pPr lvl="1"/>
            <a:r>
              <a:rPr lang="en-US" sz="1800" b="1" dirty="0" err="1" smtClean="0"/>
              <a:t>SoonerStart</a:t>
            </a:r>
            <a:r>
              <a:rPr lang="en-US" sz="1800" b="1" dirty="0" smtClean="0"/>
              <a:t> service delivery approach</a:t>
            </a:r>
          </a:p>
          <a:p>
            <a:pPr lvl="1"/>
            <a:r>
              <a:rPr lang="en-US" sz="1800" b="1" dirty="0" smtClean="0"/>
              <a:t>Documentation in progress notes </a:t>
            </a:r>
          </a:p>
          <a:p>
            <a:pPr lvl="1"/>
            <a:r>
              <a:rPr lang="en-US" sz="1800" b="1" dirty="0" smtClean="0"/>
              <a:t>Promised services in relation to services provided</a:t>
            </a:r>
          </a:p>
          <a:p>
            <a:pPr lvl="1"/>
            <a:r>
              <a:rPr lang="en-US" sz="1800" b="1" dirty="0"/>
              <a:t>Number of local staff trained on the Routine Based Interview (RBI) and usage rate with families</a:t>
            </a:r>
          </a:p>
          <a:p>
            <a:pPr lvl="1"/>
            <a:r>
              <a:rPr lang="en-US" sz="1800" b="1" dirty="0" smtClean="0"/>
              <a:t>Family goals written on the IFSP</a:t>
            </a:r>
          </a:p>
          <a:p>
            <a:pPr lvl="1"/>
            <a:r>
              <a:rPr lang="en-US" sz="1800" b="1" dirty="0" smtClean="0"/>
              <a:t>Provider caseload</a:t>
            </a:r>
          </a:p>
          <a:p>
            <a:pPr lvl="1" algn="just"/>
            <a:endParaRPr lang="en-US" sz="1800" dirty="0" smtClean="0"/>
          </a:p>
          <a:p>
            <a:endParaRPr lang="en-US" dirty="0"/>
          </a:p>
        </p:txBody>
      </p:sp>
    </p:spTree>
    <p:extLst>
      <p:ext uri="{BB962C8B-B14F-4D97-AF65-F5344CB8AC3E}">
        <p14:creationId xmlns="" xmlns:p14="http://schemas.microsoft.com/office/powerpoint/2010/main" val="2134753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Session Agenda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267200" cy="4525963"/>
          </a:xfrm>
        </p:spPr>
        <p:txBody>
          <a:bodyPr/>
          <a:lstStyle/>
          <a:p>
            <a:r>
              <a:rPr lang="en-US" dirty="0" smtClean="0"/>
              <a:t>Overview of Proposed SSIP</a:t>
            </a:r>
          </a:p>
          <a:p>
            <a:r>
              <a:rPr lang="en-US" dirty="0" smtClean="0"/>
              <a:t>Proposed TA Resources to be developed</a:t>
            </a:r>
          </a:p>
          <a:p>
            <a:r>
              <a:rPr lang="en-US" dirty="0" smtClean="0"/>
              <a:t>3 States’ efforts (TN, FLA, OK)</a:t>
            </a:r>
          </a:p>
          <a:p>
            <a:r>
              <a:rPr lang="en-US" dirty="0" smtClean="0"/>
              <a:t>Discussion</a:t>
            </a:r>
            <a:endParaRPr lang="en-US" dirty="0"/>
          </a:p>
        </p:txBody>
      </p:sp>
      <p:pic>
        <p:nvPicPr>
          <p:cNvPr id="4" name="Picture 3" descr="titlechil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5400" y="1420091"/>
            <a:ext cx="3465703" cy="4419600"/>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0170D9-DAA8-4ACF-8575-0BF389EB8D1E}" type="slidenum">
              <a:rPr lang="en-US" smtClean="0"/>
              <a:pPr/>
              <a:t>2</a:t>
            </a:fld>
            <a:endParaRPr lang="en-US"/>
          </a:p>
        </p:txBody>
      </p:sp>
    </p:spTree>
    <p:extLst>
      <p:ext uri="{BB962C8B-B14F-4D97-AF65-F5344CB8AC3E}">
        <p14:creationId xmlns:p14="http://schemas.microsoft.com/office/powerpoint/2010/main" xmlns="" val="2647802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04801"/>
            <a:ext cx="7125113" cy="914400"/>
          </a:xfrm>
        </p:spPr>
        <p:txBody>
          <a:bodyPr/>
          <a:lstStyle/>
          <a:p>
            <a:r>
              <a:rPr lang="en-US" b="1" dirty="0"/>
              <a:t>Key Principle </a:t>
            </a:r>
            <a:r>
              <a:rPr lang="en-US" b="1" dirty="0" smtClean="0"/>
              <a:t>#5</a:t>
            </a:r>
            <a:endParaRPr lang="en-US" b="1" dirty="0"/>
          </a:p>
        </p:txBody>
      </p:sp>
      <p:sp>
        <p:nvSpPr>
          <p:cNvPr id="3" name="Content Placeholder 2"/>
          <p:cNvSpPr>
            <a:spLocks noGrp="1"/>
          </p:cNvSpPr>
          <p:nvPr>
            <p:ph idx="1"/>
          </p:nvPr>
        </p:nvSpPr>
        <p:spPr>
          <a:xfrm>
            <a:off x="1009443" y="2133600"/>
            <a:ext cx="7125112" cy="4419600"/>
          </a:xfrm>
        </p:spPr>
        <p:txBody>
          <a:bodyPr>
            <a:normAutofit fontScale="92500" lnSpcReduction="10000"/>
          </a:bodyPr>
          <a:lstStyle/>
          <a:p>
            <a:r>
              <a:rPr lang="en-US" b="1" dirty="0" smtClean="0"/>
              <a:t>The early intervention process, from initial contacts through transition, must be dynamic and individualized to reflect the child’s and family’s preferences, learning styles and cultural beliefs.</a:t>
            </a:r>
          </a:p>
          <a:p>
            <a:endParaRPr lang="en-US" b="1" dirty="0"/>
          </a:p>
          <a:p>
            <a:pPr lvl="1"/>
            <a:r>
              <a:rPr lang="en-US" sz="1800" b="1" dirty="0" smtClean="0"/>
              <a:t>Team use of the RBI</a:t>
            </a:r>
          </a:p>
          <a:p>
            <a:pPr lvl="1"/>
            <a:r>
              <a:rPr lang="en-US" sz="1800" b="1" dirty="0" smtClean="0"/>
              <a:t>SoonerStart Parent Survey </a:t>
            </a:r>
          </a:p>
          <a:p>
            <a:pPr lvl="1"/>
            <a:r>
              <a:rPr lang="en-US" sz="1800" b="1" dirty="0" smtClean="0"/>
              <a:t>Review of family concerns and priorities</a:t>
            </a:r>
          </a:p>
          <a:p>
            <a:pPr lvl="1"/>
            <a:r>
              <a:rPr lang="en-US" sz="1800" b="1" dirty="0" smtClean="0"/>
              <a:t>Compare against services that are provided on IFSP</a:t>
            </a:r>
          </a:p>
          <a:p>
            <a:pPr lvl="1"/>
            <a:r>
              <a:rPr lang="en-US" sz="1800" b="1" dirty="0"/>
              <a:t>Number of local staff trained on the Routine Based Interview (RBI) and usage rate with </a:t>
            </a:r>
            <a:r>
              <a:rPr lang="en-US" sz="1800" b="1" dirty="0" smtClean="0"/>
              <a:t>families</a:t>
            </a:r>
          </a:p>
          <a:p>
            <a:pPr lvl="1"/>
            <a:r>
              <a:rPr lang="en-US" sz="1800" b="1" dirty="0" smtClean="0"/>
              <a:t>Complaint and Due Process Hearing data</a:t>
            </a:r>
            <a:endParaRPr lang="en-US" sz="1800" b="1" dirty="0"/>
          </a:p>
          <a:p>
            <a:pPr lvl="1" algn="just"/>
            <a:endParaRPr lang="en-US" sz="1800" dirty="0" smtClean="0"/>
          </a:p>
          <a:p>
            <a:pPr lvl="1" algn="just"/>
            <a:endParaRPr lang="en-US" dirty="0" smtClean="0"/>
          </a:p>
          <a:p>
            <a:pPr algn="just"/>
            <a:endParaRPr lang="en-US" dirty="0"/>
          </a:p>
          <a:p>
            <a:endParaRPr lang="en-US" dirty="0"/>
          </a:p>
        </p:txBody>
      </p:sp>
    </p:spTree>
    <p:extLst>
      <p:ext uri="{BB962C8B-B14F-4D97-AF65-F5344CB8AC3E}">
        <p14:creationId xmlns="" xmlns:p14="http://schemas.microsoft.com/office/powerpoint/2010/main" val="2736333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Principle </a:t>
            </a:r>
            <a:r>
              <a:rPr lang="en-US" b="1" dirty="0" smtClean="0"/>
              <a:t>#6</a:t>
            </a:r>
            <a:endParaRPr lang="en-US" b="1" dirty="0"/>
          </a:p>
        </p:txBody>
      </p:sp>
      <p:sp>
        <p:nvSpPr>
          <p:cNvPr id="3" name="Content Placeholder 2"/>
          <p:cNvSpPr>
            <a:spLocks noGrp="1"/>
          </p:cNvSpPr>
          <p:nvPr>
            <p:ph idx="1"/>
          </p:nvPr>
        </p:nvSpPr>
        <p:spPr/>
        <p:txBody>
          <a:bodyPr>
            <a:normAutofit fontScale="85000" lnSpcReduction="10000"/>
          </a:bodyPr>
          <a:lstStyle/>
          <a:p>
            <a:pPr algn="just"/>
            <a:endParaRPr lang="en-US" dirty="0" smtClean="0"/>
          </a:p>
          <a:p>
            <a:r>
              <a:rPr lang="en-US" b="1" dirty="0" smtClean="0"/>
              <a:t>IFSP outcomes must be functional and based on children’s and family’s needs and family identified priorities.</a:t>
            </a:r>
          </a:p>
          <a:p>
            <a:pPr lvl="1"/>
            <a:endParaRPr lang="en-US" sz="1800" b="1" dirty="0"/>
          </a:p>
          <a:p>
            <a:pPr lvl="1"/>
            <a:r>
              <a:rPr lang="en-US" sz="1800" b="1" dirty="0"/>
              <a:t>SoonerStart Parent Survey - Caregiver involvement satisfaction </a:t>
            </a:r>
            <a:endParaRPr lang="en-US" sz="1800" b="1" dirty="0" smtClean="0"/>
          </a:p>
          <a:p>
            <a:pPr lvl="1"/>
            <a:r>
              <a:rPr lang="en-US" sz="1800" b="1" dirty="0"/>
              <a:t>Number of local staff trained on the Routine Based Interview (RBI) and usage rate with families</a:t>
            </a:r>
          </a:p>
          <a:p>
            <a:pPr lvl="1"/>
            <a:r>
              <a:rPr lang="en-US" sz="1800" b="1" dirty="0" smtClean="0"/>
              <a:t>Review of IFSP using tool to assess such as Missouri IFSP review tool</a:t>
            </a:r>
          </a:p>
          <a:p>
            <a:pPr lvl="1"/>
            <a:r>
              <a:rPr lang="en-US" sz="1800" b="1" dirty="0" smtClean="0"/>
              <a:t>IFSP goals reflect child and family identified needs</a:t>
            </a:r>
          </a:p>
          <a:p>
            <a:pPr lvl="1"/>
            <a:r>
              <a:rPr lang="en-US" sz="1800" b="1" dirty="0" smtClean="0"/>
              <a:t>Early </a:t>
            </a:r>
            <a:r>
              <a:rPr lang="en-US" sz="1800" b="1" dirty="0"/>
              <a:t>C</a:t>
            </a:r>
            <a:r>
              <a:rPr lang="en-US" sz="1800" b="1" dirty="0" smtClean="0"/>
              <a:t>hildhood  Outcome Data</a:t>
            </a:r>
          </a:p>
          <a:p>
            <a:pPr lvl="1"/>
            <a:r>
              <a:rPr lang="en-US" sz="1800" b="1" dirty="0" smtClean="0"/>
              <a:t>Complaint and Due Process Hearing Data</a:t>
            </a:r>
          </a:p>
          <a:p>
            <a:pPr lvl="1" algn="just"/>
            <a:endParaRPr lang="en-US" dirty="0" smtClean="0"/>
          </a:p>
          <a:p>
            <a:pPr lvl="1"/>
            <a:endParaRPr lang="en-US" dirty="0"/>
          </a:p>
          <a:p>
            <a:pPr lvl="1"/>
            <a:endParaRPr lang="en-US" dirty="0"/>
          </a:p>
        </p:txBody>
      </p:sp>
    </p:spTree>
    <p:extLst>
      <p:ext uri="{BB962C8B-B14F-4D97-AF65-F5344CB8AC3E}">
        <p14:creationId xmlns="" xmlns:p14="http://schemas.microsoft.com/office/powerpoint/2010/main" val="2551068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Principle </a:t>
            </a:r>
            <a:r>
              <a:rPr lang="en-US" b="1" dirty="0" smtClean="0"/>
              <a:t>#7</a:t>
            </a:r>
            <a:r>
              <a:rPr lang="en-US" dirty="0" smtClean="0"/>
              <a:t/>
            </a:r>
            <a:br>
              <a:rPr lang="en-US" dirty="0" smtClean="0"/>
            </a:br>
            <a:endParaRPr lang="en-US" dirty="0"/>
          </a:p>
        </p:txBody>
      </p:sp>
      <p:sp>
        <p:nvSpPr>
          <p:cNvPr id="3" name="Content Placeholder 2"/>
          <p:cNvSpPr>
            <a:spLocks noGrp="1"/>
          </p:cNvSpPr>
          <p:nvPr>
            <p:ph idx="1"/>
          </p:nvPr>
        </p:nvSpPr>
        <p:spPr>
          <a:xfrm>
            <a:off x="1009443" y="2057400"/>
            <a:ext cx="7125112" cy="4343400"/>
          </a:xfrm>
        </p:spPr>
        <p:txBody>
          <a:bodyPr>
            <a:normAutofit fontScale="92500" lnSpcReduction="10000"/>
          </a:bodyPr>
          <a:lstStyle/>
          <a:p>
            <a:r>
              <a:rPr lang="en-US" b="1" dirty="0" smtClean="0"/>
              <a:t>The family’s priorities, needs, and interests are addressed most appropriately by a primary provider who represents and receives team and community support.</a:t>
            </a:r>
          </a:p>
          <a:p>
            <a:pPr marL="0" indent="0">
              <a:buNone/>
            </a:pPr>
            <a:endParaRPr lang="en-US" b="1" dirty="0" smtClean="0"/>
          </a:p>
          <a:p>
            <a:pPr lvl="1"/>
            <a:r>
              <a:rPr lang="en-US" sz="1800" b="1" dirty="0" smtClean="0"/>
              <a:t>Review of local team composition (staff and contract)</a:t>
            </a:r>
          </a:p>
          <a:p>
            <a:pPr lvl="1"/>
            <a:r>
              <a:rPr lang="en-US" sz="1800" b="1" dirty="0" smtClean="0"/>
              <a:t>Community collaboration – Early Head Start / Head Start Interagency Agreements</a:t>
            </a:r>
          </a:p>
          <a:p>
            <a:pPr lvl="1"/>
            <a:r>
              <a:rPr lang="en-US" sz="1800" b="1" dirty="0" smtClean="0"/>
              <a:t>Documentation of team input on IFSP and other documents</a:t>
            </a:r>
          </a:p>
          <a:p>
            <a:pPr lvl="1"/>
            <a:r>
              <a:rPr lang="en-US" sz="1800" b="1" dirty="0"/>
              <a:t>Number of local staff trained on the Routine Based Interview (RBI) and usage rate with families</a:t>
            </a:r>
          </a:p>
          <a:p>
            <a:pPr lvl="1"/>
            <a:r>
              <a:rPr lang="en-US" sz="1800" b="1" dirty="0" smtClean="0"/>
              <a:t>SoonerStart Parent Survey</a:t>
            </a:r>
          </a:p>
          <a:p>
            <a:pPr lvl="1" algn="just"/>
            <a:endParaRPr lang="en-US" dirty="0" smtClean="0"/>
          </a:p>
          <a:p>
            <a:pPr algn="just"/>
            <a:endParaRPr lang="en-US" dirty="0"/>
          </a:p>
          <a:p>
            <a:pPr lvl="1"/>
            <a:endParaRPr lang="en-US" dirty="0"/>
          </a:p>
        </p:txBody>
      </p:sp>
    </p:spTree>
    <p:extLst>
      <p:ext uri="{BB962C8B-B14F-4D97-AF65-F5344CB8AC3E}">
        <p14:creationId xmlns="" xmlns:p14="http://schemas.microsoft.com/office/powerpoint/2010/main" val="295041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Principle </a:t>
            </a:r>
            <a:r>
              <a:rPr lang="en-US" b="1" dirty="0" smtClean="0"/>
              <a:t>#8</a:t>
            </a:r>
            <a:endParaRPr lang="en-US" b="1" dirty="0"/>
          </a:p>
        </p:txBody>
      </p:sp>
      <p:sp>
        <p:nvSpPr>
          <p:cNvPr id="3" name="Content Placeholder 2"/>
          <p:cNvSpPr>
            <a:spLocks noGrp="1"/>
          </p:cNvSpPr>
          <p:nvPr>
            <p:ph idx="1"/>
          </p:nvPr>
        </p:nvSpPr>
        <p:spPr/>
        <p:txBody>
          <a:bodyPr>
            <a:normAutofit lnSpcReduction="10000"/>
          </a:bodyPr>
          <a:lstStyle/>
          <a:p>
            <a:r>
              <a:rPr lang="en-US" b="1" dirty="0" smtClean="0"/>
              <a:t>Interventions with young children and family members must be based on explicit principles, validated practices, best available research, and relevant laws and regulations.</a:t>
            </a:r>
          </a:p>
          <a:p>
            <a:endParaRPr lang="en-US" b="1" dirty="0"/>
          </a:p>
          <a:p>
            <a:pPr lvl="1"/>
            <a:r>
              <a:rPr lang="en-US" sz="1800" b="1" dirty="0" smtClean="0"/>
              <a:t>IFSP Promised services compared to IFSP services delivered.</a:t>
            </a:r>
          </a:p>
          <a:p>
            <a:pPr lvl="1"/>
            <a:r>
              <a:rPr lang="en-US" sz="1800" b="1" dirty="0" smtClean="0"/>
              <a:t>Monitoring and compliance data</a:t>
            </a:r>
          </a:p>
          <a:p>
            <a:pPr lvl="1"/>
            <a:r>
              <a:rPr lang="en-US" sz="1800" b="1" dirty="0" smtClean="0"/>
              <a:t>Complaint and Due Process Hearing Data</a:t>
            </a:r>
          </a:p>
          <a:p>
            <a:pPr lvl="1"/>
            <a:r>
              <a:rPr lang="en-US" sz="1800" b="1" dirty="0" smtClean="0"/>
              <a:t>Professional development provided for staff on various services delivery issues, review of higher education curriculum and inclusion of EI principles</a:t>
            </a:r>
          </a:p>
          <a:p>
            <a:pPr lvl="1"/>
            <a:endParaRPr lang="en-US" dirty="0"/>
          </a:p>
        </p:txBody>
      </p:sp>
    </p:spTree>
    <p:extLst>
      <p:ext uri="{BB962C8B-B14F-4D97-AF65-F5344CB8AC3E}">
        <p14:creationId xmlns="" xmlns:p14="http://schemas.microsoft.com/office/powerpoint/2010/main" val="2963405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algn="just"/>
            <a:r>
              <a:rPr lang="en-US" b="1" dirty="0" smtClean="0"/>
              <a:t>Collect </a:t>
            </a:r>
            <a:r>
              <a:rPr lang="en-US" b="1" dirty="0"/>
              <a:t>and analyze data</a:t>
            </a:r>
          </a:p>
          <a:p>
            <a:pPr algn="just"/>
            <a:r>
              <a:rPr lang="en-US" b="1" dirty="0"/>
              <a:t>Involve </a:t>
            </a:r>
            <a:r>
              <a:rPr lang="en-US" b="1" dirty="0" smtClean="0"/>
              <a:t>stakeholders</a:t>
            </a:r>
          </a:p>
          <a:p>
            <a:pPr lvl="1" algn="just"/>
            <a:r>
              <a:rPr lang="en-US" sz="1800" b="1" dirty="0" smtClean="0"/>
              <a:t>ICC</a:t>
            </a:r>
          </a:p>
          <a:p>
            <a:pPr lvl="1" algn="just"/>
            <a:r>
              <a:rPr lang="en-US" sz="1800" b="1" dirty="0" smtClean="0"/>
              <a:t>Partner Agencies</a:t>
            </a:r>
          </a:p>
          <a:p>
            <a:pPr lvl="1" algn="just"/>
            <a:r>
              <a:rPr lang="en-US" sz="1800" b="1" dirty="0" smtClean="0"/>
              <a:t>Oklahoma State Department of Education</a:t>
            </a:r>
            <a:endParaRPr lang="en-US" sz="1800" b="1" dirty="0"/>
          </a:p>
          <a:p>
            <a:pPr algn="just"/>
            <a:r>
              <a:rPr lang="en-US" b="1" dirty="0"/>
              <a:t>Use data to determine Area of Focus</a:t>
            </a:r>
          </a:p>
          <a:p>
            <a:endParaRPr lang="en-US" dirty="0"/>
          </a:p>
        </p:txBody>
      </p:sp>
    </p:spTree>
    <p:extLst>
      <p:ext uri="{BB962C8B-B14F-4D97-AF65-F5344CB8AC3E}">
        <p14:creationId xmlns="" xmlns:p14="http://schemas.microsoft.com/office/powerpoint/2010/main" val="521242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6800" y="457200"/>
            <a:ext cx="7315200" cy="1219200"/>
          </a:xfrm>
        </p:spPr>
        <p:txBody>
          <a:bodyPr>
            <a:normAutofit fontScale="90000"/>
          </a:bodyPr>
          <a:lstStyle/>
          <a:p>
            <a:pPr eaLnBrk="1" hangingPunct="1"/>
            <a:r>
              <a:rPr lang="en-US" sz="4000" b="1" dirty="0" smtClean="0">
                <a:ea typeface="Calibri" pitchFamily="34" charset="0"/>
                <a:cs typeface="Calibri" pitchFamily="34" charset="0"/>
              </a:rPr>
              <a:t/>
            </a:r>
            <a:br>
              <a:rPr lang="en-US" sz="4000" b="1" dirty="0" smtClean="0">
                <a:ea typeface="Calibri" pitchFamily="34" charset="0"/>
                <a:cs typeface="Calibri" pitchFamily="34" charset="0"/>
              </a:rPr>
            </a:br>
            <a:r>
              <a:rPr lang="en-US" sz="6700" b="1" dirty="0" smtClean="0">
                <a:solidFill>
                  <a:schemeClr val="tx1"/>
                </a:solidFill>
                <a:effectLst>
                  <a:outerShdw blurRad="38100" dist="38100" dir="2700000" algn="tl">
                    <a:srgbClr val="000000">
                      <a:alpha val="43137"/>
                    </a:srgbClr>
                  </a:outerShdw>
                </a:effectLst>
                <a:ea typeface="Calibri" pitchFamily="34" charset="0"/>
                <a:cs typeface="Calibri" pitchFamily="34" charset="0"/>
              </a:rPr>
              <a:t>Tennessee </a:t>
            </a:r>
            <a:br>
              <a:rPr lang="en-US" sz="6700" b="1" dirty="0" smtClean="0">
                <a:solidFill>
                  <a:schemeClr val="tx1"/>
                </a:solidFill>
                <a:effectLst>
                  <a:outerShdw blurRad="38100" dist="38100" dir="2700000" algn="tl">
                    <a:srgbClr val="000000">
                      <a:alpha val="43137"/>
                    </a:srgbClr>
                  </a:outerShdw>
                </a:effectLst>
                <a:ea typeface="Calibri" pitchFamily="34" charset="0"/>
                <a:cs typeface="Calibri" pitchFamily="34" charset="0"/>
              </a:rPr>
            </a:br>
            <a:r>
              <a:rPr lang="en-US" sz="6700" b="1" dirty="0" smtClean="0">
                <a:solidFill>
                  <a:schemeClr val="tx1"/>
                </a:solidFill>
                <a:effectLst>
                  <a:outerShdw blurRad="38100" dist="38100" dir="2700000" algn="tl">
                    <a:srgbClr val="000000">
                      <a:alpha val="43137"/>
                    </a:srgbClr>
                  </a:outerShdw>
                </a:effectLst>
                <a:ea typeface="Calibri" pitchFamily="34" charset="0"/>
                <a:cs typeface="Calibri" pitchFamily="34" charset="0"/>
              </a:rPr>
              <a:t>C-11 (SSIP)</a:t>
            </a:r>
            <a:br>
              <a:rPr lang="en-US" sz="6700" b="1" dirty="0" smtClean="0">
                <a:solidFill>
                  <a:schemeClr val="tx1"/>
                </a:solidFill>
                <a:effectLst>
                  <a:outerShdw blurRad="38100" dist="38100" dir="2700000" algn="tl">
                    <a:srgbClr val="000000">
                      <a:alpha val="43137"/>
                    </a:srgbClr>
                  </a:outerShdw>
                </a:effectLst>
                <a:ea typeface="Calibri" pitchFamily="34" charset="0"/>
                <a:cs typeface="Calibri" pitchFamily="34" charset="0"/>
              </a:rPr>
            </a:br>
            <a:endParaRPr lang="en-US" sz="6000" b="1" dirty="0" smtClean="0">
              <a:solidFill>
                <a:schemeClr val="tx1"/>
              </a:solidFill>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pPr/>
              <a:t>25</a:t>
            </a:fld>
            <a:endParaRPr lang="en-US"/>
          </a:p>
        </p:txBody>
      </p:sp>
      <p:sp>
        <p:nvSpPr>
          <p:cNvPr id="11" name="Content Placeholder 10"/>
          <p:cNvSpPr>
            <a:spLocks noGrp="1"/>
          </p:cNvSpPr>
          <p:nvPr>
            <p:ph idx="1"/>
          </p:nvPr>
        </p:nvSpPr>
        <p:spPr>
          <a:xfrm>
            <a:off x="457200" y="2133600"/>
            <a:ext cx="8229600" cy="4175760"/>
          </a:xfrm>
        </p:spPr>
        <p:txBody>
          <a:bodyPr>
            <a:normAutofit fontScale="92500" lnSpcReduction="20000"/>
          </a:bodyPr>
          <a:lstStyle/>
          <a:p>
            <a:pPr>
              <a:buNone/>
            </a:pPr>
            <a:endParaRPr lang="en-US" b="1" dirty="0" smtClean="0">
              <a:solidFill>
                <a:schemeClr val="accent1">
                  <a:lumMod val="50000"/>
                </a:schemeClr>
              </a:solidFill>
            </a:endParaRPr>
          </a:p>
          <a:p>
            <a:pPr algn="ctr">
              <a:buNone/>
            </a:pPr>
            <a:endParaRPr lang="en-US" b="1" dirty="0" smtClean="0">
              <a:solidFill>
                <a:schemeClr val="accent1">
                  <a:lumMod val="50000"/>
                </a:schemeClr>
              </a:solidFill>
            </a:endParaRPr>
          </a:p>
          <a:p>
            <a:pPr>
              <a:buNone/>
            </a:pPr>
            <a:endParaRPr lang="en-US" b="1" dirty="0" smtClean="0">
              <a:solidFill>
                <a:schemeClr val="accent1">
                  <a:lumMod val="50000"/>
                </a:schemeClr>
              </a:solidFill>
            </a:endParaRPr>
          </a:p>
          <a:p>
            <a:pPr algn="ctr">
              <a:buNone/>
            </a:pPr>
            <a:endParaRPr lang="en-US" sz="4000" b="1" dirty="0" smtClean="0">
              <a:solidFill>
                <a:schemeClr val="accent1">
                  <a:lumMod val="75000"/>
                </a:schemeClr>
              </a:solidFill>
            </a:endParaRPr>
          </a:p>
          <a:p>
            <a:pPr algn="ctr">
              <a:buNone/>
            </a:pPr>
            <a:r>
              <a:rPr lang="en-US" sz="5200" b="1" dirty="0" smtClean="0">
                <a:solidFill>
                  <a:schemeClr val="accent1">
                    <a:lumMod val="75000"/>
                  </a:schemeClr>
                </a:solidFill>
                <a:effectLst>
                  <a:outerShdw blurRad="38100" dist="38100" dir="2700000" algn="tl">
                    <a:srgbClr val="000000">
                      <a:alpha val="43137"/>
                    </a:srgbClr>
                  </a:outerShdw>
                </a:effectLst>
              </a:rPr>
              <a:t>Catherine Goodwin</a:t>
            </a:r>
          </a:p>
          <a:p>
            <a:pPr algn="ctr">
              <a:buNone/>
            </a:pPr>
            <a:endParaRPr lang="en-US" sz="1900" dirty="0" smtClean="0">
              <a:solidFill>
                <a:schemeClr val="accent1">
                  <a:lumMod val="75000"/>
                </a:schemeClr>
              </a:solidFill>
            </a:endParaRPr>
          </a:p>
          <a:p>
            <a:pPr algn="ctr">
              <a:buNone/>
            </a:pPr>
            <a:r>
              <a:rPr lang="en-US" sz="3900" dirty="0" smtClean="0">
                <a:solidFill>
                  <a:schemeClr val="accent1">
                    <a:lumMod val="75000"/>
                  </a:schemeClr>
                </a:solidFill>
                <a:effectLst>
                  <a:outerShdw blurRad="38100" dist="38100" dir="2700000" algn="tl">
                    <a:srgbClr val="000000">
                      <a:alpha val="43137"/>
                    </a:srgbClr>
                  </a:outerShdw>
                </a:effectLst>
              </a:rPr>
              <a:t>Part C Monitoring Coordinator</a:t>
            </a:r>
          </a:p>
          <a:p>
            <a:pPr algn="ctr">
              <a:buNone/>
            </a:pPr>
            <a:r>
              <a:rPr lang="en-US" sz="3900" dirty="0" smtClean="0">
                <a:solidFill>
                  <a:schemeClr val="accent1">
                    <a:lumMod val="75000"/>
                  </a:schemeClr>
                </a:solidFill>
                <a:effectLst>
                  <a:outerShdw blurRad="38100" dist="38100" dir="2700000" algn="tl">
                    <a:srgbClr val="000000">
                      <a:alpha val="43137"/>
                    </a:srgbClr>
                  </a:outerShdw>
                </a:effectLst>
              </a:rPr>
              <a:t>Tennessee Department of Education</a:t>
            </a:r>
            <a:endParaRPr lang="en-US" sz="3900" dirty="0">
              <a:solidFill>
                <a:schemeClr val="accent1">
                  <a:lumMod val="75000"/>
                </a:schemeClr>
              </a:solidFill>
              <a:effectLst>
                <a:outerShdw blurRad="38100" dist="38100" dir="2700000" algn="tl">
                  <a:srgbClr val="000000">
                    <a:alpha val="43137"/>
                  </a:srgbClr>
                </a:outerShdw>
              </a:effectLst>
            </a:endParaRPr>
          </a:p>
        </p:txBody>
      </p:sp>
      <p:pic>
        <p:nvPicPr>
          <p:cNvPr id="12" name="Picture 11" descr="TennesseeGreatSeal.jpg"/>
          <p:cNvPicPr>
            <a:picLocks noChangeAspect="1"/>
          </p:cNvPicPr>
          <p:nvPr/>
        </p:nvPicPr>
        <p:blipFill>
          <a:blip r:embed="rId3" cstate="print"/>
          <a:stretch>
            <a:fillRect/>
          </a:stretch>
        </p:blipFill>
        <p:spPr>
          <a:xfrm>
            <a:off x="3810000" y="2009776"/>
            <a:ext cx="1828800" cy="1816608"/>
          </a:xfrm>
          <a:prstGeom prst="rect">
            <a:avLst/>
          </a:prstGeom>
        </p:spPr>
      </p:pic>
    </p:spTree>
    <p:extLst>
      <p:ext uri="{BB962C8B-B14F-4D97-AF65-F5344CB8AC3E}">
        <p14:creationId xmlns:p14="http://schemas.microsoft.com/office/powerpoint/2010/main" xmlns="" val="101132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71628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400" dirty="0" smtClean="0">
                <a:solidFill>
                  <a:schemeClr val="tx1"/>
                </a:solidFill>
                <a:ea typeface="Calibri" pitchFamily="34" charset="0"/>
                <a:cs typeface="Calibri" pitchFamily="34" charset="0"/>
              </a:rPr>
              <a:t> </a:t>
            </a:r>
            <a:r>
              <a:rPr lang="en-US" sz="6700" dirty="0" smtClean="0">
                <a:solidFill>
                  <a:schemeClr val="tx1"/>
                </a:solidFill>
                <a:ea typeface="Calibri" pitchFamily="34" charset="0"/>
                <a:cs typeface="Calibri" pitchFamily="34" charset="0"/>
              </a:rPr>
              <a:t>Pre Improvement Plan Planning </a:t>
            </a: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pic>
        <p:nvPicPr>
          <p:cNvPr id="6" name="Picture 4" descr="H:\DCIM\Camera\2013-09-12 15.08.54.jpg"/>
          <p:cNvPicPr>
            <a:picLocks noGrp="1" noChangeAspect="1" noChangeArrowheads="1"/>
          </p:cNvPicPr>
          <p:nvPr>
            <p:ph idx="1"/>
          </p:nvPr>
        </p:nvPicPr>
        <p:blipFill>
          <a:blip r:embed="rId3" cstate="print"/>
          <a:srcRect l="12195" t="5285" r="12195" b="11789"/>
          <a:stretch>
            <a:fillRect/>
          </a:stretch>
        </p:blipFill>
        <p:spPr bwMode="auto">
          <a:xfrm>
            <a:off x="5562600" y="3200400"/>
            <a:ext cx="3273875" cy="2797190"/>
          </a:xfrm>
          <a:prstGeom prst="rect">
            <a:avLst/>
          </a:prstGeom>
          <a:noFill/>
          <a:ln w="25400" cmpd="sng">
            <a:solidFill>
              <a:schemeClr val="accent1">
                <a:lumMod val="75000"/>
              </a:schemeClr>
            </a:solidFill>
          </a:ln>
        </p:spPr>
      </p:pic>
      <p:sp>
        <p:nvSpPr>
          <p:cNvPr id="3" name="Slide Number Placeholder 2"/>
          <p:cNvSpPr>
            <a:spLocks noGrp="1"/>
          </p:cNvSpPr>
          <p:nvPr>
            <p:ph type="sldNum" sz="quarter" idx="12"/>
          </p:nvPr>
        </p:nvSpPr>
        <p:spPr/>
        <p:txBody>
          <a:bodyPr/>
          <a:lstStyle/>
          <a:p>
            <a:fld id="{E90170D9-DAA8-4ACF-8575-0BF389EB8D1E}" type="slidenum">
              <a:rPr lang="en-US" smtClean="0"/>
              <a:pPr/>
              <a:t>26</a:t>
            </a:fld>
            <a:endParaRPr lang="en-US"/>
          </a:p>
        </p:txBody>
      </p:sp>
      <p:sp>
        <p:nvSpPr>
          <p:cNvPr id="8" name="Chord 7"/>
          <p:cNvSpPr/>
          <p:nvPr/>
        </p:nvSpPr>
        <p:spPr>
          <a:xfrm rot="4085992" flipH="1">
            <a:off x="6278577" y="2605309"/>
            <a:ext cx="1935230" cy="1927735"/>
          </a:xfrm>
          <a:prstGeom prst="chor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705600" y="3429000"/>
            <a:ext cx="1143000" cy="646331"/>
          </a:xfrm>
          <a:prstGeom prst="rect">
            <a:avLst/>
          </a:prstGeom>
          <a:noFill/>
        </p:spPr>
        <p:txBody>
          <a:bodyPr wrap="square" rtlCol="0">
            <a:spAutoFit/>
          </a:bodyPr>
          <a:lstStyle/>
          <a:p>
            <a:pPr algn="ctr"/>
            <a:r>
              <a:rPr lang="en-US" dirty="0" smtClean="0">
                <a:solidFill>
                  <a:schemeClr val="accent1">
                    <a:lumMod val="75000"/>
                  </a:schemeClr>
                </a:solidFill>
              </a:rPr>
              <a:t>Mystery Presenter</a:t>
            </a:r>
            <a:endParaRPr lang="en-US" dirty="0">
              <a:solidFill>
                <a:schemeClr val="accent1">
                  <a:lumMod val="75000"/>
                </a:schemeClr>
              </a:solidFill>
            </a:endParaRPr>
          </a:p>
        </p:txBody>
      </p:sp>
      <p:sp>
        <p:nvSpPr>
          <p:cNvPr id="10" name="Title 1"/>
          <p:cNvSpPr txBox="1">
            <a:spLocks/>
          </p:cNvSpPr>
          <p:nvPr/>
        </p:nvSpPr>
        <p:spPr>
          <a:xfrm>
            <a:off x="381000" y="3962400"/>
            <a:ext cx="5105400" cy="2286000"/>
          </a:xfrm>
          <a:prstGeom prst="rect">
            <a:avLst/>
          </a:prstGeom>
        </p:spPr>
        <p:txBody>
          <a:bodyPr vert="horz" anchor="ctr">
            <a:normAutofit fontScale="25000" lnSpcReduction="20000"/>
            <a:scene3d>
              <a:camera prst="orthographicFront"/>
              <a:lightRig rig="soft" dir="t">
                <a:rot lat="0" lon="0" rev="16800000"/>
              </a:lightRig>
            </a:scene3d>
            <a:sp3d prstMaterial="softEdge">
              <a:bevelT w="38100" h="38100"/>
            </a:sp3d>
          </a:bodyPr>
          <a:lstStyle/>
          <a:p>
            <a:pPr marL="742950" marR="0" lvl="0" indent="-742950" defTabSz="914400" rtl="0" eaLnBrk="1" fontAlgn="auto" latinLnBrk="0" hangingPunct="1">
              <a:lnSpc>
                <a:spcPct val="100000"/>
              </a:lnSpc>
              <a:spcBef>
                <a:spcPct val="0"/>
              </a:spcBef>
              <a:spcAft>
                <a:spcPts val="0"/>
              </a:spcAft>
              <a:buClrTx/>
              <a:buSzTx/>
              <a:buFont typeface="+mj-lt"/>
              <a:buAutoNum type="arabicPeriod"/>
              <a:tabLst/>
              <a:defRPr/>
            </a:pPr>
            <a:r>
              <a:rPr kumimoji="0" lang="en-US" sz="14400" b="1" i="0" u="none" strike="noStrike" kern="1200" cap="none" spc="0" normalizeH="0" baseline="0" noProof="0" dirty="0" smtClean="0">
                <a:ln w="6350">
                  <a:noFill/>
                </a:ln>
                <a:solidFill>
                  <a:schemeClr val="accent1">
                    <a:lumMod val="75000"/>
                  </a:schemeClr>
                </a:solidFill>
                <a:effectLst>
                  <a:outerShdw blurRad="38100" dist="38100" dir="2700000" algn="tl">
                    <a:srgbClr val="000000">
                      <a:alpha val="43137"/>
                    </a:srgbClr>
                  </a:outerShdw>
                </a:effectLst>
                <a:uLnTx/>
                <a:uFillTx/>
                <a:latin typeface="+mj-lt"/>
                <a:ea typeface="Calibri" pitchFamily="34" charset="0"/>
                <a:cs typeface="Calibri" pitchFamily="34" charset="0"/>
              </a:rPr>
              <a:t>Initial meetings and conversations</a:t>
            </a:r>
          </a:p>
          <a:p>
            <a:pPr marL="742950" marR="0" lvl="0" indent="-742950" defTabSz="914400" rtl="0" eaLnBrk="1" fontAlgn="auto" latinLnBrk="0" hangingPunct="1">
              <a:lnSpc>
                <a:spcPct val="100000"/>
              </a:lnSpc>
              <a:spcBef>
                <a:spcPct val="0"/>
              </a:spcBef>
              <a:spcAft>
                <a:spcPts val="0"/>
              </a:spcAft>
              <a:buClrTx/>
              <a:buSzTx/>
              <a:buFont typeface="+mj-lt"/>
              <a:buAutoNum type="arabicPeriod"/>
              <a:tabLst/>
              <a:defRPr/>
            </a:pPr>
            <a:endParaRPr kumimoji="0" lang="en-US" sz="14400" b="1" i="0" u="none" strike="noStrike" kern="1200" cap="none" spc="0" normalizeH="0" baseline="0" noProof="0" dirty="0" smtClean="0">
              <a:ln w="6350">
                <a:noFill/>
              </a:ln>
              <a:solidFill>
                <a:schemeClr val="accent1">
                  <a:lumMod val="75000"/>
                </a:schemeClr>
              </a:solidFill>
              <a:effectLst>
                <a:outerShdw blurRad="38100" dist="38100" dir="2700000" algn="tl">
                  <a:srgbClr val="000000">
                    <a:alpha val="43137"/>
                  </a:srgbClr>
                </a:outerShdw>
              </a:effectLst>
              <a:uLnTx/>
              <a:uFillTx/>
              <a:latin typeface="+mj-lt"/>
              <a:ea typeface="Calibri" pitchFamily="34" charset="0"/>
              <a:cs typeface="Calibri" pitchFamily="34" charset="0"/>
            </a:endParaRPr>
          </a:p>
          <a:p>
            <a:pPr marL="742950" marR="0" lvl="0" indent="-742950" defTabSz="914400" rtl="0" eaLnBrk="1" fontAlgn="auto" latinLnBrk="0" hangingPunct="1">
              <a:lnSpc>
                <a:spcPct val="100000"/>
              </a:lnSpc>
              <a:spcBef>
                <a:spcPct val="0"/>
              </a:spcBef>
              <a:spcAft>
                <a:spcPts val="0"/>
              </a:spcAft>
              <a:buClrTx/>
              <a:buSzTx/>
              <a:buFont typeface="+mj-lt"/>
              <a:buAutoNum type="arabicPeriod"/>
              <a:tabLst/>
              <a:defRPr/>
            </a:pPr>
            <a:r>
              <a:rPr lang="en-US" sz="14400" b="1" noProof="0" dirty="0" smtClean="0">
                <a:ln w="6350">
                  <a:noFill/>
                </a:ln>
                <a:solidFill>
                  <a:schemeClr val="accent1">
                    <a:lumMod val="75000"/>
                  </a:schemeClr>
                </a:solidFill>
                <a:effectLst>
                  <a:outerShdw blurRad="38100" dist="38100" dir="2700000" algn="tl">
                    <a:srgbClr val="000000">
                      <a:alpha val="43137"/>
                    </a:srgbClr>
                  </a:outerShdw>
                </a:effectLst>
                <a:latin typeface="+mj-lt"/>
                <a:ea typeface="Calibri" pitchFamily="34" charset="0"/>
                <a:cs typeface="Calibri" pitchFamily="34" charset="0"/>
              </a:rPr>
              <a:t>Internal conversations and planning</a:t>
            </a:r>
            <a:r>
              <a:rPr kumimoji="0" lang="en-US" sz="44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Calibri" pitchFamily="34" charset="0"/>
                <a:cs typeface="Calibri" pitchFamily="34" charset="0"/>
              </a:rPr>
              <a:t/>
            </a:r>
            <a:br>
              <a:rPr kumimoji="0" lang="en-US" sz="44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Calibri" pitchFamily="34" charset="0"/>
                <a:cs typeface="Calibri" pitchFamily="34" charset="0"/>
              </a:rPr>
            </a:br>
            <a:r>
              <a:rPr kumimoji="0" lang="en-US" sz="44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Calibri" pitchFamily="34" charset="0"/>
                <a:cs typeface="Calibri" pitchFamily="34" charset="0"/>
              </a:rPr>
              <a:t/>
            </a:r>
            <a:br>
              <a:rPr kumimoji="0" lang="en-US" sz="44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Calibri" pitchFamily="34" charset="0"/>
                <a:cs typeface="Calibri" pitchFamily="34" charset="0"/>
              </a:rPr>
            </a:br>
            <a:r>
              <a:rPr kumimoji="0" lang="en-US"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Calibri" pitchFamily="34" charset="0"/>
                <a:cs typeface="Calibri" pitchFamily="34" charset="0"/>
              </a:rPr>
              <a:t/>
            </a:r>
            <a:br>
              <a:rPr kumimoji="0" lang="en-US"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Calibri" pitchFamily="34" charset="0"/>
                <a:cs typeface="Calibri" pitchFamily="34" charset="0"/>
              </a:rPr>
            </a:br>
            <a:r>
              <a:rPr kumimoji="0" lang="en-US" sz="56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Calibri" pitchFamily="34" charset="0"/>
                <a:cs typeface="Calibri" pitchFamily="34" charset="0"/>
              </a:rPr>
              <a:t> </a:t>
            </a:r>
            <a:r>
              <a:rPr kumimoji="0" lang="en-US"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Calibri" pitchFamily="34" charset="0"/>
                <a:cs typeface="Calibri" pitchFamily="34" charset="0"/>
              </a:rPr>
              <a:t/>
            </a:r>
            <a:br>
              <a:rPr kumimoji="0" lang="en-US"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Calibri" pitchFamily="34" charset="0"/>
                <a:cs typeface="Calibri" pitchFamily="34" charset="0"/>
              </a:rPr>
            </a:br>
            <a:r>
              <a:rPr kumimoji="0" lang="en-US"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Calibri" pitchFamily="34" charset="0"/>
                <a:cs typeface="Calibri" pitchFamily="34" charset="0"/>
              </a:rPr>
              <a:t/>
            </a:r>
            <a:br>
              <a:rPr kumimoji="0" lang="en-US"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Calibri" pitchFamily="34" charset="0"/>
                <a:cs typeface="Calibri" pitchFamily="34" charset="0"/>
              </a:rPr>
            </a:br>
            <a:r>
              <a:rPr kumimoji="0" lang="en-US"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Calibri" pitchFamily="34" charset="0"/>
                <a:cs typeface="Calibri" pitchFamily="34" charset="0"/>
              </a:rPr>
              <a:t/>
            </a:r>
            <a:br>
              <a:rPr kumimoji="0" lang="en-US" sz="4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Calibri" pitchFamily="34" charset="0"/>
                <a:cs typeface="Calibri" pitchFamily="34" charset="0"/>
              </a:rPr>
            </a:br>
            <a:endParaRPr kumimoji="0" lang="en-US" sz="60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38100" dist="38100" dir="2700000" algn="tl">
                  <a:srgbClr val="000000">
                    <a:alpha val="43137"/>
                  </a:srgbClr>
                </a:outerShdw>
              </a:effectLst>
              <a:uLnTx/>
              <a:uFillTx/>
              <a:latin typeface="+mj-lt"/>
              <a:ea typeface="Calibri" pitchFamily="34" charset="0"/>
              <a:cs typeface="Calibri" pitchFamily="34" charset="0"/>
            </a:endParaRPr>
          </a:p>
        </p:txBody>
      </p:sp>
    </p:spTree>
    <p:extLst>
      <p:ext uri="{BB962C8B-B14F-4D97-AF65-F5344CB8AC3E}">
        <p14:creationId xmlns:p14="http://schemas.microsoft.com/office/powerpoint/2010/main" xmlns="" val="1011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0010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pPr/>
              <a:t>27</a:t>
            </a:fld>
            <a:endParaRPr lang="en-US"/>
          </a:p>
        </p:txBody>
      </p:sp>
      <p:sp>
        <p:nvSpPr>
          <p:cNvPr id="7" name="Content Placeholder 6"/>
          <p:cNvSpPr>
            <a:spLocks noGrp="1"/>
          </p:cNvSpPr>
          <p:nvPr>
            <p:ph idx="1"/>
          </p:nvPr>
        </p:nvSpPr>
        <p:spPr>
          <a:xfrm>
            <a:off x="533400" y="990600"/>
            <a:ext cx="8153400" cy="5029200"/>
          </a:xfrm>
        </p:spPr>
        <p:txBody>
          <a:bodyPr>
            <a:noAutofit/>
          </a:bodyPr>
          <a:lstStyle/>
          <a:p>
            <a:pPr marL="0" indent="0">
              <a:buNone/>
            </a:pPr>
            <a:r>
              <a:rPr lang="en-US" sz="3600" b="1" i="1" dirty="0" smtClean="0">
                <a:solidFill>
                  <a:schemeClr val="accent1">
                    <a:lumMod val="75000"/>
                  </a:schemeClr>
                </a:solidFill>
                <a:effectLst>
                  <a:outerShdw blurRad="38100" dist="38100" dir="2700000" algn="tl">
                    <a:srgbClr val="000000">
                      <a:alpha val="43137"/>
                    </a:srgbClr>
                  </a:outerShdw>
                </a:effectLst>
                <a:latin typeface="+mj-lt"/>
              </a:rPr>
              <a:t>Results-Based Monitoring for Improvement</a:t>
            </a:r>
            <a:r>
              <a:rPr lang="en-US" sz="3600" b="1" dirty="0" smtClean="0">
                <a:solidFill>
                  <a:schemeClr val="accent1">
                    <a:lumMod val="75000"/>
                  </a:schemeClr>
                </a:solidFill>
                <a:effectLst>
                  <a:outerShdw blurRad="38100" dist="38100" dir="2700000" algn="tl">
                    <a:srgbClr val="000000">
                      <a:alpha val="43137"/>
                    </a:srgbClr>
                  </a:outerShdw>
                </a:effectLst>
                <a:latin typeface="+mj-lt"/>
              </a:rPr>
              <a:t> </a:t>
            </a:r>
            <a:r>
              <a:rPr lang="en-US" sz="3600" b="1" dirty="0" smtClean="0">
                <a:latin typeface="+mj-lt"/>
              </a:rPr>
              <a:t>is an opportunity to update and align TEIS work and efforts to the broader work of the TDOE to increase performance of all students. RBMI takes advantage of TEIS location within TDOE to coordinate with both 619 and Part B.</a:t>
            </a:r>
            <a:endParaRPr lang="en-US" sz="3600" b="1" dirty="0" smtClean="0">
              <a:latin typeface="+mj-lt"/>
            </a:endParaRPr>
          </a:p>
        </p:txBody>
      </p:sp>
    </p:spTree>
    <p:extLst>
      <p:ext uri="{BB962C8B-B14F-4D97-AF65-F5344CB8AC3E}">
        <p14:creationId xmlns:p14="http://schemas.microsoft.com/office/powerpoint/2010/main" xmlns="" val="1011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0010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pPr/>
              <a:t>28</a:t>
            </a:fld>
            <a:endParaRPr lang="en-US"/>
          </a:p>
        </p:txBody>
      </p:sp>
      <p:sp>
        <p:nvSpPr>
          <p:cNvPr id="7" name="Content Placeholder 6"/>
          <p:cNvSpPr>
            <a:spLocks noGrp="1"/>
          </p:cNvSpPr>
          <p:nvPr>
            <p:ph idx="1"/>
          </p:nvPr>
        </p:nvSpPr>
        <p:spPr>
          <a:xfrm>
            <a:off x="457200" y="1600200"/>
            <a:ext cx="8153400" cy="4023360"/>
          </a:xfrm>
        </p:spPr>
        <p:txBody>
          <a:bodyPr>
            <a:noAutofit/>
          </a:bodyPr>
          <a:lstStyle/>
          <a:p>
            <a:pPr>
              <a:buNone/>
            </a:pPr>
            <a:r>
              <a:rPr lang="en-US" sz="5600" b="1" dirty="0" smtClean="0">
                <a:ln w="6350">
                  <a:noFill/>
                </a:ln>
                <a:effectLst>
                  <a:outerShdw blurRad="114300" dist="101600" dir="2700000" algn="tl" rotWithShape="0">
                    <a:srgbClr val="000000">
                      <a:alpha val="40000"/>
                    </a:srgbClr>
                  </a:outerShdw>
                </a:effectLst>
                <a:latin typeface="Lucida Sans"/>
                <a:ea typeface="+mj-ea"/>
                <a:cs typeface="+mj-cs"/>
              </a:rPr>
              <a:t>Results-Based</a:t>
            </a:r>
          </a:p>
          <a:p>
            <a:pPr>
              <a:buNone/>
            </a:pPr>
            <a:r>
              <a:rPr lang="en-US" sz="5600" b="1" dirty="0" smtClean="0">
                <a:ln w="6350">
                  <a:noFill/>
                </a:ln>
                <a:effectLst>
                  <a:outerShdw blurRad="114300" dist="101600" dir="2700000" algn="tl" rotWithShape="0">
                    <a:srgbClr val="000000">
                      <a:alpha val="40000"/>
                    </a:srgbClr>
                  </a:outerShdw>
                </a:effectLst>
                <a:latin typeface="Lucida Sans"/>
                <a:ea typeface="+mj-ea"/>
                <a:cs typeface="+mj-cs"/>
              </a:rPr>
              <a:t>       Monitoring for</a:t>
            </a:r>
          </a:p>
          <a:p>
            <a:pPr>
              <a:buNone/>
            </a:pPr>
            <a:r>
              <a:rPr lang="en-US" sz="5600" b="1" dirty="0" smtClean="0">
                <a:ln w="6350">
                  <a:noFill/>
                </a:ln>
                <a:effectLst>
                  <a:outerShdw blurRad="114300" dist="101600" dir="2700000" algn="tl" rotWithShape="0">
                    <a:srgbClr val="000000">
                      <a:alpha val="40000"/>
                    </a:srgbClr>
                  </a:outerShdw>
                </a:effectLst>
                <a:latin typeface="Lucida Sans"/>
                <a:ea typeface="+mj-ea"/>
                <a:cs typeface="+mj-cs"/>
              </a:rPr>
              <a:t>            Improvement</a:t>
            </a:r>
            <a:endParaRPr lang="en-US" sz="5600" dirty="0"/>
          </a:p>
        </p:txBody>
      </p:sp>
      <p:sp>
        <p:nvSpPr>
          <p:cNvPr id="10" name="Rectangle 9"/>
          <p:cNvSpPr/>
          <p:nvPr/>
        </p:nvSpPr>
        <p:spPr>
          <a:xfrm rot="20348694">
            <a:off x="1296219" y="2572314"/>
            <a:ext cx="6178172" cy="1569660"/>
          </a:xfrm>
          <a:prstGeom prst="rect">
            <a:avLst/>
          </a:prstGeom>
          <a:solidFill>
            <a:schemeClr val="bg1">
              <a:alpha val="15000"/>
            </a:schemeClr>
          </a:solidFill>
          <a:ln w="63500" cap="rnd">
            <a:solidFill>
              <a:schemeClr val="accent1">
                <a:lumMod val="75000"/>
              </a:schemeClr>
            </a:solidFill>
          </a:ln>
        </p:spPr>
        <p:txBody>
          <a:bodyPr wrap="square" lIns="91440" tIns="45720" rIns="91440" bIns="45720">
            <a:spAutoFit/>
          </a:bodyPr>
          <a:lstStyle/>
          <a:p>
            <a:pPr algn="ctr"/>
            <a:r>
              <a:rPr lang="en-US" sz="9600" b="1" cap="none" spc="0" dirty="0" smtClean="0">
                <a:ln w="17780" cmpd="sng">
                  <a:solidFill>
                    <a:schemeClr val="accent1">
                      <a:lumMod val="75000"/>
                    </a:schemeClr>
                  </a:solidFill>
                  <a:prstDash val="solid"/>
                  <a:miter lim="800000"/>
                </a:ln>
                <a:gradFill rotWithShape="1">
                  <a:gsLst>
                    <a:gs pos="0">
                      <a:srgbClr val="000000">
                        <a:tint val="92000"/>
                        <a:shade val="100000"/>
                        <a:satMod val="150000"/>
                        <a:alpha val="5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DRAFT</a:t>
            </a:r>
            <a:endParaRPr lang="en-US" sz="9600" b="1" cap="none" spc="0" dirty="0">
              <a:ln w="17780" cmpd="sng">
                <a:solidFill>
                  <a:schemeClr val="accent1">
                    <a:lumMod val="75000"/>
                  </a:schemeClr>
                </a:solidFill>
                <a:prstDash val="solid"/>
                <a:miter lim="800000"/>
              </a:ln>
              <a:gradFill rotWithShape="1">
                <a:gsLst>
                  <a:gs pos="0">
                    <a:srgbClr val="000000">
                      <a:tint val="92000"/>
                      <a:shade val="100000"/>
                      <a:satMod val="150000"/>
                      <a:alpha val="5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011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0010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pPr/>
              <a:t>29</a:t>
            </a:fld>
            <a:endParaRPr lang="en-US"/>
          </a:p>
        </p:txBody>
      </p:sp>
      <p:sp>
        <p:nvSpPr>
          <p:cNvPr id="7" name="Content Placeholder 6"/>
          <p:cNvSpPr>
            <a:spLocks noGrp="1"/>
          </p:cNvSpPr>
          <p:nvPr>
            <p:ph idx="1"/>
          </p:nvPr>
        </p:nvSpPr>
        <p:spPr>
          <a:xfrm>
            <a:off x="457200" y="609600"/>
            <a:ext cx="8458200" cy="5013960"/>
          </a:xfrm>
        </p:spPr>
        <p:txBody>
          <a:bodyPr>
            <a:noAutofit/>
          </a:bodyPr>
          <a:lstStyle/>
          <a:p>
            <a:pPr>
              <a:buNone/>
            </a:pPr>
            <a:r>
              <a:rPr lang="en-US" sz="3200" b="1" dirty="0" smtClean="0">
                <a:effectLst>
                  <a:outerShdw blurRad="38100" dist="38100" dir="2700000" algn="tl">
                    <a:srgbClr val="000000">
                      <a:alpha val="43137"/>
                    </a:srgbClr>
                  </a:outerShdw>
                </a:effectLst>
                <a:latin typeface="+mj-lt"/>
              </a:rPr>
              <a:t>1.  TEIS </a:t>
            </a:r>
            <a:r>
              <a:rPr lang="en-US" sz="3200" b="1" dirty="0" smtClean="0">
                <a:solidFill>
                  <a:schemeClr val="accent1">
                    <a:lumMod val="75000"/>
                  </a:schemeClr>
                </a:solidFill>
                <a:effectLst>
                  <a:outerShdw blurRad="38100" dist="38100" dir="2700000" algn="tl">
                    <a:srgbClr val="000000">
                      <a:alpha val="43137"/>
                    </a:srgbClr>
                  </a:outerShdw>
                </a:effectLst>
                <a:latin typeface="+mj-lt"/>
              </a:rPr>
              <a:t>Topic Selection  </a:t>
            </a:r>
          </a:p>
          <a:p>
            <a:pPr>
              <a:buNone/>
            </a:pPr>
            <a:r>
              <a:rPr lang="en-US" sz="3200" b="1" dirty="0" smtClean="0">
                <a:effectLst>
                  <a:outerShdw blurRad="38100" dist="38100" dir="2700000" algn="tl">
                    <a:srgbClr val="000000">
                      <a:alpha val="43137"/>
                    </a:srgbClr>
                  </a:outerShdw>
                </a:effectLst>
                <a:latin typeface="+mj-lt"/>
              </a:rPr>
              <a:t>2.  Point of Entry (POE) Selection</a:t>
            </a:r>
          </a:p>
          <a:p>
            <a:pPr>
              <a:buNone/>
            </a:pPr>
            <a:r>
              <a:rPr lang="en-US" sz="3200" b="1" dirty="0" smtClean="0">
                <a:effectLst>
                  <a:outerShdw blurRad="38100" dist="38100" dir="2700000" algn="tl">
                    <a:srgbClr val="000000">
                      <a:alpha val="43137"/>
                    </a:srgbClr>
                  </a:outerShdw>
                </a:effectLst>
                <a:latin typeface="+mj-lt"/>
              </a:rPr>
              <a:t>3. Administer </a:t>
            </a:r>
            <a:r>
              <a:rPr lang="en-US" sz="3200" b="1" dirty="0" smtClean="0">
                <a:solidFill>
                  <a:schemeClr val="accent1">
                    <a:lumMod val="75000"/>
                  </a:schemeClr>
                </a:solidFill>
                <a:effectLst>
                  <a:outerShdw blurRad="38100" dist="38100" dir="2700000" algn="tl">
                    <a:srgbClr val="000000">
                      <a:alpha val="43137"/>
                    </a:srgbClr>
                  </a:outerShdw>
                </a:effectLst>
                <a:latin typeface="+mj-lt"/>
              </a:rPr>
              <a:t>Improvement Strategy Tool </a:t>
            </a:r>
            <a:r>
              <a:rPr lang="en-US" sz="3200" b="1" dirty="0" smtClean="0">
                <a:effectLst>
                  <a:outerShdw blurRad="38100" dist="38100" dir="2700000" algn="tl">
                    <a:srgbClr val="000000">
                      <a:alpha val="43137"/>
                    </a:srgbClr>
                  </a:outerShdw>
                </a:effectLst>
                <a:latin typeface="+mj-lt"/>
              </a:rPr>
              <a:t>with POE(s) </a:t>
            </a:r>
          </a:p>
          <a:p>
            <a:pPr>
              <a:buNone/>
            </a:pPr>
            <a:r>
              <a:rPr lang="en-US" sz="3200" b="1" dirty="0" smtClean="0">
                <a:effectLst>
                  <a:outerShdw blurRad="38100" dist="38100" dir="2700000" algn="tl">
                    <a:srgbClr val="000000">
                      <a:alpha val="43137"/>
                    </a:srgbClr>
                  </a:outerShdw>
                </a:effectLst>
                <a:latin typeface="+mj-lt"/>
              </a:rPr>
              <a:t>4. Develop POE Improvement Plan</a:t>
            </a:r>
          </a:p>
          <a:p>
            <a:pPr>
              <a:buNone/>
            </a:pPr>
            <a:r>
              <a:rPr lang="en-US" sz="3200" b="1" dirty="0" smtClean="0">
                <a:effectLst>
                  <a:outerShdw blurRad="38100" dist="38100" dir="2700000" algn="tl">
                    <a:srgbClr val="000000">
                      <a:alpha val="43137"/>
                    </a:srgbClr>
                  </a:outerShdw>
                </a:effectLst>
                <a:latin typeface="+mj-lt"/>
              </a:rPr>
              <a:t>5. Implement the Improvement Plan</a:t>
            </a:r>
          </a:p>
          <a:p>
            <a:pPr lvl="0">
              <a:buNone/>
            </a:pPr>
            <a:r>
              <a:rPr lang="en-US" sz="3200" b="1" dirty="0" smtClean="0">
                <a:effectLst>
                  <a:outerShdw blurRad="38100" dist="38100" dir="2700000" algn="tl">
                    <a:srgbClr val="000000">
                      <a:alpha val="43137"/>
                    </a:srgbClr>
                  </a:outerShdw>
                </a:effectLst>
                <a:latin typeface="+mj-lt"/>
              </a:rPr>
              <a:t>    ► TEIS Technical Assistance Efforts </a:t>
            </a:r>
          </a:p>
          <a:p>
            <a:pPr lvl="0">
              <a:buNone/>
            </a:pPr>
            <a:r>
              <a:rPr lang="en-US" sz="3200" b="1" dirty="0" smtClean="0">
                <a:effectLst>
                  <a:outerShdw blurRad="38100" dist="38100" dir="2700000" algn="tl">
                    <a:srgbClr val="000000">
                      <a:alpha val="43137"/>
                    </a:srgbClr>
                  </a:outerShdw>
                </a:effectLst>
                <a:latin typeface="+mj-lt"/>
              </a:rPr>
              <a:t>    ►  POE Efforts </a:t>
            </a:r>
          </a:p>
          <a:p>
            <a:pPr lvl="0">
              <a:buNone/>
            </a:pPr>
            <a:r>
              <a:rPr lang="en-US" sz="3200" b="1" dirty="0" smtClean="0">
                <a:effectLst>
                  <a:outerShdw blurRad="38100" dist="38100" dir="2700000" algn="tl">
                    <a:srgbClr val="000000">
                      <a:alpha val="43137"/>
                    </a:srgbClr>
                  </a:outerShdw>
                </a:effectLst>
                <a:latin typeface="+mj-lt"/>
              </a:rPr>
              <a:t>    ►  Local Provider Efforts </a:t>
            </a:r>
          </a:p>
          <a:p>
            <a:pPr>
              <a:buNone/>
            </a:pPr>
            <a:r>
              <a:rPr lang="en-US" sz="3200" b="1" dirty="0" smtClean="0">
                <a:effectLst>
                  <a:outerShdw blurRad="38100" dist="38100" dir="2700000" algn="tl">
                    <a:srgbClr val="000000">
                      <a:alpha val="43137"/>
                    </a:srgbClr>
                  </a:outerShdw>
                </a:effectLst>
                <a:latin typeface="+mj-lt"/>
              </a:rPr>
              <a:t>6. Ongoing Measurement Until Criteria</a:t>
            </a:r>
          </a:p>
        </p:txBody>
      </p:sp>
    </p:spTree>
    <p:extLst>
      <p:ext uri="{BB962C8B-B14F-4D97-AF65-F5344CB8AC3E}">
        <p14:creationId xmlns:p14="http://schemas.microsoft.com/office/powerpoint/2010/main" xmlns="" val="1011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6800" y="304800"/>
            <a:ext cx="7315200" cy="1066800"/>
          </a:xfrm>
        </p:spPr>
        <p:txBody>
          <a:bodyPr>
            <a:normAutofit fontScale="90000"/>
          </a:bodyPr>
          <a:lstStyle/>
          <a:p>
            <a:pPr eaLnBrk="1" hangingPunct="1"/>
            <a:r>
              <a:rPr lang="en-US" sz="4000" b="1" dirty="0" smtClean="0">
                <a:ea typeface="Calibri" pitchFamily="34" charset="0"/>
                <a:cs typeface="Calibri" pitchFamily="34" charset="0"/>
              </a:rPr>
              <a:t/>
            </a:r>
            <a:br>
              <a:rPr lang="en-US" sz="4000" b="1" dirty="0" smtClean="0">
                <a:ea typeface="Calibri" pitchFamily="34" charset="0"/>
                <a:cs typeface="Calibri" pitchFamily="34" charset="0"/>
              </a:rPr>
            </a:br>
            <a:r>
              <a:rPr lang="en-US" sz="4900" b="1" dirty="0" smtClean="0">
                <a:effectLst>
                  <a:outerShdw blurRad="38100" dist="38100" dir="2700000" algn="tl">
                    <a:srgbClr val="000000">
                      <a:alpha val="43137"/>
                    </a:srgbClr>
                  </a:outerShdw>
                </a:effectLst>
                <a:ea typeface="Calibri" pitchFamily="34" charset="0"/>
                <a:cs typeface="Calibri" pitchFamily="34" charset="0"/>
              </a:rPr>
              <a:t>Proposed Indicator  C-11 (SSIP)</a:t>
            </a:r>
            <a:br>
              <a:rPr lang="en-US" sz="4900" b="1" dirty="0" smtClean="0">
                <a:effectLst>
                  <a:outerShdw blurRad="38100" dist="38100" dir="2700000" algn="tl">
                    <a:srgbClr val="000000">
                      <a:alpha val="43137"/>
                    </a:srgbClr>
                  </a:outerShdw>
                </a:effectLst>
                <a:ea typeface="Calibri" pitchFamily="34" charset="0"/>
                <a:cs typeface="Calibri" pitchFamily="34" charset="0"/>
              </a:rPr>
            </a:br>
            <a:endParaRPr lang="en-US" sz="49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5123" name="Content Placeholder 2"/>
          <p:cNvSpPr>
            <a:spLocks noGrp="1"/>
          </p:cNvSpPr>
          <p:nvPr>
            <p:ph idx="1"/>
          </p:nvPr>
        </p:nvSpPr>
        <p:spPr>
          <a:xfrm>
            <a:off x="533400" y="1981200"/>
            <a:ext cx="8229600" cy="4443413"/>
          </a:xfrm>
        </p:spPr>
        <p:txBody>
          <a:bodyPr>
            <a:normAutofit/>
          </a:bodyPr>
          <a:lstStyle/>
          <a:p>
            <a:r>
              <a:rPr lang="en-US" sz="2800" b="1" dirty="0" smtClean="0">
                <a:ea typeface="Calibri" pitchFamily="34" charset="0"/>
                <a:cs typeface="Calibri" pitchFamily="34" charset="0"/>
              </a:rPr>
              <a:t>INDICATOR</a:t>
            </a:r>
            <a:r>
              <a:rPr lang="en-US" sz="2800" dirty="0" smtClean="0">
                <a:ea typeface="Calibri" pitchFamily="34" charset="0"/>
                <a:cs typeface="Calibri" pitchFamily="34" charset="0"/>
              </a:rPr>
              <a:t>:  The State’s SPP/APR includes a State Systemic Improvement Plan that meets the requirements set forth for this indicator.  </a:t>
            </a:r>
          </a:p>
          <a:p>
            <a:r>
              <a:rPr lang="en-US" sz="2800" b="1" dirty="0" smtClean="0">
                <a:ea typeface="Calibri" pitchFamily="34" charset="0"/>
                <a:cs typeface="Calibri" pitchFamily="34" charset="0"/>
              </a:rPr>
              <a:t>MEASUREMENT</a:t>
            </a:r>
            <a:r>
              <a:rPr lang="en-US" sz="2800" dirty="0" smtClean="0">
                <a:ea typeface="Calibri" pitchFamily="34" charset="0"/>
                <a:cs typeface="Calibri" pitchFamily="34" charset="0"/>
              </a:rPr>
              <a:t>:  The State’s SPP/APR includes a comprehensive, </a:t>
            </a:r>
            <a:r>
              <a:rPr lang="en-US" sz="2800" b="1" dirty="0" smtClean="0">
                <a:solidFill>
                  <a:srgbClr val="7030A0"/>
                </a:solidFill>
                <a:ea typeface="Calibri" pitchFamily="34" charset="0"/>
                <a:cs typeface="Calibri" pitchFamily="34" charset="0"/>
              </a:rPr>
              <a:t>multi-year</a:t>
            </a:r>
            <a:r>
              <a:rPr lang="en-US" sz="2800" dirty="0" smtClean="0">
                <a:ea typeface="Calibri" pitchFamily="34" charset="0"/>
                <a:cs typeface="Calibri" pitchFamily="34" charset="0"/>
              </a:rPr>
              <a:t> State Systemic Improvement Plan, focused </a:t>
            </a:r>
            <a:r>
              <a:rPr lang="en-US" sz="2800" b="1" dirty="0" smtClean="0">
                <a:solidFill>
                  <a:srgbClr val="7030A0"/>
                </a:solidFill>
                <a:ea typeface="Calibri" pitchFamily="34" charset="0"/>
                <a:cs typeface="Calibri" pitchFamily="34" charset="0"/>
              </a:rPr>
              <a:t>on improving results for infants and toddlers with disabilities and their families</a:t>
            </a:r>
            <a:r>
              <a:rPr lang="en-US" sz="2800" b="1" dirty="0" smtClean="0">
                <a:solidFill>
                  <a:srgbClr val="7030A0"/>
                </a:solidFill>
                <a:cs typeface="Arial" charset="0"/>
              </a:rPr>
              <a:t>.</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Adapted from SERRC 2013</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xmlns="" val="101132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0010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pPr/>
              <a:t>30</a:t>
            </a:fld>
            <a:endParaRPr lang="en-US"/>
          </a:p>
        </p:txBody>
      </p:sp>
      <p:sp>
        <p:nvSpPr>
          <p:cNvPr id="7" name="Content Placeholder 6"/>
          <p:cNvSpPr>
            <a:spLocks noGrp="1"/>
          </p:cNvSpPr>
          <p:nvPr>
            <p:ph idx="1"/>
          </p:nvPr>
        </p:nvSpPr>
        <p:spPr>
          <a:xfrm>
            <a:off x="457200" y="533400"/>
            <a:ext cx="8153400" cy="5394960"/>
          </a:xfrm>
          <a:ln>
            <a:noFill/>
          </a:ln>
        </p:spPr>
        <p:txBody>
          <a:bodyPr>
            <a:noAutofit/>
          </a:bodyPr>
          <a:lstStyle/>
          <a:p>
            <a:pPr marL="0" indent="0">
              <a:buNone/>
            </a:pPr>
            <a:r>
              <a:rPr lang="en-US" sz="3200" b="1" dirty="0" smtClean="0">
                <a:solidFill>
                  <a:schemeClr val="accent1">
                    <a:lumMod val="75000"/>
                  </a:schemeClr>
                </a:solidFill>
                <a:latin typeface="+mj-lt"/>
              </a:rPr>
              <a:t>Topic </a:t>
            </a:r>
            <a:r>
              <a:rPr lang="en-US" sz="3200" b="1" dirty="0" smtClean="0">
                <a:solidFill>
                  <a:schemeClr val="accent1">
                    <a:lumMod val="75000"/>
                  </a:schemeClr>
                </a:solidFill>
                <a:latin typeface="+mj-lt"/>
              </a:rPr>
              <a:t>selection </a:t>
            </a:r>
            <a:r>
              <a:rPr lang="en-US" sz="3200" b="1" dirty="0" smtClean="0">
                <a:latin typeface="+mj-lt"/>
              </a:rPr>
              <a:t>is supported by recently updated content in the </a:t>
            </a:r>
            <a:r>
              <a:rPr lang="en-US" sz="3200" b="1" i="1" dirty="0" smtClean="0">
                <a:latin typeface="+mj-lt"/>
              </a:rPr>
              <a:t>Revised TN Early Learning Developmental Standards (TN ELDS) Birth-48 Months</a:t>
            </a:r>
            <a:r>
              <a:rPr lang="en-US" sz="3200" b="1" dirty="0" smtClean="0">
                <a:latin typeface="+mj-lt"/>
              </a:rPr>
              <a:t>. These pre-academic concepts align with the broader work and focus of IDEA Part B SSIP and TDOE’s efforts to improve all student performance through consolidated and results focused ESEA/IDEA/fiscal monitoring.</a:t>
            </a:r>
          </a:p>
          <a:p>
            <a:pPr>
              <a:buNone/>
            </a:pPr>
            <a:endParaRPr lang="en-US" sz="2000" dirty="0"/>
          </a:p>
        </p:txBody>
      </p:sp>
    </p:spTree>
    <p:extLst>
      <p:ext uri="{BB962C8B-B14F-4D97-AF65-F5344CB8AC3E}">
        <p14:creationId xmlns:p14="http://schemas.microsoft.com/office/powerpoint/2010/main" xmlns="" val="1011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57200"/>
            <a:ext cx="8001000" cy="6096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pPr/>
              <a:t>31</a:t>
            </a:fld>
            <a:endParaRPr lang="en-US"/>
          </a:p>
        </p:txBody>
      </p:sp>
      <p:pic>
        <p:nvPicPr>
          <p:cNvPr id="6" name="Content Placeholder 5"/>
          <p:cNvPicPr>
            <a:picLocks noGrp="1"/>
          </p:cNvPicPr>
          <p:nvPr>
            <p:ph idx="1"/>
          </p:nvPr>
        </p:nvPicPr>
        <p:blipFill>
          <a:blip r:embed="rId3" cstate="print"/>
          <a:srcRect l="4751" t="7318" r="65293" b="45472"/>
          <a:stretch>
            <a:fillRect/>
          </a:stretch>
        </p:blipFill>
        <p:spPr bwMode="auto">
          <a:xfrm>
            <a:off x="588421" y="1600200"/>
            <a:ext cx="7967158" cy="4708525"/>
          </a:xfrm>
          <a:prstGeom prst="rect">
            <a:avLst/>
          </a:prstGeom>
          <a:noFill/>
          <a:ln w="9525">
            <a:noFill/>
            <a:miter lim="800000"/>
            <a:headEnd/>
            <a:tailEnd/>
          </a:ln>
        </p:spPr>
      </p:pic>
      <p:sp>
        <p:nvSpPr>
          <p:cNvPr id="117761" name="Rectangle 1"/>
          <p:cNvSpPr>
            <a:spLocks noChangeArrowheads="1"/>
          </p:cNvSpPr>
          <p:nvPr/>
        </p:nvSpPr>
        <p:spPr bwMode="auto">
          <a:xfrm>
            <a:off x="838200" y="685800"/>
            <a:ext cx="7239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ea typeface="Calibri" pitchFamily="34" charset="0"/>
                <a:cs typeface="Times New Roman" pitchFamily="18" charset="0"/>
              </a:rPr>
              <a:t>Revised Tennessee Early Learning Developmental Standards:</a:t>
            </a:r>
            <a:r>
              <a:rPr kumimoji="0" lang="en-US" sz="2400" b="1"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mj-lt"/>
                <a:ea typeface="Calibri" pitchFamily="34" charset="0"/>
                <a:cs typeface="Times New Roman" pitchFamily="18" charset="0"/>
              </a:rPr>
              <a:t>Birth – 48 Months</a:t>
            </a:r>
            <a:r>
              <a:rPr kumimoji="0" lang="en-US" sz="2400" b="1" i="0" u="none" strike="noStrike" cap="none" normalizeH="0" baseline="0" dirty="0" smtClean="0">
                <a:ln>
                  <a:noFill/>
                </a:ln>
                <a:solidFill>
                  <a:schemeClr val="tx1"/>
                </a:solidFill>
                <a:effectLst/>
                <a:latin typeface="+mj-lt"/>
                <a:cs typeface="Arial" pitchFamily="34" charset="0"/>
              </a:rPr>
              <a:t> </a:t>
            </a:r>
          </a:p>
        </p:txBody>
      </p:sp>
    </p:spTree>
    <p:extLst>
      <p:ext uri="{BB962C8B-B14F-4D97-AF65-F5344CB8AC3E}">
        <p14:creationId xmlns:p14="http://schemas.microsoft.com/office/powerpoint/2010/main" xmlns="" val="101132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762000"/>
            <a:ext cx="7696200" cy="1295400"/>
          </a:xfrm>
        </p:spPr>
        <p:txBody>
          <a:bodyPr/>
          <a:lstStyle/>
          <a:p>
            <a:pPr algn="ctr" eaLnBrk="1" hangingPunct="1"/>
            <a:r>
              <a:rPr lang="en-US" sz="7200" dirty="0" smtClean="0">
                <a:solidFill>
                  <a:prstClr val="black">
                    <a:lumMod val="75000"/>
                    <a:lumOff val="25000"/>
                  </a:prstClr>
                </a:solidFill>
              </a:rPr>
              <a:t>Florida</a:t>
            </a:r>
            <a:endParaRPr lang="en-US" sz="7200" b="1" dirty="0" smtClean="0">
              <a:cs typeface="Trebuchet MS" pitchFamily="34" charset="0"/>
            </a:endParaRPr>
          </a:p>
        </p:txBody>
      </p:sp>
      <p:sp>
        <p:nvSpPr>
          <p:cNvPr id="2051" name="Rectangle 3"/>
          <p:cNvSpPr>
            <a:spLocks noGrp="1" noChangeArrowheads="1"/>
          </p:cNvSpPr>
          <p:nvPr>
            <p:ph type="subTitle" idx="1"/>
          </p:nvPr>
        </p:nvSpPr>
        <p:spPr>
          <a:xfrm>
            <a:off x="1165225" y="5181600"/>
            <a:ext cx="7116763" cy="938213"/>
          </a:xfrm>
        </p:spPr>
        <p:txBody>
          <a:bodyPr rtlCol="0">
            <a:normAutofit fontScale="92500" lnSpcReduction="20000"/>
          </a:bodyPr>
          <a:lstStyle/>
          <a:p>
            <a:pPr eaLnBrk="1" fontAlgn="auto" hangingPunct="1">
              <a:buClr>
                <a:schemeClr val="tx1">
                  <a:lumMod val="75000"/>
                  <a:lumOff val="25000"/>
                </a:schemeClr>
              </a:buClr>
              <a:buFont typeface="Wingdings 2" charset="2"/>
              <a:buNone/>
              <a:defRPr/>
            </a:pPr>
            <a:endParaRPr lang="en-US" dirty="0"/>
          </a:p>
          <a:p>
            <a:pPr algn="ctr" eaLnBrk="1" fontAlgn="auto" hangingPunct="1">
              <a:buClr>
                <a:schemeClr val="tx1">
                  <a:lumMod val="75000"/>
                  <a:lumOff val="25000"/>
                </a:schemeClr>
              </a:buClr>
              <a:buFont typeface="Wingdings 2" charset="2"/>
              <a:buNone/>
              <a:defRPr/>
            </a:pPr>
            <a:r>
              <a:rPr lang="en-US" sz="3600" b="1" dirty="0" smtClean="0"/>
              <a:t>Penny Geiger, Bureau Chief</a:t>
            </a:r>
            <a:endParaRPr lang="en-US" sz="3600" b="1" dirty="0"/>
          </a:p>
        </p:txBody>
      </p:sp>
      <p:pic>
        <p:nvPicPr>
          <p:cNvPr id="3076" name="Picture 6" descr="https://si0.twimg.com/profile_images/3065303180/505c490d04981edb7feab0f6da23672e.jpeg"/>
          <p:cNvPicPr>
            <a:picLocks noChangeAspect="1" noChangeArrowheads="1"/>
          </p:cNvPicPr>
          <p:nvPr/>
        </p:nvPicPr>
        <p:blipFill>
          <a:blip r:embed="rId2" cstate="print"/>
          <a:srcRect/>
          <a:stretch>
            <a:fillRect/>
          </a:stretch>
        </p:blipFill>
        <p:spPr bwMode="auto">
          <a:xfrm>
            <a:off x="4114800" y="2489200"/>
            <a:ext cx="990600" cy="1112838"/>
          </a:xfrm>
          <a:prstGeom prst="rect">
            <a:avLst/>
          </a:prstGeom>
          <a:noFill/>
          <a:ln w="9525">
            <a:noFill/>
            <a:miter lim="800000"/>
            <a:headEnd/>
            <a:tailEnd/>
          </a:ln>
        </p:spPr>
      </p:pic>
      <p:sp>
        <p:nvSpPr>
          <p:cNvPr id="6" name="Rectangle 3"/>
          <p:cNvSpPr txBox="1">
            <a:spLocks noChangeArrowheads="1"/>
          </p:cNvSpPr>
          <p:nvPr/>
        </p:nvSpPr>
        <p:spPr bwMode="auto">
          <a:xfrm>
            <a:off x="1524000" y="3733800"/>
            <a:ext cx="64008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62500" lnSpcReduction="20000"/>
          </a:bodyPr>
          <a:lstStyle>
            <a:lvl1pPr marL="0" indent="0" algn="l" defTabSz="457200" rtl="0" eaLnBrk="0" fontAlgn="base" hangingPunct="0">
              <a:spcBef>
                <a:spcPct val="20000"/>
              </a:spcBef>
              <a:spcAft>
                <a:spcPts val="600"/>
              </a:spcAft>
              <a:buClr>
                <a:srgbClr val="404040"/>
              </a:buClr>
              <a:buFont typeface="Wingdings 2" pitchFamily="18" charset="2"/>
              <a:buNone/>
              <a:defRPr sz="2000" kern="1200">
                <a:solidFill>
                  <a:schemeClr val="tx1">
                    <a:lumMod val="75000"/>
                    <a:lumOff val="25000"/>
                  </a:schemeClr>
                </a:solidFill>
                <a:latin typeface="+mn-lt"/>
                <a:ea typeface="+mn-ea"/>
                <a:cs typeface="+mn-cs"/>
              </a:defRPr>
            </a:lvl1pPr>
            <a:lvl2pPr marL="457200" indent="0" algn="ctr" defTabSz="457200" rtl="0" eaLnBrk="0" fontAlgn="base" hangingPunct="0">
              <a:spcBef>
                <a:spcPct val="20000"/>
              </a:spcBef>
              <a:spcAft>
                <a:spcPts val="600"/>
              </a:spcAft>
              <a:buClr>
                <a:srgbClr val="404040"/>
              </a:buClr>
              <a:buFont typeface="Wingdings 2" pitchFamily="18" charset="2"/>
              <a:buNone/>
              <a:defRPr sz="16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ts val="600"/>
              </a:spcAft>
              <a:buClr>
                <a:srgbClr val="404040"/>
              </a:buClr>
              <a:buFont typeface="Wingdings 2" pitchFamily="18" charset="2"/>
              <a:buNone/>
              <a:defRPr sz="1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ts val="600"/>
              </a:spcAft>
              <a:buClr>
                <a:srgbClr val="404040"/>
              </a:buClr>
              <a:buFont typeface="Wingdings 2" pitchFamily="18" charset="2"/>
              <a:buNone/>
              <a:defRPr sz="12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ts val="600"/>
              </a:spcAft>
              <a:buClr>
                <a:srgbClr val="404040"/>
              </a:buClr>
              <a:buFont typeface="Wingdings 2"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eaLnBrk="1" fontAlgn="auto" hangingPunct="1">
              <a:buClr>
                <a:prstClr val="black">
                  <a:lumMod val="75000"/>
                  <a:lumOff val="25000"/>
                </a:prstClr>
              </a:buClr>
              <a:buFont typeface="Wingdings 2" charset="2"/>
              <a:buNone/>
              <a:defRPr/>
            </a:pPr>
            <a:r>
              <a:rPr lang="en-US" sz="4000" dirty="0" smtClean="0">
                <a:solidFill>
                  <a:prstClr val="black">
                    <a:lumMod val="75000"/>
                    <a:lumOff val="25000"/>
                  </a:prstClr>
                </a:solidFill>
              </a:rPr>
              <a:t>Florida Department of Health</a:t>
            </a:r>
          </a:p>
          <a:p>
            <a:pPr algn="ctr" eaLnBrk="1" fontAlgn="auto" hangingPunct="1">
              <a:buClr>
                <a:prstClr val="black">
                  <a:lumMod val="75000"/>
                  <a:lumOff val="25000"/>
                </a:prstClr>
              </a:buClr>
              <a:buFont typeface="Wingdings 2" charset="2"/>
              <a:buNone/>
              <a:defRPr/>
            </a:pPr>
            <a:r>
              <a:rPr lang="en-US" sz="4000" dirty="0" smtClean="0">
                <a:solidFill>
                  <a:prstClr val="black">
                    <a:lumMod val="75000"/>
                    <a:lumOff val="25000"/>
                  </a:prstClr>
                </a:solidFill>
              </a:rPr>
              <a:t>Children’s Medical Services</a:t>
            </a:r>
          </a:p>
          <a:p>
            <a:pPr algn="ctr" eaLnBrk="1" fontAlgn="auto" hangingPunct="1">
              <a:buClr>
                <a:prstClr val="black">
                  <a:lumMod val="75000"/>
                  <a:lumOff val="25000"/>
                </a:prstClr>
              </a:buClr>
              <a:buFont typeface="Wingdings 2" charset="2"/>
              <a:buNone/>
              <a:defRPr/>
            </a:pPr>
            <a:r>
              <a:rPr lang="en-US" sz="4000" b="1" dirty="0" smtClean="0">
                <a:solidFill>
                  <a:prstClr val="black">
                    <a:lumMod val="75000"/>
                    <a:lumOff val="25000"/>
                  </a:prstClr>
                </a:solidFill>
              </a:rPr>
              <a:t>Early Steps</a:t>
            </a:r>
            <a:endParaRPr lang="en-US" sz="4000" b="1" dirty="0">
              <a:solidFill>
                <a:prstClr val="black">
                  <a:lumMod val="75000"/>
                  <a:lumOff val="25000"/>
                </a:prstClr>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p:txBody>
          <a:bodyPr/>
          <a:lstStyle/>
          <a:p>
            <a:pPr eaLnBrk="1" hangingPunct="1">
              <a:buFontTx/>
              <a:buNone/>
            </a:pPr>
            <a:r>
              <a:rPr lang="en-US" smtClean="0"/>
              <a:t>	</a:t>
            </a:r>
          </a:p>
        </p:txBody>
      </p:sp>
      <p:sp>
        <p:nvSpPr>
          <p:cNvPr id="4099" name="Text Box 5"/>
          <p:cNvSpPr txBox="1">
            <a:spLocks noChangeArrowheads="1"/>
          </p:cNvSpPr>
          <p:nvPr/>
        </p:nvSpPr>
        <p:spPr bwMode="auto">
          <a:xfrm>
            <a:off x="1054100" y="1817688"/>
            <a:ext cx="7010400" cy="2738437"/>
          </a:xfrm>
          <a:prstGeom prst="rect">
            <a:avLst/>
          </a:prstGeom>
          <a:noFill/>
          <a:ln w="9525">
            <a:noFill/>
            <a:miter lim="800000"/>
            <a:headEnd/>
            <a:tailEnd/>
          </a:ln>
          <a:effectLst/>
        </p:spPr>
        <p:txBody>
          <a:bodyPr>
            <a:spAutoFit/>
          </a:bodyPr>
          <a:lstStyle/>
          <a:p>
            <a:pPr algn="ctr" eaLnBrk="0" hangingPunct="0"/>
            <a:r>
              <a:rPr lang="en-US" sz="3600" b="1" dirty="0"/>
              <a:t>We are what we do repeatedly.  Excellence, therefore is not an act but a habit.</a:t>
            </a:r>
          </a:p>
          <a:p>
            <a:pPr algn="ctr" eaLnBrk="0" hangingPunct="0"/>
            <a:endParaRPr lang="en-US" sz="3600" b="1" dirty="0"/>
          </a:p>
          <a:p>
            <a:pPr algn="ctr" eaLnBrk="0" hangingPunct="0"/>
            <a:r>
              <a:rPr lang="en-US" sz="2800" b="1" i="1" dirty="0"/>
              <a:t>Aristotle</a:t>
            </a:r>
            <a:endParaRPr lang="en-US" sz="2800" i="1" dirty="0"/>
          </a:p>
        </p:txBody>
      </p:sp>
      <p:sp>
        <p:nvSpPr>
          <p:cNvPr id="4100" name="Rectangle 7"/>
          <p:cNvSpPr>
            <a:spLocks noChangeArrowheads="1"/>
          </p:cNvSpPr>
          <p:nvPr/>
        </p:nvSpPr>
        <p:spPr bwMode="auto">
          <a:xfrm>
            <a:off x="457200" y="2898775"/>
            <a:ext cx="8382000" cy="1066800"/>
          </a:xfrm>
          <a:prstGeom prst="rect">
            <a:avLst/>
          </a:prstGeom>
          <a:noFill/>
          <a:ln w="9525">
            <a:noFill/>
            <a:miter lim="800000"/>
            <a:headEnd/>
            <a:tailEnd/>
          </a:ln>
          <a:effectLst/>
        </p:spPr>
        <p:txBody>
          <a:bodyPr anchor="ctr">
            <a:spAutoFit/>
          </a:bodyPr>
          <a:lstStyle/>
          <a:p>
            <a:pPr algn="ctr" eaLnBrk="0" hangingPunct="0"/>
            <a:r>
              <a:rPr lang="en-US" sz="3200"/>
              <a:t/>
            </a:r>
            <a:br>
              <a:rPr lang="en-US" sz="3200"/>
            </a:br>
            <a:endParaRPr lang="en-US" sz="3200"/>
          </a:p>
        </p:txBody>
      </p:sp>
      <p:sp>
        <p:nvSpPr>
          <p:cNvPr id="4101"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eaLnBrk="0" hangingPunct="0"/>
            <a:endParaRPr lang="en-US"/>
          </a:p>
        </p:txBody>
      </p:sp>
      <p:sp>
        <p:nvSpPr>
          <p:cNvPr id="4102"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eaLnBrk="0" hangingPunct="0"/>
            <a:endParaRPr lang="en-US"/>
          </a:p>
        </p:txBody>
      </p:sp>
      <p:pic>
        <p:nvPicPr>
          <p:cNvPr id="5127" name="Picture 9" descr="MPj04093620000[1]"/>
          <p:cNvPicPr>
            <a:picLocks noChangeAspect="1" noChangeArrowheads="1"/>
          </p:cNvPicPr>
          <p:nvPr/>
        </p:nvPicPr>
        <p:blipFill>
          <a:blip r:embed="rId2" cstate="print"/>
          <a:srcRect/>
          <a:stretch>
            <a:fillRect/>
          </a:stretch>
        </p:blipFill>
        <p:spPr bwMode="auto">
          <a:xfrm rot="-907399">
            <a:off x="1560061" y="3888678"/>
            <a:ext cx="1482725" cy="22256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9" name="Picture 9" descr="C:\Users\geigerpa\AppData\Local\Microsoft\Windows\Temporary Internet Files\Content.IE5\Q7VWTYCR\MP900448410[1].jpg"/>
          <p:cNvPicPr>
            <a:picLocks noChangeAspect="1" noChangeArrowheads="1"/>
          </p:cNvPicPr>
          <p:nvPr/>
        </p:nvPicPr>
        <p:blipFill>
          <a:blip r:embed="rId3" cstate="print"/>
          <a:srcRect/>
          <a:stretch>
            <a:fillRect/>
          </a:stretch>
        </p:blipFill>
        <p:spPr bwMode="auto">
          <a:xfrm rot="1154353">
            <a:off x="5911850" y="4084638"/>
            <a:ext cx="24003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676275"/>
            <a:ext cx="7010400" cy="923925"/>
          </a:xfrm>
        </p:spPr>
        <p:txBody>
          <a:bodyPr/>
          <a:lstStyle/>
          <a:p>
            <a:pPr eaLnBrk="1" hangingPunct="1"/>
            <a:r>
              <a:rPr lang="en-US" b="1" dirty="0" smtClean="0">
                <a:solidFill>
                  <a:schemeClr val="tx1"/>
                </a:solidFill>
                <a:cs typeface="Trebuchet MS" pitchFamily="34" charset="0"/>
              </a:rPr>
              <a:t>SSIP Beginning Steps </a:t>
            </a:r>
          </a:p>
        </p:txBody>
      </p:sp>
      <p:sp>
        <p:nvSpPr>
          <p:cNvPr id="7171" name="Content Placeholder 2"/>
          <p:cNvSpPr>
            <a:spLocks noGrp="1"/>
          </p:cNvSpPr>
          <p:nvPr>
            <p:ph idx="1"/>
          </p:nvPr>
        </p:nvSpPr>
        <p:spPr>
          <a:xfrm>
            <a:off x="914400" y="1806575"/>
            <a:ext cx="7219950" cy="3679825"/>
          </a:xfrm>
        </p:spPr>
        <p:txBody>
          <a:bodyPr anchor="t"/>
          <a:lstStyle/>
          <a:p>
            <a:pPr marL="0" indent="0" eaLnBrk="1" hangingPunct="1">
              <a:buFont typeface="Wingdings 2" pitchFamily="18" charset="2"/>
              <a:buNone/>
              <a:defRPr/>
            </a:pPr>
            <a:r>
              <a:rPr lang="en-US" sz="3200" dirty="0" smtClean="0">
                <a:solidFill>
                  <a:schemeClr val="tx1"/>
                </a:solidFill>
              </a:rPr>
              <a:t>Spring 2012 </a:t>
            </a:r>
          </a:p>
          <a:p>
            <a:pPr marL="0" indent="0" eaLnBrk="1" hangingPunct="1">
              <a:buFont typeface="Wingdings 2" pitchFamily="18" charset="2"/>
              <a:buNone/>
              <a:defRPr/>
            </a:pPr>
            <a:endParaRPr lang="en-US" sz="2400" dirty="0" smtClean="0">
              <a:solidFill>
                <a:schemeClr val="tx1"/>
              </a:solidFill>
            </a:endParaRPr>
          </a:p>
          <a:p>
            <a:pPr eaLnBrk="1" hangingPunct="1">
              <a:defRPr/>
            </a:pPr>
            <a:r>
              <a:rPr lang="en-US" sz="2400" dirty="0" smtClean="0">
                <a:solidFill>
                  <a:schemeClr val="tx1"/>
                </a:solidFill>
              </a:rPr>
              <a:t>Closer look at disaggregated data</a:t>
            </a:r>
          </a:p>
          <a:p>
            <a:pPr marL="0" indent="0" eaLnBrk="1" hangingPunct="1">
              <a:buFont typeface="Wingdings 2" pitchFamily="18" charset="2"/>
              <a:buNone/>
              <a:defRPr/>
            </a:pPr>
            <a:endParaRPr lang="en-US" sz="2400" dirty="0" smtClean="0">
              <a:solidFill>
                <a:schemeClr val="tx1"/>
              </a:solidFill>
            </a:endParaRPr>
          </a:p>
          <a:p>
            <a:pPr eaLnBrk="1" hangingPunct="1">
              <a:defRPr/>
            </a:pPr>
            <a:r>
              <a:rPr lang="en-US" sz="2400" dirty="0" smtClean="0">
                <a:solidFill>
                  <a:schemeClr val="tx1"/>
                </a:solidFill>
              </a:rPr>
              <a:t>Move from data reporting to possible improvement strategies</a:t>
            </a:r>
          </a:p>
          <a:p>
            <a:pPr marL="0" indent="0" eaLnBrk="1" hangingPunct="1">
              <a:buFont typeface="Wingdings 2" pitchFamily="18" charset="2"/>
              <a:buNone/>
              <a:defRPr/>
            </a:pPr>
            <a:endParaRPr lang="en-US" sz="2400" dirty="0" smtClean="0"/>
          </a:p>
          <a:p>
            <a:pPr lvl="1" eaLnBrk="1" hangingPunct="1">
              <a:defRPr/>
            </a:pPr>
            <a:endParaRPr lang="en-US" sz="2200" dirty="0" smtClean="0"/>
          </a:p>
          <a:p>
            <a:pPr eaLnBrk="1" hangingPunct="1">
              <a:defRPr/>
            </a:pPr>
            <a:endParaRPr lang="en-US" sz="2000" dirty="0" smtClean="0"/>
          </a:p>
        </p:txBody>
      </p:sp>
      <p:pic>
        <p:nvPicPr>
          <p:cNvPr id="5124" name="Picture 1"/>
          <p:cNvPicPr>
            <a:picLocks noChangeAspect="1"/>
          </p:cNvPicPr>
          <p:nvPr/>
        </p:nvPicPr>
        <p:blipFill>
          <a:blip r:embed="rId2" cstate="print"/>
          <a:srcRect/>
          <a:stretch>
            <a:fillRect/>
          </a:stretch>
        </p:blipFill>
        <p:spPr bwMode="auto">
          <a:xfrm>
            <a:off x="5562600" y="609600"/>
            <a:ext cx="3200400" cy="214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geigerpa\AppData\Local\Microsoft\Windows\Temporary Internet Files\Content.IE5\XN1RJ7WT\MP900442190[1].jpg"/>
          <p:cNvPicPr>
            <a:picLocks noChangeAspect="1" noChangeArrowheads="1"/>
          </p:cNvPicPr>
          <p:nvPr/>
        </p:nvPicPr>
        <p:blipFill>
          <a:blip r:embed="rId3" cstate="print"/>
          <a:srcRect/>
          <a:stretch>
            <a:fillRect/>
          </a:stretch>
        </p:blipFill>
        <p:spPr bwMode="auto">
          <a:xfrm>
            <a:off x="5943600" y="4648200"/>
            <a:ext cx="3028950" cy="20193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6147" name="Title 1"/>
          <p:cNvSpPr>
            <a:spLocks noGrp="1"/>
          </p:cNvSpPr>
          <p:nvPr>
            <p:ph type="title"/>
          </p:nvPr>
        </p:nvSpPr>
        <p:spPr/>
        <p:txBody>
          <a:bodyPr/>
          <a:lstStyle/>
          <a:p>
            <a:pPr eaLnBrk="1" hangingPunct="1"/>
            <a:r>
              <a:rPr lang="en-US" b="1" dirty="0" smtClean="0">
                <a:solidFill>
                  <a:schemeClr val="tx1"/>
                </a:solidFill>
                <a:cs typeface="Trebuchet MS" pitchFamily="34" charset="0"/>
              </a:rPr>
              <a:t>Family Outcome Data</a:t>
            </a:r>
          </a:p>
        </p:txBody>
      </p:sp>
      <p:sp>
        <p:nvSpPr>
          <p:cNvPr id="6148" name="Content Placeholder 2"/>
          <p:cNvSpPr>
            <a:spLocks noGrp="1"/>
          </p:cNvSpPr>
          <p:nvPr>
            <p:ph idx="1"/>
          </p:nvPr>
        </p:nvSpPr>
        <p:spPr>
          <a:xfrm>
            <a:off x="990600" y="1447800"/>
            <a:ext cx="7124700" cy="3810000"/>
          </a:xfrm>
        </p:spPr>
        <p:txBody>
          <a:bodyPr/>
          <a:lstStyle/>
          <a:p>
            <a:pPr eaLnBrk="1" hangingPunct="1"/>
            <a:r>
              <a:rPr lang="en-US" sz="2400" dirty="0" smtClean="0">
                <a:solidFill>
                  <a:schemeClr val="tx1"/>
                </a:solidFill>
              </a:rPr>
              <a:t>Family Survey - NSCEAM</a:t>
            </a:r>
          </a:p>
          <a:p>
            <a:pPr lvl="1" eaLnBrk="1" hangingPunct="1"/>
            <a:r>
              <a:rPr lang="en-US" sz="2000" dirty="0" smtClean="0">
                <a:solidFill>
                  <a:schemeClr val="tx1"/>
                </a:solidFill>
              </a:rPr>
              <a:t>Local Early Steps Programs interested in their results (15 regional local lead agencies)</a:t>
            </a:r>
          </a:p>
          <a:p>
            <a:pPr lvl="2" eaLnBrk="1" hangingPunct="1"/>
            <a:r>
              <a:rPr lang="en-US" sz="1800" dirty="0" smtClean="0">
                <a:solidFill>
                  <a:schemeClr val="tx1"/>
                </a:solidFill>
              </a:rPr>
              <a:t>What did scores mean</a:t>
            </a:r>
          </a:p>
          <a:p>
            <a:pPr lvl="2" eaLnBrk="1" hangingPunct="1"/>
            <a:r>
              <a:rPr lang="en-US" sz="1800" dirty="0" smtClean="0">
                <a:solidFill>
                  <a:schemeClr val="tx1"/>
                </a:solidFill>
              </a:rPr>
              <a:t>Relationship between three outcome areas measured</a:t>
            </a:r>
          </a:p>
          <a:p>
            <a:pPr lvl="1" eaLnBrk="1" hangingPunct="1"/>
            <a:r>
              <a:rPr lang="en-US" sz="2000" dirty="0" smtClean="0">
                <a:solidFill>
                  <a:schemeClr val="tx1"/>
                </a:solidFill>
              </a:rPr>
              <a:t>Each program identifies priority items from survey based on results </a:t>
            </a:r>
          </a:p>
          <a:p>
            <a:pPr lvl="1" eaLnBrk="1" hangingPunct="1"/>
            <a:r>
              <a:rPr lang="en-US" sz="2000" dirty="0" smtClean="0">
                <a:solidFill>
                  <a:schemeClr val="tx1"/>
                </a:solidFill>
              </a:rPr>
              <a:t>Process for family survey optimized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b="1" dirty="0" smtClean="0">
                <a:solidFill>
                  <a:schemeClr val="tx1"/>
                </a:solidFill>
                <a:cs typeface="Trebuchet MS" pitchFamily="34" charset="0"/>
              </a:rPr>
              <a:t>Child Outcome Data</a:t>
            </a:r>
          </a:p>
        </p:txBody>
      </p:sp>
      <p:sp>
        <p:nvSpPr>
          <p:cNvPr id="7171" name="Content Placeholder 2"/>
          <p:cNvSpPr>
            <a:spLocks noGrp="1"/>
          </p:cNvSpPr>
          <p:nvPr>
            <p:ph idx="1"/>
          </p:nvPr>
        </p:nvSpPr>
        <p:spPr>
          <a:xfrm>
            <a:off x="914400" y="1447800"/>
            <a:ext cx="7124700" cy="3070225"/>
          </a:xfrm>
        </p:spPr>
        <p:txBody>
          <a:bodyPr/>
          <a:lstStyle/>
          <a:p>
            <a:pPr eaLnBrk="1" hangingPunct="1"/>
            <a:r>
              <a:rPr lang="en-US" sz="2400" dirty="0" smtClean="0">
                <a:solidFill>
                  <a:schemeClr val="tx1"/>
                </a:solidFill>
              </a:rPr>
              <a:t>Tool - Battelle Developmental Inventory, 2</a:t>
            </a:r>
          </a:p>
          <a:p>
            <a:pPr eaLnBrk="1" hangingPunct="1"/>
            <a:r>
              <a:rPr lang="en-US" sz="2400" dirty="0" smtClean="0">
                <a:solidFill>
                  <a:schemeClr val="tx1"/>
                </a:solidFill>
              </a:rPr>
              <a:t>First look at data:</a:t>
            </a:r>
          </a:p>
          <a:p>
            <a:pPr lvl="1" eaLnBrk="1" hangingPunct="1"/>
            <a:r>
              <a:rPr lang="en-US" sz="2200" dirty="0" smtClean="0">
                <a:solidFill>
                  <a:schemeClr val="tx1"/>
                </a:solidFill>
              </a:rPr>
              <a:t>Children enter typical, exit not typical</a:t>
            </a:r>
          </a:p>
          <a:p>
            <a:pPr lvl="1" eaLnBrk="1" hangingPunct="1"/>
            <a:r>
              <a:rPr lang="en-US" sz="2200" dirty="0" smtClean="0">
                <a:solidFill>
                  <a:schemeClr val="tx1"/>
                </a:solidFill>
              </a:rPr>
              <a:t>Social/Emotional data</a:t>
            </a:r>
          </a:p>
        </p:txBody>
      </p:sp>
      <p:pic>
        <p:nvPicPr>
          <p:cNvPr id="7" name="Picture 18" descr="C:\Users\geigerpa\AppData\Local\Microsoft\Windows\Temporary Internet Files\Content.IE5\DPFYFIMF\MP900442524[1].jpg"/>
          <p:cNvPicPr>
            <a:picLocks noChangeAspect="1" noChangeArrowheads="1"/>
          </p:cNvPicPr>
          <p:nvPr/>
        </p:nvPicPr>
        <p:blipFill>
          <a:blip r:embed="rId3" cstate="print"/>
          <a:srcRect/>
          <a:stretch>
            <a:fillRect/>
          </a:stretch>
        </p:blipFill>
        <p:spPr bwMode="auto">
          <a:xfrm>
            <a:off x="3276600" y="4021138"/>
            <a:ext cx="3810000" cy="2540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dirty="0" smtClean="0">
                <a:solidFill>
                  <a:schemeClr val="tx1"/>
                </a:solidFill>
                <a:cs typeface="Trebuchet MS" pitchFamily="34" charset="0"/>
              </a:rPr>
              <a:t>Child Outcome Data</a:t>
            </a:r>
          </a:p>
        </p:txBody>
      </p:sp>
      <p:sp>
        <p:nvSpPr>
          <p:cNvPr id="7171" name="Content Placeholder 2"/>
          <p:cNvSpPr>
            <a:spLocks noGrp="1"/>
          </p:cNvSpPr>
          <p:nvPr>
            <p:ph idx="1"/>
          </p:nvPr>
        </p:nvSpPr>
        <p:spPr>
          <a:xfrm>
            <a:off x="914400" y="1524000"/>
            <a:ext cx="7124700" cy="4572000"/>
          </a:xfrm>
        </p:spPr>
        <p:txBody>
          <a:bodyPr anchor="t"/>
          <a:lstStyle/>
          <a:p>
            <a:pPr marL="0" indent="0" eaLnBrk="1" hangingPunct="1">
              <a:spcBef>
                <a:spcPts val="600"/>
              </a:spcBef>
              <a:spcAft>
                <a:spcPts val="0"/>
              </a:spcAft>
              <a:buFont typeface="Wingdings 2" pitchFamily="18" charset="2"/>
              <a:buNone/>
              <a:defRPr/>
            </a:pPr>
            <a:r>
              <a:rPr lang="en-US" sz="2200" b="1" dirty="0" smtClean="0">
                <a:solidFill>
                  <a:schemeClr val="tx1"/>
                </a:solidFill>
              </a:rPr>
              <a:t>Hypothesis</a:t>
            </a:r>
          </a:p>
          <a:p>
            <a:pPr marL="457200" indent="-457200" eaLnBrk="1" hangingPunct="1">
              <a:spcBef>
                <a:spcPts val="600"/>
              </a:spcBef>
              <a:spcAft>
                <a:spcPts val="0"/>
              </a:spcAft>
              <a:buFont typeface="+mj-lt"/>
              <a:buAutoNum type="arabicPeriod"/>
              <a:defRPr/>
            </a:pPr>
            <a:r>
              <a:rPr lang="en-US" sz="2200" dirty="0" smtClean="0">
                <a:solidFill>
                  <a:schemeClr val="tx1"/>
                </a:solidFill>
              </a:rPr>
              <a:t>Positive social, consistent relationships are base from which developmental potential is possible</a:t>
            </a:r>
          </a:p>
          <a:p>
            <a:pPr marL="457200" indent="-457200" eaLnBrk="1" hangingPunct="1">
              <a:buFont typeface="+mj-lt"/>
              <a:buAutoNum type="arabicPeriod"/>
              <a:defRPr/>
            </a:pPr>
            <a:r>
              <a:rPr lang="en-US" sz="2200" dirty="0" smtClean="0">
                <a:solidFill>
                  <a:schemeClr val="tx1"/>
                </a:solidFill>
              </a:rPr>
              <a:t>Social/Emotional skills not sufficiently addressed unless deficit area</a:t>
            </a:r>
          </a:p>
          <a:p>
            <a:pPr marL="457200" indent="-457200" eaLnBrk="1" hangingPunct="1">
              <a:buFont typeface="+mj-lt"/>
              <a:buAutoNum type="arabicPeriod"/>
              <a:defRPr/>
            </a:pPr>
            <a:r>
              <a:rPr lang="en-US" sz="2200" dirty="0" smtClean="0">
                <a:solidFill>
                  <a:schemeClr val="tx1"/>
                </a:solidFill>
              </a:rPr>
              <a:t>Providers have limited knowledge/strategies to address social/emotional needs of child/caregiver dyad</a:t>
            </a:r>
          </a:p>
          <a:p>
            <a:pPr marL="0" indent="0" eaLnBrk="1" hangingPunct="1">
              <a:spcBef>
                <a:spcPts val="600"/>
              </a:spcBef>
              <a:spcAft>
                <a:spcPts val="0"/>
              </a:spcAft>
              <a:buFont typeface="Wingdings 2" pitchFamily="18" charset="2"/>
              <a:buNone/>
              <a:defRPr/>
            </a:pPr>
            <a:r>
              <a:rPr lang="en-US" sz="2200" b="1" dirty="0" smtClean="0">
                <a:solidFill>
                  <a:schemeClr val="tx1"/>
                </a:solidFill>
              </a:rPr>
              <a:t>Conclusion</a:t>
            </a:r>
          </a:p>
          <a:p>
            <a:pPr marL="0" indent="0" eaLnBrk="1" hangingPunct="1">
              <a:spcBef>
                <a:spcPts val="600"/>
              </a:spcBef>
              <a:spcAft>
                <a:spcPts val="0"/>
              </a:spcAft>
              <a:buFont typeface="Wingdings 2" pitchFamily="18" charset="2"/>
              <a:buNone/>
              <a:defRPr/>
            </a:pPr>
            <a:r>
              <a:rPr lang="en-US" sz="2200" dirty="0" smtClean="0">
                <a:solidFill>
                  <a:schemeClr val="tx1"/>
                </a:solidFill>
              </a:rPr>
              <a:t>Social/Emotional development identified as area of focus</a:t>
            </a:r>
          </a:p>
        </p:txBody>
      </p:sp>
      <p:pic>
        <p:nvPicPr>
          <p:cNvPr id="5" name="Picture 19" descr="C:\Users\geigerpa\AppData\Local\Microsoft\Windows\Temporary Internet Files\Content.IE5\Q7VWTYCR\MP900423034[1].jpg"/>
          <p:cNvPicPr>
            <a:picLocks noChangeAspect="1" noChangeArrowheads="1"/>
          </p:cNvPicPr>
          <p:nvPr/>
        </p:nvPicPr>
        <p:blipFill>
          <a:blip r:embed="rId3" cstate="print"/>
          <a:srcRect/>
          <a:stretch>
            <a:fillRect/>
          </a:stretch>
        </p:blipFill>
        <p:spPr bwMode="auto">
          <a:xfrm>
            <a:off x="5791200" y="228600"/>
            <a:ext cx="16764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dirty="0" smtClean="0">
                <a:solidFill>
                  <a:schemeClr val="tx1"/>
                </a:solidFill>
                <a:cs typeface="Trebuchet MS" pitchFamily="34" charset="0"/>
              </a:rPr>
              <a:t>Additional Data</a:t>
            </a:r>
          </a:p>
        </p:txBody>
      </p:sp>
      <p:sp>
        <p:nvSpPr>
          <p:cNvPr id="7171" name="Content Placeholder 2"/>
          <p:cNvSpPr>
            <a:spLocks noGrp="1"/>
          </p:cNvSpPr>
          <p:nvPr>
            <p:ph idx="1"/>
          </p:nvPr>
        </p:nvSpPr>
        <p:spPr>
          <a:xfrm>
            <a:off x="914400" y="1447800"/>
            <a:ext cx="7124700" cy="4648200"/>
          </a:xfrm>
        </p:spPr>
        <p:txBody>
          <a:bodyPr anchor="t"/>
          <a:lstStyle/>
          <a:p>
            <a:pPr eaLnBrk="1" hangingPunct="1">
              <a:defRPr/>
            </a:pPr>
            <a:r>
              <a:rPr lang="en-US" sz="2200" dirty="0" smtClean="0">
                <a:solidFill>
                  <a:schemeClr val="tx1"/>
                </a:solidFill>
              </a:rPr>
              <a:t>Analyzed disposition data</a:t>
            </a:r>
          </a:p>
          <a:p>
            <a:pPr lvl="1" eaLnBrk="1" hangingPunct="1">
              <a:defRPr/>
            </a:pPr>
            <a:r>
              <a:rPr lang="en-US" sz="2000" dirty="0" smtClean="0">
                <a:solidFill>
                  <a:schemeClr val="tx1"/>
                </a:solidFill>
              </a:rPr>
              <a:t>Increased number of “Lost to Follow Up”</a:t>
            </a:r>
            <a:endParaRPr lang="en-US" sz="2000" dirty="0">
              <a:solidFill>
                <a:schemeClr val="tx1"/>
              </a:solidFill>
            </a:endParaRPr>
          </a:p>
          <a:p>
            <a:pPr marL="457200" lvl="1" indent="0" eaLnBrk="1" hangingPunct="1">
              <a:buFont typeface="Wingdings 2" pitchFamily="18" charset="2"/>
              <a:buNone/>
              <a:defRPr/>
            </a:pPr>
            <a:endParaRPr lang="en-US" sz="800" dirty="0" smtClean="0">
              <a:solidFill>
                <a:schemeClr val="tx1"/>
              </a:solidFill>
            </a:endParaRPr>
          </a:p>
          <a:p>
            <a:pPr marL="0" indent="0" eaLnBrk="1" hangingPunct="1">
              <a:spcBef>
                <a:spcPts val="600"/>
              </a:spcBef>
              <a:spcAft>
                <a:spcPts val="0"/>
              </a:spcAft>
              <a:buFont typeface="Wingdings 2" pitchFamily="18" charset="2"/>
              <a:buNone/>
              <a:defRPr/>
            </a:pPr>
            <a:r>
              <a:rPr lang="en-US" sz="2200" b="1" dirty="0" smtClean="0">
                <a:solidFill>
                  <a:schemeClr val="tx1"/>
                </a:solidFill>
              </a:rPr>
              <a:t>Hypothesized</a:t>
            </a:r>
          </a:p>
          <a:p>
            <a:pPr marL="457200" indent="-457200" eaLnBrk="1" hangingPunct="1">
              <a:spcBef>
                <a:spcPts val="600"/>
              </a:spcBef>
              <a:spcAft>
                <a:spcPts val="0"/>
              </a:spcAft>
              <a:buFont typeface="+mj-lt"/>
              <a:buAutoNum type="arabicPeriod"/>
              <a:defRPr/>
            </a:pPr>
            <a:r>
              <a:rPr lang="en-US" sz="2200" dirty="0" smtClean="0">
                <a:solidFill>
                  <a:schemeClr val="tx1"/>
                </a:solidFill>
              </a:rPr>
              <a:t>Compliance requirements may have unintended consequence – close instead of engaging family</a:t>
            </a:r>
          </a:p>
          <a:p>
            <a:pPr marL="457200" indent="-457200" eaLnBrk="1" hangingPunct="1">
              <a:buFont typeface="+mj-lt"/>
              <a:buAutoNum type="arabicPeriod"/>
              <a:defRPr/>
            </a:pPr>
            <a:r>
              <a:rPr lang="en-US" sz="2200" dirty="0" smtClean="0">
                <a:solidFill>
                  <a:schemeClr val="tx1"/>
                </a:solidFill>
              </a:rPr>
              <a:t>Family engagement from referral to exit is critical to get positive results from early intervention</a:t>
            </a:r>
          </a:p>
          <a:p>
            <a:pPr marL="0" indent="0" eaLnBrk="1" hangingPunct="1">
              <a:spcBef>
                <a:spcPts val="600"/>
              </a:spcBef>
              <a:spcAft>
                <a:spcPts val="0"/>
              </a:spcAft>
              <a:buFont typeface="Wingdings 2" pitchFamily="18" charset="2"/>
              <a:buNone/>
              <a:defRPr/>
            </a:pPr>
            <a:r>
              <a:rPr lang="en-US" sz="2200" b="1" dirty="0" smtClean="0">
                <a:solidFill>
                  <a:schemeClr val="tx1"/>
                </a:solidFill>
              </a:rPr>
              <a:t>Conclusion</a:t>
            </a:r>
          </a:p>
          <a:p>
            <a:pPr marL="0" indent="0" eaLnBrk="1" hangingPunct="1">
              <a:spcBef>
                <a:spcPts val="600"/>
              </a:spcBef>
              <a:spcAft>
                <a:spcPts val="0"/>
              </a:spcAft>
              <a:buFont typeface="Wingdings 2" pitchFamily="18" charset="2"/>
              <a:buNone/>
              <a:defRPr/>
            </a:pPr>
            <a:r>
              <a:rPr lang="en-US" sz="2200" dirty="0" smtClean="0">
                <a:solidFill>
                  <a:schemeClr val="tx1"/>
                </a:solidFill>
              </a:rPr>
              <a:t>Family engagement is identified as area of statewide focus.</a:t>
            </a:r>
          </a:p>
          <a:p>
            <a:pPr marL="457200" indent="-457200" eaLnBrk="1" hangingPunct="1">
              <a:buFont typeface="+mj-lt"/>
              <a:buAutoNum type="arabicPeriod"/>
              <a:defRPr/>
            </a:pPr>
            <a:endParaRPr lang="en-US" sz="2200" dirty="0" smtClean="0"/>
          </a:p>
        </p:txBody>
      </p:sp>
      <p:pic>
        <p:nvPicPr>
          <p:cNvPr id="9220" name="Picture 3" descr="C:\Users\geigerpa\AppData\Local\Microsoft\Windows\Temporary Internet Files\Content.IE5\XN1RJ7WT\MC900340878[1].wmf"/>
          <p:cNvPicPr>
            <a:picLocks noChangeAspect="1" noChangeArrowheads="1"/>
          </p:cNvPicPr>
          <p:nvPr/>
        </p:nvPicPr>
        <p:blipFill>
          <a:blip r:embed="rId3" cstate="print"/>
          <a:srcRect/>
          <a:stretch>
            <a:fillRect/>
          </a:stretch>
        </p:blipFill>
        <p:spPr bwMode="auto">
          <a:xfrm>
            <a:off x="6553200" y="838200"/>
            <a:ext cx="2057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b="1" dirty="0" smtClean="0">
                <a:solidFill>
                  <a:schemeClr val="tx1"/>
                </a:solidFill>
                <a:cs typeface="Trebuchet MS" pitchFamily="34" charset="0"/>
              </a:rPr>
              <a:t>Next Steps</a:t>
            </a:r>
          </a:p>
        </p:txBody>
      </p:sp>
      <p:sp>
        <p:nvSpPr>
          <p:cNvPr id="10243" name="Content Placeholder 2"/>
          <p:cNvSpPr>
            <a:spLocks noGrp="1"/>
          </p:cNvSpPr>
          <p:nvPr>
            <p:ph idx="1"/>
          </p:nvPr>
        </p:nvSpPr>
        <p:spPr>
          <a:xfrm>
            <a:off x="1219200" y="1524000"/>
            <a:ext cx="5562600" cy="3962400"/>
          </a:xfrm>
        </p:spPr>
        <p:txBody>
          <a:bodyPr anchor="t"/>
          <a:lstStyle/>
          <a:p>
            <a:pPr eaLnBrk="1" hangingPunct="1"/>
            <a:r>
              <a:rPr lang="en-US" sz="2000" dirty="0" smtClean="0">
                <a:solidFill>
                  <a:schemeClr val="tx1"/>
                </a:solidFill>
              </a:rPr>
              <a:t>Engage broad stakeholder group to analyze the data and review focus areas to develop plans for improvement</a:t>
            </a:r>
          </a:p>
        </p:txBody>
      </p:sp>
      <p:sp>
        <p:nvSpPr>
          <p:cNvPr id="10244"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eaLnBrk="0" hangingPunct="0"/>
            <a:endParaRPr lang="en-US"/>
          </a:p>
        </p:txBody>
      </p:sp>
      <p:pic>
        <p:nvPicPr>
          <p:cNvPr id="6" name="Picture 17" descr="C:\Users\geigerpa\AppData\Local\Microsoft\Windows\Temporary Internet Files\Content.IE5\Q6SYB4Z5\MP900438811[1].jpg"/>
          <p:cNvPicPr>
            <a:picLocks noChangeAspect="1" noChangeArrowheads="1"/>
          </p:cNvPicPr>
          <p:nvPr/>
        </p:nvPicPr>
        <p:blipFill>
          <a:blip r:embed="rId2" cstate="print"/>
          <a:srcRect/>
          <a:stretch>
            <a:fillRect/>
          </a:stretch>
        </p:blipFill>
        <p:spPr bwMode="auto">
          <a:xfrm>
            <a:off x="2057400" y="2895600"/>
            <a:ext cx="457200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xmlns="" val="1559290905"/>
              </p:ext>
            </p:extLst>
          </p:nvPr>
        </p:nvGraphicFramePr>
        <p:xfrm>
          <a:off x="76200" y="1371600"/>
          <a:ext cx="8991600" cy="5334001"/>
        </p:xfrm>
        <a:graphic>
          <a:graphicData uri="http://schemas.openxmlformats.org/drawingml/2006/table">
            <a:tbl>
              <a:tblPr firstRow="1" bandRow="1">
                <a:tableStyleId>{5C22544A-7EE6-4342-B048-85BDC9FD1C3A}</a:tableStyleId>
              </a:tblPr>
              <a:tblGrid>
                <a:gridCol w="3361345"/>
                <a:gridCol w="3109245"/>
                <a:gridCol w="2521010"/>
              </a:tblGrid>
              <a:tr h="1116419">
                <a:tc>
                  <a:txBody>
                    <a:bodyPr/>
                    <a:lstStyle/>
                    <a:p>
                      <a:r>
                        <a:rPr lang="en-US" sz="2400" dirty="0" smtClean="0"/>
                        <a:t>Year 1 - FFY 2013</a:t>
                      </a:r>
                    </a:p>
                    <a:p>
                      <a:r>
                        <a:rPr lang="en-US" sz="2400" dirty="0" smtClean="0"/>
                        <a:t>Delivered by Feb 2015</a:t>
                      </a:r>
                      <a:endParaRPr lang="en-US" sz="2400" dirty="0"/>
                    </a:p>
                  </a:txBody>
                  <a:tcPr/>
                </a:tc>
                <a:tc>
                  <a:txBody>
                    <a:bodyPr/>
                    <a:lstStyle/>
                    <a:p>
                      <a:r>
                        <a:rPr lang="en-US" sz="2400" dirty="0" smtClean="0"/>
                        <a:t>Year 2 - FFY 2014</a:t>
                      </a:r>
                    </a:p>
                    <a:p>
                      <a:r>
                        <a:rPr lang="en-US" sz="2400" dirty="0" smtClean="0"/>
                        <a:t>Delivered by Feb 2016</a:t>
                      </a:r>
                      <a:endParaRPr lang="en-US" sz="2400" dirty="0"/>
                    </a:p>
                  </a:txBody>
                  <a:tcPr/>
                </a:tc>
                <a:tc>
                  <a:txBody>
                    <a:bodyPr/>
                    <a:lstStyle/>
                    <a:p>
                      <a:r>
                        <a:rPr lang="en-US" sz="2400" dirty="0" smtClean="0"/>
                        <a:t>Years 3-6 </a:t>
                      </a:r>
                    </a:p>
                    <a:p>
                      <a:r>
                        <a:rPr lang="en-US" sz="2000" dirty="0" smtClean="0"/>
                        <a:t>FFY 2015-18</a:t>
                      </a:r>
                    </a:p>
                    <a:p>
                      <a:r>
                        <a:rPr lang="en-US" sz="2000" dirty="0" smtClean="0"/>
                        <a:t>Feb 2017-</a:t>
                      </a:r>
                      <a:r>
                        <a:rPr lang="en-US" sz="2000" baseline="0" dirty="0" smtClean="0"/>
                        <a:t> </a:t>
                      </a:r>
                      <a:r>
                        <a:rPr lang="en-US" sz="2000" dirty="0" smtClean="0"/>
                        <a:t>Feb 2020</a:t>
                      </a:r>
                      <a:endParaRPr lang="en-US" sz="2000" dirty="0"/>
                    </a:p>
                  </a:txBody>
                  <a:tcPr/>
                </a:tc>
              </a:tr>
              <a:tr h="1116419">
                <a:tc>
                  <a:txBody>
                    <a:bodyPr/>
                    <a:lstStyle/>
                    <a:p>
                      <a:r>
                        <a:rPr lang="en-US" sz="3200" b="1" dirty="0" smtClean="0">
                          <a:solidFill>
                            <a:srgbClr val="7030A0"/>
                          </a:solidFill>
                        </a:rPr>
                        <a:t>Phase I</a:t>
                      </a:r>
                    </a:p>
                    <a:p>
                      <a:r>
                        <a:rPr lang="en-US" sz="3200" b="1" dirty="0" smtClean="0">
                          <a:solidFill>
                            <a:srgbClr val="7030A0"/>
                          </a:solidFill>
                        </a:rPr>
                        <a:t>Analysis</a:t>
                      </a:r>
                      <a:endParaRPr lang="en-US" sz="3200" b="1" dirty="0">
                        <a:solidFill>
                          <a:srgbClr val="7030A0"/>
                        </a:solidFill>
                      </a:endParaRPr>
                    </a:p>
                  </a:txBody>
                  <a:tcPr/>
                </a:tc>
                <a:tc>
                  <a:txBody>
                    <a:bodyPr/>
                    <a:lstStyle/>
                    <a:p>
                      <a:r>
                        <a:rPr lang="en-US" sz="3200" b="1" dirty="0" smtClean="0">
                          <a:solidFill>
                            <a:srgbClr val="7030A0"/>
                          </a:solidFill>
                        </a:rPr>
                        <a:t>Phase II</a:t>
                      </a:r>
                    </a:p>
                    <a:p>
                      <a:r>
                        <a:rPr lang="en-US" sz="3200" b="1" dirty="0" smtClean="0">
                          <a:solidFill>
                            <a:srgbClr val="7030A0"/>
                          </a:solidFill>
                        </a:rPr>
                        <a:t>Plan</a:t>
                      </a:r>
                      <a:endParaRPr lang="en-US" sz="3200" b="1" dirty="0">
                        <a:solidFill>
                          <a:srgbClr val="7030A0"/>
                        </a:solidFill>
                      </a:endParaRPr>
                    </a:p>
                  </a:txBody>
                  <a:tcPr/>
                </a:tc>
                <a:tc>
                  <a:txBody>
                    <a:bodyPr/>
                    <a:lstStyle/>
                    <a:p>
                      <a:r>
                        <a:rPr lang="en-US" sz="3200" b="1" dirty="0" smtClean="0">
                          <a:solidFill>
                            <a:srgbClr val="7030A0"/>
                          </a:solidFill>
                        </a:rPr>
                        <a:t>Phase III</a:t>
                      </a:r>
                    </a:p>
                    <a:p>
                      <a:r>
                        <a:rPr lang="en-US" sz="3200" b="1" dirty="0" smtClean="0">
                          <a:solidFill>
                            <a:srgbClr val="7030A0"/>
                          </a:solidFill>
                        </a:rPr>
                        <a:t>Evaluation</a:t>
                      </a:r>
                      <a:endParaRPr lang="en-US" sz="3200" b="1" dirty="0">
                        <a:solidFill>
                          <a:srgbClr val="7030A0"/>
                        </a:solidFill>
                      </a:endParaRPr>
                    </a:p>
                  </a:txBody>
                  <a:tcPr/>
                </a:tc>
              </a:tr>
              <a:tr h="3101163">
                <a:tc>
                  <a:txBody>
                    <a:bodyPr/>
                    <a:lstStyle/>
                    <a:p>
                      <a:pPr marL="285750" indent="-285750">
                        <a:buFont typeface="Arial" pitchFamily="34" charset="0"/>
                        <a:buChar char="•"/>
                      </a:pPr>
                      <a:r>
                        <a:rPr lang="en-US" sz="2000" dirty="0" smtClean="0"/>
                        <a:t>Data Analysis;</a:t>
                      </a:r>
                      <a:endParaRPr lang="en-US" sz="2000" dirty="0"/>
                    </a:p>
                    <a:p>
                      <a:pPr marL="285750" indent="-285750">
                        <a:buFont typeface="Arial" pitchFamily="34" charset="0"/>
                        <a:buChar char="•"/>
                      </a:pPr>
                      <a:r>
                        <a:rPr lang="en-US" sz="2000" dirty="0" smtClean="0"/>
                        <a:t>Identification of the Focus for Improvement;</a:t>
                      </a:r>
                      <a:endParaRPr lang="en-US" sz="2000" dirty="0"/>
                    </a:p>
                    <a:p>
                      <a:pPr marL="285750" indent="-285750">
                        <a:buFont typeface="Arial" pitchFamily="34" charset="0"/>
                        <a:buChar char="•"/>
                      </a:pPr>
                      <a:r>
                        <a:rPr kumimoji="0" lang="en-US" sz="2000" kern="1200" dirty="0" smtClean="0">
                          <a:solidFill>
                            <a:schemeClr val="dk1"/>
                          </a:solidFill>
                          <a:effectLst/>
                          <a:latin typeface="+mn-lt"/>
                          <a:ea typeface="+mn-ea"/>
                          <a:cs typeface="+mn-cs"/>
                        </a:rPr>
                        <a:t>Infrastructure to Support Improvement and Build Capacity;</a:t>
                      </a:r>
                      <a:endParaRPr lang="en-US" sz="1800" dirty="0"/>
                    </a:p>
                    <a:p>
                      <a:pPr marL="285750" indent="-285750">
                        <a:buFont typeface="Arial" pitchFamily="34" charset="0"/>
                        <a:buChar char="•"/>
                      </a:pPr>
                      <a:r>
                        <a:rPr kumimoji="0" lang="en-US" sz="2000" kern="1200" dirty="0" smtClean="0">
                          <a:solidFill>
                            <a:schemeClr val="dk1"/>
                          </a:solidFill>
                          <a:effectLst/>
                          <a:latin typeface="+mn-lt"/>
                          <a:ea typeface="+mn-ea"/>
                          <a:cs typeface="+mn-cs"/>
                        </a:rPr>
                        <a:t>Theory of Action</a:t>
                      </a:r>
                      <a:endParaRPr lang="en-US" sz="1800" dirty="0"/>
                    </a:p>
                  </a:txBody>
                  <a:tcPr/>
                </a:tc>
                <a:tc>
                  <a:txBody>
                    <a:bodyPr/>
                    <a:lstStyle/>
                    <a:p>
                      <a:pPr marL="285750" lvl="0" indent="-285750">
                        <a:buFont typeface="Arial" pitchFamily="34" charset="0"/>
                        <a:buChar char="•"/>
                      </a:pPr>
                      <a:r>
                        <a:rPr kumimoji="0" lang="en-US" sz="2000" kern="1200" dirty="0" smtClean="0">
                          <a:solidFill>
                            <a:schemeClr val="dk1"/>
                          </a:solidFill>
                          <a:effectLst/>
                          <a:latin typeface="+mn-lt"/>
                          <a:ea typeface="+mn-ea"/>
                          <a:cs typeface="+mn-cs"/>
                        </a:rPr>
                        <a:t>Infrastructure Development; </a:t>
                      </a:r>
                    </a:p>
                    <a:p>
                      <a:pPr marL="285750" lvl="0" indent="-285750">
                        <a:buFont typeface="Arial" pitchFamily="34" charset="0"/>
                        <a:buChar char="•"/>
                      </a:pPr>
                      <a:r>
                        <a:rPr kumimoji="0" lang="en-US" sz="2000" kern="1200" dirty="0" smtClean="0">
                          <a:solidFill>
                            <a:schemeClr val="dk1"/>
                          </a:solidFill>
                          <a:effectLst/>
                          <a:latin typeface="+mn-lt"/>
                          <a:ea typeface="+mn-ea"/>
                          <a:cs typeface="+mn-cs"/>
                        </a:rPr>
                        <a:t>Support for local educational agency (LEA) Implementation of Evidence-Based Practices;</a:t>
                      </a:r>
                    </a:p>
                    <a:p>
                      <a:pPr marL="285750" lvl="0" indent="-285750">
                        <a:buFont typeface="Arial" pitchFamily="34" charset="0"/>
                        <a:buChar char="•"/>
                      </a:pPr>
                      <a:r>
                        <a:rPr kumimoji="0" lang="en-US" sz="2000" kern="1200" dirty="0" smtClean="0">
                          <a:solidFill>
                            <a:schemeClr val="dk1"/>
                          </a:solidFill>
                          <a:effectLst/>
                          <a:latin typeface="+mn-lt"/>
                          <a:ea typeface="+mn-ea"/>
                          <a:cs typeface="+mn-cs"/>
                        </a:rPr>
                        <a:t>Evaluation Plan</a:t>
                      </a:r>
                      <a:endParaRPr kumimoji="0" lang="en-US" sz="2400" kern="1200" dirty="0" smtClean="0">
                        <a:solidFill>
                          <a:schemeClr val="dk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solidFill>
                            <a:schemeClr val="dk1"/>
                          </a:solidFill>
                          <a:effectLst/>
                          <a:latin typeface="+mn-lt"/>
                          <a:ea typeface="+mn-ea"/>
                          <a:cs typeface="+mn-cs"/>
                        </a:rPr>
                        <a:t>Results of Ongoing Evaluation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solidFill>
                            <a:schemeClr val="dk1"/>
                          </a:solidFill>
                          <a:effectLst/>
                          <a:latin typeface="+mn-lt"/>
                          <a:ea typeface="+mn-ea"/>
                          <a:cs typeface="+mn-cs"/>
                        </a:rPr>
                        <a:t>Extent of Progress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solidFill>
                            <a:schemeClr val="dk1"/>
                          </a:solidFill>
                          <a:effectLst/>
                          <a:latin typeface="+mn-lt"/>
                          <a:ea typeface="+mn-ea"/>
                          <a:cs typeface="+mn-cs"/>
                        </a:rPr>
                        <a:t>Revisions to the SPP  </a:t>
                      </a:r>
                    </a:p>
                    <a:p>
                      <a:endParaRPr lang="en-US" sz="1600" dirty="0"/>
                    </a:p>
                  </a:txBody>
                  <a:tcPr/>
                </a:tc>
              </a:tr>
            </a:tbl>
          </a:graphicData>
        </a:graphic>
      </p:graphicFrame>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Proposed SSIP Activities by Phase</a:t>
            </a:r>
            <a:endParaRPr lang="en-US" b="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xmlns="" val="4046540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pPr eaLnBrk="1" hangingPunct="1">
              <a:buFontTx/>
              <a:buNone/>
            </a:pPr>
            <a:r>
              <a:rPr lang="en-US" smtClean="0"/>
              <a:t>	</a:t>
            </a:r>
          </a:p>
          <a:p>
            <a:pPr eaLnBrk="1" hangingPunct="1">
              <a:buFontTx/>
              <a:buNone/>
            </a:pPr>
            <a:endParaRPr lang="en-US" smtClean="0"/>
          </a:p>
          <a:p>
            <a:pPr eaLnBrk="1" hangingPunct="1">
              <a:buFontTx/>
              <a:buNone/>
            </a:pPr>
            <a:r>
              <a:rPr lang="en-US" smtClean="0"/>
              <a:t>	</a:t>
            </a:r>
            <a:endParaRPr lang="en-US" sz="1400" smtClean="0"/>
          </a:p>
        </p:txBody>
      </p:sp>
      <p:sp>
        <p:nvSpPr>
          <p:cNvPr id="11267" name="Text Box 4"/>
          <p:cNvSpPr txBox="1">
            <a:spLocks noChangeArrowheads="1"/>
          </p:cNvSpPr>
          <p:nvPr/>
        </p:nvSpPr>
        <p:spPr bwMode="auto">
          <a:xfrm>
            <a:off x="609600" y="2209800"/>
            <a:ext cx="8229600" cy="641350"/>
          </a:xfrm>
          <a:prstGeom prst="rect">
            <a:avLst/>
          </a:prstGeom>
          <a:noFill/>
          <a:ln w="9525">
            <a:noFill/>
            <a:miter lim="800000"/>
            <a:headEnd/>
            <a:tailEnd/>
          </a:ln>
          <a:effectLst/>
        </p:spPr>
        <p:txBody>
          <a:bodyPr>
            <a:spAutoFit/>
          </a:bodyPr>
          <a:lstStyle/>
          <a:p>
            <a:pPr eaLnBrk="0" hangingPunct="0"/>
            <a:r>
              <a:rPr lang="en-US"/>
              <a:t/>
            </a:r>
            <a:br>
              <a:rPr lang="en-US"/>
            </a:br>
            <a:endParaRPr lang="en-US"/>
          </a:p>
        </p:txBody>
      </p:sp>
      <p:sp>
        <p:nvSpPr>
          <p:cNvPr id="220165" name="Text Box 5"/>
          <p:cNvSpPr txBox="1">
            <a:spLocks noChangeArrowheads="1"/>
          </p:cNvSpPr>
          <p:nvPr/>
        </p:nvSpPr>
        <p:spPr bwMode="auto">
          <a:xfrm>
            <a:off x="304800" y="228600"/>
            <a:ext cx="8229600" cy="289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US" sz="5400" dirty="0">
                <a:effectLst>
                  <a:outerShdw blurRad="38100" dist="38100" dir="2700000" algn="tl">
                    <a:srgbClr val="000000"/>
                  </a:outerShdw>
                </a:effectLst>
                <a:cs typeface="+mn-cs"/>
              </a:rPr>
              <a:t>Questions</a:t>
            </a:r>
            <a:endParaRPr lang="en-US" sz="3600" dirty="0">
              <a:cs typeface="+mn-cs"/>
            </a:endParaRPr>
          </a:p>
          <a:p>
            <a:pPr algn="ctr" eaLnBrk="0" hangingPunct="0">
              <a:defRPr/>
            </a:pPr>
            <a:r>
              <a:rPr lang="en-US" sz="9600" dirty="0">
                <a:cs typeface="+mn-cs"/>
              </a:rPr>
              <a:t>?</a:t>
            </a:r>
          </a:p>
          <a:p>
            <a:pPr algn="ctr" eaLnBrk="0" hangingPunct="0">
              <a:defRPr/>
            </a:pPr>
            <a:endParaRPr lang="en-US" sz="3200" dirty="0">
              <a:cs typeface="+mn-cs"/>
            </a:endParaRPr>
          </a:p>
        </p:txBody>
      </p:sp>
      <p:sp>
        <p:nvSpPr>
          <p:cNvPr id="1126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eaLnBrk="0" hangingPunct="0"/>
            <a:endParaRPr lang="en-US"/>
          </a:p>
        </p:txBody>
      </p:sp>
      <p:pic>
        <p:nvPicPr>
          <p:cNvPr id="19464" name="Picture 8" descr="C:\Users\geigerpa\AppData\Local\Microsoft\Windows\Temporary Internet Files\Content.IE5\XN1RJ7WT\MP900448474[1].jpg"/>
          <p:cNvPicPr>
            <a:picLocks noChangeAspect="1" noChangeArrowheads="1"/>
          </p:cNvPicPr>
          <p:nvPr/>
        </p:nvPicPr>
        <p:blipFill>
          <a:blip r:embed="rId2" cstate="print"/>
          <a:srcRect/>
          <a:stretch>
            <a:fillRect/>
          </a:stretch>
        </p:blipFill>
        <p:spPr bwMode="auto">
          <a:xfrm>
            <a:off x="1981200" y="2551113"/>
            <a:ext cx="4876800" cy="3251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Discussion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dirty="0" smtClean="0"/>
              <a:t>What </a:t>
            </a:r>
            <a:r>
              <a:rPr lang="en-US" dirty="0"/>
              <a:t>data do you have to </a:t>
            </a:r>
            <a:r>
              <a:rPr lang="en-US" dirty="0" smtClean="0"/>
              <a:t>analyze for your SSIP?</a:t>
            </a:r>
            <a:r>
              <a:rPr lang="en-US" dirty="0"/>
              <a:t>  </a:t>
            </a:r>
            <a:endParaRPr lang="en-US" dirty="0" smtClean="0"/>
          </a:p>
          <a:p>
            <a:r>
              <a:rPr lang="en-US" dirty="0" smtClean="0"/>
              <a:t>What </a:t>
            </a:r>
            <a:r>
              <a:rPr lang="en-US" dirty="0"/>
              <a:t>concerns, if any, </a:t>
            </a:r>
            <a:r>
              <a:rPr lang="en-US" dirty="0" smtClean="0"/>
              <a:t>do </a:t>
            </a:r>
            <a:r>
              <a:rPr lang="en-US" dirty="0"/>
              <a:t>you have with </a:t>
            </a:r>
            <a:r>
              <a:rPr lang="en-US" dirty="0" smtClean="0"/>
              <a:t>those </a:t>
            </a:r>
            <a:r>
              <a:rPr lang="en-US" dirty="0"/>
              <a:t>data?  </a:t>
            </a:r>
            <a:endParaRPr lang="en-US" dirty="0" smtClean="0"/>
          </a:p>
          <a:p>
            <a:r>
              <a:rPr lang="en-US" dirty="0" smtClean="0"/>
              <a:t>What </a:t>
            </a:r>
            <a:r>
              <a:rPr lang="en-US" dirty="0"/>
              <a:t>might be done to reduce </a:t>
            </a:r>
            <a:r>
              <a:rPr lang="en-US" dirty="0" smtClean="0"/>
              <a:t>concerns</a:t>
            </a:r>
            <a:r>
              <a:rPr lang="en-US" dirty="0"/>
              <a:t>?  </a:t>
            </a:r>
            <a:r>
              <a:rPr lang="en-US" dirty="0" smtClean="0"/>
              <a:t>(E.g., address validity concerns.)</a:t>
            </a:r>
          </a:p>
          <a:p>
            <a:r>
              <a:rPr lang="en-US" dirty="0" smtClean="0"/>
              <a:t>How </a:t>
            </a:r>
            <a:r>
              <a:rPr lang="en-US" dirty="0"/>
              <a:t>might </a:t>
            </a:r>
            <a:r>
              <a:rPr lang="en-US" dirty="0" smtClean="0"/>
              <a:t>data </a:t>
            </a:r>
            <a:r>
              <a:rPr lang="en-US" dirty="0"/>
              <a:t>improvement be </a:t>
            </a:r>
            <a:r>
              <a:rPr lang="en-US" dirty="0" smtClean="0"/>
              <a:t>addressed pre SSIP, during SSIP development, and after SSIP is in place?</a:t>
            </a:r>
            <a:r>
              <a:rPr lang="en-US" dirty="0"/>
              <a:t>  </a:t>
            </a:r>
            <a:endParaRPr lang="en-US" dirty="0" smtClean="0"/>
          </a:p>
          <a:p>
            <a:r>
              <a:rPr lang="en-US" dirty="0" smtClean="0"/>
              <a:t>If </a:t>
            </a:r>
            <a:r>
              <a:rPr lang="en-US" dirty="0"/>
              <a:t>you were sitting on top of the PDH (perfect data heap) what </a:t>
            </a:r>
            <a:r>
              <a:rPr lang="en-US" dirty="0" smtClean="0"/>
              <a:t>data would </a:t>
            </a:r>
            <a:r>
              <a:rPr lang="en-US" dirty="0"/>
              <a:t>you </a:t>
            </a:r>
            <a:r>
              <a:rPr lang="en-US" dirty="0" smtClean="0"/>
              <a:t>analyze</a:t>
            </a:r>
            <a:r>
              <a:rPr lang="en-US" dirty="0"/>
              <a:t>?  </a:t>
            </a:r>
            <a:r>
              <a:rPr lang="en-US" dirty="0" smtClean="0"/>
              <a:t>What </a:t>
            </a:r>
            <a:r>
              <a:rPr lang="en-US" dirty="0"/>
              <a:t>would that </a:t>
            </a:r>
            <a:r>
              <a:rPr lang="en-US" dirty="0" smtClean="0"/>
              <a:t>analysis look like</a:t>
            </a:r>
            <a:r>
              <a:rPr lang="en-US" dirty="0"/>
              <a:t>?  What might it take to get there . . . or part way there</a:t>
            </a:r>
            <a:r>
              <a:rPr lang="en-US" dirty="0" smtClean="0"/>
              <a:t>?</a:t>
            </a:r>
            <a:r>
              <a:rPr lang="en-US" dirty="0"/>
              <a:t>  </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xmlns="" val="3636930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Discussion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dirty="0" smtClean="0"/>
              <a:t>Which proposed resources do you think would be most helpful?  Why?</a:t>
            </a:r>
          </a:p>
          <a:p>
            <a:r>
              <a:rPr lang="en-US" sz="4000" dirty="0" smtClean="0"/>
              <a:t>Least helpful?  Why?</a:t>
            </a:r>
          </a:p>
          <a:p>
            <a:r>
              <a:rPr lang="en-US" sz="4000" dirty="0" smtClean="0"/>
              <a:t>What additional SSIP resources would you suggest be considered for development?</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xmlns="" val="3636930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Discussion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sz="4000" dirty="0" smtClean="0"/>
              <a:t>What types of SSIP evaluation activities might be considered? </a:t>
            </a:r>
          </a:p>
          <a:p>
            <a:r>
              <a:rPr lang="en-US" sz="4000" dirty="0" smtClean="0"/>
              <a:t>Who would be involved in the evaluation?</a:t>
            </a:r>
          </a:p>
          <a:p>
            <a:r>
              <a:rPr lang="en-US" sz="4000" dirty="0" smtClean="0"/>
              <a:t>What stakeholders might you consider bringing into the SSIP fold? </a:t>
            </a:r>
          </a:p>
          <a:p>
            <a:r>
              <a:rPr lang="en-US" sz="4000" dirty="0" smtClean="0"/>
              <a:t>What roles would stakeholders be expected to have in SSIP development?</a:t>
            </a:r>
          </a:p>
          <a:p>
            <a:r>
              <a:rPr lang="en-US" sz="4000" dirty="0" smtClean="0"/>
              <a:t>In the ongoing SSIP?</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xmlns="" val="3636930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Contact Us</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p:txBody>
          <a:bodyPr>
            <a:normAutofit/>
          </a:bodyPr>
          <a:lstStyle/>
          <a:p>
            <a:pPr marL="0" indent="0">
              <a:buNone/>
            </a:pPr>
            <a:r>
              <a:rPr lang="en-US" sz="2400" dirty="0" smtClean="0"/>
              <a:t>Catherine Goodwin, TN</a:t>
            </a:r>
          </a:p>
          <a:p>
            <a:pPr marL="0" indent="0">
              <a:buNone/>
            </a:pPr>
            <a:r>
              <a:rPr lang="en-US" sz="2400" dirty="0" smtClean="0">
                <a:hlinkClick r:id="rId2"/>
              </a:rPr>
              <a:t>Catherine.Goodwin@tn.gov</a:t>
            </a:r>
            <a:endParaRPr lang="en-US" sz="2400" dirty="0" smtClean="0"/>
          </a:p>
          <a:p>
            <a:pPr marL="0" indent="0">
              <a:buNone/>
            </a:pPr>
            <a:endParaRPr lang="en-US" sz="2400" dirty="0" smtClean="0"/>
          </a:p>
          <a:p>
            <a:pPr marL="0" indent="0">
              <a:buNone/>
            </a:pPr>
            <a:r>
              <a:rPr lang="en-US" sz="2400" dirty="0" smtClean="0"/>
              <a:t>Penny Geiger, FL</a:t>
            </a:r>
          </a:p>
          <a:p>
            <a:pPr marL="0" indent="0">
              <a:buNone/>
            </a:pPr>
            <a:r>
              <a:rPr lang="en-US" sz="2400" dirty="0">
                <a:hlinkClick r:id="rId3"/>
              </a:rPr>
              <a:t>penny_geiger@doh.state.fl.us</a:t>
            </a:r>
            <a:endParaRPr lang="en-US" sz="2400" dirty="0"/>
          </a:p>
          <a:p>
            <a:pPr marL="0" indent="0">
              <a:buNone/>
            </a:pPr>
            <a:endParaRPr lang="en-US" sz="2400" dirty="0"/>
          </a:p>
          <a:p>
            <a:pPr marL="0" indent="0">
              <a:buNone/>
            </a:pPr>
            <a:r>
              <a:rPr lang="en-US" sz="2400" dirty="0"/>
              <a:t>Mark </a:t>
            </a:r>
            <a:r>
              <a:rPr lang="en-US" sz="2400" dirty="0" smtClean="0"/>
              <a:t>Sharp, OK </a:t>
            </a:r>
            <a:r>
              <a:rPr lang="en-US" sz="2400" dirty="0" smtClean="0">
                <a:hlinkClick r:id="rId4"/>
              </a:rPr>
              <a:t>Mark.Sharp@sde.ok.gov</a:t>
            </a:r>
            <a:endParaRPr lang="en-US" sz="2400" dirty="0" smtClean="0"/>
          </a:p>
          <a:p>
            <a:pPr marL="0" indent="0">
              <a:buNone/>
            </a:pPr>
            <a:endParaRPr lang="en-US" sz="2400" dirty="0"/>
          </a:p>
        </p:txBody>
      </p:sp>
      <p:sp>
        <p:nvSpPr>
          <p:cNvPr id="7" name="Content Placeholder 6"/>
          <p:cNvSpPr>
            <a:spLocks noGrp="1"/>
          </p:cNvSpPr>
          <p:nvPr>
            <p:ph sz="half" idx="2"/>
          </p:nvPr>
        </p:nvSpPr>
        <p:spPr/>
        <p:txBody>
          <a:bodyPr/>
          <a:lstStyle/>
          <a:p>
            <a:pPr marL="0" indent="0">
              <a:buNone/>
            </a:pPr>
            <a:r>
              <a:rPr lang="en-US" sz="2400" dirty="0"/>
              <a:t>Bruce Bull, DaSy Consultant</a:t>
            </a:r>
          </a:p>
          <a:p>
            <a:pPr marL="0" indent="0">
              <a:buNone/>
            </a:pPr>
            <a:r>
              <a:rPr lang="en-US" sz="2400" dirty="0">
                <a:hlinkClick r:id="rId5"/>
              </a:rPr>
              <a:t>bruce.bull@spedsis.com</a:t>
            </a:r>
            <a:endParaRPr lang="en-US" sz="2400" dirty="0"/>
          </a:p>
          <a:p>
            <a:pPr marL="0" indent="0">
              <a:buNone/>
            </a:pPr>
            <a:endParaRPr lang="en-US" sz="2400" dirty="0"/>
          </a:p>
          <a:p>
            <a:pPr marL="0" indent="0">
              <a:buNone/>
            </a:pPr>
            <a:r>
              <a:rPr lang="en-US" sz="2400" dirty="0"/>
              <a:t>Anne Lucas, ECTA/WRRC</a:t>
            </a:r>
          </a:p>
          <a:p>
            <a:pPr marL="0" indent="0">
              <a:buNone/>
            </a:pPr>
            <a:r>
              <a:rPr lang="en-US" sz="2400" dirty="0">
                <a:hlinkClick r:id="rId6"/>
              </a:rPr>
              <a:t>Anne.Lucas@unc.edu</a:t>
            </a:r>
            <a:endParaRPr lang="en-US" sz="2400" dirty="0"/>
          </a:p>
          <a:p>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xmlns="" val="3935629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Proposed  RRCP Priority Area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TA Resources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5105400" cy="4525963"/>
          </a:xfrm>
        </p:spPr>
        <p:txBody>
          <a:bodyPr>
            <a:normAutofit/>
          </a:bodyPr>
          <a:lstStyle/>
          <a:p>
            <a:r>
              <a:rPr lang="en-US" dirty="0" smtClean="0"/>
              <a:t>SSIP Talking Points for use with stakeholders</a:t>
            </a:r>
          </a:p>
          <a:p>
            <a:r>
              <a:rPr lang="en-US" dirty="0" smtClean="0"/>
              <a:t>Proposed Timeline for SSIP Activities</a:t>
            </a:r>
          </a:p>
          <a:p>
            <a:r>
              <a:rPr lang="en-US" dirty="0" smtClean="0"/>
              <a:t>SSIP Process Framework</a:t>
            </a:r>
          </a:p>
          <a:p>
            <a:r>
              <a:rPr lang="en-US" dirty="0" smtClean="0"/>
              <a:t>Guiding Questions</a:t>
            </a:r>
          </a:p>
          <a:p>
            <a:r>
              <a:rPr lang="en-US" dirty="0" smtClean="0"/>
              <a:t>Web-based Support (slide decks, short lessons)</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5</a:t>
            </a:fld>
            <a:endParaRPr lang="en-US">
              <a:solidFill>
                <a:prstClr val="black">
                  <a:tint val="75000"/>
                </a:prstClr>
              </a:solidFill>
            </a:endParaRPr>
          </a:p>
        </p:txBody>
      </p:sp>
      <p:pic>
        <p:nvPicPr>
          <p:cNvPr id="6" name="Content Placeholder 3" descr="cc-worker-baby.png"/>
          <p:cNvPicPr>
            <a:picLocks noChangeAspect="1"/>
          </p:cNvPicPr>
          <p:nvPr/>
        </p:nvPicPr>
        <p:blipFill>
          <a:blip r:embed="rId3" cstate="print"/>
          <a:stretch>
            <a:fillRect/>
          </a:stretch>
        </p:blipFill>
        <p:spPr>
          <a:xfrm>
            <a:off x="5562600" y="1672441"/>
            <a:ext cx="3200400" cy="4082143"/>
          </a:xfrm>
          <a:prstGeom prst="rect">
            <a:avLst/>
          </a:prstGeom>
        </p:spPr>
      </p:pic>
    </p:spTree>
    <p:extLst>
      <p:ext uri="{BB962C8B-B14F-4D97-AF65-F5344CB8AC3E}">
        <p14:creationId xmlns:p14="http://schemas.microsoft.com/office/powerpoint/2010/main" xmlns="" val="180465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Proposed RRCP Priority Area</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TA </a:t>
            </a:r>
            <a:r>
              <a:rPr lang="en-US" b="1" dirty="0">
                <a:effectLst>
                  <a:outerShdw blurRad="38100" dist="38100" dir="2700000" algn="tl">
                    <a:srgbClr val="000000">
                      <a:alpha val="43137"/>
                    </a:srgbClr>
                  </a:outerShdw>
                </a:effectLst>
              </a:rPr>
              <a:t>Resources</a:t>
            </a:r>
            <a:endParaRPr lang="en-US" dirty="0"/>
          </a:p>
        </p:txBody>
      </p:sp>
      <p:sp>
        <p:nvSpPr>
          <p:cNvPr id="3" name="Content Placeholder 2"/>
          <p:cNvSpPr>
            <a:spLocks noGrp="1"/>
          </p:cNvSpPr>
          <p:nvPr>
            <p:ph idx="1"/>
          </p:nvPr>
        </p:nvSpPr>
        <p:spPr>
          <a:xfrm>
            <a:off x="3962400" y="1600200"/>
            <a:ext cx="4724400" cy="4525963"/>
          </a:xfrm>
        </p:spPr>
        <p:txBody>
          <a:bodyPr>
            <a:normAutofit lnSpcReduction="10000"/>
          </a:bodyPr>
          <a:lstStyle/>
          <a:p>
            <a:r>
              <a:rPr lang="en-US" dirty="0"/>
              <a:t>Quantitative Data Resources:</a:t>
            </a:r>
          </a:p>
          <a:p>
            <a:pPr lvl="1"/>
            <a:r>
              <a:rPr lang="en-US" dirty="0"/>
              <a:t>Compiling data analysis currently available</a:t>
            </a:r>
          </a:p>
          <a:p>
            <a:pPr lvl="1"/>
            <a:r>
              <a:rPr lang="en-US" dirty="0"/>
              <a:t>Developing SSIP decision flow chart</a:t>
            </a:r>
          </a:p>
          <a:p>
            <a:pPr lvl="1"/>
            <a:r>
              <a:rPr lang="en-US" dirty="0"/>
              <a:t>Developing a how-to guide for planning data analysis (companion to flow chart)</a:t>
            </a:r>
          </a:p>
          <a:p>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6</a:t>
            </a:fld>
            <a:endParaRPr lang="en-US">
              <a:solidFill>
                <a:prstClr val="black">
                  <a:tint val="75000"/>
                </a:prstClr>
              </a:solidFill>
            </a:endParaRPr>
          </a:p>
        </p:txBody>
      </p:sp>
      <p:pic>
        <p:nvPicPr>
          <p:cNvPr id="6" name="Content Placeholder 2" descr="purplefloorbaby.png"/>
          <p:cNvPicPr>
            <a:picLocks noChangeAspect="1"/>
          </p:cNvPicPr>
          <p:nvPr/>
        </p:nvPicPr>
        <p:blipFill>
          <a:blip r:embed="rId3" cstate="print"/>
          <a:srcRect l="-15228" r="-15228"/>
          <a:stretch>
            <a:fillRect/>
          </a:stretch>
        </p:blipFill>
        <p:spPr>
          <a:xfrm>
            <a:off x="381000" y="1524000"/>
            <a:ext cx="3931920" cy="4389120"/>
          </a:xfrm>
          <a:prstGeom prst="rect">
            <a:avLst/>
          </a:prstGeom>
        </p:spPr>
      </p:pic>
    </p:spTree>
    <p:extLst>
      <p:ext uri="{BB962C8B-B14F-4D97-AF65-F5344CB8AC3E}">
        <p14:creationId xmlns:p14="http://schemas.microsoft.com/office/powerpoint/2010/main" xmlns="" val="4259691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Proposed RRCP Priority Area               TA Resources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dirty="0" smtClean="0"/>
              <a:t>Qualitative Data Analysis</a:t>
            </a:r>
          </a:p>
          <a:p>
            <a:pPr lvl="1"/>
            <a:r>
              <a:rPr lang="en-US" dirty="0" smtClean="0"/>
              <a:t>Developing White </a:t>
            </a:r>
            <a:r>
              <a:rPr lang="en-US" dirty="0"/>
              <a:t>paper on analysis of qualitative </a:t>
            </a:r>
            <a:r>
              <a:rPr lang="en-US" dirty="0" smtClean="0"/>
              <a:t>data</a:t>
            </a:r>
          </a:p>
          <a:p>
            <a:pPr lvl="1"/>
            <a:r>
              <a:rPr lang="en-US" dirty="0" smtClean="0"/>
              <a:t>Providing Case Studies </a:t>
            </a:r>
          </a:p>
          <a:p>
            <a:r>
              <a:rPr lang="en-US" dirty="0" smtClean="0"/>
              <a:t>Theory of Action</a:t>
            </a:r>
          </a:p>
          <a:p>
            <a:pPr lvl="1"/>
            <a:r>
              <a:rPr lang="en-US" dirty="0" smtClean="0"/>
              <a:t>Describing uniform process for working with  stakeholders to develop Theory of Action</a:t>
            </a:r>
          </a:p>
          <a:p>
            <a:pPr lvl="1"/>
            <a:r>
              <a:rPr lang="en-US" dirty="0" smtClean="0"/>
              <a:t>Adapting general frameworks to reflect SSIP</a:t>
            </a:r>
          </a:p>
          <a:p>
            <a:pPr lvl="1"/>
            <a:r>
              <a:rPr lang="en-US" dirty="0" smtClean="0"/>
              <a:t>Providing options for displaying Theory of Action</a:t>
            </a:r>
          </a:p>
          <a:p>
            <a:pPr lvl="1"/>
            <a:r>
              <a:rPr lang="en-US" dirty="0" smtClean="0"/>
              <a:t>Developing checklist to ensure achieves desired results</a:t>
            </a:r>
          </a:p>
          <a:p>
            <a:pPr lvl="1"/>
            <a:r>
              <a:rPr lang="en-US" dirty="0" smtClean="0"/>
              <a:t>Developing an </a:t>
            </a:r>
            <a:r>
              <a:rPr lang="en-US" dirty="0" err="1" smtClean="0"/>
              <a:t>Evaluability</a:t>
            </a:r>
            <a:r>
              <a:rPr lang="en-US" dirty="0" smtClean="0"/>
              <a:t> Assessment</a:t>
            </a:r>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0170D9-DAA8-4ACF-8575-0BF389EB8D1E}" type="slidenum">
              <a:rPr lang="en-US" smtClean="0"/>
              <a:pPr/>
              <a:t>7</a:t>
            </a:fld>
            <a:endParaRPr lang="en-US"/>
          </a:p>
        </p:txBody>
      </p:sp>
    </p:spTree>
    <p:extLst>
      <p:ext uri="{BB962C8B-B14F-4D97-AF65-F5344CB8AC3E}">
        <p14:creationId xmlns:p14="http://schemas.microsoft.com/office/powerpoint/2010/main" xmlns="" val="259366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Potential Other TA Resources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724400" cy="4525963"/>
          </a:xfrm>
        </p:spPr>
        <p:txBody>
          <a:bodyPr/>
          <a:lstStyle/>
          <a:p>
            <a:r>
              <a:rPr lang="en-US" dirty="0" smtClean="0"/>
              <a:t>Reference Guide Concerning </a:t>
            </a:r>
            <a:r>
              <a:rPr lang="en-US" dirty="0"/>
              <a:t>Data Collection, Review and </a:t>
            </a:r>
            <a:r>
              <a:rPr lang="en-US" dirty="0" smtClean="0"/>
              <a:t>Analysis (MSRRC)</a:t>
            </a:r>
          </a:p>
          <a:p>
            <a:r>
              <a:rPr lang="en-US" dirty="0" smtClean="0"/>
              <a:t>ECTA Systems Framework</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170D9-DAA8-4ACF-8575-0BF389EB8D1E}" type="slidenum">
              <a:rPr lang="en-US" smtClean="0">
                <a:solidFill>
                  <a:prstClr val="black">
                    <a:tint val="75000"/>
                  </a:prstClr>
                </a:solidFill>
              </a:rPr>
              <a:pPr/>
              <a:t>8</a:t>
            </a:fld>
            <a:endParaRPr lang="en-US">
              <a:solidFill>
                <a:prstClr val="black">
                  <a:tint val="75000"/>
                </a:prstClr>
              </a:solidFill>
            </a:endParaRPr>
          </a:p>
        </p:txBody>
      </p:sp>
      <p:grpSp>
        <p:nvGrpSpPr>
          <p:cNvPr id="6" name="Group 5"/>
          <p:cNvGrpSpPr>
            <a:grpSpLocks/>
          </p:cNvGrpSpPr>
          <p:nvPr/>
        </p:nvGrpSpPr>
        <p:grpSpPr bwMode="auto">
          <a:xfrm>
            <a:off x="5105400" y="1295400"/>
            <a:ext cx="3429000" cy="4572000"/>
            <a:chOff x="4953003" y="1447798"/>
            <a:chExt cx="3505200" cy="4648200"/>
          </a:xfrm>
        </p:grpSpPr>
        <p:pic>
          <p:nvPicPr>
            <p:cNvPr id="7" name="Picture 6"/>
            <p:cNvPicPr>
              <a:picLocks noChangeAspect="1"/>
            </p:cNvPicPr>
            <p:nvPr/>
          </p:nvPicPr>
          <p:blipFill>
            <a:blip r:embed="rId2" cstate="print">
              <a:extLst/>
            </a:blip>
            <a:stretch>
              <a:fillRect/>
            </a:stretch>
          </p:blipFill>
          <p:spPr>
            <a:xfrm>
              <a:off x="5029200" y="1600199"/>
              <a:ext cx="3352800" cy="4489105"/>
            </a:xfrm>
            <a:prstGeom prst="rect">
              <a:avLst/>
            </a:prstGeom>
            <a:ln>
              <a:noFill/>
            </a:ln>
            <a:effectLst>
              <a:softEdge rad="112500"/>
            </a:effectLst>
          </p:spPr>
        </p:pic>
        <p:pic>
          <p:nvPicPr>
            <p:cNvPr id="8" name="Picture 3" descr="4x5-frame-ppt.png"/>
            <p:cNvPicPr>
              <a:picLocks noChangeAspect="1"/>
            </p:cNvPicPr>
            <p:nvPr/>
          </p:nvPicPr>
          <p:blipFill>
            <a:blip r:embed="rId3" cstate="print"/>
            <a:srcRect/>
            <a:stretch>
              <a:fillRect/>
            </a:stretch>
          </p:blipFill>
          <p:spPr bwMode="auto">
            <a:xfrm rot="5400000">
              <a:off x="4381503" y="2019298"/>
              <a:ext cx="4648200" cy="3505200"/>
            </a:xfrm>
            <a:prstGeom prst="rect">
              <a:avLst/>
            </a:prstGeom>
            <a:noFill/>
            <a:ln w="9525">
              <a:noFill/>
              <a:miter lim="800000"/>
              <a:headEnd/>
              <a:tailEnd/>
            </a:ln>
          </p:spPr>
        </p:pic>
      </p:grpSp>
    </p:spTree>
    <p:extLst>
      <p:ext uri="{BB962C8B-B14F-4D97-AF65-F5344CB8AC3E}">
        <p14:creationId xmlns:p14="http://schemas.microsoft.com/office/powerpoint/2010/main" xmlns="" val="1329129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676399"/>
          </a:xfrm>
        </p:spPr>
        <p:txBody>
          <a:bodyPr>
            <a:normAutofit/>
          </a:bodyPr>
          <a:lstStyle/>
          <a:p>
            <a:r>
              <a:rPr lang="en-US" sz="8000" b="1" dirty="0" smtClean="0">
                <a:solidFill>
                  <a:srgbClr val="0070C0"/>
                </a:solidFill>
                <a:latin typeface="Book Antiqua" panose="02040602050305030304" pitchFamily="18" charset="0"/>
              </a:rPr>
              <a:t>OKLAHOMA</a:t>
            </a:r>
            <a:endParaRPr lang="en-US" sz="8000" b="1" dirty="0">
              <a:solidFill>
                <a:srgbClr val="0070C0"/>
              </a:solidFill>
              <a:latin typeface="Book Antiqua" panose="02040602050305030304" pitchFamily="18" charset="0"/>
            </a:endParaRPr>
          </a:p>
        </p:txBody>
      </p:sp>
      <p:sp>
        <p:nvSpPr>
          <p:cNvPr id="3" name="Subtitle 2"/>
          <p:cNvSpPr>
            <a:spLocks noGrp="1"/>
          </p:cNvSpPr>
          <p:nvPr>
            <p:ph type="subTitle" idx="1"/>
          </p:nvPr>
        </p:nvSpPr>
        <p:spPr>
          <a:xfrm>
            <a:off x="1009442" y="5257800"/>
            <a:ext cx="7117180" cy="990600"/>
          </a:xfrm>
        </p:spPr>
        <p:txBody>
          <a:bodyPr>
            <a:normAutofit fontScale="62500" lnSpcReduction="20000"/>
          </a:bodyPr>
          <a:lstStyle/>
          <a:p>
            <a:r>
              <a:rPr lang="en-US" sz="4800" b="1" dirty="0" smtClean="0">
                <a:solidFill>
                  <a:schemeClr val="tx1"/>
                </a:solidFill>
              </a:rPr>
              <a:t>INDICATOR 11</a:t>
            </a:r>
          </a:p>
          <a:p>
            <a:r>
              <a:rPr lang="en-US" sz="4800" b="1" dirty="0" smtClean="0">
                <a:solidFill>
                  <a:schemeClr val="tx1"/>
                </a:solidFill>
              </a:rPr>
              <a:t>BUILDING OUR ROAD MAP</a:t>
            </a:r>
            <a:endParaRPr lang="en-US" sz="4800"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28639" y="2362200"/>
            <a:ext cx="2172261" cy="2461896"/>
          </a:xfrm>
          <a:prstGeom prst="rect">
            <a:avLst/>
          </a:prstGeom>
          <a:ln w="76200">
            <a:solidFill>
              <a:schemeClr val="tx1"/>
            </a:solidFill>
          </a:ln>
        </p:spPr>
      </p:pic>
    </p:spTree>
    <p:extLst>
      <p:ext uri="{BB962C8B-B14F-4D97-AF65-F5344CB8AC3E}">
        <p14:creationId xmlns="" xmlns:p14="http://schemas.microsoft.com/office/powerpoint/2010/main" val="75346172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pring">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4981</TotalTime>
  <Words>2307</Words>
  <Application>Microsoft Office PowerPoint</Application>
  <PresentationFormat>On-screen Show (4:3)</PresentationFormat>
  <Paragraphs>358</Paragraphs>
  <Slides>44</Slides>
  <Notes>17</Notes>
  <HiddenSlides>0</HiddenSlides>
  <MMClips>0</MMClips>
  <ScaleCrop>false</ScaleCrop>
  <HeadingPairs>
    <vt:vector size="4" baseType="variant">
      <vt:variant>
        <vt:lpstr>Theme</vt:lpstr>
      </vt:variant>
      <vt:variant>
        <vt:i4>13</vt:i4>
      </vt:variant>
      <vt:variant>
        <vt:lpstr>Slide Titles</vt:lpstr>
      </vt:variant>
      <vt:variant>
        <vt:i4>44</vt:i4>
      </vt:variant>
    </vt:vector>
  </HeadingPairs>
  <TitlesOfParts>
    <vt:vector size="57" baseType="lpstr">
      <vt:lpstr>Spring</vt:lpstr>
      <vt:lpstr>Summer</vt:lpstr>
      <vt:lpstr>Apex</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The Role of Data in Improvement Planning</vt:lpstr>
      <vt:lpstr>Session Agenda</vt:lpstr>
      <vt:lpstr> Proposed Indicator  C-11 (SSIP) </vt:lpstr>
      <vt:lpstr>Proposed SSIP Activities by Phase</vt:lpstr>
      <vt:lpstr>Proposed  RRCP Priority Area  TA Resources</vt:lpstr>
      <vt:lpstr>Proposed RRCP Priority Area TA Resources</vt:lpstr>
      <vt:lpstr>Proposed RRCP Priority Area               TA Resources</vt:lpstr>
      <vt:lpstr>Potential Other TA Resources</vt:lpstr>
      <vt:lpstr>OKLAHOMA</vt:lpstr>
      <vt:lpstr>WHAT I HEARD</vt:lpstr>
      <vt:lpstr>CONSIDER ALL DATA</vt:lpstr>
      <vt:lpstr>WALLOW IN THE DATA</vt:lpstr>
      <vt:lpstr>DEVELOP YOUR MAP</vt:lpstr>
      <vt:lpstr>Oklahoma’s Process </vt:lpstr>
      <vt:lpstr>Our Destination     Our Mission</vt:lpstr>
      <vt:lpstr>Key Principle #1</vt:lpstr>
      <vt:lpstr>Key Principle #2</vt:lpstr>
      <vt:lpstr>Key Principle #3</vt:lpstr>
      <vt:lpstr>Key Principle #4</vt:lpstr>
      <vt:lpstr>Key Principle #5</vt:lpstr>
      <vt:lpstr>Key Principle #6</vt:lpstr>
      <vt:lpstr>Key Principle #7 </vt:lpstr>
      <vt:lpstr>Key Principle #8</vt:lpstr>
      <vt:lpstr>Next Steps</vt:lpstr>
      <vt:lpstr> Tennessee  C-11 (SSIP) </vt:lpstr>
      <vt:lpstr>    Pre Improvement Plan Planning    </vt:lpstr>
      <vt:lpstr>       </vt:lpstr>
      <vt:lpstr>       </vt:lpstr>
      <vt:lpstr>       </vt:lpstr>
      <vt:lpstr>       </vt:lpstr>
      <vt:lpstr>       </vt:lpstr>
      <vt:lpstr>Florida</vt:lpstr>
      <vt:lpstr>Slide 33</vt:lpstr>
      <vt:lpstr>SSIP Beginning Steps </vt:lpstr>
      <vt:lpstr>Family Outcome Data</vt:lpstr>
      <vt:lpstr>Child Outcome Data</vt:lpstr>
      <vt:lpstr>Child Outcome Data</vt:lpstr>
      <vt:lpstr>Additional Data</vt:lpstr>
      <vt:lpstr>Next Steps</vt:lpstr>
      <vt:lpstr>Slide 40</vt:lpstr>
      <vt:lpstr>Discussion</vt:lpstr>
      <vt:lpstr>Discussion</vt:lpstr>
      <vt:lpstr>Discussion</vt:lpstr>
      <vt:lpstr>Contact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Cesar D'Agord</dc:creator>
  <cp:lastModifiedBy>Bruce</cp:lastModifiedBy>
  <cp:revision>65</cp:revision>
  <dcterms:created xsi:type="dcterms:W3CDTF">2013-08-23T23:17:56Z</dcterms:created>
  <dcterms:modified xsi:type="dcterms:W3CDTF">2013-09-14T14:59:23Z</dcterms:modified>
</cp:coreProperties>
</file>