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6"/>
  </p:notesMasterIdLst>
  <p:handoutMasterIdLst>
    <p:handoutMasterId r:id="rId27"/>
  </p:handoutMasterIdLst>
  <p:sldIdLst>
    <p:sldId id="256" r:id="rId2"/>
    <p:sldId id="297" r:id="rId3"/>
    <p:sldId id="265" r:id="rId4"/>
    <p:sldId id="288" r:id="rId5"/>
    <p:sldId id="289" r:id="rId6"/>
    <p:sldId id="292" r:id="rId7"/>
    <p:sldId id="268" r:id="rId8"/>
    <p:sldId id="293" r:id="rId9"/>
    <p:sldId id="294" r:id="rId10"/>
    <p:sldId id="257" r:id="rId11"/>
    <p:sldId id="258" r:id="rId12"/>
    <p:sldId id="296" r:id="rId13"/>
    <p:sldId id="287" r:id="rId14"/>
    <p:sldId id="259" r:id="rId15"/>
    <p:sldId id="295" r:id="rId16"/>
    <p:sldId id="260" r:id="rId17"/>
    <p:sldId id="298" r:id="rId18"/>
    <p:sldId id="299" r:id="rId19"/>
    <p:sldId id="261" r:id="rId20"/>
    <p:sldId id="283" r:id="rId21"/>
    <p:sldId id="301" r:id="rId22"/>
    <p:sldId id="285" r:id="rId23"/>
    <p:sldId id="263" r:id="rId24"/>
    <p:sldId id="302" r:id="rId25"/>
  </p:sldIdLst>
  <p:sldSz cx="9144000" cy="6858000" type="screen4x3"/>
  <p:notesSz cx="7315200" cy="96012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57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0286" autoAdjust="0"/>
  </p:normalViewPr>
  <p:slideViewPr>
    <p:cSldViewPr>
      <p:cViewPr>
        <p:scale>
          <a:sx n="70" d="100"/>
          <a:sy n="70" d="100"/>
        </p:scale>
        <p:origin x="-1374" y="-204"/>
      </p:cViewPr>
      <p:guideLst>
        <p:guide orient="horz" pos="2160"/>
        <p:guide pos="2880"/>
      </p:guideLst>
    </p:cSldViewPr>
  </p:slideViewPr>
  <p:notesTextViewPr>
    <p:cViewPr>
      <p:scale>
        <a:sx n="1" d="1"/>
        <a:sy n="1" d="1"/>
      </p:scale>
      <p:origin x="0" y="0"/>
    </p:cViewPr>
  </p:notesTextViewPr>
  <p:sorterViewPr>
    <p:cViewPr>
      <p:scale>
        <a:sx n="80" d="100"/>
        <a:sy n="80" d="100"/>
      </p:scale>
      <p:origin x="0" y="198"/>
    </p:cViewPr>
  </p:sorterViewPr>
  <p:notesViewPr>
    <p:cSldViewPr>
      <p:cViewPr varScale="1">
        <p:scale>
          <a:sx n="53" d="100"/>
          <a:sy n="53" d="100"/>
        </p:scale>
        <p:origin x="-2874"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FCA238CA-3367-4589-9653-D882DD60117C}" type="slidenum">
              <a:rPr lang="en-US" smtClean="0"/>
              <a:t>‹#›</a:t>
            </a:fld>
            <a:endParaRPr lang="en-US"/>
          </a:p>
        </p:txBody>
      </p:sp>
    </p:spTree>
    <p:extLst>
      <p:ext uri="{BB962C8B-B14F-4D97-AF65-F5344CB8AC3E}">
        <p14:creationId xmlns:p14="http://schemas.microsoft.com/office/powerpoint/2010/main" val="2666248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FD85F9B6-9541-4AF2-B476-EFA1494CCA66}" type="datetimeFigureOut">
              <a:rPr lang="en-US" smtClean="0"/>
              <a:t>9/15/2013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09193E71-4318-42F6-B95A-7FBE8FDF35CA}" type="slidenum">
              <a:rPr lang="en-US" smtClean="0"/>
              <a:t>‹#›</a:t>
            </a:fld>
            <a:endParaRPr lang="en-US"/>
          </a:p>
        </p:txBody>
      </p:sp>
    </p:spTree>
    <p:extLst>
      <p:ext uri="{BB962C8B-B14F-4D97-AF65-F5344CB8AC3E}">
        <p14:creationId xmlns:p14="http://schemas.microsoft.com/office/powerpoint/2010/main" val="3355618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00">
                <a:solidFill>
                  <a:schemeClr val="tx1"/>
                </a:solidFill>
                <a:latin typeface="Arial" charset="0"/>
              </a:defRPr>
            </a:lvl1pPr>
            <a:lvl2pPr marL="785295" indent="-302037" eaLnBrk="0" hangingPunct="0">
              <a:defRPr sz="3400">
                <a:solidFill>
                  <a:schemeClr val="tx1"/>
                </a:solidFill>
                <a:latin typeface="Arial" charset="0"/>
              </a:defRPr>
            </a:lvl2pPr>
            <a:lvl3pPr marL="1208148" indent="-241630" eaLnBrk="0" hangingPunct="0">
              <a:defRPr sz="3400">
                <a:solidFill>
                  <a:schemeClr val="tx1"/>
                </a:solidFill>
                <a:latin typeface="Arial" charset="0"/>
              </a:defRPr>
            </a:lvl3pPr>
            <a:lvl4pPr marL="1691408" indent="-241630" eaLnBrk="0" hangingPunct="0">
              <a:defRPr sz="3400">
                <a:solidFill>
                  <a:schemeClr val="tx1"/>
                </a:solidFill>
                <a:latin typeface="Arial" charset="0"/>
              </a:defRPr>
            </a:lvl4pPr>
            <a:lvl5pPr marL="2174666" indent="-241630" eaLnBrk="0" hangingPunct="0">
              <a:defRPr sz="3400">
                <a:solidFill>
                  <a:schemeClr val="tx1"/>
                </a:solidFill>
                <a:latin typeface="Arial" charset="0"/>
              </a:defRPr>
            </a:lvl5pPr>
            <a:lvl6pPr marL="2657926" indent="-241630" eaLnBrk="0" fontAlgn="base" hangingPunct="0">
              <a:spcBef>
                <a:spcPct val="20000"/>
              </a:spcBef>
              <a:spcAft>
                <a:spcPct val="0"/>
              </a:spcAft>
              <a:buClr>
                <a:schemeClr val="tx2"/>
              </a:buClr>
              <a:buSzPct val="85000"/>
              <a:buFont typeface="Wingdings" pitchFamily="2" charset="2"/>
              <a:buChar char="§"/>
              <a:defRPr sz="3400">
                <a:solidFill>
                  <a:schemeClr val="tx1"/>
                </a:solidFill>
                <a:latin typeface="Arial" charset="0"/>
              </a:defRPr>
            </a:lvl6pPr>
            <a:lvl7pPr marL="3141184" indent="-241630" eaLnBrk="0" fontAlgn="base" hangingPunct="0">
              <a:spcBef>
                <a:spcPct val="20000"/>
              </a:spcBef>
              <a:spcAft>
                <a:spcPct val="0"/>
              </a:spcAft>
              <a:buClr>
                <a:schemeClr val="tx2"/>
              </a:buClr>
              <a:buSzPct val="85000"/>
              <a:buFont typeface="Wingdings" pitchFamily="2" charset="2"/>
              <a:buChar char="§"/>
              <a:defRPr sz="3400">
                <a:solidFill>
                  <a:schemeClr val="tx1"/>
                </a:solidFill>
                <a:latin typeface="Arial" charset="0"/>
              </a:defRPr>
            </a:lvl7pPr>
            <a:lvl8pPr marL="3624444" indent="-241630" eaLnBrk="0" fontAlgn="base" hangingPunct="0">
              <a:spcBef>
                <a:spcPct val="20000"/>
              </a:spcBef>
              <a:spcAft>
                <a:spcPct val="0"/>
              </a:spcAft>
              <a:buClr>
                <a:schemeClr val="tx2"/>
              </a:buClr>
              <a:buSzPct val="85000"/>
              <a:buFont typeface="Wingdings" pitchFamily="2" charset="2"/>
              <a:buChar char="§"/>
              <a:defRPr sz="3400">
                <a:solidFill>
                  <a:schemeClr val="tx1"/>
                </a:solidFill>
                <a:latin typeface="Arial" charset="0"/>
              </a:defRPr>
            </a:lvl8pPr>
            <a:lvl9pPr marL="4107703" indent="-241630" eaLnBrk="0" fontAlgn="base" hangingPunct="0">
              <a:spcBef>
                <a:spcPct val="20000"/>
              </a:spcBef>
              <a:spcAft>
                <a:spcPct val="0"/>
              </a:spcAft>
              <a:buClr>
                <a:schemeClr val="tx2"/>
              </a:buClr>
              <a:buSzPct val="85000"/>
              <a:buFont typeface="Wingdings" pitchFamily="2" charset="2"/>
              <a:buChar char="§"/>
              <a:defRPr sz="3400">
                <a:solidFill>
                  <a:schemeClr val="tx1"/>
                </a:solidFill>
                <a:latin typeface="Arial" charset="0"/>
              </a:defRPr>
            </a:lvl9pPr>
          </a:lstStyle>
          <a:p>
            <a:pPr eaLnBrk="1" hangingPunct="1"/>
            <a:fld id="{B0CC1B95-8C1D-43B4-91A6-5418BD7F7E5F}" type="slidenum">
              <a:rPr lang="en-US" sz="1300"/>
              <a:pPr eaLnBrk="1" hangingPunct="1"/>
              <a:t>6</a:t>
            </a:fld>
            <a:endParaRPr lang="en-US"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B722C-F019-5247-B5C0-B1693608CC73}" type="slidenum">
              <a:rPr lang="en-US" smtClean="0"/>
              <a:pPr/>
              <a:t>13</a:t>
            </a:fld>
            <a:endParaRPr lang="en-US"/>
          </a:p>
        </p:txBody>
      </p:sp>
    </p:spTree>
    <p:extLst>
      <p:ext uri="{BB962C8B-B14F-4D97-AF65-F5344CB8AC3E}">
        <p14:creationId xmlns:p14="http://schemas.microsoft.com/office/powerpoint/2010/main" val="836566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193E71-4318-42F6-B95A-7FBE8FDF35CA}" type="slidenum">
              <a:rPr lang="en-US" smtClean="0"/>
              <a:t>16</a:t>
            </a:fld>
            <a:endParaRPr lang="en-US"/>
          </a:p>
        </p:txBody>
      </p:sp>
    </p:spTree>
    <p:extLst>
      <p:ext uri="{BB962C8B-B14F-4D97-AF65-F5344CB8AC3E}">
        <p14:creationId xmlns:p14="http://schemas.microsoft.com/office/powerpoint/2010/main" val="2112976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a:lstStyle/>
          <a:p>
            <a:endParaRPr lang="en-US" dirty="0" smtClean="0">
              <a:ea typeface="ＭＳ Ｐゴシック" pitchFamily="34" charset="-128"/>
            </a:endParaRPr>
          </a:p>
        </p:txBody>
      </p:sp>
      <p:sp>
        <p:nvSpPr>
          <p:cNvPr id="5" name="Slide Number Placeholder 4"/>
          <p:cNvSpPr>
            <a:spLocks noGrp="1"/>
          </p:cNvSpPr>
          <p:nvPr>
            <p:ph type="sldNum" sz="quarter" idx="5"/>
          </p:nvPr>
        </p:nvSpPr>
        <p:spPr/>
        <p:txBody>
          <a:bodyPr/>
          <a:lstStyle/>
          <a:p>
            <a:pPr>
              <a:defRPr/>
            </a:pPr>
            <a:fld id="{67DACCCD-3190-4BF7-A348-53AC86C2C450}" type="slidenum">
              <a:rPr lang="en-US" smtClean="0"/>
              <a:pPr>
                <a:defRPr/>
              </a:pPr>
              <a:t>20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a:lstStyle/>
          <a:p>
            <a:endParaRPr lang="en-US" dirty="0" smtClean="0">
              <a:ea typeface="ＭＳ Ｐゴシック" pitchFamily="34" charset="-128"/>
            </a:endParaRPr>
          </a:p>
        </p:txBody>
      </p:sp>
      <p:sp>
        <p:nvSpPr>
          <p:cNvPr id="5" name="Slide Number Placeholder 4"/>
          <p:cNvSpPr>
            <a:spLocks noGrp="1"/>
          </p:cNvSpPr>
          <p:nvPr>
            <p:ph type="sldNum" sz="quarter" idx="5"/>
          </p:nvPr>
        </p:nvSpPr>
        <p:spPr/>
        <p:txBody>
          <a:bodyPr/>
          <a:lstStyle/>
          <a:p>
            <a:pPr>
              <a:defRPr/>
            </a:pPr>
            <a:fld id="{67DACCCD-3190-4BF7-A348-53AC86C2C450}" type="slidenum">
              <a:rPr lang="en-US" smtClean="0"/>
              <a:pPr>
                <a:defRPr/>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D79312F-B582-4670-B2AD-214FF4E10BFA}" type="datetimeFigureOut">
              <a:rPr lang="en-US" smtClean="0"/>
              <a:t>9/15/2013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5F195-AEF0-4F53-A486-C177895D776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79312F-B582-4670-B2AD-214FF4E10BFA}" type="datetimeFigureOut">
              <a:rPr lang="en-US" smtClean="0"/>
              <a:t>9/15/2013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5F195-AEF0-4F53-A486-C177895D776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79312F-B582-4670-B2AD-214FF4E10BFA}" type="datetimeFigureOut">
              <a:rPr lang="en-US" smtClean="0"/>
              <a:t>9/15/2013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5F195-AEF0-4F53-A486-C177895D776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57627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79312F-B582-4670-B2AD-214FF4E10BFA}" type="datetimeFigureOut">
              <a:rPr lang="en-US" smtClean="0"/>
              <a:t>9/15/2013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5F195-AEF0-4F53-A486-C177895D776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79312F-B582-4670-B2AD-214FF4E10BFA}" type="datetimeFigureOut">
              <a:rPr lang="en-US" smtClean="0"/>
              <a:t>9/15/2013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5F195-AEF0-4F53-A486-C177895D776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D79312F-B582-4670-B2AD-214FF4E10BFA}" type="datetimeFigureOut">
              <a:rPr lang="en-US" smtClean="0"/>
              <a:t>9/15/2013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25F195-AEF0-4F53-A486-C177895D776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79312F-B582-4670-B2AD-214FF4E10BFA}" type="datetimeFigureOut">
              <a:rPr lang="en-US" smtClean="0"/>
              <a:t>9/15/2013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25F195-AEF0-4F53-A486-C177895D776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79312F-B582-4670-B2AD-214FF4E10BFA}" type="datetimeFigureOut">
              <a:rPr lang="en-US" smtClean="0"/>
              <a:t>9/15/2013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25F195-AEF0-4F53-A486-C177895D776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79312F-B582-4670-B2AD-214FF4E10BFA}" type="datetimeFigureOut">
              <a:rPr lang="en-US" smtClean="0"/>
              <a:t>9/15/2013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25F195-AEF0-4F53-A486-C177895D776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79312F-B582-4670-B2AD-214FF4E10BFA}" type="datetimeFigureOut">
              <a:rPr lang="en-US" smtClean="0"/>
              <a:t>9/15/2013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25F195-AEF0-4F53-A486-C177895D7766}"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D79312F-B582-4670-B2AD-214FF4E10BFA}" type="datetimeFigureOut">
              <a:rPr lang="en-US" smtClean="0"/>
              <a:t>9/15/2013</a:t>
            </a:fld>
            <a:endParaRPr lang="en-US"/>
          </a:p>
        </p:txBody>
      </p:sp>
      <p:sp>
        <p:nvSpPr>
          <p:cNvPr id="9" name="Slide Number Placeholder 8"/>
          <p:cNvSpPr>
            <a:spLocks noGrp="1"/>
          </p:cNvSpPr>
          <p:nvPr>
            <p:ph type="sldNum" sz="quarter" idx="11"/>
          </p:nvPr>
        </p:nvSpPr>
        <p:spPr/>
        <p:txBody>
          <a:bodyPr/>
          <a:lstStyle/>
          <a:p>
            <a:fld id="{4825F195-AEF0-4F53-A486-C177895D7766}"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4825F195-AEF0-4F53-A486-C177895D7766}"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D79312F-B582-4670-B2AD-214FF4E10BFA}" type="datetimeFigureOut">
              <a:rPr lang="en-US" smtClean="0"/>
              <a:t>9/15/2013</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ec-sped.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ec-sped.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decrecpractices.org/"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ec-sped.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ec-sped.org/"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600200"/>
            <a:ext cx="8153400" cy="1905000"/>
          </a:xfrm>
        </p:spPr>
        <p:txBody>
          <a:bodyPr/>
          <a:lstStyle/>
          <a:p>
            <a:pPr algn="ctr"/>
            <a:r>
              <a:rPr lang="en-US" sz="4400" b="1" dirty="0">
                <a:solidFill>
                  <a:schemeClr val="tx1"/>
                </a:solidFill>
              </a:rPr>
              <a:t>Revising the </a:t>
            </a:r>
            <a:r>
              <a:rPr lang="en-US" sz="4400" b="1" dirty="0" smtClean="0">
                <a:solidFill>
                  <a:schemeClr val="tx1"/>
                </a:solidFill>
              </a:rPr>
              <a:t>DEC </a:t>
            </a:r>
            <a:br>
              <a:rPr lang="en-US" sz="4400" b="1" dirty="0" smtClean="0">
                <a:solidFill>
                  <a:schemeClr val="tx1"/>
                </a:solidFill>
              </a:rPr>
            </a:br>
            <a:r>
              <a:rPr lang="en-US" sz="4400" b="1" i="1" dirty="0" smtClean="0">
                <a:solidFill>
                  <a:schemeClr val="accent4">
                    <a:lumMod val="50000"/>
                  </a:schemeClr>
                </a:solidFill>
              </a:rPr>
              <a:t>Recommended</a:t>
            </a:r>
            <a:r>
              <a:rPr lang="en-US" sz="4400" b="1" dirty="0" smtClean="0">
                <a:solidFill>
                  <a:schemeClr val="accent2"/>
                </a:solidFill>
              </a:rPr>
              <a:t> </a:t>
            </a:r>
            <a:r>
              <a:rPr lang="en-US" sz="4400" b="1" i="1" dirty="0" smtClean="0">
                <a:solidFill>
                  <a:schemeClr val="accent2"/>
                </a:solidFill>
              </a:rPr>
              <a:t>Practices</a:t>
            </a:r>
            <a:r>
              <a:rPr lang="en-US" sz="4400" b="1" dirty="0" smtClean="0">
                <a:solidFill>
                  <a:schemeClr val="tx1"/>
                </a:solidFill>
              </a:rPr>
              <a:t>: Purpose, Process and Outcomes</a:t>
            </a:r>
            <a:endParaRPr lang="en-US" sz="4400" b="1" dirty="0">
              <a:solidFill>
                <a:schemeClr val="tx1"/>
              </a:solidFill>
            </a:endParaRPr>
          </a:p>
        </p:txBody>
      </p:sp>
      <p:sp>
        <p:nvSpPr>
          <p:cNvPr id="3" name="Subtitle 2"/>
          <p:cNvSpPr>
            <a:spLocks noGrp="1"/>
          </p:cNvSpPr>
          <p:nvPr>
            <p:ph type="subTitle" idx="1"/>
          </p:nvPr>
        </p:nvSpPr>
        <p:spPr>
          <a:xfrm>
            <a:off x="685800" y="4419600"/>
            <a:ext cx="7315200" cy="1981200"/>
          </a:xfrm>
        </p:spPr>
        <p:txBody>
          <a:bodyPr>
            <a:noAutofit/>
          </a:bodyPr>
          <a:lstStyle/>
          <a:p>
            <a:pPr algn="ctr"/>
            <a:r>
              <a:rPr lang="en-US" sz="1800" b="1" dirty="0" smtClean="0">
                <a:solidFill>
                  <a:schemeClr val="tx1"/>
                </a:solidFill>
              </a:rPr>
              <a:t>Improving Data, Improving Outcomes</a:t>
            </a:r>
            <a:endParaRPr lang="en-US" sz="1800" b="1" dirty="0">
              <a:solidFill>
                <a:schemeClr val="tx1"/>
              </a:solidFill>
            </a:endParaRPr>
          </a:p>
          <a:p>
            <a:pPr algn="ctr"/>
            <a:r>
              <a:rPr lang="en-US" sz="1800" b="1" dirty="0" smtClean="0">
                <a:solidFill>
                  <a:schemeClr val="tx1"/>
                </a:solidFill>
              </a:rPr>
              <a:t>September 16, </a:t>
            </a:r>
            <a:r>
              <a:rPr lang="en-US" sz="1800" b="1" dirty="0" smtClean="0">
                <a:solidFill>
                  <a:schemeClr val="tx1"/>
                </a:solidFill>
              </a:rPr>
              <a:t>2013</a:t>
            </a:r>
          </a:p>
          <a:p>
            <a:pPr algn="ctr"/>
            <a:r>
              <a:rPr lang="en-US" sz="1600" dirty="0" smtClean="0">
                <a:solidFill>
                  <a:schemeClr val="tx1"/>
                </a:solidFill>
              </a:rPr>
              <a:t>Kathleen Hebbeler, ECTA, DaSy, ECO @ SRI International</a:t>
            </a:r>
          </a:p>
          <a:p>
            <a:pPr algn="ctr"/>
            <a:r>
              <a:rPr lang="en-US" sz="1600" dirty="0" smtClean="0">
                <a:solidFill>
                  <a:schemeClr val="tx1"/>
                </a:solidFill>
              </a:rPr>
              <a:t>Judy Swett, PACER Center</a:t>
            </a:r>
          </a:p>
          <a:p>
            <a:pPr algn="ctr"/>
            <a:r>
              <a:rPr lang="en-US" sz="1600" dirty="0" smtClean="0">
                <a:solidFill>
                  <a:schemeClr val="tx1"/>
                </a:solidFill>
              </a:rPr>
              <a:t>Betsy Ayankoya,  ECTA Center &amp; University of NC Chapel Hill</a:t>
            </a:r>
          </a:p>
          <a:p>
            <a:pPr algn="ctr"/>
            <a:r>
              <a:rPr lang="en-US" sz="1600" dirty="0" smtClean="0">
                <a:solidFill>
                  <a:schemeClr val="tx1"/>
                </a:solidFill>
              </a:rPr>
              <a:t>Dale Epstein, ECTA Center &amp; University of NC Chapel Hill</a:t>
            </a:r>
            <a:endParaRPr lang="en-US" sz="1600" dirty="0">
              <a:solidFill>
                <a:schemeClr val="tx1"/>
              </a:solidFill>
            </a:endParaRPr>
          </a:p>
          <a:p>
            <a:pPr algn="ctr"/>
            <a:endParaRPr lang="en-US" dirty="0">
              <a:solidFill>
                <a:schemeClr val="tx1"/>
              </a:solidFill>
            </a:endParaRPr>
          </a:p>
        </p:txBody>
      </p:sp>
      <p:pic>
        <p:nvPicPr>
          <p:cNvPr id="1026" name="Picture 2" descr="Emblem: Division for Early Childhood (DEC)">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52400"/>
            <a:ext cx="1295400" cy="1270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731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620000" cy="1143000"/>
          </a:xfrm>
        </p:spPr>
        <p:txBody>
          <a:bodyPr/>
          <a:lstStyle/>
          <a:p>
            <a:r>
              <a:rPr lang="en-US" sz="4400" dirty="0" smtClean="0">
                <a:solidFill>
                  <a:schemeClr val="accent2"/>
                </a:solidFill>
              </a:rPr>
              <a:t>Updating the Recommended Practices</a:t>
            </a:r>
            <a:endParaRPr lang="en-US" sz="4400" dirty="0">
              <a:solidFill>
                <a:schemeClr val="accent2"/>
              </a:solidFill>
            </a:endParaRPr>
          </a:p>
        </p:txBody>
      </p:sp>
      <p:sp>
        <p:nvSpPr>
          <p:cNvPr id="3" name="Content Placeholder 2"/>
          <p:cNvSpPr>
            <a:spLocks noGrp="1"/>
          </p:cNvSpPr>
          <p:nvPr>
            <p:ph idx="1"/>
          </p:nvPr>
        </p:nvSpPr>
        <p:spPr>
          <a:xfrm>
            <a:off x="381000" y="1524000"/>
            <a:ext cx="7620000" cy="4953000"/>
          </a:xfrm>
        </p:spPr>
        <p:txBody>
          <a:bodyPr>
            <a:noAutofit/>
          </a:bodyPr>
          <a:lstStyle/>
          <a:p>
            <a:r>
              <a:rPr lang="en-US" sz="2400" dirty="0" smtClean="0">
                <a:latin typeface="Cambria" pitchFamily="18" charset="0"/>
              </a:rPr>
              <a:t>As the field continues to evolve and new research emerges it is important that the RPs are revisited and revised to remain current and relevant. </a:t>
            </a:r>
          </a:p>
          <a:p>
            <a:endParaRPr lang="en-US" sz="1100" dirty="0" smtClean="0">
              <a:latin typeface="Cambria" pitchFamily="18" charset="0"/>
            </a:endParaRPr>
          </a:p>
          <a:p>
            <a:r>
              <a:rPr lang="en-US" sz="2400" dirty="0">
                <a:latin typeface="Cambria" pitchFamily="18" charset="0"/>
              </a:rPr>
              <a:t>2012: DEC created a </a:t>
            </a:r>
            <a:r>
              <a:rPr lang="en-US" sz="2400" b="1" dirty="0">
                <a:latin typeface="Cambria" pitchFamily="18" charset="0"/>
              </a:rPr>
              <a:t>Recommended Practices Commission</a:t>
            </a:r>
            <a:r>
              <a:rPr lang="en-US" sz="2400" dirty="0">
                <a:latin typeface="Cambria" pitchFamily="18" charset="0"/>
              </a:rPr>
              <a:t> tasked with updating and revising the Recommended </a:t>
            </a:r>
            <a:r>
              <a:rPr lang="en-US" sz="2400" dirty="0" smtClean="0">
                <a:latin typeface="Cambria" pitchFamily="18" charset="0"/>
              </a:rPr>
              <a:t>Practices to achieve the goal </a:t>
            </a:r>
            <a:r>
              <a:rPr lang="en-US" sz="2400" dirty="0">
                <a:latin typeface="Cambria" pitchFamily="18" charset="0"/>
              </a:rPr>
              <a:t>of informing and improving the quality of services provided to young children </a:t>
            </a:r>
            <a:r>
              <a:rPr lang="en-US" sz="2400" dirty="0" smtClean="0">
                <a:latin typeface="Cambria" pitchFamily="18" charset="0"/>
              </a:rPr>
              <a:t>with or at risk of disabilities or delays </a:t>
            </a:r>
            <a:r>
              <a:rPr lang="en-US" sz="2400" dirty="0">
                <a:latin typeface="Cambria" pitchFamily="18" charset="0"/>
              </a:rPr>
              <a:t>and their families</a:t>
            </a:r>
            <a:r>
              <a:rPr lang="en-US" sz="2400" dirty="0" smtClean="0">
                <a:latin typeface="Cambria" pitchFamily="18" charset="0"/>
              </a:rPr>
              <a:t>.</a:t>
            </a:r>
          </a:p>
          <a:p>
            <a:endParaRPr lang="en-US" sz="1200" dirty="0" smtClean="0">
              <a:latin typeface="Cambria" pitchFamily="18" charset="0"/>
            </a:endParaRPr>
          </a:p>
          <a:p>
            <a:r>
              <a:rPr lang="en-US" sz="2400" dirty="0">
                <a:latin typeface="Cambria" pitchFamily="18" charset="0"/>
              </a:rPr>
              <a:t>OSEP included a provision to update and </a:t>
            </a:r>
            <a:r>
              <a:rPr lang="en-US" sz="2400" dirty="0" smtClean="0">
                <a:latin typeface="Cambria" pitchFamily="18" charset="0"/>
              </a:rPr>
              <a:t>support the implementation of </a:t>
            </a:r>
            <a:r>
              <a:rPr lang="en-US" sz="2400" dirty="0">
                <a:latin typeface="Cambria" pitchFamily="18" charset="0"/>
              </a:rPr>
              <a:t>the DEC RPs in the ECTA Center RFA. </a:t>
            </a:r>
          </a:p>
          <a:p>
            <a:endParaRPr lang="en-US" sz="2400" dirty="0">
              <a:latin typeface="Cambria" pitchFamily="18" charset="0"/>
            </a:endParaRPr>
          </a:p>
          <a:p>
            <a:pPr lvl="1"/>
            <a:endParaRPr lang="en-US" sz="2200" dirty="0">
              <a:latin typeface="Cambria" pitchFamily="18" charset="0"/>
            </a:endParaRPr>
          </a:p>
        </p:txBody>
      </p:sp>
      <p:pic>
        <p:nvPicPr>
          <p:cNvPr id="4" name="Picture 2" descr="Emblem: Division for Early Childhood (DEC)">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52400"/>
            <a:ext cx="1295400" cy="1270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9399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99036"/>
            <a:ext cx="6853334" cy="1143000"/>
          </a:xfrm>
        </p:spPr>
        <p:txBody>
          <a:bodyPr/>
          <a:lstStyle/>
          <a:p>
            <a:r>
              <a:rPr lang="en-US" sz="4000" dirty="0" smtClean="0">
                <a:solidFill>
                  <a:schemeClr val="accent2"/>
                </a:solidFill>
              </a:rPr>
              <a:t>DEC RP Commission Members</a:t>
            </a:r>
            <a:endParaRPr lang="en-US" sz="4000" dirty="0">
              <a:solidFill>
                <a:schemeClr val="accent2"/>
              </a:solidFill>
            </a:endParaRPr>
          </a:p>
        </p:txBody>
      </p:sp>
      <p:sp>
        <p:nvSpPr>
          <p:cNvPr id="3" name="Content Placeholder 2"/>
          <p:cNvSpPr>
            <a:spLocks noGrp="1"/>
          </p:cNvSpPr>
          <p:nvPr>
            <p:ph idx="1"/>
          </p:nvPr>
        </p:nvSpPr>
        <p:spPr>
          <a:xfrm>
            <a:off x="457200" y="1600200"/>
            <a:ext cx="6934200" cy="4800600"/>
          </a:xfrm>
        </p:spPr>
        <p:txBody>
          <a:bodyPr/>
          <a:lstStyle/>
          <a:p>
            <a:pPr marL="114300" indent="0">
              <a:buNone/>
            </a:pP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735" t="24078" r="28088" b="15447"/>
          <a:stretch/>
        </p:blipFill>
        <p:spPr bwMode="auto">
          <a:xfrm>
            <a:off x="457200" y="1183128"/>
            <a:ext cx="7490793" cy="5518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0534" y="228600"/>
            <a:ext cx="1068291" cy="1048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18115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8362"/>
          </a:xfrm>
        </p:spPr>
        <p:txBody>
          <a:bodyPr/>
          <a:lstStyle/>
          <a:p>
            <a:r>
              <a:rPr lang="en-US" dirty="0" smtClean="0"/>
              <a:t>Parameters</a:t>
            </a:r>
            <a:endParaRPr lang="en-US" dirty="0"/>
          </a:p>
        </p:txBody>
      </p:sp>
      <p:sp>
        <p:nvSpPr>
          <p:cNvPr id="3" name="Content Placeholder 2"/>
          <p:cNvSpPr>
            <a:spLocks noGrp="1"/>
          </p:cNvSpPr>
          <p:nvPr>
            <p:ph idx="1"/>
          </p:nvPr>
        </p:nvSpPr>
        <p:spPr>
          <a:xfrm>
            <a:off x="228599" y="1420812"/>
            <a:ext cx="8074025" cy="5284787"/>
          </a:xfrm>
        </p:spPr>
        <p:txBody>
          <a:bodyPr>
            <a:normAutofit lnSpcReduction="10000"/>
          </a:bodyPr>
          <a:lstStyle/>
          <a:p>
            <a:pPr lvl="0"/>
            <a:r>
              <a:rPr lang="en-US" sz="2400" dirty="0"/>
              <a:t>Population: young children, birth-5 (through kindergarten), who have or are at risk for developmental delays and disabilities; not limited to those eligible for IDEA services (e.g. children with severe challenging behavior)</a:t>
            </a:r>
          </a:p>
          <a:p>
            <a:pPr lvl="0"/>
            <a:r>
              <a:rPr lang="en-US" sz="2400" dirty="0"/>
              <a:t>Practices represent the “essential”, “biggest bang” or highest leverage/impact practices</a:t>
            </a:r>
          </a:p>
          <a:p>
            <a:pPr lvl="0"/>
            <a:r>
              <a:rPr lang="en-US" sz="2400" dirty="0" smtClean="0"/>
              <a:t>Practices </a:t>
            </a:r>
            <a:r>
              <a:rPr lang="en-US" sz="2400" dirty="0"/>
              <a:t>represent the breadth of the topic</a:t>
            </a:r>
          </a:p>
          <a:p>
            <a:pPr lvl="0"/>
            <a:r>
              <a:rPr lang="en-US" sz="2400" dirty="0"/>
              <a:t>Practices are observable</a:t>
            </a:r>
          </a:p>
          <a:p>
            <a:pPr lvl="0"/>
            <a:r>
              <a:rPr lang="en-US" sz="2400" dirty="0"/>
              <a:t>Practices are written in active voice</a:t>
            </a:r>
          </a:p>
          <a:p>
            <a:pPr lvl="0"/>
            <a:r>
              <a:rPr lang="en-US" sz="2400" dirty="0"/>
              <a:t>Practices are </a:t>
            </a:r>
            <a:r>
              <a:rPr lang="en-US" sz="2400" u="sng" dirty="0"/>
              <a:t>not</a:t>
            </a:r>
            <a:r>
              <a:rPr lang="en-US" sz="2400" dirty="0"/>
              <a:t> disability specific</a:t>
            </a:r>
          </a:p>
          <a:p>
            <a:pPr lvl="0"/>
            <a:r>
              <a:rPr lang="en-US" sz="2400" dirty="0"/>
              <a:t>Practices can be delivered in all settings including natural/inclusive environments</a:t>
            </a:r>
          </a:p>
          <a:p>
            <a:pPr lvl="0"/>
            <a:r>
              <a:rPr lang="en-US" sz="2400" dirty="0" smtClean="0"/>
              <a:t>Practices </a:t>
            </a:r>
            <a:r>
              <a:rPr lang="en-US" sz="2400" dirty="0"/>
              <a:t>should build on, but not duplicate, standards for typical early childhood settings (e.g. DAP)</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52400"/>
            <a:ext cx="1292225"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8534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93579"/>
            <a:ext cx="7620000" cy="1143000"/>
          </a:xfrm>
        </p:spPr>
        <p:txBody>
          <a:bodyPr/>
          <a:lstStyle/>
          <a:p>
            <a:r>
              <a:rPr lang="en-US" dirty="0">
                <a:solidFill>
                  <a:schemeClr val="accent2"/>
                </a:solidFill>
              </a:rPr>
              <a:t>Format for the NEW </a:t>
            </a:r>
            <a:r>
              <a:rPr lang="en-US" dirty="0" smtClean="0">
                <a:solidFill>
                  <a:schemeClr val="accent2"/>
                </a:solidFill>
              </a:rPr>
              <a:t>DEC-RPs</a:t>
            </a:r>
            <a:endParaRPr lang="en-US" dirty="0">
              <a:solidFill>
                <a:schemeClr val="accent2"/>
              </a:solidFill>
            </a:endParaRPr>
          </a:p>
        </p:txBody>
      </p:sp>
      <p:sp>
        <p:nvSpPr>
          <p:cNvPr id="6" name="Content Placeholder 5"/>
          <p:cNvSpPr>
            <a:spLocks noGrp="1"/>
          </p:cNvSpPr>
          <p:nvPr>
            <p:ph idx="1"/>
          </p:nvPr>
        </p:nvSpPr>
        <p:spPr>
          <a:xfrm>
            <a:off x="381000" y="2057400"/>
            <a:ext cx="7191934" cy="3733800"/>
          </a:xfrm>
        </p:spPr>
        <p:txBody>
          <a:bodyPr>
            <a:noAutofit/>
          </a:bodyPr>
          <a:lstStyle/>
          <a:p>
            <a:r>
              <a:rPr lang="en-US" sz="3200" dirty="0">
                <a:solidFill>
                  <a:schemeClr val="tx1"/>
                </a:solidFill>
              </a:rPr>
              <a:t>O</a:t>
            </a:r>
            <a:r>
              <a:rPr lang="en-US" sz="3200" dirty="0" smtClean="0">
                <a:solidFill>
                  <a:schemeClr val="tx1"/>
                </a:solidFill>
              </a:rPr>
              <a:t>verall smaller number of practices</a:t>
            </a:r>
          </a:p>
          <a:p>
            <a:endParaRPr lang="en-US" sz="3200" dirty="0" smtClean="0">
              <a:solidFill>
                <a:schemeClr val="tx1"/>
              </a:solidFill>
            </a:endParaRPr>
          </a:p>
          <a:p>
            <a:r>
              <a:rPr lang="en-US" sz="3200" dirty="0" smtClean="0">
                <a:solidFill>
                  <a:schemeClr val="tx1"/>
                </a:solidFill>
              </a:rPr>
              <a:t>Practitioner and Leadership/Administrative practices</a:t>
            </a:r>
          </a:p>
          <a:p>
            <a:endParaRPr lang="en-US" sz="3200" dirty="0" smtClean="0">
              <a:solidFill>
                <a:schemeClr val="tx1"/>
              </a:solidFill>
            </a:endParaRPr>
          </a:p>
          <a:p>
            <a:r>
              <a:rPr lang="en-US" sz="3200" dirty="0" smtClean="0">
                <a:solidFill>
                  <a:schemeClr val="tx1"/>
                </a:solidFill>
              </a:rPr>
              <a:t>Provision of evidence base</a:t>
            </a:r>
            <a:endParaRPr lang="en-US" sz="3200" dirty="0">
              <a:solidFill>
                <a:schemeClr val="tx1"/>
              </a:solidFill>
            </a:endParaRPr>
          </a:p>
        </p:txBody>
      </p:sp>
      <p:sp>
        <p:nvSpPr>
          <p:cNvPr id="4" name="Slide Number Placeholder 3"/>
          <p:cNvSpPr>
            <a:spLocks noGrp="1"/>
          </p:cNvSpPr>
          <p:nvPr>
            <p:ph type="sldNum" sz="quarter" idx="12"/>
          </p:nvPr>
        </p:nvSpPr>
        <p:spPr/>
        <p:txBody>
          <a:bodyPr/>
          <a:lstStyle/>
          <a:p>
            <a:fld id="{8B37D5FE-740C-46F5-801A-FA5477D9711F}" type="slidenum">
              <a:rPr lang="en-US" smtClean="0"/>
              <a:pPr/>
              <a:t>13</a:t>
            </a:fld>
            <a:endParaRPr lang="en-US"/>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76200"/>
            <a:ext cx="1292225"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9763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92162"/>
          </a:xfrm>
        </p:spPr>
        <p:txBody>
          <a:bodyPr/>
          <a:lstStyle/>
          <a:p>
            <a:r>
              <a:rPr lang="en-US" dirty="0" smtClean="0">
                <a:solidFill>
                  <a:schemeClr val="accent2"/>
                </a:solidFill>
              </a:rPr>
              <a:t>Topic  Areas</a:t>
            </a:r>
            <a:endParaRPr lang="en-US" dirty="0">
              <a:solidFill>
                <a:schemeClr val="accent2"/>
              </a:solidFill>
            </a:endParaRPr>
          </a:p>
        </p:txBody>
      </p:sp>
      <p:sp>
        <p:nvSpPr>
          <p:cNvPr id="3" name="Content Placeholder 2"/>
          <p:cNvSpPr>
            <a:spLocks noGrp="1"/>
          </p:cNvSpPr>
          <p:nvPr>
            <p:ph idx="1"/>
          </p:nvPr>
        </p:nvSpPr>
        <p:spPr>
          <a:xfrm>
            <a:off x="381000" y="1295400"/>
            <a:ext cx="7620000" cy="5257800"/>
          </a:xfrm>
        </p:spPr>
        <p:txBody>
          <a:bodyPr>
            <a:normAutofit/>
          </a:bodyPr>
          <a:lstStyle/>
          <a:p>
            <a:pPr>
              <a:buFont typeface="Wingdings" pitchFamily="2" charset="2"/>
              <a:buChar char="q"/>
            </a:pPr>
            <a:r>
              <a:rPr lang="en-US" sz="2800" b="1" dirty="0" smtClean="0"/>
              <a:t>Currently seven topic areas (for practitioners working directly with children and families)</a:t>
            </a:r>
          </a:p>
          <a:p>
            <a:pPr lvl="1"/>
            <a:r>
              <a:rPr lang="en-US" sz="2400" dirty="0" smtClean="0"/>
              <a:t>Assessment for Eligibility and Screening</a:t>
            </a:r>
          </a:p>
          <a:p>
            <a:pPr lvl="1"/>
            <a:r>
              <a:rPr lang="en-US" sz="2400" dirty="0" smtClean="0"/>
              <a:t>Environmental Features</a:t>
            </a:r>
          </a:p>
          <a:p>
            <a:pPr lvl="1"/>
            <a:r>
              <a:rPr lang="en-US" sz="2400" dirty="0" smtClean="0"/>
              <a:t>Family Practices</a:t>
            </a:r>
          </a:p>
          <a:p>
            <a:pPr lvl="1"/>
            <a:r>
              <a:rPr lang="en-US" sz="2400" dirty="0" smtClean="0"/>
              <a:t>Interactional Practices</a:t>
            </a:r>
          </a:p>
          <a:p>
            <a:pPr lvl="1"/>
            <a:r>
              <a:rPr lang="en-US" sz="2400" dirty="0" smtClean="0"/>
              <a:t>Instructional Practices</a:t>
            </a:r>
          </a:p>
          <a:p>
            <a:pPr lvl="1"/>
            <a:r>
              <a:rPr lang="en-US" sz="2400" dirty="0" smtClean="0"/>
              <a:t>Teaming and Collaboration</a:t>
            </a:r>
          </a:p>
          <a:p>
            <a:pPr lvl="1"/>
            <a:r>
              <a:rPr lang="en-US" sz="2400" dirty="0" smtClean="0"/>
              <a:t>Transition</a:t>
            </a:r>
          </a:p>
          <a:p>
            <a:pPr marL="411480" lvl="1" indent="0">
              <a:buNone/>
            </a:pPr>
            <a:endParaRPr lang="en-US" sz="2400" dirty="0" smtClean="0"/>
          </a:p>
          <a:p>
            <a:pPr>
              <a:buFont typeface="Wingdings" pitchFamily="2" charset="2"/>
              <a:buChar char="q"/>
            </a:pPr>
            <a:r>
              <a:rPr lang="en-US" sz="2800" b="1" dirty="0" smtClean="0"/>
              <a:t>Leadership and Administrative </a:t>
            </a:r>
            <a:r>
              <a:rPr lang="en-US" sz="2800" b="1" dirty="0"/>
              <a:t>Practices</a:t>
            </a:r>
          </a:p>
          <a:p>
            <a:pPr lvl="1"/>
            <a:endParaRPr lang="en-US" sz="2400"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52400"/>
            <a:ext cx="1292225"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31848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15962"/>
          </a:xfrm>
        </p:spPr>
        <p:txBody>
          <a:bodyPr/>
          <a:lstStyle/>
          <a:p>
            <a:r>
              <a:rPr lang="en-US" dirty="0" smtClean="0"/>
              <a:t>Activities</a:t>
            </a:r>
            <a:endParaRPr lang="en-US" dirty="0"/>
          </a:p>
        </p:txBody>
      </p:sp>
      <p:sp>
        <p:nvSpPr>
          <p:cNvPr id="3" name="Content Placeholder 2"/>
          <p:cNvSpPr>
            <a:spLocks noGrp="1"/>
          </p:cNvSpPr>
          <p:nvPr>
            <p:ph idx="1"/>
          </p:nvPr>
        </p:nvSpPr>
        <p:spPr>
          <a:xfrm>
            <a:off x="457200" y="1371600"/>
            <a:ext cx="7620000" cy="5029200"/>
          </a:xfrm>
        </p:spPr>
        <p:txBody>
          <a:bodyPr>
            <a:normAutofit lnSpcReduction="10000"/>
          </a:bodyPr>
          <a:lstStyle/>
          <a:p>
            <a:r>
              <a:rPr lang="en-US" sz="2800" dirty="0" smtClean="0">
                <a:solidFill>
                  <a:srgbClr val="C00000"/>
                </a:solidFill>
              </a:rPr>
              <a:t>Identify the topical areas</a:t>
            </a:r>
          </a:p>
          <a:p>
            <a:r>
              <a:rPr lang="en-US" sz="2800" dirty="0" smtClean="0">
                <a:solidFill>
                  <a:srgbClr val="C00000"/>
                </a:solidFill>
              </a:rPr>
              <a:t>Identify parameters/guiding principals</a:t>
            </a:r>
          </a:p>
          <a:p>
            <a:r>
              <a:rPr lang="en-US" sz="2800" dirty="0" smtClean="0">
                <a:solidFill>
                  <a:srgbClr val="C00000"/>
                </a:solidFill>
              </a:rPr>
              <a:t>Identify research-based practices</a:t>
            </a:r>
          </a:p>
          <a:p>
            <a:r>
              <a:rPr lang="en-US" sz="2800" dirty="0" smtClean="0"/>
              <a:t>Identify values- and experience-based practices</a:t>
            </a:r>
          </a:p>
          <a:p>
            <a:r>
              <a:rPr lang="en-US" sz="2800" dirty="0" smtClean="0"/>
              <a:t>Synthesize the practices</a:t>
            </a:r>
          </a:p>
          <a:p>
            <a:r>
              <a:rPr lang="en-US" sz="2800" dirty="0" smtClean="0"/>
              <a:t>Conduct social/field validation</a:t>
            </a:r>
          </a:p>
          <a:p>
            <a:r>
              <a:rPr lang="en-US" sz="2800" dirty="0" smtClean="0"/>
              <a:t>Produce final list of RPs</a:t>
            </a:r>
          </a:p>
          <a:p>
            <a:r>
              <a:rPr lang="en-US" sz="2800" dirty="0" smtClean="0"/>
              <a:t>Produce associated materials (glossary, examples, etc.)</a:t>
            </a:r>
          </a:p>
          <a:p>
            <a:r>
              <a:rPr lang="en-US" sz="2800" dirty="0" smtClean="0"/>
              <a:t>Produce products for the field</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52400"/>
            <a:ext cx="1292225"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8440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1531"/>
            <a:ext cx="7620000" cy="806669"/>
          </a:xfrm>
        </p:spPr>
        <p:txBody>
          <a:bodyPr/>
          <a:lstStyle/>
          <a:p>
            <a:pPr algn="ctr"/>
            <a:r>
              <a:rPr lang="en-US" dirty="0" smtClean="0">
                <a:solidFill>
                  <a:schemeClr val="accent2"/>
                </a:solidFill>
              </a:rPr>
              <a:t>Timeline</a:t>
            </a:r>
            <a:endParaRPr lang="en-US" dirty="0">
              <a:solidFill>
                <a:schemeClr val="accent2"/>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1714512"/>
              </p:ext>
            </p:extLst>
          </p:nvPr>
        </p:nvGraphicFramePr>
        <p:xfrm>
          <a:off x="152400" y="685800"/>
          <a:ext cx="8069733" cy="6068448"/>
        </p:xfrm>
        <a:graphic>
          <a:graphicData uri="http://schemas.openxmlformats.org/drawingml/2006/table">
            <a:tbl>
              <a:tblPr firstRow="1" bandRow="1">
                <a:tableStyleId>{EB9631B5-78F2-41C9-869B-9F39066F8104}</a:tableStyleId>
              </a:tblPr>
              <a:tblGrid>
                <a:gridCol w="2178828"/>
                <a:gridCol w="5890905"/>
              </a:tblGrid>
              <a:tr h="411846">
                <a:tc>
                  <a:txBody>
                    <a:bodyPr/>
                    <a:lstStyle/>
                    <a:p>
                      <a:r>
                        <a:rPr lang="en-US" dirty="0" smtClean="0"/>
                        <a:t>Date</a:t>
                      </a:r>
                      <a:endParaRPr lang="en-US" dirty="0"/>
                    </a:p>
                  </a:txBody>
                  <a:tcPr/>
                </a:tc>
                <a:tc>
                  <a:txBody>
                    <a:bodyPr/>
                    <a:lstStyle/>
                    <a:p>
                      <a:r>
                        <a:rPr lang="en-US" dirty="0" smtClean="0"/>
                        <a:t>Activities</a:t>
                      </a:r>
                      <a:endParaRPr lang="en-US" dirty="0"/>
                    </a:p>
                  </a:txBody>
                  <a:tcPr/>
                </a:tc>
              </a:tr>
              <a:tr h="411846">
                <a:tc>
                  <a:txBody>
                    <a:bodyPr/>
                    <a:lstStyle/>
                    <a:p>
                      <a:r>
                        <a:rPr lang="en-US" sz="1700" dirty="0" smtClean="0"/>
                        <a:t>January-May</a:t>
                      </a:r>
                      <a:r>
                        <a:rPr lang="en-US" sz="1700" baseline="0" dirty="0" smtClean="0"/>
                        <a:t> 2013</a:t>
                      </a:r>
                      <a:endParaRPr lang="en-US" sz="1700" dirty="0"/>
                    </a:p>
                  </a:txBody>
                  <a:tcPr/>
                </a:tc>
                <a:tc>
                  <a:txBody>
                    <a:bodyPr/>
                    <a:lstStyle/>
                    <a:p>
                      <a:r>
                        <a:rPr lang="en-US" sz="1700" dirty="0" smtClean="0"/>
                        <a:t>Assist</a:t>
                      </a:r>
                      <a:r>
                        <a:rPr lang="en-US" sz="1700" baseline="0" dirty="0" smtClean="0"/>
                        <a:t> Topic Leads to identify research-based practices</a:t>
                      </a:r>
                      <a:endParaRPr lang="en-US" sz="1700" dirty="0"/>
                    </a:p>
                  </a:txBody>
                  <a:tcPr/>
                </a:tc>
              </a:tr>
              <a:tr h="411846">
                <a:tc>
                  <a:txBody>
                    <a:bodyPr/>
                    <a:lstStyle/>
                    <a:p>
                      <a:r>
                        <a:rPr lang="en-US" sz="1700" dirty="0" smtClean="0"/>
                        <a:t>June 2013</a:t>
                      </a:r>
                      <a:endParaRPr lang="en-US" sz="1700" dirty="0"/>
                    </a:p>
                  </a:txBody>
                  <a:tcPr/>
                </a:tc>
                <a:tc>
                  <a:txBody>
                    <a:bodyPr/>
                    <a:lstStyle/>
                    <a:p>
                      <a:r>
                        <a:rPr lang="en-US" sz="1700" dirty="0" smtClean="0"/>
                        <a:t>Approve field review materials</a:t>
                      </a:r>
                      <a:endParaRPr lang="en-US" sz="1700" dirty="0"/>
                    </a:p>
                  </a:txBody>
                  <a:tcPr/>
                </a:tc>
              </a:tr>
              <a:tr h="411846">
                <a:tc>
                  <a:txBody>
                    <a:bodyPr/>
                    <a:lstStyle/>
                    <a:p>
                      <a:r>
                        <a:rPr lang="en-US" sz="1700" dirty="0" smtClean="0"/>
                        <a:t>July 2013</a:t>
                      </a:r>
                      <a:endParaRPr lang="en-US" sz="1700" dirty="0"/>
                    </a:p>
                  </a:txBody>
                  <a:tcPr/>
                </a:tc>
                <a:tc>
                  <a:txBody>
                    <a:bodyPr/>
                    <a:lstStyle/>
                    <a:p>
                      <a:r>
                        <a:rPr lang="en-US" sz="1700" dirty="0" smtClean="0"/>
                        <a:t>Validate research base</a:t>
                      </a:r>
                      <a:endParaRPr lang="en-US" sz="1700" dirty="0"/>
                    </a:p>
                  </a:txBody>
                  <a:tcPr/>
                </a:tc>
              </a:tr>
              <a:tr h="1049362">
                <a:tc>
                  <a:txBody>
                    <a:bodyPr/>
                    <a:lstStyle/>
                    <a:p>
                      <a:r>
                        <a:rPr lang="en-US" sz="1700" dirty="0" smtClean="0"/>
                        <a:t>September</a:t>
                      </a:r>
                      <a:r>
                        <a:rPr lang="en-US" sz="1700" baseline="0" dirty="0" smtClean="0"/>
                        <a:t>-November 2013</a:t>
                      </a:r>
                      <a:endParaRPr lang="en-US" sz="1700" dirty="0"/>
                    </a:p>
                  </a:txBody>
                  <a:tcPr/>
                </a:tc>
                <a:tc>
                  <a:txBody>
                    <a:bodyPr/>
                    <a:lstStyle/>
                    <a:p>
                      <a:r>
                        <a:rPr lang="en-US" sz="1700" dirty="0" smtClean="0"/>
                        <a:t>Provide opportunities</a:t>
                      </a:r>
                      <a:r>
                        <a:rPr lang="en-US" sz="1700" baseline="0" dirty="0" smtClean="0"/>
                        <a:t> for field input:</a:t>
                      </a:r>
                    </a:p>
                    <a:p>
                      <a:pPr marL="285750" indent="-285750">
                        <a:buFont typeface="Arial" charset="0"/>
                        <a:buChar char="•"/>
                      </a:pPr>
                      <a:r>
                        <a:rPr lang="en-US" sz="1700" baseline="0" dirty="0" smtClean="0"/>
                        <a:t>Conferences</a:t>
                      </a:r>
                    </a:p>
                    <a:p>
                      <a:pPr marL="285750" indent="-285750">
                        <a:buFont typeface="Arial" charset="0"/>
                        <a:buChar char="•"/>
                      </a:pPr>
                      <a:r>
                        <a:rPr lang="en-US" sz="1700" baseline="0" dirty="0" smtClean="0"/>
                        <a:t>Facilitated discussions</a:t>
                      </a:r>
                    </a:p>
                    <a:p>
                      <a:pPr marL="285750" indent="-285750">
                        <a:buFont typeface="Arial" charset="0"/>
                        <a:buChar char="•"/>
                      </a:pPr>
                      <a:r>
                        <a:rPr lang="en-US" sz="1700" baseline="0" dirty="0" smtClean="0"/>
                        <a:t>Interactive website</a:t>
                      </a:r>
                      <a:endParaRPr lang="en-US" sz="1700" dirty="0"/>
                    </a:p>
                  </a:txBody>
                  <a:tcPr/>
                </a:tc>
              </a:tr>
              <a:tr h="1523268">
                <a:tc>
                  <a:txBody>
                    <a:bodyPr/>
                    <a:lstStyle/>
                    <a:p>
                      <a:r>
                        <a:rPr lang="en-US" sz="1700" smtClean="0"/>
                        <a:t>September-November</a:t>
                      </a:r>
                      <a:r>
                        <a:rPr lang="en-US" sz="1700" baseline="0" smtClean="0"/>
                        <a:t> 2013</a:t>
                      </a:r>
                      <a:endParaRPr lang="en-US" sz="1700" dirty="0"/>
                    </a:p>
                  </a:txBody>
                  <a:tcPr/>
                </a:tc>
                <a:tc>
                  <a:txBody>
                    <a:bodyPr/>
                    <a:lstStyle/>
                    <a:p>
                      <a:r>
                        <a:rPr lang="en-US" sz="1700" dirty="0" smtClean="0"/>
                        <a:t>Identify</a:t>
                      </a:r>
                      <a:r>
                        <a:rPr lang="en-US" sz="1700" baseline="0" dirty="0" smtClean="0"/>
                        <a:t> values/experience-based practices from the following:</a:t>
                      </a:r>
                    </a:p>
                    <a:p>
                      <a:pPr marL="285750" indent="-285750">
                        <a:buFont typeface="Arial" charset="0"/>
                        <a:buChar char="•"/>
                      </a:pPr>
                      <a:r>
                        <a:rPr lang="en-US" sz="1700" baseline="0" dirty="0" smtClean="0"/>
                        <a:t>Family members</a:t>
                      </a:r>
                    </a:p>
                    <a:p>
                      <a:pPr marL="285750" indent="-285750">
                        <a:buFont typeface="Arial" charset="0"/>
                        <a:buChar char="•"/>
                      </a:pPr>
                      <a:r>
                        <a:rPr lang="en-US" sz="1700" baseline="0" dirty="0" smtClean="0"/>
                        <a:t>Practitioners</a:t>
                      </a:r>
                    </a:p>
                    <a:p>
                      <a:pPr marL="285750" indent="-285750">
                        <a:buFont typeface="Arial" charset="0"/>
                        <a:buChar char="•"/>
                      </a:pPr>
                      <a:r>
                        <a:rPr lang="en-US" sz="1700" baseline="0" dirty="0" smtClean="0"/>
                        <a:t>Administrators</a:t>
                      </a:r>
                    </a:p>
                    <a:p>
                      <a:pPr marL="285750" indent="-285750">
                        <a:buFont typeface="Arial" charset="0"/>
                        <a:buChar char="•"/>
                      </a:pPr>
                      <a:r>
                        <a:rPr lang="en-US" sz="1700" baseline="0" dirty="0" smtClean="0"/>
                        <a:t>Researchers</a:t>
                      </a:r>
                    </a:p>
                    <a:p>
                      <a:pPr marL="285750" indent="-285750">
                        <a:buFont typeface="Arial" charset="0"/>
                        <a:buChar char="•"/>
                      </a:pPr>
                      <a:r>
                        <a:rPr lang="en-US" sz="1700" baseline="0" dirty="0" smtClean="0"/>
                        <a:t>Higher education faculty</a:t>
                      </a:r>
                      <a:endParaRPr lang="en-US" sz="1700" dirty="0"/>
                    </a:p>
                  </a:txBody>
                  <a:tcPr/>
                </a:tc>
              </a:tr>
              <a:tr h="411846">
                <a:tc>
                  <a:txBody>
                    <a:bodyPr/>
                    <a:lstStyle/>
                    <a:p>
                      <a:r>
                        <a:rPr lang="en-US" sz="1700" dirty="0" smtClean="0"/>
                        <a:t>December 2013</a:t>
                      </a:r>
                      <a:endParaRPr lang="en-US" sz="1700" dirty="0"/>
                    </a:p>
                  </a:txBody>
                  <a:tcPr/>
                </a:tc>
                <a:tc>
                  <a:txBody>
                    <a:bodyPr/>
                    <a:lstStyle/>
                    <a:p>
                      <a:r>
                        <a:rPr lang="en-US" sz="1700" dirty="0" smtClean="0"/>
                        <a:t>Compile,</a:t>
                      </a:r>
                      <a:r>
                        <a:rPr lang="en-US" sz="1700" baseline="0" dirty="0" smtClean="0"/>
                        <a:t> analyze, and synthesize all input; conduct gap analysis</a:t>
                      </a:r>
                      <a:endParaRPr lang="en-US" sz="1700" dirty="0"/>
                    </a:p>
                  </a:txBody>
                  <a:tcPr/>
                </a:tc>
              </a:tr>
              <a:tr h="411846">
                <a:tc>
                  <a:txBody>
                    <a:bodyPr/>
                    <a:lstStyle/>
                    <a:p>
                      <a:r>
                        <a:rPr lang="en-US" sz="1700" dirty="0" smtClean="0"/>
                        <a:t>January</a:t>
                      </a:r>
                      <a:r>
                        <a:rPr lang="en-US" sz="1700" baseline="0" dirty="0" smtClean="0"/>
                        <a:t> 2013</a:t>
                      </a:r>
                      <a:endParaRPr lang="en-US" sz="1700" dirty="0"/>
                    </a:p>
                  </a:txBody>
                  <a:tcPr/>
                </a:tc>
                <a:tc>
                  <a:txBody>
                    <a:bodyPr/>
                    <a:lstStyle/>
                    <a:p>
                      <a:r>
                        <a:rPr lang="en-US" sz="1700" dirty="0" smtClean="0"/>
                        <a:t>Conduct field validation</a:t>
                      </a:r>
                      <a:r>
                        <a:rPr lang="en-US" sz="1700" baseline="0" dirty="0" smtClean="0"/>
                        <a:t> of practices</a:t>
                      </a:r>
                      <a:endParaRPr lang="en-US" sz="1700" dirty="0"/>
                    </a:p>
                  </a:txBody>
                  <a:tcPr/>
                </a:tc>
              </a:tr>
              <a:tr h="411846">
                <a:tc>
                  <a:txBody>
                    <a:bodyPr/>
                    <a:lstStyle/>
                    <a:p>
                      <a:r>
                        <a:rPr lang="en-US" sz="1700" dirty="0" smtClean="0"/>
                        <a:t>January</a:t>
                      </a:r>
                      <a:r>
                        <a:rPr lang="en-US" sz="1700" baseline="0" dirty="0" smtClean="0"/>
                        <a:t> 2013</a:t>
                      </a:r>
                      <a:endParaRPr lang="en-US" sz="1700" dirty="0"/>
                    </a:p>
                  </a:txBody>
                  <a:tcPr/>
                </a:tc>
                <a:tc>
                  <a:txBody>
                    <a:bodyPr/>
                    <a:lstStyle/>
                    <a:p>
                      <a:r>
                        <a:rPr lang="en-US" sz="1700" dirty="0" smtClean="0"/>
                        <a:t>Compile</a:t>
                      </a:r>
                      <a:r>
                        <a:rPr lang="en-US" sz="1700" baseline="0" dirty="0" smtClean="0"/>
                        <a:t> and analyze field validation data</a:t>
                      </a:r>
                      <a:endParaRPr lang="en-US" sz="1700" dirty="0" smtClean="0"/>
                    </a:p>
                  </a:txBody>
                  <a:tcPr/>
                </a:tc>
              </a:tr>
              <a:tr h="411846">
                <a:tc>
                  <a:txBody>
                    <a:bodyPr/>
                    <a:lstStyle/>
                    <a:p>
                      <a:r>
                        <a:rPr lang="en-US" sz="1700" dirty="0" smtClean="0"/>
                        <a:t>February</a:t>
                      </a:r>
                      <a:r>
                        <a:rPr lang="en-US" sz="1700" baseline="0" dirty="0" smtClean="0"/>
                        <a:t> 2013</a:t>
                      </a:r>
                      <a:endParaRPr lang="en-US" sz="1700" dirty="0"/>
                    </a:p>
                  </a:txBody>
                  <a:tcPr/>
                </a:tc>
                <a:tc>
                  <a:txBody>
                    <a:bodyPr/>
                    <a:lstStyle/>
                    <a:p>
                      <a:r>
                        <a:rPr lang="en-US" sz="1700" dirty="0" smtClean="0"/>
                        <a:t>Produce final list of validated</a:t>
                      </a:r>
                      <a:r>
                        <a:rPr lang="en-US" sz="1700" baseline="0" dirty="0" smtClean="0"/>
                        <a:t> DEC Recommended Practices</a:t>
                      </a:r>
                      <a:endParaRPr lang="en-US" sz="1700" dirty="0" smtClean="0"/>
                    </a:p>
                  </a:txBody>
                  <a:tcPr/>
                </a:tc>
              </a:tr>
            </a:tbl>
          </a:graphicData>
        </a:graphic>
      </p:graphicFrame>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23648"/>
            <a:ext cx="1059333" cy="103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84386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 Different Development Process for the Leadership and Administrative Practices</a:t>
            </a:r>
            <a:endParaRPr lang="en-US" sz="2800" dirty="0"/>
          </a:p>
        </p:txBody>
      </p:sp>
      <p:sp>
        <p:nvSpPr>
          <p:cNvPr id="3" name="Content Placeholder 2"/>
          <p:cNvSpPr>
            <a:spLocks noGrp="1"/>
          </p:cNvSpPr>
          <p:nvPr>
            <p:ph idx="1"/>
          </p:nvPr>
        </p:nvSpPr>
        <p:spPr/>
        <p:txBody>
          <a:bodyPr/>
          <a:lstStyle/>
          <a:p>
            <a:r>
              <a:rPr lang="en-US" dirty="0" smtClean="0"/>
              <a:t>Research assistant reviewed current DEC indirect support practices and synthesized them into a smaller set.</a:t>
            </a:r>
          </a:p>
          <a:p>
            <a:r>
              <a:rPr lang="en-US" dirty="0" smtClean="0"/>
              <a:t>A work group  (subset of the Commission) worked with this smaller set and tried to develop a set </a:t>
            </a:r>
            <a:r>
              <a:rPr lang="en-US" dirty="0" smtClean="0"/>
              <a:t>that </a:t>
            </a:r>
            <a:r>
              <a:rPr lang="en-US" dirty="0" smtClean="0"/>
              <a:t>mapped somewhat to the categories of the ECTA framework which is </a:t>
            </a:r>
            <a:r>
              <a:rPr lang="en-US" dirty="0" smtClean="0"/>
              <a:t>under development</a:t>
            </a:r>
            <a:r>
              <a:rPr lang="en-US" dirty="0" smtClean="0"/>
              <a:t>.</a:t>
            </a:r>
          </a:p>
          <a:p>
            <a:r>
              <a:rPr lang="en-US" dirty="0" smtClean="0"/>
              <a:t>Note:  The research base for this set has not been identified and that still needs to be done.</a:t>
            </a:r>
            <a:endParaRPr lang="en-US" dirty="0"/>
          </a:p>
        </p:txBody>
      </p:sp>
    </p:spTree>
    <p:extLst>
      <p:ext uri="{BB962C8B-B14F-4D97-AF65-F5344CB8AC3E}">
        <p14:creationId xmlns:p14="http://schemas.microsoft.com/office/powerpoint/2010/main" val="476797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Leadership and Administrative Practices</a:t>
            </a:r>
            <a:endParaRPr lang="en-US" sz="3600" dirty="0"/>
          </a:p>
        </p:txBody>
      </p:sp>
      <p:sp>
        <p:nvSpPr>
          <p:cNvPr id="3" name="Content Placeholder 2"/>
          <p:cNvSpPr>
            <a:spLocks noGrp="1"/>
          </p:cNvSpPr>
          <p:nvPr>
            <p:ph idx="1"/>
          </p:nvPr>
        </p:nvSpPr>
        <p:spPr>
          <a:xfrm>
            <a:off x="457200" y="1371600"/>
            <a:ext cx="7620000" cy="4800600"/>
          </a:xfrm>
        </p:spPr>
        <p:txBody>
          <a:bodyPr>
            <a:normAutofit/>
          </a:bodyPr>
          <a:lstStyle/>
          <a:p>
            <a:r>
              <a:rPr lang="en-US" sz="2800" dirty="0" smtClean="0"/>
              <a:t>Written for state and local administrators</a:t>
            </a:r>
          </a:p>
          <a:p>
            <a:r>
              <a:rPr lang="en-US" sz="2800" dirty="0" smtClean="0"/>
              <a:t>6 sub-topics areas:</a:t>
            </a:r>
          </a:p>
          <a:p>
            <a:pPr lvl="1"/>
            <a:r>
              <a:rPr lang="en-US" sz="2600" dirty="0" smtClean="0"/>
              <a:t>Leadership</a:t>
            </a:r>
          </a:p>
          <a:p>
            <a:pPr lvl="1"/>
            <a:r>
              <a:rPr lang="en-US" sz="2600" dirty="0" smtClean="0"/>
              <a:t>Professional Competence</a:t>
            </a:r>
          </a:p>
          <a:p>
            <a:pPr lvl="1"/>
            <a:r>
              <a:rPr lang="en-US" sz="2600" dirty="0" smtClean="0"/>
              <a:t>Policies and Procedures</a:t>
            </a:r>
          </a:p>
          <a:p>
            <a:pPr lvl="1"/>
            <a:r>
              <a:rPr lang="en-US" sz="2600" dirty="0" smtClean="0"/>
              <a:t>Resources</a:t>
            </a:r>
          </a:p>
          <a:p>
            <a:pPr lvl="1"/>
            <a:r>
              <a:rPr lang="en-US" sz="2600" dirty="0" smtClean="0"/>
              <a:t>Professional Development</a:t>
            </a:r>
          </a:p>
          <a:p>
            <a:pPr lvl="1"/>
            <a:r>
              <a:rPr lang="en-US" sz="2600" dirty="0" smtClean="0"/>
              <a:t>Monitoring, evaluation, and accountability</a:t>
            </a:r>
          </a:p>
          <a:p>
            <a:r>
              <a:rPr lang="en-US" sz="2800" dirty="0" smtClean="0"/>
              <a:t>15 practices across these 6 areas</a:t>
            </a:r>
            <a:endParaRPr lang="en-US" sz="2800" dirty="0"/>
          </a:p>
        </p:txBody>
      </p:sp>
    </p:spTree>
    <p:extLst>
      <p:ext uri="{BB962C8B-B14F-4D97-AF65-F5344CB8AC3E}">
        <p14:creationId xmlns:p14="http://schemas.microsoft.com/office/powerpoint/2010/main" val="3026349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112" t="19738" r="25711" b="16558"/>
          <a:stretch/>
        </p:blipFill>
        <p:spPr bwMode="auto">
          <a:xfrm>
            <a:off x="-152400" y="0"/>
            <a:ext cx="935915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82624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Session Objectives</a:t>
            </a:r>
            <a:endParaRPr lang="en-US" dirty="0"/>
          </a:p>
        </p:txBody>
      </p:sp>
      <p:sp>
        <p:nvSpPr>
          <p:cNvPr id="3" name="Content Placeholder 2"/>
          <p:cNvSpPr>
            <a:spLocks noGrp="1"/>
          </p:cNvSpPr>
          <p:nvPr>
            <p:ph idx="1"/>
          </p:nvPr>
        </p:nvSpPr>
        <p:spPr>
          <a:xfrm>
            <a:off x="457200" y="1981200"/>
            <a:ext cx="7620000" cy="4419600"/>
          </a:xfrm>
        </p:spPr>
        <p:txBody>
          <a:bodyPr>
            <a:normAutofit/>
          </a:bodyPr>
          <a:lstStyle/>
          <a:p>
            <a:r>
              <a:rPr lang="en-US" sz="2800" dirty="0" smtClean="0"/>
              <a:t>Provide an overview of the current DEC Recommended Practices</a:t>
            </a:r>
          </a:p>
          <a:p>
            <a:endParaRPr lang="en-US" sz="2800" dirty="0" smtClean="0"/>
          </a:p>
          <a:p>
            <a:r>
              <a:rPr lang="en-US" sz="2800" dirty="0" smtClean="0"/>
              <a:t>Describe the process of revising the DEC Recommend Practice including public comment</a:t>
            </a:r>
          </a:p>
          <a:p>
            <a:endParaRPr lang="en-US" sz="2800" dirty="0" smtClean="0"/>
          </a:p>
          <a:p>
            <a:r>
              <a:rPr lang="en-US" sz="2800" dirty="0" smtClean="0"/>
              <a:t>Seek input on a draft set of the Leadership and Administrative practices</a:t>
            </a:r>
            <a:endParaRPr lang="en-US" sz="2800" dirty="0"/>
          </a:p>
        </p:txBody>
      </p:sp>
    </p:spTree>
    <p:extLst>
      <p:ext uri="{BB962C8B-B14F-4D97-AF65-F5344CB8AC3E}">
        <p14:creationId xmlns:p14="http://schemas.microsoft.com/office/powerpoint/2010/main" val="3860061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533400" y="609601"/>
            <a:ext cx="6934200" cy="3581399"/>
          </a:xfrm>
        </p:spPr>
        <p:txBody>
          <a:bodyPr>
            <a:normAutofit/>
          </a:bodyPr>
          <a:lstStyle/>
          <a:p>
            <a:r>
              <a:rPr lang="en-US" sz="5400" dirty="0" smtClean="0">
                <a:solidFill>
                  <a:srgbClr val="C00000"/>
                </a:solidFill>
                <a:latin typeface="Baskerville Old Face" pitchFamily="18" charset="0"/>
                <a:ea typeface="ＭＳ Ｐゴシック" pitchFamily="34" charset="-128"/>
              </a:rPr>
              <a:t>Small Group Work</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52400"/>
            <a:ext cx="1292225"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921414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533400" y="609601"/>
            <a:ext cx="6934200" cy="3581399"/>
          </a:xfrm>
        </p:spPr>
        <p:txBody>
          <a:bodyPr>
            <a:normAutofit/>
          </a:bodyPr>
          <a:lstStyle/>
          <a:p>
            <a:r>
              <a:rPr lang="en-US" sz="5400" dirty="0" smtClean="0">
                <a:solidFill>
                  <a:srgbClr val="C00000"/>
                </a:solidFill>
                <a:latin typeface="Baskerville Old Face" pitchFamily="18" charset="0"/>
                <a:ea typeface="ＭＳ Ｐゴシック" pitchFamily="34" charset="-128"/>
              </a:rPr>
              <a:t>Report Out &amp; Discussion</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52400"/>
            <a:ext cx="1292225"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235996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057400"/>
            <a:ext cx="7696200" cy="3352800"/>
          </a:xfrm>
        </p:spPr>
        <p:txBody>
          <a:bodyPr/>
          <a:lstStyle/>
          <a:p>
            <a:r>
              <a:rPr lang="en-US" sz="4800" dirty="0" smtClean="0">
                <a:solidFill>
                  <a:schemeClr val="tx1"/>
                </a:solidFill>
              </a:rPr>
              <a:t/>
            </a:r>
            <a:br>
              <a:rPr lang="en-US" sz="4800" dirty="0" smtClean="0">
                <a:solidFill>
                  <a:schemeClr val="tx1"/>
                </a:solidFill>
              </a:rPr>
            </a:br>
            <a:r>
              <a:rPr lang="en-US" sz="4800" dirty="0">
                <a:solidFill>
                  <a:schemeClr val="tx1"/>
                </a:solidFill>
              </a:rPr>
              <a:t/>
            </a:r>
            <a:br>
              <a:rPr lang="en-US" sz="4800" dirty="0">
                <a:solidFill>
                  <a:schemeClr val="tx1"/>
                </a:solidFill>
              </a:rPr>
            </a:br>
            <a:r>
              <a:rPr lang="en-US" sz="3600" dirty="0" smtClean="0">
                <a:solidFill>
                  <a:schemeClr val="tx1"/>
                </a:solidFill>
              </a:rPr>
              <a:t>Provide your ideas and recommendations to the </a:t>
            </a:r>
            <a:r>
              <a:rPr lang="en-US" sz="3600" dirty="0">
                <a:solidFill>
                  <a:schemeClr val="tx1"/>
                </a:solidFill>
              </a:rPr>
              <a:t>Commission:</a:t>
            </a:r>
            <a:r>
              <a:rPr lang="en-US" sz="4800" dirty="0">
                <a:solidFill>
                  <a:schemeClr val="tx1"/>
                </a:solidFill>
              </a:rPr>
              <a:t/>
            </a:r>
            <a:br>
              <a:rPr lang="en-US" sz="4800" dirty="0">
                <a:solidFill>
                  <a:schemeClr val="tx1"/>
                </a:solidFill>
              </a:rPr>
            </a:br>
            <a:r>
              <a:rPr lang="en-US" sz="4800" dirty="0">
                <a:solidFill>
                  <a:schemeClr val="tx1"/>
                </a:solidFill>
              </a:rPr>
              <a:t/>
            </a:r>
            <a:br>
              <a:rPr lang="en-US" sz="4800" dirty="0">
                <a:solidFill>
                  <a:schemeClr val="tx1"/>
                </a:solidFill>
              </a:rPr>
            </a:br>
            <a:r>
              <a:rPr lang="en-US" sz="3600" dirty="0">
                <a:solidFill>
                  <a:schemeClr val="tx1"/>
                </a:solidFill>
                <a:hlinkClick r:id="rId2"/>
              </a:rPr>
              <a:t>http://www.decrecpractices.org</a:t>
            </a:r>
            <a:r>
              <a:rPr lang="en-US" sz="3600" dirty="0" smtClean="0">
                <a:solidFill>
                  <a:schemeClr val="tx1"/>
                </a:solidFill>
                <a:hlinkClick r:id="rId2"/>
              </a:rPr>
              <a:t>/</a:t>
            </a:r>
            <a:br>
              <a:rPr lang="en-US" sz="3600" dirty="0" smtClean="0">
                <a:solidFill>
                  <a:schemeClr val="tx1"/>
                </a:solidFill>
                <a:hlinkClick r:id="rId2"/>
              </a:rPr>
            </a:br>
            <a:endParaRPr lang="en-US" sz="3600" dirty="0">
              <a:solidFill>
                <a:schemeClr val="tx1"/>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52400"/>
            <a:ext cx="1292225"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152400" y="183753"/>
            <a:ext cx="7315200" cy="900906"/>
          </a:xfrm>
          <a:prstGeom prst="rect">
            <a:avLst/>
          </a:prstGeom>
        </p:spPr>
        <p:txBody>
          <a:bodyPr vert="horz" lIns="91440" tIns="45720" rIns="91440" bIns="45720" rtlCol="0" anchor="b">
            <a:no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r>
              <a:rPr lang="en-US" sz="5400" dirty="0" smtClean="0">
                <a:solidFill>
                  <a:schemeClr val="accent2"/>
                </a:solidFill>
              </a:rPr>
              <a:t>Follow the process</a:t>
            </a:r>
            <a:endParaRPr lang="en-US" sz="7200" dirty="0"/>
          </a:p>
        </p:txBody>
      </p:sp>
    </p:spTree>
    <p:extLst>
      <p:ext uri="{BB962C8B-B14F-4D97-AF65-F5344CB8AC3E}">
        <p14:creationId xmlns:p14="http://schemas.microsoft.com/office/powerpoint/2010/main" val="2726262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15962"/>
          </a:xfrm>
        </p:spPr>
        <p:txBody>
          <a:bodyPr/>
          <a:lstStyle/>
          <a:p>
            <a:r>
              <a:rPr lang="en-US" sz="2800" dirty="0">
                <a:solidFill>
                  <a:schemeClr val="accent2"/>
                </a:solidFill>
              </a:rPr>
              <a:t>We want your </a:t>
            </a:r>
            <a:r>
              <a:rPr lang="en-US" sz="2800" dirty="0" smtClean="0">
                <a:solidFill>
                  <a:schemeClr val="accent2"/>
                </a:solidFill>
              </a:rPr>
              <a:t>input on the draft Leadership and Administrative Practices</a:t>
            </a:r>
            <a:endParaRPr lang="en-US" dirty="0"/>
          </a:p>
        </p:txBody>
      </p:sp>
      <p:sp>
        <p:nvSpPr>
          <p:cNvPr id="3" name="Content Placeholder 2"/>
          <p:cNvSpPr>
            <a:spLocks noGrp="1"/>
          </p:cNvSpPr>
          <p:nvPr>
            <p:ph idx="1"/>
          </p:nvPr>
        </p:nvSpPr>
        <p:spPr>
          <a:xfrm>
            <a:off x="228600" y="1420813"/>
            <a:ext cx="7848600" cy="4979987"/>
          </a:xfrm>
        </p:spPr>
        <p:txBody>
          <a:bodyPr>
            <a:normAutofit fontScale="77500" lnSpcReduction="20000"/>
          </a:bodyPr>
          <a:lstStyle/>
          <a:p>
            <a:pPr marL="114300" indent="0">
              <a:buNone/>
            </a:pPr>
            <a:r>
              <a:rPr lang="en-US" sz="3200" dirty="0" smtClean="0"/>
              <a:t>Please complete the questionnaire so we will have data on who provided input.</a:t>
            </a:r>
          </a:p>
          <a:p>
            <a:pPr marL="114300" indent="0">
              <a:buNone/>
            </a:pPr>
            <a:r>
              <a:rPr lang="en-US" sz="3200" dirty="0" smtClean="0">
                <a:solidFill>
                  <a:srgbClr val="C00000"/>
                </a:solidFill>
              </a:rPr>
              <a:t>Small Group Process:</a:t>
            </a:r>
          </a:p>
          <a:p>
            <a:pPr lvl="1"/>
            <a:r>
              <a:rPr lang="en-US" sz="3000" dirty="0" smtClean="0"/>
              <a:t>6 small groups</a:t>
            </a:r>
          </a:p>
          <a:p>
            <a:pPr lvl="1"/>
            <a:r>
              <a:rPr lang="en-US" sz="3000" dirty="0" smtClean="0"/>
              <a:t>Each group is assigned a starting sub-topic.</a:t>
            </a:r>
          </a:p>
          <a:p>
            <a:pPr lvl="1"/>
            <a:r>
              <a:rPr lang="en-US" sz="3000" dirty="0" smtClean="0"/>
              <a:t>Each group identifies a recorder and a reporter.</a:t>
            </a:r>
          </a:p>
          <a:p>
            <a:pPr lvl="1"/>
            <a:r>
              <a:rPr lang="en-US" sz="3000" dirty="0" smtClean="0"/>
              <a:t>Read through the preamble and all of the draft practices.</a:t>
            </a:r>
          </a:p>
          <a:p>
            <a:pPr lvl="1"/>
            <a:r>
              <a:rPr lang="en-US" sz="3000" dirty="0" smtClean="0"/>
              <a:t>Work through the questions on the Input sheet for your group’s sub-topic.</a:t>
            </a:r>
          </a:p>
          <a:p>
            <a:pPr lvl="2"/>
            <a:r>
              <a:rPr lang="en-US" sz="2800" dirty="0" smtClean="0"/>
              <a:t>2 questions for each practices (1-3 practices per sub-topic)</a:t>
            </a:r>
          </a:p>
          <a:p>
            <a:pPr lvl="2"/>
            <a:r>
              <a:rPr lang="en-US" sz="2800" dirty="0" smtClean="0"/>
              <a:t>2 questions for the sub-topic</a:t>
            </a:r>
          </a:p>
          <a:p>
            <a:pPr lvl="1"/>
            <a:r>
              <a:rPr lang="en-US" sz="3000" dirty="0" smtClean="0"/>
              <a:t>If you finish with your sub-topic, go on to the one after it.</a:t>
            </a:r>
          </a:p>
          <a:p>
            <a:pPr marL="114300" indent="0">
              <a:buNone/>
            </a:pPr>
            <a:r>
              <a:rPr lang="en-US" sz="3200" dirty="0" smtClean="0">
                <a:solidFill>
                  <a:srgbClr val="C00000"/>
                </a:solidFill>
              </a:rPr>
              <a:t>We reconvene, discuss, and synthesize the input. </a:t>
            </a:r>
          </a:p>
          <a:p>
            <a:pPr marL="114300" indent="0">
              <a:buNone/>
            </a:pPr>
            <a:r>
              <a:rPr lang="en-US" sz="3200" dirty="0" smtClean="0">
                <a:solidFill>
                  <a:srgbClr val="C00000"/>
                </a:solidFill>
              </a:rPr>
              <a:t>Return the copies of the draft practices.</a:t>
            </a:r>
            <a:r>
              <a:rPr lang="en-US" sz="3200" dirty="0" smtClean="0"/>
              <a:t>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52400"/>
            <a:ext cx="1292225"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19726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sp>
        <p:nvSpPr>
          <p:cNvPr id="5" name="Content Placeholder 4"/>
          <p:cNvSpPr>
            <a:spLocks noGrp="1"/>
          </p:cNvSpPr>
          <p:nvPr>
            <p:ph sz="quarter" idx="13"/>
          </p:nvPr>
        </p:nvSpPr>
        <p:spPr/>
        <p:txBody>
          <a:bodyPr>
            <a:normAutofit/>
          </a:bodyPr>
          <a:lstStyle/>
          <a:p>
            <a:pPr marL="114300" indent="0" algn="ctr">
              <a:buNone/>
            </a:pPr>
            <a:endParaRPr lang="en-US" sz="5400" dirty="0" smtClean="0">
              <a:solidFill>
                <a:srgbClr val="C00000"/>
              </a:solidFill>
              <a:latin typeface="Baskerville Old Face" panose="02020602080505020303" pitchFamily="18" charset="0"/>
            </a:endParaRPr>
          </a:p>
          <a:p>
            <a:pPr marL="114300" indent="0" algn="ctr">
              <a:buNone/>
            </a:pPr>
            <a:endParaRPr lang="en-US" sz="5400" dirty="0">
              <a:solidFill>
                <a:srgbClr val="C00000"/>
              </a:solidFill>
              <a:latin typeface="Baskerville Old Face" panose="02020602080505020303" pitchFamily="18" charset="0"/>
            </a:endParaRPr>
          </a:p>
          <a:p>
            <a:pPr marL="114300" indent="0" algn="ctr">
              <a:buNone/>
            </a:pPr>
            <a:r>
              <a:rPr lang="en-US" sz="5400" dirty="0" smtClean="0">
                <a:solidFill>
                  <a:srgbClr val="C00000"/>
                </a:solidFill>
                <a:latin typeface="Baskerville Old Face" panose="02020602080505020303" pitchFamily="18" charset="0"/>
              </a:rPr>
              <a:t>Thank you for you help!</a:t>
            </a:r>
            <a:endParaRPr lang="en-US" sz="5400" dirty="0">
              <a:solidFill>
                <a:srgbClr val="C00000"/>
              </a:solidFill>
              <a:latin typeface="Baskerville Old Face" panose="02020602080505020303" pitchFamily="18" charset="0"/>
            </a:endParaRPr>
          </a:p>
        </p:txBody>
      </p:sp>
    </p:spTree>
    <p:extLst>
      <p:ext uri="{BB962C8B-B14F-4D97-AF65-F5344CB8AC3E}">
        <p14:creationId xmlns:p14="http://schemas.microsoft.com/office/powerpoint/2010/main" val="2245650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a:xfrm>
            <a:off x="304800" y="228600"/>
            <a:ext cx="7620000" cy="1066800"/>
          </a:xfrm>
        </p:spPr>
        <p:txBody>
          <a:bodyPr>
            <a:normAutofit/>
          </a:bodyPr>
          <a:lstStyle/>
          <a:p>
            <a:pPr eaLnBrk="1" hangingPunct="1">
              <a:defRPr/>
            </a:pPr>
            <a:r>
              <a:rPr lang="en-US" sz="4400" dirty="0">
                <a:solidFill>
                  <a:schemeClr val="accent2"/>
                </a:solidFill>
              </a:rPr>
              <a:t>What is DEC?</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52400"/>
            <a:ext cx="1292225"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p:txBody>
          <a:bodyPr>
            <a:normAutofit/>
          </a:bodyPr>
          <a:lstStyle/>
          <a:p>
            <a:pPr indent="-342900">
              <a:spcBef>
                <a:spcPct val="50000"/>
              </a:spcBef>
              <a:buFontTx/>
              <a:buChar char="•"/>
              <a:defRPr/>
            </a:pPr>
            <a:r>
              <a:rPr lang="en-US" sz="3200" b="1" dirty="0"/>
              <a:t>The Division for Early Childhood of the Council for Exceptional Children</a:t>
            </a:r>
          </a:p>
          <a:p>
            <a:pPr lvl="1" indent="-342900">
              <a:spcBef>
                <a:spcPct val="50000"/>
              </a:spcBef>
              <a:buFontTx/>
              <a:buChar char="•"/>
              <a:defRPr/>
            </a:pPr>
            <a:r>
              <a:rPr lang="en-US" sz="2800" dirty="0" smtClean="0"/>
              <a:t>Professional Association</a:t>
            </a:r>
          </a:p>
          <a:p>
            <a:pPr lvl="1" indent="-342900">
              <a:spcBef>
                <a:spcPct val="50000"/>
              </a:spcBef>
              <a:buFontTx/>
              <a:buChar char="•"/>
              <a:defRPr/>
            </a:pPr>
            <a:r>
              <a:rPr lang="en-US" sz="2800" dirty="0" smtClean="0"/>
              <a:t>Birth </a:t>
            </a:r>
            <a:r>
              <a:rPr lang="en-US" sz="2800" dirty="0"/>
              <a:t>through 8 years</a:t>
            </a:r>
          </a:p>
          <a:p>
            <a:pPr lvl="1" indent="-342900">
              <a:spcBef>
                <a:spcPct val="50000"/>
              </a:spcBef>
              <a:buFontTx/>
              <a:buChar char="•"/>
              <a:defRPr/>
            </a:pPr>
            <a:r>
              <a:rPr lang="en-US" sz="2800" dirty="0"/>
              <a:t>Young children </a:t>
            </a:r>
            <a:r>
              <a:rPr lang="en-US" sz="2800" dirty="0" smtClean="0"/>
              <a:t>with or at risk of disabilities or delays </a:t>
            </a:r>
            <a:endParaRPr lang="en-US" sz="2800" dirty="0"/>
          </a:p>
          <a:p>
            <a:pPr lvl="1" indent="-342900">
              <a:spcBef>
                <a:spcPct val="50000"/>
              </a:spcBef>
              <a:buFontTx/>
              <a:buChar char="•"/>
              <a:defRPr/>
            </a:pPr>
            <a:r>
              <a:rPr lang="en-US" sz="2800" dirty="0"/>
              <a:t>Promotes policies and </a:t>
            </a:r>
            <a:r>
              <a:rPr lang="en-US" sz="2800" dirty="0" smtClean="0"/>
              <a:t>establishes guidance for practice</a:t>
            </a:r>
            <a:endParaRPr lang="en-US" sz="2800" dirty="0"/>
          </a:p>
          <a:p>
            <a:endParaRPr lang="en-US" sz="2400" dirty="0"/>
          </a:p>
        </p:txBody>
      </p:sp>
    </p:spTree>
    <p:extLst>
      <p:ext uri="{BB962C8B-B14F-4D97-AF65-F5344CB8AC3E}">
        <p14:creationId xmlns:p14="http://schemas.microsoft.com/office/powerpoint/2010/main" val="26280041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7620000" cy="1148489"/>
          </a:xfrm>
        </p:spPr>
        <p:txBody>
          <a:bodyPr/>
          <a:lstStyle/>
          <a:p>
            <a:r>
              <a:rPr lang="en-US" dirty="0" smtClean="0">
                <a:solidFill>
                  <a:schemeClr val="accent2"/>
                </a:solidFill>
              </a:rPr>
              <a:t>Past, Present &amp; Future</a:t>
            </a:r>
            <a:endParaRPr lang="en-US" dirty="0">
              <a:solidFill>
                <a:schemeClr val="accent2"/>
              </a:solidFill>
            </a:endParaRPr>
          </a:p>
        </p:txBody>
      </p:sp>
      <p:sp>
        <p:nvSpPr>
          <p:cNvPr id="3" name="Content Placeholder 2"/>
          <p:cNvSpPr>
            <a:spLocks noGrp="1"/>
          </p:cNvSpPr>
          <p:nvPr>
            <p:ph idx="1"/>
          </p:nvPr>
        </p:nvSpPr>
        <p:spPr>
          <a:xfrm>
            <a:off x="381000" y="1600200"/>
            <a:ext cx="7620000" cy="4800600"/>
          </a:xfrm>
        </p:spPr>
        <p:txBody>
          <a:bodyPr>
            <a:noAutofit/>
          </a:bodyPr>
          <a:lstStyle/>
          <a:p>
            <a:r>
              <a:rPr lang="en-US" sz="2400" dirty="0" smtClean="0">
                <a:latin typeface="Cambria" pitchFamily="18" charset="0"/>
              </a:rPr>
              <a:t>As the professional association for ECSE, The </a:t>
            </a:r>
            <a:r>
              <a:rPr lang="en-US" sz="2400" dirty="0">
                <a:latin typeface="Cambria" pitchFamily="18" charset="0"/>
              </a:rPr>
              <a:t>Division for Early Childhood (DEC) of the Council for Exceptional Children </a:t>
            </a:r>
            <a:r>
              <a:rPr lang="en-US" sz="2400" dirty="0" smtClean="0">
                <a:latin typeface="Cambria" pitchFamily="18" charset="0"/>
              </a:rPr>
              <a:t>provides </a:t>
            </a:r>
            <a:r>
              <a:rPr lang="en-US" sz="2400" dirty="0">
                <a:latin typeface="Cambria" pitchFamily="18" charset="0"/>
              </a:rPr>
              <a:t>guidance on EI/ECSE practices related to better outcomes for young children with disabilities and/or delays, their families, and the personnel who serve them. </a:t>
            </a:r>
            <a:endParaRPr lang="en-US" sz="2400" dirty="0" smtClean="0">
              <a:latin typeface="Cambria" pitchFamily="18" charset="0"/>
            </a:endParaRPr>
          </a:p>
          <a:p>
            <a:endParaRPr lang="en-US" sz="2400" dirty="0">
              <a:latin typeface="Cambria" pitchFamily="18" charset="0"/>
            </a:endParaRPr>
          </a:p>
          <a:p>
            <a:r>
              <a:rPr lang="en-US" sz="2400" dirty="0" smtClean="0">
                <a:latin typeface="Cambria" pitchFamily="18" charset="0"/>
              </a:rPr>
              <a:t>1991: DEC produced the first set of Recommended Practices (RPs). This set of RPs was based on practices generated by focus groups and a field validation.</a:t>
            </a:r>
            <a:endParaRPr lang="en-US" sz="2400" dirty="0">
              <a:latin typeface="Cambria" pitchFamily="18" charset="0"/>
            </a:endParaRPr>
          </a:p>
        </p:txBody>
      </p:sp>
      <p:pic>
        <p:nvPicPr>
          <p:cNvPr id="4" name="Picture 2" descr="Emblem: Division for Early Childhood (DEC)">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52400"/>
            <a:ext cx="1295400" cy="1270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5528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563562"/>
          </a:xfrm>
        </p:spPr>
        <p:txBody>
          <a:bodyPr/>
          <a:lstStyle/>
          <a:p>
            <a:endParaRPr lang="en-US" dirty="0"/>
          </a:p>
        </p:txBody>
      </p:sp>
      <p:sp>
        <p:nvSpPr>
          <p:cNvPr id="3" name="Content Placeholder 2"/>
          <p:cNvSpPr>
            <a:spLocks noGrp="1"/>
          </p:cNvSpPr>
          <p:nvPr>
            <p:ph idx="1"/>
          </p:nvPr>
        </p:nvSpPr>
        <p:spPr>
          <a:xfrm>
            <a:off x="457200" y="1143000"/>
            <a:ext cx="7620000" cy="5257800"/>
          </a:xfrm>
        </p:spPr>
        <p:txBody>
          <a:bodyPr>
            <a:normAutofit/>
          </a:bodyPr>
          <a:lstStyle/>
          <a:p>
            <a:r>
              <a:rPr lang="en-US" sz="2400" dirty="0" smtClean="0">
                <a:latin typeface="Cambria" pitchFamily="18" charset="0"/>
              </a:rPr>
              <a:t>2000: The </a:t>
            </a:r>
            <a:r>
              <a:rPr lang="en-US" sz="2400" dirty="0">
                <a:latin typeface="Cambria" pitchFamily="18" charset="0"/>
              </a:rPr>
              <a:t>1991 </a:t>
            </a:r>
            <a:r>
              <a:rPr lang="en-US" sz="2400" dirty="0" smtClean="0">
                <a:latin typeface="Cambria" pitchFamily="18" charset="0"/>
              </a:rPr>
              <a:t>set of DEC </a:t>
            </a:r>
            <a:r>
              <a:rPr lang="en-US" sz="2400" dirty="0">
                <a:latin typeface="Cambria" pitchFamily="18" charset="0"/>
              </a:rPr>
              <a:t>RPs was updated and revised </a:t>
            </a:r>
            <a:r>
              <a:rPr lang="en-US" sz="2400" dirty="0" smtClean="0">
                <a:latin typeface="Cambria" pitchFamily="18" charset="0"/>
              </a:rPr>
              <a:t>with </a:t>
            </a:r>
            <a:r>
              <a:rPr lang="en-US" sz="2400" dirty="0">
                <a:latin typeface="Cambria" pitchFamily="18" charset="0"/>
              </a:rPr>
              <a:t>a grant from OSEP and included a thorough review of the research literature, new focus groups and a new field validation. Several products </a:t>
            </a:r>
            <a:r>
              <a:rPr lang="en-US" sz="2400" dirty="0" smtClean="0">
                <a:latin typeface="Cambria" pitchFamily="18" charset="0"/>
              </a:rPr>
              <a:t>are available </a:t>
            </a:r>
            <a:r>
              <a:rPr lang="en-US" sz="2400" dirty="0">
                <a:latin typeface="Cambria" pitchFamily="18" charset="0"/>
              </a:rPr>
              <a:t>including a comprehensive </a:t>
            </a:r>
            <a:r>
              <a:rPr lang="en-US" sz="2400" dirty="0" smtClean="0">
                <a:latin typeface="Cambria" pitchFamily="18" charset="0"/>
              </a:rPr>
              <a:t>guide produced  </a:t>
            </a:r>
            <a:r>
              <a:rPr lang="en-US" sz="2400" dirty="0">
                <a:latin typeface="Cambria" pitchFamily="18" charset="0"/>
              </a:rPr>
              <a:t>in 2005</a:t>
            </a:r>
            <a:r>
              <a:rPr lang="en-US" sz="2400" dirty="0" smtClean="0">
                <a:latin typeface="Cambria" pitchFamily="18" charset="0"/>
              </a:rPr>
              <a:t>.</a:t>
            </a:r>
            <a:r>
              <a:rPr lang="en-US" sz="2400" dirty="0">
                <a:latin typeface="Cambria" pitchFamily="18" charset="0"/>
              </a:rPr>
              <a:t> </a:t>
            </a:r>
            <a:endParaRPr lang="en-US" sz="2400" dirty="0" smtClean="0">
              <a:latin typeface="Cambria" pitchFamily="18" charset="0"/>
            </a:endParaRPr>
          </a:p>
          <a:p>
            <a:endParaRPr lang="en-US" sz="2000" dirty="0" smtClean="0">
              <a:latin typeface="Cambria" pitchFamily="18" charset="0"/>
            </a:endParaRPr>
          </a:p>
          <a:p>
            <a:r>
              <a:rPr lang="en-US" sz="2400" dirty="0" smtClean="0">
                <a:latin typeface="Cambria" pitchFamily="18" charset="0"/>
              </a:rPr>
              <a:t>As </a:t>
            </a:r>
            <a:r>
              <a:rPr lang="en-US" sz="2400" dirty="0">
                <a:latin typeface="Cambria" pitchFamily="18" charset="0"/>
              </a:rPr>
              <a:t>the field continues to evolve and new research emerges it is important that the RPs are revisited and revised to remain current and relevant. </a:t>
            </a:r>
            <a:endParaRPr lang="en-US" sz="2400" dirty="0" smtClean="0">
              <a:latin typeface="Cambria" pitchFamily="18" charset="0"/>
            </a:endParaRPr>
          </a:p>
          <a:p>
            <a:endParaRPr lang="en-US" sz="2400" dirty="0">
              <a:latin typeface="Cambria" pitchFamily="18" charset="0"/>
            </a:endParaRPr>
          </a:p>
          <a:p>
            <a:r>
              <a:rPr lang="en-US" sz="2400" dirty="0" smtClean="0">
                <a:latin typeface="Cambria" pitchFamily="18" charset="0"/>
              </a:rPr>
              <a:t>The practices always will need to be revised.</a:t>
            </a:r>
          </a:p>
          <a:p>
            <a:pPr marL="114300" indent="0">
              <a:buNone/>
            </a:pPr>
            <a:endParaRPr lang="en-US" sz="2400" dirty="0" smtClean="0">
              <a:latin typeface="Cambria" pitchFamily="18" charset="0"/>
            </a:endParaRPr>
          </a:p>
          <a:p>
            <a:endParaRPr lang="en-US" sz="2000" dirty="0">
              <a:latin typeface="Cambria" pitchFamily="18" charset="0"/>
            </a:endParaRPr>
          </a:p>
          <a:p>
            <a:endParaRPr lang="en-US" sz="2000" dirty="0" smtClean="0">
              <a:latin typeface="Cambria" pitchFamily="18" charset="0"/>
            </a:endParaRPr>
          </a:p>
          <a:p>
            <a:endParaRPr lang="en-US" sz="2000" dirty="0">
              <a:latin typeface="Cambria" pitchFamily="18" charset="0"/>
            </a:endParaRPr>
          </a:p>
          <a:p>
            <a:endParaRPr lang="en-US" sz="2000" dirty="0">
              <a:latin typeface="Cambria" pitchFamily="18" charset="0"/>
            </a:endParaRP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52400"/>
            <a:ext cx="1292225"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136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body" sz="half" idx="4294967295"/>
          </p:nvPr>
        </p:nvSpPr>
        <p:spPr>
          <a:xfrm>
            <a:off x="457200" y="2209800"/>
            <a:ext cx="2362200" cy="2667000"/>
          </a:xfrm>
          <a:prstGeom prst="rect">
            <a:avLst/>
          </a:prstGeom>
          <a:solidFill>
            <a:srgbClr val="0070C0"/>
          </a:solidFill>
          <a:ln w="76200">
            <a:solidFill>
              <a:schemeClr val="tx1"/>
            </a:solidFill>
          </a:ln>
        </p:spPr>
        <p:txBody>
          <a:bodyPr/>
          <a:lstStyle/>
          <a:p>
            <a:pPr marL="0" indent="0" algn="ctr">
              <a:buFont typeface="Wingdings" pitchFamily="2" charset="2"/>
              <a:buNone/>
              <a:defRPr/>
            </a:pPr>
            <a:endParaRPr lang="en-US" b="1" dirty="0"/>
          </a:p>
          <a:p>
            <a:pPr marL="0" indent="0" algn="ctr">
              <a:buFont typeface="Wingdings" pitchFamily="2" charset="2"/>
              <a:buNone/>
              <a:defRPr/>
            </a:pPr>
            <a:r>
              <a:rPr lang="en-US" sz="2700" b="1" dirty="0">
                <a:effectLst>
                  <a:outerShdw blurRad="38100" dist="38100" dir="2700000" algn="tl">
                    <a:srgbClr val="FFFFFF"/>
                  </a:outerShdw>
                </a:effectLst>
              </a:rPr>
              <a:t>Experience &amp; Professional Wisdom</a:t>
            </a:r>
          </a:p>
        </p:txBody>
      </p:sp>
      <p:sp>
        <p:nvSpPr>
          <p:cNvPr id="357379" name="Rectangle 3"/>
          <p:cNvSpPr>
            <a:spLocks noGrp="1" noChangeArrowheads="1"/>
          </p:cNvSpPr>
          <p:nvPr>
            <p:ph type="body" sz="half" idx="4294967295"/>
          </p:nvPr>
        </p:nvSpPr>
        <p:spPr>
          <a:xfrm>
            <a:off x="3124200" y="2667000"/>
            <a:ext cx="2286000" cy="2743200"/>
          </a:xfrm>
          <a:prstGeom prst="rect">
            <a:avLst/>
          </a:prstGeom>
          <a:solidFill>
            <a:srgbClr val="34571F"/>
          </a:solidFill>
          <a:ln w="76200">
            <a:solidFill>
              <a:schemeClr val="tx1"/>
            </a:solidFill>
          </a:ln>
        </p:spPr>
        <p:txBody>
          <a:bodyPr/>
          <a:lstStyle/>
          <a:p>
            <a:pPr marL="0" indent="0" algn="ctr">
              <a:buFont typeface="Wingdings" pitchFamily="2" charset="2"/>
              <a:buNone/>
              <a:defRPr/>
            </a:pPr>
            <a:endParaRPr lang="en-US" dirty="0"/>
          </a:p>
          <a:p>
            <a:pPr marL="0" indent="0" algn="ctr">
              <a:spcBef>
                <a:spcPct val="0"/>
              </a:spcBef>
              <a:buFont typeface="Wingdings" pitchFamily="2" charset="2"/>
              <a:buNone/>
              <a:defRPr/>
            </a:pPr>
            <a:r>
              <a:rPr lang="en-US" b="1" dirty="0">
                <a:solidFill>
                  <a:schemeClr val="bg1"/>
                </a:solidFill>
              </a:rPr>
              <a:t>Research-</a:t>
            </a:r>
          </a:p>
          <a:p>
            <a:pPr marL="0" indent="0" algn="ctr">
              <a:buFont typeface="Wingdings" pitchFamily="2" charset="2"/>
              <a:buNone/>
              <a:defRPr/>
            </a:pPr>
            <a:r>
              <a:rPr lang="en-US" b="1" dirty="0">
                <a:solidFill>
                  <a:schemeClr val="bg1"/>
                </a:solidFill>
              </a:rPr>
              <a:t>Based Practices</a:t>
            </a:r>
          </a:p>
        </p:txBody>
      </p:sp>
      <p:sp>
        <p:nvSpPr>
          <p:cNvPr id="357380" name="Rectangle 4"/>
          <p:cNvSpPr>
            <a:spLocks noChangeArrowheads="1"/>
          </p:cNvSpPr>
          <p:nvPr/>
        </p:nvSpPr>
        <p:spPr bwMode="auto">
          <a:xfrm>
            <a:off x="5791200" y="3200400"/>
            <a:ext cx="2286000" cy="2743200"/>
          </a:xfrm>
          <a:prstGeom prst="rect">
            <a:avLst/>
          </a:prstGeom>
          <a:solidFill>
            <a:schemeClr val="accent2"/>
          </a:solidFill>
          <a:ln w="76200">
            <a:solidFill>
              <a:schemeClr val="tx1"/>
            </a:solidFill>
            <a:miter lim="800000"/>
            <a:headEnd/>
            <a:tailEnd/>
          </a:ln>
          <a:effectLst/>
        </p:spPr>
        <p:txBody>
          <a:bodyPr/>
          <a:lstStyle/>
          <a:p>
            <a:pPr algn="ctr">
              <a:buFont typeface="Wingdings" pitchFamily="2" charset="2"/>
              <a:buNone/>
              <a:defRPr/>
            </a:pPr>
            <a:endParaRPr lang="en-US" sz="2800" dirty="0">
              <a:solidFill>
                <a:srgbClr val="000000"/>
              </a:solidFill>
              <a:effectLst>
                <a:outerShdw blurRad="38100" dist="38100" dir="2700000" algn="tl">
                  <a:srgbClr val="FFFFFF"/>
                </a:outerShdw>
              </a:effectLst>
            </a:endParaRPr>
          </a:p>
          <a:p>
            <a:pPr algn="ctr">
              <a:buFont typeface="Wingdings" pitchFamily="2" charset="2"/>
              <a:buNone/>
              <a:defRPr/>
            </a:pPr>
            <a:r>
              <a:rPr lang="en-US" sz="2800" b="1" dirty="0">
                <a:solidFill>
                  <a:schemeClr val="bg1"/>
                </a:solidFill>
                <a:effectLst>
                  <a:outerShdw blurRad="38100" dist="38100" dir="2700000" algn="tl">
                    <a:srgbClr val="FFFFFF"/>
                  </a:outerShdw>
                </a:effectLst>
              </a:rPr>
              <a:t>Field Validation</a:t>
            </a:r>
          </a:p>
        </p:txBody>
      </p:sp>
      <p:sp>
        <p:nvSpPr>
          <p:cNvPr id="357381" name="Rectangle 5"/>
          <p:cNvSpPr>
            <a:spLocks noGrp="1" noChangeArrowheads="1"/>
          </p:cNvSpPr>
          <p:nvPr>
            <p:ph type="title"/>
          </p:nvPr>
        </p:nvSpPr>
        <p:spPr/>
        <p:txBody>
          <a:bodyPr>
            <a:noAutofit/>
          </a:bodyPr>
          <a:lstStyle/>
          <a:p>
            <a:pPr>
              <a:defRPr/>
            </a:pPr>
            <a:r>
              <a:rPr lang="en-US" sz="4000" dirty="0">
                <a:solidFill>
                  <a:srgbClr val="C00000"/>
                </a:solidFill>
              </a:rPr>
              <a:t>Identifying </a:t>
            </a:r>
            <a:r>
              <a:rPr lang="en-US" sz="4000" dirty="0" smtClean="0">
                <a:solidFill>
                  <a:srgbClr val="C00000"/>
                </a:solidFill>
              </a:rPr>
              <a:t>Recommended </a:t>
            </a:r>
            <a:r>
              <a:rPr lang="en-US" sz="4000" dirty="0">
                <a:solidFill>
                  <a:srgbClr val="C00000"/>
                </a:solidFill>
              </a:rPr>
              <a:t>Practices</a:t>
            </a:r>
          </a:p>
        </p:txBody>
      </p:sp>
    </p:spTree>
    <p:extLst>
      <p:ext uri="{BB962C8B-B14F-4D97-AF65-F5344CB8AC3E}">
        <p14:creationId xmlns:p14="http://schemas.microsoft.com/office/powerpoint/2010/main" val="1187820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solidFill>
                  <a:schemeClr val="accent2"/>
                </a:solidFill>
              </a:rPr>
              <a:t>The current </a:t>
            </a:r>
            <a:r>
              <a:rPr lang="en-US" sz="4400" i="1" dirty="0" smtClean="0">
                <a:solidFill>
                  <a:schemeClr val="accent2"/>
                </a:solidFill>
              </a:rPr>
              <a:t>Recommended Practices</a:t>
            </a:r>
            <a:endParaRPr lang="en-US" sz="4400" i="1" dirty="0">
              <a:solidFill>
                <a:schemeClr val="accent2"/>
              </a:solidFill>
            </a:endParaRPr>
          </a:p>
        </p:txBody>
      </p:sp>
      <p:sp>
        <p:nvSpPr>
          <p:cNvPr id="3" name="Content Placeholder 2"/>
          <p:cNvSpPr>
            <a:spLocks noGrp="1"/>
          </p:cNvSpPr>
          <p:nvPr>
            <p:ph idx="1"/>
          </p:nvPr>
        </p:nvSpPr>
        <p:spPr>
          <a:xfrm>
            <a:off x="381000" y="1676400"/>
            <a:ext cx="7620000" cy="4800600"/>
          </a:xfrm>
        </p:spPr>
        <p:txBody>
          <a:bodyPr>
            <a:noAutofit/>
          </a:bodyPr>
          <a:lstStyle/>
          <a:p>
            <a:r>
              <a:rPr lang="en-US" sz="2800" dirty="0" smtClean="0">
                <a:latin typeface="Cambria" pitchFamily="18" charset="0"/>
              </a:rPr>
              <a:t>The RPs </a:t>
            </a:r>
            <a:r>
              <a:rPr lang="en-US" sz="2800" dirty="0">
                <a:latin typeface="Cambria" pitchFamily="18" charset="0"/>
              </a:rPr>
              <a:t>were developed </a:t>
            </a:r>
            <a:r>
              <a:rPr lang="en-US" sz="2800" dirty="0" smtClean="0">
                <a:latin typeface="Cambria" pitchFamily="18" charset="0"/>
              </a:rPr>
              <a:t>in 2005 to </a:t>
            </a:r>
            <a:r>
              <a:rPr lang="en-US" sz="2800" dirty="0">
                <a:latin typeface="Cambria" pitchFamily="18" charset="0"/>
              </a:rPr>
              <a:t>provide guidance on practices related to better outcomes for young children with disabilities, their families, and the personnel who serve them. </a:t>
            </a:r>
            <a:endParaRPr lang="en-US" sz="2800" dirty="0" smtClean="0">
              <a:latin typeface="Cambria" pitchFamily="18" charset="0"/>
            </a:endParaRPr>
          </a:p>
          <a:p>
            <a:r>
              <a:rPr lang="en-US" sz="2800" dirty="0" smtClean="0">
                <a:latin typeface="Cambria" pitchFamily="18" charset="0"/>
              </a:rPr>
              <a:t>240 Recommended Practices</a:t>
            </a:r>
          </a:p>
          <a:p>
            <a:r>
              <a:rPr lang="en-US" sz="2800" dirty="0" smtClean="0">
                <a:latin typeface="Cambria" pitchFamily="18" charset="0"/>
              </a:rPr>
              <a:t>5 Direct Service Strands</a:t>
            </a:r>
          </a:p>
          <a:p>
            <a:r>
              <a:rPr lang="en-US" sz="2800" dirty="0" smtClean="0">
                <a:latin typeface="Cambria" pitchFamily="18" charset="0"/>
              </a:rPr>
              <a:t>2 Indirect Support Strands</a:t>
            </a:r>
          </a:p>
        </p:txBody>
      </p:sp>
      <p:pic>
        <p:nvPicPr>
          <p:cNvPr id="4" name="Picture 2" descr="Emblem: Division for Early Childhood (DEC)">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52400"/>
            <a:ext cx="1295400" cy="12707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ECRecPrac_Cv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682165">
            <a:off x="5886468" y="3538299"/>
            <a:ext cx="2387984" cy="3101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71971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accent2"/>
                </a:solidFill>
              </a:rPr>
              <a:t>The current </a:t>
            </a:r>
            <a:r>
              <a:rPr lang="en-US" sz="4400" i="1" dirty="0">
                <a:solidFill>
                  <a:schemeClr val="accent2"/>
                </a:solidFill>
              </a:rPr>
              <a:t>Recommended </a:t>
            </a:r>
            <a:r>
              <a:rPr lang="en-US" sz="4400" i="1" dirty="0" smtClean="0">
                <a:solidFill>
                  <a:schemeClr val="accent2"/>
                </a:solidFill>
              </a:rPr>
              <a:t>Practices: Examples</a:t>
            </a:r>
            <a:endParaRPr lang="en-US" sz="4400" dirty="0"/>
          </a:p>
        </p:txBody>
      </p:sp>
      <p:sp>
        <p:nvSpPr>
          <p:cNvPr id="3" name="Content Placeholder 2"/>
          <p:cNvSpPr>
            <a:spLocks noGrp="1"/>
          </p:cNvSpPr>
          <p:nvPr>
            <p:ph idx="1"/>
          </p:nvPr>
        </p:nvSpPr>
        <p:spPr>
          <a:xfrm>
            <a:off x="152400" y="1828800"/>
            <a:ext cx="7924800" cy="4724400"/>
          </a:xfrm>
        </p:spPr>
        <p:txBody>
          <a:bodyPr>
            <a:normAutofit lnSpcReduction="10000"/>
          </a:bodyPr>
          <a:lstStyle/>
          <a:p>
            <a:pPr marL="114300" indent="0">
              <a:buNone/>
            </a:pPr>
            <a:r>
              <a:rPr lang="en-US" sz="3200" i="1" dirty="0" smtClean="0"/>
              <a:t>Direct Services Practices</a:t>
            </a:r>
          </a:p>
          <a:p>
            <a:endParaRPr lang="en-US" sz="1600" dirty="0" smtClean="0"/>
          </a:p>
          <a:p>
            <a:r>
              <a:rPr lang="en-US" sz="2800" dirty="0" smtClean="0"/>
              <a:t>A2. Professionals ensure a single point of contact for families throughout the assessment process.</a:t>
            </a:r>
          </a:p>
          <a:p>
            <a:endParaRPr lang="en-US" sz="2800" dirty="0"/>
          </a:p>
          <a:p>
            <a:r>
              <a:rPr lang="en-US" sz="2800" dirty="0" smtClean="0"/>
              <a:t>C16. Children’s behavior is recognized, interpreted in context, and responded to contingently, and opportunities are provided for expansion or elaboration of child behavior by imitating the behavior, waiting for the child’s responses, modeling, and prompting.</a:t>
            </a:r>
            <a:endParaRPr lang="en-US" sz="2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52400"/>
            <a:ext cx="1292225"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0314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accent2"/>
                </a:solidFill>
              </a:rPr>
              <a:t>The current </a:t>
            </a:r>
            <a:r>
              <a:rPr lang="en-US" sz="4400" i="1" dirty="0">
                <a:solidFill>
                  <a:schemeClr val="accent2"/>
                </a:solidFill>
              </a:rPr>
              <a:t>Recommended Practices: Examples</a:t>
            </a:r>
            <a:endParaRPr lang="en-US" dirty="0"/>
          </a:p>
        </p:txBody>
      </p:sp>
      <p:sp>
        <p:nvSpPr>
          <p:cNvPr id="3" name="Content Placeholder 2"/>
          <p:cNvSpPr>
            <a:spLocks noGrp="1"/>
          </p:cNvSpPr>
          <p:nvPr>
            <p:ph idx="1"/>
          </p:nvPr>
        </p:nvSpPr>
        <p:spPr>
          <a:xfrm>
            <a:off x="228600" y="1600200"/>
            <a:ext cx="7848600" cy="4800600"/>
          </a:xfrm>
        </p:spPr>
        <p:txBody>
          <a:bodyPr>
            <a:normAutofit/>
          </a:bodyPr>
          <a:lstStyle/>
          <a:p>
            <a:pPr marL="114300" indent="0">
              <a:buNone/>
            </a:pPr>
            <a:r>
              <a:rPr lang="en-US" sz="3200" i="1" dirty="0" smtClean="0"/>
              <a:t>Indirect Support Practices</a:t>
            </a:r>
          </a:p>
          <a:p>
            <a:r>
              <a:rPr lang="en-US" sz="2800" dirty="0" smtClean="0"/>
              <a:t>PS25. Administrators provide for a supportive work environment (e.g., hiring and retention policies, compensation and benefits, safety, workspace)</a:t>
            </a:r>
          </a:p>
          <a:p>
            <a:endParaRPr lang="en-US" sz="1200" dirty="0"/>
          </a:p>
          <a:p>
            <a:r>
              <a:rPr lang="en-US" sz="2800" dirty="0" smtClean="0"/>
              <a:t>PS31. Program policies result in families and professionals from different disciplines work as a team developing and implementing IFSPs/IEPs that integrate their expertise into common goals.</a:t>
            </a:r>
            <a:endParaRPr lang="en-US" sz="2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52400"/>
            <a:ext cx="1292225"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54501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Revising the DEC &amp;#x0D;&amp;#x0A;Recommended Practices: Purpose, Process and Outcomes&amp;quot;&quot;/&gt;&lt;property id=&quot;20307&quot; value=&quot;256&quot;/&gt;&lt;/object&gt;&lt;object type=&quot;3&quot; unique_id=&quot;10004&quot;&gt;&lt;property id=&quot;20148&quot; value=&quot;5&quot;/&gt;&lt;property id=&quot;20300&quot; value=&quot;Slide 2 - &amp;quot;&amp;#x0D;&amp;#x0A;Session Objectives&amp;quot;&quot;/&gt;&lt;property id=&quot;20307&quot; value=&quot;297&quot;/&gt;&lt;/object&gt;&lt;object type=&quot;3&quot; unique_id=&quot;10005&quot;&gt;&lt;property id=&quot;20148&quot; value=&quot;5&quot;/&gt;&lt;property id=&quot;20300&quot; value=&quot;Slide 3 - &amp;quot;What is DEC?&amp;quot;&quot;/&gt;&lt;property id=&quot;20307&quot; value=&quot;265&quot;/&gt;&lt;/object&gt;&lt;object type=&quot;3&quot; unique_id=&quot;10006&quot;&gt;&lt;property id=&quot;20148&quot; value=&quot;5&quot;/&gt;&lt;property id=&quot;20300&quot; value=&quot;Slide 4 - &amp;quot;Past, Present &amp;amp; Future&amp;quot;&quot;/&gt;&lt;property id=&quot;20307&quot; value=&quot;288&quot;/&gt;&lt;/object&gt;&lt;object type=&quot;3&quot; unique_id=&quot;10007&quot;&gt;&lt;property id=&quot;20148&quot; value=&quot;5&quot;/&gt;&lt;property id=&quot;20300&quot; value=&quot;Slide 5&quot;/&gt;&lt;property id=&quot;20307&quot; value=&quot;289&quot;/&gt;&lt;/object&gt;&lt;object type=&quot;3&quot; unique_id=&quot;10008&quot;&gt;&lt;property id=&quot;20148&quot; value=&quot;5&quot;/&gt;&lt;property id=&quot;20300&quot; value=&quot;Slide 6 - &amp;quot;Identifying Recommended Practices&amp;quot;&quot;/&gt;&lt;property id=&quot;20307&quot; value=&quot;292&quot;/&gt;&lt;/object&gt;&lt;object type=&quot;3&quot; unique_id=&quot;10009&quot;&gt;&lt;property id=&quot;20148&quot; value=&quot;5&quot;/&gt;&lt;property id=&quot;20300&quot; value=&quot;Slide 7 - &amp;quot;The current Recommended Practices&amp;quot;&quot;/&gt;&lt;property id=&quot;20307&quot; value=&quot;268&quot;/&gt;&lt;/object&gt;&lt;object type=&quot;3&quot; unique_id=&quot;10010&quot;&gt;&lt;property id=&quot;20148&quot; value=&quot;5&quot;/&gt;&lt;property id=&quot;20300&quot; value=&quot;Slide 8 - &amp;quot;The current Recommended Practices: Examples&amp;quot;&quot;/&gt;&lt;property id=&quot;20307&quot; value=&quot;293&quot;/&gt;&lt;/object&gt;&lt;object type=&quot;3&quot; unique_id=&quot;10011&quot;&gt;&lt;property id=&quot;20148&quot; value=&quot;5&quot;/&gt;&lt;property id=&quot;20300&quot; value=&quot;Slide 9 - &amp;quot;The current Recommended Practices: Examples&amp;quot;&quot;/&gt;&lt;property id=&quot;20307&quot; value=&quot;294&quot;/&gt;&lt;/object&gt;&lt;object type=&quot;3&quot; unique_id=&quot;10014&quot;&gt;&lt;property id=&quot;20148&quot; value=&quot;5&quot;/&gt;&lt;property id=&quot;20300&quot; value=&quot;Slide 10 - &amp;quot;Updating the Recommended Practices&amp;quot;&quot;/&gt;&lt;property id=&quot;20307&quot; value=&quot;257&quot;/&gt;&lt;/object&gt;&lt;object type=&quot;3&quot; unique_id=&quot;10015&quot;&gt;&lt;property id=&quot;20148&quot; value=&quot;5&quot;/&gt;&lt;property id=&quot;20300&quot; value=&quot;Slide 11 - &amp;quot;DEC RP Commission Members&amp;quot;&quot;/&gt;&lt;property id=&quot;20307&quot; value=&quot;258&quot;/&gt;&lt;/object&gt;&lt;object type=&quot;3&quot; unique_id=&quot;10016&quot;&gt;&lt;property id=&quot;20148&quot; value=&quot;5&quot;/&gt;&lt;property id=&quot;20300&quot; value=&quot;Slide 12 - &amp;quot;Parameters&amp;quot;&quot;/&gt;&lt;property id=&quot;20307&quot; value=&quot;296&quot;/&gt;&lt;/object&gt;&lt;object type=&quot;3&quot; unique_id=&quot;10017&quot;&gt;&lt;property id=&quot;20148&quot; value=&quot;5&quot;/&gt;&lt;property id=&quot;20300&quot; value=&quot;Slide 14 - &amp;quot;Topic  Areas&amp;quot;&quot;/&gt;&lt;property id=&quot;20307&quot; value=&quot;259&quot;/&gt;&lt;/object&gt;&lt;object type=&quot;3&quot; unique_id=&quot;10018&quot;&gt;&lt;property id=&quot;20148&quot; value=&quot;5&quot;/&gt;&lt;property id=&quot;20300&quot; value=&quot;Slide 15 - &amp;quot;Activities&amp;quot;&quot;/&gt;&lt;property id=&quot;20307&quot; value=&quot;295&quot;/&gt;&lt;/object&gt;&lt;object type=&quot;3&quot; unique_id=&quot;10019&quot;&gt;&lt;property id=&quot;20148&quot; value=&quot;5&quot;/&gt;&lt;property id=&quot;20300&quot; value=&quot;Slide 16 - &amp;quot;Timeline&amp;quot;&quot;/&gt;&lt;property id=&quot;20307&quot; value=&quot;260&quot;/&gt;&lt;/object&gt;&lt;object type=&quot;3&quot; unique_id=&quot;10021&quot;&gt;&lt;property id=&quot;20148&quot; value=&quot;5&quot;/&gt;&lt;property id=&quot;20300&quot; value=&quot;Slide 13 - &amp;quot;Format for the NEW DEC-RPs&amp;quot;&quot;/&gt;&lt;property id=&quot;20307&quot; value=&quot;287&quot;/&gt;&lt;/object&gt;&lt;object type=&quot;3&quot; unique_id=&quot;10022&quot;&gt;&lt;property id=&quot;20148&quot; value=&quot;5&quot;/&gt;&lt;property id=&quot;20300&quot; value=&quot;Slide 22 - &amp;quot;&amp;#x0D;&amp;#x0A;&amp;#x0D;&amp;#x0A;Provide your ideas and recommendations to the Commission:&amp;#x0D;&amp;#x0A;&amp;#x0D;&amp;#x0A;http://www.decrecpractices.org/&amp;#x0D;&amp;#x0A;&amp;quot;&quot;/&gt;&lt;property id=&quot;20307&quot; value=&quot;285&quot;/&gt;&lt;/object&gt;&lt;object type=&quot;3&quot; unique_id=&quot;10023&quot;&gt;&lt;property id=&quot;20148&quot; value=&quot;5&quot;/&gt;&lt;property id=&quot;20300&quot; value=&quot;Slide 19&quot;/&gt;&lt;property id=&quot;20307&quot; value=&quot;261&quot;/&gt;&lt;/object&gt;&lt;object type=&quot;3&quot; unique_id=&quot;10025&quot;&gt;&lt;property id=&quot;20148&quot; value=&quot;5&quot;/&gt;&lt;property id=&quot;20300&quot; value=&quot;Slide 23 - &amp;quot;We want your input on the draft Leadership and Administrative Practices&amp;quot;&quot;/&gt;&lt;property id=&quot;20307&quot; value=&quot;263&quot;/&gt;&lt;/object&gt;&lt;object type=&quot;3&quot; unique_id=&quot;10026&quot;&gt;&lt;property id=&quot;20148&quot; value=&quot;5&quot;/&gt;&lt;property id=&quot;20300&quot; value=&quot;Slide 20 - &amp;quot;Small Group Work&amp;quot;&quot;/&gt;&lt;property id=&quot;20307&quot; value=&quot;283&quot;/&gt;&lt;/object&gt;&lt;object type=&quot;3&quot; unique_id=&quot;10298&quot;&gt;&lt;property id=&quot;20148&quot; value=&quot;5&quot;/&gt;&lt;property id=&quot;20300&quot; value=&quot;Slide 17 - &amp;quot;A Different Development Process for the Leadership and Administrative Practices&amp;quot;&quot;/&gt;&lt;property id=&quot;20307&quot; value=&quot;298&quot;/&gt;&lt;/object&gt;&lt;object type=&quot;3&quot; unique_id=&quot;10299&quot;&gt;&lt;property id=&quot;20148&quot; value=&quot;5&quot;/&gt;&lt;property id=&quot;20300&quot; value=&quot;Slide 18 - &amp;quot;Leadership and Administrative Practices&amp;quot;&quot;/&gt;&lt;property id=&quot;20307&quot; value=&quot;299&quot;/&gt;&lt;/object&gt;&lt;object type=&quot;3&quot; unique_id=&quot;10300&quot;&gt;&lt;property id=&quot;20148&quot; value=&quot;5&quot;/&gt;&lt;property id=&quot;20300&quot; value=&quot;Slide 21 - &amp;quot;Report Out &amp;amp; Discussion&amp;quot;&quot;/&gt;&lt;property id=&quot;20307&quot; value=&quot;301&quot;/&gt;&lt;/object&gt;&lt;object type=&quot;3&quot; unique_id=&quot;10301&quot;&gt;&lt;property id=&quot;20148&quot; value=&quot;5&quot;/&gt;&lt;property id=&quot;20300&quot; value=&quot;Slide 24&quot;/&gt;&lt;property id=&quot;20307&quot; value=&quot;302&quot;/&gt;&lt;/object&gt;&lt;/object&gt;&lt;object type=&quot;8&quot; unique_id=&quot;10054&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437</TotalTime>
  <Words>1127</Words>
  <Application>Microsoft Office PowerPoint</Application>
  <PresentationFormat>On-screen Show (4:3)</PresentationFormat>
  <Paragraphs>168</Paragraphs>
  <Slides>24</Slides>
  <Notes>5</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Adjacency</vt:lpstr>
      <vt:lpstr>Revising the DEC  Recommended Practices: Purpose, Process and Outcomes</vt:lpstr>
      <vt:lpstr> Session Objectives</vt:lpstr>
      <vt:lpstr>What is DEC?</vt:lpstr>
      <vt:lpstr>Past, Present &amp; Future</vt:lpstr>
      <vt:lpstr>PowerPoint Presentation</vt:lpstr>
      <vt:lpstr>Identifying Recommended Practices</vt:lpstr>
      <vt:lpstr>The current Recommended Practices</vt:lpstr>
      <vt:lpstr>The current Recommended Practices: Examples</vt:lpstr>
      <vt:lpstr>The current Recommended Practices: Examples</vt:lpstr>
      <vt:lpstr>Updating the Recommended Practices</vt:lpstr>
      <vt:lpstr>DEC RP Commission Members</vt:lpstr>
      <vt:lpstr>Parameters</vt:lpstr>
      <vt:lpstr>Format for the NEW DEC-RPs</vt:lpstr>
      <vt:lpstr>Topic  Areas</vt:lpstr>
      <vt:lpstr>Activities</vt:lpstr>
      <vt:lpstr>Timeline</vt:lpstr>
      <vt:lpstr>A Different Development Process for the Leadership and Administrative Practices</vt:lpstr>
      <vt:lpstr>Leadership and Administrative Practices</vt:lpstr>
      <vt:lpstr>PowerPoint Presentation</vt:lpstr>
      <vt:lpstr>Small Group Work</vt:lpstr>
      <vt:lpstr>Report Out &amp; Discussion</vt:lpstr>
      <vt:lpstr>  Provide your ideas and recommendations to the Commission:  http://www.decrecpractices.org/ </vt:lpstr>
      <vt:lpstr>We want your input on the draft Leadership and Administrative Practices</vt:lpstr>
      <vt:lpstr>PowerPoint Presentation</vt:lpstr>
    </vt:vector>
  </TitlesOfParts>
  <Company>The University of North Carolina at Chapel Hill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Recommended Practices  Listening Session</dc:title>
  <dc:creator>epsteind</dc:creator>
  <cp:lastModifiedBy>fpg</cp:lastModifiedBy>
  <cp:revision>48</cp:revision>
  <dcterms:created xsi:type="dcterms:W3CDTF">2013-05-02T20:59:33Z</dcterms:created>
  <dcterms:modified xsi:type="dcterms:W3CDTF">2013-09-16T02:23:13Z</dcterms:modified>
</cp:coreProperties>
</file>