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5" r:id="rId2"/>
    <p:sldMasterId id="2147483751" r:id="rId3"/>
    <p:sldMasterId id="2147483766" r:id="rId4"/>
    <p:sldMasterId id="2147483796" r:id="rId5"/>
    <p:sldMasterId id="2147483811" r:id="rId6"/>
  </p:sldMasterIdLst>
  <p:notesMasterIdLst>
    <p:notesMasterId r:id="rId39"/>
  </p:notesMasterIdLst>
  <p:handoutMasterIdLst>
    <p:handoutMasterId r:id="rId40"/>
  </p:handoutMasterIdLst>
  <p:sldIdLst>
    <p:sldId id="305" r:id="rId7"/>
    <p:sldId id="536" r:id="rId8"/>
    <p:sldId id="524" r:id="rId9"/>
    <p:sldId id="535" r:id="rId10"/>
    <p:sldId id="525" r:id="rId11"/>
    <p:sldId id="526" r:id="rId12"/>
    <p:sldId id="527" r:id="rId13"/>
    <p:sldId id="528" r:id="rId14"/>
    <p:sldId id="537" r:id="rId15"/>
    <p:sldId id="520" r:id="rId16"/>
    <p:sldId id="522" r:id="rId17"/>
    <p:sldId id="499" r:id="rId18"/>
    <p:sldId id="540" r:id="rId19"/>
    <p:sldId id="538" r:id="rId20"/>
    <p:sldId id="530" r:id="rId21"/>
    <p:sldId id="539" r:id="rId22"/>
    <p:sldId id="510" r:id="rId23"/>
    <p:sldId id="542" r:id="rId24"/>
    <p:sldId id="511" r:id="rId25"/>
    <p:sldId id="512" r:id="rId26"/>
    <p:sldId id="543" r:id="rId27"/>
    <p:sldId id="513" r:id="rId28"/>
    <p:sldId id="500" r:id="rId29"/>
    <p:sldId id="501" r:id="rId30"/>
    <p:sldId id="531" r:id="rId31"/>
    <p:sldId id="544" r:id="rId32"/>
    <p:sldId id="545" r:id="rId33"/>
    <p:sldId id="518" r:id="rId34"/>
    <p:sldId id="514" r:id="rId35"/>
    <p:sldId id="515" r:id="rId36"/>
    <p:sldId id="516" r:id="rId37"/>
    <p:sldId id="517" r:id="rId38"/>
  </p:sldIdLst>
  <p:sldSz cx="9144000" cy="6858000" type="screen4x3"/>
  <p:notesSz cx="6954838" cy="9309100"/>
  <p:defaultTextStyle>
    <a:defPPr>
      <a:defRPr lang="en-US"/>
    </a:defPPr>
    <a:lvl1pPr algn="ctr" rtl="0" eaLnBrk="0" fontAlgn="base" hangingPunct="0">
      <a:spcBef>
        <a:spcPct val="0"/>
      </a:spcBef>
      <a:spcAft>
        <a:spcPct val="0"/>
      </a:spcAft>
      <a:defRPr sz="3200" kern="1200">
        <a:solidFill>
          <a:srgbClr val="224568"/>
        </a:solidFill>
        <a:latin typeface="Arial" charset="0"/>
        <a:ea typeface="+mn-ea"/>
        <a:cs typeface="+mn-cs"/>
      </a:defRPr>
    </a:lvl1pPr>
    <a:lvl2pPr marL="457200" algn="ctr" rtl="0" eaLnBrk="0" fontAlgn="base" hangingPunct="0">
      <a:spcBef>
        <a:spcPct val="0"/>
      </a:spcBef>
      <a:spcAft>
        <a:spcPct val="0"/>
      </a:spcAft>
      <a:defRPr sz="3200" kern="1200">
        <a:solidFill>
          <a:srgbClr val="224568"/>
        </a:solidFill>
        <a:latin typeface="Arial" charset="0"/>
        <a:ea typeface="+mn-ea"/>
        <a:cs typeface="+mn-cs"/>
      </a:defRPr>
    </a:lvl2pPr>
    <a:lvl3pPr marL="914400" algn="ctr" rtl="0" eaLnBrk="0" fontAlgn="base" hangingPunct="0">
      <a:spcBef>
        <a:spcPct val="0"/>
      </a:spcBef>
      <a:spcAft>
        <a:spcPct val="0"/>
      </a:spcAft>
      <a:defRPr sz="3200" kern="1200">
        <a:solidFill>
          <a:srgbClr val="224568"/>
        </a:solidFill>
        <a:latin typeface="Arial" charset="0"/>
        <a:ea typeface="+mn-ea"/>
        <a:cs typeface="+mn-cs"/>
      </a:defRPr>
    </a:lvl3pPr>
    <a:lvl4pPr marL="1371600" algn="ctr" rtl="0" eaLnBrk="0" fontAlgn="base" hangingPunct="0">
      <a:spcBef>
        <a:spcPct val="0"/>
      </a:spcBef>
      <a:spcAft>
        <a:spcPct val="0"/>
      </a:spcAft>
      <a:defRPr sz="3200" kern="1200">
        <a:solidFill>
          <a:srgbClr val="224568"/>
        </a:solidFill>
        <a:latin typeface="Arial" charset="0"/>
        <a:ea typeface="+mn-ea"/>
        <a:cs typeface="+mn-cs"/>
      </a:defRPr>
    </a:lvl4pPr>
    <a:lvl5pPr marL="1828800" algn="ctr" rtl="0" eaLnBrk="0" fontAlgn="base" hangingPunct="0">
      <a:spcBef>
        <a:spcPct val="0"/>
      </a:spcBef>
      <a:spcAft>
        <a:spcPct val="0"/>
      </a:spcAft>
      <a:defRPr sz="3200" kern="1200">
        <a:solidFill>
          <a:srgbClr val="224568"/>
        </a:solidFill>
        <a:latin typeface="Arial" charset="0"/>
        <a:ea typeface="+mn-ea"/>
        <a:cs typeface="+mn-cs"/>
      </a:defRPr>
    </a:lvl5pPr>
    <a:lvl6pPr marL="2286000" algn="l" defTabSz="914400" rtl="0" eaLnBrk="1" latinLnBrk="0" hangingPunct="1">
      <a:defRPr sz="3200" kern="1200">
        <a:solidFill>
          <a:srgbClr val="224568"/>
        </a:solidFill>
        <a:latin typeface="Arial" charset="0"/>
        <a:ea typeface="+mn-ea"/>
        <a:cs typeface="+mn-cs"/>
      </a:defRPr>
    </a:lvl6pPr>
    <a:lvl7pPr marL="2743200" algn="l" defTabSz="914400" rtl="0" eaLnBrk="1" latinLnBrk="0" hangingPunct="1">
      <a:defRPr sz="3200" kern="1200">
        <a:solidFill>
          <a:srgbClr val="224568"/>
        </a:solidFill>
        <a:latin typeface="Arial" charset="0"/>
        <a:ea typeface="+mn-ea"/>
        <a:cs typeface="+mn-cs"/>
      </a:defRPr>
    </a:lvl7pPr>
    <a:lvl8pPr marL="3200400" algn="l" defTabSz="914400" rtl="0" eaLnBrk="1" latinLnBrk="0" hangingPunct="1">
      <a:defRPr sz="3200" kern="1200">
        <a:solidFill>
          <a:srgbClr val="224568"/>
        </a:solidFill>
        <a:latin typeface="Arial" charset="0"/>
        <a:ea typeface="+mn-ea"/>
        <a:cs typeface="+mn-cs"/>
      </a:defRPr>
    </a:lvl8pPr>
    <a:lvl9pPr marL="3657600" algn="l" defTabSz="914400" rtl="0" eaLnBrk="1" latinLnBrk="0" hangingPunct="1">
      <a:defRPr sz="3200" kern="1200">
        <a:solidFill>
          <a:srgbClr val="224568"/>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4E2AB8"/>
    <a:srgbClr val="523F69"/>
    <a:srgbClr val="000099"/>
    <a:srgbClr val="224568"/>
    <a:srgbClr val="006600"/>
    <a:srgbClr val="6600CC"/>
    <a:srgbClr val="003300"/>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9231" autoAdjust="0"/>
    <p:restoredTop sz="65755" autoAdjust="0"/>
  </p:normalViewPr>
  <p:slideViewPr>
    <p:cSldViewPr>
      <p:cViewPr>
        <p:scale>
          <a:sx n="75" d="100"/>
          <a:sy n="75" d="100"/>
        </p:scale>
        <p:origin x="-102" y="57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10914"/>
    </p:cViewPr>
  </p:sorterViewPr>
  <p:notesViewPr>
    <p:cSldViewPr>
      <p:cViewPr varScale="1">
        <p:scale>
          <a:sx n="79" d="100"/>
          <a:sy n="79" d="100"/>
        </p:scale>
        <p:origin x="-2010" y="-96"/>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hdr" sz="quarter"/>
          </p:nvPr>
        </p:nvSpPr>
        <p:spPr bwMode="auto">
          <a:xfrm>
            <a:off x="1962754" y="305634"/>
            <a:ext cx="3013553" cy="464818"/>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eaLnBrk="1" hangingPunct="1">
              <a:defRPr sz="1000">
                <a:solidFill>
                  <a:schemeClr val="tx1"/>
                </a:solidFill>
                <a:latin typeface="Arial" charset="0"/>
              </a:defRPr>
            </a:lvl1pPr>
          </a:lstStyle>
          <a:p>
            <a:pPr>
              <a:defRPr/>
            </a:pPr>
            <a:r>
              <a:rPr lang="en-US"/>
              <a:t>Child Care Policy Research Consortium Meeting</a:t>
            </a:r>
          </a:p>
          <a:p>
            <a:pPr>
              <a:defRPr/>
            </a:pPr>
            <a:r>
              <a:rPr lang="en-US"/>
              <a:t>October 2009</a:t>
            </a:r>
          </a:p>
        </p:txBody>
      </p:sp>
      <p:sp>
        <p:nvSpPr>
          <p:cNvPr id="385027" name="Rectangle 3"/>
          <p:cNvSpPr>
            <a:spLocks noGrp="1" noChangeArrowheads="1"/>
          </p:cNvSpPr>
          <p:nvPr>
            <p:ph type="dt" sz="quarter" idx="1"/>
          </p:nvPr>
        </p:nvSpPr>
        <p:spPr bwMode="auto">
          <a:xfrm>
            <a:off x="3939708" y="0"/>
            <a:ext cx="3013553" cy="466411"/>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fld id="{95150101-F7E8-404F-A2B3-176D56C9E155}" type="datetimeFigureOut">
              <a:rPr lang="en-US"/>
              <a:pPr>
                <a:defRPr/>
              </a:pPr>
              <a:t>9/15/2013</a:t>
            </a:fld>
            <a:endParaRPr lang="en-US"/>
          </a:p>
        </p:txBody>
      </p:sp>
      <p:sp>
        <p:nvSpPr>
          <p:cNvPr id="385029" name="Rectangle 5"/>
          <p:cNvSpPr>
            <a:spLocks noGrp="1" noChangeArrowheads="1"/>
          </p:cNvSpPr>
          <p:nvPr>
            <p:ph type="sldNum" sz="quarter" idx="3"/>
          </p:nvPr>
        </p:nvSpPr>
        <p:spPr bwMode="auto">
          <a:xfrm>
            <a:off x="3939708" y="8841098"/>
            <a:ext cx="3013553" cy="466411"/>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r" eaLnBrk="0" hangingPunct="0">
              <a:defRPr sz="1200">
                <a:solidFill>
                  <a:srgbClr val="224568"/>
                </a:solidFill>
                <a:latin typeface="Arial" charset="0"/>
              </a:defRPr>
            </a:lvl1pPr>
          </a:lstStyle>
          <a:p>
            <a:pPr>
              <a:defRPr/>
            </a:pPr>
            <a:fld id="{081791E4-A0CA-4A66-9BE4-0578BEB770BC}" type="slidenum">
              <a:rPr lang="en-US"/>
              <a:pPr>
                <a:defRPr/>
              </a:pPr>
              <a:t>‹#›</a:t>
            </a:fld>
            <a:endParaRPr lang="en-US"/>
          </a:p>
        </p:txBody>
      </p:sp>
      <p:sp>
        <p:nvSpPr>
          <p:cNvPr id="6" name="Footer Placeholder 5"/>
          <p:cNvSpPr>
            <a:spLocks noGrp="1"/>
          </p:cNvSpPr>
          <p:nvPr>
            <p:ph type="ftr" sz="quarter" idx="2"/>
          </p:nvPr>
        </p:nvSpPr>
        <p:spPr>
          <a:xfrm>
            <a:off x="0" y="8842691"/>
            <a:ext cx="3013553" cy="464818"/>
          </a:xfrm>
          <a:prstGeom prst="rect">
            <a:avLst/>
          </a:prstGeom>
        </p:spPr>
        <p:txBody>
          <a:bodyPr vert="horz" lIns="91440" tIns="45720" rIns="91440" bIns="45720" rtlCol="0" anchor="b"/>
          <a:lstStyle>
            <a:lvl1pPr algn="l">
              <a:defRPr sz="1200">
                <a:latin typeface="Arial" charset="0"/>
              </a:defRPr>
            </a:lvl1pPr>
          </a:lstStyle>
          <a:p>
            <a:pPr>
              <a:defRPr/>
            </a:pPr>
            <a:r>
              <a:rPr lang="en-US"/>
              <a:t>Early Childhood Outcomes Center</a:t>
            </a:r>
          </a:p>
        </p:txBody>
      </p:sp>
    </p:spTree>
    <p:extLst>
      <p:ext uri="{BB962C8B-B14F-4D97-AF65-F5344CB8AC3E}">
        <p14:creationId xmlns:p14="http://schemas.microsoft.com/office/powerpoint/2010/main" val="4093450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13553" cy="466411"/>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a:p>
        </p:txBody>
      </p:sp>
      <p:sp>
        <p:nvSpPr>
          <p:cNvPr id="29699" name="Rectangle 3"/>
          <p:cNvSpPr>
            <a:spLocks noGrp="1" noChangeArrowheads="1"/>
          </p:cNvSpPr>
          <p:nvPr>
            <p:ph type="dt" idx="1"/>
          </p:nvPr>
        </p:nvSpPr>
        <p:spPr bwMode="auto">
          <a:xfrm>
            <a:off x="3939708" y="0"/>
            <a:ext cx="3013553" cy="466411"/>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fld id="{489BDA54-8C96-43F0-B2B0-4546F5BBFCD1}" type="datetimeFigureOut">
              <a:rPr lang="en-US"/>
              <a:pPr>
                <a:defRPr/>
              </a:pPr>
              <a:t>9/15/2013</a:t>
            </a:fld>
            <a:endParaRPr lang="en-US"/>
          </a:p>
        </p:txBody>
      </p:sp>
      <p:sp>
        <p:nvSpPr>
          <p:cNvPr id="43012" name="Rectangle 4"/>
          <p:cNvSpPr>
            <a:spLocks noGrp="1" noRot="1" noChangeAspect="1" noChangeArrowheads="1" noTextEdit="1"/>
          </p:cNvSpPr>
          <p:nvPr>
            <p:ph type="sldImg" idx="2"/>
          </p:nvPr>
        </p:nvSpPr>
        <p:spPr bwMode="auto">
          <a:xfrm>
            <a:off x="1152525" y="698500"/>
            <a:ext cx="4651375" cy="3489325"/>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94222" y="4420549"/>
            <a:ext cx="5566395" cy="4189732"/>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841098"/>
            <a:ext cx="3013553" cy="466411"/>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a:p>
        </p:txBody>
      </p:sp>
      <p:sp>
        <p:nvSpPr>
          <p:cNvPr id="29703" name="Rectangle 7"/>
          <p:cNvSpPr>
            <a:spLocks noGrp="1" noChangeArrowheads="1"/>
          </p:cNvSpPr>
          <p:nvPr>
            <p:ph type="sldNum" sz="quarter" idx="5"/>
          </p:nvPr>
        </p:nvSpPr>
        <p:spPr bwMode="auto">
          <a:xfrm>
            <a:off x="3939708" y="8841098"/>
            <a:ext cx="3013553" cy="466411"/>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r" eaLnBrk="1" hangingPunct="1">
              <a:defRPr sz="1200">
                <a:solidFill>
                  <a:schemeClr val="tx1"/>
                </a:solidFill>
                <a:latin typeface="Arial" charset="0"/>
              </a:defRPr>
            </a:lvl1pPr>
          </a:lstStyle>
          <a:p>
            <a:pPr>
              <a:defRPr/>
            </a:pPr>
            <a:fld id="{EDBFFB37-A31F-48F1-BB85-0F95A3A3F3BD}" type="slidenum">
              <a:rPr lang="en-US"/>
              <a:pPr>
                <a:defRPr/>
              </a:pPr>
              <a:t>‹#›</a:t>
            </a:fld>
            <a:endParaRPr lang="en-US"/>
          </a:p>
        </p:txBody>
      </p:sp>
    </p:spTree>
    <p:extLst>
      <p:ext uri="{BB962C8B-B14F-4D97-AF65-F5344CB8AC3E}">
        <p14:creationId xmlns:p14="http://schemas.microsoft.com/office/powerpoint/2010/main" val="20001872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848EF7EB-0105-4E1C-9355-437B7C07D1B7}" type="slidenum">
              <a:rPr lang="en-US" smtClean="0"/>
              <a:pPr/>
              <a:t>1</a:t>
            </a:fld>
            <a:endParaRPr lang="en-US" smtClean="0"/>
          </a:p>
        </p:txBody>
      </p:sp>
      <p:sp>
        <p:nvSpPr>
          <p:cNvPr id="44035" name="Rectangle 7"/>
          <p:cNvSpPr txBox="1">
            <a:spLocks noGrp="1" noChangeArrowheads="1"/>
          </p:cNvSpPr>
          <p:nvPr/>
        </p:nvSpPr>
        <p:spPr bwMode="auto">
          <a:xfrm>
            <a:off x="3939708" y="8841098"/>
            <a:ext cx="3013553" cy="466411"/>
          </a:xfrm>
          <a:prstGeom prst="rect">
            <a:avLst/>
          </a:prstGeom>
          <a:noFill/>
          <a:ln w="9525">
            <a:noFill/>
            <a:miter lim="800000"/>
            <a:headEnd/>
            <a:tailEnd/>
          </a:ln>
        </p:spPr>
        <p:txBody>
          <a:bodyPr lIns="92438" tIns="46220" rIns="92438" bIns="46220" anchor="b"/>
          <a:lstStyle/>
          <a:p>
            <a:pPr algn="r" eaLnBrk="1" hangingPunct="1"/>
            <a:fld id="{CAF612C0-A6B5-463B-B630-FC7E362E37BB}" type="slidenum">
              <a:rPr lang="en-US" sz="1200">
                <a:solidFill>
                  <a:schemeClr val="tx1"/>
                </a:solidFill>
                <a:latin typeface="Times New Roman" pitchFamily="18" charset="0"/>
              </a:rPr>
              <a:pPr algn="r" eaLnBrk="1" hangingPunct="1"/>
              <a:t>1</a:t>
            </a:fld>
            <a:endParaRPr lang="en-US" sz="1200">
              <a:solidFill>
                <a:schemeClr val="tx1"/>
              </a:solidFill>
              <a:latin typeface="Times New Roman" pitchFamily="18" charset="0"/>
            </a:endParaRP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p:spPr>
        <p:txBody>
          <a:bodyPr/>
          <a:lstStyle/>
          <a:p>
            <a:pPr eaLnBrk="1" hangingPunct="1"/>
            <a:r>
              <a:rPr lang="en-US" dirty="0" smtClean="0"/>
              <a:t>Quick check… who</a:t>
            </a:r>
            <a:r>
              <a:rPr lang="en-US" baseline="0" dirty="0" smtClean="0"/>
              <a:t> is in the audience…</a:t>
            </a:r>
          </a:p>
          <a:p>
            <a:pPr eaLnBrk="1" hangingPunct="1"/>
            <a:r>
              <a:rPr lang="en-US" baseline="0" dirty="0" smtClean="0"/>
              <a:t>Coordinators, data managers, state TA providers, national TA providers, higher ed., others?</a:t>
            </a:r>
          </a:p>
          <a:p>
            <a:pPr eaLnBrk="1" hangingPunct="1"/>
            <a:r>
              <a:rPr lang="en-US" baseline="0" dirty="0" smtClean="0"/>
              <a:t>How many in your current positions when your state first started to collect child outcomes data?</a:t>
            </a:r>
          </a:p>
          <a:p>
            <a:pPr eaLnBrk="1" hangingPunct="1"/>
            <a:r>
              <a:rPr lang="en-US" baseline="0" dirty="0" smtClean="0"/>
              <a:t>Working in this position, &lt; 1 year, &lt; 2 years, &lt; 5 years, &lt; 8 years, &lt; 10 years</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use at program level too, though mostly geared for state level.</a:t>
            </a:r>
          </a:p>
          <a:p>
            <a:endParaRPr lang="en-US" dirty="0" smtClean="0"/>
          </a:p>
          <a:p>
            <a:r>
              <a:rPr lang="en-US" dirty="0" smtClean="0"/>
              <a:t>Purpose: Developed tools for state and local Part C/619 programs </a:t>
            </a:r>
          </a:p>
          <a:p>
            <a:pPr lvl="1"/>
            <a:r>
              <a:rPr lang="en-US" dirty="0" smtClean="0"/>
              <a:t>to identify components of a high-quality system</a:t>
            </a:r>
          </a:p>
          <a:p>
            <a:pPr lvl="1"/>
            <a:r>
              <a:rPr lang="en-US" dirty="0" smtClean="0"/>
              <a:t>to evaluate their existing COMS </a:t>
            </a:r>
          </a:p>
          <a:p>
            <a:pPr lvl="1"/>
            <a:r>
              <a:rPr lang="en-US" dirty="0" smtClean="0"/>
              <a:t>to encourage decision making that supports </a:t>
            </a:r>
            <a:endParaRPr lang="en-US" dirty="0"/>
          </a:p>
        </p:txBody>
      </p:sp>
      <p:sp>
        <p:nvSpPr>
          <p:cNvPr id="4" name="Slide Number Placeholder 3"/>
          <p:cNvSpPr>
            <a:spLocks noGrp="1"/>
          </p:cNvSpPr>
          <p:nvPr>
            <p:ph type="sldNum" sz="quarter" idx="10"/>
          </p:nvPr>
        </p:nvSpPr>
        <p:spPr/>
        <p:txBody>
          <a:bodyPr/>
          <a:lstStyle/>
          <a:p>
            <a:pPr>
              <a:defRPr/>
            </a:pPr>
            <a:fld id="{EDBFFB37-A31F-48F1-BB85-0F95A3A3F3BD}" type="slidenum">
              <a:rPr lang="en-US" smtClean="0"/>
              <a:pPr>
                <a:defRPr/>
              </a:pPr>
              <a:t>10</a:t>
            </a:fld>
            <a:endParaRPr lang="en-US"/>
          </a:p>
        </p:txBody>
      </p:sp>
    </p:spTree>
    <p:extLst>
      <p:ext uri="{BB962C8B-B14F-4D97-AF65-F5344CB8AC3E}">
        <p14:creationId xmlns:p14="http://schemas.microsoft.com/office/powerpoint/2010/main" val="1465622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2 tools allow you to look at your infrastructure of your system….see</a:t>
            </a:r>
            <a:r>
              <a:rPr lang="en-US" baseline="0" dirty="0" smtClean="0"/>
              <a:t> the pieces in place and understand how well that system can support your understanding and improvement of the system… so that we can continue to make it better for children and families we serve.</a:t>
            </a:r>
            <a:endParaRPr lang="en-US" dirty="0" smtClean="0"/>
          </a:p>
          <a:p>
            <a:endParaRPr lang="en-US" dirty="0" smtClean="0"/>
          </a:p>
          <a:p>
            <a:r>
              <a:rPr lang="en-US" dirty="0" smtClean="0"/>
              <a:t>2 parallel versions for your benefit/use</a:t>
            </a:r>
          </a:p>
          <a:p>
            <a:r>
              <a:rPr lang="en-US" dirty="0" smtClean="0"/>
              <a:t>Sometimes</a:t>
            </a:r>
            <a:r>
              <a:rPr lang="en-US" baseline="0" dirty="0" smtClean="0"/>
              <a:t> one or the other is the primary focus.</a:t>
            </a:r>
          </a:p>
          <a:p>
            <a:r>
              <a:rPr lang="en-US" baseline="0" dirty="0" smtClean="0"/>
              <a:t>Sometimes different stakeholders use each one and synthesize ideas.</a:t>
            </a:r>
            <a:endParaRPr lang="en-US" dirty="0"/>
          </a:p>
        </p:txBody>
      </p:sp>
      <p:sp>
        <p:nvSpPr>
          <p:cNvPr id="4" name="Slide Number Placeholder 3"/>
          <p:cNvSpPr>
            <a:spLocks noGrp="1"/>
          </p:cNvSpPr>
          <p:nvPr>
            <p:ph type="sldNum" sz="quarter" idx="10"/>
          </p:nvPr>
        </p:nvSpPr>
        <p:spPr/>
        <p:txBody>
          <a:bodyPr/>
          <a:lstStyle/>
          <a:p>
            <a:pPr>
              <a:defRPr/>
            </a:pPr>
            <a:fld id="{EDBFFB37-A31F-48F1-BB85-0F95A3A3F3BD}" type="slidenum">
              <a:rPr lang="en-US" smtClean="0"/>
              <a:pPr>
                <a:defRPr/>
              </a:pPr>
              <a:t>11</a:t>
            </a:fld>
            <a:endParaRPr lang="en-US"/>
          </a:p>
        </p:txBody>
      </p:sp>
    </p:spTree>
    <p:extLst>
      <p:ext uri="{BB962C8B-B14F-4D97-AF65-F5344CB8AC3E}">
        <p14:creationId xmlns:p14="http://schemas.microsoft.com/office/powerpoint/2010/main" val="378643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r>
              <a:rPr lang="en-US" dirty="0" smtClean="0"/>
              <a:t>Family:</a:t>
            </a:r>
            <a:r>
              <a:rPr lang="en-US" baseline="0" dirty="0" smtClean="0"/>
              <a:t> CT, IL, TX, and MN</a:t>
            </a:r>
          </a:p>
          <a:p>
            <a:r>
              <a:rPr lang="en-US" baseline="0" dirty="0" smtClean="0"/>
              <a:t>Child:  CA, MN, DE, NY, CO, ME, OH</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each</a:t>
            </a:r>
            <a:r>
              <a:rPr lang="en-US" baseline="0" dirty="0" smtClean="0"/>
              <a:t> case, there are 2 core aspects…</a:t>
            </a:r>
            <a:endParaRPr lang="en-US" dirty="0"/>
          </a:p>
        </p:txBody>
      </p:sp>
      <p:sp>
        <p:nvSpPr>
          <p:cNvPr id="4" name="Slide Number Placeholder 3"/>
          <p:cNvSpPr>
            <a:spLocks noGrp="1"/>
          </p:cNvSpPr>
          <p:nvPr>
            <p:ph type="sldNum" sz="quarter" idx="10"/>
          </p:nvPr>
        </p:nvSpPr>
        <p:spPr/>
        <p:txBody>
          <a:bodyPr/>
          <a:lstStyle/>
          <a:p>
            <a:pPr>
              <a:defRPr/>
            </a:pPr>
            <a:fld id="{EDBFFB37-A31F-48F1-BB85-0F95A3A3F3BD}" type="slidenum">
              <a:rPr lang="en-US" smtClean="0"/>
              <a:pPr>
                <a:defRPr/>
              </a:pPr>
              <a:t>13</a:t>
            </a:fld>
            <a:endParaRPr lang="en-US"/>
          </a:p>
        </p:txBody>
      </p:sp>
    </p:spTree>
    <p:extLst>
      <p:ext uri="{BB962C8B-B14F-4D97-AF65-F5344CB8AC3E}">
        <p14:creationId xmlns:p14="http://schemas.microsoft.com/office/powerpoint/2010/main" val="3881826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smtClean="0"/>
              <a:t>Provide a </a:t>
            </a:r>
            <a:r>
              <a:rPr lang="en-US" dirty="0" smtClean="0">
                <a:solidFill>
                  <a:srgbClr val="C00000"/>
                </a:solidFill>
              </a:rPr>
              <a:t>common language </a:t>
            </a:r>
            <a:r>
              <a:rPr lang="en-US" dirty="0" smtClean="0"/>
              <a:t>for ECO/other</a:t>
            </a:r>
            <a:r>
              <a:rPr lang="en-US" baseline="0" dirty="0" smtClean="0"/>
              <a:t> TA providers/states</a:t>
            </a:r>
            <a:r>
              <a:rPr lang="en-US" dirty="0" smtClean="0"/>
              <a:t> to use in discussing child outcomes measurement system/family</a:t>
            </a:r>
            <a:r>
              <a:rPr lang="en-US" baseline="0" dirty="0" smtClean="0"/>
              <a:t> outcomes and experiences measurement systems </a:t>
            </a:r>
            <a:r>
              <a:rPr lang="en-US" dirty="0" smtClean="0"/>
              <a:t>with states.</a:t>
            </a:r>
          </a:p>
          <a:p>
            <a:pPr>
              <a:buFont typeface="Arial" pitchFamily="34" charset="0"/>
              <a:buChar char="•"/>
            </a:pPr>
            <a:r>
              <a:rPr lang="en-US" dirty="0" smtClean="0"/>
              <a:t>Identify </a:t>
            </a:r>
            <a:r>
              <a:rPr lang="en-US" dirty="0" smtClean="0">
                <a:solidFill>
                  <a:srgbClr val="C00000"/>
                </a:solidFill>
              </a:rPr>
              <a:t>key components </a:t>
            </a:r>
            <a:r>
              <a:rPr lang="en-US" dirty="0" smtClean="0"/>
              <a:t>of a system for measuring family experiences and child outcomes. </a:t>
            </a:r>
          </a:p>
          <a:p>
            <a:pPr>
              <a:buFont typeface="Arial" pitchFamily="34" charset="0"/>
              <a:buChar char="•"/>
            </a:pPr>
            <a:r>
              <a:rPr lang="en-US" dirty="0" smtClean="0"/>
              <a:t>Provide an </a:t>
            </a:r>
            <a:r>
              <a:rPr lang="en-US" dirty="0" smtClean="0">
                <a:solidFill>
                  <a:srgbClr val="C00000"/>
                </a:solidFill>
              </a:rPr>
              <a:t>organizing structure </a:t>
            </a:r>
            <a:r>
              <a:rPr lang="en-US" dirty="0" smtClean="0"/>
              <a:t>for categorizing resources and state examples related to implementation or improvements to the measurement system.</a:t>
            </a:r>
          </a:p>
          <a:p>
            <a:pPr>
              <a:buFont typeface="Arial" pitchFamily="34" charset="0"/>
              <a:buChar char="•"/>
            </a:pPr>
            <a:r>
              <a:rPr lang="en-US" dirty="0" smtClean="0"/>
              <a:t>Serve as the foundation for the </a:t>
            </a:r>
            <a:r>
              <a:rPr lang="en-US" dirty="0" smtClean="0">
                <a:solidFill>
                  <a:srgbClr val="C00000"/>
                </a:solidFill>
              </a:rPr>
              <a:t>self- assessment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DBFFB37-A31F-48F1-BB85-0F95A3A3F3BD}" type="slidenum">
              <a:rPr lang="en-US" smtClean="0"/>
              <a:pPr>
                <a:defRPr/>
              </a:pPr>
              <a:t>14</a:t>
            </a:fld>
            <a:endParaRPr lang="en-US"/>
          </a:p>
        </p:txBody>
      </p:sp>
    </p:spTree>
    <p:extLst>
      <p:ext uri="{BB962C8B-B14F-4D97-AF65-F5344CB8AC3E}">
        <p14:creationId xmlns:p14="http://schemas.microsoft.com/office/powerpoint/2010/main" val="2998362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each</a:t>
            </a:r>
            <a:r>
              <a:rPr lang="en-US" baseline="0" dirty="0" smtClean="0"/>
              <a:t> case, there are 2 core aspects…</a:t>
            </a:r>
            <a:endParaRPr lang="en-US" dirty="0"/>
          </a:p>
        </p:txBody>
      </p:sp>
      <p:sp>
        <p:nvSpPr>
          <p:cNvPr id="4" name="Slide Number Placeholder 3"/>
          <p:cNvSpPr>
            <a:spLocks noGrp="1"/>
          </p:cNvSpPr>
          <p:nvPr>
            <p:ph type="sldNum" sz="quarter" idx="10"/>
          </p:nvPr>
        </p:nvSpPr>
        <p:spPr/>
        <p:txBody>
          <a:bodyPr/>
          <a:lstStyle/>
          <a:p>
            <a:pPr>
              <a:defRPr/>
            </a:pPr>
            <a:fld id="{EDBFFB37-A31F-48F1-BB85-0F95A3A3F3BD}" type="slidenum">
              <a:rPr lang="en-US" smtClean="0"/>
              <a:pPr>
                <a:defRPr/>
              </a:pPr>
              <a:t>15</a:t>
            </a:fld>
            <a:endParaRPr lang="en-US"/>
          </a:p>
        </p:txBody>
      </p:sp>
    </p:spTree>
    <p:extLst>
      <p:ext uri="{BB962C8B-B14F-4D97-AF65-F5344CB8AC3E}">
        <p14:creationId xmlns:p14="http://schemas.microsoft.com/office/powerpoint/2010/main" val="3881826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itchFamily="34" charset="0"/>
              <a:buChar char="•"/>
            </a:pPr>
            <a:r>
              <a:rPr lang="en-US" dirty="0" smtClean="0"/>
              <a:t>Provide </a:t>
            </a:r>
            <a:r>
              <a:rPr lang="en-US" dirty="0" smtClean="0">
                <a:solidFill>
                  <a:srgbClr val="C00000"/>
                </a:solidFill>
              </a:rPr>
              <a:t>guidance</a:t>
            </a:r>
            <a:r>
              <a:rPr lang="en-US" dirty="0" smtClean="0"/>
              <a:t> to states on what constitutes </a:t>
            </a:r>
            <a:r>
              <a:rPr lang="en-US" dirty="0" smtClean="0">
                <a:solidFill>
                  <a:srgbClr val="C00000"/>
                </a:solidFill>
              </a:rPr>
              <a:t>a high quality system </a:t>
            </a:r>
            <a:r>
              <a:rPr lang="en-US" dirty="0" smtClean="0"/>
              <a:t>for measurement of child outcomes or family experiences and outcomes.</a:t>
            </a:r>
          </a:p>
          <a:p>
            <a:pPr marL="457200" indent="-457200">
              <a:buFont typeface="Arial" pitchFamily="34" charset="0"/>
              <a:buChar char="•"/>
            </a:pPr>
            <a:r>
              <a:rPr lang="en-US" dirty="0" smtClean="0">
                <a:solidFill>
                  <a:srgbClr val="C00000"/>
                </a:solidFill>
              </a:rPr>
              <a:t>Evaluate</a:t>
            </a:r>
            <a:r>
              <a:rPr lang="en-US" dirty="0" smtClean="0"/>
              <a:t> one’s current family experiences and outcomes system</a:t>
            </a:r>
          </a:p>
          <a:p>
            <a:pPr marL="457200" indent="-457200">
              <a:buFont typeface="Arial" pitchFamily="34" charset="0"/>
              <a:buChar char="•"/>
            </a:pPr>
            <a:r>
              <a:rPr lang="en-US" dirty="0" smtClean="0"/>
              <a:t>Assist states in </a:t>
            </a:r>
            <a:r>
              <a:rPr lang="en-US" dirty="0" smtClean="0">
                <a:solidFill>
                  <a:srgbClr val="C00000"/>
                </a:solidFill>
              </a:rPr>
              <a:t>setting priorities </a:t>
            </a:r>
            <a:r>
              <a:rPr lang="en-US" dirty="0" smtClean="0"/>
              <a:t>for improvements in their measurement system</a:t>
            </a:r>
          </a:p>
          <a:p>
            <a:pPr marL="457200" indent="-457200">
              <a:buFont typeface="Arial" pitchFamily="34" charset="0"/>
              <a:buChar char="•"/>
            </a:pPr>
            <a:r>
              <a:rPr lang="en-US" dirty="0" smtClean="0"/>
              <a:t>Supports efforts of state staff</a:t>
            </a:r>
            <a:r>
              <a:rPr lang="en-US" baseline="0" dirty="0" smtClean="0"/>
              <a:t> to advocate for resources for systems development… It identifies expected capabilities of effective systems and shows where the state’s system has deficits… some states have used this as added support for why resources should be targeted for those changes.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DBFFB37-A31F-48F1-BB85-0F95A3A3F3BD}" type="slidenum">
              <a:rPr lang="en-US" smtClean="0"/>
              <a:pPr>
                <a:defRPr/>
              </a:pPr>
              <a:t>16</a:t>
            </a:fld>
            <a:endParaRPr lang="en-US"/>
          </a:p>
        </p:txBody>
      </p:sp>
    </p:spTree>
    <p:extLst>
      <p:ext uri="{BB962C8B-B14F-4D97-AF65-F5344CB8AC3E}">
        <p14:creationId xmlns:p14="http://schemas.microsoft.com/office/powerpoint/2010/main" val="1364218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BFFB37-A31F-48F1-BB85-0F95A3A3F3BD}" type="slidenum">
              <a:rPr lang="en-US" smtClean="0"/>
              <a:pPr>
                <a:defRPr/>
              </a:pPr>
              <a:t>17</a:t>
            </a:fld>
            <a:endParaRPr lang="en-US"/>
          </a:p>
        </p:txBody>
      </p:sp>
    </p:spTree>
    <p:extLst>
      <p:ext uri="{BB962C8B-B14F-4D97-AF65-F5344CB8AC3E}">
        <p14:creationId xmlns:p14="http://schemas.microsoft.com/office/powerpoint/2010/main" val="1781471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Summary sheet</a:t>
            </a:r>
          </a:p>
          <a:p>
            <a:endParaRPr lang="en-US" dirty="0" smtClean="0"/>
          </a:p>
          <a:p>
            <a:r>
              <a:rPr lang="en-US" dirty="0" smtClean="0"/>
              <a:t>Family looks similar…</a:t>
            </a:r>
          </a:p>
          <a:p>
            <a:endParaRPr lang="en-US" dirty="0" smtClean="0"/>
          </a:p>
          <a:p>
            <a:r>
              <a:rPr lang="en-US" dirty="0" smtClean="0"/>
              <a:t>Identification of components and quality indicators (content structure on first page)…viewed as</a:t>
            </a:r>
            <a:r>
              <a:rPr lang="en-US" baseline="0" dirty="0" smtClean="0"/>
              <a:t> framework</a:t>
            </a:r>
            <a:endParaRPr lang="en-US" dirty="0"/>
          </a:p>
        </p:txBody>
      </p:sp>
      <p:sp>
        <p:nvSpPr>
          <p:cNvPr id="4" name="Slide Number Placeholder 3"/>
          <p:cNvSpPr>
            <a:spLocks noGrp="1"/>
          </p:cNvSpPr>
          <p:nvPr>
            <p:ph type="sldNum" sz="quarter" idx="10"/>
          </p:nvPr>
        </p:nvSpPr>
        <p:spPr/>
        <p:txBody>
          <a:bodyPr/>
          <a:lstStyle/>
          <a:p>
            <a:pPr>
              <a:defRPr/>
            </a:pPr>
            <a:fld id="{EDBFFB37-A31F-48F1-BB85-0F95A3A3F3BD}"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Element</a:t>
            </a:r>
            <a:r>
              <a:rPr lang="en-US" baseline="0" dirty="0" smtClean="0"/>
              <a:t> details, approach for rating elements and scoring quality indicators is what makes it a self-assessment.</a:t>
            </a:r>
          </a:p>
          <a:p>
            <a:endParaRPr lang="en-US" baseline="0" dirty="0" smtClean="0"/>
          </a:p>
          <a:p>
            <a:r>
              <a:rPr lang="en-US" baseline="0" dirty="0" smtClean="0"/>
              <a:t>Note place to write in evidence of actions associated with each element and select NY, IP, FI, or DK for each element and then look across elements to generate 1-7 rating on the quality indicator.  Fill in quality indicator rating and it </a:t>
            </a:r>
            <a:r>
              <a:rPr lang="en-US" baseline="0" dirty="0" err="1" smtClean="0"/>
              <a:t>autofills</a:t>
            </a:r>
            <a:r>
              <a:rPr lang="en-US" baseline="0" dirty="0" smtClean="0"/>
              <a:t> rating for summary sheet…</a:t>
            </a:r>
            <a:endParaRPr lang="en-US" dirty="0"/>
          </a:p>
        </p:txBody>
      </p:sp>
      <p:sp>
        <p:nvSpPr>
          <p:cNvPr id="4" name="Slide Number Placeholder 3"/>
          <p:cNvSpPr>
            <a:spLocks noGrp="1"/>
          </p:cNvSpPr>
          <p:nvPr>
            <p:ph type="sldNum" sz="quarter" idx="10"/>
          </p:nvPr>
        </p:nvSpPr>
        <p:spPr/>
        <p:txBody>
          <a:bodyPr/>
          <a:lstStyle/>
          <a:p>
            <a:pPr>
              <a:defRPr/>
            </a:pPr>
            <a:fld id="{EDBFFB37-A31F-48F1-BB85-0F95A3A3F3BD}" type="slidenum">
              <a:rPr lang="en-US" smtClean="0"/>
              <a:pPr>
                <a:defRPr/>
              </a:pPr>
              <a:t>20</a:t>
            </a:fld>
            <a:endParaRPr lang="en-US"/>
          </a:p>
        </p:txBody>
      </p:sp>
    </p:spTree>
    <p:extLst>
      <p:ext uri="{BB962C8B-B14F-4D97-AF65-F5344CB8AC3E}">
        <p14:creationId xmlns:p14="http://schemas.microsoft.com/office/powerpoint/2010/main" val="4259863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with the tools and consider how to use them in your state….</a:t>
            </a:r>
            <a:endParaRPr lang="en-US" dirty="0"/>
          </a:p>
        </p:txBody>
      </p:sp>
      <p:sp>
        <p:nvSpPr>
          <p:cNvPr id="4" name="Slide Number Placeholder 3"/>
          <p:cNvSpPr>
            <a:spLocks noGrp="1"/>
          </p:cNvSpPr>
          <p:nvPr>
            <p:ph type="sldNum" sz="quarter" idx="10"/>
          </p:nvPr>
        </p:nvSpPr>
        <p:spPr/>
        <p:txBody>
          <a:bodyPr/>
          <a:lstStyle/>
          <a:p>
            <a:pPr>
              <a:defRPr/>
            </a:pPr>
            <a:fld id="{EDBFFB37-A31F-48F1-BB85-0F95A3A3F3BD}" type="slidenum">
              <a:rPr lang="en-US" smtClean="0"/>
              <a:pPr>
                <a:defRPr/>
              </a:pPr>
              <a:t>2</a:t>
            </a:fld>
            <a:endParaRPr lang="en-US"/>
          </a:p>
        </p:txBody>
      </p:sp>
    </p:spTree>
    <p:extLst>
      <p:ext uri="{BB962C8B-B14F-4D97-AF65-F5344CB8AC3E}">
        <p14:creationId xmlns:p14="http://schemas.microsoft.com/office/powerpoint/2010/main" val="916939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for both family and child self-assessment</a:t>
            </a:r>
            <a:endParaRPr lang="en-US" dirty="0"/>
          </a:p>
        </p:txBody>
      </p:sp>
      <p:sp>
        <p:nvSpPr>
          <p:cNvPr id="4" name="Slide Number Placeholder 3"/>
          <p:cNvSpPr>
            <a:spLocks noGrp="1"/>
          </p:cNvSpPr>
          <p:nvPr>
            <p:ph type="sldNum" sz="quarter" idx="10"/>
          </p:nvPr>
        </p:nvSpPr>
        <p:spPr/>
        <p:txBody>
          <a:bodyPr/>
          <a:lstStyle/>
          <a:p>
            <a:pPr>
              <a:defRPr/>
            </a:pPr>
            <a:fld id="{EDBFFB37-A31F-48F1-BB85-0F95A3A3F3BD}" type="slidenum">
              <a:rPr lang="en-US" smtClean="0"/>
              <a:pPr>
                <a:defRPr/>
              </a:pPr>
              <a:t>21</a:t>
            </a:fld>
            <a:endParaRPr lang="en-US"/>
          </a:p>
        </p:txBody>
      </p:sp>
    </p:spTree>
    <p:extLst>
      <p:ext uri="{BB962C8B-B14F-4D97-AF65-F5344CB8AC3E}">
        <p14:creationId xmlns:p14="http://schemas.microsoft.com/office/powerpoint/2010/main" val="2306008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future watch for back-up – click on element with additional</a:t>
            </a:r>
            <a:r>
              <a:rPr lang="en-US" baseline="0" dirty="0" smtClean="0"/>
              <a:t> resources about state examples and information about the element</a:t>
            </a:r>
          </a:p>
          <a:p>
            <a:endParaRPr lang="en-US" baseline="0" dirty="0" smtClean="0"/>
          </a:p>
          <a:p>
            <a:r>
              <a:rPr lang="en-US" baseline="0" dirty="0" smtClean="0"/>
              <a:t>Check links for both…</a:t>
            </a:r>
            <a:endParaRPr lang="en-US" dirty="0"/>
          </a:p>
        </p:txBody>
      </p:sp>
      <p:sp>
        <p:nvSpPr>
          <p:cNvPr id="4" name="Slide Number Placeholder 3"/>
          <p:cNvSpPr>
            <a:spLocks noGrp="1"/>
          </p:cNvSpPr>
          <p:nvPr>
            <p:ph type="sldNum" sz="quarter" idx="10"/>
          </p:nvPr>
        </p:nvSpPr>
        <p:spPr/>
        <p:txBody>
          <a:bodyPr/>
          <a:lstStyle/>
          <a:p>
            <a:pPr>
              <a:defRPr/>
            </a:pPr>
            <a:fld id="{EDBFFB37-A31F-48F1-BB85-0F95A3A3F3BD}"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en-US" dirty="0" smtClean="0"/>
              <a:t>States should determine the best use and process.</a:t>
            </a:r>
          </a:p>
          <a:p>
            <a:endParaRPr lang="en-US" dirty="0" smtClean="0"/>
          </a:p>
          <a:p>
            <a:r>
              <a:rPr lang="en-US" dirty="0" smtClean="0"/>
              <a:t>There</a:t>
            </a:r>
            <a:r>
              <a:rPr lang="en-US" baseline="0" dirty="0" smtClean="0"/>
              <a:t> is no right or wrong way to complete it. We have recommendations and suggestions around scoring, focus is on using the content to improve your systems… variety of ways you can do that.</a:t>
            </a: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n-US" dirty="0" smtClean="0"/>
              <a:t>See actual</a:t>
            </a:r>
            <a:r>
              <a:rPr lang="en-US" baseline="0" dirty="0" smtClean="0"/>
              <a:t> notes on bottom of next slide</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WHO </a:t>
            </a:r>
          </a:p>
          <a:p>
            <a:pPr marL="228600" indent="-228600">
              <a:buAutoNum type="arabicPeriod"/>
            </a:pPr>
            <a:r>
              <a:rPr lang="en-US" baseline="0" dirty="0" smtClean="0"/>
              <a:t>Totally new- useful overview to organize pieces, identify need to gather information</a:t>
            </a:r>
          </a:p>
          <a:p>
            <a:pPr marL="228600" indent="-228600">
              <a:buAutoNum type="arabicPeriod"/>
            </a:pPr>
            <a:r>
              <a:rPr lang="en-US" baseline="0" dirty="0" smtClean="0"/>
              <a:t>If by yourself – small state team</a:t>
            </a:r>
          </a:p>
          <a:p>
            <a:pPr marL="228600" indent="-228600">
              <a:buAutoNum type="arabicPeriod"/>
            </a:pPr>
            <a:r>
              <a:rPr lang="en-US" baseline="0" dirty="0" smtClean="0"/>
              <a:t>If small state team – expand stakeholders</a:t>
            </a:r>
          </a:p>
          <a:p>
            <a:pPr marL="228600" indent="-228600">
              <a:buAutoNum type="arabicPeriod"/>
            </a:pPr>
            <a:r>
              <a:rPr lang="en-US" baseline="0" dirty="0" smtClean="0"/>
              <a:t>If stakeholders – more systematic build into ongoing meeting cycles and activities (sustainability)</a:t>
            </a:r>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pPr>
              <a:defRPr/>
            </a:pPr>
            <a:fld id="{EDBFFB37-A31F-48F1-BB85-0F95A3A3F3BD}" type="slidenum">
              <a:rPr lang="en-US" smtClean="0"/>
              <a:pPr>
                <a:defRPr/>
              </a:pPr>
              <a:t>25</a:t>
            </a:fld>
            <a:endParaRPr lang="en-US"/>
          </a:p>
        </p:txBody>
      </p:sp>
    </p:spTree>
    <p:extLst>
      <p:ext uri="{BB962C8B-B14F-4D97-AF65-F5344CB8AC3E}">
        <p14:creationId xmlns:p14="http://schemas.microsoft.com/office/powerpoint/2010/main" val="3149216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HOW Identify which areas are most important/need attention not all sections at once… Within section, assess where you are, what next step to take (needs, priorities) </a:t>
            </a:r>
            <a:endParaRPr lang="en-US" dirty="0" smtClean="0"/>
          </a:p>
          <a:p>
            <a:endParaRPr lang="en-US" dirty="0" smtClean="0"/>
          </a:p>
          <a:p>
            <a:r>
              <a:rPr lang="en-US" dirty="0" smtClean="0"/>
              <a:t>ANOTHER – is to use as</a:t>
            </a:r>
            <a:r>
              <a:rPr lang="en-US" baseline="0" dirty="0" smtClean="0"/>
              <a:t> evidence of need for action (e.g., if barriers and need support to move forward)</a:t>
            </a:r>
            <a:endParaRPr lang="en-US" dirty="0" smtClean="0"/>
          </a:p>
          <a:p>
            <a:endParaRPr lang="en-US" dirty="0" smtClean="0"/>
          </a:p>
          <a:p>
            <a:r>
              <a:rPr lang="en-US" dirty="0" smtClean="0"/>
              <a:t>OHIO/CO example</a:t>
            </a:r>
          </a:p>
          <a:p>
            <a:r>
              <a:rPr lang="en-US" dirty="0" smtClean="0"/>
              <a:t>Approaches</a:t>
            </a:r>
          </a:p>
          <a:p>
            <a:pPr marL="228600" indent="-228600">
              <a:buAutoNum type="arabicPeriod"/>
            </a:pPr>
            <a:r>
              <a:rPr lang="en-US" dirty="0" smtClean="0"/>
              <a:t>Stakeholder groups: Describe OH process… how translated stakeholder input into action steps…</a:t>
            </a:r>
          </a:p>
          <a:p>
            <a:pPr marL="228600" indent="-228600">
              <a:buAutoNum type="arabicPeriod"/>
            </a:pPr>
            <a:r>
              <a:rPr lang="en-US" dirty="0" smtClean="0"/>
              <a:t>Smaller state team review content and reflect on their own system, ask more info if needed  (survey</a:t>
            </a:r>
            <a:r>
              <a:rPr lang="en-US" baseline="0" dirty="0" smtClean="0"/>
              <a:t> if not know some aspect or look for more info).</a:t>
            </a:r>
          </a:p>
          <a:p>
            <a:pPr marL="228600" indent="-228600">
              <a:buAutoNum type="arabicPeriod"/>
            </a:pPr>
            <a:endParaRPr lang="en-US" baseline="0" dirty="0" smtClean="0"/>
          </a:p>
          <a:p>
            <a:pPr marL="0" indent="0">
              <a:buNone/>
            </a:pPr>
            <a:r>
              <a:rPr lang="en-US" baseline="0" dirty="0" smtClean="0"/>
              <a:t>Both states had individual conversations about it first (with or without ECO).</a:t>
            </a:r>
          </a:p>
          <a:p>
            <a:endParaRPr lang="en-US" dirty="0"/>
          </a:p>
        </p:txBody>
      </p:sp>
      <p:sp>
        <p:nvSpPr>
          <p:cNvPr id="4" name="Slide Number Placeholder 3"/>
          <p:cNvSpPr>
            <a:spLocks noGrp="1"/>
          </p:cNvSpPr>
          <p:nvPr>
            <p:ph type="sldNum" sz="quarter" idx="10"/>
          </p:nvPr>
        </p:nvSpPr>
        <p:spPr/>
        <p:txBody>
          <a:bodyPr/>
          <a:lstStyle/>
          <a:p>
            <a:pPr>
              <a:defRPr/>
            </a:pPr>
            <a:fld id="{EDBFFB37-A31F-48F1-BB85-0F95A3A3F3BD}" type="slidenum">
              <a:rPr lang="en-US" smtClean="0"/>
              <a:pPr>
                <a:defRPr/>
              </a:pPr>
              <a:t>26</a:t>
            </a:fld>
            <a:endParaRPr lang="en-US"/>
          </a:p>
        </p:txBody>
      </p:sp>
    </p:spTree>
    <p:extLst>
      <p:ext uri="{BB962C8B-B14F-4D97-AF65-F5344CB8AC3E}">
        <p14:creationId xmlns:p14="http://schemas.microsoft.com/office/powerpoint/2010/main" val="3149216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Linkages with other frameworks</a:t>
            </a:r>
          </a:p>
          <a:p>
            <a:pPr lvl="1"/>
            <a:r>
              <a:rPr lang="en-US" dirty="0" smtClean="0"/>
              <a:t>ECTA</a:t>
            </a:r>
          </a:p>
          <a:p>
            <a:pPr lvl="1"/>
            <a:r>
              <a:rPr lang="en-US" dirty="0" smtClean="0"/>
              <a:t>SLDS</a:t>
            </a:r>
          </a:p>
          <a:p>
            <a:pPr lvl="1"/>
            <a:r>
              <a:rPr lang="en-US" dirty="0" err="1" smtClean="0"/>
              <a:t>DaSy</a:t>
            </a:r>
            <a:endParaRPr lang="en-US" dirty="0" smtClean="0"/>
          </a:p>
          <a:p>
            <a:pPr lvl="1"/>
            <a:endParaRPr lang="en-US" dirty="0" smtClean="0"/>
          </a:p>
          <a:p>
            <a:r>
              <a:rPr lang="en-US" dirty="0" smtClean="0"/>
              <a:t>Links</a:t>
            </a:r>
            <a:r>
              <a:rPr lang="en-US" baseline="0" dirty="0" smtClean="0"/>
              <a:t> w</a:t>
            </a:r>
            <a:r>
              <a:rPr lang="en-US" dirty="0" smtClean="0"/>
              <a:t>ith other ECO resource documents</a:t>
            </a:r>
          </a:p>
          <a:p>
            <a:pPr lvl="1"/>
            <a:r>
              <a:rPr lang="en-US" dirty="0" smtClean="0"/>
              <a:t>Local contributing factor tool</a:t>
            </a:r>
          </a:p>
          <a:p>
            <a:pPr lvl="1"/>
            <a:r>
              <a:rPr lang="en-US" dirty="0" smtClean="0"/>
              <a:t>Analysis guidance documents:</a:t>
            </a:r>
          </a:p>
          <a:p>
            <a:pPr lvl="2"/>
            <a:r>
              <a:rPr lang="en-US" dirty="0" smtClean="0"/>
              <a:t>Pattern checking table</a:t>
            </a:r>
          </a:p>
          <a:p>
            <a:pPr lvl="2"/>
            <a:r>
              <a:rPr lang="en-US" dirty="0" smtClean="0"/>
              <a:t>Program improvement analysis guidance table</a:t>
            </a:r>
          </a:p>
          <a:p>
            <a:pPr lvl="2"/>
            <a:r>
              <a:rPr lang="en-US" dirty="0" smtClean="0"/>
              <a:t>Family analysis guidance document</a:t>
            </a:r>
          </a:p>
          <a:p>
            <a:pPr lvl="1"/>
            <a:r>
              <a:rPr lang="en-US" dirty="0" smtClean="0"/>
              <a:t>Reporting supports</a:t>
            </a:r>
          </a:p>
          <a:p>
            <a:pPr lvl="2"/>
            <a:r>
              <a:rPr lang="en-US" dirty="0" smtClean="0"/>
              <a:t>Graphing templates</a:t>
            </a:r>
          </a:p>
          <a:p>
            <a:pPr lvl="2"/>
            <a:r>
              <a:rPr lang="en-US" dirty="0" smtClean="0"/>
              <a:t>Data visualization resources</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DBFFB37-A31F-48F1-BB85-0F95A3A3F3BD}" type="slidenum">
              <a:rPr lang="en-US" smtClean="0"/>
              <a:pPr>
                <a:defRPr/>
              </a:pPr>
              <a:t>27</a:t>
            </a:fld>
            <a:endParaRPr lang="en-US"/>
          </a:p>
        </p:txBody>
      </p:sp>
    </p:spTree>
    <p:extLst>
      <p:ext uri="{BB962C8B-B14F-4D97-AF65-F5344CB8AC3E}">
        <p14:creationId xmlns:p14="http://schemas.microsoft.com/office/powerpoint/2010/main" val="3149216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dirty="0" smtClean="0"/>
              <a:t>In</a:t>
            </a:r>
            <a:r>
              <a:rPr lang="en-US" sz="1200" baseline="0" dirty="0" smtClean="0"/>
              <a:t> discussions did you find </a:t>
            </a:r>
            <a:r>
              <a:rPr lang="en-US" sz="1200" dirty="0" smtClean="0"/>
              <a:t>all stakeholders  in the state would make the same appraisal ? What kinds of dialogue might occur within the state when thinking about this element?  </a:t>
            </a:r>
            <a:endParaRPr lang="en-US" dirty="0"/>
          </a:p>
        </p:txBody>
      </p:sp>
      <p:sp>
        <p:nvSpPr>
          <p:cNvPr id="4" name="Slide Number Placeholder 3"/>
          <p:cNvSpPr>
            <a:spLocks noGrp="1"/>
          </p:cNvSpPr>
          <p:nvPr>
            <p:ph type="sldNum" sz="quarter" idx="10"/>
          </p:nvPr>
        </p:nvSpPr>
        <p:spPr/>
        <p:txBody>
          <a:bodyPr/>
          <a:lstStyle/>
          <a:p>
            <a:pPr>
              <a:defRPr/>
            </a:pPr>
            <a:fld id="{EDBFFB37-A31F-48F1-BB85-0F95A3A3F3BD}"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Growing</a:t>
            </a:r>
            <a:r>
              <a:rPr lang="en-US" baseline="0" dirty="0" smtClean="0"/>
              <a:t> realization need not just to document that a program is being delivered, but that it is producing the outcomes that we value for our children.  Message is being communicated in lots of ways, as bills are being written, as funders establish requirements, and in messages all the way from the top…. For example Arne Duncan recently said….</a:t>
            </a:r>
            <a:endParaRPr lang="en-US" dirty="0"/>
          </a:p>
        </p:txBody>
      </p:sp>
      <p:sp>
        <p:nvSpPr>
          <p:cNvPr id="4" name="Slide Number Placeholder 3"/>
          <p:cNvSpPr>
            <a:spLocks noGrp="1"/>
          </p:cNvSpPr>
          <p:nvPr>
            <p:ph type="sldNum" sz="quarter" idx="10"/>
          </p:nvPr>
        </p:nvSpPr>
        <p:spPr/>
        <p:txBody>
          <a:bodyPr/>
          <a:lstStyle/>
          <a:p>
            <a:pPr>
              <a:defRPr/>
            </a:pPr>
            <a:fld id="{39DE5D2B-5546-44E8-BFB2-32E668F9113C}"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quote…</a:t>
            </a:r>
          </a:p>
          <a:p>
            <a:r>
              <a:rPr lang="en-US" dirty="0" smtClean="0"/>
              <a:t>As</a:t>
            </a:r>
            <a:r>
              <a:rPr lang="en-US" baseline="0" dirty="0" smtClean="0"/>
              <a:t> with the saying we treasure what we measure… the emphasis on outcomes helps us ensure that programs are producing the results we care about for children and families.</a:t>
            </a:r>
            <a:endParaRPr lang="en-US" dirty="0"/>
          </a:p>
        </p:txBody>
      </p:sp>
      <p:sp>
        <p:nvSpPr>
          <p:cNvPr id="4" name="Slide Number Placeholder 3"/>
          <p:cNvSpPr>
            <a:spLocks noGrp="1"/>
          </p:cNvSpPr>
          <p:nvPr>
            <p:ph type="sldNum" sz="quarter" idx="10"/>
          </p:nvPr>
        </p:nvSpPr>
        <p:spPr/>
        <p:txBody>
          <a:bodyPr/>
          <a:lstStyle/>
          <a:p>
            <a:pPr>
              <a:defRPr/>
            </a:pPr>
            <a:fld id="{39DE5D2B-5546-44E8-BFB2-32E668F9113C}"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722D19-1703-4BFC-80AE-21FCDF7A7944}" type="slidenum">
              <a:rPr lang="en-US"/>
              <a:pPr/>
              <a:t>5</a:t>
            </a:fld>
            <a:endParaRPr lang="en-US"/>
          </a:p>
        </p:txBody>
      </p:sp>
      <p:sp>
        <p:nvSpPr>
          <p:cNvPr id="942082" name="Rectangle 2"/>
          <p:cNvSpPr>
            <a:spLocks noGrp="1" noRot="1" noChangeAspect="1" noChangeArrowheads="1" noTextEdit="1"/>
          </p:cNvSpPr>
          <p:nvPr>
            <p:ph type="sldImg"/>
          </p:nvPr>
        </p:nvSpPr>
        <p:spPr>
          <a:ln/>
        </p:spPr>
      </p:sp>
      <p:sp>
        <p:nvSpPr>
          <p:cNvPr id="942083" name="Rectangle 3"/>
          <p:cNvSpPr>
            <a:spLocks noGrp="1" noChangeArrowheads="1"/>
          </p:cNvSpPr>
          <p:nvPr>
            <p:ph type="body" idx="1"/>
          </p:nvPr>
        </p:nvSpPr>
        <p:spPr>
          <a:xfrm>
            <a:off x="927313" y="4421824"/>
            <a:ext cx="5100215" cy="4189095"/>
          </a:xfrm>
        </p:spPr>
        <p:txBody>
          <a:bodyPr/>
          <a:lstStyle/>
          <a:p>
            <a:r>
              <a:rPr lang="en-US" sz="1400" dirty="0" smtClean="0"/>
              <a:t>Outcomes don’t just appear out of nowhere.  There</a:t>
            </a:r>
            <a:r>
              <a:rPr lang="en-US" sz="1400" baseline="0" dirty="0" smtClean="0"/>
              <a:t> are lots of aspects within the bigger system that must be in place to produce good outcomes for children and families.</a:t>
            </a:r>
            <a:endParaRPr lang="en-US" sz="1400" dirty="0" smtClean="0"/>
          </a:p>
          <a:p>
            <a:endParaRPr lang="en-US" sz="1400" dirty="0" smtClean="0"/>
          </a:p>
          <a:p>
            <a:r>
              <a:rPr lang="en-US" sz="1400" dirty="0" smtClean="0"/>
              <a:t>Part </a:t>
            </a:r>
            <a:r>
              <a:rPr lang="en-US" sz="1400" dirty="0"/>
              <a:t>of the intentionality we need to building our systems is the availability and use of good information about the direct service component and the other components in the systems. </a:t>
            </a:r>
            <a:r>
              <a:rPr lang="en-US" sz="1400" dirty="0" smtClean="0"/>
              <a:t> It’s shown here as the</a:t>
            </a:r>
            <a:r>
              <a:rPr lang="en-US" sz="1400" baseline="0" dirty="0" smtClean="0"/>
              <a:t> “information infrastructure”.</a:t>
            </a:r>
            <a:r>
              <a:rPr lang="en-US" sz="1400" dirty="0" smtClean="0"/>
              <a:t> </a:t>
            </a:r>
            <a:r>
              <a:rPr lang="en-US" sz="1400" dirty="0"/>
              <a:t>Without good information, we are operating in a “pay and pray” mode.  Without good data, we don’t know what we are buying with our money.  And we don’t have the tools to identify program weaknesses and </a:t>
            </a:r>
            <a:r>
              <a:rPr lang="en-US" sz="1400" dirty="0" smtClean="0"/>
              <a:t>begin to address </a:t>
            </a:r>
            <a:r>
              <a:rPr lang="en-US" sz="1400" dirty="0"/>
              <a:t>them.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7">
              <a:defRPr/>
            </a:pPr>
            <a:r>
              <a:rPr lang="en-US" sz="1400" dirty="0"/>
              <a:t>(You cannot have data based-decision making without good data.)</a:t>
            </a:r>
          </a:p>
          <a:p>
            <a:r>
              <a:rPr lang="en-US" sz="1400" dirty="0"/>
              <a:t>This really is about children and families. </a:t>
            </a:r>
          </a:p>
        </p:txBody>
      </p:sp>
      <p:sp>
        <p:nvSpPr>
          <p:cNvPr id="4" name="Slide Number Placeholder 3"/>
          <p:cNvSpPr>
            <a:spLocks noGrp="1"/>
          </p:cNvSpPr>
          <p:nvPr>
            <p:ph type="sldNum" sz="quarter" idx="10"/>
          </p:nvPr>
        </p:nvSpPr>
        <p:spPr/>
        <p:txBody>
          <a:bodyPr/>
          <a:lstStyle/>
          <a:p>
            <a:pPr>
              <a:defRPr/>
            </a:pPr>
            <a:fld id="{39DE5D2B-5546-44E8-BFB2-32E668F9113C}"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60A853-E904-4752-B3F3-C1ADF52B36D6}" type="slidenum">
              <a:rPr lang="en-US"/>
              <a:pPr/>
              <a:t>7</a:t>
            </a:fld>
            <a:endParaRPr lang="en-US"/>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p:txBody>
          <a:bodyPr/>
          <a:lstStyle/>
          <a:p>
            <a:r>
              <a:rPr lang="en-US" sz="1400" dirty="0" smtClean="0"/>
              <a:t>Think about the kinds of information/data</a:t>
            </a:r>
            <a:r>
              <a:rPr lang="en-US" sz="1400" baseline="0" dirty="0" smtClean="0"/>
              <a:t> need to know to improve programs, understand whether the system is accomplishing what you want…these are some of the big categories….</a:t>
            </a:r>
            <a:endParaRPr lang="en-US" sz="1400" dirty="0" smtClean="0"/>
          </a:p>
          <a:p>
            <a:r>
              <a:rPr lang="en-US" sz="1400" dirty="0" smtClean="0"/>
              <a:t>Who </a:t>
            </a:r>
            <a:r>
              <a:rPr lang="en-US" sz="1400" dirty="0"/>
              <a:t>–</a:t>
            </a:r>
          </a:p>
          <a:p>
            <a:r>
              <a:rPr lang="en-US" sz="1400" dirty="0"/>
              <a:t>Ages </a:t>
            </a:r>
          </a:p>
          <a:p>
            <a:r>
              <a:rPr lang="en-US" sz="1400" dirty="0"/>
              <a:t>Disabilities</a:t>
            </a:r>
          </a:p>
          <a:p>
            <a:r>
              <a:rPr lang="en-US" sz="1400" dirty="0"/>
              <a:t>Race/ethnicity</a:t>
            </a:r>
          </a:p>
          <a:p>
            <a:r>
              <a:rPr lang="en-US" sz="1400" dirty="0"/>
              <a:t>Services – what, how much, how long – part c and 619 – many different services; not so much with state operated preschool</a:t>
            </a:r>
          </a:p>
          <a:p>
            <a:endParaRPr lang="en-US" sz="1400" dirty="0"/>
          </a:p>
          <a:p>
            <a:r>
              <a:rPr lang="en-US" sz="1400" dirty="0" smtClean="0"/>
              <a:t>Give examples of key </a:t>
            </a:r>
            <a:r>
              <a:rPr lang="en-US" sz="1400" dirty="0"/>
              <a:t>questions in each area….need good data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940276" y="8841737"/>
            <a:ext cx="3012960" cy="465774"/>
          </a:xfrm>
          <a:prstGeom prst="rect">
            <a:avLst/>
          </a:prstGeom>
          <a:noFill/>
          <a:ln w="9525">
            <a:noFill/>
            <a:miter lim="800000"/>
            <a:headEnd/>
            <a:tailEnd/>
          </a:ln>
        </p:spPr>
        <p:txBody>
          <a:bodyPr lIns="92429" tIns="46215" rIns="92429" bIns="46215" anchor="b"/>
          <a:lstStyle/>
          <a:p>
            <a:pPr algn="r" eaLnBrk="1" hangingPunct="1"/>
            <a:fld id="{05DB1317-BBE6-4F21-A4B8-74EA027A6EFC}" type="slidenum">
              <a:rPr lang="en-US" sz="1200">
                <a:solidFill>
                  <a:schemeClr val="tx1"/>
                </a:solidFill>
              </a:rPr>
              <a:pPr algn="r" eaLnBrk="1" hangingPunct="1"/>
              <a:t>8</a:t>
            </a:fld>
            <a:endParaRPr lang="en-US" sz="1200">
              <a:solidFill>
                <a:schemeClr val="tx1"/>
              </a:solidFill>
            </a:endParaRPr>
          </a:p>
        </p:txBody>
      </p:sp>
      <p:sp>
        <p:nvSpPr>
          <p:cNvPr id="93187" name="Rectangle 2"/>
          <p:cNvSpPr>
            <a:spLocks noGrp="1" noRot="1" noChangeAspect="1" noChangeArrowheads="1" noTextEdit="1"/>
          </p:cNvSpPr>
          <p:nvPr>
            <p:ph type="sldImg"/>
          </p:nvPr>
        </p:nvSpPr>
        <p:spPr>
          <a:xfrm>
            <a:off x="1150938" y="696913"/>
            <a:ext cx="4654550" cy="3490912"/>
          </a:xfrm>
          <a:ln/>
        </p:spPr>
      </p:sp>
      <p:sp>
        <p:nvSpPr>
          <p:cNvPr id="93188" name="Rectangle 3"/>
          <p:cNvSpPr>
            <a:spLocks noGrp="1" noChangeArrowheads="1"/>
          </p:cNvSpPr>
          <p:nvPr>
            <p:ph type="body" idx="1"/>
          </p:nvPr>
        </p:nvSpPr>
        <p:spPr>
          <a:xfrm>
            <a:off x="696286" y="4422461"/>
            <a:ext cx="5563870" cy="4188777"/>
          </a:xfrm>
          <a:noFill/>
          <a:ln/>
        </p:spPr>
        <p:txBody>
          <a:bodyPr/>
          <a:lstStyle/>
          <a:p>
            <a:pPr eaLnBrk="1" hangingPunct="1"/>
            <a:r>
              <a:rPr lang="en-US" dirty="0" smtClean="0"/>
              <a:t>Do they answer the questions you want them to answer…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940276" y="8841737"/>
            <a:ext cx="3012960" cy="465774"/>
          </a:xfrm>
          <a:prstGeom prst="rect">
            <a:avLst/>
          </a:prstGeom>
          <a:noFill/>
          <a:ln w="9525">
            <a:noFill/>
            <a:miter lim="800000"/>
            <a:headEnd/>
            <a:tailEnd/>
          </a:ln>
        </p:spPr>
        <p:txBody>
          <a:bodyPr lIns="92429" tIns="46215" rIns="92429" bIns="46215" anchor="b"/>
          <a:lstStyle/>
          <a:p>
            <a:pPr algn="r" eaLnBrk="1" hangingPunct="1"/>
            <a:fld id="{05DB1317-BBE6-4F21-A4B8-74EA027A6EFC}" type="slidenum">
              <a:rPr lang="en-US" sz="1200">
                <a:solidFill>
                  <a:schemeClr val="tx1"/>
                </a:solidFill>
              </a:rPr>
              <a:pPr algn="r" eaLnBrk="1" hangingPunct="1"/>
              <a:t>9</a:t>
            </a:fld>
            <a:endParaRPr lang="en-US" sz="1200">
              <a:solidFill>
                <a:schemeClr val="tx1"/>
              </a:solidFill>
            </a:endParaRPr>
          </a:p>
        </p:txBody>
      </p:sp>
      <p:sp>
        <p:nvSpPr>
          <p:cNvPr id="93187" name="Rectangle 2"/>
          <p:cNvSpPr>
            <a:spLocks noGrp="1" noRot="1" noChangeAspect="1" noChangeArrowheads="1" noTextEdit="1"/>
          </p:cNvSpPr>
          <p:nvPr>
            <p:ph type="sldImg"/>
          </p:nvPr>
        </p:nvSpPr>
        <p:spPr>
          <a:xfrm>
            <a:off x="1150938" y="696913"/>
            <a:ext cx="4654550" cy="3490912"/>
          </a:xfrm>
          <a:ln/>
        </p:spPr>
      </p:sp>
      <p:sp>
        <p:nvSpPr>
          <p:cNvPr id="93188" name="Rectangle 3"/>
          <p:cNvSpPr>
            <a:spLocks noGrp="1" noChangeArrowheads="1"/>
          </p:cNvSpPr>
          <p:nvPr>
            <p:ph type="body" idx="1"/>
          </p:nvPr>
        </p:nvSpPr>
        <p:spPr>
          <a:xfrm>
            <a:off x="696286" y="4422461"/>
            <a:ext cx="5563870" cy="4188777"/>
          </a:xfrm>
          <a:noFill/>
          <a:ln/>
        </p:spPr>
        <p:txBody>
          <a:bodyPr/>
          <a:lstStyle/>
          <a:p>
            <a:pPr eaLnBrk="1" hangingPunct="1"/>
            <a:r>
              <a:rPr lang="en-US" dirty="0" smtClean="0"/>
              <a:t>Do they answer the questions you want them to answer…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3600" b="1">
                <a:solidFill>
                  <a:srgbClr val="22456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a:prstGeom prst="rect">
            <a:avLst/>
          </a:prstGeom>
        </p:spPr>
        <p:txBody>
          <a:bodyPr/>
          <a:lstStyle>
            <a:lvl1pPr marL="0" indent="0" algn="r">
              <a:buNone/>
              <a:defRPr sz="2400">
                <a:solidFill>
                  <a:srgbClr val="224568"/>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55B9B039-D3FC-41D3-AC25-DFFA227CA39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91000"/>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0"/>
          <p:cNvSpPr>
            <a:spLocks noGrp="1"/>
          </p:cNvSpPr>
          <p:nvPr>
            <p:ph type="sldNum" sz="quarter" idx="10"/>
          </p:nvPr>
        </p:nvSpPr>
        <p:spPr/>
        <p:txBody>
          <a:bodyPr/>
          <a:lstStyle>
            <a:lvl1pPr>
              <a:defRPr/>
            </a:lvl1pPr>
          </a:lstStyle>
          <a:p>
            <a:pPr>
              <a:defRPr/>
            </a:pPr>
            <a:fld id="{96BC6E57-59AF-49F2-9015-30F37DEB370C}" type="slidenum">
              <a:rPr lang="en-US"/>
              <a:pPr>
                <a:defRPr/>
              </a:pPr>
              <a:t>‹#›</a:t>
            </a:fld>
            <a:endParaRPr lang="en-US" dirty="0"/>
          </a:p>
        </p:txBody>
      </p:sp>
      <p:sp>
        <p:nvSpPr>
          <p:cNvPr id="5" name="Footer Placeholder 11"/>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FC113654-880C-4AE6-AE4C-6B4C15377BA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1204DDE4-0AB5-481A-9768-349E879908F7}"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91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566EB760-8C99-49E4-9457-90A6A056A6EF}"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9CA23CA2-3EAF-4410-87B4-F8403798BC87}"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4C84E7E3-BB91-4CCE-8199-803620C4684B}"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91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9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6ABDE2E7-C21E-44C2-8B2A-0054340926E7}"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E29D6AB8-D9E0-41E9-8FF2-98A98194A8E6}"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11BB76CA-C969-451E-8F17-E6E3A2FAC38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a:prstGeom prst="rect">
            <a:avLst/>
          </a:prstGeom>
        </p:spPr>
        <p:txBody>
          <a:bodyPr/>
          <a:lstStyle>
            <a:lvl1pPr>
              <a:defRPr>
                <a:solidFill>
                  <a:srgbClr val="224568"/>
                </a:solidFill>
              </a:defRPr>
            </a:lvl1pPr>
            <a:lvl2pP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6"/>
          <p:cNvSpPr>
            <a:spLocks noGrp="1"/>
          </p:cNvSpPr>
          <p:nvPr>
            <p:ph type="dt" sz="half" idx="10"/>
          </p:nvPr>
        </p:nvSpPr>
        <p:spPr/>
        <p:txBody>
          <a:bodyPr/>
          <a:lstStyle>
            <a:lvl1pPr>
              <a:defRPr>
                <a:solidFill>
                  <a:srgbClr val="224568"/>
                </a:solidFill>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6" name="Slide Number Placeholder 18"/>
          <p:cNvSpPr>
            <a:spLocks noGrp="1"/>
          </p:cNvSpPr>
          <p:nvPr>
            <p:ph type="sldNum" sz="quarter" idx="12"/>
          </p:nvPr>
        </p:nvSpPr>
        <p:spPr/>
        <p:txBody>
          <a:bodyPr/>
          <a:lstStyle>
            <a:lvl1pPr>
              <a:defRPr>
                <a:solidFill>
                  <a:srgbClr val="224568"/>
                </a:solidFill>
              </a:defRPr>
            </a:lvl1pPr>
          </a:lstStyle>
          <a:p>
            <a:pPr>
              <a:defRPr/>
            </a:pPr>
            <a:fld id="{3E372AAE-4E93-4A3D-A978-DFBABA78AB77}"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Second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EE4BFF4F-15D9-4E98-AF1C-0436C43749F9}" type="slidenum">
              <a:rPr lang="en-US"/>
              <a:pPr>
                <a:defRPr/>
              </a:pPr>
              <a:t>‹#›</a:t>
            </a:fld>
            <a:endParaRPr lang="en-US" dirty="0"/>
          </a:p>
        </p:txBody>
      </p:sp>
      <p:sp>
        <p:nvSpPr>
          <p:cNvPr id="5" name="Footer Placeholder 10"/>
          <p:cNvSpPr>
            <a:spLocks noGrp="1"/>
          </p:cNvSpPr>
          <p:nvPr>
            <p:ph type="ftr" sz="quarter" idx="11"/>
          </p:nvPr>
        </p:nvSpPr>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878F1A80-93AD-4693-9B5E-9F26BF75EAE2}" type="slidenum">
              <a:rPr lang="en-US"/>
              <a:pPr>
                <a:defRPr/>
              </a:pPr>
              <a:t>‹#›</a:t>
            </a:fld>
            <a:endParaRPr lang="en-US" dirty="0"/>
          </a:p>
        </p:txBody>
      </p:sp>
      <p:sp>
        <p:nvSpPr>
          <p:cNvPr id="6"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37DE38FA-FAE1-496F-943A-B6108636D828}"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941B18DF-C6A3-432C-8B1A-3E63D8BB4C6E}"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F386C685-B70E-4364-8D68-6D752F9B6059}"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2D8587EF-AA0C-40F8-BB67-03D2E1397010}"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F1DE3EF1-5B33-4551-9607-DBBA9BCABB87}"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9E8A3107-1183-4396-94AB-FD8792175A0F}"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5E8E0A9E-2AE5-4C0E-BAA6-0ED8706D2FC6}"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third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1B7B1423-63AE-4534-B622-FE600CB43EA6}" type="slidenum">
              <a:rPr lang="en-US"/>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6"/>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6" name="Slide Number Placeholder 18"/>
          <p:cNvSpPr>
            <a:spLocks noGrp="1"/>
          </p:cNvSpPr>
          <p:nvPr>
            <p:ph type="sldNum" sz="quarter" idx="12"/>
          </p:nvPr>
        </p:nvSpPr>
        <p:spPr/>
        <p:txBody>
          <a:bodyPr/>
          <a:lstStyle>
            <a:lvl1pPr>
              <a:defRPr/>
            </a:lvl1pPr>
          </a:lstStyle>
          <a:p>
            <a:pPr>
              <a:defRPr/>
            </a:pPr>
            <a:fld id="{0934F4FB-E09F-4EBB-892A-2F7EB65D77A8}"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E26A0711-77D7-46FA-BC80-DE41F49104F7}"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595EF20E-A33F-4041-A620-54313D9B4070}"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241D75E8-C6F0-4DA4-A5BB-D8D0A96808E2}"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8C2F0AF5-24AB-4EED-90BE-5E718814D2D8}"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FE7890D6-2F5A-4D67-BC60-09D99911989B}"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9129E591-444B-4B9C-ADBF-79A63674592D}"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F81F5479-B1A9-4DD0-82ED-800E9973026E}"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032FE741-D156-403C-9834-5CA6C4ECE259}"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Fourth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384516C5-0748-4614-B7B1-F0402FD8BDD9}" type="slidenum">
              <a:rPr lang="en-US"/>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1DD0F0C0-A1DD-42EC-ABC2-43BAFB9105B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461E3E7E-F268-4834-8F20-AACDED4DE5C9}"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A3DC4F5F-0274-4CF1-8819-B8666F55AA5E}"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675AF811-3577-4211-8087-C288845C01AA}"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674411CB-ECDF-4810-B131-8DD4E76FE632}"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70000F24-D254-466E-969C-26EA2183833D}"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BD0DB562-FE7D-430D-8828-F9A5EC5FB455}"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5ED4BCFA-3574-4DAA-942B-B4521888BAE0}"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DBCB4982-EBEA-485F-A5AD-402727F14F0F}"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Fifth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B166A3B7-CF37-4F98-BC0F-969CE94D27DE}" type="slidenum">
              <a:rPr lang="en-US"/>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1C6BC1DB-29B8-44F4-B80F-CB695F78CD7A}"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1D206C94-8971-440D-911B-9C218516F9D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905000"/>
            <a:ext cx="4040188"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905000"/>
            <a:ext cx="4041775"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7"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8" name="Slide Number Placeholder 18"/>
          <p:cNvSpPr>
            <a:spLocks noGrp="1"/>
          </p:cNvSpPr>
          <p:nvPr>
            <p:ph type="sldNum" sz="quarter" idx="12"/>
          </p:nvPr>
        </p:nvSpPr>
        <p:spPr/>
        <p:txBody>
          <a:bodyPr/>
          <a:lstStyle>
            <a:lvl1pPr>
              <a:defRPr/>
            </a:lvl1pPr>
          </a:lstStyle>
          <a:p>
            <a:pPr>
              <a:defRPr/>
            </a:pPr>
            <a:fld id="{45358A40-DEAB-4F91-8BD9-F9FC117E496A}"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5A15444E-6C2B-47F7-A2DC-70FC20EB55C0}"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F2CF7183-F6FB-4FF5-B039-3B930155D445}"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B74A9A4E-A9B3-443F-82F1-1AB06BD86292}"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296FADAF-4E34-49BC-9ECF-F1E458BD2D8F}"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DE7231AD-8705-4D89-87B6-CD74006C973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6"/>
          <p:cNvSpPr>
            <a:spLocks noGrp="1"/>
          </p:cNvSpPr>
          <p:nvPr>
            <p:ph type="dt" sz="half" idx="10"/>
          </p:nvPr>
        </p:nvSpPr>
        <p:spPr/>
        <p:txBody>
          <a:bodyPr/>
          <a:lstStyle>
            <a:lvl1pPr>
              <a:defRPr/>
            </a:lvl1pPr>
          </a:lstStyle>
          <a:p>
            <a:pPr>
              <a:defRPr/>
            </a:pPr>
            <a:endParaRPr lang="en-US"/>
          </a:p>
        </p:txBody>
      </p:sp>
      <p:sp>
        <p:nvSpPr>
          <p:cNvPr id="4"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5" name="Slide Number Placeholder 18"/>
          <p:cNvSpPr>
            <a:spLocks noGrp="1"/>
          </p:cNvSpPr>
          <p:nvPr>
            <p:ph type="sldNum" sz="quarter" idx="12"/>
          </p:nvPr>
        </p:nvSpPr>
        <p:spPr/>
        <p:txBody>
          <a:bodyPr/>
          <a:lstStyle>
            <a:lvl1pPr>
              <a:defRPr/>
            </a:lvl1pPr>
          </a:lstStyle>
          <a:p>
            <a:pPr>
              <a:defRPr/>
            </a:pPr>
            <a:fld id="{18D72F83-F4B5-4BCF-AE5D-DB3AC486AD2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6"/>
          <p:cNvSpPr>
            <a:spLocks noGrp="1"/>
          </p:cNvSpPr>
          <p:nvPr>
            <p:ph type="dt" sz="half" idx="10"/>
          </p:nvPr>
        </p:nvSpPr>
        <p:spPr/>
        <p:txBody>
          <a:bodyPr/>
          <a:lstStyle>
            <a:lvl1pPr>
              <a:defRPr/>
            </a:lvl1pPr>
          </a:lstStyle>
          <a:p>
            <a:pPr>
              <a:defRPr/>
            </a:pPr>
            <a:endParaRPr lang="en-US"/>
          </a:p>
        </p:txBody>
      </p:sp>
      <p:sp>
        <p:nvSpPr>
          <p:cNvPr id="3"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4" name="Slide Number Placeholder 18"/>
          <p:cNvSpPr>
            <a:spLocks noGrp="1"/>
          </p:cNvSpPr>
          <p:nvPr>
            <p:ph type="sldNum" sz="quarter" idx="12"/>
          </p:nvPr>
        </p:nvSpPr>
        <p:spPr/>
        <p:txBody>
          <a:bodyPr/>
          <a:lstStyle>
            <a:lvl1pPr>
              <a:defRPr/>
            </a:lvl1pPr>
          </a:lstStyle>
          <a:p>
            <a:pPr>
              <a:defRPr/>
            </a:pPr>
            <a:fld id="{B109C7AB-DD52-4682-903F-9683A69BFC4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81200"/>
            <a:ext cx="5111750" cy="4144963"/>
          </a:xfrm>
          <a:prstGeom prst="rect">
            <a:avLst/>
          </a:prstGeom>
        </p:spPr>
        <p:txBody>
          <a:bodyPr/>
          <a:lstStyle>
            <a:lvl1pPr>
              <a:defRPr sz="3200">
                <a:solidFill>
                  <a:srgbClr val="000099"/>
                </a:solidFill>
              </a:defRPr>
            </a:lvl1pPr>
            <a:lvl2pPr>
              <a:defRPr sz="2800">
                <a:solidFill>
                  <a:srgbClr val="000099"/>
                </a:solidFill>
              </a:defRPr>
            </a:lvl2pPr>
            <a:lvl3pPr>
              <a:defRPr sz="2400">
                <a:solidFill>
                  <a:srgbClr val="000099"/>
                </a:solidFill>
              </a:defRPr>
            </a:lvl3pPr>
            <a:lvl4pPr>
              <a:defRPr sz="2000">
                <a:solidFill>
                  <a:srgbClr val="000099"/>
                </a:solidFill>
              </a:defRPr>
            </a:lvl4pPr>
            <a:lvl5pPr>
              <a:defRPr sz="2000">
                <a:solidFill>
                  <a:srgbClr val="000099"/>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81200"/>
            <a:ext cx="3008313" cy="4144963"/>
          </a:xfrm>
          <a:prstGeom prst="rect">
            <a:avLst/>
          </a:prstGeom>
        </p:spPr>
        <p:txBody>
          <a:bodyPr/>
          <a:lstStyle>
            <a:lvl1pPr marL="0" indent="0">
              <a:buNone/>
              <a:defRPr sz="1400">
                <a:solidFill>
                  <a:srgbClr val="00009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3D3CDAD7-31FE-4E8C-8594-11762B9904C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6612864E-E322-414A-9A3D-7A3A6566CCF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4.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2.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5.pn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1.pn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3" name="Rectangle 19"/>
          <p:cNvSpPr>
            <a:spLocks noChangeArrowheads="1"/>
          </p:cNvSpPr>
          <p:nvPr userDrawn="1"/>
        </p:nvSpPr>
        <p:spPr bwMode="auto">
          <a:xfrm>
            <a:off x="381000" y="304800"/>
            <a:ext cx="8534400" cy="1219200"/>
          </a:xfrm>
          <a:prstGeom prst="rect">
            <a:avLst/>
          </a:prstGeom>
          <a:solidFill>
            <a:srgbClr val="4E2AB8"/>
          </a:solidFill>
          <a:ln w="9525" algn="ctr">
            <a:noFill/>
            <a:miter lim="800000"/>
            <a:headEnd/>
            <a:tailEnd/>
          </a:ln>
          <a:effectLst/>
        </p:spPr>
        <p:txBody>
          <a:bodyPr wrap="none" anchor="ctr"/>
          <a:lstStyle/>
          <a:p>
            <a:pPr>
              <a:defRPr/>
            </a:pPr>
            <a:endParaRPr lang="en-US" dirty="0"/>
          </a:p>
        </p:txBody>
      </p:sp>
      <p:sp>
        <p:nvSpPr>
          <p:cNvPr id="6147" name="Rectangle 2"/>
          <p:cNvSpPr>
            <a:spLocks noGrp="1" noChangeArrowheads="1"/>
          </p:cNvSpPr>
          <p:nvPr>
            <p:ph type="title"/>
          </p:nvPr>
        </p:nvSpPr>
        <p:spPr bwMode="auto">
          <a:xfrm>
            <a:off x="533400" y="2743200"/>
            <a:ext cx="8077200" cy="3276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8" name="Rectangle 8"/>
          <p:cNvSpPr>
            <a:spLocks noChangeArrowheads="1"/>
          </p:cNvSpPr>
          <p:nvPr userDrawn="1"/>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66569"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12" name="Oval 11"/>
          <p:cNvSpPr/>
          <p:nvPr userDrawn="1"/>
        </p:nvSpPr>
        <p:spPr bwMode="auto">
          <a:xfrm>
            <a:off x="457200" y="1143000"/>
            <a:ext cx="1600200" cy="1524000"/>
          </a:xfrm>
          <a:prstGeom prst="ellipse">
            <a:avLst/>
          </a:prstGeom>
          <a:noFill/>
          <a:ln w="9525" cap="flat" cmpd="sng" algn="ctr">
            <a:solidFill>
              <a:srgbClr val="339933">
                <a:alpha val="0"/>
              </a:srgbClr>
            </a:solidFill>
            <a:prstDash val="solid"/>
            <a:round/>
            <a:headEnd type="none" w="med" len="med"/>
            <a:tailEnd type="none" w="med" len="med"/>
          </a:ln>
          <a:effectLst/>
        </p:spPr>
        <p:txBody>
          <a:bodyPr/>
          <a:lstStyle/>
          <a:p>
            <a:pPr algn="r" eaLnBrk="1" hangingPunct="1">
              <a:defRPr/>
            </a:pPr>
            <a:endParaRPr lang="en-US" sz="1800">
              <a:solidFill>
                <a:schemeClr val="tx1"/>
              </a:solidFill>
            </a:endParaRPr>
          </a:p>
        </p:txBody>
      </p:sp>
      <p:pic>
        <p:nvPicPr>
          <p:cNvPr id="6151" name="Picture 12" descr="pink shirt girl"/>
          <p:cNvPicPr>
            <a:picLocks noChangeAspect="1" noChangeArrowheads="1"/>
          </p:cNvPicPr>
          <p:nvPr userDrawn="1"/>
        </p:nvPicPr>
        <p:blipFill>
          <a:blip r:embed="rId11" cstate="print"/>
          <a:srcRect/>
          <a:stretch>
            <a:fillRect/>
          </a:stretch>
        </p:blipFill>
        <p:spPr bwMode="auto">
          <a:xfrm>
            <a:off x="7924800" y="304800"/>
            <a:ext cx="876300" cy="876300"/>
          </a:xfrm>
          <a:prstGeom prst="rect">
            <a:avLst/>
          </a:prstGeom>
          <a:noFill/>
          <a:ln w="9525">
            <a:noFill/>
            <a:miter lim="800000"/>
            <a:headEnd/>
            <a:tailEnd/>
          </a:ln>
        </p:spPr>
      </p:pic>
      <p:pic>
        <p:nvPicPr>
          <p:cNvPr id="6152" name="Picture 14" descr="blond_happy_baby"/>
          <p:cNvPicPr>
            <a:picLocks noChangeAspect="1" noChangeArrowheads="1"/>
          </p:cNvPicPr>
          <p:nvPr userDrawn="1"/>
        </p:nvPicPr>
        <p:blipFill>
          <a:blip r:embed="rId12" cstate="print"/>
          <a:srcRect/>
          <a:stretch>
            <a:fillRect/>
          </a:stretch>
        </p:blipFill>
        <p:spPr bwMode="auto">
          <a:xfrm>
            <a:off x="6705600" y="304800"/>
            <a:ext cx="895350" cy="881063"/>
          </a:xfrm>
          <a:prstGeom prst="rect">
            <a:avLst/>
          </a:prstGeom>
          <a:noFill/>
          <a:ln w="9525">
            <a:noFill/>
            <a:miter lim="800000"/>
            <a:headEnd/>
            <a:tailEnd/>
          </a:ln>
        </p:spPr>
      </p:pic>
      <p:pic>
        <p:nvPicPr>
          <p:cNvPr id="6153" name="Picture 16" descr="girl_with_ball"/>
          <p:cNvPicPr>
            <a:picLocks noChangeAspect="1" noChangeArrowheads="1"/>
          </p:cNvPicPr>
          <p:nvPr userDrawn="1"/>
        </p:nvPicPr>
        <p:blipFill>
          <a:blip r:embed="rId13" cstate="print"/>
          <a:srcRect/>
          <a:stretch>
            <a:fillRect/>
          </a:stretch>
        </p:blipFill>
        <p:spPr bwMode="auto">
          <a:xfrm>
            <a:off x="5486400" y="381000"/>
            <a:ext cx="819150" cy="806450"/>
          </a:xfrm>
          <a:prstGeom prst="rect">
            <a:avLst/>
          </a:prstGeom>
          <a:noFill/>
          <a:ln w="9525">
            <a:noFill/>
            <a:miter lim="800000"/>
            <a:headEnd/>
            <a:tailEnd/>
          </a:ln>
        </p:spPr>
      </p:pic>
      <p:pic>
        <p:nvPicPr>
          <p:cNvPr id="6154" name="Picture 15" descr="girl_in_wheelchair"/>
          <p:cNvPicPr>
            <a:picLocks noChangeAspect="1" noChangeArrowheads="1"/>
          </p:cNvPicPr>
          <p:nvPr userDrawn="1"/>
        </p:nvPicPr>
        <p:blipFill>
          <a:blip r:embed="rId14" cstate="print"/>
          <a:srcRect/>
          <a:stretch>
            <a:fillRect/>
          </a:stretch>
        </p:blipFill>
        <p:spPr bwMode="auto">
          <a:xfrm>
            <a:off x="6096000" y="685800"/>
            <a:ext cx="838200" cy="825500"/>
          </a:xfrm>
          <a:prstGeom prst="rect">
            <a:avLst/>
          </a:prstGeom>
          <a:noFill/>
          <a:ln w="9525">
            <a:noFill/>
            <a:miter lim="800000"/>
            <a:headEnd/>
            <a:tailEnd/>
          </a:ln>
        </p:spPr>
      </p:pic>
      <p:pic>
        <p:nvPicPr>
          <p:cNvPr id="6155" name="Picture 13" descr="tie_dye_boy"/>
          <p:cNvPicPr>
            <a:picLocks noChangeAspect="1" noChangeArrowheads="1"/>
          </p:cNvPicPr>
          <p:nvPr userDrawn="1"/>
        </p:nvPicPr>
        <p:blipFill>
          <a:blip r:embed="rId15" cstate="print"/>
          <a:srcRect/>
          <a:stretch>
            <a:fillRect/>
          </a:stretch>
        </p:blipFill>
        <p:spPr bwMode="auto">
          <a:xfrm>
            <a:off x="7315200" y="609600"/>
            <a:ext cx="895350" cy="881063"/>
          </a:xfrm>
          <a:prstGeom prst="rect">
            <a:avLst/>
          </a:prstGeom>
          <a:noFill/>
          <a:ln w="9525">
            <a:noFill/>
            <a:miter lim="800000"/>
            <a:headEnd/>
            <a:tailEnd/>
          </a:ln>
        </p:spPr>
      </p:pic>
      <p:pic>
        <p:nvPicPr>
          <p:cNvPr id="6156" name="Picture 17" descr="eco_round_logo_w_purple"/>
          <p:cNvPicPr>
            <a:picLocks noChangeAspect="1" noChangeArrowheads="1"/>
          </p:cNvPicPr>
          <p:nvPr userDrawn="1"/>
        </p:nvPicPr>
        <p:blipFill>
          <a:blip r:embed="rId16" cstate="print"/>
          <a:srcRect/>
          <a:stretch>
            <a:fillRect/>
          </a:stretch>
        </p:blipFill>
        <p:spPr bwMode="auto">
          <a:xfrm>
            <a:off x="457200" y="228600"/>
            <a:ext cx="1752600" cy="1700213"/>
          </a:xfrm>
          <a:prstGeom prst="rect">
            <a:avLst/>
          </a:prstGeom>
          <a:noFill/>
          <a:ln w="9525">
            <a:noFill/>
            <a:miter lim="800000"/>
            <a:headEnd/>
            <a:tailEnd/>
          </a:ln>
        </p:spPr>
      </p:pic>
      <p:sp>
        <p:nvSpPr>
          <p:cNvPr id="17" name="Date Placeholder 16"/>
          <p:cNvSpPr>
            <a:spLocks noGrp="1"/>
          </p:cNvSpPr>
          <p:nvPr>
            <p:ph type="dt" sz="half" idx="2"/>
          </p:nvPr>
        </p:nvSpPr>
        <p:spPr>
          <a:xfrm>
            <a:off x="457200" y="6356350"/>
            <a:ext cx="2590800" cy="365125"/>
          </a:xfrm>
          <a:prstGeom prst="rect">
            <a:avLst/>
          </a:prstGeom>
        </p:spPr>
        <p:txBody>
          <a:bodyPr vert="horz" lIns="91440" tIns="45720" rIns="91440" bIns="45720" rtlCol="0" anchor="ctr"/>
          <a:lstStyle>
            <a:lvl1pPr algn="l">
              <a:defRPr sz="1200">
                <a:solidFill>
                  <a:srgbClr val="000099"/>
                </a:solidFill>
                <a:latin typeface="Arial" charset="0"/>
              </a:defRPr>
            </a:lvl1pPr>
          </a:lstStyle>
          <a:p>
            <a:pPr>
              <a:defRPr/>
            </a:pPr>
            <a:endParaRPr lang="en-US"/>
          </a:p>
        </p:txBody>
      </p:sp>
      <p:sp>
        <p:nvSpPr>
          <p:cNvPr id="18" name="Footer Placeholder 1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a:t>Early Childhood Outcomes Center</a:t>
            </a:r>
          </a:p>
        </p:txBody>
      </p:sp>
      <p:sp>
        <p:nvSpPr>
          <p:cNvPr id="19" name="Slide Number Placeholder 1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99"/>
                </a:solidFill>
                <a:latin typeface="Arial" charset="0"/>
              </a:defRPr>
            </a:lvl1pPr>
          </a:lstStyle>
          <a:p>
            <a:pPr>
              <a:defRPr/>
            </a:pPr>
            <a:fld id="{A0FDDE92-D66F-4129-8F63-B964D792A1E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94" r:id="rId1"/>
    <p:sldLayoutId id="2147484795" r:id="rId2"/>
    <p:sldLayoutId id="2147484753" r:id="rId3"/>
    <p:sldLayoutId id="2147484754" r:id="rId4"/>
    <p:sldLayoutId id="2147484755" r:id="rId5"/>
    <p:sldLayoutId id="2147484756" r:id="rId6"/>
    <p:sldLayoutId id="2147484757" r:id="rId7"/>
    <p:sldLayoutId id="2147484758" r:id="rId8"/>
    <p:sldLayoutId id="2147484759" r:id="rId9"/>
  </p:sldLayoutIdLst>
  <p:hf hdr="0" dt="0"/>
  <p:txStyles>
    <p:titleStyle>
      <a:lvl1pPr algn="r" rtl="0" eaLnBrk="0" fontAlgn="base" hangingPunct="0">
        <a:spcBef>
          <a:spcPct val="0"/>
        </a:spcBef>
        <a:spcAft>
          <a:spcPct val="0"/>
        </a:spcAft>
        <a:defRPr sz="3600" b="1">
          <a:solidFill>
            <a:srgbClr val="224568"/>
          </a:solidFill>
          <a:latin typeface="+mj-lt"/>
          <a:ea typeface="+mj-ea"/>
          <a:cs typeface="+mj-cs"/>
        </a:defRPr>
      </a:lvl1pPr>
      <a:lvl2pPr algn="r" rtl="0" eaLnBrk="0" fontAlgn="base" hangingPunct="0">
        <a:spcBef>
          <a:spcPct val="0"/>
        </a:spcBef>
        <a:spcAft>
          <a:spcPct val="0"/>
        </a:spcAft>
        <a:defRPr sz="3600" b="1">
          <a:solidFill>
            <a:srgbClr val="224568"/>
          </a:solidFill>
          <a:latin typeface="Arial" charset="0"/>
        </a:defRPr>
      </a:lvl2pPr>
      <a:lvl3pPr algn="r" rtl="0" eaLnBrk="0" fontAlgn="base" hangingPunct="0">
        <a:spcBef>
          <a:spcPct val="0"/>
        </a:spcBef>
        <a:spcAft>
          <a:spcPct val="0"/>
        </a:spcAft>
        <a:defRPr sz="3600" b="1">
          <a:solidFill>
            <a:srgbClr val="224568"/>
          </a:solidFill>
          <a:latin typeface="Arial" charset="0"/>
        </a:defRPr>
      </a:lvl3pPr>
      <a:lvl4pPr algn="r" rtl="0" eaLnBrk="0" fontAlgn="base" hangingPunct="0">
        <a:spcBef>
          <a:spcPct val="0"/>
        </a:spcBef>
        <a:spcAft>
          <a:spcPct val="0"/>
        </a:spcAft>
        <a:defRPr sz="3600" b="1">
          <a:solidFill>
            <a:srgbClr val="224568"/>
          </a:solidFill>
          <a:latin typeface="Arial" charset="0"/>
        </a:defRPr>
      </a:lvl4pPr>
      <a:lvl5pPr algn="r" rtl="0" eaLnBrk="0" fontAlgn="base" hangingPunct="0">
        <a:spcBef>
          <a:spcPct val="0"/>
        </a:spcBef>
        <a:spcAft>
          <a:spcPct val="0"/>
        </a:spcAft>
        <a:defRPr sz="3600" b="1">
          <a:solidFill>
            <a:srgbClr val="224568"/>
          </a:solidFill>
          <a:latin typeface="Arial" charset="0"/>
        </a:defRPr>
      </a:lvl5pPr>
      <a:lvl6pPr marL="457200" algn="r" rtl="0" fontAlgn="base">
        <a:spcBef>
          <a:spcPct val="0"/>
        </a:spcBef>
        <a:spcAft>
          <a:spcPct val="0"/>
        </a:spcAft>
        <a:defRPr sz="4400">
          <a:solidFill>
            <a:schemeClr val="tx1"/>
          </a:solidFill>
          <a:latin typeface="Arial" charset="0"/>
        </a:defRPr>
      </a:lvl6pPr>
      <a:lvl7pPr marL="914400" algn="r" rtl="0" fontAlgn="base">
        <a:spcBef>
          <a:spcPct val="0"/>
        </a:spcBef>
        <a:spcAft>
          <a:spcPct val="0"/>
        </a:spcAft>
        <a:defRPr sz="4400">
          <a:solidFill>
            <a:schemeClr val="tx1"/>
          </a:solidFill>
          <a:latin typeface="Arial" charset="0"/>
        </a:defRPr>
      </a:lvl7pPr>
      <a:lvl8pPr marL="1371600" algn="r" rtl="0" fontAlgn="base">
        <a:spcBef>
          <a:spcPct val="0"/>
        </a:spcBef>
        <a:spcAft>
          <a:spcPct val="0"/>
        </a:spcAft>
        <a:defRPr sz="4400">
          <a:solidFill>
            <a:schemeClr val="tx1"/>
          </a:solidFill>
          <a:latin typeface="Arial" charset="0"/>
        </a:defRPr>
      </a:lvl8pPr>
      <a:lvl9pPr marL="1828800" algn="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21336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userDrawn="1"/>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userDrawn="1"/>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pic>
        <p:nvPicPr>
          <p:cNvPr id="7175" name="Picture 14" descr="girl_with_ball"/>
          <p:cNvPicPr>
            <a:picLocks noChangeAspect="1" noChangeArrowheads="1"/>
          </p:cNvPicPr>
          <p:nvPr userDrawn="1"/>
        </p:nvPicPr>
        <p:blipFill>
          <a:blip r:embed="rId11" cstate="print"/>
          <a:srcRect/>
          <a:stretch>
            <a:fillRect/>
          </a:stretch>
        </p:blipFill>
        <p:spPr bwMode="auto">
          <a:xfrm>
            <a:off x="7543800" y="1371600"/>
            <a:ext cx="685800" cy="674688"/>
          </a:xfrm>
          <a:prstGeom prst="rect">
            <a:avLst/>
          </a:prstGeom>
          <a:noFill/>
          <a:ln w="9525">
            <a:noFill/>
            <a:miter lim="800000"/>
            <a:headEnd/>
            <a:tailEnd/>
          </a:ln>
        </p:spPr>
      </p:pic>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A74CF157-829D-445F-B420-65FD0017A7D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60" r:id="rId1"/>
    <p:sldLayoutId id="2147484796" r:id="rId2"/>
    <p:sldLayoutId id="2147484761" r:id="rId3"/>
    <p:sldLayoutId id="2147484762" r:id="rId4"/>
    <p:sldLayoutId id="2147484763" r:id="rId5"/>
    <p:sldLayoutId id="2147484764" r:id="rId6"/>
    <p:sldLayoutId id="2147484765" r:id="rId7"/>
    <p:sldLayoutId id="2147484797" r:id="rId8"/>
    <p:sldLayoutId id="2147484766" r:id="rId9"/>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21336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userDrawn="1"/>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userDrawn="1"/>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C9D2368E-A2C0-442C-8746-F93BDD840700}" type="slidenum">
              <a:rPr lang="en-US"/>
              <a:pPr>
                <a:defRPr/>
              </a:pPr>
              <a:t>‹#›</a:t>
            </a:fld>
            <a:endParaRPr lang="en-US" dirty="0"/>
          </a:p>
        </p:txBody>
      </p:sp>
      <p:pic>
        <p:nvPicPr>
          <p:cNvPr id="8201" name="Picture 15" descr="girl_in_wheelchair"/>
          <p:cNvPicPr>
            <a:picLocks noChangeAspect="1" noChangeArrowheads="1"/>
          </p:cNvPicPr>
          <p:nvPr userDrawn="1"/>
        </p:nvPicPr>
        <p:blipFill>
          <a:blip r:embed="rId11" cstate="print"/>
          <a:srcRect/>
          <a:stretch>
            <a:fillRect/>
          </a:stretch>
        </p:blipFill>
        <p:spPr bwMode="auto">
          <a:xfrm>
            <a:off x="7543800" y="1295400"/>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67" r:id="rId1"/>
    <p:sldLayoutId id="2147484798" r:id="rId2"/>
    <p:sldLayoutId id="2147484799" r:id="rId3"/>
    <p:sldLayoutId id="2147484768" r:id="rId4"/>
    <p:sldLayoutId id="2147484769" r:id="rId5"/>
    <p:sldLayoutId id="2147484770" r:id="rId6"/>
    <p:sldLayoutId id="2147484771" r:id="rId7"/>
    <p:sldLayoutId id="2147484800" r:id="rId8"/>
    <p:sldLayoutId id="2147484772" r:id="rId9"/>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userDrawn="1"/>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userDrawn="1"/>
        </p:nvSpPr>
        <p:spPr bwMode="auto">
          <a:xfrm>
            <a:off x="457200" y="1600200"/>
            <a:ext cx="8229600" cy="182563"/>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719ABC35-957C-4F68-9A03-5FB105F89BF3}" type="slidenum">
              <a:rPr lang="en-US"/>
              <a:pPr>
                <a:defRPr/>
              </a:pPr>
              <a:t>‹#›</a:t>
            </a:fld>
            <a:endParaRPr lang="en-US" dirty="0"/>
          </a:p>
        </p:txBody>
      </p:sp>
      <p:pic>
        <p:nvPicPr>
          <p:cNvPr id="9225" name="Picture 14" descr="blond_happy_baby"/>
          <p:cNvPicPr>
            <a:picLocks noChangeAspect="1" noChangeArrowheads="1"/>
          </p:cNvPicPr>
          <p:nvPr userDrawn="1"/>
        </p:nvPicPr>
        <p:blipFill>
          <a:blip r:embed="rId11" cstate="print"/>
          <a:srcRect/>
          <a:stretch>
            <a:fillRect/>
          </a:stretch>
        </p:blipFill>
        <p:spPr bwMode="auto">
          <a:xfrm>
            <a:off x="7543800" y="1295400"/>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73" r:id="rId1"/>
    <p:sldLayoutId id="2147484801" r:id="rId2"/>
    <p:sldLayoutId id="2147484774" r:id="rId3"/>
    <p:sldLayoutId id="2147484775" r:id="rId4"/>
    <p:sldLayoutId id="2147484776" r:id="rId5"/>
    <p:sldLayoutId id="2147484777" r:id="rId6"/>
    <p:sldLayoutId id="2147484778" r:id="rId7"/>
    <p:sldLayoutId id="2147484802" r:id="rId8"/>
    <p:sldLayoutId id="2147484779" r:id="rId9"/>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userDrawn="1"/>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userDrawn="1"/>
        </p:nvSpPr>
        <p:spPr bwMode="auto">
          <a:xfrm>
            <a:off x="457200" y="1600200"/>
            <a:ext cx="8229600" cy="136525"/>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99234726-9537-4679-9DD9-9F6152BCEFA1}" type="slidenum">
              <a:rPr lang="en-US"/>
              <a:pPr>
                <a:defRPr/>
              </a:pPr>
              <a:t>‹#›</a:t>
            </a:fld>
            <a:endParaRPr lang="en-US" dirty="0"/>
          </a:p>
        </p:txBody>
      </p:sp>
      <p:pic>
        <p:nvPicPr>
          <p:cNvPr id="10249" name="Picture 13" descr="tie_dye_boy"/>
          <p:cNvPicPr>
            <a:picLocks noChangeAspect="1" noChangeArrowheads="1"/>
          </p:cNvPicPr>
          <p:nvPr userDrawn="1"/>
        </p:nvPicPr>
        <p:blipFill>
          <a:blip r:embed="rId11" cstate="print"/>
          <a:srcRect/>
          <a:stretch>
            <a:fillRect/>
          </a:stretch>
        </p:blipFill>
        <p:spPr bwMode="auto">
          <a:xfrm>
            <a:off x="7543800" y="1247775"/>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80" r:id="rId1"/>
    <p:sldLayoutId id="2147484803" r:id="rId2"/>
    <p:sldLayoutId id="2147484781" r:id="rId3"/>
    <p:sldLayoutId id="2147484782" r:id="rId4"/>
    <p:sldLayoutId id="2147484783" r:id="rId5"/>
    <p:sldLayoutId id="2147484784" r:id="rId6"/>
    <p:sldLayoutId id="2147484785" r:id="rId7"/>
    <p:sldLayoutId id="2147484804" r:id="rId8"/>
    <p:sldLayoutId id="2147484786" r:id="rId9"/>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userDrawn="1"/>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userDrawn="1"/>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82E9D381-0298-49AD-B155-3B2881DBBE48}" type="slidenum">
              <a:rPr lang="en-US"/>
              <a:pPr>
                <a:defRPr/>
              </a:pPr>
              <a:t>‹#›</a:t>
            </a:fld>
            <a:endParaRPr lang="en-US" dirty="0"/>
          </a:p>
        </p:txBody>
      </p:sp>
      <p:pic>
        <p:nvPicPr>
          <p:cNvPr id="11273" name="Picture 12" descr="pink shirt girl"/>
          <p:cNvPicPr>
            <a:picLocks noChangeAspect="1" noChangeArrowheads="1"/>
          </p:cNvPicPr>
          <p:nvPr userDrawn="1"/>
        </p:nvPicPr>
        <p:blipFill>
          <a:blip r:embed="rId11" cstate="print"/>
          <a:srcRect/>
          <a:stretch>
            <a:fillRect/>
          </a:stretch>
        </p:blipFill>
        <p:spPr bwMode="auto">
          <a:xfrm>
            <a:off x="7543800" y="1371600"/>
            <a:ext cx="685800"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87" r:id="rId1"/>
    <p:sldLayoutId id="2147484805" r:id="rId2"/>
    <p:sldLayoutId id="2147484788" r:id="rId3"/>
    <p:sldLayoutId id="2147484789" r:id="rId4"/>
    <p:sldLayoutId id="2147484790" r:id="rId5"/>
    <p:sldLayoutId id="2147484791" r:id="rId6"/>
    <p:sldLayoutId id="2147484792" r:id="rId7"/>
    <p:sldLayoutId id="2147484806" r:id="rId8"/>
    <p:sldLayoutId id="2147484793" r:id="rId9"/>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11.xml"/><Relationship Id="rId7" Type="http://schemas.openxmlformats.org/officeDocument/2006/relationships/image" Target="../media/image10.emf"/><Relationship Id="rId2" Type="http://schemas.openxmlformats.org/officeDocument/2006/relationships/slideLayout" Target="../slideLayouts/slideLayout31.xml"/><Relationship Id="rId1" Type="http://schemas.openxmlformats.org/officeDocument/2006/relationships/vmlDrawing" Target="../drawings/vmlDrawing1.vml"/><Relationship Id="rId6" Type="http://schemas.openxmlformats.org/officeDocument/2006/relationships/package" Target="../embeddings/Microsoft_Word_Document1.docx"/><Relationship Id="rId5" Type="http://schemas.openxmlformats.org/officeDocument/2006/relationships/image" Target="../media/image9.emf"/><Relationship Id="rId4" Type="http://schemas.openxmlformats.org/officeDocument/2006/relationships/oleObject" Target="../embeddings/Microsoft_Word_97_-_2003_Document1.doc"/><Relationship Id="rId9"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hyperlink" Target="http://www.fpg.unc.edu/~eco/pages/frame_dev.cfm" TargetMode="External"/><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mailto:staff@the-eco-center.org" TargetMode="Externa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8"/>
          <p:cNvPicPr>
            <a:picLocks noGrp="1" noChangeAspect="1" noChangeArrowheads="1"/>
          </p:cNvPicPr>
          <p:nvPr/>
        </p:nvPicPr>
        <p:blipFill>
          <a:blip r:embed="rId3" cstate="print"/>
          <a:srcRect/>
          <a:stretch>
            <a:fillRect/>
          </a:stretch>
        </p:blipFill>
        <p:spPr bwMode="auto">
          <a:xfrm>
            <a:off x="7848600" y="5943600"/>
            <a:ext cx="800100" cy="666750"/>
          </a:xfrm>
          <a:prstGeom prst="rect">
            <a:avLst/>
          </a:prstGeom>
          <a:noFill/>
          <a:ln w="9525">
            <a:noFill/>
            <a:miter lim="800000"/>
            <a:headEnd/>
            <a:tailEnd/>
          </a:ln>
        </p:spPr>
      </p:pic>
      <p:sp>
        <p:nvSpPr>
          <p:cNvPr id="25603" name="Text Box 5"/>
          <p:cNvSpPr txBox="1">
            <a:spLocks noChangeArrowheads="1"/>
          </p:cNvSpPr>
          <p:nvPr/>
        </p:nvSpPr>
        <p:spPr bwMode="auto">
          <a:xfrm>
            <a:off x="304800" y="5943600"/>
            <a:ext cx="7848600" cy="553998"/>
          </a:xfrm>
          <a:prstGeom prst="rect">
            <a:avLst/>
          </a:prstGeom>
          <a:noFill/>
          <a:ln w="9525" algn="ctr">
            <a:noFill/>
            <a:miter lim="800000"/>
            <a:headEnd/>
            <a:tailEnd/>
          </a:ln>
        </p:spPr>
        <p:txBody>
          <a:bodyPr>
            <a:spAutoFit/>
          </a:bodyPr>
          <a:lstStyle/>
          <a:p>
            <a:r>
              <a:rPr lang="en-US" sz="1600" i="1" dirty="0" smtClean="0"/>
              <a:t>Improving Data, Improving Outcomes Conference</a:t>
            </a:r>
            <a:endParaRPr lang="en-US" sz="1800" i="1" dirty="0"/>
          </a:p>
          <a:p>
            <a:r>
              <a:rPr lang="en-US" sz="1400" i="1" dirty="0" smtClean="0"/>
              <a:t>Washington, DC  Sept. 15-17, 2013</a:t>
            </a:r>
            <a:endParaRPr lang="en-US" sz="1800" i="1" dirty="0"/>
          </a:p>
        </p:txBody>
      </p:sp>
      <p:sp>
        <p:nvSpPr>
          <p:cNvPr id="25604" name="Title 8"/>
          <p:cNvSpPr>
            <a:spLocks noGrp="1"/>
          </p:cNvSpPr>
          <p:nvPr>
            <p:ph type="ctrTitle"/>
          </p:nvPr>
        </p:nvSpPr>
        <p:spPr>
          <a:xfrm>
            <a:off x="304800" y="2130425"/>
            <a:ext cx="8610600" cy="1470025"/>
          </a:xfrm>
        </p:spPr>
        <p:txBody>
          <a:bodyPr/>
          <a:lstStyle/>
          <a:p>
            <a:r>
              <a:rPr lang="en-US" sz="3500" dirty="0" err="1"/>
              <a:t>Planful</a:t>
            </a:r>
            <a:r>
              <a:rPr lang="en-US" sz="3500" dirty="0"/>
              <a:t> Changes: Using </a:t>
            </a:r>
            <a:r>
              <a:rPr lang="en-US" sz="3500" dirty="0" smtClean="0"/>
              <a:t>                    Self-Assessments </a:t>
            </a:r>
            <a:r>
              <a:rPr lang="en-US" sz="3500" dirty="0"/>
              <a:t>to Improve Child and Family Outcome Measurement Systems</a:t>
            </a:r>
            <a:endParaRPr lang="en-US" sz="3500" dirty="0" smtClean="0"/>
          </a:p>
        </p:txBody>
      </p:sp>
      <p:sp>
        <p:nvSpPr>
          <p:cNvPr id="25605" name="Subtitle 11"/>
          <p:cNvSpPr>
            <a:spLocks noGrp="1"/>
          </p:cNvSpPr>
          <p:nvPr>
            <p:ph type="subTitle" idx="1"/>
          </p:nvPr>
        </p:nvSpPr>
        <p:spPr bwMode="auto">
          <a:xfrm>
            <a:off x="2133600" y="4191000"/>
            <a:ext cx="6400800" cy="13716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Lauren Barton, </a:t>
            </a:r>
            <a:r>
              <a:rPr lang="en-US" sz="1600" dirty="0" smtClean="0"/>
              <a:t>ECO at SRI, </a:t>
            </a:r>
            <a:r>
              <a:rPr lang="en-US" sz="1600" dirty="0" err="1" smtClean="0"/>
              <a:t>DaSy</a:t>
            </a:r>
            <a:endParaRPr lang="en-US" dirty="0" smtClean="0"/>
          </a:p>
          <a:p>
            <a:r>
              <a:rPr lang="en-US" dirty="0" smtClean="0"/>
              <a:t>Melissa </a:t>
            </a:r>
            <a:r>
              <a:rPr lang="en-US" dirty="0" err="1" smtClean="0"/>
              <a:t>Raspa</a:t>
            </a:r>
            <a:r>
              <a:rPr lang="en-US" dirty="0" smtClean="0"/>
              <a:t>, </a:t>
            </a:r>
            <a:r>
              <a:rPr lang="en-US" sz="1600" dirty="0" smtClean="0"/>
              <a:t>ECO at RTI</a:t>
            </a:r>
            <a:endParaRPr lang="en-US" dirty="0" smtClean="0"/>
          </a:p>
          <a:p>
            <a:endParaRPr lang="en-US"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Have You Been Wondering…</a:t>
            </a:r>
            <a:endParaRPr lang="en-US" dirty="0"/>
          </a:p>
        </p:txBody>
      </p:sp>
      <p:sp>
        <p:nvSpPr>
          <p:cNvPr id="7" name="Content Placeholder 6"/>
          <p:cNvSpPr>
            <a:spLocks noGrp="1"/>
          </p:cNvSpPr>
          <p:nvPr>
            <p:ph idx="1"/>
          </p:nvPr>
        </p:nvSpPr>
        <p:spPr>
          <a:xfrm>
            <a:off x="457200" y="1828800"/>
            <a:ext cx="8458200" cy="4187952"/>
          </a:xfrm>
        </p:spPr>
        <p:txBody>
          <a:bodyPr/>
          <a:lstStyle/>
          <a:p>
            <a:pPr marL="457200" indent="-457200">
              <a:buFont typeface="Arial" pitchFamily="34" charset="0"/>
              <a:buChar char="•"/>
            </a:pPr>
            <a:r>
              <a:rPr lang="en-US" dirty="0" smtClean="0"/>
              <a:t>In our state, how </a:t>
            </a:r>
            <a:r>
              <a:rPr lang="en-US" dirty="0"/>
              <a:t>well do we </a:t>
            </a:r>
            <a:r>
              <a:rPr lang="en-US" dirty="0" smtClean="0"/>
              <a:t>measure</a:t>
            </a:r>
          </a:p>
          <a:p>
            <a:pPr marL="857250" lvl="1" indent="-457200">
              <a:buFont typeface="Arial" pitchFamily="34" charset="0"/>
              <a:buChar char="•"/>
            </a:pPr>
            <a:r>
              <a:rPr lang="en-US" dirty="0" smtClean="0"/>
              <a:t>Child outcomes</a:t>
            </a:r>
          </a:p>
          <a:p>
            <a:pPr marL="857250" lvl="1" indent="-457200">
              <a:buFont typeface="Arial" pitchFamily="34" charset="0"/>
              <a:buChar char="•"/>
            </a:pPr>
            <a:r>
              <a:rPr lang="en-US" dirty="0" smtClean="0"/>
              <a:t>The </a:t>
            </a:r>
            <a:r>
              <a:rPr lang="en-US" dirty="0"/>
              <a:t>experiences of </a:t>
            </a:r>
            <a:r>
              <a:rPr lang="en-US" dirty="0" smtClean="0"/>
              <a:t>and outcomes for families </a:t>
            </a:r>
          </a:p>
          <a:p>
            <a:pPr marL="457200" indent="-457200">
              <a:buFont typeface="Arial" pitchFamily="34" charset="0"/>
              <a:buChar char="•"/>
            </a:pPr>
            <a:r>
              <a:rPr lang="en-US" dirty="0" smtClean="0"/>
              <a:t>What </a:t>
            </a:r>
            <a:r>
              <a:rPr lang="en-US" dirty="0"/>
              <a:t>else do we need to do with our </a:t>
            </a:r>
            <a:r>
              <a:rPr lang="en-US" dirty="0" smtClean="0"/>
              <a:t>data</a:t>
            </a:r>
            <a:r>
              <a:rPr lang="en-US" dirty="0"/>
              <a:t>?</a:t>
            </a:r>
          </a:p>
          <a:p>
            <a:pPr marL="457200" indent="-457200">
              <a:buFont typeface="Arial" pitchFamily="34" charset="0"/>
              <a:buChar char="•"/>
            </a:pPr>
            <a:r>
              <a:rPr lang="en-US" dirty="0"/>
              <a:t>How do we know if we are heading in the right direction?</a:t>
            </a:r>
          </a:p>
          <a:p>
            <a:pPr marL="457200" indent="-457200">
              <a:buFont typeface="Arial" pitchFamily="34" charset="0"/>
              <a:buChar char="•"/>
            </a:pPr>
            <a:r>
              <a:rPr lang="en-US" dirty="0"/>
              <a:t>How can we prioritize improvements to our </a:t>
            </a:r>
            <a:r>
              <a:rPr lang="en-US" dirty="0" smtClean="0"/>
              <a:t>outcomes </a:t>
            </a:r>
            <a:r>
              <a:rPr lang="en-US" dirty="0"/>
              <a:t>measurement </a:t>
            </a:r>
            <a:r>
              <a:rPr lang="en-US" dirty="0" smtClean="0"/>
              <a:t>systems?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6BC6E57-59AF-49F2-9015-30F37DEB370C}" type="slidenum">
              <a:rPr lang="en-US" smtClean="0"/>
              <a:pPr>
                <a:defRPr/>
              </a:pPr>
              <a:t>10</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extLst>
      <p:ext uri="{BB962C8B-B14F-4D97-AF65-F5344CB8AC3E}">
        <p14:creationId xmlns:p14="http://schemas.microsoft.com/office/powerpoint/2010/main" val="1721807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Early Childhood Outcomes Center</a:t>
            </a:r>
            <a:endParaRPr lang="en-US"/>
          </a:p>
        </p:txBody>
      </p:sp>
      <p:sp>
        <p:nvSpPr>
          <p:cNvPr id="4" name="Slide Number Placeholder 3"/>
          <p:cNvSpPr>
            <a:spLocks noGrp="1"/>
          </p:cNvSpPr>
          <p:nvPr>
            <p:ph type="sldNum" sz="quarter" idx="11"/>
          </p:nvPr>
        </p:nvSpPr>
        <p:spPr/>
        <p:txBody>
          <a:bodyPr/>
          <a:lstStyle/>
          <a:p>
            <a:pPr>
              <a:defRPr/>
            </a:pPr>
            <a:fld id="{3E372AAE-4E93-4A3D-A978-DFBABA78AB77}" type="slidenum">
              <a:rPr lang="en-US" smtClean="0"/>
              <a:pPr>
                <a:defRPr/>
              </a:pPr>
              <a:t>11</a:t>
            </a:fld>
            <a:endParaRPr lang="en-US" dirty="0"/>
          </a:p>
        </p:txBody>
      </p:sp>
      <p:graphicFrame>
        <p:nvGraphicFramePr>
          <p:cNvPr id="2" name="Content Placeholder 1"/>
          <p:cNvGraphicFramePr>
            <a:graphicFrameLocks noGrp="1" noChangeAspect="1"/>
          </p:cNvGraphicFramePr>
          <p:nvPr>
            <p:ph sz="half" idx="1"/>
            <p:extLst>
              <p:ext uri="{D42A27DB-BD31-4B8C-83A1-F6EECF244321}">
                <p14:modId xmlns:p14="http://schemas.microsoft.com/office/powerpoint/2010/main" val="1656133578"/>
              </p:ext>
            </p:extLst>
          </p:nvPr>
        </p:nvGraphicFramePr>
        <p:xfrm>
          <a:off x="304800" y="2514600"/>
          <a:ext cx="3363913" cy="4187825"/>
        </p:xfrm>
        <a:graphic>
          <a:graphicData uri="http://schemas.openxmlformats.org/presentationml/2006/ole">
            <mc:AlternateContent xmlns:mc="http://schemas.openxmlformats.org/markup-compatibility/2006">
              <mc:Choice xmlns:v="urn:schemas-microsoft-com:vml" Requires="v">
                <p:oleObj spid="_x0000_s1074" name="Document" r:id="rId4" imgW="6912881" imgH="8605842" progId="Word.Document.8">
                  <p:embed/>
                </p:oleObj>
              </mc:Choice>
              <mc:Fallback>
                <p:oleObj name="Document" r:id="rId4" imgW="6912881" imgH="8605842" progId="Word.Document.8">
                  <p:embed/>
                  <p:pic>
                    <p:nvPicPr>
                      <p:cNvPr id="0" name=""/>
                      <p:cNvPicPr/>
                      <p:nvPr/>
                    </p:nvPicPr>
                    <p:blipFill>
                      <a:blip r:embed="rId5"/>
                      <a:stretch>
                        <a:fillRect/>
                      </a:stretch>
                    </p:blipFill>
                    <p:spPr>
                      <a:xfrm>
                        <a:off x="304800" y="2514600"/>
                        <a:ext cx="3363913" cy="4187825"/>
                      </a:xfrm>
                      <a:prstGeom prst="rect">
                        <a:avLst/>
                      </a:prstGeom>
                    </p:spPr>
                  </p:pic>
                </p:oleObj>
              </mc:Fallback>
            </mc:AlternateContent>
          </a:graphicData>
        </a:graphic>
      </p:graphicFrame>
      <p:graphicFrame>
        <p:nvGraphicFramePr>
          <p:cNvPr id="9" name="Content Placeholder 8"/>
          <p:cNvGraphicFramePr>
            <a:graphicFrameLocks noGrp="1" noChangeAspect="1"/>
          </p:cNvGraphicFramePr>
          <p:nvPr>
            <p:ph sz="half" idx="2"/>
            <p:extLst>
              <p:ext uri="{D42A27DB-BD31-4B8C-83A1-F6EECF244321}">
                <p14:modId xmlns:p14="http://schemas.microsoft.com/office/powerpoint/2010/main" val="1826539011"/>
              </p:ext>
            </p:extLst>
          </p:nvPr>
        </p:nvGraphicFramePr>
        <p:xfrm>
          <a:off x="5334000" y="2514600"/>
          <a:ext cx="3373437" cy="4187825"/>
        </p:xfrm>
        <a:graphic>
          <a:graphicData uri="http://schemas.openxmlformats.org/presentationml/2006/ole">
            <mc:AlternateContent xmlns:mc="http://schemas.openxmlformats.org/markup-compatibility/2006">
              <mc:Choice xmlns:v="urn:schemas-microsoft-com:vml" Requires="v">
                <p:oleObj spid="_x0000_s1075" name="Document" r:id="rId6" imgW="6931949" imgH="8605842" progId="Word.Document.12">
                  <p:embed/>
                </p:oleObj>
              </mc:Choice>
              <mc:Fallback>
                <p:oleObj name="Document" r:id="rId6" imgW="6931949" imgH="8605842" progId="Word.Document.12">
                  <p:embed/>
                  <p:pic>
                    <p:nvPicPr>
                      <p:cNvPr id="0" name=""/>
                      <p:cNvPicPr/>
                      <p:nvPr/>
                    </p:nvPicPr>
                    <p:blipFill>
                      <a:blip r:embed="rId7"/>
                      <a:stretch>
                        <a:fillRect/>
                      </a:stretch>
                    </p:blipFill>
                    <p:spPr>
                      <a:xfrm>
                        <a:off x="5334000" y="2514600"/>
                        <a:ext cx="3373437" cy="4187825"/>
                      </a:xfrm>
                      <a:prstGeom prst="rect">
                        <a:avLst/>
                      </a:prstGeom>
                    </p:spPr>
                  </p:pic>
                </p:oleObj>
              </mc:Fallback>
            </mc:AlternateContent>
          </a:graphicData>
        </a:graphic>
      </p:graphicFrame>
      <p:pic>
        <p:nvPicPr>
          <p:cNvPr id="8" name="Picture 2" descr="C:\Documents and Settings\khebbeler\My Documents\My Pictures\Microsoft Clip Organizer\j0427747.jpg"/>
          <p:cNvPicPr>
            <a:picLocks noChangeAspect="1" noChangeArrowheads="1"/>
          </p:cNvPicPr>
          <p:nvPr/>
        </p:nvPicPr>
        <p:blipFill>
          <a:blip r:embed="rId8" cstate="print"/>
          <a:srcRect/>
          <a:stretch>
            <a:fillRect/>
          </a:stretch>
        </p:blipFill>
        <p:spPr bwMode="auto">
          <a:xfrm>
            <a:off x="2438400" y="228838"/>
            <a:ext cx="4464318" cy="2971562"/>
          </a:xfrm>
          <a:prstGeom prst="rect">
            <a:avLst/>
          </a:prstGeom>
          <a:noFill/>
          <a:ln>
            <a:solidFill>
              <a:schemeClr val="accent1">
                <a:lumMod val="75000"/>
              </a:schemeClr>
            </a:solidFill>
          </a:ln>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57599" y="3505200"/>
            <a:ext cx="1676401" cy="2933536"/>
          </a:xfrm>
          <a:prstGeom prst="rect">
            <a:avLst/>
          </a:prstGeom>
        </p:spPr>
      </p:pic>
    </p:spTree>
    <p:extLst>
      <p:ext uri="{BB962C8B-B14F-4D97-AF65-F5344CB8AC3E}">
        <p14:creationId xmlns:p14="http://schemas.microsoft.com/office/powerpoint/2010/main" val="1317994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Development Process</a:t>
            </a:r>
          </a:p>
        </p:txBody>
      </p:sp>
      <p:sp>
        <p:nvSpPr>
          <p:cNvPr id="29699" name="Content Placeholder 2"/>
          <p:cNvSpPr>
            <a:spLocks noGrp="1"/>
          </p:cNvSpPr>
          <p:nvPr>
            <p:ph idx="1"/>
          </p:nvPr>
        </p:nvSpPr>
        <p:spPr>
          <a:xfrm>
            <a:off x="2590800" y="1981200"/>
            <a:ext cx="6324600" cy="4419600"/>
          </a:xfrm>
        </p:spPr>
        <p:txBody>
          <a:bodyPr/>
          <a:lstStyle/>
          <a:p>
            <a:r>
              <a:rPr lang="en-US" sz="2800" dirty="0" smtClean="0"/>
              <a:t>Extensive stakeholder input about key steps in development</a:t>
            </a:r>
          </a:p>
          <a:p>
            <a:r>
              <a:rPr lang="en-US" sz="2800" dirty="0" smtClean="0"/>
              <a:t>ECO workgroup</a:t>
            </a:r>
          </a:p>
          <a:p>
            <a:r>
              <a:rPr lang="en-US" sz="2800" dirty="0" smtClean="0"/>
              <a:t>Iterative discussion/feedback with partner states (7 - child; 4 - family)</a:t>
            </a:r>
          </a:p>
          <a:p>
            <a:r>
              <a:rPr lang="en-US" sz="2800" dirty="0" smtClean="0"/>
              <a:t>Feedback from Part C and 619 coordinators, national advisors, and others</a:t>
            </a:r>
          </a:p>
          <a:p>
            <a:r>
              <a:rPr lang="en-US" sz="2800" dirty="0" smtClean="0"/>
              <a:t>Continue to listen to feedback to clarify and improve the tool</a:t>
            </a:r>
          </a:p>
          <a:p>
            <a:pPr>
              <a:buFontTx/>
              <a:buNone/>
            </a:pPr>
            <a:endParaRPr lang="en-US" sz="2800" dirty="0" smtClean="0"/>
          </a:p>
        </p:txBody>
      </p:sp>
      <p:sp>
        <p:nvSpPr>
          <p:cNvPr id="29700" name="Slide Number Placeholder 48"/>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412E7F66-F4DE-4486-AB84-1F78E750C3BD}" type="slidenum">
              <a:rPr lang="en-US" smtClean="0"/>
              <a:pPr/>
              <a:t>12</a:t>
            </a:fld>
            <a:endParaRPr lang="en-US" smtClean="0"/>
          </a:p>
        </p:txBody>
      </p:sp>
      <p:sp>
        <p:nvSpPr>
          <p:cNvPr id="29701" name="Footer Placeholder 56"/>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smtClean="0"/>
              <a:t>Early Childhood Outcomes Center</a:t>
            </a:r>
          </a:p>
        </p:txBody>
      </p:sp>
      <p:pic>
        <p:nvPicPr>
          <p:cNvPr id="29702" name="Picture 6"/>
          <p:cNvPicPr>
            <a:picLocks noChangeAspect="1" noChangeArrowheads="1"/>
          </p:cNvPicPr>
          <p:nvPr/>
        </p:nvPicPr>
        <p:blipFill>
          <a:blip r:embed="rId3" cstate="print"/>
          <a:srcRect/>
          <a:stretch>
            <a:fillRect/>
          </a:stretch>
        </p:blipFill>
        <p:spPr bwMode="auto">
          <a:xfrm>
            <a:off x="304800" y="2286000"/>
            <a:ext cx="2411314" cy="1374140"/>
          </a:xfrm>
          <a:prstGeom prst="rect">
            <a:avLst/>
          </a:prstGeom>
          <a:noFill/>
          <a:ln w="9525" cap="flat" cmpd="sng" algn="ctr">
            <a:noFill/>
            <a:prstDash val="solid"/>
            <a:miter lim="800000"/>
            <a:headEnd/>
            <a:tailEnd/>
          </a:ln>
          <a:effec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886200"/>
            <a:ext cx="2372867" cy="2126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Clarifying Terms</a:t>
            </a:r>
            <a:endParaRPr lang="en-US" dirty="0"/>
          </a:p>
        </p:txBody>
      </p:sp>
      <p:sp>
        <p:nvSpPr>
          <p:cNvPr id="3" name="Content Placeholder 2"/>
          <p:cNvSpPr>
            <a:spLocks noGrp="1"/>
          </p:cNvSpPr>
          <p:nvPr>
            <p:ph idx="1"/>
          </p:nvPr>
        </p:nvSpPr>
        <p:spPr/>
        <p:txBody>
          <a:bodyPr/>
          <a:lstStyle/>
          <a:p>
            <a:pPr marL="0" indent="0">
              <a:buNone/>
            </a:pPr>
            <a:r>
              <a:rPr lang="en-US" sz="3600" dirty="0"/>
              <a:t>Framework</a:t>
            </a:r>
          </a:p>
          <a:p>
            <a:pPr>
              <a:buFont typeface="Arial" pitchFamily="34" charset="0"/>
              <a:buChar char="•"/>
            </a:pPr>
            <a:r>
              <a:rPr lang="en-US" sz="2800" dirty="0"/>
              <a:t>Set of </a:t>
            </a:r>
            <a:r>
              <a:rPr lang="en-US" sz="2800" dirty="0" smtClean="0"/>
              <a:t>components </a:t>
            </a:r>
            <a:r>
              <a:rPr lang="en-US" sz="2800" dirty="0"/>
              <a:t>and quality indicators</a:t>
            </a:r>
          </a:p>
          <a:p>
            <a:pPr>
              <a:buFont typeface="Arial" pitchFamily="34" charset="0"/>
              <a:buChar char="•"/>
            </a:pPr>
            <a:r>
              <a:rPr lang="en-US" sz="2800" dirty="0"/>
              <a:t>Provides the structure for the self-assessment</a:t>
            </a:r>
          </a:p>
          <a:p>
            <a:endParaRPr lang="en-US" dirty="0"/>
          </a:p>
        </p:txBody>
      </p:sp>
      <p:sp>
        <p:nvSpPr>
          <p:cNvPr id="4" name="Slide Number Placeholder 3"/>
          <p:cNvSpPr>
            <a:spLocks noGrp="1"/>
          </p:cNvSpPr>
          <p:nvPr>
            <p:ph type="sldNum" sz="quarter" idx="10"/>
          </p:nvPr>
        </p:nvSpPr>
        <p:spPr/>
        <p:txBody>
          <a:bodyPr/>
          <a:lstStyle/>
          <a:p>
            <a:pPr>
              <a:defRPr/>
            </a:pPr>
            <a:fld id="{B166A3B7-CF37-4F98-BC0F-969CE94D27DE}" type="slidenum">
              <a:rPr lang="en-US" smtClean="0"/>
              <a:pPr>
                <a:defRPr/>
              </a:pPr>
              <a:t>13</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extLst>
      <p:ext uri="{BB962C8B-B14F-4D97-AF65-F5344CB8AC3E}">
        <p14:creationId xmlns:p14="http://schemas.microsoft.com/office/powerpoint/2010/main" val="4171869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Two Frameworks…</a:t>
            </a:r>
            <a:endParaRPr lang="en-US" dirty="0"/>
          </a:p>
        </p:txBody>
      </p:sp>
      <p:sp>
        <p:nvSpPr>
          <p:cNvPr id="7" name="Content Placeholder 6"/>
          <p:cNvSpPr>
            <a:spLocks noGrp="1"/>
          </p:cNvSpPr>
          <p:nvPr>
            <p:ph idx="1"/>
          </p:nvPr>
        </p:nvSpPr>
        <p:spPr>
          <a:xfrm>
            <a:off x="457200" y="1905000"/>
            <a:ext cx="8229600" cy="4187952"/>
          </a:xfrm>
        </p:spPr>
        <p:txBody>
          <a:bodyPr/>
          <a:lstStyle/>
          <a:p>
            <a:pPr>
              <a:buFont typeface="Arial" pitchFamily="34" charset="0"/>
              <a:buChar char="•"/>
            </a:pPr>
            <a:r>
              <a:rPr lang="en-US" sz="2800" dirty="0"/>
              <a:t>Provide a </a:t>
            </a:r>
            <a:r>
              <a:rPr lang="en-US" sz="2800" dirty="0">
                <a:solidFill>
                  <a:srgbClr val="C00000"/>
                </a:solidFill>
              </a:rPr>
              <a:t>common language </a:t>
            </a:r>
            <a:endParaRPr lang="en-US" sz="2800" dirty="0" smtClean="0">
              <a:solidFill>
                <a:srgbClr val="C00000"/>
              </a:solidFill>
            </a:endParaRPr>
          </a:p>
          <a:p>
            <a:pPr>
              <a:buFont typeface="Arial" pitchFamily="34" charset="0"/>
              <a:buChar char="•"/>
            </a:pPr>
            <a:r>
              <a:rPr lang="en-US" sz="2800" dirty="0" smtClean="0"/>
              <a:t>Identify </a:t>
            </a:r>
            <a:r>
              <a:rPr lang="en-US" sz="2800" dirty="0">
                <a:solidFill>
                  <a:srgbClr val="C00000"/>
                </a:solidFill>
              </a:rPr>
              <a:t>key components </a:t>
            </a:r>
            <a:r>
              <a:rPr lang="en-US" sz="2800" dirty="0"/>
              <a:t>of </a:t>
            </a:r>
            <a:r>
              <a:rPr lang="en-US" sz="2800" dirty="0" smtClean="0"/>
              <a:t>effective measurement systems </a:t>
            </a:r>
            <a:endParaRPr lang="en-US" sz="2800" dirty="0"/>
          </a:p>
          <a:p>
            <a:pPr>
              <a:buFont typeface="Arial" pitchFamily="34" charset="0"/>
              <a:buChar char="•"/>
            </a:pPr>
            <a:r>
              <a:rPr lang="en-US" sz="2800" dirty="0"/>
              <a:t>Provide an </a:t>
            </a:r>
            <a:r>
              <a:rPr lang="en-US" sz="2800" dirty="0">
                <a:solidFill>
                  <a:srgbClr val="C00000"/>
                </a:solidFill>
              </a:rPr>
              <a:t>organizing structure </a:t>
            </a:r>
            <a:r>
              <a:rPr lang="en-US" sz="2800" dirty="0"/>
              <a:t>for categorizing resources and state examples related to implementation or improvements to the measurement system.</a:t>
            </a:r>
          </a:p>
          <a:p>
            <a:pPr>
              <a:buFont typeface="Arial" pitchFamily="34" charset="0"/>
              <a:buChar char="•"/>
            </a:pPr>
            <a:r>
              <a:rPr lang="en-US" sz="2800" dirty="0"/>
              <a:t>Serve as the foundation for the </a:t>
            </a:r>
            <a:r>
              <a:rPr lang="en-US" sz="2800" dirty="0">
                <a:solidFill>
                  <a:srgbClr val="C00000"/>
                </a:solidFill>
              </a:rPr>
              <a:t>self- assessment</a:t>
            </a:r>
          </a:p>
          <a:p>
            <a:endParaRPr lang="en-US" dirty="0"/>
          </a:p>
        </p:txBody>
      </p:sp>
      <p:sp>
        <p:nvSpPr>
          <p:cNvPr id="6" name="Slide Number Placeholder 5"/>
          <p:cNvSpPr>
            <a:spLocks noGrp="1"/>
          </p:cNvSpPr>
          <p:nvPr>
            <p:ph type="sldNum" sz="quarter" idx="10"/>
          </p:nvPr>
        </p:nvSpPr>
        <p:spPr/>
        <p:txBody>
          <a:bodyPr/>
          <a:lstStyle/>
          <a:p>
            <a:pPr>
              <a:defRPr/>
            </a:pPr>
            <a:fld id="{595EF20E-A33F-4041-A620-54313D9B4070}" type="slidenum">
              <a:rPr lang="en-US" smtClean="0"/>
              <a:pPr>
                <a:defRPr/>
              </a:pPr>
              <a:t>14</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extLst>
      <p:ext uri="{BB962C8B-B14F-4D97-AF65-F5344CB8AC3E}">
        <p14:creationId xmlns:p14="http://schemas.microsoft.com/office/powerpoint/2010/main" val="4077033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Clarifying Terms</a:t>
            </a:r>
            <a:endParaRPr lang="en-US" dirty="0"/>
          </a:p>
        </p:txBody>
      </p:sp>
      <p:sp>
        <p:nvSpPr>
          <p:cNvPr id="3" name="Content Placeholder 2"/>
          <p:cNvSpPr>
            <a:spLocks noGrp="1"/>
          </p:cNvSpPr>
          <p:nvPr>
            <p:ph idx="1"/>
          </p:nvPr>
        </p:nvSpPr>
        <p:spPr/>
        <p:txBody>
          <a:bodyPr/>
          <a:lstStyle/>
          <a:p>
            <a:pPr marL="0" indent="0">
              <a:buNone/>
            </a:pPr>
            <a:r>
              <a:rPr lang="en-US" sz="3600" dirty="0"/>
              <a:t>Framework</a:t>
            </a:r>
          </a:p>
          <a:p>
            <a:pPr>
              <a:buFont typeface="Arial" pitchFamily="34" charset="0"/>
              <a:buChar char="•"/>
            </a:pPr>
            <a:r>
              <a:rPr lang="en-US" sz="2800" dirty="0"/>
              <a:t>Set of components and quality indicators</a:t>
            </a:r>
          </a:p>
          <a:p>
            <a:pPr>
              <a:buFont typeface="Arial" pitchFamily="34" charset="0"/>
              <a:buChar char="•"/>
            </a:pPr>
            <a:r>
              <a:rPr lang="en-US" sz="2800" dirty="0"/>
              <a:t>Provides the structure for the self-assessment</a:t>
            </a:r>
          </a:p>
          <a:p>
            <a:pPr marL="0" indent="0">
              <a:buNone/>
            </a:pPr>
            <a:r>
              <a:rPr lang="en-US" sz="3600" dirty="0"/>
              <a:t>Self-assessment </a:t>
            </a:r>
          </a:p>
          <a:p>
            <a:pPr>
              <a:buFont typeface="Arial" pitchFamily="34" charset="0"/>
              <a:buChar char="•"/>
            </a:pPr>
            <a:r>
              <a:rPr lang="en-US" sz="2800" dirty="0" smtClean="0"/>
              <a:t>Scale </a:t>
            </a:r>
            <a:r>
              <a:rPr lang="en-US" sz="2800" dirty="0"/>
              <a:t>that provides criteria for levels of implementation within each quality indicator</a:t>
            </a:r>
          </a:p>
          <a:p>
            <a:pPr>
              <a:buFont typeface="Arial" pitchFamily="34" charset="0"/>
              <a:buChar char="•"/>
            </a:pPr>
            <a:r>
              <a:rPr lang="en-US" sz="2800" dirty="0"/>
              <a:t>Ratings are assigned based on level of implementation within each </a:t>
            </a:r>
            <a:r>
              <a:rPr lang="en-US" sz="2800" dirty="0" smtClean="0"/>
              <a:t>quality indicator </a:t>
            </a:r>
            <a:endParaRPr lang="en-US" sz="2800" dirty="0"/>
          </a:p>
          <a:p>
            <a:endParaRPr lang="en-US" dirty="0"/>
          </a:p>
        </p:txBody>
      </p:sp>
      <p:sp>
        <p:nvSpPr>
          <p:cNvPr id="4" name="Slide Number Placeholder 3"/>
          <p:cNvSpPr>
            <a:spLocks noGrp="1"/>
          </p:cNvSpPr>
          <p:nvPr>
            <p:ph type="sldNum" sz="quarter" idx="10"/>
          </p:nvPr>
        </p:nvSpPr>
        <p:spPr/>
        <p:txBody>
          <a:bodyPr/>
          <a:lstStyle/>
          <a:p>
            <a:pPr>
              <a:defRPr/>
            </a:pPr>
            <a:fld id="{B166A3B7-CF37-4F98-BC0F-969CE94D27DE}" type="slidenum">
              <a:rPr lang="en-US" smtClean="0"/>
              <a:pPr>
                <a:defRPr/>
              </a:pPr>
              <a:t>15</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extLst>
      <p:ext uri="{BB962C8B-B14F-4D97-AF65-F5344CB8AC3E}">
        <p14:creationId xmlns:p14="http://schemas.microsoft.com/office/powerpoint/2010/main" val="986420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477000" cy="1143000"/>
          </a:xfrm>
        </p:spPr>
        <p:txBody>
          <a:bodyPr/>
          <a:lstStyle/>
          <a:p>
            <a:r>
              <a:rPr lang="en-US" dirty="0" smtClean="0"/>
              <a:t>The Self-Assessments…</a:t>
            </a:r>
            <a:endParaRPr lang="en-US" dirty="0"/>
          </a:p>
        </p:txBody>
      </p:sp>
      <p:sp>
        <p:nvSpPr>
          <p:cNvPr id="3" name="Content Placeholder 2"/>
          <p:cNvSpPr>
            <a:spLocks noGrp="1"/>
          </p:cNvSpPr>
          <p:nvPr>
            <p:ph idx="1"/>
          </p:nvPr>
        </p:nvSpPr>
        <p:spPr>
          <a:xfrm>
            <a:off x="457200" y="1828800"/>
            <a:ext cx="8458200" cy="4187952"/>
          </a:xfrm>
        </p:spPr>
        <p:txBody>
          <a:bodyPr/>
          <a:lstStyle/>
          <a:p>
            <a:pPr marL="457200" indent="-457200">
              <a:buFont typeface="Arial" pitchFamily="34" charset="0"/>
              <a:buChar char="•"/>
            </a:pPr>
            <a:r>
              <a:rPr lang="en-US" sz="2800" dirty="0"/>
              <a:t>Provide </a:t>
            </a:r>
            <a:r>
              <a:rPr lang="en-US" sz="2800" dirty="0">
                <a:solidFill>
                  <a:srgbClr val="C00000"/>
                </a:solidFill>
              </a:rPr>
              <a:t>guidance</a:t>
            </a:r>
            <a:r>
              <a:rPr lang="en-US" sz="2800" dirty="0"/>
              <a:t> to states on </a:t>
            </a:r>
            <a:r>
              <a:rPr lang="en-US" sz="2800" dirty="0" smtClean="0"/>
              <a:t>                            what </a:t>
            </a:r>
            <a:r>
              <a:rPr lang="en-US" sz="2800" dirty="0"/>
              <a:t>constitutes </a:t>
            </a:r>
            <a:r>
              <a:rPr lang="en-US" sz="2800" dirty="0">
                <a:solidFill>
                  <a:srgbClr val="C00000"/>
                </a:solidFill>
              </a:rPr>
              <a:t>a high quality system </a:t>
            </a:r>
            <a:endParaRPr lang="en-US" sz="2800" dirty="0" smtClean="0">
              <a:solidFill>
                <a:srgbClr val="C00000"/>
              </a:solidFill>
            </a:endParaRPr>
          </a:p>
          <a:p>
            <a:pPr marL="457200" indent="-457200">
              <a:buFont typeface="Arial" pitchFamily="34" charset="0"/>
              <a:buChar char="•"/>
            </a:pPr>
            <a:r>
              <a:rPr lang="en-US" sz="2800" dirty="0" smtClean="0">
                <a:solidFill>
                  <a:srgbClr val="C00000"/>
                </a:solidFill>
              </a:rPr>
              <a:t>Evaluate</a:t>
            </a:r>
            <a:r>
              <a:rPr lang="en-US" sz="2800" dirty="0" smtClean="0"/>
              <a:t> strengths and weaknesses in one’s </a:t>
            </a:r>
            <a:r>
              <a:rPr lang="en-US" sz="2800" dirty="0"/>
              <a:t>current </a:t>
            </a:r>
            <a:r>
              <a:rPr lang="en-US" sz="2800" dirty="0" smtClean="0"/>
              <a:t>system</a:t>
            </a:r>
            <a:endParaRPr lang="en-US" sz="2800" dirty="0"/>
          </a:p>
          <a:p>
            <a:pPr marL="457200" indent="-457200">
              <a:buFont typeface="Arial" pitchFamily="34" charset="0"/>
              <a:buChar char="•"/>
            </a:pPr>
            <a:r>
              <a:rPr lang="en-US" sz="2800" dirty="0"/>
              <a:t>Assist states in </a:t>
            </a:r>
            <a:r>
              <a:rPr lang="en-US" sz="2800" dirty="0">
                <a:solidFill>
                  <a:srgbClr val="C00000"/>
                </a:solidFill>
              </a:rPr>
              <a:t>setting priorities </a:t>
            </a:r>
            <a:r>
              <a:rPr lang="en-US" sz="2800" dirty="0"/>
              <a:t>for improvements in their measurement system</a:t>
            </a:r>
          </a:p>
          <a:p>
            <a:pPr marL="457200" indent="-457200">
              <a:buFont typeface="Arial" pitchFamily="34" charset="0"/>
              <a:buChar char="•"/>
            </a:pPr>
            <a:r>
              <a:rPr lang="en-US" sz="2800" dirty="0" smtClean="0"/>
              <a:t>Supports efforts of state staff to </a:t>
            </a:r>
            <a:r>
              <a:rPr lang="en-US" sz="2800" dirty="0" smtClean="0">
                <a:solidFill>
                  <a:srgbClr val="C00000"/>
                </a:solidFill>
              </a:rPr>
              <a:t>advocate </a:t>
            </a:r>
            <a:r>
              <a:rPr lang="en-US" sz="2800" dirty="0">
                <a:solidFill>
                  <a:srgbClr val="C00000"/>
                </a:solidFill>
              </a:rPr>
              <a:t>for resources </a:t>
            </a:r>
            <a:r>
              <a:rPr lang="en-US" sz="2800" dirty="0"/>
              <a:t>for systems </a:t>
            </a:r>
            <a:r>
              <a:rPr lang="en-US" sz="2800" dirty="0" smtClean="0"/>
              <a:t>development by identifying expected capabilities of effective systems</a:t>
            </a:r>
            <a:endParaRPr lang="en-US" sz="2800"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384516C5-0748-4614-B7B1-F0402FD8BDD9}" type="slidenum">
              <a:rPr lang="en-US" smtClean="0"/>
              <a:pPr>
                <a:defRPr/>
              </a:pPr>
              <a:t>16</a:t>
            </a:fld>
            <a:endParaRPr lang="en-US" dirty="0"/>
          </a:p>
        </p:txBody>
      </p:sp>
      <p:sp>
        <p:nvSpPr>
          <p:cNvPr id="5" name="Footer Placeholder 4"/>
          <p:cNvSpPr>
            <a:spLocks noGrp="1"/>
          </p:cNvSpPr>
          <p:nvPr>
            <p:ph type="ftr" sz="quarter" idx="11"/>
          </p:nvPr>
        </p:nvSpPr>
        <p:spPr/>
        <p:txBody>
          <a:bodyPr/>
          <a:lstStyle/>
          <a:p>
            <a:pPr>
              <a:defRPr/>
            </a:pPr>
            <a:r>
              <a:rPr lang="en-US" dirty="0" smtClean="0"/>
              <a:t>Early Childhood Outcomes Center</a:t>
            </a:r>
            <a:endParaRPr lang="en-US" dirty="0"/>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934200" y="228601"/>
            <a:ext cx="1845504" cy="1923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150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a:t>
            </a:r>
            <a:endParaRPr lang="en-US" dirty="0"/>
          </a:p>
        </p:txBody>
      </p:sp>
      <p:sp>
        <p:nvSpPr>
          <p:cNvPr id="3" name="Content Placeholder 2"/>
          <p:cNvSpPr>
            <a:spLocks noGrp="1"/>
          </p:cNvSpPr>
          <p:nvPr>
            <p:ph idx="1"/>
          </p:nvPr>
        </p:nvSpPr>
        <p:spPr>
          <a:xfrm>
            <a:off x="533400" y="2057400"/>
            <a:ext cx="8610600" cy="4343400"/>
          </a:xfrm>
        </p:spPr>
        <p:txBody>
          <a:bodyPr/>
          <a:lstStyle/>
          <a:p>
            <a:r>
              <a:rPr lang="en-US" sz="2800" dirty="0" smtClean="0"/>
              <a:t>Measures progress of each measurement system toward full implementation</a:t>
            </a:r>
          </a:p>
          <a:p>
            <a:r>
              <a:rPr lang="en-US" sz="2800" dirty="0" smtClean="0"/>
              <a:t>7 </a:t>
            </a:r>
            <a:r>
              <a:rPr lang="en-US" sz="2800" dirty="0" smtClean="0">
                <a:solidFill>
                  <a:srgbClr val="FF0000"/>
                </a:solidFill>
              </a:rPr>
              <a:t>components</a:t>
            </a:r>
            <a:r>
              <a:rPr lang="en-US" sz="2800" dirty="0" smtClean="0"/>
              <a:t> (colored bands)</a:t>
            </a:r>
          </a:p>
          <a:p>
            <a:r>
              <a:rPr lang="en-US" sz="2800" dirty="0" smtClean="0"/>
              <a:t>Specific </a:t>
            </a:r>
            <a:r>
              <a:rPr lang="en-US" sz="2800" dirty="0" smtClean="0">
                <a:solidFill>
                  <a:srgbClr val="FF0000"/>
                </a:solidFill>
              </a:rPr>
              <a:t>quality indicators </a:t>
            </a:r>
            <a:r>
              <a:rPr lang="en-US" sz="2800" dirty="0" smtClean="0"/>
              <a:t>(numbered)</a:t>
            </a:r>
          </a:p>
          <a:p>
            <a:pPr lvl="1"/>
            <a:r>
              <a:rPr lang="en-US" dirty="0" smtClean="0"/>
              <a:t>15 in family outcomes and experiences</a:t>
            </a:r>
          </a:p>
          <a:p>
            <a:pPr lvl="1"/>
            <a:r>
              <a:rPr lang="en-US" dirty="0" smtClean="0"/>
              <a:t>18 in child outcomes self-assessment</a:t>
            </a:r>
          </a:p>
          <a:p>
            <a:r>
              <a:rPr lang="en-US" sz="2800" dirty="0" smtClean="0"/>
              <a:t>Series of </a:t>
            </a:r>
            <a:r>
              <a:rPr lang="en-US" sz="2800" dirty="0" smtClean="0">
                <a:solidFill>
                  <a:srgbClr val="FF0000"/>
                </a:solidFill>
              </a:rPr>
              <a:t>elements</a:t>
            </a:r>
            <a:r>
              <a:rPr lang="en-US" sz="2800" dirty="0" smtClean="0"/>
              <a:t> for each indicator (lettered) </a:t>
            </a:r>
            <a:endParaRPr lang="en-US" sz="2800" dirty="0"/>
          </a:p>
          <a:p>
            <a:pPr lvl="1"/>
            <a:r>
              <a:rPr lang="en-US" dirty="0" smtClean="0"/>
              <a:t>For each, decide:  </a:t>
            </a:r>
            <a:r>
              <a:rPr lang="en-US" sz="2000" i="1" dirty="0" smtClean="0"/>
              <a:t>not yet, in process, fully implemented,                                 </a:t>
            </a:r>
          </a:p>
          <a:p>
            <a:pPr marL="457200" lvl="1" indent="0">
              <a:buNone/>
            </a:pPr>
            <a:r>
              <a:rPr lang="en-US" sz="2000" i="1" dirty="0"/>
              <a:t> </a:t>
            </a:r>
            <a:r>
              <a:rPr lang="en-US" sz="2000" i="1" dirty="0" smtClean="0"/>
              <a:t>                                             or don’t know</a:t>
            </a:r>
            <a:endParaRPr lang="en-US" sz="2000" i="1" dirty="0"/>
          </a:p>
        </p:txBody>
      </p:sp>
      <p:sp>
        <p:nvSpPr>
          <p:cNvPr id="4" name="Slide Number Placeholder 3"/>
          <p:cNvSpPr>
            <a:spLocks noGrp="1"/>
          </p:cNvSpPr>
          <p:nvPr>
            <p:ph type="sldNum" sz="quarter" idx="10"/>
          </p:nvPr>
        </p:nvSpPr>
        <p:spPr/>
        <p:txBody>
          <a:bodyPr/>
          <a:lstStyle/>
          <a:p>
            <a:pPr>
              <a:defRPr/>
            </a:pPr>
            <a:fld id="{EE4BFF4F-15D9-4E98-AF1C-0436C43749F9}" type="slidenum">
              <a:rPr lang="en-US" smtClean="0"/>
              <a:pPr>
                <a:defRPr/>
              </a:pPr>
              <a:t>17</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600" dirty="0" smtClean="0"/>
              <a:t>Framework Component</a:t>
            </a:r>
          </a:p>
          <a:p>
            <a:pPr marL="0" indent="0">
              <a:buNone/>
            </a:pPr>
            <a:r>
              <a:rPr lang="en-US" sz="2800" dirty="0"/>
              <a:t>	</a:t>
            </a:r>
            <a:r>
              <a:rPr lang="en-US" sz="2800" dirty="0" smtClean="0"/>
              <a:t>1. </a:t>
            </a:r>
            <a:r>
              <a:rPr lang="en-US" sz="3200" dirty="0" smtClean="0"/>
              <a:t>Quality Indicator</a:t>
            </a:r>
          </a:p>
          <a:p>
            <a:pPr marL="0" indent="0">
              <a:buNone/>
            </a:pPr>
            <a:r>
              <a:rPr lang="en-US" sz="2800" dirty="0" smtClean="0"/>
              <a:t>		a. Element</a:t>
            </a:r>
            <a:endParaRPr lang="en-US" sz="2800" dirty="0"/>
          </a:p>
          <a:p>
            <a:pPr marL="0" indent="0">
              <a:buNone/>
            </a:pPr>
            <a:r>
              <a:rPr lang="en-US" sz="2800" dirty="0" smtClean="0"/>
              <a:t>		b. Element</a:t>
            </a:r>
            <a:endParaRPr lang="en-US" sz="2800" dirty="0"/>
          </a:p>
          <a:p>
            <a:pPr marL="0" indent="0">
              <a:buNone/>
            </a:pPr>
            <a:r>
              <a:rPr lang="en-US" sz="2800" dirty="0"/>
              <a:t>	</a:t>
            </a:r>
            <a:r>
              <a:rPr lang="en-US" sz="2800" dirty="0" smtClean="0"/>
              <a:t>2. </a:t>
            </a:r>
            <a:r>
              <a:rPr lang="en-US" sz="3200" dirty="0" smtClean="0"/>
              <a:t>Quality Indicator</a:t>
            </a:r>
          </a:p>
          <a:p>
            <a:pPr marL="0" indent="0">
              <a:buNone/>
            </a:pPr>
            <a:r>
              <a:rPr lang="en-US" sz="2800" dirty="0" smtClean="0"/>
              <a:t>		a. Element</a:t>
            </a:r>
          </a:p>
          <a:p>
            <a:pPr marL="0" indent="0">
              <a:buNone/>
            </a:pPr>
            <a:r>
              <a:rPr lang="en-US" sz="2800" dirty="0"/>
              <a:t>	</a:t>
            </a:r>
            <a:r>
              <a:rPr lang="en-US" sz="2800" dirty="0" smtClean="0"/>
              <a:t>	b. Element</a:t>
            </a:r>
            <a:endParaRPr lang="en-US" sz="2800" dirty="0"/>
          </a:p>
          <a:p>
            <a:pPr marL="0" indent="0">
              <a:buNone/>
            </a:pPr>
            <a:r>
              <a:rPr lang="en-US" sz="2800" dirty="0" smtClean="0"/>
              <a:t>		c. Element</a:t>
            </a:r>
            <a:endParaRPr lang="en-US" sz="2800" dirty="0"/>
          </a:p>
          <a:p>
            <a:endParaRPr lang="en-US" sz="2800" dirty="0"/>
          </a:p>
        </p:txBody>
      </p:sp>
      <p:sp>
        <p:nvSpPr>
          <p:cNvPr id="4" name="Bent-Up Arrow 3"/>
          <p:cNvSpPr/>
          <p:nvPr/>
        </p:nvSpPr>
        <p:spPr>
          <a:xfrm rot="5400000">
            <a:off x="1877841" y="3124200"/>
            <a:ext cx="381000" cy="381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ent-Up Arrow 4"/>
          <p:cNvSpPr/>
          <p:nvPr/>
        </p:nvSpPr>
        <p:spPr>
          <a:xfrm rot="5400000">
            <a:off x="1876210" y="3586843"/>
            <a:ext cx="381000" cy="381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ent-Up Arrow 5"/>
          <p:cNvSpPr/>
          <p:nvPr/>
        </p:nvSpPr>
        <p:spPr>
          <a:xfrm rot="5400000">
            <a:off x="992110" y="4109704"/>
            <a:ext cx="381000" cy="381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ent-Up Arrow 6"/>
          <p:cNvSpPr/>
          <p:nvPr/>
        </p:nvSpPr>
        <p:spPr>
          <a:xfrm rot="5400000">
            <a:off x="1904246" y="5061264"/>
            <a:ext cx="381000" cy="381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ent-Up Arrow 7"/>
          <p:cNvSpPr/>
          <p:nvPr/>
        </p:nvSpPr>
        <p:spPr>
          <a:xfrm rot="5400000">
            <a:off x="1907642" y="4647607"/>
            <a:ext cx="381000" cy="381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ent-Up Arrow 8"/>
          <p:cNvSpPr/>
          <p:nvPr/>
        </p:nvSpPr>
        <p:spPr>
          <a:xfrm rot="5400000">
            <a:off x="1894063" y="5562600"/>
            <a:ext cx="381000" cy="381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Bent-Up Arrow 9"/>
          <p:cNvSpPr/>
          <p:nvPr/>
        </p:nvSpPr>
        <p:spPr>
          <a:xfrm rot="5400000">
            <a:off x="992110" y="2590800"/>
            <a:ext cx="381000" cy="381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P1020447.JPG"/>
          <p:cNvPicPr>
            <a:picLocks noChangeAspect="1"/>
          </p:cNvPicPr>
          <p:nvPr/>
        </p:nvPicPr>
        <p:blipFill>
          <a:blip r:embed="rId2" cstate="print"/>
          <a:srcRect/>
          <a:stretch>
            <a:fillRect/>
          </a:stretch>
        </p:blipFill>
        <p:spPr>
          <a:xfrm>
            <a:off x="5943600" y="2209799"/>
            <a:ext cx="2895600" cy="3890963"/>
          </a:xfrm>
          <a:prstGeom prst="rect">
            <a:avLst/>
          </a:prstGeom>
        </p:spPr>
      </p:pic>
    </p:spTree>
    <p:extLst>
      <p:ext uri="{BB962C8B-B14F-4D97-AF65-F5344CB8AC3E}">
        <p14:creationId xmlns:p14="http://schemas.microsoft.com/office/powerpoint/2010/main" val="710933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6BC6E57-59AF-49F2-9015-30F37DEB370C}" type="slidenum">
              <a:rPr lang="en-US" smtClean="0"/>
              <a:pPr>
                <a:defRPr/>
              </a:pPr>
              <a:t>19</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pic>
        <p:nvPicPr>
          <p:cNvPr id="116738" name="Picture 2"/>
          <p:cNvPicPr>
            <a:picLocks noGrp="1" noChangeAspect="1" noChangeArrowheads="1"/>
          </p:cNvPicPr>
          <p:nvPr>
            <p:ph idx="1"/>
          </p:nvPr>
        </p:nvPicPr>
        <p:blipFill>
          <a:blip r:embed="rId3" cstate="print"/>
          <a:srcRect/>
          <a:stretch>
            <a:fillRect/>
          </a:stretch>
        </p:blipFill>
        <p:spPr bwMode="auto">
          <a:xfrm>
            <a:off x="-381000" y="0"/>
            <a:ext cx="10295467" cy="5791200"/>
          </a:xfrm>
          <a:prstGeom prst="rect">
            <a:avLst/>
          </a:prstGeom>
          <a:noFill/>
          <a:ln w="9525" cap="flat" cmpd="sng" algn="ctr">
            <a:noFill/>
            <a:prstDash val="solid"/>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Session</a:t>
            </a:r>
            <a:endParaRPr lang="en-US" dirty="0"/>
          </a:p>
        </p:txBody>
      </p:sp>
      <p:sp>
        <p:nvSpPr>
          <p:cNvPr id="3" name="Content Placeholder 2"/>
          <p:cNvSpPr>
            <a:spLocks noGrp="1"/>
          </p:cNvSpPr>
          <p:nvPr>
            <p:ph idx="1"/>
          </p:nvPr>
        </p:nvSpPr>
        <p:spPr/>
        <p:txBody>
          <a:bodyPr/>
          <a:lstStyle/>
          <a:p>
            <a:r>
              <a:rPr lang="en-US" sz="2800" dirty="0" smtClean="0"/>
              <a:t>Need for and where child and family outcome measurement systems fit in the “big picture”</a:t>
            </a:r>
          </a:p>
          <a:p>
            <a:pPr>
              <a:defRPr/>
            </a:pPr>
            <a:r>
              <a:rPr lang="en-US" sz="2800" dirty="0"/>
              <a:t>Provide background on the COMS and FOEMS self-assessment tools</a:t>
            </a:r>
          </a:p>
          <a:p>
            <a:r>
              <a:rPr lang="en-US" sz="2800" dirty="0" smtClean="0"/>
              <a:t>How states are using these tools</a:t>
            </a:r>
            <a:endParaRPr lang="en-US" sz="2800" dirty="0"/>
          </a:p>
          <a:p>
            <a:pPr>
              <a:defRPr/>
            </a:pPr>
            <a:r>
              <a:rPr lang="en-US" sz="2800" dirty="0"/>
              <a:t>Simulate how stakeholder teams might use the self-assessment tools and learn about the content on the tool</a:t>
            </a:r>
          </a:p>
          <a:p>
            <a:pPr>
              <a:defRPr/>
            </a:pPr>
            <a:r>
              <a:rPr lang="en-US" sz="2800" dirty="0"/>
              <a:t>Begin to plan how to use the tools in your state</a:t>
            </a:r>
          </a:p>
        </p:txBody>
      </p:sp>
      <p:sp>
        <p:nvSpPr>
          <p:cNvPr id="4" name="Slide Number Placeholder 3"/>
          <p:cNvSpPr>
            <a:spLocks noGrp="1"/>
          </p:cNvSpPr>
          <p:nvPr>
            <p:ph type="sldNum" sz="quarter" idx="10"/>
          </p:nvPr>
        </p:nvSpPr>
        <p:spPr/>
        <p:txBody>
          <a:bodyPr/>
          <a:lstStyle/>
          <a:p>
            <a:pPr>
              <a:defRPr/>
            </a:pPr>
            <a:fld id="{B166A3B7-CF37-4F98-BC0F-969CE94D27DE}"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extLst>
      <p:ext uri="{BB962C8B-B14F-4D97-AF65-F5344CB8AC3E}">
        <p14:creationId xmlns:p14="http://schemas.microsoft.com/office/powerpoint/2010/main" val="151795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a:xfrm>
            <a:off x="7010400" y="8001000"/>
            <a:ext cx="2133600" cy="365125"/>
          </a:xfrm>
        </p:spPr>
        <p:txBody>
          <a:bodyPr/>
          <a:lstStyle/>
          <a:p>
            <a:pPr>
              <a:defRPr/>
            </a:pPr>
            <a:fld id="{96BC6E57-59AF-49F2-9015-30F37DEB370C}" type="slidenum">
              <a:rPr lang="en-US" smtClean="0"/>
              <a:pPr>
                <a:defRPr/>
              </a:pPr>
              <a:t>20</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pic>
        <p:nvPicPr>
          <p:cNvPr id="117762" name="Picture 2"/>
          <p:cNvPicPr>
            <a:picLocks noChangeAspect="1" noChangeArrowheads="1"/>
          </p:cNvPicPr>
          <p:nvPr/>
        </p:nvPicPr>
        <p:blipFill>
          <a:blip r:embed="rId3" cstate="print"/>
          <a:srcRect/>
          <a:stretch>
            <a:fillRect/>
          </a:stretch>
        </p:blipFill>
        <p:spPr bwMode="auto">
          <a:xfrm>
            <a:off x="-762000" y="0"/>
            <a:ext cx="11353800" cy="6386513"/>
          </a:xfrm>
          <a:prstGeom prst="rect">
            <a:avLst/>
          </a:prstGeom>
          <a:noFill/>
          <a:ln w="9525" cap="flat" cmpd="sng" algn="ctr">
            <a:noFill/>
            <a:prstDash val="solid"/>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Quality Indicator Ratings</a:t>
            </a:r>
            <a:endParaRPr lang="en-US" dirty="0"/>
          </a:p>
        </p:txBody>
      </p:sp>
      <p:sp>
        <p:nvSpPr>
          <p:cNvPr id="4" name="Slide Number Placeholder 3"/>
          <p:cNvSpPr>
            <a:spLocks noGrp="1"/>
          </p:cNvSpPr>
          <p:nvPr>
            <p:ph type="sldNum" sz="quarter" idx="10"/>
          </p:nvPr>
        </p:nvSpPr>
        <p:spPr/>
        <p:txBody>
          <a:bodyPr/>
          <a:lstStyle/>
          <a:p>
            <a:pPr>
              <a:defRPr/>
            </a:pPr>
            <a:fld id="{1B7B1423-63AE-4534-B622-FE600CB43EA6}" type="slidenum">
              <a:rPr lang="en-US" smtClean="0"/>
              <a:pPr>
                <a:defRPr/>
              </a:pPr>
              <a:t>21</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057400"/>
            <a:ext cx="8458199" cy="418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31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a:t>
            </a:r>
            <a:endParaRPr lang="en-US" dirty="0"/>
          </a:p>
        </p:txBody>
      </p:sp>
      <p:sp>
        <p:nvSpPr>
          <p:cNvPr id="3" name="Content Placeholder 2"/>
          <p:cNvSpPr>
            <a:spLocks noGrp="1"/>
          </p:cNvSpPr>
          <p:nvPr>
            <p:ph idx="1"/>
          </p:nvPr>
        </p:nvSpPr>
        <p:spPr>
          <a:xfrm>
            <a:off x="457200" y="2057400"/>
            <a:ext cx="8305800" cy="4187952"/>
          </a:xfrm>
        </p:spPr>
        <p:txBody>
          <a:bodyPr/>
          <a:lstStyle/>
          <a:p>
            <a:r>
              <a:rPr lang="en-US" dirty="0" smtClean="0"/>
              <a:t>Online interactive version is on the web </a:t>
            </a:r>
            <a:r>
              <a:rPr lang="en-US" sz="2400" dirty="0" smtClean="0">
                <a:hlinkClick r:id="rId3"/>
              </a:rPr>
              <a:t>http://www.fpg.unc.edu/~eco/pages/frame_dev.cfm</a:t>
            </a:r>
            <a:endParaRPr lang="en-US" sz="2400" dirty="0" smtClean="0"/>
          </a:p>
          <a:p>
            <a:r>
              <a:rPr lang="en-US" dirty="0" smtClean="0"/>
              <a:t>State profile page compiles overall scores</a:t>
            </a:r>
          </a:p>
          <a:p>
            <a:r>
              <a:rPr lang="en-US" dirty="0" smtClean="0"/>
              <a:t>Space for evidence/notes about status on each element</a:t>
            </a:r>
          </a:p>
          <a:p>
            <a:r>
              <a:rPr lang="en-US" dirty="0" smtClean="0"/>
              <a:t>Future plans to link elements to resources, state examples, and any clarifying information or definitions</a:t>
            </a:r>
          </a:p>
          <a:p>
            <a:endParaRPr lang="en-US" dirty="0" smtClean="0"/>
          </a:p>
          <a:p>
            <a:pPr>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E4BFF4F-15D9-4E98-AF1C-0436C43749F9}" type="slidenum">
              <a:rPr lang="en-US" smtClean="0"/>
              <a:pPr>
                <a:defRPr/>
              </a:pPr>
              <a:t>22</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Use</a:t>
            </a:r>
          </a:p>
        </p:txBody>
      </p:sp>
      <p:sp>
        <p:nvSpPr>
          <p:cNvPr id="30723" name="Content Placeholder 2"/>
          <p:cNvSpPr>
            <a:spLocks noGrp="1"/>
          </p:cNvSpPr>
          <p:nvPr>
            <p:ph idx="1"/>
          </p:nvPr>
        </p:nvSpPr>
        <p:spPr>
          <a:xfrm>
            <a:off x="457200" y="2057400"/>
            <a:ext cx="8229600" cy="4187825"/>
          </a:xfrm>
        </p:spPr>
        <p:txBody>
          <a:bodyPr/>
          <a:lstStyle/>
          <a:p>
            <a:endParaRPr lang="en-US" dirty="0" smtClean="0"/>
          </a:p>
          <a:p>
            <a:endParaRPr lang="en-US" dirty="0" smtClean="0"/>
          </a:p>
          <a:p>
            <a:endParaRPr lang="en-US" dirty="0" smtClean="0"/>
          </a:p>
          <a:p>
            <a:endParaRPr lang="en-US" dirty="0" smtClean="0"/>
          </a:p>
          <a:p>
            <a:endParaRPr lang="en-US" dirty="0" smtClean="0"/>
          </a:p>
          <a:p>
            <a:pPr>
              <a:buNone/>
            </a:pPr>
            <a:endParaRPr lang="en-US" sz="2800" dirty="0" smtClean="0"/>
          </a:p>
          <a:p>
            <a:pPr>
              <a:buNone/>
            </a:pPr>
            <a:r>
              <a:rPr lang="en-US" sz="2800" dirty="0" smtClean="0"/>
              <a:t> States should determine the best use and process</a:t>
            </a:r>
          </a:p>
        </p:txBody>
      </p:sp>
      <p:sp>
        <p:nvSpPr>
          <p:cNvPr id="30724" name="Slide Number Placeholder 48"/>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CB57FEC9-C021-4DB7-BD5B-B93396500B3C}" type="slidenum">
              <a:rPr lang="en-US" smtClean="0"/>
              <a:pPr/>
              <a:t>23</a:t>
            </a:fld>
            <a:endParaRPr lang="en-US" smtClean="0"/>
          </a:p>
        </p:txBody>
      </p:sp>
      <p:sp>
        <p:nvSpPr>
          <p:cNvPr id="30725" name="Footer Placeholder 56"/>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smtClean="0"/>
              <a:t>Early Childhood Outcomes Center</a:t>
            </a:r>
          </a:p>
        </p:txBody>
      </p:sp>
      <p:sp>
        <p:nvSpPr>
          <p:cNvPr id="6" name="Rectangle 5"/>
          <p:cNvSpPr/>
          <p:nvPr/>
        </p:nvSpPr>
        <p:spPr>
          <a:xfrm>
            <a:off x="2286000" y="2590800"/>
            <a:ext cx="4724400" cy="1447800"/>
          </a:xfrm>
          <a:prstGeom prst="rect">
            <a:avLst/>
          </a:prstGeom>
          <a:noFill/>
        </p:spPr>
        <p:txBody>
          <a:bodyPr wrap="square" lIns="91440" tIns="45720" rIns="91440" bIns="45720">
            <a:prstTxWarp prst="textChevronInverted">
              <a:avLst/>
            </a:prstTxWarp>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Flexible</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Suggested Use</a:t>
            </a:r>
          </a:p>
        </p:txBody>
      </p:sp>
      <p:sp>
        <p:nvSpPr>
          <p:cNvPr id="31747" name="Content Placeholder 2"/>
          <p:cNvSpPr>
            <a:spLocks noGrp="1"/>
          </p:cNvSpPr>
          <p:nvPr>
            <p:ph idx="1"/>
          </p:nvPr>
        </p:nvSpPr>
        <p:spPr>
          <a:xfrm>
            <a:off x="457200" y="2057400"/>
            <a:ext cx="8686800" cy="4187825"/>
          </a:xfrm>
        </p:spPr>
        <p:txBody>
          <a:bodyPr/>
          <a:lstStyle/>
          <a:p>
            <a:r>
              <a:rPr lang="en-US" dirty="0" smtClean="0"/>
              <a:t>Group of knowledgeable stakeholders</a:t>
            </a:r>
          </a:p>
          <a:p>
            <a:r>
              <a:rPr lang="en-US" dirty="0" smtClean="0"/>
              <a:t>Part of an ongoing strategic planning process</a:t>
            </a:r>
          </a:p>
          <a:p>
            <a:r>
              <a:rPr lang="en-US" dirty="0" smtClean="0"/>
              <a:t>Reassess periodically</a:t>
            </a:r>
          </a:p>
          <a:p>
            <a:r>
              <a:rPr lang="en-US" dirty="0" smtClean="0"/>
              <a:t>May be completed in total or in sections</a:t>
            </a:r>
          </a:p>
        </p:txBody>
      </p:sp>
      <p:sp>
        <p:nvSpPr>
          <p:cNvPr id="31748" name="Slide Number Placeholder 48"/>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FC8D47A7-7CCC-447D-9E51-DD03BA3464B2}" type="slidenum">
              <a:rPr lang="en-US" smtClean="0"/>
              <a:pPr/>
              <a:t>24</a:t>
            </a:fld>
            <a:endParaRPr lang="en-US" smtClean="0"/>
          </a:p>
        </p:txBody>
      </p:sp>
      <p:sp>
        <p:nvSpPr>
          <p:cNvPr id="31749" name="Footer Placeholder 56"/>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smtClean="0"/>
              <a:t>Early Childhood Outcomes Center</a:t>
            </a:r>
          </a:p>
        </p:txBody>
      </p:sp>
      <p:pic>
        <p:nvPicPr>
          <p:cNvPr id="31751" name="Picture 7"/>
          <p:cNvPicPr>
            <a:picLocks noChangeAspect="1" noChangeArrowheads="1"/>
          </p:cNvPicPr>
          <p:nvPr/>
        </p:nvPicPr>
        <p:blipFill>
          <a:blip r:embed="rId3" cstate="print"/>
          <a:srcRect/>
          <a:stretch>
            <a:fillRect/>
          </a:stretch>
        </p:blipFill>
        <p:spPr bwMode="auto">
          <a:xfrm>
            <a:off x="3048000" y="4572000"/>
            <a:ext cx="5105400" cy="1935498"/>
          </a:xfrm>
          <a:prstGeom prst="rect">
            <a:avLst/>
          </a:prstGeom>
          <a:noFill/>
          <a:ln w="9525" cap="flat" cmpd="sng" algn="ctr">
            <a:noFill/>
            <a:prstDash val="solid"/>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State Uses and Approaches</a:t>
            </a:r>
            <a:endParaRPr lang="en-US" dirty="0"/>
          </a:p>
        </p:txBody>
      </p:sp>
      <p:sp>
        <p:nvSpPr>
          <p:cNvPr id="7" name="Content Placeholder 6"/>
          <p:cNvSpPr>
            <a:spLocks noGrp="1"/>
          </p:cNvSpPr>
          <p:nvPr>
            <p:ph idx="1"/>
          </p:nvPr>
        </p:nvSpPr>
        <p:spPr>
          <a:xfrm>
            <a:off x="457200" y="1905000"/>
            <a:ext cx="8534400" cy="4495800"/>
          </a:xfrm>
        </p:spPr>
        <p:txBody>
          <a:bodyPr/>
          <a:lstStyle/>
          <a:p>
            <a:pPr marL="0" indent="0">
              <a:buNone/>
            </a:pPr>
            <a:r>
              <a:rPr lang="en-US" sz="2600" b="1" dirty="0" smtClean="0"/>
              <a:t>WHO is involved</a:t>
            </a:r>
          </a:p>
          <a:p>
            <a:r>
              <a:rPr lang="en-US" sz="2400" dirty="0" smtClean="0"/>
              <a:t>Convene stakeholders – composition depends on content</a:t>
            </a:r>
          </a:p>
          <a:p>
            <a:r>
              <a:rPr lang="en-US" sz="2400" dirty="0" smtClean="0"/>
              <a:t>Small state team that seeks input/uses surveys as needed</a:t>
            </a:r>
          </a:p>
          <a:p>
            <a:r>
              <a:rPr lang="en-US" sz="2400" dirty="0" smtClean="0"/>
              <a:t>Individual/dyad – organize thinking, guide planning</a:t>
            </a:r>
          </a:p>
          <a:p>
            <a:r>
              <a:rPr lang="en-US" sz="2400" dirty="0" smtClean="0"/>
              <a:t>Combination</a:t>
            </a:r>
          </a:p>
        </p:txBody>
      </p:sp>
      <p:sp>
        <p:nvSpPr>
          <p:cNvPr id="4" name="Slide Number Placeholder 3"/>
          <p:cNvSpPr>
            <a:spLocks noGrp="1"/>
          </p:cNvSpPr>
          <p:nvPr>
            <p:ph type="sldNum" sz="quarter" idx="10"/>
          </p:nvPr>
        </p:nvSpPr>
        <p:spPr/>
        <p:txBody>
          <a:bodyPr/>
          <a:lstStyle/>
          <a:p>
            <a:pPr>
              <a:defRPr/>
            </a:pPr>
            <a:fld id="{384516C5-0748-4614-B7B1-F0402FD8BDD9}" type="slidenum">
              <a:rPr lang="en-US" smtClean="0"/>
              <a:pPr>
                <a:defRPr/>
              </a:pPr>
              <a:t>25</a:t>
            </a:fld>
            <a:endParaRPr lang="en-US" dirty="0"/>
          </a:p>
        </p:txBody>
      </p:sp>
      <p:sp>
        <p:nvSpPr>
          <p:cNvPr id="5" name="Footer Placeholder 4"/>
          <p:cNvSpPr>
            <a:spLocks noGrp="1"/>
          </p:cNvSpPr>
          <p:nvPr>
            <p:ph type="ftr" sz="quarter" idx="11"/>
          </p:nvPr>
        </p:nvSpPr>
        <p:spPr/>
        <p:txBody>
          <a:bodyPr/>
          <a:lstStyle/>
          <a:p>
            <a:pPr>
              <a:defRPr/>
            </a:pPr>
            <a:r>
              <a:rPr lang="en-US" dirty="0" smtClean="0"/>
              <a:t>Early Childhood Outcomes Center</a:t>
            </a:r>
            <a:endParaRPr lang="en-US" dirty="0"/>
          </a:p>
        </p:txBody>
      </p:sp>
    </p:spTree>
    <p:extLst>
      <p:ext uri="{BB962C8B-B14F-4D97-AF65-F5344CB8AC3E}">
        <p14:creationId xmlns:p14="http://schemas.microsoft.com/office/powerpoint/2010/main" val="9017722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State Uses and Approaches</a:t>
            </a:r>
            <a:endParaRPr lang="en-US" dirty="0"/>
          </a:p>
        </p:txBody>
      </p:sp>
      <p:sp>
        <p:nvSpPr>
          <p:cNvPr id="7" name="Content Placeholder 6"/>
          <p:cNvSpPr>
            <a:spLocks noGrp="1"/>
          </p:cNvSpPr>
          <p:nvPr>
            <p:ph idx="1"/>
          </p:nvPr>
        </p:nvSpPr>
        <p:spPr/>
        <p:txBody>
          <a:bodyPr/>
          <a:lstStyle/>
          <a:p>
            <a:pPr marL="0" indent="0">
              <a:buNone/>
            </a:pPr>
            <a:r>
              <a:rPr lang="en-US" sz="2600" b="1" dirty="0" smtClean="0"/>
              <a:t>WHO is involved</a:t>
            </a:r>
          </a:p>
          <a:p>
            <a:pPr marL="0" indent="0">
              <a:buNone/>
            </a:pPr>
            <a:r>
              <a:rPr lang="en-US" sz="2600" b="1" dirty="0" smtClean="0"/>
              <a:t>HOW process occurs</a:t>
            </a:r>
          </a:p>
          <a:p>
            <a:r>
              <a:rPr lang="en-US" sz="2400" dirty="0" smtClean="0"/>
              <a:t>In person or via conference call</a:t>
            </a:r>
          </a:p>
          <a:p>
            <a:r>
              <a:rPr lang="en-US" sz="2400" dirty="0" smtClean="0"/>
              <a:t>All at once or in chunks (specific groups or specific sections, gather more info over time)</a:t>
            </a:r>
          </a:p>
          <a:p>
            <a:r>
              <a:rPr lang="en-US" sz="2400" dirty="0" smtClean="0"/>
              <a:t>One time or revisit on recurring schedule (sustainability benefits)</a:t>
            </a:r>
          </a:p>
          <a:p>
            <a:r>
              <a:rPr lang="en-US" sz="2400" dirty="0" smtClean="0"/>
              <a:t>Sometimes include TA provider/facilitator in process or initial plan</a:t>
            </a:r>
          </a:p>
        </p:txBody>
      </p:sp>
      <p:sp>
        <p:nvSpPr>
          <p:cNvPr id="4" name="Slide Number Placeholder 3"/>
          <p:cNvSpPr>
            <a:spLocks noGrp="1"/>
          </p:cNvSpPr>
          <p:nvPr>
            <p:ph type="sldNum" sz="quarter" idx="10"/>
          </p:nvPr>
        </p:nvSpPr>
        <p:spPr/>
        <p:txBody>
          <a:bodyPr/>
          <a:lstStyle/>
          <a:p>
            <a:pPr>
              <a:defRPr/>
            </a:pPr>
            <a:fld id="{384516C5-0748-4614-B7B1-F0402FD8BDD9}" type="slidenum">
              <a:rPr lang="en-US" smtClean="0"/>
              <a:pPr>
                <a:defRPr/>
              </a:pPr>
              <a:t>26</a:t>
            </a:fld>
            <a:endParaRPr lang="en-US" dirty="0"/>
          </a:p>
        </p:txBody>
      </p:sp>
      <p:sp>
        <p:nvSpPr>
          <p:cNvPr id="5" name="Footer Placeholder 4"/>
          <p:cNvSpPr>
            <a:spLocks noGrp="1"/>
          </p:cNvSpPr>
          <p:nvPr>
            <p:ph type="ftr" sz="quarter" idx="11"/>
          </p:nvPr>
        </p:nvSpPr>
        <p:spPr/>
        <p:txBody>
          <a:bodyPr/>
          <a:lstStyle/>
          <a:p>
            <a:pPr>
              <a:defRPr/>
            </a:pPr>
            <a:r>
              <a:rPr lang="en-US" dirty="0" smtClean="0"/>
              <a:t>Early Childhood Outcomes Center</a:t>
            </a:r>
            <a:endParaRPr lang="en-US" dirty="0"/>
          </a:p>
        </p:txBody>
      </p:sp>
    </p:spTree>
    <p:extLst>
      <p:ext uri="{BB962C8B-B14F-4D97-AF65-F5344CB8AC3E}">
        <p14:creationId xmlns:p14="http://schemas.microsoft.com/office/powerpoint/2010/main" val="16425934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152400"/>
            <a:ext cx="6248400" cy="1143000"/>
          </a:xfrm>
        </p:spPr>
        <p:txBody>
          <a:bodyPr/>
          <a:lstStyle/>
          <a:p>
            <a:r>
              <a:rPr lang="en-US" dirty="0" smtClean="0"/>
              <a:t>Results</a:t>
            </a:r>
            <a:endParaRPr lang="en-US" dirty="0"/>
          </a:p>
        </p:txBody>
      </p:sp>
      <p:sp>
        <p:nvSpPr>
          <p:cNvPr id="7" name="Content Placeholder 6"/>
          <p:cNvSpPr>
            <a:spLocks noGrp="1"/>
          </p:cNvSpPr>
          <p:nvPr>
            <p:ph idx="1"/>
          </p:nvPr>
        </p:nvSpPr>
        <p:spPr/>
        <p:txBody>
          <a:bodyPr/>
          <a:lstStyle/>
          <a:p>
            <a:r>
              <a:rPr lang="en-US" sz="2600" dirty="0" smtClean="0"/>
              <a:t>Collect information/create report about status of             different aspects of the system</a:t>
            </a:r>
          </a:p>
          <a:p>
            <a:r>
              <a:rPr lang="en-US" sz="2600" dirty="0" smtClean="0"/>
              <a:t>List of ideas and strategies for changes discussed </a:t>
            </a:r>
          </a:p>
          <a:p>
            <a:r>
              <a:rPr lang="en-US" sz="2600" dirty="0" smtClean="0"/>
              <a:t>Prioritize system changes to focus on</a:t>
            </a:r>
          </a:p>
          <a:p>
            <a:r>
              <a:rPr lang="en-US" sz="2600" dirty="0" smtClean="0"/>
              <a:t>Update specific guidance documents to reflect information discussed throughout this process</a:t>
            </a:r>
          </a:p>
        </p:txBody>
      </p:sp>
      <p:sp>
        <p:nvSpPr>
          <p:cNvPr id="4" name="Slide Number Placeholder 3"/>
          <p:cNvSpPr>
            <a:spLocks noGrp="1"/>
          </p:cNvSpPr>
          <p:nvPr>
            <p:ph type="sldNum" sz="quarter" idx="10"/>
          </p:nvPr>
        </p:nvSpPr>
        <p:spPr/>
        <p:txBody>
          <a:bodyPr/>
          <a:lstStyle/>
          <a:p>
            <a:pPr>
              <a:defRPr/>
            </a:pPr>
            <a:fld id="{384516C5-0748-4614-B7B1-F0402FD8BDD9}" type="slidenum">
              <a:rPr lang="en-US" smtClean="0"/>
              <a:pPr>
                <a:defRPr/>
              </a:pPr>
              <a:t>27</a:t>
            </a:fld>
            <a:endParaRPr lang="en-US" dirty="0"/>
          </a:p>
        </p:txBody>
      </p:sp>
      <p:sp>
        <p:nvSpPr>
          <p:cNvPr id="5" name="Footer Placeholder 4"/>
          <p:cNvSpPr>
            <a:spLocks noGrp="1"/>
          </p:cNvSpPr>
          <p:nvPr>
            <p:ph type="ftr" sz="quarter" idx="11"/>
          </p:nvPr>
        </p:nvSpPr>
        <p:spPr/>
        <p:txBody>
          <a:bodyPr/>
          <a:lstStyle/>
          <a:p>
            <a:pPr>
              <a:defRPr/>
            </a:pPr>
            <a:r>
              <a:rPr lang="en-US" dirty="0" smtClean="0"/>
              <a:t>Early Childhood Outcomes Center</a:t>
            </a:r>
            <a:endParaRPr lang="en-US" dirty="0"/>
          </a:p>
        </p:txBody>
      </p:sp>
      <p:pic>
        <p:nvPicPr>
          <p:cNvPr id="8" name="Content Placeholder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39700"/>
            <a:ext cx="2382308" cy="1901031"/>
          </a:xfrm>
          <a:prstGeom prst="rect">
            <a:avLst/>
          </a:prstGeom>
          <a:noFill/>
          <a:ln w="9525">
            <a:noFill/>
            <a:miter lim="800000"/>
            <a:headEnd/>
            <a:tailEnd/>
          </a:ln>
        </p:spPr>
      </p:pic>
    </p:spTree>
    <p:extLst>
      <p:ext uri="{BB962C8B-B14F-4D97-AF65-F5344CB8AC3E}">
        <p14:creationId xmlns:p14="http://schemas.microsoft.com/office/powerpoint/2010/main" val="19213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pPr>
              <a:defRPr/>
            </a:pPr>
            <a:fld id="{384516C5-0748-4614-B7B1-F0402FD8BDD9}" type="slidenum">
              <a:rPr lang="en-US" smtClean="0"/>
              <a:pPr>
                <a:defRPr/>
              </a:pPr>
              <a:t>28</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pic>
        <p:nvPicPr>
          <p:cNvPr id="14" name="Content Placeholder 13" descr="upside down child.JPG"/>
          <p:cNvPicPr>
            <a:picLocks noGrp="1" noChangeAspect="1"/>
          </p:cNvPicPr>
          <p:nvPr>
            <p:ph idx="1"/>
          </p:nvPr>
        </p:nvPicPr>
        <p:blipFill>
          <a:blip r:embed="rId2" cstate="print"/>
          <a:stretch>
            <a:fillRect/>
          </a:stretch>
        </p:blipFill>
        <p:spPr>
          <a:xfrm>
            <a:off x="2500580" y="2057400"/>
            <a:ext cx="4142839" cy="4187825"/>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Activity 1</a:t>
            </a:r>
            <a:endParaRPr lang="en-US" dirty="0"/>
          </a:p>
        </p:txBody>
      </p:sp>
      <p:sp>
        <p:nvSpPr>
          <p:cNvPr id="6" name="Content Placeholder 5"/>
          <p:cNvSpPr>
            <a:spLocks noGrp="1"/>
          </p:cNvSpPr>
          <p:nvPr>
            <p:ph idx="1"/>
          </p:nvPr>
        </p:nvSpPr>
        <p:spPr>
          <a:xfrm>
            <a:off x="444500" y="1828800"/>
            <a:ext cx="8686800" cy="4187952"/>
          </a:xfrm>
        </p:spPr>
        <p:txBody>
          <a:bodyPr/>
          <a:lstStyle/>
          <a:p>
            <a:pPr lvl="0"/>
            <a:r>
              <a:rPr lang="en-US" sz="2600" dirty="0" smtClean="0"/>
              <a:t>Individually, read over quality indicators under                   your group’s component.</a:t>
            </a:r>
          </a:p>
          <a:p>
            <a:pPr lvl="0"/>
            <a:r>
              <a:rPr lang="en-US" sz="2600" dirty="0" smtClean="0"/>
              <a:t>As a group, select one of those quality indicators</a:t>
            </a:r>
          </a:p>
          <a:p>
            <a:pPr lvl="0"/>
            <a:r>
              <a:rPr lang="en-US" sz="2600" dirty="0" smtClean="0"/>
              <a:t>Each individual reviews an assigned element &amp; considers how his/her state is doing, with examples</a:t>
            </a:r>
          </a:p>
          <a:p>
            <a:pPr lvl="0"/>
            <a:r>
              <a:rPr lang="en-US" sz="2600" dirty="0" smtClean="0"/>
              <a:t>As a group, each person is to describe  how they see their state on their assigned element with others at the table acting as stakeholders. </a:t>
            </a:r>
          </a:p>
          <a:p>
            <a:r>
              <a:rPr lang="en-US" sz="2600" dirty="0" smtClean="0"/>
              <a:t>Based on the discussion, think about how you might have selected a rating and record the evidence for each element. </a:t>
            </a:r>
          </a:p>
          <a:p>
            <a:pPr lvl="0"/>
            <a:endParaRPr lang="en-US" sz="2600" dirty="0" smtClean="0"/>
          </a:p>
        </p:txBody>
      </p:sp>
      <p:sp>
        <p:nvSpPr>
          <p:cNvPr id="4" name="Slide Number Placeholder 3"/>
          <p:cNvSpPr>
            <a:spLocks noGrp="1"/>
          </p:cNvSpPr>
          <p:nvPr>
            <p:ph type="sldNum" sz="quarter" idx="10"/>
          </p:nvPr>
        </p:nvSpPr>
        <p:spPr/>
        <p:txBody>
          <a:bodyPr/>
          <a:lstStyle/>
          <a:p>
            <a:pPr>
              <a:defRPr/>
            </a:pPr>
            <a:fld id="{EE4BFF4F-15D9-4E98-AF1C-0436C43749F9}" type="slidenum">
              <a:rPr lang="en-US" smtClean="0"/>
              <a:pPr>
                <a:defRPr/>
              </a:pPr>
              <a:t>29</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5026152"/>
          </a:xfrm>
        </p:spPr>
        <p:txBody>
          <a:bodyPr/>
          <a:lstStyle/>
          <a:p>
            <a:pPr>
              <a:buNone/>
            </a:pPr>
            <a:endParaRPr lang="en-US" sz="2400" i="1" dirty="0" smtClean="0">
              <a:solidFill>
                <a:schemeClr val="accent2">
                  <a:lumMod val="75000"/>
                </a:schemeClr>
              </a:solidFill>
            </a:endParaRPr>
          </a:p>
          <a:p>
            <a:pPr>
              <a:buNone/>
            </a:pPr>
            <a:endParaRPr lang="en-US" dirty="0"/>
          </a:p>
        </p:txBody>
      </p:sp>
      <p:sp>
        <p:nvSpPr>
          <p:cNvPr id="4" name="Slide Number Placeholder 3"/>
          <p:cNvSpPr>
            <a:spLocks noGrp="1"/>
          </p:cNvSpPr>
          <p:nvPr>
            <p:ph type="sldNum" sz="quarter" idx="10"/>
          </p:nvPr>
        </p:nvSpPr>
        <p:spPr/>
        <p:txBody>
          <a:bodyPr/>
          <a:lstStyle/>
          <a:p>
            <a:pPr>
              <a:defRPr/>
            </a:pPr>
            <a:fld id="{550E8ADC-2C14-428C-9BCA-B5A925BCCA30}" type="slidenum">
              <a:rPr lang="en-US" smtClean="0"/>
              <a:pPr>
                <a:defRPr/>
              </a:pPr>
              <a:t>3</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
        <p:nvSpPr>
          <p:cNvPr id="6" name="Rectangle 3"/>
          <p:cNvSpPr>
            <a:spLocks noGrp="1" noChangeArrowheads="1"/>
          </p:cNvSpPr>
          <p:nvPr>
            <p:ph type="title"/>
          </p:nvPr>
        </p:nvSpPr>
        <p:spPr>
          <a:xfrm>
            <a:off x="609600" y="304800"/>
            <a:ext cx="7953375" cy="1143000"/>
          </a:xfrm>
        </p:spPr>
        <p:txBody>
          <a:bodyPr/>
          <a:lstStyle/>
          <a:p>
            <a:pPr algn="ctr"/>
            <a:r>
              <a:rPr lang="en-US" dirty="0" smtClean="0">
                <a:solidFill>
                  <a:schemeClr val="accent6">
                    <a:lumMod val="75000"/>
                  </a:schemeClr>
                </a:solidFill>
              </a:rPr>
              <a:t>Why Child </a:t>
            </a:r>
            <a:r>
              <a:rPr lang="en-US" dirty="0">
                <a:solidFill>
                  <a:schemeClr val="accent6">
                    <a:lumMod val="75000"/>
                  </a:schemeClr>
                </a:solidFill>
              </a:rPr>
              <a:t>and Family </a:t>
            </a:r>
            <a:r>
              <a:rPr lang="en-US" dirty="0" smtClean="0">
                <a:solidFill>
                  <a:schemeClr val="accent6">
                    <a:lumMod val="75000"/>
                  </a:schemeClr>
                </a:solidFill>
              </a:rPr>
              <a:t>Outcomes?</a:t>
            </a:r>
            <a:endParaRPr lang="en-US" dirty="0">
              <a:solidFill>
                <a:schemeClr val="accent6">
                  <a:lumMod val="75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900" y="1905000"/>
            <a:ext cx="3632200" cy="4559300"/>
          </a:xfrm>
          <a:prstGeom prst="rect">
            <a:avLst/>
          </a:prstGeom>
        </p:spPr>
      </p:pic>
    </p:spTree>
    <p:extLst>
      <p:ext uri="{BB962C8B-B14F-4D97-AF65-F5344CB8AC3E}">
        <p14:creationId xmlns:p14="http://schemas.microsoft.com/office/powerpoint/2010/main" val="2508996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1 Reflection and Sharing</a:t>
            </a:r>
            <a:endParaRPr lang="en-US" dirty="0"/>
          </a:p>
        </p:txBody>
      </p:sp>
      <p:sp>
        <p:nvSpPr>
          <p:cNvPr id="3" name="Content Placeholder 2"/>
          <p:cNvSpPr>
            <a:spLocks noGrp="1"/>
          </p:cNvSpPr>
          <p:nvPr>
            <p:ph idx="1"/>
          </p:nvPr>
        </p:nvSpPr>
        <p:spPr/>
        <p:txBody>
          <a:bodyPr/>
          <a:lstStyle/>
          <a:p>
            <a:pPr lvl="0"/>
            <a:r>
              <a:rPr lang="en-US" dirty="0" smtClean="0"/>
              <a:t>What did you think of the process of reviewing each element?</a:t>
            </a:r>
          </a:p>
          <a:p>
            <a:pPr lvl="0"/>
            <a:r>
              <a:rPr lang="en-US" dirty="0" smtClean="0"/>
              <a:t>Did the process make sense? What was difficult?</a:t>
            </a:r>
          </a:p>
          <a:p>
            <a:pPr lvl="0"/>
            <a:r>
              <a:rPr lang="en-US" dirty="0" smtClean="0"/>
              <a:t>Are these elements for which you would want stakeholder involvement? For which you would need multiple perspectives?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B7B1423-63AE-4534-B622-FE600CB43EA6}" type="slidenum">
              <a:rPr lang="en-US" smtClean="0"/>
              <a:pPr>
                <a:defRPr/>
              </a:pPr>
              <a:t>30</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Activity 2</a:t>
            </a:r>
            <a:endParaRPr lang="en-US" dirty="0"/>
          </a:p>
        </p:txBody>
      </p:sp>
      <p:sp>
        <p:nvSpPr>
          <p:cNvPr id="3" name="Content Placeholder 2"/>
          <p:cNvSpPr>
            <a:spLocks noGrp="1"/>
          </p:cNvSpPr>
          <p:nvPr>
            <p:ph idx="1"/>
          </p:nvPr>
        </p:nvSpPr>
        <p:spPr>
          <a:xfrm>
            <a:off x="457200" y="1676400"/>
            <a:ext cx="8229600" cy="4187952"/>
          </a:xfrm>
        </p:spPr>
        <p:txBody>
          <a:bodyPr/>
          <a:lstStyle/>
          <a:p>
            <a:pPr lvl="0"/>
            <a:r>
              <a:rPr lang="en-US" sz="2600" dirty="0" smtClean="0"/>
              <a:t>How do you think the self-assessments might           be useful in your state? With what process?</a:t>
            </a:r>
          </a:p>
          <a:p>
            <a:pPr lvl="0"/>
            <a:r>
              <a:rPr lang="en-US" sz="2600" dirty="0" smtClean="0"/>
              <a:t>Timing – child/family self-assessments separately or together?</a:t>
            </a:r>
          </a:p>
          <a:p>
            <a:pPr lvl="0"/>
            <a:r>
              <a:rPr lang="en-US" sz="2600" dirty="0" smtClean="0"/>
              <a:t>Who might you involve at different steps with the self-assessment? </a:t>
            </a:r>
          </a:p>
          <a:p>
            <a:pPr lvl="0"/>
            <a:r>
              <a:rPr lang="en-US" sz="2600" dirty="0" smtClean="0"/>
              <a:t>Identify resources that would be helpful to benefit the most from the self-assessment process.  </a:t>
            </a:r>
          </a:p>
          <a:p>
            <a:pPr lvl="0"/>
            <a:r>
              <a:rPr lang="en-US" sz="2600" dirty="0" smtClean="0"/>
              <a:t>How would you begin to move from findings on the self-assessment to deciding on specific actions to improve your outcomes measurement system?</a:t>
            </a:r>
          </a:p>
          <a:p>
            <a:endParaRPr lang="en-US" dirty="0"/>
          </a:p>
        </p:txBody>
      </p:sp>
      <p:sp>
        <p:nvSpPr>
          <p:cNvPr id="4" name="Slide Number Placeholder 3"/>
          <p:cNvSpPr>
            <a:spLocks noGrp="1"/>
          </p:cNvSpPr>
          <p:nvPr>
            <p:ph type="sldNum" sz="quarter" idx="10"/>
          </p:nvPr>
        </p:nvSpPr>
        <p:spPr/>
        <p:txBody>
          <a:bodyPr/>
          <a:lstStyle/>
          <a:p>
            <a:pPr>
              <a:defRPr/>
            </a:pPr>
            <a:fld id="{384516C5-0748-4614-B7B1-F0402FD8BDD9}" type="slidenum">
              <a:rPr lang="en-US" smtClean="0"/>
              <a:pPr>
                <a:defRPr/>
              </a:pPr>
              <a:t>31</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 </a:t>
            </a:r>
            <a:endParaRPr lang="en-US" dirty="0"/>
          </a:p>
        </p:txBody>
      </p:sp>
      <p:sp>
        <p:nvSpPr>
          <p:cNvPr id="3" name="Content Placeholder 2"/>
          <p:cNvSpPr>
            <a:spLocks noGrp="1"/>
          </p:cNvSpPr>
          <p:nvPr>
            <p:ph idx="1"/>
          </p:nvPr>
        </p:nvSpPr>
        <p:spPr>
          <a:xfrm>
            <a:off x="457200" y="2057400"/>
            <a:ext cx="5257800" cy="4187952"/>
          </a:xfrm>
        </p:spPr>
        <p:txBody>
          <a:bodyPr/>
          <a:lstStyle/>
          <a:p>
            <a:r>
              <a:rPr lang="en-US" dirty="0" smtClean="0"/>
              <a:t>Jump in! </a:t>
            </a:r>
          </a:p>
          <a:p>
            <a:r>
              <a:rPr lang="en-US" dirty="0" smtClean="0"/>
              <a:t>Use the self-assessment  to help you improve your child outcomes measurement system!</a:t>
            </a:r>
          </a:p>
          <a:p>
            <a:r>
              <a:rPr lang="en-US" dirty="0" smtClean="0"/>
              <a:t>Use the ECO Center as a resource for support</a:t>
            </a:r>
          </a:p>
          <a:p>
            <a:pPr>
              <a:buNone/>
            </a:pPr>
            <a:r>
              <a:rPr lang="en-US" sz="2800" dirty="0" smtClean="0">
                <a:hlinkClick r:id="rId2"/>
              </a:rPr>
              <a:t>   staff@the-eco-center.org</a:t>
            </a:r>
            <a:r>
              <a:rPr lang="en-US" sz="2800" dirty="0" smtClean="0"/>
              <a:t> </a:t>
            </a:r>
          </a:p>
          <a:p>
            <a:endParaRPr lang="en-US" dirty="0" smtClean="0"/>
          </a:p>
        </p:txBody>
      </p:sp>
      <p:sp>
        <p:nvSpPr>
          <p:cNvPr id="4" name="Slide Number Placeholder 3"/>
          <p:cNvSpPr>
            <a:spLocks noGrp="1"/>
          </p:cNvSpPr>
          <p:nvPr>
            <p:ph type="sldNum" sz="quarter" idx="10"/>
          </p:nvPr>
        </p:nvSpPr>
        <p:spPr/>
        <p:txBody>
          <a:bodyPr/>
          <a:lstStyle/>
          <a:p>
            <a:pPr>
              <a:defRPr/>
            </a:pPr>
            <a:fld id="{B166A3B7-CF37-4F98-BC0F-969CE94D27DE}" type="slidenum">
              <a:rPr lang="en-US" smtClean="0"/>
              <a:pPr>
                <a:defRPr/>
              </a:pPr>
              <a:t>32</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pic>
        <p:nvPicPr>
          <p:cNvPr id="118787" name="Picture 3"/>
          <p:cNvPicPr>
            <a:picLocks noChangeAspect="1" noChangeArrowheads="1"/>
          </p:cNvPicPr>
          <p:nvPr/>
        </p:nvPicPr>
        <p:blipFill>
          <a:blip r:embed="rId3" cstate="print"/>
          <a:srcRect/>
          <a:stretch>
            <a:fillRect/>
          </a:stretch>
        </p:blipFill>
        <p:spPr bwMode="auto">
          <a:xfrm>
            <a:off x="5791200" y="2667000"/>
            <a:ext cx="2743200" cy="2743200"/>
          </a:xfrm>
          <a:prstGeom prst="rect">
            <a:avLst/>
          </a:prstGeom>
          <a:noFill/>
          <a:ln w="9525" cap="flat" cmpd="sng" algn="ctr">
            <a:noFill/>
            <a:prstDash val="solid"/>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5026152"/>
          </a:xfrm>
        </p:spPr>
        <p:txBody>
          <a:bodyPr/>
          <a:lstStyle/>
          <a:p>
            <a:pPr>
              <a:buNone/>
            </a:pPr>
            <a:endParaRPr lang="en-US" sz="2400" i="1" dirty="0" smtClean="0">
              <a:solidFill>
                <a:schemeClr val="accent2">
                  <a:lumMod val="75000"/>
                </a:schemeClr>
              </a:solidFill>
            </a:endParaRPr>
          </a:p>
          <a:p>
            <a:pPr marL="0" indent="0">
              <a:buNone/>
            </a:pPr>
            <a:r>
              <a:rPr lang="en-US" sz="2500" i="1" dirty="0" smtClean="0">
                <a:solidFill>
                  <a:schemeClr val="accent2">
                    <a:lumMod val="75000"/>
                  </a:schemeClr>
                </a:solidFill>
              </a:rPr>
              <a:t>"</a:t>
            </a:r>
            <a:r>
              <a:rPr lang="en-US" sz="2500" i="1" dirty="0" smtClean="0"/>
              <a:t>Yet</a:t>
            </a:r>
            <a:r>
              <a:rPr lang="en-US" sz="2500" i="1" dirty="0"/>
              <a:t>, ultimately, teachers, parents, and policymakers also need to know if young children are healthy, that they are developing essential social and emotional skills such as self-regulation and cooperative play, and that their emerging academic skills are developing appropriately. </a:t>
            </a:r>
            <a:r>
              <a:rPr lang="en-US" sz="2500" i="1" dirty="0" smtClean="0"/>
              <a:t>  At </a:t>
            </a:r>
            <a:r>
              <a:rPr lang="en-US" sz="2500" i="1" dirty="0"/>
              <a:t>the end of the day, early learning and development programs must begin to shift to evaluating the basic outcomes we seek and prize for our children</a:t>
            </a:r>
            <a:r>
              <a:rPr lang="en-US" sz="2500" i="1" dirty="0" smtClean="0"/>
              <a:t>.“</a:t>
            </a:r>
          </a:p>
          <a:p>
            <a:pPr marL="0" indent="0">
              <a:buNone/>
            </a:pPr>
            <a:r>
              <a:rPr lang="en-US" sz="1200" dirty="0" smtClean="0"/>
              <a:t>  </a:t>
            </a:r>
            <a:endParaRPr lang="en-US" sz="1200" dirty="0"/>
          </a:p>
          <a:p>
            <a:r>
              <a:rPr lang="en-US" sz="2000" dirty="0"/>
              <a:t>Secretary of Education Arne Duncan's Remarks at the National Association for the Education of Young Children Annual Conference November 18, 2009</a:t>
            </a:r>
          </a:p>
          <a:p>
            <a:pPr>
              <a:buNone/>
            </a:pPr>
            <a:endParaRPr lang="en-US" dirty="0"/>
          </a:p>
        </p:txBody>
      </p:sp>
      <p:sp>
        <p:nvSpPr>
          <p:cNvPr id="4" name="Slide Number Placeholder 3"/>
          <p:cNvSpPr>
            <a:spLocks noGrp="1"/>
          </p:cNvSpPr>
          <p:nvPr>
            <p:ph type="sldNum" sz="quarter" idx="10"/>
          </p:nvPr>
        </p:nvSpPr>
        <p:spPr/>
        <p:txBody>
          <a:bodyPr/>
          <a:lstStyle/>
          <a:p>
            <a:pPr>
              <a:defRPr/>
            </a:pPr>
            <a:fld id="{550E8ADC-2C14-428C-9BCA-B5A925BCCA30}" type="slidenum">
              <a:rPr lang="en-US" smtClean="0"/>
              <a:pPr>
                <a:defRPr/>
              </a:pPr>
              <a:t>4</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
        <p:nvSpPr>
          <p:cNvPr id="6" name="Rectangle 3"/>
          <p:cNvSpPr>
            <a:spLocks noGrp="1" noChangeArrowheads="1"/>
          </p:cNvSpPr>
          <p:nvPr>
            <p:ph type="title"/>
          </p:nvPr>
        </p:nvSpPr>
        <p:spPr>
          <a:xfrm>
            <a:off x="609600" y="304800"/>
            <a:ext cx="7953375" cy="1143000"/>
          </a:xfrm>
        </p:spPr>
        <p:txBody>
          <a:bodyPr/>
          <a:lstStyle/>
          <a:p>
            <a:pPr algn="ctr"/>
            <a:r>
              <a:rPr lang="en-US" dirty="0" smtClean="0">
                <a:solidFill>
                  <a:schemeClr val="accent6">
                    <a:lumMod val="75000"/>
                  </a:schemeClr>
                </a:solidFill>
              </a:rPr>
              <a:t>Why Child </a:t>
            </a:r>
            <a:r>
              <a:rPr lang="en-US" dirty="0">
                <a:solidFill>
                  <a:schemeClr val="accent6">
                    <a:lumMod val="75000"/>
                  </a:schemeClr>
                </a:solidFill>
              </a:rPr>
              <a:t>and Family </a:t>
            </a:r>
            <a:r>
              <a:rPr lang="en-US" dirty="0" smtClean="0">
                <a:solidFill>
                  <a:schemeClr val="accent6">
                    <a:lumMod val="75000"/>
                  </a:schemeClr>
                </a:solidFill>
              </a:rPr>
              <a:t>Outcomes?</a:t>
            </a:r>
            <a:endParaRPr lang="en-US" dirty="0">
              <a:solidFill>
                <a:schemeClr val="accent6">
                  <a:lumMod val="75000"/>
                </a:schemeClr>
              </a:solidFill>
            </a:endParaRPr>
          </a:p>
        </p:txBody>
      </p:sp>
    </p:spTree>
    <p:extLst>
      <p:ext uri="{BB962C8B-B14F-4D97-AF65-F5344CB8AC3E}">
        <p14:creationId xmlns:p14="http://schemas.microsoft.com/office/powerpoint/2010/main" val="173856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41058" name="Line 2"/>
          <p:cNvSpPr>
            <a:spLocks noChangeShapeType="1"/>
          </p:cNvSpPr>
          <p:nvPr/>
        </p:nvSpPr>
        <p:spPr bwMode="auto">
          <a:xfrm flipV="1">
            <a:off x="4191000" y="4191000"/>
            <a:ext cx="381000" cy="1600200"/>
          </a:xfrm>
          <a:prstGeom prst="line">
            <a:avLst/>
          </a:prstGeom>
          <a:noFill/>
          <a:ln w="38100">
            <a:solidFill>
              <a:schemeClr val="accent1"/>
            </a:solidFill>
            <a:round/>
            <a:headEnd/>
            <a:tailEnd type="triangle" w="med" len="med"/>
          </a:ln>
          <a:effectLst/>
        </p:spPr>
        <p:txBody>
          <a:bodyPr/>
          <a:lstStyle/>
          <a:p>
            <a:endParaRPr lang="en-US"/>
          </a:p>
        </p:txBody>
      </p:sp>
      <p:sp>
        <p:nvSpPr>
          <p:cNvPr id="941059" name="Rectangle 3"/>
          <p:cNvSpPr>
            <a:spLocks noGrp="1" noChangeArrowheads="1"/>
          </p:cNvSpPr>
          <p:nvPr>
            <p:ph type="title"/>
          </p:nvPr>
        </p:nvSpPr>
        <p:spPr>
          <a:xfrm>
            <a:off x="557212" y="304800"/>
            <a:ext cx="7953375" cy="1066800"/>
          </a:xfrm>
        </p:spPr>
        <p:txBody>
          <a:bodyPr/>
          <a:lstStyle/>
          <a:p>
            <a:pPr algn="ctr"/>
            <a:r>
              <a:rPr lang="en-US" dirty="0">
                <a:solidFill>
                  <a:schemeClr val="accent6">
                    <a:lumMod val="75000"/>
                  </a:schemeClr>
                </a:solidFill>
              </a:rPr>
              <a:t>System for Producing Good Child and Family Outcomes</a:t>
            </a:r>
          </a:p>
        </p:txBody>
      </p:sp>
      <p:sp>
        <p:nvSpPr>
          <p:cNvPr id="941060" name="Text Box 4"/>
          <p:cNvSpPr txBox="1">
            <a:spLocks noChangeArrowheads="1"/>
          </p:cNvSpPr>
          <p:nvPr/>
        </p:nvSpPr>
        <p:spPr bwMode="auto">
          <a:xfrm>
            <a:off x="152400" y="3124200"/>
            <a:ext cx="1600200" cy="935038"/>
          </a:xfrm>
          <a:prstGeom prst="rect">
            <a:avLst/>
          </a:prstGeom>
          <a:solidFill>
            <a:schemeClr val="accent1">
              <a:lumMod val="50000"/>
            </a:schemeClr>
          </a:solidFill>
          <a:ln w="19050">
            <a:solidFill>
              <a:srgbClr val="FFAA2D"/>
            </a:solidFill>
            <a:miter lim="800000"/>
            <a:headEnd/>
            <a:tailEnd/>
          </a:ln>
          <a:effectLst/>
        </p:spPr>
        <p:txBody>
          <a:bodyPr>
            <a:spAutoFit/>
          </a:bodyPr>
          <a:lstStyle/>
          <a:p>
            <a:pPr algn="ctr">
              <a:spcBef>
                <a:spcPct val="50000"/>
              </a:spcBef>
            </a:pPr>
            <a:r>
              <a:rPr lang="en-US" sz="1800" dirty="0">
                <a:solidFill>
                  <a:schemeClr val="bg1"/>
                </a:solidFill>
                <a:latin typeface="Tahoma" pitchFamily="34" charset="0"/>
              </a:rPr>
              <a:t>Good Federal policies and programs</a:t>
            </a:r>
          </a:p>
        </p:txBody>
      </p:sp>
      <p:sp>
        <p:nvSpPr>
          <p:cNvPr id="941061" name="Text Box 5"/>
          <p:cNvSpPr txBox="1">
            <a:spLocks noChangeArrowheads="1"/>
          </p:cNvSpPr>
          <p:nvPr/>
        </p:nvSpPr>
        <p:spPr bwMode="auto">
          <a:xfrm>
            <a:off x="1981200" y="3124200"/>
            <a:ext cx="1524000" cy="928688"/>
          </a:xfrm>
          <a:prstGeom prst="rect">
            <a:avLst/>
          </a:prstGeom>
          <a:solidFill>
            <a:schemeClr val="accent1">
              <a:lumMod val="50000"/>
            </a:schemeClr>
          </a:solidFill>
          <a:ln w="12700">
            <a:solidFill>
              <a:srgbClr val="FFAA2D"/>
            </a:solidFill>
            <a:miter lim="800000"/>
            <a:headEnd/>
            <a:tailEnd/>
          </a:ln>
          <a:effectLst/>
        </p:spPr>
        <p:txBody>
          <a:bodyPr>
            <a:spAutoFit/>
          </a:bodyPr>
          <a:lstStyle/>
          <a:p>
            <a:pPr algn="ctr">
              <a:spcBef>
                <a:spcPct val="50000"/>
              </a:spcBef>
            </a:pPr>
            <a:r>
              <a:rPr lang="en-US" sz="1800" dirty="0">
                <a:solidFill>
                  <a:schemeClr val="bg1"/>
                </a:solidFill>
                <a:latin typeface="Tahoma" pitchFamily="34" charset="0"/>
              </a:rPr>
              <a:t>Good State policies and programs</a:t>
            </a:r>
          </a:p>
        </p:txBody>
      </p:sp>
      <p:sp>
        <p:nvSpPr>
          <p:cNvPr id="941062" name="Text Box 6"/>
          <p:cNvSpPr txBox="1">
            <a:spLocks noChangeArrowheads="1"/>
          </p:cNvSpPr>
          <p:nvPr/>
        </p:nvSpPr>
        <p:spPr bwMode="auto">
          <a:xfrm>
            <a:off x="5486400" y="2971800"/>
            <a:ext cx="1752600" cy="1754326"/>
          </a:xfrm>
          <a:prstGeom prst="rect">
            <a:avLst/>
          </a:prstGeom>
          <a:solidFill>
            <a:srgbClr val="000099"/>
          </a:solidFill>
          <a:ln w="19050">
            <a:solidFill>
              <a:schemeClr val="accent2"/>
            </a:solidFill>
            <a:miter lim="800000"/>
            <a:headEnd/>
            <a:tailEnd/>
          </a:ln>
          <a:effectLst/>
        </p:spPr>
        <p:txBody>
          <a:bodyPr>
            <a:spAutoFit/>
          </a:bodyPr>
          <a:lstStyle/>
          <a:p>
            <a:pPr algn="ctr">
              <a:spcBef>
                <a:spcPct val="50000"/>
              </a:spcBef>
            </a:pPr>
            <a:r>
              <a:rPr lang="en-US" sz="1800" dirty="0">
                <a:solidFill>
                  <a:schemeClr val="bg1"/>
                </a:solidFill>
                <a:latin typeface="Tahoma" pitchFamily="34" charset="0"/>
              </a:rPr>
              <a:t>High quality services and supports for children 0-5 and their families</a:t>
            </a:r>
          </a:p>
        </p:txBody>
      </p:sp>
      <p:sp>
        <p:nvSpPr>
          <p:cNvPr id="941063" name="Text Box 7"/>
          <p:cNvSpPr txBox="1">
            <a:spLocks noChangeArrowheads="1"/>
          </p:cNvSpPr>
          <p:nvPr/>
        </p:nvSpPr>
        <p:spPr bwMode="auto">
          <a:xfrm>
            <a:off x="7543800" y="2895600"/>
            <a:ext cx="1371600" cy="1978025"/>
          </a:xfrm>
          <a:prstGeom prst="rect">
            <a:avLst/>
          </a:prstGeom>
          <a:solidFill>
            <a:srgbClr val="FFC000"/>
          </a:solidFill>
          <a:ln w="57150">
            <a:solidFill>
              <a:schemeClr val="accent2"/>
            </a:solidFill>
            <a:miter lim="800000"/>
            <a:headEnd/>
            <a:tailEnd/>
          </a:ln>
          <a:effectLst/>
        </p:spPr>
        <p:txBody>
          <a:bodyPr>
            <a:spAutoFit/>
          </a:bodyPr>
          <a:lstStyle/>
          <a:p>
            <a:pPr algn="ctr">
              <a:spcBef>
                <a:spcPct val="50000"/>
              </a:spcBef>
            </a:pPr>
            <a:r>
              <a:rPr lang="en-US" sz="2000" dirty="0">
                <a:solidFill>
                  <a:schemeClr val="bg1"/>
                </a:solidFill>
                <a:latin typeface="Tahoma" pitchFamily="34" charset="0"/>
              </a:rPr>
              <a:t>Good outcomes for children and families</a:t>
            </a:r>
          </a:p>
        </p:txBody>
      </p:sp>
      <p:sp>
        <p:nvSpPr>
          <p:cNvPr id="941064" name="AutoShape 8"/>
          <p:cNvSpPr>
            <a:spLocks noChangeArrowheads="1"/>
          </p:cNvSpPr>
          <p:nvPr/>
        </p:nvSpPr>
        <p:spPr bwMode="auto">
          <a:xfrm>
            <a:off x="1752600" y="3810000"/>
            <a:ext cx="228600" cy="152400"/>
          </a:xfrm>
          <a:prstGeom prst="rightArrow">
            <a:avLst>
              <a:gd name="adj1" fmla="val 50000"/>
              <a:gd name="adj2" fmla="val 37500"/>
            </a:avLst>
          </a:prstGeom>
          <a:solidFill>
            <a:schemeClr val="accent2"/>
          </a:solidFill>
          <a:ln w="9525">
            <a:solidFill>
              <a:schemeClr val="tx1"/>
            </a:solidFill>
            <a:miter lim="800000"/>
            <a:headEnd/>
            <a:tailEnd/>
          </a:ln>
          <a:effectLst/>
        </p:spPr>
        <p:txBody>
          <a:bodyPr wrap="none" anchor="ctr"/>
          <a:lstStyle/>
          <a:p>
            <a:endParaRPr lang="en-US"/>
          </a:p>
        </p:txBody>
      </p:sp>
      <p:sp>
        <p:nvSpPr>
          <p:cNvPr id="941065" name="AutoShape 9"/>
          <p:cNvSpPr>
            <a:spLocks noChangeArrowheads="1"/>
          </p:cNvSpPr>
          <p:nvPr/>
        </p:nvSpPr>
        <p:spPr bwMode="auto">
          <a:xfrm>
            <a:off x="3505200" y="3810000"/>
            <a:ext cx="228600" cy="152400"/>
          </a:xfrm>
          <a:prstGeom prst="rightArrow">
            <a:avLst>
              <a:gd name="adj1" fmla="val 50000"/>
              <a:gd name="adj2" fmla="val 37500"/>
            </a:avLst>
          </a:prstGeom>
          <a:solidFill>
            <a:schemeClr val="accent2"/>
          </a:solidFill>
          <a:ln w="9525">
            <a:solidFill>
              <a:schemeClr val="tx1"/>
            </a:solidFill>
            <a:miter lim="800000"/>
            <a:headEnd/>
            <a:tailEnd/>
          </a:ln>
          <a:effectLst/>
        </p:spPr>
        <p:txBody>
          <a:bodyPr wrap="none" anchor="ctr"/>
          <a:lstStyle/>
          <a:p>
            <a:endParaRPr lang="en-US"/>
          </a:p>
        </p:txBody>
      </p:sp>
      <p:sp>
        <p:nvSpPr>
          <p:cNvPr id="941066" name="AutoShape 10"/>
          <p:cNvSpPr>
            <a:spLocks noChangeArrowheads="1"/>
          </p:cNvSpPr>
          <p:nvPr/>
        </p:nvSpPr>
        <p:spPr bwMode="auto">
          <a:xfrm>
            <a:off x="5257800" y="3810000"/>
            <a:ext cx="304800" cy="152400"/>
          </a:xfrm>
          <a:prstGeom prst="rightArrow">
            <a:avLst>
              <a:gd name="adj1" fmla="val 50000"/>
              <a:gd name="adj2" fmla="val 50000"/>
            </a:avLst>
          </a:prstGeom>
          <a:solidFill>
            <a:schemeClr val="accent2"/>
          </a:solidFill>
          <a:ln w="9525">
            <a:solidFill>
              <a:schemeClr val="tx1"/>
            </a:solidFill>
            <a:miter lim="800000"/>
            <a:headEnd/>
            <a:tailEnd/>
          </a:ln>
          <a:effectLst/>
        </p:spPr>
        <p:txBody>
          <a:bodyPr wrap="none" anchor="ctr"/>
          <a:lstStyle/>
          <a:p>
            <a:endParaRPr lang="en-US"/>
          </a:p>
        </p:txBody>
      </p:sp>
      <p:sp>
        <p:nvSpPr>
          <p:cNvPr id="941067" name="AutoShape 11"/>
          <p:cNvSpPr>
            <a:spLocks noChangeArrowheads="1"/>
          </p:cNvSpPr>
          <p:nvPr/>
        </p:nvSpPr>
        <p:spPr bwMode="auto">
          <a:xfrm>
            <a:off x="7239000" y="3810000"/>
            <a:ext cx="304800" cy="152400"/>
          </a:xfrm>
          <a:prstGeom prst="rightArrow">
            <a:avLst>
              <a:gd name="adj1" fmla="val 50000"/>
              <a:gd name="adj2" fmla="val 50000"/>
            </a:avLst>
          </a:prstGeom>
          <a:solidFill>
            <a:schemeClr val="accent2"/>
          </a:solidFill>
          <a:ln w="9525">
            <a:solidFill>
              <a:schemeClr val="tx1"/>
            </a:solidFill>
            <a:miter lim="800000"/>
            <a:headEnd/>
            <a:tailEnd/>
          </a:ln>
          <a:effectLst/>
        </p:spPr>
        <p:txBody>
          <a:bodyPr wrap="none" anchor="ctr"/>
          <a:lstStyle/>
          <a:p>
            <a:endParaRPr lang="en-US"/>
          </a:p>
        </p:txBody>
      </p:sp>
      <p:sp>
        <p:nvSpPr>
          <p:cNvPr id="941068" name="Line 12"/>
          <p:cNvSpPr>
            <a:spLocks noChangeShapeType="1"/>
          </p:cNvSpPr>
          <p:nvPr/>
        </p:nvSpPr>
        <p:spPr bwMode="auto">
          <a:xfrm flipV="1">
            <a:off x="5029200" y="4495800"/>
            <a:ext cx="304800" cy="228600"/>
          </a:xfrm>
          <a:prstGeom prst="line">
            <a:avLst/>
          </a:prstGeom>
          <a:noFill/>
          <a:ln w="9525">
            <a:solidFill>
              <a:schemeClr val="bg1"/>
            </a:solidFill>
            <a:round/>
            <a:headEnd/>
            <a:tailEnd type="triangle" w="med" len="med"/>
          </a:ln>
          <a:effectLst/>
        </p:spPr>
        <p:txBody>
          <a:bodyPr/>
          <a:lstStyle/>
          <a:p>
            <a:endParaRPr lang="en-US"/>
          </a:p>
        </p:txBody>
      </p:sp>
      <p:sp>
        <p:nvSpPr>
          <p:cNvPr id="941069" name="Text Box 13"/>
          <p:cNvSpPr txBox="1">
            <a:spLocks noChangeArrowheads="1"/>
          </p:cNvSpPr>
          <p:nvPr/>
        </p:nvSpPr>
        <p:spPr bwMode="auto">
          <a:xfrm>
            <a:off x="3733800" y="3124200"/>
            <a:ext cx="1524000" cy="923330"/>
          </a:xfrm>
          <a:prstGeom prst="rect">
            <a:avLst/>
          </a:prstGeom>
          <a:solidFill>
            <a:srgbClr val="000099"/>
          </a:solidFill>
          <a:ln w="9525">
            <a:solidFill>
              <a:schemeClr val="accent2"/>
            </a:solidFill>
            <a:miter lim="800000"/>
            <a:headEnd/>
            <a:tailEnd/>
          </a:ln>
          <a:effectLst/>
        </p:spPr>
        <p:txBody>
          <a:bodyPr>
            <a:spAutoFit/>
          </a:bodyPr>
          <a:lstStyle/>
          <a:p>
            <a:pPr algn="ctr">
              <a:spcBef>
                <a:spcPct val="50000"/>
              </a:spcBef>
            </a:pPr>
            <a:r>
              <a:rPr lang="en-US" sz="1800" dirty="0">
                <a:solidFill>
                  <a:srgbClr val="F7F2FC"/>
                </a:solidFill>
                <a:latin typeface="Tahoma" pitchFamily="34" charset="0"/>
              </a:rPr>
              <a:t>Good Local policies and programs</a:t>
            </a:r>
          </a:p>
        </p:txBody>
      </p:sp>
      <p:sp>
        <p:nvSpPr>
          <p:cNvPr id="941070" name="Oval 14"/>
          <p:cNvSpPr>
            <a:spLocks noChangeArrowheads="1"/>
          </p:cNvSpPr>
          <p:nvPr/>
        </p:nvSpPr>
        <p:spPr bwMode="auto">
          <a:xfrm>
            <a:off x="1905000" y="2133600"/>
            <a:ext cx="2667000" cy="838200"/>
          </a:xfrm>
          <a:prstGeom prst="ellipse">
            <a:avLst/>
          </a:prstGeom>
          <a:noFill/>
          <a:ln w="9525">
            <a:solidFill>
              <a:schemeClr val="bg1"/>
            </a:solidFill>
            <a:round/>
            <a:headEnd/>
            <a:tailEnd/>
          </a:ln>
          <a:effectLst/>
        </p:spPr>
        <p:txBody>
          <a:bodyPr wrap="none" anchor="ctr"/>
          <a:lstStyle/>
          <a:p>
            <a:endParaRPr lang="en-US"/>
          </a:p>
        </p:txBody>
      </p:sp>
      <p:sp>
        <p:nvSpPr>
          <p:cNvPr id="941071" name="Line 15"/>
          <p:cNvSpPr>
            <a:spLocks noChangeShapeType="1"/>
          </p:cNvSpPr>
          <p:nvPr/>
        </p:nvSpPr>
        <p:spPr bwMode="auto">
          <a:xfrm>
            <a:off x="6477000" y="2590800"/>
            <a:ext cx="457200" cy="304800"/>
          </a:xfrm>
          <a:prstGeom prst="line">
            <a:avLst/>
          </a:prstGeom>
          <a:noFill/>
          <a:ln w="9525">
            <a:solidFill>
              <a:schemeClr val="bg1"/>
            </a:solidFill>
            <a:round/>
            <a:headEnd/>
            <a:tailEnd type="triangle" w="med" len="med"/>
          </a:ln>
          <a:effectLst/>
        </p:spPr>
        <p:txBody>
          <a:bodyPr/>
          <a:lstStyle/>
          <a:p>
            <a:endParaRPr lang="en-US"/>
          </a:p>
        </p:txBody>
      </p:sp>
      <p:sp>
        <p:nvSpPr>
          <p:cNvPr id="941072" name="Line 16"/>
          <p:cNvSpPr>
            <a:spLocks noChangeShapeType="1"/>
          </p:cNvSpPr>
          <p:nvPr/>
        </p:nvSpPr>
        <p:spPr bwMode="auto">
          <a:xfrm flipV="1">
            <a:off x="3200400" y="4267200"/>
            <a:ext cx="381000" cy="304800"/>
          </a:xfrm>
          <a:prstGeom prst="line">
            <a:avLst/>
          </a:prstGeom>
          <a:noFill/>
          <a:ln w="9525">
            <a:solidFill>
              <a:schemeClr val="bg1"/>
            </a:solidFill>
            <a:round/>
            <a:headEnd/>
            <a:tailEnd type="triangle" w="med" len="med"/>
          </a:ln>
          <a:effectLst/>
        </p:spPr>
        <p:txBody>
          <a:bodyPr/>
          <a:lstStyle/>
          <a:p>
            <a:endParaRPr lang="en-US"/>
          </a:p>
        </p:txBody>
      </p:sp>
      <p:sp>
        <p:nvSpPr>
          <p:cNvPr id="941073" name="Line 17"/>
          <p:cNvSpPr>
            <a:spLocks noChangeShapeType="1"/>
          </p:cNvSpPr>
          <p:nvPr/>
        </p:nvSpPr>
        <p:spPr bwMode="auto">
          <a:xfrm flipH="1" flipV="1">
            <a:off x="1066800" y="4191000"/>
            <a:ext cx="228600" cy="228600"/>
          </a:xfrm>
          <a:prstGeom prst="line">
            <a:avLst/>
          </a:prstGeom>
          <a:noFill/>
          <a:ln w="9525">
            <a:solidFill>
              <a:schemeClr val="bg1"/>
            </a:solidFill>
            <a:round/>
            <a:headEnd/>
            <a:tailEnd type="triangle" w="med" len="med"/>
          </a:ln>
          <a:effectLst/>
        </p:spPr>
        <p:txBody>
          <a:bodyPr/>
          <a:lstStyle/>
          <a:p>
            <a:endParaRPr lang="en-US"/>
          </a:p>
        </p:txBody>
      </p:sp>
      <p:sp>
        <p:nvSpPr>
          <p:cNvPr id="941074" name="Line 18"/>
          <p:cNvSpPr>
            <a:spLocks noChangeShapeType="1"/>
          </p:cNvSpPr>
          <p:nvPr/>
        </p:nvSpPr>
        <p:spPr bwMode="auto">
          <a:xfrm flipV="1">
            <a:off x="2514600" y="4114800"/>
            <a:ext cx="0" cy="228600"/>
          </a:xfrm>
          <a:prstGeom prst="line">
            <a:avLst/>
          </a:prstGeom>
          <a:noFill/>
          <a:ln w="9525">
            <a:solidFill>
              <a:schemeClr val="bg1"/>
            </a:solidFill>
            <a:round/>
            <a:headEnd/>
            <a:tailEnd type="triangle" w="med" len="med"/>
          </a:ln>
          <a:effectLst/>
        </p:spPr>
        <p:txBody>
          <a:bodyPr/>
          <a:lstStyle/>
          <a:p>
            <a:endParaRPr lang="en-US"/>
          </a:p>
        </p:txBody>
      </p:sp>
      <p:sp>
        <p:nvSpPr>
          <p:cNvPr id="941075" name="Oval 19"/>
          <p:cNvSpPr>
            <a:spLocks noChangeArrowheads="1"/>
          </p:cNvSpPr>
          <p:nvPr/>
        </p:nvSpPr>
        <p:spPr bwMode="auto">
          <a:xfrm>
            <a:off x="304800" y="5791200"/>
            <a:ext cx="5105400" cy="762000"/>
          </a:xfrm>
          <a:prstGeom prst="ellipse">
            <a:avLst/>
          </a:prstGeom>
          <a:solidFill>
            <a:srgbClr val="99CCFF"/>
          </a:solidFill>
          <a:ln w="28575">
            <a:solidFill>
              <a:schemeClr val="accent1"/>
            </a:solidFill>
            <a:round/>
            <a:headEnd/>
            <a:tailEnd/>
          </a:ln>
          <a:effectLst/>
        </p:spPr>
        <p:txBody>
          <a:bodyPr wrap="none" anchor="ctr"/>
          <a:lstStyle/>
          <a:p>
            <a:endParaRPr lang="en-US"/>
          </a:p>
        </p:txBody>
      </p:sp>
      <p:sp>
        <p:nvSpPr>
          <p:cNvPr id="941076" name="Text Box 20"/>
          <p:cNvSpPr txBox="1">
            <a:spLocks noChangeArrowheads="1"/>
          </p:cNvSpPr>
          <p:nvPr/>
        </p:nvSpPr>
        <p:spPr bwMode="auto">
          <a:xfrm>
            <a:off x="1219200" y="6019800"/>
            <a:ext cx="3657600" cy="366713"/>
          </a:xfrm>
          <a:prstGeom prst="rect">
            <a:avLst/>
          </a:prstGeom>
          <a:noFill/>
          <a:ln w="9525">
            <a:noFill/>
            <a:miter lim="800000"/>
            <a:headEnd/>
            <a:tailEnd/>
          </a:ln>
          <a:effectLst/>
        </p:spPr>
        <p:txBody>
          <a:bodyPr>
            <a:spAutoFit/>
          </a:bodyPr>
          <a:lstStyle/>
          <a:p>
            <a:pPr>
              <a:spcBef>
                <a:spcPct val="50000"/>
              </a:spcBef>
            </a:pPr>
            <a:r>
              <a:rPr lang="en-US" sz="1800" dirty="0">
                <a:solidFill>
                  <a:srgbClr val="0000FF"/>
                </a:solidFill>
                <a:latin typeface="Tahoma" pitchFamily="34" charset="0"/>
              </a:rPr>
              <a:t>Information infrastructure</a:t>
            </a:r>
          </a:p>
        </p:txBody>
      </p:sp>
      <p:sp>
        <p:nvSpPr>
          <p:cNvPr id="941078" name="Oval 22"/>
          <p:cNvSpPr>
            <a:spLocks noChangeArrowheads="1"/>
          </p:cNvSpPr>
          <p:nvPr/>
        </p:nvSpPr>
        <p:spPr bwMode="auto">
          <a:xfrm>
            <a:off x="4800600" y="1828800"/>
            <a:ext cx="2286000" cy="762000"/>
          </a:xfrm>
          <a:prstGeom prst="ellipse">
            <a:avLst/>
          </a:prstGeom>
          <a:noFill/>
          <a:ln w="9525">
            <a:solidFill>
              <a:schemeClr val="bg1"/>
            </a:solidFill>
            <a:round/>
            <a:headEnd/>
            <a:tailEnd/>
          </a:ln>
          <a:effectLst/>
        </p:spPr>
        <p:txBody>
          <a:bodyPr wrap="none" anchor="ctr"/>
          <a:lstStyle/>
          <a:p>
            <a:endParaRPr lang="en-US"/>
          </a:p>
        </p:txBody>
      </p:sp>
      <p:sp>
        <p:nvSpPr>
          <p:cNvPr id="941081" name="Text Box 25"/>
          <p:cNvSpPr txBox="1">
            <a:spLocks noChangeArrowheads="1"/>
          </p:cNvSpPr>
          <p:nvPr/>
        </p:nvSpPr>
        <p:spPr bwMode="auto">
          <a:xfrm>
            <a:off x="2117725" y="2251075"/>
            <a:ext cx="1997075" cy="581025"/>
          </a:xfrm>
          <a:prstGeom prst="rect">
            <a:avLst/>
          </a:prstGeom>
          <a:noFill/>
          <a:ln w="9525">
            <a:noFill/>
            <a:miter lim="800000"/>
            <a:headEnd/>
            <a:tailEnd/>
          </a:ln>
          <a:effectLst/>
        </p:spPr>
        <p:txBody>
          <a:bodyPr>
            <a:spAutoFit/>
          </a:bodyPr>
          <a:lstStyle/>
          <a:p>
            <a:pPr algn="ctr"/>
            <a:r>
              <a:rPr lang="en-US" sz="1600" dirty="0">
                <a:solidFill>
                  <a:schemeClr val="bg1"/>
                </a:solidFill>
                <a:latin typeface="Tahoma" pitchFamily="34" charset="0"/>
              </a:rPr>
              <a:t>Evidence Based Practice</a:t>
            </a:r>
          </a:p>
        </p:txBody>
      </p:sp>
      <p:sp>
        <p:nvSpPr>
          <p:cNvPr id="941082" name="Line 26"/>
          <p:cNvSpPr>
            <a:spLocks noChangeShapeType="1"/>
          </p:cNvSpPr>
          <p:nvPr/>
        </p:nvSpPr>
        <p:spPr bwMode="auto">
          <a:xfrm flipH="1" flipV="1">
            <a:off x="1066800" y="2438400"/>
            <a:ext cx="0" cy="457200"/>
          </a:xfrm>
          <a:prstGeom prst="line">
            <a:avLst/>
          </a:prstGeom>
          <a:noFill/>
          <a:ln w="9525">
            <a:solidFill>
              <a:schemeClr val="bg1"/>
            </a:solidFill>
            <a:round/>
            <a:headEnd/>
            <a:tailEnd type="triangle" w="med" len="med"/>
          </a:ln>
          <a:effectLst/>
        </p:spPr>
        <p:txBody>
          <a:bodyPr/>
          <a:lstStyle/>
          <a:p>
            <a:endParaRPr lang="en-US"/>
          </a:p>
        </p:txBody>
      </p:sp>
      <p:sp>
        <p:nvSpPr>
          <p:cNvPr id="941083" name="Line 27"/>
          <p:cNvSpPr>
            <a:spLocks noChangeShapeType="1"/>
          </p:cNvSpPr>
          <p:nvPr/>
        </p:nvSpPr>
        <p:spPr bwMode="auto">
          <a:xfrm>
            <a:off x="2057400" y="2133600"/>
            <a:ext cx="152400" cy="152400"/>
          </a:xfrm>
          <a:prstGeom prst="line">
            <a:avLst/>
          </a:prstGeom>
          <a:noFill/>
          <a:ln w="9525">
            <a:solidFill>
              <a:schemeClr val="bg1"/>
            </a:solidFill>
            <a:round/>
            <a:headEnd/>
            <a:tailEnd type="triangle" w="med" len="med"/>
          </a:ln>
          <a:effectLst/>
        </p:spPr>
        <p:txBody>
          <a:bodyPr/>
          <a:lstStyle/>
          <a:p>
            <a:endParaRPr lang="en-US"/>
          </a:p>
        </p:txBody>
      </p:sp>
      <p:sp>
        <p:nvSpPr>
          <p:cNvPr id="941084" name="Line 28"/>
          <p:cNvSpPr>
            <a:spLocks noChangeShapeType="1"/>
          </p:cNvSpPr>
          <p:nvPr/>
        </p:nvSpPr>
        <p:spPr bwMode="auto">
          <a:xfrm flipV="1">
            <a:off x="4419600" y="2209800"/>
            <a:ext cx="228600" cy="76200"/>
          </a:xfrm>
          <a:prstGeom prst="line">
            <a:avLst/>
          </a:prstGeom>
          <a:noFill/>
          <a:ln w="9525">
            <a:solidFill>
              <a:schemeClr val="bg1"/>
            </a:solidFill>
            <a:round/>
            <a:headEnd/>
            <a:tailEnd type="triangle" w="med" len="med"/>
          </a:ln>
          <a:effectLst/>
        </p:spPr>
        <p:txBody>
          <a:bodyPr/>
          <a:lstStyle/>
          <a:p>
            <a:endParaRPr lang="en-US"/>
          </a:p>
        </p:txBody>
      </p:sp>
      <p:sp>
        <p:nvSpPr>
          <p:cNvPr id="941085" name="Line 29"/>
          <p:cNvSpPr>
            <a:spLocks noChangeShapeType="1"/>
          </p:cNvSpPr>
          <p:nvPr/>
        </p:nvSpPr>
        <p:spPr bwMode="auto">
          <a:xfrm flipH="1">
            <a:off x="1447800" y="2667000"/>
            <a:ext cx="381000" cy="381000"/>
          </a:xfrm>
          <a:prstGeom prst="line">
            <a:avLst/>
          </a:prstGeom>
          <a:noFill/>
          <a:ln w="9525">
            <a:solidFill>
              <a:schemeClr val="bg1"/>
            </a:solidFill>
            <a:round/>
            <a:headEnd/>
            <a:tailEnd type="triangle" w="med" len="med"/>
          </a:ln>
          <a:effectLst/>
        </p:spPr>
        <p:txBody>
          <a:bodyPr/>
          <a:lstStyle/>
          <a:p>
            <a:endParaRPr lang="en-US"/>
          </a:p>
        </p:txBody>
      </p:sp>
      <p:sp>
        <p:nvSpPr>
          <p:cNvPr id="941086" name="Line 30"/>
          <p:cNvSpPr>
            <a:spLocks noChangeShapeType="1"/>
          </p:cNvSpPr>
          <p:nvPr/>
        </p:nvSpPr>
        <p:spPr bwMode="auto">
          <a:xfrm>
            <a:off x="2438400" y="2895600"/>
            <a:ext cx="0" cy="152400"/>
          </a:xfrm>
          <a:prstGeom prst="line">
            <a:avLst/>
          </a:prstGeom>
          <a:noFill/>
          <a:ln w="9525">
            <a:solidFill>
              <a:schemeClr val="bg1"/>
            </a:solidFill>
            <a:round/>
            <a:headEnd/>
            <a:tailEnd type="triangle" w="med" len="med"/>
          </a:ln>
          <a:effectLst/>
        </p:spPr>
        <p:txBody>
          <a:bodyPr/>
          <a:lstStyle/>
          <a:p>
            <a:endParaRPr lang="en-US"/>
          </a:p>
        </p:txBody>
      </p:sp>
      <p:sp>
        <p:nvSpPr>
          <p:cNvPr id="941087" name="Line 31"/>
          <p:cNvSpPr>
            <a:spLocks noChangeShapeType="1"/>
          </p:cNvSpPr>
          <p:nvPr/>
        </p:nvSpPr>
        <p:spPr bwMode="auto">
          <a:xfrm>
            <a:off x="4191000" y="2895600"/>
            <a:ext cx="152400" cy="76200"/>
          </a:xfrm>
          <a:prstGeom prst="line">
            <a:avLst/>
          </a:prstGeom>
          <a:noFill/>
          <a:ln w="9525">
            <a:solidFill>
              <a:schemeClr val="bg1"/>
            </a:solidFill>
            <a:round/>
            <a:headEnd/>
            <a:tailEnd type="triangle" w="med" len="med"/>
          </a:ln>
          <a:effectLst/>
        </p:spPr>
        <p:txBody>
          <a:bodyPr/>
          <a:lstStyle/>
          <a:p>
            <a:endParaRPr lang="en-US"/>
          </a:p>
        </p:txBody>
      </p:sp>
      <p:sp>
        <p:nvSpPr>
          <p:cNvPr id="941088" name="Line 32"/>
          <p:cNvSpPr>
            <a:spLocks noChangeShapeType="1"/>
          </p:cNvSpPr>
          <p:nvPr/>
        </p:nvSpPr>
        <p:spPr bwMode="auto">
          <a:xfrm>
            <a:off x="4648200" y="2667000"/>
            <a:ext cx="685800" cy="228600"/>
          </a:xfrm>
          <a:prstGeom prst="line">
            <a:avLst/>
          </a:prstGeom>
          <a:noFill/>
          <a:ln w="9525">
            <a:solidFill>
              <a:schemeClr val="bg1"/>
            </a:solidFill>
            <a:round/>
            <a:headEnd/>
            <a:tailEnd type="triangle" w="med" len="med"/>
          </a:ln>
          <a:effectLst/>
        </p:spPr>
        <p:txBody>
          <a:bodyPr/>
          <a:lstStyle/>
          <a:p>
            <a:endParaRPr lang="en-US"/>
          </a:p>
        </p:txBody>
      </p:sp>
      <p:sp>
        <p:nvSpPr>
          <p:cNvPr id="941089" name="Line 33"/>
          <p:cNvSpPr>
            <a:spLocks noChangeShapeType="1"/>
          </p:cNvSpPr>
          <p:nvPr/>
        </p:nvSpPr>
        <p:spPr bwMode="auto">
          <a:xfrm flipH="1" flipV="1">
            <a:off x="533400" y="4191000"/>
            <a:ext cx="609600" cy="1600200"/>
          </a:xfrm>
          <a:prstGeom prst="line">
            <a:avLst/>
          </a:prstGeom>
          <a:noFill/>
          <a:ln w="38100">
            <a:solidFill>
              <a:schemeClr val="accent1"/>
            </a:solidFill>
            <a:round/>
            <a:headEnd/>
            <a:tailEnd type="triangle" w="med" len="med"/>
          </a:ln>
          <a:effectLst/>
        </p:spPr>
        <p:txBody>
          <a:bodyPr/>
          <a:lstStyle/>
          <a:p>
            <a:endParaRPr lang="en-US"/>
          </a:p>
        </p:txBody>
      </p:sp>
      <p:sp>
        <p:nvSpPr>
          <p:cNvPr id="941090" name="Line 34"/>
          <p:cNvSpPr>
            <a:spLocks noChangeShapeType="1"/>
          </p:cNvSpPr>
          <p:nvPr/>
        </p:nvSpPr>
        <p:spPr bwMode="auto">
          <a:xfrm flipV="1">
            <a:off x="2895600" y="4191000"/>
            <a:ext cx="0" cy="1447800"/>
          </a:xfrm>
          <a:prstGeom prst="line">
            <a:avLst/>
          </a:prstGeom>
          <a:noFill/>
          <a:ln w="38100">
            <a:solidFill>
              <a:schemeClr val="accent1"/>
            </a:solidFill>
            <a:round/>
            <a:headEnd/>
            <a:tailEnd type="triangle" w="med" len="med"/>
          </a:ln>
          <a:effectLst/>
        </p:spPr>
        <p:txBody>
          <a:bodyPr/>
          <a:lstStyle/>
          <a:p>
            <a:endParaRPr lang="en-US"/>
          </a:p>
        </p:txBody>
      </p:sp>
      <p:sp>
        <p:nvSpPr>
          <p:cNvPr id="941091" name="Oval 35"/>
          <p:cNvSpPr>
            <a:spLocks noChangeArrowheads="1"/>
          </p:cNvSpPr>
          <p:nvPr/>
        </p:nvSpPr>
        <p:spPr bwMode="auto">
          <a:xfrm>
            <a:off x="3048000" y="4953000"/>
            <a:ext cx="2667000" cy="685800"/>
          </a:xfrm>
          <a:prstGeom prst="ellipse">
            <a:avLst/>
          </a:prstGeom>
          <a:solidFill>
            <a:schemeClr val="accent2">
              <a:lumMod val="60000"/>
              <a:lumOff val="40000"/>
            </a:schemeClr>
          </a:solidFill>
          <a:ln w="9525">
            <a:solidFill>
              <a:schemeClr val="bg1"/>
            </a:solidFill>
            <a:round/>
            <a:headEnd/>
            <a:tailEnd/>
          </a:ln>
          <a:effectLst/>
        </p:spPr>
        <p:txBody>
          <a:bodyPr wrap="none" anchor="ctr"/>
          <a:lstStyle/>
          <a:p>
            <a:pPr algn="ctr"/>
            <a:endParaRPr lang="en-US" sz="1600" b="1">
              <a:solidFill>
                <a:schemeClr val="bg1"/>
              </a:solidFill>
              <a:latin typeface="Tahoma" pitchFamily="34" charset="0"/>
            </a:endParaRPr>
          </a:p>
          <a:p>
            <a:pPr algn="ctr"/>
            <a:endParaRPr lang="en-US" sz="1600" b="1">
              <a:solidFill>
                <a:schemeClr val="bg1"/>
              </a:solidFill>
              <a:latin typeface="Tahoma" pitchFamily="34" charset="0"/>
            </a:endParaRPr>
          </a:p>
        </p:txBody>
      </p:sp>
      <p:sp>
        <p:nvSpPr>
          <p:cNvPr id="941092" name="Text Box 36"/>
          <p:cNvSpPr txBox="1">
            <a:spLocks noChangeArrowheads="1"/>
          </p:cNvSpPr>
          <p:nvPr/>
        </p:nvSpPr>
        <p:spPr bwMode="auto">
          <a:xfrm>
            <a:off x="3276600" y="5029200"/>
            <a:ext cx="2265363" cy="336550"/>
          </a:xfrm>
          <a:prstGeom prst="rect">
            <a:avLst/>
          </a:prstGeom>
          <a:noFill/>
          <a:ln w="9525">
            <a:noFill/>
            <a:miter lim="800000"/>
            <a:headEnd/>
            <a:tailEnd/>
          </a:ln>
          <a:effectLst/>
        </p:spPr>
        <p:txBody>
          <a:bodyPr>
            <a:spAutoFit/>
          </a:bodyPr>
          <a:lstStyle/>
          <a:p>
            <a:pPr algn="ctr"/>
            <a:r>
              <a:rPr lang="en-US" sz="1600">
                <a:solidFill>
                  <a:schemeClr val="bg1"/>
                </a:solidFill>
                <a:latin typeface="Tahoma" pitchFamily="34" charset="0"/>
              </a:rPr>
              <a:t>Adequate funding</a:t>
            </a:r>
          </a:p>
        </p:txBody>
      </p:sp>
      <p:sp>
        <p:nvSpPr>
          <p:cNvPr id="941093" name="Oval 37"/>
          <p:cNvSpPr>
            <a:spLocks noChangeArrowheads="1"/>
          </p:cNvSpPr>
          <p:nvPr/>
        </p:nvSpPr>
        <p:spPr bwMode="auto">
          <a:xfrm>
            <a:off x="762000" y="4343400"/>
            <a:ext cx="2286000" cy="762000"/>
          </a:xfrm>
          <a:prstGeom prst="ellipse">
            <a:avLst/>
          </a:prstGeom>
          <a:solidFill>
            <a:schemeClr val="accent2">
              <a:lumMod val="60000"/>
              <a:lumOff val="40000"/>
            </a:schemeClr>
          </a:solidFill>
          <a:ln w="9525">
            <a:solidFill>
              <a:schemeClr val="bg1"/>
            </a:solidFill>
            <a:round/>
            <a:headEnd/>
            <a:tailEnd/>
          </a:ln>
          <a:effectLst/>
        </p:spPr>
        <p:txBody>
          <a:bodyPr wrap="none" anchor="ctr"/>
          <a:lstStyle/>
          <a:p>
            <a:endParaRPr lang="en-US"/>
          </a:p>
        </p:txBody>
      </p:sp>
      <p:sp>
        <p:nvSpPr>
          <p:cNvPr id="941094" name="Text Box 38"/>
          <p:cNvSpPr txBox="1">
            <a:spLocks noChangeArrowheads="1"/>
          </p:cNvSpPr>
          <p:nvPr/>
        </p:nvSpPr>
        <p:spPr bwMode="auto">
          <a:xfrm>
            <a:off x="533400" y="4540250"/>
            <a:ext cx="2743200" cy="336550"/>
          </a:xfrm>
          <a:prstGeom prst="rect">
            <a:avLst/>
          </a:prstGeom>
          <a:noFill/>
          <a:ln w="9525">
            <a:noFill/>
            <a:miter lim="800000"/>
            <a:headEnd/>
            <a:tailEnd/>
          </a:ln>
          <a:effectLst/>
        </p:spPr>
        <p:txBody>
          <a:bodyPr>
            <a:spAutoFit/>
          </a:bodyPr>
          <a:lstStyle/>
          <a:p>
            <a:pPr>
              <a:spcBef>
                <a:spcPct val="50000"/>
              </a:spcBef>
            </a:pPr>
            <a:r>
              <a:rPr lang="en-US" sz="1600" b="1" dirty="0">
                <a:solidFill>
                  <a:schemeClr val="bg1"/>
                </a:solidFill>
                <a:latin typeface="Tahoma" pitchFamily="34" charset="0"/>
              </a:rPr>
              <a:t>    </a:t>
            </a:r>
            <a:r>
              <a:rPr lang="en-US" sz="1600" dirty="0">
                <a:solidFill>
                  <a:schemeClr val="bg1"/>
                </a:solidFill>
                <a:latin typeface="Tahoma" pitchFamily="34" charset="0"/>
              </a:rPr>
              <a:t>Strong Leadership</a:t>
            </a:r>
          </a:p>
        </p:txBody>
      </p:sp>
      <p:sp>
        <p:nvSpPr>
          <p:cNvPr id="941095" name="Line 39"/>
          <p:cNvSpPr>
            <a:spLocks noChangeShapeType="1"/>
          </p:cNvSpPr>
          <p:nvPr/>
        </p:nvSpPr>
        <p:spPr bwMode="auto">
          <a:xfrm flipH="1" flipV="1">
            <a:off x="3962400" y="4267200"/>
            <a:ext cx="152400" cy="381000"/>
          </a:xfrm>
          <a:prstGeom prst="line">
            <a:avLst/>
          </a:prstGeom>
          <a:noFill/>
          <a:ln w="9525">
            <a:solidFill>
              <a:schemeClr val="bg1"/>
            </a:solidFill>
            <a:round/>
            <a:headEnd/>
            <a:tailEnd type="triangle" w="med" len="med"/>
          </a:ln>
          <a:effectLst/>
        </p:spPr>
        <p:txBody>
          <a:bodyPr/>
          <a:lstStyle/>
          <a:p>
            <a:endParaRPr lang="en-US"/>
          </a:p>
        </p:txBody>
      </p:sp>
      <p:sp>
        <p:nvSpPr>
          <p:cNvPr id="40" name="Oval 2"/>
          <p:cNvSpPr>
            <a:spLocks noChangeArrowheads="1"/>
          </p:cNvSpPr>
          <p:nvPr/>
        </p:nvSpPr>
        <p:spPr bwMode="auto">
          <a:xfrm>
            <a:off x="2117725" y="1828800"/>
            <a:ext cx="3330575" cy="1066800"/>
          </a:xfrm>
          <a:prstGeom prst="ellipse">
            <a:avLst/>
          </a:prstGeom>
          <a:solidFill>
            <a:schemeClr val="accent2">
              <a:lumMod val="60000"/>
              <a:lumOff val="40000"/>
            </a:schemeClr>
          </a:solidFill>
          <a:ln w="9525">
            <a:solidFill>
              <a:srgbClr val="0070C0"/>
            </a:solidFill>
            <a:round/>
            <a:headEnd/>
            <a:tailEnd/>
          </a:ln>
        </p:spPr>
        <p:txBody>
          <a:bodyPr wrap="none" anchor="ctr"/>
          <a:lstStyle/>
          <a:p>
            <a:r>
              <a:rPr lang="en-US" sz="1600" dirty="0" smtClean="0">
                <a:solidFill>
                  <a:schemeClr val="bg1"/>
                </a:solidFill>
                <a:latin typeface="Tahoma" pitchFamily="34" charset="0"/>
              </a:rPr>
              <a:t>Professional </a:t>
            </a:r>
            <a:r>
              <a:rPr lang="en-US" sz="1600" dirty="0">
                <a:solidFill>
                  <a:schemeClr val="bg1"/>
                </a:solidFill>
                <a:latin typeface="Tahoma" pitchFamily="34" charset="0"/>
              </a:rPr>
              <a:t>Development</a:t>
            </a:r>
          </a:p>
          <a:p>
            <a:pPr>
              <a:buFontTx/>
              <a:buChar char="•"/>
            </a:pPr>
            <a:r>
              <a:rPr lang="en-US" sz="1600" dirty="0" err="1">
                <a:solidFill>
                  <a:schemeClr val="bg1"/>
                </a:solidFill>
                <a:latin typeface="Tahoma" pitchFamily="34" charset="0"/>
              </a:rPr>
              <a:t>Preservice</a:t>
            </a:r>
            <a:endParaRPr lang="en-US" sz="1600" dirty="0">
              <a:solidFill>
                <a:schemeClr val="bg1"/>
              </a:solidFill>
              <a:latin typeface="Tahoma" pitchFamily="34" charset="0"/>
            </a:endParaRPr>
          </a:p>
          <a:p>
            <a:pPr>
              <a:buFontTx/>
              <a:buChar char="•"/>
            </a:pPr>
            <a:r>
              <a:rPr lang="en-US" sz="1600" dirty="0" err="1">
                <a:solidFill>
                  <a:schemeClr val="bg1"/>
                </a:solidFill>
                <a:latin typeface="Tahoma" pitchFamily="34" charset="0"/>
              </a:rPr>
              <a:t>Inservice</a:t>
            </a:r>
            <a:endParaRPr lang="en-US" sz="1600" dirty="0">
              <a:solidFill>
                <a:schemeClr val="bg1"/>
              </a:solidFill>
              <a:latin typeface="Tahoma" pitchFamily="34" charset="0"/>
            </a:endParaRPr>
          </a:p>
        </p:txBody>
      </p:sp>
      <p:sp>
        <p:nvSpPr>
          <p:cNvPr id="44" name="Line 34"/>
          <p:cNvSpPr>
            <a:spLocks noChangeShapeType="1"/>
          </p:cNvSpPr>
          <p:nvPr/>
        </p:nvSpPr>
        <p:spPr bwMode="auto">
          <a:xfrm flipH="1">
            <a:off x="2362200" y="2743200"/>
            <a:ext cx="228600" cy="304800"/>
          </a:xfrm>
          <a:prstGeom prst="line">
            <a:avLst/>
          </a:prstGeom>
          <a:noFill/>
          <a:ln w="38100">
            <a:solidFill>
              <a:schemeClr val="accent2">
                <a:lumMod val="60000"/>
                <a:lumOff val="40000"/>
              </a:schemeClr>
            </a:solidFill>
            <a:round/>
            <a:headEnd/>
            <a:tailEnd type="triangle" w="med" len="med"/>
          </a:ln>
          <a:effectLst/>
        </p:spPr>
        <p:txBody>
          <a:bodyPr/>
          <a:lstStyle/>
          <a:p>
            <a:endParaRPr lang="en-US"/>
          </a:p>
        </p:txBody>
      </p:sp>
      <p:sp>
        <p:nvSpPr>
          <p:cNvPr id="45" name="Line 34"/>
          <p:cNvSpPr>
            <a:spLocks noChangeShapeType="1"/>
          </p:cNvSpPr>
          <p:nvPr/>
        </p:nvSpPr>
        <p:spPr bwMode="auto">
          <a:xfrm flipV="1">
            <a:off x="4114800" y="4191000"/>
            <a:ext cx="0" cy="685800"/>
          </a:xfrm>
          <a:prstGeom prst="line">
            <a:avLst/>
          </a:prstGeom>
          <a:noFill/>
          <a:ln w="38100">
            <a:solidFill>
              <a:schemeClr val="accent2">
                <a:lumMod val="60000"/>
                <a:lumOff val="40000"/>
              </a:schemeClr>
            </a:solidFill>
            <a:round/>
            <a:headEnd/>
            <a:tailEnd type="triangle" w="med" len="med"/>
          </a:ln>
          <a:effectLst/>
        </p:spPr>
        <p:txBody>
          <a:bodyPr/>
          <a:lstStyle/>
          <a:p>
            <a:endParaRPr lang="en-US"/>
          </a:p>
        </p:txBody>
      </p:sp>
      <p:sp>
        <p:nvSpPr>
          <p:cNvPr id="46" name="Line 34"/>
          <p:cNvSpPr>
            <a:spLocks noChangeShapeType="1"/>
          </p:cNvSpPr>
          <p:nvPr/>
        </p:nvSpPr>
        <p:spPr bwMode="auto">
          <a:xfrm>
            <a:off x="4724400" y="2743200"/>
            <a:ext cx="228600" cy="381000"/>
          </a:xfrm>
          <a:prstGeom prst="line">
            <a:avLst/>
          </a:prstGeom>
          <a:noFill/>
          <a:ln w="38100">
            <a:solidFill>
              <a:schemeClr val="accent2">
                <a:lumMod val="60000"/>
                <a:lumOff val="40000"/>
              </a:schemeClr>
            </a:solidFill>
            <a:round/>
            <a:headEnd/>
            <a:tailEnd type="triangle" w="med" len="med"/>
          </a:ln>
          <a:effectLst/>
        </p:spPr>
        <p:txBody>
          <a:bodyPr/>
          <a:lstStyle/>
          <a:p>
            <a:endParaRPr lang="en-US"/>
          </a:p>
        </p:txBody>
      </p:sp>
      <p:sp>
        <p:nvSpPr>
          <p:cNvPr id="47" name="Line 34"/>
          <p:cNvSpPr>
            <a:spLocks noChangeShapeType="1"/>
          </p:cNvSpPr>
          <p:nvPr/>
        </p:nvSpPr>
        <p:spPr bwMode="auto">
          <a:xfrm>
            <a:off x="5105400" y="2438400"/>
            <a:ext cx="685800" cy="457200"/>
          </a:xfrm>
          <a:prstGeom prst="line">
            <a:avLst/>
          </a:prstGeom>
          <a:noFill/>
          <a:ln w="38100">
            <a:solidFill>
              <a:schemeClr val="accent2">
                <a:lumMod val="60000"/>
                <a:lumOff val="40000"/>
              </a:schemeClr>
            </a:solidFill>
            <a:round/>
            <a:headEnd/>
            <a:tailEnd type="triangle" w="med" len="med"/>
          </a:ln>
          <a:effectLst/>
        </p:spPr>
        <p:txBody>
          <a:bodyPr/>
          <a:lstStyle/>
          <a:p>
            <a:endParaRPr lang="en-US"/>
          </a:p>
        </p:txBody>
      </p:sp>
      <p:sp>
        <p:nvSpPr>
          <p:cNvPr id="48" name="Line 34"/>
          <p:cNvSpPr>
            <a:spLocks noChangeShapeType="1"/>
          </p:cNvSpPr>
          <p:nvPr/>
        </p:nvSpPr>
        <p:spPr bwMode="auto">
          <a:xfrm flipH="1" flipV="1">
            <a:off x="3276600" y="4191000"/>
            <a:ext cx="228600" cy="762000"/>
          </a:xfrm>
          <a:prstGeom prst="line">
            <a:avLst/>
          </a:prstGeom>
          <a:noFill/>
          <a:ln w="38100">
            <a:solidFill>
              <a:schemeClr val="accent2">
                <a:lumMod val="60000"/>
                <a:lumOff val="40000"/>
              </a:schemeClr>
            </a:solidFill>
            <a:round/>
            <a:headEnd/>
            <a:tailEnd type="triangle" w="med" len="med"/>
          </a:ln>
          <a:effectLst/>
        </p:spPr>
        <p:txBody>
          <a:bodyPr/>
          <a:lstStyle/>
          <a:p>
            <a:endParaRPr lang="en-US"/>
          </a:p>
        </p:txBody>
      </p:sp>
      <p:sp>
        <p:nvSpPr>
          <p:cNvPr id="49" name="Line 34"/>
          <p:cNvSpPr>
            <a:spLocks noChangeShapeType="1"/>
          </p:cNvSpPr>
          <p:nvPr/>
        </p:nvSpPr>
        <p:spPr bwMode="auto">
          <a:xfrm flipV="1">
            <a:off x="3124200" y="4191000"/>
            <a:ext cx="762000" cy="609600"/>
          </a:xfrm>
          <a:prstGeom prst="line">
            <a:avLst/>
          </a:prstGeom>
          <a:noFill/>
          <a:ln w="38100">
            <a:solidFill>
              <a:schemeClr val="accent2">
                <a:lumMod val="60000"/>
                <a:lumOff val="40000"/>
              </a:schemeClr>
            </a:solidFill>
            <a:round/>
            <a:headEnd/>
            <a:tailEnd type="triangle" w="med" len="med"/>
          </a:ln>
          <a:effectLst/>
        </p:spPr>
        <p:txBody>
          <a:bodyPr/>
          <a:lstStyle/>
          <a:p>
            <a:endParaRPr lang="en-US"/>
          </a:p>
        </p:txBody>
      </p:sp>
      <p:sp>
        <p:nvSpPr>
          <p:cNvPr id="50" name="Line 34"/>
          <p:cNvSpPr>
            <a:spLocks noChangeShapeType="1"/>
          </p:cNvSpPr>
          <p:nvPr/>
        </p:nvSpPr>
        <p:spPr bwMode="auto">
          <a:xfrm flipV="1">
            <a:off x="2438400" y="4114800"/>
            <a:ext cx="152400" cy="228600"/>
          </a:xfrm>
          <a:prstGeom prst="line">
            <a:avLst/>
          </a:prstGeom>
          <a:noFill/>
          <a:ln w="38100">
            <a:solidFill>
              <a:schemeClr val="accent2">
                <a:lumMod val="60000"/>
                <a:lumOff val="40000"/>
              </a:schemeClr>
            </a:solidFill>
            <a:round/>
            <a:headEnd/>
            <a:tailEnd type="triangle" w="med" len="med"/>
          </a:ln>
          <a:effectLst/>
        </p:spPr>
        <p:txBody>
          <a:bodyPr/>
          <a:lstStyle/>
          <a:p>
            <a:endParaRPr lang="en-US"/>
          </a:p>
        </p:txBody>
      </p:sp>
    </p:spTree>
    <p:extLst>
      <p:ext uri="{BB962C8B-B14F-4D97-AF65-F5344CB8AC3E}">
        <p14:creationId xmlns:p14="http://schemas.microsoft.com/office/powerpoint/2010/main" val="3020464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41063"/>
                                        </p:tgtEl>
                                        <p:attrNameLst>
                                          <p:attrName>style.visibility</p:attrName>
                                        </p:attrNameLst>
                                      </p:cBhvr>
                                      <p:to>
                                        <p:strVal val="visible"/>
                                      </p:to>
                                    </p:set>
                                    <p:animEffect transition="in" filter="checkerboard(across)">
                                      <p:cBhvr>
                                        <p:cTn id="7" dur="500"/>
                                        <p:tgtEl>
                                          <p:spTgt spid="94106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41062"/>
                                        </p:tgtEl>
                                        <p:attrNameLst>
                                          <p:attrName>style.visibility</p:attrName>
                                        </p:attrNameLst>
                                      </p:cBhvr>
                                      <p:to>
                                        <p:strVal val="visible"/>
                                      </p:to>
                                    </p:set>
                                    <p:animEffect transition="in" filter="checkerboard(across)">
                                      <p:cBhvr>
                                        <p:cTn id="12" dur="500"/>
                                        <p:tgtEl>
                                          <p:spTgt spid="941062"/>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941067"/>
                                        </p:tgtEl>
                                        <p:attrNameLst>
                                          <p:attrName>style.visibility</p:attrName>
                                        </p:attrNameLst>
                                      </p:cBhvr>
                                      <p:to>
                                        <p:strVal val="visible"/>
                                      </p:to>
                                    </p:set>
                                    <p:animEffect transition="in" filter="checkerboard(across)">
                                      <p:cBhvr>
                                        <p:cTn id="15" dur="500"/>
                                        <p:tgtEl>
                                          <p:spTgt spid="941067"/>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941069"/>
                                        </p:tgtEl>
                                        <p:attrNameLst>
                                          <p:attrName>style.visibility</p:attrName>
                                        </p:attrNameLst>
                                      </p:cBhvr>
                                      <p:to>
                                        <p:strVal val="visible"/>
                                      </p:to>
                                    </p:set>
                                    <p:animEffect transition="in" filter="checkerboard(across)">
                                      <p:cBhvr>
                                        <p:cTn id="20" dur="500"/>
                                        <p:tgtEl>
                                          <p:spTgt spid="941069"/>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941066"/>
                                        </p:tgtEl>
                                        <p:attrNameLst>
                                          <p:attrName>style.visibility</p:attrName>
                                        </p:attrNameLst>
                                      </p:cBhvr>
                                      <p:to>
                                        <p:strVal val="visible"/>
                                      </p:to>
                                    </p:set>
                                    <p:animEffect transition="in" filter="checkerboard(across)">
                                      <p:cBhvr>
                                        <p:cTn id="23" dur="500"/>
                                        <p:tgtEl>
                                          <p:spTgt spid="941066"/>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941061"/>
                                        </p:tgtEl>
                                        <p:attrNameLst>
                                          <p:attrName>style.visibility</p:attrName>
                                        </p:attrNameLst>
                                      </p:cBhvr>
                                      <p:to>
                                        <p:strVal val="visible"/>
                                      </p:to>
                                    </p:set>
                                    <p:animEffect transition="in" filter="checkerboard(across)">
                                      <p:cBhvr>
                                        <p:cTn id="26" dur="500"/>
                                        <p:tgtEl>
                                          <p:spTgt spid="941061"/>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941065"/>
                                        </p:tgtEl>
                                        <p:attrNameLst>
                                          <p:attrName>style.visibility</p:attrName>
                                        </p:attrNameLst>
                                      </p:cBhvr>
                                      <p:to>
                                        <p:strVal val="visible"/>
                                      </p:to>
                                    </p:set>
                                    <p:animEffect transition="in" filter="checkerboard(across)">
                                      <p:cBhvr>
                                        <p:cTn id="29" dur="500"/>
                                        <p:tgtEl>
                                          <p:spTgt spid="941065"/>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941060"/>
                                        </p:tgtEl>
                                        <p:attrNameLst>
                                          <p:attrName>style.visibility</p:attrName>
                                        </p:attrNameLst>
                                      </p:cBhvr>
                                      <p:to>
                                        <p:strVal val="visible"/>
                                      </p:to>
                                    </p:set>
                                    <p:animEffect transition="in" filter="checkerboard(across)">
                                      <p:cBhvr>
                                        <p:cTn id="32" dur="500"/>
                                        <p:tgtEl>
                                          <p:spTgt spid="941060"/>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941064"/>
                                        </p:tgtEl>
                                        <p:attrNameLst>
                                          <p:attrName>style.visibility</p:attrName>
                                        </p:attrNameLst>
                                      </p:cBhvr>
                                      <p:to>
                                        <p:strVal val="visible"/>
                                      </p:to>
                                    </p:set>
                                    <p:animEffect transition="in" filter="checkerboard(across)">
                                      <p:cBhvr>
                                        <p:cTn id="35" dur="500"/>
                                        <p:tgtEl>
                                          <p:spTgt spid="941064"/>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941093"/>
                                        </p:tgtEl>
                                        <p:attrNameLst>
                                          <p:attrName>style.visibility</p:attrName>
                                        </p:attrNameLst>
                                      </p:cBhvr>
                                      <p:to>
                                        <p:strVal val="visible"/>
                                      </p:to>
                                    </p:set>
                                    <p:animEffect transition="in" filter="checkerboard(across)">
                                      <p:cBhvr>
                                        <p:cTn id="38" dur="500"/>
                                        <p:tgtEl>
                                          <p:spTgt spid="941093"/>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941094"/>
                                        </p:tgtEl>
                                        <p:attrNameLst>
                                          <p:attrName>style.visibility</p:attrName>
                                        </p:attrNameLst>
                                      </p:cBhvr>
                                      <p:to>
                                        <p:strVal val="visible"/>
                                      </p:to>
                                    </p:set>
                                    <p:animEffect transition="in" filter="checkerboard(across)">
                                      <p:cBhvr>
                                        <p:cTn id="41" dur="500"/>
                                        <p:tgtEl>
                                          <p:spTgt spid="941094"/>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941073"/>
                                        </p:tgtEl>
                                        <p:attrNameLst>
                                          <p:attrName>style.visibility</p:attrName>
                                        </p:attrNameLst>
                                      </p:cBhvr>
                                      <p:to>
                                        <p:strVal val="visible"/>
                                      </p:to>
                                    </p:set>
                                    <p:animEffect transition="in" filter="checkerboard(across)">
                                      <p:cBhvr>
                                        <p:cTn id="44" dur="500"/>
                                        <p:tgtEl>
                                          <p:spTgt spid="941073"/>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941074"/>
                                        </p:tgtEl>
                                        <p:attrNameLst>
                                          <p:attrName>style.visibility</p:attrName>
                                        </p:attrNameLst>
                                      </p:cBhvr>
                                      <p:to>
                                        <p:strVal val="visible"/>
                                      </p:to>
                                    </p:set>
                                    <p:animEffect transition="in" filter="checkerboard(across)">
                                      <p:cBhvr>
                                        <p:cTn id="47" dur="500"/>
                                        <p:tgtEl>
                                          <p:spTgt spid="941074"/>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941082"/>
                                        </p:tgtEl>
                                        <p:attrNameLst>
                                          <p:attrName>style.visibility</p:attrName>
                                        </p:attrNameLst>
                                      </p:cBhvr>
                                      <p:to>
                                        <p:strVal val="visible"/>
                                      </p:to>
                                    </p:set>
                                    <p:animEffect transition="in" filter="checkerboard(across)">
                                      <p:cBhvr>
                                        <p:cTn id="50" dur="500"/>
                                        <p:tgtEl>
                                          <p:spTgt spid="941082"/>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941081"/>
                                        </p:tgtEl>
                                        <p:attrNameLst>
                                          <p:attrName>style.visibility</p:attrName>
                                        </p:attrNameLst>
                                      </p:cBhvr>
                                      <p:to>
                                        <p:strVal val="visible"/>
                                      </p:to>
                                    </p:set>
                                    <p:animEffect transition="in" filter="checkerboard(across)">
                                      <p:cBhvr>
                                        <p:cTn id="53" dur="500"/>
                                        <p:tgtEl>
                                          <p:spTgt spid="941081"/>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941070"/>
                                        </p:tgtEl>
                                        <p:attrNameLst>
                                          <p:attrName>style.visibility</p:attrName>
                                        </p:attrNameLst>
                                      </p:cBhvr>
                                      <p:to>
                                        <p:strVal val="visible"/>
                                      </p:to>
                                    </p:set>
                                    <p:animEffect transition="in" filter="checkerboard(across)">
                                      <p:cBhvr>
                                        <p:cTn id="56" dur="500"/>
                                        <p:tgtEl>
                                          <p:spTgt spid="941070"/>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941083"/>
                                        </p:tgtEl>
                                        <p:attrNameLst>
                                          <p:attrName>style.visibility</p:attrName>
                                        </p:attrNameLst>
                                      </p:cBhvr>
                                      <p:to>
                                        <p:strVal val="visible"/>
                                      </p:to>
                                    </p:set>
                                    <p:animEffect transition="in" filter="checkerboard(across)">
                                      <p:cBhvr>
                                        <p:cTn id="59" dur="500"/>
                                        <p:tgtEl>
                                          <p:spTgt spid="941083"/>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941085"/>
                                        </p:tgtEl>
                                        <p:attrNameLst>
                                          <p:attrName>style.visibility</p:attrName>
                                        </p:attrNameLst>
                                      </p:cBhvr>
                                      <p:to>
                                        <p:strVal val="visible"/>
                                      </p:to>
                                    </p:set>
                                    <p:animEffect transition="in" filter="checkerboard(across)">
                                      <p:cBhvr>
                                        <p:cTn id="62" dur="500"/>
                                        <p:tgtEl>
                                          <p:spTgt spid="941085"/>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941086"/>
                                        </p:tgtEl>
                                        <p:attrNameLst>
                                          <p:attrName>style.visibility</p:attrName>
                                        </p:attrNameLst>
                                      </p:cBhvr>
                                      <p:to>
                                        <p:strVal val="visible"/>
                                      </p:to>
                                    </p:set>
                                    <p:animEffect transition="in" filter="checkerboard(across)">
                                      <p:cBhvr>
                                        <p:cTn id="65" dur="500"/>
                                        <p:tgtEl>
                                          <p:spTgt spid="941086"/>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941087"/>
                                        </p:tgtEl>
                                        <p:attrNameLst>
                                          <p:attrName>style.visibility</p:attrName>
                                        </p:attrNameLst>
                                      </p:cBhvr>
                                      <p:to>
                                        <p:strVal val="visible"/>
                                      </p:to>
                                    </p:set>
                                    <p:animEffect transition="in" filter="checkerboard(across)">
                                      <p:cBhvr>
                                        <p:cTn id="68" dur="500"/>
                                        <p:tgtEl>
                                          <p:spTgt spid="941087"/>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941088"/>
                                        </p:tgtEl>
                                        <p:attrNameLst>
                                          <p:attrName>style.visibility</p:attrName>
                                        </p:attrNameLst>
                                      </p:cBhvr>
                                      <p:to>
                                        <p:strVal val="visible"/>
                                      </p:to>
                                    </p:set>
                                    <p:animEffect transition="in" filter="checkerboard(across)">
                                      <p:cBhvr>
                                        <p:cTn id="71" dur="500"/>
                                        <p:tgtEl>
                                          <p:spTgt spid="941088"/>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941078"/>
                                        </p:tgtEl>
                                        <p:attrNameLst>
                                          <p:attrName>style.visibility</p:attrName>
                                        </p:attrNameLst>
                                      </p:cBhvr>
                                      <p:to>
                                        <p:strVal val="visible"/>
                                      </p:to>
                                    </p:set>
                                    <p:animEffect transition="in" filter="checkerboard(across)">
                                      <p:cBhvr>
                                        <p:cTn id="74" dur="500"/>
                                        <p:tgtEl>
                                          <p:spTgt spid="941078"/>
                                        </p:tgtEl>
                                      </p:cBhvr>
                                    </p:animEffect>
                                  </p:childTnLst>
                                </p:cTn>
                              </p:par>
                              <p:par>
                                <p:cTn id="75" presetID="5" presetClass="entr" presetSubtype="10" fill="hold" grpId="0" nodeType="withEffect">
                                  <p:stCondLst>
                                    <p:cond delay="0"/>
                                  </p:stCondLst>
                                  <p:childTnLst>
                                    <p:set>
                                      <p:cBhvr>
                                        <p:cTn id="76" dur="1" fill="hold">
                                          <p:stCondLst>
                                            <p:cond delay="0"/>
                                          </p:stCondLst>
                                        </p:cTn>
                                        <p:tgtEl>
                                          <p:spTgt spid="941084"/>
                                        </p:tgtEl>
                                        <p:attrNameLst>
                                          <p:attrName>style.visibility</p:attrName>
                                        </p:attrNameLst>
                                      </p:cBhvr>
                                      <p:to>
                                        <p:strVal val="visible"/>
                                      </p:to>
                                    </p:set>
                                    <p:animEffect transition="in" filter="checkerboard(across)">
                                      <p:cBhvr>
                                        <p:cTn id="77" dur="500"/>
                                        <p:tgtEl>
                                          <p:spTgt spid="941084"/>
                                        </p:tgtEl>
                                      </p:cBhvr>
                                    </p:animEffect>
                                  </p:childTnLst>
                                </p:cTn>
                              </p:par>
                              <p:par>
                                <p:cTn id="78" presetID="5" presetClass="entr" presetSubtype="10" fill="hold" grpId="0" nodeType="withEffect">
                                  <p:stCondLst>
                                    <p:cond delay="0"/>
                                  </p:stCondLst>
                                  <p:childTnLst>
                                    <p:set>
                                      <p:cBhvr>
                                        <p:cTn id="79" dur="1" fill="hold">
                                          <p:stCondLst>
                                            <p:cond delay="0"/>
                                          </p:stCondLst>
                                        </p:cTn>
                                        <p:tgtEl>
                                          <p:spTgt spid="941071"/>
                                        </p:tgtEl>
                                        <p:attrNameLst>
                                          <p:attrName>style.visibility</p:attrName>
                                        </p:attrNameLst>
                                      </p:cBhvr>
                                      <p:to>
                                        <p:strVal val="visible"/>
                                      </p:to>
                                    </p:set>
                                    <p:animEffect transition="in" filter="checkerboard(across)">
                                      <p:cBhvr>
                                        <p:cTn id="80" dur="500"/>
                                        <p:tgtEl>
                                          <p:spTgt spid="941071"/>
                                        </p:tgtEl>
                                      </p:cBhvr>
                                    </p:animEffect>
                                  </p:childTnLst>
                                </p:cTn>
                              </p:par>
                              <p:par>
                                <p:cTn id="81" presetID="5" presetClass="entr" presetSubtype="10" fill="hold" grpId="0" nodeType="withEffect">
                                  <p:stCondLst>
                                    <p:cond delay="0"/>
                                  </p:stCondLst>
                                  <p:childTnLst>
                                    <p:set>
                                      <p:cBhvr>
                                        <p:cTn id="82" dur="1" fill="hold">
                                          <p:stCondLst>
                                            <p:cond delay="0"/>
                                          </p:stCondLst>
                                        </p:cTn>
                                        <p:tgtEl>
                                          <p:spTgt spid="941092"/>
                                        </p:tgtEl>
                                        <p:attrNameLst>
                                          <p:attrName>style.visibility</p:attrName>
                                        </p:attrNameLst>
                                      </p:cBhvr>
                                      <p:to>
                                        <p:strVal val="visible"/>
                                      </p:to>
                                    </p:set>
                                    <p:animEffect transition="in" filter="checkerboard(across)">
                                      <p:cBhvr>
                                        <p:cTn id="83" dur="500"/>
                                        <p:tgtEl>
                                          <p:spTgt spid="941092"/>
                                        </p:tgtEl>
                                      </p:cBhvr>
                                    </p:animEffect>
                                  </p:childTnLst>
                                </p:cTn>
                              </p:par>
                              <p:par>
                                <p:cTn id="84" presetID="5" presetClass="entr" presetSubtype="10" fill="hold" grpId="0" nodeType="withEffect">
                                  <p:stCondLst>
                                    <p:cond delay="0"/>
                                  </p:stCondLst>
                                  <p:childTnLst>
                                    <p:set>
                                      <p:cBhvr>
                                        <p:cTn id="85" dur="1" fill="hold">
                                          <p:stCondLst>
                                            <p:cond delay="0"/>
                                          </p:stCondLst>
                                        </p:cTn>
                                        <p:tgtEl>
                                          <p:spTgt spid="941091"/>
                                        </p:tgtEl>
                                        <p:attrNameLst>
                                          <p:attrName>style.visibility</p:attrName>
                                        </p:attrNameLst>
                                      </p:cBhvr>
                                      <p:to>
                                        <p:strVal val="visible"/>
                                      </p:to>
                                    </p:set>
                                    <p:animEffect transition="in" filter="checkerboard(across)">
                                      <p:cBhvr>
                                        <p:cTn id="86" dur="500"/>
                                        <p:tgtEl>
                                          <p:spTgt spid="941091"/>
                                        </p:tgtEl>
                                      </p:cBhvr>
                                    </p:animEffect>
                                  </p:childTnLst>
                                </p:cTn>
                              </p:par>
                              <p:par>
                                <p:cTn id="87" presetID="5" presetClass="entr" presetSubtype="10" fill="hold" grpId="0" nodeType="withEffect">
                                  <p:stCondLst>
                                    <p:cond delay="0"/>
                                  </p:stCondLst>
                                  <p:childTnLst>
                                    <p:set>
                                      <p:cBhvr>
                                        <p:cTn id="88" dur="1" fill="hold">
                                          <p:stCondLst>
                                            <p:cond delay="0"/>
                                          </p:stCondLst>
                                        </p:cTn>
                                        <p:tgtEl>
                                          <p:spTgt spid="941068"/>
                                        </p:tgtEl>
                                        <p:attrNameLst>
                                          <p:attrName>style.visibility</p:attrName>
                                        </p:attrNameLst>
                                      </p:cBhvr>
                                      <p:to>
                                        <p:strVal val="visible"/>
                                      </p:to>
                                    </p:set>
                                    <p:animEffect transition="in" filter="checkerboard(across)">
                                      <p:cBhvr>
                                        <p:cTn id="89" dur="500"/>
                                        <p:tgtEl>
                                          <p:spTgt spid="941068"/>
                                        </p:tgtEl>
                                      </p:cBhvr>
                                    </p:animEffect>
                                  </p:childTnLst>
                                </p:cTn>
                              </p:par>
                              <p:par>
                                <p:cTn id="90" presetID="5" presetClass="entr" presetSubtype="10" fill="hold" grpId="0" nodeType="withEffect">
                                  <p:stCondLst>
                                    <p:cond delay="0"/>
                                  </p:stCondLst>
                                  <p:childTnLst>
                                    <p:set>
                                      <p:cBhvr>
                                        <p:cTn id="91" dur="1" fill="hold">
                                          <p:stCondLst>
                                            <p:cond delay="0"/>
                                          </p:stCondLst>
                                        </p:cTn>
                                        <p:tgtEl>
                                          <p:spTgt spid="941072"/>
                                        </p:tgtEl>
                                        <p:attrNameLst>
                                          <p:attrName>style.visibility</p:attrName>
                                        </p:attrNameLst>
                                      </p:cBhvr>
                                      <p:to>
                                        <p:strVal val="visible"/>
                                      </p:to>
                                    </p:set>
                                    <p:animEffect transition="in" filter="checkerboard(across)">
                                      <p:cBhvr>
                                        <p:cTn id="92" dur="500"/>
                                        <p:tgtEl>
                                          <p:spTgt spid="941072"/>
                                        </p:tgtEl>
                                      </p:cBhvr>
                                    </p:animEffect>
                                  </p:childTnLst>
                                </p:cTn>
                              </p:par>
                              <p:par>
                                <p:cTn id="93" presetID="5" presetClass="entr" presetSubtype="10" fill="hold" grpId="0" nodeType="withEffect">
                                  <p:stCondLst>
                                    <p:cond delay="0"/>
                                  </p:stCondLst>
                                  <p:childTnLst>
                                    <p:set>
                                      <p:cBhvr>
                                        <p:cTn id="94" dur="1" fill="hold">
                                          <p:stCondLst>
                                            <p:cond delay="0"/>
                                          </p:stCondLst>
                                        </p:cTn>
                                        <p:tgtEl>
                                          <p:spTgt spid="941095"/>
                                        </p:tgtEl>
                                        <p:attrNameLst>
                                          <p:attrName>style.visibility</p:attrName>
                                        </p:attrNameLst>
                                      </p:cBhvr>
                                      <p:to>
                                        <p:strVal val="visible"/>
                                      </p:to>
                                    </p:set>
                                    <p:animEffect transition="in" filter="checkerboard(across)">
                                      <p:cBhvr>
                                        <p:cTn id="95" dur="500"/>
                                        <p:tgtEl>
                                          <p:spTgt spid="941095"/>
                                        </p:tgtEl>
                                      </p:cBhvr>
                                    </p:animEffect>
                                  </p:childTnLst>
                                </p:cTn>
                              </p:par>
                              <p:par>
                                <p:cTn id="96" presetID="5" presetClass="entr" presetSubtype="10" fill="hold" grpId="0" nodeType="with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checkerboard(across)">
                                      <p:cBhvr>
                                        <p:cTn id="98" dur="500"/>
                                        <p:tgtEl>
                                          <p:spTgt spid="47"/>
                                        </p:tgtEl>
                                      </p:cBhvr>
                                    </p:animEffect>
                                  </p:childTnLst>
                                </p:cTn>
                              </p:par>
                              <p:par>
                                <p:cTn id="99" presetID="5" presetClass="entr" presetSubtype="10" fill="hold" grpId="0" nodeType="with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checkerboard(across)">
                                      <p:cBhvr>
                                        <p:cTn id="101" dur="500"/>
                                        <p:tgtEl>
                                          <p:spTgt spid="46"/>
                                        </p:tgtEl>
                                      </p:cBhvr>
                                    </p:animEffect>
                                  </p:childTnLst>
                                </p:cTn>
                              </p:par>
                              <p:par>
                                <p:cTn id="102" presetID="5" presetClass="entr" presetSubtype="10" fill="hold" grpId="0" nodeType="with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checkerboard(across)">
                                      <p:cBhvr>
                                        <p:cTn id="104" dur="500"/>
                                        <p:tgtEl>
                                          <p:spTgt spid="44"/>
                                        </p:tgtEl>
                                      </p:cBhvr>
                                    </p:animEffect>
                                  </p:childTnLst>
                                </p:cTn>
                              </p:par>
                              <p:par>
                                <p:cTn id="105" presetID="5" presetClass="entr" presetSubtype="10" fill="hold" grpId="0" nodeType="with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checkerboard(across)">
                                      <p:cBhvr>
                                        <p:cTn id="107" dur="500"/>
                                        <p:tgtEl>
                                          <p:spTgt spid="40"/>
                                        </p:tgtEl>
                                      </p:cBhvr>
                                    </p:animEffect>
                                  </p:childTnLst>
                                </p:cTn>
                              </p:par>
                              <p:par>
                                <p:cTn id="108" presetID="5" presetClass="entr" presetSubtype="10"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checkerboard(across)">
                                      <p:cBhvr>
                                        <p:cTn id="110" dur="500"/>
                                        <p:tgtEl>
                                          <p:spTgt spid="45"/>
                                        </p:tgtEl>
                                      </p:cBhvr>
                                    </p:animEffect>
                                  </p:childTnLst>
                                </p:cTn>
                              </p:par>
                              <p:par>
                                <p:cTn id="111" presetID="5" presetClass="entr" presetSubtype="10" fill="hold" grpId="0" nodeType="withEffect">
                                  <p:stCondLst>
                                    <p:cond delay="0"/>
                                  </p:stCondLst>
                                  <p:childTnLst>
                                    <p:set>
                                      <p:cBhvr>
                                        <p:cTn id="112" dur="1" fill="hold">
                                          <p:stCondLst>
                                            <p:cond delay="0"/>
                                          </p:stCondLst>
                                        </p:cTn>
                                        <p:tgtEl>
                                          <p:spTgt spid="50"/>
                                        </p:tgtEl>
                                        <p:attrNameLst>
                                          <p:attrName>style.visibility</p:attrName>
                                        </p:attrNameLst>
                                      </p:cBhvr>
                                      <p:to>
                                        <p:strVal val="visible"/>
                                      </p:to>
                                    </p:set>
                                    <p:animEffect transition="in" filter="checkerboard(across)">
                                      <p:cBhvr>
                                        <p:cTn id="113" dur="500"/>
                                        <p:tgtEl>
                                          <p:spTgt spid="50"/>
                                        </p:tgtEl>
                                      </p:cBhvr>
                                    </p:animEffect>
                                  </p:childTnLst>
                                </p:cTn>
                              </p:par>
                              <p:par>
                                <p:cTn id="114" presetID="5" presetClass="entr" presetSubtype="10" fill="hold" grpId="0" nodeType="withEffect">
                                  <p:stCondLst>
                                    <p:cond delay="0"/>
                                  </p:stCondLst>
                                  <p:childTnLst>
                                    <p:set>
                                      <p:cBhvr>
                                        <p:cTn id="115" dur="1" fill="hold">
                                          <p:stCondLst>
                                            <p:cond delay="0"/>
                                          </p:stCondLst>
                                        </p:cTn>
                                        <p:tgtEl>
                                          <p:spTgt spid="48"/>
                                        </p:tgtEl>
                                        <p:attrNameLst>
                                          <p:attrName>style.visibility</p:attrName>
                                        </p:attrNameLst>
                                      </p:cBhvr>
                                      <p:to>
                                        <p:strVal val="visible"/>
                                      </p:to>
                                    </p:set>
                                    <p:animEffect transition="in" filter="checkerboard(across)">
                                      <p:cBhvr>
                                        <p:cTn id="116" dur="500"/>
                                        <p:tgtEl>
                                          <p:spTgt spid="48"/>
                                        </p:tgtEl>
                                      </p:cBhvr>
                                    </p:animEffect>
                                  </p:childTnLst>
                                </p:cTn>
                              </p:par>
                              <p:par>
                                <p:cTn id="117" presetID="5" presetClass="entr" presetSubtype="10"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Effect transition="in" filter="checkerboard(across)">
                                      <p:cBhvr>
                                        <p:cTn id="119" dur="500"/>
                                        <p:tgtEl>
                                          <p:spTgt spid="49"/>
                                        </p:tgtEl>
                                      </p:cBhvr>
                                    </p:animEffect>
                                  </p:childTnLst>
                                </p:cTn>
                              </p:par>
                            </p:childTnLst>
                          </p:cTn>
                        </p:par>
                      </p:childTnLst>
                    </p:cTn>
                  </p:par>
                  <p:par>
                    <p:cTn id="120" fill="hold">
                      <p:stCondLst>
                        <p:cond delay="indefinite"/>
                      </p:stCondLst>
                      <p:childTnLst>
                        <p:par>
                          <p:cTn id="121" fill="hold">
                            <p:stCondLst>
                              <p:cond delay="0"/>
                            </p:stCondLst>
                            <p:childTnLst>
                              <p:par>
                                <p:cTn id="122" presetID="5" presetClass="entr" presetSubtype="10" fill="hold" grpId="0" nodeType="clickEffect">
                                  <p:stCondLst>
                                    <p:cond delay="0"/>
                                  </p:stCondLst>
                                  <p:childTnLst>
                                    <p:set>
                                      <p:cBhvr>
                                        <p:cTn id="123" dur="1" fill="hold">
                                          <p:stCondLst>
                                            <p:cond delay="0"/>
                                          </p:stCondLst>
                                        </p:cTn>
                                        <p:tgtEl>
                                          <p:spTgt spid="941089"/>
                                        </p:tgtEl>
                                        <p:attrNameLst>
                                          <p:attrName>style.visibility</p:attrName>
                                        </p:attrNameLst>
                                      </p:cBhvr>
                                      <p:to>
                                        <p:strVal val="visible"/>
                                      </p:to>
                                    </p:set>
                                    <p:animEffect transition="in" filter="checkerboard(across)">
                                      <p:cBhvr>
                                        <p:cTn id="124" dur="500"/>
                                        <p:tgtEl>
                                          <p:spTgt spid="941089"/>
                                        </p:tgtEl>
                                      </p:cBhvr>
                                    </p:animEffect>
                                  </p:childTnLst>
                                </p:cTn>
                              </p:par>
                              <p:par>
                                <p:cTn id="125" presetID="5" presetClass="entr" presetSubtype="10" fill="hold" grpId="0" nodeType="withEffect">
                                  <p:stCondLst>
                                    <p:cond delay="0"/>
                                  </p:stCondLst>
                                  <p:childTnLst>
                                    <p:set>
                                      <p:cBhvr>
                                        <p:cTn id="126" dur="1" fill="hold">
                                          <p:stCondLst>
                                            <p:cond delay="0"/>
                                          </p:stCondLst>
                                        </p:cTn>
                                        <p:tgtEl>
                                          <p:spTgt spid="941075"/>
                                        </p:tgtEl>
                                        <p:attrNameLst>
                                          <p:attrName>style.visibility</p:attrName>
                                        </p:attrNameLst>
                                      </p:cBhvr>
                                      <p:to>
                                        <p:strVal val="visible"/>
                                      </p:to>
                                    </p:set>
                                    <p:animEffect transition="in" filter="checkerboard(across)">
                                      <p:cBhvr>
                                        <p:cTn id="127" dur="500"/>
                                        <p:tgtEl>
                                          <p:spTgt spid="941075"/>
                                        </p:tgtEl>
                                      </p:cBhvr>
                                    </p:animEffect>
                                  </p:childTnLst>
                                </p:cTn>
                              </p:par>
                              <p:par>
                                <p:cTn id="128" presetID="5" presetClass="entr" presetSubtype="10" fill="hold" grpId="0" nodeType="withEffect">
                                  <p:stCondLst>
                                    <p:cond delay="0"/>
                                  </p:stCondLst>
                                  <p:childTnLst>
                                    <p:set>
                                      <p:cBhvr>
                                        <p:cTn id="129" dur="1" fill="hold">
                                          <p:stCondLst>
                                            <p:cond delay="0"/>
                                          </p:stCondLst>
                                        </p:cTn>
                                        <p:tgtEl>
                                          <p:spTgt spid="941058"/>
                                        </p:tgtEl>
                                        <p:attrNameLst>
                                          <p:attrName>style.visibility</p:attrName>
                                        </p:attrNameLst>
                                      </p:cBhvr>
                                      <p:to>
                                        <p:strVal val="visible"/>
                                      </p:to>
                                    </p:set>
                                    <p:animEffect transition="in" filter="checkerboard(across)">
                                      <p:cBhvr>
                                        <p:cTn id="130" dur="500"/>
                                        <p:tgtEl>
                                          <p:spTgt spid="941058"/>
                                        </p:tgtEl>
                                      </p:cBhvr>
                                    </p:animEffect>
                                  </p:childTnLst>
                                </p:cTn>
                              </p:par>
                              <p:par>
                                <p:cTn id="131" presetID="5" presetClass="entr" presetSubtype="10" fill="hold" grpId="0" nodeType="withEffect">
                                  <p:stCondLst>
                                    <p:cond delay="0"/>
                                  </p:stCondLst>
                                  <p:childTnLst>
                                    <p:set>
                                      <p:cBhvr>
                                        <p:cTn id="132" dur="1" fill="hold">
                                          <p:stCondLst>
                                            <p:cond delay="0"/>
                                          </p:stCondLst>
                                        </p:cTn>
                                        <p:tgtEl>
                                          <p:spTgt spid="941090"/>
                                        </p:tgtEl>
                                        <p:attrNameLst>
                                          <p:attrName>style.visibility</p:attrName>
                                        </p:attrNameLst>
                                      </p:cBhvr>
                                      <p:to>
                                        <p:strVal val="visible"/>
                                      </p:to>
                                    </p:set>
                                    <p:animEffect transition="in" filter="checkerboard(across)">
                                      <p:cBhvr>
                                        <p:cTn id="133" dur="500"/>
                                        <p:tgtEl>
                                          <p:spTgt spid="941090"/>
                                        </p:tgtEl>
                                      </p:cBhvr>
                                    </p:animEffect>
                                  </p:childTnLst>
                                </p:cTn>
                              </p:par>
                              <p:par>
                                <p:cTn id="134" presetID="5" presetClass="entr" presetSubtype="10" fill="hold" nodeType="withEffect">
                                  <p:stCondLst>
                                    <p:cond delay="0"/>
                                  </p:stCondLst>
                                  <p:childTnLst>
                                    <p:set>
                                      <p:cBhvr>
                                        <p:cTn id="135" dur="1" fill="hold">
                                          <p:stCondLst>
                                            <p:cond delay="0"/>
                                          </p:stCondLst>
                                        </p:cTn>
                                        <p:tgtEl>
                                          <p:spTgt spid="941076">
                                            <p:txEl>
                                              <p:pRg st="0" end="0"/>
                                            </p:txEl>
                                          </p:spTgt>
                                        </p:tgtEl>
                                        <p:attrNameLst>
                                          <p:attrName>style.visibility</p:attrName>
                                        </p:attrNameLst>
                                      </p:cBhvr>
                                      <p:to>
                                        <p:strVal val="visible"/>
                                      </p:to>
                                    </p:set>
                                    <p:animEffect transition="in" filter="checkerboard(across)">
                                      <p:cBhvr>
                                        <p:cTn id="136" dur="500"/>
                                        <p:tgtEl>
                                          <p:spTgt spid="9410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1058" grpId="0" animBg="1"/>
      <p:bldP spid="941060" grpId="0" animBg="1"/>
      <p:bldP spid="941061" grpId="0" animBg="1"/>
      <p:bldP spid="941062" grpId="0" animBg="1"/>
      <p:bldP spid="941063" grpId="0" animBg="1"/>
      <p:bldP spid="941064" grpId="0" animBg="1"/>
      <p:bldP spid="941065" grpId="0" animBg="1"/>
      <p:bldP spid="941066" grpId="0" animBg="1"/>
      <p:bldP spid="941067" grpId="0" animBg="1"/>
      <p:bldP spid="941068" grpId="0" animBg="1"/>
      <p:bldP spid="941069" grpId="0" animBg="1"/>
      <p:bldP spid="941070" grpId="0" animBg="1"/>
      <p:bldP spid="941071" grpId="0" animBg="1"/>
      <p:bldP spid="941072" grpId="0" animBg="1"/>
      <p:bldP spid="941073" grpId="0" animBg="1"/>
      <p:bldP spid="941074" grpId="0" animBg="1"/>
      <p:bldP spid="941075" grpId="0" animBg="1"/>
      <p:bldP spid="941078" grpId="0" animBg="1"/>
      <p:bldP spid="941081" grpId="0"/>
      <p:bldP spid="941082" grpId="0" animBg="1"/>
      <p:bldP spid="941083" grpId="0" animBg="1"/>
      <p:bldP spid="941084" grpId="0" animBg="1"/>
      <p:bldP spid="941085" grpId="0" animBg="1"/>
      <p:bldP spid="941086" grpId="0" animBg="1"/>
      <p:bldP spid="941087" grpId="0" animBg="1"/>
      <p:bldP spid="941088" grpId="0" animBg="1"/>
      <p:bldP spid="941089" grpId="0" animBg="1"/>
      <p:bldP spid="941090" grpId="0" animBg="1"/>
      <p:bldP spid="941091" grpId="0" animBg="1"/>
      <p:bldP spid="941092" grpId="0"/>
      <p:bldP spid="941093" grpId="0" animBg="1"/>
      <p:bldP spid="941094" grpId="0"/>
      <p:bldP spid="941095" grpId="0" animBg="1"/>
      <p:bldP spid="40" grpId="0" animBg="1"/>
      <p:bldP spid="44" grpId="0" animBg="1"/>
      <p:bldP spid="45" grpId="0" animBg="1"/>
      <p:bldP spid="46" grpId="0" animBg="1"/>
      <p:bldP spid="47" grpId="0" animBg="1"/>
      <p:bldP spid="48" grpId="0" animBg="1"/>
      <p:bldP spid="49"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FFCC"/>
        </a:solidFill>
        <a:effectLst/>
      </p:bgPr>
    </p:bg>
    <p:spTree>
      <p:nvGrpSpPr>
        <p:cNvPr id="1" name=""/>
        <p:cNvGrpSpPr/>
        <p:nvPr/>
      </p:nvGrpSpPr>
      <p:grpSpPr>
        <a:xfrm>
          <a:off x="0" y="0"/>
          <a:ext cx="0" cy="0"/>
          <a:chOff x="0" y="0"/>
          <a:chExt cx="0" cy="0"/>
        </a:xfrm>
      </p:grpSpPr>
      <p:grpSp>
        <p:nvGrpSpPr>
          <p:cNvPr id="8" name="Group 5"/>
          <p:cNvGrpSpPr>
            <a:grpSpLocks noChangeAspect="1"/>
          </p:cNvGrpSpPr>
          <p:nvPr/>
        </p:nvGrpSpPr>
        <p:grpSpPr bwMode="auto">
          <a:xfrm>
            <a:off x="1772432" y="-126040"/>
            <a:ext cx="6669088" cy="6410872"/>
            <a:chOff x="633" y="0"/>
            <a:chExt cx="4494" cy="4320"/>
          </a:xfrm>
        </p:grpSpPr>
        <p:sp>
          <p:nvSpPr>
            <p:cNvPr id="16" name="Freeform 12"/>
            <p:cNvSpPr>
              <a:spLocks/>
            </p:cNvSpPr>
            <p:nvPr/>
          </p:nvSpPr>
          <p:spPr bwMode="auto">
            <a:xfrm>
              <a:off x="1292" y="1718"/>
              <a:ext cx="2625" cy="2302"/>
            </a:xfrm>
            <a:custGeom>
              <a:avLst/>
              <a:gdLst>
                <a:gd name="T0" fmla="*/ 2620 w 2625"/>
                <a:gd name="T1" fmla="*/ 2298 h 2302"/>
                <a:gd name="T2" fmla="*/ 2578 w 2625"/>
                <a:gd name="T3" fmla="*/ 2258 h 2302"/>
                <a:gd name="T4" fmla="*/ 2501 w 2625"/>
                <a:gd name="T5" fmla="*/ 2182 h 2302"/>
                <a:gd name="T6" fmla="*/ 2392 w 2625"/>
                <a:gd name="T7" fmla="*/ 2078 h 2302"/>
                <a:gd name="T8" fmla="*/ 2259 w 2625"/>
                <a:gd name="T9" fmla="*/ 1947 h 2302"/>
                <a:gd name="T10" fmla="*/ 2103 w 2625"/>
                <a:gd name="T11" fmla="*/ 1798 h 2302"/>
                <a:gd name="T12" fmla="*/ 1932 w 2625"/>
                <a:gd name="T13" fmla="*/ 1632 h 2302"/>
                <a:gd name="T14" fmla="*/ 1750 w 2625"/>
                <a:gd name="T15" fmla="*/ 1459 h 2302"/>
                <a:gd name="T16" fmla="*/ 1564 w 2625"/>
                <a:gd name="T17" fmla="*/ 1279 h 2302"/>
                <a:gd name="T18" fmla="*/ 1375 w 2625"/>
                <a:gd name="T19" fmla="*/ 1099 h 2302"/>
                <a:gd name="T20" fmla="*/ 1193 w 2625"/>
                <a:gd name="T21" fmla="*/ 926 h 2302"/>
                <a:gd name="T22" fmla="*/ 1022 w 2625"/>
                <a:gd name="T23" fmla="*/ 762 h 2302"/>
                <a:gd name="T24" fmla="*/ 864 w 2625"/>
                <a:gd name="T25" fmla="*/ 613 h 2302"/>
                <a:gd name="T26" fmla="*/ 727 w 2625"/>
                <a:gd name="T27" fmla="*/ 486 h 2302"/>
                <a:gd name="T28" fmla="*/ 613 w 2625"/>
                <a:gd name="T29" fmla="*/ 384 h 2302"/>
                <a:gd name="T30" fmla="*/ 533 w 2625"/>
                <a:gd name="T31" fmla="*/ 311 h 2302"/>
                <a:gd name="T32" fmla="*/ 471 w 2625"/>
                <a:gd name="T33" fmla="*/ 262 h 2302"/>
                <a:gd name="T34" fmla="*/ 393 w 2625"/>
                <a:gd name="T35" fmla="*/ 211 h 2302"/>
                <a:gd name="T36" fmla="*/ 311 w 2625"/>
                <a:gd name="T37" fmla="*/ 162 h 2302"/>
                <a:gd name="T38" fmla="*/ 229 w 2625"/>
                <a:gd name="T39" fmla="*/ 118 h 2302"/>
                <a:gd name="T40" fmla="*/ 149 w 2625"/>
                <a:gd name="T41" fmla="*/ 78 h 2302"/>
                <a:gd name="T42" fmla="*/ 83 w 2625"/>
                <a:gd name="T43" fmla="*/ 47 h 2302"/>
                <a:gd name="T44" fmla="*/ 32 w 2625"/>
                <a:gd name="T45" fmla="*/ 22 h 2302"/>
                <a:gd name="T46" fmla="*/ 5 w 2625"/>
                <a:gd name="T47" fmla="*/ 11 h 2302"/>
                <a:gd name="T48" fmla="*/ 5 w 2625"/>
                <a:gd name="T49" fmla="*/ 9 h 2302"/>
                <a:gd name="T50" fmla="*/ 36 w 2625"/>
                <a:gd name="T51" fmla="*/ 5 h 2302"/>
                <a:gd name="T52" fmla="*/ 91 w 2625"/>
                <a:gd name="T53" fmla="*/ 0 h 2302"/>
                <a:gd name="T54" fmla="*/ 169 w 2625"/>
                <a:gd name="T55" fmla="*/ 0 h 2302"/>
                <a:gd name="T56" fmla="*/ 260 w 2625"/>
                <a:gd name="T57" fmla="*/ 7 h 2302"/>
                <a:gd name="T58" fmla="*/ 362 w 2625"/>
                <a:gd name="T59" fmla="*/ 22 h 2302"/>
                <a:gd name="T60" fmla="*/ 469 w 2625"/>
                <a:gd name="T61" fmla="*/ 54 h 2302"/>
                <a:gd name="T62" fmla="*/ 576 w 2625"/>
                <a:gd name="T63" fmla="*/ 100 h 2302"/>
                <a:gd name="T64" fmla="*/ 669 w 2625"/>
                <a:gd name="T65" fmla="*/ 162 h 2302"/>
                <a:gd name="T66" fmla="*/ 771 w 2625"/>
                <a:gd name="T67" fmla="*/ 249 h 2302"/>
                <a:gd name="T68" fmla="*/ 895 w 2625"/>
                <a:gd name="T69" fmla="*/ 367 h 2302"/>
                <a:gd name="T70" fmla="*/ 1037 w 2625"/>
                <a:gd name="T71" fmla="*/ 509 h 2302"/>
                <a:gd name="T72" fmla="*/ 1193 w 2625"/>
                <a:gd name="T73" fmla="*/ 671 h 2302"/>
                <a:gd name="T74" fmla="*/ 1357 w 2625"/>
                <a:gd name="T75" fmla="*/ 848 h 2302"/>
                <a:gd name="T76" fmla="*/ 1526 w 2625"/>
                <a:gd name="T77" fmla="*/ 1035 h 2302"/>
                <a:gd name="T78" fmla="*/ 1697 w 2625"/>
                <a:gd name="T79" fmla="*/ 1226 h 2302"/>
                <a:gd name="T80" fmla="*/ 1863 w 2625"/>
                <a:gd name="T81" fmla="*/ 1417 h 2302"/>
                <a:gd name="T82" fmla="*/ 2025 w 2625"/>
                <a:gd name="T83" fmla="*/ 1601 h 2302"/>
                <a:gd name="T84" fmla="*/ 2174 w 2625"/>
                <a:gd name="T85" fmla="*/ 1774 h 2302"/>
                <a:gd name="T86" fmla="*/ 2310 w 2625"/>
                <a:gd name="T87" fmla="*/ 1932 h 2302"/>
                <a:gd name="T88" fmla="*/ 2427 w 2625"/>
                <a:gd name="T89" fmla="*/ 2067 h 2302"/>
                <a:gd name="T90" fmla="*/ 2518 w 2625"/>
                <a:gd name="T91" fmla="*/ 2178 h 2302"/>
                <a:gd name="T92" fmla="*/ 2585 w 2625"/>
                <a:gd name="T93" fmla="*/ 2256 h 2302"/>
                <a:gd name="T94" fmla="*/ 2620 w 2625"/>
                <a:gd name="T95" fmla="*/ 2298 h 2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25" h="2302">
                  <a:moveTo>
                    <a:pt x="2625" y="2302"/>
                  </a:moveTo>
                  <a:lnTo>
                    <a:pt x="2620" y="2298"/>
                  </a:lnTo>
                  <a:lnTo>
                    <a:pt x="2603" y="2282"/>
                  </a:lnTo>
                  <a:lnTo>
                    <a:pt x="2578" y="2258"/>
                  </a:lnTo>
                  <a:lnTo>
                    <a:pt x="2545" y="2225"/>
                  </a:lnTo>
                  <a:lnTo>
                    <a:pt x="2501" y="2182"/>
                  </a:lnTo>
                  <a:lnTo>
                    <a:pt x="2449" y="2134"/>
                  </a:lnTo>
                  <a:lnTo>
                    <a:pt x="2392" y="2078"/>
                  </a:lnTo>
                  <a:lnTo>
                    <a:pt x="2327" y="2016"/>
                  </a:lnTo>
                  <a:lnTo>
                    <a:pt x="2259" y="1947"/>
                  </a:lnTo>
                  <a:lnTo>
                    <a:pt x="2183" y="1874"/>
                  </a:lnTo>
                  <a:lnTo>
                    <a:pt x="2103" y="1798"/>
                  </a:lnTo>
                  <a:lnTo>
                    <a:pt x="2019" y="1716"/>
                  </a:lnTo>
                  <a:lnTo>
                    <a:pt x="1932" y="1632"/>
                  </a:lnTo>
                  <a:lnTo>
                    <a:pt x="1841" y="1548"/>
                  </a:lnTo>
                  <a:lnTo>
                    <a:pt x="1750" y="1459"/>
                  </a:lnTo>
                  <a:lnTo>
                    <a:pt x="1657" y="1368"/>
                  </a:lnTo>
                  <a:lnTo>
                    <a:pt x="1564" y="1279"/>
                  </a:lnTo>
                  <a:lnTo>
                    <a:pt x="1470" y="1188"/>
                  </a:lnTo>
                  <a:lnTo>
                    <a:pt x="1375" y="1099"/>
                  </a:lnTo>
                  <a:lnTo>
                    <a:pt x="1284" y="1013"/>
                  </a:lnTo>
                  <a:lnTo>
                    <a:pt x="1193" y="926"/>
                  </a:lnTo>
                  <a:lnTo>
                    <a:pt x="1106" y="842"/>
                  </a:lnTo>
                  <a:lnTo>
                    <a:pt x="1022" y="762"/>
                  </a:lnTo>
                  <a:lnTo>
                    <a:pt x="940" y="686"/>
                  </a:lnTo>
                  <a:lnTo>
                    <a:pt x="864" y="613"/>
                  </a:lnTo>
                  <a:lnTo>
                    <a:pt x="791" y="546"/>
                  </a:lnTo>
                  <a:lnTo>
                    <a:pt x="727" y="486"/>
                  </a:lnTo>
                  <a:lnTo>
                    <a:pt x="667" y="431"/>
                  </a:lnTo>
                  <a:lnTo>
                    <a:pt x="613" y="384"/>
                  </a:lnTo>
                  <a:lnTo>
                    <a:pt x="569" y="344"/>
                  </a:lnTo>
                  <a:lnTo>
                    <a:pt x="533" y="311"/>
                  </a:lnTo>
                  <a:lnTo>
                    <a:pt x="504" y="289"/>
                  </a:lnTo>
                  <a:lnTo>
                    <a:pt x="471" y="262"/>
                  </a:lnTo>
                  <a:lnTo>
                    <a:pt x="433" y="236"/>
                  </a:lnTo>
                  <a:lnTo>
                    <a:pt x="393" y="211"/>
                  </a:lnTo>
                  <a:lnTo>
                    <a:pt x="353" y="187"/>
                  </a:lnTo>
                  <a:lnTo>
                    <a:pt x="311" y="162"/>
                  </a:lnTo>
                  <a:lnTo>
                    <a:pt x="269" y="138"/>
                  </a:lnTo>
                  <a:lnTo>
                    <a:pt x="229" y="118"/>
                  </a:lnTo>
                  <a:lnTo>
                    <a:pt x="189" y="96"/>
                  </a:lnTo>
                  <a:lnTo>
                    <a:pt x="149" y="78"/>
                  </a:lnTo>
                  <a:lnTo>
                    <a:pt x="116" y="60"/>
                  </a:lnTo>
                  <a:lnTo>
                    <a:pt x="83" y="47"/>
                  </a:lnTo>
                  <a:lnTo>
                    <a:pt x="56" y="34"/>
                  </a:lnTo>
                  <a:lnTo>
                    <a:pt x="32" y="22"/>
                  </a:lnTo>
                  <a:lnTo>
                    <a:pt x="16" y="16"/>
                  </a:lnTo>
                  <a:lnTo>
                    <a:pt x="5" y="11"/>
                  </a:lnTo>
                  <a:lnTo>
                    <a:pt x="0" y="9"/>
                  </a:lnTo>
                  <a:lnTo>
                    <a:pt x="5" y="9"/>
                  </a:lnTo>
                  <a:lnTo>
                    <a:pt x="16" y="7"/>
                  </a:lnTo>
                  <a:lnTo>
                    <a:pt x="36" y="5"/>
                  </a:lnTo>
                  <a:lnTo>
                    <a:pt x="60" y="2"/>
                  </a:lnTo>
                  <a:lnTo>
                    <a:pt x="91" y="0"/>
                  </a:lnTo>
                  <a:lnTo>
                    <a:pt x="129" y="0"/>
                  </a:lnTo>
                  <a:lnTo>
                    <a:pt x="169" y="0"/>
                  </a:lnTo>
                  <a:lnTo>
                    <a:pt x="214" y="2"/>
                  </a:lnTo>
                  <a:lnTo>
                    <a:pt x="260" y="7"/>
                  </a:lnTo>
                  <a:lnTo>
                    <a:pt x="311" y="14"/>
                  </a:lnTo>
                  <a:lnTo>
                    <a:pt x="362" y="22"/>
                  </a:lnTo>
                  <a:lnTo>
                    <a:pt x="416" y="36"/>
                  </a:lnTo>
                  <a:lnTo>
                    <a:pt x="469" y="54"/>
                  </a:lnTo>
                  <a:lnTo>
                    <a:pt x="522" y="73"/>
                  </a:lnTo>
                  <a:lnTo>
                    <a:pt x="576" y="100"/>
                  </a:lnTo>
                  <a:lnTo>
                    <a:pt x="627" y="131"/>
                  </a:lnTo>
                  <a:lnTo>
                    <a:pt x="669" y="162"/>
                  </a:lnTo>
                  <a:lnTo>
                    <a:pt x="718" y="202"/>
                  </a:lnTo>
                  <a:lnTo>
                    <a:pt x="771" y="249"/>
                  </a:lnTo>
                  <a:lnTo>
                    <a:pt x="831" y="304"/>
                  </a:lnTo>
                  <a:lnTo>
                    <a:pt x="895" y="367"/>
                  </a:lnTo>
                  <a:lnTo>
                    <a:pt x="964" y="435"/>
                  </a:lnTo>
                  <a:lnTo>
                    <a:pt x="1037" y="509"/>
                  </a:lnTo>
                  <a:lnTo>
                    <a:pt x="1113" y="589"/>
                  </a:lnTo>
                  <a:lnTo>
                    <a:pt x="1193" y="671"/>
                  </a:lnTo>
                  <a:lnTo>
                    <a:pt x="1273" y="759"/>
                  </a:lnTo>
                  <a:lnTo>
                    <a:pt x="1357" y="848"/>
                  </a:lnTo>
                  <a:lnTo>
                    <a:pt x="1441" y="941"/>
                  </a:lnTo>
                  <a:lnTo>
                    <a:pt x="1526" y="1035"/>
                  </a:lnTo>
                  <a:lnTo>
                    <a:pt x="1610" y="1130"/>
                  </a:lnTo>
                  <a:lnTo>
                    <a:pt x="1697" y="1226"/>
                  </a:lnTo>
                  <a:lnTo>
                    <a:pt x="1781" y="1321"/>
                  </a:lnTo>
                  <a:lnTo>
                    <a:pt x="1863" y="1417"/>
                  </a:lnTo>
                  <a:lnTo>
                    <a:pt x="1945" y="1510"/>
                  </a:lnTo>
                  <a:lnTo>
                    <a:pt x="2025" y="1601"/>
                  </a:lnTo>
                  <a:lnTo>
                    <a:pt x="2101" y="1690"/>
                  </a:lnTo>
                  <a:lnTo>
                    <a:pt x="2174" y="1774"/>
                  </a:lnTo>
                  <a:lnTo>
                    <a:pt x="2245" y="1856"/>
                  </a:lnTo>
                  <a:lnTo>
                    <a:pt x="2310" y="1932"/>
                  </a:lnTo>
                  <a:lnTo>
                    <a:pt x="2372" y="2003"/>
                  </a:lnTo>
                  <a:lnTo>
                    <a:pt x="2427" y="2067"/>
                  </a:lnTo>
                  <a:lnTo>
                    <a:pt x="2476" y="2127"/>
                  </a:lnTo>
                  <a:lnTo>
                    <a:pt x="2518" y="2178"/>
                  </a:lnTo>
                  <a:lnTo>
                    <a:pt x="2556" y="2220"/>
                  </a:lnTo>
                  <a:lnTo>
                    <a:pt x="2585" y="2256"/>
                  </a:lnTo>
                  <a:lnTo>
                    <a:pt x="2607" y="2280"/>
                  </a:lnTo>
                  <a:lnTo>
                    <a:pt x="2620" y="2298"/>
                  </a:lnTo>
                  <a:lnTo>
                    <a:pt x="2625" y="230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accent1">
                    <a:lumMod val="50000"/>
                  </a:schemeClr>
                </a:solidFill>
              </a:endParaRPr>
            </a:p>
          </p:txBody>
        </p:sp>
        <p:sp>
          <p:nvSpPr>
            <p:cNvPr id="9" name="AutoShape 4"/>
            <p:cNvSpPr>
              <a:spLocks noChangeAspect="1" noChangeArrowheads="1" noTextEdit="1"/>
            </p:cNvSpPr>
            <p:nvPr/>
          </p:nvSpPr>
          <p:spPr bwMode="auto">
            <a:xfrm>
              <a:off x="633" y="0"/>
              <a:ext cx="4494"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accent1">
                    <a:lumMod val="50000"/>
                  </a:schemeClr>
                </a:solidFill>
              </a:endParaRPr>
            </a:p>
          </p:txBody>
        </p:sp>
        <p:sp>
          <p:nvSpPr>
            <p:cNvPr id="10" name="Freeform 6"/>
            <p:cNvSpPr>
              <a:spLocks/>
            </p:cNvSpPr>
            <p:nvPr/>
          </p:nvSpPr>
          <p:spPr bwMode="auto">
            <a:xfrm>
              <a:off x="937" y="67"/>
              <a:ext cx="3897" cy="4237"/>
            </a:xfrm>
            <a:custGeom>
              <a:avLst/>
              <a:gdLst>
                <a:gd name="T0" fmla="*/ 3344 w 3897"/>
                <a:gd name="T1" fmla="*/ 4193 h 4237"/>
                <a:gd name="T2" fmla="*/ 3249 w 3897"/>
                <a:gd name="T3" fmla="*/ 4138 h 4237"/>
                <a:gd name="T4" fmla="*/ 3266 w 3897"/>
                <a:gd name="T5" fmla="*/ 4140 h 4237"/>
                <a:gd name="T6" fmla="*/ 3346 w 3897"/>
                <a:gd name="T7" fmla="*/ 4151 h 4237"/>
                <a:gd name="T8" fmla="*/ 3464 w 3897"/>
                <a:gd name="T9" fmla="*/ 4113 h 4237"/>
                <a:gd name="T10" fmla="*/ 3593 w 3897"/>
                <a:gd name="T11" fmla="*/ 3984 h 4237"/>
                <a:gd name="T12" fmla="*/ 3644 w 3897"/>
                <a:gd name="T13" fmla="*/ 3762 h 4237"/>
                <a:gd name="T14" fmla="*/ 3511 w 3897"/>
                <a:gd name="T15" fmla="*/ 3485 h 4237"/>
                <a:gd name="T16" fmla="*/ 3240 w 3897"/>
                <a:gd name="T17" fmla="*/ 3167 h 4237"/>
                <a:gd name="T18" fmla="*/ 2876 w 3897"/>
                <a:gd name="T19" fmla="*/ 2828 h 4237"/>
                <a:gd name="T20" fmla="*/ 2463 w 3897"/>
                <a:gd name="T21" fmla="*/ 2486 h 4237"/>
                <a:gd name="T22" fmla="*/ 2052 w 3897"/>
                <a:gd name="T23" fmla="*/ 2164 h 4237"/>
                <a:gd name="T24" fmla="*/ 1683 w 3897"/>
                <a:gd name="T25" fmla="*/ 1875 h 4237"/>
                <a:gd name="T26" fmla="*/ 1406 w 3897"/>
                <a:gd name="T27" fmla="*/ 1645 h 4237"/>
                <a:gd name="T28" fmla="*/ 1164 w 3897"/>
                <a:gd name="T29" fmla="*/ 1349 h 4237"/>
                <a:gd name="T30" fmla="*/ 1077 w 3897"/>
                <a:gd name="T31" fmla="*/ 1056 h 4237"/>
                <a:gd name="T32" fmla="*/ 1048 w 3897"/>
                <a:gd name="T33" fmla="*/ 774 h 4237"/>
                <a:gd name="T34" fmla="*/ 931 w 3897"/>
                <a:gd name="T35" fmla="*/ 472 h 4237"/>
                <a:gd name="T36" fmla="*/ 653 w 3897"/>
                <a:gd name="T37" fmla="*/ 215 h 4237"/>
                <a:gd name="T38" fmla="*/ 362 w 3897"/>
                <a:gd name="T39" fmla="*/ 177 h 4237"/>
                <a:gd name="T40" fmla="*/ 127 w 3897"/>
                <a:gd name="T41" fmla="*/ 255 h 4237"/>
                <a:gd name="T42" fmla="*/ 7 w 3897"/>
                <a:gd name="T43" fmla="*/ 330 h 4237"/>
                <a:gd name="T44" fmla="*/ 18 w 3897"/>
                <a:gd name="T45" fmla="*/ 315 h 4237"/>
                <a:gd name="T46" fmla="*/ 87 w 3897"/>
                <a:gd name="T47" fmla="*/ 239 h 4237"/>
                <a:gd name="T48" fmla="*/ 202 w 3897"/>
                <a:gd name="T49" fmla="*/ 139 h 4237"/>
                <a:gd name="T50" fmla="*/ 358 w 3897"/>
                <a:gd name="T51" fmla="*/ 51 h 4237"/>
                <a:gd name="T52" fmla="*/ 462 w 3897"/>
                <a:gd name="T53" fmla="*/ 15 h 4237"/>
                <a:gd name="T54" fmla="*/ 551 w 3897"/>
                <a:gd name="T55" fmla="*/ 2 h 4237"/>
                <a:gd name="T56" fmla="*/ 642 w 3897"/>
                <a:gd name="T57" fmla="*/ 4 h 4237"/>
                <a:gd name="T58" fmla="*/ 737 w 3897"/>
                <a:gd name="T59" fmla="*/ 24 h 4237"/>
                <a:gd name="T60" fmla="*/ 868 w 3897"/>
                <a:gd name="T61" fmla="*/ 86 h 4237"/>
                <a:gd name="T62" fmla="*/ 1010 w 3897"/>
                <a:gd name="T63" fmla="*/ 204 h 4237"/>
                <a:gd name="T64" fmla="*/ 1217 w 3897"/>
                <a:gd name="T65" fmla="*/ 504 h 4237"/>
                <a:gd name="T66" fmla="*/ 1284 w 3897"/>
                <a:gd name="T67" fmla="*/ 817 h 4237"/>
                <a:gd name="T68" fmla="*/ 1312 w 3897"/>
                <a:gd name="T69" fmla="*/ 1105 h 4237"/>
                <a:gd name="T70" fmla="*/ 1459 w 3897"/>
                <a:gd name="T71" fmla="*/ 1394 h 4237"/>
                <a:gd name="T72" fmla="*/ 1668 w 3897"/>
                <a:gd name="T73" fmla="*/ 1576 h 4237"/>
                <a:gd name="T74" fmla="*/ 1976 w 3897"/>
                <a:gd name="T75" fmla="*/ 1804 h 4237"/>
                <a:gd name="T76" fmla="*/ 2380 w 3897"/>
                <a:gd name="T77" fmla="*/ 2111 h 4237"/>
                <a:gd name="T78" fmla="*/ 2822 w 3897"/>
                <a:gd name="T79" fmla="*/ 2466 h 4237"/>
                <a:gd name="T80" fmla="*/ 3251 w 3897"/>
                <a:gd name="T81" fmla="*/ 2848 h 4237"/>
                <a:gd name="T82" fmla="*/ 3608 w 3897"/>
                <a:gd name="T83" fmla="*/ 3232 h 4237"/>
                <a:gd name="T84" fmla="*/ 3839 w 3897"/>
                <a:gd name="T85" fmla="*/ 3589 h 4237"/>
                <a:gd name="T86" fmla="*/ 3888 w 3897"/>
                <a:gd name="T87" fmla="*/ 3902 h 4237"/>
                <a:gd name="T88" fmla="*/ 3799 w 3897"/>
                <a:gd name="T89" fmla="*/ 4087 h 4237"/>
                <a:gd name="T90" fmla="*/ 3699 w 3897"/>
                <a:gd name="T91" fmla="*/ 4184 h 4237"/>
                <a:gd name="T92" fmla="*/ 3595 w 3897"/>
                <a:gd name="T93" fmla="*/ 4231 h 4237"/>
                <a:gd name="T94" fmla="*/ 3495 w 3897"/>
                <a:gd name="T95" fmla="*/ 4235 h 4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97" h="4237">
                  <a:moveTo>
                    <a:pt x="3471" y="4233"/>
                  </a:moveTo>
                  <a:lnTo>
                    <a:pt x="3424" y="4222"/>
                  </a:lnTo>
                  <a:lnTo>
                    <a:pt x="3382" y="4209"/>
                  </a:lnTo>
                  <a:lnTo>
                    <a:pt x="3344" y="4193"/>
                  </a:lnTo>
                  <a:lnTo>
                    <a:pt x="3311" y="4175"/>
                  </a:lnTo>
                  <a:lnTo>
                    <a:pt x="3282" y="4160"/>
                  </a:lnTo>
                  <a:lnTo>
                    <a:pt x="3262" y="4146"/>
                  </a:lnTo>
                  <a:lnTo>
                    <a:pt x="3249" y="4138"/>
                  </a:lnTo>
                  <a:lnTo>
                    <a:pt x="3244" y="4133"/>
                  </a:lnTo>
                  <a:lnTo>
                    <a:pt x="3246" y="4133"/>
                  </a:lnTo>
                  <a:lnTo>
                    <a:pt x="3253" y="4138"/>
                  </a:lnTo>
                  <a:lnTo>
                    <a:pt x="3266" y="4140"/>
                  </a:lnTo>
                  <a:lnTo>
                    <a:pt x="3282" y="4144"/>
                  </a:lnTo>
                  <a:lnTo>
                    <a:pt x="3300" y="4149"/>
                  </a:lnTo>
                  <a:lnTo>
                    <a:pt x="3322" y="4151"/>
                  </a:lnTo>
                  <a:lnTo>
                    <a:pt x="3346" y="4151"/>
                  </a:lnTo>
                  <a:lnTo>
                    <a:pt x="3375" y="4146"/>
                  </a:lnTo>
                  <a:lnTo>
                    <a:pt x="3404" y="4140"/>
                  </a:lnTo>
                  <a:lnTo>
                    <a:pt x="3433" y="4129"/>
                  </a:lnTo>
                  <a:lnTo>
                    <a:pt x="3464" y="4113"/>
                  </a:lnTo>
                  <a:lnTo>
                    <a:pt x="3497" y="4091"/>
                  </a:lnTo>
                  <a:lnTo>
                    <a:pt x="3528" y="4064"/>
                  </a:lnTo>
                  <a:lnTo>
                    <a:pt x="3562" y="4029"/>
                  </a:lnTo>
                  <a:lnTo>
                    <a:pt x="3593" y="3984"/>
                  </a:lnTo>
                  <a:lnTo>
                    <a:pt x="3624" y="3931"/>
                  </a:lnTo>
                  <a:lnTo>
                    <a:pt x="3644" y="3878"/>
                  </a:lnTo>
                  <a:lnTo>
                    <a:pt x="3648" y="3822"/>
                  </a:lnTo>
                  <a:lnTo>
                    <a:pt x="3644" y="3762"/>
                  </a:lnTo>
                  <a:lnTo>
                    <a:pt x="3626" y="3698"/>
                  </a:lnTo>
                  <a:lnTo>
                    <a:pt x="3597" y="3629"/>
                  </a:lnTo>
                  <a:lnTo>
                    <a:pt x="3557" y="3558"/>
                  </a:lnTo>
                  <a:lnTo>
                    <a:pt x="3511" y="3485"/>
                  </a:lnTo>
                  <a:lnTo>
                    <a:pt x="3453" y="3407"/>
                  </a:lnTo>
                  <a:lnTo>
                    <a:pt x="3388" y="3330"/>
                  </a:lnTo>
                  <a:lnTo>
                    <a:pt x="3317" y="3250"/>
                  </a:lnTo>
                  <a:lnTo>
                    <a:pt x="3240" y="3167"/>
                  </a:lnTo>
                  <a:lnTo>
                    <a:pt x="3155" y="3083"/>
                  </a:lnTo>
                  <a:lnTo>
                    <a:pt x="3064" y="2999"/>
                  </a:lnTo>
                  <a:lnTo>
                    <a:pt x="2971" y="2914"/>
                  </a:lnTo>
                  <a:lnTo>
                    <a:pt x="2876" y="2828"/>
                  </a:lnTo>
                  <a:lnTo>
                    <a:pt x="2773" y="2741"/>
                  </a:lnTo>
                  <a:lnTo>
                    <a:pt x="2671" y="2657"/>
                  </a:lnTo>
                  <a:lnTo>
                    <a:pt x="2567" y="2570"/>
                  </a:lnTo>
                  <a:lnTo>
                    <a:pt x="2463" y="2486"/>
                  </a:lnTo>
                  <a:lnTo>
                    <a:pt x="2358" y="2404"/>
                  </a:lnTo>
                  <a:lnTo>
                    <a:pt x="2254" y="2322"/>
                  </a:lnTo>
                  <a:lnTo>
                    <a:pt x="2152" y="2242"/>
                  </a:lnTo>
                  <a:lnTo>
                    <a:pt x="2052" y="2164"/>
                  </a:lnTo>
                  <a:lnTo>
                    <a:pt x="1954" y="2086"/>
                  </a:lnTo>
                  <a:lnTo>
                    <a:pt x="1859" y="2013"/>
                  </a:lnTo>
                  <a:lnTo>
                    <a:pt x="1768" y="1944"/>
                  </a:lnTo>
                  <a:lnTo>
                    <a:pt x="1683" y="1875"/>
                  </a:lnTo>
                  <a:lnTo>
                    <a:pt x="1603" y="1811"/>
                  </a:lnTo>
                  <a:lnTo>
                    <a:pt x="1530" y="1751"/>
                  </a:lnTo>
                  <a:lnTo>
                    <a:pt x="1466" y="1696"/>
                  </a:lnTo>
                  <a:lnTo>
                    <a:pt x="1406" y="1645"/>
                  </a:lnTo>
                  <a:lnTo>
                    <a:pt x="1357" y="1598"/>
                  </a:lnTo>
                  <a:lnTo>
                    <a:pt x="1275" y="1511"/>
                  </a:lnTo>
                  <a:lnTo>
                    <a:pt x="1213" y="1429"/>
                  </a:lnTo>
                  <a:lnTo>
                    <a:pt x="1164" y="1349"/>
                  </a:lnTo>
                  <a:lnTo>
                    <a:pt x="1128" y="1272"/>
                  </a:lnTo>
                  <a:lnTo>
                    <a:pt x="1104" y="1198"/>
                  </a:lnTo>
                  <a:lnTo>
                    <a:pt x="1086" y="1127"/>
                  </a:lnTo>
                  <a:lnTo>
                    <a:pt x="1077" y="1056"/>
                  </a:lnTo>
                  <a:lnTo>
                    <a:pt x="1070" y="985"/>
                  </a:lnTo>
                  <a:lnTo>
                    <a:pt x="1064" y="916"/>
                  </a:lnTo>
                  <a:lnTo>
                    <a:pt x="1057" y="845"/>
                  </a:lnTo>
                  <a:lnTo>
                    <a:pt x="1048" y="774"/>
                  </a:lnTo>
                  <a:lnTo>
                    <a:pt x="1033" y="703"/>
                  </a:lnTo>
                  <a:lnTo>
                    <a:pt x="1010" y="628"/>
                  </a:lnTo>
                  <a:lnTo>
                    <a:pt x="977" y="550"/>
                  </a:lnTo>
                  <a:lnTo>
                    <a:pt x="931" y="472"/>
                  </a:lnTo>
                  <a:lnTo>
                    <a:pt x="871" y="388"/>
                  </a:lnTo>
                  <a:lnTo>
                    <a:pt x="800" y="313"/>
                  </a:lnTo>
                  <a:lnTo>
                    <a:pt x="726" y="255"/>
                  </a:lnTo>
                  <a:lnTo>
                    <a:pt x="653" y="215"/>
                  </a:lnTo>
                  <a:lnTo>
                    <a:pt x="577" y="188"/>
                  </a:lnTo>
                  <a:lnTo>
                    <a:pt x="504" y="175"/>
                  </a:lnTo>
                  <a:lnTo>
                    <a:pt x="433" y="171"/>
                  </a:lnTo>
                  <a:lnTo>
                    <a:pt x="362" y="177"/>
                  </a:lnTo>
                  <a:lnTo>
                    <a:pt x="295" y="191"/>
                  </a:lnTo>
                  <a:lnTo>
                    <a:pt x="236" y="210"/>
                  </a:lnTo>
                  <a:lnTo>
                    <a:pt x="178" y="233"/>
                  </a:lnTo>
                  <a:lnTo>
                    <a:pt x="127" y="255"/>
                  </a:lnTo>
                  <a:lnTo>
                    <a:pt x="85" y="279"/>
                  </a:lnTo>
                  <a:lnTo>
                    <a:pt x="49" y="302"/>
                  </a:lnTo>
                  <a:lnTo>
                    <a:pt x="22" y="319"/>
                  </a:lnTo>
                  <a:lnTo>
                    <a:pt x="7" y="330"/>
                  </a:lnTo>
                  <a:lnTo>
                    <a:pt x="0" y="335"/>
                  </a:lnTo>
                  <a:lnTo>
                    <a:pt x="2" y="333"/>
                  </a:lnTo>
                  <a:lnTo>
                    <a:pt x="7" y="326"/>
                  </a:lnTo>
                  <a:lnTo>
                    <a:pt x="18" y="315"/>
                  </a:lnTo>
                  <a:lnTo>
                    <a:pt x="29" y="299"/>
                  </a:lnTo>
                  <a:lnTo>
                    <a:pt x="45" y="282"/>
                  </a:lnTo>
                  <a:lnTo>
                    <a:pt x="65" y="262"/>
                  </a:lnTo>
                  <a:lnTo>
                    <a:pt x="87" y="239"/>
                  </a:lnTo>
                  <a:lnTo>
                    <a:pt x="111" y="215"/>
                  </a:lnTo>
                  <a:lnTo>
                    <a:pt x="140" y="191"/>
                  </a:lnTo>
                  <a:lnTo>
                    <a:pt x="169" y="166"/>
                  </a:lnTo>
                  <a:lnTo>
                    <a:pt x="202" y="139"/>
                  </a:lnTo>
                  <a:lnTo>
                    <a:pt x="238" y="115"/>
                  </a:lnTo>
                  <a:lnTo>
                    <a:pt x="276" y="93"/>
                  </a:lnTo>
                  <a:lnTo>
                    <a:pt x="315" y="71"/>
                  </a:lnTo>
                  <a:lnTo>
                    <a:pt x="358" y="51"/>
                  </a:lnTo>
                  <a:lnTo>
                    <a:pt x="400" y="33"/>
                  </a:lnTo>
                  <a:lnTo>
                    <a:pt x="420" y="26"/>
                  </a:lnTo>
                  <a:lnTo>
                    <a:pt x="442" y="20"/>
                  </a:lnTo>
                  <a:lnTo>
                    <a:pt x="462" y="15"/>
                  </a:lnTo>
                  <a:lnTo>
                    <a:pt x="484" y="11"/>
                  </a:lnTo>
                  <a:lnTo>
                    <a:pt x="506" y="6"/>
                  </a:lnTo>
                  <a:lnTo>
                    <a:pt x="529" y="4"/>
                  </a:lnTo>
                  <a:lnTo>
                    <a:pt x="551" y="2"/>
                  </a:lnTo>
                  <a:lnTo>
                    <a:pt x="573" y="0"/>
                  </a:lnTo>
                  <a:lnTo>
                    <a:pt x="595" y="0"/>
                  </a:lnTo>
                  <a:lnTo>
                    <a:pt x="620" y="2"/>
                  </a:lnTo>
                  <a:lnTo>
                    <a:pt x="642" y="4"/>
                  </a:lnTo>
                  <a:lnTo>
                    <a:pt x="666" y="6"/>
                  </a:lnTo>
                  <a:lnTo>
                    <a:pt x="691" y="11"/>
                  </a:lnTo>
                  <a:lnTo>
                    <a:pt x="713" y="17"/>
                  </a:lnTo>
                  <a:lnTo>
                    <a:pt x="737" y="24"/>
                  </a:lnTo>
                  <a:lnTo>
                    <a:pt x="762" y="33"/>
                  </a:lnTo>
                  <a:lnTo>
                    <a:pt x="797" y="48"/>
                  </a:lnTo>
                  <a:lnTo>
                    <a:pt x="833" y="66"/>
                  </a:lnTo>
                  <a:lnTo>
                    <a:pt x="868" y="86"/>
                  </a:lnTo>
                  <a:lnTo>
                    <a:pt x="904" y="111"/>
                  </a:lnTo>
                  <a:lnTo>
                    <a:pt x="939" y="137"/>
                  </a:lnTo>
                  <a:lnTo>
                    <a:pt x="975" y="168"/>
                  </a:lnTo>
                  <a:lnTo>
                    <a:pt x="1010" y="204"/>
                  </a:lnTo>
                  <a:lnTo>
                    <a:pt x="1046" y="242"/>
                  </a:lnTo>
                  <a:lnTo>
                    <a:pt x="1119" y="333"/>
                  </a:lnTo>
                  <a:lnTo>
                    <a:pt x="1175" y="419"/>
                  </a:lnTo>
                  <a:lnTo>
                    <a:pt x="1217" y="504"/>
                  </a:lnTo>
                  <a:lnTo>
                    <a:pt x="1246" y="586"/>
                  </a:lnTo>
                  <a:lnTo>
                    <a:pt x="1266" y="666"/>
                  </a:lnTo>
                  <a:lnTo>
                    <a:pt x="1277" y="741"/>
                  </a:lnTo>
                  <a:lnTo>
                    <a:pt x="1284" y="817"/>
                  </a:lnTo>
                  <a:lnTo>
                    <a:pt x="1288" y="890"/>
                  </a:lnTo>
                  <a:lnTo>
                    <a:pt x="1292" y="963"/>
                  </a:lnTo>
                  <a:lnTo>
                    <a:pt x="1299" y="1034"/>
                  </a:lnTo>
                  <a:lnTo>
                    <a:pt x="1312" y="1105"/>
                  </a:lnTo>
                  <a:lnTo>
                    <a:pt x="1330" y="1176"/>
                  </a:lnTo>
                  <a:lnTo>
                    <a:pt x="1361" y="1247"/>
                  </a:lnTo>
                  <a:lnTo>
                    <a:pt x="1401" y="1320"/>
                  </a:lnTo>
                  <a:lnTo>
                    <a:pt x="1459" y="1394"/>
                  </a:lnTo>
                  <a:lnTo>
                    <a:pt x="1532" y="1467"/>
                  </a:lnTo>
                  <a:lnTo>
                    <a:pt x="1566" y="1496"/>
                  </a:lnTo>
                  <a:lnTo>
                    <a:pt x="1612" y="1531"/>
                  </a:lnTo>
                  <a:lnTo>
                    <a:pt x="1668" y="1576"/>
                  </a:lnTo>
                  <a:lnTo>
                    <a:pt x="1732" y="1625"/>
                  </a:lnTo>
                  <a:lnTo>
                    <a:pt x="1805" y="1678"/>
                  </a:lnTo>
                  <a:lnTo>
                    <a:pt x="1887" y="1740"/>
                  </a:lnTo>
                  <a:lnTo>
                    <a:pt x="1976" y="1804"/>
                  </a:lnTo>
                  <a:lnTo>
                    <a:pt x="2070" y="1875"/>
                  </a:lnTo>
                  <a:lnTo>
                    <a:pt x="2169" y="1949"/>
                  </a:lnTo>
                  <a:lnTo>
                    <a:pt x="2272" y="2029"/>
                  </a:lnTo>
                  <a:lnTo>
                    <a:pt x="2380" y="2111"/>
                  </a:lnTo>
                  <a:lnTo>
                    <a:pt x="2489" y="2195"/>
                  </a:lnTo>
                  <a:lnTo>
                    <a:pt x="2600" y="2284"/>
                  </a:lnTo>
                  <a:lnTo>
                    <a:pt x="2711" y="2373"/>
                  </a:lnTo>
                  <a:lnTo>
                    <a:pt x="2822" y="2466"/>
                  </a:lnTo>
                  <a:lnTo>
                    <a:pt x="2933" y="2559"/>
                  </a:lnTo>
                  <a:lnTo>
                    <a:pt x="3042" y="2655"/>
                  </a:lnTo>
                  <a:lnTo>
                    <a:pt x="3149" y="2750"/>
                  </a:lnTo>
                  <a:lnTo>
                    <a:pt x="3251" y="2848"/>
                  </a:lnTo>
                  <a:lnTo>
                    <a:pt x="3348" y="2943"/>
                  </a:lnTo>
                  <a:lnTo>
                    <a:pt x="3442" y="3041"/>
                  </a:lnTo>
                  <a:lnTo>
                    <a:pt x="3528" y="3136"/>
                  </a:lnTo>
                  <a:lnTo>
                    <a:pt x="3608" y="3232"/>
                  </a:lnTo>
                  <a:lnTo>
                    <a:pt x="3682" y="3323"/>
                  </a:lnTo>
                  <a:lnTo>
                    <a:pt x="3744" y="3416"/>
                  </a:lnTo>
                  <a:lnTo>
                    <a:pt x="3797" y="3505"/>
                  </a:lnTo>
                  <a:lnTo>
                    <a:pt x="3839" y="3589"/>
                  </a:lnTo>
                  <a:lnTo>
                    <a:pt x="3870" y="3674"/>
                  </a:lnTo>
                  <a:lnTo>
                    <a:pt x="3890" y="3754"/>
                  </a:lnTo>
                  <a:lnTo>
                    <a:pt x="3897" y="3829"/>
                  </a:lnTo>
                  <a:lnTo>
                    <a:pt x="3888" y="3902"/>
                  </a:lnTo>
                  <a:lnTo>
                    <a:pt x="3866" y="3969"/>
                  </a:lnTo>
                  <a:lnTo>
                    <a:pt x="3844" y="4013"/>
                  </a:lnTo>
                  <a:lnTo>
                    <a:pt x="3821" y="4051"/>
                  </a:lnTo>
                  <a:lnTo>
                    <a:pt x="3799" y="4087"/>
                  </a:lnTo>
                  <a:lnTo>
                    <a:pt x="3775" y="4115"/>
                  </a:lnTo>
                  <a:lnTo>
                    <a:pt x="3750" y="4142"/>
                  </a:lnTo>
                  <a:lnTo>
                    <a:pt x="3724" y="4164"/>
                  </a:lnTo>
                  <a:lnTo>
                    <a:pt x="3699" y="4184"/>
                  </a:lnTo>
                  <a:lnTo>
                    <a:pt x="3673" y="4200"/>
                  </a:lnTo>
                  <a:lnTo>
                    <a:pt x="3648" y="4213"/>
                  </a:lnTo>
                  <a:lnTo>
                    <a:pt x="3622" y="4222"/>
                  </a:lnTo>
                  <a:lnTo>
                    <a:pt x="3595" y="4231"/>
                  </a:lnTo>
                  <a:lnTo>
                    <a:pt x="3571" y="4235"/>
                  </a:lnTo>
                  <a:lnTo>
                    <a:pt x="3544" y="4237"/>
                  </a:lnTo>
                  <a:lnTo>
                    <a:pt x="3519" y="4237"/>
                  </a:lnTo>
                  <a:lnTo>
                    <a:pt x="3495" y="4235"/>
                  </a:lnTo>
                  <a:lnTo>
                    <a:pt x="3471" y="42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accent1">
                    <a:lumMod val="50000"/>
                  </a:schemeClr>
                </a:solidFill>
              </a:endParaRPr>
            </a:p>
          </p:txBody>
        </p:sp>
        <p:sp>
          <p:nvSpPr>
            <p:cNvPr id="11" name="Freeform 7"/>
            <p:cNvSpPr>
              <a:spLocks/>
            </p:cNvSpPr>
            <p:nvPr/>
          </p:nvSpPr>
          <p:spPr bwMode="auto">
            <a:xfrm>
              <a:off x="3972" y="3550"/>
              <a:ext cx="367" cy="493"/>
            </a:xfrm>
            <a:custGeom>
              <a:avLst/>
              <a:gdLst>
                <a:gd name="T0" fmla="*/ 136 w 367"/>
                <a:gd name="T1" fmla="*/ 268 h 493"/>
                <a:gd name="T2" fmla="*/ 136 w 367"/>
                <a:gd name="T3" fmla="*/ 224 h 493"/>
                <a:gd name="T4" fmla="*/ 143 w 367"/>
                <a:gd name="T5" fmla="*/ 182 h 493"/>
                <a:gd name="T6" fmla="*/ 160 w 367"/>
                <a:gd name="T7" fmla="*/ 142 h 493"/>
                <a:gd name="T8" fmla="*/ 182 w 367"/>
                <a:gd name="T9" fmla="*/ 106 h 493"/>
                <a:gd name="T10" fmla="*/ 211 w 367"/>
                <a:gd name="T11" fmla="*/ 77 h 493"/>
                <a:gd name="T12" fmla="*/ 247 w 367"/>
                <a:gd name="T13" fmla="*/ 53 h 493"/>
                <a:gd name="T14" fmla="*/ 287 w 367"/>
                <a:gd name="T15" fmla="*/ 35 h 493"/>
                <a:gd name="T16" fmla="*/ 329 w 367"/>
                <a:gd name="T17" fmla="*/ 26 h 493"/>
                <a:gd name="T18" fmla="*/ 336 w 367"/>
                <a:gd name="T19" fmla="*/ 24 h 493"/>
                <a:gd name="T20" fmla="*/ 342 w 367"/>
                <a:gd name="T21" fmla="*/ 24 h 493"/>
                <a:gd name="T22" fmla="*/ 349 w 367"/>
                <a:gd name="T23" fmla="*/ 24 h 493"/>
                <a:gd name="T24" fmla="*/ 353 w 367"/>
                <a:gd name="T25" fmla="*/ 24 h 493"/>
                <a:gd name="T26" fmla="*/ 338 w 367"/>
                <a:gd name="T27" fmla="*/ 17 h 493"/>
                <a:gd name="T28" fmla="*/ 322 w 367"/>
                <a:gd name="T29" fmla="*/ 11 h 493"/>
                <a:gd name="T30" fmla="*/ 307 w 367"/>
                <a:gd name="T31" fmla="*/ 6 h 493"/>
                <a:gd name="T32" fmla="*/ 289 w 367"/>
                <a:gd name="T33" fmla="*/ 2 h 493"/>
                <a:gd name="T34" fmla="*/ 271 w 367"/>
                <a:gd name="T35" fmla="*/ 0 h 493"/>
                <a:gd name="T36" fmla="*/ 254 w 367"/>
                <a:gd name="T37" fmla="*/ 0 h 493"/>
                <a:gd name="T38" fmla="*/ 236 w 367"/>
                <a:gd name="T39" fmla="*/ 0 h 493"/>
                <a:gd name="T40" fmla="*/ 218 w 367"/>
                <a:gd name="T41" fmla="*/ 0 h 493"/>
                <a:gd name="T42" fmla="*/ 169 w 367"/>
                <a:gd name="T43" fmla="*/ 11 h 493"/>
                <a:gd name="T44" fmla="*/ 125 w 367"/>
                <a:gd name="T45" fmla="*/ 31 h 493"/>
                <a:gd name="T46" fmla="*/ 85 w 367"/>
                <a:gd name="T47" fmla="*/ 57 h 493"/>
                <a:gd name="T48" fmla="*/ 54 w 367"/>
                <a:gd name="T49" fmla="*/ 91 h 493"/>
                <a:gd name="T50" fmla="*/ 27 w 367"/>
                <a:gd name="T51" fmla="*/ 131 h 493"/>
                <a:gd name="T52" fmla="*/ 9 w 367"/>
                <a:gd name="T53" fmla="*/ 175 h 493"/>
                <a:gd name="T54" fmla="*/ 0 w 367"/>
                <a:gd name="T55" fmla="*/ 222 h 493"/>
                <a:gd name="T56" fmla="*/ 0 w 367"/>
                <a:gd name="T57" fmla="*/ 273 h 493"/>
                <a:gd name="T58" fmla="*/ 9 w 367"/>
                <a:gd name="T59" fmla="*/ 322 h 493"/>
                <a:gd name="T60" fmla="*/ 29 w 367"/>
                <a:gd name="T61" fmla="*/ 366 h 493"/>
                <a:gd name="T62" fmla="*/ 56 w 367"/>
                <a:gd name="T63" fmla="*/ 406 h 493"/>
                <a:gd name="T64" fmla="*/ 91 w 367"/>
                <a:gd name="T65" fmla="*/ 439 h 493"/>
                <a:gd name="T66" fmla="*/ 129 w 367"/>
                <a:gd name="T67" fmla="*/ 466 h 493"/>
                <a:gd name="T68" fmla="*/ 174 w 367"/>
                <a:gd name="T69" fmla="*/ 484 h 493"/>
                <a:gd name="T70" fmla="*/ 222 w 367"/>
                <a:gd name="T71" fmla="*/ 493 h 493"/>
                <a:gd name="T72" fmla="*/ 274 w 367"/>
                <a:gd name="T73" fmla="*/ 493 h 493"/>
                <a:gd name="T74" fmla="*/ 287 w 367"/>
                <a:gd name="T75" fmla="*/ 490 h 493"/>
                <a:gd name="T76" fmla="*/ 298 w 367"/>
                <a:gd name="T77" fmla="*/ 488 h 493"/>
                <a:gd name="T78" fmla="*/ 309 w 367"/>
                <a:gd name="T79" fmla="*/ 486 h 493"/>
                <a:gd name="T80" fmla="*/ 322 w 367"/>
                <a:gd name="T81" fmla="*/ 481 h 493"/>
                <a:gd name="T82" fmla="*/ 333 w 367"/>
                <a:gd name="T83" fmla="*/ 477 h 493"/>
                <a:gd name="T84" fmla="*/ 345 w 367"/>
                <a:gd name="T85" fmla="*/ 473 h 493"/>
                <a:gd name="T86" fmla="*/ 356 w 367"/>
                <a:gd name="T87" fmla="*/ 468 h 493"/>
                <a:gd name="T88" fmla="*/ 367 w 367"/>
                <a:gd name="T89" fmla="*/ 461 h 493"/>
                <a:gd name="T90" fmla="*/ 325 w 367"/>
                <a:gd name="T91" fmla="*/ 459 h 493"/>
                <a:gd name="T92" fmla="*/ 285 w 367"/>
                <a:gd name="T93" fmla="*/ 450 h 493"/>
                <a:gd name="T94" fmla="*/ 247 w 367"/>
                <a:gd name="T95" fmla="*/ 435 h 493"/>
                <a:gd name="T96" fmla="*/ 214 w 367"/>
                <a:gd name="T97" fmla="*/ 410 h 493"/>
                <a:gd name="T98" fmla="*/ 185 w 367"/>
                <a:gd name="T99" fmla="*/ 382 h 493"/>
                <a:gd name="T100" fmla="*/ 160 w 367"/>
                <a:gd name="T101" fmla="*/ 348 h 493"/>
                <a:gd name="T102" fmla="*/ 145 w 367"/>
                <a:gd name="T103" fmla="*/ 310 h 493"/>
                <a:gd name="T104" fmla="*/ 136 w 367"/>
                <a:gd name="T105" fmla="*/ 268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7" h="493">
                  <a:moveTo>
                    <a:pt x="136" y="268"/>
                  </a:moveTo>
                  <a:lnTo>
                    <a:pt x="136" y="224"/>
                  </a:lnTo>
                  <a:lnTo>
                    <a:pt x="143" y="182"/>
                  </a:lnTo>
                  <a:lnTo>
                    <a:pt x="160" y="142"/>
                  </a:lnTo>
                  <a:lnTo>
                    <a:pt x="182" y="106"/>
                  </a:lnTo>
                  <a:lnTo>
                    <a:pt x="211" y="77"/>
                  </a:lnTo>
                  <a:lnTo>
                    <a:pt x="247" y="53"/>
                  </a:lnTo>
                  <a:lnTo>
                    <a:pt x="287" y="35"/>
                  </a:lnTo>
                  <a:lnTo>
                    <a:pt x="329" y="26"/>
                  </a:lnTo>
                  <a:lnTo>
                    <a:pt x="336" y="24"/>
                  </a:lnTo>
                  <a:lnTo>
                    <a:pt x="342" y="24"/>
                  </a:lnTo>
                  <a:lnTo>
                    <a:pt x="349" y="24"/>
                  </a:lnTo>
                  <a:lnTo>
                    <a:pt x="353" y="24"/>
                  </a:lnTo>
                  <a:lnTo>
                    <a:pt x="338" y="17"/>
                  </a:lnTo>
                  <a:lnTo>
                    <a:pt x="322" y="11"/>
                  </a:lnTo>
                  <a:lnTo>
                    <a:pt x="307" y="6"/>
                  </a:lnTo>
                  <a:lnTo>
                    <a:pt x="289" y="2"/>
                  </a:lnTo>
                  <a:lnTo>
                    <a:pt x="271" y="0"/>
                  </a:lnTo>
                  <a:lnTo>
                    <a:pt x="254" y="0"/>
                  </a:lnTo>
                  <a:lnTo>
                    <a:pt x="236" y="0"/>
                  </a:lnTo>
                  <a:lnTo>
                    <a:pt x="218" y="0"/>
                  </a:lnTo>
                  <a:lnTo>
                    <a:pt x="169" y="11"/>
                  </a:lnTo>
                  <a:lnTo>
                    <a:pt x="125" y="31"/>
                  </a:lnTo>
                  <a:lnTo>
                    <a:pt x="85" y="57"/>
                  </a:lnTo>
                  <a:lnTo>
                    <a:pt x="54" y="91"/>
                  </a:lnTo>
                  <a:lnTo>
                    <a:pt x="27" y="131"/>
                  </a:lnTo>
                  <a:lnTo>
                    <a:pt x="9" y="175"/>
                  </a:lnTo>
                  <a:lnTo>
                    <a:pt x="0" y="222"/>
                  </a:lnTo>
                  <a:lnTo>
                    <a:pt x="0" y="273"/>
                  </a:lnTo>
                  <a:lnTo>
                    <a:pt x="9" y="322"/>
                  </a:lnTo>
                  <a:lnTo>
                    <a:pt x="29" y="366"/>
                  </a:lnTo>
                  <a:lnTo>
                    <a:pt x="56" y="406"/>
                  </a:lnTo>
                  <a:lnTo>
                    <a:pt x="91" y="439"/>
                  </a:lnTo>
                  <a:lnTo>
                    <a:pt x="129" y="466"/>
                  </a:lnTo>
                  <a:lnTo>
                    <a:pt x="174" y="484"/>
                  </a:lnTo>
                  <a:lnTo>
                    <a:pt x="222" y="493"/>
                  </a:lnTo>
                  <a:lnTo>
                    <a:pt x="274" y="493"/>
                  </a:lnTo>
                  <a:lnTo>
                    <a:pt x="287" y="490"/>
                  </a:lnTo>
                  <a:lnTo>
                    <a:pt x="298" y="488"/>
                  </a:lnTo>
                  <a:lnTo>
                    <a:pt x="309" y="486"/>
                  </a:lnTo>
                  <a:lnTo>
                    <a:pt x="322" y="481"/>
                  </a:lnTo>
                  <a:lnTo>
                    <a:pt x="333" y="477"/>
                  </a:lnTo>
                  <a:lnTo>
                    <a:pt x="345" y="473"/>
                  </a:lnTo>
                  <a:lnTo>
                    <a:pt x="356" y="468"/>
                  </a:lnTo>
                  <a:lnTo>
                    <a:pt x="367" y="461"/>
                  </a:lnTo>
                  <a:lnTo>
                    <a:pt x="325" y="459"/>
                  </a:lnTo>
                  <a:lnTo>
                    <a:pt x="285" y="450"/>
                  </a:lnTo>
                  <a:lnTo>
                    <a:pt x="247" y="435"/>
                  </a:lnTo>
                  <a:lnTo>
                    <a:pt x="214" y="410"/>
                  </a:lnTo>
                  <a:lnTo>
                    <a:pt x="185" y="382"/>
                  </a:lnTo>
                  <a:lnTo>
                    <a:pt x="160" y="348"/>
                  </a:lnTo>
                  <a:lnTo>
                    <a:pt x="145" y="310"/>
                  </a:lnTo>
                  <a:lnTo>
                    <a:pt x="136" y="26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accent1">
                    <a:lumMod val="50000"/>
                  </a:schemeClr>
                </a:solidFill>
              </a:endParaRPr>
            </a:p>
          </p:txBody>
        </p:sp>
        <p:sp>
          <p:nvSpPr>
            <p:cNvPr id="12" name="Freeform 8"/>
            <p:cNvSpPr>
              <a:spLocks/>
            </p:cNvSpPr>
            <p:nvPr/>
          </p:nvSpPr>
          <p:spPr bwMode="auto">
            <a:xfrm>
              <a:off x="742" y="466"/>
              <a:ext cx="699" cy="1430"/>
            </a:xfrm>
            <a:custGeom>
              <a:avLst/>
              <a:gdLst>
                <a:gd name="T0" fmla="*/ 562 w 699"/>
                <a:gd name="T1" fmla="*/ 18 h 1430"/>
                <a:gd name="T2" fmla="*/ 0 w 699"/>
                <a:gd name="T3" fmla="*/ 0 h 1430"/>
                <a:gd name="T4" fmla="*/ 464 w 699"/>
                <a:gd name="T5" fmla="*/ 140 h 1430"/>
                <a:gd name="T6" fmla="*/ 557 w 699"/>
                <a:gd name="T7" fmla="*/ 466 h 1430"/>
                <a:gd name="T8" fmla="*/ 553 w 699"/>
                <a:gd name="T9" fmla="*/ 473 h 1430"/>
                <a:gd name="T10" fmla="*/ 544 w 699"/>
                <a:gd name="T11" fmla="*/ 493 h 1430"/>
                <a:gd name="T12" fmla="*/ 528 w 699"/>
                <a:gd name="T13" fmla="*/ 524 h 1430"/>
                <a:gd name="T14" fmla="*/ 508 w 699"/>
                <a:gd name="T15" fmla="*/ 564 h 1430"/>
                <a:gd name="T16" fmla="*/ 484 w 699"/>
                <a:gd name="T17" fmla="*/ 613 h 1430"/>
                <a:gd name="T18" fmla="*/ 455 w 699"/>
                <a:gd name="T19" fmla="*/ 668 h 1430"/>
                <a:gd name="T20" fmla="*/ 426 w 699"/>
                <a:gd name="T21" fmla="*/ 728 h 1430"/>
                <a:gd name="T22" fmla="*/ 395 w 699"/>
                <a:gd name="T23" fmla="*/ 790 h 1430"/>
                <a:gd name="T24" fmla="*/ 362 w 699"/>
                <a:gd name="T25" fmla="*/ 857 h 1430"/>
                <a:gd name="T26" fmla="*/ 331 w 699"/>
                <a:gd name="T27" fmla="*/ 921 h 1430"/>
                <a:gd name="T28" fmla="*/ 300 w 699"/>
                <a:gd name="T29" fmla="*/ 986 h 1430"/>
                <a:gd name="T30" fmla="*/ 271 w 699"/>
                <a:gd name="T31" fmla="*/ 1048 h 1430"/>
                <a:gd name="T32" fmla="*/ 244 w 699"/>
                <a:gd name="T33" fmla="*/ 1103 h 1430"/>
                <a:gd name="T34" fmla="*/ 222 w 699"/>
                <a:gd name="T35" fmla="*/ 1155 h 1430"/>
                <a:gd name="T36" fmla="*/ 202 w 699"/>
                <a:gd name="T37" fmla="*/ 1199 h 1430"/>
                <a:gd name="T38" fmla="*/ 189 w 699"/>
                <a:gd name="T39" fmla="*/ 1232 h 1430"/>
                <a:gd name="T40" fmla="*/ 180 w 699"/>
                <a:gd name="T41" fmla="*/ 1270 h 1430"/>
                <a:gd name="T42" fmla="*/ 180 w 699"/>
                <a:gd name="T43" fmla="*/ 1301 h 1430"/>
                <a:gd name="T44" fmla="*/ 189 w 699"/>
                <a:gd name="T45" fmla="*/ 1328 h 1430"/>
                <a:gd name="T46" fmla="*/ 204 w 699"/>
                <a:gd name="T47" fmla="*/ 1352 h 1430"/>
                <a:gd name="T48" fmla="*/ 226 w 699"/>
                <a:gd name="T49" fmla="*/ 1372 h 1430"/>
                <a:gd name="T50" fmla="*/ 253 w 699"/>
                <a:gd name="T51" fmla="*/ 1388 h 1430"/>
                <a:gd name="T52" fmla="*/ 282 w 699"/>
                <a:gd name="T53" fmla="*/ 1401 h 1430"/>
                <a:gd name="T54" fmla="*/ 315 w 699"/>
                <a:gd name="T55" fmla="*/ 1410 h 1430"/>
                <a:gd name="T56" fmla="*/ 348 w 699"/>
                <a:gd name="T57" fmla="*/ 1417 h 1430"/>
                <a:gd name="T58" fmla="*/ 379 w 699"/>
                <a:gd name="T59" fmla="*/ 1423 h 1430"/>
                <a:gd name="T60" fmla="*/ 411 w 699"/>
                <a:gd name="T61" fmla="*/ 1425 h 1430"/>
                <a:gd name="T62" fmla="*/ 439 w 699"/>
                <a:gd name="T63" fmla="*/ 1428 h 1430"/>
                <a:gd name="T64" fmla="*/ 464 w 699"/>
                <a:gd name="T65" fmla="*/ 1430 h 1430"/>
                <a:gd name="T66" fmla="*/ 484 w 699"/>
                <a:gd name="T67" fmla="*/ 1430 h 1430"/>
                <a:gd name="T68" fmla="*/ 495 w 699"/>
                <a:gd name="T69" fmla="*/ 1430 h 1430"/>
                <a:gd name="T70" fmla="*/ 499 w 699"/>
                <a:gd name="T71" fmla="*/ 1430 h 1430"/>
                <a:gd name="T72" fmla="*/ 495 w 699"/>
                <a:gd name="T73" fmla="*/ 1425 h 1430"/>
                <a:gd name="T74" fmla="*/ 486 w 699"/>
                <a:gd name="T75" fmla="*/ 1417 h 1430"/>
                <a:gd name="T76" fmla="*/ 471 w 699"/>
                <a:gd name="T77" fmla="*/ 1399 h 1430"/>
                <a:gd name="T78" fmla="*/ 453 w 699"/>
                <a:gd name="T79" fmla="*/ 1379 h 1430"/>
                <a:gd name="T80" fmla="*/ 433 w 699"/>
                <a:gd name="T81" fmla="*/ 1354 h 1430"/>
                <a:gd name="T82" fmla="*/ 411 w 699"/>
                <a:gd name="T83" fmla="*/ 1330 h 1430"/>
                <a:gd name="T84" fmla="*/ 393 w 699"/>
                <a:gd name="T85" fmla="*/ 1303 h 1430"/>
                <a:gd name="T86" fmla="*/ 375 w 699"/>
                <a:gd name="T87" fmla="*/ 1277 h 1430"/>
                <a:gd name="T88" fmla="*/ 373 w 699"/>
                <a:gd name="T89" fmla="*/ 1257 h 1430"/>
                <a:gd name="T90" fmla="*/ 377 w 699"/>
                <a:gd name="T91" fmla="*/ 1226 h 1430"/>
                <a:gd name="T92" fmla="*/ 391 w 699"/>
                <a:gd name="T93" fmla="*/ 1183 h 1430"/>
                <a:gd name="T94" fmla="*/ 408 w 699"/>
                <a:gd name="T95" fmla="*/ 1132 h 1430"/>
                <a:gd name="T96" fmla="*/ 433 w 699"/>
                <a:gd name="T97" fmla="*/ 1077 h 1430"/>
                <a:gd name="T98" fmla="*/ 459 w 699"/>
                <a:gd name="T99" fmla="*/ 1015 h 1430"/>
                <a:gd name="T100" fmla="*/ 490 w 699"/>
                <a:gd name="T101" fmla="*/ 950 h 1430"/>
                <a:gd name="T102" fmla="*/ 522 w 699"/>
                <a:gd name="T103" fmla="*/ 884 h 1430"/>
                <a:gd name="T104" fmla="*/ 555 w 699"/>
                <a:gd name="T105" fmla="*/ 819 h 1430"/>
                <a:gd name="T106" fmla="*/ 586 w 699"/>
                <a:gd name="T107" fmla="*/ 759 h 1430"/>
                <a:gd name="T108" fmla="*/ 617 w 699"/>
                <a:gd name="T109" fmla="*/ 702 h 1430"/>
                <a:gd name="T110" fmla="*/ 644 w 699"/>
                <a:gd name="T111" fmla="*/ 651 h 1430"/>
                <a:gd name="T112" fmla="*/ 666 w 699"/>
                <a:gd name="T113" fmla="*/ 608 h 1430"/>
                <a:gd name="T114" fmla="*/ 684 w 699"/>
                <a:gd name="T115" fmla="*/ 575 h 1430"/>
                <a:gd name="T116" fmla="*/ 695 w 699"/>
                <a:gd name="T117" fmla="*/ 553 h 1430"/>
                <a:gd name="T118" fmla="*/ 699 w 699"/>
                <a:gd name="T119" fmla="*/ 546 h 1430"/>
                <a:gd name="T120" fmla="*/ 562 w 699"/>
                <a:gd name="T121" fmla="*/ 18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9" h="1430">
                  <a:moveTo>
                    <a:pt x="562" y="18"/>
                  </a:moveTo>
                  <a:lnTo>
                    <a:pt x="0" y="0"/>
                  </a:lnTo>
                  <a:lnTo>
                    <a:pt x="464" y="140"/>
                  </a:lnTo>
                  <a:lnTo>
                    <a:pt x="557" y="466"/>
                  </a:lnTo>
                  <a:lnTo>
                    <a:pt x="553" y="473"/>
                  </a:lnTo>
                  <a:lnTo>
                    <a:pt x="544" y="493"/>
                  </a:lnTo>
                  <a:lnTo>
                    <a:pt x="528" y="524"/>
                  </a:lnTo>
                  <a:lnTo>
                    <a:pt x="508" y="564"/>
                  </a:lnTo>
                  <a:lnTo>
                    <a:pt x="484" y="613"/>
                  </a:lnTo>
                  <a:lnTo>
                    <a:pt x="455" y="668"/>
                  </a:lnTo>
                  <a:lnTo>
                    <a:pt x="426" y="728"/>
                  </a:lnTo>
                  <a:lnTo>
                    <a:pt x="395" y="790"/>
                  </a:lnTo>
                  <a:lnTo>
                    <a:pt x="362" y="857"/>
                  </a:lnTo>
                  <a:lnTo>
                    <a:pt x="331" y="921"/>
                  </a:lnTo>
                  <a:lnTo>
                    <a:pt x="300" y="986"/>
                  </a:lnTo>
                  <a:lnTo>
                    <a:pt x="271" y="1048"/>
                  </a:lnTo>
                  <a:lnTo>
                    <a:pt x="244" y="1103"/>
                  </a:lnTo>
                  <a:lnTo>
                    <a:pt x="222" y="1155"/>
                  </a:lnTo>
                  <a:lnTo>
                    <a:pt x="202" y="1199"/>
                  </a:lnTo>
                  <a:lnTo>
                    <a:pt x="189" y="1232"/>
                  </a:lnTo>
                  <a:lnTo>
                    <a:pt x="180" y="1270"/>
                  </a:lnTo>
                  <a:lnTo>
                    <a:pt x="180" y="1301"/>
                  </a:lnTo>
                  <a:lnTo>
                    <a:pt x="189" y="1328"/>
                  </a:lnTo>
                  <a:lnTo>
                    <a:pt x="204" y="1352"/>
                  </a:lnTo>
                  <a:lnTo>
                    <a:pt x="226" y="1372"/>
                  </a:lnTo>
                  <a:lnTo>
                    <a:pt x="253" y="1388"/>
                  </a:lnTo>
                  <a:lnTo>
                    <a:pt x="282" y="1401"/>
                  </a:lnTo>
                  <a:lnTo>
                    <a:pt x="315" y="1410"/>
                  </a:lnTo>
                  <a:lnTo>
                    <a:pt x="348" y="1417"/>
                  </a:lnTo>
                  <a:lnTo>
                    <a:pt x="379" y="1423"/>
                  </a:lnTo>
                  <a:lnTo>
                    <a:pt x="411" y="1425"/>
                  </a:lnTo>
                  <a:lnTo>
                    <a:pt x="439" y="1428"/>
                  </a:lnTo>
                  <a:lnTo>
                    <a:pt x="464" y="1430"/>
                  </a:lnTo>
                  <a:lnTo>
                    <a:pt x="484" y="1430"/>
                  </a:lnTo>
                  <a:lnTo>
                    <a:pt x="495" y="1430"/>
                  </a:lnTo>
                  <a:lnTo>
                    <a:pt x="499" y="1430"/>
                  </a:lnTo>
                  <a:lnTo>
                    <a:pt x="495" y="1425"/>
                  </a:lnTo>
                  <a:lnTo>
                    <a:pt x="486" y="1417"/>
                  </a:lnTo>
                  <a:lnTo>
                    <a:pt x="471" y="1399"/>
                  </a:lnTo>
                  <a:lnTo>
                    <a:pt x="453" y="1379"/>
                  </a:lnTo>
                  <a:lnTo>
                    <a:pt x="433" y="1354"/>
                  </a:lnTo>
                  <a:lnTo>
                    <a:pt x="411" y="1330"/>
                  </a:lnTo>
                  <a:lnTo>
                    <a:pt x="393" y="1303"/>
                  </a:lnTo>
                  <a:lnTo>
                    <a:pt x="375" y="1277"/>
                  </a:lnTo>
                  <a:lnTo>
                    <a:pt x="373" y="1257"/>
                  </a:lnTo>
                  <a:lnTo>
                    <a:pt x="377" y="1226"/>
                  </a:lnTo>
                  <a:lnTo>
                    <a:pt x="391" y="1183"/>
                  </a:lnTo>
                  <a:lnTo>
                    <a:pt x="408" y="1132"/>
                  </a:lnTo>
                  <a:lnTo>
                    <a:pt x="433" y="1077"/>
                  </a:lnTo>
                  <a:lnTo>
                    <a:pt x="459" y="1015"/>
                  </a:lnTo>
                  <a:lnTo>
                    <a:pt x="490" y="950"/>
                  </a:lnTo>
                  <a:lnTo>
                    <a:pt x="522" y="884"/>
                  </a:lnTo>
                  <a:lnTo>
                    <a:pt x="555" y="819"/>
                  </a:lnTo>
                  <a:lnTo>
                    <a:pt x="586" y="759"/>
                  </a:lnTo>
                  <a:lnTo>
                    <a:pt x="617" y="702"/>
                  </a:lnTo>
                  <a:lnTo>
                    <a:pt x="644" y="651"/>
                  </a:lnTo>
                  <a:lnTo>
                    <a:pt x="666" y="608"/>
                  </a:lnTo>
                  <a:lnTo>
                    <a:pt x="684" y="575"/>
                  </a:lnTo>
                  <a:lnTo>
                    <a:pt x="695" y="553"/>
                  </a:lnTo>
                  <a:lnTo>
                    <a:pt x="699" y="546"/>
                  </a:lnTo>
                  <a:lnTo>
                    <a:pt x="562"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accent1">
                    <a:lumMod val="50000"/>
                  </a:schemeClr>
                </a:solidFill>
              </a:endParaRPr>
            </a:p>
          </p:txBody>
        </p:sp>
        <p:sp>
          <p:nvSpPr>
            <p:cNvPr id="13" name="Freeform 9"/>
            <p:cNvSpPr>
              <a:spLocks/>
            </p:cNvSpPr>
            <p:nvPr/>
          </p:nvSpPr>
          <p:spPr bwMode="auto">
            <a:xfrm>
              <a:off x="691" y="986"/>
              <a:ext cx="402" cy="726"/>
            </a:xfrm>
            <a:custGeom>
              <a:avLst/>
              <a:gdLst>
                <a:gd name="T0" fmla="*/ 402 w 402"/>
                <a:gd name="T1" fmla="*/ 599 h 726"/>
                <a:gd name="T2" fmla="*/ 395 w 402"/>
                <a:gd name="T3" fmla="*/ 595 h 726"/>
                <a:gd name="T4" fmla="*/ 379 w 402"/>
                <a:gd name="T5" fmla="*/ 583 h 726"/>
                <a:gd name="T6" fmla="*/ 353 w 402"/>
                <a:gd name="T7" fmla="*/ 566 h 726"/>
                <a:gd name="T8" fmla="*/ 324 w 402"/>
                <a:gd name="T9" fmla="*/ 544 h 726"/>
                <a:gd name="T10" fmla="*/ 288 w 402"/>
                <a:gd name="T11" fmla="*/ 512 h 726"/>
                <a:gd name="T12" fmla="*/ 253 w 402"/>
                <a:gd name="T13" fmla="*/ 479 h 726"/>
                <a:gd name="T14" fmla="*/ 217 w 402"/>
                <a:gd name="T15" fmla="*/ 439 h 726"/>
                <a:gd name="T16" fmla="*/ 184 w 402"/>
                <a:gd name="T17" fmla="*/ 395 h 726"/>
                <a:gd name="T18" fmla="*/ 157 w 402"/>
                <a:gd name="T19" fmla="*/ 344 h 726"/>
                <a:gd name="T20" fmla="*/ 135 w 402"/>
                <a:gd name="T21" fmla="*/ 282 h 726"/>
                <a:gd name="T22" fmla="*/ 117 w 402"/>
                <a:gd name="T23" fmla="*/ 217 h 726"/>
                <a:gd name="T24" fmla="*/ 104 w 402"/>
                <a:gd name="T25" fmla="*/ 151 h 726"/>
                <a:gd name="T26" fmla="*/ 95 w 402"/>
                <a:gd name="T27" fmla="*/ 93 h 726"/>
                <a:gd name="T28" fmla="*/ 89 w 402"/>
                <a:gd name="T29" fmla="*/ 44 h 726"/>
                <a:gd name="T30" fmla="*/ 84 w 402"/>
                <a:gd name="T31" fmla="*/ 11 h 726"/>
                <a:gd name="T32" fmla="*/ 84 w 402"/>
                <a:gd name="T33" fmla="*/ 0 h 726"/>
                <a:gd name="T34" fmla="*/ 77 w 402"/>
                <a:gd name="T35" fmla="*/ 9 h 726"/>
                <a:gd name="T36" fmla="*/ 64 w 402"/>
                <a:gd name="T37" fmla="*/ 37 h 726"/>
                <a:gd name="T38" fmla="*/ 44 w 402"/>
                <a:gd name="T39" fmla="*/ 82 h 726"/>
                <a:gd name="T40" fmla="*/ 24 w 402"/>
                <a:gd name="T41" fmla="*/ 142 h 726"/>
                <a:gd name="T42" fmla="*/ 9 w 402"/>
                <a:gd name="T43" fmla="*/ 213 h 726"/>
                <a:gd name="T44" fmla="*/ 0 w 402"/>
                <a:gd name="T45" fmla="*/ 295 h 726"/>
                <a:gd name="T46" fmla="*/ 4 w 402"/>
                <a:gd name="T47" fmla="*/ 388 h 726"/>
                <a:gd name="T48" fmla="*/ 26 w 402"/>
                <a:gd name="T49" fmla="*/ 486 h 726"/>
                <a:gd name="T50" fmla="*/ 51 w 402"/>
                <a:gd name="T51" fmla="*/ 537 h 726"/>
                <a:gd name="T52" fmla="*/ 93 w 402"/>
                <a:gd name="T53" fmla="*/ 581 h 726"/>
                <a:gd name="T54" fmla="*/ 142 w 402"/>
                <a:gd name="T55" fmla="*/ 623 h 726"/>
                <a:gd name="T56" fmla="*/ 195 w 402"/>
                <a:gd name="T57" fmla="*/ 659 h 726"/>
                <a:gd name="T58" fmla="*/ 246 w 402"/>
                <a:gd name="T59" fmla="*/ 686 h 726"/>
                <a:gd name="T60" fmla="*/ 291 w 402"/>
                <a:gd name="T61" fmla="*/ 708 h 726"/>
                <a:gd name="T62" fmla="*/ 322 w 402"/>
                <a:gd name="T63" fmla="*/ 721 h 726"/>
                <a:gd name="T64" fmla="*/ 333 w 402"/>
                <a:gd name="T65" fmla="*/ 726 h 726"/>
                <a:gd name="T66" fmla="*/ 402 w 402"/>
                <a:gd name="T67" fmla="*/ 599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2" h="726">
                  <a:moveTo>
                    <a:pt x="402" y="599"/>
                  </a:moveTo>
                  <a:lnTo>
                    <a:pt x="395" y="595"/>
                  </a:lnTo>
                  <a:lnTo>
                    <a:pt x="379" y="583"/>
                  </a:lnTo>
                  <a:lnTo>
                    <a:pt x="353" y="566"/>
                  </a:lnTo>
                  <a:lnTo>
                    <a:pt x="324" y="544"/>
                  </a:lnTo>
                  <a:lnTo>
                    <a:pt x="288" y="512"/>
                  </a:lnTo>
                  <a:lnTo>
                    <a:pt x="253" y="479"/>
                  </a:lnTo>
                  <a:lnTo>
                    <a:pt x="217" y="439"/>
                  </a:lnTo>
                  <a:lnTo>
                    <a:pt x="184" y="395"/>
                  </a:lnTo>
                  <a:lnTo>
                    <a:pt x="157" y="344"/>
                  </a:lnTo>
                  <a:lnTo>
                    <a:pt x="135" y="282"/>
                  </a:lnTo>
                  <a:lnTo>
                    <a:pt x="117" y="217"/>
                  </a:lnTo>
                  <a:lnTo>
                    <a:pt x="104" y="151"/>
                  </a:lnTo>
                  <a:lnTo>
                    <a:pt x="95" y="93"/>
                  </a:lnTo>
                  <a:lnTo>
                    <a:pt x="89" y="44"/>
                  </a:lnTo>
                  <a:lnTo>
                    <a:pt x="84" y="11"/>
                  </a:lnTo>
                  <a:lnTo>
                    <a:pt x="84" y="0"/>
                  </a:lnTo>
                  <a:lnTo>
                    <a:pt x="77" y="9"/>
                  </a:lnTo>
                  <a:lnTo>
                    <a:pt x="64" y="37"/>
                  </a:lnTo>
                  <a:lnTo>
                    <a:pt x="44" y="82"/>
                  </a:lnTo>
                  <a:lnTo>
                    <a:pt x="24" y="142"/>
                  </a:lnTo>
                  <a:lnTo>
                    <a:pt x="9" y="213"/>
                  </a:lnTo>
                  <a:lnTo>
                    <a:pt x="0" y="295"/>
                  </a:lnTo>
                  <a:lnTo>
                    <a:pt x="4" y="388"/>
                  </a:lnTo>
                  <a:lnTo>
                    <a:pt x="26" y="486"/>
                  </a:lnTo>
                  <a:lnTo>
                    <a:pt x="51" y="537"/>
                  </a:lnTo>
                  <a:lnTo>
                    <a:pt x="93" y="581"/>
                  </a:lnTo>
                  <a:lnTo>
                    <a:pt x="142" y="623"/>
                  </a:lnTo>
                  <a:lnTo>
                    <a:pt x="195" y="659"/>
                  </a:lnTo>
                  <a:lnTo>
                    <a:pt x="246" y="686"/>
                  </a:lnTo>
                  <a:lnTo>
                    <a:pt x="291" y="708"/>
                  </a:lnTo>
                  <a:lnTo>
                    <a:pt x="322" y="721"/>
                  </a:lnTo>
                  <a:lnTo>
                    <a:pt x="333" y="726"/>
                  </a:lnTo>
                  <a:lnTo>
                    <a:pt x="402" y="59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accent1">
                    <a:lumMod val="50000"/>
                  </a:schemeClr>
                </a:solidFill>
              </a:endParaRPr>
            </a:p>
          </p:txBody>
        </p:sp>
        <p:sp>
          <p:nvSpPr>
            <p:cNvPr id="14" name="Freeform 10"/>
            <p:cNvSpPr>
              <a:spLocks/>
            </p:cNvSpPr>
            <p:nvPr/>
          </p:nvSpPr>
          <p:spPr bwMode="auto">
            <a:xfrm>
              <a:off x="748" y="906"/>
              <a:ext cx="502" cy="308"/>
            </a:xfrm>
            <a:custGeom>
              <a:avLst/>
              <a:gdLst>
                <a:gd name="T0" fmla="*/ 502 w 502"/>
                <a:gd name="T1" fmla="*/ 137 h 308"/>
                <a:gd name="T2" fmla="*/ 0 w 502"/>
                <a:gd name="T3" fmla="*/ 0 h 308"/>
                <a:gd name="T4" fmla="*/ 433 w 502"/>
                <a:gd name="T5" fmla="*/ 308 h 308"/>
                <a:gd name="T6" fmla="*/ 502 w 502"/>
                <a:gd name="T7" fmla="*/ 137 h 308"/>
              </a:gdLst>
              <a:ahLst/>
              <a:cxnLst>
                <a:cxn ang="0">
                  <a:pos x="T0" y="T1"/>
                </a:cxn>
                <a:cxn ang="0">
                  <a:pos x="T2" y="T3"/>
                </a:cxn>
                <a:cxn ang="0">
                  <a:pos x="T4" y="T5"/>
                </a:cxn>
                <a:cxn ang="0">
                  <a:pos x="T6" y="T7"/>
                </a:cxn>
              </a:cxnLst>
              <a:rect l="0" t="0" r="r" b="b"/>
              <a:pathLst>
                <a:path w="502" h="308">
                  <a:moveTo>
                    <a:pt x="502" y="137"/>
                  </a:moveTo>
                  <a:lnTo>
                    <a:pt x="0" y="0"/>
                  </a:lnTo>
                  <a:lnTo>
                    <a:pt x="433" y="308"/>
                  </a:lnTo>
                  <a:lnTo>
                    <a:pt x="502" y="1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accent1">
                    <a:lumMod val="50000"/>
                  </a:schemeClr>
                </a:solidFill>
              </a:endParaRPr>
            </a:p>
          </p:txBody>
        </p:sp>
        <p:sp>
          <p:nvSpPr>
            <p:cNvPr id="15" name="Freeform 11"/>
            <p:cNvSpPr>
              <a:spLocks/>
            </p:cNvSpPr>
            <p:nvPr/>
          </p:nvSpPr>
          <p:spPr bwMode="auto">
            <a:xfrm>
              <a:off x="1306" y="562"/>
              <a:ext cx="613" cy="1052"/>
            </a:xfrm>
            <a:custGeom>
              <a:avLst/>
              <a:gdLst>
                <a:gd name="T0" fmla="*/ 544 w 613"/>
                <a:gd name="T1" fmla="*/ 863 h 1052"/>
                <a:gd name="T2" fmla="*/ 260 w 613"/>
                <a:gd name="T3" fmla="*/ 688 h 1052"/>
                <a:gd name="T4" fmla="*/ 268 w 613"/>
                <a:gd name="T5" fmla="*/ 675 h 1052"/>
                <a:gd name="T6" fmla="*/ 277 w 613"/>
                <a:gd name="T7" fmla="*/ 663 h 1052"/>
                <a:gd name="T8" fmla="*/ 284 w 613"/>
                <a:gd name="T9" fmla="*/ 650 h 1052"/>
                <a:gd name="T10" fmla="*/ 293 w 613"/>
                <a:gd name="T11" fmla="*/ 639 h 1052"/>
                <a:gd name="T12" fmla="*/ 613 w 613"/>
                <a:gd name="T13" fmla="*/ 708 h 1052"/>
                <a:gd name="T14" fmla="*/ 351 w 613"/>
                <a:gd name="T15" fmla="*/ 546 h 1052"/>
                <a:gd name="T16" fmla="*/ 359 w 613"/>
                <a:gd name="T17" fmla="*/ 530 h 1052"/>
                <a:gd name="T18" fmla="*/ 368 w 613"/>
                <a:gd name="T19" fmla="*/ 517 h 1052"/>
                <a:gd name="T20" fmla="*/ 377 w 613"/>
                <a:gd name="T21" fmla="*/ 501 h 1052"/>
                <a:gd name="T22" fmla="*/ 386 w 613"/>
                <a:gd name="T23" fmla="*/ 488 h 1052"/>
                <a:gd name="T24" fmla="*/ 415 w 613"/>
                <a:gd name="T25" fmla="*/ 413 h 1052"/>
                <a:gd name="T26" fmla="*/ 428 w 613"/>
                <a:gd name="T27" fmla="*/ 330 h 1052"/>
                <a:gd name="T28" fmla="*/ 426 w 613"/>
                <a:gd name="T29" fmla="*/ 248 h 1052"/>
                <a:gd name="T30" fmla="*/ 415 w 613"/>
                <a:gd name="T31" fmla="*/ 171 h 1052"/>
                <a:gd name="T32" fmla="*/ 399 w 613"/>
                <a:gd name="T33" fmla="*/ 104 h 1052"/>
                <a:gd name="T34" fmla="*/ 382 w 613"/>
                <a:gd name="T35" fmla="*/ 48 h 1052"/>
                <a:gd name="T36" fmla="*/ 368 w 613"/>
                <a:gd name="T37" fmla="*/ 13 h 1052"/>
                <a:gd name="T38" fmla="*/ 364 w 613"/>
                <a:gd name="T39" fmla="*/ 0 h 1052"/>
                <a:gd name="T40" fmla="*/ 366 w 613"/>
                <a:gd name="T41" fmla="*/ 11 h 1052"/>
                <a:gd name="T42" fmla="*/ 371 w 613"/>
                <a:gd name="T43" fmla="*/ 40 h 1052"/>
                <a:gd name="T44" fmla="*/ 373 w 613"/>
                <a:gd name="T45" fmla="*/ 86 h 1052"/>
                <a:gd name="T46" fmla="*/ 375 w 613"/>
                <a:gd name="T47" fmla="*/ 144 h 1052"/>
                <a:gd name="T48" fmla="*/ 371 w 613"/>
                <a:gd name="T49" fmla="*/ 211 h 1052"/>
                <a:gd name="T50" fmla="*/ 357 w 613"/>
                <a:gd name="T51" fmla="*/ 284 h 1052"/>
                <a:gd name="T52" fmla="*/ 337 w 613"/>
                <a:gd name="T53" fmla="*/ 359 h 1052"/>
                <a:gd name="T54" fmla="*/ 304 w 613"/>
                <a:gd name="T55" fmla="*/ 433 h 1052"/>
                <a:gd name="T56" fmla="*/ 260 w 613"/>
                <a:gd name="T57" fmla="*/ 515 h 1052"/>
                <a:gd name="T58" fmla="*/ 211 w 613"/>
                <a:gd name="T59" fmla="*/ 610 h 1052"/>
                <a:gd name="T60" fmla="*/ 162 w 613"/>
                <a:gd name="T61" fmla="*/ 714 h 1052"/>
                <a:gd name="T62" fmla="*/ 113 w 613"/>
                <a:gd name="T63" fmla="*/ 814 h 1052"/>
                <a:gd name="T64" fmla="*/ 69 w 613"/>
                <a:gd name="T65" fmla="*/ 908 h 1052"/>
                <a:gd name="T66" fmla="*/ 33 w 613"/>
                <a:gd name="T67" fmla="*/ 983 h 1052"/>
                <a:gd name="T68" fmla="*/ 9 w 613"/>
                <a:gd name="T69" fmla="*/ 1034 h 1052"/>
                <a:gd name="T70" fmla="*/ 0 w 613"/>
                <a:gd name="T71" fmla="*/ 1052 h 1052"/>
                <a:gd name="T72" fmla="*/ 104 w 613"/>
                <a:gd name="T73" fmla="*/ 934 h 1052"/>
                <a:gd name="T74" fmla="*/ 464 w 613"/>
                <a:gd name="T75" fmla="*/ 1012 h 1052"/>
                <a:gd name="T76" fmla="*/ 164 w 613"/>
                <a:gd name="T77" fmla="*/ 825 h 1052"/>
                <a:gd name="T78" fmla="*/ 171 w 613"/>
                <a:gd name="T79" fmla="*/ 817 h 1052"/>
                <a:gd name="T80" fmla="*/ 177 w 613"/>
                <a:gd name="T81" fmla="*/ 805 h 1052"/>
                <a:gd name="T82" fmla="*/ 184 w 613"/>
                <a:gd name="T83" fmla="*/ 797 h 1052"/>
                <a:gd name="T84" fmla="*/ 191 w 613"/>
                <a:gd name="T85" fmla="*/ 788 h 1052"/>
                <a:gd name="T86" fmla="*/ 544 w 613"/>
                <a:gd name="T87" fmla="*/ 863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3" h="1052">
                  <a:moveTo>
                    <a:pt x="544" y="863"/>
                  </a:moveTo>
                  <a:lnTo>
                    <a:pt x="260" y="688"/>
                  </a:lnTo>
                  <a:lnTo>
                    <a:pt x="268" y="675"/>
                  </a:lnTo>
                  <a:lnTo>
                    <a:pt x="277" y="663"/>
                  </a:lnTo>
                  <a:lnTo>
                    <a:pt x="284" y="650"/>
                  </a:lnTo>
                  <a:lnTo>
                    <a:pt x="293" y="639"/>
                  </a:lnTo>
                  <a:lnTo>
                    <a:pt x="613" y="708"/>
                  </a:lnTo>
                  <a:lnTo>
                    <a:pt x="351" y="546"/>
                  </a:lnTo>
                  <a:lnTo>
                    <a:pt x="359" y="530"/>
                  </a:lnTo>
                  <a:lnTo>
                    <a:pt x="368" y="517"/>
                  </a:lnTo>
                  <a:lnTo>
                    <a:pt x="377" y="501"/>
                  </a:lnTo>
                  <a:lnTo>
                    <a:pt x="386" y="488"/>
                  </a:lnTo>
                  <a:lnTo>
                    <a:pt x="415" y="413"/>
                  </a:lnTo>
                  <a:lnTo>
                    <a:pt x="428" y="330"/>
                  </a:lnTo>
                  <a:lnTo>
                    <a:pt x="426" y="248"/>
                  </a:lnTo>
                  <a:lnTo>
                    <a:pt x="415" y="171"/>
                  </a:lnTo>
                  <a:lnTo>
                    <a:pt x="399" y="104"/>
                  </a:lnTo>
                  <a:lnTo>
                    <a:pt x="382" y="48"/>
                  </a:lnTo>
                  <a:lnTo>
                    <a:pt x="368" y="13"/>
                  </a:lnTo>
                  <a:lnTo>
                    <a:pt x="364" y="0"/>
                  </a:lnTo>
                  <a:lnTo>
                    <a:pt x="366" y="11"/>
                  </a:lnTo>
                  <a:lnTo>
                    <a:pt x="371" y="40"/>
                  </a:lnTo>
                  <a:lnTo>
                    <a:pt x="373" y="86"/>
                  </a:lnTo>
                  <a:lnTo>
                    <a:pt x="375" y="144"/>
                  </a:lnTo>
                  <a:lnTo>
                    <a:pt x="371" y="211"/>
                  </a:lnTo>
                  <a:lnTo>
                    <a:pt x="357" y="284"/>
                  </a:lnTo>
                  <a:lnTo>
                    <a:pt x="337" y="359"/>
                  </a:lnTo>
                  <a:lnTo>
                    <a:pt x="304" y="433"/>
                  </a:lnTo>
                  <a:lnTo>
                    <a:pt x="260" y="515"/>
                  </a:lnTo>
                  <a:lnTo>
                    <a:pt x="211" y="610"/>
                  </a:lnTo>
                  <a:lnTo>
                    <a:pt x="162" y="714"/>
                  </a:lnTo>
                  <a:lnTo>
                    <a:pt x="113" y="814"/>
                  </a:lnTo>
                  <a:lnTo>
                    <a:pt x="69" y="908"/>
                  </a:lnTo>
                  <a:lnTo>
                    <a:pt x="33" y="983"/>
                  </a:lnTo>
                  <a:lnTo>
                    <a:pt x="9" y="1034"/>
                  </a:lnTo>
                  <a:lnTo>
                    <a:pt x="0" y="1052"/>
                  </a:lnTo>
                  <a:lnTo>
                    <a:pt x="104" y="934"/>
                  </a:lnTo>
                  <a:lnTo>
                    <a:pt x="464" y="1012"/>
                  </a:lnTo>
                  <a:lnTo>
                    <a:pt x="164" y="825"/>
                  </a:lnTo>
                  <a:lnTo>
                    <a:pt x="171" y="817"/>
                  </a:lnTo>
                  <a:lnTo>
                    <a:pt x="177" y="805"/>
                  </a:lnTo>
                  <a:lnTo>
                    <a:pt x="184" y="797"/>
                  </a:lnTo>
                  <a:lnTo>
                    <a:pt x="191" y="788"/>
                  </a:lnTo>
                  <a:lnTo>
                    <a:pt x="544" y="86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accent1">
                    <a:lumMod val="50000"/>
                  </a:schemeClr>
                </a:solidFill>
              </a:endParaRPr>
            </a:p>
          </p:txBody>
        </p:sp>
      </p:grpSp>
      <p:sp>
        <p:nvSpPr>
          <p:cNvPr id="6" name="Rectangle 5"/>
          <p:cNvSpPr/>
          <p:nvPr/>
        </p:nvSpPr>
        <p:spPr bwMode="auto">
          <a:xfrm>
            <a:off x="597335" y="2805270"/>
            <a:ext cx="8001000" cy="214773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Content Placeholder 2"/>
          <p:cNvSpPr>
            <a:spLocks noGrp="1"/>
          </p:cNvSpPr>
          <p:nvPr>
            <p:ph idx="1"/>
          </p:nvPr>
        </p:nvSpPr>
        <p:spPr>
          <a:xfrm>
            <a:off x="368735" y="2479845"/>
            <a:ext cx="8229600" cy="4187952"/>
          </a:xfrm>
        </p:spPr>
        <p:txBody>
          <a:bodyPr/>
          <a:lstStyle/>
          <a:p>
            <a:pPr marL="0" indent="0" algn="ctr">
              <a:buNone/>
            </a:pPr>
            <a:endParaRPr lang="en-US" dirty="0" smtClean="0"/>
          </a:p>
          <a:p>
            <a:pPr marL="0" indent="0" algn="ctr">
              <a:buNone/>
            </a:pPr>
            <a:r>
              <a:rPr lang="en-US" b="1" dirty="0" smtClean="0"/>
              <a:t>A good information infrastructure is an essential tool to providing high quality services and supports.</a:t>
            </a:r>
          </a:p>
          <a:p>
            <a:endParaRPr lang="en-US" dirty="0" smtClean="0"/>
          </a:p>
        </p:txBody>
      </p:sp>
      <p:sp>
        <p:nvSpPr>
          <p:cNvPr id="4" name="Slide Number Placeholder 3"/>
          <p:cNvSpPr>
            <a:spLocks noGrp="1"/>
          </p:cNvSpPr>
          <p:nvPr>
            <p:ph type="sldNum" sz="quarter" idx="10"/>
          </p:nvPr>
        </p:nvSpPr>
        <p:spPr/>
        <p:txBody>
          <a:bodyPr/>
          <a:lstStyle/>
          <a:p>
            <a:pPr>
              <a:defRPr/>
            </a:pPr>
            <a:fld id="{25003ACF-98AC-4D7E-8B7E-9D4400FA9063}" type="slidenum">
              <a:rPr lang="en-US" smtClean="0"/>
              <a:pPr>
                <a:defRPr/>
              </a:pPr>
              <a:t>6</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extLst>
      <p:ext uri="{BB962C8B-B14F-4D97-AF65-F5344CB8AC3E}">
        <p14:creationId xmlns:p14="http://schemas.microsoft.com/office/powerpoint/2010/main" val="197729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p:txBody>
          <a:bodyPr/>
          <a:lstStyle/>
          <a:p>
            <a:r>
              <a:rPr lang="en-US" sz="3000" dirty="0"/>
              <a:t>Early Childhood Information Infrastructure:  </a:t>
            </a:r>
            <a:br>
              <a:rPr lang="en-US" sz="3000" dirty="0"/>
            </a:br>
            <a:r>
              <a:rPr lang="en-US" sz="3000" dirty="0"/>
              <a:t>Data Needed for Program Improvement</a:t>
            </a:r>
          </a:p>
        </p:txBody>
      </p:sp>
      <p:sp>
        <p:nvSpPr>
          <p:cNvPr id="10" name="Slide Number Placeholder 5"/>
          <p:cNvSpPr>
            <a:spLocks noGrp="1"/>
          </p:cNvSpPr>
          <p:nvPr>
            <p:ph type="sldNum" sz="quarter" idx="10"/>
          </p:nvPr>
        </p:nvSpPr>
        <p:spPr>
          <a:prstGeom prst="rect">
            <a:avLst/>
          </a:prstGeom>
        </p:spPr>
        <p:txBody>
          <a:bodyPr/>
          <a:lstStyle/>
          <a:p>
            <a:fld id="{C478537B-C986-49D2-8530-D643D9160C7B}" type="slidenum">
              <a:rPr lang="en-US"/>
              <a:pPr/>
              <a:t>7</a:t>
            </a:fld>
            <a:endParaRPr lang="en-US"/>
          </a:p>
        </p:txBody>
      </p:sp>
      <p:sp>
        <p:nvSpPr>
          <p:cNvPr id="9" name="Footer Placeholder 4"/>
          <p:cNvSpPr>
            <a:spLocks noGrp="1"/>
          </p:cNvSpPr>
          <p:nvPr>
            <p:ph type="ftr" sz="quarter" idx="11"/>
          </p:nvPr>
        </p:nvSpPr>
        <p:spPr/>
        <p:txBody>
          <a:bodyPr/>
          <a:lstStyle/>
          <a:p>
            <a:r>
              <a:rPr lang="en-US"/>
              <a:t>Early Childhood Outcomes Center</a:t>
            </a:r>
            <a:endParaRPr lang="en-US">
              <a:latin typeface="Arial" charset="0"/>
            </a:endParaRPr>
          </a:p>
        </p:txBody>
      </p:sp>
      <p:sp>
        <p:nvSpPr>
          <p:cNvPr id="855043" name="AutoShape 3"/>
          <p:cNvSpPr>
            <a:spLocks noChangeArrowheads="1"/>
          </p:cNvSpPr>
          <p:nvPr/>
        </p:nvSpPr>
        <p:spPr bwMode="auto">
          <a:xfrm>
            <a:off x="1447800" y="2362200"/>
            <a:ext cx="2286000" cy="1752600"/>
          </a:xfrm>
          <a:prstGeom prst="plus">
            <a:avLst>
              <a:gd name="adj" fmla="val 25000"/>
            </a:avLst>
          </a:prstGeom>
          <a:solidFill>
            <a:srgbClr val="D9C5D7"/>
          </a:solidFill>
          <a:ln w="9525">
            <a:solidFill>
              <a:schemeClr val="tx1"/>
            </a:solidFill>
            <a:miter lim="800000"/>
            <a:headEnd/>
            <a:tailEnd/>
          </a:ln>
          <a:effectLst/>
        </p:spPr>
        <p:txBody>
          <a:bodyPr wrap="none" anchor="ctr"/>
          <a:lstStyle/>
          <a:p>
            <a:pPr algn="ctr" eaLnBrk="1" hangingPunct="1"/>
            <a:r>
              <a:rPr lang="en-US" sz="1800">
                <a:latin typeface="Arial" charset="0"/>
              </a:rPr>
              <a:t>WHO</a:t>
            </a:r>
          </a:p>
        </p:txBody>
      </p:sp>
      <p:sp>
        <p:nvSpPr>
          <p:cNvPr id="855044" name="AutoShape 4"/>
          <p:cNvSpPr>
            <a:spLocks noChangeArrowheads="1"/>
          </p:cNvSpPr>
          <p:nvPr/>
        </p:nvSpPr>
        <p:spPr bwMode="auto">
          <a:xfrm>
            <a:off x="5105400" y="2362200"/>
            <a:ext cx="2286000" cy="1752600"/>
          </a:xfrm>
          <a:prstGeom prst="plus">
            <a:avLst>
              <a:gd name="adj" fmla="val 25000"/>
            </a:avLst>
          </a:prstGeom>
          <a:solidFill>
            <a:srgbClr val="F2C9A0"/>
          </a:solidFill>
          <a:ln w="9525">
            <a:solidFill>
              <a:schemeClr val="tx1"/>
            </a:solidFill>
            <a:miter lim="800000"/>
            <a:headEnd/>
            <a:tailEnd/>
          </a:ln>
          <a:effectLst/>
        </p:spPr>
        <p:txBody>
          <a:bodyPr wrap="none" anchor="ctr"/>
          <a:lstStyle/>
          <a:p>
            <a:pPr algn="ctr" eaLnBrk="1" hangingPunct="1"/>
            <a:r>
              <a:rPr lang="en-US" sz="1800">
                <a:latin typeface="Arial" charset="0"/>
              </a:rPr>
              <a:t>SERVICES</a:t>
            </a:r>
          </a:p>
        </p:txBody>
      </p:sp>
      <p:sp>
        <p:nvSpPr>
          <p:cNvPr id="855045" name="AutoShape 5"/>
          <p:cNvSpPr>
            <a:spLocks noChangeArrowheads="1"/>
          </p:cNvSpPr>
          <p:nvPr/>
        </p:nvSpPr>
        <p:spPr bwMode="auto">
          <a:xfrm>
            <a:off x="5105400" y="4038600"/>
            <a:ext cx="2286000" cy="1752600"/>
          </a:xfrm>
          <a:prstGeom prst="plus">
            <a:avLst>
              <a:gd name="adj" fmla="val 25000"/>
            </a:avLst>
          </a:prstGeom>
          <a:solidFill>
            <a:srgbClr val="EBF0AE"/>
          </a:solidFill>
          <a:ln w="9525">
            <a:solidFill>
              <a:schemeClr val="tx1"/>
            </a:solidFill>
            <a:miter lim="800000"/>
            <a:headEnd/>
            <a:tailEnd/>
          </a:ln>
          <a:effectLst/>
        </p:spPr>
        <p:txBody>
          <a:bodyPr wrap="none" anchor="ctr"/>
          <a:lstStyle/>
          <a:p>
            <a:pPr algn="ctr" eaLnBrk="1" hangingPunct="1"/>
            <a:r>
              <a:rPr lang="en-US" sz="1800">
                <a:latin typeface="Arial" charset="0"/>
              </a:rPr>
              <a:t>COST</a:t>
            </a:r>
          </a:p>
        </p:txBody>
      </p:sp>
      <p:sp>
        <p:nvSpPr>
          <p:cNvPr id="855046" name="AutoShape 6"/>
          <p:cNvSpPr>
            <a:spLocks noChangeArrowheads="1"/>
          </p:cNvSpPr>
          <p:nvPr/>
        </p:nvSpPr>
        <p:spPr bwMode="auto">
          <a:xfrm>
            <a:off x="1447800" y="4038600"/>
            <a:ext cx="2286000" cy="1752600"/>
          </a:xfrm>
          <a:prstGeom prst="plus">
            <a:avLst>
              <a:gd name="adj" fmla="val 25000"/>
            </a:avLst>
          </a:prstGeom>
          <a:solidFill>
            <a:srgbClr val="D7DAC4"/>
          </a:solidFill>
          <a:ln w="9525">
            <a:solidFill>
              <a:schemeClr val="tx1"/>
            </a:solidFill>
            <a:miter lim="800000"/>
            <a:headEnd/>
            <a:tailEnd/>
          </a:ln>
          <a:effectLst/>
        </p:spPr>
        <p:txBody>
          <a:bodyPr wrap="none" anchor="ctr"/>
          <a:lstStyle/>
          <a:p>
            <a:pPr algn="ctr" eaLnBrk="1" hangingPunct="1"/>
            <a:r>
              <a:rPr lang="en-US" sz="1800" dirty="0" smtClean="0"/>
              <a:t>PERSONNEL</a:t>
            </a:r>
            <a:endParaRPr lang="en-US" sz="1800" dirty="0">
              <a:latin typeface="Arial" charset="0"/>
            </a:endParaRPr>
          </a:p>
        </p:txBody>
      </p:sp>
      <p:sp>
        <p:nvSpPr>
          <p:cNvPr id="855047" name="AutoShape 7"/>
          <p:cNvSpPr>
            <a:spLocks noChangeArrowheads="1"/>
          </p:cNvSpPr>
          <p:nvPr/>
        </p:nvSpPr>
        <p:spPr bwMode="auto">
          <a:xfrm>
            <a:off x="3276600" y="3200400"/>
            <a:ext cx="2286000" cy="1752600"/>
          </a:xfrm>
          <a:prstGeom prst="plus">
            <a:avLst>
              <a:gd name="adj" fmla="val 25000"/>
            </a:avLst>
          </a:prstGeom>
          <a:solidFill>
            <a:schemeClr val="accent1"/>
          </a:solidFill>
          <a:ln w="9525">
            <a:solidFill>
              <a:schemeClr val="tx1"/>
            </a:solidFill>
            <a:miter lim="800000"/>
            <a:headEnd/>
            <a:tailEnd/>
          </a:ln>
          <a:effectLst/>
        </p:spPr>
        <p:txBody>
          <a:bodyPr wrap="none" anchor="ctr"/>
          <a:lstStyle/>
          <a:p>
            <a:pPr algn="ctr" eaLnBrk="1" hangingPunct="1"/>
            <a:r>
              <a:rPr lang="en-US" sz="1800">
                <a:latin typeface="Arial" charset="0"/>
              </a:rPr>
              <a:t>OUTCOMES</a:t>
            </a:r>
          </a:p>
        </p:txBody>
      </p:sp>
    </p:spTree>
    <p:extLst>
      <p:ext uri="{BB962C8B-B14F-4D97-AF65-F5344CB8AC3E}">
        <p14:creationId xmlns:p14="http://schemas.microsoft.com/office/powerpoint/2010/main" val="4167451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855043"/>
                                        </p:tgtEl>
                                        <p:attrNameLst>
                                          <p:attrName>style.visibility</p:attrName>
                                        </p:attrNameLst>
                                      </p:cBhvr>
                                      <p:to>
                                        <p:strVal val="visible"/>
                                      </p:to>
                                    </p:set>
                                    <p:animEffect transition="in" filter="fade">
                                      <p:cBhvr>
                                        <p:cTn id="7" dur="800" decel="100000"/>
                                        <p:tgtEl>
                                          <p:spTgt spid="855043"/>
                                        </p:tgtEl>
                                      </p:cBhvr>
                                    </p:animEffect>
                                    <p:anim calcmode="lin" valueType="num">
                                      <p:cBhvr>
                                        <p:cTn id="8" dur="800" decel="100000" fill="hold"/>
                                        <p:tgtEl>
                                          <p:spTgt spid="855043"/>
                                        </p:tgtEl>
                                        <p:attrNameLst>
                                          <p:attrName>style.rotation</p:attrName>
                                        </p:attrNameLst>
                                      </p:cBhvr>
                                      <p:tavLst>
                                        <p:tav tm="0">
                                          <p:val>
                                            <p:fltVal val="-90"/>
                                          </p:val>
                                        </p:tav>
                                        <p:tav tm="100000">
                                          <p:val>
                                            <p:fltVal val="0"/>
                                          </p:val>
                                        </p:tav>
                                      </p:tavLst>
                                    </p:anim>
                                    <p:anim calcmode="lin" valueType="num">
                                      <p:cBhvr>
                                        <p:cTn id="9" dur="800" decel="100000" fill="hold"/>
                                        <p:tgtEl>
                                          <p:spTgt spid="855043"/>
                                        </p:tgtEl>
                                        <p:attrNameLst>
                                          <p:attrName>ppt_x</p:attrName>
                                        </p:attrNameLst>
                                      </p:cBhvr>
                                      <p:tavLst>
                                        <p:tav tm="0">
                                          <p:val>
                                            <p:strVal val="#ppt_x+0.4"/>
                                          </p:val>
                                        </p:tav>
                                        <p:tav tm="100000">
                                          <p:val>
                                            <p:strVal val="#ppt_x-0.05"/>
                                          </p:val>
                                        </p:tav>
                                      </p:tavLst>
                                    </p:anim>
                                    <p:anim calcmode="lin" valueType="num">
                                      <p:cBhvr>
                                        <p:cTn id="10" dur="800" decel="100000" fill="hold"/>
                                        <p:tgtEl>
                                          <p:spTgt spid="85504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5504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5504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855044"/>
                                        </p:tgtEl>
                                        <p:attrNameLst>
                                          <p:attrName>style.visibility</p:attrName>
                                        </p:attrNameLst>
                                      </p:cBhvr>
                                      <p:to>
                                        <p:strVal val="visible"/>
                                      </p:to>
                                    </p:set>
                                    <p:animEffect transition="in" filter="fade">
                                      <p:cBhvr>
                                        <p:cTn id="17" dur="800" decel="100000"/>
                                        <p:tgtEl>
                                          <p:spTgt spid="855044"/>
                                        </p:tgtEl>
                                      </p:cBhvr>
                                    </p:animEffect>
                                    <p:anim calcmode="lin" valueType="num">
                                      <p:cBhvr>
                                        <p:cTn id="18" dur="800" decel="100000" fill="hold"/>
                                        <p:tgtEl>
                                          <p:spTgt spid="855044"/>
                                        </p:tgtEl>
                                        <p:attrNameLst>
                                          <p:attrName>style.rotation</p:attrName>
                                        </p:attrNameLst>
                                      </p:cBhvr>
                                      <p:tavLst>
                                        <p:tav tm="0">
                                          <p:val>
                                            <p:fltVal val="-90"/>
                                          </p:val>
                                        </p:tav>
                                        <p:tav tm="100000">
                                          <p:val>
                                            <p:fltVal val="0"/>
                                          </p:val>
                                        </p:tav>
                                      </p:tavLst>
                                    </p:anim>
                                    <p:anim calcmode="lin" valueType="num">
                                      <p:cBhvr>
                                        <p:cTn id="19" dur="800" decel="100000" fill="hold"/>
                                        <p:tgtEl>
                                          <p:spTgt spid="855044"/>
                                        </p:tgtEl>
                                        <p:attrNameLst>
                                          <p:attrName>ppt_x</p:attrName>
                                        </p:attrNameLst>
                                      </p:cBhvr>
                                      <p:tavLst>
                                        <p:tav tm="0">
                                          <p:val>
                                            <p:strVal val="#ppt_x+0.4"/>
                                          </p:val>
                                        </p:tav>
                                        <p:tav tm="100000">
                                          <p:val>
                                            <p:strVal val="#ppt_x-0.05"/>
                                          </p:val>
                                        </p:tav>
                                      </p:tavLst>
                                    </p:anim>
                                    <p:anim calcmode="lin" valueType="num">
                                      <p:cBhvr>
                                        <p:cTn id="20" dur="800" decel="100000" fill="hold"/>
                                        <p:tgtEl>
                                          <p:spTgt spid="855044"/>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855044"/>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855044"/>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855046"/>
                                        </p:tgtEl>
                                        <p:attrNameLst>
                                          <p:attrName>style.visibility</p:attrName>
                                        </p:attrNameLst>
                                      </p:cBhvr>
                                      <p:to>
                                        <p:strVal val="visible"/>
                                      </p:to>
                                    </p:set>
                                    <p:animEffect transition="in" filter="fade">
                                      <p:cBhvr>
                                        <p:cTn id="27" dur="800" decel="100000"/>
                                        <p:tgtEl>
                                          <p:spTgt spid="855046"/>
                                        </p:tgtEl>
                                      </p:cBhvr>
                                    </p:animEffect>
                                    <p:anim calcmode="lin" valueType="num">
                                      <p:cBhvr>
                                        <p:cTn id="28" dur="800" decel="100000" fill="hold"/>
                                        <p:tgtEl>
                                          <p:spTgt spid="855046"/>
                                        </p:tgtEl>
                                        <p:attrNameLst>
                                          <p:attrName>style.rotation</p:attrName>
                                        </p:attrNameLst>
                                      </p:cBhvr>
                                      <p:tavLst>
                                        <p:tav tm="0">
                                          <p:val>
                                            <p:fltVal val="-90"/>
                                          </p:val>
                                        </p:tav>
                                        <p:tav tm="100000">
                                          <p:val>
                                            <p:fltVal val="0"/>
                                          </p:val>
                                        </p:tav>
                                      </p:tavLst>
                                    </p:anim>
                                    <p:anim calcmode="lin" valueType="num">
                                      <p:cBhvr>
                                        <p:cTn id="29" dur="800" decel="100000" fill="hold"/>
                                        <p:tgtEl>
                                          <p:spTgt spid="855046"/>
                                        </p:tgtEl>
                                        <p:attrNameLst>
                                          <p:attrName>ppt_x</p:attrName>
                                        </p:attrNameLst>
                                      </p:cBhvr>
                                      <p:tavLst>
                                        <p:tav tm="0">
                                          <p:val>
                                            <p:strVal val="#ppt_x+0.4"/>
                                          </p:val>
                                        </p:tav>
                                        <p:tav tm="100000">
                                          <p:val>
                                            <p:strVal val="#ppt_x-0.05"/>
                                          </p:val>
                                        </p:tav>
                                      </p:tavLst>
                                    </p:anim>
                                    <p:anim calcmode="lin" valueType="num">
                                      <p:cBhvr>
                                        <p:cTn id="30" dur="800" decel="100000" fill="hold"/>
                                        <p:tgtEl>
                                          <p:spTgt spid="855046"/>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855046"/>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855046"/>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855045"/>
                                        </p:tgtEl>
                                        <p:attrNameLst>
                                          <p:attrName>style.visibility</p:attrName>
                                        </p:attrNameLst>
                                      </p:cBhvr>
                                      <p:to>
                                        <p:strVal val="visible"/>
                                      </p:to>
                                    </p:set>
                                    <p:animEffect transition="in" filter="fade">
                                      <p:cBhvr>
                                        <p:cTn id="37" dur="800" decel="100000"/>
                                        <p:tgtEl>
                                          <p:spTgt spid="855045"/>
                                        </p:tgtEl>
                                      </p:cBhvr>
                                    </p:animEffect>
                                    <p:anim calcmode="lin" valueType="num">
                                      <p:cBhvr>
                                        <p:cTn id="38" dur="800" decel="100000" fill="hold"/>
                                        <p:tgtEl>
                                          <p:spTgt spid="855045"/>
                                        </p:tgtEl>
                                        <p:attrNameLst>
                                          <p:attrName>style.rotation</p:attrName>
                                        </p:attrNameLst>
                                      </p:cBhvr>
                                      <p:tavLst>
                                        <p:tav tm="0">
                                          <p:val>
                                            <p:fltVal val="-90"/>
                                          </p:val>
                                        </p:tav>
                                        <p:tav tm="100000">
                                          <p:val>
                                            <p:fltVal val="0"/>
                                          </p:val>
                                        </p:tav>
                                      </p:tavLst>
                                    </p:anim>
                                    <p:anim calcmode="lin" valueType="num">
                                      <p:cBhvr>
                                        <p:cTn id="39" dur="800" decel="100000" fill="hold"/>
                                        <p:tgtEl>
                                          <p:spTgt spid="855045"/>
                                        </p:tgtEl>
                                        <p:attrNameLst>
                                          <p:attrName>ppt_x</p:attrName>
                                        </p:attrNameLst>
                                      </p:cBhvr>
                                      <p:tavLst>
                                        <p:tav tm="0">
                                          <p:val>
                                            <p:strVal val="#ppt_x+0.4"/>
                                          </p:val>
                                        </p:tav>
                                        <p:tav tm="100000">
                                          <p:val>
                                            <p:strVal val="#ppt_x-0.05"/>
                                          </p:val>
                                        </p:tav>
                                      </p:tavLst>
                                    </p:anim>
                                    <p:anim calcmode="lin" valueType="num">
                                      <p:cBhvr>
                                        <p:cTn id="40" dur="800" decel="100000" fill="hold"/>
                                        <p:tgtEl>
                                          <p:spTgt spid="855045"/>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855045"/>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85504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043" grpId="0" animBg="1"/>
      <p:bldP spid="855044" grpId="0" animBg="1"/>
      <p:bldP spid="855045" grpId="0" animBg="1"/>
      <p:bldP spid="8550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txBox="1">
            <a:spLocks noGrp="1" noChangeArrowheads="1"/>
          </p:cNvSpPr>
          <p:nvPr/>
        </p:nvSpPr>
        <p:spPr bwMode="auto">
          <a:xfrm>
            <a:off x="152400" y="6172200"/>
            <a:ext cx="3733800" cy="476250"/>
          </a:xfrm>
          <a:prstGeom prst="rect">
            <a:avLst/>
          </a:prstGeom>
          <a:noFill/>
          <a:ln w="9525">
            <a:noFill/>
            <a:miter lim="800000"/>
            <a:headEnd/>
            <a:tailEnd/>
          </a:ln>
        </p:spPr>
        <p:txBody>
          <a:bodyPr/>
          <a:lstStyle/>
          <a:p>
            <a:pPr eaLnBrk="1" hangingPunct="1"/>
            <a:endParaRPr lang="en-US" sz="1400"/>
          </a:p>
          <a:p>
            <a:pPr eaLnBrk="1" hangingPunct="1"/>
            <a:r>
              <a:rPr lang="en-US" sz="1400"/>
              <a:t>Early Childhood Outcomes Center</a:t>
            </a:r>
          </a:p>
        </p:txBody>
      </p:sp>
      <p:sp>
        <p:nvSpPr>
          <p:cNvPr id="9216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eaLnBrk="1" hangingPunct="1"/>
            <a:fld id="{C2F097AD-A982-4FA3-A3EC-79EF705D1E57}" type="slidenum">
              <a:rPr lang="en-US" sz="1400"/>
              <a:pPr algn="r" eaLnBrk="1" hangingPunct="1"/>
              <a:t>8</a:t>
            </a:fld>
            <a:endParaRPr lang="en-US" sz="1400"/>
          </a:p>
        </p:txBody>
      </p:sp>
      <p:sp>
        <p:nvSpPr>
          <p:cNvPr id="243714" name="Rectangle 2"/>
          <p:cNvSpPr>
            <a:spLocks noGrp="1" noChangeArrowheads="1"/>
          </p:cNvSpPr>
          <p:nvPr>
            <p:ph type="title"/>
          </p:nvPr>
        </p:nvSpPr>
        <p:spPr/>
        <p:txBody>
          <a:bodyPr/>
          <a:lstStyle/>
          <a:p>
            <a:r>
              <a:rPr lang="en-US" sz="3200" b="0" dirty="0" smtClean="0"/>
              <a:t>Where is your state (or program) now?</a:t>
            </a:r>
          </a:p>
        </p:txBody>
      </p:sp>
      <p:sp>
        <p:nvSpPr>
          <p:cNvPr id="92166" name="AutoShape 3"/>
          <p:cNvSpPr>
            <a:spLocks noChangeArrowheads="1"/>
          </p:cNvSpPr>
          <p:nvPr/>
        </p:nvSpPr>
        <p:spPr bwMode="auto">
          <a:xfrm>
            <a:off x="1066800" y="2590800"/>
            <a:ext cx="2286000" cy="1752600"/>
          </a:xfrm>
          <a:prstGeom prst="plus">
            <a:avLst>
              <a:gd name="adj" fmla="val 25000"/>
            </a:avLst>
          </a:prstGeom>
          <a:solidFill>
            <a:srgbClr val="D9C5D7"/>
          </a:solidFill>
          <a:ln w="9525">
            <a:solidFill>
              <a:schemeClr val="tx1"/>
            </a:solidFill>
            <a:miter lim="800000"/>
            <a:headEnd/>
            <a:tailEnd/>
          </a:ln>
        </p:spPr>
        <p:txBody>
          <a:bodyPr wrap="none" anchor="ctr"/>
          <a:lstStyle/>
          <a:p>
            <a:pPr eaLnBrk="1" hangingPunct="1"/>
            <a:r>
              <a:rPr lang="en-US" sz="1800">
                <a:solidFill>
                  <a:schemeClr val="tx1"/>
                </a:solidFill>
              </a:rPr>
              <a:t>WHO</a:t>
            </a:r>
          </a:p>
        </p:txBody>
      </p:sp>
      <p:sp>
        <p:nvSpPr>
          <p:cNvPr id="92167" name="AutoShape 4"/>
          <p:cNvSpPr>
            <a:spLocks noChangeArrowheads="1"/>
          </p:cNvSpPr>
          <p:nvPr/>
        </p:nvSpPr>
        <p:spPr bwMode="auto">
          <a:xfrm>
            <a:off x="5638800" y="2590800"/>
            <a:ext cx="2286000" cy="1752600"/>
          </a:xfrm>
          <a:prstGeom prst="plus">
            <a:avLst>
              <a:gd name="adj" fmla="val 25000"/>
            </a:avLst>
          </a:prstGeom>
          <a:solidFill>
            <a:srgbClr val="F2C9A0"/>
          </a:solidFill>
          <a:ln w="9525">
            <a:solidFill>
              <a:schemeClr val="tx1"/>
            </a:solidFill>
            <a:miter lim="800000"/>
            <a:headEnd/>
            <a:tailEnd/>
          </a:ln>
        </p:spPr>
        <p:txBody>
          <a:bodyPr wrap="none" anchor="ctr"/>
          <a:lstStyle/>
          <a:p>
            <a:pPr eaLnBrk="1" hangingPunct="1"/>
            <a:r>
              <a:rPr lang="en-US" sz="1800">
                <a:solidFill>
                  <a:schemeClr val="tx1"/>
                </a:solidFill>
              </a:rPr>
              <a:t>SERVICES</a:t>
            </a:r>
          </a:p>
        </p:txBody>
      </p:sp>
      <p:sp>
        <p:nvSpPr>
          <p:cNvPr id="92168" name="AutoShape 5"/>
          <p:cNvSpPr>
            <a:spLocks noChangeArrowheads="1"/>
          </p:cNvSpPr>
          <p:nvPr/>
        </p:nvSpPr>
        <p:spPr bwMode="auto">
          <a:xfrm>
            <a:off x="3429000" y="3581400"/>
            <a:ext cx="2286000" cy="1752600"/>
          </a:xfrm>
          <a:prstGeom prst="plus">
            <a:avLst>
              <a:gd name="adj" fmla="val 25000"/>
            </a:avLst>
          </a:prstGeom>
          <a:solidFill>
            <a:schemeClr val="accent1"/>
          </a:solidFill>
          <a:ln w="9525">
            <a:solidFill>
              <a:schemeClr val="tx1"/>
            </a:solidFill>
            <a:miter lim="800000"/>
            <a:headEnd/>
            <a:tailEnd/>
          </a:ln>
        </p:spPr>
        <p:txBody>
          <a:bodyPr wrap="none" anchor="ctr"/>
          <a:lstStyle/>
          <a:p>
            <a:pPr eaLnBrk="1" hangingPunct="1"/>
            <a:r>
              <a:rPr lang="en-US" sz="1800">
                <a:solidFill>
                  <a:schemeClr val="tx1"/>
                </a:solidFill>
              </a:rPr>
              <a:t>OUTCOMES</a:t>
            </a:r>
          </a:p>
        </p:txBody>
      </p:sp>
      <p:sp>
        <p:nvSpPr>
          <p:cNvPr id="92170" name="AutoShape 7"/>
          <p:cNvSpPr>
            <a:spLocks noChangeArrowheads="1"/>
          </p:cNvSpPr>
          <p:nvPr/>
        </p:nvSpPr>
        <p:spPr bwMode="auto">
          <a:xfrm>
            <a:off x="6248400" y="5029200"/>
            <a:ext cx="2590800" cy="1371600"/>
          </a:xfrm>
          <a:prstGeom prst="cloudCallout">
            <a:avLst>
              <a:gd name="adj1" fmla="val -43750"/>
              <a:gd name="adj2" fmla="val 70000"/>
            </a:avLst>
          </a:prstGeom>
          <a:noFill/>
          <a:ln w="9525">
            <a:noFill/>
            <a:round/>
            <a:headEnd/>
            <a:tailEnd/>
          </a:ln>
        </p:spPr>
        <p:txBody>
          <a:bodyPr anchor="ctr"/>
          <a:lstStyle/>
          <a:p>
            <a:endParaRPr lang="en-US"/>
          </a:p>
        </p:txBody>
      </p:sp>
    </p:spTree>
    <p:extLst>
      <p:ext uri="{BB962C8B-B14F-4D97-AF65-F5344CB8AC3E}">
        <p14:creationId xmlns:p14="http://schemas.microsoft.com/office/powerpoint/2010/main" val="1643442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txBox="1">
            <a:spLocks noGrp="1" noChangeArrowheads="1"/>
          </p:cNvSpPr>
          <p:nvPr/>
        </p:nvSpPr>
        <p:spPr bwMode="auto">
          <a:xfrm>
            <a:off x="152400" y="6172200"/>
            <a:ext cx="3733800" cy="476250"/>
          </a:xfrm>
          <a:prstGeom prst="rect">
            <a:avLst/>
          </a:prstGeom>
          <a:noFill/>
          <a:ln w="9525">
            <a:noFill/>
            <a:miter lim="800000"/>
            <a:headEnd/>
            <a:tailEnd/>
          </a:ln>
        </p:spPr>
        <p:txBody>
          <a:bodyPr/>
          <a:lstStyle/>
          <a:p>
            <a:pPr eaLnBrk="1" hangingPunct="1"/>
            <a:endParaRPr lang="en-US" sz="1400"/>
          </a:p>
          <a:p>
            <a:pPr eaLnBrk="1" hangingPunct="1"/>
            <a:r>
              <a:rPr lang="en-US" sz="1400"/>
              <a:t>Early Childhood Outcomes Center</a:t>
            </a:r>
          </a:p>
        </p:txBody>
      </p:sp>
      <p:sp>
        <p:nvSpPr>
          <p:cNvPr id="9216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eaLnBrk="1" hangingPunct="1"/>
            <a:fld id="{C2F097AD-A982-4FA3-A3EC-79EF705D1E57}" type="slidenum">
              <a:rPr lang="en-US" sz="1400"/>
              <a:pPr algn="r" eaLnBrk="1" hangingPunct="1"/>
              <a:t>9</a:t>
            </a:fld>
            <a:endParaRPr lang="en-US" sz="1400"/>
          </a:p>
        </p:txBody>
      </p:sp>
      <p:sp>
        <p:nvSpPr>
          <p:cNvPr id="92164" name="AutoShape 8"/>
          <p:cNvSpPr>
            <a:spLocks noChangeArrowheads="1"/>
          </p:cNvSpPr>
          <p:nvPr/>
        </p:nvSpPr>
        <p:spPr bwMode="auto">
          <a:xfrm>
            <a:off x="5867400" y="4724400"/>
            <a:ext cx="2971800" cy="1752600"/>
          </a:xfrm>
          <a:prstGeom prst="cloudCallout">
            <a:avLst>
              <a:gd name="adj1" fmla="val -76333"/>
              <a:gd name="adj2" fmla="val 13949"/>
            </a:avLst>
          </a:prstGeom>
          <a:solidFill>
            <a:srgbClr val="FFFF99"/>
          </a:solidFill>
          <a:ln w="12700">
            <a:solidFill>
              <a:srgbClr val="523F69"/>
            </a:solidFill>
            <a:round/>
            <a:headEnd/>
            <a:tailEnd/>
          </a:ln>
        </p:spPr>
        <p:txBody>
          <a:bodyPr anchor="ctr"/>
          <a:lstStyle/>
          <a:p>
            <a:endParaRPr lang="en-US"/>
          </a:p>
        </p:txBody>
      </p:sp>
      <p:sp>
        <p:nvSpPr>
          <p:cNvPr id="243714" name="Rectangle 2"/>
          <p:cNvSpPr>
            <a:spLocks noGrp="1" noChangeArrowheads="1"/>
          </p:cNvSpPr>
          <p:nvPr>
            <p:ph type="title"/>
          </p:nvPr>
        </p:nvSpPr>
        <p:spPr/>
        <p:txBody>
          <a:bodyPr/>
          <a:lstStyle/>
          <a:p>
            <a:r>
              <a:rPr lang="en-US" sz="3200" b="0" dirty="0" smtClean="0"/>
              <a:t>Where is your state (or program) now?</a:t>
            </a:r>
          </a:p>
        </p:txBody>
      </p:sp>
      <p:sp>
        <p:nvSpPr>
          <p:cNvPr id="92166" name="AutoShape 3"/>
          <p:cNvSpPr>
            <a:spLocks noChangeArrowheads="1"/>
          </p:cNvSpPr>
          <p:nvPr/>
        </p:nvSpPr>
        <p:spPr bwMode="auto">
          <a:xfrm>
            <a:off x="1066800" y="2590800"/>
            <a:ext cx="2286000" cy="1752600"/>
          </a:xfrm>
          <a:prstGeom prst="plus">
            <a:avLst>
              <a:gd name="adj" fmla="val 25000"/>
            </a:avLst>
          </a:prstGeom>
          <a:solidFill>
            <a:srgbClr val="D9C5D7"/>
          </a:solidFill>
          <a:ln w="9525">
            <a:solidFill>
              <a:schemeClr val="tx1"/>
            </a:solidFill>
            <a:miter lim="800000"/>
            <a:headEnd/>
            <a:tailEnd/>
          </a:ln>
        </p:spPr>
        <p:txBody>
          <a:bodyPr wrap="none" anchor="ctr"/>
          <a:lstStyle/>
          <a:p>
            <a:pPr eaLnBrk="1" hangingPunct="1"/>
            <a:r>
              <a:rPr lang="en-US" sz="1800">
                <a:solidFill>
                  <a:schemeClr val="tx1"/>
                </a:solidFill>
              </a:rPr>
              <a:t>WHO</a:t>
            </a:r>
          </a:p>
        </p:txBody>
      </p:sp>
      <p:sp>
        <p:nvSpPr>
          <p:cNvPr id="92167" name="AutoShape 4"/>
          <p:cNvSpPr>
            <a:spLocks noChangeArrowheads="1"/>
          </p:cNvSpPr>
          <p:nvPr/>
        </p:nvSpPr>
        <p:spPr bwMode="auto">
          <a:xfrm>
            <a:off x="5638800" y="2590800"/>
            <a:ext cx="2286000" cy="1752600"/>
          </a:xfrm>
          <a:prstGeom prst="plus">
            <a:avLst>
              <a:gd name="adj" fmla="val 25000"/>
            </a:avLst>
          </a:prstGeom>
          <a:solidFill>
            <a:srgbClr val="F2C9A0"/>
          </a:solidFill>
          <a:ln w="9525">
            <a:solidFill>
              <a:schemeClr val="tx1"/>
            </a:solidFill>
            <a:miter lim="800000"/>
            <a:headEnd/>
            <a:tailEnd/>
          </a:ln>
        </p:spPr>
        <p:txBody>
          <a:bodyPr wrap="none" anchor="ctr"/>
          <a:lstStyle/>
          <a:p>
            <a:pPr eaLnBrk="1" hangingPunct="1"/>
            <a:r>
              <a:rPr lang="en-US" sz="1800">
                <a:solidFill>
                  <a:schemeClr val="tx1"/>
                </a:solidFill>
              </a:rPr>
              <a:t>SERVICES</a:t>
            </a:r>
          </a:p>
        </p:txBody>
      </p:sp>
      <p:sp>
        <p:nvSpPr>
          <p:cNvPr id="92168" name="AutoShape 5"/>
          <p:cNvSpPr>
            <a:spLocks noChangeArrowheads="1"/>
          </p:cNvSpPr>
          <p:nvPr/>
        </p:nvSpPr>
        <p:spPr bwMode="auto">
          <a:xfrm>
            <a:off x="3429000" y="3581400"/>
            <a:ext cx="2286000" cy="1752600"/>
          </a:xfrm>
          <a:prstGeom prst="plus">
            <a:avLst>
              <a:gd name="adj" fmla="val 25000"/>
            </a:avLst>
          </a:prstGeom>
          <a:solidFill>
            <a:schemeClr val="accent1"/>
          </a:solidFill>
          <a:ln w="9525">
            <a:solidFill>
              <a:schemeClr val="tx1"/>
            </a:solidFill>
            <a:miter lim="800000"/>
            <a:headEnd/>
            <a:tailEnd/>
          </a:ln>
        </p:spPr>
        <p:txBody>
          <a:bodyPr wrap="none" anchor="ctr"/>
          <a:lstStyle/>
          <a:p>
            <a:pPr eaLnBrk="1" hangingPunct="1"/>
            <a:r>
              <a:rPr lang="en-US" sz="1800">
                <a:solidFill>
                  <a:schemeClr val="tx1"/>
                </a:solidFill>
              </a:rPr>
              <a:t>OUTCOMES</a:t>
            </a:r>
          </a:p>
        </p:txBody>
      </p:sp>
      <p:sp>
        <p:nvSpPr>
          <p:cNvPr id="92169" name="Text Box 6"/>
          <p:cNvSpPr txBox="1">
            <a:spLocks noChangeArrowheads="1"/>
          </p:cNvSpPr>
          <p:nvPr/>
        </p:nvSpPr>
        <p:spPr bwMode="auto">
          <a:xfrm>
            <a:off x="5943600" y="5105400"/>
            <a:ext cx="2743200" cy="779463"/>
          </a:xfrm>
          <a:prstGeom prst="rect">
            <a:avLst/>
          </a:prstGeom>
          <a:noFill/>
          <a:ln w="9525" algn="ctr">
            <a:noFill/>
            <a:miter lim="800000"/>
            <a:headEnd/>
            <a:tailEnd/>
          </a:ln>
        </p:spPr>
        <p:txBody>
          <a:bodyPr>
            <a:spAutoFit/>
          </a:bodyPr>
          <a:lstStyle/>
          <a:p>
            <a:pPr>
              <a:spcBef>
                <a:spcPct val="50000"/>
              </a:spcBef>
            </a:pPr>
            <a:r>
              <a:rPr lang="en-US" sz="1800"/>
              <a:t>What do you have?</a:t>
            </a:r>
          </a:p>
          <a:p>
            <a:pPr>
              <a:spcBef>
                <a:spcPct val="50000"/>
              </a:spcBef>
            </a:pPr>
            <a:r>
              <a:rPr lang="en-US" sz="1800"/>
              <a:t>How much is linked?</a:t>
            </a:r>
          </a:p>
        </p:txBody>
      </p:sp>
      <p:sp>
        <p:nvSpPr>
          <p:cNvPr id="92170" name="AutoShape 7"/>
          <p:cNvSpPr>
            <a:spLocks noChangeArrowheads="1"/>
          </p:cNvSpPr>
          <p:nvPr/>
        </p:nvSpPr>
        <p:spPr bwMode="auto">
          <a:xfrm>
            <a:off x="6248400" y="5029200"/>
            <a:ext cx="2590800" cy="1371600"/>
          </a:xfrm>
          <a:prstGeom prst="cloudCallout">
            <a:avLst>
              <a:gd name="adj1" fmla="val -43750"/>
              <a:gd name="adj2" fmla="val 70000"/>
            </a:avLst>
          </a:prstGeom>
          <a:noFill/>
          <a:ln w="9525">
            <a:noFill/>
            <a:round/>
            <a:headEnd/>
            <a:tailEnd/>
          </a:ln>
        </p:spPr>
        <p:txBody>
          <a:bodyPr anchor="ctr"/>
          <a:lstStyle/>
          <a:p>
            <a:endParaRPr lang="en-US"/>
          </a:p>
        </p:txBody>
      </p:sp>
    </p:spTree>
    <p:extLst>
      <p:ext uri="{BB962C8B-B14F-4D97-AF65-F5344CB8AC3E}">
        <p14:creationId xmlns:p14="http://schemas.microsoft.com/office/powerpoint/2010/main" val="4159629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First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Secon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Default Design-Thir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Default Design-Four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Default Design-Fif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11905</TotalTime>
  <Words>2412</Words>
  <Application>Microsoft Office PowerPoint</Application>
  <PresentationFormat>On-screen Show (4:3)</PresentationFormat>
  <Paragraphs>338</Paragraphs>
  <Slides>32</Slides>
  <Notes>27</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32</vt:i4>
      </vt:variant>
    </vt:vector>
  </HeadingPairs>
  <TitlesOfParts>
    <vt:vector size="39" baseType="lpstr">
      <vt:lpstr>3_Default Design</vt:lpstr>
      <vt:lpstr>6_Default Design-First child</vt:lpstr>
      <vt:lpstr>7_Default Design-Second child</vt:lpstr>
      <vt:lpstr>8_Default Design-Third child</vt:lpstr>
      <vt:lpstr>9_Default Design-Fourth child</vt:lpstr>
      <vt:lpstr>10_Default Design-Fifth child</vt:lpstr>
      <vt:lpstr>Document</vt:lpstr>
      <vt:lpstr>Planful Changes: Using                     Self-Assessments to Improve Child and Family Outcome Measurement Systems</vt:lpstr>
      <vt:lpstr>Today’s Session</vt:lpstr>
      <vt:lpstr>Why Child and Family Outcomes?</vt:lpstr>
      <vt:lpstr>Why Child and Family Outcomes?</vt:lpstr>
      <vt:lpstr>System for Producing Good Child and Family Outcomes</vt:lpstr>
      <vt:lpstr>PowerPoint Presentation</vt:lpstr>
      <vt:lpstr>Early Childhood Information Infrastructure:   Data Needed for Program Improvement</vt:lpstr>
      <vt:lpstr>Where is your state (or program) now?</vt:lpstr>
      <vt:lpstr>Where is your state (or program) now?</vt:lpstr>
      <vt:lpstr>Have You Been Wondering…</vt:lpstr>
      <vt:lpstr>PowerPoint Presentation</vt:lpstr>
      <vt:lpstr>Development Process</vt:lpstr>
      <vt:lpstr>Clarifying Terms</vt:lpstr>
      <vt:lpstr>The Two Frameworks…</vt:lpstr>
      <vt:lpstr>Clarifying Terms</vt:lpstr>
      <vt:lpstr>The Self-Assessments…</vt:lpstr>
      <vt:lpstr>Structure</vt:lpstr>
      <vt:lpstr>Organization </vt:lpstr>
      <vt:lpstr>PowerPoint Presentation</vt:lpstr>
      <vt:lpstr>PowerPoint Presentation</vt:lpstr>
      <vt:lpstr>Quality Indicator Ratings</vt:lpstr>
      <vt:lpstr>Features</vt:lpstr>
      <vt:lpstr>Use</vt:lpstr>
      <vt:lpstr>Suggested Use</vt:lpstr>
      <vt:lpstr>State Uses and Approaches</vt:lpstr>
      <vt:lpstr>State Uses and Approaches</vt:lpstr>
      <vt:lpstr>Results</vt:lpstr>
      <vt:lpstr>Questions??</vt:lpstr>
      <vt:lpstr>Small Group Activity 1</vt:lpstr>
      <vt:lpstr>Activity 1 Reflection and Sharing</vt:lpstr>
      <vt:lpstr>Small Group Activity 2</vt:lpstr>
      <vt:lpstr>Getting Started </vt:lpstr>
    </vt:vector>
  </TitlesOfParts>
  <Company>unc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 Longitudinal -  OSEP Leadership Mtng</dc:title>
  <dc:creator>ECO</dc:creator>
  <cp:lastModifiedBy>ETS 17</cp:lastModifiedBy>
  <cp:revision>434</cp:revision>
  <cp:lastPrinted>2013-09-15T16:04:04Z</cp:lastPrinted>
  <dcterms:created xsi:type="dcterms:W3CDTF">2008-03-27T18:39:34Z</dcterms:created>
  <dcterms:modified xsi:type="dcterms:W3CDTF">2013-09-15T16:06:02Z</dcterms:modified>
</cp:coreProperties>
</file>