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302" r:id="rId3"/>
    <p:sldId id="260" r:id="rId4"/>
    <p:sldId id="261" r:id="rId5"/>
    <p:sldId id="262" r:id="rId6"/>
    <p:sldId id="263" r:id="rId7"/>
    <p:sldId id="264" r:id="rId8"/>
    <p:sldId id="287" r:id="rId9"/>
    <p:sldId id="297" r:id="rId10"/>
    <p:sldId id="289" r:id="rId11"/>
    <p:sldId id="285" r:id="rId12"/>
    <p:sldId id="290" r:id="rId13"/>
    <p:sldId id="291" r:id="rId14"/>
    <p:sldId id="292" r:id="rId15"/>
    <p:sldId id="293" r:id="rId16"/>
    <p:sldId id="295" r:id="rId17"/>
    <p:sldId id="296" r:id="rId18"/>
    <p:sldId id="283" r:id="rId19"/>
    <p:sldId id="277" r:id="rId20"/>
    <p:sldId id="270" r:id="rId21"/>
    <p:sldId id="298" r:id="rId22"/>
    <p:sldId id="265" r:id="rId23"/>
    <p:sldId id="267" r:id="rId24"/>
    <p:sldId id="266" r:id="rId25"/>
    <p:sldId id="268" r:id="rId26"/>
    <p:sldId id="299" r:id="rId27"/>
    <p:sldId id="271" r:id="rId28"/>
    <p:sldId id="272" r:id="rId29"/>
    <p:sldId id="273" r:id="rId30"/>
    <p:sldId id="274" r:id="rId31"/>
    <p:sldId id="30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C8254-2F89-4B54-8BDD-95922572DFDA}">
          <p14:sldIdLst>
            <p14:sldId id="258"/>
            <p14:sldId id="302"/>
            <p14:sldId id="260"/>
            <p14:sldId id="261"/>
            <p14:sldId id="262"/>
            <p14:sldId id="263"/>
            <p14:sldId id="264"/>
            <p14:sldId id="287"/>
            <p14:sldId id="297"/>
            <p14:sldId id="289"/>
            <p14:sldId id="285"/>
            <p14:sldId id="290"/>
            <p14:sldId id="291"/>
            <p14:sldId id="292"/>
            <p14:sldId id="293"/>
            <p14:sldId id="295"/>
            <p14:sldId id="296"/>
            <p14:sldId id="283"/>
            <p14:sldId id="277"/>
            <p14:sldId id="270"/>
            <p14:sldId id="298"/>
            <p14:sldId id="265"/>
            <p14:sldId id="267"/>
            <p14:sldId id="266"/>
            <p14:sldId id="268"/>
            <p14:sldId id="299"/>
            <p14:sldId id="271"/>
            <p14:sldId id="272"/>
            <p14:sldId id="273"/>
            <p14:sldId id="274"/>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DB9"/>
    <a:srgbClr val="D4FB71"/>
    <a:srgbClr val="D70B10"/>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78764" autoAdjust="0"/>
  </p:normalViewPr>
  <p:slideViewPr>
    <p:cSldViewPr>
      <p:cViewPr varScale="1">
        <p:scale>
          <a:sx n="52" d="100"/>
          <a:sy n="52" d="100"/>
        </p:scale>
        <p:origin x="978" y="5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never</a:t>
            </a:r>
            <a:r>
              <a:rPr lang="en-US" baseline="0" dirty="0" smtClean="0"/>
              <a:t> been to an outcomes meeting or a data managers meeting?</a:t>
            </a:r>
          </a:p>
          <a:p>
            <a:endParaRPr lang="en-US" baseline="0" dirty="0" smtClean="0"/>
          </a:p>
          <a:p>
            <a:r>
              <a:rPr lang="en-US" baseline="0" dirty="0" smtClean="0"/>
              <a:t>I am going to give you an overall sense of what we have planned for you with this meeting and share some other new and information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972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very exciting closing</a:t>
            </a:r>
            <a:r>
              <a:rPr lang="en-US" baseline="0" dirty="0" smtClean="0"/>
              <a:t> plenary.  </a:t>
            </a:r>
          </a:p>
          <a:p>
            <a:r>
              <a:rPr lang="en-US" baseline="0" dirty="0" smtClean="0"/>
              <a:t>Michael </a:t>
            </a:r>
            <a:r>
              <a:rPr lang="en-US" baseline="0" dirty="0" err="1" smtClean="0"/>
              <a:t>Yudin</a:t>
            </a:r>
            <a:r>
              <a:rPr lang="en-US" baseline="0" dirty="0" smtClean="0"/>
              <a:t> and Libby Doggett will  be here to address the group.  Libby just started in her new position on at the end of August.  It is a tribute to the importance of the work you do and the hard work you have done, particularly around building your outcomes measurement systems, that both of them will be here to speak with you.  Many of you have heard Michael </a:t>
            </a:r>
            <a:r>
              <a:rPr lang="en-US" baseline="0" dirty="0" err="1" smtClean="0"/>
              <a:t>Yudin</a:t>
            </a:r>
            <a:r>
              <a:rPr lang="en-US" baseline="0" dirty="0" smtClean="0"/>
              <a:t> speak before and if you heard him speak at the Leadership Conference, you know the Department is talking about the </a:t>
            </a:r>
            <a:r>
              <a:rPr lang="en-US" baseline="0" dirty="0" err="1" smtClean="0"/>
              <a:t>outo</a:t>
            </a:r>
            <a:endParaRPr lang="en-US" baseline="0" dirty="0" smtClean="0"/>
          </a:p>
          <a:p>
            <a:r>
              <a:rPr lang="en-US" baseline="0" dirty="0" smtClean="0"/>
              <a:t>comes data that Part C and Part B preschool have produced. It is unique across federal early childhood programs and it is valued.  And speaking of child outcomes data, Christina will be sharing with you the latest national data on child outcomes.  Can you believe it?  We now have 4 years of child outcomes from states.  By the way, in 2 weeks, on October 1, it will be 10 years since OSEP first funded the ECO Center.  It was ten years ago that those of us on the ECO Center met with many of you in this room to ask what should we be measuring for children and families.  We have come a long way since those initial meetings.  The states have done phenomenal work in this area.  We know there is more work to be done, but all of you have a lot to be really proud of. </a:t>
            </a:r>
          </a:p>
          <a:p>
            <a:r>
              <a:rPr lang="en-US" baseline="0" dirty="0" smtClean="0"/>
              <a:t>But wait there is more.</a:t>
            </a: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49350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this meeting to have value to children and families,</a:t>
            </a:r>
            <a:r>
              <a:rPr lang="en-US" baseline="0" dirty="0" smtClean="0"/>
              <a:t> you have to learn something but you also have to do something with what you learn.  The state team sessions are meant to give state staff a time to reflect on the concepts, the content, and the highlights of the conference, and then to identify realistic ways to apply that learning. We know it is a little c</a:t>
            </a:r>
            <a:r>
              <a:rPr lang="en-US" dirty="0" smtClean="0"/>
              <a:t>razy that we bring</a:t>
            </a:r>
            <a:r>
              <a:rPr lang="en-US" baseline="0" dirty="0" smtClean="0"/>
              <a:t> you all the way to Washington so you can talk to people from your own State.  However, we expect you will be full of ideas and this time is about harnessing the ideas that you pick up through out the meeting having some time to reflect with your colleagues as to what these ideas might mean for your state.</a:t>
            </a:r>
            <a:endParaRPr lang="en-US" dirty="0" smtClean="0"/>
          </a:p>
          <a:p>
            <a:endParaRPr lang="en-US" dirty="0" smtClean="0"/>
          </a:p>
          <a:p>
            <a:r>
              <a:rPr lang="en-US" baseline="0" dirty="0" smtClean="0"/>
              <a:t>For the TA Centers, these sessions provide us with an opportunity to hear what resonated with you, what you want to hear more of, to give us ideas for what kind of TA we need to be providing.  Your facilitator will be helping you develop a set of next steps that you can take home from the meeting.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48449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agenda booklet, you will find</a:t>
            </a:r>
            <a:r>
              <a:rPr lang="en-US" baseline="0" dirty="0" smtClean="0"/>
              <a:t> a form that looks like this.  There are more copies at the registration desk.  This form is to help you prepare throughout the conference for the Next Steps reflection time with your state team.  We want to see lots of you pulling it out when you are sitting in sessions and making some quick notes.  Do not lose those inspirations. As you sit in sessions, ask yourself “what does this mean for my state?”  “What can I do with this information that will improve data and ultimately programs.”  When you are thinking about next steps, think grand or think small – whatever you can do in your state.  We are early childhood people.  We know lots of important things come from taking baby steps.  The state team time will be an opportunity for you to reflect and document with your state colleagues on what some your next steps might be.  We also will be asking you if you want TA with any of those steps so it will be an opportunity for you to indicate a TA request to us.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41199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apologize again for starting on Sunday, especially bordering on a Jewish</a:t>
            </a:r>
            <a:r>
              <a:rPr lang="en-US" baseline="0" dirty="0" smtClean="0"/>
              <a:t> holiday</a:t>
            </a:r>
            <a:r>
              <a:rPr lang="en-US" dirty="0" smtClean="0"/>
              <a:t>.  As a new project</a:t>
            </a:r>
            <a:r>
              <a:rPr lang="en-US" baseline="0" dirty="0" smtClean="0"/>
              <a:t> trying to find hotel space late in the game, we were lucky to be able to do this at all, but we recognize these are not the most convenient days for you. </a:t>
            </a:r>
          </a:p>
          <a:p>
            <a:endParaRPr lang="en-US" baseline="0" dirty="0" smtClean="0"/>
          </a:p>
          <a:p>
            <a:r>
              <a:rPr lang="en-US" baseline="0" dirty="0" smtClean="0"/>
              <a:t>Before I continue with my remarks, I want to pause here and thank our conference planning team who have done a phenomenal job of pulling this meeting together.</a:t>
            </a:r>
          </a:p>
          <a:p>
            <a:r>
              <a:rPr lang="en-US" baseline="0" dirty="0" smtClean="0"/>
              <a:t>And a special thank you to the staff from Frank Porter Graham for handling the logistics.  </a:t>
            </a:r>
          </a:p>
          <a:p>
            <a:r>
              <a:rPr lang="en-US" baseline="0" dirty="0" smtClean="0"/>
              <a:t>And finally a very big thank you to Martha </a:t>
            </a:r>
            <a:r>
              <a:rPr lang="en-US" baseline="0" dirty="0" err="1" smtClean="0"/>
              <a:t>Deifendorf</a:t>
            </a:r>
            <a:r>
              <a:rPr lang="en-US" baseline="0" dirty="0" smtClean="0"/>
              <a:t>, our hero, who has remained completely unflappable as she worked her miracles on a daily basis.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1798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28049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in the needs assessment, we asked you to give permission for your data to be shared on an interactive map?  Well, we confused a lot of you with how we asked that question and we apologize for that.  I want to take a few minutes to explain what we will be doing because we want everyone to understand.  I am going to show you an email where you can send questions if you don’t.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07599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Many </a:t>
            </a:r>
            <a:r>
              <a:rPr lang="en-US" dirty="0" smtClean="0"/>
              <a:t>of you have seen those maps that</a:t>
            </a:r>
            <a:r>
              <a:rPr lang="en-US" baseline="0" dirty="0" smtClean="0"/>
              <a:t> show state status with regard to something.  We are developing maps for the DaSy web site right now that will show where states are on 10 different facets related to state data systems.  These facets will be shown across the top of the map on the web site and you will be able to click on one and see where each state is.  To simplify not having to do a completely separate set of  maps for C and Part B preschool, we combined the information from each state on the two programs.   When you look at a map for a facet, you will see whether it is a yes for C and B meaning they both have it,  a yes for one and a no for the other, a no for both, or we are do not have information for one of the programs. This could be because the state did not complete the survey or did not give permission to share the information.   By the way, this is not real data.  This is a mockup for our web designers.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37131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look at the map and realize, you answered a question incorrectly, no problem – get in touch with us.  If you didn’t complete the survey or didn’t provide information for an item, get in touch with us.  If you were sure about this permission thing and now that you see it on the web site, you realize it is something you would like to be a part of, get in touch with us.  </a:t>
            </a:r>
            <a:r>
              <a:rPr lang="en-US" dirty="0" smtClean="0"/>
              <a:t>All you have to do is get in touch with us.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06194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many of you are on Facebook?  </a:t>
            </a:r>
          </a:p>
          <a:p>
            <a:r>
              <a:rPr lang="en-US" sz="1200" kern="1200" dirty="0" smtClean="0">
                <a:solidFill>
                  <a:schemeClr val="tx1"/>
                </a:solidFill>
                <a:effectLst/>
                <a:latin typeface="+mn-lt"/>
                <a:ea typeface="+mn-ea"/>
                <a:cs typeface="+mn-cs"/>
              </a:rPr>
              <a:t>Do you tweet—How many of you are on Twitter?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You’re not alone—the DaSy Center is also on Twitter and Facebook. </a:t>
            </a:r>
          </a:p>
          <a:p>
            <a:r>
              <a:rPr lang="en-US" sz="1200" kern="1200" dirty="0" smtClean="0">
                <a:solidFill>
                  <a:schemeClr val="tx1"/>
                </a:solidFill>
                <a:effectLst/>
                <a:latin typeface="+mn-lt"/>
                <a:ea typeface="+mn-ea"/>
                <a:cs typeface="+mn-cs"/>
              </a:rPr>
              <a:t>We want to invite you to be our FRIEND on Facebook and FOLLOW US on Twitter @DaSyCenter.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inviting your interaction during the conference and beyond.  You can expect DaSy to continue to share news, events, and activities.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not familiar with DaSy, there are some flyers describing the Center at the </a:t>
            </a:r>
            <a:r>
              <a:rPr lang="en-US" baseline="0" smtClean="0"/>
              <a:t>registration des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8580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you want to s</a:t>
            </a:r>
            <a:r>
              <a:rPr lang="en-US" sz="1200" kern="1200" dirty="0" smtClean="0">
                <a:solidFill>
                  <a:schemeClr val="tx1"/>
                </a:solidFill>
                <a:effectLst/>
                <a:latin typeface="+mn-lt"/>
                <a:ea typeface="+mn-ea"/>
                <a:cs typeface="+mn-cs"/>
              </a:rPr>
              <a:t>tay up-to-date with what’s happening at the conference?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Follow us @DaSyCenter.  During the conference, Tweet about what you’re hearing.   </a:t>
            </a:r>
          </a:p>
          <a:p>
            <a:pPr marL="0" indent="0">
              <a:buFont typeface="Arial" panose="020B0604020202020204" pitchFamily="34" charset="0"/>
              <a:buNone/>
            </a:pPr>
            <a:r>
              <a:rPr lang="en-US" sz="1200" kern="1200" dirty="0" smtClean="0">
                <a:solidFill>
                  <a:schemeClr val="tx1"/>
                </a:solidFill>
                <a:effectLst/>
                <a:latin typeface="+mn-lt"/>
                <a:ea typeface="+mn-ea"/>
                <a:cs typeface="+mn-cs"/>
              </a:rPr>
              <a:t>Tweets are small bits of information – 140 characters – that connect you and others to cutting-edge information.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Say you’re in a session, and you hear a strategy that’s new to you: Tweet about it @DaSy Center</a:t>
            </a:r>
            <a:r>
              <a:rPr lang="en-US" sz="1200" kern="1200" baseline="0" dirty="0" smtClean="0">
                <a:solidFill>
                  <a:schemeClr val="tx1"/>
                </a:solidFill>
                <a:effectLst/>
                <a:latin typeface="+mn-lt"/>
                <a:ea typeface="+mn-ea"/>
                <a:cs typeface="+mn-cs"/>
              </a:rPr>
              <a:t> and use the </a:t>
            </a:r>
            <a:r>
              <a:rPr lang="en-US" sz="1200" kern="1200" dirty="0" smtClean="0">
                <a:solidFill>
                  <a:schemeClr val="tx1"/>
                </a:solidFill>
                <a:effectLst/>
                <a:latin typeface="+mn-lt"/>
                <a:ea typeface="+mn-ea"/>
                <a:cs typeface="+mn-cs"/>
              </a:rPr>
              <a:t>hashtag #</a:t>
            </a:r>
            <a:r>
              <a:rPr lang="en-US" sz="1200" kern="1200" dirty="0" err="1" smtClean="0">
                <a:solidFill>
                  <a:schemeClr val="tx1"/>
                </a:solidFill>
                <a:effectLst/>
                <a:latin typeface="+mn-lt"/>
                <a:ea typeface="+mn-ea"/>
                <a:cs typeface="+mn-cs"/>
              </a:rPr>
              <a:t>ImprovingDataOutcomes</a:t>
            </a:r>
            <a:r>
              <a:rPr lang="en-US" sz="1200" kern="1200" dirty="0" smtClean="0">
                <a:solidFill>
                  <a:schemeClr val="tx1"/>
                </a:solidFill>
                <a:effectLst/>
                <a:latin typeface="+mn-lt"/>
                <a:ea typeface="+mn-ea"/>
                <a:cs typeface="+mn-cs"/>
              </a:rPr>
              <a:t>.  (this information is also on your agenda!)</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rely on the DaSy Center to provide a newsfeed to the data issues of Part C/619. </a:t>
            </a:r>
          </a:p>
          <a:p>
            <a:r>
              <a:rPr lang="en-US" sz="1200" kern="1200" dirty="0" smtClean="0">
                <a:solidFill>
                  <a:schemeClr val="tx1"/>
                </a:solidFill>
                <a:effectLst/>
                <a:latin typeface="+mn-lt"/>
                <a:ea typeface="+mn-ea"/>
                <a:cs typeface="+mn-cs"/>
              </a:rPr>
              <a:t>We’ll keep you connected with the DaSy partners through Facebook, too.  You</a:t>
            </a:r>
            <a:r>
              <a:rPr lang="en-US" sz="1200" kern="1200" baseline="0" dirty="0" smtClean="0">
                <a:solidFill>
                  <a:schemeClr val="tx1"/>
                </a:solidFill>
                <a:effectLst/>
                <a:latin typeface="+mn-lt"/>
                <a:ea typeface="+mn-ea"/>
                <a:cs typeface="+mn-cs"/>
              </a:rPr>
              <a:t> can ‘friend’ us, ‘like us’ and post to our Dasy Center page on Facebook.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ECTA Center also has a Twitter presence (@</a:t>
            </a:r>
            <a:r>
              <a:rPr lang="en-US" sz="1200" kern="1200" dirty="0" err="1" smtClean="0">
                <a:solidFill>
                  <a:schemeClr val="tx1"/>
                </a:solidFill>
                <a:effectLst/>
                <a:latin typeface="+mn-lt"/>
                <a:ea typeface="+mn-ea"/>
                <a:cs typeface="+mn-cs"/>
              </a:rPr>
              <a:t>ECTACenter</a:t>
            </a:r>
            <a:r>
              <a:rPr lang="en-US" sz="1200" kern="1200" dirty="0" smtClean="0">
                <a:solidFill>
                  <a:schemeClr val="tx1"/>
                </a:solidFill>
                <a:effectLst/>
                <a:latin typeface="+mn-lt"/>
                <a:ea typeface="+mn-ea"/>
                <a:cs typeface="+mn-cs"/>
              </a:rPr>
              <a:t>) and Facebook page (ECTA Center)</a:t>
            </a:r>
          </a:p>
          <a:p>
            <a:endParaRPr lang="en-US" dirty="0" smtClean="0"/>
          </a:p>
          <a:p>
            <a:r>
              <a:rPr lang="en-US" sz="1200" kern="1200" dirty="0" smtClean="0">
                <a:solidFill>
                  <a:schemeClr val="tx1"/>
                </a:solidFill>
                <a:effectLst/>
                <a:latin typeface="+mn-lt"/>
                <a:ea typeface="+mn-ea"/>
                <a:cs typeface="+mn-cs"/>
              </a:rPr>
              <a:t>Join the conversation about Improving Data, Improving Outcomes on Twitter and Facebook as we build the</a:t>
            </a:r>
            <a:r>
              <a:rPr lang="en-US" sz="1200" kern="1200" baseline="0" dirty="0" smtClean="0">
                <a:solidFill>
                  <a:schemeClr val="tx1"/>
                </a:solidFill>
                <a:effectLst/>
                <a:latin typeface="+mn-lt"/>
                <a:ea typeface="+mn-ea"/>
                <a:cs typeface="+mn-cs"/>
              </a:rPr>
              <a:t> network together.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Maybe your goal is simply to see what the DaSy Center is sharing. That’s a great way to use social media, too.  </a:t>
            </a:r>
          </a:p>
          <a:p>
            <a:r>
              <a:rPr lang="en-US" sz="1200" kern="1200" dirty="0" smtClean="0">
                <a:solidFill>
                  <a:schemeClr val="tx1"/>
                </a:solidFill>
                <a:effectLst/>
                <a:latin typeface="+mn-lt"/>
                <a:ea typeface="+mn-ea"/>
                <a:cs typeface="+mn-cs"/>
              </a:rPr>
              <a:t>We will have our finger on the ‘pulse’ of your interests and concerns as you interact with us on social media.</a:t>
            </a:r>
          </a:p>
          <a:p>
            <a:r>
              <a:rPr lang="en-US" sz="1200" kern="1200" dirty="0" smtClean="0">
                <a:solidFill>
                  <a:schemeClr val="tx1"/>
                </a:solidFill>
                <a:effectLst/>
                <a:latin typeface="+mn-lt"/>
                <a:ea typeface="+mn-ea"/>
                <a:cs typeface="+mn-cs"/>
              </a:rPr>
              <a:t>It is on the first</a:t>
            </a:r>
            <a:r>
              <a:rPr lang="en-US" sz="1200" kern="1200" baseline="0" dirty="0" smtClean="0">
                <a:solidFill>
                  <a:schemeClr val="tx1"/>
                </a:solidFill>
                <a:effectLst/>
                <a:latin typeface="+mn-lt"/>
                <a:ea typeface="+mn-ea"/>
                <a:cs typeface="+mn-cs"/>
              </a:rPr>
              <a:t> page of your agenda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see where social media takes us in creating a kind of real time ‘community’.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Join the conversation about Improving Data, Improving Outcomes on Twitter and Facebook as we build the</a:t>
            </a:r>
            <a:r>
              <a:rPr lang="en-US" sz="1200" kern="1200" baseline="0" dirty="0" smtClean="0">
                <a:solidFill>
                  <a:schemeClr val="tx1"/>
                </a:solidFill>
                <a:effectLst/>
                <a:latin typeface="+mn-lt"/>
                <a:ea typeface="+mn-ea"/>
                <a:cs typeface="+mn-cs"/>
              </a:rPr>
              <a:t> network together. </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428312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the emphasis on data?  This is about building capacity – but this is a pretty complicated capacity. </a:t>
            </a:r>
          </a:p>
          <a:p>
            <a:r>
              <a:rPr lang="en-US" dirty="0" smtClean="0"/>
              <a:t>Requires technology, requires procedures (data collection, data verification), well defined data elements </a:t>
            </a:r>
          </a:p>
          <a:p>
            <a:r>
              <a:rPr lang="en-US" dirty="0" smtClean="0"/>
              <a:t>Human capacity to collect and use the data.  Data can be a powerful</a:t>
            </a:r>
            <a:r>
              <a:rPr lang="en-US" baseline="0" dirty="0" smtClean="0"/>
              <a:t> tool but having it and using it does not come easy.  So we have an entire center focused on helping you build your data tool box.</a:t>
            </a:r>
            <a:endParaRPr lang="en-US" dirty="0" smtClean="0"/>
          </a:p>
          <a:p>
            <a:endParaRPr lang="en-US" dirty="0" smtClean="0"/>
          </a:p>
          <a:p>
            <a:r>
              <a:rPr lang="en-US" dirty="0" smtClean="0"/>
              <a:t>I want to thank all of you for what you do.  You are truly an inspiration to those of us</a:t>
            </a:r>
            <a:r>
              <a:rPr lang="en-US" baseline="0" dirty="0" smtClean="0"/>
              <a:t> who do technical assistance and we want to do whatever we can to support you.  Each of us plays a small part in the systems that provide young children and their families with the service and supports they need to address whatever developmental challenges those children are facing.  I started my career by teaching preschool but decided that making a difference for 15 kids in the morning and 15 kids in the afternoon was not enough for me.  So I became a researcher and worked in a large school system where presumably I could make a difference for 1000s of kids – but the problem as you move away from kids is that you can’t really see your impact anymore (and you end up with a job that has your mother always saying “tell me again what it is that you do everyday.”</a:t>
            </a:r>
          </a:p>
          <a:p>
            <a:endParaRPr lang="en-US" baseline="0" dirty="0" smtClean="0"/>
          </a:p>
          <a:p>
            <a:r>
              <a:rPr lang="en-US" baseline="0" dirty="0" smtClean="0"/>
              <a:t>You too might not be able to describe what you do or see all the difference that you are making. You work in a complex system that is every bit as real as the chair you are sitting on – but it is a whole lot harder to see or move. We hope you agree that good data can play an important role in changing systems and improving services.  We hope that in our next two days together you will hear many things that inform you and inspire you.   So let’s all go learn together and have some wonderful ideas.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383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Flyers</a:t>
            </a:r>
            <a:r>
              <a:rPr lang="en-US" baseline="0" dirty="0" smtClean="0"/>
              <a:t> at the registration desk if you are not familiar with ECTA.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7066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DaSy, ECTA, and ECO, you will see staff from several other TA Centers here including OSEP’s new ECPC, the RRCs, and other Department of Education Centers such as PTAC, SLDS, and ELCTA. There is a cheat sheet in your agenda booklet to help with the acronyms but the big question is…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29904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some rather detailed intended</a:t>
            </a:r>
            <a:r>
              <a:rPr lang="en-US" baseline="0" dirty="0" smtClean="0"/>
              <a:t> outcomes for the conference.  I am going to summarize them for you briefly because it is really important to us to get feedback on how well those outcomes were achieved.  Let’s talk about why you are here.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35793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dirty="0" smtClean="0"/>
              <a:t>Increased knowledge of how enhanced data systems can improve the quality of IDEA data and how improved data systems can inform the development of improvement plans based on the data;</a:t>
            </a:r>
          </a:p>
          <a:p>
            <a:pPr>
              <a:buFont typeface="+mj-lt"/>
              <a:buAutoNum type="arabicPeriod"/>
            </a:pPr>
            <a:r>
              <a:rPr lang="en-US" sz="1200" dirty="0" smtClean="0"/>
              <a:t>Increased knowledge of how data systems development is occurring in other states to provide state agency staff with information about what is possible as well as what is likely to be problematic and so states can use other states as resources;</a:t>
            </a:r>
          </a:p>
          <a:p>
            <a:pPr>
              <a:buFont typeface="+mj-lt"/>
              <a:buAutoNum type="arabicPeriod"/>
            </a:pPr>
            <a:r>
              <a:rPr lang="en-US" sz="1200" dirty="0" smtClean="0"/>
              <a:t>Increased awareness of the need for a fully functional EC data system¹ (which will translate into a commitment on the part of attendees [Part C and Part B Preschool coordinators and their data managers ] to advocate for enhancing their current state data system);</a:t>
            </a:r>
          </a:p>
          <a:p>
            <a:pPr>
              <a:buFont typeface="+mj-lt"/>
              <a:buAutoNum type="arabicPeriod"/>
            </a:pPr>
            <a:r>
              <a:rPr lang="en-US" sz="1200" dirty="0" smtClean="0"/>
              <a:t>Increased knowledge of what constitutes a high quality approach to building a fully functional EC data (so state staff can be knowledgeable advocates for high quality processes as they work to improve their state data system);</a:t>
            </a:r>
          </a:p>
          <a:p>
            <a:pPr>
              <a:buFont typeface="+mj-lt"/>
              <a:buAutoNum type="arabicPeriod"/>
            </a:pPr>
            <a:r>
              <a:rPr lang="en-US" sz="1200" dirty="0" smtClean="0"/>
              <a:t>Increased knowledge of the necessary components of a fully functional data system (so state staff can participate meaningfully in data systems enhancement conversations within their state and advocate for a high level of data system functionality);</a:t>
            </a:r>
          </a:p>
          <a:p>
            <a:pPr>
              <a:buFont typeface="+mj-lt"/>
              <a:buAutoNum type="arabicPeriod"/>
            </a:pPr>
            <a:r>
              <a:rPr lang="en-US" sz="1200" dirty="0" smtClean="0"/>
              <a:t>Increased state capacity to identify and answer critical policy and programmatic questions related to services and outcomes for children and families receiving Part C and Part B Preschool Programs;</a:t>
            </a:r>
          </a:p>
          <a:p>
            <a:pPr>
              <a:buFont typeface="+mj-lt"/>
              <a:buAutoNum type="arabicPeriod"/>
            </a:pPr>
            <a:r>
              <a:rPr lang="en-US" sz="1200" dirty="0" smtClean="0"/>
              <a:t>Increased knowledge of national resources to support state data system enhancement efforts.</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18536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slot was designed to have something to appeal</a:t>
            </a:r>
            <a:r>
              <a:rPr lang="en-US" baseline="0" dirty="0" smtClean="0"/>
              <a:t> to different attendees.  If you do not think of yourself as a data person, this is an opportunity to stretch yourself a bit.  None of the sessions are designed to be highly technical.  If you want to learn how to build a data system, you are going to be disappointed.  We figure you can hire people with those skills.  The more challenging issue is what do program staff  and others need to think about as they set about improving their state data system or working to link their data system with another program’s data system.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418773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a:t>
            </a:r>
            <a:r>
              <a:rPr lang="en-US" baseline="0" dirty="0" smtClean="0"/>
              <a:t> we know many of you already know about CEDS but not many of you are using the online tools to support its use.  CEDS also applies to Part C.  Important to data linkage. If data systems use the same data standards, it is much easier for them to talk to one another.  We are going to be promoting the use of CEDS in lots of ways. </a:t>
            </a:r>
          </a:p>
          <a:p>
            <a:endParaRPr lang="en-US" baseline="0" dirty="0" smtClean="0"/>
          </a:p>
          <a:p>
            <a:r>
              <a:rPr lang="en-US" baseline="0" dirty="0" smtClean="0"/>
              <a:t>Where should we put work shops?  Please let us know on the evaluation.  I would like to make this sound like we are doing this as an experiment but, honestly, we could not get the hotel for longer.  Nevertheless, we do want your feedback on where to put workshops.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97501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42555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 y="312421"/>
            <a:ext cx="1346774"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139254" y="580490"/>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oleObject" Target="../embeddings/oleObject1.bin"/><Relationship Id="rId9" Type="http://schemas.openxmlformats.org/officeDocument/2006/relationships/image" Target="../media/image10.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05200"/>
            <a:ext cx="6019800" cy="1143000"/>
          </a:xfrm>
        </p:spPr>
        <p:txBody>
          <a:bodyPr>
            <a:normAutofit fontScale="90000"/>
          </a:bodyPr>
          <a:lstStyle/>
          <a:p>
            <a:r>
              <a:rPr lang="en-US" sz="4800" dirty="0" smtClean="0">
                <a:solidFill>
                  <a:schemeClr val="tx2">
                    <a:lumMod val="75000"/>
                  </a:schemeClr>
                </a:solidFill>
                <a:latin typeface="Century Gothic" pitchFamily="34" charset="0"/>
              </a:rPr>
              <a:t>Why are we here and a few more things…</a:t>
            </a:r>
            <a:r>
              <a:rPr lang="en-US" sz="4800" dirty="0" smtClean="0">
                <a:latin typeface="Century Gothic" pitchFamily="34" charset="0"/>
              </a:rPr>
              <a:t/>
            </a:r>
            <a:br>
              <a:rPr lang="en-US" sz="4800" dirty="0" smtClean="0">
                <a:latin typeface="Century Gothic" pitchFamily="34" charset="0"/>
              </a:rPr>
            </a:br>
            <a:r>
              <a:rPr lang="en-US" sz="4800" dirty="0" smtClean="0">
                <a:latin typeface="Century Gothic" pitchFamily="34" charset="0"/>
              </a:rPr>
              <a:t/>
            </a:r>
            <a:br>
              <a:rPr lang="en-US" sz="4800" dirty="0" smtClean="0">
                <a:latin typeface="Century Gothic" pitchFamily="34" charset="0"/>
              </a:rPr>
            </a:br>
            <a:r>
              <a:rPr lang="en-US" sz="3100" dirty="0" smtClean="0">
                <a:solidFill>
                  <a:schemeClr val="accent1">
                    <a:lumMod val="75000"/>
                  </a:schemeClr>
                </a:solidFill>
                <a:latin typeface="Century Gothic" pitchFamily="34" charset="0"/>
              </a:rPr>
              <a:t>Kathy Hebbeler</a:t>
            </a:r>
            <a:br>
              <a:rPr lang="en-US" sz="31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a:t>
            </a:r>
            <a:r>
              <a:rPr lang="en-US" sz="2000" dirty="0" err="1" smtClean="0">
                <a:solidFill>
                  <a:schemeClr val="accent1">
                    <a:lumMod val="75000"/>
                  </a:schemeClr>
                </a:solidFill>
                <a:latin typeface="Century Gothic" pitchFamily="34" charset="0"/>
              </a:rPr>
              <a:t>DaSy@SRI</a:t>
            </a:r>
            <a:r>
              <a:rPr lang="en-US" sz="2000" dirty="0" smtClean="0">
                <a:solidFill>
                  <a:schemeClr val="accent1">
                    <a:lumMod val="75000"/>
                  </a:schemeClr>
                </a:solidFill>
                <a:latin typeface="Century Gothic" pitchFamily="34" charset="0"/>
              </a:rPr>
              <a:t>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ECO@SRI International</a:t>
            </a:r>
            <a:br>
              <a:rPr lang="en-US" sz="2000" dirty="0" smtClean="0">
                <a:solidFill>
                  <a:schemeClr val="accent1">
                    <a:lumMod val="75000"/>
                  </a:schemeClr>
                </a:solidFill>
                <a:latin typeface="Century Gothic" pitchFamily="34" charset="0"/>
              </a:rPr>
            </a:br>
            <a:r>
              <a:rPr lang="en-US" sz="2000" dirty="0" smtClean="0">
                <a:solidFill>
                  <a:schemeClr val="accent1">
                    <a:lumMod val="75000"/>
                  </a:schemeClr>
                </a:solidFill>
                <a:latin typeface="Century Gothic" pitchFamily="34" charset="0"/>
              </a:rPr>
              <a:t>  ECTA@SRI International</a:t>
            </a:r>
            <a:r>
              <a:rPr lang="en-US" sz="2000" dirty="0" smtClean="0">
                <a:solidFill>
                  <a:srgbClr val="00B050"/>
                </a:solidFill>
                <a:latin typeface="Century Gothic" pitchFamily="34" charset="0"/>
              </a:rPr>
              <a:t/>
            </a:r>
            <a:br>
              <a:rPr lang="en-US" sz="2000" dirty="0" smtClean="0">
                <a:solidFill>
                  <a:srgbClr val="00B050"/>
                </a:solidFill>
                <a:latin typeface="Century Gothic" pitchFamily="34" charset="0"/>
              </a:rPr>
            </a:br>
            <a:endParaRPr lang="en-US" dirty="0">
              <a:solidFill>
                <a:srgbClr val="00B050"/>
              </a:solidFill>
              <a:latin typeface="Century Gothic" pitchFamily="34" charset="0"/>
            </a:endParaRPr>
          </a:p>
        </p:txBody>
      </p:sp>
      <p:sp>
        <p:nvSpPr>
          <p:cNvPr id="6" name="Subtitle 2"/>
          <p:cNvSpPr>
            <a:spLocks noGrp="1"/>
          </p:cNvSpPr>
          <p:nvPr>
            <p:ph type="subTitle" idx="1"/>
          </p:nvPr>
        </p:nvSpPr>
        <p:spPr>
          <a:xfrm>
            <a:off x="838200" y="5791200"/>
            <a:ext cx="4419600" cy="1219200"/>
          </a:xfrm>
          <a:solidFill>
            <a:schemeClr val="bg1"/>
          </a:solidFill>
        </p:spPr>
        <p:txBody>
          <a:bodyPr>
            <a:normAutofit/>
          </a:bodyPr>
          <a:lstStyle/>
          <a:p>
            <a:pPr algn="ctr"/>
            <a:endParaRPr lang="en-US" sz="1000" dirty="0" smtClean="0"/>
          </a:p>
          <a:p>
            <a:pPr algn="ctr"/>
            <a:r>
              <a:rPr lang="en-US" sz="1700" b="1" dirty="0" smtClean="0">
                <a:solidFill>
                  <a:srgbClr val="154578"/>
                </a:solidFill>
                <a:latin typeface="Century Gothic" pitchFamily="34" charset="0"/>
              </a:rPr>
              <a:t>Improving Data, Improving Outcomes</a:t>
            </a:r>
          </a:p>
          <a:p>
            <a:pPr algn="ctr"/>
            <a:r>
              <a:rPr lang="en-US" sz="1700" b="1" dirty="0" smtClean="0">
                <a:solidFill>
                  <a:srgbClr val="154578"/>
                </a:solidFill>
                <a:latin typeface="Century Gothic" pitchFamily="34" charset="0"/>
              </a:rPr>
              <a:t>Washington, DC September 2013</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10</a:t>
            </a:fld>
            <a:endParaRPr lang="en-US" dirty="0"/>
          </a:p>
        </p:txBody>
      </p:sp>
      <p:sp>
        <p:nvSpPr>
          <p:cNvPr id="5" name="Right Arrow 4"/>
          <p:cNvSpPr/>
          <p:nvPr/>
        </p:nvSpPr>
        <p:spPr>
          <a:xfrm>
            <a:off x="609599" y="293914"/>
            <a:ext cx="2536371"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1075647"/>
            <a:ext cx="1676400" cy="646331"/>
          </a:xfrm>
          <a:prstGeom prst="rect">
            <a:avLst/>
          </a:prstGeom>
          <a:noFill/>
        </p:spPr>
        <p:txBody>
          <a:bodyPr wrap="square" rtlCol="0">
            <a:spAutoFit/>
          </a:bodyPr>
          <a:lstStyle/>
          <a:p>
            <a:r>
              <a:rPr lang="en-US" dirty="0" smtClean="0">
                <a:solidFill>
                  <a:schemeClr val="bg1"/>
                </a:solidFill>
              </a:rPr>
              <a:t>Knowledge of data systems</a:t>
            </a:r>
            <a:endParaRPr lang="en-US" dirty="0">
              <a:solidFill>
                <a:schemeClr val="bg1"/>
              </a:solidFill>
            </a:endParaRPr>
          </a:p>
        </p:txBody>
      </p:sp>
      <p:sp>
        <p:nvSpPr>
          <p:cNvPr id="7" name="Oval 6"/>
          <p:cNvSpPr/>
          <p:nvPr/>
        </p:nvSpPr>
        <p:spPr>
          <a:xfrm>
            <a:off x="3733800" y="560613"/>
            <a:ext cx="2819400" cy="1676400"/>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798649"/>
            <a:ext cx="2286000" cy="1200329"/>
          </a:xfrm>
          <a:prstGeom prst="rect">
            <a:avLst/>
          </a:prstGeom>
          <a:noFill/>
        </p:spPr>
        <p:txBody>
          <a:bodyPr wrap="square" rtlCol="0">
            <a:spAutoFit/>
          </a:bodyPr>
          <a:lstStyle/>
          <a:p>
            <a:pPr marL="174625" indent="-174625">
              <a:buFont typeface="Arial" panose="020B0604020202020204" pitchFamily="34" charset="0"/>
              <a:buChar char="•"/>
            </a:pPr>
            <a:r>
              <a:rPr lang="en-US" dirty="0" smtClean="0">
                <a:solidFill>
                  <a:schemeClr val="bg1"/>
                </a:solidFill>
              </a:rPr>
              <a:t>Better IDEA data</a:t>
            </a:r>
          </a:p>
          <a:p>
            <a:pPr marL="174625" indent="-174625">
              <a:buFont typeface="Arial" panose="020B0604020202020204" pitchFamily="34" charset="0"/>
              <a:buChar char="•"/>
            </a:pPr>
            <a:r>
              <a:rPr lang="en-US" dirty="0" smtClean="0">
                <a:solidFill>
                  <a:schemeClr val="bg1"/>
                </a:solidFill>
              </a:rPr>
              <a:t>Identify and answer important questions</a:t>
            </a:r>
          </a:p>
          <a:p>
            <a:pPr marL="174625" indent="-174625">
              <a:buFont typeface="Arial" panose="020B0604020202020204" pitchFamily="34" charset="0"/>
              <a:buChar char="•"/>
            </a:pPr>
            <a:r>
              <a:rPr lang="en-US" dirty="0" smtClean="0">
                <a:solidFill>
                  <a:schemeClr val="bg1"/>
                </a:solidFill>
              </a:rPr>
              <a:t>Improved plans</a:t>
            </a:r>
            <a:endParaRPr lang="en-US" dirty="0">
              <a:solidFill>
                <a:schemeClr val="bg1"/>
              </a:solidFill>
            </a:endParaRPr>
          </a:p>
        </p:txBody>
      </p:sp>
      <p:sp>
        <p:nvSpPr>
          <p:cNvPr id="9" name="Right Arrow 8"/>
          <p:cNvSpPr/>
          <p:nvPr/>
        </p:nvSpPr>
        <p:spPr>
          <a:xfrm>
            <a:off x="457200" y="2209800"/>
            <a:ext cx="3227613"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72" y="2743200"/>
            <a:ext cx="2666999"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Knowledge of what other states are doing</a:t>
            </a:r>
          </a:p>
          <a:p>
            <a:pPr marL="119063" indent="-119063">
              <a:buFont typeface="Arial" panose="020B0604020202020204" pitchFamily="34" charset="0"/>
              <a:buChar char="•"/>
            </a:pPr>
            <a:r>
              <a:rPr lang="en-US" dirty="0" smtClean="0">
                <a:solidFill>
                  <a:schemeClr val="bg1"/>
                </a:solidFill>
              </a:rPr>
              <a:t>Awareness of national resources</a:t>
            </a:r>
            <a:endParaRPr lang="en-US" dirty="0">
              <a:solidFill>
                <a:schemeClr val="bg1"/>
              </a:solidFill>
            </a:endParaRPr>
          </a:p>
        </p:txBody>
      </p:sp>
      <p:sp>
        <p:nvSpPr>
          <p:cNvPr id="12" name="Oval 11"/>
          <p:cNvSpPr/>
          <p:nvPr/>
        </p:nvSpPr>
        <p:spPr>
          <a:xfrm>
            <a:off x="3886200" y="2533471"/>
            <a:ext cx="2664278" cy="1581329"/>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70613" y="2762071"/>
            <a:ext cx="1709058" cy="1200329"/>
          </a:xfrm>
          <a:prstGeom prst="rect">
            <a:avLst/>
          </a:prstGeom>
          <a:noFill/>
        </p:spPr>
        <p:txBody>
          <a:bodyPr wrap="square" rtlCol="0">
            <a:spAutoFit/>
          </a:bodyPr>
          <a:lstStyle/>
          <a:p>
            <a:pPr marL="119063" indent="-119063">
              <a:buFont typeface="Arial" panose="020B0604020202020204" pitchFamily="34" charset="0"/>
              <a:buChar char="•"/>
            </a:pPr>
            <a:r>
              <a:rPr lang="en-US" dirty="0" smtClean="0">
                <a:solidFill>
                  <a:schemeClr val="bg1"/>
                </a:solidFill>
              </a:rPr>
              <a:t>“Sense of the possible”</a:t>
            </a:r>
          </a:p>
          <a:p>
            <a:pPr marL="119063" indent="-119063">
              <a:buFont typeface="Arial" panose="020B0604020202020204" pitchFamily="34" charset="0"/>
              <a:buChar char="•"/>
            </a:pPr>
            <a:r>
              <a:rPr lang="en-US" dirty="0" smtClean="0">
                <a:solidFill>
                  <a:schemeClr val="bg1"/>
                </a:solidFill>
              </a:rPr>
              <a:t>State sharing of resources</a:t>
            </a:r>
            <a:endParaRPr lang="en-US" dirty="0">
              <a:solidFill>
                <a:schemeClr val="bg1"/>
              </a:solidFill>
            </a:endParaRPr>
          </a:p>
        </p:txBody>
      </p:sp>
      <p:sp>
        <p:nvSpPr>
          <p:cNvPr id="14" name="Right Arrow 13"/>
          <p:cNvSpPr/>
          <p:nvPr/>
        </p:nvSpPr>
        <p:spPr>
          <a:xfrm>
            <a:off x="522515" y="4134889"/>
            <a:ext cx="2754085" cy="2575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5172" y="4689117"/>
            <a:ext cx="2895600" cy="1400383"/>
          </a:xfrm>
          <a:prstGeom prst="rect">
            <a:avLst/>
          </a:prstGeom>
          <a:noFill/>
        </p:spPr>
        <p:txBody>
          <a:bodyPr wrap="square" rtlCol="0">
            <a:spAutoFit/>
          </a:bodyPr>
          <a:lstStyle/>
          <a:p>
            <a:r>
              <a:rPr lang="en-US" sz="1700" dirty="0" smtClean="0">
                <a:solidFill>
                  <a:schemeClr val="bg1"/>
                </a:solidFill>
              </a:rPr>
              <a:t>Knowledge about EC integrated data systems</a:t>
            </a:r>
          </a:p>
          <a:p>
            <a:pPr marL="285750" indent="-285750">
              <a:buFont typeface="Arial" panose="020B0604020202020204" pitchFamily="34" charset="0"/>
              <a:buChar char="•"/>
            </a:pPr>
            <a:r>
              <a:rPr lang="en-US" sz="1700" dirty="0" smtClean="0">
                <a:solidFill>
                  <a:schemeClr val="bg1"/>
                </a:solidFill>
              </a:rPr>
              <a:t>Need/Value</a:t>
            </a:r>
          </a:p>
          <a:p>
            <a:pPr marL="285750" indent="-285750">
              <a:buFont typeface="Arial" panose="020B0604020202020204" pitchFamily="34" charset="0"/>
              <a:buChar char="•"/>
            </a:pPr>
            <a:r>
              <a:rPr lang="en-US" sz="1700" dirty="0" smtClean="0">
                <a:solidFill>
                  <a:schemeClr val="bg1"/>
                </a:solidFill>
              </a:rPr>
              <a:t>Components </a:t>
            </a:r>
          </a:p>
          <a:p>
            <a:pPr marL="285750" indent="-285750">
              <a:buFont typeface="Arial" panose="020B0604020202020204" pitchFamily="34" charset="0"/>
              <a:buChar char="•"/>
            </a:pPr>
            <a:r>
              <a:rPr lang="en-US" sz="1700" dirty="0" smtClean="0">
                <a:solidFill>
                  <a:schemeClr val="bg1"/>
                </a:solidFill>
              </a:rPr>
              <a:t>Approach</a:t>
            </a:r>
            <a:endParaRPr lang="en-US" sz="1700" dirty="0">
              <a:solidFill>
                <a:schemeClr val="bg1"/>
              </a:solidFill>
            </a:endParaRPr>
          </a:p>
        </p:txBody>
      </p:sp>
      <p:sp>
        <p:nvSpPr>
          <p:cNvPr id="16" name="Oval 15"/>
          <p:cNvSpPr/>
          <p:nvPr/>
        </p:nvSpPr>
        <p:spPr>
          <a:xfrm>
            <a:off x="3648074" y="4424926"/>
            <a:ext cx="2971800" cy="1629728"/>
          </a:xfrm>
          <a:prstGeom prst="ellipse">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82142" y="4724400"/>
            <a:ext cx="2286000" cy="923330"/>
          </a:xfrm>
          <a:prstGeom prst="rect">
            <a:avLst/>
          </a:prstGeom>
          <a:noFill/>
        </p:spPr>
        <p:txBody>
          <a:bodyPr wrap="square" rtlCol="0">
            <a:spAutoFit/>
          </a:bodyPr>
          <a:lstStyle/>
          <a:p>
            <a:r>
              <a:rPr lang="en-US" dirty="0" smtClean="0">
                <a:solidFill>
                  <a:schemeClr val="bg1"/>
                </a:solidFill>
              </a:rPr>
              <a:t>State staff can advocate, participate, develop an ECIDS</a:t>
            </a:r>
            <a:endParaRPr lang="en-US" dirty="0">
              <a:solidFill>
                <a:schemeClr val="bg1"/>
              </a:solidFill>
            </a:endParaRPr>
          </a:p>
        </p:txBody>
      </p:sp>
      <p:sp>
        <p:nvSpPr>
          <p:cNvPr id="18" name="Rectangle 17"/>
          <p:cNvSpPr/>
          <p:nvPr/>
        </p:nvSpPr>
        <p:spPr>
          <a:xfrm>
            <a:off x="7086600" y="1721979"/>
            <a:ext cx="1828800" cy="3612021"/>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Left Arrow 18"/>
          <p:cNvSpPr/>
          <p:nvPr/>
        </p:nvSpPr>
        <p:spPr>
          <a:xfrm rot="10800000">
            <a:off x="3815439" y="2095500"/>
            <a:ext cx="555173" cy="243840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16200000">
            <a:off x="6043656" y="2185853"/>
            <a:ext cx="896622" cy="255814"/>
          </a:xfrm>
          <a:prstGeom prst="curvedUpArrow">
            <a:avLst>
              <a:gd name="adj1" fmla="val 25000"/>
              <a:gd name="adj2" fmla="val 50000"/>
              <a:gd name="adj3" fmla="val 2857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087151" y="2743159"/>
            <a:ext cx="1827858" cy="1569660"/>
          </a:xfrm>
          <a:prstGeom prst="rect">
            <a:avLst/>
          </a:prstGeom>
          <a:noFill/>
        </p:spPr>
        <p:txBody>
          <a:bodyPr wrap="square" rtlCol="0">
            <a:spAutoFit/>
          </a:bodyPr>
          <a:lstStyle/>
          <a:p>
            <a:pPr algn="ctr"/>
            <a:r>
              <a:rPr lang="en-US" sz="2400" dirty="0" smtClean="0">
                <a:solidFill>
                  <a:schemeClr val="bg1"/>
                </a:solidFill>
              </a:rPr>
              <a:t>Improved outcomes for children and families</a:t>
            </a:r>
            <a:endParaRPr lang="en-US" sz="2400" dirty="0">
              <a:solidFill>
                <a:schemeClr val="bg1"/>
              </a:solidFill>
            </a:endParaRPr>
          </a:p>
        </p:txBody>
      </p:sp>
      <p:sp>
        <p:nvSpPr>
          <p:cNvPr id="23" name="TextBox 22"/>
          <p:cNvSpPr txBox="1"/>
          <p:nvPr/>
        </p:nvSpPr>
        <p:spPr>
          <a:xfrm>
            <a:off x="2534935" y="6248399"/>
            <a:ext cx="3902604" cy="461665"/>
          </a:xfrm>
          <a:prstGeom prst="rect">
            <a:avLst/>
          </a:prstGeom>
          <a:noFill/>
        </p:spPr>
        <p:txBody>
          <a:bodyPr wrap="square" rtlCol="0">
            <a:spAutoFit/>
          </a:bodyPr>
          <a:lstStyle/>
          <a:p>
            <a:r>
              <a:rPr lang="en-US" sz="2400" b="1" dirty="0" smtClean="0">
                <a:solidFill>
                  <a:schemeClr val="tx2">
                    <a:lumMod val="50000"/>
                  </a:schemeClr>
                </a:solidFill>
              </a:rPr>
              <a:t>Intended Meeting Outcomes</a:t>
            </a:r>
            <a:endParaRPr lang="en-US" sz="2400" b="1" dirty="0">
              <a:solidFill>
                <a:schemeClr val="tx2">
                  <a:lumMod val="50000"/>
                </a:schemeClr>
              </a:solidFill>
            </a:endParaRPr>
          </a:p>
        </p:txBody>
      </p:sp>
      <p:sp>
        <p:nvSpPr>
          <p:cNvPr id="24" name="Right Arrow 23"/>
          <p:cNvSpPr/>
          <p:nvPr/>
        </p:nvSpPr>
        <p:spPr>
          <a:xfrm>
            <a:off x="1812471" y="1524000"/>
            <a:ext cx="4807403" cy="4419600"/>
          </a:xfrm>
          <a:prstGeom prst="rightArrow">
            <a:avLst/>
          </a:prstGeom>
          <a:solidFill>
            <a:schemeClr val="accent6">
              <a:lumMod val="20000"/>
              <a:lumOff val="80000"/>
              <a:alpha val="76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3200400"/>
            <a:ext cx="3124200" cy="954107"/>
          </a:xfrm>
          <a:prstGeom prst="rect">
            <a:avLst/>
          </a:prstGeom>
          <a:noFill/>
        </p:spPr>
        <p:txBody>
          <a:bodyPr wrap="square" rtlCol="0">
            <a:spAutoFit/>
          </a:bodyPr>
          <a:lstStyle/>
          <a:p>
            <a:pPr algn="ctr"/>
            <a:r>
              <a:rPr lang="en-US" sz="2800" b="1" dirty="0" smtClean="0">
                <a:solidFill>
                  <a:schemeClr val="tx2">
                    <a:lumMod val="75000"/>
                  </a:schemeClr>
                </a:solidFill>
              </a:rPr>
              <a:t>Improved Programs and Services</a:t>
            </a:r>
            <a:endParaRPr lang="en-US" sz="2800" b="1" dirty="0">
              <a:solidFill>
                <a:schemeClr val="tx2">
                  <a:lumMod val="75000"/>
                </a:schemeClr>
              </a:solidFill>
            </a:endParaRPr>
          </a:p>
        </p:txBody>
      </p:sp>
    </p:spTree>
    <p:extLst>
      <p:ext uri="{BB962C8B-B14F-4D97-AF65-F5344CB8AC3E}">
        <p14:creationId xmlns:p14="http://schemas.microsoft.com/office/powerpoint/2010/main" val="38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1" grpId="0"/>
      <p:bldP spid="12" grpId="0" animBg="1"/>
      <p:bldP spid="13" grpId="0"/>
      <p:bldP spid="14" grpId="0" animBg="1"/>
      <p:bldP spid="15" grpId="0"/>
      <p:bldP spid="16" grpId="0" animBg="1"/>
      <p:bldP spid="17" grpId="0"/>
      <p:bldP spid="18" grpId="0" animBg="1"/>
      <p:bldP spid="19" grpId="0" animBg="1"/>
      <p:bldP spid="21" grpId="0" animBg="1"/>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505200" cy="4038600"/>
          </a:xfrm>
        </p:spPr>
        <p:txBody>
          <a:bodyPr/>
          <a:lstStyle/>
          <a:p>
            <a:pPr marL="0" indent="0">
              <a:buNone/>
            </a:pPr>
            <a:r>
              <a:rPr lang="en-US" dirty="0" smtClean="0"/>
              <a:t>Formats</a:t>
            </a:r>
          </a:p>
          <a:p>
            <a:r>
              <a:rPr lang="en-US" dirty="0" smtClean="0"/>
              <a:t>Plenaries</a:t>
            </a:r>
          </a:p>
          <a:p>
            <a:r>
              <a:rPr lang="en-US" dirty="0" smtClean="0"/>
              <a:t>Workshops</a:t>
            </a:r>
          </a:p>
          <a:p>
            <a:r>
              <a:rPr lang="en-US" dirty="0" smtClean="0"/>
              <a:t>Concurrent sessions</a:t>
            </a:r>
          </a:p>
          <a:p>
            <a:r>
              <a:rPr lang="en-US" dirty="0" smtClean="0"/>
              <a:t>Discussions</a:t>
            </a:r>
          </a:p>
          <a:p>
            <a:r>
              <a:rPr lang="en-US" dirty="0" smtClean="0"/>
              <a:t>State team time</a:t>
            </a:r>
            <a:endParaRPr lang="en-US" dirty="0"/>
          </a:p>
        </p:txBody>
      </p:sp>
      <p:sp>
        <p:nvSpPr>
          <p:cNvPr id="3" name="Title 2"/>
          <p:cNvSpPr>
            <a:spLocks noGrp="1"/>
          </p:cNvSpPr>
          <p:nvPr>
            <p:ph type="title"/>
          </p:nvPr>
        </p:nvSpPr>
        <p:spPr/>
        <p:txBody>
          <a:bodyPr/>
          <a:lstStyle/>
          <a:p>
            <a:r>
              <a:rPr lang="en-US" dirty="0" smtClean="0"/>
              <a:t>Your options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5" name="Content Placeholder 1"/>
          <p:cNvSpPr txBox="1">
            <a:spLocks/>
          </p:cNvSpPr>
          <p:nvPr/>
        </p:nvSpPr>
        <p:spPr>
          <a:xfrm>
            <a:off x="4495800" y="1730831"/>
            <a:ext cx="38100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rgbClr val="39B54A"/>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Content</a:t>
            </a:r>
          </a:p>
          <a:p>
            <a:r>
              <a:rPr lang="en-US" dirty="0" smtClean="0"/>
              <a:t>Data/Data systems</a:t>
            </a:r>
          </a:p>
          <a:p>
            <a:pPr lvl="1"/>
            <a:r>
              <a:rPr lang="en-US" dirty="0" smtClean="0"/>
              <a:t>Measuring outcomes</a:t>
            </a:r>
          </a:p>
          <a:p>
            <a:pPr lvl="1"/>
            <a:r>
              <a:rPr lang="en-US" dirty="0" smtClean="0"/>
              <a:t>Data use</a:t>
            </a:r>
          </a:p>
          <a:p>
            <a:r>
              <a:rPr lang="en-US" dirty="0" smtClean="0"/>
              <a:t>Practices</a:t>
            </a:r>
          </a:p>
          <a:p>
            <a:pPr lvl="1"/>
            <a:r>
              <a:rPr lang="en-US" dirty="0" smtClean="0"/>
              <a:t>State system</a:t>
            </a:r>
          </a:p>
          <a:p>
            <a:pPr lvl="1"/>
            <a:r>
              <a:rPr lang="en-US" dirty="0" smtClean="0"/>
              <a:t>Building capacity</a:t>
            </a:r>
            <a:endParaRPr lang="en-US" dirty="0"/>
          </a:p>
        </p:txBody>
      </p:sp>
    </p:spTree>
    <p:extLst>
      <p:ext uri="{BB962C8B-B14F-4D97-AF65-F5344CB8AC3E}">
        <p14:creationId xmlns:p14="http://schemas.microsoft.com/office/powerpoint/2010/main" val="1897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600201"/>
            <a:ext cx="4876800" cy="3352799"/>
          </a:xfrm>
        </p:spPr>
        <p:txBody>
          <a:bodyPr/>
          <a:lstStyle/>
          <a:p>
            <a:r>
              <a:rPr lang="en-US" dirty="0" smtClean="0"/>
              <a:t>Data analysis to guide improvement</a:t>
            </a:r>
          </a:p>
          <a:p>
            <a:r>
              <a:rPr lang="en-US" dirty="0" smtClean="0"/>
              <a:t>Common Education Data Standards (CEDS)</a:t>
            </a:r>
          </a:p>
          <a:p>
            <a:r>
              <a:rPr lang="en-US" dirty="0" smtClean="0"/>
              <a:t>Linking family and child outcomes data</a:t>
            </a:r>
          </a:p>
          <a:p>
            <a:endParaRPr lang="en-US" dirty="0"/>
          </a:p>
          <a:p>
            <a:pPr marL="0" indent="0">
              <a:buNone/>
            </a:pPr>
            <a:endParaRPr lang="en-US" dirty="0" smtClean="0"/>
          </a:p>
          <a:p>
            <a:endParaRPr lang="en-US" dirty="0"/>
          </a:p>
        </p:txBody>
      </p:sp>
      <p:sp>
        <p:nvSpPr>
          <p:cNvPr id="3" name="Title 2"/>
          <p:cNvSpPr>
            <a:spLocks noGrp="1"/>
          </p:cNvSpPr>
          <p:nvPr>
            <p:ph type="title"/>
          </p:nvPr>
        </p:nvSpPr>
        <p:spPr>
          <a:xfrm>
            <a:off x="3441700" y="274638"/>
            <a:ext cx="5245100" cy="1143000"/>
          </a:xfrm>
        </p:spPr>
        <p:txBody>
          <a:bodyPr/>
          <a:lstStyle/>
          <a:p>
            <a:r>
              <a:rPr lang="en-US" dirty="0" smtClean="0"/>
              <a:t>Workshops – 3 hours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3074" name="Picture 2" descr="http://www.santacruz.k12.ca.us/ed_services/images/ipad_workshop09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2511425" cy="2911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846240"/>
            <a:ext cx="6858000" cy="1384995"/>
          </a:xfrm>
          <a:prstGeom prst="rect">
            <a:avLst/>
          </a:prstGeom>
          <a:noFill/>
        </p:spPr>
        <p:txBody>
          <a:bodyPr wrap="square" rtlCol="0">
            <a:spAutoFit/>
          </a:bodyPr>
          <a:lstStyle/>
          <a:p>
            <a:r>
              <a:rPr lang="en-US" sz="2800" dirty="0">
                <a:solidFill>
                  <a:srgbClr val="C00000"/>
                </a:solidFill>
              </a:rPr>
              <a:t>Do you prefer workshops embedded in the meeting or at the beginning and end?</a:t>
            </a:r>
          </a:p>
          <a:p>
            <a:endParaRPr lang="en-US" sz="2800" dirty="0">
              <a:solidFill>
                <a:srgbClr val="C00000"/>
              </a:solidFill>
            </a:endParaRPr>
          </a:p>
        </p:txBody>
      </p:sp>
    </p:spTree>
    <p:extLst>
      <p:ext uri="{BB962C8B-B14F-4D97-AF65-F5344CB8AC3E}">
        <p14:creationId xmlns:p14="http://schemas.microsoft.com/office/powerpoint/2010/main" val="319697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5486400" cy="4038600"/>
          </a:xfrm>
        </p:spPr>
        <p:txBody>
          <a:bodyPr/>
          <a:lstStyle/>
          <a:p>
            <a:pPr marL="0" indent="0">
              <a:buNone/>
            </a:pPr>
            <a:r>
              <a:rPr lang="en-US" dirty="0" smtClean="0"/>
              <a:t>Interactive sessions</a:t>
            </a:r>
          </a:p>
          <a:p>
            <a:pPr marL="0" indent="0">
              <a:buNone/>
            </a:pPr>
            <a:endParaRPr lang="en-US" dirty="0"/>
          </a:p>
          <a:p>
            <a:pPr marL="0" indent="0">
              <a:buNone/>
            </a:pPr>
            <a:r>
              <a:rPr lang="en-US" dirty="0" smtClean="0"/>
              <a:t>Monday – 8 to 8:45</a:t>
            </a:r>
          </a:p>
          <a:p>
            <a:pPr marL="0" indent="0">
              <a:buNone/>
            </a:pPr>
            <a:r>
              <a:rPr lang="en-US" dirty="0" smtClean="0"/>
              <a:t>6 different topics for discussion</a:t>
            </a:r>
          </a:p>
          <a:p>
            <a:pPr marL="0" indent="0">
              <a:buNone/>
            </a:pPr>
            <a:endParaRPr lang="en-US" dirty="0" smtClean="0"/>
          </a:p>
          <a:p>
            <a:pPr marL="0" indent="0">
              <a:buNone/>
            </a:pPr>
            <a:r>
              <a:rPr lang="en-US" dirty="0" smtClean="0"/>
              <a:t>Tuesday – 8 to 8:45 in</a:t>
            </a:r>
          </a:p>
          <a:p>
            <a:pPr marL="0" indent="0">
              <a:buNone/>
            </a:pPr>
            <a:r>
              <a:rPr lang="en-US" dirty="0" smtClean="0"/>
              <a:t>Input to the next round of CEDS</a:t>
            </a:r>
            <a:endParaRPr lang="en-US" dirty="0"/>
          </a:p>
        </p:txBody>
      </p:sp>
      <p:sp>
        <p:nvSpPr>
          <p:cNvPr id="3" name="Title 2"/>
          <p:cNvSpPr>
            <a:spLocks noGrp="1"/>
          </p:cNvSpPr>
          <p:nvPr>
            <p:ph type="title"/>
          </p:nvPr>
        </p:nvSpPr>
        <p:spPr>
          <a:xfrm>
            <a:off x="457200" y="274638"/>
            <a:ext cx="4572000" cy="1143000"/>
          </a:xfrm>
        </p:spPr>
        <p:txBody>
          <a:bodyPr>
            <a:normAutofit fontScale="90000"/>
          </a:bodyPr>
          <a:lstStyle/>
          <a:p>
            <a:r>
              <a:rPr lang="en-US" dirty="0" smtClean="0"/>
              <a:t>Early Bird Discussions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4098" name="Picture 2" descr="http://shaikhology.com/wp-content/uploads/2013/05/early_brid_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85800"/>
            <a:ext cx="2732608" cy="353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7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4572000" cy="4038600"/>
          </a:xfrm>
        </p:spPr>
        <p:txBody>
          <a:bodyPr/>
          <a:lstStyle/>
          <a:p>
            <a:r>
              <a:rPr lang="en-US" dirty="0" smtClean="0"/>
              <a:t>38 with  6-7 in each time slot</a:t>
            </a:r>
          </a:p>
          <a:p>
            <a:r>
              <a:rPr lang="en-US" dirty="0" smtClean="0"/>
              <a:t>Mix of data and practice sessions in each time slot</a:t>
            </a:r>
          </a:p>
          <a:p>
            <a:r>
              <a:rPr lang="en-US" dirty="0" smtClean="0"/>
              <a:t>Come early</a:t>
            </a:r>
          </a:p>
          <a:p>
            <a:r>
              <a:rPr lang="en-US" dirty="0" smtClean="0"/>
              <a:t>Be flexible and have a second choice</a:t>
            </a:r>
            <a:endParaRPr lang="en-US" dirty="0"/>
          </a:p>
        </p:txBody>
      </p:sp>
      <p:sp>
        <p:nvSpPr>
          <p:cNvPr id="3" name="Title 2"/>
          <p:cNvSpPr>
            <a:spLocks noGrp="1"/>
          </p:cNvSpPr>
          <p:nvPr>
            <p:ph type="title"/>
          </p:nvPr>
        </p:nvSpPr>
        <p:spPr/>
        <p:txBody>
          <a:bodyPr/>
          <a:lstStyle/>
          <a:p>
            <a:r>
              <a:rPr lang="en-US" dirty="0" smtClean="0"/>
              <a:t>Concurrent Sessions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5" name="Picture 8" descr="http://whandassociates.com/wp-content/uploads/photodune-2690393-child-in-sweet-shop-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429000" cy="22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3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Michael </a:t>
            </a:r>
            <a:r>
              <a:rPr lang="en-US" dirty="0" err="1" smtClean="0"/>
              <a:t>Yudin</a:t>
            </a:r>
            <a:r>
              <a:rPr lang="en-US" dirty="0" smtClean="0"/>
              <a:t> </a:t>
            </a:r>
          </a:p>
          <a:p>
            <a:pPr marL="400050" lvl="1" indent="0">
              <a:buNone/>
              <a:tabLst>
                <a:tab pos="347663" algn="l"/>
              </a:tabLst>
            </a:pPr>
            <a:r>
              <a:rPr lang="en-US" dirty="0" smtClean="0"/>
              <a:t>Acting Assistant Secretary for the Office of Special Education and Rehabilitative Services</a:t>
            </a:r>
          </a:p>
          <a:p>
            <a:r>
              <a:rPr lang="en-US" dirty="0" smtClean="0"/>
              <a:t>Libby Doggett </a:t>
            </a:r>
          </a:p>
          <a:p>
            <a:pPr marL="457200" lvl="1" indent="0">
              <a:buNone/>
            </a:pPr>
            <a:r>
              <a:rPr lang="en-US" dirty="0" smtClean="0"/>
              <a:t>Deputy Assistant Secretary for Policy and Early Learning </a:t>
            </a:r>
          </a:p>
          <a:p>
            <a:pPr marL="282575" indent="-228600"/>
            <a:r>
              <a:rPr lang="en-US" dirty="0" smtClean="0"/>
              <a:t>Christina Kasprzak</a:t>
            </a:r>
          </a:p>
          <a:p>
            <a:pPr marL="454025" lvl="1" indent="0">
              <a:buNone/>
            </a:pPr>
            <a:r>
              <a:rPr lang="en-US" dirty="0" smtClean="0"/>
              <a:t>Co-Director of ECTA</a:t>
            </a:r>
            <a:endParaRPr lang="en-US" dirty="0"/>
          </a:p>
        </p:txBody>
      </p:sp>
      <p:sp>
        <p:nvSpPr>
          <p:cNvPr id="3" name="Title 2"/>
          <p:cNvSpPr>
            <a:spLocks noGrp="1"/>
          </p:cNvSpPr>
          <p:nvPr>
            <p:ph type="title"/>
          </p:nvPr>
        </p:nvSpPr>
        <p:spPr/>
        <p:txBody>
          <a:bodyPr/>
          <a:lstStyle/>
          <a:p>
            <a:r>
              <a:rPr lang="en-US" dirty="0" smtClean="0"/>
              <a:t>Second Plenary</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103900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 teams meet for a facilitated discussion</a:t>
            </a:r>
          </a:p>
          <a:p>
            <a:pPr lvl="1"/>
            <a:r>
              <a:rPr lang="en-US" dirty="0"/>
              <a:t>TA provider assigned to state </a:t>
            </a:r>
            <a:r>
              <a:rPr lang="en-US" dirty="0" smtClean="0"/>
              <a:t>team</a:t>
            </a:r>
          </a:p>
          <a:p>
            <a:r>
              <a:rPr lang="en-US" dirty="0" smtClean="0"/>
              <a:t>Find where your state will meet in the agenda booklet</a:t>
            </a:r>
          </a:p>
          <a:p>
            <a:r>
              <a:rPr lang="en-US" dirty="0" smtClean="0"/>
              <a:t>Your state facilitator will try to find you during the meeting.</a:t>
            </a:r>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a:t>
            </a:r>
            <a:r>
              <a:rPr lang="en-US" dirty="0"/>
              <a:t>Tuesday 11:00 to </a:t>
            </a:r>
            <a:r>
              <a:rPr lang="en-US" dirty="0" smtClean="0"/>
              <a:t>1:00)</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5122" name="Picture 2" descr="https://c401345.ssl.cf1.rackcdn.com/60121126-509c-4dff-87fb-7d0926979f67_wssource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00600"/>
            <a:ext cx="2273300" cy="170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71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Purpose for states</a:t>
            </a:r>
            <a:r>
              <a:rPr lang="en-US" sz="1400" dirty="0" smtClean="0"/>
              <a:t>:</a:t>
            </a:r>
          </a:p>
          <a:p>
            <a:pPr lvl="1"/>
            <a:r>
              <a:rPr lang="en-US" dirty="0" smtClean="0"/>
              <a:t>Reflect </a:t>
            </a:r>
            <a:r>
              <a:rPr lang="en-US" dirty="0"/>
              <a:t>on concepts/content/highlights of conference </a:t>
            </a:r>
            <a:endParaRPr lang="en-US" dirty="0" smtClean="0"/>
          </a:p>
          <a:p>
            <a:pPr lvl="1"/>
            <a:r>
              <a:rPr lang="en-US" dirty="0" smtClean="0"/>
              <a:t>Identify </a:t>
            </a:r>
            <a:r>
              <a:rPr lang="en-US" dirty="0"/>
              <a:t>realistic ways to </a:t>
            </a:r>
            <a:r>
              <a:rPr lang="en-US" dirty="0" smtClean="0"/>
              <a:t>what was learned</a:t>
            </a:r>
            <a:r>
              <a:rPr lang="en-US" sz="2800" dirty="0" smtClean="0"/>
              <a:t>;</a:t>
            </a:r>
            <a:endParaRPr lang="en-US" sz="2800" dirty="0"/>
          </a:p>
          <a:p>
            <a:pPr marL="0" indent="0">
              <a:buNone/>
            </a:pPr>
            <a:r>
              <a:rPr lang="en-US" dirty="0" smtClean="0"/>
              <a:t>Purpose for TA Centers:</a:t>
            </a:r>
          </a:p>
          <a:p>
            <a:pPr lvl="1"/>
            <a:r>
              <a:rPr lang="en-US" dirty="0" smtClean="0"/>
              <a:t>Provide ideas </a:t>
            </a:r>
            <a:r>
              <a:rPr lang="en-US" dirty="0"/>
              <a:t>for TA materials, webinars, and topical meetings; and </a:t>
            </a:r>
          </a:p>
          <a:p>
            <a:pPr lvl="1"/>
            <a:r>
              <a:rPr lang="en-US" dirty="0"/>
              <a:t>Identify which states want/need a follow up call or </a:t>
            </a:r>
            <a:r>
              <a:rPr lang="en-US" dirty="0" smtClean="0"/>
              <a:t>TA </a:t>
            </a:r>
          </a:p>
          <a:p>
            <a:r>
              <a:rPr lang="en-US" dirty="0" smtClean="0"/>
              <a:t>Outcome: Written </a:t>
            </a:r>
            <a:r>
              <a:rPr lang="en-US" dirty="0"/>
              <a:t>worksheet of possible/desirable next </a:t>
            </a:r>
            <a:r>
              <a:rPr lang="en-US" dirty="0" smtClean="0"/>
              <a:t>steps in your state</a:t>
            </a:r>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State Next Steps: Take it Back, Make a </a:t>
            </a:r>
            <a:r>
              <a:rPr lang="en-US" dirty="0" smtClean="0"/>
              <a:t>Difference: Purpose and Outcome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356875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B2897048-00E0-47FB-B07B-F36BBE8AF579}" type="slidenum">
              <a:rPr lang="en-US" smtClean="0"/>
              <a:pPr algn="r"/>
              <a:t>18</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61592620"/>
              </p:ext>
            </p:extLst>
          </p:nvPr>
        </p:nvGraphicFramePr>
        <p:xfrm>
          <a:off x="838200" y="562041"/>
          <a:ext cx="7391400" cy="5711713"/>
        </p:xfrm>
        <a:graphic>
          <a:graphicData uri="http://schemas.openxmlformats.org/presentationml/2006/ole">
            <mc:AlternateContent xmlns:mc="http://schemas.openxmlformats.org/markup-compatibility/2006">
              <mc:Choice xmlns:v="urn:schemas-microsoft-com:vml" Requires="v">
                <p:oleObj spid="_x0000_s2097" name="Acrobat Document" r:id="rId4" imgW="6035014" imgH="4663373" progId="AcroExch.Document.7">
                  <p:embed/>
                </p:oleObj>
              </mc:Choice>
              <mc:Fallback>
                <p:oleObj name="Acrobat Document" r:id="rId4" imgW="6035014" imgH="4663373" progId="AcroExch.Document.7">
                  <p:embed/>
                  <p:pic>
                    <p:nvPicPr>
                      <p:cNvPr id="0" name=""/>
                      <p:cNvPicPr/>
                      <p:nvPr/>
                    </p:nvPicPr>
                    <p:blipFill>
                      <a:blip r:embed="rId5"/>
                      <a:stretch>
                        <a:fillRect/>
                      </a:stretch>
                    </p:blipFill>
                    <p:spPr>
                      <a:xfrm>
                        <a:off x="838200" y="562041"/>
                        <a:ext cx="7391400" cy="5711713"/>
                      </a:xfrm>
                      <a:prstGeom prst="rect">
                        <a:avLst/>
                      </a:prstGeom>
                      <a:ln>
                        <a:solidFill>
                          <a:schemeClr val="accent1">
                            <a:lumMod val="75000"/>
                          </a:schemeClr>
                        </a:solidFill>
                      </a:ln>
                    </p:spPr>
                  </p:pic>
                </p:oleObj>
              </mc:Fallback>
            </mc:AlternateContent>
          </a:graphicData>
        </a:graphic>
      </p:graphicFrame>
    </p:spTree>
    <p:extLst>
      <p:ext uri="{BB962C8B-B14F-4D97-AF65-F5344CB8AC3E}">
        <p14:creationId xmlns:p14="http://schemas.microsoft.com/office/powerpoint/2010/main" val="421335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Please complete your evaluation form </a:t>
            </a:r>
          </a:p>
          <a:p>
            <a:pPr lvl="1"/>
            <a:r>
              <a:rPr lang="en-US" dirty="0" smtClean="0"/>
              <a:t>Did the meeting achieve its intended outcomes?</a:t>
            </a:r>
          </a:p>
          <a:p>
            <a:pPr lvl="1"/>
            <a:r>
              <a:rPr lang="en-US" dirty="0" smtClean="0"/>
              <a:t>How can we improve?</a:t>
            </a:r>
          </a:p>
          <a:p>
            <a:pPr lvl="1"/>
            <a:endParaRPr lang="en-US" dirty="0" smtClean="0"/>
          </a:p>
          <a:p>
            <a:r>
              <a:rPr lang="en-US" dirty="0" smtClean="0"/>
              <a:t>We will be asking ourselves is a national meeting the best use of resources?</a:t>
            </a:r>
            <a:endParaRPr lang="en-US" dirty="0"/>
          </a:p>
        </p:txBody>
      </p:sp>
      <p:sp>
        <p:nvSpPr>
          <p:cNvPr id="3" name="Title 2"/>
          <p:cNvSpPr>
            <a:spLocks noGrp="1"/>
          </p:cNvSpPr>
          <p:nvPr>
            <p:ph type="title"/>
          </p:nvPr>
        </p:nvSpPr>
        <p:spPr>
          <a:xfrm>
            <a:off x="381000" y="390525"/>
            <a:ext cx="8229600" cy="1143000"/>
          </a:xfrm>
        </p:spPr>
        <p:txBody>
          <a:bodyPr/>
          <a:lstStyle/>
          <a:p>
            <a:r>
              <a:rPr lang="en-US" dirty="0" smtClean="0"/>
              <a:t>We need your feedback</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6148" name="Picture 4" descr="http://www.belgraviacentre.com/wp-content/uploads/2008/10/confused-man-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1905000" cy="16954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7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marL="0" indent="0" algn="ctr">
              <a:buNone/>
            </a:pPr>
            <a:endParaRPr lang="en-US" sz="4400" b="1" dirty="0" smtClean="0">
              <a:solidFill>
                <a:schemeClr val="accent1">
                  <a:lumMod val="75000"/>
                </a:schemeClr>
              </a:solidFill>
            </a:endParaRPr>
          </a:p>
          <a:p>
            <a:pPr marL="0" indent="0" algn="ctr">
              <a:buNone/>
            </a:pPr>
            <a:r>
              <a:rPr lang="en-US" sz="4800" b="1" dirty="0" smtClean="0">
                <a:solidFill>
                  <a:schemeClr val="accent1">
                    <a:lumMod val="75000"/>
                  </a:schemeClr>
                </a:solidFill>
                <a:latin typeface="Teen" panose="02000400000000000000" pitchFamily="2" charset="0"/>
              </a:rPr>
              <a:t>What’s </a:t>
            </a:r>
            <a:r>
              <a:rPr lang="en-US" sz="4800" b="1" dirty="0">
                <a:solidFill>
                  <a:schemeClr val="accent1">
                    <a:lumMod val="75000"/>
                  </a:schemeClr>
                </a:solidFill>
                <a:latin typeface="Teen" panose="02000400000000000000" pitchFamily="2" charset="0"/>
              </a:rPr>
              <a:t>up with all these </a:t>
            </a: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TA </a:t>
            </a:r>
            <a:r>
              <a:rPr lang="en-US" sz="4800" b="1" dirty="0">
                <a:solidFill>
                  <a:schemeClr val="accent1">
                    <a:lumMod val="75000"/>
                  </a:schemeClr>
                </a:solidFill>
                <a:latin typeface="Teen" panose="02000400000000000000" pitchFamily="2" charset="0"/>
              </a:rPr>
              <a:t>Centers?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141756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239" y="1202572"/>
            <a:ext cx="3886200" cy="4038600"/>
          </a:xfrm>
        </p:spPr>
        <p:txBody>
          <a:bodyPr/>
          <a:lstStyle/>
          <a:p>
            <a:pPr marL="0" indent="0">
              <a:buNone/>
            </a:pPr>
            <a:r>
              <a:rPr lang="en-US" sz="4400" b="1" dirty="0" smtClean="0">
                <a:latin typeface="CatholicSchoolGirls Intl BB" panose="02000506000000020003" pitchFamily="2" charset="0"/>
                <a:ea typeface="CatholicSchoolGirls Intl BB" panose="02000506000000020003" pitchFamily="2" charset="0"/>
              </a:rPr>
              <a:t>A big thank you </a:t>
            </a:r>
            <a:r>
              <a:rPr lang="en-US" sz="4400" b="1" dirty="0">
                <a:latin typeface="CatholicSchoolGirls Intl BB" panose="02000506000000020003" pitchFamily="2" charset="0"/>
                <a:ea typeface="CatholicSchoolGirls Intl BB" panose="02000506000000020003" pitchFamily="2" charset="0"/>
              </a:rPr>
              <a:t>to Martha Diefendorf and </a:t>
            </a:r>
            <a:r>
              <a:rPr lang="en-US" sz="4400" b="1" dirty="0" smtClean="0">
                <a:latin typeface="CatholicSchoolGirls Intl BB" panose="02000506000000020003" pitchFamily="2" charset="0"/>
                <a:ea typeface="CatholicSchoolGirls Intl BB" panose="02000506000000020003" pitchFamily="2" charset="0"/>
              </a:rPr>
              <a:t>our wonderful conference team!!!</a:t>
            </a:r>
          </a:p>
          <a:p>
            <a:pPr marL="0" indent="0">
              <a:buNone/>
            </a:pPr>
            <a:endParaRPr lang="en-US" sz="4400" b="1" dirty="0">
              <a:latin typeface="CatholicSchoolGirls Intl BB" panose="02000506000000020003" pitchFamily="2" charset="0"/>
              <a:ea typeface="CatholicSchoolGirls Intl BB" panose="02000506000000020003" pitchFamily="2"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5" name="Picture 4" descr="http://thistimeimeanit.com/wp-content/uploads/2011/06/child-handing-flower-to-ad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338" y="922714"/>
            <a:ext cx="4298425" cy="28789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79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15661"/>
            <a:ext cx="2590800" cy="172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447800"/>
            <a:ext cx="8229600" cy="4038600"/>
          </a:xfrm>
          <a:prstGeom prst="rect">
            <a:avLst/>
          </a:prstGeom>
        </p:spPr>
        <p:txBody>
          <a:bodyPr/>
          <a:lstStyle/>
          <a:p>
            <a:pPr marL="0" indent="0">
              <a:buNone/>
            </a:pPr>
            <a:endParaRPr lang="en-US" dirty="0" smtClean="0"/>
          </a:p>
          <a:p>
            <a:pPr marL="0" indent="0">
              <a:buNone/>
            </a:pPr>
            <a:endParaRPr lang="en-US" dirty="0"/>
          </a:p>
          <a:p>
            <a:pPr marL="0" indent="0" algn="ctr">
              <a:buNone/>
            </a:pPr>
            <a:r>
              <a:rPr lang="en-US" sz="4800" b="1" dirty="0" smtClean="0">
                <a:latin typeface="Teen" panose="02000400000000000000" pitchFamily="2" charset="0"/>
              </a:rPr>
              <a:t>Maps are coming</a:t>
            </a:r>
            <a:endParaRPr lang="en-US" sz="4800" b="1" dirty="0">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4198135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22</a:t>
            </a:fld>
            <a:endParaRPr lang="en-US" dirty="0"/>
          </a:p>
        </p:txBody>
      </p:sp>
      <p:pic>
        <p:nvPicPr>
          <p:cNvPr id="5" name="Picture 4"/>
          <p:cNvPicPr/>
          <p:nvPr/>
        </p:nvPicPr>
        <p:blipFill rotWithShape="1">
          <a:blip r:embed="rId3"/>
          <a:srcRect l="4359" t="18885" r="55128" b="-55"/>
          <a:stretch/>
        </p:blipFill>
        <p:spPr bwMode="auto">
          <a:xfrm>
            <a:off x="762000" y="304800"/>
            <a:ext cx="7162800" cy="624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57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23</a:t>
            </a:fld>
            <a:endParaRPr lang="en-US" dirty="0"/>
          </a:p>
        </p:txBody>
      </p:sp>
      <p:pic>
        <p:nvPicPr>
          <p:cNvPr id="5" name="Picture 4"/>
          <p:cNvPicPr/>
          <p:nvPr/>
        </p:nvPicPr>
        <p:blipFill rotWithShape="1">
          <a:blip r:embed="rId2"/>
          <a:srcRect l="3205" t="17228" r="55385" b="-55"/>
          <a:stretch/>
        </p:blipFill>
        <p:spPr bwMode="auto">
          <a:xfrm>
            <a:off x="762000" y="685800"/>
            <a:ext cx="7620000" cy="55626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533400" y="25146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1676400"/>
            <a:ext cx="1905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757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If….</a:t>
            </a:r>
          </a:p>
          <a:p>
            <a:r>
              <a:rPr lang="en-US" dirty="0" smtClean="0"/>
              <a:t>You see an error for your state…</a:t>
            </a:r>
          </a:p>
          <a:p>
            <a:r>
              <a:rPr lang="en-US" dirty="0" smtClean="0"/>
              <a:t>Information for your state is missing…</a:t>
            </a:r>
          </a:p>
          <a:p>
            <a:r>
              <a:rPr lang="en-US" dirty="0" smtClean="0"/>
              <a:t>Your state did not give permission and now that you see the map, you would like to give permission…</a:t>
            </a:r>
          </a:p>
          <a:p>
            <a:r>
              <a:rPr lang="en-US" dirty="0" smtClean="0"/>
              <a:t>Your state gave permission and you want to withdraw permission…  </a:t>
            </a:r>
            <a:endParaRPr lang="en-US" dirty="0"/>
          </a:p>
        </p:txBody>
      </p:sp>
      <p:sp>
        <p:nvSpPr>
          <p:cNvPr id="3" name="Title 2"/>
          <p:cNvSpPr>
            <a:spLocks noGrp="1"/>
          </p:cNvSpPr>
          <p:nvPr>
            <p:ph type="title"/>
          </p:nvPr>
        </p:nvSpPr>
        <p:spPr/>
        <p:txBody>
          <a:bodyPr>
            <a:normAutofit fontScale="90000"/>
          </a:bodyPr>
          <a:lstStyle/>
          <a:p>
            <a:r>
              <a:rPr lang="en-US" dirty="0" smtClean="0"/>
              <a:t>The contents of the map can be changed</a:t>
            </a:r>
            <a:endParaRPr lang="en-US" dirty="0"/>
          </a:p>
        </p:txBody>
      </p:sp>
      <p:sp>
        <p:nvSpPr>
          <p:cNvPr id="5" name="TextBox 4"/>
          <p:cNvSpPr txBox="1"/>
          <p:nvPr/>
        </p:nvSpPr>
        <p:spPr>
          <a:xfrm>
            <a:off x="1066800" y="5267324"/>
            <a:ext cx="5486400" cy="1200329"/>
          </a:xfrm>
          <a:prstGeom prst="rect">
            <a:avLst/>
          </a:prstGeom>
          <a:solidFill>
            <a:schemeClr val="accent3">
              <a:lumMod val="40000"/>
              <a:lumOff val="60000"/>
            </a:schemeClr>
          </a:solidFill>
          <a:ln>
            <a:solidFill>
              <a:schemeClr val="accent1">
                <a:lumMod val="40000"/>
                <a:lumOff val="60000"/>
              </a:schemeClr>
            </a:solidFill>
          </a:ln>
        </p:spPr>
        <p:txBody>
          <a:bodyPr wrap="square" rtlCol="0">
            <a:spAutoFit/>
          </a:bodyPr>
          <a:lstStyle/>
          <a:p>
            <a:pPr algn="ctr"/>
            <a:r>
              <a:rPr lang="en-US" sz="3600" dirty="0" smtClean="0"/>
              <a:t>Send an email to dasycenter@sri.com</a:t>
            </a:r>
            <a:endParaRPr lang="en-US" sz="3600" dirty="0"/>
          </a:p>
        </p:txBody>
      </p:sp>
    </p:spTree>
    <p:extLst>
      <p:ext uri="{BB962C8B-B14F-4D97-AF65-F5344CB8AC3E}">
        <p14:creationId xmlns:p14="http://schemas.microsoft.com/office/powerpoint/2010/main" val="3009872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25</a:t>
            </a:fld>
            <a:endParaRPr lang="en-US" dirty="0"/>
          </a:p>
        </p:txBody>
      </p:sp>
      <p:pic>
        <p:nvPicPr>
          <p:cNvPr id="5" name="Picture 4"/>
          <p:cNvPicPr/>
          <p:nvPr/>
        </p:nvPicPr>
        <p:blipFill rotWithShape="1">
          <a:blip r:embed="rId2"/>
          <a:srcRect l="2820" t="17889" r="55641" b="-54"/>
          <a:stretch/>
        </p:blipFill>
        <p:spPr bwMode="auto">
          <a:xfrm>
            <a:off x="1295400" y="1943100"/>
            <a:ext cx="6553200" cy="4419600"/>
          </a:xfrm>
          <a:prstGeom prst="rect">
            <a:avLst/>
          </a:prstGeom>
          <a:ln>
            <a:solidFill>
              <a:schemeClr val="tx2">
                <a:lumMod val="60000"/>
                <a:lumOff val="40000"/>
              </a:schemeClr>
            </a:solidFill>
          </a:ln>
          <a:extLst>
            <a:ext uri="{53640926-AAD7-44D8-BBD7-CCE9431645EC}">
              <a14:shadowObscured xmlns:a14="http://schemas.microsoft.com/office/drawing/2010/main"/>
            </a:ext>
          </a:extLst>
        </p:spPr>
      </p:pic>
      <p:sp>
        <p:nvSpPr>
          <p:cNvPr id="6" name="Oval 5"/>
          <p:cNvSpPr/>
          <p:nvPr/>
        </p:nvSpPr>
        <p:spPr>
          <a:xfrm>
            <a:off x="1066800" y="38862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533400"/>
            <a:ext cx="7162800" cy="830997"/>
          </a:xfrm>
          <a:prstGeom prst="rect">
            <a:avLst/>
          </a:prstGeom>
          <a:solidFill>
            <a:schemeClr val="accent3">
              <a:lumMod val="20000"/>
              <a:lumOff val="80000"/>
            </a:schemeClr>
          </a:solidFill>
          <a:ln>
            <a:solidFill>
              <a:schemeClr val="tx2">
                <a:lumMod val="60000"/>
                <a:lumOff val="40000"/>
              </a:schemeClr>
            </a:solidFill>
          </a:ln>
        </p:spPr>
        <p:txBody>
          <a:bodyPr wrap="square" rtlCol="0">
            <a:spAutoFit/>
          </a:bodyPr>
          <a:lstStyle/>
          <a:p>
            <a:pPr algn="ctr"/>
            <a:r>
              <a:rPr lang="en-US" sz="2400" dirty="0" smtClean="0"/>
              <a:t>Please send us the links to your state’s materials on data systems issues, especially early childhood data systems.</a:t>
            </a:r>
            <a:endParaRPr lang="en-US" sz="2400" dirty="0"/>
          </a:p>
        </p:txBody>
      </p:sp>
    </p:spTree>
    <p:extLst>
      <p:ext uri="{BB962C8B-B14F-4D97-AF65-F5344CB8AC3E}">
        <p14:creationId xmlns:p14="http://schemas.microsoft.com/office/powerpoint/2010/main" val="712070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BC25A3-9A77-45DC-A3C2-C005833774A9}" type="slidenum">
              <a:rPr lang="en-US" smtClean="0"/>
              <a:pPr/>
              <a:t>26</a:t>
            </a:fld>
            <a:endParaRPr lang="en-US" dirty="0"/>
          </a:p>
        </p:txBody>
      </p:sp>
      <p:sp>
        <p:nvSpPr>
          <p:cNvPr id="3" name="TextBox 2"/>
          <p:cNvSpPr txBox="1"/>
          <p:nvPr/>
        </p:nvSpPr>
        <p:spPr>
          <a:xfrm>
            <a:off x="838200" y="990600"/>
            <a:ext cx="5872120" cy="1508105"/>
          </a:xfrm>
          <a:prstGeom prst="rect">
            <a:avLst/>
          </a:prstGeom>
          <a:noFill/>
        </p:spPr>
        <p:txBody>
          <a:bodyPr wrap="none" rtlCol="0">
            <a:spAutoFit/>
          </a:bodyPr>
          <a:lstStyle/>
          <a:p>
            <a:endParaRPr lang="en-US" sz="4400" dirty="0" smtClean="0"/>
          </a:p>
          <a:p>
            <a:r>
              <a:rPr lang="en-US" sz="4800" b="1" dirty="0" smtClean="0">
                <a:solidFill>
                  <a:schemeClr val="tx2">
                    <a:lumMod val="75000"/>
                  </a:schemeClr>
                </a:solidFill>
                <a:latin typeface="Teen" panose="02000400000000000000" pitchFamily="2" charset="0"/>
              </a:rPr>
              <a:t>Staying Connected</a:t>
            </a:r>
            <a:endParaRPr lang="en-US" sz="4800" b="1" dirty="0">
              <a:solidFill>
                <a:schemeClr val="tx2">
                  <a:lumMod val="75000"/>
                </a:schemeClr>
              </a:solidFill>
              <a:latin typeface="Teen" panose="02000400000000000000" pitchFamily="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664113"/>
            <a:ext cx="4343400" cy="2396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851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3784" y="769938"/>
            <a:ext cx="5562600" cy="3230562"/>
          </a:xfrm>
        </p:spPr>
        <p:txBody>
          <a:bodyPr>
            <a:noAutofit/>
          </a:bodyPr>
          <a:lstStyle/>
          <a:p>
            <a:pPr algn="ctr"/>
            <a:r>
              <a:rPr lang="en-US" sz="2800" dirty="0" smtClean="0"/>
              <a:t>Join the conversation </a:t>
            </a:r>
            <a:br>
              <a:rPr lang="en-US" sz="2800" dirty="0" smtClean="0"/>
            </a:br>
            <a:r>
              <a:rPr lang="en-US" sz="2800" dirty="0" smtClean="0"/>
              <a:t>about </a:t>
            </a:r>
            <a:r>
              <a:rPr lang="en-US" sz="2800" i="1" dirty="0" smtClean="0"/>
              <a:t>Improving Data, Improving Outcomes</a:t>
            </a:r>
            <a:br>
              <a:rPr lang="en-US" sz="2800" i="1" dirty="0" smtClean="0"/>
            </a:br>
            <a:r>
              <a:rPr lang="en-US" sz="2800" dirty="0" smtClean="0"/>
              <a:t>using Social Media</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211" y="3448048"/>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b1-VYmmUSQFmnjZplheLCCp540ZHv4rNQqqUSYPfBaD5MgE8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350" y="529704"/>
            <a:ext cx="952500" cy="93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64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894" y="2211434"/>
            <a:ext cx="7772400" cy="3427365"/>
          </a:xfrm>
        </p:spPr>
        <p:txBody>
          <a:bodyPr/>
          <a:lstStyle/>
          <a:p>
            <a:r>
              <a:rPr lang="en-US" sz="3200" dirty="0" smtClean="0"/>
              <a:t>Follow </a:t>
            </a:r>
            <a:r>
              <a:rPr lang="en-US" sz="3200" dirty="0"/>
              <a:t>us on </a:t>
            </a:r>
            <a:r>
              <a:rPr lang="en-US" sz="3200" dirty="0" smtClean="0"/>
              <a:t>Twitter </a:t>
            </a:r>
            <a:r>
              <a:rPr lang="en-US" sz="3200" b="1" dirty="0"/>
              <a:t>@</a:t>
            </a:r>
            <a:r>
              <a:rPr lang="en-US" sz="3200" b="1" dirty="0" smtClean="0"/>
              <a:t>DaSyCenter</a:t>
            </a:r>
            <a:endParaRPr lang="en-US" sz="3200" dirty="0"/>
          </a:p>
          <a:p>
            <a:r>
              <a:rPr lang="en-US" sz="3200" dirty="0"/>
              <a:t> </a:t>
            </a:r>
            <a:r>
              <a:rPr lang="en-US" sz="3200" dirty="0" smtClean="0"/>
              <a:t>Retweet or Reply </a:t>
            </a:r>
            <a:r>
              <a:rPr lang="en-US" sz="3200" dirty="0"/>
              <a:t>to our </a:t>
            </a:r>
            <a:r>
              <a:rPr lang="en-US" sz="3200" dirty="0" smtClean="0"/>
              <a:t>tweets. </a:t>
            </a:r>
          </a:p>
          <a:p>
            <a:r>
              <a:rPr lang="en-US" sz="3200" dirty="0"/>
              <a:t>Tweet </a:t>
            </a:r>
            <a:r>
              <a:rPr lang="en-US" sz="3200" dirty="0" smtClean="0"/>
              <a:t>what you’re hearing; tweet your questions.</a:t>
            </a:r>
          </a:p>
          <a:p>
            <a:r>
              <a:rPr lang="en-US" sz="3200" dirty="0" smtClean="0"/>
              <a:t>During the Conference use the hashtag </a:t>
            </a:r>
            <a:r>
              <a:rPr lang="en-US" sz="3200" b="1" dirty="0"/>
              <a:t>#</a:t>
            </a:r>
            <a:r>
              <a:rPr lang="en-US" sz="3200" b="1" dirty="0" smtClean="0"/>
              <a:t>ImprovingDataOutcomes</a:t>
            </a:r>
          </a:p>
          <a:p>
            <a:pPr marL="0" indent="0">
              <a:buNone/>
            </a:pPr>
            <a:endParaRPr lang="en-US" sz="800" dirty="0" smtClean="0"/>
          </a:p>
          <a:p>
            <a:pPr marL="0" indent="0">
              <a:buNone/>
            </a:pPr>
            <a:endParaRPr lang="en-US" dirty="0" smtClean="0"/>
          </a:p>
          <a:p>
            <a:endParaRPr lang="en-US" sz="1000" dirty="0"/>
          </a:p>
          <a:p>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7" name="Picture 2" descr="https://encrypted-tbn0.gstatic.com/images?q=tbn:ANd9GcTb1-VYmmUSQFmnjZplheLCCp540ZHv4rNQqqUSYPfBaD5MgE8t" title="Twitt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90" y="1851124"/>
            <a:ext cx="735009" cy="720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smtClean="0"/>
              <a:t>Twitter, Tweet, Retweet!</a:t>
            </a:r>
            <a:endParaRPr lang="en-US" dirty="0"/>
          </a:p>
        </p:txBody>
      </p:sp>
    </p:spTree>
    <p:extLst>
      <p:ext uri="{BB962C8B-B14F-4D97-AF65-F5344CB8AC3E}">
        <p14:creationId xmlns:p14="http://schemas.microsoft.com/office/powerpoint/2010/main" val="77964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876" y="2214249"/>
            <a:ext cx="4215410" cy="3352800"/>
          </a:xfrm>
        </p:spPr>
        <p:txBody>
          <a:bodyPr/>
          <a:lstStyle/>
          <a:p>
            <a:pPr marL="0" indent="0">
              <a:buNone/>
            </a:pPr>
            <a:endParaRPr lang="en-US" sz="800" dirty="0" smtClean="0"/>
          </a:p>
          <a:p>
            <a:r>
              <a:rPr lang="en-US" dirty="0" smtClean="0"/>
              <a:t>Like </a:t>
            </a:r>
            <a:r>
              <a:rPr lang="en-US" dirty="0"/>
              <a:t>us on Facebook on the </a:t>
            </a:r>
            <a:r>
              <a:rPr lang="en-US" b="1" dirty="0"/>
              <a:t>Dasy Center </a:t>
            </a:r>
            <a:r>
              <a:rPr lang="en-US" dirty="0" smtClean="0"/>
              <a:t>page.</a:t>
            </a:r>
          </a:p>
          <a:p>
            <a:r>
              <a:rPr lang="en-US" dirty="0" smtClean="0"/>
              <a:t>Let your status show that you’re at the Improving Data, Improving Outcomes Conference. </a:t>
            </a:r>
            <a:endParaRPr lang="en-US" dirty="0"/>
          </a:p>
          <a:p>
            <a:r>
              <a:rPr lang="en-US" dirty="0" smtClean="0"/>
              <a:t>Share what you’re hearing!</a:t>
            </a:r>
          </a:p>
          <a:p>
            <a:pPr marL="0" indent="0">
              <a:buNone/>
            </a:pPr>
            <a:endParaRPr lang="en-US" dirty="0" smtClean="0"/>
          </a:p>
          <a:p>
            <a:endParaRPr lang="en-US" sz="1000" dirty="0"/>
          </a:p>
          <a:p>
            <a:endParaRPr lang="en-US" dirty="0"/>
          </a:p>
        </p:txBody>
      </p:sp>
      <p:sp>
        <p:nvSpPr>
          <p:cNvPr id="3" name="Title 2"/>
          <p:cNvSpPr>
            <a:spLocks noGrp="1"/>
          </p:cNvSpPr>
          <p:nvPr>
            <p:ph type="title"/>
          </p:nvPr>
        </p:nvSpPr>
        <p:spPr>
          <a:xfrm>
            <a:off x="457200" y="274638"/>
            <a:ext cx="8229600" cy="1401762"/>
          </a:xfrm>
        </p:spPr>
        <p:txBody>
          <a:bodyPr>
            <a:noAutofit/>
          </a:bodyPr>
          <a:lstStyle/>
          <a:p>
            <a:pPr algn="ctr"/>
            <a:r>
              <a:rPr lang="en-US" sz="2800" dirty="0" smtClean="0"/>
              <a:t>Friend Us, Like Us, and Post!</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80" y="1828800"/>
            <a:ext cx="810820" cy="81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adwomanintheforest.com/wp-content/uploads/2013/07/3u5ni5.jpg"/>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57400"/>
            <a:ext cx="2895600" cy="3733800"/>
          </a:xfrm>
          <a:prstGeom prst="rect">
            <a:avLst/>
          </a:prstGeom>
          <a:noFill/>
          <a:ln>
            <a:noFill/>
          </a:ln>
        </p:spPr>
      </p:pic>
    </p:spTree>
    <p:extLst>
      <p:ext uri="{BB962C8B-B14F-4D97-AF65-F5344CB8AC3E}">
        <p14:creationId xmlns:p14="http://schemas.microsoft.com/office/powerpoint/2010/main" val="251741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57150"/>
            <a:r>
              <a:rPr lang="en-US" sz="3600" dirty="0" smtClean="0"/>
              <a:t>Center for IDEA Early Childhood Data Systems </a:t>
            </a:r>
          </a:p>
          <a:p>
            <a:pPr indent="-57150"/>
            <a:r>
              <a:rPr lang="en-US" sz="3600" dirty="0" smtClean="0"/>
              <a:t>New OSEP Center (as of December 2013)</a:t>
            </a:r>
          </a:p>
          <a:p>
            <a:pPr indent="-57150"/>
            <a:r>
              <a:rPr lang="en-US" sz="3600" dirty="0" smtClean="0"/>
              <a:t>TA to Pt. C and Part B Preschool agencies states around </a:t>
            </a:r>
            <a:r>
              <a:rPr lang="en-US" sz="4400" dirty="0" smtClean="0">
                <a:solidFill>
                  <a:srgbClr val="FF0000"/>
                </a:solidFill>
              </a:rPr>
              <a:t>data systems</a:t>
            </a:r>
            <a:endParaRPr lang="en-US" sz="4400" dirty="0">
              <a:solidFill>
                <a:srgbClr val="FF0000"/>
              </a:solidFill>
            </a:endParaRPr>
          </a:p>
        </p:txBody>
      </p:sp>
      <p:sp>
        <p:nvSpPr>
          <p:cNvPr id="3" name="Title 2"/>
          <p:cNvSpPr>
            <a:spLocks noGrp="1"/>
          </p:cNvSpPr>
          <p:nvPr>
            <p:ph type="title"/>
          </p:nvPr>
        </p:nvSpPr>
        <p:spPr/>
        <p:txBody>
          <a:bodyPr>
            <a:normAutofit/>
          </a:bodyPr>
          <a:lstStyle/>
          <a:p>
            <a:r>
              <a:rPr lang="en-US" sz="6000" dirty="0" smtClean="0"/>
              <a:t>DaSy</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3113322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850190"/>
            <a:ext cx="7010400" cy="3230562"/>
          </a:xfrm>
        </p:spPr>
        <p:txBody>
          <a:bodyPr>
            <a:noAutofit/>
          </a:bodyPr>
          <a:lstStyle/>
          <a:p>
            <a:pPr marL="1200150"/>
            <a:r>
              <a:rPr lang="en-US" sz="2800" dirty="0" smtClean="0"/>
              <a:t/>
            </a:r>
            <a:br>
              <a:rPr lang="en-US" sz="2800" dirty="0" smtClean="0"/>
            </a:br>
            <a:r>
              <a:rPr lang="en-US" sz="2800" dirty="0" smtClean="0"/>
              <a:t>@DaSyCenter</a:t>
            </a:r>
            <a:br>
              <a:rPr lang="en-US" sz="2800" dirty="0" smtClean="0"/>
            </a:br>
            <a:r>
              <a:rPr lang="en-US" sz="2800" dirty="0"/>
              <a:t>#</a:t>
            </a:r>
            <a:r>
              <a:rPr lang="en-US" sz="2800" dirty="0" smtClean="0"/>
              <a:t>ImprovingDataOutcomes</a:t>
            </a:r>
            <a:br>
              <a:rPr lang="en-US" sz="2800" dirty="0" smtClean="0"/>
            </a:br>
            <a:r>
              <a:rPr lang="en-US" sz="2800" dirty="0" smtClean="0"/>
              <a:t/>
            </a:r>
            <a:br>
              <a:rPr lang="en-US" sz="2800" dirty="0" smtClean="0"/>
            </a:br>
            <a:r>
              <a:rPr lang="en-US" sz="2800" dirty="0"/>
              <a:t/>
            </a:r>
            <a:br>
              <a:rPr lang="en-US" sz="2800" dirty="0"/>
            </a:br>
            <a:r>
              <a:rPr lang="en-US" sz="2800" dirty="0" smtClean="0"/>
              <a:t>Dasy </a:t>
            </a:r>
            <a:r>
              <a:rPr lang="en-US" sz="2800" dirty="0"/>
              <a:t>Center</a:t>
            </a:r>
            <a:endParaRPr lang="en-US" sz="2800" i="1"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pic>
        <p:nvPicPr>
          <p:cNvPr id="6" name="Picture 2" descr="https://encrypted-tbn2.gstatic.com/images?q=tbn:ANd9GcRsd0ZS7lU_oD0qRWiJ5vDLzdUHEnxNeaTFU7zpV3wZe2Aj_AdM" title="Facebook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36324"/>
            <a:ext cx="952926" cy="95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0.gstatic.com/images?q=tbn:ANd9GcTb1-VYmmUSQFmnjZplheLCCp540ZHv4rNQqqUSYPfBaD5MgE8t" title="Twitt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813" y="2511609"/>
            <a:ext cx="952500" cy="933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57200"/>
            <a:ext cx="1447800" cy="1819474"/>
          </a:xfrm>
          <a:prstGeom prst="rect">
            <a:avLst/>
          </a:prstGeom>
        </p:spPr>
      </p:pic>
    </p:spTree>
    <p:extLst>
      <p:ext uri="{BB962C8B-B14F-4D97-AF65-F5344CB8AC3E}">
        <p14:creationId xmlns:p14="http://schemas.microsoft.com/office/powerpoint/2010/main" val="390158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45922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ontent Placeholder 1"/>
          <p:cNvSpPr>
            <a:spLocks noGrp="1"/>
          </p:cNvSpPr>
          <p:nvPr>
            <p:ph idx="1"/>
          </p:nvPr>
        </p:nvSpPr>
        <p:spPr>
          <a:xfrm>
            <a:off x="304800" y="3429000"/>
            <a:ext cx="8229600" cy="4038600"/>
          </a:xfrm>
          <a:prstGeom prst="rect">
            <a:avLst/>
          </a:prstGeom>
        </p:spPr>
        <p:txBody>
          <a:bodyPr/>
          <a:lstStyle/>
          <a:p>
            <a:pPr marL="0" indent="0">
              <a:buNone/>
            </a:pPr>
            <a:endParaRPr lang="en-US" dirty="0" smtClean="0"/>
          </a:p>
          <a:p>
            <a:pPr marL="0" indent="0">
              <a:buNone/>
            </a:pPr>
            <a:endParaRPr lang="en-US" dirty="0">
              <a:solidFill>
                <a:schemeClr val="bg1"/>
              </a:solidFill>
            </a:endParaRPr>
          </a:p>
          <a:p>
            <a:pPr marL="0" indent="0" algn="ctr">
              <a:buNone/>
            </a:pPr>
            <a:r>
              <a:rPr lang="en-US" sz="4800" b="1" dirty="0" smtClean="0">
                <a:solidFill>
                  <a:schemeClr val="tx2">
                    <a:lumMod val="75000"/>
                  </a:schemeClr>
                </a:solidFill>
                <a:latin typeface="Teen" panose="02000400000000000000" pitchFamily="2" charset="0"/>
              </a:rPr>
              <a:t>Moving forward</a:t>
            </a:r>
            <a:endParaRPr lang="en-US" sz="4800" b="1" dirty="0">
              <a:solidFill>
                <a:schemeClr val="tx2">
                  <a:lumMod val="75000"/>
                </a:schemeClr>
              </a:solidFill>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181622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229600" cy="4038600"/>
          </a:xfrm>
        </p:spPr>
        <p:txBody>
          <a:bodyPr/>
          <a:lstStyle/>
          <a:p>
            <a:pPr marL="571500" indent="-171450"/>
            <a:r>
              <a:rPr lang="en-US" sz="3600" dirty="0" smtClean="0"/>
              <a:t>Early Childhood Technical Assistance Center</a:t>
            </a:r>
          </a:p>
          <a:p>
            <a:pPr marL="571500" indent="-171450"/>
            <a:r>
              <a:rPr lang="en-US" sz="3600" dirty="0" smtClean="0"/>
              <a:t>New OSEP Center (as of December 2013)</a:t>
            </a:r>
          </a:p>
          <a:p>
            <a:pPr marL="571500" indent="-171450"/>
            <a:r>
              <a:rPr lang="en-US" sz="3600" dirty="0" smtClean="0"/>
              <a:t>TA to Pt. C and Pt. B preschool agencies to improve systems</a:t>
            </a:r>
            <a:r>
              <a:rPr lang="en-US" sz="3600" dirty="0"/>
              <a:t>, </a:t>
            </a:r>
            <a:r>
              <a:rPr lang="en-US" sz="3600" dirty="0" smtClean="0"/>
              <a:t>practices</a:t>
            </a:r>
            <a:r>
              <a:rPr lang="en-US" sz="3600" dirty="0"/>
              <a:t>, and </a:t>
            </a:r>
            <a:r>
              <a:rPr lang="en-US" sz="3600" dirty="0" smtClean="0"/>
              <a:t>outcomes</a:t>
            </a:r>
            <a:endParaRPr lang="en-US" sz="3600" dirty="0"/>
          </a:p>
        </p:txBody>
      </p:sp>
      <p:sp>
        <p:nvSpPr>
          <p:cNvPr id="3" name="Title 2"/>
          <p:cNvSpPr>
            <a:spLocks noGrp="1"/>
          </p:cNvSpPr>
          <p:nvPr>
            <p:ph type="title"/>
          </p:nvPr>
        </p:nvSpPr>
        <p:spPr>
          <a:solidFill>
            <a:schemeClr val="bg1"/>
          </a:solidFill>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7" name="Picture 6" descr="ectacenterlogo-2013-wordmark-notext.png"/>
          <p:cNvPicPr>
            <a:picLocks noChangeAspect="1"/>
          </p:cNvPicPr>
          <p:nvPr/>
        </p:nvPicPr>
        <p:blipFill>
          <a:blip r:embed="rId3" cstate="print"/>
          <a:srcRect/>
          <a:stretch>
            <a:fillRect/>
          </a:stretch>
        </p:blipFill>
        <p:spPr bwMode="auto">
          <a:xfrm>
            <a:off x="609600" y="533400"/>
            <a:ext cx="3429000" cy="574675"/>
          </a:xfrm>
          <a:prstGeom prst="rect">
            <a:avLst/>
          </a:prstGeom>
          <a:noFill/>
          <a:ln w="9525">
            <a:noFill/>
            <a:miter lim="800000"/>
            <a:headEnd/>
            <a:tailEnd/>
          </a:ln>
        </p:spPr>
      </p:pic>
    </p:spTree>
    <p:extLst>
      <p:ext uri="{BB962C8B-B14F-4D97-AF65-F5344CB8AC3E}">
        <p14:creationId xmlns:p14="http://schemas.microsoft.com/office/powerpoint/2010/main" val="419201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038600"/>
          </a:xfrm>
        </p:spPr>
        <p:txBody>
          <a:bodyPr/>
          <a:lstStyle/>
          <a:p>
            <a:r>
              <a:rPr lang="en-US" sz="3600" dirty="0" smtClean="0"/>
              <a:t>Early Childhood Outcomes Center</a:t>
            </a:r>
          </a:p>
          <a:p>
            <a:r>
              <a:rPr lang="en-US" sz="3600" dirty="0" smtClean="0"/>
              <a:t>Old OSEP Center </a:t>
            </a:r>
          </a:p>
          <a:p>
            <a:r>
              <a:rPr lang="en-US" sz="3600" dirty="0" smtClean="0"/>
              <a:t>TA to Pt. C and Pt. B preschool agencies around building child and family outcomes measurement system.</a:t>
            </a:r>
            <a:endParaRPr lang="en-US" sz="3600" dirty="0"/>
          </a:p>
        </p:txBody>
      </p:sp>
      <p:sp>
        <p:nvSpPr>
          <p:cNvPr id="3" name="Title 2"/>
          <p:cNvSpPr>
            <a:spLocks noGrp="1"/>
          </p:cNvSpPr>
          <p:nvPr>
            <p:ph type="title"/>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1491452" cy="1447800"/>
          </a:xfrm>
          <a:prstGeom prst="rect">
            <a:avLst/>
          </a:prstGeom>
        </p:spPr>
      </p:pic>
    </p:spTree>
    <p:extLst>
      <p:ext uri="{BB962C8B-B14F-4D97-AF65-F5344CB8AC3E}">
        <p14:creationId xmlns:p14="http://schemas.microsoft.com/office/powerpoint/2010/main" val="2140446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3428999"/>
          </a:xfrm>
        </p:spPr>
        <p:txBody>
          <a:bodyPr/>
          <a:lstStyle/>
          <a:p>
            <a:r>
              <a:rPr lang="en-US" dirty="0" smtClean="0"/>
              <a:t>As of November 1, 2013, the work of ECO becomes part of ECTA.</a:t>
            </a:r>
          </a:p>
          <a:p>
            <a:r>
              <a:rPr lang="en-US" dirty="0" smtClean="0"/>
              <a:t>The same TA providers will be working on outcomes.</a:t>
            </a:r>
          </a:p>
          <a:p>
            <a:r>
              <a:rPr lang="en-US" dirty="0" smtClean="0"/>
              <a:t>The contents of the ECO web site are moving to the ECTA website. </a:t>
            </a:r>
          </a:p>
          <a:p>
            <a:pPr lvl="1"/>
            <a:r>
              <a:rPr lang="en-US" dirty="0" smtClean="0"/>
              <a:t>Links will be redirected.</a:t>
            </a:r>
          </a:p>
          <a:p>
            <a:r>
              <a:rPr lang="en-US" dirty="0" smtClean="0"/>
              <a:t>The ECO Center will no longer exist as a separate Center but…</a:t>
            </a:r>
          </a:p>
        </p:txBody>
      </p:sp>
      <p:sp>
        <p:nvSpPr>
          <p:cNvPr id="3" name="Title 2"/>
          <p:cNvSpPr>
            <a:spLocks noGrp="1"/>
          </p:cNvSpPr>
          <p:nvPr>
            <p:ph type="title"/>
          </p:nvPr>
        </p:nvSpPr>
        <p:spPr/>
        <p:txBody>
          <a:bodyPr/>
          <a:lstStyle/>
          <a:p>
            <a:r>
              <a:rPr lang="en-US" dirty="0" smtClean="0"/>
              <a:t>ECO</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5" name="Right Arrow 4"/>
          <p:cNvSpPr/>
          <p:nvPr/>
        </p:nvSpPr>
        <p:spPr>
          <a:xfrm>
            <a:off x="2057400" y="6096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410200"/>
            <a:ext cx="6947030" cy="646331"/>
          </a:xfrm>
          <a:prstGeom prst="rect">
            <a:avLst/>
          </a:prstGeom>
          <a:solidFill>
            <a:schemeClr val="accent3">
              <a:lumMod val="40000"/>
              <a:lumOff val="60000"/>
            </a:schemeClr>
          </a:solidFill>
        </p:spPr>
        <p:txBody>
          <a:bodyPr wrap="none" rtlCol="0">
            <a:spAutoFit/>
          </a:bodyPr>
          <a:lstStyle/>
          <a:p>
            <a:r>
              <a:rPr lang="en-US" sz="3600" dirty="0" smtClean="0">
                <a:solidFill>
                  <a:srgbClr val="FF0000"/>
                </a:solidFill>
              </a:rPr>
              <a:t>…the </a:t>
            </a:r>
            <a:r>
              <a:rPr lang="en-US" sz="3600" dirty="0">
                <a:solidFill>
                  <a:srgbClr val="FF0000"/>
                </a:solidFill>
              </a:rPr>
              <a:t>work will continue under ECTA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3" y="190500"/>
            <a:ext cx="1491452" cy="1447800"/>
          </a:xfrm>
          <a:prstGeom prst="rect">
            <a:avLst/>
          </a:prstGeom>
        </p:spPr>
      </p:pic>
      <p:pic>
        <p:nvPicPr>
          <p:cNvPr id="8" name="Picture 7" descr="ectacenterlogo-2013-wordmark-notext.png"/>
          <p:cNvPicPr>
            <a:picLocks noChangeAspect="1"/>
          </p:cNvPicPr>
          <p:nvPr/>
        </p:nvPicPr>
        <p:blipFill>
          <a:blip r:embed="rId3" cstate="print"/>
          <a:srcRect/>
          <a:stretch>
            <a:fillRect/>
          </a:stretch>
        </p:blipFill>
        <p:spPr bwMode="auto">
          <a:xfrm>
            <a:off x="3733800" y="644525"/>
            <a:ext cx="3429000" cy="574675"/>
          </a:xfrm>
          <a:prstGeom prst="rect">
            <a:avLst/>
          </a:prstGeom>
          <a:noFill/>
          <a:ln w="9525">
            <a:noFill/>
            <a:miter lim="800000"/>
            <a:headEnd/>
            <a:tailEnd/>
          </a:ln>
        </p:spPr>
      </p:pic>
    </p:spTree>
    <p:extLst>
      <p:ext uri="{BB962C8B-B14F-4D97-AF65-F5344CB8AC3E}">
        <p14:creationId xmlns:p14="http://schemas.microsoft.com/office/powerpoint/2010/main" val="609885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7</a:t>
            </a:fld>
            <a:endParaRPr lang="en-US" dirty="0"/>
          </a:p>
        </p:txBody>
      </p:sp>
      <p:sp>
        <p:nvSpPr>
          <p:cNvPr id="5" name="AutoShape 2" descr="http://www.deviantart.com/download/146501087/Brady_Bunch_style_template_by_Sassi16.png?token=30277662392629ffa5228a94e6424fcfcbb3c011&amp;ts=137894600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www.deviantart.com/download/146501087/Brady_Bunch_style_template_by_Sassi16.png?token=30277662392629ffa5228a94e6424fcfcbb3c011&amp;ts=137894600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www.deviantart.com/download/146501087/Brady_Bunch_style_template_by_Sassi16.png?token=30277662392629ffa5228a94e6424fcfcbb3c011&amp;ts=137894600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www.deviantart.com/download/146501087/Brady_Bunch_style_template_by_Sassi16.png?token=30277662392629ffa5228a94e6424fcfcbb3c011&amp;ts=137894600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58490208"/>
              </p:ext>
            </p:extLst>
          </p:nvPr>
        </p:nvGraphicFramePr>
        <p:xfrm>
          <a:off x="2251075" y="2997200"/>
          <a:ext cx="4640263" cy="863600"/>
        </p:xfrm>
        <a:graphic>
          <a:graphicData uri="http://schemas.openxmlformats.org/presentationml/2006/ole">
            <mc:AlternateContent xmlns:mc="http://schemas.openxmlformats.org/markup-compatibility/2006">
              <mc:Choice xmlns:v="urn:schemas-microsoft-com:vml" Requires="v">
                <p:oleObj spid="_x0000_s1111" name="Packager Shell Object" showAsIcon="1" r:id="rId4" imgW="4640040" imgH="862920" progId="Package">
                  <p:embed/>
                </p:oleObj>
              </mc:Choice>
              <mc:Fallback>
                <p:oleObj name="Packager Shell Object" showAsIcon="1" r:id="rId4" imgW="4640040" imgH="862920" progId="Package">
                  <p:embed/>
                  <p:pic>
                    <p:nvPicPr>
                      <p:cNvPr id="0" name=""/>
                      <p:cNvPicPr/>
                      <p:nvPr/>
                    </p:nvPicPr>
                    <p:blipFill>
                      <a:blip r:embed="rId5"/>
                      <a:stretch>
                        <a:fillRect/>
                      </a:stretch>
                    </p:blipFill>
                    <p:spPr>
                      <a:xfrm>
                        <a:off x="2251075" y="2997200"/>
                        <a:ext cx="4640263" cy="863600"/>
                      </a:xfrm>
                      <a:prstGeom prst="rect">
                        <a:avLst/>
                      </a:prstGeom>
                    </p:spPr>
                  </p:pic>
                </p:oleObj>
              </mc:Fallback>
            </mc:AlternateContent>
          </a:graphicData>
        </a:graphic>
      </p:graphicFrame>
      <p:pic>
        <p:nvPicPr>
          <p:cNvPr id="1033" name="Picture 9" descr="C:\Users\khebbeler\Pictures\Brady_Bunch_style_template_by_Sassi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 y="465138"/>
            <a:ext cx="7802880" cy="5852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86100" y="2383250"/>
            <a:ext cx="3238500" cy="2015936"/>
          </a:xfrm>
          <a:prstGeom prst="rect">
            <a:avLst/>
          </a:prstGeom>
          <a:noFill/>
        </p:spPr>
        <p:txBody>
          <a:bodyPr wrap="square" rtlCol="0">
            <a:spAutoFit/>
          </a:bodyPr>
          <a:lstStyle/>
          <a:p>
            <a:pPr algn="ctr">
              <a:lnSpc>
                <a:spcPts val="5000"/>
              </a:lnSpc>
            </a:pPr>
            <a:r>
              <a:rPr lang="en-US" sz="7200" dirty="0" smtClean="0">
                <a:solidFill>
                  <a:schemeClr val="bg1"/>
                </a:solidFill>
                <a:latin typeface="Brady Bunch"/>
                <a:ea typeface="Calibri"/>
                <a:cs typeface="Times New Roman"/>
              </a:rPr>
              <a:t>The </a:t>
            </a:r>
          </a:p>
          <a:p>
            <a:pPr algn="ctr">
              <a:lnSpc>
                <a:spcPts val="5000"/>
              </a:lnSpc>
            </a:pPr>
            <a:r>
              <a:rPr lang="en-US" sz="7200" dirty="0" smtClean="0">
                <a:solidFill>
                  <a:schemeClr val="bg1"/>
                </a:solidFill>
                <a:latin typeface="Brady Bunch"/>
                <a:ea typeface="Calibri"/>
                <a:cs typeface="Times New Roman"/>
              </a:rPr>
              <a:t>ECTA/ECO </a:t>
            </a:r>
            <a:r>
              <a:rPr lang="en-US" sz="7200" dirty="0" err="1" smtClean="0">
                <a:solidFill>
                  <a:schemeClr val="bg1"/>
                </a:solidFill>
                <a:latin typeface="Brady Bunch"/>
                <a:ea typeface="Calibri"/>
                <a:cs typeface="Times New Roman"/>
              </a:rPr>
              <a:t>BuncH</a:t>
            </a:r>
            <a:endParaRPr lang="en-US" sz="7200" dirty="0">
              <a:solidFill>
                <a:schemeClr val="bg1"/>
              </a:solidFill>
              <a:ea typeface="Calibri"/>
              <a:cs typeface="Times New Roman"/>
            </a:endParaRPr>
          </a:p>
        </p:txBody>
      </p:sp>
      <p:pic>
        <p:nvPicPr>
          <p:cNvPr id="1035" name="Picture 11" descr="Photo: Lynne Ka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666" y="4481437"/>
            <a:ext cx="13716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hoto: Lynne Kah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0" y="4520895"/>
            <a:ext cx="1327779" cy="170361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hoto: Kathi Gillas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417" y="617538"/>
            <a:ext cx="1238084" cy="154760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onna Spi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6337" y="581329"/>
            <a:ext cx="12573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Kathleen Hebbel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6666" y="576849"/>
            <a:ext cx="1270634" cy="15882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auren Bart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5386" y="4542494"/>
            <a:ext cx="1319213" cy="164901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rnelia Tayl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0629" y="2532563"/>
            <a:ext cx="1228725" cy="15359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iobhan Colg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7025" y="2506473"/>
            <a:ext cx="1285709" cy="160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2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838200"/>
            <a:ext cx="8229600" cy="4800600"/>
          </a:xfrm>
        </p:spPr>
        <p:txBody>
          <a:bodyPr/>
          <a:lstStyle/>
          <a:p>
            <a:pPr marL="0" indent="0">
              <a:buNone/>
            </a:pPr>
            <a:endParaRPr lang="en-US" sz="3600" dirty="0" smtClean="0"/>
          </a:p>
          <a:p>
            <a:pPr marL="0" indent="0">
              <a:buNone/>
            </a:pPr>
            <a:endParaRPr lang="en-US" sz="3600" dirty="0"/>
          </a:p>
          <a:p>
            <a:pPr marL="0" indent="0">
              <a:buNone/>
            </a:pPr>
            <a:r>
              <a:rPr lang="en-US" sz="3600" dirty="0" smtClean="0"/>
              <a:t>Who </a:t>
            </a:r>
            <a:r>
              <a:rPr lang="en-US" sz="3600" dirty="0"/>
              <a:t>do I call?</a:t>
            </a:r>
            <a:endParaRPr lang="en-US" sz="3600" dirty="0" smtClean="0"/>
          </a:p>
          <a:p>
            <a:pPr marL="0" indent="0">
              <a:buNone/>
            </a:pPr>
            <a:endParaRPr lang="en-US" sz="3600" dirty="0"/>
          </a:p>
          <a:p>
            <a:pPr marL="0" indent="0">
              <a:buNone/>
            </a:pPr>
            <a:endParaRPr lang="en-US" sz="3600" dirty="0" smtClean="0"/>
          </a:p>
          <a:p>
            <a:pPr marL="0" indent="0">
              <a:buNone/>
            </a:pPr>
            <a:endParaRPr lang="en-US" sz="1000" dirty="0" smtClean="0"/>
          </a:p>
          <a:p>
            <a:pPr marL="0" indent="0">
              <a:buNone/>
            </a:pPr>
            <a:r>
              <a:rPr lang="en-US" sz="3600" dirty="0" smtClean="0"/>
              <a:t>Answer:  It doesn’t matter</a:t>
            </a:r>
            <a:endParaRPr lang="en-US" sz="3600" dirty="0"/>
          </a:p>
        </p:txBody>
      </p:sp>
      <p:sp>
        <p:nvSpPr>
          <p:cNvPr id="2" name="Slide Number Placeholder 1"/>
          <p:cNvSpPr>
            <a:spLocks noGrp="1"/>
          </p:cNvSpPr>
          <p:nvPr>
            <p:ph type="sldNum" sz="quarter" idx="10"/>
          </p:nvPr>
        </p:nvSpPr>
        <p:spPr/>
        <p:txBody>
          <a:bodyPr/>
          <a:lstStyle/>
          <a:p>
            <a:fld id="{DDBC25A3-9A77-45DC-A3C2-C005833774A9}" type="slidenum">
              <a:rPr lang="en-US" smtClean="0"/>
              <a:pPr/>
              <a:t>8</a:t>
            </a:fld>
            <a:endParaRPr lang="en-US" dirty="0"/>
          </a:p>
        </p:txBody>
      </p:sp>
      <p:pic>
        <p:nvPicPr>
          <p:cNvPr id="5" name="Picture 4" descr="THE TELEPHON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19200"/>
            <a:ext cx="4630420" cy="2510609"/>
          </a:xfrm>
          <a:prstGeom prst="rect">
            <a:avLst/>
          </a:prstGeom>
          <a:noFill/>
          <a:ln>
            <a:solidFill>
              <a:schemeClr val="accent1"/>
            </a:solidFill>
          </a:ln>
        </p:spPr>
      </p:pic>
    </p:spTree>
    <p:extLst>
      <p:ext uri="{BB962C8B-B14F-4D97-AF65-F5344CB8AC3E}">
        <p14:creationId xmlns:p14="http://schemas.microsoft.com/office/powerpoint/2010/main" val="10925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DB9"/>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00201"/>
            <a:ext cx="4648200" cy="4038600"/>
          </a:xfrm>
          <a:prstGeom prst="rect">
            <a:avLst/>
          </a:prstGeom>
        </p:spPr>
        <p:txBody>
          <a:bodyPr/>
          <a:lstStyle/>
          <a:p>
            <a:pPr marL="0" indent="0" algn="ctr">
              <a:buNone/>
            </a:pPr>
            <a:endParaRPr lang="en-US" sz="4800" b="1" dirty="0" smtClean="0">
              <a:solidFill>
                <a:schemeClr val="accent1">
                  <a:lumMod val="75000"/>
                </a:schemeClr>
              </a:solidFill>
              <a:latin typeface="Teen" panose="02000400000000000000" pitchFamily="2" charset="0"/>
            </a:endParaRPr>
          </a:p>
          <a:p>
            <a:pPr marL="0" indent="0" algn="ctr">
              <a:buNone/>
            </a:pPr>
            <a:r>
              <a:rPr lang="en-US" sz="4800" b="1" dirty="0" smtClean="0">
                <a:solidFill>
                  <a:schemeClr val="accent1">
                    <a:lumMod val="75000"/>
                  </a:schemeClr>
                </a:solidFill>
                <a:latin typeface="Teen" panose="02000400000000000000" pitchFamily="2" charset="0"/>
              </a:rPr>
              <a:t>The Conference</a:t>
            </a:r>
            <a:endParaRPr lang="en-US" sz="4800" b="1" dirty="0">
              <a:solidFill>
                <a:schemeClr val="accent1">
                  <a:lumMod val="75000"/>
                </a:schemeClr>
              </a:solidFill>
              <a:latin typeface="Teen" panose="02000400000000000000" pitchFamily="2" charset="0"/>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38263"/>
            <a:ext cx="28575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5168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Why are we here and a few more things…&amp;#x0D;&amp;#x0A;&amp;#x0D;&amp;#x0A;Kathy Hebbeler&amp;#x0D;&amp;#x0A;  DaSy@SRI International&amp;#x0D;&amp;#x0A;  ECO@SRI International&amp;#x0D;&amp;#x0A;  ECTA@SRI &quot;/&gt;&lt;property id=&quot;20307&quot; value=&quot;258&quot;/&gt;&lt;/object&gt;&lt;object type=&quot;3&quot; unique_id=&quot;11947&quot;&gt;&lt;property id=&quot;20148&quot; value=&quot;5&quot;/&gt;&lt;property id=&quot;20300&quot; value=&quot;Slide 3 - &amp;quot;DaSy&amp;quot;&quot;/&gt;&lt;property id=&quot;20307&quot; value=&quot;260&quot;/&gt;&lt;/object&gt;&lt;object type=&quot;3&quot; unique_id=&quot;11948&quot;&gt;&lt;property id=&quot;20148&quot; value=&quot;5&quot;/&gt;&lt;property id=&quot;20300&quot; value=&quot;Slide 4&quot;/&gt;&lt;property id=&quot;20307&quot; value=&quot;261&quot;/&gt;&lt;/object&gt;&lt;object type=&quot;3&quot; unique_id=&quot;11999&quot;&gt;&lt;property id=&quot;20148&quot; value=&quot;5&quot;/&gt;&lt;property id=&quot;20300&quot; value=&quot;Slide 5&quot;/&gt;&lt;property id=&quot;20307&quot; value=&quot;262&quot;/&gt;&lt;/object&gt;&lt;object type=&quot;3&quot; unique_id=&quot;12000&quot;&gt;&lt;property id=&quot;20148&quot; value=&quot;5&quot;/&gt;&lt;property id=&quot;20300&quot; value=&quot;Slide 6 - &amp;quot;ECO&amp;quot;&quot;/&gt;&lt;property id=&quot;20307&quot; value=&quot;263&quot;/&gt;&lt;/object&gt;&lt;object type=&quot;3&quot; unique_id=&quot;12001&quot;&gt;&lt;property id=&quot;20148&quot; value=&quot;5&quot;/&gt;&lt;property id=&quot;20300&quot; value=&quot;Slide 7&quot;/&gt;&lt;property id=&quot;20307&quot; value=&quot;264&quot;/&gt;&lt;/object&gt;&lt;object type=&quot;3&quot; unique_id=&quot;12012&quot;&gt;&lt;property id=&quot;20148&quot; value=&quot;5&quot;/&gt;&lt;property id=&quot;20300&quot; value=&quot;Slide 22&quot;/&gt;&lt;property id=&quot;20307&quot; value=&quot;265&quot;/&gt;&lt;/object&gt;&lt;object type=&quot;3&quot; unique_id=&quot;12063&quot;&gt;&lt;property id=&quot;20148&quot; value=&quot;5&quot;/&gt;&lt;property id=&quot;20300&quot; value=&quot;Slide 23&quot;/&gt;&lt;property id=&quot;20307&quot; value=&quot;267&quot;/&gt;&lt;/object&gt;&lt;object type=&quot;3&quot; unique_id=&quot;12064&quot;&gt;&lt;property id=&quot;20148&quot; value=&quot;5&quot;/&gt;&lt;property id=&quot;20300&quot; value=&quot;Slide 24 - &amp;quot;The contents of the map can be changed&amp;quot;&quot;/&gt;&lt;property id=&quot;20307&quot; value=&quot;266&quot;/&gt;&lt;/object&gt;&lt;object type=&quot;3&quot; unique_id=&quot;12101&quot;&gt;&lt;property id=&quot;20148&quot; value=&quot;5&quot;/&gt;&lt;property id=&quot;20300&quot; value=&quot;Slide 25&quot;/&gt;&lt;property id=&quot;20307&quot; value=&quot;268&quot;/&gt;&lt;/object&gt;&lt;object type=&quot;3&quot; unique_id=&quot;14580&quot;&gt;&lt;property id=&quot;20148&quot; value=&quot;5&quot;/&gt;&lt;property id=&quot;20300&quot; value=&quot;Slide 20&quot;/&gt;&lt;property id=&quot;20307&quot; value=&quot;270&quot;/&gt;&lt;/object&gt;&lt;object type=&quot;3&quot; unique_id=&quot;14583&quot;&gt;&lt;property id=&quot;20148&quot; value=&quot;5&quot;/&gt;&lt;property id=&quot;20300&quot; value=&quot;Slide 27 - &amp;quot;Join the conversation &amp;#x0D;&amp;#x0A;about Improving Data, Improving Outcomes&amp;#x0D;&amp;#x0A;using Social Media&amp;quot;&quot;/&gt;&lt;property id=&quot;20307&quot; value=&quot;271&quot;/&gt;&lt;/object&gt;&lt;object type=&quot;3&quot; unique_id=&quot;14584&quot;&gt;&lt;property id=&quot;20148&quot; value=&quot;5&quot;/&gt;&lt;property id=&quot;20300&quot; value=&quot;Slide 28 - &amp;quot;Twitter, Tweet, Retweet!&amp;quot;&quot;/&gt;&lt;property id=&quot;20307&quot; value=&quot;272&quot;/&gt;&lt;/object&gt;&lt;object type=&quot;3&quot; unique_id=&quot;14585&quot;&gt;&lt;property id=&quot;20148&quot; value=&quot;5&quot;/&gt;&lt;property id=&quot;20300&quot; value=&quot;Slide 29 - &amp;quot;Friend Us, Like Us, and Post!&amp;quot;&quot;/&gt;&lt;property id=&quot;20307&quot; value=&quot;273&quot;/&gt;&lt;/object&gt;&lt;object type=&quot;3&quot; unique_id=&quot;14586&quot;&gt;&lt;property id=&quot;20148&quot; value=&quot;5&quot;/&gt;&lt;property id=&quot;20300&quot; value=&quot;Slide 30 - &amp;quot;&amp;#x0D;&amp;#x0A;@DaSyCenter&amp;#x0D;&amp;#x0A;#ImprovingDataOutcomes&amp;#x0D;&amp;#x0A;&amp;#x0D;&amp;#x0A;&amp;#x0D;&amp;#x0A;Dasy Center&amp;quot;&quot;/&gt;&lt;property id=&quot;20307&quot; value=&quot;274&quot;/&gt;&lt;/object&gt;&lt;object type=&quot;3&quot; unique_id=&quot;14672&quot;&gt;&lt;property id=&quot;20148&quot; value=&quot;5&quot;/&gt;&lt;property id=&quot;20300&quot; value=&quot;Slide 19 - &amp;quot;We need your feedback&amp;quot;&quot;/&gt;&lt;property id=&quot;20307&quot; value=&quot;277&quot;/&gt;&lt;/object&gt;&lt;object type=&quot;3&quot; unique_id=&quot;15172&quot;&gt;&lt;property id=&quot;20148&quot; value=&quot;5&quot;/&gt;&lt;property id=&quot;20300&quot; value=&quot;Slide 11 - &amp;quot;Your options&amp;quot;&quot;/&gt;&lt;property id=&quot;20307&quot; value=&quot;285&quot;/&gt;&lt;/object&gt;&lt;object type=&quot;3&quot; unique_id=&quot;15173&quot;&gt;&lt;property id=&quot;20148&quot; value=&quot;5&quot;/&gt;&lt;property id=&quot;20300&quot; value=&quot;Slide 18&quot;/&gt;&lt;property id=&quot;20307&quot; value=&quot;283&quot;/&gt;&lt;/object&gt;&lt;object type=&quot;3&quot; unique_id=&quot;15270&quot;&gt;&lt;property id=&quot;20148&quot; value=&quot;5&quot;/&gt;&lt;property id=&quot;20300&quot; value=&quot;Slide 8&quot;/&gt;&lt;property id=&quot;20307&quot; value=&quot;287&quot;/&gt;&lt;/object&gt;&lt;object type=&quot;3&quot; unique_id=&quot;15271&quot;&gt;&lt;property id=&quot;20148&quot; value=&quot;5&quot;/&gt;&lt;property id=&quot;20300&quot; value=&quot;Slide 10&quot;/&gt;&lt;property id=&quot;20307&quot; value=&quot;289&quot;/&gt;&lt;/object&gt;&lt;object type=&quot;3&quot; unique_id=&quot;15857&quot;&gt;&lt;property id=&quot;20148&quot; value=&quot;5&quot;/&gt;&lt;property id=&quot;20300&quot; value=&quot;Slide 12 - &amp;quot;Workshops – 3 hours&amp;quot;&quot;/&gt;&lt;property id=&quot;20307&quot; value=&quot;290&quot;/&gt;&lt;/object&gt;&lt;object type=&quot;3&quot; unique_id=&quot;15858&quot;&gt;&lt;property id=&quot;20148&quot; value=&quot;5&quot;/&gt;&lt;property id=&quot;20300&quot; value=&quot;Slide 13 - &amp;quot;Early Bird Discussions&amp;quot;&quot;/&gt;&lt;property id=&quot;20307&quot; value=&quot;291&quot;/&gt;&lt;/object&gt;&lt;object type=&quot;3&quot; unique_id=&quot;15859&quot;&gt;&lt;property id=&quot;20148&quot; value=&quot;5&quot;/&gt;&lt;property id=&quot;20300&quot; value=&quot;Slide 14 - &amp;quot;Concurrent Sessions&amp;quot;&quot;/&gt;&lt;property id=&quot;20307&quot; value=&quot;292&quot;/&gt;&lt;/object&gt;&lt;object type=&quot;3&quot; unique_id=&quot;15965&quot;&gt;&lt;property id=&quot;20148&quot; value=&quot;5&quot;/&gt;&lt;property id=&quot;20300&quot; value=&quot;Slide 15 - &amp;quot;Second Plenary&amp;quot;&quot;/&gt;&lt;property id=&quot;20307&quot; value=&quot;293&quot;/&gt;&lt;/object&gt;&lt;object type=&quot;3&quot; unique_id=&quot;16183&quot;&gt;&lt;property id=&quot;20148&quot; value=&quot;5&quot;/&gt;&lt;property id=&quot;20300&quot; value=&quot;Slide 16 - &amp;quot;State Next Steps: Take it Back, Make a Difference (Tuesday 11:00 to 1:00)&amp;quot;&quot;/&gt;&lt;property id=&quot;20307&quot; value=&quot;295&quot;/&gt;&lt;/object&gt;&lt;object type=&quot;3&quot; unique_id=&quot;16676&quot;&gt;&lt;property id=&quot;20148&quot; value=&quot;5&quot;/&gt;&lt;property id=&quot;20300&quot; value=&quot;Slide 17 - &amp;quot;State Next Steps: Take it Back, Make a Difference: Purpose and Outcome&amp;quot;&quot;/&gt;&lt;property id=&quot;20307&quot; value=&quot;296&quot;/&gt;&lt;/object&gt;&lt;object type=&quot;3&quot; unique_id=&quot;17003&quot;&gt;&lt;property id=&quot;20148&quot; value=&quot;5&quot;/&gt;&lt;property id=&quot;20300&quot; value=&quot;Slide 9&quot;/&gt;&lt;property id=&quot;20307&quot; value=&quot;297&quot;/&gt;&lt;/object&gt;&lt;object type=&quot;3&quot; unique_id=&quot;17004&quot;&gt;&lt;property id=&quot;20148&quot; value=&quot;5&quot;/&gt;&lt;property id=&quot;20300&quot; value=&quot;Slide 21&quot;/&gt;&lt;property id=&quot;20307&quot; value=&quot;298&quot;/&gt;&lt;/object&gt;&lt;object type=&quot;3&quot; unique_id=&quot;17222&quot;&gt;&lt;property id=&quot;20148&quot; value=&quot;5&quot;/&gt;&lt;property id=&quot;20300&quot; value=&quot;Slide 2&quot;/&gt;&lt;property id=&quot;20307&quot; value=&quot;302&quot;/&gt;&lt;/object&gt;&lt;object type=&quot;3&quot; unique_id=&quot;17223&quot;&gt;&lt;property id=&quot;20148&quot; value=&quot;5&quot;/&gt;&lt;property id=&quot;20300&quot; value=&quot;Slide 26&quot;/&gt;&lt;property id=&quot;20307&quot; value=&quot;299&quot;/&gt;&lt;/object&gt;&lt;object type=&quot;3&quot; unique_id=&quot;17224&quot;&gt;&lt;property id=&quot;20148&quot; value=&quot;5&quot;/&gt;&lt;property id=&quot;20300&quot; value=&quot;Slide 31&quot;/&gt;&lt;property id=&quot;20307&quot; value=&quot;300&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3027</TotalTime>
  <Words>3281</Words>
  <Application>Microsoft Office PowerPoint</Application>
  <PresentationFormat>On-screen Show (4:3)</PresentationFormat>
  <Paragraphs>262</Paragraphs>
  <Slides>31</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Arial</vt:lpstr>
      <vt:lpstr>Brady Bunch</vt:lpstr>
      <vt:lpstr>Calibri</vt:lpstr>
      <vt:lpstr>CatholicSchoolGirls Intl BB</vt:lpstr>
      <vt:lpstr>Century Gothic</vt:lpstr>
      <vt:lpstr>Century Schoolbook</vt:lpstr>
      <vt:lpstr>Teen</vt:lpstr>
      <vt:lpstr>Times New Roman</vt:lpstr>
      <vt:lpstr>Office Theme</vt:lpstr>
      <vt:lpstr>Packager Shell Object</vt:lpstr>
      <vt:lpstr>Acrobat Document</vt:lpstr>
      <vt:lpstr>Why are we here and a few more things…  Kathy Hebbeler   DaSy@SRI International   ECO@SRI International   ECTA@SRI International </vt:lpstr>
      <vt:lpstr>PowerPoint Presentation</vt:lpstr>
      <vt:lpstr>DaSy</vt:lpstr>
      <vt:lpstr>PowerPoint Presentation</vt:lpstr>
      <vt:lpstr>PowerPoint Presentation</vt:lpstr>
      <vt:lpstr>ECO</vt:lpstr>
      <vt:lpstr>PowerPoint Presentation</vt:lpstr>
      <vt:lpstr>PowerPoint Presentation</vt:lpstr>
      <vt:lpstr>PowerPoint Presentation</vt:lpstr>
      <vt:lpstr>PowerPoint Presentation</vt:lpstr>
      <vt:lpstr>Your options</vt:lpstr>
      <vt:lpstr>Workshops – 3 hours</vt:lpstr>
      <vt:lpstr>Early Bird Discussions</vt:lpstr>
      <vt:lpstr>Concurrent Sessions</vt:lpstr>
      <vt:lpstr>Second Plenary</vt:lpstr>
      <vt:lpstr>State Next Steps: Take it Back, Make a Difference (Tuesday 11:00 to 1:00)</vt:lpstr>
      <vt:lpstr>State Next Steps: Take it Back, Make a Difference: Purpose and Outcome</vt:lpstr>
      <vt:lpstr>PowerPoint Presentation</vt:lpstr>
      <vt:lpstr>We need your feedback</vt:lpstr>
      <vt:lpstr>PowerPoint Presentation</vt:lpstr>
      <vt:lpstr>PowerPoint Presentation</vt:lpstr>
      <vt:lpstr>PowerPoint Presentation</vt:lpstr>
      <vt:lpstr>PowerPoint Presentation</vt:lpstr>
      <vt:lpstr>The contents of the map can be changed</vt:lpstr>
      <vt:lpstr>PowerPoint Presentation</vt:lpstr>
      <vt:lpstr>PowerPoint Presentation</vt:lpstr>
      <vt:lpstr>Join the conversation  about Improving Data, Improving Outcomes using Social Media</vt:lpstr>
      <vt:lpstr>Twitter, Tweet, Retweet!</vt:lpstr>
      <vt:lpstr>Friend Us, Like Us, and Post!</vt:lpstr>
      <vt:lpstr> @DaSyCenter #ImprovingDataOutcomes   Dasy Center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Kellen Reid</cp:lastModifiedBy>
  <cp:revision>131</cp:revision>
  <dcterms:created xsi:type="dcterms:W3CDTF">2013-02-06T21:54:43Z</dcterms:created>
  <dcterms:modified xsi:type="dcterms:W3CDTF">2013-09-15T16:08:44Z</dcterms:modified>
</cp:coreProperties>
</file>