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751" r:id="rId3"/>
    <p:sldMasterId id="2147483766" r:id="rId4"/>
    <p:sldMasterId id="2147483796" r:id="rId5"/>
    <p:sldMasterId id="2147483811" r:id="rId6"/>
  </p:sldMasterIdLst>
  <p:notesMasterIdLst>
    <p:notesMasterId r:id="rId28"/>
  </p:notesMasterIdLst>
  <p:handoutMasterIdLst>
    <p:handoutMasterId r:id="rId29"/>
  </p:handoutMasterIdLst>
  <p:sldIdLst>
    <p:sldId id="511" r:id="rId7"/>
    <p:sldId id="611" r:id="rId8"/>
    <p:sldId id="593" r:id="rId9"/>
    <p:sldId id="594" r:id="rId10"/>
    <p:sldId id="595" r:id="rId11"/>
    <p:sldId id="596" r:id="rId12"/>
    <p:sldId id="597" r:id="rId13"/>
    <p:sldId id="609" r:id="rId14"/>
    <p:sldId id="605" r:id="rId15"/>
    <p:sldId id="608" r:id="rId16"/>
    <p:sldId id="626" r:id="rId17"/>
    <p:sldId id="627" r:id="rId18"/>
    <p:sldId id="628" r:id="rId19"/>
    <p:sldId id="629" r:id="rId20"/>
    <p:sldId id="633" r:id="rId21"/>
    <p:sldId id="630" r:id="rId22"/>
    <p:sldId id="631" r:id="rId23"/>
    <p:sldId id="632" r:id="rId24"/>
    <p:sldId id="635" r:id="rId25"/>
    <p:sldId id="636" r:id="rId26"/>
    <p:sldId id="604" r:id="rId27"/>
  </p:sldIdLst>
  <p:sldSz cx="9144000" cy="6858000" type="screen4x3"/>
  <p:notesSz cx="6881813" cy="9296400"/>
  <p:custDataLst>
    <p:tags r:id="rId3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D9C8F8"/>
    <a:srgbClr val="FFFFCC"/>
    <a:srgbClr val="006600"/>
    <a:srgbClr val="D1FDBB"/>
    <a:srgbClr val="000099"/>
    <a:srgbClr val="6600FF"/>
    <a:srgbClr val="4E2AB8"/>
    <a:srgbClr val="523F69"/>
    <a:srgbClr val="224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1770" autoAdjust="0"/>
  </p:normalViewPr>
  <p:slideViewPr>
    <p:cSldViewPr>
      <p:cViewPr>
        <p:scale>
          <a:sx n="60" d="100"/>
          <a:sy n="60" d="100"/>
        </p:scale>
        <p:origin x="-154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1110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88306" y="3048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Measuring and Improving Child and Family Outcomes Conference New Orleans, LA</a:t>
            </a:r>
            <a:endParaRPr lang="en-US" dirty="0"/>
          </a:p>
          <a:p>
            <a:pPr>
              <a:defRPr/>
            </a:pPr>
            <a:r>
              <a:rPr lang="en-US" dirty="0" smtClean="0"/>
              <a:t>September 2010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26906" y="0"/>
            <a:ext cx="924747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46A15D2A-CEFB-454F-831C-AF927C6F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191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  <p:extLst>
      <p:ext uri="{BB962C8B-B14F-4D97-AF65-F5344CB8AC3E}">
        <p14:creationId xmlns:p14="http://schemas.microsoft.com/office/powerpoint/2010/main" val="183590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A4E8AF-FB59-4ECE-8C80-76E13B1AC5D3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933" y="4414519"/>
            <a:ext cx="5507948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22E3482-1AC4-4480-8E1D-0AB2BCEB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C5929-C3DE-4DD9-9B8C-AFC5ED017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FA7A5-95DA-4B60-9F5B-C4968DF00F4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CD56F-BCEB-4680-93E8-FE3845DEE46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017BE-A467-4973-906B-A5A92ACEBFA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0EED0-32CD-44A7-B9B9-5F70843504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6B69B-1FB7-4D67-AD57-50EE914DECA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Action steps = training and TA, for example – first to improve the quality of the data, then to improve programs when the inference is that improvement is needed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7DB5-E535-4D58-B47D-FE3F48080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2D2E-7C77-4AF2-8AD8-5058B673B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7565-7CFA-4911-94BD-ED477B8C1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B9C9-56F6-4ADD-B4A8-649640E21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048C-CA09-482D-B509-7B33E7C8B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8675-5A37-4EA8-9D04-8C05A6313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4758-7142-4F60-AB32-4D38056C4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91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3BA3-4780-4BBF-A926-AE48C7EF6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983B-A996-4C58-ACA5-A3614C6F1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DC2-8705-47C8-BB6B-3E06CB3C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  <a:lvl2pP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953DF62-26BB-4E12-BC37-228610316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209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3434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6DED6-7DA0-4746-B649-AE910AA0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43434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6CA2-72BC-4BA2-9B1C-681FC59D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17B8-CCAE-4E48-B202-6E9F5F1B2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eco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692C6903-1743-4F66-A1E1-8E479C643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0580-15A6-4E6E-A8EB-177DB23F4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1656-C04C-4C4B-A558-1F91F64B4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DEB4-6A4B-4C45-B27F-EA6B7F311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0DC1-277C-48AD-81DE-AFDC5FE9C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EDAA-BC19-4AD4-B633-9614C112D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0073-7DD2-4DC4-AEAE-0AE707050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9571-9C42-4A4C-B688-F260DFD1F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AFAD-517C-4903-B695-E1F780FF9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C958-E46F-4994-8058-A5444C4A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hir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47995C5E-8F69-4404-985A-593E1D69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FC27-B157-4DF2-8DAF-C08A4FBD6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55C9-D5B5-4D0D-A410-8A3AE6F0F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DA04-0460-4E9A-BC18-9A3406F60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E910-4C7F-4DCB-BBC7-6C6393DB3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BA49-829F-4423-B10B-F0F4E4D69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B433-F82C-4034-95A5-F35E414A5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B05B-62BC-40DA-AA8E-86190A02A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5C1C-C290-4D17-B454-91D2A1D4C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C4CB-DD48-4AC7-B14F-99C07A222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our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E0C68C25-49C4-46A0-A164-0A8C884F3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5E31-0512-4941-8651-9354CA085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EC74-CED3-42DB-B64D-423490AA0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1977-7F77-473C-B9D9-0F773AEB4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AC16-3F97-455B-ABE9-8FDA5981D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C8CA-BCB9-4086-9949-8747C6E04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0213-635C-4591-A172-07C489A2D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9273-CADD-438B-AF85-55A08702E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4CFA-82C1-47BC-A8B6-FE9727CF4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CE98-2700-4863-A715-7B495BA9D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f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375B5C1F-A8C5-424E-9894-3AA0CD7A1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F534-D375-48D8-A9D6-CFDFEB0FB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EA9E-345B-486D-927A-05EF4099A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D5AB-D770-42B2-B9A9-CA2E092E6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06D7-0C62-47F6-AF2E-08873796B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6A5B-4173-48D0-A385-EF52A9566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D0C6-B720-4631-85BE-51B4D8BBC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CCE-8ED4-41D1-8C4D-DC07D7000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0D91-35C7-4D19-AC08-46749F46E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E485-FEA7-4FA1-B013-CCFBD25ED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E91D-41EA-4087-9A18-2093DE4B7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6228-AA7A-4A7E-977E-A44A4E3A7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cap="flat" cmpd="sng" algn="ctr">
            <a:solidFill>
              <a:srgbClr val="33993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151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girl_with_b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girl_in_wheelchai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tie_dye_bo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eco_round_logo_w_purpl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228600"/>
            <a:ext cx="175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fld id="{CFA39685-D68F-4561-B745-71463EE09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</p:sldLayoutIdLst>
  <p:transition>
    <p:split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5" name="Picture 14" descr="girl_with_ba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1371600"/>
            <a:ext cx="68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127BCD32-B8B1-4B60-800B-62699F4AF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96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97" r:id="rId8"/>
    <p:sldLayoutId id="2147484766" r:id="rId9"/>
    <p:sldLayoutId id="2147484807" r:id="rId10"/>
    <p:sldLayoutId id="2147484808" r:id="rId11"/>
    <p:sldLayoutId id="2147484810" r:id="rId12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6E664CDE-7449-45EB-8EB8-AB4097DD4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201" name="Picture 15" descr="girl_in_wheelchair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98" r:id="rId2"/>
    <p:sldLayoutId id="2147484799" r:id="rId3"/>
    <p:sldLayoutId id="2147484768" r:id="rId4"/>
    <p:sldLayoutId id="2147484769" r:id="rId5"/>
    <p:sldLayoutId id="2147484770" r:id="rId6"/>
    <p:sldLayoutId id="2147484771" r:id="rId7"/>
    <p:sldLayoutId id="2147484800" r:id="rId8"/>
    <p:sldLayoutId id="2147484772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82563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3E0CAFC6-C2FE-4CAB-AE23-784F1376D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5" name="Picture 14" descr="blond_happy_bab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801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802" r:id="rId8"/>
    <p:sldLayoutId id="2147484779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DB84FBEA-FAEA-4EFA-B8A0-BE1EE00F5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9" name="Picture 13" descr="tie_dye_bo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803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804" r:id="rId8"/>
    <p:sldLayoutId id="2147484786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E86127DA-2B73-4237-ADF3-B61E9080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73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37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805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806" r:id="rId8"/>
    <p:sldLayoutId id="2147484793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tacenter.org/~pdfs/eco/AnalyzingChildOutcomesData-GuidanceTable.pdf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8839200" cy="1470025"/>
          </a:xfrm>
        </p:spPr>
        <p:txBody>
          <a:bodyPr/>
          <a:lstStyle/>
          <a:p>
            <a:r>
              <a:rPr lang="en-US" dirty="0" smtClean="0"/>
              <a:t>Data Workshop:  </a:t>
            </a:r>
            <a:br>
              <a:rPr lang="en-US" dirty="0" smtClean="0"/>
            </a:br>
            <a:r>
              <a:rPr lang="en-US" dirty="0" smtClean="0"/>
              <a:t>Analyzing and Interpreting Data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Cornelia Taylor,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DaSy/ECO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at SRI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Lynne Kahn, DaSy/ECTA/ECO at FPG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Taletha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Derrington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DaSy at SRI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5486400"/>
            <a:ext cx="8629650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Presented at the Improving Data Improving Outcomes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Washington, DC, September 2013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Good Data??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366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505"/>
                <a:gridCol w="1779495"/>
                <a:gridCol w="2667000"/>
                <a:gridCol w="2895600"/>
              </a:tblGrid>
              <a:tr h="45720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6819" marR="96819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Programs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455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Bad/Weak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Good/Strong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</a:tr>
              <a:tr h="1545242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vert="vert27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Bad/Weak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</a:tr>
              <a:tr h="16386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Good/Strong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Questionable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latin typeface="Wingdings" pitchFamily="2" charset="2"/>
                          <a:sym typeface="Wingdings"/>
                        </a:rPr>
                        <a:t></a:t>
                      </a:r>
                      <a:r>
                        <a:rPr lang="en-US" b="1" baseline="0" dirty="0" smtClean="0">
                          <a:latin typeface="+mj-lt"/>
                          <a:sym typeface="Wingdings"/>
                        </a:rPr>
                        <a:t> Good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Good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ym typeface="Wingdings"/>
                        </a:rPr>
                        <a:t> Better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434" y="2081048"/>
          <a:ext cx="2617076" cy="1087821"/>
        </p:xfrm>
        <a:graphic>
          <a:graphicData uri="http://schemas.openxmlformats.org/drawingml/2006/table">
            <a:tbl>
              <a:tblPr/>
              <a:tblGrid>
                <a:gridCol w="2617076"/>
              </a:tblGrid>
              <a:tr h="1087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434" y="2112579"/>
          <a:ext cx="208280" cy="96169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61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381000" y="1981200"/>
            <a:ext cx="2743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71600" y="4800600"/>
            <a:ext cx="73152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Crucial questions </a:t>
            </a:r>
            <a:r>
              <a:rPr lang="en-US" dirty="0" smtClean="0"/>
              <a:t>and hypotheses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6546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smtClean="0"/>
              <a:t>Crucial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programs, families and other stakeholders</a:t>
            </a:r>
          </a:p>
          <a:p>
            <a:r>
              <a:rPr lang="en-US" dirty="0" smtClean="0"/>
              <a:t>Well defined</a:t>
            </a:r>
          </a:p>
          <a:p>
            <a:r>
              <a:rPr lang="en-US" dirty="0" smtClean="0"/>
              <a:t>Clear expectations for what you will find</a:t>
            </a:r>
          </a:p>
          <a:p>
            <a:r>
              <a:rPr lang="en-US" dirty="0" smtClean="0"/>
              <a:t>Matched to the elements in your data system</a:t>
            </a:r>
          </a:p>
          <a:p>
            <a:r>
              <a:rPr lang="en-US" dirty="0" smtClean="0"/>
              <a:t>Linked to actions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19571-9C42-4A4C-B688-F260DFD1FD1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2776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Important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the question related to important efforts in your system?</a:t>
            </a:r>
          </a:p>
          <a:p>
            <a:r>
              <a:rPr lang="en-US" dirty="0" smtClean="0"/>
              <a:t>Does this question come up across groups stakeholders?</a:t>
            </a:r>
          </a:p>
          <a:p>
            <a:r>
              <a:rPr lang="en-US" dirty="0" smtClean="0"/>
              <a:t>Is this question linked to existing accountability efforts?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4585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Defined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Crafting clear </a:t>
            </a:r>
            <a:r>
              <a:rPr lang="en-US" sz="2800" dirty="0" smtClean="0"/>
              <a:t>crucial questions </a:t>
            </a:r>
            <a:r>
              <a:rPr lang="en-US" sz="2800" dirty="0"/>
              <a:t>allows for easier interpretation down the line.</a:t>
            </a:r>
          </a:p>
          <a:p>
            <a:r>
              <a:rPr lang="en-US" sz="2400" dirty="0"/>
              <a:t>First step – frame a what question as simply as possible</a:t>
            </a:r>
          </a:p>
          <a:p>
            <a:pPr lvl="1"/>
            <a:r>
              <a:rPr lang="en-US" sz="2000" dirty="0"/>
              <a:t>e.g. What do programs with the best child outcomes do better? </a:t>
            </a:r>
            <a:endParaRPr lang="en-US" sz="2000" dirty="0" smtClean="0"/>
          </a:p>
          <a:p>
            <a:r>
              <a:rPr lang="en-US" sz="2400" dirty="0" smtClean="0"/>
              <a:t>Second step– get more specific</a:t>
            </a:r>
          </a:p>
          <a:p>
            <a:pPr lvl="1"/>
            <a:r>
              <a:rPr lang="en-US" sz="2000" dirty="0" smtClean="0"/>
              <a:t>e.g. Do programs </a:t>
            </a:r>
            <a:r>
              <a:rPr lang="en-US" sz="2000" dirty="0"/>
              <a:t>with the best child outcomes </a:t>
            </a:r>
            <a:r>
              <a:rPr lang="en-US" sz="2000" dirty="0" smtClean="0"/>
              <a:t>participate in the CELL initiative.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Adapted </a:t>
            </a:r>
            <a:r>
              <a:rPr lang="en-US" sz="1200" dirty="0"/>
              <a:t>from: </a:t>
            </a:r>
            <a:r>
              <a:rPr lang="en-US" sz="1200" dirty="0" err="1"/>
              <a:t>Kekahio</a:t>
            </a:r>
            <a:r>
              <a:rPr lang="en-US" sz="1200" dirty="0"/>
              <a:t>, W., &amp; Baker, M. (2013). Five steps for structuring data-informed conversations and </a:t>
            </a:r>
            <a:r>
              <a:rPr lang="en-US" sz="1200" dirty="0" smtClean="0"/>
              <a:t> action </a:t>
            </a:r>
            <a:r>
              <a:rPr lang="en-US" sz="1200" dirty="0"/>
              <a:t>in education (REL 2013–001). Washington, DC: U.S. Department of Education, </a:t>
            </a:r>
            <a:r>
              <a:rPr lang="en-US" sz="1200" dirty="0" smtClean="0"/>
              <a:t> Institute </a:t>
            </a:r>
            <a:r>
              <a:rPr lang="en-US" sz="1200" dirty="0"/>
              <a:t>of Education Sciences, National Center for Education Evaluation and Regional </a:t>
            </a:r>
            <a:r>
              <a:rPr lang="en-US" sz="1200" dirty="0" smtClean="0"/>
              <a:t> Assistance</a:t>
            </a:r>
            <a:r>
              <a:rPr lang="en-US" sz="1200" dirty="0"/>
              <a:t>, Regional Educational Laboratory Pacific. Retrieved from http://</a:t>
            </a:r>
            <a:r>
              <a:rPr lang="en-US" sz="1200" dirty="0" smtClean="0"/>
              <a:t>ies.ed.gov/ncee/ </a:t>
            </a:r>
            <a:r>
              <a:rPr lang="en-US" sz="1200" dirty="0" err="1" smtClean="0"/>
              <a:t>edlabs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87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4429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</a:t>
            </a:r>
            <a:r>
              <a:rPr lang="en-US" dirty="0" smtClean="0"/>
              <a:t>expectations (if-then)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If</a:t>
            </a:r>
            <a:r>
              <a:rPr lang="en-US" dirty="0" smtClean="0"/>
              <a:t> CELL improves children’s language and literacy skills </a:t>
            </a:r>
            <a:r>
              <a:rPr lang="en-US" u="sng" dirty="0" smtClean="0"/>
              <a:t>then</a:t>
            </a:r>
            <a:r>
              <a:rPr lang="en-US" dirty="0" smtClean="0"/>
              <a:t> programs that participate in the initiative will have a </a:t>
            </a:r>
            <a:r>
              <a:rPr lang="en-US" dirty="0" smtClean="0">
                <a:solidFill>
                  <a:srgbClr val="002060"/>
                </a:solidFill>
              </a:rPr>
              <a:t>higher </a:t>
            </a:r>
            <a:r>
              <a:rPr lang="en-US" dirty="0" smtClean="0"/>
              <a:t>percentage of children exiting at age expectations in their acquisition of knowledge and skills compared to matched programs that did not participate.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1566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to the elements in your data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down you </a:t>
            </a:r>
            <a:r>
              <a:rPr lang="en-US" dirty="0" smtClean="0"/>
              <a:t>crucial question </a:t>
            </a:r>
            <a:r>
              <a:rPr lang="en-US" dirty="0" smtClean="0"/>
              <a:t>into data components</a:t>
            </a:r>
          </a:p>
          <a:p>
            <a:r>
              <a:rPr lang="en-US" dirty="0" smtClean="0"/>
              <a:t>Do you have all of the data components in your system?</a:t>
            </a:r>
            <a:endParaRPr lang="en-US" dirty="0"/>
          </a:p>
          <a:p>
            <a:r>
              <a:rPr lang="en-US" dirty="0" smtClean="0"/>
              <a:t>If not, is there another way to ask the questions with the elements that are in your system?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6224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93037" cy="1143000"/>
          </a:xfrm>
        </p:spPr>
        <p:txBody>
          <a:bodyPr/>
          <a:lstStyle/>
          <a:p>
            <a:r>
              <a:rPr lang="en-US" dirty="0"/>
              <a:t>Some inferences are more actionable than others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419600"/>
          </a:xfrm>
          <a:solidFill>
            <a:srgbClr val="D9C8F8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u="sng" dirty="0" smtClean="0"/>
              <a:t>Not Actionable</a:t>
            </a:r>
          </a:p>
          <a:p>
            <a:pPr marL="457200" lvl="1" indent="0">
              <a:buNone/>
            </a:pPr>
            <a:r>
              <a:rPr lang="en-US" dirty="0" smtClean="0"/>
              <a:t>Infants and toddlers with older siblings are more likely to exit at age expectations in positive social emotional skills </a:t>
            </a:r>
            <a:r>
              <a:rPr lang="en-US" dirty="0" smtClean="0"/>
              <a:t>than </a:t>
            </a:r>
            <a:r>
              <a:rPr lang="en-US" dirty="0" smtClean="0"/>
              <a:t>those without older siblings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029200" y="2057400"/>
            <a:ext cx="3848100" cy="4572000"/>
          </a:xfrm>
          <a:solidFill>
            <a:srgbClr val="CCFF99"/>
          </a:solidFill>
        </p:spPr>
        <p:txBody>
          <a:bodyPr/>
          <a:lstStyle/>
          <a:p>
            <a:pPr marL="0" lvl="1" indent="0">
              <a:buNone/>
            </a:pPr>
            <a:r>
              <a:rPr lang="en-US" u="sng" dirty="0" smtClean="0"/>
              <a:t>Actionable</a:t>
            </a:r>
          </a:p>
          <a:p>
            <a:pPr marL="0" lvl="1" indent="0">
              <a:buNone/>
            </a:pPr>
            <a:r>
              <a:rPr lang="en-US" dirty="0" smtClean="0"/>
              <a:t>Children </a:t>
            </a:r>
            <a:r>
              <a:rPr lang="en-US" dirty="0"/>
              <a:t>that participate in community playgroups are more likely to </a:t>
            </a:r>
            <a:r>
              <a:rPr lang="en-US" dirty="0" smtClean="0"/>
              <a:t>exit </a:t>
            </a:r>
            <a:r>
              <a:rPr lang="en-US" dirty="0"/>
              <a:t>at age expectations than those that do not.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2081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Exciting new tool!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ANALYZING CHILD OUTCOMES DATA FOR </a:t>
            </a:r>
            <a:r>
              <a:rPr lang="en-US" dirty="0" smtClean="0"/>
              <a:t>PROGRAM </a:t>
            </a:r>
            <a:r>
              <a:rPr lang="en-US" dirty="0"/>
              <a:t>IMPROVEMENT: A GUIDANCE TABLE</a:t>
            </a: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/>
              <a:t>Available on the ECO website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://www.ectacenter.org/~pdfs/eco/AnalyzingChildOutcomesData-GuidanceTable.pdf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65DC2-8705-47C8-BB6B-3E06CB3C23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871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/>
              <a:t>1</a:t>
            </a:r>
            <a:r>
              <a:rPr lang="en-US" sz="3600" dirty="0" smtClean="0"/>
              <a:t>.  Using Data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B5C1F-A8C5-424E-9894-3AA0CD7A15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pic>
        <p:nvPicPr>
          <p:cNvPr id="6" name="Picture 5" descr="MC900045256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7055">
            <a:off x="5857808" y="4088851"/>
            <a:ext cx="1573268" cy="174138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000" r="12974" b="14138"/>
          <a:stretch/>
        </p:blipFill>
        <p:spPr bwMode="auto">
          <a:xfrm>
            <a:off x="110823" y="462455"/>
            <a:ext cx="900952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98467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0799C-C20F-4977-A590-207BA054A91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419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Find more resources at: </a:t>
            </a:r>
            <a:br>
              <a:rPr lang="en-US" dirty="0"/>
            </a:br>
            <a:r>
              <a:rPr lang="en-US" dirty="0"/>
              <a:t>www. the-eco-center-org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209800"/>
            <a:ext cx="3697288" cy="4114800"/>
          </a:xfrm>
        </p:spPr>
        <p:txBody>
          <a:bodyPr/>
          <a:lstStyle/>
          <a:p>
            <a:pPr eaLnBrk="1" hangingPunct="1"/>
            <a:endParaRPr lang="en-US" sz="12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4276" name="Picture 4" descr="MPj0262696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286000"/>
            <a:ext cx="3124200" cy="2057400"/>
          </a:xfrm>
          <a:ln>
            <a:solidFill>
              <a:schemeClr val="accent1"/>
            </a:solidFill>
          </a:ln>
        </p:spPr>
      </p:pic>
      <p:pic>
        <p:nvPicPr>
          <p:cNvPr id="54277" name="Picture 5" descr="CB028464-11559180"/>
          <p:cNvPicPr>
            <a:picLocks noChangeAspect="1" noChangeArrowheads="1"/>
          </p:cNvPicPr>
          <p:nvPr/>
        </p:nvPicPr>
        <p:blipFill>
          <a:blip r:embed="rId4" cstate="print"/>
          <a:srcRect t="33438"/>
          <a:stretch>
            <a:fillRect/>
          </a:stretch>
        </p:blipFill>
        <p:spPr bwMode="auto">
          <a:xfrm>
            <a:off x="5105400" y="4648200"/>
            <a:ext cx="2819400" cy="1876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4278" name="Picture 6" descr="CHI072-11423791_reduc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133600"/>
            <a:ext cx="3352800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5029200"/>
            <a:ext cx="3505200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you!!</a:t>
            </a:r>
            <a:endParaRPr lang="en-US" sz="3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Using data for program improvement = EIA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E</a:t>
            </a:r>
            <a:r>
              <a:rPr lang="en-US" sz="4800" smtClean="0"/>
              <a:t>vidence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I</a:t>
            </a:r>
            <a:r>
              <a:rPr lang="en-US" sz="4800" smtClean="0"/>
              <a:t>nference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A</a:t>
            </a:r>
            <a:r>
              <a:rPr lang="en-US" sz="4800" smtClean="0"/>
              <a:t>ction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39A544-5E73-4499-AC5D-A8C687411D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5" name="Picture 2" descr="C:\Documents and Settings\rooney\Local Settings\Temporary Internet Files\Content.IE5\8ZL3QK3W\MCj028695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8627">
            <a:off x="838200" y="3657600"/>
            <a:ext cx="23939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Evidence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060448"/>
            <a:ext cx="4267200" cy="418795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Evidence refers to the numbers, such as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200" dirty="0" smtClean="0"/>
              <a:t>“45% of children in category b”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 smtClean="0"/>
          </a:p>
          <a:p>
            <a:pPr eaLnBrk="1" hangingPunct="1"/>
            <a:r>
              <a:rPr lang="en-US" dirty="0" smtClean="0"/>
              <a:t>The numbers are not debatable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AD0FAA-745F-4332-B158-353A55E0E7E7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69" y="2312276"/>
            <a:ext cx="4138631" cy="370752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Inference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you interpret the #s?</a:t>
            </a:r>
          </a:p>
          <a:p>
            <a:pPr eaLnBrk="1" hangingPunct="1"/>
            <a:r>
              <a:rPr lang="en-US" smtClean="0"/>
              <a:t>What can you conclude from the #s?</a:t>
            </a:r>
          </a:p>
          <a:p>
            <a:pPr eaLnBrk="1" hangingPunct="1"/>
            <a:r>
              <a:rPr lang="en-US" smtClean="0"/>
              <a:t>Does evidence mean good news?  Bad news?  News we can’t interpret?</a:t>
            </a:r>
          </a:p>
          <a:p>
            <a:pPr eaLnBrk="1" hangingPunct="1"/>
            <a:r>
              <a:rPr lang="en-US" smtClean="0"/>
              <a:t>To reach an inference, sometimes we analyze data in other ways (ask for more evidence) </a:t>
            </a:r>
          </a:p>
          <a:p>
            <a:pPr eaLnBrk="1" hangingPunct="1"/>
            <a:endParaRPr lang="en-US" smtClean="0"/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EEF7A7-DE71-4C2A-A5C2-3CFF4CEFB8A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Inference is debatable -- even reasonable people can reach different conclusions</a:t>
            </a:r>
          </a:p>
          <a:p>
            <a:pPr eaLnBrk="1" hangingPunct="1"/>
            <a:r>
              <a:rPr lang="en-US" sz="2800" dirty="0" smtClean="0"/>
              <a:t>Stakeholders can help with putting meaning on the numbers</a:t>
            </a:r>
          </a:p>
          <a:p>
            <a:pPr eaLnBrk="1" hangingPunct="1"/>
            <a:r>
              <a:rPr lang="en-US" sz="2800" dirty="0" smtClean="0"/>
              <a:t>Early on, the inference may be more a question of the quality of the data </a:t>
            </a:r>
          </a:p>
          <a:p>
            <a:endParaRPr lang="en-US" dirty="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8A0AAC-772D-4847-818C-048DE2DB87C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5425" y="152400"/>
            <a:ext cx="7648575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Inference</a:t>
            </a:r>
          </a:p>
        </p:txBody>
      </p:sp>
      <p:pic>
        <p:nvPicPr>
          <p:cNvPr id="1026" name="Picture 2" descr="C:\Documents and Settings\khebbeler\My Documents\My Pictures\Microsoft Clip Organizer\j0432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2645374" cy="39624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Action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Given the inference from the numbers, what should be done?</a:t>
            </a:r>
          </a:p>
          <a:p>
            <a:pPr eaLnBrk="1" hangingPunct="1"/>
            <a:r>
              <a:rPr lang="en-US" sz="2800" smtClean="0"/>
              <a:t>Recommendations or action steps</a:t>
            </a:r>
          </a:p>
          <a:p>
            <a:pPr eaLnBrk="1" hangingPunct="1"/>
            <a:r>
              <a:rPr lang="en-US" sz="2800" smtClean="0"/>
              <a:t>Action can be debatable – and often is</a:t>
            </a:r>
          </a:p>
          <a:p>
            <a:pPr eaLnBrk="1" hangingPunct="1"/>
            <a:r>
              <a:rPr lang="en-US" sz="2800" smtClean="0"/>
              <a:t>Another role for stakeholders</a:t>
            </a:r>
          </a:p>
          <a:p>
            <a:pPr eaLnBrk="1" hangingPunct="1"/>
            <a:r>
              <a:rPr lang="en-US" sz="2800" smtClean="0"/>
              <a:t>Again, early on the action might have to do with improving the quality of the data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CE7C0C-2D34-49AD-A487-98C53FFE151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Good Data??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366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505"/>
                <a:gridCol w="1779495"/>
                <a:gridCol w="2667000"/>
                <a:gridCol w="2895600"/>
              </a:tblGrid>
              <a:tr h="45720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6819" marR="96819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Programs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455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Bad/Weak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Good/Strong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</a:tr>
              <a:tr h="1545242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vert="vert27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Bad/Weak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</a:tr>
              <a:tr h="16386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Good/Strong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Questionable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latin typeface="Wingdings" pitchFamily="2" charset="2"/>
                          <a:sym typeface="Wingdings"/>
                        </a:rPr>
                        <a:t></a:t>
                      </a:r>
                      <a:r>
                        <a:rPr lang="en-US" b="1" baseline="0" dirty="0" smtClean="0">
                          <a:latin typeface="+mj-lt"/>
                          <a:sym typeface="Wingdings"/>
                        </a:rPr>
                        <a:t> Good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Good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ym typeface="Wingdings"/>
                        </a:rPr>
                        <a:t> Better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434" y="2081048"/>
          <a:ext cx="2617076" cy="1087821"/>
        </p:xfrm>
        <a:graphic>
          <a:graphicData uri="http://schemas.openxmlformats.org/drawingml/2006/table">
            <a:tbl>
              <a:tblPr/>
              <a:tblGrid>
                <a:gridCol w="2617076"/>
              </a:tblGrid>
              <a:tr h="1087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434" y="2112579"/>
          <a:ext cx="208280" cy="96169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61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457200" y="3200400"/>
            <a:ext cx="82296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1000" y="1981200"/>
            <a:ext cx="2743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Good Data??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366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505"/>
                <a:gridCol w="1779495"/>
                <a:gridCol w="2667000"/>
                <a:gridCol w="2895600"/>
              </a:tblGrid>
              <a:tr h="45720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6819" marR="96819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Programs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455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Bad/Weak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Good/Strong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</a:tr>
              <a:tr h="1545242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vert="vert27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Bad/Weak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</a:tr>
              <a:tr h="16386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Good/Strong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Questionable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latin typeface="Wingdings" pitchFamily="2" charset="2"/>
                          <a:sym typeface="Wingdings"/>
                        </a:rPr>
                        <a:t></a:t>
                      </a:r>
                      <a:r>
                        <a:rPr lang="en-US" b="1" baseline="0" dirty="0" smtClean="0">
                          <a:latin typeface="+mj-lt"/>
                          <a:sym typeface="Wingdings"/>
                        </a:rPr>
                        <a:t> Good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Good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ym typeface="Wingdings"/>
                        </a:rPr>
                        <a:t> Better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434" y="2081048"/>
          <a:ext cx="2617076" cy="1087821"/>
        </p:xfrm>
        <a:graphic>
          <a:graphicData uri="http://schemas.openxmlformats.org/drawingml/2006/table">
            <a:tbl>
              <a:tblPr/>
              <a:tblGrid>
                <a:gridCol w="2617076"/>
              </a:tblGrid>
              <a:tr h="1087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434" y="2112579"/>
          <a:ext cx="208280" cy="96169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61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381000" y="1981200"/>
            <a:ext cx="2743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24200" y="1981200"/>
            <a:ext cx="5562600" cy="449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ata Workshop:  &amp;#x0D;&amp;#x0A;Analyzing and Interpreting Data&amp;quot;&quot;/&gt;&lt;property id=&quot;20307&quot; value=&quot;511&quot;/&gt;&lt;/object&gt;&lt;object type=&quot;3&quot; unique_id=&quot;10094&quot;&gt;&lt;property id=&quot;20148&quot; value=&quot;5&quot;/&gt;&lt;property id=&quot;20300&quot; value=&quot;Slide 3 - &amp;quot;Using data for program improvement = EIA&amp;quot;&quot;/&gt;&lt;property id=&quot;20307&quot; value=&quot;593&quot;/&gt;&lt;/object&gt;&lt;object type=&quot;3&quot; unique_id=&quot;10095&quot;&gt;&lt;property id=&quot;20148&quot; value=&quot;5&quot;/&gt;&lt;property id=&quot;20300&quot; value=&quot;Slide 4 - &amp;quot;Evidence&amp;quot;&quot;/&gt;&lt;property id=&quot;20307&quot; value=&quot;594&quot;/&gt;&lt;/object&gt;&lt;object type=&quot;3&quot; unique_id=&quot;10096&quot;&gt;&lt;property id=&quot;20148&quot; value=&quot;5&quot;/&gt;&lt;property id=&quot;20300&quot; value=&quot;Slide 5 - &amp;quot;Inference&amp;quot;&quot;/&gt;&lt;property id=&quot;20307&quot; value=&quot;595&quot;/&gt;&lt;/object&gt;&lt;object type=&quot;3&quot; unique_id=&quot;10097&quot;&gt;&lt;property id=&quot;20148&quot; value=&quot;5&quot;/&gt;&lt;property id=&quot;20300&quot; value=&quot;Slide 6 - &amp;quot;Inference&amp;quot;&quot;/&gt;&lt;property id=&quot;20307&quot; value=&quot;596&quot;/&gt;&lt;/object&gt;&lt;object type=&quot;3&quot; unique_id=&quot;10098&quot;&gt;&lt;property id=&quot;20148&quot; value=&quot;5&quot;/&gt;&lt;property id=&quot;20300&quot; value=&quot;Slide 7 - &amp;quot;Action&amp;quot;&quot;/&gt;&lt;property id=&quot;20307&quot; value=&quot;597&quot;/&gt;&lt;/object&gt;&lt;object type=&quot;3&quot; unique_id=&quot;10119&quot;&gt;&lt;property id=&quot;20148&quot; value=&quot;5&quot;/&gt;&lt;property id=&quot;20300&quot; value=&quot;Slide 25 - &amp;quot;Find more resources at: &amp;#x0D;&amp;#x0A;www. the-eco-center-org&amp;quot;&quot;/&gt;&lt;property id=&quot;20307&quot; value=&quot;604&quot;/&gt;&lt;/object&gt;&lt;object type=&quot;3&quot; unique_id=&quot;11000&quot;&gt;&lt;property id=&quot;20148&quot; value=&quot;5&quot;/&gt;&lt;property id=&quot;20300&quot; value=&quot;Slide 8 - &amp;quot;Good Data??&amp;quot;&quot;/&gt;&lt;property id=&quot;20307&quot; value=&quot;609&quot;/&gt;&lt;/object&gt;&lt;object type=&quot;3&quot; unique_id=&quot;11001&quot;&gt;&lt;property id=&quot;20148&quot; value=&quot;5&quot;/&gt;&lt;property id=&quot;20300&quot; value=&quot;Slide 9 - &amp;quot;Good Data??&amp;quot;&quot;/&gt;&lt;property id=&quot;20307&quot; value=&quot;605&quot;/&gt;&lt;/object&gt;&lt;object type=&quot;3&quot; unique_id=&quot;11002&quot;&gt;&lt;property id=&quot;20148&quot; value=&quot;5&quot;/&gt;&lt;property id=&quot;20300&quot; value=&quot;Slide 10 - &amp;quot;Good Data??&amp;quot;&quot;/&gt;&lt;property id=&quot;20307&quot; value=&quot;608&quot;/&gt;&lt;/object&gt;&lt;object type=&quot;3&quot; unique_id=&quot;11003&quot;&gt;&lt;property id=&quot;20148&quot; value=&quot;5&quot;/&gt;&lt;property id=&quot;20300&quot; value=&quot;Slide 11&quot;/&gt;&lt;property id=&quot;20307&quot; value=&quot;606&quot;/&gt;&lt;/object&gt;&lt;object type=&quot;3&quot; unique_id=&quot;11004&quot;&gt;&lt;property id=&quot;20148&quot; value=&quot;5&quot;/&gt;&lt;property id=&quot;20300&quot; value=&quot;Slide 12&quot;/&gt;&lt;property id=&quot;20307&quot; value=&quot;607&quot;/&gt;&lt;/object&gt;&lt;object type=&quot;3&quot; unique_id=&quot;11103&quot;&gt;&lt;property id=&quot;20148&quot; value=&quot;5&quot;/&gt;&lt;property id=&quot;20300&quot; value=&quot;Slide 2&quot;/&gt;&lt;property id=&quot;20307&quot; value=&quot;611&quot;/&gt;&lt;/object&gt;&lt;object type=&quot;3&quot; unique_id=&quot;11104&quot;&gt;&lt;property id=&quot;20148&quot; value=&quot;5&quot;/&gt;&lt;property id=&quot;20300&quot; value=&quot;Slide 19&quot;/&gt;&lt;property id=&quot;20307&quot; value=&quot;612&quot;/&gt;&lt;/object&gt;&lt;object type=&quot;3&quot; unique_id=&quot;11105&quot;&gt;&lt;property id=&quot;20148&quot; value=&quot;5&quot;/&gt;&lt;property id=&quot;20300&quot; value=&quot;Slide 20&quot;/&gt;&lt;property id=&quot;20307&quot; value=&quot;613&quot;/&gt;&lt;/object&gt;&lt;object type=&quot;3&quot; unique_id=&quot;11106&quot;&gt;&lt;property id=&quot;20148&quot; value=&quot;5&quot;/&gt;&lt;property id=&quot;20300&quot; value=&quot;Slide 21 - &amp;quot;Comparing to state numbers&amp;quot;&quot;/&gt;&lt;property id=&quot;20307&quot; value=&quot;614&quot;/&gt;&lt;/object&gt;&lt;object type=&quot;3&quot; unique_id=&quot;20405&quot;&gt;&lt;property id=&quot;20148&quot; value=&quot;5&quot;/&gt;&lt;property id=&quot;20300&quot; value=&quot;Slide 13&quot;/&gt;&lt;property id=&quot;20307&quot; value=&quot;616&quot;/&gt;&lt;/object&gt;&lt;object type=&quot;3&quot; unique_id=&quot;20406&quot;&gt;&lt;property id=&quot;20148&quot; value=&quot;5&quot;/&gt;&lt;property id=&quot;20300&quot; value=&quot;Slide 14&quot;/&gt;&lt;property id=&quot;20307&quot; value=&quot;615&quot;/&gt;&lt;/object&gt;&lt;object type=&quot;3&quot; unique_id=&quot;20975&quot;&gt;&lt;property id=&quot;20148&quot; value=&quot;5&quot;/&gt;&lt;property id=&quot;20300&quot; value=&quot;Slide 15&quot;/&gt;&lt;property id=&quot;20307&quot; value=&quot;618&quot;/&gt;&lt;/object&gt;&lt;object type=&quot;3&quot; unique_id=&quot;20976&quot;&gt;&lt;property id=&quot;20148&quot; value=&quot;5&quot;/&gt;&lt;property id=&quot;20300&quot; value=&quot;Slide 16&quot;/&gt;&lt;property id=&quot;20307&quot; value=&quot;617&quot;/&gt;&lt;/object&gt;&lt;object type=&quot;3&quot; unique_id=&quot;20977&quot;&gt;&lt;property id=&quot;20148&quot; value=&quot;5&quot;/&gt;&lt;property id=&quot;20300&quot; value=&quot;Slide 17&quot;/&gt;&lt;property id=&quot;20307&quot; value=&quot;619&quot;/&gt;&lt;/object&gt;&lt;object type=&quot;3&quot; unique_id=&quot;20978&quot;&gt;&lt;property id=&quot;20148&quot; value=&quot;5&quot;/&gt;&lt;property id=&quot;20300&quot; value=&quot;Slide 18&quot;/&gt;&lt;property id=&quot;20307&quot; value=&quot;620&quot;/&gt;&lt;/object&gt;&lt;object type=&quot;3&quot; unique_id=&quot;21147&quot;&gt;&lt;property id=&quot;20148&quot; value=&quot;5&quot;/&gt;&lt;property id=&quot;20300&quot; value=&quot;Slide 22&quot;/&gt;&lt;property id=&quot;20307&quot; value=&quot;621&quot;/&gt;&lt;/object&gt;&lt;object type=&quot;3&quot; unique_id=&quot;21148&quot;&gt;&lt;property id=&quot;20148&quot; value=&quot;5&quot;/&gt;&lt;property id=&quot;20300&quot; value=&quot;Slide 23&quot;/&gt;&lt;property id=&quot;20307&quot; value=&quot;624&quot;/&gt;&lt;/object&gt;&lt;object type=&quot;3&quot; unique_id=&quot;21149&quot;&gt;&lt;property id=&quot;20148&quot; value=&quot;5&quot;/&gt;&lt;property id=&quot;20300&quot; value=&quot;Slide 24&quot;/&gt;&lt;property id=&quot;20307&quot; value=&quot;62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-First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9741</TotalTime>
  <Words>748</Words>
  <Application>Microsoft Office PowerPoint</Application>
  <PresentationFormat>On-screen Show (4:3)</PresentationFormat>
  <Paragraphs>155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3_Default Design</vt:lpstr>
      <vt:lpstr>6_Default Design-First child</vt:lpstr>
      <vt:lpstr>7_Default Design-Second child</vt:lpstr>
      <vt:lpstr>8_Default Design-Third child</vt:lpstr>
      <vt:lpstr>9_Default Design-Fourth child</vt:lpstr>
      <vt:lpstr>10_Default Design-Fifth child</vt:lpstr>
      <vt:lpstr>Data Workshop:   Analyzing and Interpreting Data</vt:lpstr>
      <vt:lpstr>PowerPoint Presentation</vt:lpstr>
      <vt:lpstr>Using data for program improvement = EIA</vt:lpstr>
      <vt:lpstr>Evidence</vt:lpstr>
      <vt:lpstr>Inference</vt:lpstr>
      <vt:lpstr>Inference</vt:lpstr>
      <vt:lpstr>Action</vt:lpstr>
      <vt:lpstr>Good Data??</vt:lpstr>
      <vt:lpstr>Good Data??</vt:lpstr>
      <vt:lpstr>Good Data??</vt:lpstr>
      <vt:lpstr>Crucial questions and hypotheses</vt:lpstr>
      <vt:lpstr>Characteristics of Crucial Questions</vt:lpstr>
      <vt:lpstr>Asking Important Questions</vt:lpstr>
      <vt:lpstr>Well Defined Questions</vt:lpstr>
      <vt:lpstr>PowerPoint Presentation</vt:lpstr>
      <vt:lpstr>Clear expectations (if-then)</vt:lpstr>
      <vt:lpstr>Matched to the elements in your data system</vt:lpstr>
      <vt:lpstr>Some inferences are more actionable than others </vt:lpstr>
      <vt:lpstr>Exciting new tool!</vt:lpstr>
      <vt:lpstr>PowerPoint Presentation</vt:lpstr>
      <vt:lpstr>Find more resources at:  www. the-eco-center-org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</dc:title>
  <dc:creator>ECO</dc:creator>
  <cp:lastModifiedBy>Cornelia Taylor</cp:lastModifiedBy>
  <cp:revision>529</cp:revision>
  <dcterms:created xsi:type="dcterms:W3CDTF">2008-03-27T18:39:34Z</dcterms:created>
  <dcterms:modified xsi:type="dcterms:W3CDTF">2013-09-15T15:13:12Z</dcterms:modified>
</cp:coreProperties>
</file>