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2"/>
  </p:notesMasterIdLst>
  <p:sldIdLst>
    <p:sldId id="256" r:id="rId2"/>
    <p:sldId id="257" r:id="rId3"/>
    <p:sldId id="283" r:id="rId4"/>
    <p:sldId id="284" r:id="rId5"/>
    <p:sldId id="261" r:id="rId6"/>
    <p:sldId id="286" r:id="rId7"/>
    <p:sldId id="287" r:id="rId8"/>
    <p:sldId id="263" r:id="rId9"/>
    <p:sldId id="271" r:id="rId10"/>
    <p:sldId id="265" r:id="rId11"/>
    <p:sldId id="288" r:id="rId12"/>
    <p:sldId id="289" r:id="rId13"/>
    <p:sldId id="264" r:id="rId14"/>
    <p:sldId id="292" r:id="rId15"/>
    <p:sldId id="266" r:id="rId16"/>
    <p:sldId id="267" r:id="rId17"/>
    <p:sldId id="275" r:id="rId18"/>
    <p:sldId id="268" r:id="rId19"/>
    <p:sldId id="276" r:id="rId20"/>
    <p:sldId id="269" r:id="rId21"/>
    <p:sldId id="277" r:id="rId22"/>
    <p:sldId id="278" r:id="rId23"/>
    <p:sldId id="279" r:id="rId24"/>
    <p:sldId id="280" r:id="rId25"/>
    <p:sldId id="272" r:id="rId26"/>
    <p:sldId id="281" r:id="rId27"/>
    <p:sldId id="290" r:id="rId28"/>
    <p:sldId id="291" r:id="rId29"/>
    <p:sldId id="282" r:id="rId30"/>
    <p:sldId id="273" r:id="rId3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340" autoAdjust="0"/>
  </p:normalViewPr>
  <p:slideViewPr>
    <p:cSldViewPr>
      <p:cViewPr>
        <p:scale>
          <a:sx n="80" d="100"/>
          <a:sy n="80" d="100"/>
        </p:scale>
        <p:origin x="-1878" y="-4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839F7AB-1BCD-421E-83E5-029F554FF9EE}" type="datetimeFigureOut">
              <a:rPr lang="en-US" smtClean="0"/>
              <a:t>9/2/2014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5BE181F-7A55-46C5-8C30-37108F9D7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0663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E181F-7A55-46C5-8C30-37108F9D7F9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4114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10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8AC9DF-33C9-4AF7-9003-BE46F3AB7AA6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will send this to you.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E181F-7A55-46C5-8C30-37108F9D7F9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966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E181F-7A55-46C5-8C30-37108F9D7F9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524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E181F-7A55-46C5-8C30-37108F9D7F9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8597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E181F-7A55-46C5-8C30-37108F9D7F9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6666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E181F-7A55-46C5-8C30-37108F9D7F9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1966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E181F-7A55-46C5-8C30-37108F9D7F9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4132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E181F-7A55-46C5-8C30-37108F9D7F9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3703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E181F-7A55-46C5-8C30-37108F9D7F9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5566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E181F-7A55-46C5-8C30-37108F9D7F9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9926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E181F-7A55-46C5-8C30-37108F9D7F9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0250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Former</a:t>
            </a:r>
            <a:r>
              <a:rPr lang="en-US" baseline="0" dirty="0" smtClean="0"/>
              <a:t> listserv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E181F-7A55-46C5-8C30-37108F9D7F9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9807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E181F-7A55-46C5-8C30-37108F9D7F9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85834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E181F-7A55-46C5-8C30-37108F9D7F9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41622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4AB22B-0F35-4647-B9B7-A6C681558107}" type="slidenum">
              <a:rPr lang="en-US" smtClean="0">
                <a:cs typeface="Arial" charset="0"/>
              </a:rPr>
              <a:pPr/>
              <a:t>26</a:t>
            </a:fld>
            <a:endParaRPr lang="en-US" smtClean="0">
              <a:cs typeface="Arial" charset="0"/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5325"/>
            <a:ext cx="4649788" cy="3489325"/>
          </a:xfrm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5791"/>
            <a:ext cx="5140960" cy="4184994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12595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98C6012-E972-4D31-8B66-C9C340116ECD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en-US" altLang="en-US" dirty="0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4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92EB291-B37F-4B82-BE5C-097FE2A27C47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E181F-7A55-46C5-8C30-37108F9D7F91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6624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42B8FFFB-475F-4578-9567-291A424DF7C9}" type="slidenum">
              <a:rPr lang="en-US" smtClean="0"/>
              <a:pPr eaLnBrk="1" hangingPunct="1"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E181F-7A55-46C5-8C30-37108F9D7F9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2032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11032E0-F0D7-4B21-9332-3126B3ABCCD2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altLang="en-US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18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E93C437-52B3-4756-B9D1-5FB5FE5ACC7A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E181F-7A55-46C5-8C30-37108F9D7F9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0105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E181F-7A55-46C5-8C30-37108F9D7F9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2652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E181F-7A55-46C5-8C30-37108F9D7F9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68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0ED36-D353-480E-A43F-82563E76733C}" type="datetimeFigureOut">
              <a:rPr lang="en-US" smtClean="0"/>
              <a:t>9/2/2014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C9E9E-E4A3-4C24-B4D4-77E7DD407A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0ED36-D353-480E-A43F-82563E76733C}" type="datetimeFigureOut">
              <a:rPr lang="en-US" smtClean="0"/>
              <a:t>9/2/2014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C9E9E-E4A3-4C24-B4D4-77E7DD407A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0ED36-D353-480E-A43F-82563E76733C}" type="datetimeFigureOut">
              <a:rPr lang="en-US" smtClean="0"/>
              <a:t>9/2/2014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C9E9E-E4A3-4C24-B4D4-77E7DD407A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0ED36-D353-480E-A43F-82563E76733C}" type="datetimeFigureOut">
              <a:rPr lang="en-US" smtClean="0"/>
              <a:t>9/2/2014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C9E9E-E4A3-4C24-B4D4-77E7DD407A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0ED36-D353-480E-A43F-82563E76733C}" type="datetimeFigureOut">
              <a:rPr lang="en-US" smtClean="0"/>
              <a:t>9/2/2014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C9E9E-E4A3-4C24-B4D4-77E7DD407A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0ED36-D353-480E-A43F-82563E76733C}" type="datetimeFigureOut">
              <a:rPr lang="en-US" smtClean="0"/>
              <a:t>9/2/2014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C9E9E-E4A3-4C24-B4D4-77E7DD407A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0ED36-D353-480E-A43F-82563E76733C}" type="datetimeFigureOut">
              <a:rPr lang="en-US" smtClean="0"/>
              <a:t>9/2/2014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C9E9E-E4A3-4C24-B4D4-77E7DD407A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0ED36-D353-480E-A43F-82563E76733C}" type="datetimeFigureOut">
              <a:rPr lang="en-US" smtClean="0"/>
              <a:t>9/2/2014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C9E9E-E4A3-4C24-B4D4-77E7DD407A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0ED36-D353-480E-A43F-82563E76733C}" type="datetimeFigureOut">
              <a:rPr lang="en-US" smtClean="0"/>
              <a:t>9/2/2014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C9E9E-E4A3-4C24-B4D4-77E7DD407A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0ED36-D353-480E-A43F-82563E76733C}" type="datetimeFigureOut">
              <a:rPr lang="en-US" smtClean="0"/>
              <a:t>9/2/2014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C9E9E-E4A3-4C24-B4D4-77E7DD407A2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0ED36-D353-480E-A43F-82563E76733C}" type="datetimeFigureOut">
              <a:rPr lang="en-US" smtClean="0"/>
              <a:t>9/2/2014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3C9E9E-E4A3-4C24-B4D4-77E7DD407A2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F33C9E9E-E4A3-4C24-B4D4-77E7DD407A25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5800ED36-D353-480E-A43F-82563E76733C}" type="datetimeFigureOut">
              <a:rPr lang="en-US" smtClean="0"/>
              <a:t>9/2/2014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max@omb.eop.gov" TargetMode="External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hyperlink" Target="http://login.max.gov/" TargetMode="External"/><Relationship Id="rId4" Type="http://schemas.openxmlformats.org/officeDocument/2006/relationships/hyperlink" Target="http://www.max.gov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richelle.davis@ed.gov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eden_east@ed.gov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2.ed.gov/about/inits/ed/edfacts/index.html" TargetMode="External"/><Relationship Id="rId2" Type="http://schemas.openxmlformats.org/officeDocument/2006/relationships/hyperlink" Target="http://www2.ed.gov/about/inits/ed/edfacts/file-specifications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Part%20C%20Webinar%20for%20Aug%2020th.ppt" TargetMode="External"/><Relationship Id="rId4" Type="http://schemas.openxmlformats.org/officeDocument/2006/relationships/hyperlink" Target="http://www.mediafire.com/?d5xr2kz3skx2dz3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 dirty="0"/>
              <a:t>OSEP </a:t>
            </a:r>
            <a:r>
              <a:rPr lang="en-US" sz="6000" dirty="0" smtClean="0"/>
              <a:t>New Data Manager Overview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26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Common Error Comments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dirty="0" smtClean="0"/>
              <a:t>Part B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“Did not submit N/X ###”</a:t>
            </a:r>
          </a:p>
          <a:p>
            <a:r>
              <a:rPr lang="en-US" dirty="0" smtClean="0"/>
              <a:t>“Data </a:t>
            </a:r>
            <a:r>
              <a:rPr lang="en-US" dirty="0"/>
              <a:t>does not </a:t>
            </a:r>
            <a:r>
              <a:rPr lang="en-US" dirty="0" smtClean="0"/>
              <a:t>match information </a:t>
            </a:r>
            <a:r>
              <a:rPr lang="en-US" dirty="0"/>
              <a:t>specified </a:t>
            </a:r>
            <a:r>
              <a:rPr lang="en-US" dirty="0" smtClean="0"/>
              <a:t>in State Supplemental Survey IDEA”</a:t>
            </a:r>
          </a:p>
          <a:p>
            <a:r>
              <a:rPr lang="en-US" dirty="0" smtClean="0"/>
              <a:t>“</a:t>
            </a:r>
            <a:r>
              <a:rPr lang="en-US" dirty="0"/>
              <a:t>Data missing for </a:t>
            </a:r>
            <a:r>
              <a:rPr lang="en-US" dirty="0" smtClean="0"/>
              <a:t>multiple disability </a:t>
            </a:r>
            <a:r>
              <a:rPr lang="en-US" dirty="0"/>
              <a:t>categories </a:t>
            </a:r>
            <a:r>
              <a:rPr lang="en-US" dirty="0" smtClean="0"/>
              <a:t>and exiting reasons”</a:t>
            </a:r>
          </a:p>
          <a:p>
            <a:r>
              <a:rPr lang="en-US" dirty="0" smtClean="0"/>
              <a:t>“Category </a:t>
            </a:r>
            <a:r>
              <a:rPr lang="en-US" dirty="0"/>
              <a:t>Set A </a:t>
            </a:r>
            <a:r>
              <a:rPr lang="en-US" dirty="0" smtClean="0"/>
              <a:t>and Subtotal </a:t>
            </a:r>
            <a:r>
              <a:rPr lang="en-US" dirty="0"/>
              <a:t>2 do not </a:t>
            </a:r>
            <a:r>
              <a:rPr lang="en-US" dirty="0" smtClean="0"/>
              <a:t>match Subtotal </a:t>
            </a:r>
            <a:r>
              <a:rPr lang="en-US" dirty="0"/>
              <a:t>1 </a:t>
            </a:r>
            <a:r>
              <a:rPr lang="en-US" dirty="0" smtClean="0"/>
              <a:t>and Grand</a:t>
            </a:r>
            <a:r>
              <a:rPr lang="en-US" dirty="0"/>
              <a:t> </a:t>
            </a:r>
            <a:r>
              <a:rPr lang="en-US" dirty="0" smtClean="0"/>
              <a:t>Total”</a:t>
            </a:r>
          </a:p>
          <a:p>
            <a:r>
              <a:rPr lang="en-US" dirty="0" smtClean="0"/>
              <a:t>“Sum </a:t>
            </a:r>
            <a:r>
              <a:rPr lang="en-US" dirty="0"/>
              <a:t>of columns 5B, </a:t>
            </a:r>
            <a:r>
              <a:rPr lang="en-US" dirty="0" smtClean="0"/>
              <a:t>5C, and </a:t>
            </a:r>
            <a:r>
              <a:rPr lang="en-US" dirty="0"/>
              <a:t>5D is greater </a:t>
            </a:r>
            <a:r>
              <a:rPr lang="en-US" dirty="0" smtClean="0"/>
              <a:t>than the </a:t>
            </a:r>
            <a:r>
              <a:rPr lang="en-US" dirty="0"/>
              <a:t>sum of columns </a:t>
            </a:r>
            <a:r>
              <a:rPr lang="en-US" dirty="0" smtClean="0"/>
              <a:t>1A, 2</a:t>
            </a:r>
            <a:r>
              <a:rPr lang="en-US" dirty="0"/>
              <a:t>, 3A, 3B, 4A, and 4B </a:t>
            </a:r>
            <a:r>
              <a:rPr lang="en-US" dirty="0" smtClean="0"/>
              <a:t>for multiple disability categories”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3200" dirty="0" smtClean="0"/>
              <a:t>Part C</a:t>
            </a:r>
            <a:endParaRPr 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“Value must be a positive integer or 0”</a:t>
            </a:r>
          </a:p>
          <a:p>
            <a:r>
              <a:rPr lang="en-US" dirty="0" smtClean="0"/>
              <a:t>“Missing is not a valid selection when a value has been provided”</a:t>
            </a:r>
          </a:p>
          <a:p>
            <a:r>
              <a:rPr lang="en-US" dirty="0" smtClean="0"/>
              <a:t>“1.1b +1.1c &gt; 1.1”</a:t>
            </a:r>
          </a:p>
          <a:p>
            <a:r>
              <a:rPr lang="en-US" dirty="0" smtClean="0"/>
              <a:t>“Q1 Race/ethnicity total &lt;&gt; Q1 Gender total”</a:t>
            </a:r>
          </a:p>
          <a:p>
            <a:r>
              <a:rPr lang="en-US" dirty="0" smtClean="0"/>
              <a:t>“Child Count date does not fall within proper range”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056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Year to Year Changes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Goal is to highlight large changes in counts between years </a:t>
            </a:r>
          </a:p>
          <a:p>
            <a:pPr lvl="1" eaLnBrk="1" hangingPunct="1">
              <a:defRPr/>
            </a:pPr>
            <a:r>
              <a:rPr lang="en-US" dirty="0" smtClean="0"/>
              <a:t>Helps to identify possible data errors</a:t>
            </a:r>
          </a:p>
          <a:p>
            <a:pPr lvl="1" eaLnBrk="1" hangingPunct="1">
              <a:defRPr/>
            </a:pPr>
            <a:r>
              <a:rPr lang="en-US" dirty="0" smtClean="0"/>
              <a:t>Data notes on the changes can help users better understand the data</a:t>
            </a:r>
          </a:p>
          <a:p>
            <a:pPr eaLnBrk="1" hangingPunct="1">
              <a:defRPr/>
            </a:pPr>
            <a:r>
              <a:rPr lang="en-US" dirty="0" smtClean="0"/>
              <a:t>Utilized a 20/20 rule for subtotals</a:t>
            </a:r>
          </a:p>
          <a:p>
            <a:pPr lvl="1" eaLnBrk="1" hangingPunct="1">
              <a:defRPr/>
            </a:pPr>
            <a:r>
              <a:rPr lang="en-US" dirty="0" smtClean="0"/>
              <a:t>Change from the 10/10 rule previously used</a:t>
            </a:r>
          </a:p>
          <a:p>
            <a:pPr eaLnBrk="1" hangingPunct="1">
              <a:defRPr/>
            </a:pPr>
            <a:r>
              <a:rPr lang="en-US" dirty="0" smtClean="0"/>
              <a:t>Based on a percent change calculation for two most recent years</a:t>
            </a:r>
          </a:p>
          <a:p>
            <a:pPr lvl="1" eaLnBrk="1" hangingPunct="1">
              <a:defRPr/>
            </a:pPr>
            <a:endParaRPr lang="en-US" dirty="0"/>
          </a:p>
          <a:p>
            <a:pPr marL="114300" indent="0" eaLnBrk="1" hangingPunct="1">
              <a:buFont typeface="Arial" charset="0"/>
              <a:buNone/>
              <a:defRPr/>
            </a:pPr>
            <a:r>
              <a:rPr lang="en-US" dirty="0" smtClean="0"/>
              <a:t>*We realize you might not know why a year to year change occurred.  This is okay, but we still want to know you at least looked at it.</a:t>
            </a:r>
          </a:p>
        </p:txBody>
      </p:sp>
    </p:spTree>
    <p:extLst>
      <p:ext uri="{BB962C8B-B14F-4D97-AF65-F5344CB8AC3E}">
        <p14:creationId xmlns:p14="http://schemas.microsoft.com/office/powerpoint/2010/main" val="2925855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Year to Year Reports</a:t>
            </a:r>
            <a:endParaRPr lang="en-US" dirty="0"/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 eaLnBrk="1" hangingPunct="1">
              <a:buFont typeface="Arial" charset="0"/>
              <a:buNone/>
            </a:pPr>
            <a:endParaRPr lang="en-US" altLang="en-US" smtClean="0">
              <a:solidFill>
                <a:srgbClr val="FF0000"/>
              </a:solidFill>
            </a:endParaRPr>
          </a:p>
        </p:txBody>
      </p:sp>
      <p:pic>
        <p:nvPicPr>
          <p:cNvPr id="3891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828800"/>
            <a:ext cx="70104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775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Documents: Data Note Response Form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1588532"/>
            <a:ext cx="655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Note: The form is still in production.  This is a preliminary draft view.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062" y="2057400"/>
            <a:ext cx="5553075" cy="4176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1260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Quality Tools and Resources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dirty="0" smtClean="0"/>
              <a:t>Part B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err="1"/>
              <a:t>EDFacts</a:t>
            </a:r>
            <a:r>
              <a:rPr lang="en-US" dirty="0"/>
              <a:t> OSEP pre-fill reports</a:t>
            </a:r>
          </a:p>
          <a:p>
            <a:pPr lvl="1">
              <a:defRPr/>
            </a:pPr>
            <a:r>
              <a:rPr lang="en-US" dirty="0" err="1"/>
              <a:t>SEA-level</a:t>
            </a:r>
            <a:endParaRPr lang="en-US" dirty="0"/>
          </a:p>
          <a:p>
            <a:pPr lvl="1">
              <a:defRPr/>
            </a:pPr>
            <a:r>
              <a:rPr lang="en-US" dirty="0" smtClean="0"/>
              <a:t>LEA-level</a:t>
            </a:r>
            <a:endParaRPr lang="en-US" dirty="0"/>
          </a:p>
          <a:p>
            <a:pPr>
              <a:defRPr/>
            </a:pPr>
            <a:r>
              <a:rPr lang="en-US" dirty="0"/>
              <a:t> </a:t>
            </a:r>
            <a:r>
              <a:rPr lang="en-US" dirty="0" err="1"/>
              <a:t>EDFacts</a:t>
            </a:r>
            <a:r>
              <a:rPr lang="en-US" dirty="0"/>
              <a:t> Error Submission Reports (for data submitted to ESS</a:t>
            </a:r>
            <a:r>
              <a:rPr lang="en-US" dirty="0" smtClean="0"/>
              <a:t>) </a:t>
            </a:r>
            <a:endParaRPr lang="en-US" dirty="0"/>
          </a:p>
          <a:p>
            <a:pPr>
              <a:defRPr/>
            </a:pPr>
            <a:r>
              <a:rPr lang="en-US" dirty="0"/>
              <a:t>Warnings or Errors in EMAPS submissions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3200" dirty="0" smtClean="0"/>
              <a:t>Part C</a:t>
            </a:r>
            <a:endParaRPr lang="en-US" sz="320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Review and Submit Forms in </a:t>
            </a:r>
            <a:r>
              <a:rPr lang="en-US" dirty="0" smtClean="0"/>
              <a:t>EMAPS</a:t>
            </a:r>
            <a:endParaRPr lang="en-US" dirty="0"/>
          </a:p>
          <a:p>
            <a:pPr>
              <a:defRPr/>
            </a:pPr>
            <a:r>
              <a:rPr lang="en-US" dirty="0"/>
              <a:t>HTML </a:t>
            </a:r>
            <a:r>
              <a:rPr lang="en-US" dirty="0" smtClean="0"/>
              <a:t>reports</a:t>
            </a:r>
            <a:endParaRPr lang="en-US" dirty="0"/>
          </a:p>
          <a:p>
            <a:pPr>
              <a:defRPr/>
            </a:pPr>
            <a:r>
              <a:rPr lang="en-US" dirty="0"/>
              <a:t>Year-to-Year-Change </a:t>
            </a:r>
            <a:r>
              <a:rPr lang="en-US" dirty="0" smtClean="0"/>
              <a:t>Reports</a:t>
            </a:r>
            <a:endParaRPr lang="en-US" dirty="0"/>
          </a:p>
          <a:p>
            <a:pPr>
              <a:defRPr/>
            </a:pPr>
            <a:r>
              <a:rPr lang="en-US" dirty="0"/>
              <a:t>OSEP comments on OMB MAX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851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819400"/>
            <a:ext cx="7620000" cy="1981200"/>
          </a:xfrm>
        </p:spPr>
        <p:txBody>
          <a:bodyPr/>
          <a:lstStyle/>
          <a:p>
            <a:r>
              <a:rPr lang="en-US" dirty="0" smtClean="0"/>
              <a:t>Data Managers, Meet Max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Max</a:t>
            </a:r>
            <a:r>
              <a:rPr lang="en-US" dirty="0" smtClean="0"/>
              <a:t>, Meet the Data Managers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886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Max?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76200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Online communication tool has been previously utilized</a:t>
            </a:r>
          </a:p>
          <a:p>
            <a:r>
              <a:rPr lang="en-US" dirty="0" smtClean="0"/>
              <a:t>We want to maintain an online, up-to-date, communication tool that is: </a:t>
            </a:r>
          </a:p>
          <a:p>
            <a:pPr lvl="2"/>
            <a:r>
              <a:rPr lang="en-US" dirty="0" smtClean="0"/>
              <a:t>Private and secure</a:t>
            </a:r>
          </a:p>
          <a:p>
            <a:pPr lvl="2"/>
            <a:r>
              <a:rPr lang="en-US" dirty="0" smtClean="0"/>
              <a:t>Self-contained and able to store files and communications</a:t>
            </a:r>
          </a:p>
          <a:p>
            <a:pPr lvl="2"/>
            <a:r>
              <a:rPr lang="en-US" dirty="0" smtClean="0"/>
              <a:t>Accessible to State staff </a:t>
            </a:r>
          </a:p>
          <a:p>
            <a:pPr lvl="2"/>
            <a:r>
              <a:rPr lang="en-US" dirty="0" smtClean="0"/>
              <a:t>OSEP managed</a:t>
            </a:r>
          </a:p>
          <a:p>
            <a:pPr lvl="2"/>
            <a:r>
              <a:rPr lang="en-US" dirty="0" smtClean="0"/>
              <a:t>-FREE-</a:t>
            </a:r>
          </a:p>
          <a:p>
            <a:pPr lvl="2"/>
            <a:endParaRPr lang="en-US" dirty="0"/>
          </a:p>
          <a:p>
            <a:r>
              <a:rPr lang="en-US" dirty="0" smtClean="0"/>
              <a:t>Max allows us to offer user-group type communication tool.  </a:t>
            </a:r>
          </a:p>
        </p:txBody>
      </p:sp>
    </p:spTree>
    <p:extLst>
      <p:ext uri="{BB962C8B-B14F-4D97-AF65-F5344CB8AC3E}">
        <p14:creationId xmlns:p14="http://schemas.microsoft.com/office/powerpoint/2010/main" val="382172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Started:  Max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b="1" dirty="0" smtClean="0"/>
              <a:t>Setting up an account</a:t>
            </a:r>
          </a:p>
          <a:p>
            <a:pPr lvl="1"/>
            <a:r>
              <a:rPr lang="en-US" dirty="0" smtClean="0"/>
              <a:t>You will be getting an email from </a:t>
            </a:r>
            <a:r>
              <a:rPr lang="en-US" dirty="0" smtClean="0">
                <a:hlinkClick r:id="rId3"/>
              </a:rPr>
              <a:t>max@omb.eop.gov</a:t>
            </a:r>
            <a:r>
              <a:rPr lang="en-US" dirty="0" smtClean="0"/>
              <a:t> with an invitation and instructions to set up your Max account</a:t>
            </a:r>
          </a:p>
          <a:p>
            <a:pPr lvl="1"/>
            <a:r>
              <a:rPr lang="en-US" dirty="0" smtClean="0"/>
              <a:t>We have also prepared a step-by-step document to guide you through the process</a:t>
            </a:r>
          </a:p>
          <a:p>
            <a:pPr marL="114300" indent="0">
              <a:buNone/>
            </a:pPr>
            <a:r>
              <a:rPr lang="en-US" b="1" dirty="0" smtClean="0"/>
              <a:t>Once you have an account</a:t>
            </a:r>
          </a:p>
          <a:p>
            <a:pPr lvl="1"/>
            <a:r>
              <a:rPr lang="en-US" dirty="0" smtClean="0"/>
              <a:t>Login at </a:t>
            </a:r>
            <a:r>
              <a:rPr lang="en-US" dirty="0" smtClean="0">
                <a:hlinkClick r:id="rId4"/>
              </a:rPr>
              <a:t>www.max.gov</a:t>
            </a:r>
            <a:r>
              <a:rPr lang="en-US" dirty="0" smtClean="0"/>
              <a:t> or </a:t>
            </a:r>
            <a:r>
              <a:rPr lang="en-US" dirty="0" smtClean="0">
                <a:hlinkClick r:id="rId5"/>
              </a:rPr>
              <a:t>http://login.max.gov</a:t>
            </a:r>
            <a:r>
              <a:rPr lang="en-US" dirty="0" smtClean="0"/>
              <a:t> to go directly to the login page</a:t>
            </a:r>
          </a:p>
          <a:p>
            <a:pPr marL="411480" lvl="1" indent="0">
              <a:buNone/>
            </a:pP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419600"/>
            <a:ext cx="3738562" cy="1817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401127"/>
            <a:ext cx="3391857" cy="200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1271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Page</a:t>
            </a: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47800"/>
            <a:ext cx="791218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90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Page continued</a:t>
            </a:r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523998"/>
            <a:ext cx="3657600" cy="4829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85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Briefly review the IDEA data collections</a:t>
            </a:r>
          </a:p>
          <a:p>
            <a:r>
              <a:rPr lang="en-US" sz="2800" dirty="0" smtClean="0"/>
              <a:t>Outline OSEP’s data quality review process and associated documents</a:t>
            </a:r>
          </a:p>
          <a:p>
            <a:r>
              <a:rPr lang="en-US" sz="2800" dirty="0" smtClean="0"/>
              <a:t>Introduce OMB Max </a:t>
            </a:r>
          </a:p>
          <a:p>
            <a:r>
              <a:rPr lang="en-US" sz="2800" dirty="0" smtClean="0"/>
              <a:t>Demo the Max main page, Part B and Part C pages, and individual state pages</a:t>
            </a:r>
          </a:p>
          <a:p>
            <a:r>
              <a:rPr lang="en-US" sz="2800" dirty="0" smtClean="0"/>
              <a:t>Provide information on account setup, uploading and downloading documents, and posting comments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19277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Page: Calendar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71601"/>
            <a:ext cx="562408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248400" y="1828800"/>
            <a:ext cx="16764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Calendar is MS Outlook based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Hover over an event to read the description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Let us know if Data Managers have dates they would like included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774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B Collaboration Page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71600"/>
            <a:ext cx="7848600" cy="5268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4146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C Collaboration Page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1295400"/>
            <a:ext cx="8281831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2625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B &amp; C Comment Sections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Located at the very bottom of the Part B &amp; C Collaboration Pages</a:t>
            </a:r>
          </a:p>
          <a:p>
            <a:r>
              <a:rPr lang="en-US" dirty="0" smtClean="0"/>
              <a:t>Can only be seen by fellow Part B or fellow Part C data managers and OSEP</a:t>
            </a:r>
          </a:p>
          <a:p>
            <a:r>
              <a:rPr lang="en-US" dirty="0" smtClean="0"/>
              <a:t>Keep it clean and friendly, please </a:t>
            </a:r>
            <a:r>
              <a:rPr lang="en-US" dirty="0" smtClean="0">
                <a:sym typeface="Wingdings" pitchFamily="2" charset="2"/>
              </a:rPr>
              <a:t>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810000"/>
            <a:ext cx="6986587" cy="2381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4023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Communication Pages</a:t>
            </a:r>
            <a:endParaRPr lang="en-US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47800"/>
            <a:ext cx="8067472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08745" y="3962400"/>
            <a:ext cx="251460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You can download an attachment by just clicking on it</a:t>
            </a:r>
            <a:endParaRPr lang="en-US" sz="1400" dirty="0"/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1524000" y="3657600"/>
            <a:ext cx="1447800" cy="609600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798291" y="5477165"/>
            <a:ext cx="266700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Just click “Add Attachment” to upload your data notes</a:t>
            </a:r>
            <a:endParaRPr lang="en-US" sz="1400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2131291" y="5407892"/>
            <a:ext cx="2667000" cy="152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486400" y="4572000"/>
            <a:ext cx="2743200" cy="7386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Use “Add Comment” on your State Page to privately communicate with OSEP about issues with MAX</a:t>
            </a:r>
            <a:endParaRPr lang="en-US" sz="1400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1828800" y="4648200"/>
            <a:ext cx="3581400" cy="29313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49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447800"/>
            <a:ext cx="7620000" cy="4800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Email </a:t>
            </a:r>
            <a:r>
              <a:rPr lang="en-US" dirty="0" smtClean="0"/>
              <a:t>PSC and Richelle </a:t>
            </a:r>
            <a:r>
              <a:rPr lang="en-US" dirty="0" smtClean="0"/>
              <a:t>@ </a:t>
            </a:r>
            <a:r>
              <a:rPr lang="en-US" dirty="0" smtClean="0">
                <a:hlinkClick r:id="rId3"/>
              </a:rPr>
              <a:t>richelle.davis@ed.gov</a:t>
            </a:r>
            <a:r>
              <a:rPr lang="en-US" dirty="0" smtClean="0"/>
              <a:t> if you do not have an account</a:t>
            </a:r>
          </a:p>
          <a:p>
            <a:r>
              <a:rPr lang="en-US" dirty="0" smtClean="0"/>
              <a:t>Once you set up your account, please log in and familiarize yourself with the site</a:t>
            </a:r>
          </a:p>
          <a:p>
            <a:pPr lvl="1"/>
            <a:r>
              <a:rPr lang="en-US" dirty="0" smtClean="0"/>
              <a:t>You </a:t>
            </a:r>
            <a:r>
              <a:rPr lang="en-US" dirty="0"/>
              <a:t>may </a:t>
            </a:r>
            <a:r>
              <a:rPr lang="en-US" dirty="0" smtClean="0"/>
              <a:t>not be </a:t>
            </a:r>
            <a:r>
              <a:rPr lang="en-US" dirty="0"/>
              <a:t>able to see </a:t>
            </a:r>
            <a:r>
              <a:rPr lang="en-US" dirty="0" smtClean="0"/>
              <a:t>your state page immediately.  Please allow a day or two for security settings to take hold</a:t>
            </a:r>
          </a:p>
          <a:p>
            <a:r>
              <a:rPr lang="en-US" dirty="0" smtClean="0"/>
              <a:t>Max </a:t>
            </a:r>
            <a:r>
              <a:rPr lang="en-US" b="1" dirty="0" smtClean="0"/>
              <a:t>is</a:t>
            </a:r>
            <a:r>
              <a:rPr lang="en-US" dirty="0" smtClean="0"/>
              <a:t> OSEP’s data communication vehicle.  Please check it frequently or set up Max to “watch” the page</a:t>
            </a:r>
          </a:p>
          <a:p>
            <a:pPr lvl="1"/>
            <a:r>
              <a:rPr lang="en-US" dirty="0" smtClean="0"/>
              <a:t>Directions for “watching” included on “Max Cheat Sheet” to be sent out with account set up instruction following webinar</a:t>
            </a:r>
          </a:p>
          <a:p>
            <a:pPr lvl="1"/>
            <a:r>
              <a:rPr lang="en-US" b="1" dirty="0" smtClean="0"/>
              <a:t>**This method of communicating data quality issue is a change from the former process of sending individual emails**</a:t>
            </a:r>
          </a:p>
          <a:p>
            <a:r>
              <a:rPr lang="en-US" i="1" dirty="0" smtClean="0"/>
              <a:t>Remember: All </a:t>
            </a:r>
            <a:r>
              <a:rPr lang="en-US" i="1" dirty="0"/>
              <a:t>questions related to 618 </a:t>
            </a:r>
            <a:r>
              <a:rPr lang="en-US" i="1" dirty="0" smtClean="0"/>
              <a:t>submission should still go </a:t>
            </a:r>
            <a:r>
              <a:rPr lang="en-US" i="1" dirty="0"/>
              <a:t>through PSC</a:t>
            </a:r>
          </a:p>
          <a:p>
            <a:pPr lvl="1"/>
            <a:r>
              <a:rPr lang="en-US" i="1" dirty="0"/>
              <a:t>They are able to track comments and then escalate them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86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2133600"/>
            <a:ext cx="8305800" cy="4114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GB" sz="2400" b="1" dirty="0" smtClean="0"/>
              <a:t>Hours of Operation:  8:00 a.m.</a:t>
            </a:r>
            <a:r>
              <a:rPr lang="en-GB" sz="2400" b="1" dirty="0" smtClean="0">
                <a:sym typeface="Symbol" pitchFamily="18" charset="2"/>
              </a:rPr>
              <a:t></a:t>
            </a:r>
            <a:r>
              <a:rPr lang="en-GB" sz="2400" b="1" dirty="0" smtClean="0"/>
              <a:t>6:00 p.m.   </a:t>
            </a:r>
          </a:p>
          <a:p>
            <a:pPr algn="ctr" eaLnBrk="1" hangingPunct="1">
              <a:buFontTx/>
              <a:buNone/>
            </a:pPr>
            <a:r>
              <a:rPr lang="en-GB" sz="2400" b="1" dirty="0" smtClean="0"/>
              <a:t>Eastern Standard Time (EST) -- Monday-Friday. </a:t>
            </a:r>
          </a:p>
          <a:p>
            <a:pPr eaLnBrk="1" hangingPunct="1">
              <a:buFontTx/>
              <a:buNone/>
            </a:pPr>
            <a:endParaRPr lang="en-GB" sz="2400" b="1" dirty="0" smtClean="0"/>
          </a:p>
          <a:p>
            <a:pPr eaLnBrk="1" hangingPunct="1">
              <a:buFontTx/>
              <a:buNone/>
            </a:pPr>
            <a:endParaRPr lang="en-GB" sz="2000" b="1" dirty="0" smtClean="0"/>
          </a:p>
          <a:p>
            <a:pPr eaLnBrk="1" hangingPunct="1">
              <a:buFontTx/>
              <a:buNone/>
            </a:pPr>
            <a:r>
              <a:rPr lang="en-GB" sz="2400" b="1" u="sng" dirty="0" smtClean="0"/>
              <a:t>Contact information</a:t>
            </a:r>
          </a:p>
          <a:p>
            <a:pPr eaLnBrk="1" hangingPunct="1">
              <a:buFontTx/>
              <a:buNone/>
            </a:pPr>
            <a:r>
              <a:rPr lang="en-GB" sz="2400" b="1" dirty="0" smtClean="0"/>
              <a:t>Telephone:  	877-457-3336 (877-HLP-EDEN)</a:t>
            </a:r>
          </a:p>
          <a:p>
            <a:pPr eaLnBrk="1" hangingPunct="1">
              <a:buFontTx/>
              <a:buNone/>
            </a:pPr>
            <a:r>
              <a:rPr lang="en-GB" sz="2400" b="1" dirty="0" smtClean="0"/>
              <a:t>Fax: 	  	888-329-3336 (888-FAX-EDEN)</a:t>
            </a:r>
          </a:p>
          <a:p>
            <a:pPr eaLnBrk="1" hangingPunct="1">
              <a:buFontTx/>
              <a:buNone/>
            </a:pPr>
            <a:r>
              <a:rPr lang="en-GB" sz="2400" b="1" dirty="0" smtClean="0"/>
              <a:t>TTY/TDD:   	888-403-3336 (888-403-EDEN)</a:t>
            </a:r>
          </a:p>
          <a:p>
            <a:pPr eaLnBrk="1" hangingPunct="1">
              <a:buFontTx/>
              <a:buNone/>
            </a:pPr>
            <a:r>
              <a:rPr lang="en-GB" sz="2400" b="1" dirty="0" smtClean="0"/>
              <a:t>E-mail: 	</a:t>
            </a:r>
            <a:r>
              <a:rPr lang="en-GB" sz="2400" b="1" dirty="0" err="1" smtClean="0"/>
              <a:t>EDEN_SS@ed.gov</a:t>
            </a:r>
            <a:endParaRPr lang="en-GB" sz="2400" b="1" dirty="0" smtClean="0">
              <a:hlinkClick r:id="rId3"/>
            </a:endParaRPr>
          </a:p>
        </p:txBody>
      </p:sp>
      <p:pic>
        <p:nvPicPr>
          <p:cNvPr id="74755" name="Picture 3" descr="MPj0396046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15200" y="3733800"/>
            <a:ext cx="1452563" cy="218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110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+mn-lt"/>
              </a:rPr>
              <a:t>ED</a:t>
            </a:r>
            <a:r>
              <a:rPr lang="en-US" i="1" dirty="0" smtClean="0">
                <a:latin typeface="+mn-lt"/>
              </a:rPr>
              <a:t>Facts </a:t>
            </a:r>
            <a:r>
              <a:rPr lang="en-US" dirty="0" smtClean="0">
                <a:latin typeface="+mn-lt"/>
              </a:rPr>
              <a:t>Partner Support Center (PSC)</a:t>
            </a:r>
          </a:p>
        </p:txBody>
      </p:sp>
    </p:spTree>
    <p:extLst>
      <p:ext uri="{BB962C8B-B14F-4D97-AF65-F5344CB8AC3E}">
        <p14:creationId xmlns:p14="http://schemas.microsoft.com/office/powerpoint/2010/main" val="363308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620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dirty="0" smtClean="0"/>
              <a:t>PSC Communication</a:t>
            </a:r>
            <a:r>
              <a:rPr lang="en-US" sz="3200" dirty="0" smtClean="0">
                <a:solidFill>
                  <a:srgbClr val="FF0000"/>
                </a:solidFill>
              </a:rPr>
              <a:t/>
            </a:r>
            <a:br>
              <a:rPr lang="en-US" sz="3200" dirty="0" smtClean="0">
                <a:solidFill>
                  <a:srgbClr val="FF0000"/>
                </a:solidFill>
              </a:rPr>
            </a:b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58371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7620000" cy="5334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en-US" sz="2000" b="1" dirty="0" smtClean="0"/>
              <a:t>PSC Support Update - </a:t>
            </a:r>
            <a:r>
              <a:rPr lang="en-US" altLang="en-US" sz="2000" dirty="0" smtClean="0"/>
              <a:t>Distributed once a week. Sent to ED</a:t>
            </a:r>
            <a:r>
              <a:rPr lang="en-US" altLang="en-US" sz="2000" i="1" dirty="0" smtClean="0"/>
              <a:t>Facts</a:t>
            </a:r>
            <a:r>
              <a:rPr lang="en-US" altLang="en-US" sz="2000" dirty="0" smtClean="0"/>
              <a:t> Coordinators and IDEA Part B Data Managers. Contains information on upcoming collections, webinar announcements, updated guidance and a file due date reminder. PSC’s main vehicle for distributing news to states</a:t>
            </a:r>
          </a:p>
          <a:p>
            <a:pPr marL="11430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altLang="en-US" sz="20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en-US" sz="2000" b="1" dirty="0" smtClean="0"/>
              <a:t>Broadcasts</a:t>
            </a:r>
            <a:r>
              <a:rPr lang="en-US" altLang="en-US" sz="2000" dirty="0" smtClean="0"/>
              <a:t>-  The main form of communication on IDEA Part C collections. PSC sends broadcasts to IDEA Part B and IDEA Part C Data Managers. Broadcasts often contain reminders of collection openings  and due dates as well as webinar invitations.</a:t>
            </a:r>
          </a:p>
          <a:p>
            <a:pPr marL="11430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altLang="en-US" sz="20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en-US" sz="2000" b="1" dirty="0" smtClean="0"/>
              <a:t>Outreach</a:t>
            </a:r>
            <a:r>
              <a:rPr lang="en-US" altLang="en-US" sz="2000" dirty="0" smtClean="0"/>
              <a:t> - PSC also periodically conducts state specific outreach</a:t>
            </a:r>
            <a:r>
              <a:rPr lang="en-US" altLang="en-US" sz="2000" b="1" dirty="0" smtClean="0"/>
              <a:t> </a:t>
            </a:r>
            <a:r>
              <a:rPr lang="en-US" altLang="en-US" sz="2000" dirty="0" smtClean="0"/>
              <a:t>to address data issues in ESS.</a:t>
            </a:r>
          </a:p>
          <a:p>
            <a:pPr marL="11430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0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en-US" sz="2000" b="1" dirty="0" smtClean="0"/>
              <a:t>State Specific Emails- </a:t>
            </a:r>
            <a:r>
              <a:rPr lang="en-US" altLang="en-US" sz="2000" dirty="0" smtClean="0"/>
              <a:t>PSC may reach out to your state to address specific data issues or to facilitate a conference call with OSEP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7681264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050"/>
            <a:ext cx="7620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EMAPS automated emails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7620000" cy="51816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smtClean="0"/>
              <a:t>Possible notifications during original submission period:</a:t>
            </a:r>
          </a:p>
          <a:p>
            <a:pPr lvl="1" eaLnBrk="1" hangingPunct="1"/>
            <a:r>
              <a:rPr lang="en-US" altLang="en-US" smtClean="0"/>
              <a:t>When the system is open</a:t>
            </a:r>
          </a:p>
          <a:p>
            <a:pPr lvl="1" eaLnBrk="1" hangingPunct="1"/>
            <a:r>
              <a:rPr lang="en-US" altLang="en-US" smtClean="0"/>
              <a:t>When data has been submitted</a:t>
            </a:r>
          </a:p>
          <a:p>
            <a:pPr lvl="1" eaLnBrk="1" hangingPunct="1"/>
            <a:r>
              <a:rPr lang="en-US" altLang="en-US" smtClean="0"/>
              <a:t>When there has been no account activity two week prior to due date. </a:t>
            </a:r>
          </a:p>
          <a:p>
            <a:pPr lvl="1" eaLnBrk="1" hangingPunct="1"/>
            <a:r>
              <a:rPr lang="en-US" altLang="en-US" smtClean="0"/>
              <a:t>When data has been entered, but not submitted three days prior to due date</a:t>
            </a:r>
          </a:p>
          <a:p>
            <a:pPr lvl="1" eaLnBrk="1" hangingPunct="1"/>
            <a:r>
              <a:rPr lang="en-US" altLang="en-US" smtClean="0"/>
              <a:t>If there are data errors in the submissions three days prior to due date</a:t>
            </a:r>
          </a:p>
          <a:p>
            <a:pPr eaLnBrk="1" hangingPunct="1"/>
            <a:r>
              <a:rPr lang="en-US" altLang="en-US" smtClean="0"/>
              <a:t>Possible notifications during  resubmission period:</a:t>
            </a:r>
          </a:p>
          <a:p>
            <a:pPr lvl="1" eaLnBrk="1" hangingPunct="1"/>
            <a:r>
              <a:rPr lang="en-US" altLang="en-US" smtClean="0"/>
              <a:t>Resubmission is required</a:t>
            </a:r>
          </a:p>
          <a:p>
            <a:pPr lvl="1" eaLnBrk="1" hangingPunct="1"/>
            <a:r>
              <a:rPr lang="en-US" altLang="en-US" smtClean="0"/>
              <a:t>The system has been reopened</a:t>
            </a:r>
          </a:p>
          <a:p>
            <a:pPr lvl="1" eaLnBrk="1" hangingPunct="1"/>
            <a:r>
              <a:rPr lang="en-US" altLang="en-US" smtClean="0"/>
              <a:t>Corrected data has not been submitted one week prior to close of the reopen period</a:t>
            </a:r>
          </a:p>
          <a:p>
            <a:pPr lvl="1" eaLnBrk="1" hangingPunct="1"/>
            <a:r>
              <a:rPr lang="en-US" altLang="en-US" smtClean="0"/>
              <a:t>One week prior to the close of the reopen period</a:t>
            </a:r>
          </a:p>
        </p:txBody>
      </p:sp>
    </p:spTree>
    <p:extLst>
      <p:ext uri="{BB962C8B-B14F-4D97-AF65-F5344CB8AC3E}">
        <p14:creationId xmlns:p14="http://schemas.microsoft.com/office/powerpoint/2010/main" val="11661008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Helpful links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EdFacts</a:t>
            </a:r>
            <a:r>
              <a:rPr lang="en-US" dirty="0" smtClean="0"/>
              <a:t> Files Specs</a:t>
            </a:r>
          </a:p>
          <a:p>
            <a:pPr lvl="1"/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www2.ed.gov/about/inits/ed/edfacts/file-specifications.html</a:t>
            </a:r>
            <a:endParaRPr lang="en-US" dirty="0" smtClean="0"/>
          </a:p>
          <a:p>
            <a:r>
              <a:rPr lang="en-US" dirty="0" smtClean="0"/>
              <a:t>EMAPS User Guides</a:t>
            </a:r>
          </a:p>
          <a:p>
            <a:pPr lvl="1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www2.ed.gov/about/inits/ed/edfacts/index.html</a:t>
            </a:r>
            <a:endParaRPr lang="en-US" dirty="0" smtClean="0"/>
          </a:p>
          <a:p>
            <a:r>
              <a:rPr lang="en-US" dirty="0" smtClean="0"/>
              <a:t>IDEA Part C Documentation</a:t>
            </a:r>
          </a:p>
          <a:p>
            <a:pPr lvl="1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www2.ed.gov/about/inits/ed/edfacts/index.html</a:t>
            </a:r>
            <a:endParaRPr lang="en-US" dirty="0" smtClean="0"/>
          </a:p>
          <a:p>
            <a:r>
              <a:rPr lang="en-US" dirty="0" smtClean="0"/>
              <a:t>IDEA </a:t>
            </a:r>
            <a:r>
              <a:rPr lang="en-US" dirty="0"/>
              <a:t>Part B Section 618 Data Quality </a:t>
            </a:r>
            <a:r>
              <a:rPr lang="en-US" dirty="0" smtClean="0"/>
              <a:t>Webinar</a:t>
            </a:r>
          </a:p>
          <a:p>
            <a:pPr lvl="1"/>
            <a:r>
              <a:rPr lang="en-US" dirty="0">
                <a:hlinkClick r:id="rId4"/>
              </a:rPr>
              <a:t>http://www.mediafire.com/?</a:t>
            </a:r>
            <a:r>
              <a:rPr lang="en-US" dirty="0" smtClean="0">
                <a:hlinkClick r:id="rId4"/>
              </a:rPr>
              <a:t>d5xr2kz3skx2dz3</a:t>
            </a:r>
            <a:endParaRPr lang="en-US" dirty="0" smtClean="0"/>
          </a:p>
          <a:p>
            <a:r>
              <a:rPr lang="en-US" dirty="0"/>
              <a:t>IDEA Part </a:t>
            </a:r>
            <a:r>
              <a:rPr lang="en-US" dirty="0" smtClean="0"/>
              <a:t>C </a:t>
            </a:r>
            <a:r>
              <a:rPr lang="en-US" dirty="0"/>
              <a:t>Section 618 Data Quality </a:t>
            </a:r>
            <a:r>
              <a:rPr lang="en-US" dirty="0" smtClean="0"/>
              <a:t>Webinar</a:t>
            </a:r>
          </a:p>
          <a:p>
            <a:pPr lvl="1"/>
            <a:r>
              <a:rPr lang="en-US" dirty="0" smtClean="0">
                <a:hlinkClick r:id="rId5" action="ppaction://hlinkpres?slideindex=1&amp;slidetitle="/>
              </a:rPr>
              <a:t>Part C Webinar for Aug 20th.ppt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47414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 Data Collections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600" dirty="0" smtClean="0"/>
              <a:t>Part C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Child Count and Settings</a:t>
            </a:r>
          </a:p>
          <a:p>
            <a:r>
              <a:rPr lang="en-US" dirty="0" smtClean="0"/>
              <a:t>Exiting</a:t>
            </a:r>
          </a:p>
          <a:p>
            <a:r>
              <a:rPr lang="en-US" dirty="0" smtClean="0"/>
              <a:t>Dispute Resolution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3600" dirty="0" smtClean="0"/>
              <a:t>Part B</a:t>
            </a:r>
            <a:endParaRPr lang="en-US" sz="360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Child Count and Ed Environments</a:t>
            </a:r>
          </a:p>
          <a:p>
            <a:r>
              <a:rPr lang="en-US" dirty="0" smtClean="0"/>
              <a:t>Exiting</a:t>
            </a:r>
          </a:p>
          <a:p>
            <a:r>
              <a:rPr lang="en-US" dirty="0" smtClean="0"/>
              <a:t>Personnel</a:t>
            </a:r>
          </a:p>
          <a:p>
            <a:r>
              <a:rPr lang="en-US" dirty="0" smtClean="0"/>
              <a:t>Discipline</a:t>
            </a:r>
          </a:p>
          <a:p>
            <a:r>
              <a:rPr lang="en-US" dirty="0" smtClean="0"/>
              <a:t>Dispute Resolution</a:t>
            </a:r>
          </a:p>
          <a:p>
            <a:r>
              <a:rPr lang="en-US" dirty="0" smtClean="0"/>
              <a:t>Assessment</a:t>
            </a:r>
          </a:p>
          <a:p>
            <a:r>
              <a:rPr lang="en-US" dirty="0" smtClean="0"/>
              <a:t>MOE/CEIS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665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2590800"/>
            <a:ext cx="7659687" cy="1168400"/>
          </a:xfrm>
        </p:spPr>
        <p:txBody>
          <a:bodyPr/>
          <a:lstStyle/>
          <a:p>
            <a:r>
              <a:rPr lang="en-US" dirty="0" smtClean="0"/>
              <a:t>Thank you.  Questions?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01807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OSEP Review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Timeliness</a:t>
            </a:r>
          </a:p>
          <a:p>
            <a:pPr lvl="1" eaLnBrk="1" hangingPunct="1"/>
            <a:r>
              <a:rPr lang="en-US" smtClean="0"/>
              <a:t>Are the data in by the due date?</a:t>
            </a:r>
          </a:p>
          <a:p>
            <a:pPr eaLnBrk="1" hangingPunct="1"/>
            <a:r>
              <a:rPr lang="en-US" smtClean="0"/>
              <a:t>Completeness</a:t>
            </a:r>
          </a:p>
          <a:p>
            <a:pPr lvl="1" eaLnBrk="1" hangingPunct="1"/>
            <a:r>
              <a:rPr lang="en-US" smtClean="0"/>
              <a:t>Are all file specifications submitted?</a:t>
            </a:r>
          </a:p>
          <a:p>
            <a:pPr lvl="1" eaLnBrk="1" hangingPunct="1"/>
            <a:r>
              <a:rPr lang="en-US" smtClean="0"/>
              <a:t>Are all category sets, subtotals, and totals submitted?</a:t>
            </a:r>
          </a:p>
          <a:p>
            <a:pPr lvl="1" eaLnBrk="1" hangingPunct="1"/>
            <a:r>
              <a:rPr lang="en-US" smtClean="0"/>
              <a:t>Do data match our metadata sources? </a:t>
            </a:r>
          </a:p>
          <a:p>
            <a:pPr eaLnBrk="1" hangingPunct="1"/>
            <a:r>
              <a:rPr lang="en-US" smtClean="0"/>
              <a:t>Accuracy</a:t>
            </a:r>
          </a:p>
          <a:p>
            <a:pPr lvl="1" eaLnBrk="1" hangingPunct="1"/>
            <a:r>
              <a:rPr lang="en-US" smtClean="0"/>
              <a:t>Do data meet our edit checks? </a:t>
            </a:r>
          </a:p>
        </p:txBody>
      </p:sp>
    </p:spTree>
    <p:extLst>
      <p:ext uri="{BB962C8B-B14F-4D97-AF65-F5344CB8AC3E}">
        <p14:creationId xmlns:p14="http://schemas.microsoft.com/office/powerpoint/2010/main" val="2841688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Data Review Process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System closes on the due date for a “snapshot” of the data; snapshot is used for OSEP’s review</a:t>
            </a:r>
          </a:p>
          <a:p>
            <a:r>
              <a:rPr lang="en-US" dirty="0" smtClean="0"/>
              <a:t>OSEP reviews the snapshot data for timeliness, completeness, and accuracy</a:t>
            </a:r>
          </a:p>
          <a:p>
            <a:r>
              <a:rPr lang="en-US" dirty="0" smtClean="0"/>
              <a:t>Once review is complete, OSEP posts </a:t>
            </a:r>
            <a:r>
              <a:rPr lang="en-US" dirty="0"/>
              <a:t>a</a:t>
            </a:r>
            <a:r>
              <a:rPr lang="en-US" dirty="0" smtClean="0"/>
              <a:t> Data Quality Review Report to each State’s individual OMB Max webpage</a:t>
            </a:r>
          </a:p>
          <a:p>
            <a:r>
              <a:rPr lang="en-US" dirty="0" smtClean="0"/>
              <a:t>State reviews report and begins preparing for reopen period</a:t>
            </a:r>
          </a:p>
          <a:p>
            <a:r>
              <a:rPr lang="en-US" dirty="0" smtClean="0"/>
              <a:t>States may resubmit or provide a data note during reopen period (approx. 1 month)</a:t>
            </a:r>
          </a:p>
          <a:p>
            <a:r>
              <a:rPr lang="en-US" dirty="0" smtClean="0"/>
              <a:t>OSEP reviews data notes and/or resubmissions</a:t>
            </a:r>
          </a:p>
        </p:txBody>
      </p:sp>
    </p:spTree>
    <p:extLst>
      <p:ext uri="{BB962C8B-B14F-4D97-AF65-F5344CB8AC3E}">
        <p14:creationId xmlns:p14="http://schemas.microsoft.com/office/powerpoint/2010/main" val="4158861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Tentative Timelines For Data </a:t>
            </a:r>
            <a:r>
              <a:rPr lang="en-US" dirty="0"/>
              <a:t/>
            </a:r>
            <a:br>
              <a:rPr lang="en-US" dirty="0"/>
            </a:br>
            <a:r>
              <a:rPr lang="en-US" sz="2000" dirty="0" smtClean="0"/>
              <a:t>Note:  Current year only</a:t>
            </a:r>
            <a:endParaRPr lang="en-US" sz="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4953000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2013-2014 Exiting </a:t>
            </a:r>
            <a:r>
              <a:rPr lang="en-US" dirty="0"/>
              <a:t>(B&amp;C), Dispute Resolution (B&amp;C</a:t>
            </a:r>
            <a:r>
              <a:rPr lang="en-US" dirty="0" smtClean="0"/>
              <a:t>), Personnel (B), </a:t>
            </a:r>
            <a:r>
              <a:rPr lang="en-US" dirty="0"/>
              <a:t>Discipline (</a:t>
            </a:r>
            <a:r>
              <a:rPr lang="en-US" dirty="0" smtClean="0"/>
              <a:t>B)</a:t>
            </a:r>
          </a:p>
          <a:p>
            <a:pPr marL="640080"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Due Date: November 5, 2014</a:t>
            </a:r>
          </a:p>
          <a:p>
            <a:pPr marL="640080"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Reopen Period: May 11, 2015 - June 5, 2015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2013-2014 Assessment Collection</a:t>
            </a:r>
          </a:p>
          <a:p>
            <a:pPr marL="640080"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Due Date: December 17, 2014</a:t>
            </a:r>
          </a:p>
          <a:p>
            <a:pPr marL="640080"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Reopen Period: February 23, 2015 - March 6, 2015 (Matches CSPR)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2014-2015 Child Count/Settings (C); Child Count/Ed Environments (B) </a:t>
            </a:r>
          </a:p>
          <a:p>
            <a:pPr marL="640080"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Due Date: April 1, 2015</a:t>
            </a:r>
          </a:p>
          <a:p>
            <a:pPr marL="640080"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Reopen Period: June 8, 2015 - July 3, 2015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FFY 2013 / 2013-2014 MOE &amp; CEIS (B)</a:t>
            </a:r>
          </a:p>
          <a:p>
            <a:pPr marL="640080"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Due Date: May 6, 2015</a:t>
            </a:r>
          </a:p>
          <a:p>
            <a:pPr marL="640080"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Reopen Period: August 3, 2015 – August 28, 2015</a:t>
            </a:r>
          </a:p>
        </p:txBody>
      </p:sp>
    </p:spTree>
    <p:extLst>
      <p:ext uri="{BB962C8B-B14F-4D97-AF65-F5344CB8AC3E}">
        <p14:creationId xmlns:p14="http://schemas.microsoft.com/office/powerpoint/2010/main" val="3651404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Tentative Timelines For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Metadata  </a:t>
            </a:r>
            <a:r>
              <a:rPr lang="en-US" sz="1400" dirty="0" smtClean="0"/>
              <a:t>(Note</a:t>
            </a:r>
            <a:r>
              <a:rPr lang="en-US" sz="1400" dirty="0"/>
              <a:t>:  Current </a:t>
            </a:r>
            <a:r>
              <a:rPr lang="en-US" sz="1400" dirty="0" smtClean="0"/>
              <a:t> year  only)</a:t>
            </a:r>
            <a:endParaRPr lang="en-US" sz="1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State Supplemental Survey (SSS) – IDEA</a:t>
            </a:r>
          </a:p>
          <a:p>
            <a:pPr marL="640080"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Metadata for SY 2013-14</a:t>
            </a:r>
          </a:p>
          <a:p>
            <a:pPr marL="1005840" lvl="2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en-US" dirty="0" smtClean="0"/>
              <a:t>Initial open – January 8, 2014 – January 28, 2014</a:t>
            </a:r>
            <a:r>
              <a:rPr lang="en-US" dirty="0" smtClean="0">
                <a:solidFill>
                  <a:srgbClr val="FF0000"/>
                </a:solidFill>
              </a:rPr>
              <a:t>**</a:t>
            </a:r>
            <a:r>
              <a:rPr lang="en-US" dirty="0" smtClean="0"/>
              <a:t> </a:t>
            </a:r>
          </a:p>
          <a:p>
            <a:pPr marL="777240" lvl="2" indent="0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None/>
              <a:defRPr/>
            </a:pPr>
            <a:r>
              <a:rPr lang="en-US" dirty="0"/>
              <a:t>	</a:t>
            </a:r>
            <a:r>
              <a:rPr lang="en-US" dirty="0" smtClean="0">
                <a:solidFill>
                  <a:srgbClr val="FF0000"/>
                </a:solidFill>
              </a:rPr>
              <a:t>(ALREADY OCCURRED)</a:t>
            </a:r>
          </a:p>
          <a:p>
            <a:pPr marL="1005840" lvl="2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en-US" dirty="0" smtClean="0"/>
              <a:t>Reopen period – December 1, 2014 – December 12, 2014</a:t>
            </a:r>
          </a:p>
          <a:p>
            <a:pPr marL="640080"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Metadata for SY 2014-15</a:t>
            </a:r>
          </a:p>
          <a:p>
            <a:pPr marL="1005840" lvl="2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en-US" dirty="0" smtClean="0"/>
              <a:t>January 2015 (TENTATIVE)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EMAPS Assessment Metadata Survey </a:t>
            </a:r>
          </a:p>
          <a:p>
            <a:pPr marL="640080"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 Metadata for SY 2012-13</a:t>
            </a:r>
          </a:p>
          <a:p>
            <a:pPr marL="1005840" lvl="2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en-US" dirty="0" smtClean="0"/>
              <a:t>Initial Open – July 15, 2014 – August 8, 2014 </a:t>
            </a:r>
            <a:r>
              <a:rPr lang="en-US" dirty="0" smtClean="0">
                <a:solidFill>
                  <a:srgbClr val="FF0000"/>
                </a:solidFill>
              </a:rPr>
              <a:t>**</a:t>
            </a:r>
            <a:r>
              <a:rPr lang="en-US" dirty="0" smtClean="0"/>
              <a:t> </a:t>
            </a:r>
          </a:p>
          <a:p>
            <a:pPr marL="777240" lvl="2" indent="0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None/>
              <a:defRPr/>
            </a:pPr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en-US" dirty="0" smtClean="0">
                <a:solidFill>
                  <a:srgbClr val="FF0000"/>
                </a:solidFill>
              </a:rPr>
              <a:t>(ALREADY OCCURRED)</a:t>
            </a:r>
          </a:p>
          <a:p>
            <a:pPr marL="1005840" lvl="2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en-US" dirty="0" smtClean="0"/>
              <a:t>Reopen Periods </a:t>
            </a:r>
          </a:p>
          <a:p>
            <a:pPr marL="1280160" lvl="3" eaLnBrk="1" fontAlgn="auto" hangingPunct="1">
              <a:spcAft>
                <a:spcPts val="0"/>
              </a:spcAft>
              <a:buClr>
                <a:schemeClr val="accent4"/>
              </a:buClr>
              <a:buFont typeface="Arial" pitchFamily="34" charset="0"/>
              <a:buChar char="•"/>
              <a:defRPr/>
            </a:pPr>
            <a:r>
              <a:rPr lang="en-US" dirty="0" smtClean="0"/>
              <a:t>September 2, 2014 – September 12, 2014</a:t>
            </a:r>
          </a:p>
          <a:p>
            <a:pPr marL="1280160" lvl="3" eaLnBrk="1" fontAlgn="auto" hangingPunct="1">
              <a:spcAft>
                <a:spcPts val="0"/>
              </a:spcAft>
              <a:buClr>
                <a:schemeClr val="accent4"/>
              </a:buClr>
              <a:buFont typeface="Arial" pitchFamily="34" charset="0"/>
              <a:buChar char="•"/>
              <a:defRPr/>
            </a:pPr>
            <a:r>
              <a:rPr lang="en-US" dirty="0" smtClean="0"/>
              <a:t>December 1, 2014 – December 18, 2014</a:t>
            </a:r>
          </a:p>
          <a:p>
            <a:pPr marL="1280160" lvl="3" eaLnBrk="1" fontAlgn="auto" hangingPunct="1">
              <a:spcAft>
                <a:spcPts val="0"/>
              </a:spcAft>
              <a:buClr>
                <a:schemeClr val="accent4"/>
              </a:buClr>
              <a:buFont typeface="Arial" pitchFamily="34" charset="0"/>
              <a:buChar char="•"/>
              <a:defRPr/>
            </a:pPr>
            <a:r>
              <a:rPr lang="en-US" dirty="0" smtClean="0"/>
              <a:t>February 23, 2015 – March 5, 2015</a:t>
            </a:r>
          </a:p>
          <a:p>
            <a:pPr marL="1280160" lvl="3" eaLnBrk="1" fontAlgn="auto" hangingPunct="1">
              <a:spcAft>
                <a:spcPts val="0"/>
              </a:spcAft>
              <a:buClr>
                <a:schemeClr val="accent4"/>
              </a:buClr>
              <a:buFont typeface="Arial" pitchFamily="34" charset="0"/>
              <a:buChar char="•"/>
              <a:defRPr/>
            </a:pPr>
            <a:r>
              <a:rPr lang="en-US" dirty="0" smtClean="0"/>
              <a:t>April 13, 2015 – April 15,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5284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Documents: Data Quality Report – Part B</a:t>
            </a:r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0"/>
            <a:ext cx="7386361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352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Documents: Data Quality Report – </a:t>
            </a:r>
            <a:r>
              <a:rPr lang="en-US" dirty="0" smtClean="0"/>
              <a:t>Part C</a:t>
            </a:r>
            <a:endParaRPr lang="en-US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114695"/>
            <a:ext cx="7857517" cy="245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5850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1125</TotalTime>
  <Words>1404</Words>
  <Application>Microsoft Office PowerPoint</Application>
  <PresentationFormat>On-screen Show (4:3)</PresentationFormat>
  <Paragraphs>217</Paragraphs>
  <Slides>30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Adjacency</vt:lpstr>
      <vt:lpstr>OSEP New Data Manager Overview</vt:lpstr>
      <vt:lpstr>Objectives</vt:lpstr>
      <vt:lpstr>IDEA Data Collections</vt:lpstr>
      <vt:lpstr>OSEP Review</vt:lpstr>
      <vt:lpstr>The Data Review Process</vt:lpstr>
      <vt:lpstr>Tentative Timelines For Data  Note:  Current year only</vt:lpstr>
      <vt:lpstr>Tentative Timelines For  Metadata  (Note:  Current  year  only)</vt:lpstr>
      <vt:lpstr>Documents: Data Quality Report – Part B</vt:lpstr>
      <vt:lpstr>Documents: Data Quality Report – Part C</vt:lpstr>
      <vt:lpstr>Examples of Common Error Comments</vt:lpstr>
      <vt:lpstr>Year to Year Changes</vt:lpstr>
      <vt:lpstr>Year to Year Reports</vt:lpstr>
      <vt:lpstr>Documents: Data Note Response Form</vt:lpstr>
      <vt:lpstr>Data Quality Tools and Resources</vt:lpstr>
      <vt:lpstr>Data Managers, Meet Max  Max, Meet the Data Managers</vt:lpstr>
      <vt:lpstr>Why Max?</vt:lpstr>
      <vt:lpstr>Getting Started:  Max</vt:lpstr>
      <vt:lpstr>Main Page</vt:lpstr>
      <vt:lpstr>Main Page continued</vt:lpstr>
      <vt:lpstr>Main Page: Calendar</vt:lpstr>
      <vt:lpstr>Part B Collaboration Page</vt:lpstr>
      <vt:lpstr>Part C Collaboration Page</vt:lpstr>
      <vt:lpstr>Part B &amp; C Comment Sections</vt:lpstr>
      <vt:lpstr>State Communication Pages</vt:lpstr>
      <vt:lpstr>Next Steps</vt:lpstr>
      <vt:lpstr>EDFacts Partner Support Center (PSC)</vt:lpstr>
      <vt:lpstr>PSC Communication </vt:lpstr>
      <vt:lpstr>EMAPS automated emails</vt:lpstr>
      <vt:lpstr>Helpful links</vt:lpstr>
      <vt:lpstr>Thank you.  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Richelle Davis</dc:creator>
  <cp:lastModifiedBy>RD</cp:lastModifiedBy>
  <cp:revision>56</cp:revision>
  <cp:lastPrinted>2013-12-31T16:08:21Z</cp:lastPrinted>
  <dcterms:created xsi:type="dcterms:W3CDTF">2013-01-24T00:27:30Z</dcterms:created>
  <dcterms:modified xsi:type="dcterms:W3CDTF">2014-09-02T18:39:52Z</dcterms:modified>
</cp:coreProperties>
</file>