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  <p:sldMasterId id="2147483672" r:id="rId4"/>
    <p:sldMasterId id="2147483690" r:id="rId5"/>
    <p:sldMasterId id="2147483699" r:id="rId6"/>
  </p:sldMasterIdLst>
  <p:notesMasterIdLst>
    <p:notesMasterId r:id="rId48"/>
  </p:notesMasterIdLst>
  <p:handoutMasterIdLst>
    <p:handoutMasterId r:id="rId49"/>
  </p:handoutMasterIdLst>
  <p:sldIdLst>
    <p:sldId id="418" r:id="rId7"/>
    <p:sldId id="373" r:id="rId8"/>
    <p:sldId id="417" r:id="rId9"/>
    <p:sldId id="303" r:id="rId10"/>
    <p:sldId id="409" r:id="rId11"/>
    <p:sldId id="305" r:id="rId12"/>
    <p:sldId id="297" r:id="rId13"/>
    <p:sldId id="266" r:id="rId14"/>
    <p:sldId id="312" r:id="rId15"/>
    <p:sldId id="268" r:id="rId16"/>
    <p:sldId id="269" r:id="rId17"/>
    <p:sldId id="376" r:id="rId18"/>
    <p:sldId id="398" r:id="rId19"/>
    <p:sldId id="399" r:id="rId20"/>
    <p:sldId id="400" r:id="rId21"/>
    <p:sldId id="391" r:id="rId22"/>
    <p:sldId id="392" r:id="rId23"/>
    <p:sldId id="401" r:id="rId24"/>
    <p:sldId id="402" r:id="rId25"/>
    <p:sldId id="396" r:id="rId26"/>
    <p:sldId id="315" r:id="rId27"/>
    <p:sldId id="328" r:id="rId28"/>
    <p:sldId id="339" r:id="rId29"/>
    <p:sldId id="340" r:id="rId30"/>
    <p:sldId id="342" r:id="rId31"/>
    <p:sldId id="343" r:id="rId32"/>
    <p:sldId id="383" r:id="rId33"/>
    <p:sldId id="384" r:id="rId34"/>
    <p:sldId id="385" r:id="rId35"/>
    <p:sldId id="387" r:id="rId36"/>
    <p:sldId id="404" r:id="rId37"/>
    <p:sldId id="405" r:id="rId38"/>
    <p:sldId id="411" r:id="rId39"/>
    <p:sldId id="406" r:id="rId40"/>
    <p:sldId id="407" r:id="rId41"/>
    <p:sldId id="414" r:id="rId42"/>
    <p:sldId id="410" r:id="rId43"/>
    <p:sldId id="416" r:id="rId44"/>
    <p:sldId id="377" r:id="rId45"/>
    <p:sldId id="273" r:id="rId46"/>
    <p:sldId id="378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  <a:srgbClr val="50A700"/>
    <a:srgbClr val="DE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6323" autoAdjust="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96C01-9089-42CF-B763-7618D5E6E5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CEDS has stakeholder</a:t>
            </a:r>
            <a:r>
              <a:rPr lang="en-US" baseline="0" dirty="0" smtClean="0"/>
              <a:t> groups for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EL, K12, Postsecondary, Adult Education/Workforce, P20W, and Technical.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9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0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5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F1658-0A66-445A-9158-C336FC63EE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50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6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Estimated</a:t>
            </a:r>
            <a:r>
              <a:rPr lang="en-US" baseline="0" dirty="0" smtClean="0"/>
              <a:t> Time: 1 minute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C9D4E-A468-4DF8-BB2B-56B68A41C8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97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5155-68D8-4566-9991-C4B01FA88E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95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2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7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5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C9962-FF43-4F22-86A9-9430B89DB9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33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2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45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7852A-E9AF-45B4-87D5-973E9755B6A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6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63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6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76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92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27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5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comment</a:t>
            </a:r>
            <a:r>
              <a:rPr lang="en-US" baseline="0" dirty="0" smtClean="0"/>
              <a:t> period for CEDS Version 5 will begin in late September or early October.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0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5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7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5DC30-4DB1-49D1-8CEC-55BAFA56E2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0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9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24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 flip="none" rotWithShape="1">
          <a:gsLst>
            <a:gs pos="16000">
              <a:schemeClr val="bg1"/>
            </a:gs>
            <a:gs pos="50000">
              <a:schemeClr val="tx1">
                <a:lumMod val="50000"/>
                <a:lumOff val="50000"/>
                <a:alpha val="66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44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890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76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C4E3A-F87D-4025-9D2B-DC5D71EBB4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3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3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 flip="none" rotWithShape="1">
          <a:gsLst>
            <a:gs pos="20000">
              <a:schemeClr val="bg1"/>
            </a:gs>
            <a:gs pos="60000">
              <a:schemeClr val="tx1">
                <a:lumMod val="50000"/>
                <a:lumOff val="50000"/>
                <a:alpha val="66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78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0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47000">
              <a:schemeClr val="bg1">
                <a:alpha val="55000"/>
              </a:schemeClr>
            </a:gs>
            <a:gs pos="76000">
              <a:schemeClr val="tx1">
                <a:lumMod val="50000"/>
                <a:lumOff val="50000"/>
                <a:alpha val="43000"/>
              </a:schemeClr>
            </a:gs>
            <a:gs pos="100000">
              <a:schemeClr val="tx1">
                <a:lumMod val="85000"/>
                <a:lumOff val="15000"/>
                <a:alpha val="74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gradFill flip="none" rotWithShape="1">
          <a:gsLst>
            <a:gs pos="60000">
              <a:schemeClr val="bg1">
                <a:alpha val="55000"/>
              </a:schemeClr>
            </a:gs>
            <a:gs pos="81000">
              <a:schemeClr val="tx1">
                <a:lumMod val="50000"/>
                <a:lumOff val="50000"/>
                <a:alpha val="10000"/>
              </a:schemeClr>
            </a:gs>
            <a:gs pos="100000">
              <a:schemeClr val="tx1">
                <a:lumMod val="85000"/>
                <a:lumOff val="15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4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6AB426"/>
                </a:gs>
                <a:gs pos="49000">
                  <a:schemeClr val="accent3">
                    <a:lumMod val="40000"/>
                    <a:lumOff val="60000"/>
                  </a:schemeClr>
                </a:gs>
                <a:gs pos="21000">
                  <a:schemeClr val="accent3">
                    <a:lumMod val="60000"/>
                    <a:lumOff val="40000"/>
                  </a:schemeClr>
                </a:gs>
                <a:gs pos="73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5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 userDrawn="1"/>
        </p:nvSpPr>
        <p:spPr bwMode="auto">
          <a:xfrm>
            <a:off x="1262063" y="319088"/>
            <a:ext cx="195262" cy="342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4EB0A9-C00D-4190-9EB5-A0AC98D0AA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06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 flip="none" rotWithShape="1">
          <a:gsLst>
            <a:gs pos="47000">
              <a:schemeClr val="bg1">
                <a:alpha val="55000"/>
              </a:schemeClr>
            </a:gs>
            <a:gs pos="76000">
              <a:schemeClr val="tx1">
                <a:lumMod val="50000"/>
                <a:lumOff val="50000"/>
                <a:alpha val="43000"/>
              </a:schemeClr>
            </a:gs>
            <a:gs pos="100000">
              <a:schemeClr val="tx1">
                <a:lumMod val="85000"/>
                <a:lumOff val="15000"/>
                <a:alpha val="74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371600" y="357188"/>
            <a:ext cx="7772400" cy="285750"/>
          </a:xfrm>
          <a:prstGeom prst="rect">
            <a:avLst/>
          </a:prstGeom>
          <a:gradFill rotWithShape="1">
            <a:gsLst>
              <a:gs pos="0">
                <a:srgbClr val="73737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 userDrawn="1"/>
        </p:nvSpPr>
        <p:spPr bwMode="auto">
          <a:xfrm>
            <a:off x="1262063" y="319088"/>
            <a:ext cx="195262" cy="342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8" descr="CEDS_alt2_AvenirBoo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100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eds_rgb_enlarged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0872">
            <a:off x="7124700" y="4973638"/>
            <a:ext cx="28146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6556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solidFill>
                  <a:srgbClr val="73737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373563"/>
          </a:xfrm>
          <a:prstGeom prst="rect">
            <a:avLst/>
          </a:prstGeom>
        </p:spPr>
        <p:txBody>
          <a:bodyPr/>
          <a:lstStyle>
            <a:lvl1pPr>
              <a:buClr>
                <a:srgbClr val="7030A0"/>
              </a:buClr>
              <a:buSzPct val="115000"/>
              <a:defRPr/>
            </a:lvl1pPr>
            <a:lvl2pPr>
              <a:buClr>
                <a:srgbClr val="7030A0"/>
              </a:buClr>
              <a:buSzPct val="100000"/>
              <a:buFont typeface="Arial" pitchFamily="34" charset="0"/>
              <a:buChar char="•"/>
              <a:defRPr/>
            </a:lvl2pPr>
            <a:lvl3pPr>
              <a:buClr>
                <a:srgbClr val="7030A0"/>
              </a:buClr>
              <a:buSzPct val="80000"/>
              <a:defRPr/>
            </a:lvl3pPr>
            <a:lvl4pPr>
              <a:buClr>
                <a:srgbClr val="7030A0"/>
              </a:buClr>
              <a:buSzPct val="70000"/>
              <a:buFont typeface="Wingdings" pitchFamily="2" charset="2"/>
              <a:buChar char="§"/>
              <a:defRPr/>
            </a:lvl4pPr>
            <a:lvl5pPr>
              <a:buClr>
                <a:srgbClr val="7030A0"/>
              </a:buClr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711E9DC-9634-4F7C-AD89-CDF5474D0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76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47000">
              <a:schemeClr val="bg1">
                <a:alpha val="55000"/>
              </a:schemeClr>
            </a:gs>
            <a:gs pos="76000">
              <a:schemeClr val="tx1">
                <a:lumMod val="50000"/>
                <a:lumOff val="50000"/>
                <a:alpha val="43000"/>
              </a:schemeClr>
            </a:gs>
            <a:gs pos="100000">
              <a:schemeClr val="tx1">
                <a:lumMod val="85000"/>
                <a:lumOff val="15000"/>
                <a:alpha val="74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46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gradFill flip="none" rotWithShape="1">
          <a:gsLst>
            <a:gs pos="60000">
              <a:schemeClr val="bg1">
                <a:alpha val="55000"/>
              </a:schemeClr>
            </a:gs>
            <a:gs pos="81000">
              <a:schemeClr val="tx1">
                <a:lumMod val="50000"/>
                <a:lumOff val="50000"/>
                <a:alpha val="10000"/>
              </a:schemeClr>
            </a:gs>
            <a:gs pos="100000">
              <a:schemeClr val="tx1">
                <a:lumMod val="85000"/>
                <a:lumOff val="15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5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438400"/>
            <a:ext cx="5005368" cy="3352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62600" y="2438400"/>
            <a:ext cx="31242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5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8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 flip="none" rotWithShape="1">
          <a:gsLst>
            <a:gs pos="20000">
              <a:schemeClr val="bg1"/>
            </a:gs>
            <a:gs pos="60000">
              <a:schemeClr val="tx1">
                <a:lumMod val="50000"/>
                <a:lumOff val="50000"/>
                <a:alpha val="66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0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77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  <p:sldLayoutId id="2147483688" r:id="rId14"/>
    <p:sldLayoutId id="2147483748" r:id="rId15"/>
    <p:sldLayoutId id="214748375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74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  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751" r:id="rId4"/>
    <p:sldLayoutId id="21474837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19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75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  CEDS 101</a:t>
            </a:r>
            <a:endParaRPr lang="en-US" sz="2000" dirty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Common Education Data Standards</a:t>
            </a:r>
            <a:endParaRPr lang="en-US" sz="16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9F44-0450-419E-9EA0-E8EFFCCD6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CED-0DEC-4565-BDD3-2B06965DF4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asycenter@sri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5184648"/>
            <a:ext cx="8001000" cy="1216152"/>
          </a:xfrm>
        </p:spPr>
        <p:txBody>
          <a:bodyPr>
            <a:normAutofit/>
          </a:bodyPr>
          <a:lstStyle/>
          <a:p>
            <a:r>
              <a:rPr lang="en-US" sz="2000" dirty="0"/>
              <a:t>2014 Improving Data, Improving Outcomes Conference</a:t>
            </a:r>
          </a:p>
          <a:p>
            <a:r>
              <a:rPr lang="en-US" sz="2000" dirty="0"/>
              <a:t>September 9, </a:t>
            </a:r>
            <a:r>
              <a:rPr lang="en-US" sz="2000" dirty="0" smtClean="0"/>
              <a:t>2014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6705600" cy="2438400"/>
          </a:xfrm>
        </p:spPr>
        <p:txBody>
          <a:bodyPr/>
          <a:lstStyle/>
          <a:p>
            <a:r>
              <a:rPr lang="en-US" sz="3000" dirty="0" smtClean="0"/>
              <a:t>State Panel on the Benefits of CEDS: Finding Out if Your Data Actually Meets Your Needs</a:t>
            </a:r>
          </a:p>
          <a:p>
            <a:endParaRPr lang="en-US" sz="1400" dirty="0" smtClean="0"/>
          </a:p>
          <a:p>
            <a:pPr lvl="1"/>
            <a:r>
              <a:rPr lang="en-US" sz="2000" dirty="0" smtClean="0"/>
              <a:t>Alice Ridgway, Connecticut Part C</a:t>
            </a:r>
          </a:p>
          <a:p>
            <a:pPr lvl="1"/>
            <a:r>
              <a:rPr lang="en-US" sz="2000" dirty="0" smtClean="0"/>
              <a:t>Vera Stroup-Rentier, Kansas Part B 619</a:t>
            </a:r>
          </a:p>
          <a:p>
            <a:pPr lvl="1"/>
            <a:r>
              <a:rPr lang="en-US" sz="2000" dirty="0" smtClean="0"/>
              <a:t>Tony Ruggiero, </a:t>
            </a:r>
            <a:r>
              <a:rPr lang="en-US" sz="2000" dirty="0" err="1" smtClean="0"/>
              <a:t>DaSy</a:t>
            </a:r>
            <a:r>
              <a:rPr lang="en-US" sz="2000" dirty="0" smtClean="0"/>
              <a:t>, IDC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6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0120"/>
            <a:ext cx="792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Imagine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...</a:t>
            </a:r>
            <a:endParaRPr lang="en-US" sz="36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87774"/>
            <a:ext cx="7772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child</a:t>
            </a:r>
            <a:r>
              <a:rPr lang="en-US" sz="3600" b="1" dirty="0">
                <a:solidFill>
                  <a:srgbClr val="50A700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from </a:t>
            </a:r>
          </a:p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Head Start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also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enrolls in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Intervention Part C services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that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use a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different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education data standard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</a:p>
          <a:p>
            <a:pPr>
              <a:defRPr/>
            </a:pP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6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212" y="322136"/>
            <a:ext cx="3560387" cy="2421063"/>
          </a:xfrm>
          <a:prstGeom prst="wedgeRoundRectCallout">
            <a:avLst>
              <a:gd name="adj1" fmla="val -7937"/>
              <a:gd name="adj2" fmla="val 73036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Here’s a 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child: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  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SmithIII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Guamanian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Gender =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466" y="349758"/>
            <a:ext cx="3385734" cy="2505443"/>
          </a:xfrm>
          <a:prstGeom prst="wedgeRoundRectCallout">
            <a:avLst>
              <a:gd name="adj1" fmla="val 8540"/>
              <a:gd name="adj2" fmla="val 65889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Did 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you mean:</a:t>
            </a:r>
            <a:endParaRPr lang="en-US" sz="32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Matthew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Suffix = III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NHOPI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Sex = M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7827" y="3420184"/>
            <a:ext cx="3475161" cy="2244917"/>
            <a:chOff x="497827" y="3420184"/>
            <a:chExt cx="3475161" cy="2244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39"/>
            <a:stretch/>
          </p:blipFill>
          <p:spPr>
            <a:xfrm rot="20762733">
              <a:off x="756577" y="3420533"/>
              <a:ext cx="3216411" cy="2244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 rot="20793001">
              <a:off x="497827" y="3420184"/>
              <a:ext cx="3268058" cy="553998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000" dirty="0" smtClean="0">
                  <a:solidFill>
                    <a:prstClr val="white"/>
                  </a:solidFill>
                  <a:effectLst>
                    <a:outerShdw blurRad="63500" dist="50800" dir="2700000" algn="tl">
                      <a:srgbClr val="000000">
                        <a:alpha val="80000"/>
                      </a:srgbClr>
                    </a:outerShdw>
                  </a:effectLst>
                  <a:latin typeface="Trebuchet MS" pitchFamily="34" charset="0"/>
                </a:rPr>
                <a:t>Early Head Start</a:t>
              </a:r>
              <a:endParaRPr lang="en-US" sz="3000" dirty="0">
                <a:solidFill>
                  <a:prstClr val="white"/>
                </a:solidFill>
                <a:effectLst>
                  <a:outerShdw blurRad="63500" dist="50800" dir="2700000" algn="tl">
                    <a:srgbClr val="000000">
                      <a:alpha val="80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4991" y="3539089"/>
            <a:ext cx="3444673" cy="2289597"/>
            <a:chOff x="5384991" y="3539089"/>
            <a:chExt cx="3444673" cy="2289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" r="9557"/>
            <a:stretch/>
          </p:blipFill>
          <p:spPr>
            <a:xfrm rot="1036632">
              <a:off x="5384991" y="3539089"/>
              <a:ext cx="3174247" cy="228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1021619">
              <a:off x="5652506" y="3574428"/>
              <a:ext cx="3177158" cy="461665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50800" dist="50800" dir="2700000" algn="tl">
                      <a:srgbClr val="000000">
                        <a:alpha val="51000"/>
                      </a:srgbClr>
                    </a:outerShdw>
                  </a:effectLst>
                  <a:latin typeface="Trebuchet MS" pitchFamily="34" charset="0"/>
                </a:rPr>
                <a:t>Early Intervention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000500" y="4191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52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2286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Development</a:t>
            </a:r>
            <a:endParaRPr lang="en-US" sz="88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089900" cy="457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Assemble stakeholders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representing the field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Use existing sources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of data standards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Check alignment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with the field</a:t>
            </a:r>
          </a:p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Review ideas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with the </a:t>
            </a: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public (ongoing)</a:t>
            </a:r>
          </a:p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Model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elements</a:t>
            </a:r>
          </a:p>
          <a:p>
            <a:pPr>
              <a:spcBef>
                <a:spcPts val="1800"/>
              </a:spcBef>
            </a:pP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Place in </a:t>
            </a: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tools</a:t>
            </a:r>
          </a:p>
          <a:p>
            <a:pPr>
              <a:spcBef>
                <a:spcPts val="1800"/>
              </a:spcBef>
            </a:pPr>
            <a:r>
              <a:rPr lang="en-US" sz="29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Release</a:t>
            </a:r>
            <a:endParaRPr lang="en-US" sz="29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we get it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914400"/>
            <a:ext cx="8089900" cy="457200"/>
          </a:xfrm>
        </p:spPr>
        <p:txBody>
          <a:bodyPr/>
          <a:lstStyle/>
          <a:p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State Agencies 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State Education Agencies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State Higher Education Agencies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Social Services Agencies</a:t>
            </a:r>
          </a:p>
          <a:p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Local Education Agencies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K12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Head Start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Social Services</a:t>
            </a:r>
          </a:p>
          <a:p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Institutions of Higher Education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Public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Private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Community Colleges</a:t>
            </a:r>
          </a:p>
          <a:p>
            <a:endParaRPr lang="en-US" dirty="0">
              <a:solidFill>
                <a:srgbClr val="737373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CEDS V5 Stakeholders </a:t>
            </a:r>
            <a:r>
              <a:rPr lang="en-US" sz="3200" dirty="0" smtClean="0"/>
              <a:t>(1 of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80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838200"/>
            <a:ext cx="80899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U.S. </a:t>
            </a: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Department of Education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NCES (SLDS, IPEDS)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ED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Calibri" pitchFamily="34" charset="0"/>
              </a:rPr>
              <a:t>Facts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U.S. </a:t>
            </a: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Health and Human </a:t>
            </a:r>
            <a:r>
              <a:rPr lang="en-US" sz="2400" b="1" dirty="0" smtClean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Services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(including OHS)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U.S. </a:t>
            </a: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Department of Labor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Interoperability Standard Organizations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Education Associations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4E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Foundations</a:t>
            </a:r>
          </a:p>
          <a:p>
            <a:endParaRPr lang="en-US" dirty="0">
              <a:solidFill>
                <a:srgbClr val="737373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CEDS </a:t>
            </a:r>
            <a:r>
              <a:rPr lang="en-US" dirty="0" smtClean="0"/>
              <a:t>V5 </a:t>
            </a:r>
            <a:r>
              <a:rPr lang="en-US" dirty="0"/>
              <a:t>Stakeholders </a:t>
            </a:r>
            <a:r>
              <a:rPr lang="en-US" sz="3200" dirty="0" smtClean="0"/>
              <a:t>(2 </a:t>
            </a:r>
            <a:r>
              <a:rPr lang="en-US" sz="3200" dirty="0"/>
              <a:t>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Anatomy: The Basics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0" descr="Data model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22379"/>
          <a:stretch>
            <a:fillRect/>
          </a:stretch>
        </p:blipFill>
        <p:spPr bwMode="auto">
          <a:xfrm>
            <a:off x="10886" y="945215"/>
            <a:ext cx="3465513" cy="44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531C79"/>
                </a:solidFill>
              </a:rPr>
              <a:t>Standard Information: The Basics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874294" y="1172212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Element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419600" y="152400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Definition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810465" y="3318231"/>
            <a:ext cx="137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Option</a:t>
            </a:r>
            <a:r>
              <a:rPr lang="en-US" sz="20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set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764882" y="5075464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Domain</a:t>
            </a:r>
          </a:p>
        </p:txBody>
      </p:sp>
      <p:sp>
        <p:nvSpPr>
          <p:cNvPr id="25618" name="TextBox 9"/>
          <p:cNvSpPr txBox="1">
            <a:spLocks noChangeArrowheads="1"/>
          </p:cNvSpPr>
          <p:nvPr/>
        </p:nvSpPr>
        <p:spPr bwMode="auto">
          <a:xfrm>
            <a:off x="4868862" y="5410200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Entity</a:t>
            </a:r>
          </a:p>
        </p:txBody>
      </p:sp>
      <p:cxnSp>
        <p:nvCxnSpPr>
          <p:cNvPr id="34" name="Straight Connector 33" descr="pointer line"/>
          <p:cNvCxnSpPr/>
          <p:nvPr/>
        </p:nvCxnSpPr>
        <p:spPr>
          <a:xfrm flipH="1">
            <a:off x="3315513" y="3539628"/>
            <a:ext cx="1589972" cy="346572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1637" y="3886200"/>
            <a:ext cx="10207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Yes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NotSelected</a:t>
            </a:r>
          </a:p>
        </p:txBody>
      </p:sp>
      <p:cxnSp>
        <p:nvCxnSpPr>
          <p:cNvPr id="32" name="Straight Connector 31" descr="pointer line"/>
          <p:cNvCxnSpPr>
            <a:stCxn id="25605" idx="1"/>
          </p:cNvCxnSpPr>
          <p:nvPr/>
        </p:nvCxnSpPr>
        <p:spPr>
          <a:xfrm flipH="1">
            <a:off x="2941283" y="1372237"/>
            <a:ext cx="933011" cy="1334084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11041" y="2826603"/>
            <a:ext cx="10262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Hispanic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or Latino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Ethnicity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2819400" y="3886200"/>
            <a:ext cx="0" cy="595312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79725" y="40386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79725" y="41910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1313" y="4343400"/>
            <a:ext cx="90487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pointer line"/>
          <p:cNvCxnSpPr>
            <a:endCxn id="25618" idx="1"/>
          </p:cNvCxnSpPr>
          <p:nvPr/>
        </p:nvCxnSpPr>
        <p:spPr>
          <a:xfrm>
            <a:off x="1688986" y="4636634"/>
            <a:ext cx="3179876" cy="973591"/>
          </a:xfrm>
          <a:prstGeom prst="line">
            <a:avLst/>
          </a:prstGeom>
          <a:ln w="25400">
            <a:solidFill>
              <a:srgbClr val="EE7D00"/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>
          <a:xfrm>
            <a:off x="6172200" y="762000"/>
            <a:ext cx="4475871" cy="535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Straight Connector 39" descr="pointer line"/>
          <p:cNvCxnSpPr/>
          <p:nvPr/>
        </p:nvCxnSpPr>
        <p:spPr>
          <a:xfrm>
            <a:off x="5004594" y="1371600"/>
            <a:ext cx="1320006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1752600"/>
            <a:ext cx="763588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 descr="bracket"/>
          <p:cNvSpPr/>
          <p:nvPr/>
        </p:nvSpPr>
        <p:spPr>
          <a:xfrm>
            <a:off x="6441507" y="2957938"/>
            <a:ext cx="91282" cy="1385461"/>
          </a:xfrm>
          <a:prstGeom prst="leftBracket">
            <a:avLst/>
          </a:prstGeom>
          <a:ln w="25400">
            <a:solidFill>
              <a:srgbClr val="EE7D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9096" y="5275489"/>
            <a:ext cx="1202252" cy="20774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50" b="1" dirty="0" smtClean="0">
                <a:solidFill>
                  <a:srgbClr val="EE7D00"/>
                </a:solidFill>
                <a:latin typeface="Arial" pitchFamily="34" charset="0"/>
                <a:cs typeface="Arial" pitchFamily="34" charset="0"/>
              </a:rPr>
              <a:t>Early Learning</a:t>
            </a:r>
            <a:endParaRPr lang="en-US" sz="1350" b="1" dirty="0">
              <a:solidFill>
                <a:srgbClr val="EE7D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TextBox 75"/>
          <p:cNvSpPr txBox="1">
            <a:spLocks noChangeArrowheads="1"/>
          </p:cNvSpPr>
          <p:nvPr/>
        </p:nvSpPr>
        <p:spPr bwMode="auto">
          <a:xfrm>
            <a:off x="7086600" y="5514975"/>
            <a:ext cx="72289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EE7D00"/>
                </a:solidFill>
                <a:latin typeface="Arial" charset="0"/>
              </a:rPr>
              <a:t>EL Child</a:t>
            </a:r>
            <a:endParaRPr lang="en-US" sz="1400" b="1" dirty="0">
              <a:solidFill>
                <a:srgbClr val="EE7D00"/>
              </a:solidFill>
              <a:latin typeface="Arial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751853" y="5343185"/>
            <a:ext cx="721518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pointer line"/>
          <p:cNvCxnSpPr/>
          <p:nvPr/>
        </p:nvCxnSpPr>
        <p:spPr>
          <a:xfrm flipV="1">
            <a:off x="5664597" y="5617368"/>
            <a:ext cx="1205876" cy="17009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170612" y="3505200"/>
            <a:ext cx="270895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7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0641" y="1136754"/>
            <a:ext cx="8089900" cy="2590800"/>
          </a:xfrm>
        </p:spPr>
        <p:txBody>
          <a:bodyPr/>
          <a:lstStyle/>
          <a:p>
            <a:r>
              <a:rPr lang="en-US" sz="3200" dirty="0" smtClean="0"/>
              <a:t>Eligibility</a:t>
            </a:r>
          </a:p>
          <a:p>
            <a:r>
              <a:rPr lang="en-US" sz="3200" dirty="0" smtClean="0"/>
              <a:t>Assessment</a:t>
            </a:r>
          </a:p>
          <a:p>
            <a:r>
              <a:rPr lang="en-US" sz="3200" dirty="0" smtClean="0"/>
              <a:t>Program Quality</a:t>
            </a:r>
          </a:p>
          <a:p>
            <a:r>
              <a:rPr lang="en-US" sz="3200" dirty="0" smtClean="0"/>
              <a:t>Staff/Workforce (including education, employment, and professional development)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Previous EL Workgroups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79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089900" cy="457200"/>
          </a:xfrm>
        </p:spPr>
        <p:txBody>
          <a:bodyPr/>
          <a:lstStyle/>
          <a:p>
            <a:r>
              <a:rPr lang="en-US" sz="3200" dirty="0" smtClean="0"/>
              <a:t>Finance</a:t>
            </a:r>
          </a:p>
          <a:p>
            <a:r>
              <a:rPr lang="en-US" sz="3200" dirty="0" smtClean="0"/>
              <a:t>Home visiting</a:t>
            </a:r>
          </a:p>
          <a:p>
            <a:r>
              <a:rPr lang="en-US" sz="3200" dirty="0" smtClean="0"/>
              <a:t>Workforce</a:t>
            </a:r>
          </a:p>
          <a:p>
            <a:r>
              <a:rPr lang="en-US" sz="3200" dirty="0" smtClean="0"/>
              <a:t>Connections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 Workgroups for 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EDS logo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1125" y="1447800"/>
            <a:ext cx="4309513" cy="3962400"/>
          </a:xfrm>
          <a:prstGeom prst="rect">
            <a:avLst/>
          </a:prstGeom>
          <a:effectLst>
            <a:outerShdw blurRad="127000" dir="5400000" algn="ctr" rotWithShape="0">
              <a:schemeClr val="bg1"/>
            </a:outerShdw>
          </a:effectLst>
        </p:spPr>
      </p:pic>
      <p:pic>
        <p:nvPicPr>
          <p:cNvPr id="8" name="Picture 7" descr="iesNCES_logo_whit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56" y="5999833"/>
            <a:ext cx="2362200" cy="741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url.png"/>
          <p:cNvPicPr>
            <a:picLocks noChangeAspect="1"/>
          </p:cNvPicPr>
          <p:nvPr/>
        </p:nvPicPr>
        <p:blipFill>
          <a:blip r:embed="rId5" cstate="screen"/>
          <a:srcRect l="16667" r="6061"/>
          <a:stretch>
            <a:fillRect/>
          </a:stretch>
        </p:blipFill>
        <p:spPr>
          <a:xfrm>
            <a:off x="5486400" y="6054682"/>
            <a:ext cx="3671248" cy="638663"/>
          </a:xfrm>
          <a:prstGeom prst="rect">
            <a:avLst/>
          </a:prstGeom>
        </p:spPr>
      </p:pic>
      <p:pic>
        <p:nvPicPr>
          <p:cNvPr id="16" name="Picture 15" descr="ceds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34050" y="1981200"/>
            <a:ext cx="3602438" cy="2852692"/>
          </a:xfrm>
          <a:prstGeom prst="rect">
            <a:avLst/>
          </a:prstGeom>
          <a:effectLst>
            <a:outerShdw blurRad="127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COMMONVOCAB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88999" y="152400"/>
            <a:ext cx="6766001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99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Many states are:</a:t>
            </a:r>
          </a:p>
          <a:p>
            <a:r>
              <a:rPr lang="en-US" sz="3200" dirty="0" smtClean="0"/>
              <a:t>Building new data system </a:t>
            </a:r>
          </a:p>
          <a:p>
            <a:pPr marL="0" indent="0" algn="ctr"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Expanding or revising existing data system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CEDS provides a “jump start”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Example:  Data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2286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Tools</a:t>
            </a:r>
            <a:endParaRPr lang="en-US" sz="48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4691743" cy="30480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531C79"/>
              </a:buClr>
              <a:buSzPct val="100000"/>
              <a:defRPr/>
            </a:pPr>
            <a:r>
              <a:rPr lang="en-US" sz="3000" dirty="0" smtClean="0">
                <a:latin typeface="Trebuchet MS" pitchFamily="34" charset="0"/>
              </a:rPr>
              <a:t>A Robust &amp; Expanding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Common, Voluntary   Vocabulary </a:t>
            </a:r>
            <a:r>
              <a:rPr lang="en-US" sz="3000" dirty="0" smtClean="0">
                <a:latin typeface="Trebuchet MS" pitchFamily="34" charset="0"/>
              </a:rPr>
              <a:t>drawn from          existing sources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26" name="Content Placeholder 4"/>
          <p:cNvSpPr txBox="1">
            <a:spLocks/>
          </p:cNvSpPr>
          <p:nvPr/>
        </p:nvSpPr>
        <p:spPr bwMode="auto">
          <a:xfrm>
            <a:off x="333829" y="3429000"/>
            <a:ext cx="4619171" cy="2514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Powerful Stakeholder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Tools &amp; Models</a:t>
            </a:r>
            <a:endParaRPr lang="en-US" sz="30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Align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Logical Data Model</a:t>
            </a: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Connect</a:t>
            </a: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rebuchet MS" pitchFamily="34" charset="0"/>
              </a:rPr>
              <a:t>myConnect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6" name="Picture 2" descr="Website Element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36" y="1"/>
            <a:ext cx="283357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76200"/>
            <a:ext cx="86868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CEDS Tools</a:t>
            </a:r>
          </a:p>
        </p:txBody>
      </p:sp>
      <p:pic>
        <p:nvPicPr>
          <p:cNvPr id="15" name="Picture 1" descr="Website Alignment Tool re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14212"/>
            <a:ext cx="2755785" cy="207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Website Data Model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51629"/>
            <a:ext cx="2576512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5" y="4052814"/>
            <a:ext cx="2472645" cy="208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681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Align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4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02343" y="2301875"/>
            <a:ext cx="8229600" cy="40227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Web-based tool that allows users to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Import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or input their data dictionaries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Align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current data to CEDS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Compare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their data dictionaries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Analyze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data in relation to various other CEDS-aligned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114381" cy="186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F2084"/>
                </a:solidFill>
                <a:cs typeface="Andalus" pitchFamily="18" charset="-78"/>
              </a:rPr>
              <a:t>Align</a:t>
            </a:r>
          </a:p>
        </p:txBody>
      </p:sp>
    </p:spTree>
    <p:extLst>
      <p:ext uri="{BB962C8B-B14F-4D97-AF65-F5344CB8AC3E}">
        <p14:creationId xmlns:p14="http://schemas.microsoft.com/office/powerpoint/2010/main" val="195739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CEDS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14328" r="12149" b="12119"/>
          <a:stretch/>
        </p:blipFill>
        <p:spPr bwMode="auto">
          <a:xfrm>
            <a:off x="341194" y="724682"/>
            <a:ext cx="7601803" cy="55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Others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90600"/>
            <a:ext cx="85915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CONNECT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089900" cy="2971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100" dirty="0"/>
          </a:p>
          <a:p>
            <a:pPr marL="0" indent="0" fontAlgn="auto">
              <a:spcAft>
                <a:spcPts val="0"/>
              </a:spcAft>
              <a:buClr>
                <a:srgbClr val="531C79"/>
              </a:buClr>
              <a:buNone/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F2084"/>
                </a:solidFill>
                <a:cs typeface="Andalus" pitchFamily="18" charset="-78"/>
              </a:rPr>
              <a:t>Connect</a:t>
            </a:r>
            <a:endParaRPr lang="en-US" sz="4400" b="1" dirty="0">
              <a:solidFill>
                <a:srgbClr val="5F2084"/>
              </a:solidFill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09" y="-76200"/>
            <a:ext cx="2590391" cy="883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78486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31C79"/>
              </a:buClr>
              <a:buSzPct val="115000"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Stakeholders from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various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types of educational organizations can use the tool to </a:t>
            </a:r>
          </a:p>
          <a:p>
            <a:pPr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200" dirty="0">
              <a:solidFill>
                <a:srgbClr val="595959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Answer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program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policy questions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Calculate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metrics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indicators 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Address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reporting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requirements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57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089900" cy="2590800"/>
          </a:xfrm>
        </p:spPr>
        <p:txBody>
          <a:bodyPr/>
          <a:lstStyle/>
          <a:p>
            <a:r>
              <a:rPr lang="en-US" sz="2800" dirty="0" smtClean="0"/>
              <a:t>Possible Head Start question: </a:t>
            </a:r>
            <a:r>
              <a:rPr lang="en-US" sz="2800" i="1" dirty="0" smtClean="0"/>
              <a:t>How do children that participated in Head Start do when they enter K-12?</a:t>
            </a:r>
          </a:p>
          <a:p>
            <a:r>
              <a:rPr lang="en-US" sz="2800" dirty="0" smtClean="0"/>
              <a:t>To answer such a program question, you need </a:t>
            </a:r>
          </a:p>
          <a:p>
            <a:pPr lvl="1"/>
            <a:r>
              <a:rPr lang="en-US" dirty="0" smtClean="0"/>
              <a:t>Data, possibly from multiple data systems </a:t>
            </a:r>
          </a:p>
          <a:p>
            <a:pPr lvl="1"/>
            <a:r>
              <a:rPr lang="en-US" dirty="0" smtClean="0"/>
              <a:t>Data elements and their definitions</a:t>
            </a:r>
            <a:endParaRPr lang="en-US" dirty="0"/>
          </a:p>
          <a:p>
            <a:pPr lvl="1"/>
            <a:r>
              <a:rPr lang="en-US" dirty="0" smtClean="0"/>
              <a:t>A plan to analyze the data . . .   </a:t>
            </a:r>
          </a:p>
          <a:p>
            <a:pPr marL="342900" lvl="1"/>
            <a:r>
              <a:rPr lang="en-US" dirty="0" smtClean="0"/>
              <a:t>You </a:t>
            </a:r>
            <a:r>
              <a:rPr lang="en-US" dirty="0"/>
              <a:t>need the CEDS Connect tool.  </a:t>
            </a:r>
          </a:p>
          <a:p>
            <a:pPr marL="342900"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CEDS to Answer Program &amp; Policy Questions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545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DaSy</a:t>
            </a:r>
            <a:r>
              <a:rPr lang="en-US" dirty="0" smtClean="0"/>
              <a:t> CEDS Team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31059"/>
            <a:ext cx="9372600" cy="217894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Tony Ruggiero, AEM</a:t>
            </a:r>
          </a:p>
          <a:p>
            <a:r>
              <a:rPr lang="en-US" dirty="0" err="1" smtClean="0"/>
              <a:t>Haidee</a:t>
            </a:r>
            <a:r>
              <a:rPr lang="en-US" dirty="0" smtClean="0"/>
              <a:t> Bernstein, </a:t>
            </a:r>
            <a:r>
              <a:rPr lang="en-US" dirty="0" err="1" smtClean="0"/>
              <a:t>Westat</a:t>
            </a:r>
            <a:endParaRPr lang="en-US" dirty="0" smtClean="0"/>
          </a:p>
          <a:p>
            <a:r>
              <a:rPr lang="en-US" dirty="0"/>
              <a:t>Missy Cochenour, AEM</a:t>
            </a:r>
          </a:p>
          <a:p>
            <a:r>
              <a:rPr lang="en-US" dirty="0" smtClean="0"/>
              <a:t>Abby </a:t>
            </a:r>
            <a:r>
              <a:rPr lang="en-US" dirty="0" err="1" smtClean="0"/>
              <a:t>Winer</a:t>
            </a:r>
            <a:r>
              <a:rPr lang="en-US" dirty="0" smtClean="0"/>
              <a:t>, SRI</a:t>
            </a:r>
          </a:p>
          <a:p>
            <a:r>
              <a:rPr lang="en-US" dirty="0" smtClean="0"/>
              <a:t>Nancy Copa, AEM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88">
            <a:off x="3814755" y="4119187"/>
            <a:ext cx="1077722" cy="134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ncopa\AppData\Local\Microsoft\Windows\Temporary Internet Files\Content.Outlook\GLTL8AQP\TonyRuggiero_HeadSho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t="25454" r="24916" b="35752"/>
          <a:stretch/>
        </p:blipFill>
        <p:spPr bwMode="auto">
          <a:xfrm rot="567330">
            <a:off x="1783336" y="3976313"/>
            <a:ext cx="1091460" cy="139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 t="22905" r="18585" b="33252"/>
          <a:stretch/>
        </p:blipFill>
        <p:spPr>
          <a:xfrm rot="20953090">
            <a:off x="2739805" y="5077313"/>
            <a:ext cx="1097280" cy="141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951">
            <a:off x="4983247" y="4946769"/>
            <a:ext cx="1014733" cy="146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158">
            <a:off x="5905712" y="4048759"/>
            <a:ext cx="1109913" cy="1488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myConnect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14647" r="11701" b="9413"/>
          <a:stretch/>
        </p:blipFill>
        <p:spPr bwMode="auto">
          <a:xfrm>
            <a:off x="861586" y="717697"/>
            <a:ext cx="7458501" cy="55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258087" y="4572000"/>
            <a:ext cx="9553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76200"/>
            <a:ext cx="86868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531C79"/>
                </a:solidFill>
                <a:latin typeface="Trebuchet MS" pitchFamily="34" charset="0"/>
              </a:rPr>
              <a:t>Reminder: CEDS Publications</a:t>
            </a:r>
            <a:endParaRPr lang="en-US" sz="4000" b="1" dirty="0">
              <a:solidFill>
                <a:srgbClr val="531C79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r="1039"/>
          <a:stretch/>
        </p:blipFill>
        <p:spPr>
          <a:xfrm>
            <a:off x="304800" y="821410"/>
            <a:ext cx="8686800" cy="55031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125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incorporating CEDS</a:t>
            </a:r>
          </a:p>
          <a:p>
            <a:r>
              <a:rPr lang="en-US" dirty="0"/>
              <a:t>How is CEDS supporting our work</a:t>
            </a:r>
            <a:r>
              <a:rPr lang="en-US" dirty="0" smtClean="0"/>
              <a:t>?</a:t>
            </a:r>
          </a:p>
          <a:p>
            <a:r>
              <a:rPr lang="en-US" dirty="0"/>
              <a:t>Process for working with </a:t>
            </a:r>
            <a:r>
              <a:rPr lang="en-US" dirty="0" err="1"/>
              <a:t>DaSy</a:t>
            </a:r>
            <a:r>
              <a:rPr lang="en-US" dirty="0"/>
              <a:t> to align elements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and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CEDS and Align</a:t>
            </a:r>
          </a:p>
          <a:p>
            <a:pPr lvl="1"/>
            <a:r>
              <a:rPr lang="en-US" dirty="0"/>
              <a:t>Provides a location to store dictionaries for multiple programs across agencies and domains (e.g. EL to K12)</a:t>
            </a:r>
          </a:p>
          <a:p>
            <a:pPr lvl="1"/>
            <a:r>
              <a:rPr lang="en-US" dirty="0"/>
              <a:t>Helping states to identify data elements</a:t>
            </a:r>
          </a:p>
          <a:p>
            <a:pPr lvl="2"/>
            <a:r>
              <a:rPr lang="en-US" dirty="0"/>
              <a:t>People know we have data</a:t>
            </a:r>
          </a:p>
          <a:p>
            <a:pPr lvl="2"/>
            <a:r>
              <a:rPr lang="en-US" dirty="0"/>
              <a:t>Don’t know what we have or what it means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and Kansas</a:t>
            </a:r>
          </a:p>
        </p:txBody>
      </p:sp>
    </p:spTree>
    <p:extLst>
      <p:ext uri="{BB962C8B-B14F-4D97-AF65-F5344CB8AC3E}">
        <p14:creationId xmlns:p14="http://schemas.microsoft.com/office/powerpoint/2010/main" val="11008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elping states organize </a:t>
            </a:r>
            <a:r>
              <a:rPr lang="en-US" dirty="0"/>
              <a:t>early childhood data</a:t>
            </a:r>
          </a:p>
          <a:p>
            <a:pPr lvl="1"/>
            <a:r>
              <a:rPr lang="en-US" dirty="0" smtClean="0"/>
              <a:t>Can align data elements across programs, offices, departments, and domains (e.g. EL to K12)</a:t>
            </a:r>
            <a:endParaRPr lang="en-US" dirty="0"/>
          </a:p>
          <a:p>
            <a:pPr lvl="1"/>
            <a:r>
              <a:rPr lang="en-US" dirty="0"/>
              <a:t>Provide assistance to start conversations with P-20, various agencies, and own technical department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and Kansas</a:t>
            </a:r>
          </a:p>
        </p:txBody>
      </p:sp>
    </p:spTree>
    <p:extLst>
      <p:ext uri="{BB962C8B-B14F-4D97-AF65-F5344CB8AC3E}">
        <p14:creationId xmlns:p14="http://schemas.microsoft.com/office/powerpoint/2010/main" val="24970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Allows us to </a:t>
            </a:r>
            <a:r>
              <a:rPr lang="en-US" sz="2800" dirty="0"/>
              <a:t>address gaps in </a:t>
            </a:r>
            <a:r>
              <a:rPr lang="en-US" sz="2800" dirty="0" smtClean="0"/>
              <a:t>our data </a:t>
            </a:r>
            <a:r>
              <a:rPr lang="en-US" sz="2800" dirty="0"/>
              <a:t>collection</a:t>
            </a:r>
          </a:p>
          <a:p>
            <a:r>
              <a:rPr lang="en-US" sz="2800" dirty="0"/>
              <a:t>Create conversations about bridging data files and elements across different departments and offices to answer </a:t>
            </a:r>
            <a:r>
              <a:rPr lang="en-US" sz="2800" dirty="0" smtClean="0"/>
              <a:t>questions</a:t>
            </a:r>
          </a:p>
          <a:p>
            <a:r>
              <a:rPr lang="en-US" sz="2800" dirty="0" smtClean="0"/>
              <a:t>Receive technical assistance to work with CEDS</a:t>
            </a:r>
            <a:endParaRPr lang="en-US" sz="2800" dirty="0"/>
          </a:p>
          <a:p>
            <a:r>
              <a:rPr lang="en-US" sz="2800" dirty="0"/>
              <a:t>Bring departments and offices together for a common cause – make sure children are ready for school!</a:t>
            </a:r>
          </a:p>
          <a:p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and Kansas</a:t>
            </a:r>
          </a:p>
        </p:txBody>
      </p:sp>
    </p:spTree>
    <p:extLst>
      <p:ext uri="{BB962C8B-B14F-4D97-AF65-F5344CB8AC3E}">
        <p14:creationId xmlns:p14="http://schemas.microsoft.com/office/powerpoint/2010/main" val="21448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myConnect</a:t>
            </a:r>
            <a:endParaRPr lang="en-US" sz="2800" dirty="0" smtClean="0"/>
          </a:p>
          <a:p>
            <a:r>
              <a:rPr lang="en-US" sz="2800" dirty="0" smtClean="0"/>
              <a:t>Connect</a:t>
            </a:r>
          </a:p>
          <a:p>
            <a:r>
              <a:rPr lang="en-US" sz="2800" dirty="0" smtClean="0"/>
              <a:t>Linking to other data sources</a:t>
            </a:r>
          </a:p>
          <a:p>
            <a:r>
              <a:rPr lang="en-US" sz="2800" dirty="0" smtClean="0"/>
              <a:t>Participate in CEDS </a:t>
            </a:r>
            <a:r>
              <a:rPr lang="en-US" sz="2800" dirty="0"/>
              <a:t>V5 Public Comment to begin late September or early October</a:t>
            </a:r>
          </a:p>
          <a:p>
            <a:endParaRPr lang="en-US" sz="2800" dirty="0"/>
          </a:p>
          <a:p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Next Steps for</a:t>
            </a:r>
            <a:r>
              <a:rPr lang="en-US" dirty="0" smtClean="0"/>
              <a:t> </a:t>
            </a:r>
            <a:r>
              <a:rPr lang="en-US" sz="3600" dirty="0" smtClean="0"/>
              <a:t>Connecticut </a:t>
            </a:r>
            <a:r>
              <a:rPr lang="en-US" sz="3600" dirty="0"/>
              <a:t>and Kansas</a:t>
            </a:r>
          </a:p>
        </p:txBody>
      </p:sp>
    </p:spTree>
    <p:extLst>
      <p:ext uri="{BB962C8B-B14F-4D97-AF65-F5344CB8AC3E}">
        <p14:creationId xmlns:p14="http://schemas.microsoft.com/office/powerpoint/2010/main" val="14776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2800" dirty="0" smtClean="0"/>
              <a:t>How can </a:t>
            </a:r>
            <a:r>
              <a:rPr lang="en-US" sz="2800" dirty="0" err="1" smtClean="0"/>
              <a:t>DaSy</a:t>
            </a:r>
            <a:r>
              <a:rPr lang="en-US" sz="2800" dirty="0" smtClean="0"/>
              <a:t> support your data efforts using CEDS?</a:t>
            </a:r>
          </a:p>
          <a:p>
            <a:r>
              <a:rPr lang="en-US" sz="2800" dirty="0" smtClean="0"/>
              <a:t>What challenges would CEDS address in your state?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2800" dirty="0" smtClean="0"/>
              <a:t>If interested in learning more about CEDS reach out to the </a:t>
            </a:r>
            <a:r>
              <a:rPr lang="en-US" sz="2800" dirty="0" err="1" smtClean="0"/>
              <a:t>DaSy</a:t>
            </a:r>
            <a:r>
              <a:rPr lang="en-US" sz="2800" dirty="0" smtClean="0"/>
              <a:t> Center </a:t>
            </a:r>
            <a:r>
              <a:rPr lang="en-US" dirty="0" smtClean="0"/>
              <a:t>at </a:t>
            </a:r>
            <a:r>
              <a:rPr lang="en-US" dirty="0" smtClean="0">
                <a:hlinkClick r:id="rId3"/>
              </a:rPr>
              <a:t>dasycenter@sri.com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2914650"/>
            <a:ext cx="9144000" cy="1028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endParaRPr lang="en-US" sz="7200" b="1" cap="small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67532"/>
            <a:ext cx="9144000" cy="9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6600" b="1" cap="small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Q &amp; A</a:t>
            </a:r>
            <a:endParaRPr lang="en-US" sz="7200" b="1" cap="small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089900" cy="2590800"/>
          </a:xfrm>
        </p:spPr>
        <p:txBody>
          <a:bodyPr/>
          <a:lstStyle/>
          <a:p>
            <a:r>
              <a:rPr lang="en-US" sz="2800" dirty="0" smtClean="0"/>
              <a:t>Survey (2013) conducted by </a:t>
            </a:r>
            <a:r>
              <a:rPr lang="en-US" sz="2800" dirty="0" err="1" smtClean="0"/>
              <a:t>DaSy</a:t>
            </a:r>
            <a:r>
              <a:rPr lang="en-US" sz="2800" dirty="0" smtClean="0"/>
              <a:t> found that:</a:t>
            </a:r>
          </a:p>
          <a:p>
            <a:r>
              <a:rPr lang="en-US" sz="2800" dirty="0" smtClean="0"/>
              <a:t>About two-thirds of Part C (69%) and 619 staff (67%) know about CEDS.</a:t>
            </a:r>
          </a:p>
          <a:p>
            <a:r>
              <a:rPr lang="en-US" sz="2800" dirty="0" smtClean="0"/>
              <a:t>Very few Part C staff use the CEDS tools (6%) and only about one-fourth of Part B 619 staff use them (23%)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Use of CEDS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Derrington, T., Spiker, D., Hebbeler, K., &amp; Diefendorf, M. (2013). </a:t>
            </a:r>
            <a:r>
              <a:rPr lang="en-US" i="1"/>
              <a:t>IDEA Part C and Part B 619 state data systems: Current status and future priorities</a:t>
            </a:r>
            <a:r>
              <a:rPr lang="en-US"/>
              <a:t>. Menlo Park, CA: SRI International.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676400"/>
            <a:ext cx="9144000" cy="274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6000" b="1" dirty="0">
                <a:solidFill>
                  <a:srgbClr val="531C79"/>
                </a:solidFill>
                <a:latin typeface="Trebuchet MS" pitchFamily="34" charset="0"/>
              </a:rPr>
              <a:t>Engage with CEDS</a:t>
            </a: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rgbClr val="531C79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50A700"/>
                </a:solidFill>
                <a:latin typeface="Trebuchet MS" pitchFamily="34" charset="0"/>
              </a:rPr>
              <a:t>http://ceds.ed.gov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86" y="5257800"/>
            <a:ext cx="2756986" cy="914400"/>
          </a:xfrm>
          <a:prstGeom prst="rect">
            <a:avLst/>
          </a:prstGeom>
        </p:spPr>
      </p:pic>
      <p:pic>
        <p:nvPicPr>
          <p:cNvPr id="16" name="Picture 15" descr="CEDS_footer_clos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135"/>
            <a:ext cx="9144000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8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0" y="1524000"/>
            <a:ext cx="91440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CONTACTS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:</a:t>
            </a:r>
          </a:p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ebuchet MS" pitchFamily="34" charset="0"/>
                <a:cs typeface="+mn-cs"/>
              </a:rPr>
              <a:t>Beth Young</a:t>
            </a:r>
          </a:p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50A7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ebuchet MS" pitchFamily="34" charset="0"/>
                <a:cs typeface="+mn-cs"/>
              </a:rPr>
              <a:t>bethyoung@qipartners.com</a:t>
            </a:r>
          </a:p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  <a:p>
            <a:pPr lvl="0" indent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ebuchet MS" pitchFamily="34" charset="0"/>
              </a:rPr>
              <a:t>Missy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rebuchet MS" pitchFamily="34" charset="0"/>
              </a:rPr>
              <a:t>Cochenour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Trebuchet MS" pitchFamily="34" charset="0"/>
            </a:endParaRPr>
          </a:p>
          <a:p>
            <a:pPr lvl="0" indent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50A7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ebuchet MS" pitchFamily="34" charset="0"/>
              </a:rPr>
              <a:t>missy.cochenour@aemcorp.com</a:t>
            </a:r>
          </a:p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5825" y="2286000"/>
            <a:ext cx="74066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CES 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56" y="5999833"/>
            <a:ext cx="2362200" cy="741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Text: http://ceds.ed.gov"/>
          <p:cNvPicPr>
            <a:picLocks noChangeAspect="1"/>
          </p:cNvPicPr>
          <p:nvPr/>
        </p:nvPicPr>
        <p:blipFill>
          <a:blip r:embed="rId4"/>
          <a:srcRect l="16667" r="6061"/>
          <a:stretch>
            <a:fillRect/>
          </a:stretch>
        </p:blipFill>
        <p:spPr>
          <a:xfrm>
            <a:off x="5486400" y="6054682"/>
            <a:ext cx="3671248" cy="638663"/>
          </a:xfrm>
          <a:prstGeom prst="rect">
            <a:avLst/>
          </a:prstGeom>
        </p:spPr>
      </p:pic>
      <p:pic>
        <p:nvPicPr>
          <p:cNvPr id="16" name="Picture 15" descr="Text: A common vocabulary for P-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999" y="152400"/>
            <a:ext cx="6766001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089900" cy="2590800"/>
          </a:xfrm>
        </p:spPr>
        <p:txBody>
          <a:bodyPr/>
          <a:lstStyle/>
          <a:p>
            <a:r>
              <a:rPr lang="en-US" sz="2800" dirty="0" smtClean="0"/>
              <a:t>Provide an overview of the CEDS</a:t>
            </a:r>
          </a:p>
          <a:p>
            <a:r>
              <a:rPr lang="en-US" sz="2800" dirty="0" smtClean="0"/>
              <a:t>Illustrate how CEDS can support state agencies responsible for early intervention and preschool education program data</a:t>
            </a:r>
          </a:p>
          <a:p>
            <a:r>
              <a:rPr lang="en-US" sz="2800" dirty="0" smtClean="0"/>
              <a:t>Discuss benefits of using common data elements, definitions, and the align tool</a:t>
            </a:r>
          </a:p>
          <a:p>
            <a:r>
              <a:rPr lang="en-US" sz="2800" dirty="0" smtClean="0"/>
              <a:t>Feature Connecticut and Kansas who are incorporating CEDS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9900" cy="2590800"/>
          </a:xfrm>
        </p:spPr>
        <p:txBody>
          <a:bodyPr/>
          <a:lstStyle/>
          <a:p>
            <a:r>
              <a:rPr lang="en-US" sz="3200" dirty="0" smtClean="0"/>
              <a:t>What are the Common Education Data Standards?</a:t>
            </a:r>
          </a:p>
          <a:p>
            <a:r>
              <a:rPr lang="en-US" sz="3200" dirty="0" smtClean="0"/>
              <a:t>How have they been developed?</a:t>
            </a:r>
          </a:p>
          <a:p>
            <a:r>
              <a:rPr lang="en-US" sz="3200" dirty="0" smtClean="0"/>
              <a:t>Who developed CEDS, specifically in early learning?</a:t>
            </a:r>
            <a:endParaRPr lang="en-US" dirty="0" smtClean="0"/>
          </a:p>
          <a:p>
            <a:r>
              <a:rPr lang="en-US" sz="3200" dirty="0" smtClean="0"/>
              <a:t>Why is CEDS an initiative worth caring about?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762000"/>
            <a:ext cx="80899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Common</a:t>
            </a:r>
            <a:r>
              <a:rPr lang="en-US" sz="3200" b="1" dirty="0" smtClean="0">
                <a:solidFill>
                  <a:srgbClr val="7030A0"/>
                </a:solidFill>
              </a:rPr>
              <a:t> Education </a:t>
            </a:r>
            <a:r>
              <a:rPr lang="en-US" sz="3200" b="1" dirty="0" smtClean="0"/>
              <a:t>Data </a:t>
            </a:r>
            <a:r>
              <a:rPr lang="en-US" sz="3200" b="1" dirty="0" smtClean="0">
                <a:solidFill>
                  <a:srgbClr val="7030A0"/>
                </a:solidFill>
              </a:rPr>
              <a:t>Standards</a:t>
            </a:r>
          </a:p>
          <a:p>
            <a:r>
              <a:rPr lang="en-US" sz="2200" b="1" dirty="0" smtClean="0">
                <a:solidFill>
                  <a:srgbClr val="7030A0"/>
                </a:solidFill>
              </a:rPr>
              <a:t>Education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- Sounds like it doesn’t include Head Start, Child Care, and Part C non-Education lead agencies</a:t>
            </a:r>
          </a:p>
          <a:p>
            <a:r>
              <a:rPr lang="en-US" sz="2200" b="1" dirty="0" smtClean="0">
                <a:solidFill>
                  <a:srgbClr val="7030A0"/>
                </a:solidFill>
              </a:rPr>
              <a:t>Standards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- Sounds like it refers to federal requirements, benchmarks, or criteria that data would have to meet</a:t>
            </a:r>
            <a:endParaRPr lang="en-US" sz="2200" dirty="0"/>
          </a:p>
          <a:p>
            <a:pPr marL="0" indent="0">
              <a:buNone/>
            </a:pPr>
            <a:r>
              <a:rPr lang="en-US" sz="3200" b="1" dirty="0" smtClean="0"/>
              <a:t>Common (mis) Conclusions: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CEDS does not include or relate to Head Start.</a:t>
            </a:r>
          </a:p>
          <a:p>
            <a:pPr marL="0" indent="0" algn="ctr">
              <a:buNone/>
            </a:pPr>
            <a:r>
              <a:rPr lang="en-US" sz="2200" dirty="0" smtClean="0"/>
              <a:t>OR</a:t>
            </a:r>
          </a:p>
          <a:p>
            <a:r>
              <a:rPr lang="en-US" sz="2200" dirty="0" smtClean="0"/>
              <a:t>If CEDS does include Head Start , it means more requirements coming down from U.S. Department of Education.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CEDS relate to Head Start?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60325"/>
            <a:ext cx="82296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What is CEDS?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4800" y="2971800"/>
            <a:ext cx="8701087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531C79"/>
              </a:buClr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A national collaborative effort to develop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,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data standards for a key set of education data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2675"/>
            <a:ext cx="8704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A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vocabulary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including standard definitions, option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sets, and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technical specifications to streamline sharing and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comparing information</a:t>
            </a:r>
            <a:endParaRPr lang="en-US" sz="30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4800" y="5105400"/>
            <a:ext cx="8229600" cy="792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44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 Common Vocabulary</a:t>
            </a:r>
          </a:p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4000" dirty="0">
              <a:solidFill>
                <a:srgbClr val="73737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Why </a:t>
            </a:r>
          </a:p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in EC?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1149</Words>
  <Application>Microsoft Office PowerPoint</Application>
  <PresentationFormat>On-screen Show (4:3)</PresentationFormat>
  <Paragraphs>250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Office Theme</vt:lpstr>
      <vt:lpstr>Custom Design</vt:lpstr>
      <vt:lpstr>4_theme2</vt:lpstr>
      <vt:lpstr>5_theme2</vt:lpstr>
      <vt:lpstr>6_theme2</vt:lpstr>
      <vt:lpstr>1_Custom Design</vt:lpstr>
      <vt:lpstr>PowerPoint Presentation</vt:lpstr>
      <vt:lpstr>PowerPoint Presentation</vt:lpstr>
      <vt:lpstr>PowerPoint Presentation</vt:lpstr>
      <vt:lpstr>Knowledge and Use of CEDS</vt:lpstr>
      <vt:lpstr>Session Description</vt:lpstr>
      <vt:lpstr>CEDS Overview</vt:lpstr>
      <vt:lpstr>Does CEDS relate to Head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get it done?</vt:lpstr>
      <vt:lpstr>CEDS V5 Stakeholders (1 of 2)</vt:lpstr>
      <vt:lpstr>CEDS V5 Stakeholders (2 of 2)</vt:lpstr>
      <vt:lpstr>PowerPoint Presentation</vt:lpstr>
      <vt:lpstr>Standard Information: The Basics</vt:lpstr>
      <vt:lpstr> Previous EL Workgroups</vt:lpstr>
      <vt:lpstr>EL Workgroups for V5</vt:lpstr>
      <vt:lpstr>State Example:  Data Elements</vt:lpstr>
      <vt:lpstr>PowerPoint Presentation</vt:lpstr>
      <vt:lpstr>PowerPoint Presentation</vt:lpstr>
      <vt:lpstr>PowerPoint Presentation</vt:lpstr>
      <vt:lpstr>PowerPoint Presentation</vt:lpstr>
      <vt:lpstr>Aligning to CEDS</vt:lpstr>
      <vt:lpstr>Aligning to Others</vt:lpstr>
      <vt:lpstr>PowerPoint Presentation</vt:lpstr>
      <vt:lpstr>PowerPoint Presentation</vt:lpstr>
      <vt:lpstr>Using CEDS to Answer Program &amp; Policy Questions</vt:lpstr>
      <vt:lpstr>myConnect</vt:lpstr>
      <vt:lpstr>PowerPoint Presentation</vt:lpstr>
      <vt:lpstr>Connecticut and Kansas</vt:lpstr>
      <vt:lpstr>Connecticut and Kansas</vt:lpstr>
      <vt:lpstr>Connecticut and Kansas</vt:lpstr>
      <vt:lpstr>Connecticut and Kansas</vt:lpstr>
      <vt:lpstr>Next Steps for Connecticut and Kansas</vt:lpstr>
      <vt:lpstr>Participant discussion</vt:lpstr>
      <vt:lpstr>Participant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Jessica Gonzales</cp:lastModifiedBy>
  <cp:revision>307</cp:revision>
  <dcterms:created xsi:type="dcterms:W3CDTF">2013-02-06T21:54:43Z</dcterms:created>
  <dcterms:modified xsi:type="dcterms:W3CDTF">2014-09-04T23:47:15Z</dcterms:modified>
</cp:coreProperties>
</file>