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85" r:id="rId1"/>
    <p:sldMasterId id="2147485002" r:id="rId2"/>
  </p:sldMasterIdLst>
  <p:notesMasterIdLst>
    <p:notesMasterId r:id="rId29"/>
  </p:notesMasterIdLst>
  <p:handoutMasterIdLst>
    <p:handoutMasterId r:id="rId30"/>
  </p:handoutMasterIdLst>
  <p:sldIdLst>
    <p:sldId id="257" r:id="rId3"/>
    <p:sldId id="258" r:id="rId4"/>
    <p:sldId id="281" r:id="rId5"/>
    <p:sldId id="282" r:id="rId6"/>
    <p:sldId id="280" r:id="rId7"/>
    <p:sldId id="273" r:id="rId8"/>
    <p:sldId id="259" r:id="rId9"/>
    <p:sldId id="271" r:id="rId10"/>
    <p:sldId id="260" r:id="rId11"/>
    <p:sldId id="261" r:id="rId12"/>
    <p:sldId id="262" r:id="rId13"/>
    <p:sldId id="264" r:id="rId14"/>
    <p:sldId id="263" r:id="rId15"/>
    <p:sldId id="265" r:id="rId16"/>
    <p:sldId id="267" r:id="rId17"/>
    <p:sldId id="283" r:id="rId18"/>
    <p:sldId id="268" r:id="rId19"/>
    <p:sldId id="272" r:id="rId20"/>
    <p:sldId id="277" r:id="rId21"/>
    <p:sldId id="284" r:id="rId22"/>
    <p:sldId id="275" r:id="rId23"/>
    <p:sldId id="276" r:id="rId24"/>
    <p:sldId id="270" r:id="rId25"/>
    <p:sldId id="274" r:id="rId26"/>
    <p:sldId id="266" r:id="rId27"/>
    <p:sldId id="279" r:id="rId28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5000"/>
    <a:srgbClr val="CC7900"/>
    <a:srgbClr val="FFCC00"/>
    <a:srgbClr val="FFFF99"/>
    <a:srgbClr val="B86E00"/>
    <a:srgbClr val="FFC000"/>
    <a:srgbClr val="FFEBAB"/>
    <a:srgbClr val="96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1824" y="-13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7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1B58C3-851F-5B45-8883-EA141B9BE990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NECTAC/ECO/WRRC 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C8AB40-CF82-EC44-8D16-67C18E222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2556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C87139F-DDB3-5943-B055-E279F8F9EF39}" type="datetimeFigureOut">
              <a:rPr lang="en-US"/>
              <a:pPr>
                <a:defRPr/>
              </a:pPr>
              <a:t>9/4/2014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NECTAC/ECO/WRRC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4D4A29D-0E5E-E34D-8579-0D1C1BBCA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736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1"/>
            <a:ext cx="8763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763000" cy="3886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BF9B7-689C-EC44-85BB-781DEF006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9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038600"/>
            <a:ext cx="8839200" cy="762000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8839200" cy="3733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4953000"/>
            <a:ext cx="8839200" cy="1752600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133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1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68D0E-8075-9746-99AF-58F28B560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/>
          <a:lstStyle>
            <a:lvl1pPr algn="ctr">
              <a:defRPr sz="32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752600"/>
            <a:ext cx="8763000" cy="533400"/>
          </a:xfrm>
        </p:spPr>
        <p:txBody>
          <a:bodyPr/>
          <a:lstStyle>
            <a:lvl1pPr marL="0" indent="0" algn="ctr">
              <a:buNone/>
              <a:defRPr sz="20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2E309-CD4D-B546-858A-ADC96E5EE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1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42672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343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A7FBC-1EA9-1B4F-B2BD-AE682071C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3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752599"/>
            <a:ext cx="4267200" cy="639762"/>
          </a:xfrm>
          <a:gradFill flip="none" rotWithShape="1">
            <a:gsLst>
              <a:gs pos="0">
                <a:schemeClr val="bg2">
                  <a:lumMod val="10000"/>
                </a:schemeClr>
              </a:gs>
              <a:gs pos="100000">
                <a:schemeClr val="tx2"/>
              </a:gs>
            </a:gsLst>
            <a:lin ang="5400000" scaled="0"/>
            <a:tileRect/>
          </a:gradFill>
          <a:ln>
            <a:solidFill>
              <a:schemeClr val="tx2"/>
            </a:solidFill>
          </a:ln>
          <a:effectLst>
            <a:outerShdw dist="38100" dir="2700000" algn="tl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sz="2000" b="1" i="1">
                <a:solidFill>
                  <a:schemeClr val="bg2"/>
                </a:solidFill>
                <a:effectLst>
                  <a:outerShdw dist="50800" dir="2700000" algn="tl" rotWithShape="0">
                    <a:schemeClr val="bg2">
                      <a:lumMod val="10000"/>
                    </a:scheme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514600"/>
            <a:ext cx="426720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514598"/>
            <a:ext cx="4267200" cy="4114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1"/>
          </p:nvPr>
        </p:nvSpPr>
        <p:spPr>
          <a:xfrm>
            <a:off x="4724400" y="1752600"/>
            <a:ext cx="4267200" cy="639762"/>
          </a:xfrm>
          <a:gradFill flip="none" rotWithShape="1">
            <a:gsLst>
              <a:gs pos="0">
                <a:schemeClr val="bg2">
                  <a:lumMod val="10000"/>
                </a:schemeClr>
              </a:gs>
              <a:gs pos="100000">
                <a:schemeClr val="tx2"/>
              </a:gs>
            </a:gsLst>
            <a:lin ang="5400000" scaled="0"/>
            <a:tileRect/>
          </a:gradFill>
          <a:ln>
            <a:solidFill>
              <a:schemeClr val="tx2"/>
            </a:solidFill>
          </a:ln>
          <a:effectLst>
            <a:outerShdw dist="38100" dir="2700000" algn="tl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sz="2000" b="1" i="1">
                <a:solidFill>
                  <a:schemeClr val="bg2"/>
                </a:solidFill>
                <a:effectLst>
                  <a:outerShdw dist="50800" dir="2700000" algn="tl" rotWithShape="0">
                    <a:schemeClr val="bg2">
                      <a:lumMod val="10000"/>
                    </a:scheme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66677-785C-E044-BDDF-348B98926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5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2787E-54BF-6C4D-9EA0-361C2B8DD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5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F37B6-674E-D547-83D9-265D13403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7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/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752600"/>
            <a:ext cx="541655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4950" y="1752600"/>
            <a:ext cx="3236913" cy="4876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FC370-C74C-2843-AB53-107270737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9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76800"/>
            <a:ext cx="8763000" cy="762000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914400"/>
            <a:ext cx="8763000" cy="3810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5791200"/>
            <a:ext cx="8763000" cy="838200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6A2D8-7D1A-A445-8A7F-465B8A706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7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752600"/>
            <a:ext cx="8763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91400" y="304800"/>
            <a:ext cx="1600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3F68DD1-A5D0-7B41-8331-CDD6C0C8C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4" descr="ectacenterlogo-2013-wordmark-notext.png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34290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228600" y="762000"/>
            <a:ext cx="87630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>
            <a:outerShdw dist="25400" dir="2400000" algn="tl" rotWithShape="0">
              <a:schemeClr val="bg2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03" r:id="rId1"/>
    <p:sldLayoutId id="2147485004" r:id="rId2"/>
    <p:sldLayoutId id="2147485005" r:id="rId3"/>
    <p:sldLayoutId id="2147485006" r:id="rId4"/>
    <p:sldLayoutId id="2147485007" r:id="rId5"/>
    <p:sldLayoutId id="2147485008" r:id="rId6"/>
    <p:sldLayoutId id="2147485009" r:id="rId7"/>
    <p:sldLayoutId id="2147485010" r:id="rId8"/>
    <p:sldLayoutId id="2147485011" r:id="rId9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effectLst>
            <a:outerShdw dist="25400" dir="2400000" algn="tl" rotWithShape="0">
              <a:schemeClr val="bg2"/>
            </a:outerShdw>
          </a:effectLst>
          <a:latin typeface="Helvetica"/>
          <a:ea typeface="ＭＳ Ｐゴシック" charset="0"/>
          <a:cs typeface="Helvetic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762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143000"/>
            <a:ext cx="8763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12" r:id="rId1"/>
    <p:sldLayoutId id="2147485013" r:id="rId2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effectLst>
            <a:outerShdw dist="25400" dir="2400000" algn="tl" rotWithShape="0">
              <a:schemeClr val="bg2"/>
            </a:outerShdw>
          </a:effectLst>
          <a:latin typeface="Helvetica"/>
          <a:ea typeface="ＭＳ Ｐゴシック" charset="0"/>
          <a:cs typeface="Helvetic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tacenter.org/topics/inclusion/default.asp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0" y="-76200"/>
            <a:ext cx="9296400" cy="914400"/>
          </a:xfrm>
          <a:prstGeom prst="rect">
            <a:avLst/>
          </a:prstGeom>
          <a:gradFill>
            <a:gsLst>
              <a:gs pos="75000">
                <a:schemeClr val="bg2">
                  <a:lumMod val="50000"/>
                </a:schemeClr>
              </a:gs>
              <a:gs pos="0">
                <a:schemeClr val="bg2">
                  <a:lumMod val="50000"/>
                  <a:alpha val="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4340" name="Picture 4" descr="ectalogo-template-larg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5088"/>
            <a:ext cx="4648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8" descr="ta-and-d-templat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791200"/>
            <a:ext cx="248761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219200"/>
            <a:ext cx="8763000" cy="205740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4400" dirty="0" smtClean="0"/>
              <a:t>Preschool LRE: Current State Challenges and Solutions</a:t>
            </a:r>
            <a:endParaRPr lang="en-US" sz="44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3505200"/>
            <a:ext cx="8763000" cy="990600"/>
          </a:xfrm>
          <a:prstGeom prst="rect">
            <a:avLst/>
          </a:prstGeom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effectLst>
                  <a:outerShdw dist="25400" dir="2400000" algn="tl" rotWithShape="0">
                    <a:schemeClr val="bg2"/>
                  </a:outerShdw>
                </a:effectLst>
                <a:latin typeface="Helvetica"/>
                <a:ea typeface="ＭＳ Ｐゴシック" charset="0"/>
                <a:cs typeface="Helvetica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Helvetica" charset="0"/>
                <a:ea typeface="ＭＳ Ｐゴシック" charset="0"/>
                <a:cs typeface="Georgia" pitchFamily="18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Helvetica" charset="0"/>
                <a:ea typeface="ＭＳ Ｐゴシック" charset="0"/>
                <a:cs typeface="Georgia" pitchFamily="18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Helvetica" charset="0"/>
                <a:ea typeface="ＭＳ Ｐゴシック" charset="0"/>
                <a:cs typeface="Georgia" pitchFamily="18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Helvetica" charset="0"/>
                <a:ea typeface="ＭＳ Ｐゴシック" charset="0"/>
                <a:cs typeface="Georgia" pitchFamily="18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rgbClr val="EF6011"/>
                </a:solidFill>
                <a:latin typeface="Georgia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rgbClr val="EF6011"/>
                </a:solidFill>
                <a:latin typeface="Georgia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rgbClr val="EF6011"/>
                </a:solidFill>
                <a:latin typeface="Georgia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rgbClr val="EF6011"/>
                </a:solidFill>
                <a:latin typeface="Georgi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b="1" dirty="0" smtClean="0">
                <a:solidFill>
                  <a:schemeClr val="accent3"/>
                </a:solidFill>
              </a:rPr>
              <a:t>Barbara J. Smith</a:t>
            </a:r>
          </a:p>
          <a:p>
            <a:pPr>
              <a:defRPr/>
            </a:pPr>
            <a:r>
              <a:rPr lang="en-US" sz="2400" b="1" dirty="0" smtClean="0">
                <a:solidFill>
                  <a:schemeClr val="accent3"/>
                </a:solidFill>
              </a:rPr>
              <a:t>Debbie Cate</a:t>
            </a:r>
            <a:endParaRPr lang="en-US" sz="2400" b="1" dirty="0">
              <a:solidFill>
                <a:schemeClr val="accent3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8600" y="4495800"/>
            <a:ext cx="8763000" cy="1447800"/>
          </a:xfrm>
          <a:prstGeom prst="rect">
            <a:avLst/>
          </a:prstGeom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effectLst>
                  <a:outerShdw dist="25400" dir="2400000" algn="tl" rotWithShape="0">
                    <a:schemeClr val="bg2"/>
                  </a:outerShdw>
                </a:effectLst>
                <a:latin typeface="Helvetica"/>
                <a:ea typeface="ＭＳ Ｐゴシック" charset="0"/>
                <a:cs typeface="Helvetica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Helvetica" charset="0"/>
                <a:ea typeface="ＭＳ Ｐゴシック" charset="0"/>
                <a:cs typeface="Georgia" pitchFamily="18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Helvetica" charset="0"/>
                <a:ea typeface="ＭＳ Ｐゴシック" charset="0"/>
                <a:cs typeface="Georgia" pitchFamily="18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Helvetica" charset="0"/>
                <a:ea typeface="ＭＳ Ｐゴシック" charset="0"/>
                <a:cs typeface="Georgia" pitchFamily="18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Helvetica" charset="0"/>
                <a:ea typeface="ＭＳ Ｐゴシック" charset="0"/>
                <a:cs typeface="Georgia" pitchFamily="18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rgbClr val="EF6011"/>
                </a:solidFill>
                <a:latin typeface="Georgia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rgbClr val="EF6011"/>
                </a:solidFill>
                <a:latin typeface="Georgia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rgbClr val="EF6011"/>
                </a:solidFill>
                <a:latin typeface="Georgia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rgbClr val="EF6011"/>
                </a:solidFill>
                <a:latin typeface="Georgi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i="1" dirty="0" smtClean="0">
                <a:solidFill>
                  <a:schemeClr val="accent3"/>
                </a:solidFill>
              </a:rPr>
              <a:t>September 9, 2014</a:t>
            </a:r>
          </a:p>
          <a:p>
            <a:pPr>
              <a:defRPr/>
            </a:pPr>
            <a:r>
              <a:rPr lang="en-US" sz="2400" i="1" dirty="0" smtClean="0">
                <a:effectLst/>
              </a:rPr>
              <a:t>Improving </a:t>
            </a:r>
            <a:r>
              <a:rPr lang="en-US" sz="2400" i="1" dirty="0">
                <a:effectLst/>
              </a:rPr>
              <a:t>Data, Improving Outcomes Conference</a:t>
            </a:r>
            <a:endParaRPr lang="en-US" sz="2400" i="1" dirty="0" smtClean="0">
              <a:solidFill>
                <a:schemeClr val="accent3"/>
              </a:solidFill>
            </a:endParaRPr>
          </a:p>
          <a:p>
            <a:pPr>
              <a:defRPr/>
            </a:pPr>
            <a:r>
              <a:rPr lang="en-US" sz="2400" i="1" dirty="0" smtClean="0">
                <a:solidFill>
                  <a:schemeClr val="accent3"/>
                </a:solidFill>
              </a:rPr>
              <a:t> New Orleans, LA</a:t>
            </a:r>
            <a:endParaRPr lang="en-US" sz="2400" i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Survey Results: Challenges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Attitudes &amp; Beliefs						30%</a:t>
            </a:r>
          </a:p>
          <a:p>
            <a:r>
              <a:rPr lang="en-US" sz="3200" dirty="0" smtClean="0"/>
              <a:t>Fiscal &amp; contracting					19%</a:t>
            </a:r>
          </a:p>
          <a:p>
            <a:r>
              <a:rPr lang="en-US" sz="3200" dirty="0" smtClean="0"/>
              <a:t>Approval of non-public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school setting						16%</a:t>
            </a:r>
          </a:p>
          <a:p>
            <a:r>
              <a:rPr lang="en-US" sz="3200" dirty="0" smtClean="0"/>
              <a:t>Curricula/methods						15%</a:t>
            </a:r>
          </a:p>
          <a:p>
            <a:r>
              <a:rPr lang="en-US" sz="3200" dirty="0" smtClean="0"/>
              <a:t>Transportation							15%</a:t>
            </a:r>
          </a:p>
          <a:p>
            <a:r>
              <a:rPr lang="en-US" sz="3200" dirty="0" smtClean="0"/>
              <a:t>Personnel qualifications			11%</a:t>
            </a:r>
          </a:p>
          <a:p>
            <a:r>
              <a:rPr lang="en-US" sz="3200" dirty="0" smtClean="0"/>
              <a:t>Conflicting policies					10%</a:t>
            </a:r>
          </a:p>
          <a:p>
            <a:r>
              <a:rPr lang="en-US" sz="3200" dirty="0" smtClean="0"/>
              <a:t>Program quality							10%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366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Survey Results: Challenges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Attitudes &amp; Beliefs</a:t>
            </a:r>
          </a:p>
          <a:p>
            <a:endParaRPr lang="en-US" sz="3600" dirty="0" smtClean="0"/>
          </a:p>
          <a:p>
            <a:r>
              <a:rPr lang="en-US" sz="3600" dirty="0" smtClean="0"/>
              <a:t>Policies</a:t>
            </a:r>
          </a:p>
          <a:p>
            <a:endParaRPr lang="en-US" sz="3600" dirty="0" smtClean="0"/>
          </a:p>
          <a:p>
            <a:r>
              <a:rPr lang="en-US" sz="3600" dirty="0" smtClean="0"/>
              <a:t>Resources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343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Attitude &amp; Belief Challenges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876800"/>
          </a:xfrm>
        </p:spPr>
        <p:txBody>
          <a:bodyPr/>
          <a:lstStyle/>
          <a:p>
            <a:r>
              <a:rPr lang="en-US" sz="3200" dirty="0" smtClean="0"/>
              <a:t>Lack of Communication/collaboration (20%)</a:t>
            </a:r>
          </a:p>
          <a:p>
            <a:r>
              <a:rPr lang="en-US" sz="3200" dirty="0" smtClean="0"/>
              <a:t>“Someone will lose” Beliefs (20%)</a:t>
            </a:r>
          </a:p>
          <a:p>
            <a:r>
              <a:rPr lang="en-US" sz="3200" dirty="0" smtClean="0"/>
              <a:t>Staff preparedness (17%)</a:t>
            </a:r>
          </a:p>
          <a:p>
            <a:r>
              <a:rPr lang="en-US" sz="3200" dirty="0" smtClean="0"/>
              <a:t>Lack of awareness/understanding (16%)</a:t>
            </a:r>
          </a:p>
          <a:p>
            <a:r>
              <a:rPr lang="en-US" sz="3200" dirty="0" smtClean="0"/>
              <a:t>Turf issues (14%)</a:t>
            </a:r>
          </a:p>
          <a:p>
            <a:r>
              <a:rPr lang="en-US" sz="3200" dirty="0" smtClean="0"/>
              <a:t>Lack of respect (12%)</a:t>
            </a:r>
          </a:p>
          <a:p>
            <a:r>
              <a:rPr lang="en-US" sz="3200" dirty="0" smtClean="0"/>
              <a:t>Other (1%)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8504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Policy Challenges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86400"/>
          </a:xfrm>
        </p:spPr>
        <p:txBody>
          <a:bodyPr/>
          <a:lstStyle/>
          <a:p>
            <a:r>
              <a:rPr lang="en-US" sz="3200" dirty="0" smtClean="0"/>
              <a:t>19 of 70 really policy</a:t>
            </a:r>
          </a:p>
          <a:p>
            <a:endParaRPr lang="en-US" sz="1000" dirty="0" smtClean="0"/>
          </a:p>
          <a:p>
            <a:r>
              <a:rPr lang="en-US" sz="3200" dirty="0" smtClean="0"/>
              <a:t>Most local, then state, then federal</a:t>
            </a:r>
          </a:p>
          <a:p>
            <a:endParaRPr lang="en-US" sz="1050" dirty="0" smtClean="0"/>
          </a:p>
          <a:p>
            <a:r>
              <a:rPr lang="en-US" sz="3200" dirty="0" smtClean="0"/>
              <a:t>Categories of policy challenges:</a:t>
            </a:r>
          </a:p>
          <a:p>
            <a:pPr lvl="1"/>
            <a:r>
              <a:rPr lang="en-US" sz="3200" dirty="0" smtClean="0"/>
              <a:t>Ensuring Effectiveness of Personnel and curricula</a:t>
            </a:r>
          </a:p>
          <a:p>
            <a:pPr lvl="1"/>
            <a:r>
              <a:rPr lang="en-US" sz="3200" dirty="0" smtClean="0"/>
              <a:t>Fiscal Policies (contracting; $ streams)</a:t>
            </a:r>
          </a:p>
          <a:p>
            <a:pPr lvl="1"/>
            <a:r>
              <a:rPr lang="en-US" sz="3200" dirty="0" smtClean="0"/>
              <a:t>Transportation Policies</a:t>
            </a:r>
          </a:p>
          <a:p>
            <a:pPr lvl="1"/>
            <a:r>
              <a:rPr lang="en-US" sz="3200" dirty="0" smtClean="0"/>
              <a:t>Ensuring Quality and other policies</a:t>
            </a:r>
          </a:p>
          <a:p>
            <a:pPr lvl="1"/>
            <a:r>
              <a:rPr lang="en-US" sz="3200" dirty="0" smtClean="0"/>
              <a:t>Ensuring inclusion as LRE option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0112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Resource Challenges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4953000"/>
          </a:xfrm>
        </p:spPr>
        <p:txBody>
          <a:bodyPr/>
          <a:lstStyle/>
          <a:p>
            <a:r>
              <a:rPr lang="en-US" sz="3600" dirty="0" smtClean="0"/>
              <a:t>Community programs full; no available slots</a:t>
            </a:r>
          </a:p>
          <a:p>
            <a:endParaRPr lang="en-US" sz="3600" dirty="0" smtClean="0"/>
          </a:p>
          <a:p>
            <a:r>
              <a:rPr lang="en-US" sz="3600" dirty="0" smtClean="0"/>
              <a:t>Lack of resources for transportation for typical kids</a:t>
            </a:r>
          </a:p>
          <a:p>
            <a:endParaRPr lang="en-US" sz="3600" dirty="0" smtClean="0"/>
          </a:p>
          <a:p>
            <a:r>
              <a:rPr lang="en-US" sz="3600" dirty="0" smtClean="0"/>
              <a:t>Lack of resources for itinerate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42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Activity (5 </a:t>
            </a:r>
            <a:r>
              <a:rPr lang="en-US" sz="4400" dirty="0" err="1" smtClean="0"/>
              <a:t>mins</a:t>
            </a:r>
            <a:r>
              <a:rPr lang="en-US" sz="4400" dirty="0" smtClean="0"/>
              <a:t>.)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Individually:</a:t>
            </a:r>
          </a:p>
          <a:p>
            <a:pPr lvl="1"/>
            <a:r>
              <a:rPr lang="en-US" sz="4000" dirty="0" smtClean="0"/>
              <a:t>On each sticky note write </a:t>
            </a:r>
            <a:r>
              <a:rPr lang="en-US" sz="4000" dirty="0" smtClean="0">
                <a:solidFill>
                  <a:srgbClr val="FF0000"/>
                </a:solidFill>
              </a:rPr>
              <a:t>ONE </a:t>
            </a:r>
            <a:r>
              <a:rPr lang="en-US" sz="4000" u="sng" dirty="0" smtClean="0">
                <a:solidFill>
                  <a:srgbClr val="FF0000"/>
                </a:solidFill>
              </a:rPr>
              <a:t>specific</a:t>
            </a:r>
            <a:r>
              <a:rPr lang="en-US" sz="4000" dirty="0" smtClean="0"/>
              <a:t> challenge</a:t>
            </a:r>
          </a:p>
          <a:p>
            <a:pPr lvl="1"/>
            <a:r>
              <a:rPr lang="en-US" sz="4000" dirty="0" smtClean="0"/>
              <a:t>Paste on the sticky wall under the heading that best describes the category (if “other”, name it)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68871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Solutions/Strategies (examples)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r>
              <a:rPr lang="en-US" sz="3200" dirty="0"/>
              <a:t>Ensure that state ED funded pre-k, at-risk and Title I programs are </a:t>
            </a:r>
            <a:r>
              <a:rPr lang="en-US" sz="3200" dirty="0" smtClean="0"/>
              <a:t>inclusive</a:t>
            </a:r>
          </a:p>
          <a:p>
            <a:r>
              <a:rPr lang="en-US" sz="3200" dirty="0"/>
              <a:t>Braid and blend funding streams to create inclusive </a:t>
            </a:r>
            <a:r>
              <a:rPr lang="en-US" sz="3200" dirty="0" smtClean="0"/>
              <a:t>settings</a:t>
            </a:r>
          </a:p>
          <a:p>
            <a:r>
              <a:rPr lang="en-US" sz="3200" dirty="0"/>
              <a:t>Create MOU’s and contracts with community programs that address </a:t>
            </a:r>
            <a:r>
              <a:rPr lang="en-US" sz="3200" dirty="0" smtClean="0"/>
              <a:t>quality</a:t>
            </a:r>
          </a:p>
          <a:p>
            <a:r>
              <a:rPr lang="en-US" sz="3200" dirty="0" smtClean="0"/>
              <a:t>Educate local administrators/principals</a:t>
            </a:r>
          </a:p>
          <a:p>
            <a:r>
              <a:rPr lang="en-US" sz="3200" dirty="0"/>
              <a:t>Provide models of high quality inclusion for people to visit</a:t>
            </a:r>
          </a:p>
          <a:p>
            <a:endParaRPr lang="en-US" sz="32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7830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Activity (30 </a:t>
            </a:r>
            <a:r>
              <a:rPr lang="en-US" sz="4400" dirty="0" err="1" smtClean="0"/>
              <a:t>mins</a:t>
            </a:r>
            <a:r>
              <a:rPr lang="en-US" sz="4400" dirty="0" smtClean="0"/>
              <a:t>.)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181600"/>
          </a:xfrm>
        </p:spPr>
        <p:txBody>
          <a:bodyPr/>
          <a:lstStyle/>
          <a:p>
            <a:r>
              <a:rPr lang="en-US" sz="4000" dirty="0" smtClean="0"/>
              <a:t>Select 1 topical group</a:t>
            </a:r>
          </a:p>
          <a:p>
            <a:r>
              <a:rPr lang="en-US" sz="4000" dirty="0" smtClean="0"/>
              <a:t>Facilitator records SOLUTIONS &amp; STRATEGIES</a:t>
            </a:r>
          </a:p>
          <a:p>
            <a:r>
              <a:rPr lang="en-US" sz="4000" dirty="0" smtClean="0"/>
              <a:t>Share resources</a:t>
            </a:r>
          </a:p>
          <a:p>
            <a:endParaRPr lang="en-US" sz="4000" dirty="0" smtClean="0"/>
          </a:p>
          <a:p>
            <a:r>
              <a:rPr lang="en-US" sz="4000" dirty="0" smtClean="0"/>
              <a:t>Round 1: 15 minutes</a:t>
            </a:r>
          </a:p>
          <a:p>
            <a:r>
              <a:rPr lang="en-US" sz="4000" dirty="0" smtClean="0"/>
              <a:t>Round 2: 10 minutes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1928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Activity (10 minutes)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763000" cy="4724400"/>
          </a:xfrm>
        </p:spPr>
        <p:txBody>
          <a:bodyPr/>
          <a:lstStyle/>
          <a:p>
            <a:r>
              <a:rPr lang="en-US" sz="4000" dirty="0" smtClean="0"/>
              <a:t>Each topic area facilitator share one solution/strategy</a:t>
            </a:r>
          </a:p>
          <a:p>
            <a:endParaRPr lang="en-US" sz="4000" dirty="0" smtClean="0"/>
          </a:p>
          <a:p>
            <a:r>
              <a:rPr lang="en-US" sz="4000" dirty="0" smtClean="0"/>
              <a:t>Discussion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7766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72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00B050"/>
                </a:solidFill>
              </a:rPr>
              <a:t>Solutions</a:t>
            </a:r>
            <a:endParaRPr lang="en-US" sz="7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138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4800" dirty="0" smtClean="0"/>
              <a:t>Today’s Agenda</a:t>
            </a:r>
            <a:endParaRPr lang="en-US" sz="4800" dirty="0"/>
          </a:p>
        </p:txBody>
      </p:sp>
      <p:sp>
        <p:nvSpPr>
          <p:cNvPr id="15362" name="Content Placeholder 3"/>
          <p:cNvSpPr>
            <a:spLocks noGrp="1"/>
          </p:cNvSpPr>
          <p:nvPr>
            <p:ph idx="1"/>
          </p:nvPr>
        </p:nvSpPr>
        <p:spPr>
          <a:xfrm>
            <a:off x="228600" y="2286000"/>
            <a:ext cx="8763000" cy="4343400"/>
          </a:xfrm>
        </p:spPr>
        <p:txBody>
          <a:bodyPr/>
          <a:lstStyle/>
          <a:p>
            <a:r>
              <a:rPr lang="en-US" sz="3600" dirty="0" smtClean="0">
                <a:latin typeface="Arial" charset="0"/>
              </a:rPr>
              <a:t>Welcome &amp; Introductions</a:t>
            </a:r>
          </a:p>
          <a:p>
            <a:r>
              <a:rPr lang="en-US" sz="3600" dirty="0" smtClean="0">
                <a:latin typeface="Arial" charset="0"/>
              </a:rPr>
              <a:t>Review of national survey results on preschool inclusion</a:t>
            </a:r>
          </a:p>
          <a:p>
            <a:r>
              <a:rPr lang="en-US" sz="3600" dirty="0" smtClean="0">
                <a:latin typeface="Arial" charset="0"/>
              </a:rPr>
              <a:t>Activity: typical challenges</a:t>
            </a:r>
          </a:p>
          <a:p>
            <a:r>
              <a:rPr lang="en-US" sz="3600" dirty="0" smtClean="0">
                <a:latin typeface="Arial" charset="0"/>
              </a:rPr>
              <a:t>Activity: strategies and solutions for addressing challenges</a:t>
            </a:r>
          </a:p>
          <a:p>
            <a:r>
              <a:rPr lang="en-US" sz="3600" dirty="0" smtClean="0">
                <a:latin typeface="Arial" charset="0"/>
              </a:rPr>
              <a:t>Wrap up and next steps</a:t>
            </a:r>
          </a:p>
          <a:p>
            <a:endParaRPr lang="en-US" sz="3600" dirty="0" smtClean="0">
              <a:latin typeface="Arial" charset="0"/>
            </a:endParaRPr>
          </a:p>
          <a:p>
            <a:endParaRPr lang="en-US" sz="3600" dirty="0">
              <a:latin typeface="Arial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F4CF04-1069-6C4B-A42B-8B416FCB80E6}" type="slidenum">
              <a:rPr lang="en-US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Attitude &amp; Belief Solutions/Strategies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u="sng" dirty="0" smtClean="0"/>
              <a:t>Two categories</a:t>
            </a:r>
          </a:p>
          <a:p>
            <a:pPr marL="0" indent="0" algn="ctr">
              <a:buNone/>
            </a:pPr>
            <a:endParaRPr lang="en-US" sz="2400" u="sng" dirty="0" smtClean="0"/>
          </a:p>
          <a:p>
            <a:r>
              <a:rPr lang="en-US" sz="3600" dirty="0" smtClean="0"/>
              <a:t>Collaboration across regular EC and ECSE personnel; between district and community programs</a:t>
            </a:r>
          </a:p>
          <a:p>
            <a:endParaRPr lang="en-US" sz="4000" dirty="0" smtClean="0"/>
          </a:p>
          <a:p>
            <a:r>
              <a:rPr lang="en-US" sz="3600" dirty="0" smtClean="0"/>
              <a:t>Building awareness/support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5561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establish </a:t>
            </a:r>
            <a:r>
              <a:rPr lang="en-US" sz="3200" dirty="0" err="1" smtClean="0"/>
              <a:t>transdisciplinary</a:t>
            </a:r>
            <a:r>
              <a:rPr lang="en-US" sz="3200" dirty="0" smtClean="0"/>
              <a:t> teams to build support for inclusive settings</a:t>
            </a:r>
          </a:p>
          <a:p>
            <a:r>
              <a:rPr lang="en-US" sz="3200" dirty="0" smtClean="0"/>
              <a:t>Establish interagency inclusion team</a:t>
            </a:r>
          </a:p>
          <a:p>
            <a:r>
              <a:rPr lang="en-US" sz="3200" dirty="0" smtClean="0"/>
              <a:t>Provide awareness materials and opportunities for administrators</a:t>
            </a:r>
          </a:p>
          <a:p>
            <a:r>
              <a:rPr lang="en-US" sz="3200" dirty="0" smtClean="0"/>
              <a:t>Provide joint PD for district EC, ECSE and community personnel</a:t>
            </a:r>
          </a:p>
          <a:p>
            <a:r>
              <a:rPr lang="en-US" sz="3200" dirty="0" smtClean="0"/>
              <a:t>Ensure support to community programs for ECSE and behavior support</a:t>
            </a:r>
          </a:p>
          <a:p>
            <a:r>
              <a:rPr lang="en-US" sz="3200" dirty="0" smtClean="0"/>
              <a:t>Build culture of collaborative problem solving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84304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Build Awareness/Support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/>
          <a:lstStyle/>
          <a:p>
            <a:r>
              <a:rPr lang="en-US" sz="3200" dirty="0" smtClean="0"/>
              <a:t>Educate local administrators</a:t>
            </a:r>
          </a:p>
          <a:p>
            <a:r>
              <a:rPr lang="en-US" sz="3200" dirty="0"/>
              <a:t>P</a:t>
            </a:r>
            <a:r>
              <a:rPr lang="en-US" sz="3200" dirty="0" smtClean="0"/>
              <a:t>rovide easy to read materials on benefits/laws for preschool inclusion</a:t>
            </a:r>
          </a:p>
          <a:p>
            <a:r>
              <a:rPr lang="en-US" sz="3200" dirty="0" smtClean="0"/>
              <a:t>Provide models of high quality inclusion for people to visit</a:t>
            </a:r>
          </a:p>
          <a:p>
            <a:r>
              <a:rPr lang="en-US" sz="3200" dirty="0" smtClean="0"/>
              <a:t>Provide opportunities for practitioners, administrators and families to explore concerns, benefits and possible solutions</a:t>
            </a:r>
          </a:p>
          <a:p>
            <a:r>
              <a:rPr lang="en-US" sz="3200" dirty="0" smtClean="0"/>
              <a:t>Arrange meetings with teachers, parents and administrators involved in successful inclusion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7454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Policy Solutions/Strategies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10200"/>
          </a:xfrm>
        </p:spPr>
        <p:txBody>
          <a:bodyPr/>
          <a:lstStyle/>
          <a:p>
            <a:r>
              <a:rPr lang="en-US" sz="3200" dirty="0" smtClean="0"/>
              <a:t>Make district EC programs inclusive</a:t>
            </a:r>
          </a:p>
          <a:p>
            <a:r>
              <a:rPr lang="en-US" sz="3200" dirty="0" smtClean="0"/>
              <a:t>Require co-teaching (EC &amp; ECSE) </a:t>
            </a:r>
            <a:r>
              <a:rPr lang="en-US" sz="3200" dirty="0" err="1" smtClean="0"/>
              <a:t>practica</a:t>
            </a:r>
            <a:r>
              <a:rPr lang="en-US" sz="3200" dirty="0" smtClean="0"/>
              <a:t> for certification</a:t>
            </a:r>
          </a:p>
          <a:p>
            <a:r>
              <a:rPr lang="en-US" sz="3200" dirty="0" smtClean="0"/>
              <a:t>Provide training and coaching to community programs</a:t>
            </a:r>
            <a:r>
              <a:rPr lang="en-US" sz="3200" dirty="0"/>
              <a:t> </a:t>
            </a:r>
            <a:r>
              <a:rPr lang="en-US" sz="3200" dirty="0" smtClean="0"/>
              <a:t>as well as itinerate ECSE services</a:t>
            </a:r>
          </a:p>
          <a:p>
            <a:r>
              <a:rPr lang="en-US" sz="3200" dirty="0" smtClean="0"/>
              <a:t>Provide state training and T/A to district and community EC programs</a:t>
            </a:r>
          </a:p>
          <a:p>
            <a:r>
              <a:rPr lang="en-US" sz="3200" dirty="0" smtClean="0"/>
              <a:t>Braid and blend funding streams to create inclusive settings</a:t>
            </a:r>
          </a:p>
        </p:txBody>
      </p:sp>
    </p:spTree>
    <p:extLst>
      <p:ext uri="{BB962C8B-B14F-4D97-AF65-F5344CB8AC3E}">
        <p14:creationId xmlns:p14="http://schemas.microsoft.com/office/powerpoint/2010/main" val="3648045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Policy Solutions/Strategies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05400"/>
          </a:xfrm>
        </p:spPr>
        <p:txBody>
          <a:bodyPr/>
          <a:lstStyle/>
          <a:p>
            <a:r>
              <a:rPr lang="en-US" sz="3200" dirty="0" smtClean="0"/>
              <a:t>Provide paras to community sites</a:t>
            </a:r>
          </a:p>
          <a:p>
            <a:r>
              <a:rPr lang="en-US" sz="3200" dirty="0" smtClean="0"/>
              <a:t>Create tuition based access to </a:t>
            </a:r>
            <a:r>
              <a:rPr lang="en-US" sz="3200" dirty="0"/>
              <a:t>district EC </a:t>
            </a:r>
            <a:r>
              <a:rPr lang="en-US" sz="3200" dirty="0" smtClean="0"/>
              <a:t>programs for nondisabled children from community</a:t>
            </a:r>
          </a:p>
          <a:p>
            <a:r>
              <a:rPr lang="en-US" sz="3200" dirty="0" smtClean="0"/>
              <a:t>Reimburse parents for transportation</a:t>
            </a:r>
          </a:p>
          <a:p>
            <a:r>
              <a:rPr lang="en-US" sz="3200" dirty="0" smtClean="0"/>
              <a:t>Create a state-level inclusion team for “barrier busting” that responds to local concerns</a:t>
            </a:r>
          </a:p>
          <a:p>
            <a:r>
              <a:rPr lang="en-US" sz="3200" dirty="0" smtClean="0"/>
              <a:t>State dissemination to districts of creative ways to provide inclusion; examples </a:t>
            </a:r>
          </a:p>
          <a:p>
            <a:pPr marL="0" indent="0">
              <a:buNone/>
            </a:pP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4622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Resource Solutions/Strategies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r>
              <a:rPr lang="en-US" sz="3600" dirty="0" smtClean="0"/>
              <a:t>Literature indicates inclusive services do not cost more than segregated</a:t>
            </a:r>
          </a:p>
          <a:p>
            <a:r>
              <a:rPr lang="en-US" sz="3600" dirty="0" smtClean="0"/>
              <a:t>Braiding resources</a:t>
            </a:r>
          </a:p>
          <a:p>
            <a:r>
              <a:rPr lang="en-US" sz="3600" dirty="0" smtClean="0"/>
              <a:t>Collaboration</a:t>
            </a:r>
          </a:p>
          <a:p>
            <a:r>
              <a:rPr lang="en-US" sz="3600" dirty="0" smtClean="0"/>
              <a:t>Redistribution (itinerate/consultative vs. segregated)</a:t>
            </a:r>
          </a:p>
          <a:p>
            <a:r>
              <a:rPr lang="en-US" sz="3600" dirty="0" smtClean="0"/>
              <a:t>Public awareness of the benefits=$$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00781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Final Thoughts?</a:t>
            </a:r>
          </a:p>
          <a:p>
            <a:pPr algn="ctr"/>
            <a:endParaRPr lang="en-US" sz="4400" dirty="0"/>
          </a:p>
          <a:p>
            <a:pPr algn="ctr"/>
            <a:endParaRPr lang="en-US" sz="4400" dirty="0" smtClean="0"/>
          </a:p>
          <a:p>
            <a:pPr algn="ctr"/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Thank you!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68D0E-8075-9746-99AF-58F28B56088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257800"/>
          </a:xfrm>
        </p:spPr>
        <p:txBody>
          <a:bodyPr/>
          <a:lstStyle/>
          <a:p>
            <a:pPr lvl="0"/>
            <a:r>
              <a:rPr lang="en-US" sz="2800" dirty="0"/>
              <a:t>Inclusion benefits children with and without disabilities </a:t>
            </a:r>
          </a:p>
          <a:p>
            <a:pPr lvl="0"/>
            <a:endParaRPr lang="en-US" sz="1000" dirty="0"/>
          </a:p>
          <a:p>
            <a:pPr lvl="0"/>
            <a:r>
              <a:rPr lang="en-US" sz="2800" dirty="0"/>
              <a:t>Children with disabilities can be effectively educated in inclusive programs using specialized instruction</a:t>
            </a:r>
          </a:p>
          <a:p>
            <a:pPr lvl="0"/>
            <a:endParaRPr lang="en-US" sz="1000" dirty="0"/>
          </a:p>
          <a:p>
            <a:pPr lvl="0"/>
            <a:r>
              <a:rPr lang="en-US" sz="2800" dirty="0"/>
              <a:t>Families of children with and without disabilities generally have positive views of inclusion </a:t>
            </a:r>
          </a:p>
          <a:p>
            <a:pPr lvl="0"/>
            <a:endParaRPr lang="en-US" sz="1000" dirty="0"/>
          </a:p>
          <a:p>
            <a:pPr lvl="0"/>
            <a:r>
              <a:rPr lang="en-US" sz="2800" dirty="0"/>
              <a:t>Inclusion is not more expensive  </a:t>
            </a:r>
          </a:p>
          <a:p>
            <a:pPr lvl="0"/>
            <a:endParaRPr lang="en-US" sz="1000" dirty="0"/>
          </a:p>
          <a:p>
            <a:pPr lvl="0"/>
            <a:r>
              <a:rPr lang="en-US" sz="2800" dirty="0"/>
              <a:t>Children with disabilities do not need to be “ready”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00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lvl="1"/>
            <a:r>
              <a:rPr lang="en-US" sz="3600" dirty="0">
                <a:latin typeface="Arial" charset="0"/>
              </a:rPr>
              <a:t>Research is clear: it’s effective</a:t>
            </a:r>
          </a:p>
          <a:p>
            <a:pPr lvl="1"/>
            <a:endParaRPr lang="en-US" sz="3600" dirty="0">
              <a:latin typeface="Arial" charset="0"/>
            </a:endParaRPr>
          </a:p>
          <a:p>
            <a:pPr lvl="1"/>
            <a:r>
              <a:rPr lang="en-US" sz="3600" dirty="0">
                <a:latin typeface="Arial" charset="0"/>
              </a:rPr>
              <a:t>IDEA is clear: it’s preferred</a:t>
            </a:r>
          </a:p>
          <a:p>
            <a:pPr lvl="1"/>
            <a:endParaRPr lang="en-US" sz="3600" dirty="0">
              <a:latin typeface="Arial" charset="0"/>
            </a:endParaRPr>
          </a:p>
          <a:p>
            <a:pPr lvl="1"/>
            <a:r>
              <a:rPr lang="en-US" sz="3600" dirty="0">
                <a:latin typeface="Arial" charset="0"/>
              </a:rPr>
              <a:t>The profession is clear: DEC/NAEYC position statement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362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And Yet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763000" cy="4724400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sz="3600" b="1" dirty="0" smtClean="0">
                <a:latin typeface="Arial" charset="0"/>
              </a:rPr>
              <a:t>In </a:t>
            </a:r>
            <a:r>
              <a:rPr lang="en-US" sz="3600" b="1" dirty="0">
                <a:latin typeface="Arial" charset="0"/>
              </a:rPr>
              <a:t>27 years</a:t>
            </a:r>
            <a:r>
              <a:rPr lang="en-US" sz="3600" dirty="0">
                <a:latin typeface="Arial" charset="0"/>
              </a:rPr>
              <a:t>, the practice of providing special education and related services in regular early childhood settings to preschoolers with disabilities has </a:t>
            </a:r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increased only 5.7% </a:t>
            </a:r>
            <a:r>
              <a:rPr lang="en-US" sz="3600" dirty="0">
                <a:latin typeface="Arial" charset="0"/>
              </a:rPr>
              <a:t>and many young children with disabilities continue to be educated in separate settings.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975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Resources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8991600" cy="4343400"/>
          </a:xfrm>
        </p:spPr>
        <p:txBody>
          <a:bodyPr/>
          <a:lstStyle/>
          <a:p>
            <a:r>
              <a:rPr lang="en-US" sz="2800" dirty="0" smtClean="0">
                <a:hlinkClick r:id="rId2"/>
              </a:rPr>
              <a:t>http://www.ectacenter.org/topics/inclusion/default.asp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7696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 smtClean="0"/>
              <a:t>Preschool Inclusion Survey </a:t>
            </a:r>
            <a:br>
              <a:rPr lang="en-US" sz="4000" dirty="0" smtClean="0"/>
            </a:br>
            <a:r>
              <a:rPr lang="en-US" dirty="0" smtClean="0"/>
              <a:t>(</a:t>
            </a:r>
            <a:r>
              <a:rPr lang="en-US" dirty="0"/>
              <a:t>Barton &amp; Smith, 2014)</a:t>
            </a:r>
          </a:p>
        </p:txBody>
      </p:sp>
      <p:sp>
        <p:nvSpPr>
          <p:cNvPr id="16386" name="Content Placeholder 3"/>
          <p:cNvSpPr>
            <a:spLocks noGrp="1"/>
          </p:cNvSpPr>
          <p:nvPr>
            <p:ph idx="1"/>
          </p:nvPr>
        </p:nvSpPr>
        <p:spPr>
          <a:xfrm>
            <a:off x="228600" y="2133600"/>
            <a:ext cx="8763000" cy="4495800"/>
          </a:xfrm>
        </p:spPr>
        <p:txBody>
          <a:bodyPr/>
          <a:lstStyle/>
          <a:p>
            <a:pPr lvl="1"/>
            <a:r>
              <a:rPr lang="en-US" sz="3600" dirty="0" smtClean="0">
                <a:latin typeface="Arial" charset="0"/>
              </a:rPr>
              <a:t>The last national look at challenges and solutions was conducted almost 25 years ago </a:t>
            </a:r>
            <a:r>
              <a:rPr lang="en-US" sz="2000" dirty="0" smtClean="0">
                <a:latin typeface="Arial" charset="0"/>
              </a:rPr>
              <a:t>(Smith, Salisbury &amp; Rose, 1992)</a:t>
            </a:r>
          </a:p>
          <a:p>
            <a:pPr lvl="1"/>
            <a:endParaRPr lang="en-US" sz="36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Survey Definition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486400"/>
          </a:xfrm>
        </p:spPr>
        <p:txBody>
          <a:bodyPr/>
          <a:lstStyle/>
          <a:p>
            <a:r>
              <a:rPr lang="en-US" sz="3600" dirty="0" smtClean="0"/>
              <a:t>Preschool inclusion:</a:t>
            </a:r>
          </a:p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i="1" dirty="0" smtClean="0"/>
              <a:t>  </a:t>
            </a:r>
            <a:r>
              <a:rPr lang="en-US" sz="3600" i="1" dirty="0"/>
              <a:t>when children  (age 3 – 5) with Individual Education Programs (IEP) receive their special education and related services in settings with at least 50% of peers without </a:t>
            </a:r>
            <a:r>
              <a:rPr lang="en-US" sz="3600" i="1" dirty="0" smtClean="0"/>
              <a:t>IEPs</a:t>
            </a:r>
            <a:endParaRPr lang="en-US" sz="3600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493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Survey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January 2014</a:t>
            </a:r>
          </a:p>
          <a:p>
            <a:r>
              <a:rPr lang="en-US" sz="4000" dirty="0" smtClean="0"/>
              <a:t>Electronic survey sent to 619 Coordinators; asked that they send it to others</a:t>
            </a:r>
          </a:p>
          <a:p>
            <a:r>
              <a:rPr lang="en-US" sz="4000" dirty="0" smtClean="0"/>
              <a:t>Asked what are the challenges and solutions</a:t>
            </a:r>
          </a:p>
          <a:p>
            <a:r>
              <a:rPr lang="en-US" sz="4000" dirty="0" smtClean="0"/>
              <a:t>Over 200 responses from 35 states and territories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472536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Developing &amp;#x0D;&amp;#x0A;High-Quality, &amp;#x0D;&amp;#x0A;Functional &amp;#x0D;&amp;#x0A;IFSP Outcomes &amp;#x0D;&amp;#x0A;and IEP Goals&amp;quot;&quot;/&gt;&lt;property id=&quot;20307&quot; value=&quot;466&quot;/&gt;&lt;/object&gt;&lt;object type=&quot;3&quot; unique_id=&quot;10005&quot;&gt;&lt;property id=&quot;20148&quot; value=&quot;5&quot;/&gt;&lt;property id=&quot;20300&quot; value=&quot;Slide 3 - &amp;quot;Session Purpose&amp;quot;&quot;/&gt;&lt;property id=&quot;20307&quot; value=&quot;467&quot;/&gt;&lt;/object&gt;&lt;object type=&quot;3&quot; unique_id=&quot;10006&quot;&gt;&lt;property id=&quot;20148&quot; value=&quot;5&quot;/&gt;&lt;property id=&quot;20300&quot; value=&quot;Slide 4 - &amp;quot;Session Outline&amp;quot;&quot;/&gt;&lt;property id=&quot;20307&quot; value=&quot;303&quot;/&gt;&lt;/object&gt;&lt;object type=&quot;3&quot; unique_id=&quot;10021&quot;&gt;&lt;property id=&quot;20148&quot; value=&quot;5&quot;/&gt;&lt;property id=&quot;20300&quot; value=&quot;Slide 48 - &amp;quot;Linking Information Gathering &amp;#x0D;&amp;#x0A;to IFSP Outcomes / IEP Goals&amp;quot;&quot;/&gt;&lt;property id=&quot;20307&quot; value=&quot;371&quot;/&gt;&lt;/object&gt;&lt;object type=&quot;3&quot; unique_id=&quot;10022&quot;&gt;&lt;property id=&quot;20148&quot; value=&quot;5&quot;/&gt;&lt;property id=&quot;20300&quot; value=&quot;Slide 49 - &amp;quot;Key Steps: IFSP/IEP Process &amp;quot;&quot;/&gt;&lt;property id=&quot;20307&quot; value=&quot;333&quot;/&gt;&lt;/object&gt;&lt;object type=&quot;3&quot; unique_id=&quot;10023&quot;&gt;&lt;property id=&quot;20148&quot; value=&quot;5&quot;/&gt;&lt;property id=&quot;20300&quot; value=&quot;Slide 50 - &amp;quot;Using Information              &amp;#x0D;&amp;#x0A;       within the IFSP/IEP Process&amp;quot;&quot;/&gt;&lt;property id=&quot;20307&quot; value=&quot;436&quot;/&gt;&lt;/object&gt;&lt;object type=&quot;3&quot; unique_id=&quot;10024&quot;&gt;&lt;property id=&quot;20148&quot; value=&quot;5&quot;/&gt;&lt;property id=&quot;20300&quot; value=&quot;Slide 54 - &amp;quot;Video&amp;#x0D;&amp;#x0A;“Nolan”&amp;quot;&quot;/&gt;&lt;property id=&quot;20307&quot; value=&quot;416&quot;/&gt;&lt;/object&gt;&lt;object type=&quot;3&quot; unique_id=&quot;11040&quot;&gt;&lt;property id=&quot;20148&quot; value=&quot;5&quot;/&gt;&lt;property id=&quot;20300&quot; value=&quot;Slide 18 - &amp;quot;Goals of Early Intervention and Early Childhood Special Education&amp;quot;&quot;/&gt;&lt;property id=&quot;20307&quot; value=&quot;507&quot;/&gt;&lt;/object&gt;&lt;object type=&quot;3&quot; unique_id=&quot;11042&quot;&gt;&lt;property id=&quot;20148&quot; value=&quot;5&quot;/&gt;&lt;property id=&quot;20300&quot; value=&quot;Slide 21 - &amp;quot;3 Global Child Outcomes &amp;quot;&quot;/&gt;&lt;property id=&quot;20307&quot; value=&quot;509&quot;/&gt;&lt;/object&gt;&lt;object type=&quot;3&quot; unique_id=&quot;11043&quot;&gt;&lt;property id=&quot;20148&quot; value=&quot;5&quot;/&gt;&lt;property id=&quot;20300&quot; value=&quot;Slide 26 - &amp;quot; Family Outcomes&amp;quot;&quot;/&gt;&lt;property id=&quot;20307&quot; value=&quot;508&quot;/&gt;&lt;/object&gt;&lt;object type=&quot;3&quot; unique_id=&quot;11044&quot;&gt;&lt;property id=&quot;20148&quot; value=&quot;5&quot;/&gt;&lt;property id=&quot;20300&quot; value=&quot;Slide 27 - &amp;quot;Integrating Outcome Measurement&amp;#x0D;&amp;#x0A;into IFSP/IEP Process&amp;quot;&quot;/&gt;&lt;property id=&quot;20307&quot; value=&quot;514&quot;/&gt;&lt;/object&gt;&lt;object type=&quot;3&quot; unique_id=&quot;11045&quot;&gt;&lt;property id=&quot;20148&quot; value=&quot;5&quot;/&gt;&lt;property id=&quot;20300&quot; value=&quot;Slide 28 - &amp;quot;Making the Connection:&amp;#x0D;&amp;#x0A;Using Functional Assessment&amp;quot;&quot;/&gt;&lt;property id=&quot;20307&quot; value=&quot;513&quot;/&gt;&lt;/object&gt;&lt;object type=&quot;3&quot; unique_id=&quot;11046&quot;&gt;&lt;property id=&quot;20148&quot; value=&quot;5&quot;/&gt;&lt;property id=&quot;20300&quot; value=&quot;Slide 29 - &amp;quot;The Right People, the Right Situation,&amp;#x0D;&amp;#x0A;the Right Time&amp;quot;&quot;/&gt;&lt;property id=&quot;20307&quot; value=&quot;515&quot;/&gt;&lt;/object&gt;&lt;object type=&quot;3&quot; unique_id=&quot;11295&quot;&gt;&lt;property id=&quot;20148&quot; value=&quot;5&quot;/&gt;&lt;property id=&quot;20300&quot; value=&quot;Slide 51 - &amp;quot;Integrating Outcomes Measurement&amp;#x0D;&amp;#x0A;into IFSP/IEP Process&amp;quot;&quot;/&gt;&lt;property id=&quot;20307&quot; value=&quot;516&quot;/&gt;&lt;/object&gt;&lt;object type=&quot;3&quot; unique_id=&quot;11296&quot;&gt;&lt;property id=&quot;20148&quot; value=&quot;5&quot;/&gt;&lt;property id=&quot;20300&quot; value=&quot;Slide 52 - &amp;quot;Additional Benefits&amp;#x0D;&amp;#x0A;of an Integrated Process&amp;quot;&quot;/&gt;&lt;property id=&quot;20307&quot; value=&quot;517&quot;/&gt;&lt;/object&gt;&lt;object type=&quot;3&quot; unique_id=&quot;11297&quot;&gt;&lt;property id=&quot;20148&quot; value=&quot;5&quot;/&gt;&lt;property id=&quot;20300&quot; value=&quot;Slide 20 - &amp;quot;Goal of Preschool Special Education&amp;quot;&quot;/&gt;&lt;property id=&quot;20307&quot; value=&quot;518&quot;/&gt;&lt;/object&gt;&lt;object type=&quot;3&quot; unique_id=&quot;11636&quot;&gt;&lt;property id=&quot;20148&quot; value=&quot;5&quot;/&gt;&lt;property id=&quot;20300&quot; value=&quot;Slide 2 - &amp;quot;Authors&amp;quot;&quot;/&gt;&lt;property id=&quot;20307&quot; value=&quot;523&quot;/&gt;&lt;/object&gt;&lt;object type=&quot;3&quot; unique_id=&quot;13203&quot;&gt;&lt;property id=&quot;20148&quot; value=&quot;5&quot;/&gt;&lt;property id=&quot;20300&quot; value=&quot;Slide 5 - &amp;quot;SECTION 1&amp;#x0D;&amp;#x0A;___________________________________________________________&amp;#x0D;&amp;#x0A;&amp;#x0D;&amp;#x0A;Setting the Context&amp;quot;&quot;/&gt;&lt;property id=&quot;20307&quot; value=&quot;528&quot;/&gt;&lt;/object&gt;&lt;object type=&quot;3&quot; unique_id=&quot;13204&quot;&gt;&lt;property id=&quot;20148&quot; value=&quot;5&quot;/&gt;&lt;property id=&quot;20300&quot; value=&quot;Slide 6 - &amp;quot;How Children Learn&amp;quot;&quot;/&gt;&lt;property id=&quot;20307&quot; value=&quot;529&quot;/&gt;&lt;/object&gt;&lt;object type=&quot;3&quot; unique_id=&quot;13205&quot;&gt;&lt;property id=&quot;20148&quot; value=&quot;5&quot;/&gt;&lt;property id=&quot;20300&quot; value=&quot;Slide 7 - &amp;quot;Context for Learning: &amp;#x0D;&amp;#x0A;Child Interest and Competence &amp;quot;&quot;/&gt;&lt;property id=&quot;20307&quot; value=&quot;530&quot;/&gt;&lt;/object&gt;&lt;object type=&quot;3&quot; unique_id=&quot;13206&quot;&gt;&lt;property id=&quot;20148&quot; value=&quot;5&quot;/&gt;&lt;property id=&quot;20300&quot; value=&quot;Slide 8 - &amp;quot;Interest-based Learning&amp;quot;&quot;/&gt;&lt;property id=&quot;20307&quot; value=&quot;531&quot;/&gt;&lt;/object&gt;&lt;object type=&quot;3&quot; unique_id=&quot;13208&quot;&gt;&lt;property id=&quot;20148&quot; value=&quot;5&quot;/&gt;&lt;property id=&quot;20300&quot; value=&quot;Slide 13 - &amp;quot;Mastery  &amp;quot;&quot;/&gt;&lt;property id=&quot;20307&quot; value=&quot;533&quot;/&gt;&lt;/object&gt;&lt;object type=&quot;3&quot; unique_id=&quot;13209&quot;&gt;&lt;property id=&quot;20148&quot; value=&quot;5&quot;/&gt;&lt;property id=&quot;20300&quot; value=&quot;Slide 12 - &amp;quot;Children Learn through&amp;#x0D;&amp;#x0A;Incredible Amounts of Practice!&amp;quot;&quot;/&gt;&lt;property id=&quot;20307&quot; value=&quot;534&quot;/&gt;&lt;/object&gt;&lt;object type=&quot;3&quot; unique_id=&quot;13211&quot;&gt;&lt;property id=&quot;20148&quot; value=&quot;5&quot;/&gt;&lt;property id=&quot;20300&quot; value=&quot;Slide 11 - &amp;quot;Practice for Children with Disabilities&amp;quot;&quot;/&gt;&lt;property id=&quot;20307&quot; value=&quot;536&quot;/&gt;&lt;/object&gt;&lt;object type=&quot;3&quot; unique_id=&quot;13303&quot;&gt;&lt;property id=&quot;20148&quot; value=&quot;5&quot;/&gt;&lt;property id=&quot;20300&quot; value=&quot;Slide 31 - &amp;quot;What is Functional Assessment?&amp;quot;&quot;/&gt;&lt;property id=&quot;20307&quot; value=&quot;538&quot;/&gt;&lt;/object&gt;&lt;object type=&quot;3&quot; unique_id=&quot;13304&quot;&gt;&lt;property id=&quot;20148&quot; value=&quot;5&quot;/&gt;&lt;property id=&quot;20300&quot; value=&quot;Slide 32 - &amp;quot;Functional Assessment is…&amp;quot;&quot;/&gt;&lt;property id=&quot;20307&quot; value=&quot;539&quot;/&gt;&lt;/object&gt;&lt;object type=&quot;3&quot; unique_id=&quot;13306&quot;&gt;&lt;property id=&quot;20148&quot; value=&quot;5&quot;/&gt;&lt;property id=&quot;20300&quot; value=&quot;Slide 34 - &amp;quot;Functional Assessment is Authentic&amp;quot;&quot;/&gt;&lt;property id=&quot;20307&quot; value=&quot;541&quot;/&gt;&lt;/object&gt;&lt;object type=&quot;3&quot; unique_id=&quot;13307&quot;&gt;&lt;property id=&quot;20148&quot; value=&quot;5&quot;/&gt;&lt;property id=&quot;20300&quot; value=&quot;Slide 35 - &amp;quot;Conventional Assessment&amp;quot;&quot;/&gt;&lt;property id=&quot;20307&quot; value=&quot;542&quot;/&gt;&lt;/object&gt;&lt;object type=&quot;3&quot; unique_id=&quot;13308&quot;&gt;&lt;property id=&quot;20148&quot; value=&quot;5&quot;/&gt;&lt;property id=&quot;20300&quot; value=&quot;Slide 37 - &amp;quot;Why is Functional Fundamental? &amp;quot;&quot;/&gt;&lt;property id=&quot;20307&quot; value=&quot;543&quot;/&gt;&lt;/object&gt;&lt;object type=&quot;3&quot; unique_id=&quot;13309&quot;&gt;&lt;property id=&quot;20148&quot; value=&quot;5&quot;/&gt;&lt;property id=&quot;20300&quot; value=&quot;Slide 38 - &amp;quot;Who Does Functional Assessment?&amp;quot;&quot;/&gt;&lt;property id=&quot;20307&quot; value=&quot;544&quot;/&gt;&lt;/object&gt;&lt;object type=&quot;3&quot; unique_id=&quot;13310&quot;&gt;&lt;property id=&quot;20148&quot; value=&quot;5&quot;/&gt;&lt;property id=&quot;20300&quot; value=&quot;Slide 39 - &amp;quot;When is Functional Assessment Done?&amp;quot;&quot;/&gt;&lt;property id=&quot;20307&quot; value=&quot;545&quot;/&gt;&lt;/object&gt;&lt;object type=&quot;3&quot; unique_id=&quot;13311&quot;&gt;&lt;property id=&quot;20148&quot; value=&quot;5&quot;/&gt;&lt;property id=&quot;20300&quot; value=&quot;Slide 40 - &amp;quot;How is Functional Assessment Done?&amp;quot;&quot;/&gt;&lt;property id=&quot;20307&quot; value=&quot;546&quot;/&gt;&lt;/object&gt;&lt;object type=&quot;3&quot; unique_id=&quot;13312&quot;&gt;&lt;property id=&quot;20148&quot; value=&quot;5&quot;/&gt;&lt;property id=&quot;20300&quot; value=&quot;Slide 41 - &amp;quot;Involving Families…&amp;quot;&quot;/&gt;&lt;property id=&quot;20307&quot; value=&quot;547&quot;/&gt;&lt;/object&gt;&lt;object type=&quot;3&quot; unique_id=&quot;13313&quot;&gt;&lt;property id=&quot;20148&quot; value=&quot;5&quot;/&gt;&lt;property id=&quot;20300&quot; value=&quot;Slide 42 - &amp;quot;Questions Related to &amp;#x0D;&amp;#x0A;Everyday Activities and Routines&amp;quot;&quot;/&gt;&lt;property id=&quot;20307&quot; value=&quot;548&quot;/&gt;&lt;/object&gt;&lt;object type=&quot;3&quot; unique_id=&quot;13314&quot;&gt;&lt;property id=&quot;20148&quot; value=&quot;5&quot;/&gt;&lt;property id=&quot;20300&quot; value=&quot;Slide 43 - &amp;quot;Questions Related to &amp;#x0D;&amp;#x0A;Everyday Activities and Routines&amp;#x0D;&amp;#x0A;&amp;quot;&quot;/&gt;&lt;property id=&quot;20307&quot; value=&quot;549&quot;/&gt;&lt;/object&gt;&lt;object type=&quot;3&quot; unique_id=&quot;13316&quot;&gt;&lt;property id=&quot;20148&quot; value=&quot;5&quot;/&gt;&lt;property id=&quot;20300&quot; value=&quot;Slide 45 - &amp;quot;Where is Functional Assessment Done?&amp;quot;&quot;/&gt;&lt;property id=&quot;20307&quot; value=&quot;551&quot;/&gt;&lt;/object&gt;&lt;object type=&quot;3&quot; unique_id=&quot;13317&quot;&gt;&lt;property id=&quot;20148&quot; value=&quot;5&quot;/&gt;&lt;property id=&quot;20300&quot; value=&quot;Slide 46 - &amp;quot;Table Talk Activity&amp;#x0D;&amp;#x0A;Authentic Assessment&amp;quot;&quot;/&gt;&lt;property id=&quot;20307&quot; value=&quot;552&quot;/&gt;&lt;/object&gt;&lt;object type=&quot;3&quot; unique_id=&quot;13319&quot;&gt;&lt;property id=&quot;20148&quot; value=&quot;5&quot;/&gt;&lt;property id=&quot;20300&quot; value=&quot;Slide 57 - &amp;quot;Using Information to Develop Outcomes/Goals&amp;quot;&quot;/&gt;&lt;property id=&quot;20307&quot; value=&quot;554&quot;/&gt;&lt;/object&gt;&lt;object type=&quot;3&quot; unique_id=&quot;13321&quot;&gt;&lt;property id=&quot;20148&quot; value=&quot;5&quot;/&gt;&lt;property id=&quot;20300&quot; value=&quot;Slide 58 - &amp;quot;Relationship of Outcomes/Goals&amp;#x0D;&amp;#x0A;to Placement and Services &amp;quot;&quot;/&gt;&lt;property id=&quot;20307&quot; value=&quot;556&quot;/&gt;&lt;/object&gt;&lt;object type=&quot;3&quot; unique_id=&quot;13322&quot;&gt;&lt;property id=&quot;20148&quot; value=&quot;5&quot;/&gt;&lt;property id=&quot;20300&quot; value=&quot;Slide 59 - &amp;quot;Requirements for IFSP Outcomes&amp;quot;&quot;/&gt;&lt;property id=&quot;20307&quot; value=&quot;557&quot;/&gt;&lt;/object&gt;&lt;object type=&quot;3&quot; unique_id=&quot;13323&quot;&gt;&lt;property id=&quot;20148&quot; value=&quot;5&quot;/&gt;&lt;property id=&quot;20300&quot; value=&quot;Slide 60 - &amp;quot;IFSP Outcomes&amp;quot;&quot;/&gt;&lt;property id=&quot;20307&quot; value=&quot;558&quot;/&gt;&lt;/object&gt;&lt;object type=&quot;3&quot; unique_id=&quot;13324&quot;&gt;&lt;property id=&quot;20148&quot; value=&quot;5&quot;/&gt;&lt;property id=&quot;20300&quot; value=&quot;Slide 63 - &amp;quot;Developing  IFSP Outcome Statements&amp;quot;&quot;/&gt;&lt;property id=&quot;20307&quot; value=&quot;559&quot;/&gt;&lt;/object&gt;&lt;object type=&quot;3&quot; unique_id=&quot;13325&quot;&gt;&lt;property id=&quot;20148&quot; value=&quot;5&quot;/&gt;&lt;property id=&quot;20300&quot; value=&quot;Slide 65 - &amp;quot;Developing Criteria, &amp;#x0D;&amp;#x0A;Procedures and Timelines&amp;quot;&quot;/&gt;&lt;property id=&quot;20307&quot; value=&quot;560&quot;/&gt;&lt;/object&gt;&lt;object type=&quot;3&quot; unique_id=&quot;13326&quot;&gt;&lt;property id=&quot;20148&quot; value=&quot;5&quot;/&gt;&lt;property id=&quot;20300&quot; value=&quot;Slide 67 - &amp;quot;High Quality, Functional&amp;#x0D;&amp;#x0A;IFSP Outcomes&amp;quot;&quot;/&gt;&lt;property id=&quot;20307&quot; value=&quot;561&quot;/&gt;&lt;/object&gt;&lt;object type=&quot;3&quot; unique_id=&quot;13327&quot;&gt;&lt;property id=&quot;20148&quot; value=&quot;5&quot;/&gt;&lt;property id=&quot;20300&quot; value=&quot;Slide 66 - &amp;quot;High-Quality, Functional &amp;#x0D;&amp;#x0A;IFSP Outcomes&amp;quot;&quot;/&gt;&lt;property id=&quot;20307&quot; value=&quot;562&quot;/&gt;&lt;/object&gt;&lt;object type=&quot;3&quot; unique_id=&quot;13328&quot;&gt;&lt;property id=&quot;20148&quot; value=&quot;5&quot;/&gt;&lt;property id=&quot;20300&quot; value=&quot;Slide 68 - &amp;quot;Developing Child Outcomes&amp;quot;&quot;/&gt;&lt;property id=&quot;20307&quot; value=&quot;563&quot;/&gt;&lt;/object&gt;&lt;object type=&quot;3&quot; unique_id=&quot;13329&quot;&gt;&lt;property id=&quot;20148&quot; value=&quot;5&quot;/&gt;&lt;property id=&quot;20300&quot; value=&quot;Slide 69 - &amp;quot;Child Outcome:  Example&amp;quot;&quot;/&gt;&lt;property id=&quot;20307&quot; value=&quot;564&quot;/&gt;&lt;/object&gt;&lt;object type=&quot;3&quot; unique_id=&quot;13330&quot;&gt;&lt;property id=&quot;20148&quot; value=&quot;5&quot;/&gt;&lt;property id=&quot;20300&quot; value=&quot;Slide 70 - &amp;quot;Developing Family Outcomes&amp;quot;&quot;/&gt;&lt;property id=&quot;20307&quot; value=&quot;565&quot;/&gt;&lt;/object&gt;&lt;object type=&quot;3&quot; unique_id=&quot;13512&quot;&gt;&lt;property id=&quot;20148&quot; value=&quot;5&quot;/&gt;&lt;property id=&quot;20300&quot; value=&quot;Slide 72 - &amp;quot;The IEP:  IDEA Requirements&amp;#x0D;&amp;#x0A;&amp;quot;&quot;/&gt;&lt;property id=&quot;20307&quot; value=&quot;567&quot;/&gt;&lt;/object&gt;&lt;object type=&quot;3&quot; unique_id=&quot;13516&quot;&gt;&lt;property id=&quot;20148&quot; value=&quot;5&quot;/&gt;&lt;property id=&quot;20300&quot; value=&quot;Slide 79 - &amp;quot;IEP Goals&amp;quot;&quot;/&gt;&lt;property id=&quot;20307&quot; value=&quot;571&quot;/&gt;&lt;/object&gt;&lt;object type=&quot;3&quot; unique_id=&quot;13517&quot;&gt;&lt;property id=&quot;20148&quot; value=&quot;5&quot;/&gt;&lt;property id=&quot;20300&quot; value=&quot;Slide 80 - &amp;quot;High-Quality, Functional IEP Goals&amp;quot;&quot;/&gt;&lt;property id=&quot;20307&quot; value=&quot;572&quot;/&gt;&lt;/object&gt;&lt;object type=&quot;3&quot; unique_id=&quot;13518&quot;&gt;&lt;property id=&quot;20148&quot; value=&quot;5&quot;/&gt;&lt;property id=&quot;20300&quot; value=&quot;Slide 82 - &amp;quot;Developing IEP Goals&amp;quot;&quot;/&gt;&lt;property id=&quot;20307&quot; value=&quot;573&quot;/&gt;&lt;/object&gt;&lt;object type=&quot;3&quot; unique_id=&quot;13523&quot;&gt;&lt;property id=&quot;20148&quot; value=&quot;5&quot;/&gt;&lt;property id=&quot;20300&quot; value=&quot;Slide 85 - &amp;quot;Rating&amp;#x0D;&amp;#x0A;IFSP Outcomes&amp;#x0D;&amp;#x0A;and IEP Goals&amp;quot;&quot;/&gt;&lt;property id=&quot;20307&quot; value=&quot;578&quot;/&gt;&lt;/object&gt;&lt;object type=&quot;3&quot; unique_id=&quot;13528&quot;&gt;&lt;property id=&quot;20148&quot; value=&quot;5&quot;/&gt;&lt;property id=&quot;20300&quot; value=&quot;Slide 103 - &amp;quot;Application&amp;#x0D;&amp;#x0A;Kim’s Story&amp;quot;&quot;/&gt;&lt;property id=&quot;20307&quot; value=&quot;583&quot;/&gt;&lt;/object&gt;&lt;object type=&quot;3&quot; unique_id=&quot;13530&quot;&gt;&lt;property id=&quot;20148&quot; value=&quot;5&quot;/&gt;&lt;property id=&quot;20300&quot; value=&quot;Slide 104 - &amp;quot;Questions?&amp;quot;&quot;/&gt;&lt;property id=&quot;20307&quot; value=&quot;585&quot;/&gt;&lt;/object&gt;&lt;object type=&quot;3&quot; unique_id=&quot;13531&quot;&gt;&lt;property id=&quot;20148&quot; value=&quot;5&quot;/&gt;&lt;property id=&quot;20300&quot; value=&quot;Slide 105 - &amp;quot;Contact Information&amp;quot;&quot;/&gt;&lt;property id=&quot;20307&quot; value=&quot;586&quot;/&gt;&lt;/object&gt;&lt;object type=&quot;3&quot; unique_id=&quot;13772&quot;&gt;&lt;property id=&quot;20148&quot; value=&quot;5&quot;/&gt;&lt;property id=&quot;20300&quot; value=&quot;Slide 91 - &amp;quot;Enhancing Recognition &amp;#x0D;&amp;#x0A;of High-Quality, Functional IFSP Outcomes and IEP Goals&amp;quot;&quot;/&gt;&lt;property id=&quot;20307&quot; value=&quot;587&quot;/&gt;&lt;/object&gt;&lt;object type=&quot;3&quot; unique_id=&quot;14421&quot;&gt;&lt;property id=&quot;20148&quot; value=&quot;5&quot;/&gt;&lt;property id=&quot;20300&quot; value=&quot;Slide 14 - &amp;quot; Keys to Development&amp;quot;&quot;/&gt;&lt;property id=&quot;20307&quot; value=&quot;588&quot;/&gt;&lt;/object&gt;&lt;object type=&quot;3&quot; unique_id=&quot;14422&quot;&gt;&lt;property id=&quot;20148&quot; value=&quot;5&quot;/&gt;&lt;property id=&quot;20300&quot; value=&quot;Slide 15 - &amp;quot;Services Focus on Successful Participation&amp;quot;&quot;/&gt;&lt;property id=&quot;20307&quot; value=&quot;589&quot;/&gt;&lt;/object&gt;&lt;object type=&quot;3&quot; unique_id=&quot;14423&quot;&gt;&lt;property id=&quot;20148&quot; value=&quot;5&quot;/&gt;&lt;property id=&quot;20300&quot; value=&quot;Slide 16 - &amp;quot;Parents and Caregivers Influence Learning&amp;quot;&quot;/&gt;&lt;property id=&quot;20307&quot; value=&quot;590&quot;/&gt;&lt;/object&gt;&lt;object type=&quot;3&quot; unique_id=&quot;14424&quot;&gt;&lt;property id=&quot;20148&quot; value=&quot;5&quot;/&gt;&lt;property id=&quot;20300&quot; value=&quot;Slide 17 - &amp;quot; Supporting Parents and Caregivers&amp;quot;&quot;/&gt;&lt;property id=&quot;20307&quot; value=&quot;591&quot;/&gt;&lt;/object&gt;&lt;object type=&quot;3&quot; unique_id=&quot;14425&quot;&gt;&lt;property id=&quot;20148&quot; value=&quot;5&quot;/&gt;&lt;property id=&quot;20300&quot; value=&quot;Slide 92 - &amp;quot;Resources on IFSPs and IEPs&amp;quot;&quot;/&gt;&lt;property id=&quot;20307&quot; value=&quot;592&quot;/&gt;&lt;/object&gt;&lt;object type=&quot;3&quot; unique_id=&quot;14426&quot;&gt;&lt;property id=&quot;20148&quot; value=&quot;5&quot;/&gt;&lt;property id=&quot;20300&quot; value=&quot;Slide 95 - &amp;quot;Developing Strategies&amp;#x0D;&amp;#x0A;to Meet IFSP Outcomes&amp;quot;&quot;/&gt;&lt;property id=&quot;20307&quot; value=&quot;593&quot;/&gt;&lt;/object&gt;&lt;object type=&quot;3&quot; unique_id=&quot;14429&quot;&gt;&lt;property id=&quot;20148&quot; value=&quot;5&quot;/&gt;&lt;property id=&quot;20300&quot; value=&quot;Slide 98 - &amp;quot;Services to Meet &amp;#x0D;&amp;#x0A;Outcomes and Goals&amp;quot;&quot;/&gt;&lt;property id=&quot;20307&quot; value=&quot;596&quot;/&gt;&lt;/object&gt;&lt;object type=&quot;3&quot; unique_id=&quot;14430&quot;&gt;&lt;property id=&quot;20148&quot; value=&quot;5&quot;/&gt;&lt;property id=&quot;20300&quot; value=&quot;Slide 99 - &amp;quot;Services to Meet IFSP Outcomes&amp;quot;&quot;/&gt;&lt;property id=&quot;20307&quot; value=&quot;597&quot;/&gt;&lt;/object&gt;&lt;object type=&quot;3&quot; unique_id=&quot;14431&quot;&gt;&lt;property id=&quot;20148&quot; value=&quot;5&quot;/&gt;&lt;property id=&quot;20300&quot; value=&quot;Slide 100 - &amp;quot;Services to Meet IEP Goals&amp;quot;&quot;/&gt;&lt;property id=&quot;20307&quot; value=&quot;598&quot;/&gt;&lt;/object&gt;&lt;object type=&quot;3&quot; unique_id=&quot;14432&quot;&gt;&lt;property id=&quot;20148&quot; value=&quot;5&quot;/&gt;&lt;property id=&quot;20300&quot; value=&quot;Slide 101 - &amp;quot;Services to Meet the Outcomes/Goals&amp;quot;&quot;/&gt;&lt;property id=&quot;20307&quot; value=&quot;599&quot;/&gt;&lt;/object&gt;&lt;object type=&quot;3&quot; unique_id=&quot;14615&quot;&gt;&lt;property id=&quot;20148&quot; value=&quot;5&quot;/&gt;&lt;property id=&quot;20300&quot; value=&quot;Slide 19 - &amp;quot;Mission of Early Intervention Services&amp;quot;&quot;/&gt;&lt;property id=&quot;20307&quot; value=&quot;600&quot;/&gt;&lt;/object&gt;&lt;object type=&quot;3&quot; unique_id=&quot;14892&quot;&gt;&lt;property id=&quot;20148&quot; value=&quot;5&quot;/&gt;&lt;property id=&quot;20300&quot; value=&quot;Slide 33 - &amp;quot;Functional Assessment&amp;quot;&quot;/&gt;&lt;property id=&quot;20307&quot; value=&quot;601&quot;/&gt;&lt;/object&gt;&lt;object type=&quot;3&quot; unique_id=&quot;14982&quot;&gt;&lt;property id=&quot;20148&quot; value=&quot;5&quot;/&gt;&lt;property id=&quot;20300&quot; value=&quot;Slide 22 - &amp;quot;Which global child outcome &amp;#x0D;&amp;#x0A;do these IFSP outcomes support?&amp;quot;&quot;/&gt;&lt;property id=&quot;20307&quot; value=&quot;602&quot;/&gt;&lt;/object&gt;&lt;object type=&quot;3&quot; unique_id=&quot;14983&quot;&gt;&lt;property id=&quot;20148&quot; value=&quot;5&quot;/&gt;&lt;property id=&quot;20300&quot; value=&quot;Slide 23 - &amp;quot;Which global child outcome &amp;#x0D;&amp;#x0A;do these IEP goals support?&amp;quot;&quot;/&gt;&lt;property id=&quot;20307&quot; value=&quot;603&quot;/&gt;&lt;/object&gt;&lt;object type=&quot;3&quot; unique_id=&quot;14984&quot;&gt;&lt;property id=&quot;20148&quot; value=&quot;5&quot;/&gt;&lt;property id=&quot;20300&quot; value=&quot;Slide 24 - &amp;quot;Which global child outcome &amp;#x0D;&amp;#x0A;do these IEP goals support?&amp;quot;&quot;/&gt;&lt;property id=&quot;20307&quot; value=&quot;610&quot;/&gt;&lt;/object&gt;&lt;object type=&quot;3&quot; unique_id=&quot;14985&quot;&gt;&lt;property id=&quot;20148&quot; value=&quot;5&quot;/&gt;&lt;property id=&quot;20300&quot; value=&quot;Slide 25 - &amp;quot;Group Reflection&amp;#x0D;&amp;#x0A;on Functional IFSP Outcomes/IEP Goals &amp;#x0D;&amp;#x0A;and the Global Child Outcomes&amp;quot;&quot;/&gt;&lt;property id=&quot;20307&quot; value=&quot;609&quot;/&gt;&lt;/object&gt;&lt;object type=&quot;3&quot; unique_id=&quot;14987&quot;&gt;&lt;property id=&quot;20148&quot; value=&quot;5&quot;/&gt;&lt;property id=&quot;20300&quot; value=&quot;Slide 36 - &amp;quot;Group Reflection&amp;#x0D;&amp;#x0A;on Functional Assessment&amp;quot;&quot;/&gt;&lt;property id=&quot;20307&quot; value=&quot;604&quot;/&gt;&lt;/object&gt;&lt;object type=&quot;3&quot; unique_id=&quot;14989&quot;&gt;&lt;property id=&quot;20148&quot; value=&quot;5&quot;/&gt;&lt;property id=&quot;20300&quot; value=&quot;Slide 53 - &amp;quot;Group Reflection&amp;#x0D;&amp;#x0A;on Using Functional Assessment&amp;#x0D;&amp;#x0A;and Integrating&amp;#x0D;&amp;#x0A;the Child Outcomes Measurement Process&amp;#x0D;&amp;#x0A;into the IF&quot;/&gt;&lt;property id=&quot;20307&quot; value=&quot;606&quot;/&gt;&lt;/object&gt;&lt;object type=&quot;3&quot; unique_id=&quot;14990&quot;&gt;&lt;property id=&quot;20148&quot; value=&quot;5&quot;/&gt;&lt;property id=&quot;20300&quot; value=&quot;Slide 55 - &amp;quot;Video&amp;#x0D;&amp;#x0A;“Tim”&amp;quot;&quot;/&gt;&lt;property id=&quot;20307&quot; value=&quot;605&quot;/&gt;&lt;/object&gt;&lt;object type=&quot;3&quot; unique_id=&quot;14991&quot;&gt;&lt;property id=&quot;20148&quot; value=&quot;5&quot;/&gt;&lt;property id=&quot;20300&quot; value=&quot;Slide 61 - &amp;quot;IFSP Child Outcomes&amp;quot;&quot;/&gt;&lt;property id=&quot;20307&quot; value=&quot;613&quot;/&gt;&lt;/object&gt;&lt;object type=&quot;3&quot; unique_id=&quot;14992&quot;&gt;&lt;property id=&quot;20148&quot; value=&quot;5&quot;/&gt;&lt;property id=&quot;20300&quot; value=&quot;Slide 62 - &amp;quot;IFSP Family Outcomes&amp;quot;&quot;/&gt;&lt;property id=&quot;20307&quot; value=&quot;614&quot;/&gt;&lt;/object&gt;&lt;object type=&quot;3&quot; unique_id=&quot;14993&quot;&gt;&lt;property id=&quot;20148&quot; value=&quot;5&quot;/&gt;&lt;property id=&quot;20300&quot; value=&quot;Slide 64 - &amp;quot;Third Word Rule&amp;quot;&quot;/&gt;&lt;property id=&quot;20307&quot; value=&quot;607&quot;/&gt;&lt;/object&gt;&lt;object type=&quot;3&quot; unique_id=&quot;14994&quot;&gt;&lt;property id=&quot;20148&quot; value=&quot;5&quot;/&gt;&lt;property id=&quot;20300&quot; value=&quot;Slide 90 - &amp;quot;Debrief&amp;#x0D;&amp;#x0A;Rating IFSP Outcomes&amp;#x0D;&amp;#x0A;and IEP Goals&amp;quot;&quot;/&gt;&lt;property id=&quot;20307&quot; value=&quot;608&quot;/&gt;&lt;/object&gt;&lt;object type=&quot;3&quot; unique_id=&quot;16046&quot;&gt;&lt;property id=&quot;20148&quot; value=&quot;5&quot;/&gt;&lt;property id=&quot;20300&quot; value=&quot;Slide 81 - &amp;quot;High-Quality, Functional IEP Goals&amp;quot;&quot;/&gt;&lt;property id=&quot;20307&quot; value=&quot;620&quot;/&gt;&lt;/object&gt;&lt;object type=&quot;3&quot; unique_id=&quot;16047&quot;&gt;&lt;property id=&quot;20148&quot; value=&quot;5&quot;/&gt;&lt;property id=&quot;20300&quot; value=&quot;Slide 94 - &amp;quot;Strategies to Meet IFSP Outcomes &amp;#x0D;&amp;#x0A;and Objectives to Meet IEP Goals&amp;quot;&quot;/&gt;&lt;property id=&quot;20307&quot; value=&quot;621&quot;/&gt;&lt;/object&gt;&lt;object type=&quot;3&quot; unique_id=&quot;16048&quot;&gt;&lt;property id=&quot;20148&quot; value=&quot;5&quot;/&gt;&lt;property id=&quot;20300&quot; value=&quot;Slide 9 - &amp;quot;Defining Engagement&amp;quot;&quot;/&gt;&lt;property id=&quot;20307&quot; value=&quot;628&quot;/&gt;&lt;/object&gt;&lt;object type=&quot;3&quot; unique_id=&quot;16049&quot;&gt;&lt;property id=&quot;20148&quot; value=&quot;5&quot;/&gt;&lt;property id=&quot;20300&quot; value=&quot;Slide 10 - &amp;quot;Engagement of Children with Disabilities&amp;quot;&quot;/&gt;&lt;property id=&quot;20307&quot; value=&quot;629&quot;/&gt;&lt;/object&gt;&lt;object type=&quot;3&quot; unique_id=&quot;16050&quot;&gt;&lt;property id=&quot;20148&quot; value=&quot;5&quot;/&gt;&lt;property id=&quot;20300&quot; value=&quot;Slide 30 - &amp;quot;SECTION 2&amp;#x0D;&amp;#x0A;___________________________________________________________&amp;#x0D;&amp;#x0A;&amp;#x0D;&amp;#x0A;Functional Assessment&amp;#x0D;&amp;#x0A;Adapted from material&quot;/&gt;&lt;property id=&quot;20307&quot; value=&quot;623&quot;/&gt;&lt;/object&gt;&lt;object type=&quot;3&quot; unique_id=&quot;16051&quot;&gt;&lt;property id=&quot;20148&quot; value=&quot;5&quot;/&gt;&lt;property id=&quot;20300&quot; value=&quot;Slide 44 - &amp;quot;How: Gathering Relevant Information…&amp;quot;&quot;/&gt;&lt;property id=&quot;20307&quot; value=&quot;622&quot;/&gt;&lt;/object&gt;&lt;object type=&quot;3&quot; unique_id=&quot;16052&quot;&gt;&lt;property id=&quot;20148&quot; value=&quot;5&quot;/&gt;&lt;property id=&quot;20300&quot; value=&quot;Slide 47 - &amp;quot;SECTION 3&amp;#x0D;&amp;#x0A;___________________________________________________________&amp;#x0D;&amp;#x0A;&amp;#x0D;&amp;#x0A;Integrating Functional Assessment and Outco&quot;/&gt;&lt;property id=&quot;20307&quot; value=&quot;624&quot;/&gt;&lt;/object&gt;&lt;object type=&quot;3&quot; unique_id=&quot;16053&quot;&gt;&lt;property id=&quot;20148&quot; value=&quot;5&quot;/&gt;&lt;property id=&quot;20300&quot; value=&quot;Slide 56 - &amp;quot;SECTION 4&amp;#x0D;&amp;#x0A;___________________________________________________________&amp;#x0D;&amp;#x0A;&amp;#x0D;&amp;#x0A;Functional, High-Quality IFSP Outcomes and &quot;/&gt;&lt;property id=&quot;20307&quot; value=&quot;625&quot;/&gt;&lt;/object&gt;&lt;object type=&quot;3&quot; unique_id=&quot;16054&quot;&gt;&lt;property id=&quot;20148&quot; value=&quot;5&quot;/&gt;&lt;property id=&quot;20300&quot; value=&quot;Slide 71 - &amp;quot;Family Outcome:  Example&amp;quot;&quot;/&gt;&lt;property id=&quot;20307&quot; value=&quot;630&quot;/&gt;&lt;/object&gt;&lt;object type=&quot;3&quot; unique_id=&quot;16055&quot;&gt;&lt;property id=&quot;20148&quot; value=&quot;5&quot;/&gt;&lt;property id=&quot;20300&quot; value=&quot;Slide 73 - &amp;quot;The IEP:  IDEA Requirements&amp;#x0D;&amp;#x0A;&amp;quot;&quot;/&gt;&lt;property id=&quot;20307&quot; value=&quot;631&quot;/&gt;&lt;/object&gt;&lt;object type=&quot;3&quot; unique_id=&quot;16056&quot;&gt;&lt;property id=&quot;20148&quot; value=&quot;5&quot;/&gt;&lt;property id=&quot;20300&quot; value=&quot;Slide 74 - &amp;quot;The IEP:  IDEA Requirements&amp;#x0D;&amp;#x0A;&amp;quot;&quot;/&gt;&lt;property id=&quot;20307&quot; value=&quot;632&quot;/&gt;&lt;/object&gt;&lt;object type=&quot;3&quot; unique_id=&quot;16057&quot;&gt;&lt;property id=&quot;20148&quot; value=&quot;5&quot;/&gt;&lt;property id=&quot;20300&quot; value=&quot;Slide 75 - &amp;quot;The IEP:  IDEA Requirements&amp;#x0D;&amp;#x0A;&amp;quot;&quot;/&gt;&lt;property id=&quot;20307&quot; value=&quot;633&quot;/&gt;&lt;/object&gt;&lt;object type=&quot;3&quot; unique_id=&quot;16058&quot;&gt;&lt;property id=&quot;20148&quot; value=&quot;5&quot;/&gt;&lt;property id=&quot;20300&quot; value=&quot;Slide 76 - &amp;quot;The IEP:  IDEA Requirements&amp;#x0D;&amp;#x0A;&amp;quot;&quot;/&gt;&lt;property id=&quot;20307&quot; value=&quot;634&quot;/&gt;&lt;/object&gt;&lt;object type=&quot;3&quot; unique_id=&quot;16059&quot;&gt;&lt;property id=&quot;20148&quot; value=&quot;5&quot;/&gt;&lt;property id=&quot;20300&quot; value=&quot;Slide 77 - &amp;quot;The IEP:  IDEA Requirements&amp;#x0D;&amp;#x0A;&amp;quot;&quot;/&gt;&lt;property id=&quot;20307&quot; value=&quot;635&quot;/&gt;&lt;/object&gt;&lt;object type=&quot;3&quot; unique_id=&quot;16060&quot;&gt;&lt;property id=&quot;20148&quot; value=&quot;5&quot;/&gt;&lt;property id=&quot;20300&quot; value=&quot;Slide 78 - &amp;quot;The IEP:  IDEA Requirements&amp;#x0D;&amp;#x0A;&amp;quot;&quot;/&gt;&lt;property id=&quot;20307&quot; value=&quot;636&quot;/&gt;&lt;/object&gt;&lt;object type=&quot;3&quot; unique_id=&quot;16061&quot;&gt;&lt;property id=&quot;20148&quot; value=&quot;5&quot;/&gt;&lt;property id=&quot;20300&quot; value=&quot;Slide 83 - &amp;quot;Developing  Functional IEP Goals&amp;quot;&quot;/&gt;&lt;property id=&quot;20307&quot; value=&quot;637&quot;/&gt;&lt;/object&gt;&lt;object type=&quot;3&quot; unique_id=&quot;16062&quot;&gt;&lt;property id=&quot;20148&quot; value=&quot;5&quot;/&gt;&lt;property id=&quot;20300&quot; value=&quot;Slide 84 - &amp;quot;Family Outcome:  Example&amp;quot;&quot;/&gt;&lt;property id=&quot;20307&quot; value=&quot;638&quot;/&gt;&lt;/object&gt;&lt;object type=&quot;3&quot; unique_id=&quot;16063&quot;&gt;&lt;property id=&quot;20148&quot; value=&quot;5&quot;/&gt;&lt;property id=&quot;20300&quot; value=&quot;Slide 86&quot;/&gt;&lt;property id=&quot;20307&quot; value=&quot;641&quot;/&gt;&lt;/object&gt;&lt;object type=&quot;3&quot; unique_id=&quot;16064&quot;&gt;&lt;property id=&quot;20148&quot; value=&quot;5&quot;/&gt;&lt;property id=&quot;20300&quot; value=&quot;Slide 87&quot;/&gt;&lt;property id=&quot;20307&quot; value=&quot;642&quot;/&gt;&lt;/object&gt;&lt;object type=&quot;3&quot; unique_id=&quot;16065&quot;&gt;&lt;property id=&quot;20148&quot; value=&quot;5&quot;/&gt;&lt;property id=&quot;20300&quot; value=&quot;Slide 88&quot;/&gt;&lt;property id=&quot;20307&quot; value=&quot;643&quot;/&gt;&lt;/object&gt;&lt;object type=&quot;3&quot; unique_id=&quot;16066&quot;&gt;&lt;property id=&quot;20148&quot; value=&quot;5&quot;/&gt;&lt;property id=&quot;20300&quot; value=&quot;Slide 89&quot;/&gt;&lt;property id=&quot;20307&quot; value=&quot;644&quot;/&gt;&lt;/object&gt;&lt;object type=&quot;3&quot; unique_id=&quot;16067&quot;&gt;&lt;property id=&quot;20148&quot; value=&quot;5&quot;/&gt;&lt;property id=&quot;20300&quot; value=&quot;Slide 93 - &amp;quot;SECTION 5&amp;#x0D;&amp;#x0A;___________________________________________________________&amp;#x0D;&amp;#x0A;&amp;#x0D;&amp;#x0A;IFSP Strategies to Meet Outcomes and IEP Ob&quot;/&gt;&lt;property id=&quot;20307&quot; value=&quot;626&quot;/&gt;&lt;/object&gt;&lt;object type=&quot;3&quot; unique_id=&quot;16068&quot;&gt;&lt;property id=&quot;20148&quot; value=&quot;5&quot;/&gt;&lt;property id=&quot;20300&quot; value=&quot;Slide 96 - &amp;quot;Developing Strategies&amp;#x0D;&amp;#x0A;to Meet IFSP Outcomes&amp;quot;&quot;/&gt;&lt;property id=&quot;20307&quot; value=&quot;639&quot;/&gt;&lt;/object&gt;&lt;object type=&quot;3&quot; unique_id=&quot;16069&quot;&gt;&lt;property id=&quot;20148&quot; value=&quot;5&quot;/&gt;&lt;property id=&quot;20300&quot; value=&quot;Slide 97 - &amp;quot;Developing Strategies&amp;#x0D;&amp;#x0A;to Meet IEP Goals&amp;quot;&quot;/&gt;&lt;property id=&quot;20307&quot; value=&quot;640&quot;/&gt;&lt;/object&gt;&lt;object type=&quot;3&quot; unique_id=&quot;16070&quot;&gt;&lt;property id=&quot;20148&quot; value=&quot;5&quot;/&gt;&lt;property id=&quot;20300&quot; value=&quot;Slide 102 - &amp;quot;SECTION 6&amp;#x0D;&amp;#x0A;___________________________________________________________&amp;#x0D;&amp;#x0A;&amp;#x0D;&amp;#x0A;Applying the Information: Practical Learni&quot;/&gt;&lt;property id=&quot;20307&quot; value=&quot;62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B416C"/>
      </a:dk2>
      <a:lt2>
        <a:srgbClr val="D4E6F4"/>
      </a:lt2>
      <a:accent1>
        <a:srgbClr val="FE9B00"/>
      </a:accent1>
      <a:accent2>
        <a:srgbClr val="EF6011"/>
      </a:accent2>
      <a:accent3>
        <a:srgbClr val="3F3F3F"/>
      </a:accent3>
      <a:accent4>
        <a:srgbClr val="929292"/>
      </a:accent4>
      <a:accent5>
        <a:srgbClr val="4B5A6F"/>
      </a:accent5>
      <a:accent6>
        <a:srgbClr val="F1EEE4"/>
      </a:accent6>
      <a:hlink>
        <a:srgbClr val="3F86C3"/>
      </a:hlink>
      <a:folHlink>
        <a:srgbClr val="1B416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ustom 3">
      <a:dk1>
        <a:sysClr val="windowText" lastClr="000000"/>
      </a:dk1>
      <a:lt1>
        <a:sysClr val="window" lastClr="FFFFFF"/>
      </a:lt1>
      <a:dk2>
        <a:srgbClr val="1B416C"/>
      </a:dk2>
      <a:lt2>
        <a:srgbClr val="D4E6F4"/>
      </a:lt2>
      <a:accent1>
        <a:srgbClr val="FE9B00"/>
      </a:accent1>
      <a:accent2>
        <a:srgbClr val="EF6011"/>
      </a:accent2>
      <a:accent3>
        <a:srgbClr val="3F3F3F"/>
      </a:accent3>
      <a:accent4>
        <a:srgbClr val="929292"/>
      </a:accent4>
      <a:accent5>
        <a:srgbClr val="4B5A6F"/>
      </a:accent5>
      <a:accent6>
        <a:srgbClr val="F1EEE4"/>
      </a:accent6>
      <a:hlink>
        <a:srgbClr val="3F86C3"/>
      </a:hlink>
      <a:folHlink>
        <a:srgbClr val="1B416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9565</TotalTime>
  <Words>792</Words>
  <Application>Microsoft Office PowerPoint</Application>
  <PresentationFormat>On-screen Show (4:3)</PresentationFormat>
  <Paragraphs>156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1_Office Theme</vt:lpstr>
      <vt:lpstr>Preschool LRE: Current State Challenges and Solutions</vt:lpstr>
      <vt:lpstr>Today’s Agenda</vt:lpstr>
      <vt:lpstr>The Facts</vt:lpstr>
      <vt:lpstr>The Facts</vt:lpstr>
      <vt:lpstr>And Yet</vt:lpstr>
      <vt:lpstr>Resources</vt:lpstr>
      <vt:lpstr>Preschool Inclusion Survey  (Barton &amp; Smith, 2014)</vt:lpstr>
      <vt:lpstr>Survey Definition</vt:lpstr>
      <vt:lpstr>The Survey</vt:lpstr>
      <vt:lpstr>Survey Results: Challenges </vt:lpstr>
      <vt:lpstr>Survey Results: Challenges </vt:lpstr>
      <vt:lpstr>Attitude &amp; Belief Challenges</vt:lpstr>
      <vt:lpstr>Policy Challenges </vt:lpstr>
      <vt:lpstr>Resource Challenges</vt:lpstr>
      <vt:lpstr>Activity (5 mins.)</vt:lpstr>
      <vt:lpstr>Solutions/Strategies (examples)</vt:lpstr>
      <vt:lpstr>Activity (30 mins.)</vt:lpstr>
      <vt:lpstr>Activity (10 minutes)</vt:lpstr>
      <vt:lpstr>PowerPoint Presentation</vt:lpstr>
      <vt:lpstr>Attitude &amp; Belief Solutions/Strategies</vt:lpstr>
      <vt:lpstr>Collaboration</vt:lpstr>
      <vt:lpstr>Build Awareness/Support</vt:lpstr>
      <vt:lpstr>Policy Solutions/Strategies</vt:lpstr>
      <vt:lpstr>Policy Solutions/Strategies</vt:lpstr>
      <vt:lpstr>Resource Solutions/Strategies</vt:lpstr>
      <vt:lpstr>PowerPoint Presentation</vt:lpstr>
    </vt:vector>
  </TitlesOfParts>
  <Company>MEDCOM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Younggno</dc:creator>
  <cp:lastModifiedBy>Crystal Garcia</cp:lastModifiedBy>
  <cp:revision>771</cp:revision>
  <dcterms:created xsi:type="dcterms:W3CDTF">2011-03-23T13:50:48Z</dcterms:created>
  <dcterms:modified xsi:type="dcterms:W3CDTF">2014-09-04T21:09:48Z</dcterms:modified>
</cp:coreProperties>
</file>