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2" r:id="rId3"/>
    <p:sldMasterId id="2147483684" r:id="rId4"/>
    <p:sldMasterId id="2147483686" r:id="rId5"/>
    <p:sldMasterId id="2147483688" r:id="rId6"/>
    <p:sldMasterId id="2147483689" r:id="rId7"/>
  </p:sldMasterIdLst>
  <p:notesMasterIdLst>
    <p:notesMasterId r:id="rId49"/>
  </p:notesMasterIdLst>
  <p:handoutMasterIdLst>
    <p:handoutMasterId r:id="rId50"/>
  </p:handoutMasterIdLst>
  <p:sldIdLst>
    <p:sldId id="276" r:id="rId8"/>
    <p:sldId id="329" r:id="rId9"/>
    <p:sldId id="412" r:id="rId10"/>
    <p:sldId id="289" r:id="rId11"/>
    <p:sldId id="279" r:id="rId12"/>
    <p:sldId id="344" r:id="rId13"/>
    <p:sldId id="502" r:id="rId14"/>
    <p:sldId id="336" r:id="rId15"/>
    <p:sldId id="335" r:id="rId16"/>
    <p:sldId id="500" r:id="rId17"/>
    <p:sldId id="501" r:id="rId18"/>
    <p:sldId id="424" r:id="rId19"/>
    <p:sldId id="416" r:id="rId20"/>
    <p:sldId id="550" r:id="rId21"/>
    <p:sldId id="419" r:id="rId22"/>
    <p:sldId id="543" r:id="rId23"/>
    <p:sldId id="544" r:id="rId24"/>
    <p:sldId id="546" r:id="rId25"/>
    <p:sldId id="584" r:id="rId26"/>
    <p:sldId id="552" r:id="rId27"/>
    <p:sldId id="553" r:id="rId28"/>
    <p:sldId id="511" r:id="rId29"/>
    <p:sldId id="554" r:id="rId30"/>
    <p:sldId id="512" r:id="rId31"/>
    <p:sldId id="513" r:id="rId32"/>
    <p:sldId id="585" r:id="rId33"/>
    <p:sldId id="593" r:id="rId34"/>
    <p:sldId id="555" r:id="rId35"/>
    <p:sldId id="558" r:id="rId36"/>
    <p:sldId id="560" r:id="rId37"/>
    <p:sldId id="588" r:id="rId38"/>
    <p:sldId id="596" r:id="rId39"/>
    <p:sldId id="589" r:id="rId40"/>
    <p:sldId id="571" r:id="rId41"/>
    <p:sldId id="590" r:id="rId42"/>
    <p:sldId id="594" r:id="rId43"/>
    <p:sldId id="595" r:id="rId44"/>
    <p:sldId id="591" r:id="rId45"/>
    <p:sldId id="286" r:id="rId46"/>
    <p:sldId id="395" r:id="rId47"/>
    <p:sldId id="59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8A4"/>
    <a:srgbClr val="FFC081"/>
    <a:srgbClr val="FAFA12"/>
    <a:srgbClr val="FFD7AF"/>
    <a:srgbClr val="ADBEE6"/>
    <a:srgbClr val="523F69"/>
    <a:srgbClr val="8DC0FD"/>
    <a:srgbClr val="BABABA"/>
    <a:srgbClr val="124F74"/>
    <a:srgbClr val="1F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1" autoAdjust="0"/>
    <p:restoredTop sz="78561" autoAdjust="0"/>
  </p:normalViewPr>
  <p:slideViewPr>
    <p:cSldViewPr>
      <p:cViewPr varScale="1">
        <p:scale>
          <a:sx n="35" d="100"/>
          <a:sy n="35" d="100"/>
        </p:scale>
        <p:origin x="57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RI\Conferences\Outcomes%20DaSy%20ECTA%20conf%202014\ENHANCE\DataCharts_08-28-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RI\Conferences\Outcomes%20DaSy%20ECTA%20conf%202014\ENHANCE\DataCharts_08-28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Sheet1!$I$27</c:f>
              <c:strCache>
                <c:ptCount val="1"/>
                <c:pt idx="0">
                  <c:v>EI (n=64)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Sheet1!$H$28:$H$31</c:f>
              <c:strCache>
                <c:ptCount val="4"/>
                <c:pt idx="0">
                  <c:v>1-4 min</c:v>
                </c:pt>
                <c:pt idx="1">
                  <c:v>5-9 min</c:v>
                </c:pt>
                <c:pt idx="2">
                  <c:v>10-17 min</c:v>
                </c:pt>
                <c:pt idx="3">
                  <c:v>18 min or more</c:v>
                </c:pt>
              </c:strCache>
            </c:strRef>
          </c:cat>
          <c:val>
            <c:numRef>
              <c:f>Sheet1!$I$28:$I$31</c:f>
              <c:numCache>
                <c:formatCode>General</c:formatCode>
                <c:ptCount val="4"/>
                <c:pt idx="0">
                  <c:v>11</c:v>
                </c:pt>
                <c:pt idx="1">
                  <c:v>44</c:v>
                </c:pt>
                <c:pt idx="2">
                  <c:v>30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Sheet1!$J$27</c:f>
              <c:strCache>
                <c:ptCount val="1"/>
                <c:pt idx="0">
                  <c:v>ECSE (n=50)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Sheet1!$H$28:$H$31</c:f>
              <c:strCache>
                <c:ptCount val="4"/>
                <c:pt idx="0">
                  <c:v>1-4 min</c:v>
                </c:pt>
                <c:pt idx="1">
                  <c:v>5-9 min</c:v>
                </c:pt>
                <c:pt idx="2">
                  <c:v>10-17 min</c:v>
                </c:pt>
                <c:pt idx="3">
                  <c:v>18 min or more</c:v>
                </c:pt>
              </c:strCache>
            </c:strRef>
          </c:cat>
          <c:val>
            <c:numRef>
              <c:f>Sheet1!$J$28:$J$31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41374864"/>
        <c:axId val="-741372144"/>
      </c:barChart>
      <c:catAx>
        <c:axId val="-74137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Length of Key COS Process - All Outcomes Combined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741372144"/>
        <c:crosses val="autoZero"/>
        <c:auto val="1"/>
        <c:lblAlgn val="ctr"/>
        <c:lblOffset val="100"/>
        <c:noMultiLvlLbl val="0"/>
      </c:catAx>
      <c:valAx>
        <c:axId val="-741372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 of Videos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41374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982849746521428E-2"/>
          <c:y val="0.89631346728210692"/>
          <c:w val="0.3770686733778531"/>
          <c:h val="8.6445153407548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1851725056107"/>
          <c:y val="3.3643999045573851E-2"/>
          <c:w val="0.68720890866902506"/>
          <c:h val="0.69285087091386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Sheet1!$I$27</c:f>
              <c:strCache>
                <c:ptCount val="1"/>
                <c:pt idx="0">
                  <c:v>EI (n=64)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Sheet1!$H$28:$H$31</c:f>
              <c:strCache>
                <c:ptCount val="4"/>
                <c:pt idx="0">
                  <c:v>1-4 min</c:v>
                </c:pt>
                <c:pt idx="1">
                  <c:v>5-9 min</c:v>
                </c:pt>
                <c:pt idx="2">
                  <c:v>10-17 min</c:v>
                </c:pt>
                <c:pt idx="3">
                  <c:v>18 min or more</c:v>
                </c:pt>
              </c:strCache>
            </c:strRef>
          </c:cat>
          <c:val>
            <c:numRef>
              <c:f>Sheet1!$I$28:$I$31</c:f>
              <c:numCache>
                <c:formatCode>General</c:formatCode>
                <c:ptCount val="4"/>
                <c:pt idx="0">
                  <c:v>11</c:v>
                </c:pt>
                <c:pt idx="1">
                  <c:v>44</c:v>
                </c:pt>
                <c:pt idx="2">
                  <c:v>30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Sheet1!$J$27</c:f>
              <c:strCache>
                <c:ptCount val="1"/>
                <c:pt idx="0">
                  <c:v>ECSE (n=50)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Sheet1!$H$28:$H$31</c:f>
              <c:strCache>
                <c:ptCount val="4"/>
                <c:pt idx="0">
                  <c:v>1-4 min</c:v>
                </c:pt>
                <c:pt idx="1">
                  <c:v>5-9 min</c:v>
                </c:pt>
                <c:pt idx="2">
                  <c:v>10-17 min</c:v>
                </c:pt>
                <c:pt idx="3">
                  <c:v>18 min or more</c:v>
                </c:pt>
              </c:strCache>
            </c:strRef>
          </c:cat>
          <c:val>
            <c:numRef>
              <c:f>Sheet1!$J$28:$J$31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33541072"/>
        <c:axId val="-833529104"/>
      </c:barChart>
      <c:catAx>
        <c:axId val="-83354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Length of Key COS Process - All Outcomes Combined</a:t>
                </a:r>
              </a:p>
            </c:rich>
          </c:tx>
          <c:layout>
            <c:manualLayout>
              <c:xMode val="edge"/>
              <c:yMode val="edge"/>
              <c:x val="0.18430749040985261"/>
              <c:y val="0.7842271534240038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-833529104"/>
        <c:crosses val="autoZero"/>
        <c:auto val="1"/>
        <c:lblAlgn val="ctr"/>
        <c:lblOffset val="100"/>
        <c:noMultiLvlLbl val="0"/>
      </c:catAx>
      <c:valAx>
        <c:axId val="-833529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Videos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83354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808056601620449E-2"/>
          <c:y val="0.85648484848484852"/>
          <c:w val="0.15790977214804672"/>
          <c:h val="9.19999999999999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  <c:spPr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Sheet1!$E$53</c:f>
              <c:strCache>
                <c:ptCount val="1"/>
                <c:pt idx="0">
                  <c:v>Percent of videos with reference to specific assessment tool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Sheet1!$D$54:$D$55</c:f>
              <c:strCache>
                <c:ptCount val="2"/>
                <c:pt idx="0">
                  <c:v>In any way</c:v>
                </c:pt>
                <c:pt idx="1">
                  <c:v>Not referenced</c:v>
                </c:pt>
              </c:strCache>
            </c:strRef>
          </c:cat>
          <c:val>
            <c:numRef>
              <c:f>Sheet1!$E$54:$E$55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2423570293149977E-2"/>
          <c:y val="0.84027007874015758"/>
          <c:w val="0.94097445565783155"/>
          <c:h val="7.63965879265091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Sheet1!$H$84</c:f>
              <c:strCache>
                <c:ptCount val="1"/>
                <c:pt idx="0">
                  <c:v>Percentage of Videos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Sheet1!$G$85:$G$89</c:f>
              <c:strCache>
                <c:ptCount val="5"/>
                <c:pt idx="0">
                  <c:v>1  Lowest quality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Highest quality</c:v>
                </c:pt>
              </c:strCache>
            </c:strRef>
          </c:cat>
          <c:val>
            <c:numRef>
              <c:f>Sheet1!$H$85:$H$89</c:f>
              <c:numCache>
                <c:formatCode>General</c:formatCode>
                <c:ptCount val="5"/>
                <c:pt idx="0">
                  <c:v>4</c:v>
                </c:pt>
                <c:pt idx="1">
                  <c:v>17</c:v>
                </c:pt>
                <c:pt idx="2">
                  <c:v>24</c:v>
                </c:pt>
                <c:pt idx="3">
                  <c:v>28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33529648"/>
        <c:axId val="-833538896"/>
      </c:barChart>
      <c:catAx>
        <c:axId val="-833529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Overall quality of the team process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833538896"/>
        <c:crosses val="autoZero"/>
        <c:auto val="1"/>
        <c:lblAlgn val="ctr"/>
        <c:lblOffset val="100"/>
        <c:noMultiLvlLbl val="0"/>
      </c:catAx>
      <c:valAx>
        <c:axId val="-833538896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Percentage of Videos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83352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Sheet1!$H$159</c:f>
              <c:strCache>
                <c:ptCount val="1"/>
                <c:pt idx="0">
                  <c:v>1 - Lowest quality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Sheet1!$I$158:$K$158</c:f>
              <c:strCache>
                <c:ptCount val="3"/>
                <c:pt idx="0">
                  <c:v>Positive 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Sheet1!$I$159:$K$159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Sheet1!$H$160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Sheet1!$I$158:$K$158</c:f>
              <c:strCache>
                <c:ptCount val="3"/>
                <c:pt idx="0">
                  <c:v>Positive 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Sheet1!$I$160:$K$160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Sheet1!$H$161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Sheet1!$I$158:$K$158</c:f>
              <c:strCache>
                <c:ptCount val="3"/>
                <c:pt idx="0">
                  <c:v>Positive 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Sheet1!$I$161:$K$161</c:f>
              <c:numCache>
                <c:formatCode>General</c:formatCode>
                <c:ptCount val="3"/>
                <c:pt idx="0">
                  <c:v>33</c:v>
                </c:pt>
                <c:pt idx="1">
                  <c:v>31</c:v>
                </c:pt>
                <c:pt idx="2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Sheet1!$H$162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Sheet1!$I$158:$K$158</c:f>
              <c:strCache>
                <c:ptCount val="3"/>
                <c:pt idx="0">
                  <c:v>Positive 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Sheet1!$I$162:$K$162</c:f>
              <c:numCache>
                <c:formatCode>General</c:formatCode>
                <c:ptCount val="3"/>
                <c:pt idx="0">
                  <c:v>43</c:v>
                </c:pt>
                <c:pt idx="1">
                  <c:v>49</c:v>
                </c:pt>
                <c:pt idx="2">
                  <c:v>52</c:v>
                </c:pt>
              </c:numCache>
            </c:numRef>
          </c:val>
        </c:ser>
        <c:ser>
          <c:idx val="4"/>
          <c:order val="4"/>
          <c:tx>
            <c:strRef>
              <c:f>Sheet1!$H$163</c:f>
              <c:strCache>
                <c:ptCount val="1"/>
                <c:pt idx="0">
                  <c:v>5 - Highest quality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Sheet1!$I$158:$K$158</c:f>
              <c:strCache>
                <c:ptCount val="3"/>
                <c:pt idx="0">
                  <c:v>Positive 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Sheet1!$I$163:$K$163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1459584"/>
        <c:axId val="-971458496"/>
      </c:barChart>
      <c:catAx>
        <c:axId val="-97145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Coder’s Rating</a:t>
                </a:r>
                <a:r>
                  <a:rPr lang="en-US" sz="1400" baseline="0" dirty="0" smtClean="0"/>
                  <a:t> of Quality of the COS Process by Outcome Area</a:t>
                </a:r>
                <a:endParaRPr lang="en-US" sz="14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971458496"/>
        <c:crosses val="autoZero"/>
        <c:auto val="1"/>
        <c:lblAlgn val="ctr"/>
        <c:lblOffset val="100"/>
        <c:noMultiLvlLbl val="0"/>
      </c:catAx>
      <c:valAx>
        <c:axId val="-971458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 of Videos</a:t>
                </a:r>
              </a:p>
            </c:rich>
          </c:tx>
          <c:layout>
            <c:manualLayout>
              <c:xMode val="edge"/>
              <c:yMode val="edge"/>
              <c:x val="1.8518518518518517E-2"/>
              <c:y val="0.286838320209973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9714595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332B-E769-49D3-9111-27A1354714B6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2EF9-1E78-4FB2-9F4E-B35B122FC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BEFBC3C3-58E6-4603-9A50-FE5205742D47}" type="datetimeFigureOut">
              <a:rPr lang="en-US"/>
              <a:pPr>
                <a:defRPr/>
              </a:pPr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7F014BF-2185-4251-B664-C94063ECD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2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2EFF0F-3D8A-4EA3-AA5B-7AAA896FADB7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8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FAA05-2ED1-43C3-8263-5E81B665B9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2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6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5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5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5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9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76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06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0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4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3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6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8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80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48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7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3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3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924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0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641873-8D38-4E11-94E3-26AC10F026A0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36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86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Or email Lauren.Barton@sri.com, Donna.Spiker@sri.com,</a:t>
            </a:r>
            <a:r>
              <a:rPr lang="en-US" baseline="0" dirty="0" smtClean="0"/>
              <a:t> Kathleen.Hebbeler@sri.com, or Cornelia.Taylor@sri.com</a:t>
            </a:r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F4CD02-8130-476C-AF0C-E345B782939B}" type="slidenum">
              <a:rPr lang="en-US" sz="1200" b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93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60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014BF-2185-4251-B664-C94063ECD2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2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FAA05-2ED1-43C3-8263-5E81B665B9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FAA05-2ED1-43C3-8263-5E81B665B9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0425"/>
            <a:ext cx="5943600" cy="1470025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76200"/>
            <a:ext cx="8534400" cy="6049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72147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0179-FF83-4D00-889E-6876FC351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8C4B4360-5015-485B-BAD7-5FF0983B83E8}" type="datetime1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4E6E-6C6F-4B2B-A5B2-2C904429D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8839200" cy="4495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 Rounded MT Bold" pitchFamily="34" charset="0"/>
              </a:defRPr>
            </a:lvl2pPr>
            <a:lvl3pPr>
              <a:buFont typeface="Courier New" pitchFamily="49" charset="0"/>
              <a:buChar char="o"/>
              <a:defRPr sz="2400">
                <a:latin typeface="Arial Rounded MT Bold" pitchFamily="34" charset="0"/>
              </a:defRPr>
            </a:lvl3pPr>
            <a:lvl4pPr>
              <a:defRPr sz="2400">
                <a:latin typeface="Arial Rounded MT Bold" pitchFamily="34" charset="0"/>
              </a:defRPr>
            </a:lvl4pPr>
            <a:lvl5pPr>
              <a:defRPr sz="2400"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39EC-CD74-4AAC-B418-60D8CF7B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4723-2EA7-4877-92FD-FCDC0468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763000" cy="5105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 Rounded MT Bold" pitchFamily="34" charset="0"/>
              </a:defRPr>
            </a:lvl2pPr>
            <a:lvl3pPr>
              <a:buFont typeface="Courier New" pitchFamily="49" charset="0"/>
              <a:buChar char="o"/>
              <a:defRPr sz="2400">
                <a:latin typeface="Arial Rounded MT Bold" pitchFamily="34" charset="0"/>
              </a:defRPr>
            </a:lvl3pPr>
            <a:lvl4pPr>
              <a:defRPr sz="2400">
                <a:latin typeface="Arial Rounded MT Bold" pitchFamily="34" charset="0"/>
              </a:defRPr>
            </a:lvl4pPr>
            <a:lvl5pPr>
              <a:defRPr sz="2400"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7ED3-D8D9-42DC-A8E3-72DBFA085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1816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 Rounded MT Bold" pitchFamily="34" charset="0"/>
              </a:defRPr>
            </a:lvl2pPr>
            <a:lvl3pPr>
              <a:buFont typeface="Courier New" pitchFamily="49" charset="0"/>
              <a:buChar char="o"/>
              <a:defRPr sz="2400">
                <a:latin typeface="Arial Rounded MT Bold" pitchFamily="34" charset="0"/>
              </a:defRPr>
            </a:lvl3pPr>
            <a:lvl4pPr>
              <a:defRPr sz="2400">
                <a:latin typeface="Arial Rounded MT Bold" pitchFamily="34" charset="0"/>
              </a:defRPr>
            </a:lvl4pPr>
            <a:lvl5pPr>
              <a:defRPr sz="2400"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B27FD5-B258-4507-97F4-F88EC56E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png"/>
          <p:cNvPicPr preferRelativeResize="0">
            <a:picLocks noChangeAspect="1"/>
          </p:cNvPicPr>
          <p:nvPr userDrawn="1"/>
        </p:nvPicPr>
        <p:blipFill>
          <a:blip r:embed="rId2" cstate="print"/>
          <a:srcRect b="17085"/>
          <a:stretch>
            <a:fillRect/>
          </a:stretch>
        </p:blipFill>
        <p:spPr bwMode="auto">
          <a:xfrm>
            <a:off x="228600" y="6324600"/>
            <a:ext cx="1365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1219200"/>
            <a:ext cx="9144000" cy="4419600"/>
          </a:xfrm>
          <a:prstGeom prst="rect">
            <a:avLst/>
          </a:prstGeom>
          <a:solidFill>
            <a:srgbClr val="769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28600" fontAlgn="auto">
              <a:spcBef>
                <a:spcPts val="2400"/>
              </a:spcBef>
              <a:spcAft>
                <a:spcPts val="0"/>
              </a:spcAft>
              <a:defRPr/>
            </a:pPr>
            <a:endParaRPr lang="en-US" sz="3600" b="0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</a:defRPr>
            </a:lvl1pPr>
          </a:lstStyle>
          <a:p>
            <a:pPr>
              <a:defRPr/>
            </a:pPr>
            <a:fld id="{EF4EA9D6-2F97-48EF-81C4-0BFECBAA6D19}" type="datetimeFigureOut">
              <a:rPr lang="en-US"/>
              <a:pPr>
                <a:defRPr/>
              </a:pPr>
              <a:t>9/6/2014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latin typeface="+mn-lt"/>
              </a:defRPr>
            </a:lvl1pPr>
          </a:lstStyle>
          <a:p>
            <a:pPr>
              <a:defRPr/>
            </a:pPr>
            <a:fld id="{E6468258-E29D-40BF-BF91-4066D90A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8" descr="subtitle page.png"/>
          <p:cNvPicPr preferRelativeResize="0">
            <a:picLocks noChangeAspect="1"/>
          </p:cNvPicPr>
          <p:nvPr userDrawn="1"/>
        </p:nvPicPr>
        <p:blipFill>
          <a:blip r:embed="rId3" cstate="print"/>
          <a:srcRect t="11539" r="5833" b="44505"/>
          <a:stretch>
            <a:fillRect/>
          </a:stretch>
        </p:blipFill>
        <p:spPr bwMode="auto">
          <a:xfrm>
            <a:off x="0" y="265888"/>
            <a:ext cx="9144000" cy="18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2400" y="1524000"/>
            <a:ext cx="8839200" cy="44196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 Rounded MT Bold" pitchFamily="34" charset="0"/>
              </a:defRPr>
            </a:lvl2pPr>
            <a:lvl3pPr>
              <a:buFont typeface="Courier New" pitchFamily="49" charset="0"/>
              <a:buChar char="o"/>
              <a:defRPr sz="2400">
                <a:latin typeface="Arial Rounded MT Bold" pitchFamily="34" charset="0"/>
              </a:defRPr>
            </a:lvl3pPr>
            <a:lvl4pPr>
              <a:defRPr sz="2400">
                <a:latin typeface="Arial Rounded MT Bold" pitchFamily="34" charset="0"/>
              </a:defRPr>
            </a:lvl4pPr>
            <a:lvl5pPr>
              <a:defRPr sz="2400"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64FA-ED14-4983-A83E-809921146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4723-2EA7-4877-92FD-FCDC0468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70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DAA8-233B-4836-A22C-D5ADA147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70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72147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D56C-7013-4FE4-8A3D-0BCAE3BC1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33600" y="28194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pic>
        <p:nvPicPr>
          <p:cNvPr id="1027" name="Picture 6" descr="Logo.png"/>
          <p:cNvPicPr preferRelativeResize="0">
            <a:picLocks noChangeAspect="1"/>
          </p:cNvPicPr>
          <p:nvPr userDrawn="1"/>
        </p:nvPicPr>
        <p:blipFill>
          <a:blip r:embed="rId4" cstate="print"/>
          <a:srcRect b="17085"/>
          <a:stretch>
            <a:fillRect/>
          </a:stretch>
        </p:blipFill>
        <p:spPr bwMode="auto">
          <a:xfrm>
            <a:off x="2362200" y="228600"/>
            <a:ext cx="59436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ide bar.png"/>
          <p:cNvPicPr preferRelativeResize="0">
            <a:picLocks noChangeAspect="1"/>
          </p:cNvPicPr>
          <p:nvPr userDrawn="1"/>
        </p:nvPicPr>
        <p:blipFill>
          <a:blip r:embed="rId5" cstate="print"/>
          <a:srcRect r="32597"/>
          <a:stretch>
            <a:fillRect/>
          </a:stretch>
        </p:blipFill>
        <p:spPr bwMode="auto">
          <a:xfrm>
            <a:off x="0" y="0"/>
            <a:ext cx="1758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Logo.png"/>
          <p:cNvPicPr preferRelativeResize="0">
            <a:picLocks noChangeAspect="1"/>
          </p:cNvPicPr>
          <p:nvPr userDrawn="1"/>
        </p:nvPicPr>
        <p:blipFill>
          <a:blip r:embed="rId5" cstate="print"/>
          <a:srcRect b="17085"/>
          <a:stretch>
            <a:fillRect/>
          </a:stretch>
        </p:blipFill>
        <p:spPr bwMode="auto">
          <a:xfrm>
            <a:off x="228600" y="6324600"/>
            <a:ext cx="1365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1219200"/>
            <a:ext cx="9144000" cy="4419600"/>
          </a:xfrm>
          <a:prstGeom prst="rect">
            <a:avLst/>
          </a:prstGeom>
          <a:solidFill>
            <a:srgbClr val="769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28600" fontAlgn="auto">
              <a:spcBef>
                <a:spcPts val="2400"/>
              </a:spcBef>
              <a:spcAft>
                <a:spcPts val="0"/>
              </a:spcAft>
              <a:defRPr/>
            </a:pPr>
            <a:endParaRPr lang="en-US" sz="3600" b="0" dirty="0">
              <a:latin typeface="Arial Rounded MT Bold" pitchFamily="34" charset="0"/>
            </a:endParaRPr>
          </a:p>
        </p:txBody>
      </p:sp>
      <p:pic>
        <p:nvPicPr>
          <p:cNvPr id="4100" name="Picture 8" descr="subtitle page.png"/>
          <p:cNvPicPr preferRelativeResize="0">
            <a:picLocks noChangeAspect="1"/>
          </p:cNvPicPr>
          <p:nvPr userDrawn="1"/>
        </p:nvPicPr>
        <p:blipFill>
          <a:blip r:embed="rId6" cstate="print"/>
          <a:srcRect t="11539" r="5833" b="44505"/>
          <a:stretch>
            <a:fillRect/>
          </a:stretch>
        </p:blipFill>
        <p:spPr bwMode="auto">
          <a:xfrm>
            <a:off x="0" y="265888"/>
            <a:ext cx="9144000" cy="18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514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-22225"/>
            <a:ext cx="9144000" cy="1371600"/>
          </a:xfrm>
          <a:prstGeom prst="rect">
            <a:avLst/>
          </a:prstGeom>
          <a:solidFill>
            <a:srgbClr val="7698A4"/>
          </a:solidFill>
        </p:spPr>
        <p:txBody>
          <a:bodyPr anchor="ctr">
            <a:normAutofit/>
          </a:bodyPr>
          <a:lstStyle>
            <a:lvl1pPr algn="l">
              <a:defRPr sz="3500">
                <a:solidFill>
                  <a:srgbClr val="124F74"/>
                </a:solidFill>
                <a:latin typeface="Arial Rounded MT Bold" pitchFamily="34" charset="0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grpSp>
        <p:nvGrpSpPr>
          <p:cNvPr id="6156" name="Group 12"/>
          <p:cNvGrpSpPr>
            <a:grpSpLocks/>
          </p:cNvGrpSpPr>
          <p:nvPr userDrawn="1"/>
        </p:nvGrpSpPr>
        <p:grpSpPr bwMode="auto">
          <a:xfrm>
            <a:off x="6934200" y="473075"/>
            <a:ext cx="2041525" cy="365125"/>
            <a:chOff x="4368" y="298"/>
            <a:chExt cx="1286" cy="230"/>
          </a:xfrm>
        </p:grpSpPr>
        <p:sp>
          <p:nvSpPr>
            <p:cNvPr id="9" name="Oval 8"/>
            <p:cNvSpPr/>
            <p:nvPr userDrawn="1"/>
          </p:nvSpPr>
          <p:spPr>
            <a:xfrm>
              <a:off x="4632" y="298"/>
              <a:ext cx="230" cy="230"/>
            </a:xfrm>
            <a:prstGeom prst="ellipse">
              <a:avLst/>
            </a:prstGeom>
            <a:noFill/>
            <a:ln w="6350">
              <a:solidFill>
                <a:srgbClr val="8DC0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368" y="298"/>
              <a:ext cx="230" cy="230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5160" y="298"/>
              <a:ext cx="230" cy="23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5424" y="298"/>
              <a:ext cx="230" cy="230"/>
            </a:xfrm>
            <a:prstGeom prst="ellipse">
              <a:avLst/>
            </a:prstGeom>
            <a:noFill/>
            <a:ln w="6350">
              <a:solidFill>
                <a:srgbClr val="ADBE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4896" y="298"/>
              <a:ext cx="230" cy="230"/>
            </a:xfrm>
            <a:prstGeom prst="ellipse">
              <a:avLst/>
            </a:prstGeom>
            <a:noFill/>
            <a:ln w="6350">
              <a:solidFill>
                <a:srgbClr val="FFD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721475"/>
            <a:ext cx="2133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723912-5EDE-49E8-B2F9-527A0A6A8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11" descr="Untitled-1.png"/>
          <p:cNvPicPr preferRelativeResize="0">
            <a:picLocks noChangeAspect="1"/>
          </p:cNvPicPr>
          <p:nvPr userDrawn="1"/>
        </p:nvPicPr>
        <p:blipFill>
          <a:blip r:embed="rId8" cstate="print"/>
          <a:srcRect b="18111"/>
          <a:stretch>
            <a:fillRect/>
          </a:stretch>
        </p:blipFill>
        <p:spPr bwMode="auto">
          <a:xfrm>
            <a:off x="6477000" y="6046788"/>
            <a:ext cx="24399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itle Placeholder 15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704" r:id="rId4"/>
    <p:sldLayoutId id="2147483705" r:id="rId5"/>
    <p:sldLayoutId id="214748371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721475"/>
            <a:ext cx="2133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4F4A64A-019A-4814-83D5-4F090BEF9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-22225"/>
            <a:ext cx="9144000" cy="1371600"/>
          </a:xfrm>
          <a:prstGeom prst="rect">
            <a:avLst/>
          </a:prstGeom>
          <a:solidFill>
            <a:srgbClr val="7698A4"/>
          </a:solidFill>
        </p:spPr>
        <p:txBody>
          <a:bodyPr anchor="ctr">
            <a:normAutofit/>
          </a:bodyPr>
          <a:lstStyle>
            <a:lvl1pPr algn="l">
              <a:defRPr sz="3500">
                <a:solidFill>
                  <a:srgbClr val="124F74"/>
                </a:solidFill>
                <a:latin typeface="Arial Rounded MT Bold" pitchFamily="34" charset="0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10244" name="Picture 11" descr="Untitled-1.png"/>
          <p:cNvPicPr>
            <a:picLocks noChangeAspect="1"/>
          </p:cNvPicPr>
          <p:nvPr userDrawn="1"/>
        </p:nvPicPr>
        <p:blipFill>
          <a:blip r:embed="rId4" cstate="print"/>
          <a:srcRect b="18111"/>
          <a:stretch>
            <a:fillRect/>
          </a:stretch>
        </p:blipFill>
        <p:spPr bwMode="auto">
          <a:xfrm>
            <a:off x="6477000" y="6046788"/>
            <a:ext cx="24399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itle Placeholder 4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-22225"/>
            <a:ext cx="9144000" cy="1371600"/>
          </a:xfrm>
          <a:prstGeom prst="rect">
            <a:avLst/>
          </a:prstGeom>
          <a:solidFill>
            <a:srgbClr val="7698A4"/>
          </a:solidFill>
        </p:spPr>
        <p:txBody>
          <a:bodyPr anchor="ctr">
            <a:normAutofit/>
          </a:bodyPr>
          <a:lstStyle>
            <a:lvl1pPr algn="l">
              <a:defRPr sz="3500">
                <a:solidFill>
                  <a:srgbClr val="124F74"/>
                </a:solidFill>
                <a:latin typeface="Arial Rounded MT Bold" pitchFamily="34" charset="0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grpSp>
        <p:nvGrpSpPr>
          <p:cNvPr id="12291" name="Group 10"/>
          <p:cNvGrpSpPr>
            <a:grpSpLocks/>
          </p:cNvGrpSpPr>
          <p:nvPr userDrawn="1"/>
        </p:nvGrpSpPr>
        <p:grpSpPr bwMode="auto">
          <a:xfrm>
            <a:off x="6934200" y="473075"/>
            <a:ext cx="2041525" cy="365125"/>
            <a:chOff x="6934200" y="472440"/>
            <a:chExt cx="2042160" cy="365760"/>
          </a:xfrm>
        </p:grpSpPr>
        <p:sp>
          <p:nvSpPr>
            <p:cNvPr id="9" name="Oval 8"/>
            <p:cNvSpPr/>
            <p:nvPr userDrawn="1"/>
          </p:nvSpPr>
          <p:spPr>
            <a:xfrm>
              <a:off x="7353430" y="472440"/>
              <a:ext cx="365239" cy="365760"/>
            </a:xfrm>
            <a:prstGeom prst="ellipse">
              <a:avLst/>
            </a:prstGeom>
            <a:noFill/>
            <a:ln w="6350">
              <a:solidFill>
                <a:srgbClr val="8DC0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934200" y="472440"/>
              <a:ext cx="365239" cy="365760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191891" y="472440"/>
              <a:ext cx="365239" cy="3657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8611121" y="472440"/>
              <a:ext cx="365239" cy="365760"/>
            </a:xfrm>
            <a:prstGeom prst="ellipse">
              <a:avLst/>
            </a:prstGeom>
            <a:noFill/>
            <a:ln w="6350">
              <a:solidFill>
                <a:srgbClr val="ADBE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7772661" y="472440"/>
              <a:ext cx="365239" cy="365760"/>
            </a:xfrm>
            <a:prstGeom prst="ellipse">
              <a:avLst/>
            </a:prstGeom>
            <a:noFill/>
            <a:ln w="6350">
              <a:solidFill>
                <a:srgbClr val="FFD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721475"/>
            <a:ext cx="2133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EAEC8F-DC78-4131-BDF3-32715EF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3" name="Title Placeholder 14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721475"/>
            <a:ext cx="2133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44733E3-39C4-4635-A8DB-5D876EC35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-22225"/>
            <a:ext cx="9144000" cy="1371600"/>
          </a:xfrm>
          <a:prstGeom prst="rect">
            <a:avLst/>
          </a:prstGeom>
          <a:solidFill>
            <a:srgbClr val="7698A4"/>
          </a:solidFill>
        </p:spPr>
        <p:txBody>
          <a:bodyPr anchor="ctr">
            <a:normAutofit/>
          </a:bodyPr>
          <a:lstStyle>
            <a:lvl1pPr algn="l">
              <a:defRPr sz="3500">
                <a:solidFill>
                  <a:srgbClr val="124F74"/>
                </a:solidFill>
                <a:latin typeface="Arial Rounded MT Bold" pitchFamily="34" charset="0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4340" name="Title Placeholder 3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0" y="0"/>
            <a:ext cx="9448800" cy="7010400"/>
          </a:xfrm>
          <a:prstGeom prst="rect">
            <a:avLst/>
          </a:prstGeom>
          <a:solidFill>
            <a:srgbClr val="769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797675"/>
            <a:ext cx="2133600" cy="13652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663E09-4E98-403B-B738-19B2CA8E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hance.sri.com/datacollection/data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tacenter.org/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mailto:ENHANCE@sri.co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hance.sri.com/datacollection/data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idx="4294967295"/>
          </p:nvPr>
        </p:nvSpPr>
        <p:spPr>
          <a:xfrm>
            <a:off x="1981200" y="2286000"/>
            <a:ext cx="6934200" cy="1219200"/>
          </a:xfrm>
        </p:spPr>
        <p:txBody>
          <a:bodyPr/>
          <a:lstStyle/>
          <a:p>
            <a:pPr algn="ctr"/>
            <a:r>
              <a:rPr lang="en-US" sz="3600" b="1" dirty="0" smtClean="0"/>
              <a:t>Validity of the Child Outcomes Summary  Process: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981200" y="3429000"/>
            <a:ext cx="4347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smtClean="0"/>
              <a:t>   </a:t>
            </a:r>
            <a:endParaRPr lang="en-US" sz="2600" dirty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961404" y="4268197"/>
            <a:ext cx="6934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sz="2200" dirty="0"/>
          </a:p>
          <a:p>
            <a:pPr algn="ctr"/>
            <a:r>
              <a:rPr lang="en-US" sz="2200" dirty="0" smtClean="0"/>
              <a:t>Lauren Barton, Donna Spiker, Kathy Hebbeler</a:t>
            </a:r>
            <a:endParaRPr lang="en-US" sz="2200" dirty="0"/>
          </a:p>
          <a:p>
            <a:pPr algn="ctr"/>
            <a:endParaRPr lang="en-US" sz="1700" b="0" i="1" dirty="0" smtClean="0"/>
          </a:p>
          <a:p>
            <a:pPr algn="ctr"/>
            <a:r>
              <a:rPr lang="en-US" sz="1700" b="0" i="1" dirty="0" smtClean="0"/>
              <a:t>September 8-10, 2014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4686" y="6027003"/>
            <a:ext cx="448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1" dirty="0" smtClean="0"/>
              <a:t>Improving Data, Improving Outcomes Conference</a:t>
            </a:r>
          </a:p>
          <a:p>
            <a:pPr algn="ctr"/>
            <a:r>
              <a:rPr lang="en-US" sz="1400" b="0" i="1" dirty="0" smtClean="0"/>
              <a:t>New Orleans, LA</a:t>
            </a:r>
          </a:p>
          <a:p>
            <a:endParaRPr lang="en-US" sz="2000" b="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12399" y="3505200"/>
            <a:ext cx="643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Updates from the ENHANCE Project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Method</a:t>
            </a:r>
            <a:endParaRPr lang="en-US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All providers in the program who                                       participate in the COS process                                                              </a:t>
            </a:r>
            <a:r>
              <a:rPr lang="en-US" dirty="0" smtClean="0">
                <a:latin typeface="Arial" charset="0"/>
              </a:rPr>
              <a:t>were </a:t>
            </a:r>
            <a:r>
              <a:rPr lang="en-US" dirty="0">
                <a:latin typeface="Arial" charset="0"/>
              </a:rPr>
              <a:t>invited to participate in an online survey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Sample 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Data collected spring 2012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856 providers, 19 EI and 15 ECSE programs in 8 states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2" t="11701"/>
          <a:stretch/>
        </p:blipFill>
        <p:spPr>
          <a:xfrm>
            <a:off x="6882809" y="0"/>
            <a:ext cx="2286000" cy="22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Provider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36192"/>
            <a:ext cx="4191000" cy="45902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Most receive COS training, variable length</a:t>
            </a:r>
          </a:p>
          <a:p>
            <a:r>
              <a:rPr lang="en-US" dirty="0" smtClean="0"/>
              <a:t>Providers report understanding key concepts</a:t>
            </a:r>
          </a:p>
          <a:p>
            <a:r>
              <a:rPr lang="en-US" dirty="0" smtClean="0"/>
              <a:t>¾ of providers complete most ratings in teams</a:t>
            </a:r>
          </a:p>
          <a:p>
            <a:r>
              <a:rPr lang="en-US" dirty="0" smtClean="0"/>
              <a:t>Few think COS process has a negative impact on providers’ work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4495800" cy="448360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Providers receive limited monitoring,  feedback, and support</a:t>
            </a:r>
          </a:p>
          <a:p>
            <a:r>
              <a:rPr lang="en-US" dirty="0" smtClean="0"/>
              <a:t>Many providers don’t understand why data are collected and what happens with it</a:t>
            </a:r>
          </a:p>
          <a:p>
            <a:r>
              <a:rPr lang="en-US" dirty="0" smtClean="0"/>
              <a:t>For 1/3 of providers, family input is not included in most COS ratings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Question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How do team-based status ratings and progress categories on the COS relate to other assessments of child functioning at entry and exit</a:t>
            </a:r>
            <a:r>
              <a:rPr lang="en-US" dirty="0" smtClean="0">
                <a:latin typeface="Arial" charset="0"/>
              </a:rPr>
              <a:t>?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Method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Compare COS ratings to BDI-2, Vineland-II scores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Program Entry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Program Exit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Compare conclusions from COS and assessments</a:t>
            </a:r>
          </a:p>
          <a:p>
            <a:pPr eaLnBrk="1" hangingPunct="1">
              <a:lnSpc>
                <a:spcPct val="8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Abilities Index, Child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 Summary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form, BDI-2, Vineland-II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2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Sample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153 at entry, 72 with entry &amp; exit information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sz="1050" dirty="0" smtClean="0"/>
              <a:t> 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Child Assessments</a:t>
            </a:r>
            <a:endParaRPr lang="en-US" dirty="0"/>
          </a:p>
        </p:txBody>
      </p:sp>
      <p:pic>
        <p:nvPicPr>
          <p:cNvPr id="4" name="Picture 6" descr="Picture 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35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Decision-Making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1907" y="1471844"/>
            <a:ext cx="88392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Question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How is the COS process being implemented?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How are indicators of a quality COS process related to appropriate application of the COS rating criteria?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How much agreement is there between team ratings and coder ratings?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Method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Video </a:t>
            </a:r>
            <a:r>
              <a:rPr lang="en-US" dirty="0">
                <a:latin typeface="Arial" charset="0"/>
              </a:rPr>
              <a:t>team meetings where COS completed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Code videos for quality indicators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Arial" charset="0"/>
            </a:endParaRPr>
          </a:p>
        </p:txBody>
      </p:sp>
      <p:pic>
        <p:nvPicPr>
          <p:cNvPr id="4" name="Picture 3" descr="cartoon meeting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343400"/>
            <a:ext cx="1772107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Decision-Making Videos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953000" cy="1371600"/>
          </a:xfrm>
        </p:spPr>
        <p:txBody>
          <a:bodyPr/>
          <a:lstStyle/>
          <a:p>
            <a:r>
              <a:rPr lang="en-US" sz="2800" dirty="0" smtClean="0"/>
              <a:t>Anyone in states observing COS meetings or reviewing videos and sharing feedback?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44628"/>
              </p:ext>
            </p:extLst>
          </p:nvPr>
        </p:nvGraphicFramePr>
        <p:xfrm>
          <a:off x="5562600" y="1752600"/>
          <a:ext cx="3302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Document" r:id="rId5" imgW="6866469" imgH="8448921" progId="Word.Document.8">
                  <p:embed/>
                </p:oleObj>
              </mc:Choice>
              <mc:Fallback>
                <p:oleObj name="Document" r:id="rId5" imgW="6866469" imgH="844892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1752600"/>
                        <a:ext cx="3302000" cy="4064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1" y="32766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0" dirty="0"/>
              <a:t>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Identified indicators to code in videos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Codebook to support consistent coding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Reliability checks on coder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0121" y="1752600"/>
            <a:ext cx="6443722" cy="4419600"/>
          </a:xfrm>
        </p:spPr>
        <p:txBody>
          <a:bodyPr/>
          <a:lstStyle/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enhance.sri.com/datacollection/data.html</a:t>
            </a:r>
            <a:endParaRPr lang="en-US" sz="2000" dirty="0" smtClean="0"/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page overview of content being coded in Team Decision-Making videos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 version of coding form in use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codebook  with specific information for coding – contact lauren.barton@sri.com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 and           Additional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2" y="1772"/>
            <a:ext cx="2547877" cy="3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 Making Study Sample</a:t>
            </a:r>
            <a:endParaRPr lang="en-US" dirty="0"/>
          </a:p>
        </p:txBody>
      </p:sp>
      <p:pic>
        <p:nvPicPr>
          <p:cNvPr id="5122" name="Picture 2" descr="C:\Users\lbarton\AppData\Local\Microsoft\Windows\Temporary Internet Files\Content.IE5\GMP4JW5L\MC9004413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0565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5450" y="201346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131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lbarton\AppData\Local\Microsoft\Windows\Temporary Internet Files\Content.IE5\GKKEGS1S\MC9002506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86609"/>
            <a:ext cx="2438400" cy="298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438400" y="35052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18288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114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5720" y="15056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Teams &amp; observe decision-making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49330"/>
            <a:ext cx="1828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Analysis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Videos:</a:t>
            </a:r>
          </a:p>
          <a:p>
            <a:r>
              <a:rPr lang="en-US" sz="2000" dirty="0" smtClean="0"/>
              <a:t>64 EI</a:t>
            </a:r>
          </a:p>
          <a:p>
            <a:r>
              <a:rPr lang="en-US" sz="2000" dirty="0" smtClean="0"/>
              <a:t>50 ECSE</a:t>
            </a:r>
          </a:p>
          <a:p>
            <a:r>
              <a:rPr lang="en-US" sz="1200" dirty="0" smtClean="0"/>
              <a:t> 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From: </a:t>
            </a:r>
          </a:p>
          <a:p>
            <a:r>
              <a:rPr lang="en-US" sz="2000" dirty="0" smtClean="0"/>
              <a:t>21 programs  in 8 states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2000" dirty="0" smtClean="0"/>
              <a:t>64% Entry</a:t>
            </a:r>
          </a:p>
          <a:p>
            <a:r>
              <a:rPr lang="en-US" sz="2000" dirty="0" smtClean="0"/>
              <a:t>36% Exit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4404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Initially</a:t>
            </a:r>
            <a:r>
              <a:rPr lang="en-US" sz="1800" i="1" dirty="0" smtClean="0"/>
              <a:t>: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800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 Making Study Sample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dirty="0" smtClean="0">
                <a:latin typeface="Arial" charset="0"/>
              </a:rPr>
              <a:t>Meetings in videos</a:t>
            </a:r>
            <a:r>
              <a:rPr lang="en-US" sz="2600" dirty="0" smtClean="0">
                <a:latin typeface="Arial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Arial" charset="0"/>
              </a:rPr>
              <a:t>Most = stand-alone meetings COS only, at the end of an IFSP/IEP meeting, or at the end of a meeting to review evaluation results (mostly if entry video).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Arial" charset="0"/>
              </a:rPr>
              <a:t>Only 5-7% were fully embedded into IFSP/IEP.</a:t>
            </a:r>
          </a:p>
          <a:p>
            <a:pPr lvl="1" eaLnBrk="1" hangingPunct="1">
              <a:lnSpc>
                <a:spcPct val="80000"/>
              </a:lnSpc>
            </a:pPr>
            <a:endParaRPr lang="en-US" sz="11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dirty="0" smtClean="0">
                <a:latin typeface="Arial" charset="0"/>
              </a:rPr>
              <a:t>Teams: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Arial" charset="0"/>
              </a:rPr>
              <a:t>About half had parent(s) on the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Arial" charset="0"/>
              </a:rPr>
              <a:t>Average 4 people present + or – 2; range = 2-12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Arial" charset="0"/>
              </a:rPr>
              <a:t>Usually 1 more person at each entry meeting than exit meeting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Arial" charset="0"/>
              </a:rPr>
              <a:t>87% of meetings had a service coordinator present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64413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114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 Making Study Provider Training and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</a:rPr>
              <a:t>Experienced in service delivery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</a:rPr>
              <a:t>Most had some COS training, but &lt; full day.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</a:rPr>
              <a:t>12% of all providers had &gt; 9 </a:t>
            </a:r>
            <a:r>
              <a:rPr lang="en-US" dirty="0" err="1" smtClean="0">
                <a:latin typeface="Arial" charset="0"/>
              </a:rPr>
              <a:t>hrs</a:t>
            </a:r>
            <a:r>
              <a:rPr lang="en-US" dirty="0" smtClean="0">
                <a:latin typeface="Arial" charset="0"/>
              </a:rPr>
              <a:t> of training </a:t>
            </a:r>
            <a:r>
              <a:rPr lang="en-US" u="sng" dirty="0" smtClean="0">
                <a:latin typeface="Arial" charset="0"/>
              </a:rPr>
              <a:t>and</a:t>
            </a:r>
            <a:r>
              <a:rPr lang="en-US" dirty="0" smtClean="0">
                <a:latin typeface="Arial" charset="0"/>
              </a:rPr>
              <a:t> completed more than 30 COS ratings,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</a:rPr>
              <a:t>37% of teams had one or more of these experienced providers on it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</a:rPr>
              <a:t>Nearly all felt they understood outcomes, rating criteria, and what is age appropriate well or very well (95-97%)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 Making Study Sample of 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</a:rPr>
              <a:t>Ratings: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" charset="0"/>
              </a:rPr>
              <a:t>All 7 ratings points used 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" charset="0"/>
              </a:rPr>
              <a:t>Child Characteristics: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" charset="0"/>
              </a:rPr>
              <a:t>Variation in ages, types of disabilities, and severity of disability as measured by the ABILIITES Index.  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930400"/>
            <a:ext cx="8991600" cy="4013200"/>
          </a:xfrm>
        </p:spPr>
        <p:txBody>
          <a:bodyPr/>
          <a:lstStyle/>
          <a:p>
            <a:r>
              <a:rPr lang="en-US" dirty="0" smtClean="0"/>
              <a:t>Brief overview of ENHANCE project</a:t>
            </a:r>
          </a:p>
          <a:p>
            <a:r>
              <a:rPr lang="en-US" dirty="0" smtClean="0"/>
              <a:t>Update on status of each study and project-related resources</a:t>
            </a:r>
          </a:p>
          <a:p>
            <a:r>
              <a:rPr lang="en-US" dirty="0" smtClean="0"/>
              <a:t>Describe some findings from the team decision-making study</a:t>
            </a:r>
          </a:p>
          <a:p>
            <a:r>
              <a:rPr lang="en-US" dirty="0" smtClean="0"/>
              <a:t>Discuss implications and potential state activities surrounding reliability and validity of COS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session	</a:t>
            </a:r>
            <a:endParaRPr lang="en-US" dirty="0"/>
          </a:p>
        </p:txBody>
      </p:sp>
      <p:pic>
        <p:nvPicPr>
          <p:cNvPr id="8" name="Picture 3" descr="C:\Users\lbarton\AppData\Local\Microsoft\Windows\Temporary Internet Files\Content.IE5\SSD7VYT3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about implementation of COS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3293"/>
            <a:ext cx="5105400" cy="380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13997">
            <a:off x="2286000" y="342527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448034">
            <a:off x="4114800" y="348518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 rot="20828599">
            <a:off x="5715000" y="331458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035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1400" y="1752600"/>
            <a:ext cx="35814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long does the COS process usually take?</a:t>
            </a:r>
          </a:p>
          <a:p>
            <a:pPr lvl="1"/>
            <a:r>
              <a:rPr lang="en-US" dirty="0" smtClean="0"/>
              <a:t>1-4 minutes</a:t>
            </a:r>
          </a:p>
          <a:p>
            <a:pPr lvl="1"/>
            <a:r>
              <a:rPr lang="en-US" dirty="0" smtClean="0"/>
              <a:t>5-9 minutes</a:t>
            </a:r>
          </a:p>
          <a:p>
            <a:pPr lvl="1"/>
            <a:r>
              <a:rPr lang="en-US" dirty="0" smtClean="0"/>
              <a:t>10-17 min</a:t>
            </a:r>
          </a:p>
          <a:p>
            <a:pPr lvl="1"/>
            <a:r>
              <a:rPr lang="en-US" dirty="0" smtClean="0"/>
              <a:t>18-30 min</a:t>
            </a:r>
          </a:p>
          <a:p>
            <a:pPr lvl="1"/>
            <a:r>
              <a:rPr lang="en-US" dirty="0" smtClean="0"/>
              <a:t>&gt; 30 min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COS Process</a:t>
            </a:r>
            <a:endParaRPr lang="en-US" dirty="0"/>
          </a:p>
        </p:txBody>
      </p:sp>
      <p:pic>
        <p:nvPicPr>
          <p:cNvPr id="4098" name="Picture 2" descr="C:\Users\lbarton\AppData\Local\Microsoft\Windows\Temporary Internet Files\Content.IE5\GMP4JW5L\MP9004422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41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barton\AppData\Local\Microsoft\Windows\Temporary Internet Files\Content.IE5\9DQY5Z5B\MP900423066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r="29663" b="57222"/>
          <a:stretch/>
        </p:blipFill>
        <p:spPr bwMode="auto">
          <a:xfrm>
            <a:off x="6902873" y="-28576"/>
            <a:ext cx="2241127" cy="19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Length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58165"/>
              </p:ext>
            </p:extLst>
          </p:nvPr>
        </p:nvGraphicFramePr>
        <p:xfrm>
          <a:off x="76200" y="1600200"/>
          <a:ext cx="6019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8" name="Picture 4" descr="C:\Users\lbarton\AppData\Local\Microsoft\Windows\Temporary Internet Files\Content.IE5\9DQY5Z5B\MC9001953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44609"/>
            <a:ext cx="2324100" cy="14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Length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29200" y="1429599"/>
            <a:ext cx="3886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" dirty="0" smtClean="0"/>
              <a:t>  </a:t>
            </a:r>
          </a:p>
          <a:p>
            <a:pPr marL="0" indent="0">
              <a:buNone/>
            </a:pPr>
            <a:r>
              <a:rPr lang="en-US" sz="1800" dirty="0" smtClean="0"/>
              <a:t>Longer meeting related to:</a:t>
            </a:r>
          </a:p>
          <a:p>
            <a:r>
              <a:rPr lang="en-US" sz="1800" dirty="0" smtClean="0"/>
              <a:t>More discussion  of multiple settings</a:t>
            </a:r>
          </a:p>
          <a:p>
            <a:r>
              <a:rPr lang="en-US" sz="1800" dirty="0" smtClean="0"/>
              <a:t>Referencing assessment tools, age levels, or skills</a:t>
            </a:r>
          </a:p>
          <a:p>
            <a:r>
              <a:rPr lang="en-US" sz="1800" dirty="0" smtClean="0"/>
              <a:t>Higher overall quality of general team process</a:t>
            </a:r>
          </a:p>
          <a:p>
            <a:r>
              <a:rPr lang="en-US" sz="1800" dirty="0" smtClean="0"/>
              <a:t>Higher overall COS quality rating on each outcome</a:t>
            </a:r>
          </a:p>
          <a:p>
            <a:r>
              <a:rPr lang="en-US" sz="1800" dirty="0" smtClean="0"/>
              <a:t>People in more roles present</a:t>
            </a:r>
          </a:p>
          <a:p>
            <a:r>
              <a:rPr lang="en-US" sz="1800" dirty="0" smtClean="0"/>
              <a:t>Not having parent present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1800" dirty="0" smtClean="0"/>
              <a:t>Unrelated to:</a:t>
            </a:r>
          </a:p>
          <a:p>
            <a:r>
              <a:rPr lang="en-US" sz="1800" dirty="0" smtClean="0"/>
              <a:t>Specific rating provided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64656"/>
              </p:ext>
            </p:extLst>
          </p:nvPr>
        </p:nvGraphicFramePr>
        <p:xfrm>
          <a:off x="152400" y="1828800"/>
          <a:ext cx="5562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C:\Users\lbarton\AppData\Local\Microsoft\Windows\Temporary Internet Files\Content.IE5\9DQY5Z5B\MC9001953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-11717"/>
            <a:ext cx="2324100" cy="14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0"/>
            <a:ext cx="57912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True or False:  </a:t>
            </a:r>
          </a:p>
          <a:p>
            <a:pPr marL="0" indent="0">
              <a:buNone/>
            </a:pPr>
            <a:r>
              <a:rPr lang="en-US" dirty="0" smtClean="0"/>
              <a:t>Reaching consensus is a significant problem for some teams.  A small fair number of teams will </a:t>
            </a:r>
            <a:r>
              <a:rPr lang="en-US" i="1" dirty="0" smtClean="0"/>
              <a:t>not</a:t>
            </a:r>
            <a:r>
              <a:rPr lang="en-US" dirty="0" smtClean="0"/>
              <a:t> reach consensus.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or Not?</a:t>
            </a:r>
            <a:endParaRPr lang="en-US" dirty="0"/>
          </a:p>
        </p:txBody>
      </p:sp>
      <p:pic>
        <p:nvPicPr>
          <p:cNvPr id="5122" name="Picture 2" descr="C:\Users\lbarton\AppData\Local\Microsoft\Windows\Temporary Internet Files\Content.IE5\GMP4JW5L\MP9004422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1148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False:  </a:t>
            </a:r>
          </a:p>
          <a:p>
            <a:r>
              <a:rPr lang="en-US" sz="2800" dirty="0" smtClean="0">
                <a:latin typeface="+mn-lt"/>
              </a:rPr>
              <a:t>In these videos </a:t>
            </a:r>
            <a:r>
              <a:rPr lang="en-US" sz="2800" u="sng" dirty="0" smtClean="0">
                <a:latin typeface="+mn-lt"/>
              </a:rPr>
              <a:t>no</a:t>
            </a:r>
            <a:r>
              <a:rPr lang="en-US" sz="2800" dirty="0" smtClean="0">
                <a:latin typeface="+mn-lt"/>
              </a:rPr>
              <a:t> teams had any unresolved disagreement.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4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506548"/>
            <a:ext cx="67056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teams reference specific assessment tool(s) in their discussions?     In their documentation? </a:t>
            </a:r>
          </a:p>
          <a:p>
            <a:pPr marL="0" indent="0">
              <a:buNone/>
            </a:pPr>
            <a:r>
              <a:rPr lang="en-US" dirty="0" smtClean="0"/>
              <a:t>        None, a few, some, many, nearly 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Discussion About Assessment Tools?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3013097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942700"/>
              </p:ext>
            </p:extLst>
          </p:nvPr>
        </p:nvGraphicFramePr>
        <p:xfrm>
          <a:off x="1143000" y="3429000"/>
          <a:ext cx="77343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2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447800"/>
            <a:ext cx="8839200" cy="4419600"/>
          </a:xfrm>
        </p:spPr>
        <p:txBody>
          <a:bodyPr/>
          <a:lstStyle/>
          <a:p>
            <a:r>
              <a:rPr lang="en-US" sz="2000" dirty="0" smtClean="0"/>
              <a:t>Shorter meetings when a parent was present </a:t>
            </a:r>
          </a:p>
          <a:p>
            <a:pPr lvl="1"/>
            <a:r>
              <a:rPr lang="en-US" sz="2000" dirty="0" smtClean="0"/>
              <a:t>mean 8.7 (6.6) min vs. 11.9 (8.1) min</a:t>
            </a:r>
          </a:p>
          <a:p>
            <a:pPr lvl="1"/>
            <a:r>
              <a:rPr lang="en-US" sz="2000" dirty="0" smtClean="0"/>
              <a:t>74% of meetings 1-4 min included a parent</a:t>
            </a:r>
          </a:p>
          <a:p>
            <a:r>
              <a:rPr lang="en-US" sz="2000" dirty="0" smtClean="0"/>
              <a:t>Lower quality of team process when parent present</a:t>
            </a:r>
          </a:p>
          <a:p>
            <a:pPr lvl="1"/>
            <a:r>
              <a:rPr lang="en-US" sz="2000" dirty="0" smtClean="0"/>
              <a:t>Mean 3.3 (1.2) rating vs. 3.8 (1.1) rating</a:t>
            </a:r>
          </a:p>
          <a:p>
            <a:r>
              <a:rPr lang="en-US" sz="2000" dirty="0" smtClean="0"/>
              <a:t>Explanations:</a:t>
            </a:r>
          </a:p>
          <a:p>
            <a:pPr lvl="1"/>
            <a:r>
              <a:rPr lang="en-US" sz="2000" dirty="0" smtClean="0"/>
              <a:t>71% did not explain why data were collected</a:t>
            </a:r>
          </a:p>
          <a:p>
            <a:pPr lvl="1"/>
            <a:r>
              <a:rPr lang="en-US" sz="2000" dirty="0" smtClean="0"/>
              <a:t>49% explained the meaning of each outcome during the meting</a:t>
            </a:r>
          </a:p>
          <a:p>
            <a:pPr lvl="1"/>
            <a:r>
              <a:rPr lang="en-US" sz="2000" dirty="0" smtClean="0"/>
              <a:t>49% mentioned what skills are expect of a child that age</a:t>
            </a:r>
          </a:p>
          <a:p>
            <a:pPr lvl="1"/>
            <a:r>
              <a:rPr lang="en-US" sz="2000" dirty="0" smtClean="0"/>
              <a:t>14% mentioned sequences in development </a:t>
            </a:r>
          </a:p>
          <a:p>
            <a:r>
              <a:rPr lang="en-US" sz="2000" dirty="0" smtClean="0"/>
              <a:t>19% parents said agree or nodded head only, 72% parent spontaneously spoke up</a:t>
            </a:r>
          </a:p>
          <a:p>
            <a:r>
              <a:rPr lang="en-US" sz="2000" dirty="0" smtClean="0"/>
              <a:t>Same average number of settings discussed as                                           on teams without a parent</a:t>
            </a:r>
          </a:p>
          <a:p>
            <a:r>
              <a:rPr lang="en-US" sz="2000" dirty="0" smtClean="0"/>
              <a:t>Less likely to consider more than one rating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Including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37185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2259" y="1828800"/>
            <a:ext cx="269371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Coder Rating: Quality of Overall Team Process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93358"/>
              </p:ext>
            </p:extLst>
          </p:nvPr>
        </p:nvGraphicFramePr>
        <p:xfrm>
          <a:off x="457200" y="1828800"/>
          <a:ext cx="571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22" name="Picture 6" descr="C:\Users\lbarton\AppData\Local\Microsoft\Windows\Temporary Internet Files\Content.IE5\2BD8V041\MC9000390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5514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9" b="24385"/>
          <a:stretch/>
        </p:blipFill>
        <p:spPr>
          <a:xfrm>
            <a:off x="7476223" y="533400"/>
            <a:ext cx="1010251" cy="74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0" y="4572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Mean:</a:t>
            </a:r>
          </a:p>
          <a:p>
            <a:r>
              <a:rPr lang="en-US" sz="1600" b="0" dirty="0" smtClean="0"/>
              <a:t>Entry    3.6  (1.1)</a:t>
            </a:r>
          </a:p>
          <a:p>
            <a:r>
              <a:rPr lang="en-US" sz="1600" b="0" dirty="0" smtClean="0"/>
              <a:t>Exit       3.4 (1.3)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41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Coder Rating of Quality of the COS Process for each Outcome Area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82130"/>
              </p:ext>
            </p:extLst>
          </p:nvPr>
        </p:nvGraphicFramePr>
        <p:xfrm>
          <a:off x="0" y="15240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29400" y="1600200"/>
            <a:ext cx="2362200" cy="4525963"/>
          </a:xfrm>
        </p:spPr>
        <p:txBody>
          <a:bodyPr/>
          <a:lstStyle/>
          <a:p>
            <a:r>
              <a:rPr lang="en-US" sz="2000" dirty="0" smtClean="0"/>
              <a:t>Somewhat higher ratings  of COS quality for outcomes 2 and 3, than for 1.</a:t>
            </a:r>
          </a:p>
          <a:p>
            <a:r>
              <a:rPr lang="en-US" sz="2000" dirty="0" smtClean="0"/>
              <a:t>COS quality related to overall team process quality ratings.  Correlations:            .46 O1,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.56 O2,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.58 O3.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65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barton\AppData\Local\Microsoft\Windows\Temporary Internet Files\Content.IE5\3CB0I7U8\MC90018957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4707"/>
            <a:ext cx="3822192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8750" y="2274073"/>
            <a:ext cx="2895600" cy="76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040" y="1981200"/>
            <a:ext cx="375285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States identified need…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ENHANCE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81250"/>
            <a:ext cx="24479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3480816"/>
            <a:ext cx="2971800" cy="2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Approach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Assumptions:</a:t>
            </a:r>
          </a:p>
          <a:p>
            <a:r>
              <a:rPr lang="en-US" dirty="0" smtClean="0"/>
              <a:t>COS </a:t>
            </a:r>
            <a:r>
              <a:rPr lang="en-US" dirty="0"/>
              <a:t>validity is inherently tied to implementation</a:t>
            </a:r>
          </a:p>
          <a:p>
            <a:r>
              <a:rPr lang="en-US" dirty="0"/>
              <a:t>Validity is </a:t>
            </a:r>
            <a:r>
              <a:rPr lang="en-US" u="sng" dirty="0"/>
              <a:t>not</a:t>
            </a:r>
            <a:r>
              <a:rPr lang="en-US" dirty="0"/>
              <a:t> a characteristic of the COS</a:t>
            </a:r>
          </a:p>
          <a:p>
            <a:r>
              <a:rPr lang="en-US" dirty="0"/>
              <a:t>Validity </a:t>
            </a:r>
            <a:r>
              <a:rPr lang="en-US" u="sng" dirty="0"/>
              <a:t>is</a:t>
            </a:r>
            <a:r>
              <a:rPr lang="en-US" dirty="0"/>
              <a:t> a characteristic of the data produced by the COS process and how those data are used</a:t>
            </a:r>
          </a:p>
          <a:p>
            <a:r>
              <a:rPr lang="en-US" dirty="0"/>
              <a:t>Effective and consistent implementation is central to valid data. </a:t>
            </a:r>
          </a:p>
          <a:p>
            <a:pPr marL="0" indent="0">
              <a:buNone/>
            </a:pPr>
            <a:r>
              <a:rPr lang="en-US" dirty="0" smtClean="0"/>
              <a:t>Approach:</a:t>
            </a:r>
          </a:p>
          <a:p>
            <a:r>
              <a:rPr lang="en-US" dirty="0" smtClean="0"/>
              <a:t>Across studies, investigating a series of claims to see if base of evidence is consistent with valid/reliable data….</a:t>
            </a:r>
          </a:p>
          <a:p>
            <a:r>
              <a:rPr lang="en-US" dirty="0" smtClean="0"/>
              <a:t>Accumulate evidence to suggest that COS process can produce data that are valid for </a:t>
            </a:r>
            <a:r>
              <a:rPr lang="en-US" dirty="0" err="1" smtClean="0"/>
              <a:t>inended</a:t>
            </a:r>
            <a:r>
              <a:rPr lang="en-US" dirty="0" smtClean="0"/>
              <a:t> 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76200"/>
            <a:ext cx="297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Evidence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62492"/>
              </p:ext>
            </p:extLst>
          </p:nvPr>
        </p:nvGraphicFramePr>
        <p:xfrm>
          <a:off x="304800" y="1600200"/>
          <a:ext cx="83820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562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Integrity of the data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&lt; 10% explicit inten</a:t>
                      </a:r>
                      <a:r>
                        <a:rPr lang="en-US" sz="2000" b="1" baseline="0" dirty="0" smtClean="0"/>
                        <a:t>t to alter rating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Supported.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5 videos (4%, from 4 programs) had evidence of intent to alter ratings on one outcome. 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76073"/>
              </p:ext>
            </p:extLst>
          </p:nvPr>
        </p:nvGraphicFramePr>
        <p:xfrm>
          <a:off x="304800" y="3962400"/>
          <a:ext cx="84582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715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Associate</a:t>
                      </a:r>
                      <a:r>
                        <a:rPr lang="en-US" sz="2400" baseline="0" dirty="0" smtClean="0"/>
                        <a:t> skills with the right outcomes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&gt;=85%</a:t>
                      </a:r>
                      <a:r>
                        <a:rPr lang="en-US" sz="2000" b="1" baseline="0" dirty="0" smtClean="0"/>
                        <a:t> associate skills with the right outcomes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Supported.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94% outcome 1, 94% outcome 2, 95% outcome 3  associated skills with the appropriate outcome area.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Evidence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30017"/>
              </p:ext>
            </p:extLst>
          </p:nvPr>
        </p:nvGraphicFramePr>
        <p:xfrm>
          <a:off x="304800" y="1600200"/>
          <a:ext cx="8382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562600"/>
              </a:tblGrid>
              <a:tr h="714375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Application of rating</a:t>
                      </a:r>
                      <a:r>
                        <a:rPr lang="en-US" sz="2400" baseline="0" dirty="0" smtClean="0"/>
                        <a:t> criteria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125"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&gt;=85% of teams will apply rating criteria</a:t>
                      </a:r>
                      <a:r>
                        <a:rPr lang="en-US" sz="2000" b="1" baseline="0" dirty="0" smtClean="0"/>
                        <a:t> appropriately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9525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267200"/>
            <a:ext cx="69417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Types of </a:t>
            </a:r>
            <a:r>
              <a:rPr lang="en-US" sz="2000" dirty="0" smtClean="0">
                <a:latin typeface="+mn-lt"/>
              </a:rPr>
              <a:t>misunderstanding/misapplication of rating criteria:</a:t>
            </a: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base rating on progress instead of distance from age-expected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over </a:t>
            </a:r>
            <a:r>
              <a:rPr lang="en-US" sz="2000" b="0" dirty="0">
                <a:latin typeface="+mn-lt"/>
              </a:rPr>
              <a:t>emphasize one aspect </a:t>
            </a:r>
            <a:r>
              <a:rPr lang="en-US" sz="2000" b="0" dirty="0" smtClean="0">
                <a:latin typeface="+mn-lt"/>
              </a:rPr>
              <a:t>too much (e.g., EVER)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apply criteria wrong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explain </a:t>
            </a:r>
            <a:r>
              <a:rPr lang="en-US" sz="2000" b="0" dirty="0">
                <a:latin typeface="+mn-lt"/>
              </a:rPr>
              <a:t>criteria </a:t>
            </a:r>
            <a:r>
              <a:rPr lang="en-US" sz="2000" b="0" dirty="0" smtClean="0">
                <a:latin typeface="+mn-lt"/>
              </a:rPr>
              <a:t>appropriately, but </a:t>
            </a:r>
            <a:r>
              <a:rPr lang="en-US" sz="2000" b="0" dirty="0">
                <a:latin typeface="+mn-lt"/>
              </a:rPr>
              <a:t>then apply it wrong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99" y="4283122"/>
            <a:ext cx="1758244" cy="26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15672"/>
              </p:ext>
            </p:extLst>
          </p:nvPr>
        </p:nvGraphicFramePr>
        <p:xfrm>
          <a:off x="228600" y="1447800"/>
          <a:ext cx="8686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029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Understanding</a:t>
                      </a:r>
                      <a:r>
                        <a:rPr lang="en-US" sz="2400" baseline="0" dirty="0" smtClean="0"/>
                        <a:t> Age-Appropriate Functioning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&lt;</a:t>
                      </a:r>
                      <a:r>
                        <a:rPr lang="en-US" sz="2000" b="1" baseline="0" dirty="0" smtClean="0"/>
                        <a:t> 15% of videos will show major mistakes related to age-appropriate functioning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Supported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/>
                        <a:t>Only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9 videos (8%, from 6 programs) showed major inappropriate age-anchoring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/>
                        <a:t>13 video (11%) showed</a:t>
                      </a:r>
                      <a:r>
                        <a:rPr lang="en-US" sz="2000" b="1" baseline="0" dirty="0" smtClean="0"/>
                        <a:t> any level (major or minor) of inappropriate age anchoring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1261"/>
              </p:ext>
            </p:extLst>
          </p:nvPr>
        </p:nvGraphicFramePr>
        <p:xfrm>
          <a:off x="228600" y="4038600"/>
          <a:ext cx="8686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029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Match between</a:t>
                      </a:r>
                      <a:r>
                        <a:rPr lang="en-US" sz="2400" baseline="0" dirty="0" smtClean="0"/>
                        <a:t> Coder and Team Ratings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&gt;= 85% of the team’s ratings</a:t>
                      </a:r>
                      <a:r>
                        <a:rPr lang="en-US" sz="2000" b="1" baseline="0" dirty="0" smtClean="0"/>
                        <a:t> are within 1 point of the coder’s ratings.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Supported</a:t>
                      </a:r>
                      <a:r>
                        <a:rPr lang="en-US" sz="2000" b="1" baseline="0" dirty="0" smtClean="0"/>
                        <a:t> in videos where there was enough evidence for coder to make a judgment.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88-97% of the single point ratings were a match.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85-97% of the ratings involving 2 point ranges were a match.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9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Between Team and        Coder Ratings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22577"/>
              </p:ext>
            </p:extLst>
          </p:nvPr>
        </p:nvGraphicFramePr>
        <p:xfrm>
          <a:off x="228601" y="1447800"/>
          <a:ext cx="8839197" cy="38557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88211"/>
                <a:gridCol w="691482"/>
                <a:gridCol w="606611"/>
                <a:gridCol w="779929"/>
                <a:gridCol w="606611"/>
                <a:gridCol w="519953"/>
                <a:gridCol w="779929"/>
                <a:gridCol w="693271"/>
                <a:gridCol w="606611"/>
                <a:gridCol w="866589"/>
              </a:tblGrid>
              <a:tr h="62460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Coder’s rating about extent to which team ratings were consistent with coder’s </a:t>
                      </a:r>
                      <a:r>
                        <a:rPr lang="en-US" sz="1800" dirty="0" smtClean="0">
                          <a:effectLst/>
                        </a:rPr>
                        <a:t>ratings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Positive Social Relationships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Knowledge and Skills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Take Appropriate Action to Meet Needs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4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7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infor-mation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infor-mation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3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all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infor-mation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Match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</a:rPr>
                        <a:t>72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3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match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9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8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Can’t tell/Excluded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</a:rPr>
                        <a:t>(</a:t>
                      </a:r>
                      <a:r>
                        <a:rPr lang="en-US" sz="1600" i="1" dirty="0">
                          <a:effectLst/>
                        </a:rPr>
                        <a:t>coder could not provide rating or a specific range of 2 points or less)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33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56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Match if:  </a:t>
            </a:r>
          </a:p>
          <a:p>
            <a:r>
              <a:rPr lang="en-US" sz="1800" dirty="0" smtClean="0">
                <a:latin typeface="+mn-lt"/>
              </a:rPr>
              <a:t>Coder single point rating and team rating was within 1 point </a:t>
            </a:r>
          </a:p>
          <a:p>
            <a:r>
              <a:rPr lang="en-US" sz="1800" dirty="0" smtClean="0">
                <a:latin typeface="+mn-lt"/>
              </a:rPr>
              <a:t>Coder 2 point range and team rating fell within that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Coder ratings of COS quality for each outcome predicted by: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depth </a:t>
            </a:r>
            <a:r>
              <a:rPr lang="en-US" sz="2800" dirty="0">
                <a:latin typeface="+mn-lt"/>
              </a:rPr>
              <a:t>of discussion, </a:t>
            </a:r>
            <a:endParaRPr lang="en-US" sz="2800" dirty="0" smtClean="0"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Coder rating of quality of team </a:t>
            </a:r>
            <a:r>
              <a:rPr lang="en-US" sz="2800" dirty="0">
                <a:latin typeface="+mn-lt"/>
              </a:rPr>
              <a:t>process, </a:t>
            </a:r>
            <a:endParaRPr lang="en-US" sz="2800" dirty="0" smtClean="0"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team  gave a rationale for their rating,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avoiding </a:t>
            </a:r>
            <a:r>
              <a:rPr lang="en-US" sz="2800" dirty="0">
                <a:latin typeface="+mn-lt"/>
              </a:rPr>
              <a:t>misapplications of rating criteria 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Coder rating of COS Quality on each outcome were strongly related to match of coder-team ratings</a:t>
            </a:r>
          </a:p>
          <a:p>
            <a:pPr lvl="1"/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Relationships of Coder Ratings of COS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Matching between coder and team ratings:</a:t>
            </a:r>
          </a:p>
          <a:p>
            <a:pPr lvl="1"/>
            <a:r>
              <a:rPr lang="en-US" dirty="0" smtClean="0">
                <a:latin typeface="+mn-lt"/>
              </a:rPr>
              <a:t>Less likely when:  </a:t>
            </a:r>
          </a:p>
          <a:p>
            <a:pPr lvl="2"/>
            <a:r>
              <a:rPr lang="en-US" dirty="0" smtClean="0">
                <a:latin typeface="+mn-lt"/>
              </a:rPr>
              <a:t> specific assessment tools were identified and </a:t>
            </a:r>
          </a:p>
          <a:p>
            <a:pPr lvl="2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when parent was on team</a:t>
            </a:r>
          </a:p>
          <a:p>
            <a:pPr lvl="1"/>
            <a:r>
              <a:rPr lang="en-US" dirty="0" smtClean="0">
                <a:latin typeface="+mn-lt"/>
              </a:rPr>
              <a:t>More likely when: </a:t>
            </a:r>
          </a:p>
          <a:p>
            <a:pPr lvl="2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rationale for rating was provided, </a:t>
            </a:r>
          </a:p>
          <a:p>
            <a:pPr lvl="2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higher coder rating of quality general team process, </a:t>
            </a:r>
          </a:p>
          <a:p>
            <a:pPr lvl="2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more providers with different roles participated, </a:t>
            </a:r>
          </a:p>
          <a:p>
            <a:pPr lvl="2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coder rated as high COS quality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Relationships for Match Between Coder and Team Ratings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3460" y="-401764"/>
            <a:ext cx="1628775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600200"/>
            <a:ext cx="8839200" cy="44196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Not a nationally representative                                       sample of videos</a:t>
            </a:r>
          </a:p>
          <a:p>
            <a:r>
              <a:rPr lang="en-US" sz="3200" dirty="0" smtClean="0">
                <a:latin typeface="+mn-lt"/>
              </a:rPr>
              <a:t>Too small a sample to disaggregate by multiple predictor variables.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Videos may not reflect all the knowledge people consider. Teams who work together may speak in shorthand about information everyone knows</a:t>
            </a:r>
          </a:p>
          <a:p>
            <a:r>
              <a:rPr lang="en-US" sz="3200" dirty="0" smtClean="0">
                <a:latin typeface="+mn-lt"/>
              </a:rPr>
              <a:t>Unknown effects of people knowing that they were being videotaped</a:t>
            </a:r>
            <a:endParaRPr lang="en-US" sz="3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839200" cy="487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Wide variation in implementation.  Seems especially true when parents are on the team</a:t>
            </a:r>
          </a:p>
          <a:p>
            <a:r>
              <a:rPr lang="en-US" dirty="0">
                <a:latin typeface="+mn-lt"/>
              </a:rPr>
              <a:t>Small group of COS meetings involve quick affirmation of rating with parent, documenting an assessment, and  with little discussion/rationale </a:t>
            </a:r>
          </a:p>
          <a:p>
            <a:r>
              <a:rPr lang="en-US" dirty="0" smtClean="0">
                <a:latin typeface="+mn-lt"/>
              </a:rPr>
              <a:t>Meetings </a:t>
            </a:r>
            <a:r>
              <a:rPr lang="en-US" dirty="0">
                <a:latin typeface="+mn-lt"/>
              </a:rPr>
              <a:t>vary considerably in length and depth of discussion/description of child’s skills</a:t>
            </a:r>
          </a:p>
          <a:p>
            <a:r>
              <a:rPr lang="en-US" dirty="0" smtClean="0">
                <a:latin typeface="+mn-lt"/>
              </a:rPr>
              <a:t>Evidence that meetings where more information was available, COS can be a valid process</a:t>
            </a:r>
          </a:p>
          <a:p>
            <a:r>
              <a:rPr lang="en-US" dirty="0">
                <a:latin typeface="+mn-lt"/>
              </a:rPr>
              <a:t>Positive team process appears to support quality COS process</a:t>
            </a:r>
          </a:p>
          <a:p>
            <a:r>
              <a:rPr lang="en-US" dirty="0" smtClean="0">
                <a:latin typeface="+mn-lt"/>
              </a:rPr>
              <a:t>Misapplications of rating criteria often  base rating on progress rather than distance from age-expected or                                            over emphasize one aspect too much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286000"/>
            <a:ext cx="8305800" cy="1470025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chemeClr val="bg1"/>
                </a:solidFill>
              </a:rPr>
              <a:t>Questions? Comments? Reactions?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200" dirty="0" smtClean="0"/>
              <a:t>ENHANCE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1447800"/>
            <a:ext cx="85344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en-US" sz="27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2700" dirty="0" smtClean="0">
                <a:latin typeface="Arial" charset="0"/>
              </a:rPr>
              <a:t>Series of studies designed to find out: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the conditions under which the Child Outcomes Summary  (COS) Process produces meaningful and useful data for accountability and program improvement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the positive and/or negative impact of the COS process  on programs and staff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what revisions to the form and/or the                                 process are needed</a:t>
            </a:r>
          </a:p>
          <a:p>
            <a:pPr lvl="1" eaLnBrk="1" hangingPunct="1"/>
            <a:endParaRPr lang="en-US" sz="2400" dirty="0" smtClean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371600" cy="2077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Find out more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3429000"/>
            <a:ext cx="8229600" cy="2697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ENHANCE Website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http://ENHANCE.sri.com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ECTA Center Website</a:t>
            </a:r>
          </a:p>
          <a:p>
            <a:pPr lvl="1" eaLnBrk="1" hangingPunct="1"/>
            <a:r>
              <a:rPr lang="en-US" dirty="0" smtClean="0">
                <a:latin typeface="Arial" charset="0"/>
                <a:hlinkClick r:id="rId3"/>
              </a:rPr>
              <a:t>http://www.ectacenter.org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sz="1800" dirty="0" smtClean="0">
                <a:latin typeface="Arial" charset="0"/>
              </a:rPr>
              <a:t>go to topics: child outcomes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Contact ENHANCE staff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E-mail: </a:t>
            </a:r>
            <a:r>
              <a:rPr lang="en-US" dirty="0" smtClean="0">
                <a:latin typeface="Arial" charset="0"/>
                <a:hlinkClick r:id="rId4"/>
              </a:rPr>
              <a:t>ENHANCE@sri.com</a:t>
            </a:r>
            <a:endParaRPr lang="en-US" dirty="0" smtClean="0">
              <a:latin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>
              <a:latin typeface="Arial" charset="0"/>
            </a:endParaRPr>
          </a:p>
        </p:txBody>
      </p:sp>
      <p:pic>
        <p:nvPicPr>
          <p:cNvPr id="5" name="Picture 10" descr="61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447800"/>
            <a:ext cx="2163844" cy="32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33_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47800"/>
            <a:ext cx="3276600" cy="19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lbarton\Local Settings\Temporary Internet Files\Content.IE5\HK435GIR\MP9004089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447800"/>
            <a:ext cx="2971800" cy="1982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0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6629400" cy="4495800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Contents were developed with funding from grant R324A090171 from the U.S. Department of Education. </a:t>
            </a:r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Presentation does not necessarily represent the policy of the Department of Education, or endorsement by the Federal Government.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funder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648"/>
            <a:ext cx="2667000" cy="17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dirty="0" smtClean="0"/>
              <a:t>Four ENHANCE Studies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2133600"/>
            <a:ext cx="53340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>
                <a:latin typeface="Arial" charset="0"/>
              </a:rPr>
              <a:t>State Data Study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Provider Survey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Comparison with               Child Assessments 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US" sz="3400" dirty="0" smtClean="0">
                <a:latin typeface="Arial" charset="0"/>
              </a:rPr>
              <a:t>Team Decision-Making</a:t>
            </a:r>
          </a:p>
          <a:p>
            <a:pPr marL="742950" indent="-742950" eaLnBrk="1" hangingPunct="1">
              <a:lnSpc>
                <a:spcPct val="90000"/>
              </a:lnSpc>
              <a:buNone/>
            </a:pPr>
            <a:endParaRPr lang="en-US" sz="3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25603" name="Picture 4" descr="October2009-2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3028950" cy="4038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981200"/>
            <a:ext cx="8839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Question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>
                <a:latin typeface="Arial" charset="0"/>
              </a:rPr>
              <a:t>    Are patterns in statewide data consistent                                      with what we would expect from valid data?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Method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Analyze characteristics of COS data </a:t>
            </a:r>
            <a:r>
              <a:rPr lang="en-US" dirty="0" smtClean="0">
                <a:latin typeface="Arial" charset="0"/>
              </a:rPr>
              <a:t>                                                      and </a:t>
            </a:r>
            <a:r>
              <a:rPr lang="en-US" dirty="0">
                <a:latin typeface="Arial" charset="0"/>
              </a:rPr>
              <a:t>relationships to other variables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Look for consistency in patterns across </a:t>
            </a:r>
            <a:r>
              <a:rPr lang="en-US" dirty="0" smtClean="0">
                <a:latin typeface="Arial" charset="0"/>
              </a:rPr>
              <a:t>states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Support found in both EI and ECSE for relative stability in summary statements year to year.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Data Study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89491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752600"/>
            <a:ext cx="6553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Sample 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All valid COS data within the state for                                    a reporting year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9 Part B preschool and 9 Part C states have submitted their data for comparison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Data Study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-79744"/>
            <a:ext cx="2819239" cy="2215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9" y="5128028"/>
            <a:ext cx="2730795" cy="20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2-4:</a:t>
            </a:r>
            <a:br>
              <a:rPr lang="en-US" dirty="0" smtClean="0"/>
            </a:br>
            <a:r>
              <a:rPr lang="en-US" dirty="0" smtClean="0"/>
              <a:t>Project Data Collection Sites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latin typeface="Arial Rounded MT Bold" pitchFamily="34" charset="0"/>
              </a:rPr>
              <a:t>Part C (Birth to 3)</a:t>
            </a:r>
          </a:p>
          <a:p>
            <a:r>
              <a:rPr lang="en-US" sz="2800" dirty="0" smtClean="0">
                <a:latin typeface="Arial Rounded MT Bold" pitchFamily="34" charset="0"/>
              </a:rPr>
              <a:t>Illinois</a:t>
            </a:r>
          </a:p>
          <a:p>
            <a:r>
              <a:rPr lang="en-US" sz="2800" dirty="0" smtClean="0">
                <a:latin typeface="Arial Rounded MT Bold" pitchFamily="34" charset="0"/>
              </a:rPr>
              <a:t>Maine</a:t>
            </a:r>
          </a:p>
          <a:p>
            <a:r>
              <a:rPr lang="en-US" sz="2800" dirty="0" smtClean="0">
                <a:latin typeface="Arial Rounded MT Bold" pitchFamily="34" charset="0"/>
              </a:rPr>
              <a:t>Minnesota</a:t>
            </a:r>
          </a:p>
          <a:p>
            <a:r>
              <a:rPr lang="en-US" sz="2800" dirty="0" smtClean="0">
                <a:latin typeface="Arial Rounded MT Bold" pitchFamily="34" charset="0"/>
              </a:rPr>
              <a:t>New Mexico</a:t>
            </a:r>
          </a:p>
          <a:p>
            <a:r>
              <a:rPr lang="en-US" sz="2800" dirty="0" smtClean="0">
                <a:latin typeface="Arial Rounded MT Bold" pitchFamily="34" charset="0"/>
              </a:rPr>
              <a:t>Texas </a:t>
            </a:r>
          </a:p>
          <a:p>
            <a:r>
              <a:rPr lang="en-US" sz="2800" dirty="0" smtClean="0">
                <a:latin typeface="Arial Rounded MT Bold" pitchFamily="34" charset="0"/>
              </a:rPr>
              <a:t>North Carolina</a:t>
            </a:r>
          </a:p>
          <a:p>
            <a:r>
              <a:rPr lang="en-US" sz="2800" dirty="0" smtClean="0">
                <a:latin typeface="Arial Rounded MT Bold" pitchFamily="34" charset="0"/>
              </a:rPr>
              <a:t>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0" y="1371601"/>
            <a:ext cx="472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u="sng" dirty="0" smtClean="0">
                <a:latin typeface="Arial Rounded MT Bold" pitchFamily="34" charset="0"/>
              </a:rPr>
              <a:t>Part B Preschool (3-5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Illinois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Maine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Minnesota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New Mexico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Texas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South Carolina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5" descr="parent_10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372233"/>
            <a:ext cx="3886200" cy="11142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657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4583645-7DF7-4C0A-A3B3-0512B762ACA2}" type="slidenum">
              <a:rPr lang="en-US" sz="1800" b="0" smtClean="0">
                <a:latin typeface="+mn-lt"/>
              </a:rPr>
              <a:pPr algn="ctr">
                <a:defRPr/>
              </a:pPr>
              <a:t>8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Question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900" dirty="0" smtClean="0">
                <a:latin typeface="Arial" charset="0"/>
              </a:rPr>
              <a:t>What do providers tell us about their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900" dirty="0" smtClean="0">
                <a:latin typeface="Arial" charset="0"/>
              </a:rPr>
              <a:t>training about, experiences with, and the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900" dirty="0" smtClean="0">
                <a:latin typeface="Arial" charset="0"/>
              </a:rPr>
              <a:t>perceived validity of the COS process?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Get </a:t>
            </a:r>
            <a:r>
              <a:rPr lang="en-US" b="1" dirty="0">
                <a:latin typeface="Arial" charset="0"/>
              </a:rPr>
              <a:t>the Survey</a:t>
            </a:r>
            <a:endParaRPr lang="en-US" b="1" dirty="0">
              <a:latin typeface="Arial" charset="0"/>
              <a:hlinkClick r:id="rId3"/>
            </a:endParaRPr>
          </a:p>
          <a:p>
            <a:r>
              <a:rPr lang="en-US" sz="1900" dirty="0">
                <a:latin typeface="Arial" charset="0"/>
                <a:hlinkClick r:id="rId3"/>
              </a:rPr>
              <a:t>http://</a:t>
            </a:r>
            <a:r>
              <a:rPr lang="en-US" sz="1900" dirty="0" smtClean="0">
                <a:latin typeface="Arial" charset="0"/>
                <a:hlinkClick r:id="rId3"/>
              </a:rPr>
              <a:t>enhance.sri.com/datacollection/data.html</a:t>
            </a:r>
            <a:r>
              <a:rPr lang="en-US" sz="1900" dirty="0" smtClean="0">
                <a:latin typeface="Arial" charset="0"/>
              </a:rPr>
              <a:t> or</a:t>
            </a:r>
          </a:p>
          <a:p>
            <a:r>
              <a:rPr lang="en-US" sz="1900" dirty="0" smtClean="0">
                <a:latin typeface="Arial" charset="0"/>
              </a:rPr>
              <a:t>2012 Outcomes conference and DEC Conference presentations on ENHANCE website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9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 smtClean="0">
                <a:latin typeface="Arial" charset="0"/>
              </a:rPr>
              <a:t>Content</a:t>
            </a:r>
            <a:endParaRPr lang="en-US" b="1" dirty="0">
              <a:latin typeface="Arial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Training and knowledge of providers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How COS process is structured 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Frequency of implementing recommended practices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Attitudes and implementation challenges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Perceived accuracy of the ratings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Impact of COS on practice</a:t>
            </a:r>
          </a:p>
          <a:p>
            <a:endParaRPr lang="en-US" sz="2200" dirty="0">
              <a:latin typeface="Arial" charset="0"/>
            </a:endParaRPr>
          </a:p>
          <a:p>
            <a:pPr marL="0" indent="0">
              <a:buNone/>
            </a:pPr>
            <a:endParaRPr lang="en-US" sz="2200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Survey</a:t>
            </a:r>
            <a:endParaRPr lang="en-US" dirty="0"/>
          </a:p>
        </p:txBody>
      </p:sp>
      <p:pic>
        <p:nvPicPr>
          <p:cNvPr id="5" name="Content Placeholder 6" descr="emmaaut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799" y="-30126"/>
            <a:ext cx="3487479" cy="2219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Enhan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o cir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o circles &amp;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al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35893</TotalTime>
  <Words>2127</Words>
  <Application>Microsoft Office PowerPoint</Application>
  <PresentationFormat>On-screen Show (4:3)</PresentationFormat>
  <Paragraphs>406</Paragraphs>
  <Slides>41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Rounded MT Bold</vt:lpstr>
      <vt:lpstr>Calibri</vt:lpstr>
      <vt:lpstr>Courier New</vt:lpstr>
      <vt:lpstr>Times New Roman</vt:lpstr>
      <vt:lpstr>Wingdings</vt:lpstr>
      <vt:lpstr>Title Slide</vt:lpstr>
      <vt:lpstr>subtitle</vt:lpstr>
      <vt:lpstr>main</vt:lpstr>
      <vt:lpstr>no circles</vt:lpstr>
      <vt:lpstr>no logo</vt:lpstr>
      <vt:lpstr>no circles &amp; no logo</vt:lpstr>
      <vt:lpstr>teal background</vt:lpstr>
      <vt:lpstr>Document</vt:lpstr>
      <vt:lpstr>Validity of the Child Outcomes Summary  Process:</vt:lpstr>
      <vt:lpstr>Today’s session </vt:lpstr>
      <vt:lpstr>Origin of ENHANCE</vt:lpstr>
      <vt:lpstr>ENHANCE</vt:lpstr>
      <vt:lpstr>Four ENHANCE Studies</vt:lpstr>
      <vt:lpstr>State Data Study</vt:lpstr>
      <vt:lpstr>State Data Study</vt:lpstr>
      <vt:lpstr>Studies 2-4: Project Data Collection Sites</vt:lpstr>
      <vt:lpstr>Provider Survey</vt:lpstr>
      <vt:lpstr>Provider Survey</vt:lpstr>
      <vt:lpstr>Selected Provider Survey Findings</vt:lpstr>
      <vt:lpstr>Comparison with Child Assessments</vt:lpstr>
      <vt:lpstr>Team Decision-Making Study</vt:lpstr>
      <vt:lpstr>Team Decision-Making Videos</vt:lpstr>
      <vt:lpstr>Useful Resources and           Additional Information</vt:lpstr>
      <vt:lpstr>Team Decision Making Study Sample</vt:lpstr>
      <vt:lpstr>Team Decision Making Study Sample</vt:lpstr>
      <vt:lpstr>Team Decision Making Study Provider Training and Experience</vt:lpstr>
      <vt:lpstr>Team Decision Making Study Sample of Videos</vt:lpstr>
      <vt:lpstr>Learning about implementation of COS process</vt:lpstr>
      <vt:lpstr>Implementation of COS Process</vt:lpstr>
      <vt:lpstr>Meeting Length</vt:lpstr>
      <vt:lpstr>Meeting Length</vt:lpstr>
      <vt:lpstr>Consensus or Not?</vt:lpstr>
      <vt:lpstr>Explicit Discussion About Assessment Tools?</vt:lpstr>
      <vt:lpstr>Meetings Including Parents</vt:lpstr>
      <vt:lpstr>Reactions?</vt:lpstr>
      <vt:lpstr>Coder Rating: Quality of Overall Team Process</vt:lpstr>
      <vt:lpstr>Coder Rating of Quality of the COS Process for each Outcome Area</vt:lpstr>
      <vt:lpstr>Validity Approach</vt:lpstr>
      <vt:lpstr>Validity Evidence</vt:lpstr>
      <vt:lpstr>Validity Evidence</vt:lpstr>
      <vt:lpstr>Validity Evidence</vt:lpstr>
      <vt:lpstr>Match Between Team and        Coder Ratings</vt:lpstr>
      <vt:lpstr>Predictive Relationships of Coder Ratings of COS Quality</vt:lpstr>
      <vt:lpstr>Predictive Relationships for Match Between Coder and Team Ratings</vt:lpstr>
      <vt:lpstr>Limitations </vt:lpstr>
      <vt:lpstr>Summary </vt:lpstr>
      <vt:lpstr>Questions? Comments? Reactions?</vt:lpstr>
      <vt:lpstr>Find out more</vt:lpstr>
      <vt:lpstr>Thanks to our funder</vt:lpstr>
    </vt:vector>
  </TitlesOfParts>
  <Company>SRI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Ascencion Villanueva</dc:creator>
  <cp:lastModifiedBy>Kellen Reid</cp:lastModifiedBy>
  <cp:revision>563</cp:revision>
  <cp:lastPrinted>2014-09-04T13:21:06Z</cp:lastPrinted>
  <dcterms:created xsi:type="dcterms:W3CDTF">2010-02-03T21:22:21Z</dcterms:created>
  <dcterms:modified xsi:type="dcterms:W3CDTF">2014-09-06T19:25:04Z</dcterms:modified>
</cp:coreProperties>
</file>