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5" r:id="rId4"/>
    <p:sldId id="266" r:id="rId5"/>
    <p:sldId id="257" r:id="rId6"/>
    <p:sldId id="273" r:id="rId7"/>
    <p:sldId id="267" r:id="rId8"/>
    <p:sldId id="258" r:id="rId9"/>
    <p:sldId id="259" r:id="rId10"/>
    <p:sldId id="268" r:id="rId11"/>
    <p:sldId id="260" r:id="rId12"/>
    <p:sldId id="261" r:id="rId13"/>
    <p:sldId id="262" r:id="rId14"/>
    <p:sldId id="264" r:id="rId15"/>
    <p:sldId id="26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Family</a:t>
            </a:r>
            <a:r>
              <a:rPr lang="en-US" baseline="0" dirty="0" smtClean="0"/>
              <a:t> Outcome Survey Response Rate </a:t>
            </a:r>
          </a:p>
          <a:p>
            <a:pPr>
              <a:defRPr/>
            </a:pPr>
            <a:r>
              <a:rPr lang="en-US" baseline="0" dirty="0" smtClean="0"/>
              <a:t>FY 2008 – FY 2012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 Rate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FY 2012-2013</c:v>
                </c:pt>
                <c:pt idx="1">
                  <c:v>FY 2011-2012</c:v>
                </c:pt>
                <c:pt idx="2">
                  <c:v>FY 2010-2011</c:v>
                </c:pt>
                <c:pt idx="3">
                  <c:v>FY 2009-2010</c:v>
                </c:pt>
                <c:pt idx="4">
                  <c:v>FY 2008-2009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0.16</c:v>
                </c:pt>
                <c:pt idx="1">
                  <c:v>0.17</c:v>
                </c:pt>
                <c:pt idx="2">
                  <c:v>0.19</c:v>
                </c:pt>
                <c:pt idx="3">
                  <c:v>0.23</c:v>
                </c:pt>
                <c:pt idx="4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69792"/>
        <c:axId val="46387968"/>
      </c:barChart>
      <c:catAx>
        <c:axId val="46369792"/>
        <c:scaling>
          <c:orientation val="minMax"/>
        </c:scaling>
        <c:delete val="0"/>
        <c:axPos val="l"/>
        <c:majorTickMark val="out"/>
        <c:minorTickMark val="none"/>
        <c:tickLblPos val="nextTo"/>
        <c:crossAx val="46387968"/>
        <c:crosses val="autoZero"/>
        <c:auto val="1"/>
        <c:lblAlgn val="ctr"/>
        <c:lblOffset val="100"/>
        <c:noMultiLvlLbl val="0"/>
      </c:catAx>
      <c:valAx>
        <c:axId val="463879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636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75098632932597"/>
          <c:y val="4.9164488132940769E-2"/>
          <c:w val="0.72066369078284798"/>
          <c:h val="0.68219502792823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FY 2008-2009</c:v>
                </c:pt>
                <c:pt idx="1">
                  <c:v>FY 2009-2010</c:v>
                </c:pt>
                <c:pt idx="2">
                  <c:v>FY 2010-2011</c:v>
                </c:pt>
                <c:pt idx="3">
                  <c:v>FY 2011-2012</c:v>
                </c:pt>
                <c:pt idx="4">
                  <c:v>FY 2012-2013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FY 2008-2009</c:v>
                </c:pt>
                <c:pt idx="1">
                  <c:v>FY 2009-2010</c:v>
                </c:pt>
                <c:pt idx="2">
                  <c:v>FY 2010-2011</c:v>
                </c:pt>
                <c:pt idx="3">
                  <c:v>FY 2011-2012</c:v>
                </c:pt>
                <c:pt idx="4">
                  <c:v>FY 2012-2013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0.74</c:v>
                </c:pt>
                <c:pt idx="1">
                  <c:v>0.75</c:v>
                </c:pt>
                <c:pt idx="2">
                  <c:v>0.74</c:v>
                </c:pt>
                <c:pt idx="3">
                  <c:v>0.76</c:v>
                </c:pt>
                <c:pt idx="4">
                  <c:v>0.75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70848"/>
        <c:axId val="96672768"/>
      </c:lineChart>
      <c:catAx>
        <c:axId val="9667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96672768"/>
        <c:crosses val="autoZero"/>
        <c:auto val="1"/>
        <c:lblAlgn val="ctr"/>
        <c:lblOffset val="100"/>
        <c:noMultiLvlLbl val="0"/>
      </c:catAx>
      <c:valAx>
        <c:axId val="96672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66708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FY 2008-2009</c:v>
                </c:pt>
                <c:pt idx="1">
                  <c:v>FY 2009-2010</c:v>
                </c:pt>
                <c:pt idx="2">
                  <c:v>FY 2010-2011</c:v>
                </c:pt>
                <c:pt idx="3">
                  <c:v>FY 2011-2012</c:v>
                </c:pt>
                <c:pt idx="4">
                  <c:v>FY 2012-2013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0.86</c:v>
                </c:pt>
                <c:pt idx="1">
                  <c:v>0.86</c:v>
                </c:pt>
                <c:pt idx="2">
                  <c:v>0.86</c:v>
                </c:pt>
                <c:pt idx="3">
                  <c:v>0.86</c:v>
                </c:pt>
                <c:pt idx="4">
                  <c:v>0.86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FY 2008-2009</c:v>
                </c:pt>
                <c:pt idx="1">
                  <c:v>FY 2009-2010</c:v>
                </c:pt>
                <c:pt idx="2">
                  <c:v>FY 2010-2011</c:v>
                </c:pt>
                <c:pt idx="3">
                  <c:v>FY 2011-2012</c:v>
                </c:pt>
                <c:pt idx="4">
                  <c:v>FY 2012-2013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</c:v>
                </c:pt>
                <c:pt idx="1">
                  <c:v>0.72</c:v>
                </c:pt>
                <c:pt idx="2">
                  <c:v>0.71</c:v>
                </c:pt>
                <c:pt idx="3">
                  <c:v>0.74</c:v>
                </c:pt>
                <c:pt idx="4">
                  <c:v>0.72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74560"/>
        <c:axId val="96676096"/>
      </c:lineChart>
      <c:catAx>
        <c:axId val="9667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96676096"/>
        <c:crosses val="autoZero"/>
        <c:auto val="1"/>
        <c:lblAlgn val="ctr"/>
        <c:lblOffset val="100"/>
        <c:noMultiLvlLbl val="0"/>
      </c:catAx>
      <c:valAx>
        <c:axId val="96676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6674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FY 2008- 2009</c:v>
                </c:pt>
                <c:pt idx="1">
                  <c:v>FY 2009- 2010</c:v>
                </c:pt>
                <c:pt idx="2">
                  <c:v>FY 2010- 2011</c:v>
                </c:pt>
                <c:pt idx="3">
                  <c:v>FY 2011- 2012</c:v>
                </c:pt>
                <c:pt idx="4">
                  <c:v>FY 2012- 2013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0.91</c:v>
                </c:pt>
                <c:pt idx="1">
                  <c:v>0.91</c:v>
                </c:pt>
                <c:pt idx="2">
                  <c:v>0.91</c:v>
                </c:pt>
                <c:pt idx="3">
                  <c:v>0.91</c:v>
                </c:pt>
                <c:pt idx="4">
                  <c:v>0.91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FY 2008- 2009</c:v>
                </c:pt>
                <c:pt idx="1">
                  <c:v>FY 2009- 2010</c:v>
                </c:pt>
                <c:pt idx="2">
                  <c:v>FY 2010- 2011</c:v>
                </c:pt>
                <c:pt idx="3">
                  <c:v>FY 2011- 2012</c:v>
                </c:pt>
                <c:pt idx="4">
                  <c:v>FY 2012- 2013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0.83</c:v>
                </c:pt>
                <c:pt idx="1">
                  <c:v>0.84</c:v>
                </c:pt>
                <c:pt idx="2">
                  <c:v>0.84</c:v>
                </c:pt>
                <c:pt idx="3">
                  <c:v>0.83</c:v>
                </c:pt>
                <c:pt idx="4">
                  <c:v>0.83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76512"/>
        <c:axId val="118978048"/>
      </c:lineChart>
      <c:catAx>
        <c:axId val="11897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8978048"/>
        <c:crosses val="autoZero"/>
        <c:auto val="1"/>
        <c:lblAlgn val="ctr"/>
        <c:lblOffset val="100"/>
        <c:noMultiLvlLbl val="0"/>
      </c:catAx>
      <c:valAx>
        <c:axId val="11897804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976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4511FAF-BD6F-4163-B340-74CB731A2E5F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A591CF-C42D-4674-913F-5D48394EE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Outcomes and SSIP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North Carolina</a:t>
            </a:r>
          </a:p>
          <a:p>
            <a:r>
              <a:rPr lang="en-US" dirty="0" smtClean="0"/>
              <a:t>Infant Toddler Program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5257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Gary Harmon, PhD</a:t>
            </a:r>
          </a:p>
          <a:p>
            <a:r>
              <a:rPr lang="en-US" dirty="0" smtClean="0"/>
              <a:t>Part C Data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Outcomes – Longitudinal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1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867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Rights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41845"/>
              </p:ext>
            </p:extLst>
          </p:nvPr>
        </p:nvGraphicFramePr>
        <p:xfrm>
          <a:off x="838200" y="1295400"/>
          <a:ext cx="7521575" cy="5224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520940" cy="7647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Effectively Communicate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810515"/>
              </p:ext>
            </p:extLst>
          </p:nvPr>
        </p:nvGraphicFramePr>
        <p:xfrm>
          <a:off x="838200" y="1371600"/>
          <a:ext cx="7521575" cy="5224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2094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and Learn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425127"/>
              </p:ext>
            </p:extLst>
          </p:nvPr>
        </p:nvGraphicFramePr>
        <p:xfrm>
          <a:off x="838200" y="1524000"/>
          <a:ext cx="7521575" cy="4614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520940" cy="103140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</a:t>
            </a: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Sites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Targets 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376713"/>
              </p:ext>
            </p:extLst>
          </p:nvPr>
        </p:nvGraphicFramePr>
        <p:xfrm>
          <a:off x="228601" y="2895600"/>
          <a:ext cx="8686799" cy="3200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6043"/>
                <a:gridCol w="1408670"/>
                <a:gridCol w="1408670"/>
                <a:gridCol w="1408670"/>
                <a:gridCol w="939114"/>
                <a:gridCol w="1095632"/>
              </a:tblGrid>
              <a:tr h="1249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Family Outcome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Target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Number (%) of Sites At </a:t>
                      </a:r>
                      <a:r>
                        <a:rPr lang="en-US" sz="1800" u="none" strike="noStrike" dirty="0">
                          <a:effectLst/>
                        </a:rPr>
                        <a:t>or </a:t>
                      </a:r>
                      <a:r>
                        <a:rPr lang="en-US" sz="1800" u="none" strike="noStrike" dirty="0" smtClean="0">
                          <a:effectLst/>
                        </a:rPr>
                        <a:t>Above Target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Number (%) of Sites Below Target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Low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High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556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Know Their Rights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 (12.5%)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14 (87.5%)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83774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Effectively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Communicate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 </a:t>
                      </a:r>
                      <a:r>
                        <a:rPr lang="en-US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</a:rPr>
                        <a:t>6.25</a:t>
                      </a:r>
                      <a:r>
                        <a:rPr lang="en-US" sz="1800" u="none" strike="noStrike" dirty="0">
                          <a:effectLst/>
                        </a:rPr>
                        <a:t>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15 (93.75%)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556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Develop and Learn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 (12.5%)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14 (87.5%)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2514600"/>
            <a:ext cx="2057400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3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5410200" cy="10058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NC Performing Compared to Other States?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438400"/>
            <a:ext cx="7239000" cy="4038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3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Separate Paths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Data Quality</a:t>
            </a:r>
          </a:p>
          <a:p>
            <a:r>
              <a:rPr lang="en-US" sz="2400" dirty="0" smtClean="0"/>
              <a:t>Administration of survey</a:t>
            </a:r>
          </a:p>
          <a:p>
            <a:r>
              <a:rPr lang="en-US" sz="2400" dirty="0" smtClean="0"/>
              <a:t>Survey instrument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SSIP</a:t>
            </a:r>
          </a:p>
          <a:p>
            <a:r>
              <a:rPr lang="en-US" sz="2400" dirty="0" smtClean="0"/>
              <a:t>Infrastructure analysis to examine work with families</a:t>
            </a:r>
          </a:p>
          <a:p>
            <a:r>
              <a:rPr lang="en-US" sz="2400" dirty="0" smtClean="0"/>
              <a:t>Current initiatives focused on family involvement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429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Deborah Carroll, PhD – Early Intervention Branch Head</a:t>
            </a:r>
          </a:p>
          <a:p>
            <a:r>
              <a:rPr lang="en-US" dirty="0" smtClean="0"/>
              <a:t>Sherry Franklin – Part C Coordinator</a:t>
            </a:r>
          </a:p>
          <a:p>
            <a:r>
              <a:rPr lang="en-US" dirty="0" smtClean="0"/>
              <a:t>Infant Toddler Program Data Team (Brian Deese and Barbara Simpson)</a:t>
            </a:r>
          </a:p>
          <a:p>
            <a:r>
              <a:rPr lang="en-US" dirty="0" smtClean="0"/>
              <a:t>Interagency Coordinating Council</a:t>
            </a:r>
          </a:p>
        </p:txBody>
      </p:sp>
    </p:spTree>
    <p:extLst>
      <p:ext uri="{BB962C8B-B14F-4D97-AF65-F5344CB8AC3E}">
        <p14:creationId xmlns:p14="http://schemas.microsoft.com/office/powerpoint/2010/main" val="91985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describe the SSIP data analysis process for looking at Family Outcomes (Indicator 4)</a:t>
            </a:r>
          </a:p>
          <a:p>
            <a:r>
              <a:rPr lang="en-US" dirty="0" smtClean="0"/>
              <a:t>Examine issues of data quality</a:t>
            </a:r>
          </a:p>
          <a:p>
            <a:r>
              <a:rPr lang="en-US" dirty="0" smtClean="0"/>
              <a:t>Review Family Outcomes Data</a:t>
            </a:r>
          </a:p>
          <a:p>
            <a:r>
              <a:rPr lang="en-US" dirty="0" smtClean="0"/>
              <a:t>Next Steps/Discussion of Two Paths to Continue to Examine Family Outcomes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SSIP –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 analysis of NC Child and Family Outcomes Data</a:t>
            </a:r>
          </a:p>
          <a:p>
            <a:r>
              <a:rPr lang="en-US" dirty="0" smtClean="0"/>
              <a:t>Family Outcomes Analysis</a:t>
            </a:r>
          </a:p>
          <a:p>
            <a:pPr lvl="1"/>
            <a:r>
              <a:rPr lang="en-US" dirty="0" smtClean="0"/>
              <a:t>Data quality</a:t>
            </a:r>
          </a:p>
          <a:p>
            <a:pPr lvl="1"/>
            <a:r>
              <a:rPr lang="en-US" dirty="0" smtClean="0"/>
              <a:t>Results over time</a:t>
            </a:r>
          </a:p>
          <a:p>
            <a:pPr lvl="1"/>
            <a:r>
              <a:rPr lang="en-US" dirty="0" smtClean="0"/>
              <a:t>Compared to other states</a:t>
            </a:r>
          </a:p>
          <a:p>
            <a:pPr lvl="1"/>
            <a:r>
              <a:rPr lang="en-US" dirty="0" smtClean="0"/>
              <a:t>Compared to targets</a:t>
            </a:r>
          </a:p>
          <a:p>
            <a:pPr lvl="1"/>
            <a:r>
              <a:rPr lang="en-US" dirty="0" smtClean="0"/>
              <a:t>By subgroup (Race, Gender, Language, Condition)</a:t>
            </a:r>
          </a:p>
        </p:txBody>
      </p:sp>
    </p:spTree>
    <p:extLst>
      <p:ext uri="{BB962C8B-B14F-4D97-AF65-F5344CB8AC3E}">
        <p14:creationId xmlns:p14="http://schemas.microsoft.com/office/powerpoint/2010/main" val="1475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SSIP Questions – Family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quality vs. True Measurement of Outcomes?</a:t>
            </a:r>
          </a:p>
          <a:p>
            <a:r>
              <a:rPr lang="en-US" dirty="0" smtClean="0"/>
              <a:t>How do we separate data quality from performance on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49409"/>
            <a:ext cx="6172200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 Process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49540" cy="4114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North Carolina uses </a:t>
            </a:r>
            <a:r>
              <a:rPr lang="en-US" sz="2200" i="1" dirty="0" smtClean="0">
                <a:solidFill>
                  <a:schemeClr val="accent2"/>
                </a:solidFill>
              </a:rPr>
              <a:t>The NCSEAM </a:t>
            </a:r>
            <a:r>
              <a:rPr lang="en-US" sz="2200" i="1" dirty="0">
                <a:solidFill>
                  <a:schemeClr val="accent2"/>
                </a:solidFill>
              </a:rPr>
              <a:t>Family Survey – Early </a:t>
            </a:r>
            <a:r>
              <a:rPr lang="en-US" sz="2200" i="1" dirty="0" smtClean="0">
                <a:solidFill>
                  <a:schemeClr val="accent2"/>
                </a:solidFill>
              </a:rPr>
              <a:t>Intervention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endParaRPr lang="en-US" sz="2200" dirty="0" smtClean="0">
              <a:solidFill>
                <a:schemeClr val="accent2"/>
              </a:solidFill>
            </a:endParaRPr>
          </a:p>
          <a:p>
            <a:r>
              <a:rPr lang="en-US" sz="2200" dirty="0" smtClean="0"/>
              <a:t>Designed </a:t>
            </a:r>
            <a:r>
              <a:rPr lang="en-US" sz="2200" dirty="0"/>
              <a:t>to yield reliable, valid and useful measures of families’ perceptions and involvement in early intervention. </a:t>
            </a:r>
            <a:endParaRPr lang="en-US" sz="2200" dirty="0" smtClean="0"/>
          </a:p>
          <a:p>
            <a:r>
              <a:rPr lang="en-US" sz="2200" dirty="0" smtClean="0"/>
              <a:t>Survey results are summarized into:</a:t>
            </a:r>
          </a:p>
          <a:p>
            <a:pPr lvl="1"/>
            <a:r>
              <a:rPr lang="en-US" sz="2200" dirty="0" smtClean="0"/>
              <a:t>Percent </a:t>
            </a:r>
            <a:r>
              <a:rPr lang="en-US" sz="2200" dirty="0"/>
              <a:t>of families participating in Part C who report that early intervention services have helped the family: </a:t>
            </a:r>
          </a:p>
          <a:p>
            <a:pPr lvl="2"/>
            <a:r>
              <a:rPr lang="en-US" sz="2200" dirty="0"/>
              <a:t>A. Know their rights; </a:t>
            </a:r>
          </a:p>
          <a:p>
            <a:pPr lvl="2"/>
            <a:r>
              <a:rPr lang="en-US" sz="2200" dirty="0"/>
              <a:t>B. Effectively communicate their children's needs; </a:t>
            </a:r>
          </a:p>
          <a:p>
            <a:pPr lvl="2"/>
            <a:r>
              <a:rPr lang="en-US" sz="2200" dirty="0"/>
              <a:t>C. Help their children develop and learn.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49409"/>
            <a:ext cx="7239000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 Process (cont.)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49540" cy="411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Survey mailed to families with option of paper (postage paid envelope) or internet response (online survey program)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/>
              <a:t>Postcards sent prior to mailing to inform parents about survey</a:t>
            </a:r>
          </a:p>
          <a:p>
            <a:r>
              <a:rPr lang="en-US" sz="3200" dirty="0" smtClean="0"/>
              <a:t>Follow-up survey and reminder sent two weeks after initial survey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Outcomes – Data quality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067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 Response Rates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526634"/>
              </p:ext>
            </p:extLst>
          </p:nvPr>
        </p:nvGraphicFramePr>
        <p:xfrm>
          <a:off x="838200" y="1524000"/>
          <a:ext cx="7521575" cy="423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9053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Outcomes Respondents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2012/2013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9862"/>
            <a:ext cx="7696200" cy="532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9451-DDDA-418F-A49F-1AC018E0165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429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Family Outcomes and SSIP</vt:lpstr>
      <vt:lpstr>Overview of Presentation</vt:lpstr>
      <vt:lpstr>SSIP – Data Analysis</vt:lpstr>
      <vt:lpstr>SSIP Questions – Family Outcomes</vt:lpstr>
      <vt:lpstr>Family Outcomes Process</vt:lpstr>
      <vt:lpstr>Family Outcomes Process (cont.)</vt:lpstr>
      <vt:lpstr>Family Outcomes – Data quality</vt:lpstr>
      <vt:lpstr>Family Outcomes Response Rates</vt:lpstr>
      <vt:lpstr>Family Outcomes Respondents 2012/2013</vt:lpstr>
      <vt:lpstr>Family Outcomes – Longitudinal Data</vt:lpstr>
      <vt:lpstr>Family Outcomes Know Your Rights</vt:lpstr>
      <vt:lpstr>Family Outcomes Effectively Communicate</vt:lpstr>
      <vt:lpstr>Family Outcomes Develop and Learn</vt:lpstr>
      <vt:lpstr>Family Outcomes  Sites Meeting Survey Targets  2012</vt:lpstr>
      <vt:lpstr>How is NC Performing Compared to Other States?</vt:lpstr>
      <vt:lpstr>NEXT STEPS</vt:lpstr>
      <vt:lpstr>Two Separate Paths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SSIP and Family Outcomes</dc:title>
  <dc:creator>Admin</dc:creator>
  <cp:lastModifiedBy>Admin</cp:lastModifiedBy>
  <cp:revision>5</cp:revision>
  <dcterms:created xsi:type="dcterms:W3CDTF">2014-08-29T12:47:43Z</dcterms:created>
  <dcterms:modified xsi:type="dcterms:W3CDTF">2014-09-05T18:14:46Z</dcterms:modified>
</cp:coreProperties>
</file>