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667" r:id="rId2"/>
    <p:sldId id="743" r:id="rId3"/>
    <p:sldId id="710" r:id="rId4"/>
    <p:sldId id="713" r:id="rId5"/>
    <p:sldId id="712" r:id="rId6"/>
    <p:sldId id="752" r:id="rId7"/>
    <p:sldId id="668" r:id="rId8"/>
    <p:sldId id="678" r:id="rId9"/>
    <p:sldId id="679" r:id="rId10"/>
    <p:sldId id="721" r:id="rId11"/>
    <p:sldId id="680" r:id="rId12"/>
    <p:sldId id="681" r:id="rId13"/>
    <p:sldId id="682" r:id="rId14"/>
    <p:sldId id="683" r:id="rId15"/>
    <p:sldId id="684" r:id="rId16"/>
    <p:sldId id="698" r:id="rId17"/>
    <p:sldId id="700" r:id="rId18"/>
    <p:sldId id="701" r:id="rId19"/>
    <p:sldId id="702" r:id="rId20"/>
    <p:sldId id="706" r:id="rId21"/>
    <p:sldId id="722" r:id="rId22"/>
    <p:sldId id="724" r:id="rId23"/>
    <p:sldId id="725" r:id="rId24"/>
    <p:sldId id="727" r:id="rId25"/>
    <p:sldId id="729" r:id="rId26"/>
    <p:sldId id="732" r:id="rId27"/>
    <p:sldId id="733" r:id="rId28"/>
    <p:sldId id="735" r:id="rId29"/>
    <p:sldId id="736" r:id="rId30"/>
    <p:sldId id="738" r:id="rId31"/>
    <p:sldId id="739" r:id="rId32"/>
    <p:sldId id="741" r:id="rId33"/>
    <p:sldId id="742" r:id="rId34"/>
    <p:sldId id="685" r:id="rId35"/>
    <p:sldId id="746" r:id="rId36"/>
    <p:sldId id="697" r:id="rId37"/>
    <p:sldId id="686" r:id="rId38"/>
    <p:sldId id="687" r:id="rId39"/>
    <p:sldId id="714" r:id="rId40"/>
    <p:sldId id="751" r:id="rId41"/>
    <p:sldId id="747" r:id="rId42"/>
    <p:sldId id="748" r:id="rId43"/>
    <p:sldId id="688" r:id="rId44"/>
    <p:sldId id="717" r:id="rId45"/>
    <p:sldId id="718" r:id="rId46"/>
    <p:sldId id="719" r:id="rId47"/>
    <p:sldId id="720" r:id="rId48"/>
    <p:sldId id="689" r:id="rId49"/>
    <p:sldId id="690" r:id="rId50"/>
    <p:sldId id="692" r:id="rId51"/>
    <p:sldId id="693" r:id="rId5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195"/>
    <a:srgbClr val="D2232A"/>
    <a:srgbClr val="FDEE7B"/>
    <a:srgbClr val="FDEB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1164" y="-8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DU-FileServer\HomeDirs\lisaba\My%20Documents\My%20Files%2010.22.09\Data%20project\Year%2010\ecse_partb_cosf_12_13%20(Autosaved).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DU-FileServer\HomeDirs\Lisaba\My%20Documents\My%20Files%2010.22.09\Data%20project\Year%2010\ECSEOutcomes%20Collection%20Dumps%20Dec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[ecse_partb_cosf_12_13 (Autosaved).xlsx]Sheet6!PivotTable1</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s>
    <c:plotArea>
      <c:layout>
        <c:manualLayout>
          <c:layoutTarget val="inner"/>
          <c:xMode val="edge"/>
          <c:yMode val="edge"/>
          <c:x val="0.12693812578983182"/>
          <c:y val="3.0866359269839369E-2"/>
          <c:w val="0.81722854087683483"/>
          <c:h val="0.76110962462574261"/>
        </c:manualLayout>
      </c:layout>
      <c:barChart>
        <c:barDir val="bar"/>
        <c:grouping val="percentStacked"/>
        <c:varyColors val="0"/>
        <c:ser>
          <c:idx val="0"/>
          <c:order val="0"/>
          <c:tx>
            <c:strRef>
              <c:f>Sheet6!$B$3:$B$4</c:f>
              <c:strCache>
                <c:ptCount val="1"/>
                <c:pt idx="0">
                  <c:v>1</c:v>
                </c:pt>
              </c:strCache>
            </c:strRef>
          </c:tx>
          <c:invertIfNegative val="0"/>
          <c:cat>
            <c:strRef>
              <c:f>Sheet6!$A$5:$A$7</c:f>
              <c:strCache>
                <c:ptCount val="2"/>
                <c:pt idx="0">
                  <c:v>English</c:v>
                </c:pt>
                <c:pt idx="1">
                  <c:v>Other</c:v>
                </c:pt>
              </c:strCache>
            </c:strRef>
          </c:cat>
          <c:val>
            <c:numRef>
              <c:f>Sheet6!$B$5:$B$7</c:f>
              <c:numCache>
                <c:formatCode>0.00%</c:formatCode>
                <c:ptCount val="2"/>
                <c:pt idx="0">
                  <c:v>3.010670731707317E-2</c:v>
                </c:pt>
                <c:pt idx="1">
                  <c:v>5.0264550264550262E-2</c:v>
                </c:pt>
              </c:numCache>
            </c:numRef>
          </c:val>
        </c:ser>
        <c:ser>
          <c:idx val="1"/>
          <c:order val="1"/>
          <c:tx>
            <c:strRef>
              <c:f>Sheet6!$C$3:$C$4</c:f>
              <c:strCache>
                <c:ptCount val="1"/>
                <c:pt idx="0">
                  <c:v>2</c:v>
                </c:pt>
              </c:strCache>
            </c:strRef>
          </c:tx>
          <c:invertIfNegative val="0"/>
          <c:cat>
            <c:strRef>
              <c:f>Sheet6!$A$5:$A$7</c:f>
              <c:strCache>
                <c:ptCount val="2"/>
                <c:pt idx="0">
                  <c:v>English</c:v>
                </c:pt>
                <c:pt idx="1">
                  <c:v>Other</c:v>
                </c:pt>
              </c:strCache>
            </c:strRef>
          </c:cat>
          <c:val>
            <c:numRef>
              <c:f>Sheet6!$C$5:$C$7</c:f>
              <c:numCache>
                <c:formatCode>0.00%</c:formatCode>
                <c:ptCount val="2"/>
                <c:pt idx="0">
                  <c:v>0.11128048780487805</c:v>
                </c:pt>
                <c:pt idx="1">
                  <c:v>0.18386243386243387</c:v>
                </c:pt>
              </c:numCache>
            </c:numRef>
          </c:val>
        </c:ser>
        <c:ser>
          <c:idx val="2"/>
          <c:order val="2"/>
          <c:tx>
            <c:strRef>
              <c:f>Sheet6!$D$3:$D$4</c:f>
              <c:strCache>
                <c:ptCount val="1"/>
                <c:pt idx="0">
                  <c:v>3</c:v>
                </c:pt>
              </c:strCache>
            </c:strRef>
          </c:tx>
          <c:invertIfNegative val="0"/>
          <c:cat>
            <c:strRef>
              <c:f>Sheet6!$A$5:$A$7</c:f>
              <c:strCache>
                <c:ptCount val="2"/>
                <c:pt idx="0">
                  <c:v>English</c:v>
                </c:pt>
                <c:pt idx="1">
                  <c:v>Other</c:v>
                </c:pt>
              </c:strCache>
            </c:strRef>
          </c:cat>
          <c:val>
            <c:numRef>
              <c:f>Sheet6!$D$5:$D$7</c:f>
              <c:numCache>
                <c:formatCode>0.00%</c:formatCode>
                <c:ptCount val="2"/>
                <c:pt idx="0">
                  <c:v>0.1209984756097561</c:v>
                </c:pt>
                <c:pt idx="1">
                  <c:v>0.15343915343915343</c:v>
                </c:pt>
              </c:numCache>
            </c:numRef>
          </c:val>
        </c:ser>
        <c:ser>
          <c:idx val="3"/>
          <c:order val="3"/>
          <c:tx>
            <c:strRef>
              <c:f>Sheet6!$E$3:$E$4</c:f>
              <c:strCache>
                <c:ptCount val="1"/>
                <c:pt idx="0">
                  <c:v>4</c:v>
                </c:pt>
              </c:strCache>
            </c:strRef>
          </c:tx>
          <c:invertIfNegative val="0"/>
          <c:cat>
            <c:strRef>
              <c:f>Sheet6!$A$5:$A$7</c:f>
              <c:strCache>
                <c:ptCount val="2"/>
                <c:pt idx="0">
                  <c:v>English</c:v>
                </c:pt>
                <c:pt idx="1">
                  <c:v>Other</c:v>
                </c:pt>
              </c:strCache>
            </c:strRef>
          </c:cat>
          <c:val>
            <c:numRef>
              <c:f>Sheet6!$E$5:$E$7</c:f>
              <c:numCache>
                <c:formatCode>0.00%</c:formatCode>
                <c:ptCount val="2"/>
                <c:pt idx="0">
                  <c:v>0.22827743902439024</c:v>
                </c:pt>
                <c:pt idx="1">
                  <c:v>0.28174603174603174</c:v>
                </c:pt>
              </c:numCache>
            </c:numRef>
          </c:val>
        </c:ser>
        <c:ser>
          <c:idx val="4"/>
          <c:order val="4"/>
          <c:tx>
            <c:strRef>
              <c:f>Sheet6!$F$3:$F$4</c:f>
              <c:strCache>
                <c:ptCount val="1"/>
                <c:pt idx="0">
                  <c:v>5</c:v>
                </c:pt>
              </c:strCache>
            </c:strRef>
          </c:tx>
          <c:invertIfNegative val="0"/>
          <c:cat>
            <c:strRef>
              <c:f>Sheet6!$A$5:$A$7</c:f>
              <c:strCache>
                <c:ptCount val="2"/>
                <c:pt idx="0">
                  <c:v>English</c:v>
                </c:pt>
                <c:pt idx="1">
                  <c:v>Other</c:v>
                </c:pt>
              </c:strCache>
            </c:strRef>
          </c:cat>
          <c:val>
            <c:numRef>
              <c:f>Sheet6!$F$5:$F$7</c:f>
              <c:numCache>
                <c:formatCode>0.00%</c:formatCode>
                <c:ptCount val="2"/>
                <c:pt idx="0">
                  <c:v>0.25438262195121952</c:v>
                </c:pt>
                <c:pt idx="1">
                  <c:v>0.19973544973544974</c:v>
                </c:pt>
              </c:numCache>
            </c:numRef>
          </c:val>
        </c:ser>
        <c:ser>
          <c:idx val="5"/>
          <c:order val="5"/>
          <c:tx>
            <c:strRef>
              <c:f>Sheet6!$G$3:$G$4</c:f>
              <c:strCache>
                <c:ptCount val="1"/>
                <c:pt idx="0">
                  <c:v>6</c:v>
                </c:pt>
              </c:strCache>
            </c:strRef>
          </c:tx>
          <c:invertIfNegative val="0"/>
          <c:cat>
            <c:strRef>
              <c:f>Sheet6!$A$5:$A$7</c:f>
              <c:strCache>
                <c:ptCount val="2"/>
                <c:pt idx="0">
                  <c:v>English</c:v>
                </c:pt>
                <c:pt idx="1">
                  <c:v>Other</c:v>
                </c:pt>
              </c:strCache>
            </c:strRef>
          </c:cat>
          <c:val>
            <c:numRef>
              <c:f>Sheet6!$G$5:$G$7</c:f>
              <c:numCache>
                <c:formatCode>0.00%</c:formatCode>
                <c:ptCount val="2"/>
                <c:pt idx="0">
                  <c:v>0.18407012195121952</c:v>
                </c:pt>
                <c:pt idx="1">
                  <c:v>9.5238095238095233E-2</c:v>
                </c:pt>
              </c:numCache>
            </c:numRef>
          </c:val>
        </c:ser>
        <c:ser>
          <c:idx val="6"/>
          <c:order val="6"/>
          <c:tx>
            <c:strRef>
              <c:f>Sheet6!$H$3:$H$4</c:f>
              <c:strCache>
                <c:ptCount val="1"/>
                <c:pt idx="0">
                  <c:v>7</c:v>
                </c:pt>
              </c:strCache>
            </c:strRef>
          </c:tx>
          <c:invertIfNegative val="0"/>
          <c:cat>
            <c:strRef>
              <c:f>Sheet6!$A$5:$A$7</c:f>
              <c:strCache>
                <c:ptCount val="2"/>
                <c:pt idx="0">
                  <c:v>English</c:v>
                </c:pt>
                <c:pt idx="1">
                  <c:v>Other</c:v>
                </c:pt>
              </c:strCache>
            </c:strRef>
          </c:cat>
          <c:val>
            <c:numRef>
              <c:f>Sheet6!$H$5:$H$7</c:f>
              <c:numCache>
                <c:formatCode>0.00%</c:formatCode>
                <c:ptCount val="2"/>
                <c:pt idx="0">
                  <c:v>7.0884146341463408E-2</c:v>
                </c:pt>
                <c:pt idx="1">
                  <c:v>3.5714285714285712E-2</c:v>
                </c:pt>
              </c:numCache>
            </c:numRef>
          </c:val>
        </c:ser>
        <c:dLbls>
          <c:showLegendKey val="0"/>
          <c:showVal val="0"/>
          <c:showCatName val="0"/>
          <c:showSerName val="0"/>
          <c:showPercent val="0"/>
          <c:showBubbleSize val="0"/>
        </c:dLbls>
        <c:gapWidth val="150"/>
        <c:overlap val="100"/>
        <c:axId val="40250368"/>
        <c:axId val="40256256"/>
      </c:barChart>
      <c:catAx>
        <c:axId val="40250368"/>
        <c:scaling>
          <c:orientation val="minMax"/>
        </c:scaling>
        <c:delete val="0"/>
        <c:axPos val="l"/>
        <c:majorTickMark val="out"/>
        <c:minorTickMark val="none"/>
        <c:tickLblPos val="nextTo"/>
        <c:txPr>
          <a:bodyPr/>
          <a:lstStyle/>
          <a:p>
            <a:pPr>
              <a:defRPr sz="2000" baseline="0"/>
            </a:pPr>
            <a:endParaRPr lang="en-US"/>
          </a:p>
        </c:txPr>
        <c:crossAx val="40256256"/>
        <c:crosses val="autoZero"/>
        <c:auto val="1"/>
        <c:lblAlgn val="ctr"/>
        <c:lblOffset val="100"/>
        <c:noMultiLvlLbl val="0"/>
      </c:catAx>
      <c:valAx>
        <c:axId val="40256256"/>
        <c:scaling>
          <c:orientation val="minMax"/>
        </c:scaling>
        <c:delete val="0"/>
        <c:axPos val="b"/>
        <c:majorGridlines/>
        <c:numFmt formatCode="0%" sourceLinked="1"/>
        <c:majorTickMark val="out"/>
        <c:minorTickMark val="none"/>
        <c:tickLblPos val="nextTo"/>
        <c:txPr>
          <a:bodyPr/>
          <a:lstStyle/>
          <a:p>
            <a:pPr>
              <a:defRPr sz="1800"/>
            </a:pPr>
            <a:endParaRPr lang="en-US"/>
          </a:p>
        </c:txPr>
        <c:crossAx val="40250368"/>
        <c:crosses val="autoZero"/>
        <c:crossBetween val="between"/>
      </c:valAx>
    </c:plotArea>
    <c:legend>
      <c:legendPos val="b"/>
      <c:layout>
        <c:manualLayout>
          <c:xMode val="edge"/>
          <c:yMode val="edge"/>
          <c:x val="4.4719305920093322E-2"/>
          <c:y val="0.87455332710408806"/>
          <c:w val="0.95528069407990668"/>
          <c:h val="0.12544667289591188"/>
        </c:manualLayout>
      </c:layout>
      <c:overlay val="0"/>
      <c:txPr>
        <a:bodyPr/>
        <a:lstStyle/>
        <a:p>
          <a:pPr>
            <a:defRPr sz="2000"/>
          </a:pPr>
          <a:endParaRPr lang="en-US"/>
        </a:p>
      </c:txPr>
    </c:legend>
    <c:plotVisOnly val="1"/>
    <c:dispBlanksAs val="gap"/>
    <c:showDLblsOverMax val="0"/>
  </c:chart>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[ECSEOutcomes Collection Dumps Dec2013.xls]Sheet2!PivotTable2</c:name>
    <c:fmtId val="-1"/>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s>
    <c:plotArea>
      <c:layout/>
      <c:barChart>
        <c:barDir val="bar"/>
        <c:grouping val="percentStacked"/>
        <c:varyColors val="0"/>
        <c:ser>
          <c:idx val="0"/>
          <c:order val="0"/>
          <c:tx>
            <c:strRef>
              <c:f>Sheet2!$B$3:$B$4</c:f>
              <c:strCache>
                <c:ptCount val="1"/>
                <c:pt idx="0">
                  <c:v>1</c:v>
                </c:pt>
              </c:strCache>
            </c:strRef>
          </c:tx>
          <c:invertIfNegative val="0"/>
          <c:cat>
            <c:strRef>
              <c:f>Sheet2!$A$5:$A$7</c:f>
              <c:strCache>
                <c:ptCount val="2"/>
                <c:pt idx="0">
                  <c:v>0</c:v>
                </c:pt>
                <c:pt idx="1">
                  <c:v>2</c:v>
                </c:pt>
              </c:strCache>
            </c:strRef>
          </c:cat>
          <c:val>
            <c:numRef>
              <c:f>Sheet2!$B$5:$B$7</c:f>
              <c:numCache>
                <c:formatCode>General</c:formatCode>
                <c:ptCount val="2"/>
                <c:pt idx="0">
                  <c:v>98</c:v>
                </c:pt>
                <c:pt idx="1">
                  <c:v>85</c:v>
                </c:pt>
              </c:numCache>
            </c:numRef>
          </c:val>
        </c:ser>
        <c:ser>
          <c:idx val="1"/>
          <c:order val="1"/>
          <c:tx>
            <c:strRef>
              <c:f>Sheet2!$C$3:$C$4</c:f>
              <c:strCache>
                <c:ptCount val="1"/>
                <c:pt idx="0">
                  <c:v>2</c:v>
                </c:pt>
              </c:strCache>
            </c:strRef>
          </c:tx>
          <c:invertIfNegative val="0"/>
          <c:cat>
            <c:strRef>
              <c:f>Sheet2!$A$5:$A$7</c:f>
              <c:strCache>
                <c:ptCount val="2"/>
                <c:pt idx="0">
                  <c:v>0</c:v>
                </c:pt>
                <c:pt idx="1">
                  <c:v>2</c:v>
                </c:pt>
              </c:strCache>
            </c:strRef>
          </c:cat>
          <c:val>
            <c:numRef>
              <c:f>Sheet2!$C$5:$C$7</c:f>
              <c:numCache>
                <c:formatCode>General</c:formatCode>
                <c:ptCount val="2"/>
                <c:pt idx="0">
                  <c:v>323</c:v>
                </c:pt>
                <c:pt idx="1">
                  <c:v>221</c:v>
                </c:pt>
              </c:numCache>
            </c:numRef>
          </c:val>
        </c:ser>
        <c:ser>
          <c:idx val="2"/>
          <c:order val="2"/>
          <c:tx>
            <c:strRef>
              <c:f>Sheet2!$D$3:$D$4</c:f>
              <c:strCache>
                <c:ptCount val="1"/>
                <c:pt idx="0">
                  <c:v>3</c:v>
                </c:pt>
              </c:strCache>
            </c:strRef>
          </c:tx>
          <c:invertIfNegative val="0"/>
          <c:cat>
            <c:strRef>
              <c:f>Sheet2!$A$5:$A$7</c:f>
              <c:strCache>
                <c:ptCount val="2"/>
                <c:pt idx="0">
                  <c:v>0</c:v>
                </c:pt>
                <c:pt idx="1">
                  <c:v>2</c:v>
                </c:pt>
              </c:strCache>
            </c:strRef>
          </c:cat>
          <c:val>
            <c:numRef>
              <c:f>Sheet2!$D$5:$D$7</c:f>
              <c:numCache>
                <c:formatCode>General</c:formatCode>
                <c:ptCount val="2"/>
                <c:pt idx="0">
                  <c:v>283</c:v>
                </c:pt>
                <c:pt idx="1">
                  <c:v>180</c:v>
                </c:pt>
              </c:numCache>
            </c:numRef>
          </c:val>
        </c:ser>
        <c:ser>
          <c:idx val="3"/>
          <c:order val="3"/>
          <c:tx>
            <c:strRef>
              <c:f>Sheet2!$E$3:$E$4</c:f>
              <c:strCache>
                <c:ptCount val="1"/>
                <c:pt idx="0">
                  <c:v>4</c:v>
                </c:pt>
              </c:strCache>
            </c:strRef>
          </c:tx>
          <c:invertIfNegative val="0"/>
          <c:cat>
            <c:strRef>
              <c:f>Sheet2!$A$5:$A$7</c:f>
              <c:strCache>
                <c:ptCount val="2"/>
                <c:pt idx="0">
                  <c:v>0</c:v>
                </c:pt>
                <c:pt idx="1">
                  <c:v>2</c:v>
                </c:pt>
              </c:strCache>
            </c:strRef>
          </c:cat>
          <c:val>
            <c:numRef>
              <c:f>Sheet2!$E$5:$E$7</c:f>
              <c:numCache>
                <c:formatCode>General</c:formatCode>
                <c:ptCount val="2"/>
                <c:pt idx="0">
                  <c:v>730</c:v>
                </c:pt>
                <c:pt idx="1">
                  <c:v>391</c:v>
                </c:pt>
              </c:numCache>
            </c:numRef>
          </c:val>
        </c:ser>
        <c:ser>
          <c:idx val="4"/>
          <c:order val="4"/>
          <c:tx>
            <c:strRef>
              <c:f>Sheet2!$F$3:$F$4</c:f>
              <c:strCache>
                <c:ptCount val="1"/>
                <c:pt idx="0">
                  <c:v>5</c:v>
                </c:pt>
              </c:strCache>
            </c:strRef>
          </c:tx>
          <c:invertIfNegative val="0"/>
          <c:cat>
            <c:strRef>
              <c:f>Sheet2!$A$5:$A$7</c:f>
              <c:strCache>
                <c:ptCount val="2"/>
                <c:pt idx="0">
                  <c:v>0</c:v>
                </c:pt>
                <c:pt idx="1">
                  <c:v>2</c:v>
                </c:pt>
              </c:strCache>
            </c:strRef>
          </c:cat>
          <c:val>
            <c:numRef>
              <c:f>Sheet2!$F$5:$F$7</c:f>
              <c:numCache>
                <c:formatCode>General</c:formatCode>
                <c:ptCount val="2"/>
                <c:pt idx="0">
                  <c:v>902</c:v>
                </c:pt>
                <c:pt idx="1">
                  <c:v>332</c:v>
                </c:pt>
              </c:numCache>
            </c:numRef>
          </c:val>
        </c:ser>
        <c:ser>
          <c:idx val="5"/>
          <c:order val="5"/>
          <c:tx>
            <c:strRef>
              <c:f>Sheet2!$G$3:$G$4</c:f>
              <c:strCache>
                <c:ptCount val="1"/>
                <c:pt idx="0">
                  <c:v>6</c:v>
                </c:pt>
              </c:strCache>
            </c:strRef>
          </c:tx>
          <c:invertIfNegative val="0"/>
          <c:cat>
            <c:strRef>
              <c:f>Sheet2!$A$5:$A$7</c:f>
              <c:strCache>
                <c:ptCount val="2"/>
                <c:pt idx="0">
                  <c:v>0</c:v>
                </c:pt>
                <c:pt idx="1">
                  <c:v>2</c:v>
                </c:pt>
              </c:strCache>
            </c:strRef>
          </c:cat>
          <c:val>
            <c:numRef>
              <c:f>Sheet2!$G$5:$G$7</c:f>
              <c:numCache>
                <c:formatCode>General</c:formatCode>
                <c:ptCount val="2"/>
                <c:pt idx="0">
                  <c:v>661</c:v>
                </c:pt>
                <c:pt idx="1">
                  <c:v>190</c:v>
                </c:pt>
              </c:numCache>
            </c:numRef>
          </c:val>
        </c:ser>
        <c:ser>
          <c:idx val="6"/>
          <c:order val="6"/>
          <c:tx>
            <c:strRef>
              <c:f>Sheet2!$H$3:$H$4</c:f>
              <c:strCache>
                <c:ptCount val="1"/>
                <c:pt idx="0">
                  <c:v>7</c:v>
                </c:pt>
              </c:strCache>
            </c:strRef>
          </c:tx>
          <c:invertIfNegative val="0"/>
          <c:cat>
            <c:strRef>
              <c:f>Sheet2!$A$5:$A$7</c:f>
              <c:strCache>
                <c:ptCount val="2"/>
                <c:pt idx="0">
                  <c:v>0</c:v>
                </c:pt>
                <c:pt idx="1">
                  <c:v>2</c:v>
                </c:pt>
              </c:strCache>
            </c:strRef>
          </c:cat>
          <c:val>
            <c:numRef>
              <c:f>Sheet2!$H$5:$H$7</c:f>
              <c:numCache>
                <c:formatCode>General</c:formatCode>
                <c:ptCount val="2"/>
                <c:pt idx="0">
                  <c:v>271</c:v>
                </c:pt>
                <c:pt idx="1">
                  <c:v>68</c:v>
                </c:pt>
              </c:numCache>
            </c:numRef>
          </c:val>
        </c:ser>
        <c:dLbls>
          <c:showLegendKey val="0"/>
          <c:showVal val="0"/>
          <c:showCatName val="0"/>
          <c:showSerName val="0"/>
          <c:showPercent val="0"/>
          <c:showBubbleSize val="0"/>
        </c:dLbls>
        <c:gapWidth val="150"/>
        <c:overlap val="100"/>
        <c:axId val="42427136"/>
        <c:axId val="42428672"/>
      </c:barChart>
      <c:catAx>
        <c:axId val="42427136"/>
        <c:scaling>
          <c:orientation val="minMax"/>
        </c:scaling>
        <c:delete val="0"/>
        <c:axPos val="l"/>
        <c:majorTickMark val="out"/>
        <c:minorTickMark val="none"/>
        <c:tickLblPos val="nextTo"/>
        <c:txPr>
          <a:bodyPr/>
          <a:lstStyle/>
          <a:p>
            <a:pPr>
              <a:defRPr sz="1800"/>
            </a:pPr>
            <a:endParaRPr lang="en-US"/>
          </a:p>
        </c:txPr>
        <c:crossAx val="42428672"/>
        <c:crosses val="autoZero"/>
        <c:auto val="1"/>
        <c:lblAlgn val="ctr"/>
        <c:lblOffset val="100"/>
        <c:noMultiLvlLbl val="0"/>
      </c:catAx>
      <c:valAx>
        <c:axId val="42428672"/>
        <c:scaling>
          <c:orientation val="minMax"/>
        </c:scaling>
        <c:delete val="0"/>
        <c:axPos val="b"/>
        <c:majorGridlines/>
        <c:numFmt formatCode="0%" sourceLinked="1"/>
        <c:majorTickMark val="out"/>
        <c:minorTickMark val="none"/>
        <c:tickLblPos val="nextTo"/>
        <c:txPr>
          <a:bodyPr/>
          <a:lstStyle/>
          <a:p>
            <a:pPr>
              <a:defRPr sz="2000" b="1"/>
            </a:pPr>
            <a:endParaRPr lang="en-US"/>
          </a:p>
        </c:txPr>
        <c:crossAx val="42427136"/>
        <c:crosses val="autoZero"/>
        <c:crossBetween val="between"/>
      </c:valAx>
    </c:plotArea>
    <c:legend>
      <c:legendPos val="b"/>
      <c:layout>
        <c:manualLayout>
          <c:xMode val="edge"/>
          <c:yMode val="edge"/>
          <c:x val="0"/>
          <c:y val="0.87137676556348342"/>
          <c:w val="0.99011811023622032"/>
          <c:h val="0.11178703847114968"/>
        </c:manualLayout>
      </c:layout>
      <c:overlay val="0"/>
      <c:txPr>
        <a:bodyPr/>
        <a:lstStyle/>
        <a:p>
          <a:pPr>
            <a:defRPr sz="2800"/>
          </a:pPr>
          <a:endParaRPr lang="en-US"/>
        </a:p>
      </c:txPr>
    </c:legend>
    <c:plotVisOnly val="1"/>
    <c:dispBlanksAs val="gap"/>
    <c:showDLblsOverMax val="0"/>
  </c:chart>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13D3BD-7AE0-4673-BE7E-7A4218245A6A}" type="doc">
      <dgm:prSet loTypeId="urn:microsoft.com/office/officeart/2005/8/layout/target1" loCatId="relationship" qsTypeId="urn:microsoft.com/office/officeart/2005/8/quickstyle/simple1" qsCatId="simple" csTypeId="urn:microsoft.com/office/officeart/2005/8/colors/accent1_2" csCatId="accent1" phldr="1"/>
      <dgm:spPr/>
    </dgm:pt>
    <dgm:pt modelId="{2EAD65CA-3F28-48CA-A446-54638A462A46}">
      <dgm:prSet phldrT="[Text]"/>
      <dgm:spPr/>
      <dgm:t>
        <a:bodyPr/>
        <a:lstStyle/>
        <a:p>
          <a:r>
            <a:rPr lang="en-US" b="1" dirty="0"/>
            <a:t>Why:  Increase slope of developmental trajectories</a:t>
          </a:r>
        </a:p>
      </dgm:t>
    </dgm:pt>
    <dgm:pt modelId="{99732344-C703-4D77-8541-950C97692D41}" type="parTrans" cxnId="{FDD60CCE-7DD8-422F-84B4-DFDA80470673}">
      <dgm:prSet/>
      <dgm:spPr/>
      <dgm:t>
        <a:bodyPr/>
        <a:lstStyle/>
        <a:p>
          <a:endParaRPr lang="en-US"/>
        </a:p>
      </dgm:t>
    </dgm:pt>
    <dgm:pt modelId="{DED28B4D-1673-48B9-8D81-1551EDC2ACD0}" type="sibTrans" cxnId="{FDD60CCE-7DD8-422F-84B4-DFDA80470673}">
      <dgm:prSet/>
      <dgm:spPr/>
      <dgm:t>
        <a:bodyPr/>
        <a:lstStyle/>
        <a:p>
          <a:endParaRPr lang="en-US"/>
        </a:p>
      </dgm:t>
    </dgm:pt>
    <dgm:pt modelId="{E32BFEB5-2F2D-4663-8919-3CBD4F3D923F}">
      <dgm:prSet phldrT="[Text]"/>
      <dgm:spPr/>
      <dgm:t>
        <a:bodyPr/>
        <a:lstStyle/>
        <a:p>
          <a:r>
            <a:rPr lang="en-US" b="1" dirty="0"/>
            <a:t>How:  Do it right!  </a:t>
          </a:r>
          <a:r>
            <a:rPr lang="en-US" b="1" dirty="0" smtClean="0"/>
            <a:t>   Do </a:t>
          </a:r>
          <a:r>
            <a:rPr lang="en-US" b="1" dirty="0"/>
            <a:t>it Well!</a:t>
          </a:r>
        </a:p>
      </dgm:t>
    </dgm:pt>
    <dgm:pt modelId="{CC758F39-E553-415A-B016-48E4F4533636}" type="parTrans" cxnId="{1BBE7E15-167F-413A-8BA2-D934820133F1}">
      <dgm:prSet/>
      <dgm:spPr/>
      <dgm:t>
        <a:bodyPr/>
        <a:lstStyle/>
        <a:p>
          <a:endParaRPr lang="en-US"/>
        </a:p>
      </dgm:t>
    </dgm:pt>
    <dgm:pt modelId="{8485B961-EAFC-4587-B821-3A4B6B7A471B}" type="sibTrans" cxnId="{1BBE7E15-167F-413A-8BA2-D934820133F1}">
      <dgm:prSet/>
      <dgm:spPr/>
      <dgm:t>
        <a:bodyPr/>
        <a:lstStyle/>
        <a:p>
          <a:endParaRPr lang="en-US"/>
        </a:p>
      </dgm:t>
    </dgm:pt>
    <dgm:pt modelId="{70B2A5C8-EA18-4879-92A7-EA5E9365B91A}">
      <dgm:prSet phldrT="[Text]"/>
      <dgm:spPr/>
      <dgm:t>
        <a:bodyPr/>
        <a:lstStyle/>
        <a:p>
          <a:r>
            <a:rPr lang="en-US" b="1" dirty="0"/>
            <a:t>What:  </a:t>
          </a:r>
          <a:r>
            <a:rPr lang="en-US" b="1" dirty="0" smtClean="0"/>
            <a:t>Components </a:t>
          </a:r>
          <a:r>
            <a:rPr lang="en-US" b="1" dirty="0"/>
            <a:t>of </a:t>
          </a:r>
          <a:r>
            <a:rPr lang="en-US" b="1" dirty="0" smtClean="0"/>
            <a:t>Quality</a:t>
          </a:r>
          <a:endParaRPr lang="en-US" b="1" dirty="0"/>
        </a:p>
      </dgm:t>
    </dgm:pt>
    <dgm:pt modelId="{8EA9288C-E9E9-4984-B1E9-CC9E2AF339F0}" type="parTrans" cxnId="{AA7BBDE9-F2C1-43B6-A5B4-94336D6304D2}">
      <dgm:prSet/>
      <dgm:spPr/>
      <dgm:t>
        <a:bodyPr/>
        <a:lstStyle/>
        <a:p>
          <a:endParaRPr lang="en-US"/>
        </a:p>
      </dgm:t>
    </dgm:pt>
    <dgm:pt modelId="{2FB0B0B8-E4CD-4068-AD9D-A24D6FEDE1F2}" type="sibTrans" cxnId="{AA7BBDE9-F2C1-43B6-A5B4-94336D6304D2}">
      <dgm:prSet/>
      <dgm:spPr/>
      <dgm:t>
        <a:bodyPr/>
        <a:lstStyle/>
        <a:p>
          <a:endParaRPr lang="en-US"/>
        </a:p>
      </dgm:t>
    </dgm:pt>
    <dgm:pt modelId="{28EF8575-00E8-4AB8-8146-77FB91BBD050}" type="pres">
      <dgm:prSet presAssocID="{D513D3BD-7AE0-4673-BE7E-7A4218245A6A}" presName="composite" presStyleCnt="0">
        <dgm:presLayoutVars>
          <dgm:chMax val="5"/>
          <dgm:dir/>
          <dgm:resizeHandles val="exact"/>
        </dgm:presLayoutVars>
      </dgm:prSet>
      <dgm:spPr/>
    </dgm:pt>
    <dgm:pt modelId="{C0AEAA0D-302C-4551-AAAA-F429D4DDE37B}" type="pres">
      <dgm:prSet presAssocID="{2EAD65CA-3F28-48CA-A446-54638A462A46}" presName="circle1" presStyleLbl="lnNode1" presStyleIdx="0" presStyleCnt="3"/>
      <dgm:spPr>
        <a:solidFill>
          <a:srgbClr val="FF0000"/>
        </a:solidFill>
      </dgm:spPr>
    </dgm:pt>
    <dgm:pt modelId="{5AD240DD-1686-4026-9517-68C478559169}" type="pres">
      <dgm:prSet presAssocID="{2EAD65CA-3F28-48CA-A446-54638A462A46}" presName="text1" presStyleLbl="revTx" presStyleIdx="0" presStyleCnt="3" custScaleX="153927" custLinFactNeighborX="49228">
        <dgm:presLayoutVars>
          <dgm:bulletEnabled val="1"/>
        </dgm:presLayoutVars>
      </dgm:prSet>
      <dgm:spPr/>
      <dgm:t>
        <a:bodyPr/>
        <a:lstStyle/>
        <a:p>
          <a:endParaRPr lang="en-US"/>
        </a:p>
      </dgm:t>
    </dgm:pt>
    <dgm:pt modelId="{77765322-83A1-4245-B133-1CDD5CE88048}" type="pres">
      <dgm:prSet presAssocID="{2EAD65CA-3F28-48CA-A446-54638A462A46}" presName="line1" presStyleLbl="callout" presStyleIdx="0" presStyleCnt="6"/>
      <dgm:spPr/>
    </dgm:pt>
    <dgm:pt modelId="{29A7C163-43CF-4037-A651-3A19879B3FA5}" type="pres">
      <dgm:prSet presAssocID="{2EAD65CA-3F28-48CA-A446-54638A462A46}" presName="d1" presStyleLbl="callout" presStyleIdx="1" presStyleCnt="6"/>
      <dgm:spPr/>
    </dgm:pt>
    <dgm:pt modelId="{3F611AA8-CFA4-40CE-877F-488C991A65CB}" type="pres">
      <dgm:prSet presAssocID="{E32BFEB5-2F2D-4663-8919-3CBD4F3D923F}" presName="circle2" presStyleLbl="lnNode1" presStyleIdx="1" presStyleCnt="3"/>
      <dgm:spPr>
        <a:solidFill>
          <a:srgbClr val="FFFF00"/>
        </a:solidFill>
      </dgm:spPr>
    </dgm:pt>
    <dgm:pt modelId="{A459E1DF-1A2A-489D-9C38-E918CDC22027}" type="pres">
      <dgm:prSet presAssocID="{E32BFEB5-2F2D-4663-8919-3CBD4F3D923F}" presName="text2" presStyleLbl="revTx" presStyleIdx="1" presStyleCnt="3" custScaleX="152877" custLinFactNeighborX="54663">
        <dgm:presLayoutVars>
          <dgm:bulletEnabled val="1"/>
        </dgm:presLayoutVars>
      </dgm:prSet>
      <dgm:spPr/>
      <dgm:t>
        <a:bodyPr/>
        <a:lstStyle/>
        <a:p>
          <a:endParaRPr lang="en-US"/>
        </a:p>
      </dgm:t>
    </dgm:pt>
    <dgm:pt modelId="{7BC82CA2-9000-4079-A2C5-F8D2EDBD6894}" type="pres">
      <dgm:prSet presAssocID="{E32BFEB5-2F2D-4663-8919-3CBD4F3D923F}" presName="line2" presStyleLbl="callout" presStyleIdx="2" presStyleCnt="6"/>
      <dgm:spPr/>
    </dgm:pt>
    <dgm:pt modelId="{FA53468D-2E9D-4555-A5C0-56B00C82F2D4}" type="pres">
      <dgm:prSet presAssocID="{E32BFEB5-2F2D-4663-8919-3CBD4F3D923F}" presName="d2" presStyleLbl="callout" presStyleIdx="3" presStyleCnt="6"/>
      <dgm:spPr/>
    </dgm:pt>
    <dgm:pt modelId="{DE4081FD-1484-4859-9216-7ACB9FDDADFA}" type="pres">
      <dgm:prSet presAssocID="{70B2A5C8-EA18-4879-92A7-EA5E9365B91A}" presName="circle3" presStyleLbl="lnNode1" presStyleIdx="2" presStyleCnt="3"/>
      <dgm:spPr>
        <a:ln>
          <a:solidFill>
            <a:schemeClr val="tx1"/>
          </a:solidFill>
        </a:ln>
      </dgm:spPr>
    </dgm:pt>
    <dgm:pt modelId="{FEC58220-3799-4E96-B74F-1704DEF58C94}" type="pres">
      <dgm:prSet presAssocID="{70B2A5C8-EA18-4879-92A7-EA5E9365B91A}" presName="text3" presStyleLbl="revTx" presStyleIdx="2" presStyleCnt="3" custScaleX="159509" custScaleY="233835" custLinFactNeighborX="20799" custLinFactNeighborY="42105">
        <dgm:presLayoutVars>
          <dgm:bulletEnabled val="1"/>
        </dgm:presLayoutVars>
      </dgm:prSet>
      <dgm:spPr/>
      <dgm:t>
        <a:bodyPr/>
        <a:lstStyle/>
        <a:p>
          <a:endParaRPr lang="en-US"/>
        </a:p>
      </dgm:t>
    </dgm:pt>
    <dgm:pt modelId="{4E627515-EF36-4F5D-9503-000CD6E54B0F}" type="pres">
      <dgm:prSet presAssocID="{70B2A5C8-EA18-4879-92A7-EA5E9365B91A}" presName="line3" presStyleLbl="callout" presStyleIdx="4" presStyleCnt="6"/>
      <dgm:spPr/>
    </dgm:pt>
    <dgm:pt modelId="{98AFD103-4DCA-4222-A11A-EC4F951BADD4}" type="pres">
      <dgm:prSet presAssocID="{70B2A5C8-EA18-4879-92A7-EA5E9365B91A}" presName="d3" presStyleLbl="callout" presStyleIdx="5" presStyleCnt="6"/>
      <dgm:spPr/>
    </dgm:pt>
  </dgm:ptLst>
  <dgm:cxnLst>
    <dgm:cxn modelId="{FDD60CCE-7DD8-422F-84B4-DFDA80470673}" srcId="{D513D3BD-7AE0-4673-BE7E-7A4218245A6A}" destId="{2EAD65CA-3F28-48CA-A446-54638A462A46}" srcOrd="0" destOrd="0" parTransId="{99732344-C703-4D77-8541-950C97692D41}" sibTransId="{DED28B4D-1673-48B9-8D81-1551EDC2ACD0}"/>
    <dgm:cxn modelId="{1BBE7E15-167F-413A-8BA2-D934820133F1}" srcId="{D513D3BD-7AE0-4673-BE7E-7A4218245A6A}" destId="{E32BFEB5-2F2D-4663-8919-3CBD4F3D923F}" srcOrd="1" destOrd="0" parTransId="{CC758F39-E553-415A-B016-48E4F4533636}" sibTransId="{8485B961-EAFC-4587-B821-3A4B6B7A471B}"/>
    <dgm:cxn modelId="{DF4A14FD-C3E6-42BF-8A9F-B6F2F3104A0C}" type="presOf" srcId="{2EAD65CA-3F28-48CA-A446-54638A462A46}" destId="{5AD240DD-1686-4026-9517-68C478559169}" srcOrd="0" destOrd="0" presId="urn:microsoft.com/office/officeart/2005/8/layout/target1"/>
    <dgm:cxn modelId="{AA7BBDE9-F2C1-43B6-A5B4-94336D6304D2}" srcId="{D513D3BD-7AE0-4673-BE7E-7A4218245A6A}" destId="{70B2A5C8-EA18-4879-92A7-EA5E9365B91A}" srcOrd="2" destOrd="0" parTransId="{8EA9288C-E9E9-4984-B1E9-CC9E2AF339F0}" sibTransId="{2FB0B0B8-E4CD-4068-AD9D-A24D6FEDE1F2}"/>
    <dgm:cxn modelId="{79E9734C-03CC-4B88-AC34-B337EA5596E6}" type="presOf" srcId="{E32BFEB5-2F2D-4663-8919-3CBD4F3D923F}" destId="{A459E1DF-1A2A-489D-9C38-E918CDC22027}" srcOrd="0" destOrd="0" presId="urn:microsoft.com/office/officeart/2005/8/layout/target1"/>
    <dgm:cxn modelId="{26D9FD95-CA23-42B2-9069-F9615BA48A34}" type="presOf" srcId="{D513D3BD-7AE0-4673-BE7E-7A4218245A6A}" destId="{28EF8575-00E8-4AB8-8146-77FB91BBD050}" srcOrd="0" destOrd="0" presId="urn:microsoft.com/office/officeart/2005/8/layout/target1"/>
    <dgm:cxn modelId="{68685ED7-E02C-4308-A029-124A98264338}" type="presOf" srcId="{70B2A5C8-EA18-4879-92A7-EA5E9365B91A}" destId="{FEC58220-3799-4E96-B74F-1704DEF58C94}" srcOrd="0" destOrd="0" presId="urn:microsoft.com/office/officeart/2005/8/layout/target1"/>
    <dgm:cxn modelId="{041C4F06-58A5-4241-9576-D996A2750B24}" type="presParOf" srcId="{28EF8575-00E8-4AB8-8146-77FB91BBD050}" destId="{C0AEAA0D-302C-4551-AAAA-F429D4DDE37B}" srcOrd="0" destOrd="0" presId="urn:microsoft.com/office/officeart/2005/8/layout/target1"/>
    <dgm:cxn modelId="{E00EFDB5-80DB-43E7-93E9-616FB80187F8}" type="presParOf" srcId="{28EF8575-00E8-4AB8-8146-77FB91BBD050}" destId="{5AD240DD-1686-4026-9517-68C478559169}" srcOrd="1" destOrd="0" presId="urn:microsoft.com/office/officeart/2005/8/layout/target1"/>
    <dgm:cxn modelId="{14F831A6-C371-4268-B5DF-3C6146B7749D}" type="presParOf" srcId="{28EF8575-00E8-4AB8-8146-77FB91BBD050}" destId="{77765322-83A1-4245-B133-1CDD5CE88048}" srcOrd="2" destOrd="0" presId="urn:microsoft.com/office/officeart/2005/8/layout/target1"/>
    <dgm:cxn modelId="{CEA4E3F8-3ACD-4E98-B700-91B4479EE816}" type="presParOf" srcId="{28EF8575-00E8-4AB8-8146-77FB91BBD050}" destId="{29A7C163-43CF-4037-A651-3A19879B3FA5}" srcOrd="3" destOrd="0" presId="urn:microsoft.com/office/officeart/2005/8/layout/target1"/>
    <dgm:cxn modelId="{5885E4A3-31FF-4B82-99C3-BC206A83960F}" type="presParOf" srcId="{28EF8575-00E8-4AB8-8146-77FB91BBD050}" destId="{3F611AA8-CFA4-40CE-877F-488C991A65CB}" srcOrd="4" destOrd="0" presId="urn:microsoft.com/office/officeart/2005/8/layout/target1"/>
    <dgm:cxn modelId="{FD372691-E456-408E-8C4B-FE65841FD703}" type="presParOf" srcId="{28EF8575-00E8-4AB8-8146-77FB91BBD050}" destId="{A459E1DF-1A2A-489D-9C38-E918CDC22027}" srcOrd="5" destOrd="0" presId="urn:microsoft.com/office/officeart/2005/8/layout/target1"/>
    <dgm:cxn modelId="{44176AA4-38A4-4C51-B806-3F0B427AE0DF}" type="presParOf" srcId="{28EF8575-00E8-4AB8-8146-77FB91BBD050}" destId="{7BC82CA2-9000-4079-A2C5-F8D2EDBD6894}" srcOrd="6" destOrd="0" presId="urn:microsoft.com/office/officeart/2005/8/layout/target1"/>
    <dgm:cxn modelId="{5EC142FB-343F-45B9-AB8B-09E2EAB0F79A}" type="presParOf" srcId="{28EF8575-00E8-4AB8-8146-77FB91BBD050}" destId="{FA53468D-2E9D-4555-A5C0-56B00C82F2D4}" srcOrd="7" destOrd="0" presId="urn:microsoft.com/office/officeart/2005/8/layout/target1"/>
    <dgm:cxn modelId="{C025BD6A-1626-4B52-A2D6-4148529780DF}" type="presParOf" srcId="{28EF8575-00E8-4AB8-8146-77FB91BBD050}" destId="{DE4081FD-1484-4859-9216-7ACB9FDDADFA}" srcOrd="8" destOrd="0" presId="urn:microsoft.com/office/officeart/2005/8/layout/target1"/>
    <dgm:cxn modelId="{941A08EF-707D-4112-B418-BB026ED19DCE}" type="presParOf" srcId="{28EF8575-00E8-4AB8-8146-77FB91BBD050}" destId="{FEC58220-3799-4E96-B74F-1704DEF58C94}" srcOrd="9" destOrd="0" presId="urn:microsoft.com/office/officeart/2005/8/layout/target1"/>
    <dgm:cxn modelId="{6B916BCD-FC4D-4370-BED4-86B3C99BF08E}" type="presParOf" srcId="{28EF8575-00E8-4AB8-8146-77FB91BBD050}" destId="{4E627515-EF36-4F5D-9503-000CD6E54B0F}" srcOrd="10" destOrd="0" presId="urn:microsoft.com/office/officeart/2005/8/layout/target1"/>
    <dgm:cxn modelId="{7DC7A4FF-0790-411D-BA1C-1F445C64CA00}" type="presParOf" srcId="{28EF8575-00E8-4AB8-8146-77FB91BBD050}" destId="{98AFD103-4DCA-4222-A11A-EC4F951BADD4}"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1E4039-970E-4B2E-B18D-AAFA97C7938B}"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US"/>
        </a:p>
      </dgm:t>
    </dgm:pt>
    <dgm:pt modelId="{39C6524A-E997-4304-A3D5-B8CDBC9FA094}">
      <dgm:prSet phldrT="[Text]" custT="1"/>
      <dgm:spPr/>
      <dgm:t>
        <a:bodyPr/>
        <a:lstStyle/>
        <a:p>
          <a:r>
            <a:rPr lang="en-US" sz="3600" dirty="0" smtClean="0"/>
            <a:t>MDE (State Content Experts)</a:t>
          </a:r>
          <a:endParaRPr lang="en-US" sz="3600" dirty="0"/>
        </a:p>
      </dgm:t>
    </dgm:pt>
    <dgm:pt modelId="{CC1E9BCD-5D51-4704-8482-113CB353F864}" type="parTrans" cxnId="{203E7E14-52BD-4B3F-9EBC-65AE0CDB51C9}">
      <dgm:prSet/>
      <dgm:spPr/>
      <dgm:t>
        <a:bodyPr/>
        <a:lstStyle/>
        <a:p>
          <a:endParaRPr lang="en-US"/>
        </a:p>
      </dgm:t>
    </dgm:pt>
    <dgm:pt modelId="{A370E702-2C75-478F-BC90-0CA31C380CA0}" type="sibTrans" cxnId="{203E7E14-52BD-4B3F-9EBC-65AE0CDB51C9}">
      <dgm:prSet/>
      <dgm:spPr/>
      <dgm:t>
        <a:bodyPr/>
        <a:lstStyle/>
        <a:p>
          <a:endParaRPr lang="en-US"/>
        </a:p>
      </dgm:t>
    </dgm:pt>
    <dgm:pt modelId="{A49BD8FC-B9AE-484B-AE63-9BC5AD7FF1C6}">
      <dgm:prSet phldrT="[Text]"/>
      <dgm:spPr/>
      <dgm:t>
        <a:bodyPr/>
        <a:lstStyle/>
        <a:p>
          <a:r>
            <a:rPr lang="en-US" dirty="0" smtClean="0"/>
            <a:t>Regional Centers of Excellence</a:t>
          </a:r>
        </a:p>
        <a:p>
          <a:r>
            <a:rPr lang="en-US" dirty="0" smtClean="0"/>
            <a:t>(3)</a:t>
          </a:r>
          <a:endParaRPr lang="en-US" dirty="0"/>
        </a:p>
      </dgm:t>
    </dgm:pt>
    <dgm:pt modelId="{3EDB8ECB-D839-43AB-B122-6CCF1CCD6025}" type="parTrans" cxnId="{9E762D46-F953-489E-907D-95147492BAFE}">
      <dgm:prSet/>
      <dgm:spPr/>
      <dgm:t>
        <a:bodyPr/>
        <a:lstStyle/>
        <a:p>
          <a:endParaRPr lang="en-US"/>
        </a:p>
      </dgm:t>
    </dgm:pt>
    <dgm:pt modelId="{C150F2C5-F9F9-4F0C-83FD-6230CD182863}" type="sibTrans" cxnId="{9E762D46-F953-489E-907D-95147492BAFE}">
      <dgm:prSet/>
      <dgm:spPr/>
      <dgm:t>
        <a:bodyPr/>
        <a:lstStyle/>
        <a:p>
          <a:endParaRPr lang="en-US"/>
        </a:p>
      </dgm:t>
    </dgm:pt>
    <dgm:pt modelId="{CC4C909C-B687-4442-BECD-7456060C161C}">
      <dgm:prSet phldrT="[Text]"/>
      <dgm:spPr/>
      <dgm:t>
        <a:bodyPr/>
        <a:lstStyle/>
        <a:p>
          <a:r>
            <a:rPr lang="en-US" dirty="0" smtClean="0"/>
            <a:t>Professional </a:t>
          </a:r>
        </a:p>
        <a:p>
          <a:r>
            <a:rPr lang="en-US" dirty="0" smtClean="0"/>
            <a:t>Development </a:t>
          </a:r>
        </a:p>
        <a:p>
          <a:r>
            <a:rPr lang="en-US" dirty="0" smtClean="0"/>
            <a:t>Facilitators </a:t>
          </a:r>
        </a:p>
        <a:p>
          <a:r>
            <a:rPr lang="en-US" dirty="0" smtClean="0"/>
            <a:t>(PDF)</a:t>
          </a:r>
          <a:endParaRPr lang="en-US" dirty="0"/>
        </a:p>
      </dgm:t>
    </dgm:pt>
    <dgm:pt modelId="{2A7923BF-759E-4D40-9AB5-D4ADA8B637EB}" type="parTrans" cxnId="{1C1827D5-E756-440C-B698-49ED2B217EB7}">
      <dgm:prSet/>
      <dgm:spPr/>
      <dgm:t>
        <a:bodyPr/>
        <a:lstStyle/>
        <a:p>
          <a:endParaRPr lang="en-US"/>
        </a:p>
      </dgm:t>
    </dgm:pt>
    <dgm:pt modelId="{CE25E988-B695-4705-9AA2-7025045C239D}" type="sibTrans" cxnId="{1C1827D5-E756-440C-B698-49ED2B217EB7}">
      <dgm:prSet/>
      <dgm:spPr/>
      <dgm:t>
        <a:bodyPr/>
        <a:lstStyle/>
        <a:p>
          <a:endParaRPr lang="en-US"/>
        </a:p>
      </dgm:t>
    </dgm:pt>
    <dgm:pt modelId="{2B713CCE-D26A-432A-A9D5-773A36AE7850}">
      <dgm:prSet phldrT="[Text]" custT="1"/>
      <dgm:spPr>
        <a:solidFill>
          <a:schemeClr val="accent5"/>
        </a:solidFill>
      </dgm:spPr>
      <dgm:t>
        <a:bodyPr/>
        <a:lstStyle/>
        <a:p>
          <a:r>
            <a:rPr lang="en-US" sz="3200" dirty="0" smtClean="0"/>
            <a:t>Supporting LOCAL Programs</a:t>
          </a:r>
          <a:endParaRPr lang="en-US" sz="3200" dirty="0"/>
        </a:p>
      </dgm:t>
    </dgm:pt>
    <dgm:pt modelId="{FFFCFA8B-DED0-42E4-A2E7-025EF8802A1C}" type="parTrans" cxnId="{5A6DF0E1-5E67-47F8-A63D-221C6DAFF625}">
      <dgm:prSet/>
      <dgm:spPr/>
      <dgm:t>
        <a:bodyPr/>
        <a:lstStyle/>
        <a:p>
          <a:endParaRPr lang="en-US"/>
        </a:p>
      </dgm:t>
    </dgm:pt>
    <dgm:pt modelId="{C28C5C05-5FDA-4C6B-9429-8AAC9E53BC41}" type="sibTrans" cxnId="{5A6DF0E1-5E67-47F8-A63D-221C6DAFF625}">
      <dgm:prSet/>
      <dgm:spPr/>
      <dgm:t>
        <a:bodyPr/>
        <a:lstStyle/>
        <a:p>
          <a:endParaRPr lang="en-US"/>
        </a:p>
      </dgm:t>
    </dgm:pt>
    <dgm:pt modelId="{6214D402-C13A-474F-A3FC-B9217846AF3A}">
      <dgm:prSet phldrT="[Text]"/>
      <dgm:spPr/>
      <dgm:t>
        <a:bodyPr/>
        <a:lstStyle/>
        <a:p>
          <a:r>
            <a:rPr lang="en-US" dirty="0" smtClean="0"/>
            <a:t>Early Childhood </a:t>
          </a:r>
        </a:p>
        <a:p>
          <a:r>
            <a:rPr lang="en-US" dirty="0" smtClean="0"/>
            <a:t>LEADERSHIP</a:t>
          </a:r>
        </a:p>
      </dgm:t>
    </dgm:pt>
    <dgm:pt modelId="{B6207A8F-7AD2-423C-A1E8-496A6482D3F6}" type="parTrans" cxnId="{46427C3F-CBF8-4AEF-A610-28FD57DC251A}">
      <dgm:prSet/>
      <dgm:spPr/>
      <dgm:t>
        <a:bodyPr/>
        <a:lstStyle/>
        <a:p>
          <a:endParaRPr lang="en-US"/>
        </a:p>
      </dgm:t>
    </dgm:pt>
    <dgm:pt modelId="{2101147E-2E72-4233-ABAC-E3C9876604AE}" type="sibTrans" cxnId="{46427C3F-CBF8-4AEF-A610-28FD57DC251A}">
      <dgm:prSet/>
      <dgm:spPr/>
      <dgm:t>
        <a:bodyPr/>
        <a:lstStyle/>
        <a:p>
          <a:endParaRPr lang="en-US"/>
        </a:p>
      </dgm:t>
    </dgm:pt>
    <dgm:pt modelId="{4FFFDA67-F0ED-4E05-8E87-B9143E802C5A}">
      <dgm:prSet phldrT="[Text]"/>
      <dgm:spPr/>
      <dgm:t>
        <a:bodyPr/>
        <a:lstStyle/>
        <a:p>
          <a:r>
            <a:rPr lang="en-US" dirty="0" smtClean="0"/>
            <a:t>Local </a:t>
          </a:r>
        </a:p>
        <a:p>
          <a:r>
            <a:rPr lang="en-US" dirty="0" smtClean="0"/>
            <a:t>Professional </a:t>
          </a:r>
        </a:p>
        <a:p>
          <a:r>
            <a:rPr lang="en-US" dirty="0" smtClean="0"/>
            <a:t>Staff</a:t>
          </a:r>
          <a:endParaRPr lang="en-US" dirty="0"/>
        </a:p>
      </dgm:t>
    </dgm:pt>
    <dgm:pt modelId="{0BECA6F8-7949-4328-8159-40391F2D7695}" type="parTrans" cxnId="{B98AD8C8-5DED-484A-918A-E98F1A6C4999}">
      <dgm:prSet/>
      <dgm:spPr/>
      <dgm:t>
        <a:bodyPr/>
        <a:lstStyle/>
        <a:p>
          <a:endParaRPr lang="en-US"/>
        </a:p>
      </dgm:t>
    </dgm:pt>
    <dgm:pt modelId="{6FB4E616-8887-4C5F-8657-ED8D2694DF95}" type="sibTrans" cxnId="{B98AD8C8-5DED-484A-918A-E98F1A6C4999}">
      <dgm:prSet/>
      <dgm:spPr/>
      <dgm:t>
        <a:bodyPr/>
        <a:lstStyle/>
        <a:p>
          <a:endParaRPr lang="en-US"/>
        </a:p>
      </dgm:t>
    </dgm:pt>
    <dgm:pt modelId="{22462577-7C0D-4CBC-83AE-784739234AE9}">
      <dgm:prSet phldrT="[Text]"/>
      <dgm:spPr>
        <a:solidFill>
          <a:srgbClr val="C00000"/>
        </a:solidFill>
        <a:ln>
          <a:solidFill>
            <a:srgbClr val="C00000"/>
          </a:solidFill>
        </a:ln>
      </dgm:spPr>
      <dgm:t>
        <a:bodyPr/>
        <a:lstStyle/>
        <a:p>
          <a:r>
            <a:rPr lang="en-US" dirty="0" smtClean="0"/>
            <a:t>Improved Child and Family outcomes </a:t>
          </a:r>
          <a:endParaRPr lang="en-US" dirty="0"/>
        </a:p>
      </dgm:t>
    </dgm:pt>
    <dgm:pt modelId="{BA798052-AA05-4A3A-A6F4-8BC1060E36E7}" type="parTrans" cxnId="{D12E921A-278C-4A7C-B231-A5B1F6C1EE17}">
      <dgm:prSet/>
      <dgm:spPr/>
      <dgm:t>
        <a:bodyPr/>
        <a:lstStyle/>
        <a:p>
          <a:endParaRPr lang="en-US"/>
        </a:p>
      </dgm:t>
    </dgm:pt>
    <dgm:pt modelId="{FFADB404-E9E6-4052-BAAD-BB8C989674B0}" type="sibTrans" cxnId="{D12E921A-278C-4A7C-B231-A5B1F6C1EE17}">
      <dgm:prSet/>
      <dgm:spPr/>
      <dgm:t>
        <a:bodyPr/>
        <a:lstStyle/>
        <a:p>
          <a:endParaRPr lang="en-US"/>
        </a:p>
      </dgm:t>
    </dgm:pt>
    <dgm:pt modelId="{6CBAEB3C-F7EA-445F-9E99-85FA7BC8A21D}">
      <dgm:prSet phldrT="[Text]"/>
      <dgm:spPr/>
      <dgm:t>
        <a:bodyPr/>
        <a:lstStyle/>
        <a:p>
          <a:r>
            <a:rPr lang="en-US" dirty="0" smtClean="0"/>
            <a:t>Use of evidence based/informed practices </a:t>
          </a:r>
          <a:endParaRPr lang="en-US" dirty="0"/>
        </a:p>
      </dgm:t>
    </dgm:pt>
    <dgm:pt modelId="{F779468C-0804-4691-B301-9F40183C7EF5}" type="parTrans" cxnId="{7B39AECB-6BD4-4AE8-B328-D562A721E7B0}">
      <dgm:prSet/>
      <dgm:spPr/>
      <dgm:t>
        <a:bodyPr/>
        <a:lstStyle/>
        <a:p>
          <a:endParaRPr lang="en-US"/>
        </a:p>
      </dgm:t>
    </dgm:pt>
    <dgm:pt modelId="{E5235EEF-B655-477D-BC05-81CFB81AA439}" type="sibTrans" cxnId="{7B39AECB-6BD4-4AE8-B328-D562A721E7B0}">
      <dgm:prSet/>
      <dgm:spPr/>
      <dgm:t>
        <a:bodyPr/>
        <a:lstStyle/>
        <a:p>
          <a:endParaRPr lang="en-US"/>
        </a:p>
      </dgm:t>
    </dgm:pt>
    <dgm:pt modelId="{E7BF690C-F4A8-4E9E-8975-E606D8DE75B0}">
      <dgm:prSet phldrT="[Text]"/>
      <dgm:spPr/>
      <dgm:t>
        <a:bodyPr/>
        <a:lstStyle/>
        <a:p>
          <a:r>
            <a:rPr lang="en-US" dirty="0" smtClean="0"/>
            <a:t>Delivered through Active Implementation frameworks </a:t>
          </a:r>
          <a:endParaRPr lang="en-US" dirty="0"/>
        </a:p>
      </dgm:t>
    </dgm:pt>
    <dgm:pt modelId="{23D2B7EF-2A63-412A-B508-B039C436CEAF}" type="parTrans" cxnId="{8AFE5D5B-A51B-4D04-9773-FED702C1B59E}">
      <dgm:prSet/>
      <dgm:spPr/>
      <dgm:t>
        <a:bodyPr/>
        <a:lstStyle/>
        <a:p>
          <a:endParaRPr lang="en-US"/>
        </a:p>
      </dgm:t>
    </dgm:pt>
    <dgm:pt modelId="{FEF92117-D646-45CF-90C3-1C2BFAACE0DB}" type="sibTrans" cxnId="{8AFE5D5B-A51B-4D04-9773-FED702C1B59E}">
      <dgm:prSet/>
      <dgm:spPr/>
      <dgm:t>
        <a:bodyPr/>
        <a:lstStyle/>
        <a:p>
          <a:endParaRPr lang="en-US"/>
        </a:p>
      </dgm:t>
    </dgm:pt>
    <dgm:pt modelId="{30660FA7-548C-4032-8DCE-69C85469DFAE}" type="pres">
      <dgm:prSet presAssocID="{AE1E4039-970E-4B2E-B18D-AAFA97C7938B}" presName="Name0" presStyleCnt="0">
        <dgm:presLayoutVars>
          <dgm:chMax val="3"/>
          <dgm:chPref val="1"/>
          <dgm:dir/>
          <dgm:animLvl val="lvl"/>
          <dgm:resizeHandles/>
        </dgm:presLayoutVars>
      </dgm:prSet>
      <dgm:spPr/>
      <dgm:t>
        <a:bodyPr/>
        <a:lstStyle/>
        <a:p>
          <a:endParaRPr lang="en-US"/>
        </a:p>
      </dgm:t>
    </dgm:pt>
    <dgm:pt modelId="{3ED24F09-7025-454A-81FC-24716A43107A}" type="pres">
      <dgm:prSet presAssocID="{AE1E4039-970E-4B2E-B18D-AAFA97C7938B}" presName="outerBox" presStyleCnt="0"/>
      <dgm:spPr/>
    </dgm:pt>
    <dgm:pt modelId="{3A3A9ADF-9693-4207-B1F3-25C6C5CA1068}" type="pres">
      <dgm:prSet presAssocID="{AE1E4039-970E-4B2E-B18D-AAFA97C7938B}" presName="outerBoxParent" presStyleLbl="node1" presStyleIdx="0" presStyleCnt="3"/>
      <dgm:spPr/>
      <dgm:t>
        <a:bodyPr/>
        <a:lstStyle/>
        <a:p>
          <a:endParaRPr lang="en-US"/>
        </a:p>
      </dgm:t>
    </dgm:pt>
    <dgm:pt modelId="{DAE5A7C7-6E84-4AF3-9DC8-BCED26333951}" type="pres">
      <dgm:prSet presAssocID="{AE1E4039-970E-4B2E-B18D-AAFA97C7938B}" presName="outerBoxChildren" presStyleCnt="0"/>
      <dgm:spPr/>
    </dgm:pt>
    <dgm:pt modelId="{D511D9BF-6D10-4694-8C80-8A972D9C11D7}" type="pres">
      <dgm:prSet presAssocID="{A49BD8FC-B9AE-484B-AE63-9BC5AD7FF1C6}" presName="oChild" presStyleLbl="fgAcc1" presStyleIdx="0" presStyleCnt="6">
        <dgm:presLayoutVars>
          <dgm:bulletEnabled val="1"/>
        </dgm:presLayoutVars>
      </dgm:prSet>
      <dgm:spPr/>
      <dgm:t>
        <a:bodyPr/>
        <a:lstStyle/>
        <a:p>
          <a:endParaRPr lang="en-US"/>
        </a:p>
      </dgm:t>
    </dgm:pt>
    <dgm:pt modelId="{8B4ABCDE-5FD9-4396-8A34-C5D0D4AD72B4}" type="pres">
      <dgm:prSet presAssocID="{C150F2C5-F9F9-4F0C-83FD-6230CD182863}" presName="outerSibTrans" presStyleCnt="0"/>
      <dgm:spPr/>
    </dgm:pt>
    <dgm:pt modelId="{BF74336B-C4B0-41D8-8CC6-46EDDFF6F56D}" type="pres">
      <dgm:prSet presAssocID="{CC4C909C-B687-4442-BECD-7456060C161C}" presName="oChild" presStyleLbl="fgAcc1" presStyleIdx="1" presStyleCnt="6">
        <dgm:presLayoutVars>
          <dgm:bulletEnabled val="1"/>
        </dgm:presLayoutVars>
      </dgm:prSet>
      <dgm:spPr/>
      <dgm:t>
        <a:bodyPr/>
        <a:lstStyle/>
        <a:p>
          <a:endParaRPr lang="en-US"/>
        </a:p>
      </dgm:t>
    </dgm:pt>
    <dgm:pt modelId="{2D6CFD09-80CD-45B5-A236-3053B64450E1}" type="pres">
      <dgm:prSet presAssocID="{AE1E4039-970E-4B2E-B18D-AAFA97C7938B}" presName="middleBox" presStyleCnt="0"/>
      <dgm:spPr/>
    </dgm:pt>
    <dgm:pt modelId="{1C20F1C2-B1F8-4462-90B0-1E9B2C407F13}" type="pres">
      <dgm:prSet presAssocID="{AE1E4039-970E-4B2E-B18D-AAFA97C7938B}" presName="middleBoxParent" presStyleLbl="node1" presStyleIdx="1" presStyleCnt="3"/>
      <dgm:spPr/>
      <dgm:t>
        <a:bodyPr/>
        <a:lstStyle/>
        <a:p>
          <a:endParaRPr lang="en-US"/>
        </a:p>
      </dgm:t>
    </dgm:pt>
    <dgm:pt modelId="{380FA215-4870-4320-BCA9-9FB9D77E009D}" type="pres">
      <dgm:prSet presAssocID="{AE1E4039-970E-4B2E-B18D-AAFA97C7938B}" presName="middleBoxChildren" presStyleCnt="0"/>
      <dgm:spPr/>
    </dgm:pt>
    <dgm:pt modelId="{EC233B98-2AD7-4B5C-B61D-08EEA54C1E14}" type="pres">
      <dgm:prSet presAssocID="{6214D402-C13A-474F-A3FC-B9217846AF3A}" presName="mChild" presStyleLbl="fgAcc1" presStyleIdx="2" presStyleCnt="6">
        <dgm:presLayoutVars>
          <dgm:bulletEnabled val="1"/>
        </dgm:presLayoutVars>
      </dgm:prSet>
      <dgm:spPr/>
      <dgm:t>
        <a:bodyPr/>
        <a:lstStyle/>
        <a:p>
          <a:endParaRPr lang="en-US"/>
        </a:p>
      </dgm:t>
    </dgm:pt>
    <dgm:pt modelId="{3E21AB1D-7FB6-47DB-99F5-6FFFA8D5D154}" type="pres">
      <dgm:prSet presAssocID="{2101147E-2E72-4233-ABAC-E3C9876604AE}" presName="middleSibTrans" presStyleCnt="0"/>
      <dgm:spPr/>
    </dgm:pt>
    <dgm:pt modelId="{13565B60-4339-4596-B6D4-3906AD04134C}" type="pres">
      <dgm:prSet presAssocID="{4FFFDA67-F0ED-4E05-8E87-B9143E802C5A}" presName="mChild" presStyleLbl="fgAcc1" presStyleIdx="3" presStyleCnt="6">
        <dgm:presLayoutVars>
          <dgm:bulletEnabled val="1"/>
        </dgm:presLayoutVars>
      </dgm:prSet>
      <dgm:spPr/>
      <dgm:t>
        <a:bodyPr/>
        <a:lstStyle/>
        <a:p>
          <a:endParaRPr lang="en-US"/>
        </a:p>
      </dgm:t>
    </dgm:pt>
    <dgm:pt modelId="{194B5D99-CA88-4553-94D0-7D9A1F7CBEE7}" type="pres">
      <dgm:prSet presAssocID="{AE1E4039-970E-4B2E-B18D-AAFA97C7938B}" presName="centerBox" presStyleCnt="0"/>
      <dgm:spPr/>
    </dgm:pt>
    <dgm:pt modelId="{26EA3E7A-0A3F-46FF-9187-52873873F17B}" type="pres">
      <dgm:prSet presAssocID="{AE1E4039-970E-4B2E-B18D-AAFA97C7938B}" presName="centerBoxParent" presStyleLbl="node1" presStyleIdx="2" presStyleCnt="3"/>
      <dgm:spPr/>
      <dgm:t>
        <a:bodyPr/>
        <a:lstStyle/>
        <a:p>
          <a:endParaRPr lang="en-US"/>
        </a:p>
      </dgm:t>
    </dgm:pt>
    <dgm:pt modelId="{A0EC4B8A-8DB8-4551-9D6C-A21513942932}" type="pres">
      <dgm:prSet presAssocID="{AE1E4039-970E-4B2E-B18D-AAFA97C7938B}" presName="centerBoxChildren" presStyleCnt="0"/>
      <dgm:spPr/>
    </dgm:pt>
    <dgm:pt modelId="{9EAC5F25-E408-4363-A26B-19E86C0F70A1}" type="pres">
      <dgm:prSet presAssocID="{6CBAEB3C-F7EA-445F-9E99-85FA7BC8A21D}" presName="cChild" presStyleLbl="fgAcc1" presStyleIdx="4" presStyleCnt="6">
        <dgm:presLayoutVars>
          <dgm:bulletEnabled val="1"/>
        </dgm:presLayoutVars>
      </dgm:prSet>
      <dgm:spPr/>
      <dgm:t>
        <a:bodyPr/>
        <a:lstStyle/>
        <a:p>
          <a:endParaRPr lang="en-US"/>
        </a:p>
      </dgm:t>
    </dgm:pt>
    <dgm:pt modelId="{EF4C0165-1D6E-43EE-8E31-40F9AE717FE0}" type="pres">
      <dgm:prSet presAssocID="{E5235EEF-B655-477D-BC05-81CFB81AA439}" presName="centerSibTrans" presStyleCnt="0"/>
      <dgm:spPr/>
    </dgm:pt>
    <dgm:pt modelId="{3207ACD1-9A93-428F-981D-48B8438C5E61}" type="pres">
      <dgm:prSet presAssocID="{E7BF690C-F4A8-4E9E-8975-E606D8DE75B0}" presName="cChild" presStyleLbl="fgAcc1" presStyleIdx="5" presStyleCnt="6" custLinFactNeighborX="56946">
        <dgm:presLayoutVars>
          <dgm:bulletEnabled val="1"/>
        </dgm:presLayoutVars>
      </dgm:prSet>
      <dgm:spPr/>
      <dgm:t>
        <a:bodyPr/>
        <a:lstStyle/>
        <a:p>
          <a:endParaRPr lang="en-US"/>
        </a:p>
      </dgm:t>
    </dgm:pt>
  </dgm:ptLst>
  <dgm:cxnLst>
    <dgm:cxn modelId="{B98AD8C8-5DED-484A-918A-E98F1A6C4999}" srcId="{2B713CCE-D26A-432A-A9D5-773A36AE7850}" destId="{4FFFDA67-F0ED-4E05-8E87-B9143E802C5A}" srcOrd="1" destOrd="0" parTransId="{0BECA6F8-7949-4328-8159-40391F2D7695}" sibTransId="{6FB4E616-8887-4C5F-8657-ED8D2694DF95}"/>
    <dgm:cxn modelId="{E0DD82B4-45D5-4D48-9333-ABA9335CCD4F}" type="presOf" srcId="{2B713CCE-D26A-432A-A9D5-773A36AE7850}" destId="{1C20F1C2-B1F8-4462-90B0-1E9B2C407F13}" srcOrd="0" destOrd="0" presId="urn:microsoft.com/office/officeart/2005/8/layout/target2"/>
    <dgm:cxn modelId="{7B39AECB-6BD4-4AE8-B328-D562A721E7B0}" srcId="{22462577-7C0D-4CBC-83AE-784739234AE9}" destId="{6CBAEB3C-F7EA-445F-9E99-85FA7BC8A21D}" srcOrd="0" destOrd="0" parTransId="{F779468C-0804-4691-B301-9F40183C7EF5}" sibTransId="{E5235EEF-B655-477D-BC05-81CFB81AA439}"/>
    <dgm:cxn modelId="{C452B6BE-7951-491D-8F12-BEC441B6216A}" type="presOf" srcId="{6214D402-C13A-474F-A3FC-B9217846AF3A}" destId="{EC233B98-2AD7-4B5C-B61D-08EEA54C1E14}" srcOrd="0" destOrd="0" presId="urn:microsoft.com/office/officeart/2005/8/layout/target2"/>
    <dgm:cxn modelId="{9E762D46-F953-489E-907D-95147492BAFE}" srcId="{39C6524A-E997-4304-A3D5-B8CDBC9FA094}" destId="{A49BD8FC-B9AE-484B-AE63-9BC5AD7FF1C6}" srcOrd="0" destOrd="0" parTransId="{3EDB8ECB-D839-43AB-B122-6CCF1CCD6025}" sibTransId="{C150F2C5-F9F9-4F0C-83FD-6230CD182863}"/>
    <dgm:cxn modelId="{1C1827D5-E756-440C-B698-49ED2B217EB7}" srcId="{39C6524A-E997-4304-A3D5-B8CDBC9FA094}" destId="{CC4C909C-B687-4442-BECD-7456060C161C}" srcOrd="1" destOrd="0" parTransId="{2A7923BF-759E-4D40-9AB5-D4ADA8B637EB}" sibTransId="{CE25E988-B695-4705-9AA2-7025045C239D}"/>
    <dgm:cxn modelId="{D12E921A-278C-4A7C-B231-A5B1F6C1EE17}" srcId="{AE1E4039-970E-4B2E-B18D-AAFA97C7938B}" destId="{22462577-7C0D-4CBC-83AE-784739234AE9}" srcOrd="2" destOrd="0" parTransId="{BA798052-AA05-4A3A-A6F4-8BC1060E36E7}" sibTransId="{FFADB404-E9E6-4052-BAAD-BB8C989674B0}"/>
    <dgm:cxn modelId="{D6797C9E-3A3B-4B20-B8F7-6084B5CC7E7A}" type="presOf" srcId="{AE1E4039-970E-4B2E-B18D-AAFA97C7938B}" destId="{30660FA7-548C-4032-8DCE-69C85469DFAE}" srcOrd="0" destOrd="0" presId="urn:microsoft.com/office/officeart/2005/8/layout/target2"/>
    <dgm:cxn modelId="{D354D6CF-4A4B-4DB1-BD68-5A975E5F798C}" type="presOf" srcId="{A49BD8FC-B9AE-484B-AE63-9BC5AD7FF1C6}" destId="{D511D9BF-6D10-4694-8C80-8A972D9C11D7}" srcOrd="0" destOrd="0" presId="urn:microsoft.com/office/officeart/2005/8/layout/target2"/>
    <dgm:cxn modelId="{203E7E14-52BD-4B3F-9EBC-65AE0CDB51C9}" srcId="{AE1E4039-970E-4B2E-B18D-AAFA97C7938B}" destId="{39C6524A-E997-4304-A3D5-B8CDBC9FA094}" srcOrd="0" destOrd="0" parTransId="{CC1E9BCD-5D51-4704-8482-113CB353F864}" sibTransId="{A370E702-2C75-478F-BC90-0CA31C380CA0}"/>
    <dgm:cxn modelId="{5A6DF0E1-5E67-47F8-A63D-221C6DAFF625}" srcId="{AE1E4039-970E-4B2E-B18D-AAFA97C7938B}" destId="{2B713CCE-D26A-432A-A9D5-773A36AE7850}" srcOrd="1" destOrd="0" parTransId="{FFFCFA8B-DED0-42E4-A2E7-025EF8802A1C}" sibTransId="{C28C5C05-5FDA-4C6B-9429-8AAC9E53BC41}"/>
    <dgm:cxn modelId="{E8BECB6F-1251-4756-AABF-48FF16A5AE00}" type="presOf" srcId="{39C6524A-E997-4304-A3D5-B8CDBC9FA094}" destId="{3A3A9ADF-9693-4207-B1F3-25C6C5CA1068}" srcOrd="0" destOrd="0" presId="urn:microsoft.com/office/officeart/2005/8/layout/target2"/>
    <dgm:cxn modelId="{D4F2EAEC-766C-4CC3-B744-6E498D72296F}" type="presOf" srcId="{6CBAEB3C-F7EA-445F-9E99-85FA7BC8A21D}" destId="{9EAC5F25-E408-4363-A26B-19E86C0F70A1}" srcOrd="0" destOrd="0" presId="urn:microsoft.com/office/officeart/2005/8/layout/target2"/>
    <dgm:cxn modelId="{F8C3D545-551A-4353-AE80-4C5811A4031A}" type="presOf" srcId="{CC4C909C-B687-4442-BECD-7456060C161C}" destId="{BF74336B-C4B0-41D8-8CC6-46EDDFF6F56D}" srcOrd="0" destOrd="0" presId="urn:microsoft.com/office/officeart/2005/8/layout/target2"/>
    <dgm:cxn modelId="{8AFE5D5B-A51B-4D04-9773-FED702C1B59E}" srcId="{22462577-7C0D-4CBC-83AE-784739234AE9}" destId="{E7BF690C-F4A8-4E9E-8975-E606D8DE75B0}" srcOrd="1" destOrd="0" parTransId="{23D2B7EF-2A63-412A-B508-B039C436CEAF}" sibTransId="{FEF92117-D646-45CF-90C3-1C2BFAACE0DB}"/>
    <dgm:cxn modelId="{3766BE91-B99B-49D4-AD1D-82FD768188B4}" type="presOf" srcId="{4FFFDA67-F0ED-4E05-8E87-B9143E802C5A}" destId="{13565B60-4339-4596-B6D4-3906AD04134C}" srcOrd="0" destOrd="0" presId="urn:microsoft.com/office/officeart/2005/8/layout/target2"/>
    <dgm:cxn modelId="{46427C3F-CBF8-4AEF-A610-28FD57DC251A}" srcId="{2B713CCE-D26A-432A-A9D5-773A36AE7850}" destId="{6214D402-C13A-474F-A3FC-B9217846AF3A}" srcOrd="0" destOrd="0" parTransId="{B6207A8F-7AD2-423C-A1E8-496A6482D3F6}" sibTransId="{2101147E-2E72-4233-ABAC-E3C9876604AE}"/>
    <dgm:cxn modelId="{D8662E48-3F36-4CE4-AF51-1AA4F590BF37}" type="presOf" srcId="{E7BF690C-F4A8-4E9E-8975-E606D8DE75B0}" destId="{3207ACD1-9A93-428F-981D-48B8438C5E61}" srcOrd="0" destOrd="0" presId="urn:microsoft.com/office/officeart/2005/8/layout/target2"/>
    <dgm:cxn modelId="{C0BACF7E-D4F5-4412-8CA5-289ACEB7EFF4}" type="presOf" srcId="{22462577-7C0D-4CBC-83AE-784739234AE9}" destId="{26EA3E7A-0A3F-46FF-9187-52873873F17B}" srcOrd="0" destOrd="0" presId="urn:microsoft.com/office/officeart/2005/8/layout/target2"/>
    <dgm:cxn modelId="{6FB6A3F6-79E4-459E-ABB5-5611DAC59335}" type="presParOf" srcId="{30660FA7-548C-4032-8DCE-69C85469DFAE}" destId="{3ED24F09-7025-454A-81FC-24716A43107A}" srcOrd="0" destOrd="0" presId="urn:microsoft.com/office/officeart/2005/8/layout/target2"/>
    <dgm:cxn modelId="{B0EC2729-85B3-46E5-9267-20400B56F60E}" type="presParOf" srcId="{3ED24F09-7025-454A-81FC-24716A43107A}" destId="{3A3A9ADF-9693-4207-B1F3-25C6C5CA1068}" srcOrd="0" destOrd="0" presId="urn:microsoft.com/office/officeart/2005/8/layout/target2"/>
    <dgm:cxn modelId="{BAD87A62-6E10-468F-9EC3-56AE6A44A76E}" type="presParOf" srcId="{3ED24F09-7025-454A-81FC-24716A43107A}" destId="{DAE5A7C7-6E84-4AF3-9DC8-BCED26333951}" srcOrd="1" destOrd="0" presId="urn:microsoft.com/office/officeart/2005/8/layout/target2"/>
    <dgm:cxn modelId="{757B503F-FC9E-4B37-956F-21225433FC22}" type="presParOf" srcId="{DAE5A7C7-6E84-4AF3-9DC8-BCED26333951}" destId="{D511D9BF-6D10-4694-8C80-8A972D9C11D7}" srcOrd="0" destOrd="0" presId="urn:microsoft.com/office/officeart/2005/8/layout/target2"/>
    <dgm:cxn modelId="{F58EF2B5-0FE7-464F-8957-DFE7D5A2045A}" type="presParOf" srcId="{DAE5A7C7-6E84-4AF3-9DC8-BCED26333951}" destId="{8B4ABCDE-5FD9-4396-8A34-C5D0D4AD72B4}" srcOrd="1" destOrd="0" presId="urn:microsoft.com/office/officeart/2005/8/layout/target2"/>
    <dgm:cxn modelId="{6E43CE0A-D450-402C-85C2-1ABE2A3B7C04}" type="presParOf" srcId="{DAE5A7C7-6E84-4AF3-9DC8-BCED26333951}" destId="{BF74336B-C4B0-41D8-8CC6-46EDDFF6F56D}" srcOrd="2" destOrd="0" presId="urn:microsoft.com/office/officeart/2005/8/layout/target2"/>
    <dgm:cxn modelId="{42DB609A-D5EC-4576-8704-DF2C9AB645D0}" type="presParOf" srcId="{30660FA7-548C-4032-8DCE-69C85469DFAE}" destId="{2D6CFD09-80CD-45B5-A236-3053B64450E1}" srcOrd="1" destOrd="0" presId="urn:microsoft.com/office/officeart/2005/8/layout/target2"/>
    <dgm:cxn modelId="{9A4EE16E-D39A-4304-9BEB-5E6E133E9C17}" type="presParOf" srcId="{2D6CFD09-80CD-45B5-A236-3053B64450E1}" destId="{1C20F1C2-B1F8-4462-90B0-1E9B2C407F13}" srcOrd="0" destOrd="0" presId="urn:microsoft.com/office/officeart/2005/8/layout/target2"/>
    <dgm:cxn modelId="{E1155757-B4DA-453B-976A-61C05C7CAEB8}" type="presParOf" srcId="{2D6CFD09-80CD-45B5-A236-3053B64450E1}" destId="{380FA215-4870-4320-BCA9-9FB9D77E009D}" srcOrd="1" destOrd="0" presId="urn:microsoft.com/office/officeart/2005/8/layout/target2"/>
    <dgm:cxn modelId="{C2B5A734-19C1-4E75-BF80-4D1C778E2594}" type="presParOf" srcId="{380FA215-4870-4320-BCA9-9FB9D77E009D}" destId="{EC233B98-2AD7-4B5C-B61D-08EEA54C1E14}" srcOrd="0" destOrd="0" presId="urn:microsoft.com/office/officeart/2005/8/layout/target2"/>
    <dgm:cxn modelId="{06FC5945-FDFF-48C5-B22D-CBA01C3996CC}" type="presParOf" srcId="{380FA215-4870-4320-BCA9-9FB9D77E009D}" destId="{3E21AB1D-7FB6-47DB-99F5-6FFFA8D5D154}" srcOrd="1" destOrd="0" presId="urn:microsoft.com/office/officeart/2005/8/layout/target2"/>
    <dgm:cxn modelId="{8420EA90-A781-46C9-A269-601E3A0DA434}" type="presParOf" srcId="{380FA215-4870-4320-BCA9-9FB9D77E009D}" destId="{13565B60-4339-4596-B6D4-3906AD04134C}" srcOrd="2" destOrd="0" presId="urn:microsoft.com/office/officeart/2005/8/layout/target2"/>
    <dgm:cxn modelId="{B03F1218-C4F5-44F6-87D1-25789A229DE4}" type="presParOf" srcId="{30660FA7-548C-4032-8DCE-69C85469DFAE}" destId="{194B5D99-CA88-4553-94D0-7D9A1F7CBEE7}" srcOrd="2" destOrd="0" presId="urn:microsoft.com/office/officeart/2005/8/layout/target2"/>
    <dgm:cxn modelId="{DDFC9874-DA7C-4D84-8190-28A24CE73F67}" type="presParOf" srcId="{194B5D99-CA88-4553-94D0-7D9A1F7CBEE7}" destId="{26EA3E7A-0A3F-46FF-9187-52873873F17B}" srcOrd="0" destOrd="0" presId="urn:microsoft.com/office/officeart/2005/8/layout/target2"/>
    <dgm:cxn modelId="{CAF608BA-FB96-4594-9622-D1B9A6FFAA3C}" type="presParOf" srcId="{194B5D99-CA88-4553-94D0-7D9A1F7CBEE7}" destId="{A0EC4B8A-8DB8-4551-9D6C-A21513942932}" srcOrd="1" destOrd="0" presId="urn:microsoft.com/office/officeart/2005/8/layout/target2"/>
    <dgm:cxn modelId="{44253B23-3916-41EC-9C44-158DAA849D25}" type="presParOf" srcId="{A0EC4B8A-8DB8-4551-9D6C-A21513942932}" destId="{9EAC5F25-E408-4363-A26B-19E86C0F70A1}" srcOrd="0" destOrd="0" presId="urn:microsoft.com/office/officeart/2005/8/layout/target2"/>
    <dgm:cxn modelId="{B4F0572E-03DA-4849-B38E-3581D2F07CA2}" type="presParOf" srcId="{A0EC4B8A-8DB8-4551-9D6C-A21513942932}" destId="{EF4C0165-1D6E-43EE-8E31-40F9AE717FE0}" srcOrd="1" destOrd="0" presId="urn:microsoft.com/office/officeart/2005/8/layout/target2"/>
    <dgm:cxn modelId="{028BD92A-65E6-4C06-9380-89963A5FF5D6}" type="presParOf" srcId="{A0EC4B8A-8DB8-4551-9D6C-A21513942932}" destId="{3207ACD1-9A93-428F-981D-48B8438C5E61}"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081FD-1484-4859-9216-7ACB9FDDADFA}">
      <dsp:nvSpPr>
        <dsp:cNvPr id="0" name=""/>
        <dsp:cNvSpPr/>
      </dsp:nvSpPr>
      <dsp:spPr>
        <a:xfrm>
          <a:off x="400810" y="1447799"/>
          <a:ext cx="4343400" cy="4343400"/>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sp>
    <dsp:sp modelId="{3F611AA8-CFA4-40CE-877F-488C991A65CB}">
      <dsp:nvSpPr>
        <dsp:cNvPr id="0" name=""/>
        <dsp:cNvSpPr/>
      </dsp:nvSpPr>
      <dsp:spPr>
        <a:xfrm>
          <a:off x="1269490" y="2316480"/>
          <a:ext cx="2606040" cy="2606040"/>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EAA0D-302C-4551-AAAA-F429D4DDE37B}">
      <dsp:nvSpPr>
        <dsp:cNvPr id="0" name=""/>
        <dsp:cNvSpPr/>
      </dsp:nvSpPr>
      <dsp:spPr>
        <a:xfrm>
          <a:off x="2138170" y="3185160"/>
          <a:ext cx="868680" cy="86868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D240DD-1686-4026-9517-68C478559169}">
      <dsp:nvSpPr>
        <dsp:cNvPr id="0" name=""/>
        <dsp:cNvSpPr/>
      </dsp:nvSpPr>
      <dsp:spPr>
        <a:xfrm>
          <a:off x="5343967" y="0"/>
          <a:ext cx="3342832" cy="126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en-US" sz="2800" b="1" kern="1200" dirty="0"/>
            <a:t>Why:  Increase slope of developmental trajectories</a:t>
          </a:r>
        </a:p>
      </dsp:txBody>
      <dsp:txXfrm>
        <a:off x="5343967" y="0"/>
        <a:ext cx="3342832" cy="1266825"/>
      </dsp:txXfrm>
    </dsp:sp>
    <dsp:sp modelId="{77765322-83A1-4245-B133-1CDD5CE88048}">
      <dsp:nvSpPr>
        <dsp:cNvPr id="0" name=""/>
        <dsp:cNvSpPr/>
      </dsp:nvSpPr>
      <dsp:spPr>
        <a:xfrm>
          <a:off x="4925185" y="633412"/>
          <a:ext cx="54292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A7C163-43CF-4037-A651-3A19879B3FA5}">
      <dsp:nvSpPr>
        <dsp:cNvPr id="0" name=""/>
        <dsp:cNvSpPr/>
      </dsp:nvSpPr>
      <dsp:spPr>
        <a:xfrm rot="5400000">
          <a:off x="2255080" y="951566"/>
          <a:ext cx="2985363" cy="235050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59E1DF-1A2A-489D-9C38-E918CDC22027}">
      <dsp:nvSpPr>
        <dsp:cNvPr id="0" name=""/>
        <dsp:cNvSpPr/>
      </dsp:nvSpPr>
      <dsp:spPr>
        <a:xfrm>
          <a:off x="5366770" y="1266824"/>
          <a:ext cx="3320029" cy="1266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en-US" sz="2800" b="1" kern="1200" dirty="0"/>
            <a:t>How:  Do it right!  </a:t>
          </a:r>
          <a:r>
            <a:rPr lang="en-US" sz="2800" b="1" kern="1200" dirty="0" smtClean="0"/>
            <a:t>   Do </a:t>
          </a:r>
          <a:r>
            <a:rPr lang="en-US" sz="2800" b="1" kern="1200" dirty="0"/>
            <a:t>it Well!</a:t>
          </a:r>
        </a:p>
      </dsp:txBody>
      <dsp:txXfrm>
        <a:off x="5366770" y="1266824"/>
        <a:ext cx="3320029" cy="1266825"/>
      </dsp:txXfrm>
    </dsp:sp>
    <dsp:sp modelId="{7BC82CA2-9000-4079-A2C5-F8D2EDBD6894}">
      <dsp:nvSpPr>
        <dsp:cNvPr id="0" name=""/>
        <dsp:cNvSpPr/>
      </dsp:nvSpPr>
      <dsp:spPr>
        <a:xfrm>
          <a:off x="4925185" y="1900237"/>
          <a:ext cx="54292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53468D-2E9D-4555-A5C0-56B00C82F2D4}">
      <dsp:nvSpPr>
        <dsp:cNvPr id="0" name=""/>
        <dsp:cNvSpPr/>
      </dsp:nvSpPr>
      <dsp:spPr>
        <a:xfrm rot="5400000">
          <a:off x="2895876" y="2198629"/>
          <a:ext cx="2326325" cy="1727949"/>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C58220-3799-4E96-B74F-1704DEF58C94}">
      <dsp:nvSpPr>
        <dsp:cNvPr id="0" name=""/>
        <dsp:cNvSpPr/>
      </dsp:nvSpPr>
      <dsp:spPr>
        <a:xfrm>
          <a:off x="5222743" y="2219319"/>
          <a:ext cx="3464056" cy="2962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35560" rIns="35560" bIns="35560" numCol="1" spcCol="1270" anchor="ctr" anchorCtr="0">
          <a:noAutofit/>
        </a:bodyPr>
        <a:lstStyle/>
        <a:p>
          <a:pPr lvl="0" algn="l" defTabSz="1244600">
            <a:lnSpc>
              <a:spcPct val="90000"/>
            </a:lnSpc>
            <a:spcBef>
              <a:spcPct val="0"/>
            </a:spcBef>
            <a:spcAft>
              <a:spcPct val="35000"/>
            </a:spcAft>
          </a:pPr>
          <a:r>
            <a:rPr lang="en-US" sz="2800" b="1" kern="1200" dirty="0"/>
            <a:t>What:  </a:t>
          </a:r>
          <a:r>
            <a:rPr lang="en-US" sz="2800" b="1" kern="1200" dirty="0" smtClean="0"/>
            <a:t>Components </a:t>
          </a:r>
          <a:r>
            <a:rPr lang="en-US" sz="2800" b="1" kern="1200" dirty="0"/>
            <a:t>of </a:t>
          </a:r>
          <a:r>
            <a:rPr lang="en-US" sz="2800" b="1" kern="1200" dirty="0" smtClean="0"/>
            <a:t>Quality</a:t>
          </a:r>
          <a:endParaRPr lang="en-US" sz="2800" b="1" kern="1200" dirty="0"/>
        </a:p>
      </dsp:txBody>
      <dsp:txXfrm>
        <a:off x="5222743" y="2219319"/>
        <a:ext cx="3464056" cy="2962280"/>
      </dsp:txXfrm>
    </dsp:sp>
    <dsp:sp modelId="{4E627515-EF36-4F5D-9503-000CD6E54B0F}">
      <dsp:nvSpPr>
        <dsp:cNvPr id="0" name=""/>
        <dsp:cNvSpPr/>
      </dsp:nvSpPr>
      <dsp:spPr>
        <a:xfrm>
          <a:off x="4925185" y="3167062"/>
          <a:ext cx="54292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AFD103-4DCA-4222-A11A-EC4F951BADD4}">
      <dsp:nvSpPr>
        <dsp:cNvPr id="0" name=""/>
        <dsp:cNvSpPr/>
      </dsp:nvSpPr>
      <dsp:spPr>
        <a:xfrm rot="5400000">
          <a:off x="3537469" y="3444678"/>
          <a:ext cx="1662074" cy="1105395"/>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0.67544</cdr:x>
      <cdr:y>0.08955</cdr:y>
    </cdr:from>
    <cdr:to>
      <cdr:x>0.9386</cdr:x>
      <cdr:y>0.14925</cdr:y>
    </cdr:to>
    <cdr:sp macro="" textlink="">
      <cdr:nvSpPr>
        <cdr:cNvPr id="2" name="Left Brace 1"/>
        <cdr:cNvSpPr/>
      </cdr:nvSpPr>
      <cdr:spPr>
        <a:xfrm xmlns:a="http://schemas.openxmlformats.org/drawingml/2006/main" rot="5400000">
          <a:off x="6858000" y="-533400"/>
          <a:ext cx="304800" cy="2286000"/>
        </a:xfrm>
        <a:prstGeom xmlns:a="http://schemas.openxmlformats.org/drawingml/2006/main" prst="leftBrace">
          <a:avLst/>
        </a:prstGeom>
        <a:ln xmlns:a="http://schemas.openxmlformats.org/drawingml/2006/main" w="412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0.70175</cdr:x>
      <cdr:y>0.31989</cdr:y>
    </cdr:from>
    <cdr:to>
      <cdr:x>0.80702</cdr:x>
      <cdr:y>0.57243</cdr:y>
    </cdr:to>
    <cdr:sp macro="" textlink="">
      <cdr:nvSpPr>
        <cdr:cNvPr id="5" name="TextBox 4"/>
        <cdr:cNvSpPr txBox="1"/>
      </cdr:nvSpPr>
      <cdr:spPr>
        <a:xfrm xmlns:a="http://schemas.openxmlformats.org/drawingml/2006/main">
          <a:off x="6096000" y="1447800"/>
          <a:ext cx="914400" cy="1143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51%</a:t>
          </a:r>
          <a:endParaRPr lang="en-US" sz="2400" b="1" dirty="0"/>
        </a:p>
      </cdr:txBody>
    </cdr:sp>
  </cdr:relSizeAnchor>
  <cdr:relSizeAnchor xmlns:cdr="http://schemas.openxmlformats.org/drawingml/2006/chartDrawing">
    <cdr:from>
      <cdr:x>0.53216</cdr:x>
      <cdr:y>0.41529</cdr:y>
    </cdr:from>
    <cdr:to>
      <cdr:x>0.94444</cdr:x>
      <cdr:y>0.51631</cdr:y>
    </cdr:to>
    <cdr:sp macro="" textlink="">
      <cdr:nvSpPr>
        <cdr:cNvPr id="7" name="Left Brace 6"/>
        <cdr:cNvSpPr/>
      </cdr:nvSpPr>
      <cdr:spPr>
        <a:xfrm xmlns:a="http://schemas.openxmlformats.org/drawingml/2006/main" rot="5400000">
          <a:off x="6184900" y="317500"/>
          <a:ext cx="457200" cy="3581400"/>
        </a:xfrm>
        <a:prstGeom xmlns:a="http://schemas.openxmlformats.org/drawingml/2006/main" prst="leftBrace">
          <a:avLst/>
        </a:prstGeom>
        <a:ln xmlns:a="http://schemas.openxmlformats.org/drawingml/2006/main" w="412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0.77193</cdr:x>
      <cdr:y>0</cdr:y>
    </cdr:from>
    <cdr:to>
      <cdr:x>0.89474</cdr:x>
      <cdr:y>0.20968</cdr:y>
    </cdr:to>
    <cdr:sp macro="" textlink="">
      <cdr:nvSpPr>
        <cdr:cNvPr id="9" name="TextBox 8"/>
        <cdr:cNvSpPr txBox="1"/>
      </cdr:nvSpPr>
      <cdr:spPr>
        <a:xfrm xmlns:a="http://schemas.openxmlformats.org/drawingml/2006/main">
          <a:off x="6705600" y="0"/>
          <a:ext cx="1066800" cy="10704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smtClean="0"/>
            <a:t>33%</a:t>
          </a:r>
          <a:endParaRPr lang="en-US" sz="2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0.4386</cdr:x>
      <cdr:y>0.38723</cdr:y>
    </cdr:from>
    <cdr:to>
      <cdr:x>0.94737</cdr:x>
      <cdr:y>0.48825</cdr:y>
    </cdr:to>
    <cdr:sp macro="" textlink="">
      <cdr:nvSpPr>
        <cdr:cNvPr id="2" name="Left Brace 1"/>
        <cdr:cNvSpPr/>
      </cdr:nvSpPr>
      <cdr:spPr>
        <a:xfrm xmlns:a="http://schemas.openxmlformats.org/drawingml/2006/main" rot="5400000">
          <a:off x="5791200" y="-228600"/>
          <a:ext cx="457200" cy="4419600"/>
        </a:xfrm>
        <a:prstGeom xmlns:a="http://schemas.openxmlformats.org/drawingml/2006/main" prst="leftBrace">
          <a:avLst/>
        </a:prstGeom>
        <a:ln xmlns:a="http://schemas.openxmlformats.org/drawingml/2006/main" w="412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xmlns:a="http://schemas.openxmlformats.org/drawingml/2006/main">
          <a:pPr algn="ct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3177" tIns="46589" rIns="93177" bIns="46589" rtlCol="0"/>
          <a:lstStyle>
            <a:lvl1pPr algn="l">
              <a:defRPr sz="1200"/>
            </a:lvl1pPr>
          </a:lstStyle>
          <a:p>
            <a:r>
              <a:rPr lang="en-US" dirty="0" smtClean="0"/>
              <a:t>Implementing the Part C Regulations</a:t>
            </a:r>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3177" tIns="46589" rIns="93177" bIns="46589" rtlCol="0"/>
          <a:lstStyle>
            <a:lvl1pPr algn="r">
              <a:defRPr sz="1200"/>
            </a:lvl1pPr>
          </a:lstStyle>
          <a:p>
            <a:fld id="{5A0ADAE2-39BE-4499-B6D4-E9580DC982E6}" type="datetimeFigureOut">
              <a:rPr lang="en-US" smtClean="0"/>
              <a:t>9/5/2014</a:t>
            </a:fld>
            <a:endParaRPr lang="en-US" dirty="0"/>
          </a:p>
        </p:txBody>
      </p:sp>
      <p:sp>
        <p:nvSpPr>
          <p:cNvPr id="4" name="Footer Placeholder 3"/>
          <p:cNvSpPr>
            <a:spLocks noGrp="1"/>
          </p:cNvSpPr>
          <p:nvPr>
            <p:ph type="ftr" sz="quarter" idx="2"/>
          </p:nvPr>
        </p:nvSpPr>
        <p:spPr>
          <a:xfrm>
            <a:off x="1"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3177" tIns="46589" rIns="93177" bIns="46589" rtlCol="0" anchor="b"/>
          <a:lstStyle>
            <a:lvl1pPr algn="r">
              <a:defRPr sz="1200"/>
            </a:lvl1pPr>
          </a:lstStyle>
          <a:p>
            <a:fld id="{952EF990-27B3-46E4-A038-05D75E1E6278}" type="slidenum">
              <a:rPr lang="en-US" smtClean="0"/>
              <a:t>‹#›</a:t>
            </a:fld>
            <a:endParaRPr lang="en-US" dirty="0"/>
          </a:p>
        </p:txBody>
      </p:sp>
    </p:spTree>
    <p:extLst>
      <p:ext uri="{BB962C8B-B14F-4D97-AF65-F5344CB8AC3E}">
        <p14:creationId xmlns:p14="http://schemas.microsoft.com/office/powerpoint/2010/main" val="287818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r>
              <a:rPr lang="en-US" dirty="0" smtClean="0"/>
              <a:t>Implementing the Part C Regulations</a:t>
            </a:r>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8147DEF5-8B9C-49AC-9E7C-C6B19AAE2633}" type="datetimeFigureOut">
              <a:rPr lang="en-US"/>
              <a:pPr>
                <a:defRPr/>
              </a:pPr>
              <a:t>9/5/2014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297180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AA578D43-5632-465E-9550-88A2C859F8A5}" type="slidenum">
              <a:rPr lang="en-US"/>
              <a:pPr>
                <a:defRPr/>
              </a:pPr>
              <a:t>‹#›</a:t>
            </a:fld>
            <a:endParaRPr lang="en-US" dirty="0"/>
          </a:p>
        </p:txBody>
      </p:sp>
    </p:spTree>
    <p:extLst>
      <p:ext uri="{BB962C8B-B14F-4D97-AF65-F5344CB8AC3E}">
        <p14:creationId xmlns:p14="http://schemas.microsoft.com/office/powerpoint/2010/main" val="23698997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a:defRPr/>
            </a:pPr>
            <a:fld id="{AA578D43-5632-465E-9550-88A2C859F8A5}" type="slidenum">
              <a:rPr lang="en-US" smtClean="0"/>
              <a:pPr>
                <a:defRPr/>
              </a:pPr>
              <a:t>1</a:t>
            </a:fld>
            <a:endParaRPr lang="en-US" dirty="0"/>
          </a:p>
        </p:txBody>
      </p:sp>
    </p:spTree>
    <p:extLst>
      <p:ext uri="{BB962C8B-B14F-4D97-AF65-F5344CB8AC3E}">
        <p14:creationId xmlns:p14="http://schemas.microsoft.com/office/powerpoint/2010/main" val="1714509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E4283-B311-4C20-B600-BC83CCD9B9C0}" type="slidenum">
              <a:rPr lang="en-US"/>
              <a:pPr/>
              <a:t>36</a:t>
            </a:fld>
            <a:endParaRPr lang="en-US" dirty="0"/>
          </a:p>
        </p:txBody>
      </p:sp>
      <p:sp>
        <p:nvSpPr>
          <p:cNvPr id="942082" name="Rectangle 2"/>
          <p:cNvSpPr>
            <a:spLocks noGrp="1" noRot="1" noChangeAspect="1" noChangeArrowheads="1" noTextEdit="1"/>
          </p:cNvSpPr>
          <p:nvPr>
            <p:ph type="sldImg"/>
          </p:nvPr>
        </p:nvSpPr>
        <p:spPr>
          <a:ln/>
        </p:spPr>
      </p:sp>
      <p:sp>
        <p:nvSpPr>
          <p:cNvPr id="942083" name="Rectangle 3"/>
          <p:cNvSpPr>
            <a:spLocks noGrp="1" noChangeArrowheads="1"/>
          </p:cNvSpPr>
          <p:nvPr>
            <p:ph type="body" idx="1"/>
          </p:nvPr>
        </p:nvSpPr>
        <p:spPr>
          <a:xfrm>
            <a:off x="914402" y="4415791"/>
            <a:ext cx="5029200" cy="4183380"/>
          </a:xfrm>
        </p:spPr>
        <p:txBody>
          <a:bodyPr/>
          <a:lstStyle/>
          <a:p>
            <a:r>
              <a:rPr lang="en-US" dirty="0" smtClean="0"/>
              <a:t>Outcomes</a:t>
            </a:r>
            <a:r>
              <a:rPr lang="en-US" baseline="0" dirty="0" smtClean="0"/>
              <a:t> are what we care about</a:t>
            </a:r>
          </a:p>
          <a:p>
            <a:r>
              <a:rPr lang="en-US" baseline="0" dirty="0" smtClean="0"/>
              <a:t>Outcomes are produced by what programs do</a:t>
            </a:r>
          </a:p>
          <a:p>
            <a:r>
              <a:rPr lang="en-US" baseline="0" dirty="0" smtClean="0"/>
              <a:t>What programs do is supported or hindered by many factors in the system</a:t>
            </a:r>
          </a:p>
          <a:p>
            <a:r>
              <a:rPr lang="en-US" baseline="0" dirty="0" smtClean="0"/>
              <a:t>A new an emerging one is an information infrastructure – having information about the components of the system.</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FC6B24-ABF0-4F49-BA1C-1D62A38F05A8}"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463496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Image Placeholder 1"/>
          <p:cNvSpPr>
            <a:spLocks noGrp="1" noRot="1" noChangeAspect="1" noTextEdit="1"/>
          </p:cNvSpPr>
          <p:nvPr>
            <p:ph type="sldImg"/>
          </p:nvPr>
        </p:nvSpPr>
        <p:spPr>
          <a:ln/>
        </p:spPr>
      </p:sp>
      <p:sp>
        <p:nvSpPr>
          <p:cNvPr id="484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4843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328" eaLnBrk="0" hangingPunct="0">
              <a:spcBef>
                <a:spcPct val="30000"/>
              </a:spcBef>
              <a:defRPr sz="1200">
                <a:solidFill>
                  <a:schemeClr val="tx1"/>
                </a:solidFill>
                <a:latin typeface="Arial" pitchFamily="34" charset="0"/>
                <a:ea typeface="MS PGothic" pitchFamily="34" charset="-128"/>
              </a:defRPr>
            </a:lvl1pPr>
            <a:lvl2pPr marL="710288" indent="-272461" defTabSz="921328" eaLnBrk="0" hangingPunct="0">
              <a:spcBef>
                <a:spcPct val="30000"/>
              </a:spcBef>
              <a:defRPr sz="1200">
                <a:solidFill>
                  <a:schemeClr val="tx1"/>
                </a:solidFill>
                <a:latin typeface="Arial" pitchFamily="34" charset="0"/>
                <a:ea typeface="MS PGothic" pitchFamily="34" charset="-128"/>
              </a:defRPr>
            </a:lvl2pPr>
            <a:lvl3pPr marL="1092993" indent="-217339" defTabSz="921328" eaLnBrk="0" hangingPunct="0">
              <a:spcBef>
                <a:spcPct val="30000"/>
              </a:spcBef>
              <a:defRPr sz="1200">
                <a:solidFill>
                  <a:schemeClr val="tx1"/>
                </a:solidFill>
                <a:latin typeface="Arial" pitchFamily="34" charset="0"/>
                <a:ea typeface="MS PGothic" pitchFamily="34" charset="-128"/>
              </a:defRPr>
            </a:lvl3pPr>
            <a:lvl4pPr marL="1529247" indent="-217339" defTabSz="921328" eaLnBrk="0" hangingPunct="0">
              <a:spcBef>
                <a:spcPct val="30000"/>
              </a:spcBef>
              <a:defRPr sz="1200">
                <a:solidFill>
                  <a:schemeClr val="tx1"/>
                </a:solidFill>
                <a:latin typeface="Arial" pitchFamily="34" charset="0"/>
                <a:ea typeface="MS PGothic" pitchFamily="34" charset="-128"/>
              </a:defRPr>
            </a:lvl4pPr>
            <a:lvl5pPr marL="1967073" indent="-217339" defTabSz="921328" eaLnBrk="0" hangingPunct="0">
              <a:spcBef>
                <a:spcPct val="30000"/>
              </a:spcBef>
              <a:defRPr sz="1200">
                <a:solidFill>
                  <a:schemeClr val="tx1"/>
                </a:solidFill>
                <a:latin typeface="Arial" pitchFamily="34" charset="0"/>
                <a:ea typeface="MS PGothic" pitchFamily="34" charset="-128"/>
              </a:defRPr>
            </a:lvl5pPr>
            <a:lvl6pPr marL="2420649"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6pPr>
            <a:lvl7pPr marL="2874226"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7pPr>
            <a:lvl8pPr marL="3327803"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8pPr>
            <a:lvl9pPr marL="3781379"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eaLnBrk="1" hangingPunct="1">
              <a:spcBef>
                <a:spcPct val="0"/>
              </a:spcBef>
            </a:pPr>
            <a:r>
              <a:rPr lang="en-US" altLang="en-US" dirty="0" smtClean="0">
                <a:solidFill>
                  <a:srgbClr val="000000"/>
                </a:solidFill>
              </a:rPr>
              <a:t>(c) Dean Fixsen and Karen Blase, 2012</a:t>
            </a:r>
          </a:p>
        </p:txBody>
      </p:sp>
      <p:sp>
        <p:nvSpPr>
          <p:cNvPr id="4843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328" eaLnBrk="0" hangingPunct="0">
              <a:spcBef>
                <a:spcPct val="30000"/>
              </a:spcBef>
              <a:defRPr sz="1200">
                <a:solidFill>
                  <a:schemeClr val="tx1"/>
                </a:solidFill>
                <a:latin typeface="Arial" pitchFamily="34" charset="0"/>
                <a:ea typeface="MS PGothic" pitchFamily="34" charset="-128"/>
              </a:defRPr>
            </a:lvl1pPr>
            <a:lvl2pPr marL="710288" indent="-272461" defTabSz="921328" eaLnBrk="0" hangingPunct="0">
              <a:spcBef>
                <a:spcPct val="30000"/>
              </a:spcBef>
              <a:defRPr sz="1200">
                <a:solidFill>
                  <a:schemeClr val="tx1"/>
                </a:solidFill>
                <a:latin typeface="Arial" pitchFamily="34" charset="0"/>
                <a:ea typeface="MS PGothic" pitchFamily="34" charset="-128"/>
              </a:defRPr>
            </a:lvl2pPr>
            <a:lvl3pPr marL="1092993" indent="-217339" defTabSz="921328" eaLnBrk="0" hangingPunct="0">
              <a:spcBef>
                <a:spcPct val="30000"/>
              </a:spcBef>
              <a:defRPr sz="1200">
                <a:solidFill>
                  <a:schemeClr val="tx1"/>
                </a:solidFill>
                <a:latin typeface="Arial" pitchFamily="34" charset="0"/>
                <a:ea typeface="MS PGothic" pitchFamily="34" charset="-128"/>
              </a:defRPr>
            </a:lvl3pPr>
            <a:lvl4pPr marL="1529247" indent="-217339" defTabSz="921328" eaLnBrk="0" hangingPunct="0">
              <a:spcBef>
                <a:spcPct val="30000"/>
              </a:spcBef>
              <a:defRPr sz="1200">
                <a:solidFill>
                  <a:schemeClr val="tx1"/>
                </a:solidFill>
                <a:latin typeface="Arial" pitchFamily="34" charset="0"/>
                <a:ea typeface="MS PGothic" pitchFamily="34" charset="-128"/>
              </a:defRPr>
            </a:lvl4pPr>
            <a:lvl5pPr marL="1967073" indent="-217339" defTabSz="921328" eaLnBrk="0" hangingPunct="0">
              <a:spcBef>
                <a:spcPct val="30000"/>
              </a:spcBef>
              <a:defRPr sz="1200">
                <a:solidFill>
                  <a:schemeClr val="tx1"/>
                </a:solidFill>
                <a:latin typeface="Arial" pitchFamily="34" charset="0"/>
                <a:ea typeface="MS PGothic" pitchFamily="34" charset="-128"/>
              </a:defRPr>
            </a:lvl5pPr>
            <a:lvl6pPr marL="2420649"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6pPr>
            <a:lvl7pPr marL="2874226"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7pPr>
            <a:lvl8pPr marL="3327803"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8pPr>
            <a:lvl9pPr marL="3781379" indent="-217339" defTabSz="921328"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eaLnBrk="1" hangingPunct="1">
              <a:spcBef>
                <a:spcPct val="0"/>
              </a:spcBef>
            </a:pPr>
            <a:fld id="{1A6240E1-43CC-42CB-9492-FC936ECD06E8}" type="slidenum">
              <a:rPr lang="en-US" altLang="en-US" sz="1300">
                <a:solidFill>
                  <a:srgbClr val="000000"/>
                </a:solidFill>
              </a:rPr>
              <a:pPr eaLnBrk="1" hangingPunct="1">
                <a:spcBef>
                  <a:spcPct val="0"/>
                </a:spcBef>
              </a:pPr>
              <a:t>45</a:t>
            </a:fld>
            <a:endParaRPr lang="en-US" altLang="en-US" sz="1300" dirty="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Slide Image Placeholder 1"/>
          <p:cNvSpPr>
            <a:spLocks noGrp="1" noRot="1" noChangeAspect="1" noTextEdit="1"/>
          </p:cNvSpPr>
          <p:nvPr>
            <p:ph type="sldImg"/>
          </p:nvPr>
        </p:nvSpPr>
        <p:spPr>
          <a:ln/>
        </p:spPr>
      </p:sp>
      <p:sp>
        <p:nvSpPr>
          <p:cNvPr id="464899" name="Notes Placeholder 2"/>
          <p:cNvSpPr>
            <a:spLocks noGrp="1"/>
          </p:cNvSpPr>
          <p:nvPr>
            <p:ph type="body" idx="1"/>
          </p:nvPr>
        </p:nvSpPr>
        <p:spPr>
          <a:xfrm>
            <a:off x="914713" y="4416426"/>
            <a:ext cx="5028579"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42552"/>
            <a:endParaRPr lang="en-US" altLang="en-US" dirty="0" smtClean="0">
              <a:latin typeface="Arial" pitchFamily="34" charset="0"/>
            </a:endParaRPr>
          </a:p>
        </p:txBody>
      </p:sp>
      <p:sp>
        <p:nvSpPr>
          <p:cNvPr id="464900" name="Slide Number Placeholder 3"/>
          <p:cNvSpPr txBox="1">
            <a:spLocks noGrp="1"/>
          </p:cNvSpPr>
          <p:nvPr/>
        </p:nvSpPr>
        <p:spPr bwMode="auto">
          <a:xfrm>
            <a:off x="3885579" y="8831266"/>
            <a:ext cx="2972421"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7" tIns="46213" rIns="92427" bIns="46213" anchor="b"/>
          <a:lstStyle>
            <a:lvl1pPr defTabSz="965200" eaLnBrk="0" hangingPunct="0">
              <a:spcBef>
                <a:spcPct val="30000"/>
              </a:spcBef>
              <a:defRPr sz="1200">
                <a:solidFill>
                  <a:schemeClr val="tx1"/>
                </a:solidFill>
                <a:latin typeface="Arial" pitchFamily="34" charset="0"/>
                <a:ea typeface="MS PGothic" pitchFamily="34" charset="-128"/>
              </a:defRPr>
            </a:lvl1pPr>
            <a:lvl2pPr marL="742950" indent="-285750" defTabSz="965200" eaLnBrk="0" hangingPunct="0">
              <a:spcBef>
                <a:spcPct val="30000"/>
              </a:spcBef>
              <a:defRPr sz="1200">
                <a:solidFill>
                  <a:schemeClr val="tx1"/>
                </a:solidFill>
                <a:latin typeface="Arial" pitchFamily="34" charset="0"/>
                <a:ea typeface="MS PGothic" pitchFamily="34" charset="-128"/>
              </a:defRPr>
            </a:lvl2pPr>
            <a:lvl3pPr marL="1143000" indent="-228600" defTabSz="965200" eaLnBrk="0" hangingPunct="0">
              <a:spcBef>
                <a:spcPct val="30000"/>
              </a:spcBef>
              <a:defRPr sz="1200">
                <a:solidFill>
                  <a:schemeClr val="tx1"/>
                </a:solidFill>
                <a:latin typeface="Arial" pitchFamily="34" charset="0"/>
                <a:ea typeface="MS PGothic" pitchFamily="34" charset="-128"/>
              </a:defRPr>
            </a:lvl3pPr>
            <a:lvl4pPr marL="1600200" indent="-228600" defTabSz="965200" eaLnBrk="0" hangingPunct="0">
              <a:spcBef>
                <a:spcPct val="30000"/>
              </a:spcBef>
              <a:defRPr sz="1200">
                <a:solidFill>
                  <a:schemeClr val="tx1"/>
                </a:solidFill>
                <a:latin typeface="Arial" pitchFamily="34" charset="0"/>
                <a:ea typeface="MS PGothic" pitchFamily="34" charset="-128"/>
              </a:defRPr>
            </a:lvl4pPr>
            <a:lvl5pPr marL="2057400" indent="-228600" defTabSz="965200" eaLnBrk="0" hangingPunct="0">
              <a:spcBef>
                <a:spcPct val="30000"/>
              </a:spcBef>
              <a:defRPr sz="1200">
                <a:solidFill>
                  <a:schemeClr val="tx1"/>
                </a:solidFill>
                <a:latin typeface="Arial" pitchFamily="34" charset="0"/>
                <a:ea typeface="MS PGothic" pitchFamily="34" charset="-128"/>
              </a:defRPr>
            </a:lvl5pPr>
            <a:lvl6pPr marL="25146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a:spcBef>
                <a:spcPct val="0"/>
              </a:spcBef>
            </a:pPr>
            <a:fld id="{BA49484D-F962-4C6D-8925-71B21FBA1EEE}" type="slidenum">
              <a:rPr lang="en-US" altLang="en-US">
                <a:solidFill>
                  <a:srgbClr val="000000"/>
                </a:solidFill>
              </a:rPr>
              <a:pPr algn="r">
                <a:spcBef>
                  <a:spcPct val="0"/>
                </a:spcBef>
              </a:pPr>
              <a:t>46</a:t>
            </a:fld>
            <a:endParaRPr lang="en-US" altLang="en-US" dirty="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Slide Image Placeholder 1"/>
          <p:cNvSpPr>
            <a:spLocks noGrp="1" noRot="1" noChangeAspect="1" noTextEdit="1"/>
          </p:cNvSpPr>
          <p:nvPr>
            <p:ph type="sldImg"/>
          </p:nvPr>
        </p:nvSpPr>
        <p:spPr>
          <a:ln/>
        </p:spPr>
      </p:sp>
      <p:sp>
        <p:nvSpPr>
          <p:cNvPr id="464899" name="Notes Placeholder 2"/>
          <p:cNvSpPr>
            <a:spLocks noGrp="1"/>
          </p:cNvSpPr>
          <p:nvPr>
            <p:ph type="body" idx="1"/>
          </p:nvPr>
        </p:nvSpPr>
        <p:spPr>
          <a:xfrm>
            <a:off x="914713" y="4416426"/>
            <a:ext cx="5028579"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42552"/>
            <a:endParaRPr lang="en-US" altLang="en-US" dirty="0" smtClean="0">
              <a:latin typeface="Arial" pitchFamily="34" charset="0"/>
            </a:endParaRPr>
          </a:p>
        </p:txBody>
      </p:sp>
      <p:sp>
        <p:nvSpPr>
          <p:cNvPr id="464900" name="Slide Number Placeholder 3"/>
          <p:cNvSpPr txBox="1">
            <a:spLocks noGrp="1"/>
          </p:cNvSpPr>
          <p:nvPr/>
        </p:nvSpPr>
        <p:spPr bwMode="auto">
          <a:xfrm>
            <a:off x="3885579" y="8831266"/>
            <a:ext cx="2972421"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27" tIns="46213" rIns="92427" bIns="46213" anchor="b"/>
          <a:lstStyle>
            <a:lvl1pPr defTabSz="965200" eaLnBrk="0" hangingPunct="0">
              <a:spcBef>
                <a:spcPct val="30000"/>
              </a:spcBef>
              <a:defRPr sz="1200">
                <a:solidFill>
                  <a:schemeClr val="tx1"/>
                </a:solidFill>
                <a:latin typeface="Arial" pitchFamily="34" charset="0"/>
                <a:ea typeface="MS PGothic" pitchFamily="34" charset="-128"/>
              </a:defRPr>
            </a:lvl1pPr>
            <a:lvl2pPr marL="742950" indent="-285750" defTabSz="965200" eaLnBrk="0" hangingPunct="0">
              <a:spcBef>
                <a:spcPct val="30000"/>
              </a:spcBef>
              <a:defRPr sz="1200">
                <a:solidFill>
                  <a:schemeClr val="tx1"/>
                </a:solidFill>
                <a:latin typeface="Arial" pitchFamily="34" charset="0"/>
                <a:ea typeface="MS PGothic" pitchFamily="34" charset="-128"/>
              </a:defRPr>
            </a:lvl2pPr>
            <a:lvl3pPr marL="1143000" indent="-228600" defTabSz="965200" eaLnBrk="0" hangingPunct="0">
              <a:spcBef>
                <a:spcPct val="30000"/>
              </a:spcBef>
              <a:defRPr sz="1200">
                <a:solidFill>
                  <a:schemeClr val="tx1"/>
                </a:solidFill>
                <a:latin typeface="Arial" pitchFamily="34" charset="0"/>
                <a:ea typeface="MS PGothic" pitchFamily="34" charset="-128"/>
              </a:defRPr>
            </a:lvl3pPr>
            <a:lvl4pPr marL="1600200" indent="-228600" defTabSz="965200" eaLnBrk="0" hangingPunct="0">
              <a:spcBef>
                <a:spcPct val="30000"/>
              </a:spcBef>
              <a:defRPr sz="1200">
                <a:solidFill>
                  <a:schemeClr val="tx1"/>
                </a:solidFill>
                <a:latin typeface="Arial" pitchFamily="34" charset="0"/>
                <a:ea typeface="MS PGothic" pitchFamily="34" charset="-128"/>
              </a:defRPr>
            </a:lvl4pPr>
            <a:lvl5pPr marL="2057400" indent="-228600" defTabSz="965200" eaLnBrk="0" hangingPunct="0">
              <a:spcBef>
                <a:spcPct val="30000"/>
              </a:spcBef>
              <a:defRPr sz="1200">
                <a:solidFill>
                  <a:schemeClr val="tx1"/>
                </a:solidFill>
                <a:latin typeface="Arial" pitchFamily="34" charset="0"/>
                <a:ea typeface="MS PGothic" pitchFamily="34" charset="-128"/>
              </a:defRPr>
            </a:lvl5pPr>
            <a:lvl6pPr marL="25146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6pPr>
            <a:lvl7pPr marL="29718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7pPr>
            <a:lvl8pPr marL="34290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8pPr>
            <a:lvl9pPr marL="3886200" indent="-228600" defTabSz="965200" eaLnBrk="0" fontAlgn="base" hangingPunct="0">
              <a:spcBef>
                <a:spcPct val="30000"/>
              </a:spcBef>
              <a:spcAft>
                <a:spcPct val="0"/>
              </a:spcAft>
              <a:defRPr sz="1200">
                <a:solidFill>
                  <a:schemeClr val="tx1"/>
                </a:solidFill>
                <a:latin typeface="Arial" pitchFamily="34" charset="0"/>
                <a:ea typeface="MS PGothic" pitchFamily="34" charset="-128"/>
              </a:defRPr>
            </a:lvl9pPr>
          </a:lstStyle>
          <a:p>
            <a:pPr algn="r">
              <a:spcBef>
                <a:spcPct val="0"/>
              </a:spcBef>
            </a:pPr>
            <a:fld id="{BA49484D-F962-4C6D-8925-71B21FBA1EEE}" type="slidenum">
              <a:rPr lang="en-US" altLang="en-US">
                <a:solidFill>
                  <a:srgbClr val="000000"/>
                </a:solidFill>
              </a:rPr>
              <a:pPr algn="r">
                <a:spcBef>
                  <a:spcPct val="0"/>
                </a:spcBef>
              </a:pPr>
              <a:t>47</a:t>
            </a:fld>
            <a:endParaRPr lang="en-US" altLang="en-US" dirty="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7</a:t>
            </a:fld>
            <a:endParaRPr lang="en-US" dirty="0"/>
          </a:p>
        </p:txBody>
      </p:sp>
    </p:spTree>
    <p:extLst>
      <p:ext uri="{BB962C8B-B14F-4D97-AF65-F5344CB8AC3E}">
        <p14:creationId xmlns:p14="http://schemas.microsoft.com/office/powerpoint/2010/main" val="5099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6E4283-B311-4C20-B600-BC83CCD9B9C0}" type="slidenum">
              <a:rPr lang="en-US"/>
              <a:pPr/>
              <a:t>8</a:t>
            </a:fld>
            <a:endParaRPr lang="en-US" dirty="0"/>
          </a:p>
        </p:txBody>
      </p:sp>
      <p:sp>
        <p:nvSpPr>
          <p:cNvPr id="942082" name="Rectangle 2"/>
          <p:cNvSpPr>
            <a:spLocks noGrp="1" noRot="1" noChangeAspect="1" noChangeArrowheads="1" noTextEdit="1"/>
          </p:cNvSpPr>
          <p:nvPr>
            <p:ph type="sldImg"/>
          </p:nvPr>
        </p:nvSpPr>
        <p:spPr>
          <a:ln/>
        </p:spPr>
      </p:sp>
      <p:sp>
        <p:nvSpPr>
          <p:cNvPr id="942083" name="Rectangle 3"/>
          <p:cNvSpPr>
            <a:spLocks noGrp="1" noChangeArrowheads="1"/>
          </p:cNvSpPr>
          <p:nvPr>
            <p:ph type="body" idx="1"/>
          </p:nvPr>
        </p:nvSpPr>
        <p:spPr>
          <a:xfrm>
            <a:off x="914402" y="4415791"/>
            <a:ext cx="5029200" cy="4183380"/>
          </a:xfrm>
        </p:spPr>
        <p:txBody>
          <a:bodyPr/>
          <a:lstStyle/>
          <a:p>
            <a:r>
              <a:rPr lang="en-US" dirty="0" smtClean="0"/>
              <a:t>Outcomes</a:t>
            </a:r>
            <a:r>
              <a:rPr lang="en-US" baseline="0" dirty="0" smtClean="0"/>
              <a:t> are what we care about</a:t>
            </a:r>
          </a:p>
          <a:p>
            <a:r>
              <a:rPr lang="en-US" baseline="0" dirty="0" smtClean="0"/>
              <a:t>Outcomes are produced by what programs do</a:t>
            </a:r>
          </a:p>
          <a:p>
            <a:r>
              <a:rPr lang="en-US" baseline="0" dirty="0" smtClean="0"/>
              <a:t>What programs do is supported or hindered by many factors in the system</a:t>
            </a:r>
          </a:p>
          <a:p>
            <a:r>
              <a:rPr lang="en-US" baseline="0" dirty="0" smtClean="0"/>
              <a:t>A new an emerging one is an information infrastructure – having information about the components of the system.</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12</a:t>
            </a:fld>
            <a:endParaRPr lang="en-US" dirty="0"/>
          </a:p>
        </p:txBody>
      </p:sp>
    </p:spTree>
    <p:extLst>
      <p:ext uri="{BB962C8B-B14F-4D97-AF65-F5344CB8AC3E}">
        <p14:creationId xmlns:p14="http://schemas.microsoft.com/office/powerpoint/2010/main" val="367048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40 percent of children on IEPs who are eligible for free lunch demonstrate more skills that meet age-expectations in their ability to acquire and use knowledge and skills  compared to 57% of children on IEPs who are not eligible for free lunch.  Statewide we are less likely to identify children with mild disabilities experiencing poverty than children with mild disabilities not experiencing poverty.</a:t>
            </a:r>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18</a:t>
            </a:fld>
            <a:endParaRPr lang="en-US" dirty="0"/>
          </a:p>
        </p:txBody>
      </p:sp>
    </p:spTree>
    <p:extLst>
      <p:ext uri="{BB962C8B-B14F-4D97-AF65-F5344CB8AC3E}">
        <p14:creationId xmlns:p14="http://schemas.microsoft.com/office/powerpoint/2010/main" val="4188620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remaining components we have provided the definition,</a:t>
            </a:r>
            <a:r>
              <a:rPr lang="en-US" baseline="0" dirty="0" smtClean="0"/>
              <a:t> our rationale for inclusion and identified any related indicators from the Annual Performance Report.</a:t>
            </a:r>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21</a:t>
            </a:fld>
            <a:endParaRPr lang="en-US" dirty="0"/>
          </a:p>
        </p:txBody>
      </p:sp>
    </p:spTree>
    <p:extLst>
      <p:ext uri="{BB962C8B-B14F-4D97-AF65-F5344CB8AC3E}">
        <p14:creationId xmlns:p14="http://schemas.microsoft.com/office/powerpoint/2010/main" val="1922076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evidence statements that indicate the data source to be “leadership introspection” may be completed by program leaders after the team has completed</a:t>
            </a:r>
            <a:r>
              <a:rPr lang="en-US" baseline="0" dirty="0" smtClean="0"/>
              <a:t> the tool, prior to submission to MDE.</a:t>
            </a:r>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26</a:t>
            </a:fld>
            <a:endParaRPr lang="en-US" dirty="0"/>
          </a:p>
        </p:txBody>
      </p:sp>
    </p:spTree>
    <p:extLst>
      <p:ext uri="{BB962C8B-B14F-4D97-AF65-F5344CB8AC3E}">
        <p14:creationId xmlns:p14="http://schemas.microsoft.com/office/powerpoint/2010/main" val="3935294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A high quality ECSE program should use all available data as part of a systematic approach to achieving ongoing improvements. </a:t>
            </a:r>
          </a:p>
          <a:p>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32</a:t>
            </a:fld>
            <a:endParaRPr lang="en-US" dirty="0"/>
          </a:p>
        </p:txBody>
      </p:sp>
    </p:spTree>
    <p:extLst>
      <p:ext uri="{BB962C8B-B14F-4D97-AF65-F5344CB8AC3E}">
        <p14:creationId xmlns:p14="http://schemas.microsoft.com/office/powerpoint/2010/main" val="105559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A high quality ECSE program should use all available data as part of a systematic approach to achieving ongoing improvements. </a:t>
            </a:r>
          </a:p>
          <a:p>
            <a:endParaRPr lang="en-US" dirty="0"/>
          </a:p>
        </p:txBody>
      </p:sp>
      <p:sp>
        <p:nvSpPr>
          <p:cNvPr id="4" name="Slide Number Placeholder 3"/>
          <p:cNvSpPr>
            <a:spLocks noGrp="1"/>
          </p:cNvSpPr>
          <p:nvPr>
            <p:ph type="sldNum" sz="quarter" idx="10"/>
          </p:nvPr>
        </p:nvSpPr>
        <p:spPr/>
        <p:txBody>
          <a:bodyPr/>
          <a:lstStyle/>
          <a:p>
            <a:pPr>
              <a:defRPr/>
            </a:pPr>
            <a:fld id="{5E6AB99B-2ED9-423C-A9E1-9A6D121278F5}" type="slidenum">
              <a:rPr lang="en-US" smtClean="0"/>
              <a:pPr>
                <a:defRPr/>
              </a:pPr>
              <a:t>33</a:t>
            </a:fld>
            <a:endParaRPr lang="en-US" dirty="0"/>
          </a:p>
        </p:txBody>
      </p:sp>
    </p:spTree>
    <p:extLst>
      <p:ext uri="{BB962C8B-B14F-4D97-AF65-F5344CB8AC3E}">
        <p14:creationId xmlns:p14="http://schemas.microsoft.com/office/powerpoint/2010/main" val="1055591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0"/>
            <a:ext cx="9144000" cy="5791200"/>
          </a:xfrm>
          <a:prstGeom prst="rect">
            <a:avLst/>
          </a:prstGeom>
          <a:gradFill flip="none" rotWithShape="1">
            <a:gsLst>
              <a:gs pos="0">
                <a:srgbClr val="FDF195"/>
              </a:gs>
              <a:gs pos="32000">
                <a:srgbClr val="FDF195">
                  <a:alpha val="80000"/>
                </a:srgbClr>
              </a:gs>
              <a:gs pos="98000">
                <a:srgbClr val="FDF195">
                  <a:alpha val="74000"/>
                </a:srgbClr>
              </a:gs>
              <a:gs pos="75000">
                <a:schemeClr val="bg1"/>
              </a:gs>
              <a:gs pos="53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1988" y="6019800"/>
            <a:ext cx="208121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752600"/>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352800"/>
            <a:ext cx="6400800" cy="1981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Footer Placeholder 4"/>
          <p:cNvSpPr>
            <a:spLocks noGrp="1"/>
          </p:cNvSpPr>
          <p:nvPr>
            <p:ph type="ftr" sz="quarter" idx="10"/>
          </p:nvPr>
        </p:nvSpPr>
        <p:spPr>
          <a:xfrm>
            <a:off x="3048000" y="6343650"/>
            <a:ext cx="4876800" cy="365125"/>
          </a:xfrm>
        </p:spPr>
        <p:txBody>
          <a:bodyPr/>
          <a:lstStyle>
            <a:lvl1pPr algn="l">
              <a:defRPr sz="1400" i="1">
                <a:solidFill>
                  <a:schemeClr val="tx1"/>
                </a:solidFill>
                <a:latin typeface="Myriad Pro Cond" pitchFamily="34" charset="0"/>
              </a:defRPr>
            </a:lvl1pPr>
          </a:lstStyle>
          <a:p>
            <a:pPr>
              <a:defRPr/>
            </a:pPr>
            <a:r>
              <a:rPr lang="en-US" dirty="0" smtClean="0"/>
              <a:t>education.state.mn.us</a:t>
            </a:r>
            <a:endParaRPr lang="en-US" dirty="0"/>
          </a:p>
        </p:txBody>
      </p:sp>
    </p:spTree>
    <p:extLst>
      <p:ext uri="{BB962C8B-B14F-4D97-AF65-F5344CB8AC3E}">
        <p14:creationId xmlns:p14="http://schemas.microsoft.com/office/powerpoint/2010/main" val="18164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6"/>
          <p:cNvSpPr/>
          <p:nvPr userDrawn="1"/>
        </p:nvSpPr>
        <p:spPr>
          <a:xfrm>
            <a:off x="0" y="0"/>
            <a:ext cx="9144000" cy="6172200"/>
          </a:xfrm>
          <a:prstGeom prst="rect">
            <a:avLst/>
          </a:prstGeom>
          <a:gradFill flip="none" rotWithShape="1">
            <a:gsLst>
              <a:gs pos="0">
                <a:srgbClr val="FDEE7B"/>
              </a:gs>
              <a:gs pos="44000">
                <a:srgbClr val="FDEE7B">
                  <a:alpha val="80000"/>
                </a:srgbClr>
              </a:gs>
              <a:gs pos="84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48400"/>
            <a:ext cx="13843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4pPr>
              <a:defRPr b="0">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p:nvPr>
        </p:nvSpPr>
        <p:spPr>
          <a:xfrm>
            <a:off x="457200" y="304800"/>
            <a:ext cx="8229600" cy="1143000"/>
          </a:xfrm>
          <a:prstGeom prst="rect">
            <a:avLst/>
          </a:prstGeom>
        </p:spPr>
        <p:txBody>
          <a:body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dirty="0"/>
              <a:t>education.state.mn.us</a:t>
            </a:r>
          </a:p>
        </p:txBody>
      </p:sp>
      <p:sp>
        <p:nvSpPr>
          <p:cNvPr id="7" name="Slide Number Placeholder 5"/>
          <p:cNvSpPr>
            <a:spLocks noGrp="1"/>
          </p:cNvSpPr>
          <p:nvPr>
            <p:ph type="sldNum" sz="quarter" idx="11"/>
          </p:nvPr>
        </p:nvSpPr>
        <p:spPr>
          <a:xfrm>
            <a:off x="6553200" y="6416675"/>
            <a:ext cx="2133600" cy="365125"/>
          </a:xfrm>
          <a:prstGeom prst="rect">
            <a:avLst/>
          </a:prstGeom>
        </p:spPr>
        <p:txBody>
          <a:bodyPr/>
          <a:lstStyle>
            <a:lvl1pPr algn="r" fontAlgn="auto">
              <a:spcBef>
                <a:spcPts val="0"/>
              </a:spcBef>
              <a:spcAft>
                <a:spcPts val="0"/>
              </a:spcAft>
              <a:defRPr sz="1200">
                <a:latin typeface="Arial" pitchFamily="34" charset="0"/>
                <a:cs typeface="Arial" pitchFamily="34" charset="0"/>
              </a:defRPr>
            </a:lvl1pPr>
          </a:lstStyle>
          <a:p>
            <a:pPr>
              <a:defRPr/>
            </a:pPr>
            <a:fld id="{942F4E08-B73E-4AD4-9996-E174FA57F08C}" type="slidenum">
              <a:rPr lang="en-US"/>
              <a:pPr>
                <a:defRPr/>
              </a:pPr>
              <a:t>‹#›</a:t>
            </a:fld>
            <a:endParaRPr lang="en-US" dirty="0"/>
          </a:p>
        </p:txBody>
      </p:sp>
    </p:spTree>
    <p:extLst>
      <p:ext uri="{BB962C8B-B14F-4D97-AF65-F5344CB8AC3E}">
        <p14:creationId xmlns:p14="http://schemas.microsoft.com/office/powerpoint/2010/main" val="249730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7"/>
          <p:cNvSpPr/>
          <p:nvPr userDrawn="1"/>
        </p:nvSpPr>
        <p:spPr>
          <a:xfrm>
            <a:off x="0" y="0"/>
            <a:ext cx="9144000" cy="6172200"/>
          </a:xfrm>
          <a:prstGeom prst="rect">
            <a:avLst/>
          </a:prstGeom>
          <a:gradFill flip="none" rotWithShape="1">
            <a:gsLst>
              <a:gs pos="0">
                <a:srgbClr val="FDEE7B"/>
              </a:gs>
              <a:gs pos="44000">
                <a:srgbClr val="FDEE7B">
                  <a:alpha val="80000"/>
                </a:srgbClr>
              </a:gs>
              <a:gs pos="84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48400"/>
            <a:ext cx="13843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Footer Placeholder 5"/>
          <p:cNvSpPr>
            <a:spLocks noGrp="1"/>
          </p:cNvSpPr>
          <p:nvPr>
            <p:ph type="ftr" sz="quarter" idx="10"/>
          </p:nvPr>
        </p:nvSpPr>
        <p:spPr/>
        <p:txBody>
          <a:bodyPr/>
          <a:lstStyle>
            <a:lvl1pPr>
              <a:defRPr/>
            </a:lvl1pPr>
          </a:lstStyle>
          <a:p>
            <a:pPr>
              <a:defRPr/>
            </a:pPr>
            <a:r>
              <a:rPr lang="en-US" dirty="0"/>
              <a:t>education.state.mn.us</a:t>
            </a:r>
          </a:p>
        </p:txBody>
      </p:sp>
      <p:sp>
        <p:nvSpPr>
          <p:cNvPr id="8" name="Slide Number Placeholder 6"/>
          <p:cNvSpPr>
            <a:spLocks noGrp="1"/>
          </p:cNvSpPr>
          <p:nvPr>
            <p:ph type="sldNum" sz="quarter" idx="11"/>
          </p:nvPr>
        </p:nvSpPr>
        <p:spPr>
          <a:xfrm>
            <a:off x="6553200" y="6416675"/>
            <a:ext cx="2133600" cy="365125"/>
          </a:xfrm>
          <a:prstGeom prst="rect">
            <a:avLst/>
          </a:prstGeom>
        </p:spPr>
        <p:txBody>
          <a:bodyPr/>
          <a:lstStyle>
            <a:lvl1pPr algn="r" fontAlgn="auto">
              <a:spcBef>
                <a:spcPts val="0"/>
              </a:spcBef>
              <a:spcAft>
                <a:spcPts val="0"/>
              </a:spcAft>
              <a:defRPr sz="1200">
                <a:latin typeface="Arial" pitchFamily="34" charset="0"/>
                <a:cs typeface="Arial" pitchFamily="34" charset="0"/>
              </a:defRPr>
            </a:lvl1pPr>
          </a:lstStyle>
          <a:p>
            <a:pPr>
              <a:defRPr/>
            </a:pPr>
            <a:fld id="{D85EDF60-24C7-4265-8551-8E6CB2266DE0}" type="slidenum">
              <a:rPr lang="en-US"/>
              <a:pPr>
                <a:defRPr/>
              </a:pPr>
              <a:t>‹#›</a:t>
            </a:fld>
            <a:endParaRPr lang="en-US" dirty="0"/>
          </a:p>
        </p:txBody>
      </p:sp>
    </p:spTree>
    <p:extLst>
      <p:ext uri="{BB962C8B-B14F-4D97-AF65-F5344CB8AC3E}">
        <p14:creationId xmlns:p14="http://schemas.microsoft.com/office/powerpoint/2010/main" val="335917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5"/>
          <p:cNvSpPr/>
          <p:nvPr userDrawn="1"/>
        </p:nvSpPr>
        <p:spPr>
          <a:xfrm>
            <a:off x="0" y="0"/>
            <a:ext cx="9144000" cy="6172200"/>
          </a:xfrm>
          <a:prstGeom prst="rect">
            <a:avLst/>
          </a:prstGeom>
          <a:gradFill flip="none" rotWithShape="1">
            <a:gsLst>
              <a:gs pos="0">
                <a:srgbClr val="FDEE7B"/>
              </a:gs>
              <a:gs pos="44000">
                <a:srgbClr val="FDEE7B">
                  <a:alpha val="80000"/>
                </a:srgbClr>
              </a:gs>
              <a:gs pos="84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48400"/>
            <a:ext cx="13843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1143000"/>
          </a:xfrm>
          <a:prstGeom prst="rect">
            <a:avLst/>
          </a:prstGeom>
        </p:spPr>
        <p:txBody>
          <a:bodyPr/>
          <a:lstStyle/>
          <a:p>
            <a:r>
              <a:rPr lang="en-US" smtClean="0"/>
              <a:t>Click to edit Master title style</a:t>
            </a:r>
            <a:endParaRPr lang="en-US"/>
          </a:p>
        </p:txBody>
      </p:sp>
      <p:sp>
        <p:nvSpPr>
          <p:cNvPr id="5" name="Footer Placeholder 3"/>
          <p:cNvSpPr>
            <a:spLocks noGrp="1"/>
          </p:cNvSpPr>
          <p:nvPr>
            <p:ph type="ftr" sz="quarter" idx="10"/>
          </p:nvPr>
        </p:nvSpPr>
        <p:spPr/>
        <p:txBody>
          <a:bodyPr/>
          <a:lstStyle>
            <a:lvl1pPr>
              <a:defRPr/>
            </a:lvl1pPr>
          </a:lstStyle>
          <a:p>
            <a:pPr>
              <a:defRPr/>
            </a:pPr>
            <a:r>
              <a:rPr lang="en-US" dirty="0"/>
              <a:t>education.state.mn.us</a:t>
            </a:r>
          </a:p>
        </p:txBody>
      </p:sp>
      <p:sp>
        <p:nvSpPr>
          <p:cNvPr id="6" name="Slide Number Placeholder 4"/>
          <p:cNvSpPr>
            <a:spLocks noGrp="1"/>
          </p:cNvSpPr>
          <p:nvPr>
            <p:ph type="sldNum" sz="quarter" idx="11"/>
          </p:nvPr>
        </p:nvSpPr>
        <p:spPr>
          <a:xfrm>
            <a:off x="6553200" y="6416675"/>
            <a:ext cx="2133600" cy="365125"/>
          </a:xfrm>
          <a:prstGeom prst="rect">
            <a:avLst/>
          </a:prstGeom>
        </p:spPr>
        <p:txBody>
          <a:bodyPr/>
          <a:lstStyle>
            <a:lvl1pPr algn="r" fontAlgn="auto">
              <a:spcBef>
                <a:spcPts val="0"/>
              </a:spcBef>
              <a:spcAft>
                <a:spcPts val="0"/>
              </a:spcAft>
              <a:defRPr sz="1200">
                <a:latin typeface="Arial" pitchFamily="34" charset="0"/>
                <a:cs typeface="Arial" pitchFamily="34" charset="0"/>
              </a:defRPr>
            </a:lvl1pPr>
          </a:lstStyle>
          <a:p>
            <a:pPr>
              <a:defRPr/>
            </a:pPr>
            <a:fld id="{2A29FD38-5545-4F6E-887B-BCDA276D1262}" type="slidenum">
              <a:rPr lang="en-US"/>
              <a:pPr>
                <a:defRPr/>
              </a:pPr>
              <a:t>‹#›</a:t>
            </a:fld>
            <a:endParaRPr lang="en-US" dirty="0"/>
          </a:p>
        </p:txBody>
      </p:sp>
    </p:spTree>
    <p:extLst>
      <p:ext uri="{BB962C8B-B14F-4D97-AF65-F5344CB8AC3E}">
        <p14:creationId xmlns:p14="http://schemas.microsoft.com/office/powerpoint/2010/main" val="15130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p:nvPr userDrawn="1"/>
        </p:nvSpPr>
        <p:spPr>
          <a:xfrm>
            <a:off x="0" y="0"/>
            <a:ext cx="9144000" cy="6172200"/>
          </a:xfrm>
          <a:prstGeom prst="rect">
            <a:avLst/>
          </a:prstGeom>
          <a:gradFill flip="none" rotWithShape="1">
            <a:gsLst>
              <a:gs pos="0">
                <a:srgbClr val="FDEE7B"/>
              </a:gs>
              <a:gs pos="44000">
                <a:srgbClr val="FDEE7B">
                  <a:alpha val="80000"/>
                </a:srgbClr>
              </a:gs>
              <a:gs pos="84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6248400"/>
            <a:ext cx="13843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2"/>
          <p:cNvSpPr>
            <a:spLocks noGrp="1"/>
          </p:cNvSpPr>
          <p:nvPr>
            <p:ph type="ftr" sz="quarter" idx="10"/>
          </p:nvPr>
        </p:nvSpPr>
        <p:spPr/>
        <p:txBody>
          <a:bodyPr/>
          <a:lstStyle>
            <a:lvl1pPr>
              <a:defRPr/>
            </a:lvl1pPr>
          </a:lstStyle>
          <a:p>
            <a:pPr>
              <a:defRPr/>
            </a:pPr>
            <a:r>
              <a:rPr lang="en-US" dirty="0"/>
              <a:t>education.state.mn.us</a:t>
            </a:r>
          </a:p>
        </p:txBody>
      </p:sp>
      <p:sp>
        <p:nvSpPr>
          <p:cNvPr id="5" name="Slide Number Placeholder 3"/>
          <p:cNvSpPr>
            <a:spLocks noGrp="1"/>
          </p:cNvSpPr>
          <p:nvPr>
            <p:ph type="sldNum" sz="quarter" idx="11"/>
          </p:nvPr>
        </p:nvSpPr>
        <p:spPr>
          <a:xfrm>
            <a:off x="6553200" y="6416675"/>
            <a:ext cx="2133600" cy="365125"/>
          </a:xfrm>
          <a:prstGeom prst="rect">
            <a:avLst/>
          </a:prstGeom>
        </p:spPr>
        <p:txBody>
          <a:bodyPr/>
          <a:lstStyle>
            <a:lvl1pPr algn="r" fontAlgn="auto">
              <a:spcBef>
                <a:spcPts val="0"/>
              </a:spcBef>
              <a:spcAft>
                <a:spcPts val="0"/>
              </a:spcAft>
              <a:defRPr sz="1200">
                <a:latin typeface="Arial" pitchFamily="34" charset="0"/>
                <a:cs typeface="Arial" pitchFamily="34" charset="0"/>
              </a:defRPr>
            </a:lvl1pPr>
          </a:lstStyle>
          <a:p>
            <a:pPr>
              <a:defRPr/>
            </a:pPr>
            <a:fld id="{164AAA08-27D2-471B-BEA2-5C73D945EEBC}" type="slidenum">
              <a:rPr lang="en-US"/>
              <a:pPr>
                <a:defRPr/>
              </a:pPr>
              <a:t>‹#›</a:t>
            </a:fld>
            <a:endParaRPr lang="en-US" dirty="0"/>
          </a:p>
        </p:txBody>
      </p:sp>
    </p:spTree>
    <p:extLst>
      <p:ext uri="{BB962C8B-B14F-4D97-AF65-F5344CB8AC3E}">
        <p14:creationId xmlns:p14="http://schemas.microsoft.com/office/powerpoint/2010/main" val="12848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828800"/>
            <a:ext cx="4038600" cy="4343400"/>
          </a:xfrm>
        </p:spPr>
        <p:txBody>
          <a:bodyPr/>
          <a:lstStyle/>
          <a:p>
            <a:pPr lvl="0"/>
            <a:endParaRPr lang="en-US" noProof="0" dirty="0" smtClean="0"/>
          </a:p>
        </p:txBody>
      </p:sp>
      <p:sp>
        <p:nvSpPr>
          <p:cNvPr id="5" name="Rectangle 3"/>
          <p:cNvSpPr>
            <a:spLocks noGrp="1" noChangeArrowheads="1"/>
          </p:cNvSpPr>
          <p:nvPr>
            <p:ph type="dt" sz="half" idx="10"/>
          </p:nvPr>
        </p:nvSpPr>
        <p:spPr>
          <a:xfrm>
            <a:off x="457200" y="6245225"/>
            <a:ext cx="2133600" cy="307975"/>
          </a:xfrm>
          <a:prstGeom prst="rect">
            <a:avLst/>
          </a:prstGeom>
          <a:ln/>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a:xfrm>
            <a:off x="6553200" y="6245225"/>
            <a:ext cx="2133600" cy="307975"/>
          </a:xfrm>
          <a:prstGeom prst="rect">
            <a:avLst/>
          </a:prstGeom>
          <a:ln/>
        </p:spPr>
        <p:txBody>
          <a:bodyPr/>
          <a:lstStyle>
            <a:lvl1pPr>
              <a:defRPr/>
            </a:lvl1pPr>
          </a:lstStyle>
          <a:p>
            <a:pPr>
              <a:defRPr/>
            </a:pPr>
            <a:fld id="{106505E8-B133-4F9C-9B8C-59937D841020}" type="slidenum">
              <a:rPr lang="en-US"/>
              <a:pPr>
                <a:defRPr/>
              </a:pPr>
              <a:t>‹#›</a:t>
            </a:fld>
            <a:endParaRPr lang="en-US" dirty="0"/>
          </a:p>
        </p:txBody>
      </p:sp>
    </p:spTree>
    <p:extLst>
      <p:ext uri="{BB962C8B-B14F-4D97-AF65-F5344CB8AC3E}">
        <p14:creationId xmlns:p14="http://schemas.microsoft.com/office/powerpoint/2010/main" val="248143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828800"/>
            <a:ext cx="8229600" cy="4343400"/>
          </a:xfrm>
        </p:spPr>
        <p:txBody>
          <a:bodyPr/>
          <a:lstStyle/>
          <a:p>
            <a:pPr lvl="0"/>
            <a:endParaRPr lang="en-US" noProof="0" dirty="0" smtClean="0"/>
          </a:p>
        </p:txBody>
      </p:sp>
      <p:sp>
        <p:nvSpPr>
          <p:cNvPr id="4" name="Date Placeholder 3"/>
          <p:cNvSpPr>
            <a:spLocks noGrp="1" noChangeArrowheads="1"/>
          </p:cNvSpPr>
          <p:nvPr>
            <p:ph type="dt" sz="half" idx="10"/>
          </p:nvPr>
        </p:nvSpPr>
        <p:spPr>
          <a:xfrm>
            <a:off x="457200" y="6245225"/>
            <a:ext cx="2133600" cy="307975"/>
          </a:xfrm>
          <a:prstGeom prst="rect">
            <a:avLst/>
          </a:prstGeom>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307975"/>
          </a:xfrm>
          <a:prstGeom prst="rect">
            <a:avLst/>
          </a:prstGeom>
          <a:ln/>
        </p:spPr>
        <p:txBody>
          <a:bodyPr/>
          <a:lstStyle>
            <a:lvl1pPr>
              <a:defRPr/>
            </a:lvl1pPr>
          </a:lstStyle>
          <a:p>
            <a:pPr>
              <a:defRPr/>
            </a:pPr>
            <a:fld id="{43235D85-CD2A-4D49-8902-BA25103B8C90}" type="slidenum">
              <a:rPr lang="en-US"/>
              <a:pPr>
                <a:defRPr/>
              </a:pPr>
              <a:t>‹#›</a:t>
            </a:fld>
            <a:endParaRPr lang="en-US" dirty="0"/>
          </a:p>
        </p:txBody>
      </p:sp>
    </p:spTree>
    <p:extLst>
      <p:ext uri="{BB962C8B-B14F-4D97-AF65-F5344CB8AC3E}">
        <p14:creationId xmlns:p14="http://schemas.microsoft.com/office/powerpoint/2010/main" val="124648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43400"/>
          </a:xfrm>
        </p:spPr>
        <p:txBody>
          <a:bodyPr/>
          <a:lstStyle/>
          <a:p>
            <a:pPr lvl="0"/>
            <a:endParaRPr lang="en-US" noProof="0" dirty="0" smtClean="0"/>
          </a:p>
        </p:txBody>
      </p:sp>
      <p:sp>
        <p:nvSpPr>
          <p:cNvPr id="4" name="Date Placeholder 3"/>
          <p:cNvSpPr>
            <a:spLocks noGrp="1" noChangeArrowheads="1"/>
          </p:cNvSpPr>
          <p:nvPr>
            <p:ph type="dt" sz="half" idx="10"/>
          </p:nvPr>
        </p:nvSpPr>
        <p:spPr>
          <a:xfrm>
            <a:off x="457200" y="6245225"/>
            <a:ext cx="2133600" cy="307975"/>
          </a:xfrm>
          <a:prstGeom prst="rect">
            <a:avLst/>
          </a:prstGeom>
          <a:ln/>
        </p:spPr>
        <p:txBody>
          <a:bodyPr/>
          <a:lstStyle>
            <a:lvl1pPr>
              <a:defRPr/>
            </a:lvl1pPr>
          </a:lstStyle>
          <a:p>
            <a:pPr>
              <a:defRPr/>
            </a:pPr>
            <a:endParaRPr lang="en-US" dirty="0"/>
          </a:p>
        </p:txBody>
      </p:sp>
      <p:sp>
        <p:nvSpPr>
          <p:cNvPr id="5"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6" name="Slide Number Placeholder 5"/>
          <p:cNvSpPr>
            <a:spLocks noGrp="1" noChangeArrowheads="1"/>
          </p:cNvSpPr>
          <p:nvPr>
            <p:ph type="sldNum" sz="quarter" idx="12"/>
          </p:nvPr>
        </p:nvSpPr>
        <p:spPr>
          <a:xfrm>
            <a:off x="6553200" y="6245225"/>
            <a:ext cx="2133600" cy="307975"/>
          </a:xfrm>
          <a:prstGeom prst="rect">
            <a:avLst/>
          </a:prstGeom>
          <a:ln/>
        </p:spPr>
        <p:txBody>
          <a:bodyPr/>
          <a:lstStyle>
            <a:lvl1pPr>
              <a:defRPr/>
            </a:lvl1pPr>
          </a:lstStyle>
          <a:p>
            <a:pPr>
              <a:defRPr/>
            </a:pPr>
            <a:fld id="{5E490C20-649F-4E74-9486-554E4215D75C}" type="slidenum">
              <a:rPr lang="en-US"/>
              <a:pPr>
                <a:defRPr/>
              </a:pPr>
              <a:t>‹#›</a:t>
            </a:fld>
            <a:endParaRPr lang="en-US" dirty="0"/>
          </a:p>
        </p:txBody>
      </p:sp>
    </p:spTree>
    <p:extLst>
      <p:ext uri="{BB962C8B-B14F-4D97-AF65-F5344CB8AC3E}">
        <p14:creationId xmlns:p14="http://schemas.microsoft.com/office/powerpoint/2010/main" val="73064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a:prstGeom prst="rect">
            <a:avLst/>
          </a:prstGeom>
        </p:spPr>
        <p:txBody>
          <a:bodyPr/>
          <a:lstStyle>
            <a:lvl1pPr>
              <a:defRPr/>
            </a:lvl1pPr>
          </a:lstStyle>
          <a:p>
            <a:pPr>
              <a:defRPr/>
            </a:pPr>
            <a:fld id="{740D9229-87D4-42E4-9B83-C924EF5EEDBE}" type="datetime1">
              <a:rPr lang="en-US" smtClean="0"/>
              <a:t>9/5/2014</a:t>
            </a:fld>
            <a:endParaRPr lang="en-US" dirty="0"/>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pPr>
              <a:defRPr/>
            </a:pPr>
            <a:r>
              <a:rPr lang="en-US" dirty="0" smtClean="0"/>
              <a:t>Develop</a:t>
            </a:r>
            <a:endParaRPr lang="en-US" dirty="0"/>
          </a:p>
        </p:txBody>
      </p:sp>
      <p:sp>
        <p:nvSpPr>
          <p:cNvPr id="7" name="Slide Number Placeholder 6"/>
          <p:cNvSpPr>
            <a:spLocks noGrp="1"/>
          </p:cNvSpPr>
          <p:nvPr>
            <p:ph type="sldNum" sz="quarter" idx="12"/>
          </p:nvPr>
        </p:nvSpPr>
        <p:spPr>
          <a:xfrm>
            <a:off x="6781800" y="6248400"/>
            <a:ext cx="1905000" cy="457200"/>
          </a:xfrm>
          <a:prstGeom prst="bracketPair">
            <a:avLst>
              <a:gd name="adj" fmla="val 17949"/>
            </a:avLst>
          </a:prstGeom>
        </p:spPr>
        <p:txBody>
          <a:bodyPr/>
          <a:lstStyle>
            <a:lvl1pPr>
              <a:defRPr/>
            </a:lvl1pPr>
          </a:lstStyle>
          <a:p>
            <a:pPr>
              <a:defRPr/>
            </a:pPr>
            <a:fld id="{4588FA33-E742-4205-8B01-927C54CAA48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100" b="1">
                <a:solidFill>
                  <a:srgbClr val="D2232A"/>
                </a:solidFill>
                <a:latin typeface="Arial" pitchFamily="34" charset="0"/>
                <a:cs typeface="Arial" pitchFamily="34" charset="0"/>
              </a:defRPr>
            </a:lvl1pPr>
          </a:lstStyle>
          <a:p>
            <a:pPr>
              <a:defRPr/>
            </a:pPr>
            <a:r>
              <a:rPr lang="en-US" dirty="0"/>
              <a:t>education.state.mn.us</a:t>
            </a:r>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Lst>
  <p:hf hdr="0" ftr="0" dt="0"/>
  <p:txStyles>
    <p:titleStyle>
      <a:lvl1pPr algn="ctr" rtl="0" eaLnBrk="0" fontAlgn="base" hangingPunct="0">
        <a:spcBef>
          <a:spcPct val="0"/>
        </a:spcBef>
        <a:spcAft>
          <a:spcPct val="0"/>
        </a:spcAft>
        <a:defRPr sz="3000" b="1" kern="1200">
          <a:solidFill>
            <a:srgbClr val="D2232A"/>
          </a:solidFill>
          <a:latin typeface="Arial" pitchFamily="34" charset="0"/>
          <a:ea typeface="+mj-ea"/>
          <a:cs typeface="Arial" pitchFamily="34" charset="0"/>
        </a:defRPr>
      </a:lvl1pPr>
      <a:lvl2pPr algn="ctr" rtl="0" eaLnBrk="0" fontAlgn="base" hangingPunct="0">
        <a:spcBef>
          <a:spcPct val="0"/>
        </a:spcBef>
        <a:spcAft>
          <a:spcPct val="0"/>
        </a:spcAft>
        <a:defRPr sz="3000" b="1">
          <a:solidFill>
            <a:srgbClr val="D2232A"/>
          </a:solidFill>
          <a:latin typeface="Arial" pitchFamily="34" charset="0"/>
          <a:cs typeface="Arial" pitchFamily="34" charset="0"/>
        </a:defRPr>
      </a:lvl2pPr>
      <a:lvl3pPr algn="ctr" rtl="0" eaLnBrk="0" fontAlgn="base" hangingPunct="0">
        <a:spcBef>
          <a:spcPct val="0"/>
        </a:spcBef>
        <a:spcAft>
          <a:spcPct val="0"/>
        </a:spcAft>
        <a:defRPr sz="3000" b="1">
          <a:solidFill>
            <a:srgbClr val="D2232A"/>
          </a:solidFill>
          <a:latin typeface="Arial" pitchFamily="34" charset="0"/>
          <a:cs typeface="Arial" pitchFamily="34" charset="0"/>
        </a:defRPr>
      </a:lvl3pPr>
      <a:lvl4pPr algn="ctr" rtl="0" eaLnBrk="0" fontAlgn="base" hangingPunct="0">
        <a:spcBef>
          <a:spcPct val="0"/>
        </a:spcBef>
        <a:spcAft>
          <a:spcPct val="0"/>
        </a:spcAft>
        <a:defRPr sz="3000" b="1">
          <a:solidFill>
            <a:srgbClr val="D2232A"/>
          </a:solidFill>
          <a:latin typeface="Arial" pitchFamily="34" charset="0"/>
          <a:cs typeface="Arial" pitchFamily="34" charset="0"/>
        </a:defRPr>
      </a:lvl4pPr>
      <a:lvl5pPr algn="ctr" rtl="0" eaLnBrk="0" fontAlgn="base" hangingPunct="0">
        <a:spcBef>
          <a:spcPct val="0"/>
        </a:spcBef>
        <a:spcAft>
          <a:spcPct val="0"/>
        </a:spcAft>
        <a:defRPr sz="3000" b="1">
          <a:solidFill>
            <a:srgbClr val="D2232A"/>
          </a:solidFill>
          <a:latin typeface="Arial" pitchFamily="34" charset="0"/>
          <a:cs typeface="Arial" pitchFamily="34" charset="0"/>
        </a:defRPr>
      </a:lvl5pPr>
      <a:lvl6pPr marL="457200" algn="ctr" rtl="0" fontAlgn="base">
        <a:spcBef>
          <a:spcPct val="0"/>
        </a:spcBef>
        <a:spcAft>
          <a:spcPct val="0"/>
        </a:spcAft>
        <a:defRPr sz="3000" b="1">
          <a:solidFill>
            <a:srgbClr val="D2232A"/>
          </a:solidFill>
          <a:latin typeface="Arial" pitchFamily="34" charset="0"/>
          <a:cs typeface="Arial" pitchFamily="34" charset="0"/>
        </a:defRPr>
      </a:lvl6pPr>
      <a:lvl7pPr marL="914400" algn="ctr" rtl="0" fontAlgn="base">
        <a:spcBef>
          <a:spcPct val="0"/>
        </a:spcBef>
        <a:spcAft>
          <a:spcPct val="0"/>
        </a:spcAft>
        <a:defRPr sz="3000" b="1">
          <a:solidFill>
            <a:srgbClr val="D2232A"/>
          </a:solidFill>
          <a:latin typeface="Arial" pitchFamily="34" charset="0"/>
          <a:cs typeface="Arial" pitchFamily="34" charset="0"/>
        </a:defRPr>
      </a:lvl7pPr>
      <a:lvl8pPr marL="1371600" algn="ctr" rtl="0" fontAlgn="base">
        <a:spcBef>
          <a:spcPct val="0"/>
        </a:spcBef>
        <a:spcAft>
          <a:spcPct val="0"/>
        </a:spcAft>
        <a:defRPr sz="3000" b="1">
          <a:solidFill>
            <a:srgbClr val="D2232A"/>
          </a:solidFill>
          <a:latin typeface="Arial" pitchFamily="34" charset="0"/>
          <a:cs typeface="Arial" pitchFamily="34" charset="0"/>
        </a:defRPr>
      </a:lvl8pPr>
      <a:lvl9pPr marL="1828800" algn="ctr" rtl="0" fontAlgn="base">
        <a:spcBef>
          <a:spcPct val="0"/>
        </a:spcBef>
        <a:spcAft>
          <a:spcPct val="0"/>
        </a:spcAft>
        <a:defRPr sz="3000" b="1">
          <a:solidFill>
            <a:srgbClr val="D2232A"/>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2600" b="1"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200" b="1" kern="1200">
          <a:solidFill>
            <a:schemeClr val="tx1"/>
          </a:solidFill>
          <a:latin typeface="Arial" pitchFamily="34" charset="0"/>
          <a:ea typeface="+mn-ea"/>
          <a:cs typeface="Arial" pitchFamily="34" charset="0"/>
        </a:defRPr>
      </a:lvl2pPr>
      <a:lvl3pPr marL="1257300" indent="-342900" algn="l" rtl="0" eaLnBrk="0" fontAlgn="base" hangingPunct="0">
        <a:spcBef>
          <a:spcPct val="20000"/>
        </a:spcBef>
        <a:spcAft>
          <a:spcPct val="0"/>
        </a:spcAft>
        <a:buFont typeface="Wingdings" pitchFamily="2" charset="2"/>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b="1" kern="12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wmf"/></Relationships>
</file>

<file path=ppt/slides/_rels/slide4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INSPIRE ACTION</a:t>
            </a:r>
            <a:br>
              <a:rPr lang="en-US" dirty="0" smtClean="0"/>
            </a:br>
            <a:r>
              <a:rPr lang="en-US" dirty="0" smtClean="0"/>
              <a:t> </a:t>
            </a:r>
            <a:endParaRPr lang="en-US" dirty="0"/>
          </a:p>
        </p:txBody>
      </p:sp>
      <p:sp>
        <p:nvSpPr>
          <p:cNvPr id="3" name="Subtitle 2"/>
          <p:cNvSpPr>
            <a:spLocks noGrp="1"/>
          </p:cNvSpPr>
          <p:nvPr>
            <p:ph type="subTitle" idx="1"/>
          </p:nvPr>
        </p:nvSpPr>
        <p:spPr/>
        <p:txBody>
          <a:bodyPr/>
          <a:lstStyle/>
          <a:p>
            <a:r>
              <a:rPr lang="en-US" dirty="0" smtClean="0"/>
              <a:t>Supporting Programs to Build and Sustain High Levels of Quality</a:t>
            </a:r>
          </a:p>
        </p:txBody>
      </p:sp>
    </p:spTree>
    <p:extLst>
      <p:ext uri="{BB962C8B-B14F-4D97-AF65-F5344CB8AC3E}">
        <p14:creationId xmlns:p14="http://schemas.microsoft.com/office/powerpoint/2010/main" val="967811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83163"/>
          </a:xfrm>
        </p:spPr>
        <p:txBody>
          <a:bodyPr/>
          <a:lstStyle/>
          <a:p>
            <a:pPr marL="0" indent="0">
              <a:buNone/>
            </a:pPr>
            <a:r>
              <a:rPr lang="en-US" dirty="0" smtClean="0"/>
              <a:t>Review of research to identify core components</a:t>
            </a:r>
          </a:p>
          <a:p>
            <a:pPr marL="0" indent="0">
              <a:buNone/>
            </a:pPr>
            <a:r>
              <a:rPr lang="en-US" dirty="0" smtClean="0"/>
              <a:t>Meeting with local leaders to obtain input on components and evidence statements</a:t>
            </a:r>
          </a:p>
          <a:p>
            <a:pPr marL="0" indent="0">
              <a:buNone/>
            </a:pPr>
            <a:r>
              <a:rPr lang="en-US" dirty="0" smtClean="0"/>
              <a:t>Shared with all local leaders October 2013</a:t>
            </a:r>
          </a:p>
          <a:p>
            <a:pPr marL="0" indent="0">
              <a:buNone/>
            </a:pPr>
            <a:r>
              <a:rPr lang="en-US" dirty="0" smtClean="0"/>
              <a:t>Eighteen programs served as “Rock Polishers”</a:t>
            </a:r>
          </a:p>
          <a:p>
            <a:pPr lvl="1"/>
            <a:r>
              <a:rPr lang="en-US" dirty="0" smtClean="0"/>
              <a:t>Used the preliminary tool</a:t>
            </a:r>
          </a:p>
          <a:p>
            <a:pPr lvl="1"/>
            <a:r>
              <a:rPr lang="en-US" dirty="0" smtClean="0"/>
              <a:t>Provided feedback on each evidence statement</a:t>
            </a:r>
          </a:p>
          <a:p>
            <a:pPr lvl="1"/>
            <a:r>
              <a:rPr lang="en-US" dirty="0" smtClean="0"/>
              <a:t>Completed an “effort scale”</a:t>
            </a:r>
          </a:p>
          <a:p>
            <a:pPr marL="0" indent="0">
              <a:buNone/>
            </a:pPr>
            <a:r>
              <a:rPr lang="en-US" dirty="0" smtClean="0"/>
              <a:t>Input obtained from two national experts	</a:t>
            </a:r>
          </a:p>
          <a:p>
            <a:pPr marL="0" indent="0">
              <a:buNone/>
            </a:pPr>
            <a:r>
              <a:rPr lang="en-US" dirty="0" smtClean="0"/>
              <a:t>Statewide implementation:  8/11/14 – 9/22/14</a:t>
            </a:r>
          </a:p>
          <a:p>
            <a:pPr marL="0" indent="0">
              <a:buNone/>
            </a:pPr>
            <a:endParaRPr lang="en-US" dirty="0" smtClean="0"/>
          </a:p>
        </p:txBody>
      </p:sp>
      <p:sp>
        <p:nvSpPr>
          <p:cNvPr id="3" name="Title 2"/>
          <p:cNvSpPr>
            <a:spLocks noGrp="1"/>
          </p:cNvSpPr>
          <p:nvPr>
            <p:ph type="title"/>
          </p:nvPr>
        </p:nvSpPr>
        <p:spPr/>
        <p:txBody>
          <a:bodyPr/>
          <a:lstStyle/>
          <a:p>
            <a:r>
              <a:rPr lang="en-US" dirty="0" smtClean="0"/>
              <a:t>Development Process</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55E1FA91-4281-4CD8-9177-014C17E04EBF}" type="slidenum">
              <a:rPr lang="en-US" smtClean="0"/>
              <a:pPr>
                <a:defRPr/>
              </a:pPr>
              <a:t>10</a:t>
            </a:fld>
            <a:endParaRPr lang="en-US" dirty="0"/>
          </a:p>
        </p:txBody>
      </p:sp>
    </p:spTree>
    <p:extLst>
      <p:ext uri="{BB962C8B-B14F-4D97-AF65-F5344CB8AC3E}">
        <p14:creationId xmlns:p14="http://schemas.microsoft.com/office/powerpoint/2010/main" val="274727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Identification</a:t>
            </a:r>
          </a:p>
          <a:p>
            <a:r>
              <a:rPr lang="en-US" dirty="0" smtClean="0"/>
              <a:t>Natural or Least Restrictive Environments</a:t>
            </a:r>
          </a:p>
          <a:p>
            <a:r>
              <a:rPr lang="en-US" dirty="0" smtClean="0"/>
              <a:t>Services are coordinated</a:t>
            </a:r>
          </a:p>
          <a:p>
            <a:r>
              <a:rPr lang="en-US" dirty="0" smtClean="0"/>
              <a:t>Partnership with Families</a:t>
            </a:r>
          </a:p>
          <a:p>
            <a:r>
              <a:rPr lang="en-US" dirty="0" smtClean="0"/>
              <a:t>Intentional Instruction within Routines</a:t>
            </a:r>
          </a:p>
          <a:p>
            <a:r>
              <a:rPr lang="en-US" dirty="0" smtClean="0"/>
              <a:t>Responsive Environments and Interactions</a:t>
            </a:r>
          </a:p>
          <a:p>
            <a:r>
              <a:rPr lang="en-US" dirty="0" smtClean="0"/>
              <a:t>Effective Technical and Adaptive Leaders</a:t>
            </a:r>
            <a:endParaRPr lang="en-US" dirty="0"/>
          </a:p>
        </p:txBody>
      </p:sp>
      <p:sp>
        <p:nvSpPr>
          <p:cNvPr id="3" name="Title 2"/>
          <p:cNvSpPr>
            <a:spLocks noGrp="1"/>
          </p:cNvSpPr>
          <p:nvPr>
            <p:ph type="title"/>
          </p:nvPr>
        </p:nvSpPr>
        <p:spPr/>
        <p:txBody>
          <a:bodyPr/>
          <a:lstStyle/>
          <a:p>
            <a:r>
              <a:rPr lang="en-US" dirty="0" smtClean="0"/>
              <a:t>Twelve Core Components of Quality:  INSPIRE</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11</a:t>
            </a:fld>
            <a:endParaRPr lang="en-US" dirty="0"/>
          </a:p>
        </p:txBody>
      </p:sp>
    </p:spTree>
    <p:extLst>
      <p:ext uri="{BB962C8B-B14F-4D97-AF65-F5344CB8AC3E}">
        <p14:creationId xmlns:p14="http://schemas.microsoft.com/office/powerpoint/2010/main" val="429415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Assessment</a:t>
            </a:r>
          </a:p>
          <a:p>
            <a:r>
              <a:rPr lang="en-US" dirty="0" smtClean="0"/>
              <a:t>Curriculum</a:t>
            </a:r>
          </a:p>
          <a:p>
            <a:r>
              <a:rPr lang="en-US" dirty="0" smtClean="0"/>
              <a:t>Transitions</a:t>
            </a:r>
          </a:p>
          <a:p>
            <a:r>
              <a:rPr lang="en-US" dirty="0" smtClean="0"/>
              <a:t>Intensity</a:t>
            </a:r>
          </a:p>
          <a:p>
            <a:r>
              <a:rPr lang="en-US" dirty="0" smtClean="0"/>
              <a:t>ON-going, data-driven program improvement</a:t>
            </a:r>
            <a:endParaRPr lang="en-US" dirty="0"/>
          </a:p>
        </p:txBody>
      </p:sp>
      <p:sp>
        <p:nvSpPr>
          <p:cNvPr id="3" name="Title 2"/>
          <p:cNvSpPr>
            <a:spLocks noGrp="1"/>
          </p:cNvSpPr>
          <p:nvPr>
            <p:ph type="title"/>
          </p:nvPr>
        </p:nvSpPr>
        <p:spPr/>
        <p:txBody>
          <a:bodyPr/>
          <a:lstStyle/>
          <a:p>
            <a:r>
              <a:rPr lang="en-US" dirty="0" smtClean="0"/>
              <a:t>Core Components of Quality: ACTION</a:t>
            </a:r>
            <a:br>
              <a:rPr lang="en-US" dirty="0" smtClean="0"/>
            </a:b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12</a:t>
            </a:fld>
            <a:endParaRPr lang="en-US" dirty="0"/>
          </a:p>
        </p:txBody>
      </p:sp>
    </p:spTree>
    <p:extLst>
      <p:ext uri="{BB962C8B-B14F-4D97-AF65-F5344CB8AC3E}">
        <p14:creationId xmlns:p14="http://schemas.microsoft.com/office/powerpoint/2010/main" val="3422666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4906963"/>
          </a:xfrm>
        </p:spPr>
        <p:txBody>
          <a:bodyPr/>
          <a:lstStyle/>
          <a:p>
            <a:pPr marL="0" indent="0">
              <a:buNone/>
            </a:pPr>
            <a:r>
              <a:rPr lang="en-US" dirty="0" smtClean="0"/>
              <a:t>Twelve core components of quality</a:t>
            </a:r>
          </a:p>
          <a:p>
            <a:pPr lvl="1"/>
            <a:r>
              <a:rPr lang="en-US" dirty="0" smtClean="0"/>
              <a:t>Definition</a:t>
            </a:r>
          </a:p>
          <a:p>
            <a:pPr lvl="1"/>
            <a:r>
              <a:rPr lang="en-US" dirty="0" smtClean="0"/>
              <a:t>Rationale for inclusion as a core component grounded in research</a:t>
            </a:r>
            <a:r>
              <a:rPr lang="en-US" dirty="0"/>
              <a:t> </a:t>
            </a:r>
            <a:r>
              <a:rPr lang="en-US" dirty="0" smtClean="0"/>
              <a:t>or regulation or both.</a:t>
            </a:r>
          </a:p>
          <a:p>
            <a:pPr lvl="1"/>
            <a:r>
              <a:rPr lang="en-US" dirty="0" smtClean="0"/>
              <a:t>Related APR Indicators</a:t>
            </a:r>
          </a:p>
          <a:p>
            <a:pPr lvl="1"/>
            <a:r>
              <a:rPr lang="en-US" dirty="0" smtClean="0"/>
              <a:t>Self-Assessment based on evidence</a:t>
            </a:r>
          </a:p>
          <a:p>
            <a:pPr lvl="2"/>
            <a:r>
              <a:rPr lang="en-US" dirty="0" smtClean="0"/>
              <a:t>Evidence of Quality or Potential Concern</a:t>
            </a:r>
          </a:p>
          <a:p>
            <a:pPr lvl="2"/>
            <a:r>
              <a:rPr lang="en-US" dirty="0" smtClean="0"/>
              <a:t>Sources of evidence</a:t>
            </a:r>
          </a:p>
          <a:p>
            <a:pPr lvl="3"/>
            <a:r>
              <a:rPr lang="en-US" dirty="0" smtClean="0"/>
              <a:t>Document review</a:t>
            </a:r>
          </a:p>
          <a:p>
            <a:pPr lvl="3"/>
            <a:r>
              <a:rPr lang="en-US" dirty="0" smtClean="0"/>
              <a:t>Existing data</a:t>
            </a:r>
            <a:endParaRPr lang="en-US" dirty="0"/>
          </a:p>
          <a:p>
            <a:pPr lvl="3"/>
            <a:r>
              <a:rPr lang="en-US" dirty="0" smtClean="0"/>
              <a:t>Observation, interview, reflection</a:t>
            </a:r>
          </a:p>
          <a:p>
            <a:pPr lvl="2"/>
            <a:r>
              <a:rPr lang="en-US" dirty="0" smtClean="0"/>
              <a:t>Component score of &lt;0 to 5</a:t>
            </a:r>
          </a:p>
          <a:p>
            <a:pPr lvl="1"/>
            <a:r>
              <a:rPr lang="en-US" dirty="0" smtClean="0"/>
              <a:t>Relationship to legal foundations of EI/ECSE</a:t>
            </a:r>
          </a:p>
          <a:p>
            <a:pPr lvl="3"/>
            <a:endParaRPr lang="en-US" dirty="0" smtClean="0"/>
          </a:p>
        </p:txBody>
      </p:sp>
      <p:sp>
        <p:nvSpPr>
          <p:cNvPr id="2" name="Title 1"/>
          <p:cNvSpPr>
            <a:spLocks noGrp="1"/>
          </p:cNvSpPr>
          <p:nvPr>
            <p:ph type="title"/>
          </p:nvPr>
        </p:nvSpPr>
        <p:spPr/>
        <p:txBody>
          <a:bodyPr/>
          <a:lstStyle/>
          <a:p>
            <a:r>
              <a:rPr lang="en-US" dirty="0" smtClean="0"/>
              <a:t>Framework Attributes</a:t>
            </a:r>
            <a:endParaRPr lang="en-US" dirty="0"/>
          </a:p>
        </p:txBody>
      </p:sp>
      <p:sp>
        <p:nvSpPr>
          <p:cNvPr id="3" name="Footer Placeholder 2"/>
          <p:cNvSpPr>
            <a:spLocks noGrp="1"/>
          </p:cNvSpPr>
          <p:nvPr>
            <p:ph type="ftr" sz="quarter" idx="10"/>
          </p:nvPr>
        </p:nvSpPr>
        <p:spPr/>
        <p:txBody>
          <a:bodyPr/>
          <a:lstStyle/>
          <a:p>
            <a:pPr>
              <a:defRPr/>
            </a:pPr>
            <a:r>
              <a:rPr lang="en-US" dirty="0" smtClean="0"/>
              <a:t>education.state.mn.us</a:t>
            </a:r>
            <a:endParaRPr lang="en-US" dirty="0"/>
          </a:p>
        </p:txBody>
      </p:sp>
      <p:sp>
        <p:nvSpPr>
          <p:cNvPr id="4" name="Slide Number Placeholder 3"/>
          <p:cNvSpPr>
            <a:spLocks noGrp="1"/>
          </p:cNvSpPr>
          <p:nvPr>
            <p:ph type="sldNum" sz="quarter" idx="11"/>
          </p:nvPr>
        </p:nvSpPr>
        <p:spPr/>
        <p:txBody>
          <a:bodyPr/>
          <a:lstStyle/>
          <a:p>
            <a:pPr>
              <a:defRPr/>
            </a:pPr>
            <a:fld id="{8668CFB8-8F88-4D46-B3CA-D8BFF0B06D4A}" type="slidenum">
              <a:rPr lang="en-US" smtClean="0"/>
              <a:pPr>
                <a:defRPr/>
              </a:pPr>
              <a:t>13</a:t>
            </a:fld>
            <a:endParaRPr lang="en-US" dirty="0"/>
          </a:p>
        </p:txBody>
      </p:sp>
    </p:spTree>
    <p:extLst>
      <p:ext uri="{BB962C8B-B14F-4D97-AF65-F5344CB8AC3E}">
        <p14:creationId xmlns:p14="http://schemas.microsoft.com/office/powerpoint/2010/main" val="388495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Cluster A statements describe identifiable characteristics of quality programs.</a:t>
            </a:r>
          </a:p>
          <a:p>
            <a:r>
              <a:rPr lang="en-US" dirty="0" smtClean="0"/>
              <a:t>Read </a:t>
            </a:r>
            <a:r>
              <a:rPr lang="en-US" dirty="0"/>
              <a:t>each evidence statement in Cluster A.</a:t>
            </a:r>
          </a:p>
          <a:p>
            <a:r>
              <a:rPr lang="en-US" dirty="0"/>
              <a:t>Determine as a team whether the statement is generally true or generally not true of your program.</a:t>
            </a:r>
          </a:p>
          <a:p>
            <a:r>
              <a:rPr lang="en-US" dirty="0"/>
              <a:t>If generally true, score 1 point</a:t>
            </a:r>
            <a:r>
              <a:rPr lang="en-US" dirty="0" smtClean="0"/>
              <a:t>.</a:t>
            </a:r>
          </a:p>
          <a:p>
            <a:r>
              <a:rPr lang="en-US" dirty="0" smtClean="0"/>
              <a:t>Record on the Excel Score sheet</a:t>
            </a:r>
            <a:endParaRPr lang="en-US" dirty="0"/>
          </a:p>
          <a:p>
            <a:endParaRPr lang="en-US" dirty="0"/>
          </a:p>
        </p:txBody>
      </p:sp>
      <p:sp>
        <p:nvSpPr>
          <p:cNvPr id="3" name="Title 2"/>
          <p:cNvSpPr>
            <a:spLocks noGrp="1"/>
          </p:cNvSpPr>
          <p:nvPr>
            <p:ph type="title"/>
          </p:nvPr>
        </p:nvSpPr>
        <p:spPr/>
        <p:txBody>
          <a:bodyPr/>
          <a:lstStyle/>
          <a:p>
            <a:r>
              <a:rPr lang="en-US" dirty="0" smtClean="0"/>
              <a:t>General Instructions (1)</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14</a:t>
            </a:fld>
            <a:endParaRPr lang="en-US" dirty="0"/>
          </a:p>
        </p:txBody>
      </p:sp>
    </p:spTree>
    <p:extLst>
      <p:ext uri="{BB962C8B-B14F-4D97-AF65-F5344CB8AC3E}">
        <p14:creationId xmlns:p14="http://schemas.microsoft.com/office/powerpoint/2010/main" val="2900473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pPr marL="0" indent="0">
              <a:buNone/>
            </a:pPr>
            <a:r>
              <a:rPr lang="en-US" dirty="0" smtClean="0"/>
              <a:t>Cluster B statements describe areas of potential concern.</a:t>
            </a:r>
          </a:p>
          <a:p>
            <a:r>
              <a:rPr lang="en-US" dirty="0" smtClean="0"/>
              <a:t>Read </a:t>
            </a:r>
            <a:r>
              <a:rPr lang="en-US" dirty="0"/>
              <a:t>each evidence statement in Cluster B.</a:t>
            </a:r>
          </a:p>
          <a:p>
            <a:r>
              <a:rPr lang="en-US" dirty="0"/>
              <a:t>Determine as a team whether the statement is generally true or generally not true of your program.</a:t>
            </a:r>
          </a:p>
          <a:p>
            <a:r>
              <a:rPr lang="en-US" dirty="0"/>
              <a:t>If generally true, score 1 point</a:t>
            </a:r>
            <a:r>
              <a:rPr lang="en-US" dirty="0" smtClean="0"/>
              <a:t>.</a:t>
            </a:r>
          </a:p>
          <a:p>
            <a:r>
              <a:rPr lang="en-US" dirty="0" smtClean="0"/>
              <a:t>Record responses on the Excel score sheet</a:t>
            </a:r>
            <a:endParaRPr lang="en-US" dirty="0"/>
          </a:p>
          <a:p>
            <a:pPr marL="0" indent="0">
              <a:buNone/>
            </a:pPr>
            <a:r>
              <a:rPr lang="en-US" dirty="0" smtClean="0"/>
              <a:t>Circle the component total from the score sheet on your summary grid</a:t>
            </a:r>
            <a:endParaRPr lang="en-US" dirty="0"/>
          </a:p>
          <a:p>
            <a:endParaRPr lang="en-US" dirty="0"/>
          </a:p>
        </p:txBody>
      </p:sp>
      <p:sp>
        <p:nvSpPr>
          <p:cNvPr id="3" name="Title 2"/>
          <p:cNvSpPr>
            <a:spLocks noGrp="1"/>
          </p:cNvSpPr>
          <p:nvPr>
            <p:ph type="title"/>
          </p:nvPr>
        </p:nvSpPr>
        <p:spPr/>
        <p:txBody>
          <a:bodyPr/>
          <a:lstStyle/>
          <a:p>
            <a:r>
              <a:rPr lang="en-US" dirty="0" smtClean="0"/>
              <a:t>General Instructions (2)</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15</a:t>
            </a:fld>
            <a:endParaRPr lang="en-US" dirty="0"/>
          </a:p>
        </p:txBody>
      </p:sp>
    </p:spTree>
    <p:extLst>
      <p:ext uri="{BB962C8B-B14F-4D97-AF65-F5344CB8AC3E}">
        <p14:creationId xmlns:p14="http://schemas.microsoft.com/office/powerpoint/2010/main" val="3896463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83163"/>
          </a:xfrm>
        </p:spPr>
        <p:txBody>
          <a:bodyPr/>
          <a:lstStyle/>
          <a:p>
            <a:pPr marL="0" indent="0">
              <a:buNone/>
            </a:pPr>
            <a:r>
              <a:rPr lang="en-US" dirty="0" smtClean="0"/>
              <a:t>Includes</a:t>
            </a:r>
            <a:r>
              <a:rPr lang="en-US" dirty="0"/>
              <a:t> </a:t>
            </a:r>
            <a:r>
              <a:rPr lang="en-US" dirty="0" smtClean="0"/>
              <a:t>all activities related to child find:</a:t>
            </a:r>
          </a:p>
          <a:p>
            <a:pPr lvl="1"/>
            <a:r>
              <a:rPr lang="en-US" dirty="0" smtClean="0"/>
              <a:t>Public awareness and outreach</a:t>
            </a:r>
          </a:p>
          <a:p>
            <a:pPr lvl="1"/>
            <a:r>
              <a:rPr lang="en-US" dirty="0" smtClean="0"/>
              <a:t>Screening</a:t>
            </a:r>
          </a:p>
          <a:p>
            <a:pPr lvl="1"/>
            <a:r>
              <a:rPr lang="en-US" dirty="0" smtClean="0"/>
              <a:t>Evaluation</a:t>
            </a:r>
          </a:p>
          <a:p>
            <a:pPr lvl="1"/>
            <a:r>
              <a:rPr lang="en-US" dirty="0" smtClean="0"/>
              <a:t>Assessment</a:t>
            </a:r>
            <a:endParaRPr lang="en-US" dirty="0"/>
          </a:p>
          <a:p>
            <a:pPr marL="0" indent="0">
              <a:buNone/>
            </a:pPr>
            <a:endParaRPr lang="en-US" dirty="0" smtClean="0"/>
          </a:p>
          <a:p>
            <a:pPr marL="0" indent="0">
              <a:buNone/>
            </a:pPr>
            <a:r>
              <a:rPr lang="en-US" dirty="0" smtClean="0"/>
              <a:t>SPP/APR Indicators:  C-5, C-6, C-7</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Identification</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16</a:t>
            </a:fld>
            <a:endParaRPr lang="en-US" dirty="0"/>
          </a:p>
        </p:txBody>
      </p:sp>
    </p:spTree>
    <p:extLst>
      <p:ext uri="{BB962C8B-B14F-4D97-AF65-F5344CB8AC3E}">
        <p14:creationId xmlns:p14="http://schemas.microsoft.com/office/powerpoint/2010/main" val="2569261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686800" cy="1143000"/>
          </a:xfrm>
        </p:spPr>
        <p:txBody>
          <a:bodyPr/>
          <a:lstStyle/>
          <a:p>
            <a:r>
              <a:rPr lang="en-US" dirty="0" smtClean="0"/>
              <a:t>COSF entry ratings for English-speaking children compared to children who are linguistically diverse</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8482210"/>
              </p:ext>
            </p:extLst>
          </p:nvPr>
        </p:nvGraphicFramePr>
        <p:xfrm>
          <a:off x="228600" y="1295400"/>
          <a:ext cx="86868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3558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304800"/>
            <a:ext cx="8763000" cy="1143000"/>
          </a:xfrm>
        </p:spPr>
        <p:txBody>
          <a:bodyPr/>
          <a:lstStyle/>
          <a:p>
            <a:r>
              <a:rPr lang="en-US" dirty="0" smtClean="0"/>
              <a:t>Entry Ratings (Knowledge and Skills) for Preschoolers Eligible/Not Eligible for Free Lunch</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18</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6726299"/>
              </p:ext>
            </p:extLst>
          </p:nvPr>
        </p:nvGraphicFramePr>
        <p:xfrm>
          <a:off x="228600" y="1600200"/>
          <a:ext cx="86868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Left Brace 7"/>
          <p:cNvSpPr/>
          <p:nvPr/>
        </p:nvSpPr>
        <p:spPr>
          <a:xfrm rot="5400000">
            <a:off x="6667500" y="342900"/>
            <a:ext cx="457200" cy="3124200"/>
          </a:xfrm>
          <a:prstGeom prst="leftBrace">
            <a:avLst/>
          </a:prstGeom>
          <a:ln w="412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p:cNvSpPr txBox="1"/>
          <p:nvPr/>
        </p:nvSpPr>
        <p:spPr>
          <a:xfrm>
            <a:off x="6553200" y="1214735"/>
            <a:ext cx="801823" cy="461665"/>
          </a:xfrm>
          <a:prstGeom prst="rect">
            <a:avLst/>
          </a:prstGeom>
          <a:noFill/>
        </p:spPr>
        <p:txBody>
          <a:bodyPr wrap="none" rtlCol="0">
            <a:spAutoFit/>
          </a:bodyPr>
          <a:lstStyle/>
          <a:p>
            <a:r>
              <a:rPr lang="en-US" sz="2400" b="1" dirty="0" smtClean="0"/>
              <a:t>40%</a:t>
            </a:r>
            <a:endParaRPr lang="en-US" sz="2400" b="1" dirty="0"/>
          </a:p>
        </p:txBody>
      </p:sp>
      <p:sp>
        <p:nvSpPr>
          <p:cNvPr id="10" name="TextBox 9"/>
          <p:cNvSpPr txBox="1"/>
          <p:nvPr/>
        </p:nvSpPr>
        <p:spPr>
          <a:xfrm>
            <a:off x="5943600" y="2891135"/>
            <a:ext cx="801823" cy="461665"/>
          </a:xfrm>
          <a:prstGeom prst="rect">
            <a:avLst/>
          </a:prstGeom>
          <a:noFill/>
        </p:spPr>
        <p:txBody>
          <a:bodyPr wrap="none" rtlCol="0">
            <a:spAutoFit/>
          </a:bodyPr>
          <a:lstStyle/>
          <a:p>
            <a:r>
              <a:rPr lang="en-US" sz="2400" b="1" dirty="0" smtClean="0"/>
              <a:t>57%</a:t>
            </a:r>
            <a:endParaRPr lang="en-US" sz="2400" b="1" dirty="0"/>
          </a:p>
        </p:txBody>
      </p:sp>
    </p:spTree>
    <p:extLst>
      <p:ext uri="{BB962C8B-B14F-4D97-AF65-F5344CB8AC3E}">
        <p14:creationId xmlns:p14="http://schemas.microsoft.com/office/powerpoint/2010/main" val="3693233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54563"/>
          </a:xfrm>
        </p:spPr>
        <p:txBody>
          <a:bodyPr/>
          <a:lstStyle/>
          <a:p>
            <a:pPr marL="0" indent="0">
              <a:buNone/>
            </a:pPr>
            <a:r>
              <a:rPr lang="en-US" sz="2400" dirty="0"/>
              <a:t>A1:  Our district has met or exceeded the state targets for indicators C5 and C6 for each of the past three years.  </a:t>
            </a:r>
            <a:r>
              <a:rPr lang="en-US" sz="2400" i="1" dirty="0"/>
              <a:t>Data Source: Review of Existing </a:t>
            </a:r>
            <a:r>
              <a:rPr lang="en-US" sz="2400" i="1" dirty="0" smtClean="0"/>
              <a:t>Data</a:t>
            </a:r>
          </a:p>
          <a:p>
            <a:pPr marL="0" indent="0">
              <a:buNone/>
            </a:pPr>
            <a:endParaRPr lang="en-US" sz="2400" i="1" dirty="0" smtClean="0"/>
          </a:p>
          <a:p>
            <a:pPr marL="0" indent="0">
              <a:buNone/>
            </a:pPr>
            <a:r>
              <a:rPr lang="en-US" sz="2400" dirty="0"/>
              <a:t>A4: We </a:t>
            </a:r>
            <a:r>
              <a:rPr lang="en-US" sz="2400" dirty="0" smtClean="0"/>
              <a:t>implement </a:t>
            </a:r>
            <a:r>
              <a:rPr lang="en-US" sz="2400" dirty="0"/>
              <a:t>quality practices when a referral is received on behalf of a child who is culturally or linguistically diverse. Practices may include: using interpreters, gathering information through a home language questionnaire, and/or systematically determining the language or languages to use when screening a child to elicit their best performance.  </a:t>
            </a:r>
            <a:r>
              <a:rPr lang="en-US" sz="2400" i="1" dirty="0"/>
              <a:t>Data Source: Team Reflection </a:t>
            </a:r>
          </a:p>
          <a:p>
            <a:pPr marL="0" indent="0">
              <a:buNone/>
            </a:pPr>
            <a:endParaRPr lang="en-US" i="1" dirty="0"/>
          </a:p>
          <a:p>
            <a:pPr marL="0" indent="0">
              <a:buNone/>
            </a:pPr>
            <a:endParaRPr lang="en-US" dirty="0"/>
          </a:p>
        </p:txBody>
      </p:sp>
      <p:sp>
        <p:nvSpPr>
          <p:cNvPr id="3" name="Title 2"/>
          <p:cNvSpPr>
            <a:spLocks noGrp="1"/>
          </p:cNvSpPr>
          <p:nvPr>
            <p:ph type="title"/>
          </p:nvPr>
        </p:nvSpPr>
        <p:spPr/>
        <p:txBody>
          <a:bodyPr/>
          <a:lstStyle/>
          <a:p>
            <a:r>
              <a:rPr lang="en-US" dirty="0" smtClean="0"/>
              <a:t>Sample Cluster A Evidence Statements:  Identification</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19</a:t>
            </a:fld>
            <a:endParaRPr lang="en-US" dirty="0"/>
          </a:p>
        </p:txBody>
      </p:sp>
    </p:spTree>
    <p:extLst>
      <p:ext uri="{BB962C8B-B14F-4D97-AF65-F5344CB8AC3E}">
        <p14:creationId xmlns:p14="http://schemas.microsoft.com/office/powerpoint/2010/main" val="160140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78363"/>
          </a:xfrm>
        </p:spPr>
        <p:txBody>
          <a:bodyPr/>
          <a:lstStyle/>
          <a:p>
            <a:pPr marL="0" indent="0">
              <a:buNone/>
            </a:pPr>
            <a:r>
              <a:rPr lang="en-US" dirty="0" smtClean="0"/>
              <a:t>Participants will understand…</a:t>
            </a:r>
          </a:p>
          <a:p>
            <a:r>
              <a:rPr lang="en-US" dirty="0" smtClean="0"/>
              <a:t>the importance of starting with “why”.</a:t>
            </a:r>
          </a:p>
          <a:p>
            <a:r>
              <a:rPr lang="en-US" dirty="0" smtClean="0"/>
              <a:t>Minnesota’s comprehensive approach to conducting the infrastructure analysis required by the SSIP process</a:t>
            </a:r>
          </a:p>
          <a:p>
            <a:r>
              <a:rPr lang="en-US" dirty="0"/>
              <a:t>h</a:t>
            </a:r>
            <a:r>
              <a:rPr lang="en-US" dirty="0" smtClean="0"/>
              <a:t>ow the state aligns ongoing work with the SSIP </a:t>
            </a:r>
            <a:endParaRPr lang="en-US" dirty="0"/>
          </a:p>
          <a:p>
            <a:r>
              <a:rPr lang="en-US" dirty="0" smtClean="0"/>
              <a:t>How Minnesota has incorporated the Science of Implementation into the work culture at the state, regional and local level.</a:t>
            </a:r>
          </a:p>
          <a:p>
            <a:pPr marL="0" indent="0">
              <a:buNone/>
            </a:pPr>
            <a:endParaRPr lang="en-US" dirty="0"/>
          </a:p>
        </p:txBody>
      </p:sp>
      <p:sp>
        <p:nvSpPr>
          <p:cNvPr id="3" name="Title 2"/>
          <p:cNvSpPr>
            <a:spLocks noGrp="1"/>
          </p:cNvSpPr>
          <p:nvPr>
            <p:ph type="title"/>
          </p:nvPr>
        </p:nvSpPr>
        <p:spPr/>
        <p:txBody>
          <a:bodyPr/>
          <a:lstStyle/>
          <a:p>
            <a:r>
              <a:rPr lang="en-US" dirty="0" smtClean="0"/>
              <a:t>Participant Objectives</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2</a:t>
            </a:fld>
            <a:endParaRPr lang="en-US" dirty="0"/>
          </a:p>
        </p:txBody>
      </p:sp>
    </p:spTree>
    <p:extLst>
      <p:ext uri="{BB962C8B-B14F-4D97-AF65-F5344CB8AC3E}">
        <p14:creationId xmlns:p14="http://schemas.microsoft.com/office/powerpoint/2010/main" val="3249476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B2</a:t>
            </a:r>
            <a:r>
              <a:rPr lang="en-US" dirty="0"/>
              <a:t>: We often accept referrals from the Help Me Grow system without first confirming that the child resides in our district.  </a:t>
            </a:r>
            <a:r>
              <a:rPr lang="en-US" i="1" dirty="0"/>
              <a:t>Data Source: Team </a:t>
            </a:r>
            <a:r>
              <a:rPr lang="en-US" i="1" dirty="0" smtClean="0"/>
              <a:t>Reflection</a:t>
            </a:r>
          </a:p>
          <a:p>
            <a:pPr marL="0" indent="0">
              <a:buNone/>
            </a:pPr>
            <a:endParaRPr lang="en-US" i="1" dirty="0"/>
          </a:p>
          <a:p>
            <a:pPr marL="0" indent="0">
              <a:buNone/>
            </a:pPr>
            <a:r>
              <a:rPr lang="en-US" dirty="0"/>
              <a:t>B4: The percent of children initially identified during kindergarten as being a child with a disability in my district exceeds the state rate for initial identification during kindergarten.  </a:t>
            </a:r>
            <a:r>
              <a:rPr lang="en-US" i="1" dirty="0"/>
              <a:t>Data Source: Review of Existing Data</a:t>
            </a:r>
          </a:p>
          <a:p>
            <a:pPr marL="0" indent="0">
              <a:buNone/>
            </a:pPr>
            <a:endParaRPr lang="en-US" i="1" dirty="0"/>
          </a:p>
        </p:txBody>
      </p:sp>
      <p:sp>
        <p:nvSpPr>
          <p:cNvPr id="3" name="Title 2"/>
          <p:cNvSpPr>
            <a:spLocks noGrp="1"/>
          </p:cNvSpPr>
          <p:nvPr>
            <p:ph type="title"/>
          </p:nvPr>
        </p:nvSpPr>
        <p:spPr/>
        <p:txBody>
          <a:bodyPr/>
          <a:lstStyle/>
          <a:p>
            <a:r>
              <a:rPr lang="en-US" dirty="0" smtClean="0"/>
              <a:t>Sample Cluster B </a:t>
            </a:r>
            <a:r>
              <a:rPr lang="en-US" dirty="0"/>
              <a:t>Evidence Statements:  Identification</a:t>
            </a:r>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20</a:t>
            </a:fld>
            <a:endParaRPr lang="en-US" dirty="0"/>
          </a:p>
        </p:txBody>
      </p:sp>
    </p:spTree>
    <p:extLst>
      <p:ext uri="{BB962C8B-B14F-4D97-AF65-F5344CB8AC3E}">
        <p14:creationId xmlns:p14="http://schemas.microsoft.com/office/powerpoint/2010/main" val="3371514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54563"/>
          </a:xfrm>
        </p:spPr>
        <p:txBody>
          <a:bodyPr/>
          <a:lstStyle/>
          <a:p>
            <a:pPr marL="0" indent="0">
              <a:buNone/>
            </a:pPr>
            <a:r>
              <a:rPr lang="en-US" dirty="0" smtClean="0"/>
              <a:t>Definition includes:  </a:t>
            </a:r>
          </a:p>
          <a:p>
            <a:r>
              <a:rPr lang="en-US" dirty="0" smtClean="0"/>
              <a:t>A program’s capacity to serve infants and toddlers in natural environments</a:t>
            </a:r>
          </a:p>
          <a:p>
            <a:r>
              <a:rPr lang="en-US" dirty="0" smtClean="0"/>
              <a:t>A program’s capacity to serve preschool children in the least restrictive environment</a:t>
            </a:r>
          </a:p>
          <a:p>
            <a:r>
              <a:rPr lang="en-US" dirty="0" smtClean="0"/>
              <a:t>How natural and least restrictive environments are documented on IFSPs and IEPs</a:t>
            </a:r>
          </a:p>
          <a:p>
            <a:pPr marL="0" indent="0">
              <a:buNone/>
            </a:pPr>
            <a:endParaRPr lang="en-US" dirty="0" smtClean="0"/>
          </a:p>
          <a:p>
            <a:pPr marL="0" indent="0">
              <a:buNone/>
            </a:pPr>
            <a:r>
              <a:rPr lang="en-US" dirty="0" smtClean="0"/>
              <a:t>SPP/APR Indicators C2 and B6</a:t>
            </a:r>
          </a:p>
        </p:txBody>
      </p:sp>
      <p:sp>
        <p:nvSpPr>
          <p:cNvPr id="3" name="Title 2"/>
          <p:cNvSpPr>
            <a:spLocks noGrp="1"/>
          </p:cNvSpPr>
          <p:nvPr>
            <p:ph type="title"/>
          </p:nvPr>
        </p:nvSpPr>
        <p:spPr/>
        <p:txBody>
          <a:bodyPr/>
          <a:lstStyle/>
          <a:p>
            <a:r>
              <a:rPr lang="en-US" dirty="0" smtClean="0"/>
              <a:t>Natural and Least Restrictive Environments</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21</a:t>
            </a:fld>
            <a:endParaRPr lang="en-US" dirty="0"/>
          </a:p>
        </p:txBody>
      </p:sp>
    </p:spTree>
    <p:extLst>
      <p:ext uri="{BB962C8B-B14F-4D97-AF65-F5344CB8AC3E}">
        <p14:creationId xmlns:p14="http://schemas.microsoft.com/office/powerpoint/2010/main" val="2406140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06963"/>
          </a:xfrm>
        </p:spPr>
        <p:txBody>
          <a:bodyPr/>
          <a:lstStyle/>
          <a:p>
            <a:pPr marL="0" indent="0">
              <a:buNone/>
            </a:pPr>
            <a:r>
              <a:rPr lang="en-US" dirty="0" smtClean="0"/>
              <a:t>Definition:</a:t>
            </a:r>
          </a:p>
          <a:p>
            <a:pPr marL="400050" lvl="1" indent="0">
              <a:buNone/>
            </a:pPr>
            <a:r>
              <a:rPr lang="en-US" sz="2600" dirty="0" smtClean="0"/>
              <a:t>An active</a:t>
            </a:r>
            <a:r>
              <a:rPr lang="en-US" sz="2600" dirty="0"/>
              <a:t>, ongoing process that assists and enables families to access services and assures their rights and procedural safeguards under IDEA. </a:t>
            </a:r>
            <a:endParaRPr lang="en-US" sz="2600" dirty="0" smtClean="0"/>
          </a:p>
          <a:p>
            <a:pPr marL="400050" lvl="1" indent="0">
              <a:buNone/>
            </a:pPr>
            <a:endParaRPr lang="en-US" sz="2600" dirty="0"/>
          </a:p>
          <a:p>
            <a:pPr marL="0" indent="0">
              <a:buNone/>
            </a:pPr>
            <a:r>
              <a:rPr lang="en-US" dirty="0" smtClean="0"/>
              <a:t>Rationale for inclusion as a core component:</a:t>
            </a:r>
          </a:p>
          <a:p>
            <a:r>
              <a:rPr lang="en-US" dirty="0" smtClean="0"/>
              <a:t>Service coordination is required under Part C</a:t>
            </a:r>
          </a:p>
          <a:p>
            <a:r>
              <a:rPr lang="en-US" dirty="0" smtClean="0"/>
              <a:t>MnSIC promotes service coordination for all</a:t>
            </a:r>
          </a:p>
          <a:p>
            <a:r>
              <a:rPr lang="en-US" dirty="0" smtClean="0"/>
              <a:t>Not all models of service coordination are equally effective</a:t>
            </a:r>
          </a:p>
          <a:p>
            <a:pPr marL="0" indent="0">
              <a:buNone/>
            </a:pPr>
            <a:endParaRPr lang="en-US" dirty="0"/>
          </a:p>
        </p:txBody>
      </p:sp>
      <p:sp>
        <p:nvSpPr>
          <p:cNvPr id="3" name="Title 2"/>
          <p:cNvSpPr>
            <a:spLocks noGrp="1"/>
          </p:cNvSpPr>
          <p:nvPr>
            <p:ph type="title"/>
          </p:nvPr>
        </p:nvSpPr>
        <p:spPr/>
        <p:txBody>
          <a:bodyPr/>
          <a:lstStyle/>
          <a:p>
            <a:r>
              <a:rPr lang="en-US" dirty="0" smtClean="0"/>
              <a:t>Services are Coordinated</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22</a:t>
            </a:fld>
            <a:endParaRPr lang="en-US" dirty="0"/>
          </a:p>
        </p:txBody>
      </p:sp>
    </p:spTree>
    <p:extLst>
      <p:ext uri="{BB962C8B-B14F-4D97-AF65-F5344CB8AC3E}">
        <p14:creationId xmlns:p14="http://schemas.microsoft.com/office/powerpoint/2010/main" val="3044456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Definition:</a:t>
            </a:r>
          </a:p>
          <a:p>
            <a:r>
              <a:rPr lang="en-US" dirty="0"/>
              <a:t>P</a:t>
            </a:r>
            <a:r>
              <a:rPr lang="en-US" dirty="0" smtClean="0"/>
              <a:t>arents and other family members promote their children’s healthy development and learning through activities encouraged by educators in child care, preschool and school settings.</a:t>
            </a:r>
          </a:p>
          <a:p>
            <a:r>
              <a:rPr lang="en-US" dirty="0"/>
              <a:t>P</a:t>
            </a:r>
            <a:r>
              <a:rPr lang="en-US" dirty="0" smtClean="0"/>
              <a:t>arents participate </a:t>
            </a:r>
            <a:r>
              <a:rPr lang="en-US" dirty="0"/>
              <a:t>on IFSP or IEP teams as active decision-makers </a:t>
            </a:r>
            <a:endParaRPr lang="en-US" dirty="0" smtClean="0"/>
          </a:p>
          <a:p>
            <a:pPr marL="0" indent="0">
              <a:buNone/>
            </a:pPr>
            <a:endParaRPr lang="en-US" dirty="0"/>
          </a:p>
          <a:p>
            <a:pPr marL="0" indent="0">
              <a:buNone/>
            </a:pPr>
            <a:r>
              <a:rPr lang="en-US" dirty="0" smtClean="0"/>
              <a:t>SPP/APR Indicator C4</a:t>
            </a:r>
            <a:endParaRPr lang="en-US" dirty="0"/>
          </a:p>
        </p:txBody>
      </p:sp>
      <p:sp>
        <p:nvSpPr>
          <p:cNvPr id="3" name="Title 2"/>
          <p:cNvSpPr>
            <a:spLocks noGrp="1"/>
          </p:cNvSpPr>
          <p:nvPr>
            <p:ph type="title"/>
          </p:nvPr>
        </p:nvSpPr>
        <p:spPr/>
        <p:txBody>
          <a:bodyPr/>
          <a:lstStyle/>
          <a:p>
            <a:r>
              <a:rPr lang="en-US" dirty="0" smtClean="0"/>
              <a:t>Partnership with Families</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23</a:t>
            </a:fld>
            <a:endParaRPr lang="en-US" dirty="0"/>
          </a:p>
        </p:txBody>
      </p:sp>
    </p:spTree>
    <p:extLst>
      <p:ext uri="{BB962C8B-B14F-4D97-AF65-F5344CB8AC3E}">
        <p14:creationId xmlns:p14="http://schemas.microsoft.com/office/powerpoint/2010/main" val="1166184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0" indent="0">
              <a:buNone/>
            </a:pPr>
            <a:r>
              <a:rPr lang="en-US" dirty="0" smtClean="0"/>
              <a:t>Definition:</a:t>
            </a:r>
          </a:p>
          <a:p>
            <a:r>
              <a:rPr lang="en-US" dirty="0"/>
              <a:t>P</a:t>
            </a:r>
            <a:r>
              <a:rPr lang="en-US" dirty="0" smtClean="0"/>
              <a:t>roviders identify </a:t>
            </a:r>
            <a:r>
              <a:rPr lang="en-US" dirty="0"/>
              <a:t>naturally occurring activities, routines and </a:t>
            </a:r>
            <a:r>
              <a:rPr lang="en-US" dirty="0" smtClean="0"/>
              <a:t>transitions</a:t>
            </a:r>
          </a:p>
          <a:p>
            <a:r>
              <a:rPr lang="en-US" dirty="0" smtClean="0"/>
              <a:t>Interventions focused on a </a:t>
            </a:r>
            <a:r>
              <a:rPr lang="en-US" dirty="0"/>
              <a:t>child’s IEP/IFSP outcomes </a:t>
            </a:r>
            <a:r>
              <a:rPr lang="en-US" dirty="0" smtClean="0"/>
              <a:t>are intentionally </a:t>
            </a:r>
            <a:r>
              <a:rPr lang="en-US" dirty="0"/>
              <a:t>implemented throughout the day in the home, classroom and center or community. </a:t>
            </a:r>
          </a:p>
          <a:p>
            <a:endParaRPr lang="en-US" dirty="0" smtClean="0"/>
          </a:p>
          <a:p>
            <a:pPr marL="0" indent="0">
              <a:buNone/>
            </a:pPr>
            <a:r>
              <a:rPr lang="en-US" dirty="0" smtClean="0"/>
              <a:t>SPP/APR Indicator:  None</a:t>
            </a:r>
            <a:endParaRPr lang="en-US" dirty="0"/>
          </a:p>
        </p:txBody>
      </p:sp>
      <p:sp>
        <p:nvSpPr>
          <p:cNvPr id="7" name="Title 6"/>
          <p:cNvSpPr>
            <a:spLocks noGrp="1"/>
          </p:cNvSpPr>
          <p:nvPr>
            <p:ph type="title"/>
          </p:nvPr>
        </p:nvSpPr>
        <p:spPr/>
        <p:txBody>
          <a:bodyPr/>
          <a:lstStyle/>
          <a:p>
            <a:r>
              <a:rPr lang="en-US" dirty="0" smtClean="0"/>
              <a:t>Intentional Instruction within Routines</a:t>
            </a:r>
            <a:endParaRPr lang="en-US" dirty="0"/>
          </a:p>
        </p:txBody>
      </p:sp>
      <p:sp>
        <p:nvSpPr>
          <p:cNvPr id="5" name="Footer Placeholder 4"/>
          <p:cNvSpPr>
            <a:spLocks noGrp="1"/>
          </p:cNvSpPr>
          <p:nvPr>
            <p:ph type="ftr" sz="quarter" idx="10"/>
          </p:nvPr>
        </p:nvSpPr>
        <p:spPr/>
        <p:txBody>
          <a:bodyPr/>
          <a:lstStyle/>
          <a:p>
            <a:pPr>
              <a:defRPr/>
            </a:pPr>
            <a:r>
              <a:rPr lang="en-US" dirty="0" smtClean="0"/>
              <a:t>education.state.mn.us</a:t>
            </a:r>
            <a:endParaRPr lang="en-US" dirty="0"/>
          </a:p>
        </p:txBody>
      </p:sp>
      <p:sp>
        <p:nvSpPr>
          <p:cNvPr id="6" name="Slide Number Placeholder 5"/>
          <p:cNvSpPr>
            <a:spLocks noGrp="1"/>
          </p:cNvSpPr>
          <p:nvPr>
            <p:ph type="sldNum" sz="quarter" idx="11"/>
          </p:nvPr>
        </p:nvSpPr>
        <p:spPr/>
        <p:txBody>
          <a:bodyPr/>
          <a:lstStyle/>
          <a:p>
            <a:pPr>
              <a:defRPr/>
            </a:pPr>
            <a:fld id="{883CE228-8E63-408D-8CAD-355F6026FCB5}" type="slidenum">
              <a:rPr lang="en-US" smtClean="0"/>
              <a:pPr>
                <a:defRPr/>
              </a:pPr>
              <a:t>24</a:t>
            </a:fld>
            <a:endParaRPr lang="en-US" dirty="0"/>
          </a:p>
        </p:txBody>
      </p:sp>
    </p:spTree>
    <p:extLst>
      <p:ext uri="{BB962C8B-B14F-4D97-AF65-F5344CB8AC3E}">
        <p14:creationId xmlns:p14="http://schemas.microsoft.com/office/powerpoint/2010/main" val="3550517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82000" cy="4525963"/>
          </a:xfrm>
        </p:spPr>
        <p:txBody>
          <a:bodyPr/>
          <a:lstStyle/>
          <a:p>
            <a:pPr marL="0" indent="0">
              <a:buNone/>
            </a:pPr>
            <a:r>
              <a:rPr lang="en-US" dirty="0" smtClean="0"/>
              <a:t>Definition:</a:t>
            </a:r>
          </a:p>
          <a:p>
            <a:r>
              <a:rPr lang="en-US" dirty="0"/>
              <a:t>R</a:t>
            </a:r>
            <a:r>
              <a:rPr lang="en-US" dirty="0" smtClean="0"/>
              <a:t>esponsive </a:t>
            </a:r>
            <a:r>
              <a:rPr lang="en-US" dirty="0"/>
              <a:t>instructional interactions occur when </a:t>
            </a:r>
            <a:r>
              <a:rPr lang="en-US" dirty="0" smtClean="0"/>
              <a:t>teaching staff provide </a:t>
            </a:r>
            <a:r>
              <a:rPr lang="en-US" dirty="0"/>
              <a:t>children with feedback about their ideas, comment in ways that extend and expand their skills and attention, and </a:t>
            </a:r>
            <a:r>
              <a:rPr lang="en-US" dirty="0" smtClean="0"/>
              <a:t>use </a:t>
            </a:r>
            <a:r>
              <a:rPr lang="en-US" dirty="0"/>
              <a:t>discussions and activities to promote more complex thinking. </a:t>
            </a:r>
            <a:endParaRPr lang="en-US" dirty="0" smtClean="0"/>
          </a:p>
          <a:p>
            <a:r>
              <a:rPr lang="en-US" dirty="0" smtClean="0"/>
              <a:t>The environment…”actively </a:t>
            </a:r>
            <a:r>
              <a:rPr lang="en-US" dirty="0"/>
              <a:t>engages all children in a variety of learning experiences and settings and supports the health and wellness of children and adults” (Kauerz &amp; Coffman </a:t>
            </a:r>
            <a:r>
              <a:rPr lang="en-US" dirty="0" smtClean="0"/>
              <a:t>2013)</a:t>
            </a:r>
          </a:p>
          <a:p>
            <a:pPr marL="0" indent="0">
              <a:buNone/>
            </a:pPr>
            <a:r>
              <a:rPr lang="en-US" dirty="0"/>
              <a:t>SPP/APR Indicator:  None</a:t>
            </a:r>
          </a:p>
          <a:p>
            <a:endParaRPr lang="en-US" dirty="0"/>
          </a:p>
        </p:txBody>
      </p:sp>
      <p:sp>
        <p:nvSpPr>
          <p:cNvPr id="3" name="Title 2"/>
          <p:cNvSpPr>
            <a:spLocks noGrp="1"/>
          </p:cNvSpPr>
          <p:nvPr>
            <p:ph type="title"/>
          </p:nvPr>
        </p:nvSpPr>
        <p:spPr/>
        <p:txBody>
          <a:bodyPr/>
          <a:lstStyle/>
          <a:p>
            <a:r>
              <a:rPr lang="en-US" dirty="0" smtClean="0"/>
              <a:t>Responsive Interactions and Environments</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25</a:t>
            </a:fld>
            <a:endParaRPr lang="en-US" dirty="0"/>
          </a:p>
        </p:txBody>
      </p:sp>
    </p:spTree>
    <p:extLst>
      <p:ext uri="{BB962C8B-B14F-4D97-AF65-F5344CB8AC3E}">
        <p14:creationId xmlns:p14="http://schemas.microsoft.com/office/powerpoint/2010/main" val="3127827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Definition: Effective Technical Leadership</a:t>
            </a:r>
          </a:p>
          <a:p>
            <a:r>
              <a:rPr lang="en-US" dirty="0" smtClean="0"/>
              <a:t>Management, </a:t>
            </a:r>
          </a:p>
          <a:p>
            <a:r>
              <a:rPr lang="en-US" dirty="0" smtClean="0"/>
              <a:t>Ability </a:t>
            </a:r>
            <a:r>
              <a:rPr lang="en-US" dirty="0"/>
              <a:t>to apply in-depth knowledge of school finance, data reporting, regulatory compliance and early childhood intervention to daily situations </a:t>
            </a:r>
            <a:r>
              <a:rPr lang="en-US" dirty="0" smtClean="0"/>
              <a:t>when </a:t>
            </a:r>
            <a:r>
              <a:rPr lang="en-US" dirty="0"/>
              <a:t>there is substantial agreement about what needs to be done and reasonable certainty about how to do </a:t>
            </a:r>
            <a:r>
              <a:rPr lang="en-US" dirty="0" smtClean="0"/>
              <a:t>it (Stacey 2002) </a:t>
            </a:r>
          </a:p>
          <a:p>
            <a:pPr marL="0" indent="0">
              <a:buNone/>
            </a:pPr>
            <a:r>
              <a:rPr lang="en-US" dirty="0"/>
              <a:t>SPP/APR Indicator:  None</a:t>
            </a:r>
          </a:p>
          <a:p>
            <a:pPr marL="0" indent="0">
              <a:buNone/>
            </a:pPr>
            <a:endParaRPr lang="en-US" dirty="0"/>
          </a:p>
        </p:txBody>
      </p:sp>
      <p:sp>
        <p:nvSpPr>
          <p:cNvPr id="3" name="Title 2"/>
          <p:cNvSpPr>
            <a:spLocks noGrp="1"/>
          </p:cNvSpPr>
          <p:nvPr>
            <p:ph type="title"/>
          </p:nvPr>
        </p:nvSpPr>
        <p:spPr/>
        <p:txBody>
          <a:bodyPr/>
          <a:lstStyle/>
          <a:p>
            <a:r>
              <a:rPr lang="en-US" dirty="0" smtClean="0"/>
              <a:t>Effective Technical and Adaptive Leadership</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26</a:t>
            </a:fld>
            <a:endParaRPr lang="en-US" dirty="0"/>
          </a:p>
        </p:txBody>
      </p:sp>
    </p:spTree>
    <p:extLst>
      <p:ext uri="{BB962C8B-B14F-4D97-AF65-F5344CB8AC3E}">
        <p14:creationId xmlns:p14="http://schemas.microsoft.com/office/powerpoint/2010/main" val="2044190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pPr marL="0" indent="0">
              <a:buNone/>
            </a:pPr>
            <a:r>
              <a:rPr lang="en-US" dirty="0" smtClean="0"/>
              <a:t>Definition: Effective Adaptive Leadership</a:t>
            </a:r>
          </a:p>
          <a:p>
            <a:pPr marL="0" indent="0">
              <a:buNone/>
            </a:pPr>
            <a:r>
              <a:rPr lang="en-US" dirty="0" smtClean="0"/>
              <a:t>A strong </a:t>
            </a:r>
            <a:r>
              <a:rPr lang="en-US" dirty="0"/>
              <a:t>adaptive leader is able </a:t>
            </a:r>
            <a:r>
              <a:rPr lang="en-US" dirty="0" smtClean="0"/>
              <a:t>to help </a:t>
            </a:r>
            <a:r>
              <a:rPr lang="en-US" dirty="0"/>
              <a:t>an </a:t>
            </a:r>
            <a:r>
              <a:rPr lang="en-US" dirty="0" smtClean="0"/>
              <a:t>organization: </a:t>
            </a:r>
          </a:p>
          <a:p>
            <a:r>
              <a:rPr lang="en-US" dirty="0" smtClean="0"/>
              <a:t>clarify </a:t>
            </a:r>
            <a:r>
              <a:rPr lang="en-US" dirty="0"/>
              <a:t>and affirm values, </a:t>
            </a:r>
            <a:endParaRPr lang="en-US" dirty="0" smtClean="0"/>
          </a:p>
          <a:p>
            <a:r>
              <a:rPr lang="en-US" dirty="0" smtClean="0"/>
              <a:t>set </a:t>
            </a:r>
            <a:r>
              <a:rPr lang="en-US" dirty="0"/>
              <a:t>goals, </a:t>
            </a:r>
            <a:endParaRPr lang="en-US" dirty="0" smtClean="0"/>
          </a:p>
          <a:p>
            <a:r>
              <a:rPr lang="en-US" dirty="0" smtClean="0"/>
              <a:t>articulate </a:t>
            </a:r>
            <a:r>
              <a:rPr lang="en-US" dirty="0"/>
              <a:t>a vision, and </a:t>
            </a:r>
            <a:endParaRPr lang="en-US" dirty="0" smtClean="0"/>
          </a:p>
          <a:p>
            <a:r>
              <a:rPr lang="en-US" dirty="0" smtClean="0"/>
              <a:t>chart </a:t>
            </a:r>
            <a:r>
              <a:rPr lang="en-US" dirty="0"/>
              <a:t>a course of action to achieve that </a:t>
            </a:r>
            <a:r>
              <a:rPr lang="en-US" dirty="0" smtClean="0"/>
              <a:t>vision, supporting </a:t>
            </a:r>
            <a:r>
              <a:rPr lang="en-US" dirty="0"/>
              <a:t>children and families to have positive experiences and achieve meaningful outcomes. </a:t>
            </a:r>
            <a:endParaRPr lang="en-US" dirty="0" smtClean="0"/>
          </a:p>
          <a:p>
            <a:pPr marL="0" indent="0">
              <a:buNone/>
            </a:pPr>
            <a:r>
              <a:rPr lang="en-US" dirty="0"/>
              <a:t>SPP/APR Indicator:  None</a:t>
            </a:r>
          </a:p>
          <a:p>
            <a:pPr marL="0" indent="0">
              <a:buNone/>
            </a:pPr>
            <a:endParaRPr lang="en-US" dirty="0"/>
          </a:p>
        </p:txBody>
      </p:sp>
      <p:sp>
        <p:nvSpPr>
          <p:cNvPr id="3" name="Title 2"/>
          <p:cNvSpPr>
            <a:spLocks noGrp="1"/>
          </p:cNvSpPr>
          <p:nvPr>
            <p:ph type="title"/>
          </p:nvPr>
        </p:nvSpPr>
        <p:spPr/>
        <p:txBody>
          <a:bodyPr/>
          <a:lstStyle/>
          <a:p>
            <a:r>
              <a:rPr lang="en-US" dirty="0" smtClean="0"/>
              <a:t>Effective Technical and Adaptive Leadership</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27</a:t>
            </a:fld>
            <a:endParaRPr lang="en-US" dirty="0"/>
          </a:p>
        </p:txBody>
      </p:sp>
    </p:spTree>
    <p:extLst>
      <p:ext uri="{BB962C8B-B14F-4D97-AF65-F5344CB8AC3E}">
        <p14:creationId xmlns:p14="http://schemas.microsoft.com/office/powerpoint/2010/main" val="39267901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830763"/>
          </a:xfrm>
        </p:spPr>
        <p:txBody>
          <a:bodyPr/>
          <a:lstStyle/>
          <a:p>
            <a:pPr marL="0" indent="0">
              <a:buNone/>
            </a:pPr>
            <a:r>
              <a:rPr lang="en-US" dirty="0" smtClean="0"/>
              <a:t>Definition:</a:t>
            </a:r>
          </a:p>
          <a:p>
            <a:pPr marL="0" indent="0">
              <a:buNone/>
            </a:pPr>
            <a:r>
              <a:rPr lang="en-US" dirty="0"/>
              <a:t>Assessment is a shared experience between families and professionals in which information and ideas are exchanged to benefit a child’s growth and development. </a:t>
            </a:r>
            <a:endParaRPr lang="en-US" dirty="0" smtClean="0"/>
          </a:p>
          <a:p>
            <a:pPr marL="400050" lvl="1" indent="0">
              <a:buNone/>
            </a:pPr>
            <a:endParaRPr lang="en-US" dirty="0" smtClean="0"/>
          </a:p>
          <a:p>
            <a:pPr marL="0" indent="0">
              <a:buNone/>
            </a:pPr>
            <a:r>
              <a:rPr lang="en-US" dirty="0"/>
              <a:t>SPP/APR Indicator:  None</a:t>
            </a:r>
          </a:p>
          <a:p>
            <a:pPr marL="0" indent="0">
              <a:buNone/>
            </a:pPr>
            <a:endParaRPr lang="en-US" dirty="0"/>
          </a:p>
        </p:txBody>
      </p:sp>
      <p:sp>
        <p:nvSpPr>
          <p:cNvPr id="3" name="Title 2"/>
          <p:cNvSpPr>
            <a:spLocks noGrp="1"/>
          </p:cNvSpPr>
          <p:nvPr>
            <p:ph type="title"/>
          </p:nvPr>
        </p:nvSpPr>
        <p:spPr/>
        <p:txBody>
          <a:bodyPr/>
          <a:lstStyle/>
          <a:p>
            <a:r>
              <a:rPr lang="en-US" dirty="0" smtClean="0"/>
              <a:t>Assessment</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28</a:t>
            </a:fld>
            <a:endParaRPr lang="en-US" dirty="0"/>
          </a:p>
        </p:txBody>
      </p:sp>
    </p:spTree>
    <p:extLst>
      <p:ext uri="{BB962C8B-B14F-4D97-AF65-F5344CB8AC3E}">
        <p14:creationId xmlns:p14="http://schemas.microsoft.com/office/powerpoint/2010/main" val="2315323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06963"/>
          </a:xfrm>
        </p:spPr>
        <p:txBody>
          <a:bodyPr/>
          <a:lstStyle/>
          <a:p>
            <a:pPr marL="0" indent="0">
              <a:buNone/>
            </a:pPr>
            <a:r>
              <a:rPr lang="en-US" dirty="0" smtClean="0"/>
              <a:t>Definition:</a:t>
            </a:r>
          </a:p>
          <a:p>
            <a:r>
              <a:rPr lang="en-US" dirty="0"/>
              <a:t>“the means by which a society helps learners acquire the knowledge, skills, and values that that society deems most worth having</a:t>
            </a:r>
            <a:r>
              <a:rPr lang="en-US" dirty="0" smtClean="0"/>
              <a:t>.” NAEYC</a:t>
            </a:r>
            <a:endParaRPr lang="en-US" dirty="0"/>
          </a:p>
          <a:p>
            <a:r>
              <a:rPr lang="en-US" dirty="0" smtClean="0"/>
              <a:t>4 elements of DEC’s curricular framework:</a:t>
            </a:r>
          </a:p>
          <a:p>
            <a:pPr lvl="1"/>
            <a:r>
              <a:rPr lang="en-US" sz="2400" dirty="0" smtClean="0"/>
              <a:t>assessment</a:t>
            </a:r>
            <a:r>
              <a:rPr lang="en-US" sz="2400" dirty="0"/>
              <a:t>; </a:t>
            </a:r>
            <a:r>
              <a:rPr lang="en-US" sz="2400" dirty="0" smtClean="0"/>
              <a:t>scope </a:t>
            </a:r>
            <a:r>
              <a:rPr lang="en-US" sz="2400" dirty="0"/>
              <a:t>and sequence; </a:t>
            </a:r>
            <a:r>
              <a:rPr lang="en-US" sz="2400" dirty="0" smtClean="0"/>
              <a:t>activities </a:t>
            </a:r>
            <a:r>
              <a:rPr lang="en-US" sz="2400" dirty="0"/>
              <a:t>and intervention strategies; </a:t>
            </a:r>
            <a:r>
              <a:rPr lang="en-US" sz="2400" dirty="0" smtClean="0"/>
              <a:t>and </a:t>
            </a:r>
            <a:r>
              <a:rPr lang="en-US" sz="2400" dirty="0"/>
              <a:t>progress monitoring. </a:t>
            </a:r>
            <a:endParaRPr lang="en-US" sz="2400" dirty="0" smtClean="0"/>
          </a:p>
          <a:p>
            <a:r>
              <a:rPr lang="en-US" dirty="0" smtClean="0"/>
              <a:t>A </a:t>
            </a:r>
            <a:r>
              <a:rPr lang="en-US" dirty="0"/>
              <a:t>curriculum framework is a dynamic system that </a:t>
            </a:r>
            <a:r>
              <a:rPr lang="en-US" dirty="0" smtClean="0"/>
              <a:t>guides </a:t>
            </a:r>
            <a:r>
              <a:rPr lang="en-US" dirty="0"/>
              <a:t>all aspects of a high quality program. </a:t>
            </a:r>
          </a:p>
          <a:p>
            <a:pPr marL="0" indent="0">
              <a:buNone/>
            </a:pPr>
            <a:endParaRPr lang="en-US" dirty="0" smtClean="0"/>
          </a:p>
          <a:p>
            <a:pPr marL="0" indent="0">
              <a:buNone/>
            </a:pPr>
            <a:r>
              <a:rPr lang="en-US" dirty="0"/>
              <a:t>SPP/APR Indicator:  None</a:t>
            </a:r>
          </a:p>
          <a:p>
            <a:pPr marL="0" indent="0">
              <a:buNone/>
            </a:pPr>
            <a:endParaRPr lang="en-US" dirty="0"/>
          </a:p>
        </p:txBody>
      </p:sp>
      <p:sp>
        <p:nvSpPr>
          <p:cNvPr id="3" name="Title 2"/>
          <p:cNvSpPr>
            <a:spLocks noGrp="1"/>
          </p:cNvSpPr>
          <p:nvPr>
            <p:ph type="title"/>
          </p:nvPr>
        </p:nvSpPr>
        <p:spPr/>
        <p:txBody>
          <a:bodyPr/>
          <a:lstStyle/>
          <a:p>
            <a:r>
              <a:rPr lang="en-US" dirty="0" smtClean="0"/>
              <a:t>Curriculum</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29</a:t>
            </a:fld>
            <a:endParaRPr lang="en-US" dirty="0"/>
          </a:p>
        </p:txBody>
      </p:sp>
    </p:spTree>
    <p:extLst>
      <p:ext uri="{BB962C8B-B14F-4D97-AF65-F5344CB8AC3E}">
        <p14:creationId xmlns:p14="http://schemas.microsoft.com/office/powerpoint/2010/main" val="1397347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lstStyle/>
          <a:p>
            <a:pPr marL="0" indent="0">
              <a:buNone/>
            </a:pPr>
            <a:r>
              <a:rPr lang="en-US" dirty="0" smtClean="0"/>
              <a:t>Jennifer Moses:  619 Coordinator</a:t>
            </a:r>
          </a:p>
          <a:p>
            <a:pPr marL="0" indent="0">
              <a:buNone/>
            </a:pPr>
            <a:r>
              <a:rPr lang="en-US" dirty="0" smtClean="0"/>
              <a:t>Michelle Dockter: PD Systems Coordinator</a:t>
            </a:r>
          </a:p>
          <a:p>
            <a:pPr marL="0" indent="0">
              <a:buNone/>
            </a:pPr>
            <a:r>
              <a:rPr lang="en-US" dirty="0" smtClean="0"/>
              <a:t>Kara Tempel: Part C Coordinator</a:t>
            </a:r>
          </a:p>
          <a:p>
            <a:pPr marL="0" indent="0">
              <a:buNone/>
            </a:pPr>
            <a:r>
              <a:rPr lang="en-US" dirty="0" smtClean="0"/>
              <a:t>Lisa Backer: Supervisor/Part C Data Manager</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The Minnesota Team</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3</a:t>
            </a:fld>
            <a:endParaRPr lang="en-US" dirty="0"/>
          </a:p>
        </p:txBody>
      </p:sp>
      <p:sp>
        <p:nvSpPr>
          <p:cNvPr id="5" name="Title 2"/>
          <p:cNvSpPr txBox="1">
            <a:spLocks/>
          </p:cNvSpPr>
          <p:nvPr/>
        </p:nvSpPr>
        <p:spPr>
          <a:xfrm>
            <a:off x="457200" y="2895600"/>
            <a:ext cx="8229600" cy="1143000"/>
          </a:xfrm>
          <a:prstGeom prst="rect">
            <a:avLst/>
          </a:prstGeom>
        </p:spPr>
        <p:txBody>
          <a:bodyPr/>
          <a:lstStyle>
            <a:lvl1pPr algn="ctr" rtl="0" eaLnBrk="0" fontAlgn="base" hangingPunct="0">
              <a:spcBef>
                <a:spcPct val="0"/>
              </a:spcBef>
              <a:spcAft>
                <a:spcPct val="0"/>
              </a:spcAft>
              <a:defRPr sz="3000" b="1" kern="1200">
                <a:solidFill>
                  <a:srgbClr val="D2232A"/>
                </a:solidFill>
                <a:latin typeface="Arial" pitchFamily="34" charset="0"/>
                <a:ea typeface="+mj-ea"/>
                <a:cs typeface="Arial" pitchFamily="34" charset="0"/>
              </a:defRPr>
            </a:lvl1pPr>
            <a:lvl2pPr algn="ctr" rtl="0" eaLnBrk="0" fontAlgn="base" hangingPunct="0">
              <a:spcBef>
                <a:spcPct val="0"/>
              </a:spcBef>
              <a:spcAft>
                <a:spcPct val="0"/>
              </a:spcAft>
              <a:defRPr sz="3000" b="1">
                <a:solidFill>
                  <a:srgbClr val="D2232A"/>
                </a:solidFill>
                <a:latin typeface="Arial" pitchFamily="34" charset="0"/>
                <a:cs typeface="Arial" pitchFamily="34" charset="0"/>
              </a:defRPr>
            </a:lvl2pPr>
            <a:lvl3pPr algn="ctr" rtl="0" eaLnBrk="0" fontAlgn="base" hangingPunct="0">
              <a:spcBef>
                <a:spcPct val="0"/>
              </a:spcBef>
              <a:spcAft>
                <a:spcPct val="0"/>
              </a:spcAft>
              <a:defRPr sz="3000" b="1">
                <a:solidFill>
                  <a:srgbClr val="D2232A"/>
                </a:solidFill>
                <a:latin typeface="Arial" pitchFamily="34" charset="0"/>
                <a:cs typeface="Arial" pitchFamily="34" charset="0"/>
              </a:defRPr>
            </a:lvl3pPr>
            <a:lvl4pPr algn="ctr" rtl="0" eaLnBrk="0" fontAlgn="base" hangingPunct="0">
              <a:spcBef>
                <a:spcPct val="0"/>
              </a:spcBef>
              <a:spcAft>
                <a:spcPct val="0"/>
              </a:spcAft>
              <a:defRPr sz="3000" b="1">
                <a:solidFill>
                  <a:srgbClr val="D2232A"/>
                </a:solidFill>
                <a:latin typeface="Arial" pitchFamily="34" charset="0"/>
                <a:cs typeface="Arial" pitchFamily="34" charset="0"/>
              </a:defRPr>
            </a:lvl4pPr>
            <a:lvl5pPr algn="ctr" rtl="0" eaLnBrk="0" fontAlgn="base" hangingPunct="0">
              <a:spcBef>
                <a:spcPct val="0"/>
              </a:spcBef>
              <a:spcAft>
                <a:spcPct val="0"/>
              </a:spcAft>
              <a:defRPr sz="3000" b="1">
                <a:solidFill>
                  <a:srgbClr val="D2232A"/>
                </a:solidFill>
                <a:latin typeface="Arial" pitchFamily="34" charset="0"/>
                <a:cs typeface="Arial" pitchFamily="34" charset="0"/>
              </a:defRPr>
            </a:lvl5pPr>
            <a:lvl6pPr marL="457200" algn="ctr" rtl="0" fontAlgn="base">
              <a:spcBef>
                <a:spcPct val="0"/>
              </a:spcBef>
              <a:spcAft>
                <a:spcPct val="0"/>
              </a:spcAft>
              <a:defRPr sz="3000" b="1">
                <a:solidFill>
                  <a:srgbClr val="D2232A"/>
                </a:solidFill>
                <a:latin typeface="Arial" pitchFamily="34" charset="0"/>
                <a:cs typeface="Arial" pitchFamily="34" charset="0"/>
              </a:defRPr>
            </a:lvl6pPr>
            <a:lvl7pPr marL="914400" algn="ctr" rtl="0" fontAlgn="base">
              <a:spcBef>
                <a:spcPct val="0"/>
              </a:spcBef>
              <a:spcAft>
                <a:spcPct val="0"/>
              </a:spcAft>
              <a:defRPr sz="3000" b="1">
                <a:solidFill>
                  <a:srgbClr val="D2232A"/>
                </a:solidFill>
                <a:latin typeface="Arial" pitchFamily="34" charset="0"/>
                <a:cs typeface="Arial" pitchFamily="34" charset="0"/>
              </a:defRPr>
            </a:lvl7pPr>
            <a:lvl8pPr marL="1371600" algn="ctr" rtl="0" fontAlgn="base">
              <a:spcBef>
                <a:spcPct val="0"/>
              </a:spcBef>
              <a:spcAft>
                <a:spcPct val="0"/>
              </a:spcAft>
              <a:defRPr sz="3000" b="1">
                <a:solidFill>
                  <a:srgbClr val="D2232A"/>
                </a:solidFill>
                <a:latin typeface="Arial" pitchFamily="34" charset="0"/>
                <a:cs typeface="Arial" pitchFamily="34" charset="0"/>
              </a:defRPr>
            </a:lvl8pPr>
            <a:lvl9pPr marL="1828800" algn="ctr" rtl="0" fontAlgn="base">
              <a:spcBef>
                <a:spcPct val="0"/>
              </a:spcBef>
              <a:spcAft>
                <a:spcPct val="0"/>
              </a:spcAft>
              <a:defRPr sz="3000" b="1">
                <a:solidFill>
                  <a:srgbClr val="D2232A"/>
                </a:solidFill>
                <a:latin typeface="Arial" pitchFamily="34" charset="0"/>
                <a:cs typeface="Arial" pitchFamily="34" charset="0"/>
              </a:defRPr>
            </a:lvl9pPr>
          </a:lstStyle>
          <a:p>
            <a:r>
              <a:rPr lang="en-US" dirty="0" smtClean="0"/>
              <a:t>Who’s In The Room?</a:t>
            </a:r>
          </a:p>
          <a:p>
            <a:endParaRPr lang="en-US" dirty="0"/>
          </a:p>
        </p:txBody>
      </p:sp>
      <p:sp>
        <p:nvSpPr>
          <p:cNvPr id="6" name="Content Placeholder 1"/>
          <p:cNvSpPr txBox="1">
            <a:spLocks/>
          </p:cNvSpPr>
          <p:nvPr/>
        </p:nvSpPr>
        <p:spPr bwMode="auto">
          <a:xfrm>
            <a:off x="457200" y="3352800"/>
            <a:ext cx="8229600" cy="2262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2600" b="1"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200" b="1" kern="1200">
                <a:solidFill>
                  <a:schemeClr val="tx1"/>
                </a:solidFill>
                <a:latin typeface="Arial" pitchFamily="34" charset="0"/>
                <a:ea typeface="+mn-ea"/>
                <a:cs typeface="Arial" pitchFamily="34" charset="0"/>
              </a:defRPr>
            </a:lvl2pPr>
            <a:lvl3pPr marL="1257300" indent="-342900" algn="l" rtl="0" eaLnBrk="0" fontAlgn="base" hangingPunct="0">
              <a:spcBef>
                <a:spcPct val="20000"/>
              </a:spcBef>
              <a:spcAft>
                <a:spcPct val="0"/>
              </a:spcAft>
              <a:buFont typeface="Wingdings" pitchFamily="2" charset="2"/>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b="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Part C Coordinators</a:t>
            </a:r>
          </a:p>
          <a:p>
            <a:pPr marL="0" indent="0">
              <a:buFont typeface="Arial" pitchFamily="34" charset="0"/>
              <a:buNone/>
            </a:pPr>
            <a:r>
              <a:rPr lang="en-US" dirty="0" smtClean="0"/>
              <a:t>619 Coordinators</a:t>
            </a:r>
          </a:p>
          <a:p>
            <a:pPr marL="0" indent="0">
              <a:buFont typeface="Arial" pitchFamily="34" charset="0"/>
              <a:buNone/>
            </a:pPr>
            <a:r>
              <a:rPr lang="en-US" dirty="0" smtClean="0"/>
              <a:t>Family Members</a:t>
            </a:r>
          </a:p>
          <a:p>
            <a:pPr marL="0" indent="0">
              <a:buFont typeface="Arial" pitchFamily="34" charset="0"/>
              <a:buNone/>
            </a:pPr>
            <a:r>
              <a:rPr lang="en-US" dirty="0" smtClean="0"/>
              <a:t>Data Managers and Other State Agency Staff</a:t>
            </a:r>
          </a:p>
          <a:p>
            <a:pPr marL="0" indent="0">
              <a:buFont typeface="Arial" pitchFamily="34" charset="0"/>
              <a:buNone/>
            </a:pPr>
            <a:r>
              <a:rPr lang="en-US" dirty="0" smtClean="0"/>
              <a:t>Local Program Staff</a:t>
            </a:r>
          </a:p>
          <a:p>
            <a:pPr marL="0" indent="0">
              <a:buFont typeface="Arial" pitchFamily="34" charset="0"/>
              <a:buNone/>
            </a:pPr>
            <a:r>
              <a:rPr lang="en-US" dirty="0" smtClean="0"/>
              <a:t>Providers of Technical Assistance</a:t>
            </a:r>
          </a:p>
          <a:p>
            <a:pPr marL="0" indent="0">
              <a:buFont typeface="Arial" pitchFamily="34" charset="0"/>
              <a:buNone/>
            </a:pPr>
            <a:endParaRPr lang="en-US" dirty="0"/>
          </a:p>
        </p:txBody>
      </p:sp>
    </p:spTree>
    <p:extLst>
      <p:ext uri="{BB962C8B-B14F-4D97-AF65-F5344CB8AC3E}">
        <p14:creationId xmlns:p14="http://schemas.microsoft.com/office/powerpoint/2010/main" val="1415338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8382000" cy="5211763"/>
          </a:xfrm>
        </p:spPr>
        <p:txBody>
          <a:bodyPr/>
          <a:lstStyle/>
          <a:p>
            <a:pPr marL="0" indent="0">
              <a:buNone/>
            </a:pPr>
            <a:r>
              <a:rPr lang="en-US" dirty="0" smtClean="0"/>
              <a:t>Definition:</a:t>
            </a:r>
          </a:p>
          <a:p>
            <a:pPr marL="0" indent="0">
              <a:buNone/>
            </a:pPr>
            <a:r>
              <a:rPr lang="en-US" dirty="0"/>
              <a:t>I</a:t>
            </a:r>
            <a:r>
              <a:rPr lang="en-US" dirty="0" smtClean="0"/>
              <a:t>ncludes </a:t>
            </a:r>
            <a:r>
              <a:rPr lang="en-US" dirty="0"/>
              <a:t>all activities necessary to ensure that the next setting is appropriate to meet the educational needs of young children and their families. It can occur at various times in a young child’s educational life. </a:t>
            </a:r>
            <a:endParaRPr lang="en-US" dirty="0" smtClean="0"/>
          </a:p>
          <a:p>
            <a:pPr lvl="1"/>
            <a:r>
              <a:rPr lang="en-US" dirty="0" smtClean="0"/>
              <a:t>Part C to Part B or other supports</a:t>
            </a:r>
          </a:p>
          <a:p>
            <a:pPr lvl="1"/>
            <a:r>
              <a:rPr lang="en-US" dirty="0" smtClean="0"/>
              <a:t>From one setting ECSE </a:t>
            </a:r>
            <a:r>
              <a:rPr lang="en-US" dirty="0"/>
              <a:t>to kindergarten</a:t>
            </a:r>
          </a:p>
          <a:p>
            <a:pPr lvl="1"/>
            <a:r>
              <a:rPr lang="en-US" dirty="0" smtClean="0"/>
              <a:t>From one ECSE setting to another</a:t>
            </a:r>
          </a:p>
          <a:p>
            <a:pPr lvl="1"/>
            <a:r>
              <a:rPr lang="en-US" dirty="0" smtClean="0"/>
              <a:t>Transitions based on program structure (0-2 team to 3-5 team; evaluation team to serving team)</a:t>
            </a:r>
          </a:p>
          <a:p>
            <a:pPr marL="0" indent="0">
              <a:buNone/>
            </a:pPr>
            <a:r>
              <a:rPr lang="en-US" dirty="0"/>
              <a:t>SPP/APR </a:t>
            </a:r>
            <a:r>
              <a:rPr lang="en-US" dirty="0" smtClean="0"/>
              <a:t>Indicators:  C-8 and B-12</a:t>
            </a: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Transitions</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30</a:t>
            </a:fld>
            <a:endParaRPr lang="en-US" dirty="0"/>
          </a:p>
        </p:txBody>
      </p:sp>
    </p:spTree>
    <p:extLst>
      <p:ext uri="{BB962C8B-B14F-4D97-AF65-F5344CB8AC3E}">
        <p14:creationId xmlns:p14="http://schemas.microsoft.com/office/powerpoint/2010/main" val="1372071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525963"/>
          </a:xfrm>
        </p:spPr>
        <p:txBody>
          <a:bodyPr/>
          <a:lstStyle/>
          <a:p>
            <a:pPr marL="0" indent="0">
              <a:buNone/>
            </a:pPr>
            <a:r>
              <a:rPr lang="en-US" dirty="0" smtClean="0"/>
              <a:t>Definition:</a:t>
            </a:r>
          </a:p>
          <a:p>
            <a:r>
              <a:rPr lang="en-US" dirty="0" smtClean="0"/>
              <a:t>Time participating in </a:t>
            </a:r>
            <a:r>
              <a:rPr lang="en-US" dirty="0"/>
              <a:t>the receipt of specialized services and in early care and education through an IFSP or IEP. </a:t>
            </a:r>
            <a:endParaRPr lang="en-US" dirty="0" smtClean="0"/>
          </a:p>
          <a:p>
            <a:r>
              <a:rPr lang="en-US" dirty="0"/>
              <a:t>H</a:t>
            </a:r>
            <a:r>
              <a:rPr lang="en-US" dirty="0" smtClean="0"/>
              <a:t>ow </a:t>
            </a:r>
            <a:r>
              <a:rPr lang="en-US" dirty="0"/>
              <a:t>the program uses that time. </a:t>
            </a:r>
            <a:r>
              <a:rPr lang="en-US" dirty="0" smtClean="0"/>
              <a:t>Intensive programs treat </a:t>
            </a:r>
            <a:r>
              <a:rPr lang="en-US" dirty="0"/>
              <a:t>their time with children and parents as a limited and valuable resource. </a:t>
            </a:r>
            <a:endParaRPr lang="en-US" dirty="0" smtClean="0"/>
          </a:p>
          <a:p>
            <a:r>
              <a:rPr lang="en-US" dirty="0" smtClean="0"/>
              <a:t>Partially measured through state data system</a:t>
            </a:r>
          </a:p>
          <a:p>
            <a:endParaRPr lang="en-US" dirty="0" smtClean="0"/>
          </a:p>
          <a:p>
            <a:pPr marL="0" indent="0">
              <a:buNone/>
            </a:pPr>
            <a:r>
              <a:rPr lang="en-US" dirty="0"/>
              <a:t>SPP/APR Indicator:  None</a:t>
            </a:r>
          </a:p>
          <a:p>
            <a:pPr marL="0" indent="0">
              <a:buNone/>
            </a:pPr>
            <a:endParaRPr lang="en-US" dirty="0"/>
          </a:p>
        </p:txBody>
      </p:sp>
      <p:sp>
        <p:nvSpPr>
          <p:cNvPr id="3" name="Title 2"/>
          <p:cNvSpPr>
            <a:spLocks noGrp="1"/>
          </p:cNvSpPr>
          <p:nvPr>
            <p:ph type="title"/>
          </p:nvPr>
        </p:nvSpPr>
        <p:spPr/>
        <p:txBody>
          <a:bodyPr/>
          <a:lstStyle/>
          <a:p>
            <a:r>
              <a:rPr lang="en-US" dirty="0" smtClean="0"/>
              <a:t>Intensity</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31</a:t>
            </a:fld>
            <a:endParaRPr lang="en-US" dirty="0"/>
          </a:p>
        </p:txBody>
      </p:sp>
    </p:spTree>
    <p:extLst>
      <p:ext uri="{BB962C8B-B14F-4D97-AF65-F5344CB8AC3E}">
        <p14:creationId xmlns:p14="http://schemas.microsoft.com/office/powerpoint/2010/main" val="1406466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06963"/>
          </a:xfrm>
        </p:spPr>
        <p:txBody>
          <a:bodyPr/>
          <a:lstStyle/>
          <a:p>
            <a:pPr marL="0" indent="0">
              <a:buNone/>
            </a:pPr>
            <a:r>
              <a:rPr lang="en-US" dirty="0" smtClean="0"/>
              <a:t>Definition considers:</a:t>
            </a:r>
          </a:p>
          <a:p>
            <a:r>
              <a:rPr lang="en-US" dirty="0" smtClean="0"/>
              <a:t>a </a:t>
            </a:r>
            <a:r>
              <a:rPr lang="en-US" dirty="0"/>
              <a:t>program’s ability to accurately collect and report required data elements. </a:t>
            </a:r>
            <a:endParaRPr lang="en-US" dirty="0" smtClean="0"/>
          </a:p>
          <a:p>
            <a:r>
              <a:rPr lang="en-US" dirty="0" smtClean="0"/>
              <a:t>the </a:t>
            </a:r>
            <a:r>
              <a:rPr lang="en-US" dirty="0"/>
              <a:t>district’s current use of </a:t>
            </a:r>
            <a:r>
              <a:rPr lang="en-US" dirty="0" smtClean="0"/>
              <a:t>data, </a:t>
            </a:r>
            <a:r>
              <a:rPr lang="en-US" dirty="0"/>
              <a:t>and </a:t>
            </a:r>
            <a:endParaRPr lang="en-US" dirty="0" smtClean="0"/>
          </a:p>
          <a:p>
            <a:r>
              <a:rPr lang="en-US" dirty="0" smtClean="0"/>
              <a:t>future </a:t>
            </a:r>
            <a:r>
              <a:rPr lang="en-US" dirty="0"/>
              <a:t>capacity to incorporate data-driven improvement strategies into ongoing program development. </a:t>
            </a:r>
            <a:endParaRPr lang="en-US" dirty="0" smtClean="0"/>
          </a:p>
          <a:p>
            <a:pPr marL="0" indent="0">
              <a:buNone/>
            </a:pPr>
            <a:r>
              <a:rPr lang="en-US" dirty="0"/>
              <a:t>A high quality ECSE program should use all available data as part of a systematic approach to achieving ongoing improvements. </a:t>
            </a:r>
          </a:p>
          <a:p>
            <a:pPr marL="0" indent="0">
              <a:buNone/>
            </a:pPr>
            <a:endParaRPr lang="en-US" dirty="0" smtClean="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ONgoing Data-driven Program Improvement</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32</a:t>
            </a:fld>
            <a:endParaRPr lang="en-US" dirty="0"/>
          </a:p>
        </p:txBody>
      </p:sp>
    </p:spTree>
    <p:extLst>
      <p:ext uri="{BB962C8B-B14F-4D97-AF65-F5344CB8AC3E}">
        <p14:creationId xmlns:p14="http://schemas.microsoft.com/office/powerpoint/2010/main" val="1808773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06963"/>
          </a:xfrm>
        </p:spPr>
        <p:txBody>
          <a:bodyPr/>
          <a:lstStyle/>
          <a:p>
            <a:pPr marL="0" indent="0">
              <a:buNone/>
            </a:pPr>
            <a:r>
              <a:rPr lang="en-US" dirty="0" smtClean="0"/>
              <a:t>Critical </a:t>
            </a:r>
            <a:r>
              <a:rPr lang="en-US" dirty="0"/>
              <a:t>data elements are those that </a:t>
            </a:r>
            <a:r>
              <a:rPr lang="en-US" dirty="0" smtClean="0"/>
              <a:t>describe: </a:t>
            </a:r>
          </a:p>
          <a:p>
            <a:r>
              <a:rPr lang="en-US" dirty="0" smtClean="0"/>
              <a:t>children, </a:t>
            </a:r>
          </a:p>
          <a:p>
            <a:r>
              <a:rPr lang="en-US" dirty="0" smtClean="0"/>
              <a:t>services received,</a:t>
            </a:r>
            <a:r>
              <a:rPr lang="en-US" dirty="0"/>
              <a:t> </a:t>
            </a:r>
            <a:endParaRPr lang="en-US" dirty="0" smtClean="0"/>
          </a:p>
          <a:p>
            <a:r>
              <a:rPr lang="en-US" dirty="0" smtClean="0"/>
              <a:t>staff, </a:t>
            </a:r>
          </a:p>
          <a:p>
            <a:r>
              <a:rPr lang="en-US" dirty="0" smtClean="0"/>
              <a:t>program attributes, and </a:t>
            </a:r>
          </a:p>
          <a:p>
            <a:r>
              <a:rPr lang="en-US" dirty="0" smtClean="0"/>
              <a:t>adopted </a:t>
            </a:r>
            <a:r>
              <a:rPr lang="en-US" dirty="0"/>
              <a:t>innovations such as professional development initiatives, new curriculum or </a:t>
            </a:r>
            <a:r>
              <a:rPr lang="en-US" dirty="0" smtClean="0"/>
              <a:t>interventions</a:t>
            </a:r>
          </a:p>
          <a:p>
            <a:pPr marL="0" indent="0">
              <a:buNone/>
            </a:pPr>
            <a:endParaRPr lang="en-US" dirty="0"/>
          </a:p>
          <a:p>
            <a:pPr marL="0" indent="0">
              <a:buNone/>
            </a:pPr>
            <a:r>
              <a:rPr lang="en-US" dirty="0"/>
              <a:t>SPP/APR Indicator:  </a:t>
            </a:r>
            <a:r>
              <a:rPr lang="en-US" dirty="0" smtClean="0"/>
              <a:t>None …or All</a:t>
            </a:r>
            <a:endParaRPr lang="en-US" dirty="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ONgoing Data-driven Program Improvement</a:t>
            </a:r>
            <a:endParaRPr lang="en-US" dirty="0"/>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33</a:t>
            </a:fld>
            <a:endParaRPr lang="en-US" dirty="0"/>
          </a:p>
        </p:txBody>
      </p:sp>
    </p:spTree>
    <p:extLst>
      <p:ext uri="{BB962C8B-B14F-4D97-AF65-F5344CB8AC3E}">
        <p14:creationId xmlns:p14="http://schemas.microsoft.com/office/powerpoint/2010/main" val="1871715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bwMode="auto">
          <a:xfrm>
            <a:off x="457200" y="304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Inspire Action Framework</a:t>
            </a:r>
          </a:p>
        </p:txBody>
      </p:sp>
      <p:sp>
        <p:nvSpPr>
          <p:cNvPr id="10243"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US" altLang="en-US" dirty="0" smtClean="0">
                <a:solidFill>
                  <a:srgbClr val="D2232A"/>
                </a:solidFill>
              </a:rPr>
              <a:t>education.state.mn.us</a:t>
            </a:r>
          </a:p>
        </p:txBody>
      </p:sp>
      <p:sp>
        <p:nvSpPr>
          <p:cNvPr id="10244"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6B6D7452-A6BB-4A98-A080-ED9A3473AE8A}" type="slidenum">
              <a:rPr lang="en-US" altLang="en-US" smtClean="0"/>
              <a:pPr eaLnBrk="1" fontAlgn="base" hangingPunct="1">
                <a:spcBef>
                  <a:spcPct val="0"/>
                </a:spcBef>
                <a:spcAft>
                  <a:spcPct val="0"/>
                </a:spcAft>
              </a:pPr>
              <a:t>34</a:t>
            </a:fld>
            <a:endParaRPr lang="en-US" altLang="en-US" dirty="0" smtClean="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8382000" cy="3886200"/>
          </a:xfrm>
          <a:prstGeom prst="rect">
            <a:avLst/>
          </a:prstGeom>
          <a:noFill/>
          <a:ln>
            <a:noFill/>
          </a:ln>
        </p:spPr>
      </p:pic>
      <p:sp>
        <p:nvSpPr>
          <p:cNvPr id="2" name="6-Point Star 1"/>
          <p:cNvSpPr/>
          <p:nvPr/>
        </p:nvSpPr>
        <p:spPr>
          <a:xfrm>
            <a:off x="609600" y="3881005"/>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6-Point Star 19"/>
          <p:cNvSpPr/>
          <p:nvPr/>
        </p:nvSpPr>
        <p:spPr>
          <a:xfrm>
            <a:off x="2667000" y="4606640"/>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6-Point Star 20"/>
          <p:cNvSpPr/>
          <p:nvPr/>
        </p:nvSpPr>
        <p:spPr>
          <a:xfrm>
            <a:off x="4419600" y="4255080"/>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6-Point Star 21"/>
          <p:cNvSpPr/>
          <p:nvPr/>
        </p:nvSpPr>
        <p:spPr>
          <a:xfrm>
            <a:off x="4876800" y="4643005"/>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6-Point Star 22"/>
          <p:cNvSpPr/>
          <p:nvPr/>
        </p:nvSpPr>
        <p:spPr>
          <a:xfrm>
            <a:off x="5562600" y="4953001"/>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6-Point Star 23"/>
          <p:cNvSpPr/>
          <p:nvPr/>
        </p:nvSpPr>
        <p:spPr>
          <a:xfrm>
            <a:off x="6248400" y="4613566"/>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6-Point Star 24"/>
          <p:cNvSpPr/>
          <p:nvPr/>
        </p:nvSpPr>
        <p:spPr>
          <a:xfrm>
            <a:off x="6781800" y="4613566"/>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6-Point Star 25"/>
          <p:cNvSpPr/>
          <p:nvPr/>
        </p:nvSpPr>
        <p:spPr>
          <a:xfrm>
            <a:off x="7315200" y="4953001"/>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6-Point Star 26"/>
          <p:cNvSpPr/>
          <p:nvPr/>
        </p:nvSpPr>
        <p:spPr>
          <a:xfrm>
            <a:off x="7848600" y="3881005"/>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6-Point Star 27"/>
          <p:cNvSpPr/>
          <p:nvPr/>
        </p:nvSpPr>
        <p:spPr>
          <a:xfrm>
            <a:off x="8305800" y="5262131"/>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6-Point Star 28"/>
          <p:cNvSpPr/>
          <p:nvPr/>
        </p:nvSpPr>
        <p:spPr>
          <a:xfrm>
            <a:off x="3276600" y="5262997"/>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6-Point Star 29"/>
          <p:cNvSpPr/>
          <p:nvPr/>
        </p:nvSpPr>
        <p:spPr>
          <a:xfrm>
            <a:off x="3886200" y="4953001"/>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6-Point Star 30"/>
          <p:cNvSpPr/>
          <p:nvPr/>
        </p:nvSpPr>
        <p:spPr>
          <a:xfrm>
            <a:off x="1295400" y="4234299"/>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6-Point Star 31"/>
          <p:cNvSpPr/>
          <p:nvPr/>
        </p:nvSpPr>
        <p:spPr>
          <a:xfrm>
            <a:off x="1981200" y="3945084"/>
            <a:ext cx="304800" cy="309996"/>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82689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State Infrastructure</a:t>
            </a:r>
          </a:p>
          <a:p>
            <a:r>
              <a:rPr lang="en-US" dirty="0" smtClean="0"/>
              <a:t>Regional Infrastructure</a:t>
            </a:r>
          </a:p>
          <a:p>
            <a:r>
              <a:rPr lang="en-US" dirty="0" smtClean="0"/>
              <a:t>Local Infrastructure:  Program quality identified through INSPIRE ACTION</a:t>
            </a:r>
            <a:endParaRPr lang="en-US" dirty="0"/>
          </a:p>
        </p:txBody>
      </p:sp>
      <p:sp>
        <p:nvSpPr>
          <p:cNvPr id="2" name="Title 1"/>
          <p:cNvSpPr>
            <a:spLocks noGrp="1"/>
          </p:cNvSpPr>
          <p:nvPr>
            <p:ph type="title"/>
          </p:nvPr>
        </p:nvSpPr>
        <p:spPr/>
        <p:txBody>
          <a:bodyPr/>
          <a:lstStyle/>
          <a:p>
            <a:r>
              <a:rPr lang="en-US" dirty="0" smtClean="0"/>
              <a:t>SSIP Infrastructure Analysis</a:t>
            </a:r>
            <a:endParaRPr lang="en-US" dirty="0"/>
          </a:p>
        </p:txBody>
      </p:sp>
      <p:sp>
        <p:nvSpPr>
          <p:cNvPr id="3" name="Slide Number Placeholder 2"/>
          <p:cNvSpPr>
            <a:spLocks noGrp="1"/>
          </p:cNvSpPr>
          <p:nvPr>
            <p:ph type="sldNum" sz="quarter" idx="11"/>
          </p:nvPr>
        </p:nvSpPr>
        <p:spPr/>
        <p:txBody>
          <a:bodyPr/>
          <a:lstStyle/>
          <a:p>
            <a:pPr>
              <a:defRPr/>
            </a:pPr>
            <a:fld id="{2A29FD38-5545-4F6E-887B-BCDA276D1262}" type="slidenum">
              <a:rPr lang="en-US" smtClean="0"/>
              <a:pPr>
                <a:defRPr/>
              </a:pPr>
              <a:t>35</a:t>
            </a:fld>
            <a:endParaRPr lang="en-US" dirty="0"/>
          </a:p>
        </p:txBody>
      </p:sp>
    </p:spTree>
    <p:extLst>
      <p:ext uri="{BB962C8B-B14F-4D97-AF65-F5344CB8AC3E}">
        <p14:creationId xmlns:p14="http://schemas.microsoft.com/office/powerpoint/2010/main" val="176089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1058" name="Line 2"/>
          <p:cNvSpPr>
            <a:spLocks noChangeShapeType="1"/>
          </p:cNvSpPr>
          <p:nvPr/>
        </p:nvSpPr>
        <p:spPr bwMode="auto">
          <a:xfrm flipV="1">
            <a:off x="4267200" y="3810000"/>
            <a:ext cx="304800" cy="1447800"/>
          </a:xfrm>
          <a:prstGeom prst="line">
            <a:avLst/>
          </a:prstGeom>
          <a:noFill/>
          <a:ln w="38100">
            <a:solidFill>
              <a:schemeClr val="accent1"/>
            </a:solidFill>
            <a:round/>
            <a:headEnd/>
            <a:tailEnd type="triangle" w="med" len="med"/>
          </a:ln>
          <a:effectLst/>
        </p:spPr>
        <p:txBody>
          <a:bodyPr/>
          <a:lstStyle/>
          <a:p>
            <a:endParaRPr lang="en-US" dirty="0"/>
          </a:p>
        </p:txBody>
      </p:sp>
      <p:sp>
        <p:nvSpPr>
          <p:cNvPr id="941059" name="Rectangle 3"/>
          <p:cNvSpPr>
            <a:spLocks noGrp="1" noChangeArrowheads="1"/>
          </p:cNvSpPr>
          <p:nvPr>
            <p:ph type="title" idx="4294967295"/>
          </p:nvPr>
        </p:nvSpPr>
        <p:spPr>
          <a:xfrm>
            <a:off x="76200" y="76200"/>
            <a:ext cx="8991600" cy="1143000"/>
          </a:xfrm>
          <a:prstGeom prst="rect">
            <a:avLst/>
          </a:prstGeom>
          <a:ln>
            <a:noFill/>
          </a:ln>
        </p:spPr>
        <p:txBody>
          <a:bodyPr/>
          <a:lstStyle/>
          <a:p>
            <a:pPr algn="ctr"/>
            <a:r>
              <a:rPr lang="en-US" sz="3200" dirty="0">
                <a:solidFill>
                  <a:srgbClr val="FF0000"/>
                </a:solidFill>
              </a:rPr>
              <a:t>System for Producing Good </a:t>
            </a:r>
            <a:r>
              <a:rPr lang="en-US" sz="3200" dirty="0" smtClean="0">
                <a:solidFill>
                  <a:srgbClr val="FF0000"/>
                </a:solidFill>
              </a:rPr>
              <a:t>Child                           and </a:t>
            </a:r>
            <a:r>
              <a:rPr lang="en-US" sz="3200" dirty="0">
                <a:solidFill>
                  <a:srgbClr val="FF0000"/>
                </a:solidFill>
              </a:rPr>
              <a:t>Family Outcomes</a:t>
            </a:r>
          </a:p>
        </p:txBody>
      </p:sp>
      <p:sp>
        <p:nvSpPr>
          <p:cNvPr id="941062" name="Text Box 6"/>
          <p:cNvSpPr txBox="1">
            <a:spLocks noChangeArrowheads="1"/>
          </p:cNvSpPr>
          <p:nvPr/>
        </p:nvSpPr>
        <p:spPr bwMode="auto">
          <a:xfrm>
            <a:off x="5486400" y="2590800"/>
            <a:ext cx="1752600" cy="1939925"/>
          </a:xfrm>
          <a:prstGeom prst="rect">
            <a:avLst/>
          </a:prstGeom>
          <a:solidFill>
            <a:schemeClr val="accent2">
              <a:lumMod val="60000"/>
              <a:lumOff val="40000"/>
            </a:schemeClr>
          </a:solidFill>
          <a:ln w="19050">
            <a:solidFill>
              <a:schemeClr val="accent2"/>
            </a:solidFill>
            <a:miter lim="800000"/>
            <a:headEnd/>
            <a:tailEnd/>
          </a:ln>
          <a:effectLst/>
        </p:spPr>
        <p:txBody>
          <a:bodyPr>
            <a:spAutoFit/>
          </a:bodyPr>
          <a:lstStyle/>
          <a:p>
            <a:pPr algn="ctr">
              <a:spcBef>
                <a:spcPct val="50000"/>
              </a:spcBef>
            </a:pPr>
            <a:r>
              <a:rPr lang="en-US" sz="2000" dirty="0">
                <a:solidFill>
                  <a:srgbClr val="C00000"/>
                </a:solidFill>
                <a:effectLst>
                  <a:outerShdw blurRad="38100" dist="38100" dir="2700000" algn="tl">
                    <a:srgbClr val="000000">
                      <a:alpha val="43137"/>
                    </a:srgbClr>
                  </a:outerShdw>
                </a:effectLst>
                <a:latin typeface="Tahoma" charset="0"/>
              </a:rPr>
              <a:t>High quality </a:t>
            </a:r>
            <a:r>
              <a:rPr lang="en-US" sz="2000" dirty="0">
                <a:solidFill>
                  <a:schemeClr val="bg1"/>
                </a:solidFill>
                <a:latin typeface="Tahoma" charset="0"/>
              </a:rPr>
              <a:t>services and supports for children 0-5 and their families</a:t>
            </a:r>
          </a:p>
        </p:txBody>
      </p:sp>
      <p:sp>
        <p:nvSpPr>
          <p:cNvPr id="941063" name="Text Box 7"/>
          <p:cNvSpPr txBox="1">
            <a:spLocks noChangeArrowheads="1"/>
          </p:cNvSpPr>
          <p:nvPr/>
        </p:nvSpPr>
        <p:spPr bwMode="auto">
          <a:xfrm>
            <a:off x="7543800" y="2514600"/>
            <a:ext cx="1371600" cy="1978025"/>
          </a:xfrm>
          <a:prstGeom prst="rect">
            <a:avLst/>
          </a:prstGeom>
          <a:solidFill>
            <a:srgbClr val="00B0F0"/>
          </a:solidFill>
          <a:ln w="57150">
            <a:solidFill>
              <a:schemeClr val="accent2"/>
            </a:solidFill>
            <a:miter lim="800000"/>
            <a:headEnd/>
            <a:tailEnd/>
          </a:ln>
          <a:effectLst/>
        </p:spPr>
        <p:txBody>
          <a:bodyPr>
            <a:spAutoFit/>
          </a:bodyPr>
          <a:lstStyle/>
          <a:p>
            <a:pPr algn="ctr">
              <a:spcBef>
                <a:spcPct val="50000"/>
              </a:spcBef>
            </a:pPr>
            <a:r>
              <a:rPr lang="en-US" sz="2000" dirty="0">
                <a:solidFill>
                  <a:schemeClr val="bg1"/>
                </a:solidFill>
                <a:latin typeface="Tahoma" charset="0"/>
              </a:rPr>
              <a:t>Good outcomes for children and families</a:t>
            </a:r>
          </a:p>
        </p:txBody>
      </p:sp>
      <p:sp>
        <p:nvSpPr>
          <p:cNvPr id="941066" name="AutoShape 10"/>
          <p:cNvSpPr>
            <a:spLocks noChangeArrowheads="1"/>
          </p:cNvSpPr>
          <p:nvPr/>
        </p:nvSpPr>
        <p:spPr bwMode="auto">
          <a:xfrm>
            <a:off x="5257800" y="3429000"/>
            <a:ext cx="304800" cy="152400"/>
          </a:xfrm>
          <a:prstGeom prst="rightArrow">
            <a:avLst>
              <a:gd name="adj1" fmla="val 50000"/>
              <a:gd name="adj2" fmla="val 50000"/>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941067" name="AutoShape 11"/>
          <p:cNvSpPr>
            <a:spLocks noChangeArrowheads="1"/>
          </p:cNvSpPr>
          <p:nvPr/>
        </p:nvSpPr>
        <p:spPr bwMode="auto">
          <a:xfrm>
            <a:off x="7239000" y="3429000"/>
            <a:ext cx="304800" cy="152400"/>
          </a:xfrm>
          <a:prstGeom prst="rightArrow">
            <a:avLst>
              <a:gd name="adj1" fmla="val 50000"/>
              <a:gd name="adj2" fmla="val 50000"/>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941068" name="Line 12"/>
          <p:cNvSpPr>
            <a:spLocks noChangeShapeType="1"/>
          </p:cNvSpPr>
          <p:nvPr/>
        </p:nvSpPr>
        <p:spPr bwMode="auto">
          <a:xfrm flipV="1">
            <a:off x="5029200" y="4114800"/>
            <a:ext cx="304800" cy="228600"/>
          </a:xfrm>
          <a:prstGeom prst="line">
            <a:avLst/>
          </a:prstGeom>
          <a:noFill/>
          <a:ln w="9525">
            <a:solidFill>
              <a:schemeClr val="accent1"/>
            </a:solidFill>
            <a:round/>
            <a:headEnd/>
            <a:tailEnd type="triangle" w="med" len="med"/>
          </a:ln>
          <a:effectLst/>
        </p:spPr>
        <p:txBody>
          <a:bodyPr/>
          <a:lstStyle/>
          <a:p>
            <a:endParaRPr lang="en-US" dirty="0"/>
          </a:p>
        </p:txBody>
      </p:sp>
      <p:sp>
        <p:nvSpPr>
          <p:cNvPr id="941069" name="Text Box 13"/>
          <p:cNvSpPr txBox="1">
            <a:spLocks noChangeArrowheads="1"/>
          </p:cNvSpPr>
          <p:nvPr/>
        </p:nvSpPr>
        <p:spPr bwMode="auto">
          <a:xfrm>
            <a:off x="2819400" y="2743200"/>
            <a:ext cx="2438400" cy="1015663"/>
          </a:xfrm>
          <a:prstGeom prst="rect">
            <a:avLst/>
          </a:prstGeom>
          <a:solidFill>
            <a:schemeClr val="accent1">
              <a:lumMod val="50000"/>
            </a:schemeClr>
          </a:solidFill>
          <a:ln w="9525">
            <a:solidFill>
              <a:srgbClr val="FFC000"/>
            </a:solidFill>
            <a:miter lim="800000"/>
            <a:headEnd/>
            <a:tailEnd/>
          </a:ln>
          <a:effectLst>
            <a:glow rad="228600">
              <a:schemeClr val="accent2">
                <a:satMod val="175000"/>
                <a:alpha val="40000"/>
              </a:schemeClr>
            </a:glow>
            <a:outerShdw blurRad="50800" dist="50800" dir="5400000" algn="ctr" rotWithShape="0">
              <a:srgbClr val="FFFF00"/>
            </a:outerShdw>
          </a:effectLst>
        </p:spPr>
        <p:txBody>
          <a:bodyPr wrap="square">
            <a:spAutoFit/>
          </a:bodyPr>
          <a:lstStyle/>
          <a:p>
            <a:pPr algn="ctr">
              <a:spcBef>
                <a:spcPct val="50000"/>
              </a:spcBef>
            </a:pPr>
            <a:r>
              <a:rPr lang="en-US" sz="2000" dirty="0">
                <a:solidFill>
                  <a:srgbClr val="F7F2FC"/>
                </a:solidFill>
                <a:latin typeface="Tahoma" charset="0"/>
              </a:rPr>
              <a:t>Good </a:t>
            </a:r>
            <a:r>
              <a:rPr lang="en-US" sz="2000" dirty="0" smtClean="0">
                <a:solidFill>
                  <a:srgbClr val="FFFF00"/>
                </a:solidFill>
                <a:latin typeface="Tahoma" charset="0"/>
              </a:rPr>
              <a:t>High Quality Local</a:t>
            </a:r>
            <a:r>
              <a:rPr lang="en-US" sz="2000" dirty="0" smtClean="0">
                <a:solidFill>
                  <a:srgbClr val="F7F2FC"/>
                </a:solidFill>
                <a:latin typeface="Tahoma" charset="0"/>
              </a:rPr>
              <a:t> </a:t>
            </a:r>
            <a:r>
              <a:rPr lang="en-US" sz="2000" dirty="0">
                <a:solidFill>
                  <a:srgbClr val="F7F2FC"/>
                </a:solidFill>
                <a:latin typeface="Tahoma" charset="0"/>
              </a:rPr>
              <a:t>policies and </a:t>
            </a:r>
            <a:r>
              <a:rPr lang="en-US" sz="2000" dirty="0">
                <a:solidFill>
                  <a:srgbClr val="FFFF00"/>
                </a:solidFill>
                <a:latin typeface="Tahoma" charset="0"/>
              </a:rPr>
              <a:t>programs</a:t>
            </a:r>
          </a:p>
        </p:txBody>
      </p:sp>
      <p:sp>
        <p:nvSpPr>
          <p:cNvPr id="941070" name="Oval 14"/>
          <p:cNvSpPr>
            <a:spLocks noChangeArrowheads="1"/>
          </p:cNvSpPr>
          <p:nvPr/>
        </p:nvSpPr>
        <p:spPr bwMode="auto">
          <a:xfrm>
            <a:off x="1905000" y="1752600"/>
            <a:ext cx="2667000" cy="8382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71" name="Line 15"/>
          <p:cNvSpPr>
            <a:spLocks noChangeShapeType="1"/>
          </p:cNvSpPr>
          <p:nvPr/>
        </p:nvSpPr>
        <p:spPr bwMode="auto">
          <a:xfrm>
            <a:off x="6477000" y="2209800"/>
            <a:ext cx="457200" cy="304800"/>
          </a:xfrm>
          <a:prstGeom prst="line">
            <a:avLst/>
          </a:prstGeom>
          <a:noFill/>
          <a:ln w="9525">
            <a:solidFill>
              <a:schemeClr val="accent1"/>
            </a:solidFill>
            <a:round/>
            <a:headEnd/>
            <a:tailEnd type="triangle" w="med" len="med"/>
          </a:ln>
          <a:effectLst/>
        </p:spPr>
        <p:txBody>
          <a:bodyPr/>
          <a:lstStyle/>
          <a:p>
            <a:endParaRPr lang="en-US" dirty="0"/>
          </a:p>
        </p:txBody>
      </p:sp>
      <p:sp>
        <p:nvSpPr>
          <p:cNvPr id="941072" name="Line 16"/>
          <p:cNvSpPr>
            <a:spLocks noChangeShapeType="1"/>
          </p:cNvSpPr>
          <p:nvPr/>
        </p:nvSpPr>
        <p:spPr bwMode="auto">
          <a:xfrm flipV="1">
            <a:off x="3200400" y="3886200"/>
            <a:ext cx="381000" cy="304800"/>
          </a:xfrm>
          <a:prstGeom prst="line">
            <a:avLst/>
          </a:prstGeom>
          <a:noFill/>
          <a:ln w="9525">
            <a:solidFill>
              <a:schemeClr val="accent1"/>
            </a:solidFill>
            <a:round/>
            <a:headEnd/>
            <a:tailEnd type="triangle" w="med" len="med"/>
          </a:ln>
          <a:effectLst/>
        </p:spPr>
        <p:txBody>
          <a:bodyPr/>
          <a:lstStyle/>
          <a:p>
            <a:endParaRPr lang="en-US" dirty="0"/>
          </a:p>
        </p:txBody>
      </p:sp>
      <p:sp>
        <p:nvSpPr>
          <p:cNvPr id="941075" name="Oval 19"/>
          <p:cNvSpPr>
            <a:spLocks noChangeArrowheads="1"/>
          </p:cNvSpPr>
          <p:nvPr/>
        </p:nvSpPr>
        <p:spPr bwMode="auto">
          <a:xfrm>
            <a:off x="914400" y="5334000"/>
            <a:ext cx="5105400" cy="762000"/>
          </a:xfrm>
          <a:prstGeom prst="ellipse">
            <a:avLst/>
          </a:prstGeom>
          <a:solidFill>
            <a:srgbClr val="6699FF"/>
          </a:solidFill>
          <a:ln w="28575">
            <a:solidFill>
              <a:schemeClr val="accent1"/>
            </a:solidFill>
            <a:round/>
            <a:headEnd/>
            <a:tailEnd/>
          </a:ln>
          <a:effectLst/>
        </p:spPr>
        <p:txBody>
          <a:bodyPr wrap="none" anchor="ctr"/>
          <a:lstStyle/>
          <a:p>
            <a:endParaRPr lang="en-US" dirty="0"/>
          </a:p>
        </p:txBody>
      </p:sp>
      <p:sp>
        <p:nvSpPr>
          <p:cNvPr id="941076" name="Text Box 20"/>
          <p:cNvSpPr txBox="1">
            <a:spLocks noChangeArrowheads="1"/>
          </p:cNvSpPr>
          <p:nvPr/>
        </p:nvSpPr>
        <p:spPr bwMode="auto">
          <a:xfrm>
            <a:off x="1752600" y="5486400"/>
            <a:ext cx="3657600" cy="366713"/>
          </a:xfrm>
          <a:prstGeom prst="rect">
            <a:avLst/>
          </a:prstGeom>
          <a:noFill/>
          <a:ln w="9525">
            <a:noFill/>
            <a:miter lim="800000"/>
            <a:headEnd/>
            <a:tailEnd/>
          </a:ln>
          <a:effectLst/>
        </p:spPr>
        <p:txBody>
          <a:bodyPr>
            <a:spAutoFit/>
          </a:bodyPr>
          <a:lstStyle/>
          <a:p>
            <a:pPr>
              <a:spcBef>
                <a:spcPct val="50000"/>
              </a:spcBef>
            </a:pPr>
            <a:r>
              <a:rPr lang="en-US" sz="1800" dirty="0">
                <a:solidFill>
                  <a:schemeClr val="bg1"/>
                </a:solidFill>
                <a:latin typeface="Tahoma" charset="0"/>
              </a:rPr>
              <a:t>Information infrastructure</a:t>
            </a:r>
          </a:p>
        </p:txBody>
      </p:sp>
      <p:sp>
        <p:nvSpPr>
          <p:cNvPr id="941078" name="Oval 22"/>
          <p:cNvSpPr>
            <a:spLocks noChangeArrowheads="1"/>
          </p:cNvSpPr>
          <p:nvPr/>
        </p:nvSpPr>
        <p:spPr bwMode="auto">
          <a:xfrm>
            <a:off x="4800600" y="1447800"/>
            <a:ext cx="2286000" cy="7620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79" name="Text Box 23"/>
          <p:cNvSpPr txBox="1">
            <a:spLocks noChangeArrowheads="1"/>
          </p:cNvSpPr>
          <p:nvPr/>
        </p:nvSpPr>
        <p:spPr bwMode="auto">
          <a:xfrm>
            <a:off x="685800" y="1390650"/>
            <a:ext cx="1103313" cy="366713"/>
          </a:xfrm>
          <a:prstGeom prst="rect">
            <a:avLst/>
          </a:prstGeom>
          <a:noFill/>
          <a:ln w="9525">
            <a:noFill/>
            <a:miter lim="800000"/>
            <a:headEnd/>
            <a:tailEnd/>
          </a:ln>
          <a:effectLst/>
        </p:spPr>
        <p:txBody>
          <a:bodyPr wrap="none">
            <a:spAutoFit/>
          </a:bodyPr>
          <a:lstStyle/>
          <a:p>
            <a:r>
              <a:rPr lang="en-US" sz="1800" dirty="0">
                <a:solidFill>
                  <a:schemeClr val="bg1"/>
                </a:solidFill>
                <a:latin typeface="Tahoma" charset="0"/>
              </a:rPr>
              <a:t>Research</a:t>
            </a:r>
          </a:p>
        </p:txBody>
      </p:sp>
      <p:sp>
        <p:nvSpPr>
          <p:cNvPr id="941080" name="Rectangle 24"/>
          <p:cNvSpPr>
            <a:spLocks noChangeArrowheads="1"/>
          </p:cNvSpPr>
          <p:nvPr/>
        </p:nvSpPr>
        <p:spPr bwMode="auto">
          <a:xfrm>
            <a:off x="4876800" y="1624013"/>
            <a:ext cx="1904945" cy="338554"/>
          </a:xfrm>
          <a:prstGeom prst="rect">
            <a:avLst/>
          </a:prstGeom>
          <a:noFill/>
          <a:ln w="9525">
            <a:noFill/>
            <a:miter lim="800000"/>
            <a:headEnd/>
            <a:tailEnd/>
          </a:ln>
          <a:effectLst/>
        </p:spPr>
        <p:txBody>
          <a:bodyPr wrap="none">
            <a:spAutoFit/>
          </a:bodyPr>
          <a:lstStyle/>
          <a:p>
            <a:r>
              <a:rPr lang="en-US" sz="1600" dirty="0">
                <a:solidFill>
                  <a:schemeClr val="bg1"/>
                </a:solidFill>
                <a:latin typeface="Tahoma" charset="0"/>
              </a:rPr>
              <a:t>Prof’l Development</a:t>
            </a:r>
          </a:p>
        </p:txBody>
      </p:sp>
      <p:sp>
        <p:nvSpPr>
          <p:cNvPr id="941081" name="Text Box 25"/>
          <p:cNvSpPr txBox="1">
            <a:spLocks noChangeArrowheads="1"/>
          </p:cNvSpPr>
          <p:nvPr/>
        </p:nvSpPr>
        <p:spPr bwMode="auto">
          <a:xfrm>
            <a:off x="2117725" y="1870075"/>
            <a:ext cx="1997075" cy="581025"/>
          </a:xfrm>
          <a:prstGeom prst="rect">
            <a:avLst/>
          </a:prstGeom>
          <a:noFill/>
          <a:ln w="9525">
            <a:noFill/>
            <a:miter lim="800000"/>
            <a:headEnd/>
            <a:tailEnd/>
          </a:ln>
          <a:effectLst/>
        </p:spPr>
        <p:txBody>
          <a:bodyPr>
            <a:spAutoFit/>
          </a:bodyPr>
          <a:lstStyle/>
          <a:p>
            <a:pPr algn="ctr"/>
            <a:r>
              <a:rPr lang="en-US" sz="1600" dirty="0">
                <a:solidFill>
                  <a:schemeClr val="bg1"/>
                </a:solidFill>
                <a:latin typeface="Tahoma" charset="0"/>
              </a:rPr>
              <a:t>Evidence Based </a:t>
            </a:r>
            <a:r>
              <a:rPr lang="en-US" sz="1600" dirty="0" smtClean="0">
                <a:solidFill>
                  <a:schemeClr val="bg1"/>
                </a:solidFill>
                <a:latin typeface="Tahoma" charset="0"/>
              </a:rPr>
              <a:t>Practices</a:t>
            </a:r>
            <a:endParaRPr lang="en-US" sz="1600" dirty="0">
              <a:solidFill>
                <a:schemeClr val="bg1"/>
              </a:solidFill>
              <a:latin typeface="Tahoma" charset="0"/>
            </a:endParaRPr>
          </a:p>
        </p:txBody>
      </p:sp>
      <p:sp>
        <p:nvSpPr>
          <p:cNvPr id="941084" name="Line 28"/>
          <p:cNvSpPr>
            <a:spLocks noChangeShapeType="1"/>
          </p:cNvSpPr>
          <p:nvPr/>
        </p:nvSpPr>
        <p:spPr bwMode="auto">
          <a:xfrm flipV="1">
            <a:off x="4419600" y="1828800"/>
            <a:ext cx="228600" cy="76200"/>
          </a:xfrm>
          <a:prstGeom prst="line">
            <a:avLst/>
          </a:prstGeom>
          <a:noFill/>
          <a:ln w="9525">
            <a:solidFill>
              <a:schemeClr val="accent1"/>
            </a:solidFill>
            <a:round/>
            <a:headEnd/>
            <a:tailEnd type="triangle" w="med" len="med"/>
          </a:ln>
          <a:effectLst/>
        </p:spPr>
        <p:txBody>
          <a:bodyPr/>
          <a:lstStyle/>
          <a:p>
            <a:endParaRPr lang="en-US" dirty="0"/>
          </a:p>
        </p:txBody>
      </p:sp>
      <p:sp>
        <p:nvSpPr>
          <p:cNvPr id="941087" name="Line 31"/>
          <p:cNvSpPr>
            <a:spLocks noChangeShapeType="1"/>
          </p:cNvSpPr>
          <p:nvPr/>
        </p:nvSpPr>
        <p:spPr bwMode="auto">
          <a:xfrm>
            <a:off x="4191000" y="2514600"/>
            <a:ext cx="152400" cy="76200"/>
          </a:xfrm>
          <a:prstGeom prst="line">
            <a:avLst/>
          </a:prstGeom>
          <a:noFill/>
          <a:ln w="9525">
            <a:solidFill>
              <a:schemeClr val="accent1"/>
            </a:solidFill>
            <a:round/>
            <a:headEnd/>
            <a:tailEnd type="triangle" w="med" len="med"/>
          </a:ln>
          <a:effectLst/>
        </p:spPr>
        <p:txBody>
          <a:bodyPr/>
          <a:lstStyle/>
          <a:p>
            <a:endParaRPr lang="en-US" dirty="0"/>
          </a:p>
        </p:txBody>
      </p:sp>
      <p:sp>
        <p:nvSpPr>
          <p:cNvPr id="941088" name="Line 32"/>
          <p:cNvSpPr>
            <a:spLocks noChangeShapeType="1"/>
          </p:cNvSpPr>
          <p:nvPr/>
        </p:nvSpPr>
        <p:spPr bwMode="auto">
          <a:xfrm>
            <a:off x="4648200" y="2286000"/>
            <a:ext cx="685800" cy="228600"/>
          </a:xfrm>
          <a:prstGeom prst="line">
            <a:avLst/>
          </a:prstGeom>
          <a:noFill/>
          <a:ln w="9525">
            <a:solidFill>
              <a:schemeClr val="accent1"/>
            </a:solidFill>
            <a:round/>
            <a:headEnd/>
            <a:tailEnd type="triangle" w="med" len="med"/>
          </a:ln>
          <a:effectLst/>
        </p:spPr>
        <p:txBody>
          <a:bodyPr/>
          <a:lstStyle/>
          <a:p>
            <a:endParaRPr lang="en-US" dirty="0"/>
          </a:p>
        </p:txBody>
      </p:sp>
      <p:sp>
        <p:nvSpPr>
          <p:cNvPr id="941090" name="Line 34"/>
          <p:cNvSpPr>
            <a:spLocks noChangeShapeType="1"/>
          </p:cNvSpPr>
          <p:nvPr/>
        </p:nvSpPr>
        <p:spPr bwMode="auto">
          <a:xfrm flipV="1">
            <a:off x="5867400" y="4724400"/>
            <a:ext cx="457200" cy="685800"/>
          </a:xfrm>
          <a:prstGeom prst="line">
            <a:avLst/>
          </a:prstGeom>
          <a:noFill/>
          <a:ln w="38100">
            <a:solidFill>
              <a:schemeClr val="accent1"/>
            </a:solidFill>
            <a:round/>
            <a:headEnd/>
            <a:tailEnd type="triangle" w="med" len="med"/>
          </a:ln>
          <a:effectLst/>
        </p:spPr>
        <p:txBody>
          <a:bodyPr/>
          <a:lstStyle/>
          <a:p>
            <a:endParaRPr lang="en-US" dirty="0"/>
          </a:p>
        </p:txBody>
      </p:sp>
      <p:sp>
        <p:nvSpPr>
          <p:cNvPr id="941091" name="Oval 35"/>
          <p:cNvSpPr>
            <a:spLocks noChangeArrowheads="1"/>
          </p:cNvSpPr>
          <p:nvPr/>
        </p:nvSpPr>
        <p:spPr bwMode="auto">
          <a:xfrm>
            <a:off x="3048000" y="4495800"/>
            <a:ext cx="2667000" cy="685800"/>
          </a:xfrm>
          <a:prstGeom prst="ellipse">
            <a:avLst/>
          </a:prstGeom>
          <a:solidFill>
            <a:srgbClr val="000099"/>
          </a:solidFill>
          <a:ln w="9525">
            <a:solidFill>
              <a:schemeClr val="bg1"/>
            </a:solidFill>
            <a:round/>
            <a:headEnd/>
            <a:tailEnd/>
          </a:ln>
          <a:effectLst/>
        </p:spPr>
        <p:txBody>
          <a:bodyPr wrap="none" anchor="ctr"/>
          <a:lstStyle/>
          <a:p>
            <a:pPr algn="ctr"/>
            <a:endParaRPr lang="en-US" sz="1600" b="1" dirty="0">
              <a:solidFill>
                <a:schemeClr val="bg1"/>
              </a:solidFill>
              <a:latin typeface="Tahoma" charset="0"/>
            </a:endParaRPr>
          </a:p>
          <a:p>
            <a:pPr algn="ctr"/>
            <a:endParaRPr lang="en-US" sz="1600" b="1" dirty="0">
              <a:solidFill>
                <a:schemeClr val="bg1"/>
              </a:solidFill>
              <a:latin typeface="Tahoma" charset="0"/>
            </a:endParaRPr>
          </a:p>
        </p:txBody>
      </p:sp>
      <p:sp>
        <p:nvSpPr>
          <p:cNvPr id="941092" name="Text Box 36"/>
          <p:cNvSpPr txBox="1">
            <a:spLocks noChangeArrowheads="1"/>
          </p:cNvSpPr>
          <p:nvPr/>
        </p:nvSpPr>
        <p:spPr bwMode="auto">
          <a:xfrm>
            <a:off x="3276600" y="4648200"/>
            <a:ext cx="2265363" cy="336550"/>
          </a:xfrm>
          <a:prstGeom prst="rect">
            <a:avLst/>
          </a:prstGeom>
          <a:noFill/>
          <a:ln w="9525">
            <a:noFill/>
            <a:miter lim="800000"/>
            <a:headEnd/>
            <a:tailEnd/>
          </a:ln>
          <a:effectLst/>
        </p:spPr>
        <p:txBody>
          <a:bodyPr>
            <a:spAutoFit/>
          </a:bodyPr>
          <a:lstStyle/>
          <a:p>
            <a:pPr algn="ctr"/>
            <a:r>
              <a:rPr lang="en-US" sz="1600" dirty="0">
                <a:solidFill>
                  <a:schemeClr val="bg1"/>
                </a:solidFill>
                <a:latin typeface="Tahoma" charset="0"/>
              </a:rPr>
              <a:t>Adequate funding</a:t>
            </a:r>
          </a:p>
        </p:txBody>
      </p:sp>
      <p:sp>
        <p:nvSpPr>
          <p:cNvPr id="941093" name="Oval 37"/>
          <p:cNvSpPr>
            <a:spLocks noChangeArrowheads="1"/>
          </p:cNvSpPr>
          <p:nvPr/>
        </p:nvSpPr>
        <p:spPr bwMode="auto">
          <a:xfrm>
            <a:off x="857250" y="4019550"/>
            <a:ext cx="2286000" cy="7620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94" name="Text Box 38"/>
          <p:cNvSpPr txBox="1">
            <a:spLocks noChangeArrowheads="1"/>
          </p:cNvSpPr>
          <p:nvPr/>
        </p:nvSpPr>
        <p:spPr bwMode="auto">
          <a:xfrm>
            <a:off x="838200" y="4191000"/>
            <a:ext cx="2362200" cy="336550"/>
          </a:xfrm>
          <a:prstGeom prst="rect">
            <a:avLst/>
          </a:prstGeom>
          <a:noFill/>
          <a:ln w="9525">
            <a:noFill/>
            <a:miter lim="800000"/>
            <a:headEnd/>
            <a:tailEnd/>
          </a:ln>
          <a:effectLst/>
        </p:spPr>
        <p:txBody>
          <a:bodyPr wrap="square">
            <a:spAutoFit/>
          </a:bodyPr>
          <a:lstStyle/>
          <a:p>
            <a:pPr>
              <a:spcBef>
                <a:spcPct val="50000"/>
              </a:spcBef>
            </a:pPr>
            <a:r>
              <a:rPr lang="en-US" sz="1600" b="1" dirty="0">
                <a:solidFill>
                  <a:schemeClr val="bg1"/>
                </a:solidFill>
                <a:latin typeface="Tahoma" charset="0"/>
              </a:rPr>
              <a:t>    </a:t>
            </a:r>
            <a:r>
              <a:rPr lang="en-US" sz="1600" dirty="0">
                <a:solidFill>
                  <a:schemeClr val="bg1"/>
                </a:solidFill>
                <a:latin typeface="Tahoma" charset="0"/>
              </a:rPr>
              <a:t>Strong Leadership</a:t>
            </a:r>
          </a:p>
        </p:txBody>
      </p:sp>
      <p:sp>
        <p:nvSpPr>
          <p:cNvPr id="941095" name="Line 39"/>
          <p:cNvSpPr>
            <a:spLocks noChangeShapeType="1"/>
          </p:cNvSpPr>
          <p:nvPr/>
        </p:nvSpPr>
        <p:spPr bwMode="auto">
          <a:xfrm flipH="1" flipV="1">
            <a:off x="3962400" y="3886200"/>
            <a:ext cx="152400" cy="381000"/>
          </a:xfrm>
          <a:prstGeom prst="line">
            <a:avLst/>
          </a:prstGeom>
          <a:noFill/>
          <a:ln w="9525">
            <a:solidFill>
              <a:schemeClr val="accent1"/>
            </a:solidFill>
            <a:round/>
            <a:headEnd/>
            <a:tailEnd type="triangle" w="med" len="med"/>
          </a:ln>
          <a:effectLst/>
        </p:spPr>
        <p:txBody>
          <a:bodyPr/>
          <a:lstStyle/>
          <a:p>
            <a:endParaRPr lang="en-US" dirty="0"/>
          </a:p>
        </p:txBody>
      </p:sp>
      <p:sp>
        <p:nvSpPr>
          <p:cNvPr id="41" name="TextBox 40"/>
          <p:cNvSpPr txBox="1"/>
          <p:nvPr/>
        </p:nvSpPr>
        <p:spPr>
          <a:xfrm>
            <a:off x="6477000" y="5902404"/>
            <a:ext cx="1677062" cy="1107996"/>
          </a:xfrm>
          <a:prstGeom prst="rect">
            <a:avLst/>
          </a:prstGeom>
          <a:noFill/>
        </p:spPr>
        <p:txBody>
          <a:bodyPr wrap="none" rtlCol="0">
            <a:spAutoFit/>
          </a:bodyPr>
          <a:lstStyle/>
          <a:p>
            <a:r>
              <a:rPr lang="en-US" sz="1400" b="1" i="1" dirty="0" smtClean="0"/>
              <a:t>Developed by </a:t>
            </a:r>
          </a:p>
          <a:p>
            <a:r>
              <a:rPr lang="en-US" sz="1400" b="1" i="1" dirty="0" smtClean="0"/>
              <a:t>Early Childhood  </a:t>
            </a:r>
          </a:p>
          <a:p>
            <a:r>
              <a:rPr lang="en-US" sz="1400" b="1" i="1" dirty="0" smtClean="0"/>
              <a:t>Outcomes Center</a:t>
            </a:r>
          </a:p>
          <a:p>
            <a:endParaRPr lang="en-US" dirty="0"/>
          </a:p>
        </p:txBody>
      </p:sp>
      <p:pic>
        <p:nvPicPr>
          <p:cNvPr id="545794" name="Picture 2"/>
          <p:cNvPicPr>
            <a:picLocks noChangeAspect="1" noChangeArrowheads="1"/>
          </p:cNvPicPr>
          <p:nvPr/>
        </p:nvPicPr>
        <p:blipFill>
          <a:blip r:embed="rId3" cstate="print"/>
          <a:srcRect/>
          <a:stretch>
            <a:fillRect/>
          </a:stretch>
        </p:blipFill>
        <p:spPr bwMode="auto">
          <a:xfrm>
            <a:off x="7724775" y="5334000"/>
            <a:ext cx="1038225" cy="819150"/>
          </a:xfrm>
          <a:prstGeom prst="rect">
            <a:avLst/>
          </a:prstGeom>
          <a:noFill/>
          <a:ln w="9525">
            <a:noFill/>
            <a:miter lim="800000"/>
            <a:headEnd/>
            <a:tailEnd/>
          </a:ln>
        </p:spPr>
      </p:pic>
      <p:cxnSp>
        <p:nvCxnSpPr>
          <p:cNvPr id="3" name="Straight Connector 2"/>
          <p:cNvCxnSpPr/>
          <p:nvPr/>
        </p:nvCxnSpPr>
        <p:spPr>
          <a:xfrm>
            <a:off x="2971800" y="2971800"/>
            <a:ext cx="609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657600" y="3276600"/>
            <a:ext cx="1371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7" name="Line 32"/>
          <p:cNvSpPr>
            <a:spLocks noChangeShapeType="1"/>
          </p:cNvSpPr>
          <p:nvPr/>
        </p:nvSpPr>
        <p:spPr bwMode="auto">
          <a:xfrm flipH="1">
            <a:off x="4876800" y="2133600"/>
            <a:ext cx="266672" cy="419100"/>
          </a:xfrm>
          <a:prstGeom prst="line">
            <a:avLst/>
          </a:prstGeom>
          <a:noFill/>
          <a:ln w="66675">
            <a:solidFill>
              <a:schemeClr val="accent1"/>
            </a:solidFill>
            <a:round/>
            <a:headEnd/>
            <a:tailEnd type="triangle" w="med" len="med"/>
          </a:ln>
          <a:effectLst/>
        </p:spPr>
        <p:txBody>
          <a:bodyPr/>
          <a:lstStyle/>
          <a:p>
            <a:endParaRPr lang="en-US" dirty="0"/>
          </a:p>
        </p:txBody>
      </p:sp>
      <p:cxnSp>
        <p:nvCxnSpPr>
          <p:cNvPr id="5" name="Curved Connector 4"/>
          <p:cNvCxnSpPr/>
          <p:nvPr/>
        </p:nvCxnSpPr>
        <p:spPr>
          <a:xfrm rot="10800000" flipV="1">
            <a:off x="1237457" y="1390648"/>
            <a:ext cx="3726347" cy="2628902"/>
          </a:xfrm>
          <a:prstGeom prst="curvedConnector3">
            <a:avLst>
              <a:gd name="adj1" fmla="val 99810"/>
            </a:avLst>
          </a:prstGeom>
          <a:ln w="666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024715"/>
      </p:ext>
    </p:extLst>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82000" cy="4525963"/>
          </a:xfrm>
        </p:spPr>
        <p:txBody>
          <a:bodyPr/>
          <a:lstStyle/>
          <a:p>
            <a:pPr marL="0" indent="0">
              <a:buNone/>
              <a:defRPr/>
            </a:pPr>
            <a:r>
              <a:rPr lang="en-US" i="1" dirty="0"/>
              <a:t>Accountability must be a reciprocal process. </a:t>
            </a:r>
          </a:p>
          <a:p>
            <a:pPr lvl="1">
              <a:defRPr/>
            </a:pPr>
            <a:r>
              <a:rPr lang="en-US" sz="2600" i="1" dirty="0"/>
              <a:t>For every increment of performance I demand from you, I have an equal responsibility to provide you with the capacity to meet that expectation.</a:t>
            </a:r>
            <a:endParaRPr lang="en-US" sz="2600" dirty="0"/>
          </a:p>
          <a:p>
            <a:pPr marL="0" indent="0">
              <a:buFontTx/>
              <a:buNone/>
              <a:defRPr/>
            </a:pPr>
            <a:r>
              <a:rPr lang="en-US" dirty="0"/>
              <a:t>				</a:t>
            </a:r>
          </a:p>
          <a:p>
            <a:pPr marL="0" indent="0" algn="r">
              <a:buFontTx/>
              <a:buNone/>
              <a:defRPr/>
            </a:pPr>
            <a:endParaRPr lang="en-US" dirty="0"/>
          </a:p>
          <a:p>
            <a:pPr marL="0" indent="0" algn="r">
              <a:buFontTx/>
              <a:buNone/>
              <a:defRPr/>
            </a:pPr>
            <a:r>
              <a:rPr lang="en-US" sz="2400" dirty="0"/>
              <a:t>Richard Elmore, </a:t>
            </a:r>
            <a:r>
              <a:rPr lang="en-US" sz="2400" dirty="0" smtClean="0"/>
              <a:t>2000</a:t>
            </a:r>
          </a:p>
          <a:p>
            <a:pPr marL="0" indent="0" algn="r">
              <a:buFontTx/>
              <a:buNone/>
              <a:defRPr/>
            </a:pPr>
            <a:r>
              <a:rPr lang="en-US" sz="2400" dirty="0"/>
              <a:t>Professor of Educational </a:t>
            </a:r>
            <a:r>
              <a:rPr lang="en-US" sz="2400" dirty="0" smtClean="0"/>
              <a:t>Leadership, Harvard </a:t>
            </a:r>
            <a:r>
              <a:rPr lang="en-US" sz="2400" dirty="0"/>
              <a:t>University</a:t>
            </a:r>
            <a:r>
              <a:rPr lang="en-US" sz="2400" dirty="0" smtClean="0"/>
              <a:t> </a:t>
            </a:r>
            <a:endParaRPr lang="en-US" sz="2400" dirty="0"/>
          </a:p>
          <a:p>
            <a:endParaRPr lang="en-US" dirty="0"/>
          </a:p>
        </p:txBody>
      </p:sp>
      <p:sp>
        <p:nvSpPr>
          <p:cNvPr id="3" name="Title 2"/>
          <p:cNvSpPr>
            <a:spLocks noGrp="1"/>
          </p:cNvSpPr>
          <p:nvPr>
            <p:ph type="title"/>
          </p:nvPr>
        </p:nvSpPr>
        <p:spPr/>
        <p:txBody>
          <a:bodyPr/>
          <a:lstStyle/>
          <a:p>
            <a:r>
              <a:rPr lang="en-US" altLang="en-US" dirty="0" smtClean="0">
                <a:solidFill>
                  <a:srgbClr val="C00000"/>
                </a:solidFill>
              </a:rPr>
              <a:t>Reciprocity of Accountability</a:t>
            </a:r>
            <a:r>
              <a:rPr lang="en-US" altLang="en-US" sz="3200" dirty="0" smtClean="0">
                <a:solidFill>
                  <a:srgbClr val="C00000"/>
                </a:solidFill>
                <a:latin typeface="Myriad Web Pro" charset="0"/>
              </a:rPr>
              <a:t/>
            </a:r>
            <a:br>
              <a:rPr lang="en-US" altLang="en-US" sz="3200" dirty="0" smtClean="0">
                <a:solidFill>
                  <a:srgbClr val="C00000"/>
                </a:solidFill>
                <a:latin typeface="Myriad Web Pro" charset="0"/>
              </a:rPr>
            </a:br>
            <a:endParaRPr lang="en-US" dirty="0">
              <a:solidFill>
                <a:srgbClr val="C00000"/>
              </a:solidFill>
            </a:endParaRPr>
          </a:p>
        </p:txBody>
      </p:sp>
      <p:sp>
        <p:nvSpPr>
          <p:cNvPr id="4" name="Footer Placeholder 3"/>
          <p:cNvSpPr>
            <a:spLocks noGrp="1"/>
          </p:cNvSpPr>
          <p:nvPr>
            <p:ph type="ftr" sz="quarter" idx="10"/>
          </p:nvPr>
        </p:nvSpPr>
        <p:spPr/>
        <p:txBody>
          <a:bodyPr/>
          <a:lstStyle/>
          <a:p>
            <a:pPr>
              <a:defRPr/>
            </a:pPr>
            <a:r>
              <a:rPr lang="en-US" dirty="0" smtClean="0"/>
              <a:t>education.state.mn.us</a:t>
            </a:r>
            <a:endParaRPr lang="en-US" dirty="0"/>
          </a:p>
        </p:txBody>
      </p:sp>
      <p:sp>
        <p:nvSpPr>
          <p:cNvPr id="5" name="Slide Number Placeholder 4"/>
          <p:cNvSpPr>
            <a:spLocks noGrp="1"/>
          </p:cNvSpPr>
          <p:nvPr>
            <p:ph type="sldNum" sz="quarter" idx="11"/>
          </p:nvPr>
        </p:nvSpPr>
        <p:spPr/>
        <p:txBody>
          <a:bodyPr/>
          <a:lstStyle/>
          <a:p>
            <a:pPr>
              <a:defRPr/>
            </a:pPr>
            <a:fld id="{9B1B5749-53AE-477D-A1AA-B2F3EDB9CECA}" type="slidenum">
              <a:rPr lang="en-US" smtClean="0"/>
              <a:pPr>
                <a:defRPr/>
              </a:pPr>
              <a:t>37</a:t>
            </a:fld>
            <a:endParaRPr lang="en-US" dirty="0"/>
          </a:p>
        </p:txBody>
      </p:sp>
    </p:spTree>
    <p:extLst>
      <p:ext uri="{BB962C8B-B14F-4D97-AF65-F5344CB8AC3E}">
        <p14:creationId xmlns:p14="http://schemas.microsoft.com/office/powerpoint/2010/main" val="18420899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971800"/>
            <a:ext cx="6400800" cy="2057400"/>
          </a:xfrm>
        </p:spPr>
        <p:txBody>
          <a:bodyPr>
            <a:normAutofit/>
          </a:bodyPr>
          <a:lstStyle/>
          <a:p>
            <a:pPr algn="ctr"/>
            <a:r>
              <a:rPr lang="en-US" sz="3200" b="1"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Centers of Excellence for Young Children </a:t>
            </a:r>
            <a:r>
              <a:rPr lang="en-US" sz="3200" dirty="0" smtClean="0">
                <a:effectLst>
                  <a:outerShdw blurRad="38100" dist="38100" dir="2700000" algn="tl">
                    <a:srgbClr val="000000">
                      <a:alpha val="43137"/>
                    </a:srgbClr>
                  </a:outerShdw>
                </a:effectLst>
              </a:rPr>
              <a:t>with Disabilities </a:t>
            </a:r>
            <a:br>
              <a:rPr lang="en-US" sz="3200" dirty="0" smtClean="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531122" y="152400"/>
            <a:ext cx="6096000"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32876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533400" y="152400"/>
            <a:ext cx="8153400" cy="990600"/>
          </a:xfrm>
        </p:spPr>
        <p:txBody>
          <a:bodyPr/>
          <a:lstStyle/>
          <a:p>
            <a:pPr algn="ctr" eaLnBrk="1" hangingPunct="1"/>
            <a:r>
              <a:rPr lang="en-US" dirty="0" smtClean="0"/>
              <a:t>Regions-Grouped</a:t>
            </a:r>
          </a:p>
        </p:txBody>
      </p:sp>
      <p:pic>
        <p:nvPicPr>
          <p:cNvPr id="2" name="Picture 2" descr="region_edrs8709"/>
          <p:cNvPicPr>
            <a:picLocks noGrp="1" noChangeAspect="1" noChangeArrowheads="1"/>
          </p:cNvPicPr>
          <p:nvPr>
            <p:ph sz="half" idx="1"/>
          </p:nvPr>
        </p:nvPicPr>
        <p:blipFill>
          <a:blip r:embed="rId2" cstate="print"/>
          <a:srcRect/>
          <a:stretch>
            <a:fillRect/>
          </a:stretch>
        </p:blipFill>
        <p:spPr bwMode="auto">
          <a:xfrm>
            <a:off x="457200" y="1066800"/>
            <a:ext cx="3962400" cy="5334000"/>
          </a:xfrm>
          <a:prstGeom prst="rect">
            <a:avLst/>
          </a:prstGeom>
          <a:noFill/>
          <a:ln w="9525">
            <a:noFill/>
            <a:miter lim="800000"/>
            <a:headEnd/>
            <a:tailEnd/>
          </a:ln>
        </p:spPr>
      </p:pic>
      <p:sp>
        <p:nvSpPr>
          <p:cNvPr id="1028" name="Rectangle 4"/>
          <p:cNvSpPr>
            <a:spLocks noGrp="1" noChangeArrowheads="1"/>
          </p:cNvSpPr>
          <p:nvPr>
            <p:ph type="body" sz="half" idx="2"/>
          </p:nvPr>
        </p:nvSpPr>
        <p:spPr>
          <a:xfrm>
            <a:off x="4724400" y="1143000"/>
            <a:ext cx="4038600" cy="5486400"/>
          </a:xfrm>
        </p:spPr>
        <p:txBody>
          <a:bodyPr/>
          <a:lstStyle/>
          <a:p>
            <a:pPr eaLnBrk="1" hangingPunct="1"/>
            <a:r>
              <a:rPr lang="en-US" sz="2800" dirty="0" smtClean="0"/>
              <a:t>Regions 1 &amp; 2</a:t>
            </a:r>
          </a:p>
          <a:p>
            <a:pPr eaLnBrk="1" hangingPunct="1"/>
            <a:r>
              <a:rPr lang="en-US" sz="2800" dirty="0" smtClean="0"/>
              <a:t>Region 3</a:t>
            </a:r>
          </a:p>
          <a:p>
            <a:pPr eaLnBrk="1" hangingPunct="1"/>
            <a:r>
              <a:rPr lang="en-US" sz="2800" dirty="0" smtClean="0"/>
              <a:t>Region 4</a:t>
            </a:r>
          </a:p>
          <a:p>
            <a:pPr eaLnBrk="1" hangingPunct="1"/>
            <a:r>
              <a:rPr lang="en-US" sz="2800" dirty="0" smtClean="0"/>
              <a:t>Regions 5, 7W &amp; 7E</a:t>
            </a:r>
          </a:p>
          <a:p>
            <a:pPr eaLnBrk="1" hangingPunct="1"/>
            <a:r>
              <a:rPr lang="en-US" sz="2800" dirty="0" smtClean="0"/>
              <a:t>Regions 6W, 6E &amp; 8</a:t>
            </a:r>
          </a:p>
          <a:p>
            <a:pPr eaLnBrk="1" hangingPunct="1"/>
            <a:r>
              <a:rPr lang="en-US" sz="2800" dirty="0" smtClean="0"/>
              <a:t>Region 9</a:t>
            </a:r>
          </a:p>
          <a:p>
            <a:pPr eaLnBrk="1" hangingPunct="1"/>
            <a:r>
              <a:rPr lang="en-US" sz="2800" dirty="0" smtClean="0"/>
              <a:t>Region 10</a:t>
            </a:r>
          </a:p>
          <a:p>
            <a:pPr eaLnBrk="1" hangingPunct="1"/>
            <a:r>
              <a:rPr lang="en-US" sz="2800" dirty="0" smtClean="0"/>
              <a:t>Region 11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Minnesota Department of Education is the Lead Agency for Part C</a:t>
            </a:r>
          </a:p>
          <a:p>
            <a:r>
              <a:rPr lang="en-US" dirty="0" smtClean="0"/>
              <a:t>Part C and 619 housed within Division of Early Learning Services</a:t>
            </a:r>
          </a:p>
          <a:p>
            <a:r>
              <a:rPr lang="en-US" dirty="0" smtClean="0"/>
              <a:t>Eligible children receive FAPE from birth</a:t>
            </a:r>
          </a:p>
          <a:p>
            <a:r>
              <a:rPr lang="en-US" dirty="0" smtClean="0"/>
              <a:t>“Moderate” eligibility state for Part C</a:t>
            </a:r>
          </a:p>
          <a:p>
            <a:r>
              <a:rPr lang="en-US" dirty="0" smtClean="0"/>
              <a:t>12/1/13 Child Count</a:t>
            </a:r>
          </a:p>
          <a:p>
            <a:pPr lvl="1"/>
            <a:r>
              <a:rPr lang="en-US" dirty="0" smtClean="0"/>
              <a:t>5,162 infants and toddlers 0-2</a:t>
            </a:r>
          </a:p>
          <a:p>
            <a:pPr lvl="1"/>
            <a:r>
              <a:rPr lang="en-US" dirty="0" smtClean="0"/>
              <a:t>15,159 children 3-5</a:t>
            </a:r>
          </a:p>
        </p:txBody>
      </p:sp>
      <p:sp>
        <p:nvSpPr>
          <p:cNvPr id="3" name="Title 2"/>
          <p:cNvSpPr>
            <a:spLocks noGrp="1"/>
          </p:cNvSpPr>
          <p:nvPr>
            <p:ph type="title"/>
          </p:nvPr>
        </p:nvSpPr>
        <p:spPr/>
        <p:txBody>
          <a:bodyPr/>
          <a:lstStyle/>
          <a:p>
            <a:r>
              <a:rPr lang="en-US" dirty="0" smtClean="0"/>
              <a:t>A Bit About Minnesota</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4</a:t>
            </a:fld>
            <a:endParaRPr lang="en-US" dirty="0"/>
          </a:p>
        </p:txBody>
      </p:sp>
    </p:spTree>
    <p:extLst>
      <p:ext uri="{BB962C8B-B14F-4D97-AF65-F5344CB8AC3E}">
        <p14:creationId xmlns:p14="http://schemas.microsoft.com/office/powerpoint/2010/main" val="2681034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Conceptualized with support from Camille Catlett and NPDCI project</a:t>
            </a:r>
          </a:p>
          <a:p>
            <a:r>
              <a:rPr lang="en-US" dirty="0" smtClean="0"/>
              <a:t>Launched using ARRA funds</a:t>
            </a:r>
          </a:p>
          <a:p>
            <a:r>
              <a:rPr lang="en-US" dirty="0" smtClean="0"/>
              <a:t>$2,000,000 budget for 2014-2015</a:t>
            </a:r>
          </a:p>
          <a:p>
            <a:r>
              <a:rPr lang="en-US" dirty="0" smtClean="0"/>
              <a:t>Part C and Part B/619 Discretionary Funds</a:t>
            </a:r>
          </a:p>
          <a:p>
            <a:r>
              <a:rPr lang="en-US" dirty="0" smtClean="0"/>
              <a:t>10.0 FTE across state</a:t>
            </a:r>
          </a:p>
          <a:p>
            <a:pPr marL="0" indent="0">
              <a:buNone/>
            </a:pPr>
            <a:endParaRPr lang="en-US" dirty="0"/>
          </a:p>
        </p:txBody>
      </p:sp>
      <p:sp>
        <p:nvSpPr>
          <p:cNvPr id="3" name="Title 2"/>
          <p:cNvSpPr>
            <a:spLocks noGrp="1"/>
          </p:cNvSpPr>
          <p:nvPr>
            <p:ph type="title"/>
          </p:nvPr>
        </p:nvSpPr>
        <p:spPr/>
        <p:txBody>
          <a:bodyPr/>
          <a:lstStyle/>
          <a:p>
            <a:r>
              <a:rPr lang="en-US" dirty="0" smtClean="0"/>
              <a:t>Centers of Excellence</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40</a:t>
            </a:fld>
            <a:endParaRPr lang="en-US" dirty="0"/>
          </a:p>
        </p:txBody>
      </p:sp>
    </p:spTree>
    <p:extLst>
      <p:ext uri="{BB962C8B-B14F-4D97-AF65-F5344CB8AC3E}">
        <p14:creationId xmlns:p14="http://schemas.microsoft.com/office/powerpoint/2010/main" val="28938787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Level CoE Goals</a:t>
            </a:r>
            <a:endParaRPr lang="en-US" dirty="0"/>
          </a:p>
        </p:txBody>
      </p:sp>
      <p:sp>
        <p:nvSpPr>
          <p:cNvPr id="3" name="Content Placeholder 2"/>
          <p:cNvSpPr>
            <a:spLocks noGrp="1"/>
          </p:cNvSpPr>
          <p:nvPr>
            <p:ph idx="1"/>
          </p:nvPr>
        </p:nvSpPr>
        <p:spPr>
          <a:xfrm>
            <a:off x="457200" y="1371600"/>
            <a:ext cx="7620000" cy="4648200"/>
          </a:xfrm>
        </p:spPr>
        <p:txBody>
          <a:bodyPr>
            <a:normAutofit/>
          </a:bodyPr>
          <a:lstStyle/>
          <a:p>
            <a:r>
              <a:rPr lang="en-US" sz="2800" dirty="0"/>
              <a:t>Build Statewide Professional Development Dissemination </a:t>
            </a:r>
            <a:r>
              <a:rPr lang="en-US" sz="2800" dirty="0" smtClean="0"/>
              <a:t>Capacity</a:t>
            </a:r>
          </a:p>
          <a:p>
            <a:r>
              <a:rPr lang="en-US" sz="2800" dirty="0" smtClean="0"/>
              <a:t>Enhance </a:t>
            </a:r>
            <a:r>
              <a:rPr lang="en-US" sz="2800" dirty="0"/>
              <a:t>Regional Training and Coaching Capacity</a:t>
            </a:r>
          </a:p>
          <a:p>
            <a:r>
              <a:rPr lang="en-US" sz="2800" dirty="0" smtClean="0"/>
              <a:t>Promote Regional </a:t>
            </a:r>
            <a:r>
              <a:rPr lang="en-US" sz="2800" dirty="0"/>
              <a:t>Collaboration for </a:t>
            </a:r>
            <a:r>
              <a:rPr lang="en-US" sz="2800" dirty="0" smtClean="0"/>
              <a:t>cross sector EC </a:t>
            </a:r>
            <a:r>
              <a:rPr lang="en-US" sz="2800" dirty="0"/>
              <a:t>work</a:t>
            </a:r>
          </a:p>
          <a:p>
            <a:r>
              <a:rPr lang="en-US" sz="2800" dirty="0" smtClean="0"/>
              <a:t>Use Active Implementation (a.k.a. Implementation Science) to close the gap between research and practice.</a:t>
            </a:r>
            <a:endParaRPr lang="en-US" sz="2800" dirty="0"/>
          </a:p>
        </p:txBody>
      </p:sp>
      <p:sp>
        <p:nvSpPr>
          <p:cNvPr id="4" name="Footer Placeholder 3"/>
          <p:cNvSpPr>
            <a:spLocks noGrp="1"/>
          </p:cNvSpPr>
          <p:nvPr>
            <p:ph type="ftr" sz="quarter" idx="10"/>
          </p:nvPr>
        </p:nvSpPr>
        <p:spPr>
          <a:xfrm>
            <a:off x="3124200" y="6356350"/>
            <a:ext cx="2895600" cy="365125"/>
          </a:xfrm>
        </p:spPr>
        <p:txBody>
          <a:bodyPr/>
          <a:lstStyle/>
          <a:p>
            <a:pPr>
              <a:defRPr/>
            </a:pPr>
            <a:r>
              <a:rPr lang="en-US" dirty="0" smtClean="0"/>
              <a:t>education.state.mn.us</a:t>
            </a:r>
            <a:endParaRPr lang="en-US" dirty="0"/>
          </a:p>
        </p:txBody>
      </p:sp>
      <p:sp>
        <p:nvSpPr>
          <p:cNvPr id="5" name="Footer Placeholder 3"/>
          <p:cNvSpPr txBox="1">
            <a:spLocks/>
          </p:cNvSpPr>
          <p:nvPr/>
        </p:nvSpPr>
        <p:spPr>
          <a:xfrm>
            <a:off x="6553200" y="6416675"/>
            <a:ext cx="2133600" cy="365125"/>
          </a:xfrm>
          <a:prstGeom prst="rect">
            <a:avLst/>
          </a:prstGeom>
        </p:spPr>
        <p:txBody>
          <a:bodyPr/>
          <a:lstStyle>
            <a:defPPr>
              <a:defRPr lang="en-US"/>
            </a:defPPr>
            <a:lvl1pPr algn="r" rtl="0" fontAlgn="auto">
              <a:spcBef>
                <a:spcPts val="0"/>
              </a:spcBef>
              <a:spcAft>
                <a:spcPts val="0"/>
              </a:spcAft>
              <a:defRPr sz="12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dirty="0" smtClean="0"/>
              <a:t>49</a:t>
            </a:r>
            <a:endParaRPr lang="en-US" dirty="0"/>
          </a:p>
        </p:txBody>
      </p:sp>
    </p:spTree>
    <p:extLst>
      <p:ext uri="{BB962C8B-B14F-4D97-AF65-F5344CB8AC3E}">
        <p14:creationId xmlns:p14="http://schemas.microsoft.com/office/powerpoint/2010/main" val="388396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en-US" dirty="0" smtClean="0"/>
              <a:t>Local CoE Goals</a:t>
            </a:r>
          </a:p>
        </p:txBody>
      </p:sp>
      <p:sp>
        <p:nvSpPr>
          <p:cNvPr id="15363" name="Rectangle 3"/>
          <p:cNvSpPr>
            <a:spLocks noGrp="1" noChangeArrowheads="1"/>
          </p:cNvSpPr>
          <p:nvPr>
            <p:ph idx="1"/>
          </p:nvPr>
        </p:nvSpPr>
        <p:spPr>
          <a:xfrm>
            <a:off x="381000" y="1143000"/>
            <a:ext cx="8305800" cy="5029200"/>
          </a:xfrm>
        </p:spPr>
        <p:txBody>
          <a:bodyPr>
            <a:normAutofit lnSpcReduction="10000"/>
          </a:bodyPr>
          <a:lstStyle/>
          <a:p>
            <a:pPr eaLnBrk="1" hangingPunct="1"/>
            <a:r>
              <a:rPr lang="en-US" sz="2800" dirty="0" smtClean="0"/>
              <a:t>Identify local program strengths and needs (INSPIRE ACTION).</a:t>
            </a:r>
          </a:p>
          <a:p>
            <a:pPr eaLnBrk="1" hangingPunct="1"/>
            <a:r>
              <a:rPr lang="en-US" sz="2800" dirty="0" smtClean="0"/>
              <a:t>Professional </a:t>
            </a:r>
            <a:r>
              <a:rPr lang="en-US" sz="2800" dirty="0"/>
              <a:t>Development </a:t>
            </a:r>
            <a:r>
              <a:rPr lang="en-US" sz="2800" dirty="0" smtClean="0"/>
              <a:t>Facilitators </a:t>
            </a:r>
            <a:r>
              <a:rPr lang="en-US" sz="2800" dirty="0"/>
              <a:t>(</a:t>
            </a:r>
            <a:r>
              <a:rPr lang="en-US" sz="2800" dirty="0" smtClean="0"/>
              <a:t>PDFs) will </a:t>
            </a:r>
            <a:r>
              <a:rPr lang="en-US" sz="2800" dirty="0"/>
              <a:t>actively partner with local program staff and leaders to build quality and install innovations</a:t>
            </a:r>
            <a:r>
              <a:rPr lang="en-US" sz="2800" dirty="0" smtClean="0"/>
              <a:t>.</a:t>
            </a:r>
          </a:p>
          <a:p>
            <a:pPr eaLnBrk="1" hangingPunct="1"/>
            <a:r>
              <a:rPr lang="en-US" sz="2800" dirty="0" smtClean="0"/>
              <a:t>Prepare programs to install innovations by building  a quality ‘foundation’ (a.k.a. “brick work”)</a:t>
            </a:r>
          </a:p>
          <a:p>
            <a:pPr eaLnBrk="1" hangingPunct="1"/>
            <a:r>
              <a:rPr lang="en-US" sz="2800" dirty="0" smtClean="0"/>
              <a:t>Support quality </a:t>
            </a:r>
            <a:r>
              <a:rPr lang="en-US" sz="2800" dirty="0"/>
              <a:t>programs to </a:t>
            </a:r>
            <a:r>
              <a:rPr lang="en-US" sz="2800" dirty="0" smtClean="0"/>
              <a:t>implement “Innovations” using “Active Implementation”.</a:t>
            </a:r>
          </a:p>
        </p:txBody>
      </p:sp>
      <p:sp>
        <p:nvSpPr>
          <p:cNvPr id="4" name="Footer Placeholder 3"/>
          <p:cNvSpPr>
            <a:spLocks noGrp="1"/>
          </p:cNvSpPr>
          <p:nvPr>
            <p:ph type="ftr" sz="quarter" idx="11"/>
          </p:nvPr>
        </p:nvSpPr>
        <p:spPr/>
        <p:txBody>
          <a:bodyPr/>
          <a:lstStyle/>
          <a:p>
            <a:r>
              <a:rPr lang="en-US" dirty="0" smtClean="0"/>
              <a:t>48</a:t>
            </a:r>
            <a:endParaRPr lang="en-US" dirty="0"/>
          </a:p>
        </p:txBody>
      </p:sp>
      <p:sp>
        <p:nvSpPr>
          <p:cNvPr id="6" name="Footer Placeholder 3"/>
          <p:cNvSpPr>
            <a:spLocks noGrp="1"/>
          </p:cNvSpPr>
          <p:nvPr>
            <p:ph type="ftr" sz="quarter" idx="10"/>
          </p:nvPr>
        </p:nvSpPr>
        <p:spPr>
          <a:xfrm>
            <a:off x="3124200" y="6356350"/>
            <a:ext cx="2895600" cy="365125"/>
          </a:xfrm>
        </p:spPr>
        <p:txBody>
          <a:bodyPr/>
          <a:lstStyle/>
          <a:p>
            <a:pPr>
              <a:defRPr/>
            </a:pPr>
            <a:r>
              <a:rPr lang="en-US" dirty="0" smtClean="0"/>
              <a:t>education.state.mn.us</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Sphere of Influence- PD work and the Centers of Excellence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64971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2030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idx="4294967295"/>
          </p:nvPr>
        </p:nvSpPr>
        <p:spPr>
          <a:xfrm>
            <a:off x="228600" y="304800"/>
            <a:ext cx="8534400" cy="1020763"/>
          </a:xfrm>
          <a:prstGeom prst="rect">
            <a:avLst/>
          </a:prstGeom>
        </p:spPr>
        <p:txBody>
          <a:bodyPr/>
          <a:lstStyle/>
          <a:p>
            <a:r>
              <a:rPr lang="en-US" altLang="en-US" sz="3600" dirty="0" smtClean="0">
                <a:solidFill>
                  <a:schemeClr val="tx1"/>
                </a:solidFill>
                <a:latin typeface="Myriad Web Pro"/>
              </a:rPr>
              <a:t>Research to Practice Gap</a:t>
            </a:r>
          </a:p>
        </p:txBody>
      </p:sp>
      <p:sp>
        <p:nvSpPr>
          <p:cNvPr id="230403" name="Rectangle 14"/>
          <p:cNvSpPr>
            <a:spLocks noChangeArrowheads="1"/>
          </p:cNvSpPr>
          <p:nvPr/>
        </p:nvSpPr>
        <p:spPr bwMode="auto">
          <a:xfrm>
            <a:off x="5562600" y="5638800"/>
            <a:ext cx="2971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eaLnBrk="1" hangingPunct="1">
              <a:spcBef>
                <a:spcPct val="0"/>
              </a:spcBef>
              <a:buFontTx/>
              <a:buNone/>
            </a:pPr>
            <a:endParaRPr lang="en-US" altLang="en-US" sz="1800" dirty="0">
              <a:solidFill>
                <a:srgbClr val="000000"/>
              </a:solidFill>
              <a:latin typeface="Arial" pitchFamily="34" charset="0"/>
            </a:endParaRPr>
          </a:p>
        </p:txBody>
      </p:sp>
      <p:sp>
        <p:nvSpPr>
          <p:cNvPr id="17" name="Rectangle 16"/>
          <p:cNvSpPr>
            <a:spLocks noChangeArrowheads="1"/>
          </p:cNvSpPr>
          <p:nvPr/>
        </p:nvSpPr>
        <p:spPr bwMode="auto">
          <a:xfrm>
            <a:off x="392113" y="4343400"/>
            <a:ext cx="848201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eaLnBrk="1" hangingPunct="1">
              <a:spcBef>
                <a:spcPct val="0"/>
              </a:spcBef>
              <a:buFontTx/>
              <a:buNone/>
            </a:pPr>
            <a:r>
              <a:rPr lang="en-US" altLang="en-US" sz="2800" dirty="0">
                <a:solidFill>
                  <a:srgbClr val="003366"/>
                </a:solidFill>
                <a:latin typeface="Arial" pitchFamily="34" charset="0"/>
              </a:rPr>
              <a:t>Active Implementation is defined as </a:t>
            </a:r>
            <a:r>
              <a:rPr lang="en-US" altLang="en-US" sz="2800" b="1" i="1" dirty="0">
                <a:solidFill>
                  <a:srgbClr val="003366"/>
                </a:solidFill>
                <a:latin typeface="Arial" pitchFamily="34" charset="0"/>
              </a:rPr>
              <a:t>a specified set of activities</a:t>
            </a:r>
            <a:r>
              <a:rPr lang="en-US" altLang="en-US" sz="2800" dirty="0">
                <a:solidFill>
                  <a:srgbClr val="003366"/>
                </a:solidFill>
                <a:latin typeface="Arial" pitchFamily="34" charset="0"/>
              </a:rPr>
              <a:t> designed to put into practice an activity or program of</a:t>
            </a:r>
            <a:r>
              <a:rPr lang="en-US" altLang="en-US" sz="2800" b="1" dirty="0">
                <a:solidFill>
                  <a:srgbClr val="003366"/>
                </a:solidFill>
                <a:latin typeface="Arial" pitchFamily="34" charset="0"/>
              </a:rPr>
              <a:t> known dimensions. </a:t>
            </a:r>
          </a:p>
        </p:txBody>
      </p:sp>
      <p:sp>
        <p:nvSpPr>
          <p:cNvPr id="230405" name="Rectangle 2"/>
          <p:cNvSpPr txBox="1">
            <a:spLocks noChangeArrowheads="1"/>
          </p:cNvSpPr>
          <p:nvPr/>
        </p:nvSpPr>
        <p:spPr bwMode="auto">
          <a:xfrm>
            <a:off x="0" y="228600"/>
            <a:ext cx="9144000" cy="1020763"/>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algn="ctr" eaLnBrk="1" hangingPunct="1">
              <a:spcBef>
                <a:spcPct val="0"/>
              </a:spcBef>
              <a:buFontTx/>
              <a:buNone/>
            </a:pPr>
            <a:r>
              <a:rPr lang="en-US" altLang="en-US" sz="4000" b="1" dirty="0">
                <a:solidFill>
                  <a:srgbClr val="FFFFFF"/>
                </a:solidFill>
                <a:latin typeface="Myriad Web Pro"/>
              </a:rPr>
              <a:t>Research to Practice Gap</a:t>
            </a:r>
          </a:p>
        </p:txBody>
      </p:sp>
      <p:grpSp>
        <p:nvGrpSpPr>
          <p:cNvPr id="230406" name="Group 4"/>
          <p:cNvGrpSpPr>
            <a:grpSpLocks/>
          </p:cNvGrpSpPr>
          <p:nvPr/>
        </p:nvGrpSpPr>
        <p:grpSpPr bwMode="auto">
          <a:xfrm>
            <a:off x="325438" y="2206625"/>
            <a:ext cx="2971800" cy="1524000"/>
            <a:chOff x="912" y="2016"/>
            <a:chExt cx="1872" cy="960"/>
          </a:xfrm>
        </p:grpSpPr>
        <p:sp>
          <p:nvSpPr>
            <p:cNvPr id="217099" name="Oval 5"/>
            <p:cNvSpPr>
              <a:spLocks noChangeArrowheads="1"/>
            </p:cNvSpPr>
            <p:nvPr/>
          </p:nvSpPr>
          <p:spPr bwMode="auto">
            <a:xfrm>
              <a:off x="912" y="2016"/>
              <a:ext cx="1872" cy="960"/>
            </a:xfrm>
            <a:prstGeom prst="ellipse">
              <a:avLst/>
            </a:prstGeom>
            <a:solidFill>
              <a:schemeClr val="bg1">
                <a:lumMod val="95000"/>
              </a:schemeClr>
            </a:solidFill>
            <a:ln w="9525">
              <a:solidFill>
                <a:schemeClr val="tx1"/>
              </a:solidFill>
              <a:round/>
              <a:headEnd/>
              <a:tailEnd/>
            </a:ln>
          </p:spPr>
          <p:txBody>
            <a:bodyPr wrap="none" anchor="ctr"/>
            <a:lstStyle/>
            <a:p>
              <a:pPr>
                <a:defRPr/>
              </a:pPr>
              <a:endParaRPr lang="en-US" dirty="0">
                <a:solidFill>
                  <a:srgbClr val="000000"/>
                </a:solidFill>
              </a:endParaRPr>
            </a:p>
          </p:txBody>
        </p:sp>
        <p:sp>
          <p:nvSpPr>
            <p:cNvPr id="230411" name="Text Box 6"/>
            <p:cNvSpPr txBox="1">
              <a:spLocks noChangeArrowheads="1"/>
            </p:cNvSpPr>
            <p:nvPr/>
          </p:nvSpPr>
          <p:spPr bwMode="auto">
            <a:xfrm>
              <a:off x="1104" y="2352"/>
              <a:ext cx="1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algn="ctr" eaLnBrk="1" hangingPunct="1">
                <a:spcBef>
                  <a:spcPct val="50000"/>
                </a:spcBef>
                <a:buFontTx/>
                <a:buNone/>
              </a:pPr>
              <a:r>
                <a:rPr lang="en-US" altLang="en-US" sz="2400" b="1" dirty="0">
                  <a:solidFill>
                    <a:srgbClr val="001574"/>
                  </a:solidFill>
                  <a:latin typeface="Arial" pitchFamily="34" charset="0"/>
                </a:rPr>
                <a:t>RESEARCH</a:t>
              </a:r>
            </a:p>
          </p:txBody>
        </p:sp>
      </p:grpSp>
      <p:grpSp>
        <p:nvGrpSpPr>
          <p:cNvPr id="26" name="Group 7"/>
          <p:cNvGrpSpPr>
            <a:grpSpLocks/>
          </p:cNvGrpSpPr>
          <p:nvPr/>
        </p:nvGrpSpPr>
        <p:grpSpPr bwMode="auto">
          <a:xfrm>
            <a:off x="5807590" y="2186448"/>
            <a:ext cx="3065979" cy="1547352"/>
            <a:chOff x="3984" y="2016"/>
            <a:chExt cx="1776" cy="912"/>
          </a:xfrm>
          <a:solidFill>
            <a:schemeClr val="bg2">
              <a:lumMod val="95000"/>
            </a:schemeClr>
          </a:solidFill>
        </p:grpSpPr>
        <p:sp>
          <p:nvSpPr>
            <p:cNvPr id="27" name="Oval 8"/>
            <p:cNvSpPr>
              <a:spLocks noChangeArrowheads="1"/>
            </p:cNvSpPr>
            <p:nvPr/>
          </p:nvSpPr>
          <p:spPr bwMode="auto">
            <a:xfrm>
              <a:off x="3984" y="2016"/>
              <a:ext cx="1776" cy="912"/>
            </a:xfrm>
            <a:prstGeom prst="ellipse">
              <a:avLst/>
            </a:prstGeom>
            <a:grpFill/>
            <a:ln w="9525">
              <a:solidFill>
                <a:schemeClr val="tx1"/>
              </a:solidFill>
              <a:round/>
              <a:headEnd/>
              <a:tailEnd/>
            </a:ln>
          </p:spPr>
          <p:txBody>
            <a:bodyPr wrap="none" anchor="ctr"/>
            <a:lstStyle/>
            <a:p>
              <a:pPr>
                <a:defRPr/>
              </a:pPr>
              <a:endParaRPr lang="en-US" dirty="0">
                <a:solidFill>
                  <a:srgbClr val="000000"/>
                </a:solidFill>
                <a:latin typeface="Arial" charset="0"/>
              </a:endParaRPr>
            </a:p>
          </p:txBody>
        </p:sp>
        <p:sp>
          <p:nvSpPr>
            <p:cNvPr id="28" name="Text Box 9"/>
            <p:cNvSpPr txBox="1">
              <a:spLocks noChangeArrowheads="1"/>
            </p:cNvSpPr>
            <p:nvPr/>
          </p:nvSpPr>
          <p:spPr bwMode="auto">
            <a:xfrm>
              <a:off x="4128" y="2304"/>
              <a:ext cx="1344" cy="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en-US" sz="2400" b="1" dirty="0" smtClean="0">
                  <a:solidFill>
                    <a:srgbClr val="001574"/>
                  </a:solidFill>
                </a:rPr>
                <a:t>PRACTICE</a:t>
              </a:r>
            </a:p>
          </p:txBody>
        </p:sp>
      </p:grpSp>
      <p:sp>
        <p:nvSpPr>
          <p:cNvPr id="230408" name="Text Box 10"/>
          <p:cNvSpPr txBox="1">
            <a:spLocks noChangeArrowheads="1"/>
          </p:cNvSpPr>
          <p:nvPr/>
        </p:nvSpPr>
        <p:spPr bwMode="auto">
          <a:xfrm>
            <a:off x="3873500" y="2643188"/>
            <a:ext cx="1447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algn="ctr" eaLnBrk="1" hangingPunct="1">
              <a:spcBef>
                <a:spcPct val="50000"/>
              </a:spcBef>
              <a:buFontTx/>
              <a:buNone/>
            </a:pPr>
            <a:r>
              <a:rPr lang="en-US" altLang="en-US" b="1" dirty="0">
                <a:solidFill>
                  <a:srgbClr val="001933"/>
                </a:solidFill>
                <a:latin typeface="Arial" pitchFamily="34" charset="0"/>
              </a:rPr>
              <a:t>GAP</a:t>
            </a:r>
          </a:p>
        </p:txBody>
      </p:sp>
      <p:grpSp>
        <p:nvGrpSpPr>
          <p:cNvPr id="30" name="Group 11"/>
          <p:cNvGrpSpPr>
            <a:grpSpLocks/>
          </p:cNvGrpSpPr>
          <p:nvPr/>
        </p:nvGrpSpPr>
        <p:grpSpPr bwMode="auto">
          <a:xfrm>
            <a:off x="3002939" y="2133600"/>
            <a:ext cx="3124200" cy="1600200"/>
            <a:chOff x="2640" y="2016"/>
            <a:chExt cx="1680" cy="1008"/>
          </a:xfrm>
          <a:solidFill>
            <a:schemeClr val="bg2">
              <a:lumMod val="95000"/>
            </a:schemeClr>
          </a:solidFill>
        </p:grpSpPr>
        <p:sp>
          <p:nvSpPr>
            <p:cNvPr id="31" name="Oval 12"/>
            <p:cNvSpPr>
              <a:spLocks noChangeArrowheads="1"/>
            </p:cNvSpPr>
            <p:nvPr/>
          </p:nvSpPr>
          <p:spPr bwMode="auto">
            <a:xfrm>
              <a:off x="2640" y="2016"/>
              <a:ext cx="1680" cy="1008"/>
            </a:xfrm>
            <a:prstGeom prst="ellipse">
              <a:avLst/>
            </a:prstGeom>
            <a:grpFill/>
            <a:ln w="28575">
              <a:solidFill>
                <a:schemeClr val="tx1"/>
              </a:solidFill>
              <a:round/>
              <a:headEnd/>
              <a:tailEnd/>
            </a:ln>
          </p:spPr>
          <p:txBody>
            <a:bodyPr wrap="none" anchor="ctr"/>
            <a:lstStyle/>
            <a:p>
              <a:pPr>
                <a:defRPr/>
              </a:pPr>
              <a:endParaRPr lang="en-US" dirty="0">
                <a:solidFill>
                  <a:srgbClr val="000000"/>
                </a:solidFill>
                <a:latin typeface="Arial" charset="0"/>
              </a:endParaRPr>
            </a:p>
          </p:txBody>
        </p:sp>
        <p:sp>
          <p:nvSpPr>
            <p:cNvPr id="32" name="Text Box 13"/>
            <p:cNvSpPr txBox="1">
              <a:spLocks noChangeArrowheads="1"/>
            </p:cNvSpPr>
            <p:nvPr/>
          </p:nvSpPr>
          <p:spPr bwMode="auto">
            <a:xfrm>
              <a:off x="2688" y="2352"/>
              <a:ext cx="1584" cy="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en-US" sz="2400" b="1" dirty="0" smtClean="0">
                  <a:solidFill>
                    <a:srgbClr val="C00000"/>
                  </a:solidFill>
                </a:rPr>
                <a:t>IMPLEMENTATION</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a:spLocks noGrp="1"/>
          </p:cNvSpPr>
          <p:nvPr>
            <p:ph idx="4294967295"/>
          </p:nvPr>
        </p:nvSpPr>
        <p:spPr>
          <a:xfrm>
            <a:off x="0" y="1493838"/>
            <a:ext cx="7458075" cy="4906962"/>
          </a:xfrm>
        </p:spPr>
        <p:txBody>
          <a:bodyPr>
            <a:normAutofit lnSpcReduction="10000"/>
          </a:bodyPr>
          <a:lstStyle/>
          <a:p>
            <a:pPr>
              <a:lnSpc>
                <a:spcPct val="90000"/>
              </a:lnSpc>
              <a:spcBef>
                <a:spcPts val="600"/>
              </a:spcBef>
              <a:spcAft>
                <a:spcPts val="300"/>
              </a:spcAft>
              <a:defRPr/>
            </a:pPr>
            <a:r>
              <a:rPr lang="en-US" sz="2400" b="1" dirty="0" smtClean="0">
                <a:solidFill>
                  <a:schemeClr val="tx1"/>
                </a:solidFill>
              </a:rPr>
              <a:t>USABLE INTERVENTIONS</a:t>
            </a:r>
            <a:endParaRPr lang="en-US" altLang="ja-JP" sz="2400" b="1" dirty="0" smtClean="0">
              <a:solidFill>
                <a:schemeClr val="tx1"/>
              </a:solidFill>
            </a:endParaRPr>
          </a:p>
          <a:p>
            <a:pPr lvl="1">
              <a:lnSpc>
                <a:spcPct val="90000"/>
              </a:lnSpc>
              <a:spcBef>
                <a:spcPts val="600"/>
              </a:spcBef>
              <a:spcAft>
                <a:spcPts val="300"/>
              </a:spcAft>
              <a:defRPr/>
            </a:pPr>
            <a:r>
              <a:rPr lang="en-US" sz="2200" i="1" dirty="0" smtClean="0">
                <a:solidFill>
                  <a:schemeClr val="tx1"/>
                </a:solidFill>
                <a:ea typeface="MS PGothic" pitchFamily="34" charset="-128"/>
              </a:rPr>
              <a:t>To experience the benefits of the intervention, what exactly are practitioners saying and doing?</a:t>
            </a:r>
          </a:p>
          <a:p>
            <a:pPr>
              <a:lnSpc>
                <a:spcPct val="90000"/>
              </a:lnSpc>
              <a:spcBef>
                <a:spcPts val="600"/>
              </a:spcBef>
              <a:spcAft>
                <a:spcPts val="300"/>
              </a:spcAft>
              <a:defRPr/>
            </a:pPr>
            <a:r>
              <a:rPr lang="en-US" sz="2400" b="1" dirty="0" smtClean="0">
                <a:solidFill>
                  <a:schemeClr val="tx1"/>
                </a:solidFill>
              </a:rPr>
              <a:t>IMPLEMENTATION STAGES</a:t>
            </a:r>
            <a:r>
              <a:rPr lang="en-US" altLang="ja-JP" sz="2400" b="1" dirty="0" smtClean="0">
                <a:solidFill>
                  <a:schemeClr val="tx1"/>
                </a:solidFill>
              </a:rPr>
              <a:t> </a:t>
            </a:r>
          </a:p>
          <a:p>
            <a:pPr lvl="1">
              <a:lnSpc>
                <a:spcPct val="90000"/>
              </a:lnSpc>
              <a:spcBef>
                <a:spcPts val="600"/>
              </a:spcBef>
              <a:spcAft>
                <a:spcPts val="300"/>
              </a:spcAft>
              <a:defRPr/>
            </a:pPr>
            <a:r>
              <a:rPr lang="en-US" sz="2200" i="1" dirty="0" smtClean="0">
                <a:solidFill>
                  <a:schemeClr val="tx1"/>
                </a:solidFill>
                <a:ea typeface="MS PGothic" pitchFamily="34" charset="-128"/>
              </a:rPr>
              <a:t>What steps lead to successful implementation?</a:t>
            </a:r>
            <a:endParaRPr lang="en-US" altLang="ja-JP" sz="2200" i="1" dirty="0" smtClean="0">
              <a:solidFill>
                <a:schemeClr val="tx1"/>
              </a:solidFill>
              <a:ea typeface="MS PGothic" pitchFamily="34" charset="-128"/>
            </a:endParaRPr>
          </a:p>
          <a:p>
            <a:pPr marL="400050">
              <a:lnSpc>
                <a:spcPct val="90000"/>
              </a:lnSpc>
              <a:spcBef>
                <a:spcPts val="600"/>
              </a:spcBef>
              <a:spcAft>
                <a:spcPts val="300"/>
              </a:spcAft>
              <a:defRPr/>
            </a:pPr>
            <a:r>
              <a:rPr lang="en-US" sz="2400" b="1" dirty="0">
                <a:solidFill>
                  <a:schemeClr val="tx1"/>
                </a:solidFill>
              </a:rPr>
              <a:t>IMPLEMENTATION </a:t>
            </a:r>
            <a:r>
              <a:rPr lang="en-US" sz="2400" b="1" dirty="0" smtClean="0">
                <a:solidFill>
                  <a:schemeClr val="tx1"/>
                </a:solidFill>
              </a:rPr>
              <a:t>DRIVERS</a:t>
            </a:r>
          </a:p>
          <a:p>
            <a:pPr marL="800100" lvl="1">
              <a:lnSpc>
                <a:spcPct val="90000"/>
              </a:lnSpc>
              <a:spcBef>
                <a:spcPts val="600"/>
              </a:spcBef>
              <a:spcAft>
                <a:spcPts val="300"/>
              </a:spcAft>
              <a:defRPr/>
            </a:pPr>
            <a:r>
              <a:rPr lang="en-US" sz="2200" i="1" dirty="0" smtClean="0">
                <a:solidFill>
                  <a:schemeClr val="tx1"/>
                </a:solidFill>
              </a:rPr>
              <a:t>What critical program and organizational supports are needed to implement this change?</a:t>
            </a:r>
          </a:p>
          <a:p>
            <a:pPr marL="400050">
              <a:lnSpc>
                <a:spcPct val="90000"/>
              </a:lnSpc>
              <a:spcBef>
                <a:spcPts val="600"/>
              </a:spcBef>
              <a:spcAft>
                <a:spcPts val="300"/>
              </a:spcAft>
              <a:defRPr/>
            </a:pPr>
            <a:r>
              <a:rPr lang="en-US" sz="2400" b="1" dirty="0">
                <a:solidFill>
                  <a:schemeClr val="tx1"/>
                </a:solidFill>
              </a:rPr>
              <a:t>IMPLEMENTATION </a:t>
            </a:r>
            <a:r>
              <a:rPr lang="en-US" altLang="ja-JP" sz="2400" b="1" dirty="0" smtClean="0">
                <a:solidFill>
                  <a:schemeClr val="tx1"/>
                </a:solidFill>
              </a:rPr>
              <a:t>TEAMS</a:t>
            </a:r>
          </a:p>
          <a:p>
            <a:pPr marL="800100" lvl="1">
              <a:lnSpc>
                <a:spcPct val="90000"/>
              </a:lnSpc>
              <a:spcBef>
                <a:spcPts val="600"/>
              </a:spcBef>
              <a:spcAft>
                <a:spcPts val="300"/>
              </a:spcAft>
              <a:defRPr/>
            </a:pPr>
            <a:r>
              <a:rPr lang="en-US" altLang="ja-JP" sz="2200" i="1" dirty="0" smtClean="0">
                <a:solidFill>
                  <a:schemeClr val="tx1"/>
                </a:solidFill>
              </a:rPr>
              <a:t>Who helps guide the change process?</a:t>
            </a:r>
          </a:p>
          <a:p>
            <a:pPr marL="400050">
              <a:lnSpc>
                <a:spcPct val="90000"/>
              </a:lnSpc>
              <a:spcBef>
                <a:spcPts val="600"/>
              </a:spcBef>
              <a:spcAft>
                <a:spcPts val="300"/>
              </a:spcAft>
              <a:defRPr/>
            </a:pPr>
            <a:r>
              <a:rPr lang="en-US" altLang="ja-JP" sz="2400" b="1" dirty="0" smtClean="0">
                <a:solidFill>
                  <a:schemeClr val="tx1"/>
                </a:solidFill>
              </a:rPr>
              <a:t>IMPROVEMENT CYCLES</a:t>
            </a:r>
          </a:p>
          <a:p>
            <a:pPr marL="800100" lvl="1">
              <a:lnSpc>
                <a:spcPct val="90000"/>
              </a:lnSpc>
              <a:spcBef>
                <a:spcPts val="600"/>
              </a:spcBef>
              <a:spcAft>
                <a:spcPts val="300"/>
              </a:spcAft>
              <a:defRPr/>
            </a:pPr>
            <a:r>
              <a:rPr lang="en-US" altLang="ja-JP" sz="2200" i="1" dirty="0" smtClean="0">
                <a:solidFill>
                  <a:schemeClr val="tx1"/>
                </a:solidFill>
              </a:rPr>
              <a:t>How can we efficiently solve problems and get better</a:t>
            </a:r>
            <a:r>
              <a:rPr lang="en-US" altLang="ja-JP" sz="2200" dirty="0" smtClean="0">
                <a:solidFill>
                  <a:schemeClr val="tx1"/>
                </a:solidFill>
              </a:rPr>
              <a:t>?</a:t>
            </a:r>
            <a:endParaRPr lang="en-US" sz="1800" b="1" dirty="0" smtClean="0">
              <a:solidFill>
                <a:schemeClr val="tx1"/>
              </a:solidFill>
              <a:ea typeface="MS PGothic" pitchFamily="34" charset="-128"/>
            </a:endParaRPr>
          </a:p>
          <a:p>
            <a:pPr lvl="1">
              <a:lnSpc>
                <a:spcPct val="90000"/>
              </a:lnSpc>
              <a:spcBef>
                <a:spcPts val="600"/>
              </a:spcBef>
              <a:spcAft>
                <a:spcPts val="1200"/>
              </a:spcAft>
              <a:defRPr/>
            </a:pPr>
            <a:endParaRPr lang="en-US" sz="1800" dirty="0" smtClean="0">
              <a:ea typeface="MS PGothic" pitchFamily="34" charset="-128"/>
            </a:endParaRPr>
          </a:p>
        </p:txBody>
      </p:sp>
      <p:sp>
        <p:nvSpPr>
          <p:cNvPr id="412675" name="Title 3"/>
          <p:cNvSpPr>
            <a:spLocks noGrp="1"/>
          </p:cNvSpPr>
          <p:nvPr>
            <p:ph type="title" idx="4294967295"/>
          </p:nvPr>
        </p:nvSpPr>
        <p:spPr>
          <a:xfrm>
            <a:off x="0" y="76200"/>
            <a:ext cx="8229600" cy="1143000"/>
          </a:xfrm>
          <a:prstGeom prst="rect">
            <a:avLst/>
          </a:prstGeom>
        </p:spPr>
        <p:txBody>
          <a:bodyPr/>
          <a:lstStyle/>
          <a:p>
            <a:r>
              <a:rPr lang="en-US" altLang="en-US" dirty="0" smtClean="0">
                <a:latin typeface="Myriad Web Pro"/>
              </a:rPr>
              <a:t>Making It Happen</a:t>
            </a:r>
          </a:p>
        </p:txBody>
      </p:sp>
      <p:sp>
        <p:nvSpPr>
          <p:cNvPr id="5" name="Rounded Rectangle 4"/>
          <p:cNvSpPr/>
          <p:nvPr/>
        </p:nvSpPr>
        <p:spPr>
          <a:xfrm>
            <a:off x="7102475" y="1384300"/>
            <a:ext cx="1752600" cy="290513"/>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Interventions</a:t>
            </a:r>
          </a:p>
        </p:txBody>
      </p:sp>
      <p:grpSp>
        <p:nvGrpSpPr>
          <p:cNvPr id="412677" name="Group 6"/>
          <p:cNvGrpSpPr>
            <a:grpSpLocks noChangeAspect="1"/>
          </p:cNvGrpSpPr>
          <p:nvPr/>
        </p:nvGrpSpPr>
        <p:grpSpPr bwMode="auto">
          <a:xfrm>
            <a:off x="7551738" y="1719263"/>
            <a:ext cx="889000" cy="681037"/>
            <a:chOff x="1371600" y="685800"/>
            <a:chExt cx="6172200" cy="6096000"/>
          </a:xfrm>
        </p:grpSpPr>
        <p:sp>
          <p:nvSpPr>
            <p:cNvPr id="8" name="Up Arrow Callout 7"/>
            <p:cNvSpPr>
              <a:spLocks/>
            </p:cNvSpPr>
            <p:nvPr/>
          </p:nvSpPr>
          <p:spPr>
            <a:xfrm rot="10800000">
              <a:off x="3432670" y="685800"/>
              <a:ext cx="2050052" cy="2742487"/>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sp>
          <p:nvSpPr>
            <p:cNvPr id="9" name="Up Arrow Callout 8"/>
            <p:cNvSpPr>
              <a:spLocks/>
            </p:cNvSpPr>
            <p:nvPr/>
          </p:nvSpPr>
          <p:spPr>
            <a:xfrm rot="5400000">
              <a:off x="1713601" y="2461054"/>
              <a:ext cx="2060426" cy="2744421"/>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sp>
          <p:nvSpPr>
            <p:cNvPr id="10" name="Up Arrow Callout 9"/>
            <p:cNvSpPr>
              <a:spLocks/>
            </p:cNvSpPr>
            <p:nvPr/>
          </p:nvSpPr>
          <p:spPr>
            <a:xfrm rot="16200000">
              <a:off x="5141374" y="2475269"/>
              <a:ext cx="2060417" cy="2744428"/>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sp>
          <p:nvSpPr>
            <p:cNvPr id="11" name="Up Arrow Callout 10"/>
            <p:cNvSpPr>
              <a:spLocks/>
            </p:cNvSpPr>
            <p:nvPr/>
          </p:nvSpPr>
          <p:spPr>
            <a:xfrm>
              <a:off x="3432670" y="4039313"/>
              <a:ext cx="2050052" cy="2742487"/>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grpSp>
      <p:grpSp>
        <p:nvGrpSpPr>
          <p:cNvPr id="412678" name="Group 11"/>
          <p:cNvGrpSpPr>
            <a:grpSpLocks/>
          </p:cNvGrpSpPr>
          <p:nvPr/>
        </p:nvGrpSpPr>
        <p:grpSpPr bwMode="auto">
          <a:xfrm>
            <a:off x="7335838" y="2535238"/>
            <a:ext cx="1309687" cy="814387"/>
            <a:chOff x="4800600" y="3276599"/>
            <a:chExt cx="1828801" cy="1293411"/>
          </a:xfrm>
        </p:grpSpPr>
        <p:sp>
          <p:nvSpPr>
            <p:cNvPr id="13" name="Rounded Rectangle 12"/>
            <p:cNvSpPr/>
            <p:nvPr/>
          </p:nvSpPr>
          <p:spPr>
            <a:xfrm>
              <a:off x="4800600" y="3276599"/>
              <a:ext cx="1828801" cy="456349"/>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Stages</a:t>
              </a:r>
            </a:p>
          </p:txBody>
        </p:sp>
        <p:grpSp>
          <p:nvGrpSpPr>
            <p:cNvPr id="412713" name="Group 13"/>
            <p:cNvGrpSpPr>
              <a:grpSpLocks noChangeAspect="1"/>
            </p:cNvGrpSpPr>
            <p:nvPr/>
          </p:nvGrpSpPr>
          <p:grpSpPr bwMode="auto">
            <a:xfrm>
              <a:off x="4800600" y="4045254"/>
              <a:ext cx="1828800" cy="524756"/>
              <a:chOff x="152400" y="838200"/>
              <a:chExt cx="8869680" cy="2545080"/>
            </a:xfrm>
          </p:grpSpPr>
          <p:sp>
            <p:nvSpPr>
              <p:cNvPr id="15" name="Oval 14"/>
              <p:cNvSpPr>
                <a:spLocks noChangeAspect="1"/>
              </p:cNvSpPr>
              <p:nvPr/>
            </p:nvSpPr>
            <p:spPr bwMode="auto">
              <a:xfrm>
                <a:off x="152400"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b="1" dirty="0">
                  <a:solidFill>
                    <a:srgbClr val="000000">
                      <a:lumMod val="75000"/>
                      <a:lumOff val="25000"/>
                    </a:srgbClr>
                  </a:solidFill>
                  <a:latin typeface="Arial"/>
                  <a:ea typeface="+mn-ea"/>
                </a:endParaRPr>
              </a:p>
            </p:txBody>
          </p:sp>
          <p:sp>
            <p:nvSpPr>
              <p:cNvPr id="16" name="Oval 15"/>
              <p:cNvSpPr>
                <a:spLocks noChangeAspect="1"/>
              </p:cNvSpPr>
              <p:nvPr/>
            </p:nvSpPr>
            <p:spPr bwMode="auto">
              <a:xfrm>
                <a:off x="2281126"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sz="1600" b="1" dirty="0">
                  <a:solidFill>
                    <a:srgbClr val="000000">
                      <a:lumMod val="75000"/>
                      <a:lumOff val="25000"/>
                    </a:srgbClr>
                  </a:solidFill>
                  <a:latin typeface="Arial"/>
                  <a:ea typeface="+mn-ea"/>
                </a:endParaRPr>
              </a:p>
            </p:txBody>
          </p:sp>
          <p:sp>
            <p:nvSpPr>
              <p:cNvPr id="17" name="Oval 16"/>
              <p:cNvSpPr>
                <a:spLocks noChangeAspect="1"/>
              </p:cNvSpPr>
              <p:nvPr/>
            </p:nvSpPr>
            <p:spPr bwMode="auto">
              <a:xfrm>
                <a:off x="4420599"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dirty="0">
                  <a:solidFill>
                    <a:srgbClr val="FFFFFF">
                      <a:hueOff val="0"/>
                      <a:satOff val="0"/>
                      <a:lumOff val="0"/>
                      <a:alphaOff val="0"/>
                    </a:srgbClr>
                  </a:solidFill>
                  <a:latin typeface="Arial"/>
                  <a:ea typeface="+mn-ea"/>
                </a:endParaRPr>
              </a:p>
            </p:txBody>
          </p:sp>
          <p:sp>
            <p:nvSpPr>
              <p:cNvPr id="18" name="Oval 17"/>
              <p:cNvSpPr>
                <a:spLocks noChangeAspect="1"/>
              </p:cNvSpPr>
              <p:nvPr/>
            </p:nvSpPr>
            <p:spPr bwMode="auto">
              <a:xfrm>
                <a:off x="6549325"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b="1" dirty="0">
                  <a:solidFill>
                    <a:srgbClr val="000000">
                      <a:lumMod val="75000"/>
                      <a:lumOff val="25000"/>
                    </a:srgbClr>
                  </a:solidFill>
                  <a:latin typeface="Arial"/>
                  <a:ea typeface="+mn-ea"/>
                </a:endParaRPr>
              </a:p>
            </p:txBody>
          </p:sp>
          <p:sp>
            <p:nvSpPr>
              <p:cNvPr id="19" name="Left-Right Arrow 18"/>
              <p:cNvSpPr/>
              <p:nvPr/>
            </p:nvSpPr>
            <p:spPr>
              <a:xfrm>
                <a:off x="2087605" y="839810"/>
                <a:ext cx="731077" cy="452448"/>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0" name="Left-Right Arrow 19"/>
              <p:cNvSpPr/>
              <p:nvPr/>
            </p:nvSpPr>
            <p:spPr>
              <a:xfrm>
                <a:off x="4216331" y="839810"/>
                <a:ext cx="741825" cy="452448"/>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1" name="Left-Right Arrow 20"/>
              <p:cNvSpPr/>
              <p:nvPr/>
            </p:nvSpPr>
            <p:spPr>
              <a:xfrm>
                <a:off x="6355804" y="839810"/>
                <a:ext cx="731077" cy="452448"/>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grpSp>
      </p:grpSp>
      <p:grpSp>
        <p:nvGrpSpPr>
          <p:cNvPr id="412679" name="Group 21"/>
          <p:cNvGrpSpPr>
            <a:grpSpLocks/>
          </p:cNvGrpSpPr>
          <p:nvPr/>
        </p:nvGrpSpPr>
        <p:grpSpPr bwMode="auto">
          <a:xfrm>
            <a:off x="7351713" y="3570288"/>
            <a:ext cx="1298575" cy="1077912"/>
            <a:chOff x="4471188" y="762000"/>
            <a:chExt cx="1828800" cy="1714946"/>
          </a:xfrm>
        </p:grpSpPr>
        <p:grpSp>
          <p:nvGrpSpPr>
            <p:cNvPr id="412706" name="Group 22"/>
            <p:cNvGrpSpPr>
              <a:grpSpLocks noChangeAspect="1"/>
            </p:cNvGrpSpPr>
            <p:nvPr/>
          </p:nvGrpSpPr>
          <p:grpSpPr bwMode="auto">
            <a:xfrm>
              <a:off x="4724400" y="1355806"/>
              <a:ext cx="1371600" cy="1121140"/>
              <a:chOff x="5012100" y="3331891"/>
              <a:chExt cx="3297710" cy="2695529"/>
            </a:xfrm>
          </p:grpSpPr>
          <p:sp>
            <p:nvSpPr>
              <p:cNvPr id="25" name="Isosceles Triangle 24"/>
              <p:cNvSpPr>
                <a:spLocks noChangeArrowheads="1"/>
              </p:cNvSpPr>
              <p:nvPr/>
            </p:nvSpPr>
            <p:spPr bwMode="auto">
              <a:xfrm>
                <a:off x="5010708" y="3398044"/>
                <a:ext cx="3300398" cy="2374333"/>
              </a:xfrm>
              <a:prstGeom prst="triangle">
                <a:avLst>
                  <a:gd name="adj" fmla="val 50000"/>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5400000" scaled="1"/>
                <a:tileRect/>
              </a:gradFill>
              <a:ln w="3175">
                <a:solidFill>
                  <a:schemeClr val="bg1">
                    <a:lumMod val="50000"/>
                  </a:schemeClr>
                </a:solidFill>
                <a:miter lim="800000"/>
                <a:headEnd/>
                <a:tailEnd/>
              </a:ln>
              <a:effectLst/>
            </p:spPr>
            <p:txBody>
              <a:bodyPr anchor="ctr"/>
              <a:lstStyle/>
              <a:p>
                <a:pPr algn="ctr">
                  <a:defRPr/>
                </a:pPr>
                <a:endParaRPr lang="en-US" sz="2400" dirty="0">
                  <a:solidFill>
                    <a:srgbClr val="FFFFFF"/>
                  </a:solidFill>
                  <a:ea typeface="Arial" pitchFamily="-106" charset="0"/>
                  <a:cs typeface="Arial"/>
                </a:endParaRPr>
              </a:p>
            </p:txBody>
          </p:sp>
          <p:sp>
            <p:nvSpPr>
              <p:cNvPr id="26" name="Left-Right Arrow 25"/>
              <p:cNvSpPr>
                <a:spLocks noChangeArrowheads="1"/>
              </p:cNvSpPr>
              <p:nvPr/>
            </p:nvSpPr>
            <p:spPr bwMode="auto">
              <a:xfrm rot="18279725">
                <a:off x="4631367" y="4323364"/>
                <a:ext cx="2441132" cy="456897"/>
              </a:xfrm>
              <a:prstGeom prst="leftRightArrow">
                <a:avLst>
                  <a:gd name="adj1" fmla="val 47565"/>
                  <a:gd name="adj2" fmla="val 50008"/>
                </a:avLst>
              </a:prstGeom>
              <a:solidFill>
                <a:schemeClr val="accent6">
                  <a:lumMod val="75000"/>
                </a:schemeClr>
              </a:solidFill>
              <a:ln w="3175">
                <a:noFill/>
                <a:miter lim="800000"/>
                <a:headEnd/>
                <a:tailEnd/>
              </a:ln>
              <a:effectLst/>
            </p:spPr>
            <p:txBody>
              <a:bodyPr anchor="ctr"/>
              <a:lstStyle/>
              <a:p>
                <a:pPr algn="ctr">
                  <a:defRPr/>
                </a:pPr>
                <a:endParaRPr lang="en-US" sz="2200" b="1" dirty="0">
                  <a:solidFill>
                    <a:srgbClr val="FFFFFF"/>
                  </a:solidFill>
                  <a:ea typeface="Arial" pitchFamily="-106" charset="0"/>
                  <a:cs typeface="Arial"/>
                </a:endParaRPr>
              </a:p>
            </p:txBody>
          </p:sp>
          <p:sp>
            <p:nvSpPr>
              <p:cNvPr id="27" name="Left-Right Arrow 26"/>
              <p:cNvSpPr>
                <a:spLocks noChangeArrowheads="1"/>
              </p:cNvSpPr>
              <p:nvPr/>
            </p:nvSpPr>
            <p:spPr bwMode="auto">
              <a:xfrm rot="3338599">
                <a:off x="6289978" y="4332471"/>
                <a:ext cx="2435061" cy="456897"/>
              </a:xfrm>
              <a:prstGeom prst="leftRightArrow">
                <a:avLst>
                  <a:gd name="adj1" fmla="val 47565"/>
                  <a:gd name="adj2" fmla="val 50008"/>
                </a:avLst>
              </a:prstGeom>
              <a:solidFill>
                <a:schemeClr val="accent6">
                  <a:lumMod val="75000"/>
                </a:schemeClr>
              </a:solidFill>
              <a:ln w="3175">
                <a:noFill/>
                <a:miter lim="800000"/>
                <a:headEnd/>
                <a:tailEnd/>
              </a:ln>
              <a:effectLst/>
            </p:spPr>
            <p:txBody>
              <a:bodyPr anchor="ctr"/>
              <a:lstStyle/>
              <a:p>
                <a:pPr algn="ctr">
                  <a:defRPr/>
                </a:pPr>
                <a:endParaRPr lang="en-US" sz="2200" b="1" dirty="0">
                  <a:solidFill>
                    <a:srgbClr val="FFFFFF"/>
                  </a:solidFill>
                  <a:ea typeface="Arial" pitchFamily="-106" charset="0"/>
                  <a:cs typeface="Arial"/>
                </a:endParaRPr>
              </a:p>
            </p:txBody>
          </p:sp>
          <p:sp>
            <p:nvSpPr>
              <p:cNvPr id="28" name="Left-Right Arrow 27"/>
              <p:cNvSpPr>
                <a:spLocks noChangeArrowheads="1"/>
              </p:cNvSpPr>
              <p:nvPr/>
            </p:nvSpPr>
            <p:spPr bwMode="auto">
              <a:xfrm>
                <a:off x="5118213" y="5565912"/>
                <a:ext cx="3004762" cy="461508"/>
              </a:xfrm>
              <a:prstGeom prst="leftRightArrow">
                <a:avLst>
                  <a:gd name="adj1" fmla="val 47565"/>
                  <a:gd name="adj2" fmla="val 50008"/>
                </a:avLst>
              </a:prstGeom>
              <a:solidFill>
                <a:schemeClr val="accent6">
                  <a:lumMod val="75000"/>
                </a:schemeClr>
              </a:solidFill>
              <a:ln w="3175">
                <a:noFill/>
                <a:miter lim="800000"/>
                <a:headEnd/>
                <a:tailEnd/>
              </a:ln>
              <a:effectLst/>
            </p:spPr>
            <p:txBody>
              <a:bodyPr anchor="ctr"/>
              <a:lstStyle/>
              <a:p>
                <a:pPr algn="ctr">
                  <a:defRPr/>
                </a:pPr>
                <a:endParaRPr lang="en-US" sz="2200" b="1" dirty="0">
                  <a:solidFill>
                    <a:srgbClr val="FFFFFF"/>
                  </a:solidFill>
                  <a:ea typeface="Arial" pitchFamily="-106" charset="0"/>
                  <a:cs typeface="Arial"/>
                </a:endParaRPr>
              </a:p>
            </p:txBody>
          </p:sp>
        </p:grpSp>
        <p:sp>
          <p:nvSpPr>
            <p:cNvPr id="24" name="Rounded Rectangle 23"/>
            <p:cNvSpPr/>
            <p:nvPr/>
          </p:nvSpPr>
          <p:spPr>
            <a:xfrm>
              <a:off x="4471188" y="762000"/>
              <a:ext cx="1828800" cy="4571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Drivers</a:t>
              </a:r>
            </a:p>
          </p:txBody>
        </p:sp>
      </p:grpSp>
      <p:grpSp>
        <p:nvGrpSpPr>
          <p:cNvPr id="412680" name="Group 28"/>
          <p:cNvGrpSpPr>
            <a:grpSpLocks/>
          </p:cNvGrpSpPr>
          <p:nvPr/>
        </p:nvGrpSpPr>
        <p:grpSpPr bwMode="auto">
          <a:xfrm>
            <a:off x="7543800" y="5775325"/>
            <a:ext cx="1098550" cy="1066800"/>
            <a:chOff x="2264550" y="3200400"/>
            <a:chExt cx="1850250" cy="2057400"/>
          </a:xfrm>
        </p:grpSpPr>
        <p:grpSp>
          <p:nvGrpSpPr>
            <p:cNvPr id="412696" name="Group 29"/>
            <p:cNvGrpSpPr>
              <a:grpSpLocks noChangeAspect="1"/>
            </p:cNvGrpSpPr>
            <p:nvPr/>
          </p:nvGrpSpPr>
          <p:grpSpPr bwMode="auto">
            <a:xfrm>
              <a:off x="2286000" y="3451753"/>
              <a:ext cx="1828800" cy="1806047"/>
              <a:chOff x="-502920" y="-1066800"/>
              <a:chExt cx="9799320" cy="9677400"/>
            </a:xfrm>
          </p:grpSpPr>
          <p:sp>
            <p:nvSpPr>
              <p:cNvPr id="32" name="Pie 31"/>
              <p:cNvSpPr>
                <a:spLocks/>
              </p:cNvSpPr>
              <p:nvPr/>
            </p:nvSpPr>
            <p:spPr bwMode="auto">
              <a:xfrm flipH="1">
                <a:off x="2061287" y="1441574"/>
                <a:ext cx="4570298" cy="4577019"/>
              </a:xfrm>
              <a:custGeom>
                <a:avLst/>
                <a:gdLst>
                  <a:gd name="T0" fmla="*/ 5 w 4570298"/>
                  <a:gd name="T1" fmla="*/ 2283601 h 4577030"/>
                  <a:gd name="T2" fmla="*/ 2285149 w 4570298"/>
                  <a:gd name="T3" fmla="*/ 0 h 4577030"/>
                  <a:gd name="T4" fmla="*/ 2285149 w 4570298"/>
                  <a:gd name="T5" fmla="*/ 2288515 h 4577030"/>
                  <a:gd name="T6" fmla="*/ 5 w 4570298"/>
                  <a:gd name="T7" fmla="*/ 2283601 h 45770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0298" h="4577030">
                    <a:moveTo>
                      <a:pt x="5" y="2283601"/>
                    </a:moveTo>
                    <a:cubicBezTo>
                      <a:pt x="2711" y="1021611"/>
                      <a:pt x="1025012" y="0"/>
                      <a:pt x="2285149" y="0"/>
                    </a:cubicBezTo>
                    <a:lnTo>
                      <a:pt x="2285149" y="2288515"/>
                    </a:lnTo>
                    <a:lnTo>
                      <a:pt x="5" y="2283601"/>
                    </a:lnTo>
                    <a:close/>
                  </a:path>
                </a:pathLst>
              </a:custGeom>
              <a:gradFill rotWithShape="1">
                <a:gsLst>
                  <a:gs pos="0">
                    <a:srgbClr val="9B9BB4"/>
                  </a:gs>
                  <a:gs pos="50000">
                    <a:srgbClr val="C3C3D0"/>
                  </a:gs>
                  <a:gs pos="100000">
                    <a:srgbClr val="E2E2E8"/>
                  </a:gs>
                </a:gsLst>
                <a:lin ang="108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3175" cap="flat" cmpd="sng">
                    <a:solidFill>
                      <a:srgbClr val="000000"/>
                    </a:solidFill>
                    <a:prstDash val="solid"/>
                    <a:round/>
                    <a:headEnd/>
                    <a:tailEnd/>
                  </a14:hiddenLine>
                </a:ext>
              </a:extLst>
            </p:spPr>
            <p:txBody>
              <a:bodyPr anchor="ctr"/>
              <a:lstStyle/>
              <a:p>
                <a:pPr>
                  <a:defRPr/>
                </a:pPr>
                <a:endParaRPr lang="en-US" dirty="0">
                  <a:solidFill>
                    <a:srgbClr val="000000"/>
                  </a:solidFill>
                  <a:ea typeface="+mn-ea"/>
                  <a:cs typeface="Arial" charset="0"/>
                </a:endParaRPr>
              </a:p>
            </p:txBody>
          </p:sp>
          <p:sp>
            <p:nvSpPr>
              <p:cNvPr id="33" name="Pie 32"/>
              <p:cNvSpPr>
                <a:spLocks/>
              </p:cNvSpPr>
              <p:nvPr/>
            </p:nvSpPr>
            <p:spPr bwMode="auto">
              <a:xfrm>
                <a:off x="1975325" y="1441574"/>
                <a:ext cx="4584629" cy="4577019"/>
              </a:xfrm>
              <a:custGeom>
                <a:avLst/>
                <a:gdLst>
                  <a:gd name="T0" fmla="*/ 5 w 4584629"/>
                  <a:gd name="T1" fmla="*/ 2283585 h 4577030"/>
                  <a:gd name="T2" fmla="*/ 2292315 w 4584629"/>
                  <a:gd name="T3" fmla="*/ 0 h 4577030"/>
                  <a:gd name="T4" fmla="*/ 2292315 w 4584629"/>
                  <a:gd name="T5" fmla="*/ 2288515 h 4577030"/>
                  <a:gd name="T6" fmla="*/ 5 w 4584629"/>
                  <a:gd name="T7" fmla="*/ 2283585 h 45770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84629" h="4577030">
                    <a:moveTo>
                      <a:pt x="5" y="2283585"/>
                    </a:moveTo>
                    <a:cubicBezTo>
                      <a:pt x="2728" y="1021601"/>
                      <a:pt x="1028232" y="0"/>
                      <a:pt x="2292315" y="0"/>
                    </a:cubicBezTo>
                    <a:lnTo>
                      <a:pt x="2292315" y="2288515"/>
                    </a:lnTo>
                    <a:lnTo>
                      <a:pt x="5" y="2283585"/>
                    </a:lnTo>
                    <a:close/>
                  </a:path>
                </a:pathLst>
              </a:custGeom>
              <a:gradFill rotWithShape="1">
                <a:gsLst>
                  <a:gs pos="0">
                    <a:srgbClr val="9B9BB4"/>
                  </a:gs>
                  <a:gs pos="50000">
                    <a:srgbClr val="C3C3D0"/>
                  </a:gs>
                  <a:gs pos="100000">
                    <a:srgbClr val="E2E2E8"/>
                  </a:gs>
                </a:gsLst>
                <a:lin ang="108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3175" cap="flat" cmpd="sng">
                    <a:solidFill>
                      <a:srgbClr val="000000"/>
                    </a:solidFill>
                    <a:prstDash val="solid"/>
                    <a:round/>
                    <a:headEnd/>
                    <a:tailEnd/>
                  </a14:hiddenLine>
                </a:ext>
              </a:extLst>
            </p:spPr>
            <p:txBody>
              <a:bodyPr anchor="ctr"/>
              <a:lstStyle/>
              <a:p>
                <a:pPr>
                  <a:defRPr/>
                </a:pPr>
                <a:endParaRPr lang="en-US" dirty="0">
                  <a:solidFill>
                    <a:srgbClr val="000000"/>
                  </a:solidFill>
                  <a:ea typeface="+mn-ea"/>
                  <a:cs typeface="Arial" charset="0"/>
                </a:endParaRPr>
              </a:p>
            </p:txBody>
          </p:sp>
          <p:sp>
            <p:nvSpPr>
              <p:cNvPr id="34" name="Pie 33"/>
              <p:cNvSpPr>
                <a:spLocks/>
              </p:cNvSpPr>
              <p:nvPr/>
            </p:nvSpPr>
            <p:spPr bwMode="auto">
              <a:xfrm flipV="1">
                <a:off x="1975325" y="1523595"/>
                <a:ext cx="4584629" cy="4577030"/>
              </a:xfrm>
              <a:custGeom>
                <a:avLst/>
                <a:gdLst>
                  <a:gd name="T0" fmla="*/ 5 w 4584629"/>
                  <a:gd name="T1" fmla="*/ 2283580 h 4577019"/>
                  <a:gd name="T2" fmla="*/ 2292315 w 4584629"/>
                  <a:gd name="T3" fmla="*/ 0 h 4577019"/>
                  <a:gd name="T4" fmla="*/ 2292315 w 4584629"/>
                  <a:gd name="T5" fmla="*/ 2288510 h 4577019"/>
                  <a:gd name="T6" fmla="*/ 5 w 4584629"/>
                  <a:gd name="T7" fmla="*/ 2283580 h 45770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84629" h="4577019">
                    <a:moveTo>
                      <a:pt x="5" y="2283580"/>
                    </a:moveTo>
                    <a:cubicBezTo>
                      <a:pt x="2728" y="1021598"/>
                      <a:pt x="1028232" y="0"/>
                      <a:pt x="2292315" y="0"/>
                    </a:cubicBezTo>
                    <a:lnTo>
                      <a:pt x="2292315" y="2288510"/>
                    </a:lnTo>
                    <a:lnTo>
                      <a:pt x="5" y="2283580"/>
                    </a:lnTo>
                    <a:close/>
                  </a:path>
                </a:pathLst>
              </a:custGeom>
              <a:gradFill rotWithShape="1">
                <a:gsLst>
                  <a:gs pos="0">
                    <a:srgbClr val="9B9BB4"/>
                  </a:gs>
                  <a:gs pos="50000">
                    <a:srgbClr val="C3C3D0"/>
                  </a:gs>
                  <a:gs pos="100000">
                    <a:srgbClr val="E2E2E8"/>
                  </a:gs>
                </a:gsLst>
                <a:lin ang="108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3175" cap="flat" cmpd="sng">
                    <a:solidFill>
                      <a:srgbClr val="000000"/>
                    </a:solidFill>
                    <a:prstDash val="solid"/>
                    <a:round/>
                    <a:headEnd/>
                    <a:tailEnd/>
                  </a14:hiddenLine>
                </a:ext>
              </a:extLst>
            </p:spPr>
            <p:txBody>
              <a:bodyPr anchor="ctr"/>
              <a:lstStyle/>
              <a:p>
                <a:pPr>
                  <a:defRPr/>
                </a:pPr>
                <a:endParaRPr lang="en-US" dirty="0">
                  <a:solidFill>
                    <a:srgbClr val="000000"/>
                  </a:solidFill>
                  <a:ea typeface="+mn-ea"/>
                  <a:cs typeface="Arial" charset="0"/>
                </a:endParaRPr>
              </a:p>
            </p:txBody>
          </p:sp>
          <p:sp>
            <p:nvSpPr>
              <p:cNvPr id="35" name="Pie 34"/>
              <p:cNvSpPr>
                <a:spLocks/>
              </p:cNvSpPr>
              <p:nvPr/>
            </p:nvSpPr>
            <p:spPr bwMode="auto">
              <a:xfrm flipH="1" flipV="1">
                <a:off x="2061287" y="1523595"/>
                <a:ext cx="4570298" cy="4577030"/>
              </a:xfrm>
              <a:custGeom>
                <a:avLst/>
                <a:gdLst>
                  <a:gd name="T0" fmla="*/ 5 w 4570298"/>
                  <a:gd name="T1" fmla="*/ 2283595 h 4577019"/>
                  <a:gd name="T2" fmla="*/ 2285149 w 4570298"/>
                  <a:gd name="T3" fmla="*/ -1 h 4577019"/>
                  <a:gd name="T4" fmla="*/ 2285149 w 4570298"/>
                  <a:gd name="T5" fmla="*/ 2288510 h 4577019"/>
                  <a:gd name="T6" fmla="*/ 5 w 4570298"/>
                  <a:gd name="T7" fmla="*/ 2283595 h 45770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0298" h="4577019">
                    <a:moveTo>
                      <a:pt x="5" y="2283595"/>
                    </a:moveTo>
                    <a:cubicBezTo>
                      <a:pt x="2711" y="1021607"/>
                      <a:pt x="1025012" y="-1"/>
                      <a:pt x="2285149" y="-1"/>
                    </a:cubicBezTo>
                    <a:lnTo>
                      <a:pt x="2285149" y="2288510"/>
                    </a:lnTo>
                    <a:lnTo>
                      <a:pt x="5" y="2283595"/>
                    </a:lnTo>
                    <a:close/>
                  </a:path>
                </a:pathLst>
              </a:custGeom>
              <a:gradFill rotWithShape="1">
                <a:gsLst>
                  <a:gs pos="0">
                    <a:srgbClr val="9B9BB4"/>
                  </a:gs>
                  <a:gs pos="50000">
                    <a:srgbClr val="C3C3D0"/>
                  </a:gs>
                  <a:gs pos="100000">
                    <a:srgbClr val="E2E2E8"/>
                  </a:gs>
                </a:gsLst>
                <a:lin ang="10800000" scaled="1"/>
              </a:gradFill>
              <a:ln>
                <a:noFill/>
              </a:ln>
              <a:effectLst>
                <a:outerShdw blurRad="40000" dist="20000" dir="5400000" rotWithShape="0">
                  <a:srgbClr val="000000">
                    <a:alpha val="37999"/>
                  </a:srgbClr>
                </a:outerShdw>
              </a:effectLst>
              <a:extLst>
                <a:ext uri="{91240B29-F687-4F45-9708-019B960494DF}">
                  <a14:hiddenLine xmlns:a14="http://schemas.microsoft.com/office/drawing/2010/main" w="3175" cap="flat" cmpd="sng">
                    <a:solidFill>
                      <a:srgbClr val="000000"/>
                    </a:solidFill>
                    <a:prstDash val="solid"/>
                    <a:round/>
                    <a:headEnd/>
                    <a:tailEnd/>
                  </a14:hiddenLine>
                </a:ext>
              </a:extLst>
            </p:spPr>
            <p:txBody>
              <a:bodyPr anchor="ctr"/>
              <a:lstStyle/>
              <a:p>
                <a:pPr>
                  <a:defRPr/>
                </a:pPr>
                <a:endParaRPr lang="en-US" dirty="0">
                  <a:solidFill>
                    <a:srgbClr val="000000"/>
                  </a:solidFill>
                  <a:ea typeface="+mn-ea"/>
                  <a:cs typeface="Arial" charset="0"/>
                </a:endParaRPr>
              </a:p>
            </p:txBody>
          </p:sp>
          <p:sp>
            <p:nvSpPr>
              <p:cNvPr id="36" name="Circular Arrow 35"/>
              <p:cNvSpPr/>
              <p:nvPr/>
            </p:nvSpPr>
            <p:spPr>
              <a:xfrm rot="16200000">
                <a:off x="2022316" y="-336814"/>
                <a:ext cx="6496422" cy="8051755"/>
              </a:xfrm>
              <a:prstGeom prst="circularArrow">
                <a:avLst>
                  <a:gd name="adj1" fmla="val 5375"/>
                  <a:gd name="adj2" fmla="val 762885"/>
                  <a:gd name="adj3" fmla="val 19593655"/>
                  <a:gd name="adj4" fmla="val 16226140"/>
                  <a:gd name="adj5" fmla="val 4990"/>
                </a:avLst>
              </a:pr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endParaRPr>
              </a:p>
            </p:txBody>
          </p:sp>
          <p:sp>
            <p:nvSpPr>
              <p:cNvPr id="37" name="Circular Arrow 36"/>
              <p:cNvSpPr/>
              <p:nvPr/>
            </p:nvSpPr>
            <p:spPr>
              <a:xfrm>
                <a:off x="1173015" y="686939"/>
                <a:ext cx="6475789" cy="7923661"/>
              </a:xfrm>
              <a:prstGeom prst="circularArrow">
                <a:avLst>
                  <a:gd name="adj1" fmla="val 5375"/>
                  <a:gd name="adj2" fmla="val 762885"/>
                  <a:gd name="adj3" fmla="val 19593655"/>
                  <a:gd name="adj4" fmla="val 16226140"/>
                  <a:gd name="adj5" fmla="val 4990"/>
                </a:avLst>
              </a:pr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endParaRPr>
              </a:p>
            </p:txBody>
          </p:sp>
          <p:sp>
            <p:nvSpPr>
              <p:cNvPr id="38" name="Circular Arrow 37"/>
              <p:cNvSpPr/>
              <p:nvPr/>
            </p:nvSpPr>
            <p:spPr>
              <a:xfrm rot="5400000">
                <a:off x="218148" y="-116484"/>
                <a:ext cx="6480022" cy="7922817"/>
              </a:xfrm>
              <a:prstGeom prst="circularArrow">
                <a:avLst>
                  <a:gd name="adj1" fmla="val 5375"/>
                  <a:gd name="adj2" fmla="val 762885"/>
                  <a:gd name="adj3" fmla="val 19593655"/>
                  <a:gd name="adj4" fmla="val 16226140"/>
                  <a:gd name="adj5" fmla="val 4990"/>
                </a:avLst>
              </a:pr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endParaRPr>
              </a:p>
            </p:txBody>
          </p:sp>
          <p:sp>
            <p:nvSpPr>
              <p:cNvPr id="39" name="Circular Arrow 38"/>
              <p:cNvSpPr/>
              <p:nvPr/>
            </p:nvSpPr>
            <p:spPr>
              <a:xfrm rot="10800000">
                <a:off x="1015414" y="-1068412"/>
                <a:ext cx="6475789" cy="7923671"/>
              </a:xfrm>
              <a:prstGeom prst="circularArrow">
                <a:avLst>
                  <a:gd name="adj1" fmla="val 5375"/>
                  <a:gd name="adj2" fmla="val 762885"/>
                  <a:gd name="adj3" fmla="val 19593655"/>
                  <a:gd name="adj4" fmla="val 16226140"/>
                  <a:gd name="adj5" fmla="val 4990"/>
                </a:avLst>
              </a:prstGeom>
              <a:solidFill>
                <a:schemeClr val="accent6">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endParaRPr>
              </a:p>
            </p:txBody>
          </p:sp>
        </p:grpSp>
        <p:sp>
          <p:nvSpPr>
            <p:cNvPr id="31" name="Rounded Rectangle 30"/>
            <p:cNvSpPr/>
            <p:nvPr/>
          </p:nvSpPr>
          <p:spPr>
            <a:xfrm>
              <a:off x="2264550" y="3200400"/>
              <a:ext cx="1828860" cy="45618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Cycles</a:t>
              </a:r>
            </a:p>
          </p:txBody>
        </p:sp>
      </p:grpSp>
      <p:grpSp>
        <p:nvGrpSpPr>
          <p:cNvPr id="412681" name="Group 39"/>
          <p:cNvGrpSpPr>
            <a:grpSpLocks/>
          </p:cNvGrpSpPr>
          <p:nvPr/>
        </p:nvGrpSpPr>
        <p:grpSpPr bwMode="auto">
          <a:xfrm>
            <a:off x="7388225" y="4705350"/>
            <a:ext cx="1314450" cy="903288"/>
            <a:chOff x="2209800" y="755648"/>
            <a:chExt cx="1828800" cy="1606552"/>
          </a:xfrm>
        </p:grpSpPr>
        <p:grpSp>
          <p:nvGrpSpPr>
            <p:cNvPr id="412684" name="Group 40"/>
            <p:cNvGrpSpPr>
              <a:grpSpLocks noChangeAspect="1"/>
            </p:cNvGrpSpPr>
            <p:nvPr/>
          </p:nvGrpSpPr>
          <p:grpSpPr bwMode="auto">
            <a:xfrm>
              <a:off x="2438400" y="1457848"/>
              <a:ext cx="1371600" cy="904352"/>
              <a:chOff x="838200" y="1143000"/>
              <a:chExt cx="6934200" cy="4572000"/>
            </a:xfrm>
          </p:grpSpPr>
          <p:sp>
            <p:nvSpPr>
              <p:cNvPr id="43" name="Rectangle 42"/>
              <p:cNvSpPr>
                <a:spLocks noChangeArrowheads="1"/>
              </p:cNvSpPr>
              <p:nvPr/>
            </p:nvSpPr>
            <p:spPr bwMode="auto">
              <a:xfrm>
                <a:off x="1067108" y="4344679"/>
                <a:ext cx="2266738"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44" name="Rectangle 43"/>
              <p:cNvSpPr>
                <a:spLocks noChangeArrowheads="1"/>
              </p:cNvSpPr>
              <p:nvPr/>
            </p:nvSpPr>
            <p:spPr bwMode="auto">
              <a:xfrm>
                <a:off x="2652706" y="3274111"/>
                <a:ext cx="2143906"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45" name="Rectangle 44"/>
              <p:cNvSpPr>
                <a:spLocks noChangeArrowheads="1"/>
              </p:cNvSpPr>
              <p:nvPr/>
            </p:nvSpPr>
            <p:spPr bwMode="auto">
              <a:xfrm>
                <a:off x="4014979" y="2132176"/>
                <a:ext cx="2255568"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46" name="Rectangle 45"/>
              <p:cNvSpPr>
                <a:spLocks noChangeArrowheads="1"/>
              </p:cNvSpPr>
              <p:nvPr/>
            </p:nvSpPr>
            <p:spPr bwMode="auto">
              <a:xfrm>
                <a:off x="5488915" y="1147262"/>
                <a:ext cx="2300233"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47" name="Bent-Up Arrow 48"/>
              <p:cNvSpPr>
                <a:spLocks noChangeArrowheads="1"/>
              </p:cNvSpPr>
              <p:nvPr/>
            </p:nvSpPr>
            <p:spPr bwMode="auto">
              <a:xfrm rot="10800000">
                <a:off x="5042268" y="1761047"/>
                <a:ext cx="379650" cy="299762"/>
              </a:xfrm>
              <a:custGeom>
                <a:avLst/>
                <a:gdLst>
                  <a:gd name="T0" fmla="*/ 233781 w 382612"/>
                  <a:gd name="T1" fmla="*/ 0 h 307453"/>
                  <a:gd name="T2" fmla="*/ 76766 w 382612"/>
                  <a:gd name="T3" fmla="*/ 93832 h 307453"/>
                  <a:gd name="T4" fmla="*/ 0 w 382612"/>
                  <a:gd name="T5" fmla="*/ 225196 h 307453"/>
                  <a:gd name="T6" fmla="*/ 156143 w 382612"/>
                  <a:gd name="T7" fmla="*/ 300262 h 307453"/>
                  <a:gd name="T8" fmla="*/ 312288 w 382612"/>
                  <a:gd name="T9" fmla="*/ 197047 h 307453"/>
                  <a:gd name="T10" fmla="*/ 390794 w 382612"/>
                  <a:gd name="T11" fmla="*/ 93832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48" name="Bent-Up Arrow 48"/>
              <p:cNvSpPr>
                <a:spLocks noChangeArrowheads="1"/>
              </p:cNvSpPr>
              <p:nvPr/>
            </p:nvSpPr>
            <p:spPr bwMode="auto">
              <a:xfrm rot="10800000">
                <a:off x="3702326" y="2902982"/>
                <a:ext cx="379650" cy="299762"/>
              </a:xfrm>
              <a:custGeom>
                <a:avLst/>
                <a:gdLst>
                  <a:gd name="T0" fmla="*/ 227100 w 382612"/>
                  <a:gd name="T1" fmla="*/ 0 h 307453"/>
                  <a:gd name="T2" fmla="*/ 74572 w 382612"/>
                  <a:gd name="T3" fmla="*/ 93832 h 307453"/>
                  <a:gd name="T4" fmla="*/ 0 w 382612"/>
                  <a:gd name="T5" fmla="*/ 225196 h 307453"/>
                  <a:gd name="T6" fmla="*/ 151681 w 382612"/>
                  <a:gd name="T7" fmla="*/ 300262 h 307453"/>
                  <a:gd name="T8" fmla="*/ 303363 w 382612"/>
                  <a:gd name="T9" fmla="*/ 197047 h 307453"/>
                  <a:gd name="T10" fmla="*/ 379626 w 382612"/>
                  <a:gd name="T11" fmla="*/ 93832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49" name="Bent-Up Arrow 48"/>
              <p:cNvSpPr>
                <a:spLocks noChangeArrowheads="1"/>
              </p:cNvSpPr>
              <p:nvPr/>
            </p:nvSpPr>
            <p:spPr bwMode="auto">
              <a:xfrm rot="10800000">
                <a:off x="2206059" y="3959271"/>
                <a:ext cx="379650" cy="314032"/>
              </a:xfrm>
              <a:custGeom>
                <a:avLst/>
                <a:gdLst>
                  <a:gd name="T0" fmla="*/ 227099 w 382612"/>
                  <a:gd name="T1" fmla="*/ 0 h 307453"/>
                  <a:gd name="T2" fmla="*/ 74572 w 382612"/>
                  <a:gd name="T3" fmla="*/ 98301 h 307453"/>
                  <a:gd name="T4" fmla="*/ 0 w 382612"/>
                  <a:gd name="T5" fmla="*/ 235924 h 307453"/>
                  <a:gd name="T6" fmla="*/ 151681 w 382612"/>
                  <a:gd name="T7" fmla="*/ 314565 h 307453"/>
                  <a:gd name="T8" fmla="*/ 303362 w 382612"/>
                  <a:gd name="T9" fmla="*/ 206434 h 307453"/>
                  <a:gd name="T10" fmla="*/ 379625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50" name="Bent-Up Arrow 48"/>
              <p:cNvSpPr>
                <a:spLocks noChangeArrowheads="1"/>
              </p:cNvSpPr>
              <p:nvPr/>
            </p:nvSpPr>
            <p:spPr bwMode="auto">
              <a:xfrm>
                <a:off x="6337544" y="2588950"/>
                <a:ext cx="379650" cy="314032"/>
              </a:xfrm>
              <a:custGeom>
                <a:avLst/>
                <a:gdLst>
                  <a:gd name="T0" fmla="*/ 233781 w 382612"/>
                  <a:gd name="T1" fmla="*/ 0 h 307453"/>
                  <a:gd name="T2" fmla="*/ 76766 w 382612"/>
                  <a:gd name="T3" fmla="*/ 98301 h 307453"/>
                  <a:gd name="T4" fmla="*/ 0 w 382612"/>
                  <a:gd name="T5" fmla="*/ 235924 h 307453"/>
                  <a:gd name="T6" fmla="*/ 156143 w 382612"/>
                  <a:gd name="T7" fmla="*/ 314565 h 307453"/>
                  <a:gd name="T8" fmla="*/ 312288 w 382612"/>
                  <a:gd name="T9" fmla="*/ 206434 h 307453"/>
                  <a:gd name="T10" fmla="*/ 390794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51" name="Bent-Up Arrow 48"/>
              <p:cNvSpPr>
                <a:spLocks noChangeArrowheads="1"/>
              </p:cNvSpPr>
              <p:nvPr/>
            </p:nvSpPr>
            <p:spPr bwMode="auto">
              <a:xfrm>
                <a:off x="4818944" y="3573873"/>
                <a:ext cx="379650" cy="314032"/>
              </a:xfrm>
              <a:custGeom>
                <a:avLst/>
                <a:gdLst>
                  <a:gd name="T0" fmla="*/ 227099 w 382612"/>
                  <a:gd name="T1" fmla="*/ 0 h 307453"/>
                  <a:gd name="T2" fmla="*/ 74572 w 382612"/>
                  <a:gd name="T3" fmla="*/ 98301 h 307453"/>
                  <a:gd name="T4" fmla="*/ 0 w 382612"/>
                  <a:gd name="T5" fmla="*/ 235924 h 307453"/>
                  <a:gd name="T6" fmla="*/ 151681 w 382612"/>
                  <a:gd name="T7" fmla="*/ 314565 h 307453"/>
                  <a:gd name="T8" fmla="*/ 303362 w 382612"/>
                  <a:gd name="T9" fmla="*/ 206434 h 307453"/>
                  <a:gd name="T10" fmla="*/ 379625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52" name="Bent-Up Arrow 48"/>
              <p:cNvSpPr>
                <a:spLocks noChangeArrowheads="1"/>
              </p:cNvSpPr>
              <p:nvPr/>
            </p:nvSpPr>
            <p:spPr bwMode="auto">
              <a:xfrm>
                <a:off x="3434338" y="4715807"/>
                <a:ext cx="357318" cy="314032"/>
              </a:xfrm>
              <a:custGeom>
                <a:avLst/>
                <a:gdLst>
                  <a:gd name="T0" fmla="*/ 227099 w 382612"/>
                  <a:gd name="T1" fmla="*/ 0 h 307453"/>
                  <a:gd name="T2" fmla="*/ 74572 w 382612"/>
                  <a:gd name="T3" fmla="*/ 98301 h 307453"/>
                  <a:gd name="T4" fmla="*/ 0 w 382612"/>
                  <a:gd name="T5" fmla="*/ 235924 h 307453"/>
                  <a:gd name="T6" fmla="*/ 151681 w 382612"/>
                  <a:gd name="T7" fmla="*/ 314565 h 307453"/>
                  <a:gd name="T8" fmla="*/ 303362 w 382612"/>
                  <a:gd name="T9" fmla="*/ 206434 h 307453"/>
                  <a:gd name="T10" fmla="*/ 379625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grpSp>
        <p:sp>
          <p:nvSpPr>
            <p:cNvPr id="42" name="Rounded Rectangle 41"/>
            <p:cNvSpPr/>
            <p:nvPr/>
          </p:nvSpPr>
          <p:spPr>
            <a:xfrm>
              <a:off x="2209800" y="755648"/>
              <a:ext cx="1828800" cy="45740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Teams</a:t>
              </a:r>
            </a:p>
          </p:txBody>
        </p:sp>
      </p:grpSp>
      <p:sp>
        <p:nvSpPr>
          <p:cNvPr id="2" name="TextBox 1"/>
          <p:cNvSpPr txBox="1"/>
          <p:nvPr/>
        </p:nvSpPr>
        <p:spPr>
          <a:xfrm>
            <a:off x="4886325" y="6577013"/>
            <a:ext cx="2789238" cy="276225"/>
          </a:xfrm>
          <a:prstGeom prst="rect">
            <a:avLst/>
          </a:prstGeom>
          <a:noFill/>
        </p:spPr>
        <p:txBody>
          <a:bodyPr>
            <a:spAutoFit/>
          </a:bodyPr>
          <a:lstStyle/>
          <a:p>
            <a:pPr>
              <a:defRPr/>
            </a:pPr>
            <a:r>
              <a:rPr lang="en-US" sz="1050" dirty="0">
                <a:solidFill>
                  <a:srgbClr val="000000"/>
                </a:solidFill>
                <a:ea typeface="+mn-ea"/>
              </a:rPr>
              <a:t>©Copyright Dean Fixsen and Karen Blase </a:t>
            </a:r>
            <a:r>
              <a:rPr lang="en-US" sz="1200" dirty="0">
                <a:solidFill>
                  <a:srgbClr val="000000"/>
                </a:solidFill>
                <a:ea typeface="+mn-ea"/>
              </a:rPr>
              <a:t> </a:t>
            </a:r>
          </a:p>
        </p:txBody>
      </p:sp>
      <p:sp>
        <p:nvSpPr>
          <p:cNvPr id="412683" name="Rectangle 2"/>
          <p:cNvSpPr txBox="1">
            <a:spLocks noChangeArrowheads="1"/>
          </p:cNvSpPr>
          <p:nvPr/>
        </p:nvSpPr>
        <p:spPr bwMode="auto">
          <a:xfrm>
            <a:off x="0" y="228600"/>
            <a:ext cx="9144000" cy="1020763"/>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algn="ctr" eaLnBrk="1" hangingPunct="1">
              <a:spcBef>
                <a:spcPct val="0"/>
              </a:spcBef>
              <a:buFontTx/>
              <a:buNone/>
            </a:pPr>
            <a:r>
              <a:rPr lang="en-US" altLang="en-US" sz="4000" b="1" dirty="0">
                <a:solidFill>
                  <a:srgbClr val="FFFFFF"/>
                </a:solidFill>
                <a:latin typeface="Myriad Web Pro"/>
                <a:cs typeface="Arial" pitchFamily="34" charset="0"/>
              </a:rPr>
              <a:t>Active Implementation Frameworks</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Isosceles Triangle 1"/>
          <p:cNvSpPr>
            <a:spLocks noChangeArrowheads="1"/>
          </p:cNvSpPr>
          <p:nvPr/>
        </p:nvSpPr>
        <p:spPr bwMode="ltGray">
          <a:xfrm>
            <a:off x="1558925" y="2660650"/>
            <a:ext cx="4605338" cy="3311525"/>
          </a:xfrm>
          <a:prstGeom prst="triangle">
            <a:avLst>
              <a:gd name="adj" fmla="val 50000"/>
            </a:avLst>
          </a:prstGeom>
          <a:solidFill>
            <a:schemeClr val="accent1"/>
          </a:solidFill>
          <a:ln w="9525">
            <a:solidFill>
              <a:srgbClr val="B3B3B3"/>
            </a:solidFill>
            <a:miter lim="800000"/>
            <a:headEnd/>
            <a:tailEnd/>
          </a:ln>
          <a:effectLst>
            <a:outerShdw blurRad="63500" dist="23000" dir="5400000" rotWithShape="0">
              <a:srgbClr val="000000">
                <a:alpha val="34998"/>
              </a:srgbClr>
            </a:outerShdw>
          </a:effectLst>
        </p:spPr>
        <p:txBody>
          <a:bodyPr anchor="ctr"/>
          <a:lstStyle/>
          <a:p>
            <a:pPr algn="ctr">
              <a:defRPr/>
            </a:pPr>
            <a:endParaRPr lang="en-US" sz="2400" dirty="0">
              <a:solidFill>
                <a:srgbClr val="CCCCCC"/>
              </a:solidFill>
              <a:latin typeface="Arial" charset="0"/>
              <a:ea typeface="MS PGothic" charset="0"/>
              <a:cs typeface="MS PGothic" charset="0"/>
            </a:endParaRPr>
          </a:p>
        </p:txBody>
      </p:sp>
      <p:sp>
        <p:nvSpPr>
          <p:cNvPr id="392195" name="Text Box 11"/>
          <p:cNvSpPr txBox="1">
            <a:spLocks noChangeArrowheads="1"/>
          </p:cNvSpPr>
          <p:nvPr/>
        </p:nvSpPr>
        <p:spPr bwMode="ltGray">
          <a:xfrm>
            <a:off x="1790700" y="3071813"/>
            <a:ext cx="1698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eaLnBrk="1" hangingPunct="1">
              <a:lnSpc>
                <a:spcPct val="100000"/>
              </a:lnSpc>
              <a:buFontTx/>
              <a:buNone/>
            </a:pPr>
            <a:r>
              <a:rPr lang="en-US" altLang="en-US" sz="1800" b="1" dirty="0"/>
              <a:t>Coaching</a:t>
            </a:r>
          </a:p>
        </p:txBody>
      </p:sp>
      <p:sp>
        <p:nvSpPr>
          <p:cNvPr id="392196" name="Text Box 12"/>
          <p:cNvSpPr txBox="1">
            <a:spLocks noChangeArrowheads="1"/>
          </p:cNvSpPr>
          <p:nvPr/>
        </p:nvSpPr>
        <p:spPr bwMode="ltGray">
          <a:xfrm>
            <a:off x="1279525" y="3997325"/>
            <a:ext cx="1343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eaLnBrk="1" hangingPunct="1">
              <a:lnSpc>
                <a:spcPct val="100000"/>
              </a:lnSpc>
              <a:buFontTx/>
              <a:buNone/>
            </a:pPr>
            <a:r>
              <a:rPr lang="en-US" altLang="en-US" sz="1800" b="1" dirty="0"/>
              <a:t>Training</a:t>
            </a:r>
          </a:p>
        </p:txBody>
      </p:sp>
      <p:sp>
        <p:nvSpPr>
          <p:cNvPr id="392197" name="Text Box 13"/>
          <p:cNvSpPr txBox="1">
            <a:spLocks noChangeArrowheads="1"/>
          </p:cNvSpPr>
          <p:nvPr/>
        </p:nvSpPr>
        <p:spPr bwMode="ltGray">
          <a:xfrm>
            <a:off x="393700" y="4957763"/>
            <a:ext cx="1646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eaLnBrk="1" hangingPunct="1">
              <a:lnSpc>
                <a:spcPct val="100000"/>
              </a:lnSpc>
              <a:buFontTx/>
              <a:buNone/>
            </a:pPr>
            <a:r>
              <a:rPr lang="en-US" altLang="en-US" sz="1800" b="1" dirty="0"/>
              <a:t>Selection</a:t>
            </a:r>
          </a:p>
        </p:txBody>
      </p:sp>
      <p:sp>
        <p:nvSpPr>
          <p:cNvPr id="392198" name="Text Box 14"/>
          <p:cNvSpPr txBox="1">
            <a:spLocks noChangeArrowheads="1"/>
          </p:cNvSpPr>
          <p:nvPr/>
        </p:nvSpPr>
        <p:spPr bwMode="ltGray">
          <a:xfrm>
            <a:off x="4470400" y="3021013"/>
            <a:ext cx="2514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eaLnBrk="1" hangingPunct="1">
              <a:lnSpc>
                <a:spcPct val="100000"/>
              </a:lnSpc>
              <a:spcBef>
                <a:spcPct val="0"/>
              </a:spcBef>
              <a:buFontTx/>
              <a:buNone/>
            </a:pPr>
            <a:r>
              <a:rPr lang="en-US" altLang="en-US" sz="1800" b="1" dirty="0"/>
              <a:t>Systems           </a:t>
            </a:r>
          </a:p>
          <a:p>
            <a:pPr eaLnBrk="1" hangingPunct="1">
              <a:lnSpc>
                <a:spcPct val="100000"/>
              </a:lnSpc>
              <a:spcBef>
                <a:spcPct val="0"/>
              </a:spcBef>
              <a:buFontTx/>
              <a:buNone/>
            </a:pPr>
            <a:r>
              <a:rPr lang="en-US" altLang="en-US" sz="1800" b="1" dirty="0"/>
              <a:t>   Intervention</a:t>
            </a:r>
          </a:p>
        </p:txBody>
      </p:sp>
      <p:sp>
        <p:nvSpPr>
          <p:cNvPr id="392199" name="Text Box 15"/>
          <p:cNvSpPr txBox="1">
            <a:spLocks noChangeArrowheads="1"/>
          </p:cNvSpPr>
          <p:nvPr/>
        </p:nvSpPr>
        <p:spPr bwMode="ltGray">
          <a:xfrm>
            <a:off x="5078413" y="3895725"/>
            <a:ext cx="24907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eaLnBrk="1" hangingPunct="1">
              <a:lnSpc>
                <a:spcPct val="100000"/>
              </a:lnSpc>
              <a:spcBef>
                <a:spcPct val="0"/>
              </a:spcBef>
              <a:buFontTx/>
              <a:buNone/>
            </a:pPr>
            <a:r>
              <a:rPr lang="en-US" altLang="en-US" sz="1800" b="1" dirty="0"/>
              <a:t>Facilitative</a:t>
            </a:r>
            <a:r>
              <a:rPr lang="en-US" altLang="en-US" sz="1800" dirty="0"/>
              <a:t>  </a:t>
            </a:r>
          </a:p>
          <a:p>
            <a:pPr eaLnBrk="1" hangingPunct="1">
              <a:lnSpc>
                <a:spcPct val="100000"/>
              </a:lnSpc>
              <a:spcBef>
                <a:spcPct val="0"/>
              </a:spcBef>
              <a:buFontTx/>
              <a:buNone/>
            </a:pPr>
            <a:r>
              <a:rPr lang="en-US" altLang="en-US" sz="1800" dirty="0"/>
              <a:t>   </a:t>
            </a:r>
            <a:r>
              <a:rPr lang="en-US" altLang="en-US" sz="1800" b="1" dirty="0"/>
              <a:t>Administration</a:t>
            </a:r>
          </a:p>
        </p:txBody>
      </p:sp>
      <p:sp>
        <p:nvSpPr>
          <p:cNvPr id="392200" name="Text Box 16"/>
          <p:cNvSpPr txBox="1">
            <a:spLocks noChangeArrowheads="1"/>
          </p:cNvSpPr>
          <p:nvPr/>
        </p:nvSpPr>
        <p:spPr bwMode="ltGray">
          <a:xfrm>
            <a:off x="5851525" y="4894263"/>
            <a:ext cx="23272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eaLnBrk="1" hangingPunct="1">
              <a:lnSpc>
                <a:spcPct val="100000"/>
              </a:lnSpc>
              <a:spcBef>
                <a:spcPct val="0"/>
              </a:spcBef>
              <a:buFontTx/>
              <a:buNone/>
            </a:pPr>
            <a:r>
              <a:rPr lang="en-US" altLang="en-US" sz="1800" b="1" dirty="0"/>
              <a:t>Decision</a:t>
            </a:r>
            <a:r>
              <a:rPr lang="en-US" altLang="en-US" sz="1800" dirty="0"/>
              <a:t> </a:t>
            </a:r>
            <a:r>
              <a:rPr lang="en-US" altLang="en-US" sz="1800" b="1" dirty="0"/>
              <a:t>Support</a:t>
            </a:r>
            <a:r>
              <a:rPr lang="en-US" altLang="en-US" sz="1800" dirty="0"/>
              <a:t> </a:t>
            </a:r>
          </a:p>
          <a:p>
            <a:pPr eaLnBrk="1" hangingPunct="1">
              <a:lnSpc>
                <a:spcPct val="100000"/>
              </a:lnSpc>
              <a:spcBef>
                <a:spcPct val="0"/>
              </a:spcBef>
              <a:buFontTx/>
              <a:buNone/>
            </a:pPr>
            <a:r>
              <a:rPr lang="en-US" altLang="en-US" sz="1800" dirty="0"/>
              <a:t>   </a:t>
            </a:r>
            <a:r>
              <a:rPr lang="en-US" altLang="en-US" sz="1800" b="1" dirty="0"/>
              <a:t>Data</a:t>
            </a:r>
            <a:r>
              <a:rPr lang="en-US" altLang="en-US" sz="1800" dirty="0"/>
              <a:t> </a:t>
            </a:r>
            <a:r>
              <a:rPr lang="en-US" altLang="en-US" sz="1800" b="1" dirty="0"/>
              <a:t>System</a:t>
            </a:r>
          </a:p>
        </p:txBody>
      </p:sp>
      <p:sp>
        <p:nvSpPr>
          <p:cNvPr id="392201" name="TextBox 54"/>
          <p:cNvSpPr txBox="1">
            <a:spLocks noChangeArrowheads="1"/>
          </p:cNvSpPr>
          <p:nvPr/>
        </p:nvSpPr>
        <p:spPr bwMode="ltGray">
          <a:xfrm>
            <a:off x="2500313" y="4408488"/>
            <a:ext cx="27209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eaLnBrk="1" hangingPunct="1">
              <a:lnSpc>
                <a:spcPct val="100000"/>
              </a:lnSpc>
              <a:spcBef>
                <a:spcPct val="0"/>
              </a:spcBef>
              <a:buFontTx/>
              <a:buNone/>
            </a:pPr>
            <a:r>
              <a:rPr lang="en-US" altLang="en-US" sz="2200" i="1" dirty="0">
                <a:solidFill>
                  <a:srgbClr val="CCCCCC"/>
                </a:solidFill>
              </a:rPr>
              <a:t>Integrated &amp; Compensatory</a:t>
            </a:r>
          </a:p>
        </p:txBody>
      </p:sp>
      <p:sp>
        <p:nvSpPr>
          <p:cNvPr id="168970" name="Left-Right Arrow 15"/>
          <p:cNvSpPr>
            <a:spLocks noChangeArrowheads="1"/>
          </p:cNvSpPr>
          <p:nvPr/>
        </p:nvSpPr>
        <p:spPr bwMode="ltGray">
          <a:xfrm rot="-3320275">
            <a:off x="1125538" y="4087813"/>
            <a:ext cx="3421062" cy="639762"/>
          </a:xfrm>
          <a:prstGeom prst="leftRightArrow">
            <a:avLst>
              <a:gd name="adj1" fmla="val 47565"/>
              <a:gd name="adj2" fmla="val 50008"/>
            </a:avLst>
          </a:prstGeom>
          <a:solidFill>
            <a:schemeClr val="bg1"/>
          </a:solidFill>
          <a:ln w="9525">
            <a:solidFill>
              <a:srgbClr val="CCCCCC"/>
            </a:solidFill>
            <a:miter lim="800000"/>
            <a:headEnd/>
            <a:tailEnd/>
          </a:ln>
          <a:effectLst>
            <a:outerShdw blurRad="63500" dist="23000" dir="5400000" rotWithShape="0">
              <a:srgbClr val="000000">
                <a:alpha val="34998"/>
              </a:srgbClr>
            </a:outerShdw>
          </a:effectLst>
        </p:spPr>
        <p:txBody>
          <a:bodyPr anchor="ctr"/>
          <a:lstStyle/>
          <a:p>
            <a:pPr algn="ctr">
              <a:defRPr/>
            </a:pPr>
            <a:r>
              <a:rPr lang="en-US" sz="2200" b="1" dirty="0">
                <a:solidFill>
                  <a:srgbClr val="CCCCCC"/>
                </a:solidFill>
                <a:latin typeface="Arial" charset="0"/>
                <a:ea typeface="MS PGothic" charset="0"/>
                <a:cs typeface="MS PGothic" charset="0"/>
              </a:rPr>
              <a:t>Competency</a:t>
            </a:r>
            <a:r>
              <a:rPr lang="en-US" sz="2200" dirty="0">
                <a:solidFill>
                  <a:srgbClr val="CCCCCC"/>
                </a:solidFill>
                <a:latin typeface="Arial" charset="0"/>
                <a:ea typeface="MS PGothic" charset="0"/>
                <a:cs typeface="MS PGothic" charset="0"/>
              </a:rPr>
              <a:t> </a:t>
            </a:r>
            <a:r>
              <a:rPr lang="en-US" sz="2200" b="1" dirty="0">
                <a:solidFill>
                  <a:srgbClr val="CCCCCC"/>
                </a:solidFill>
                <a:latin typeface="Arial" charset="0"/>
                <a:ea typeface="MS PGothic" charset="0"/>
                <a:cs typeface="MS PGothic" charset="0"/>
              </a:rPr>
              <a:t>Drivers</a:t>
            </a:r>
          </a:p>
        </p:txBody>
      </p:sp>
      <p:sp>
        <p:nvSpPr>
          <p:cNvPr id="168971" name="Left-Right Arrow 16"/>
          <p:cNvSpPr>
            <a:spLocks noChangeArrowheads="1"/>
          </p:cNvSpPr>
          <p:nvPr/>
        </p:nvSpPr>
        <p:spPr bwMode="ltGray">
          <a:xfrm rot="3338599">
            <a:off x="3252787" y="4092576"/>
            <a:ext cx="3421063" cy="639762"/>
          </a:xfrm>
          <a:prstGeom prst="leftRightArrow">
            <a:avLst>
              <a:gd name="adj1" fmla="val 47565"/>
              <a:gd name="adj2" fmla="val 50008"/>
            </a:avLst>
          </a:prstGeom>
          <a:solidFill>
            <a:schemeClr val="bg1"/>
          </a:solidFill>
          <a:ln w="9525">
            <a:solidFill>
              <a:srgbClr val="CCCCCC"/>
            </a:solidFill>
            <a:miter lim="800000"/>
            <a:headEnd/>
            <a:tailEnd/>
          </a:ln>
          <a:effectLst>
            <a:outerShdw blurRad="63500" dist="23000" dir="5400000" rotWithShape="0">
              <a:srgbClr val="000000">
                <a:alpha val="34998"/>
              </a:srgbClr>
            </a:outerShdw>
          </a:effectLst>
        </p:spPr>
        <p:txBody>
          <a:bodyPr anchor="ctr"/>
          <a:lstStyle/>
          <a:p>
            <a:pPr algn="ctr">
              <a:defRPr/>
            </a:pPr>
            <a:r>
              <a:rPr lang="en-US" sz="2200" b="1" dirty="0">
                <a:solidFill>
                  <a:srgbClr val="CCCCCC"/>
                </a:solidFill>
                <a:latin typeface="Arial" charset="0"/>
                <a:ea typeface="MS PGothic" charset="0"/>
                <a:cs typeface="MS PGothic" charset="0"/>
              </a:rPr>
              <a:t>Organization</a:t>
            </a:r>
            <a:r>
              <a:rPr lang="en-US" sz="2200" dirty="0">
                <a:solidFill>
                  <a:srgbClr val="CCCCCC"/>
                </a:solidFill>
                <a:latin typeface="Arial" charset="0"/>
                <a:ea typeface="MS PGothic" charset="0"/>
                <a:cs typeface="MS PGothic" charset="0"/>
              </a:rPr>
              <a:t> </a:t>
            </a:r>
            <a:r>
              <a:rPr lang="en-US" sz="2200" b="1" dirty="0">
                <a:solidFill>
                  <a:srgbClr val="CCCCCC"/>
                </a:solidFill>
                <a:latin typeface="Arial" charset="0"/>
                <a:ea typeface="MS PGothic" charset="0"/>
                <a:cs typeface="MS PGothic" charset="0"/>
              </a:rPr>
              <a:t>Drivers</a:t>
            </a:r>
          </a:p>
        </p:txBody>
      </p:sp>
      <p:sp>
        <p:nvSpPr>
          <p:cNvPr id="168972" name="Left-Right Arrow 17"/>
          <p:cNvSpPr>
            <a:spLocks noChangeArrowheads="1"/>
          </p:cNvSpPr>
          <p:nvPr/>
        </p:nvSpPr>
        <p:spPr bwMode="ltGray">
          <a:xfrm>
            <a:off x="2151063" y="5665788"/>
            <a:ext cx="3421062" cy="639762"/>
          </a:xfrm>
          <a:prstGeom prst="leftRightArrow">
            <a:avLst>
              <a:gd name="adj1" fmla="val 47565"/>
              <a:gd name="adj2" fmla="val 50008"/>
            </a:avLst>
          </a:prstGeom>
          <a:solidFill>
            <a:schemeClr val="accent1"/>
          </a:solidFill>
          <a:ln w="9525">
            <a:solidFill>
              <a:srgbClr val="CCCCCC"/>
            </a:solidFill>
            <a:miter lim="800000"/>
            <a:headEnd/>
            <a:tailEnd/>
          </a:ln>
          <a:effectLst>
            <a:outerShdw blurRad="63500" dist="23000" dir="5400000" rotWithShape="0">
              <a:srgbClr val="000000">
                <a:alpha val="34998"/>
              </a:srgbClr>
            </a:outerShdw>
          </a:effectLst>
        </p:spPr>
        <p:txBody>
          <a:bodyPr anchor="ctr"/>
          <a:lstStyle/>
          <a:p>
            <a:pPr algn="ctr">
              <a:defRPr/>
            </a:pPr>
            <a:r>
              <a:rPr lang="en-US" sz="2200" b="1" dirty="0">
                <a:solidFill>
                  <a:srgbClr val="CCCCCC"/>
                </a:solidFill>
                <a:latin typeface="Arial" charset="0"/>
                <a:ea typeface="MS PGothic" charset="0"/>
                <a:cs typeface="MS PGothic" charset="0"/>
              </a:rPr>
              <a:t>Leadership</a:t>
            </a:r>
          </a:p>
        </p:txBody>
      </p:sp>
      <p:sp>
        <p:nvSpPr>
          <p:cNvPr id="26" name="Right Brace 25"/>
          <p:cNvSpPr/>
          <p:nvPr/>
        </p:nvSpPr>
        <p:spPr>
          <a:xfrm rot="10800000" flipH="1">
            <a:off x="7467600" y="2743200"/>
            <a:ext cx="533400" cy="2895600"/>
          </a:xfrm>
          <a:prstGeom prst="rightBrace">
            <a:avLst>
              <a:gd name="adj1" fmla="val 0"/>
              <a:gd name="adj2" fmla="val 50000"/>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0000"/>
              </a:solidFill>
            </a:endParaRPr>
          </a:p>
        </p:txBody>
      </p:sp>
      <p:sp>
        <p:nvSpPr>
          <p:cNvPr id="392207" name="TextBox 5"/>
          <p:cNvSpPr txBox="1">
            <a:spLocks noChangeArrowheads="1"/>
          </p:cNvSpPr>
          <p:nvPr/>
        </p:nvSpPr>
        <p:spPr bwMode="auto">
          <a:xfrm>
            <a:off x="8001000" y="3886200"/>
            <a:ext cx="903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eaLnBrk="1" hangingPunct="1">
              <a:lnSpc>
                <a:spcPct val="100000"/>
              </a:lnSpc>
              <a:spcBef>
                <a:spcPct val="0"/>
              </a:spcBef>
              <a:buFontTx/>
              <a:buNone/>
            </a:pPr>
            <a:r>
              <a:rPr lang="en-US" altLang="en-US" sz="1800" b="1" dirty="0">
                <a:solidFill>
                  <a:srgbClr val="000000"/>
                </a:solidFill>
              </a:rPr>
              <a:t>  2 - 4  </a:t>
            </a:r>
          </a:p>
          <a:p>
            <a:pPr eaLnBrk="1" hangingPunct="1">
              <a:lnSpc>
                <a:spcPct val="100000"/>
              </a:lnSpc>
              <a:spcBef>
                <a:spcPct val="0"/>
              </a:spcBef>
              <a:buFontTx/>
              <a:buNone/>
            </a:pPr>
            <a:r>
              <a:rPr lang="en-US" altLang="en-US" sz="1800" b="1" dirty="0">
                <a:solidFill>
                  <a:srgbClr val="000000"/>
                </a:solidFill>
              </a:rPr>
              <a:t>Years</a:t>
            </a:r>
          </a:p>
        </p:txBody>
      </p:sp>
      <p:sp>
        <p:nvSpPr>
          <p:cNvPr id="392208" name="Text Box 10"/>
          <p:cNvSpPr txBox="1">
            <a:spLocks noChangeArrowheads="1"/>
          </p:cNvSpPr>
          <p:nvPr/>
        </p:nvSpPr>
        <p:spPr bwMode="auto">
          <a:xfrm>
            <a:off x="2133600" y="2286000"/>
            <a:ext cx="365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eaLnBrk="1" hangingPunct="1">
              <a:lnSpc>
                <a:spcPct val="100000"/>
              </a:lnSpc>
              <a:buFontTx/>
              <a:buNone/>
            </a:pPr>
            <a:r>
              <a:rPr lang="en-US" altLang="en-US" sz="1800" b="1" dirty="0"/>
              <a:t>Performance Assessment </a:t>
            </a:r>
          </a:p>
        </p:txBody>
      </p:sp>
      <p:sp>
        <p:nvSpPr>
          <p:cNvPr id="392209" name="Title 18"/>
          <p:cNvSpPr txBox="1">
            <a:spLocks/>
          </p:cNvSpPr>
          <p:nvPr/>
        </p:nvSpPr>
        <p:spPr bwMode="auto">
          <a:xfrm>
            <a:off x="1981200" y="228600"/>
            <a:ext cx="41148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a:lnSpc>
                <a:spcPct val="100000"/>
              </a:lnSpc>
              <a:spcBef>
                <a:spcPct val="0"/>
              </a:spcBef>
              <a:buFontTx/>
              <a:buNone/>
            </a:pPr>
            <a:r>
              <a:rPr lang="en-US" altLang="en-US" sz="2200" b="1" dirty="0">
                <a:solidFill>
                  <a:srgbClr val="D9D9D9"/>
                </a:solidFill>
              </a:rPr>
              <a:t>Improved outcomes</a:t>
            </a:r>
            <a:endParaRPr lang="en-US" altLang="en-US" sz="2600" b="1" dirty="0">
              <a:solidFill>
                <a:srgbClr val="D9D9D9"/>
              </a:solidFill>
            </a:endParaRPr>
          </a:p>
        </p:txBody>
      </p:sp>
      <p:sp>
        <p:nvSpPr>
          <p:cNvPr id="27" name="AutoShape 18"/>
          <p:cNvSpPr>
            <a:spLocks noChangeArrowheads="1"/>
          </p:cNvSpPr>
          <p:nvPr/>
        </p:nvSpPr>
        <p:spPr bwMode="auto">
          <a:xfrm>
            <a:off x="3733800" y="1905000"/>
            <a:ext cx="381000" cy="381000"/>
          </a:xfrm>
          <a:prstGeom prst="upArrow">
            <a:avLst>
              <a:gd name="adj1" fmla="val 50000"/>
              <a:gd name="adj2" fmla="val 40000"/>
            </a:avLst>
          </a:prstGeom>
          <a:solidFill>
            <a:schemeClr val="bg2">
              <a:lumMod val="20000"/>
              <a:lumOff val="80000"/>
            </a:schemeClr>
          </a:solidFill>
          <a:ln w="9525">
            <a:solidFill>
              <a:schemeClr val="tx1"/>
            </a:solidFill>
            <a:miter lim="800000"/>
            <a:headEnd/>
            <a:tailEnd/>
          </a:ln>
        </p:spPr>
        <p:txBody>
          <a:bodyPr vert="eaVert" wrap="none" anchor="ctr"/>
          <a:lstStyle/>
          <a:p>
            <a:pPr>
              <a:defRPr/>
            </a:pPr>
            <a:endParaRPr lang="en-US" dirty="0">
              <a:solidFill>
                <a:srgbClr val="FFFFFF">
                  <a:lumMod val="85000"/>
                </a:srgbClr>
              </a:solidFill>
              <a:latin typeface="Arial" charset="0"/>
            </a:endParaRPr>
          </a:p>
        </p:txBody>
      </p:sp>
      <p:sp>
        <p:nvSpPr>
          <p:cNvPr id="392211" name="TextBox 21"/>
          <p:cNvSpPr txBox="1">
            <a:spLocks noChangeArrowheads="1"/>
          </p:cNvSpPr>
          <p:nvPr/>
        </p:nvSpPr>
        <p:spPr bwMode="auto">
          <a:xfrm>
            <a:off x="2895600" y="12954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eaLnBrk="1" hangingPunct="1">
              <a:lnSpc>
                <a:spcPct val="100000"/>
              </a:lnSpc>
              <a:spcBef>
                <a:spcPct val="0"/>
              </a:spcBef>
              <a:buFontTx/>
              <a:buNone/>
            </a:pPr>
            <a:r>
              <a:rPr lang="en-US" altLang="en-US" sz="1800" dirty="0"/>
              <a:t>Well-defined, Effective strategy</a:t>
            </a:r>
          </a:p>
        </p:txBody>
      </p:sp>
      <p:sp>
        <p:nvSpPr>
          <p:cNvPr id="30" name="AutoShape 18"/>
          <p:cNvSpPr>
            <a:spLocks noChangeArrowheads="1"/>
          </p:cNvSpPr>
          <p:nvPr/>
        </p:nvSpPr>
        <p:spPr bwMode="auto">
          <a:xfrm>
            <a:off x="3711575" y="906463"/>
            <a:ext cx="381000" cy="381000"/>
          </a:xfrm>
          <a:prstGeom prst="upArrow">
            <a:avLst>
              <a:gd name="adj1" fmla="val 50000"/>
              <a:gd name="adj2" fmla="val 40000"/>
            </a:avLst>
          </a:prstGeom>
          <a:solidFill>
            <a:schemeClr val="bg2">
              <a:lumMod val="20000"/>
              <a:lumOff val="80000"/>
            </a:schemeClr>
          </a:solidFill>
          <a:ln w="9525">
            <a:solidFill>
              <a:schemeClr val="bg1"/>
            </a:solidFill>
            <a:miter lim="800000"/>
            <a:headEnd/>
            <a:tailEnd/>
          </a:ln>
        </p:spPr>
        <p:txBody>
          <a:bodyPr vert="eaVert" wrap="none" anchor="ctr"/>
          <a:lstStyle/>
          <a:p>
            <a:pPr>
              <a:defRPr/>
            </a:pPr>
            <a:endParaRPr lang="en-US" dirty="0">
              <a:solidFill>
                <a:srgbClr val="FFFFFF">
                  <a:lumMod val="85000"/>
                </a:srgbClr>
              </a:solidFill>
              <a:latin typeface="Arial" charset="0"/>
            </a:endParaRPr>
          </a:p>
        </p:txBody>
      </p:sp>
      <p:sp>
        <p:nvSpPr>
          <p:cNvPr id="392215" name="TextBox 27"/>
          <p:cNvSpPr txBox="1">
            <a:spLocks noChangeArrowheads="1"/>
          </p:cNvSpPr>
          <p:nvPr/>
        </p:nvSpPr>
        <p:spPr bwMode="auto">
          <a:xfrm>
            <a:off x="2362200" y="61722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eaLnBrk="1" hangingPunct="1">
              <a:lnSpc>
                <a:spcPct val="100000"/>
              </a:lnSpc>
              <a:spcBef>
                <a:spcPct val="0"/>
              </a:spcBef>
              <a:buFontTx/>
              <a:buNone/>
            </a:pPr>
            <a:r>
              <a:rPr lang="en-US" altLang="en-US" sz="1800" b="1" dirty="0"/>
              <a:t> Adaptive           Technical</a:t>
            </a:r>
            <a:r>
              <a:rPr lang="en-US" altLang="en-US" sz="1800" dirty="0"/>
              <a:t>  </a:t>
            </a:r>
            <a:endParaRPr lang="en-US" altLang="en-US" sz="1800" b="1" dirty="0"/>
          </a:p>
        </p:txBody>
      </p:sp>
      <p:sp>
        <p:nvSpPr>
          <p:cNvPr id="24" name="Rectangle 2"/>
          <p:cNvSpPr txBox="1">
            <a:spLocks noChangeArrowheads="1"/>
          </p:cNvSpPr>
          <p:nvPr/>
        </p:nvSpPr>
        <p:spPr bwMode="auto">
          <a:xfrm>
            <a:off x="0" y="228600"/>
            <a:ext cx="9144000" cy="1020763"/>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algn="ctr" eaLnBrk="1" hangingPunct="1">
              <a:spcBef>
                <a:spcPct val="0"/>
              </a:spcBef>
              <a:buFontTx/>
              <a:buNone/>
            </a:pPr>
            <a:r>
              <a:rPr lang="en-US" altLang="en-US" sz="4400" b="1" dirty="0" smtClean="0">
                <a:solidFill>
                  <a:srgbClr val="FFFFFF"/>
                </a:solidFill>
                <a:latin typeface="Myriad Web Pro"/>
              </a:rPr>
              <a:t>Implementation Drivers</a:t>
            </a:r>
            <a:endParaRPr lang="en-US" altLang="en-US" sz="4400" b="1" dirty="0">
              <a:solidFill>
                <a:srgbClr val="FFFFFF"/>
              </a:solidFill>
              <a:latin typeface="Myriad Web Pro"/>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209" name="Title 18"/>
          <p:cNvSpPr txBox="1">
            <a:spLocks/>
          </p:cNvSpPr>
          <p:nvPr/>
        </p:nvSpPr>
        <p:spPr bwMode="auto">
          <a:xfrm>
            <a:off x="1981200" y="228600"/>
            <a:ext cx="41148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742950" indent="-28575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lgn="ctr">
              <a:lnSpc>
                <a:spcPct val="100000"/>
              </a:lnSpc>
              <a:spcBef>
                <a:spcPct val="0"/>
              </a:spcBef>
              <a:buFontTx/>
              <a:buNone/>
            </a:pPr>
            <a:r>
              <a:rPr lang="en-US" altLang="en-US" sz="2200" b="1" dirty="0">
                <a:solidFill>
                  <a:srgbClr val="D9D9D9"/>
                </a:solidFill>
              </a:rPr>
              <a:t>Improved outcomes</a:t>
            </a:r>
            <a:endParaRPr lang="en-US" altLang="en-US" sz="2600" b="1" dirty="0">
              <a:solidFill>
                <a:srgbClr val="D9D9D9"/>
              </a:solidFill>
            </a:endParaRPr>
          </a:p>
        </p:txBody>
      </p:sp>
      <p:sp>
        <p:nvSpPr>
          <p:cNvPr id="30" name="AutoShape 18"/>
          <p:cNvSpPr>
            <a:spLocks noChangeArrowheads="1"/>
          </p:cNvSpPr>
          <p:nvPr/>
        </p:nvSpPr>
        <p:spPr bwMode="auto">
          <a:xfrm>
            <a:off x="3711575" y="906463"/>
            <a:ext cx="381000" cy="381000"/>
          </a:xfrm>
          <a:prstGeom prst="upArrow">
            <a:avLst>
              <a:gd name="adj1" fmla="val 50000"/>
              <a:gd name="adj2" fmla="val 40000"/>
            </a:avLst>
          </a:prstGeom>
          <a:solidFill>
            <a:schemeClr val="bg2">
              <a:lumMod val="20000"/>
              <a:lumOff val="80000"/>
            </a:schemeClr>
          </a:solidFill>
          <a:ln w="9525">
            <a:solidFill>
              <a:schemeClr val="bg1"/>
            </a:solidFill>
            <a:miter lim="800000"/>
            <a:headEnd/>
            <a:tailEnd/>
          </a:ln>
        </p:spPr>
        <p:txBody>
          <a:bodyPr vert="eaVert" wrap="none" anchor="ctr"/>
          <a:lstStyle/>
          <a:p>
            <a:pPr>
              <a:defRPr/>
            </a:pPr>
            <a:endParaRPr lang="en-US" dirty="0">
              <a:solidFill>
                <a:srgbClr val="FFFFFF">
                  <a:lumMod val="85000"/>
                </a:srgbClr>
              </a:solidFill>
              <a:latin typeface="Arial" charset="0"/>
            </a:endParaRPr>
          </a:p>
        </p:txBody>
      </p:sp>
      <p:sp>
        <p:nvSpPr>
          <p:cNvPr id="24" name="Rectangle 2"/>
          <p:cNvSpPr txBox="1">
            <a:spLocks noChangeArrowheads="1"/>
          </p:cNvSpPr>
          <p:nvPr/>
        </p:nvSpPr>
        <p:spPr bwMode="auto">
          <a:xfrm>
            <a:off x="0" y="228600"/>
            <a:ext cx="9144000" cy="1020763"/>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rgbClr val="404040"/>
                </a:solidFill>
                <a:latin typeface="Myriad Pro" pitchFamily="34" charset="0"/>
                <a:ea typeface="MS PGothic" pitchFamily="34" charset="-128"/>
                <a:cs typeface="Calibri" pitchFamily="34" charset="0"/>
              </a:defRPr>
            </a:lvl1pPr>
            <a:lvl2pPr marL="742950" indent="-285750" eaLnBrk="0" hangingPunct="0">
              <a:spcBef>
                <a:spcPct val="20000"/>
              </a:spcBef>
              <a:buChar char="–"/>
              <a:defRPr sz="2800">
                <a:solidFill>
                  <a:srgbClr val="404040"/>
                </a:solidFill>
                <a:latin typeface="Myriad Pro" pitchFamily="34" charset="0"/>
                <a:ea typeface="Calibri" pitchFamily="34" charset="0"/>
                <a:cs typeface="Calibri" pitchFamily="34" charset="0"/>
              </a:defRPr>
            </a:lvl2pPr>
            <a:lvl3pPr marL="1143000" indent="-228600" eaLnBrk="0" hangingPunct="0">
              <a:spcBef>
                <a:spcPct val="20000"/>
              </a:spcBef>
              <a:buChar char="•"/>
              <a:defRPr sz="2400">
                <a:solidFill>
                  <a:srgbClr val="404040"/>
                </a:solidFill>
                <a:latin typeface="Myriad Pro" pitchFamily="34" charset="0"/>
                <a:ea typeface="Calibri" pitchFamily="34" charset="0"/>
                <a:cs typeface="Calibri" pitchFamily="34" charset="0"/>
              </a:defRPr>
            </a:lvl3pPr>
            <a:lvl4pPr marL="16002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4pPr>
            <a:lvl5pPr marL="2057400" indent="-228600" eaLnBrk="0" hangingPunct="0">
              <a:spcBef>
                <a:spcPct val="20000"/>
              </a:spcBef>
              <a:buChar char="»"/>
              <a:defRPr sz="2000">
                <a:solidFill>
                  <a:srgbClr val="404040"/>
                </a:solidFill>
                <a:latin typeface="Myriad Pro" pitchFamily="34" charset="0"/>
                <a:ea typeface="Calibri" pitchFamily="34" charset="0"/>
                <a:cs typeface="Calibri" pitchFamily="34" charset="0"/>
              </a:defRPr>
            </a:lvl5pPr>
            <a:lvl6pPr marL="25146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6pPr>
            <a:lvl7pPr marL="29718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7pPr>
            <a:lvl8pPr marL="34290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8pPr>
            <a:lvl9pPr marL="3886200" indent="-228600" eaLnBrk="0" fontAlgn="base" hangingPunct="0">
              <a:spcBef>
                <a:spcPct val="20000"/>
              </a:spcBef>
              <a:spcAft>
                <a:spcPct val="0"/>
              </a:spcAft>
              <a:buChar char="»"/>
              <a:defRPr sz="2000">
                <a:solidFill>
                  <a:srgbClr val="404040"/>
                </a:solidFill>
                <a:latin typeface="Myriad Pro" pitchFamily="34" charset="0"/>
                <a:ea typeface="Calibri" pitchFamily="34" charset="0"/>
                <a:cs typeface="Calibri" pitchFamily="34" charset="0"/>
              </a:defRPr>
            </a:lvl9pPr>
          </a:lstStyle>
          <a:p>
            <a:pPr algn="ctr" eaLnBrk="1" hangingPunct="1">
              <a:spcBef>
                <a:spcPct val="0"/>
              </a:spcBef>
              <a:buFontTx/>
              <a:buNone/>
            </a:pPr>
            <a:r>
              <a:rPr lang="en-US" altLang="en-US" sz="4400" b="1" dirty="0" smtClean="0">
                <a:solidFill>
                  <a:srgbClr val="FFFFFF"/>
                </a:solidFill>
                <a:latin typeface="Myriad Web Pro"/>
              </a:rPr>
              <a:t>Implementation takes time!</a:t>
            </a:r>
            <a:endParaRPr lang="en-US" altLang="en-US" sz="4400" b="1" dirty="0">
              <a:solidFill>
                <a:srgbClr val="FFFFFF"/>
              </a:solidFill>
              <a:latin typeface="Myriad Web Pro"/>
            </a:endParaRPr>
          </a:p>
        </p:txBody>
      </p:sp>
      <p:sp>
        <p:nvSpPr>
          <p:cNvPr id="25" name="Rectangle 3"/>
          <p:cNvSpPr txBox="1">
            <a:spLocks noChangeArrowheads="1"/>
          </p:cNvSpPr>
          <p:nvPr/>
        </p:nvSpPr>
        <p:spPr bwMode="auto">
          <a:xfrm>
            <a:off x="439738" y="1614488"/>
            <a:ext cx="8382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20700" indent="-520700" eaLnBrk="0" hangingPunct="0">
              <a:lnSpc>
                <a:spcPct val="95000"/>
              </a:lnSpc>
              <a:spcBef>
                <a:spcPct val="50000"/>
              </a:spcBef>
              <a:buBlip>
                <a:blip r:embed="rId3"/>
              </a:buBlip>
              <a:defRPr sz="2800">
                <a:solidFill>
                  <a:schemeClr val="tx1"/>
                </a:solidFill>
                <a:latin typeface="Arial" pitchFamily="34" charset="0"/>
                <a:ea typeface="MS PGothic" pitchFamily="34" charset="-128"/>
              </a:defRPr>
            </a:lvl1pPr>
            <a:lvl2pPr marL="1092200" indent="-457200" eaLnBrk="0" hangingPunct="0">
              <a:lnSpc>
                <a:spcPct val="95000"/>
              </a:lnSpc>
              <a:spcBef>
                <a:spcPct val="50000"/>
              </a:spcBef>
              <a:buBlip>
                <a:blip r:embed="rId4"/>
              </a:buBlip>
              <a:defRPr sz="2400">
                <a:solidFill>
                  <a:schemeClr val="tx1"/>
                </a:solidFill>
                <a:latin typeface="Arial" pitchFamily="34" charset="0"/>
                <a:ea typeface="MS PGothic" pitchFamily="34" charset="-128"/>
              </a:defRPr>
            </a:lvl2pPr>
            <a:lvl3pPr marL="1143000" indent="-228600" eaLnBrk="0" hangingPunct="0">
              <a:lnSpc>
                <a:spcPct val="95000"/>
              </a:lnSpc>
              <a:spcBef>
                <a:spcPct val="50000"/>
              </a:spcBef>
              <a:buBlip>
                <a:blip r:embed="rId5"/>
              </a:buBlip>
              <a:defRPr sz="2000">
                <a:solidFill>
                  <a:schemeClr val="tx1"/>
                </a:solidFill>
                <a:latin typeface="Arial" pitchFamily="34" charset="0"/>
                <a:ea typeface="MS PGothic" pitchFamily="34" charset="-128"/>
              </a:defRPr>
            </a:lvl3pPr>
            <a:lvl4pPr marL="1600200" indent="-228600" eaLnBrk="0" hangingPunct="0">
              <a:lnSpc>
                <a:spcPct val="95000"/>
              </a:lnSpc>
              <a:spcBef>
                <a:spcPct val="50000"/>
              </a:spcBef>
              <a:buChar char="–"/>
              <a:defRPr>
                <a:solidFill>
                  <a:schemeClr val="tx1"/>
                </a:solidFill>
                <a:latin typeface="Arial" pitchFamily="34" charset="0"/>
                <a:ea typeface="MS PGothic" pitchFamily="34" charset="-128"/>
              </a:defRPr>
            </a:lvl4pPr>
            <a:lvl5pPr marL="2057400" indent="-228600" eaLnBrk="0" hangingPunct="0">
              <a:lnSpc>
                <a:spcPct val="95000"/>
              </a:lnSpc>
              <a:spcBef>
                <a:spcPct val="50000"/>
              </a:spcBef>
              <a:buChar char="»"/>
              <a:defRPr>
                <a:solidFill>
                  <a:schemeClr val="tx1"/>
                </a:solidFill>
                <a:latin typeface="Arial" pitchFamily="34" charset="0"/>
                <a:ea typeface="MS PGothic" pitchFamily="34" charset="-128"/>
              </a:defRPr>
            </a:lvl5pPr>
            <a:lvl6pPr marL="25146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6pPr>
            <a:lvl7pPr marL="29718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7pPr>
            <a:lvl8pPr marL="34290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8pPr>
            <a:lvl9pPr marL="3886200" indent="-228600" eaLnBrk="0" fontAlgn="base" hangingPunct="0">
              <a:lnSpc>
                <a:spcPct val="95000"/>
              </a:lnSpc>
              <a:spcBef>
                <a:spcPct val="50000"/>
              </a:spcBef>
              <a:spcAft>
                <a:spcPct val="0"/>
              </a:spcAft>
              <a:buChar char="»"/>
              <a:defRPr>
                <a:solidFill>
                  <a:schemeClr val="tx1"/>
                </a:solidFill>
                <a:latin typeface="Arial" pitchFamily="34" charset="0"/>
                <a:ea typeface="MS PGothic" pitchFamily="34" charset="-128"/>
              </a:defRPr>
            </a:lvl9pPr>
          </a:lstStyle>
          <a:p>
            <a:pPr>
              <a:buFontTx/>
              <a:buNone/>
            </a:pPr>
            <a:r>
              <a:rPr lang="en-US" altLang="ja-JP" sz="3200" b="1" dirty="0">
                <a:solidFill>
                  <a:srgbClr val="001574"/>
                </a:solidFill>
              </a:rPr>
              <a:t>    Major Implementation Initiatives occur in stages:</a:t>
            </a:r>
          </a:p>
          <a:p>
            <a:pPr lvl="1"/>
            <a:r>
              <a:rPr lang="en-US" altLang="ja-JP" sz="2800" b="1" dirty="0">
                <a:solidFill>
                  <a:srgbClr val="001574"/>
                </a:solidFill>
              </a:rPr>
              <a:t>Exploration and Sustainability</a:t>
            </a:r>
          </a:p>
          <a:p>
            <a:pPr lvl="1"/>
            <a:r>
              <a:rPr lang="en-US" altLang="ja-JP" sz="2800" b="1" dirty="0">
                <a:solidFill>
                  <a:srgbClr val="001574"/>
                </a:solidFill>
              </a:rPr>
              <a:t>Installation </a:t>
            </a:r>
          </a:p>
          <a:p>
            <a:pPr lvl="1"/>
            <a:r>
              <a:rPr lang="en-US" altLang="ja-JP" sz="2800" b="1" dirty="0">
                <a:solidFill>
                  <a:srgbClr val="001574"/>
                </a:solidFill>
              </a:rPr>
              <a:t>Initial Implementation </a:t>
            </a:r>
          </a:p>
          <a:p>
            <a:pPr lvl="1"/>
            <a:r>
              <a:rPr lang="en-US" altLang="ja-JP" sz="2800" b="1" dirty="0">
                <a:solidFill>
                  <a:srgbClr val="001574"/>
                </a:solidFill>
              </a:rPr>
              <a:t>Full Implementation                  (Sustainability &amp; Effectiveness)</a:t>
            </a:r>
          </a:p>
          <a:p>
            <a:pPr lvl="1" algn="ctr">
              <a:buFont typeface="Wingdings" pitchFamily="2" charset="2"/>
              <a:buNone/>
            </a:pPr>
            <a:endParaRPr lang="en-US" altLang="ja-JP" sz="2000" b="1" dirty="0">
              <a:solidFill>
                <a:srgbClr val="001574"/>
              </a:solidFill>
            </a:endParaRPr>
          </a:p>
          <a:p>
            <a:pPr lvl="1" algn="ctr">
              <a:buFont typeface="Wingdings" pitchFamily="2" charset="2"/>
              <a:buNone/>
            </a:pPr>
            <a:endParaRPr lang="en-US" altLang="ja-JP" sz="1600" b="1" dirty="0">
              <a:solidFill>
                <a:srgbClr val="001574"/>
              </a:solidFill>
            </a:endParaRPr>
          </a:p>
          <a:p>
            <a:pPr lvl="1" algn="ctr">
              <a:buFont typeface="Wingdings" pitchFamily="2" charset="2"/>
              <a:buNone/>
            </a:pPr>
            <a:r>
              <a:rPr lang="en-US" altLang="ja-JP" sz="1600" b="1" dirty="0">
                <a:solidFill>
                  <a:srgbClr val="001574"/>
                </a:solidFill>
              </a:rPr>
              <a:t>                                   </a:t>
            </a:r>
            <a:r>
              <a:rPr lang="en-US" altLang="ja-JP" sz="1600" b="1" dirty="0">
                <a:solidFill>
                  <a:srgbClr val="000000"/>
                </a:solidFill>
              </a:rPr>
              <a:t>Fixsen, Naoom, Blase, Friedman, &amp; Wallace, </a:t>
            </a:r>
            <a:r>
              <a:rPr lang="en-US" altLang="ja-JP" sz="1600" b="1" dirty="0" smtClean="0">
                <a:solidFill>
                  <a:srgbClr val="000000"/>
                </a:solidFill>
              </a:rPr>
              <a:t>2005C</a:t>
            </a:r>
            <a:endParaRPr lang="ja-JP" altLang="en-US" sz="1600" b="1" dirty="0">
              <a:solidFill>
                <a:srgbClr val="000000"/>
              </a:solidFill>
            </a:endParaRPr>
          </a:p>
        </p:txBody>
      </p:sp>
    </p:spTree>
    <p:extLst>
      <p:ext uri="{BB962C8B-B14F-4D97-AF65-F5344CB8AC3E}">
        <p14:creationId xmlns:p14="http://schemas.microsoft.com/office/powerpoint/2010/main" val="2187181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lnSpc>
                <a:spcPct val="90000"/>
              </a:lnSpc>
              <a:spcBef>
                <a:spcPts val="600"/>
              </a:spcBef>
              <a:spcAft>
                <a:spcPts val="300"/>
              </a:spcAft>
              <a:defRPr/>
            </a:pPr>
            <a:r>
              <a:rPr lang="en-US" dirty="0" smtClean="0"/>
              <a:t>Innovations supported through the CoE</a:t>
            </a:r>
            <a:br>
              <a:rPr lang="en-US" dirty="0" smtClean="0"/>
            </a:br>
            <a:r>
              <a:rPr lang="en-US" sz="2000" dirty="0" smtClean="0">
                <a:solidFill>
                  <a:schemeClr val="tx1"/>
                </a:solidFill>
              </a:rPr>
              <a:t>USABLE INTERVENTIONS</a:t>
            </a:r>
            <a:r>
              <a:rPr lang="en-US" altLang="ja-JP" sz="2000" dirty="0" smtClean="0">
                <a:solidFill>
                  <a:schemeClr val="tx1"/>
                </a:solidFill>
              </a:rPr>
              <a:t/>
            </a:r>
            <a:br>
              <a:rPr lang="en-US" altLang="ja-JP" sz="2000" dirty="0" smtClean="0">
                <a:solidFill>
                  <a:schemeClr val="tx1"/>
                </a:solidFill>
              </a:rPr>
            </a:br>
            <a:r>
              <a:rPr lang="en-US" sz="2000" i="1" dirty="0" smtClean="0">
                <a:solidFill>
                  <a:schemeClr val="tx1"/>
                </a:solidFill>
                <a:ea typeface="MS PGothic" pitchFamily="34" charset="-128"/>
              </a:rPr>
              <a:t>To experience the benefits of the intervention, what </a:t>
            </a:r>
            <a:br>
              <a:rPr lang="en-US" sz="2000" i="1" dirty="0" smtClean="0">
                <a:solidFill>
                  <a:schemeClr val="tx1"/>
                </a:solidFill>
                <a:ea typeface="MS PGothic" pitchFamily="34" charset="-128"/>
              </a:rPr>
            </a:br>
            <a:r>
              <a:rPr lang="en-US" sz="2000" i="1" dirty="0" smtClean="0">
                <a:solidFill>
                  <a:schemeClr val="tx1"/>
                </a:solidFill>
                <a:ea typeface="MS PGothic" pitchFamily="34" charset="-128"/>
              </a:rPr>
              <a:t>exactly are practitioners saying and doing?</a:t>
            </a:r>
            <a:br>
              <a:rPr lang="en-US" sz="2000" i="1" dirty="0" smtClean="0">
                <a:solidFill>
                  <a:schemeClr val="tx1"/>
                </a:solidFill>
                <a:ea typeface="MS PGothic" pitchFamily="34" charset="-128"/>
              </a:rPr>
            </a:br>
            <a:endParaRPr lang="en-US" sz="2000" dirty="0"/>
          </a:p>
        </p:txBody>
      </p:sp>
      <p:sp>
        <p:nvSpPr>
          <p:cNvPr id="3" name="Content Placeholder 2"/>
          <p:cNvSpPr>
            <a:spLocks noGrp="1"/>
          </p:cNvSpPr>
          <p:nvPr>
            <p:ph idx="1"/>
          </p:nvPr>
        </p:nvSpPr>
        <p:spPr>
          <a:xfrm>
            <a:off x="457200" y="1905000"/>
            <a:ext cx="8153400" cy="4038600"/>
          </a:xfrm>
        </p:spPr>
        <p:txBody>
          <a:bodyPr>
            <a:normAutofit/>
          </a:bodyPr>
          <a:lstStyle/>
          <a:p>
            <a:pPr marL="114300" indent="0">
              <a:buNone/>
            </a:pPr>
            <a:r>
              <a:rPr lang="en-US" sz="2800" dirty="0" smtClean="0"/>
              <a:t>Pyramid Model  (TACSEI)</a:t>
            </a:r>
          </a:p>
          <a:p>
            <a:pPr lvl="1"/>
            <a:r>
              <a:rPr lang="en-US" sz="2800" dirty="0" smtClean="0"/>
              <a:t>Pyramid response to social emotional learning</a:t>
            </a:r>
          </a:p>
          <a:p>
            <a:pPr lvl="1"/>
            <a:r>
              <a:rPr lang="en-US" sz="2800" dirty="0" smtClean="0"/>
              <a:t>Plan to expand to early literacy </a:t>
            </a:r>
            <a:endParaRPr lang="en-US" sz="2800" dirty="0"/>
          </a:p>
          <a:p>
            <a:pPr marL="11430" indent="0">
              <a:buNone/>
            </a:pPr>
            <a:r>
              <a:rPr lang="en-US" sz="2800" dirty="0" smtClean="0"/>
              <a:t>Classroom Engagement Model (Formally RBII)</a:t>
            </a:r>
          </a:p>
          <a:p>
            <a:pPr lvl="1"/>
            <a:r>
              <a:rPr lang="en-US" sz="2800" dirty="0" smtClean="0"/>
              <a:t>Evidence based strategies for preschool providers</a:t>
            </a:r>
          </a:p>
          <a:p>
            <a:pPr lvl="1"/>
            <a:endParaRPr lang="en-US" dirty="0"/>
          </a:p>
        </p:txBody>
      </p:sp>
      <p:grpSp>
        <p:nvGrpSpPr>
          <p:cNvPr id="4" name="Group 6"/>
          <p:cNvGrpSpPr>
            <a:grpSpLocks noChangeAspect="1"/>
          </p:cNvGrpSpPr>
          <p:nvPr/>
        </p:nvGrpSpPr>
        <p:grpSpPr bwMode="auto">
          <a:xfrm>
            <a:off x="7551738" y="914400"/>
            <a:ext cx="889000" cy="681037"/>
            <a:chOff x="1371600" y="685800"/>
            <a:chExt cx="6172200" cy="6096000"/>
          </a:xfrm>
        </p:grpSpPr>
        <p:sp>
          <p:nvSpPr>
            <p:cNvPr id="5" name="Up Arrow Callout 4"/>
            <p:cNvSpPr>
              <a:spLocks/>
            </p:cNvSpPr>
            <p:nvPr/>
          </p:nvSpPr>
          <p:spPr>
            <a:xfrm rot="10800000">
              <a:off x="3432670" y="685800"/>
              <a:ext cx="2050052" cy="2742487"/>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sp>
          <p:nvSpPr>
            <p:cNvPr id="6" name="Up Arrow Callout 5"/>
            <p:cNvSpPr>
              <a:spLocks/>
            </p:cNvSpPr>
            <p:nvPr/>
          </p:nvSpPr>
          <p:spPr>
            <a:xfrm rot="5400000">
              <a:off x="1713601" y="2461054"/>
              <a:ext cx="2060426" cy="2744421"/>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sp>
          <p:nvSpPr>
            <p:cNvPr id="7" name="Up Arrow Callout 6"/>
            <p:cNvSpPr>
              <a:spLocks/>
            </p:cNvSpPr>
            <p:nvPr/>
          </p:nvSpPr>
          <p:spPr>
            <a:xfrm rot="16200000">
              <a:off x="5141374" y="2475269"/>
              <a:ext cx="2060417" cy="2744428"/>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sp>
          <p:nvSpPr>
            <p:cNvPr id="8" name="Up Arrow Callout 7"/>
            <p:cNvSpPr>
              <a:spLocks/>
            </p:cNvSpPr>
            <p:nvPr/>
          </p:nvSpPr>
          <p:spPr>
            <a:xfrm>
              <a:off x="3432670" y="4039313"/>
              <a:ext cx="2050052" cy="2742487"/>
            </a:xfrm>
            <a:prstGeom prst="upArrowCallout">
              <a:avLst>
                <a:gd name="adj1" fmla="val 25000"/>
                <a:gd name="adj2" fmla="val 25000"/>
                <a:gd name="adj3" fmla="val 25000"/>
                <a:gd name="adj4" fmla="val 68967"/>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6200000" scaled="1"/>
              <a:tileRect/>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srgbClr val="FFFFFF"/>
                </a:solidFill>
              </a:endParaRPr>
            </a:p>
          </p:txBody>
        </p:sp>
      </p:grpSp>
    </p:spTree>
    <p:extLst>
      <p:ext uri="{BB962C8B-B14F-4D97-AF65-F5344CB8AC3E}">
        <p14:creationId xmlns:p14="http://schemas.microsoft.com/office/powerpoint/2010/main" val="14150948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Innovations </a:t>
            </a:r>
            <a:r>
              <a:rPr lang="en-US" dirty="0" smtClean="0"/>
              <a:t>supported </a:t>
            </a:r>
            <a:r>
              <a:rPr lang="en-US" dirty="0"/>
              <a:t>through the CoE</a:t>
            </a:r>
          </a:p>
        </p:txBody>
      </p:sp>
      <p:sp>
        <p:nvSpPr>
          <p:cNvPr id="3" name="Content Placeholder 2"/>
          <p:cNvSpPr>
            <a:spLocks noGrp="1"/>
          </p:cNvSpPr>
          <p:nvPr>
            <p:ph idx="1"/>
          </p:nvPr>
        </p:nvSpPr>
        <p:spPr/>
        <p:txBody>
          <a:bodyPr/>
          <a:lstStyle/>
          <a:p>
            <a:pPr marL="11430" indent="0">
              <a:buNone/>
            </a:pPr>
            <a:r>
              <a:rPr lang="en-US" sz="2800" dirty="0"/>
              <a:t>Family Guided Routines Based Interventions </a:t>
            </a:r>
          </a:p>
          <a:p>
            <a:pPr lvl="1"/>
            <a:r>
              <a:rPr lang="en-US" sz="2800" dirty="0" smtClean="0"/>
              <a:t>Evidence </a:t>
            </a:r>
            <a:r>
              <a:rPr lang="en-US" sz="2800" dirty="0"/>
              <a:t>informed strategies for birth to 3 providers</a:t>
            </a:r>
          </a:p>
          <a:p>
            <a:pPr lvl="1"/>
            <a:endParaRPr lang="en-US" sz="2800" dirty="0"/>
          </a:p>
          <a:p>
            <a:pPr marL="11430" indent="0">
              <a:buNone/>
            </a:pPr>
            <a:r>
              <a:rPr lang="en-US" sz="2800" dirty="0"/>
              <a:t>Locally defined Innovation</a:t>
            </a:r>
          </a:p>
          <a:p>
            <a:pPr lvl="1"/>
            <a:r>
              <a:rPr lang="en-US" sz="2800" dirty="0"/>
              <a:t>Local leadership will be supported with Active Implementation frameworks</a:t>
            </a:r>
          </a:p>
          <a:p>
            <a:endParaRPr lang="en-US" dirty="0"/>
          </a:p>
        </p:txBody>
      </p:sp>
    </p:spTree>
    <p:extLst>
      <p:ext uri="{BB962C8B-B14F-4D97-AF65-F5344CB8AC3E}">
        <p14:creationId xmlns:p14="http://schemas.microsoft.com/office/powerpoint/2010/main" val="560684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dirty="0" smtClean="0"/>
              <a:t>More About Minnesota</a:t>
            </a:r>
            <a:endParaRPr lang="en-US" altLang="en-US" dirty="0"/>
          </a:p>
        </p:txBody>
      </p:sp>
      <p:sp>
        <p:nvSpPr>
          <p:cNvPr id="92163" name="Rectangle 3"/>
          <p:cNvSpPr>
            <a:spLocks noGrp="1" noChangeArrowheads="1"/>
          </p:cNvSpPr>
          <p:nvPr>
            <p:ph type="body" idx="1"/>
          </p:nvPr>
        </p:nvSpPr>
        <p:spPr>
          <a:xfrm>
            <a:off x="381000" y="1676400"/>
            <a:ext cx="8534400" cy="4876800"/>
          </a:xfrm>
        </p:spPr>
        <p:txBody>
          <a:bodyPr/>
          <a:lstStyle/>
          <a:p>
            <a:r>
              <a:rPr lang="en-US" altLang="en-US" dirty="0"/>
              <a:t>Program Evaluation &amp; Continuous Improvement process initiated by MN Dept. of Education in </a:t>
            </a:r>
            <a:r>
              <a:rPr lang="en-US" altLang="en-US" dirty="0" smtClean="0"/>
              <a:t>1999</a:t>
            </a:r>
          </a:p>
          <a:p>
            <a:r>
              <a:rPr lang="en-US" altLang="en-US" dirty="0" smtClean="0"/>
              <a:t>Became the MN Continuous Improvement Monitoring Process (MnCIMP)</a:t>
            </a:r>
            <a:endParaRPr lang="en-US" altLang="en-US" dirty="0"/>
          </a:p>
          <a:p>
            <a:r>
              <a:rPr lang="en-US" altLang="en-US" dirty="0"/>
              <a:t>Reported local data since 2003-04 </a:t>
            </a:r>
          </a:p>
          <a:p>
            <a:pPr>
              <a:buFont typeface="Wingdings" pitchFamily="2" charset="2"/>
              <a:buNone/>
            </a:pPr>
            <a:endParaRPr lang="en-US"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ECSE programs will complete their own INSPIRE ACTION self assessment.</a:t>
            </a:r>
          </a:p>
          <a:p>
            <a:r>
              <a:rPr lang="en-US" dirty="0" smtClean="0"/>
              <a:t>SOME ECSE programs will choose to begin to work on a selected:</a:t>
            </a:r>
          </a:p>
          <a:p>
            <a:pPr lvl="1"/>
            <a:r>
              <a:rPr lang="en-US" dirty="0" smtClean="0"/>
              <a:t>Foundational skill</a:t>
            </a:r>
          </a:p>
          <a:p>
            <a:pPr lvl="1"/>
            <a:r>
              <a:rPr lang="en-US" dirty="0" smtClean="0"/>
              <a:t>Innovation</a:t>
            </a:r>
          </a:p>
          <a:p>
            <a:pPr lvl="1"/>
            <a:r>
              <a:rPr lang="en-US" dirty="0" smtClean="0"/>
              <a:t>District selected innovation</a:t>
            </a:r>
          </a:p>
          <a:p>
            <a:pPr marL="457200" lvl="1" indent="0">
              <a:buNone/>
            </a:pPr>
            <a:endParaRPr lang="en-US" dirty="0" smtClean="0"/>
          </a:p>
          <a:p>
            <a:pPr marL="457200" lvl="1" indent="0">
              <a:buNone/>
            </a:pPr>
            <a:r>
              <a:rPr lang="en-US" dirty="0" smtClean="0"/>
              <a:t>CoE staff will work with Local programs to determine appropriate Stage matched activities.</a:t>
            </a:r>
          </a:p>
          <a:p>
            <a:pPr marL="457200" lvl="1" indent="0">
              <a:buNone/>
            </a:pPr>
            <a:endParaRPr lang="en-US" dirty="0" smtClean="0"/>
          </a:p>
          <a:p>
            <a:pPr lvl="1">
              <a:buFont typeface="Arial" panose="020B0604020202020204" pitchFamily="34" charset="0"/>
              <a:buChar char="•"/>
            </a:pPr>
            <a:endParaRPr lang="en-US" dirty="0"/>
          </a:p>
          <a:p>
            <a:pPr lvl="1"/>
            <a:endParaRPr lang="en-US" dirty="0" smtClean="0"/>
          </a:p>
        </p:txBody>
      </p:sp>
      <p:sp>
        <p:nvSpPr>
          <p:cNvPr id="3" name="Title 2"/>
          <p:cNvSpPr>
            <a:spLocks noGrp="1"/>
          </p:cNvSpPr>
          <p:nvPr>
            <p:ph type="title"/>
          </p:nvPr>
        </p:nvSpPr>
        <p:spPr/>
        <p:txBody>
          <a:bodyPr/>
          <a:lstStyle/>
          <a:p>
            <a:r>
              <a:rPr lang="en-US" dirty="0" smtClean="0"/>
              <a:t>What is next?</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50</a:t>
            </a:fld>
            <a:endParaRPr lang="en-US" dirty="0"/>
          </a:p>
        </p:txBody>
      </p:sp>
      <p:grpSp>
        <p:nvGrpSpPr>
          <p:cNvPr id="5" name="Group 11"/>
          <p:cNvGrpSpPr>
            <a:grpSpLocks/>
          </p:cNvGrpSpPr>
          <p:nvPr/>
        </p:nvGrpSpPr>
        <p:grpSpPr bwMode="auto">
          <a:xfrm>
            <a:off x="6629400" y="3224213"/>
            <a:ext cx="1309687" cy="814387"/>
            <a:chOff x="4800600" y="3276599"/>
            <a:chExt cx="1828801" cy="1293411"/>
          </a:xfrm>
        </p:grpSpPr>
        <p:sp>
          <p:nvSpPr>
            <p:cNvPr id="6" name="Rounded Rectangle 5"/>
            <p:cNvSpPr/>
            <p:nvPr/>
          </p:nvSpPr>
          <p:spPr>
            <a:xfrm>
              <a:off x="4800600" y="3276599"/>
              <a:ext cx="1828801" cy="456349"/>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Stages</a:t>
              </a:r>
            </a:p>
          </p:txBody>
        </p:sp>
        <p:grpSp>
          <p:nvGrpSpPr>
            <p:cNvPr id="7" name="Group 13"/>
            <p:cNvGrpSpPr>
              <a:grpSpLocks noChangeAspect="1"/>
            </p:cNvGrpSpPr>
            <p:nvPr/>
          </p:nvGrpSpPr>
          <p:grpSpPr bwMode="auto">
            <a:xfrm>
              <a:off x="4800600" y="4045254"/>
              <a:ext cx="1828800" cy="524756"/>
              <a:chOff x="152400" y="838200"/>
              <a:chExt cx="8869680" cy="2545080"/>
            </a:xfrm>
          </p:grpSpPr>
          <p:sp>
            <p:nvSpPr>
              <p:cNvPr id="8" name="Oval 7"/>
              <p:cNvSpPr>
                <a:spLocks noChangeAspect="1"/>
              </p:cNvSpPr>
              <p:nvPr/>
            </p:nvSpPr>
            <p:spPr bwMode="auto">
              <a:xfrm>
                <a:off x="152400"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b="1" dirty="0">
                  <a:solidFill>
                    <a:srgbClr val="000000">
                      <a:lumMod val="75000"/>
                      <a:lumOff val="25000"/>
                    </a:srgbClr>
                  </a:solidFill>
                  <a:latin typeface="Arial"/>
                  <a:ea typeface="+mn-ea"/>
                </a:endParaRPr>
              </a:p>
            </p:txBody>
          </p:sp>
          <p:sp>
            <p:nvSpPr>
              <p:cNvPr id="9" name="Oval 8"/>
              <p:cNvSpPr>
                <a:spLocks noChangeAspect="1"/>
              </p:cNvSpPr>
              <p:nvPr/>
            </p:nvSpPr>
            <p:spPr bwMode="auto">
              <a:xfrm>
                <a:off x="2281126"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sz="1600" b="1" dirty="0">
                  <a:solidFill>
                    <a:srgbClr val="000000">
                      <a:lumMod val="75000"/>
                      <a:lumOff val="25000"/>
                    </a:srgbClr>
                  </a:solidFill>
                  <a:latin typeface="Arial"/>
                  <a:ea typeface="+mn-ea"/>
                </a:endParaRPr>
              </a:p>
            </p:txBody>
          </p:sp>
          <p:sp>
            <p:nvSpPr>
              <p:cNvPr id="10" name="Oval 9"/>
              <p:cNvSpPr>
                <a:spLocks noChangeAspect="1"/>
              </p:cNvSpPr>
              <p:nvPr/>
            </p:nvSpPr>
            <p:spPr bwMode="auto">
              <a:xfrm>
                <a:off x="4420599"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dirty="0">
                  <a:solidFill>
                    <a:srgbClr val="FFFFFF">
                      <a:hueOff val="0"/>
                      <a:satOff val="0"/>
                      <a:lumOff val="0"/>
                      <a:alphaOff val="0"/>
                    </a:srgbClr>
                  </a:solidFill>
                  <a:latin typeface="Arial"/>
                  <a:ea typeface="+mn-ea"/>
                </a:endParaRPr>
              </a:p>
            </p:txBody>
          </p:sp>
          <p:sp>
            <p:nvSpPr>
              <p:cNvPr id="11" name="Oval 10"/>
              <p:cNvSpPr>
                <a:spLocks noChangeAspect="1"/>
              </p:cNvSpPr>
              <p:nvPr/>
            </p:nvSpPr>
            <p:spPr bwMode="auto">
              <a:xfrm>
                <a:off x="6549325" y="913179"/>
                <a:ext cx="2472762" cy="2470101"/>
              </a:xfrm>
              <a:prstGeom prst="ellipse">
                <a:avLst/>
              </a:prstGeom>
              <a:gradFill rotWithShape="1">
                <a:gsLst>
                  <a:gs pos="0">
                    <a:srgbClr val="8EBBE0"/>
                  </a:gs>
                  <a:gs pos="50000">
                    <a:srgbClr val="BCD4EA"/>
                  </a:gs>
                  <a:gs pos="100000">
                    <a:srgbClr val="DFE9F4"/>
                  </a:gs>
                </a:gsLst>
                <a:lin ang="10800000" scaled="1"/>
              </a:gradFill>
              <a:ln w="3175">
                <a:solidFill>
                  <a:srgbClr val="222268"/>
                </a:solidFill>
                <a:round/>
                <a:headEnd/>
                <a:tailEnd/>
              </a:ln>
              <a:effectLst>
                <a:outerShdw blurRad="40000" dist="23000" dir="5400000" rotWithShape="0">
                  <a:srgbClr val="000000">
                    <a:alpha val="34999"/>
                  </a:srgbClr>
                </a:outerShdw>
              </a:effectLst>
            </p:spPr>
            <p:txBody>
              <a:bodyPr anchor="ctr"/>
              <a:lstStyle/>
              <a:p>
                <a:pPr algn="ctr">
                  <a:defRPr/>
                </a:pPr>
                <a:endParaRPr lang="en-US" b="1" dirty="0">
                  <a:solidFill>
                    <a:srgbClr val="000000">
                      <a:lumMod val="75000"/>
                      <a:lumOff val="25000"/>
                    </a:srgbClr>
                  </a:solidFill>
                  <a:latin typeface="Arial"/>
                  <a:ea typeface="+mn-ea"/>
                </a:endParaRPr>
              </a:p>
            </p:txBody>
          </p:sp>
          <p:sp>
            <p:nvSpPr>
              <p:cNvPr id="12" name="Left-Right Arrow 11"/>
              <p:cNvSpPr/>
              <p:nvPr/>
            </p:nvSpPr>
            <p:spPr>
              <a:xfrm>
                <a:off x="2087605" y="839810"/>
                <a:ext cx="731077" cy="452448"/>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3" name="Left-Right Arrow 12"/>
              <p:cNvSpPr/>
              <p:nvPr/>
            </p:nvSpPr>
            <p:spPr>
              <a:xfrm>
                <a:off x="4216331" y="839810"/>
                <a:ext cx="741825" cy="452448"/>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4" name="Left-Right Arrow 13"/>
              <p:cNvSpPr/>
              <p:nvPr/>
            </p:nvSpPr>
            <p:spPr>
              <a:xfrm>
                <a:off x="6355804" y="839810"/>
                <a:ext cx="731077" cy="452448"/>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grpSp>
      </p:grpSp>
    </p:spTree>
    <p:extLst>
      <p:ext uri="{BB962C8B-B14F-4D97-AF65-F5344CB8AC3E}">
        <p14:creationId xmlns:p14="http://schemas.microsoft.com/office/powerpoint/2010/main" val="32865651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610600" cy="4495800"/>
          </a:xfrm>
        </p:spPr>
        <p:txBody>
          <a:bodyPr/>
          <a:lstStyle/>
          <a:p>
            <a:r>
              <a:rPr lang="en-US" dirty="0" smtClean="0"/>
              <a:t>This fall we will focus on helping local programs create teams </a:t>
            </a:r>
          </a:p>
          <a:p>
            <a:pPr lvl="1"/>
            <a:r>
              <a:rPr lang="en-US" dirty="0" smtClean="0"/>
              <a:t>To create pathways for their work</a:t>
            </a:r>
          </a:p>
          <a:p>
            <a:pPr lvl="1"/>
            <a:r>
              <a:rPr lang="en-US" dirty="0" smtClean="0"/>
              <a:t>Collect data </a:t>
            </a:r>
          </a:p>
          <a:p>
            <a:pPr lvl="1"/>
            <a:r>
              <a:rPr lang="en-US" dirty="0" smtClean="0"/>
              <a:t>Use of  data and make/inform appropriate plans</a:t>
            </a:r>
          </a:p>
          <a:p>
            <a:pPr marL="457200" lvl="1" indent="0">
              <a:buNone/>
            </a:pPr>
            <a:endParaRPr lang="en-US" sz="2600" dirty="0" smtClean="0"/>
          </a:p>
          <a:p>
            <a:pPr marL="457200" lvl="1" indent="0">
              <a:buNone/>
            </a:pPr>
            <a:r>
              <a:rPr lang="en-US" sz="2600" dirty="0" smtClean="0"/>
              <a:t>PDF will assume a role of external coach </a:t>
            </a:r>
          </a:p>
          <a:p>
            <a:pPr lvl="1"/>
            <a:r>
              <a:rPr lang="en-US" dirty="0" smtClean="0"/>
              <a:t>help local programs use the drivers to ensure that professionals are equipped to implement </a:t>
            </a:r>
          </a:p>
          <a:p>
            <a:pPr marL="457200" lvl="1" indent="0">
              <a:buNone/>
            </a:pPr>
            <a:r>
              <a:rPr lang="en-US" dirty="0" smtClean="0"/>
              <a:t>selected work</a:t>
            </a:r>
          </a:p>
          <a:p>
            <a:pPr marL="457200" lvl="1" indent="0">
              <a:buNone/>
            </a:pPr>
            <a:endParaRPr lang="en-US" dirty="0"/>
          </a:p>
        </p:txBody>
      </p:sp>
      <p:sp>
        <p:nvSpPr>
          <p:cNvPr id="3" name="Title 2"/>
          <p:cNvSpPr>
            <a:spLocks noGrp="1"/>
          </p:cNvSpPr>
          <p:nvPr>
            <p:ph type="title"/>
          </p:nvPr>
        </p:nvSpPr>
        <p:spPr/>
        <p:txBody>
          <a:bodyPr/>
          <a:lstStyle/>
          <a:p>
            <a:r>
              <a:rPr lang="en-US" dirty="0" smtClean="0"/>
              <a:t>Local ECSE Leadership will lead the way!</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51</a:t>
            </a:fld>
            <a:endParaRPr lang="en-US" dirty="0"/>
          </a:p>
        </p:txBody>
      </p:sp>
      <p:grpSp>
        <p:nvGrpSpPr>
          <p:cNvPr id="5" name="Group 21"/>
          <p:cNvGrpSpPr>
            <a:grpSpLocks/>
          </p:cNvGrpSpPr>
          <p:nvPr/>
        </p:nvGrpSpPr>
        <p:grpSpPr bwMode="auto">
          <a:xfrm>
            <a:off x="7162800" y="5018088"/>
            <a:ext cx="1298575" cy="1077912"/>
            <a:chOff x="4471188" y="762000"/>
            <a:chExt cx="1828800" cy="1714946"/>
          </a:xfrm>
        </p:grpSpPr>
        <p:grpSp>
          <p:nvGrpSpPr>
            <p:cNvPr id="6" name="Group 22"/>
            <p:cNvGrpSpPr>
              <a:grpSpLocks noChangeAspect="1"/>
            </p:cNvGrpSpPr>
            <p:nvPr/>
          </p:nvGrpSpPr>
          <p:grpSpPr bwMode="auto">
            <a:xfrm>
              <a:off x="4724400" y="1355806"/>
              <a:ext cx="1371600" cy="1121140"/>
              <a:chOff x="5012100" y="3331891"/>
              <a:chExt cx="3297710" cy="2695529"/>
            </a:xfrm>
          </p:grpSpPr>
          <p:sp>
            <p:nvSpPr>
              <p:cNvPr id="8" name="Isosceles Triangle 7"/>
              <p:cNvSpPr>
                <a:spLocks noChangeArrowheads="1"/>
              </p:cNvSpPr>
              <p:nvPr/>
            </p:nvSpPr>
            <p:spPr bwMode="auto">
              <a:xfrm>
                <a:off x="5010708" y="3398044"/>
                <a:ext cx="3300398" cy="2374333"/>
              </a:xfrm>
              <a:prstGeom prst="triangle">
                <a:avLst>
                  <a:gd name="adj" fmla="val 50000"/>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5400000" scaled="1"/>
                <a:tileRect/>
              </a:gradFill>
              <a:ln w="3175">
                <a:solidFill>
                  <a:schemeClr val="bg1">
                    <a:lumMod val="50000"/>
                  </a:schemeClr>
                </a:solidFill>
                <a:miter lim="800000"/>
                <a:headEnd/>
                <a:tailEnd/>
              </a:ln>
              <a:effectLst/>
            </p:spPr>
            <p:txBody>
              <a:bodyPr anchor="ctr"/>
              <a:lstStyle/>
              <a:p>
                <a:pPr algn="ctr">
                  <a:defRPr/>
                </a:pPr>
                <a:endParaRPr lang="en-US" sz="2400" dirty="0">
                  <a:solidFill>
                    <a:srgbClr val="FFFFFF"/>
                  </a:solidFill>
                  <a:ea typeface="Arial" pitchFamily="-106" charset="0"/>
                  <a:cs typeface="Arial"/>
                </a:endParaRPr>
              </a:p>
            </p:txBody>
          </p:sp>
          <p:sp>
            <p:nvSpPr>
              <p:cNvPr id="9" name="Left-Right Arrow 8"/>
              <p:cNvSpPr>
                <a:spLocks noChangeArrowheads="1"/>
              </p:cNvSpPr>
              <p:nvPr/>
            </p:nvSpPr>
            <p:spPr bwMode="auto">
              <a:xfrm rot="18279725">
                <a:off x="4631367" y="4323364"/>
                <a:ext cx="2441132" cy="456897"/>
              </a:xfrm>
              <a:prstGeom prst="leftRightArrow">
                <a:avLst>
                  <a:gd name="adj1" fmla="val 47565"/>
                  <a:gd name="adj2" fmla="val 50008"/>
                </a:avLst>
              </a:prstGeom>
              <a:solidFill>
                <a:schemeClr val="accent6">
                  <a:lumMod val="75000"/>
                </a:schemeClr>
              </a:solidFill>
              <a:ln w="3175">
                <a:noFill/>
                <a:miter lim="800000"/>
                <a:headEnd/>
                <a:tailEnd/>
              </a:ln>
              <a:effectLst/>
            </p:spPr>
            <p:txBody>
              <a:bodyPr anchor="ctr"/>
              <a:lstStyle/>
              <a:p>
                <a:pPr algn="ctr">
                  <a:defRPr/>
                </a:pPr>
                <a:endParaRPr lang="en-US" sz="2200" b="1" dirty="0">
                  <a:solidFill>
                    <a:srgbClr val="FFFFFF"/>
                  </a:solidFill>
                  <a:ea typeface="Arial" pitchFamily="-106" charset="0"/>
                  <a:cs typeface="Arial"/>
                </a:endParaRPr>
              </a:p>
            </p:txBody>
          </p:sp>
          <p:sp>
            <p:nvSpPr>
              <p:cNvPr id="10" name="Left-Right Arrow 9"/>
              <p:cNvSpPr>
                <a:spLocks noChangeArrowheads="1"/>
              </p:cNvSpPr>
              <p:nvPr/>
            </p:nvSpPr>
            <p:spPr bwMode="auto">
              <a:xfrm rot="3338599">
                <a:off x="6289978" y="4332471"/>
                <a:ext cx="2435061" cy="456897"/>
              </a:xfrm>
              <a:prstGeom prst="leftRightArrow">
                <a:avLst>
                  <a:gd name="adj1" fmla="val 47565"/>
                  <a:gd name="adj2" fmla="val 50008"/>
                </a:avLst>
              </a:prstGeom>
              <a:solidFill>
                <a:schemeClr val="accent6">
                  <a:lumMod val="75000"/>
                </a:schemeClr>
              </a:solidFill>
              <a:ln w="3175">
                <a:noFill/>
                <a:miter lim="800000"/>
                <a:headEnd/>
                <a:tailEnd/>
              </a:ln>
              <a:effectLst/>
            </p:spPr>
            <p:txBody>
              <a:bodyPr anchor="ctr"/>
              <a:lstStyle/>
              <a:p>
                <a:pPr algn="ctr">
                  <a:defRPr/>
                </a:pPr>
                <a:endParaRPr lang="en-US" sz="2200" b="1" dirty="0">
                  <a:solidFill>
                    <a:srgbClr val="FFFFFF"/>
                  </a:solidFill>
                  <a:ea typeface="Arial" pitchFamily="-106" charset="0"/>
                  <a:cs typeface="Arial"/>
                </a:endParaRPr>
              </a:p>
            </p:txBody>
          </p:sp>
          <p:sp>
            <p:nvSpPr>
              <p:cNvPr id="11" name="Left-Right Arrow 10"/>
              <p:cNvSpPr>
                <a:spLocks noChangeArrowheads="1"/>
              </p:cNvSpPr>
              <p:nvPr/>
            </p:nvSpPr>
            <p:spPr bwMode="auto">
              <a:xfrm>
                <a:off x="5118213" y="5565912"/>
                <a:ext cx="3004762" cy="461508"/>
              </a:xfrm>
              <a:prstGeom prst="leftRightArrow">
                <a:avLst>
                  <a:gd name="adj1" fmla="val 47565"/>
                  <a:gd name="adj2" fmla="val 50008"/>
                </a:avLst>
              </a:prstGeom>
              <a:solidFill>
                <a:schemeClr val="accent6">
                  <a:lumMod val="75000"/>
                </a:schemeClr>
              </a:solidFill>
              <a:ln w="3175">
                <a:noFill/>
                <a:miter lim="800000"/>
                <a:headEnd/>
                <a:tailEnd/>
              </a:ln>
              <a:effectLst/>
            </p:spPr>
            <p:txBody>
              <a:bodyPr anchor="ctr"/>
              <a:lstStyle/>
              <a:p>
                <a:pPr algn="ctr">
                  <a:defRPr/>
                </a:pPr>
                <a:endParaRPr lang="en-US" sz="2200" b="1" dirty="0">
                  <a:solidFill>
                    <a:srgbClr val="FFFFFF"/>
                  </a:solidFill>
                  <a:ea typeface="Arial" pitchFamily="-106" charset="0"/>
                  <a:cs typeface="Arial"/>
                </a:endParaRPr>
              </a:p>
            </p:txBody>
          </p:sp>
        </p:grpSp>
        <p:sp>
          <p:nvSpPr>
            <p:cNvPr id="7" name="Rounded Rectangle 6"/>
            <p:cNvSpPr/>
            <p:nvPr/>
          </p:nvSpPr>
          <p:spPr>
            <a:xfrm>
              <a:off x="4471188" y="762000"/>
              <a:ext cx="1828800" cy="45715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Drivers</a:t>
              </a:r>
            </a:p>
          </p:txBody>
        </p:sp>
      </p:grpSp>
      <p:grpSp>
        <p:nvGrpSpPr>
          <p:cNvPr id="12" name="Group 39"/>
          <p:cNvGrpSpPr>
            <a:grpSpLocks/>
          </p:cNvGrpSpPr>
          <p:nvPr/>
        </p:nvGrpSpPr>
        <p:grpSpPr bwMode="auto">
          <a:xfrm>
            <a:off x="7388225" y="2438400"/>
            <a:ext cx="1314450" cy="903288"/>
            <a:chOff x="2209800" y="755648"/>
            <a:chExt cx="1828800" cy="1606552"/>
          </a:xfrm>
        </p:grpSpPr>
        <p:grpSp>
          <p:nvGrpSpPr>
            <p:cNvPr id="13" name="Group 40"/>
            <p:cNvGrpSpPr>
              <a:grpSpLocks noChangeAspect="1"/>
            </p:cNvGrpSpPr>
            <p:nvPr/>
          </p:nvGrpSpPr>
          <p:grpSpPr bwMode="auto">
            <a:xfrm>
              <a:off x="2438400" y="1457848"/>
              <a:ext cx="1371600" cy="904352"/>
              <a:chOff x="838200" y="1143000"/>
              <a:chExt cx="6934200" cy="4572000"/>
            </a:xfrm>
          </p:grpSpPr>
          <p:sp>
            <p:nvSpPr>
              <p:cNvPr id="15" name="Rectangle 14"/>
              <p:cNvSpPr>
                <a:spLocks noChangeArrowheads="1"/>
              </p:cNvSpPr>
              <p:nvPr/>
            </p:nvSpPr>
            <p:spPr bwMode="auto">
              <a:xfrm>
                <a:off x="1067108" y="4344679"/>
                <a:ext cx="2266738"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16" name="Rectangle 15"/>
              <p:cNvSpPr>
                <a:spLocks noChangeArrowheads="1"/>
              </p:cNvSpPr>
              <p:nvPr/>
            </p:nvSpPr>
            <p:spPr bwMode="auto">
              <a:xfrm>
                <a:off x="2652706" y="3274111"/>
                <a:ext cx="2143906"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17" name="Rectangle 16"/>
              <p:cNvSpPr>
                <a:spLocks noChangeArrowheads="1"/>
              </p:cNvSpPr>
              <p:nvPr/>
            </p:nvSpPr>
            <p:spPr bwMode="auto">
              <a:xfrm>
                <a:off x="4014979" y="2132176"/>
                <a:ext cx="2255568"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18" name="Rectangle 17"/>
              <p:cNvSpPr>
                <a:spLocks noChangeArrowheads="1"/>
              </p:cNvSpPr>
              <p:nvPr/>
            </p:nvSpPr>
            <p:spPr bwMode="auto">
              <a:xfrm>
                <a:off x="5488915" y="1147262"/>
                <a:ext cx="2300233" cy="1370321"/>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8900000" scaled="1"/>
                <a:tileRect/>
              </a:gradFill>
              <a:ln w="3175">
                <a:solidFill>
                  <a:schemeClr val="accent6">
                    <a:lumMod val="75000"/>
                  </a:schemeClr>
                </a:solidFill>
                <a:miter lim="800000"/>
                <a:headEnd/>
                <a:tailEnd/>
              </a:ln>
              <a:effectLst>
                <a:outerShdw dist="23000" dir="5400000" rotWithShape="0">
                  <a:srgbClr val="808080">
                    <a:alpha val="34999"/>
                  </a:srgbClr>
                </a:outerShdw>
              </a:effectLst>
            </p:spPr>
            <p:txBody>
              <a:bodyPr anchor="ctr"/>
              <a:lstStyle/>
              <a:p>
                <a:pPr algn="ctr" defTabSz="457200">
                  <a:defRPr/>
                </a:pPr>
                <a:endParaRPr lang="en-US" b="1" dirty="0">
                  <a:solidFill>
                    <a:srgbClr val="2D2D8A">
                      <a:lumMod val="50000"/>
                    </a:srgbClr>
                  </a:solidFill>
                  <a:ea typeface="ＭＳ Ｐゴシック" charset="-128"/>
                  <a:cs typeface="Arial" charset="0"/>
                </a:endParaRPr>
              </a:p>
            </p:txBody>
          </p:sp>
          <p:sp>
            <p:nvSpPr>
              <p:cNvPr id="19" name="Bent-Up Arrow 48"/>
              <p:cNvSpPr>
                <a:spLocks noChangeArrowheads="1"/>
              </p:cNvSpPr>
              <p:nvPr/>
            </p:nvSpPr>
            <p:spPr bwMode="auto">
              <a:xfrm rot="10800000">
                <a:off x="5042268" y="1761047"/>
                <a:ext cx="379650" cy="299762"/>
              </a:xfrm>
              <a:custGeom>
                <a:avLst/>
                <a:gdLst>
                  <a:gd name="T0" fmla="*/ 233781 w 382612"/>
                  <a:gd name="T1" fmla="*/ 0 h 307453"/>
                  <a:gd name="T2" fmla="*/ 76766 w 382612"/>
                  <a:gd name="T3" fmla="*/ 93832 h 307453"/>
                  <a:gd name="T4" fmla="*/ 0 w 382612"/>
                  <a:gd name="T5" fmla="*/ 225196 h 307453"/>
                  <a:gd name="T6" fmla="*/ 156143 w 382612"/>
                  <a:gd name="T7" fmla="*/ 300262 h 307453"/>
                  <a:gd name="T8" fmla="*/ 312288 w 382612"/>
                  <a:gd name="T9" fmla="*/ 197047 h 307453"/>
                  <a:gd name="T10" fmla="*/ 390794 w 382612"/>
                  <a:gd name="T11" fmla="*/ 93832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20" name="Bent-Up Arrow 48"/>
              <p:cNvSpPr>
                <a:spLocks noChangeArrowheads="1"/>
              </p:cNvSpPr>
              <p:nvPr/>
            </p:nvSpPr>
            <p:spPr bwMode="auto">
              <a:xfrm rot="10800000">
                <a:off x="3702326" y="2902982"/>
                <a:ext cx="379650" cy="299762"/>
              </a:xfrm>
              <a:custGeom>
                <a:avLst/>
                <a:gdLst>
                  <a:gd name="T0" fmla="*/ 227100 w 382612"/>
                  <a:gd name="T1" fmla="*/ 0 h 307453"/>
                  <a:gd name="T2" fmla="*/ 74572 w 382612"/>
                  <a:gd name="T3" fmla="*/ 93832 h 307453"/>
                  <a:gd name="T4" fmla="*/ 0 w 382612"/>
                  <a:gd name="T5" fmla="*/ 225196 h 307453"/>
                  <a:gd name="T6" fmla="*/ 151681 w 382612"/>
                  <a:gd name="T7" fmla="*/ 300262 h 307453"/>
                  <a:gd name="T8" fmla="*/ 303363 w 382612"/>
                  <a:gd name="T9" fmla="*/ 197047 h 307453"/>
                  <a:gd name="T10" fmla="*/ 379626 w 382612"/>
                  <a:gd name="T11" fmla="*/ 93832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21" name="Bent-Up Arrow 48"/>
              <p:cNvSpPr>
                <a:spLocks noChangeArrowheads="1"/>
              </p:cNvSpPr>
              <p:nvPr/>
            </p:nvSpPr>
            <p:spPr bwMode="auto">
              <a:xfrm rot="10800000">
                <a:off x="2206059" y="3959271"/>
                <a:ext cx="379650" cy="314032"/>
              </a:xfrm>
              <a:custGeom>
                <a:avLst/>
                <a:gdLst>
                  <a:gd name="T0" fmla="*/ 227099 w 382612"/>
                  <a:gd name="T1" fmla="*/ 0 h 307453"/>
                  <a:gd name="T2" fmla="*/ 74572 w 382612"/>
                  <a:gd name="T3" fmla="*/ 98301 h 307453"/>
                  <a:gd name="T4" fmla="*/ 0 w 382612"/>
                  <a:gd name="T5" fmla="*/ 235924 h 307453"/>
                  <a:gd name="T6" fmla="*/ 151681 w 382612"/>
                  <a:gd name="T7" fmla="*/ 314565 h 307453"/>
                  <a:gd name="T8" fmla="*/ 303362 w 382612"/>
                  <a:gd name="T9" fmla="*/ 206434 h 307453"/>
                  <a:gd name="T10" fmla="*/ 379625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22" name="Bent-Up Arrow 48"/>
              <p:cNvSpPr>
                <a:spLocks noChangeArrowheads="1"/>
              </p:cNvSpPr>
              <p:nvPr/>
            </p:nvSpPr>
            <p:spPr bwMode="auto">
              <a:xfrm>
                <a:off x="6337544" y="2588950"/>
                <a:ext cx="379650" cy="314032"/>
              </a:xfrm>
              <a:custGeom>
                <a:avLst/>
                <a:gdLst>
                  <a:gd name="T0" fmla="*/ 233781 w 382612"/>
                  <a:gd name="T1" fmla="*/ 0 h 307453"/>
                  <a:gd name="T2" fmla="*/ 76766 w 382612"/>
                  <a:gd name="T3" fmla="*/ 98301 h 307453"/>
                  <a:gd name="T4" fmla="*/ 0 w 382612"/>
                  <a:gd name="T5" fmla="*/ 235924 h 307453"/>
                  <a:gd name="T6" fmla="*/ 156143 w 382612"/>
                  <a:gd name="T7" fmla="*/ 314565 h 307453"/>
                  <a:gd name="T8" fmla="*/ 312288 w 382612"/>
                  <a:gd name="T9" fmla="*/ 206434 h 307453"/>
                  <a:gd name="T10" fmla="*/ 390794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23" name="Bent-Up Arrow 48"/>
              <p:cNvSpPr>
                <a:spLocks noChangeArrowheads="1"/>
              </p:cNvSpPr>
              <p:nvPr/>
            </p:nvSpPr>
            <p:spPr bwMode="auto">
              <a:xfrm>
                <a:off x="4818944" y="3573873"/>
                <a:ext cx="379650" cy="314032"/>
              </a:xfrm>
              <a:custGeom>
                <a:avLst/>
                <a:gdLst>
                  <a:gd name="T0" fmla="*/ 227099 w 382612"/>
                  <a:gd name="T1" fmla="*/ 0 h 307453"/>
                  <a:gd name="T2" fmla="*/ 74572 w 382612"/>
                  <a:gd name="T3" fmla="*/ 98301 h 307453"/>
                  <a:gd name="T4" fmla="*/ 0 w 382612"/>
                  <a:gd name="T5" fmla="*/ 235924 h 307453"/>
                  <a:gd name="T6" fmla="*/ 151681 w 382612"/>
                  <a:gd name="T7" fmla="*/ 314565 h 307453"/>
                  <a:gd name="T8" fmla="*/ 303362 w 382612"/>
                  <a:gd name="T9" fmla="*/ 206434 h 307453"/>
                  <a:gd name="T10" fmla="*/ 379625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sp>
            <p:nvSpPr>
              <p:cNvPr id="24" name="Bent-Up Arrow 48"/>
              <p:cNvSpPr>
                <a:spLocks noChangeArrowheads="1"/>
              </p:cNvSpPr>
              <p:nvPr/>
            </p:nvSpPr>
            <p:spPr bwMode="auto">
              <a:xfrm>
                <a:off x="3434338" y="4715807"/>
                <a:ext cx="357318" cy="314032"/>
              </a:xfrm>
              <a:custGeom>
                <a:avLst/>
                <a:gdLst>
                  <a:gd name="T0" fmla="*/ 227099 w 382612"/>
                  <a:gd name="T1" fmla="*/ 0 h 307453"/>
                  <a:gd name="T2" fmla="*/ 74572 w 382612"/>
                  <a:gd name="T3" fmla="*/ 98301 h 307453"/>
                  <a:gd name="T4" fmla="*/ 0 w 382612"/>
                  <a:gd name="T5" fmla="*/ 235924 h 307453"/>
                  <a:gd name="T6" fmla="*/ 151681 w 382612"/>
                  <a:gd name="T7" fmla="*/ 314565 h 307453"/>
                  <a:gd name="T8" fmla="*/ 303362 w 382612"/>
                  <a:gd name="T9" fmla="*/ 206434 h 307453"/>
                  <a:gd name="T10" fmla="*/ 379625 w 382612"/>
                  <a:gd name="T11" fmla="*/ 98301 h 307453"/>
                  <a:gd name="T12" fmla="*/ 0 60000 65536"/>
                  <a:gd name="T13" fmla="*/ 0 60000 65536"/>
                  <a:gd name="T14" fmla="*/ 0 60000 65536"/>
                  <a:gd name="T15" fmla="*/ 0 60000 65536"/>
                  <a:gd name="T16" fmla="*/ 0 60000 65536"/>
                  <a:gd name="T17" fmla="*/ 0 60000 65536"/>
                  <a:gd name="T18" fmla="*/ 0 w 382612"/>
                  <a:gd name="T19" fmla="*/ 153727 h 307453"/>
                  <a:gd name="T20" fmla="*/ 305749 w 382612"/>
                  <a:gd name="T21" fmla="*/ 307453 h 307453"/>
                </a:gdLst>
                <a:ahLst/>
                <a:cxnLst>
                  <a:cxn ang="T12">
                    <a:pos x="T0" y="T1"/>
                  </a:cxn>
                  <a:cxn ang="T13">
                    <a:pos x="T2" y="T3"/>
                  </a:cxn>
                  <a:cxn ang="T14">
                    <a:pos x="T4" y="T5"/>
                  </a:cxn>
                  <a:cxn ang="T15">
                    <a:pos x="T6" y="T7"/>
                  </a:cxn>
                  <a:cxn ang="T16">
                    <a:pos x="T8" y="T9"/>
                  </a:cxn>
                  <a:cxn ang="T17">
                    <a:pos x="T10" y="T11"/>
                  </a:cxn>
                </a:cxnLst>
                <a:rect l="T18" t="T19" r="T20" b="T21"/>
                <a:pathLst>
                  <a:path w="382612" h="307453">
                    <a:moveTo>
                      <a:pt x="0" y="153727"/>
                    </a:moveTo>
                    <a:lnTo>
                      <a:pt x="152022" y="153727"/>
                    </a:lnTo>
                    <a:lnTo>
                      <a:pt x="152022" y="96079"/>
                    </a:lnTo>
                    <a:lnTo>
                      <a:pt x="75159" y="96079"/>
                    </a:lnTo>
                    <a:lnTo>
                      <a:pt x="228886" y="0"/>
                    </a:lnTo>
                    <a:lnTo>
                      <a:pt x="382612" y="96079"/>
                    </a:lnTo>
                    <a:lnTo>
                      <a:pt x="305749" y="96079"/>
                    </a:lnTo>
                    <a:lnTo>
                      <a:pt x="305749" y="307453"/>
                    </a:lnTo>
                    <a:lnTo>
                      <a:pt x="0" y="307453"/>
                    </a:lnTo>
                    <a:lnTo>
                      <a:pt x="0" y="153727"/>
                    </a:lnTo>
                    <a:close/>
                  </a:path>
                </a:pathLst>
              </a:custGeom>
              <a:solidFill>
                <a:srgbClr val="222268"/>
              </a:solidFill>
              <a:ln>
                <a:noFill/>
              </a:ln>
              <a:effectLst>
                <a:outerShdw blurRad="635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n-US" dirty="0">
                  <a:solidFill>
                    <a:srgbClr val="000000"/>
                  </a:solidFill>
                  <a:ea typeface="+mn-ea"/>
                  <a:cs typeface="Arial" charset="0"/>
                </a:endParaRPr>
              </a:p>
            </p:txBody>
          </p:sp>
        </p:grpSp>
        <p:sp>
          <p:nvSpPr>
            <p:cNvPr id="14" name="Rounded Rectangle 13"/>
            <p:cNvSpPr/>
            <p:nvPr/>
          </p:nvSpPr>
          <p:spPr>
            <a:xfrm>
              <a:off x="2209800" y="755648"/>
              <a:ext cx="1828800" cy="45740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Teams</a:t>
              </a:r>
            </a:p>
          </p:txBody>
        </p:sp>
      </p:grpSp>
    </p:spTree>
    <p:extLst>
      <p:ext uri="{BB962C8B-B14F-4D97-AF65-F5344CB8AC3E}">
        <p14:creationId xmlns:p14="http://schemas.microsoft.com/office/powerpoint/2010/main" val="2543084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Great Leaders Inspire Everyone to Take Action</a:t>
            </a:r>
          </a:p>
          <a:p>
            <a:r>
              <a:rPr lang="en-US" dirty="0" smtClean="0"/>
              <a:t>TED Talks</a:t>
            </a:r>
            <a:endParaRPr lang="en-US" dirty="0"/>
          </a:p>
        </p:txBody>
      </p:sp>
      <p:sp>
        <p:nvSpPr>
          <p:cNvPr id="3" name="Title 2"/>
          <p:cNvSpPr>
            <a:spLocks noGrp="1"/>
          </p:cNvSpPr>
          <p:nvPr>
            <p:ph type="title"/>
          </p:nvPr>
        </p:nvSpPr>
        <p:spPr/>
        <p:txBody>
          <a:bodyPr/>
          <a:lstStyle/>
          <a:p>
            <a:r>
              <a:rPr lang="en-US" dirty="0" smtClean="0"/>
              <a:t>Simon </a:t>
            </a:r>
            <a:r>
              <a:rPr lang="en-US" dirty="0" err="1" smtClean="0"/>
              <a:t>Sinek</a:t>
            </a:r>
            <a:r>
              <a:rPr lang="en-US" dirty="0" smtClean="0"/>
              <a:t>:</a:t>
            </a:r>
            <a:br>
              <a:rPr lang="en-US" dirty="0" smtClean="0"/>
            </a:br>
            <a:r>
              <a:rPr lang="en-US" dirty="0" smtClean="0"/>
              <a:t>Start with Why</a:t>
            </a:r>
            <a:endParaRPr lang="en-US" dirty="0"/>
          </a:p>
        </p:txBody>
      </p:sp>
      <p:sp>
        <p:nvSpPr>
          <p:cNvPr id="4" name="Slide Number Placeholder 3"/>
          <p:cNvSpPr>
            <a:spLocks noGrp="1"/>
          </p:cNvSpPr>
          <p:nvPr>
            <p:ph type="sldNum" sz="quarter" idx="11"/>
          </p:nvPr>
        </p:nvSpPr>
        <p:spPr/>
        <p:txBody>
          <a:bodyPr/>
          <a:lstStyle/>
          <a:p>
            <a:pPr>
              <a:defRPr/>
            </a:pPr>
            <a:fld id="{942F4E08-B73E-4AD4-9996-E174FA57F08C}" type="slidenum">
              <a:rPr lang="en-US" smtClean="0"/>
              <a:pPr>
                <a:defRPr/>
              </a:pPr>
              <a:t>6</a:t>
            </a:fld>
            <a:endParaRPr lang="en-US" dirty="0"/>
          </a:p>
        </p:txBody>
      </p:sp>
    </p:spTree>
    <p:extLst>
      <p:ext uri="{BB962C8B-B14F-4D97-AF65-F5344CB8AC3E}">
        <p14:creationId xmlns:p14="http://schemas.microsoft.com/office/powerpoint/2010/main" val="2078518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58522169"/>
              </p:ext>
            </p:extLst>
          </p:nvPr>
        </p:nvGraphicFramePr>
        <p:xfrm>
          <a:off x="228600" y="609600"/>
          <a:ext cx="8686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2869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 name="Line 34"/>
          <p:cNvSpPr>
            <a:spLocks noChangeShapeType="1"/>
          </p:cNvSpPr>
          <p:nvPr/>
        </p:nvSpPr>
        <p:spPr bwMode="auto">
          <a:xfrm flipV="1">
            <a:off x="2895600" y="3810000"/>
            <a:ext cx="0" cy="1371600"/>
          </a:xfrm>
          <a:prstGeom prst="line">
            <a:avLst/>
          </a:prstGeom>
          <a:noFill/>
          <a:ln w="38100">
            <a:solidFill>
              <a:schemeClr val="accent1"/>
            </a:solidFill>
            <a:round/>
            <a:headEnd/>
            <a:tailEnd type="triangle" w="med" len="med"/>
          </a:ln>
          <a:effectLst/>
        </p:spPr>
        <p:txBody>
          <a:bodyPr/>
          <a:lstStyle/>
          <a:p>
            <a:endParaRPr lang="en-US" dirty="0"/>
          </a:p>
        </p:txBody>
      </p:sp>
      <p:sp>
        <p:nvSpPr>
          <p:cNvPr id="941058" name="Line 2"/>
          <p:cNvSpPr>
            <a:spLocks noChangeShapeType="1"/>
          </p:cNvSpPr>
          <p:nvPr/>
        </p:nvSpPr>
        <p:spPr bwMode="auto">
          <a:xfrm flipV="1">
            <a:off x="4267200" y="3810000"/>
            <a:ext cx="304800" cy="1447800"/>
          </a:xfrm>
          <a:prstGeom prst="line">
            <a:avLst/>
          </a:prstGeom>
          <a:noFill/>
          <a:ln w="38100">
            <a:solidFill>
              <a:schemeClr val="accent1"/>
            </a:solidFill>
            <a:round/>
            <a:headEnd/>
            <a:tailEnd type="triangle" w="med" len="med"/>
          </a:ln>
          <a:effectLst/>
        </p:spPr>
        <p:txBody>
          <a:bodyPr/>
          <a:lstStyle/>
          <a:p>
            <a:endParaRPr lang="en-US" dirty="0"/>
          </a:p>
        </p:txBody>
      </p:sp>
      <p:sp>
        <p:nvSpPr>
          <p:cNvPr id="941059" name="Rectangle 3"/>
          <p:cNvSpPr>
            <a:spLocks noGrp="1" noChangeArrowheads="1"/>
          </p:cNvSpPr>
          <p:nvPr>
            <p:ph type="title" idx="4294967295"/>
          </p:nvPr>
        </p:nvSpPr>
        <p:spPr>
          <a:xfrm>
            <a:off x="76200" y="76200"/>
            <a:ext cx="8991600" cy="1143000"/>
          </a:xfrm>
          <a:prstGeom prst="rect">
            <a:avLst/>
          </a:prstGeom>
          <a:ln>
            <a:noFill/>
          </a:ln>
        </p:spPr>
        <p:txBody>
          <a:bodyPr/>
          <a:lstStyle/>
          <a:p>
            <a:pPr algn="ctr"/>
            <a:r>
              <a:rPr lang="en-US" sz="4000" dirty="0">
                <a:solidFill>
                  <a:srgbClr val="FF0000"/>
                </a:solidFill>
              </a:rPr>
              <a:t>System for Producing Good </a:t>
            </a:r>
            <a:r>
              <a:rPr lang="en-US" sz="4000" dirty="0" smtClean="0">
                <a:solidFill>
                  <a:srgbClr val="FF0000"/>
                </a:solidFill>
              </a:rPr>
              <a:t>Child                           and </a:t>
            </a:r>
            <a:r>
              <a:rPr lang="en-US" sz="4000" dirty="0">
                <a:solidFill>
                  <a:srgbClr val="FF0000"/>
                </a:solidFill>
              </a:rPr>
              <a:t>Family Outcomes</a:t>
            </a:r>
          </a:p>
        </p:txBody>
      </p:sp>
      <p:sp>
        <p:nvSpPr>
          <p:cNvPr id="941060" name="Text Box 4"/>
          <p:cNvSpPr txBox="1">
            <a:spLocks noChangeArrowheads="1"/>
          </p:cNvSpPr>
          <p:nvPr/>
        </p:nvSpPr>
        <p:spPr bwMode="auto">
          <a:xfrm>
            <a:off x="228600" y="2762250"/>
            <a:ext cx="1600200" cy="935038"/>
          </a:xfrm>
          <a:prstGeom prst="rect">
            <a:avLst/>
          </a:prstGeom>
          <a:solidFill>
            <a:schemeClr val="accent1">
              <a:lumMod val="50000"/>
            </a:schemeClr>
          </a:solidFill>
          <a:ln w="19050">
            <a:solidFill>
              <a:srgbClr val="FFAA2D"/>
            </a:solidFill>
            <a:miter lim="800000"/>
            <a:headEnd/>
            <a:tailEnd/>
          </a:ln>
          <a:effectLst/>
        </p:spPr>
        <p:txBody>
          <a:bodyPr>
            <a:spAutoFit/>
          </a:bodyPr>
          <a:lstStyle/>
          <a:p>
            <a:pPr algn="ctr">
              <a:spcBef>
                <a:spcPct val="50000"/>
              </a:spcBef>
            </a:pPr>
            <a:r>
              <a:rPr lang="en-US" sz="1800" dirty="0">
                <a:solidFill>
                  <a:schemeClr val="bg1"/>
                </a:solidFill>
                <a:latin typeface="Tahoma" charset="0"/>
              </a:rPr>
              <a:t>Good Federal policies and programs</a:t>
            </a:r>
          </a:p>
        </p:txBody>
      </p:sp>
      <p:sp>
        <p:nvSpPr>
          <p:cNvPr id="941061" name="Text Box 5"/>
          <p:cNvSpPr txBox="1">
            <a:spLocks noChangeArrowheads="1"/>
          </p:cNvSpPr>
          <p:nvPr/>
        </p:nvSpPr>
        <p:spPr bwMode="auto">
          <a:xfrm>
            <a:off x="1981200" y="2743200"/>
            <a:ext cx="1524000" cy="928688"/>
          </a:xfrm>
          <a:prstGeom prst="rect">
            <a:avLst/>
          </a:prstGeom>
          <a:solidFill>
            <a:schemeClr val="accent1">
              <a:lumMod val="50000"/>
            </a:schemeClr>
          </a:solidFill>
          <a:ln w="12700">
            <a:solidFill>
              <a:srgbClr val="FFAA2D"/>
            </a:solidFill>
            <a:miter lim="800000"/>
            <a:headEnd/>
            <a:tailEnd/>
          </a:ln>
          <a:effectLst/>
        </p:spPr>
        <p:txBody>
          <a:bodyPr>
            <a:spAutoFit/>
          </a:bodyPr>
          <a:lstStyle/>
          <a:p>
            <a:pPr algn="ctr">
              <a:spcBef>
                <a:spcPct val="50000"/>
              </a:spcBef>
            </a:pPr>
            <a:r>
              <a:rPr lang="en-US" sz="1800" dirty="0">
                <a:solidFill>
                  <a:schemeClr val="bg1"/>
                </a:solidFill>
                <a:latin typeface="Tahoma" charset="0"/>
              </a:rPr>
              <a:t>Good State policies and programs</a:t>
            </a:r>
          </a:p>
        </p:txBody>
      </p:sp>
      <p:sp>
        <p:nvSpPr>
          <p:cNvPr id="941062" name="Text Box 6"/>
          <p:cNvSpPr txBox="1">
            <a:spLocks noChangeArrowheads="1"/>
          </p:cNvSpPr>
          <p:nvPr/>
        </p:nvSpPr>
        <p:spPr bwMode="auto">
          <a:xfrm>
            <a:off x="5486400" y="2590800"/>
            <a:ext cx="1752600" cy="1939925"/>
          </a:xfrm>
          <a:prstGeom prst="rect">
            <a:avLst/>
          </a:prstGeom>
          <a:solidFill>
            <a:schemeClr val="accent2">
              <a:lumMod val="60000"/>
              <a:lumOff val="40000"/>
            </a:schemeClr>
          </a:solidFill>
          <a:ln w="19050">
            <a:solidFill>
              <a:schemeClr val="accent2"/>
            </a:solidFill>
            <a:miter lim="800000"/>
            <a:headEnd/>
            <a:tailEnd/>
          </a:ln>
          <a:effectLst/>
        </p:spPr>
        <p:txBody>
          <a:bodyPr>
            <a:spAutoFit/>
          </a:bodyPr>
          <a:lstStyle/>
          <a:p>
            <a:pPr algn="ctr">
              <a:spcBef>
                <a:spcPct val="50000"/>
              </a:spcBef>
            </a:pPr>
            <a:r>
              <a:rPr lang="en-US" sz="2000" dirty="0">
                <a:solidFill>
                  <a:srgbClr val="C00000"/>
                </a:solidFill>
                <a:effectLst>
                  <a:outerShdw blurRad="38100" dist="38100" dir="2700000" algn="tl">
                    <a:srgbClr val="000000">
                      <a:alpha val="43137"/>
                    </a:srgbClr>
                  </a:outerShdw>
                </a:effectLst>
                <a:latin typeface="Tahoma" charset="0"/>
              </a:rPr>
              <a:t>High quality </a:t>
            </a:r>
            <a:r>
              <a:rPr lang="en-US" sz="2000" dirty="0">
                <a:solidFill>
                  <a:schemeClr val="bg1"/>
                </a:solidFill>
                <a:latin typeface="Tahoma" charset="0"/>
              </a:rPr>
              <a:t>services and supports for children 0-5 and their families</a:t>
            </a:r>
          </a:p>
        </p:txBody>
      </p:sp>
      <p:sp>
        <p:nvSpPr>
          <p:cNvPr id="941063" name="Text Box 7"/>
          <p:cNvSpPr txBox="1">
            <a:spLocks noChangeArrowheads="1"/>
          </p:cNvSpPr>
          <p:nvPr/>
        </p:nvSpPr>
        <p:spPr bwMode="auto">
          <a:xfrm>
            <a:off x="7543800" y="2514600"/>
            <a:ext cx="1371600" cy="1978025"/>
          </a:xfrm>
          <a:prstGeom prst="rect">
            <a:avLst/>
          </a:prstGeom>
          <a:solidFill>
            <a:srgbClr val="00B0F0"/>
          </a:solidFill>
          <a:ln w="57150">
            <a:solidFill>
              <a:schemeClr val="accent2"/>
            </a:solidFill>
            <a:miter lim="800000"/>
            <a:headEnd/>
            <a:tailEnd/>
          </a:ln>
          <a:effectLst/>
        </p:spPr>
        <p:txBody>
          <a:bodyPr>
            <a:spAutoFit/>
          </a:bodyPr>
          <a:lstStyle/>
          <a:p>
            <a:pPr algn="ctr">
              <a:spcBef>
                <a:spcPct val="50000"/>
              </a:spcBef>
            </a:pPr>
            <a:r>
              <a:rPr lang="en-US" sz="2000" dirty="0">
                <a:solidFill>
                  <a:schemeClr val="bg1"/>
                </a:solidFill>
                <a:latin typeface="Tahoma" charset="0"/>
              </a:rPr>
              <a:t>Good outcomes for children and families</a:t>
            </a:r>
          </a:p>
        </p:txBody>
      </p:sp>
      <p:sp>
        <p:nvSpPr>
          <p:cNvPr id="941065" name="AutoShape 9"/>
          <p:cNvSpPr>
            <a:spLocks noChangeArrowheads="1"/>
          </p:cNvSpPr>
          <p:nvPr/>
        </p:nvSpPr>
        <p:spPr bwMode="auto">
          <a:xfrm>
            <a:off x="3505200" y="3429000"/>
            <a:ext cx="228600" cy="152400"/>
          </a:xfrm>
          <a:prstGeom prst="rightArrow">
            <a:avLst>
              <a:gd name="adj1" fmla="val 50000"/>
              <a:gd name="adj2" fmla="val 37500"/>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941066" name="AutoShape 10"/>
          <p:cNvSpPr>
            <a:spLocks noChangeArrowheads="1"/>
          </p:cNvSpPr>
          <p:nvPr/>
        </p:nvSpPr>
        <p:spPr bwMode="auto">
          <a:xfrm>
            <a:off x="5257800" y="3429000"/>
            <a:ext cx="304800" cy="152400"/>
          </a:xfrm>
          <a:prstGeom prst="rightArrow">
            <a:avLst>
              <a:gd name="adj1" fmla="val 50000"/>
              <a:gd name="adj2" fmla="val 50000"/>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941067" name="AutoShape 11"/>
          <p:cNvSpPr>
            <a:spLocks noChangeArrowheads="1"/>
          </p:cNvSpPr>
          <p:nvPr/>
        </p:nvSpPr>
        <p:spPr bwMode="auto">
          <a:xfrm>
            <a:off x="7239000" y="3429000"/>
            <a:ext cx="304800" cy="152400"/>
          </a:xfrm>
          <a:prstGeom prst="rightArrow">
            <a:avLst>
              <a:gd name="adj1" fmla="val 50000"/>
              <a:gd name="adj2" fmla="val 50000"/>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941068" name="Line 12"/>
          <p:cNvSpPr>
            <a:spLocks noChangeShapeType="1"/>
          </p:cNvSpPr>
          <p:nvPr/>
        </p:nvSpPr>
        <p:spPr bwMode="auto">
          <a:xfrm flipV="1">
            <a:off x="5029200" y="4114800"/>
            <a:ext cx="304800" cy="228600"/>
          </a:xfrm>
          <a:prstGeom prst="line">
            <a:avLst/>
          </a:prstGeom>
          <a:noFill/>
          <a:ln w="9525">
            <a:solidFill>
              <a:schemeClr val="accent1"/>
            </a:solidFill>
            <a:round/>
            <a:headEnd/>
            <a:tailEnd type="triangle" w="med" len="med"/>
          </a:ln>
          <a:effectLst/>
        </p:spPr>
        <p:txBody>
          <a:bodyPr/>
          <a:lstStyle/>
          <a:p>
            <a:endParaRPr lang="en-US" dirty="0"/>
          </a:p>
        </p:txBody>
      </p:sp>
      <p:sp>
        <p:nvSpPr>
          <p:cNvPr id="941069" name="Text Box 13"/>
          <p:cNvSpPr txBox="1">
            <a:spLocks noChangeArrowheads="1"/>
          </p:cNvSpPr>
          <p:nvPr/>
        </p:nvSpPr>
        <p:spPr bwMode="auto">
          <a:xfrm>
            <a:off x="3733800" y="2743200"/>
            <a:ext cx="1524000" cy="1016000"/>
          </a:xfrm>
          <a:prstGeom prst="rect">
            <a:avLst/>
          </a:prstGeom>
          <a:solidFill>
            <a:schemeClr val="accent1">
              <a:lumMod val="50000"/>
            </a:schemeClr>
          </a:solidFill>
          <a:ln w="9525">
            <a:solidFill>
              <a:srgbClr val="FFC000"/>
            </a:solidFill>
            <a:miter lim="800000"/>
            <a:headEnd/>
            <a:tailEnd/>
          </a:ln>
          <a:effectLst/>
        </p:spPr>
        <p:txBody>
          <a:bodyPr>
            <a:spAutoFit/>
          </a:bodyPr>
          <a:lstStyle/>
          <a:p>
            <a:pPr algn="ctr">
              <a:spcBef>
                <a:spcPct val="50000"/>
              </a:spcBef>
            </a:pPr>
            <a:r>
              <a:rPr lang="en-US" sz="2000" dirty="0">
                <a:solidFill>
                  <a:srgbClr val="F7F2FC"/>
                </a:solidFill>
                <a:latin typeface="Tahoma" charset="0"/>
              </a:rPr>
              <a:t>Good Local policies and programs</a:t>
            </a:r>
          </a:p>
        </p:txBody>
      </p:sp>
      <p:sp>
        <p:nvSpPr>
          <p:cNvPr id="941070" name="Oval 14"/>
          <p:cNvSpPr>
            <a:spLocks noChangeArrowheads="1"/>
          </p:cNvSpPr>
          <p:nvPr/>
        </p:nvSpPr>
        <p:spPr bwMode="auto">
          <a:xfrm>
            <a:off x="1905000" y="1752600"/>
            <a:ext cx="2667000" cy="8382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71" name="Line 15"/>
          <p:cNvSpPr>
            <a:spLocks noChangeShapeType="1"/>
          </p:cNvSpPr>
          <p:nvPr/>
        </p:nvSpPr>
        <p:spPr bwMode="auto">
          <a:xfrm>
            <a:off x="6477000" y="2209800"/>
            <a:ext cx="457200" cy="304800"/>
          </a:xfrm>
          <a:prstGeom prst="line">
            <a:avLst/>
          </a:prstGeom>
          <a:noFill/>
          <a:ln w="9525">
            <a:solidFill>
              <a:schemeClr val="accent1"/>
            </a:solidFill>
            <a:round/>
            <a:headEnd/>
            <a:tailEnd type="triangle" w="med" len="med"/>
          </a:ln>
          <a:effectLst/>
        </p:spPr>
        <p:txBody>
          <a:bodyPr/>
          <a:lstStyle/>
          <a:p>
            <a:endParaRPr lang="en-US" dirty="0"/>
          </a:p>
        </p:txBody>
      </p:sp>
      <p:sp>
        <p:nvSpPr>
          <p:cNvPr id="941072" name="Line 16"/>
          <p:cNvSpPr>
            <a:spLocks noChangeShapeType="1"/>
          </p:cNvSpPr>
          <p:nvPr/>
        </p:nvSpPr>
        <p:spPr bwMode="auto">
          <a:xfrm flipV="1">
            <a:off x="3200400" y="3886200"/>
            <a:ext cx="381000" cy="304800"/>
          </a:xfrm>
          <a:prstGeom prst="line">
            <a:avLst/>
          </a:prstGeom>
          <a:noFill/>
          <a:ln w="9525">
            <a:solidFill>
              <a:schemeClr val="accent1"/>
            </a:solidFill>
            <a:round/>
            <a:headEnd/>
            <a:tailEnd type="triangle" w="med" len="med"/>
          </a:ln>
          <a:effectLst/>
        </p:spPr>
        <p:txBody>
          <a:bodyPr/>
          <a:lstStyle/>
          <a:p>
            <a:endParaRPr lang="en-US" dirty="0"/>
          </a:p>
        </p:txBody>
      </p:sp>
      <p:sp>
        <p:nvSpPr>
          <p:cNvPr id="941073" name="Line 17"/>
          <p:cNvSpPr>
            <a:spLocks noChangeShapeType="1"/>
          </p:cNvSpPr>
          <p:nvPr/>
        </p:nvSpPr>
        <p:spPr bwMode="auto">
          <a:xfrm flipH="1" flipV="1">
            <a:off x="1066800" y="3810000"/>
            <a:ext cx="228600" cy="228600"/>
          </a:xfrm>
          <a:prstGeom prst="line">
            <a:avLst/>
          </a:prstGeom>
          <a:noFill/>
          <a:ln w="9525">
            <a:solidFill>
              <a:schemeClr val="accent1"/>
            </a:solidFill>
            <a:round/>
            <a:headEnd/>
            <a:tailEnd type="triangle" w="med" len="med"/>
          </a:ln>
          <a:effectLst/>
        </p:spPr>
        <p:txBody>
          <a:bodyPr/>
          <a:lstStyle/>
          <a:p>
            <a:endParaRPr lang="en-US" dirty="0"/>
          </a:p>
        </p:txBody>
      </p:sp>
      <p:sp>
        <p:nvSpPr>
          <p:cNvPr id="941074" name="Line 18"/>
          <p:cNvSpPr>
            <a:spLocks noChangeShapeType="1"/>
          </p:cNvSpPr>
          <p:nvPr/>
        </p:nvSpPr>
        <p:spPr bwMode="auto">
          <a:xfrm flipV="1">
            <a:off x="2514600" y="3733800"/>
            <a:ext cx="0" cy="228600"/>
          </a:xfrm>
          <a:prstGeom prst="line">
            <a:avLst/>
          </a:prstGeom>
          <a:noFill/>
          <a:ln w="9525">
            <a:solidFill>
              <a:schemeClr val="accent1"/>
            </a:solidFill>
            <a:round/>
            <a:headEnd/>
            <a:tailEnd type="triangle" w="med" len="med"/>
          </a:ln>
          <a:effectLst/>
        </p:spPr>
        <p:txBody>
          <a:bodyPr/>
          <a:lstStyle/>
          <a:p>
            <a:endParaRPr lang="en-US" dirty="0"/>
          </a:p>
        </p:txBody>
      </p:sp>
      <p:sp>
        <p:nvSpPr>
          <p:cNvPr id="941075" name="Oval 19"/>
          <p:cNvSpPr>
            <a:spLocks noChangeArrowheads="1"/>
          </p:cNvSpPr>
          <p:nvPr/>
        </p:nvSpPr>
        <p:spPr bwMode="auto">
          <a:xfrm>
            <a:off x="914400" y="5334000"/>
            <a:ext cx="5105400" cy="762000"/>
          </a:xfrm>
          <a:prstGeom prst="ellipse">
            <a:avLst/>
          </a:prstGeom>
          <a:solidFill>
            <a:srgbClr val="6699FF"/>
          </a:solidFill>
          <a:ln w="28575">
            <a:solidFill>
              <a:schemeClr val="accent1"/>
            </a:solidFill>
            <a:round/>
            <a:headEnd/>
            <a:tailEnd/>
          </a:ln>
          <a:effectLst/>
        </p:spPr>
        <p:txBody>
          <a:bodyPr wrap="none" anchor="ctr"/>
          <a:lstStyle/>
          <a:p>
            <a:endParaRPr lang="en-US" dirty="0"/>
          </a:p>
        </p:txBody>
      </p:sp>
      <p:sp>
        <p:nvSpPr>
          <p:cNvPr id="941076" name="Text Box 20"/>
          <p:cNvSpPr txBox="1">
            <a:spLocks noChangeArrowheads="1"/>
          </p:cNvSpPr>
          <p:nvPr/>
        </p:nvSpPr>
        <p:spPr bwMode="auto">
          <a:xfrm>
            <a:off x="1752600" y="5486400"/>
            <a:ext cx="3657600" cy="366713"/>
          </a:xfrm>
          <a:prstGeom prst="rect">
            <a:avLst/>
          </a:prstGeom>
          <a:noFill/>
          <a:ln w="9525">
            <a:noFill/>
            <a:miter lim="800000"/>
            <a:headEnd/>
            <a:tailEnd/>
          </a:ln>
          <a:effectLst/>
        </p:spPr>
        <p:txBody>
          <a:bodyPr>
            <a:spAutoFit/>
          </a:bodyPr>
          <a:lstStyle/>
          <a:p>
            <a:pPr>
              <a:spcBef>
                <a:spcPct val="50000"/>
              </a:spcBef>
            </a:pPr>
            <a:r>
              <a:rPr lang="en-US" sz="1800" dirty="0">
                <a:solidFill>
                  <a:schemeClr val="bg1"/>
                </a:solidFill>
                <a:latin typeface="Tahoma" charset="0"/>
              </a:rPr>
              <a:t>Information infrastructure</a:t>
            </a:r>
          </a:p>
        </p:txBody>
      </p:sp>
      <p:sp>
        <p:nvSpPr>
          <p:cNvPr id="941077" name="Oval 21"/>
          <p:cNvSpPr>
            <a:spLocks noChangeArrowheads="1"/>
          </p:cNvSpPr>
          <p:nvPr/>
        </p:nvSpPr>
        <p:spPr bwMode="auto">
          <a:xfrm>
            <a:off x="457200" y="1219200"/>
            <a:ext cx="1676400" cy="6858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78" name="Oval 22"/>
          <p:cNvSpPr>
            <a:spLocks noChangeArrowheads="1"/>
          </p:cNvSpPr>
          <p:nvPr/>
        </p:nvSpPr>
        <p:spPr bwMode="auto">
          <a:xfrm>
            <a:off x="4800600" y="1447800"/>
            <a:ext cx="2286000" cy="7620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79" name="Text Box 23"/>
          <p:cNvSpPr txBox="1">
            <a:spLocks noChangeArrowheads="1"/>
          </p:cNvSpPr>
          <p:nvPr/>
        </p:nvSpPr>
        <p:spPr bwMode="auto">
          <a:xfrm>
            <a:off x="685800" y="1390650"/>
            <a:ext cx="1103313" cy="366713"/>
          </a:xfrm>
          <a:prstGeom prst="rect">
            <a:avLst/>
          </a:prstGeom>
          <a:noFill/>
          <a:ln w="9525">
            <a:noFill/>
            <a:miter lim="800000"/>
            <a:headEnd/>
            <a:tailEnd/>
          </a:ln>
          <a:effectLst/>
        </p:spPr>
        <p:txBody>
          <a:bodyPr wrap="none">
            <a:spAutoFit/>
          </a:bodyPr>
          <a:lstStyle/>
          <a:p>
            <a:r>
              <a:rPr lang="en-US" sz="1800" dirty="0">
                <a:solidFill>
                  <a:schemeClr val="bg1"/>
                </a:solidFill>
                <a:latin typeface="Tahoma" charset="0"/>
              </a:rPr>
              <a:t>Research</a:t>
            </a:r>
          </a:p>
        </p:txBody>
      </p:sp>
      <p:sp>
        <p:nvSpPr>
          <p:cNvPr id="941080" name="Rectangle 24"/>
          <p:cNvSpPr>
            <a:spLocks noChangeArrowheads="1"/>
          </p:cNvSpPr>
          <p:nvPr/>
        </p:nvSpPr>
        <p:spPr bwMode="auto">
          <a:xfrm>
            <a:off x="4876800" y="1624013"/>
            <a:ext cx="1904945" cy="338554"/>
          </a:xfrm>
          <a:prstGeom prst="rect">
            <a:avLst/>
          </a:prstGeom>
          <a:noFill/>
          <a:ln w="9525">
            <a:noFill/>
            <a:miter lim="800000"/>
            <a:headEnd/>
            <a:tailEnd/>
          </a:ln>
          <a:effectLst/>
        </p:spPr>
        <p:txBody>
          <a:bodyPr wrap="none">
            <a:spAutoFit/>
          </a:bodyPr>
          <a:lstStyle/>
          <a:p>
            <a:r>
              <a:rPr lang="en-US" sz="1600" dirty="0">
                <a:solidFill>
                  <a:schemeClr val="bg1"/>
                </a:solidFill>
                <a:latin typeface="Tahoma" charset="0"/>
              </a:rPr>
              <a:t>Prof’l Development</a:t>
            </a:r>
          </a:p>
        </p:txBody>
      </p:sp>
      <p:sp>
        <p:nvSpPr>
          <p:cNvPr id="941081" name="Text Box 25"/>
          <p:cNvSpPr txBox="1">
            <a:spLocks noChangeArrowheads="1"/>
          </p:cNvSpPr>
          <p:nvPr/>
        </p:nvSpPr>
        <p:spPr bwMode="auto">
          <a:xfrm>
            <a:off x="2117725" y="1870075"/>
            <a:ext cx="1997075" cy="581025"/>
          </a:xfrm>
          <a:prstGeom prst="rect">
            <a:avLst/>
          </a:prstGeom>
          <a:noFill/>
          <a:ln w="9525">
            <a:noFill/>
            <a:miter lim="800000"/>
            <a:headEnd/>
            <a:tailEnd/>
          </a:ln>
          <a:effectLst/>
        </p:spPr>
        <p:txBody>
          <a:bodyPr>
            <a:spAutoFit/>
          </a:bodyPr>
          <a:lstStyle/>
          <a:p>
            <a:pPr algn="ctr"/>
            <a:r>
              <a:rPr lang="en-US" sz="1600" dirty="0">
                <a:solidFill>
                  <a:schemeClr val="bg1"/>
                </a:solidFill>
                <a:latin typeface="Tahoma" charset="0"/>
              </a:rPr>
              <a:t>Evidence Based </a:t>
            </a:r>
            <a:r>
              <a:rPr lang="en-US" sz="1600" dirty="0" smtClean="0">
                <a:solidFill>
                  <a:schemeClr val="bg1"/>
                </a:solidFill>
                <a:latin typeface="Tahoma" charset="0"/>
              </a:rPr>
              <a:t>Practices</a:t>
            </a:r>
            <a:endParaRPr lang="en-US" sz="1600" dirty="0">
              <a:solidFill>
                <a:schemeClr val="bg1"/>
              </a:solidFill>
              <a:latin typeface="Tahoma" charset="0"/>
            </a:endParaRPr>
          </a:p>
        </p:txBody>
      </p:sp>
      <p:sp>
        <p:nvSpPr>
          <p:cNvPr id="941082" name="Line 26"/>
          <p:cNvSpPr>
            <a:spLocks noChangeShapeType="1"/>
          </p:cNvSpPr>
          <p:nvPr/>
        </p:nvSpPr>
        <p:spPr bwMode="auto">
          <a:xfrm flipH="1" flipV="1">
            <a:off x="1066800" y="2057400"/>
            <a:ext cx="0" cy="457200"/>
          </a:xfrm>
          <a:prstGeom prst="line">
            <a:avLst/>
          </a:prstGeom>
          <a:noFill/>
          <a:ln w="9525">
            <a:solidFill>
              <a:schemeClr val="accent1"/>
            </a:solidFill>
            <a:round/>
            <a:headEnd/>
            <a:tailEnd type="triangle" w="med" len="med"/>
          </a:ln>
          <a:effectLst/>
        </p:spPr>
        <p:txBody>
          <a:bodyPr/>
          <a:lstStyle/>
          <a:p>
            <a:endParaRPr lang="en-US" dirty="0"/>
          </a:p>
        </p:txBody>
      </p:sp>
      <p:sp>
        <p:nvSpPr>
          <p:cNvPr id="941084" name="Line 28"/>
          <p:cNvSpPr>
            <a:spLocks noChangeShapeType="1"/>
          </p:cNvSpPr>
          <p:nvPr/>
        </p:nvSpPr>
        <p:spPr bwMode="auto">
          <a:xfrm flipV="1">
            <a:off x="4419600" y="1828800"/>
            <a:ext cx="228600" cy="76200"/>
          </a:xfrm>
          <a:prstGeom prst="line">
            <a:avLst/>
          </a:prstGeom>
          <a:noFill/>
          <a:ln w="9525">
            <a:solidFill>
              <a:schemeClr val="accent1"/>
            </a:solidFill>
            <a:round/>
            <a:headEnd/>
            <a:tailEnd type="triangle" w="med" len="med"/>
          </a:ln>
          <a:effectLst/>
        </p:spPr>
        <p:txBody>
          <a:bodyPr/>
          <a:lstStyle/>
          <a:p>
            <a:endParaRPr lang="en-US" dirty="0"/>
          </a:p>
        </p:txBody>
      </p:sp>
      <p:sp>
        <p:nvSpPr>
          <p:cNvPr id="941085" name="Line 29"/>
          <p:cNvSpPr>
            <a:spLocks noChangeShapeType="1"/>
          </p:cNvSpPr>
          <p:nvPr/>
        </p:nvSpPr>
        <p:spPr bwMode="auto">
          <a:xfrm flipH="1">
            <a:off x="1447800" y="2286000"/>
            <a:ext cx="381000" cy="381000"/>
          </a:xfrm>
          <a:prstGeom prst="line">
            <a:avLst/>
          </a:prstGeom>
          <a:noFill/>
          <a:ln w="9525">
            <a:solidFill>
              <a:schemeClr val="accent1"/>
            </a:solidFill>
            <a:round/>
            <a:headEnd/>
            <a:tailEnd type="triangle" w="med" len="med"/>
          </a:ln>
          <a:effectLst/>
        </p:spPr>
        <p:txBody>
          <a:bodyPr/>
          <a:lstStyle/>
          <a:p>
            <a:endParaRPr lang="en-US" dirty="0"/>
          </a:p>
        </p:txBody>
      </p:sp>
      <p:sp>
        <p:nvSpPr>
          <p:cNvPr id="941086" name="Line 30"/>
          <p:cNvSpPr>
            <a:spLocks noChangeShapeType="1"/>
          </p:cNvSpPr>
          <p:nvPr/>
        </p:nvSpPr>
        <p:spPr bwMode="auto">
          <a:xfrm>
            <a:off x="2438400" y="2514600"/>
            <a:ext cx="0" cy="152400"/>
          </a:xfrm>
          <a:prstGeom prst="line">
            <a:avLst/>
          </a:prstGeom>
          <a:noFill/>
          <a:ln w="9525">
            <a:solidFill>
              <a:schemeClr val="accent1"/>
            </a:solidFill>
            <a:round/>
            <a:headEnd/>
            <a:tailEnd type="triangle" w="med" len="med"/>
          </a:ln>
          <a:effectLst/>
        </p:spPr>
        <p:txBody>
          <a:bodyPr/>
          <a:lstStyle/>
          <a:p>
            <a:endParaRPr lang="en-US" dirty="0"/>
          </a:p>
        </p:txBody>
      </p:sp>
      <p:sp>
        <p:nvSpPr>
          <p:cNvPr id="941087" name="Line 31"/>
          <p:cNvSpPr>
            <a:spLocks noChangeShapeType="1"/>
          </p:cNvSpPr>
          <p:nvPr/>
        </p:nvSpPr>
        <p:spPr bwMode="auto">
          <a:xfrm>
            <a:off x="4191000" y="2514600"/>
            <a:ext cx="152400" cy="76200"/>
          </a:xfrm>
          <a:prstGeom prst="line">
            <a:avLst/>
          </a:prstGeom>
          <a:noFill/>
          <a:ln w="9525">
            <a:solidFill>
              <a:schemeClr val="accent1"/>
            </a:solidFill>
            <a:round/>
            <a:headEnd/>
            <a:tailEnd type="triangle" w="med" len="med"/>
          </a:ln>
          <a:effectLst/>
        </p:spPr>
        <p:txBody>
          <a:bodyPr/>
          <a:lstStyle/>
          <a:p>
            <a:endParaRPr lang="en-US" dirty="0"/>
          </a:p>
        </p:txBody>
      </p:sp>
      <p:sp>
        <p:nvSpPr>
          <p:cNvPr id="941088" name="Line 32"/>
          <p:cNvSpPr>
            <a:spLocks noChangeShapeType="1"/>
          </p:cNvSpPr>
          <p:nvPr/>
        </p:nvSpPr>
        <p:spPr bwMode="auto">
          <a:xfrm>
            <a:off x="4648200" y="2286000"/>
            <a:ext cx="685800" cy="228600"/>
          </a:xfrm>
          <a:prstGeom prst="line">
            <a:avLst/>
          </a:prstGeom>
          <a:noFill/>
          <a:ln w="9525">
            <a:solidFill>
              <a:schemeClr val="accent1"/>
            </a:solidFill>
            <a:round/>
            <a:headEnd/>
            <a:tailEnd type="triangle" w="med" len="med"/>
          </a:ln>
          <a:effectLst/>
        </p:spPr>
        <p:txBody>
          <a:bodyPr/>
          <a:lstStyle/>
          <a:p>
            <a:endParaRPr lang="en-US" dirty="0"/>
          </a:p>
        </p:txBody>
      </p:sp>
      <p:sp>
        <p:nvSpPr>
          <p:cNvPr id="941089" name="Line 33"/>
          <p:cNvSpPr>
            <a:spLocks noChangeShapeType="1"/>
          </p:cNvSpPr>
          <p:nvPr/>
        </p:nvSpPr>
        <p:spPr bwMode="auto">
          <a:xfrm flipH="1" flipV="1">
            <a:off x="533400" y="3810000"/>
            <a:ext cx="609600" cy="1600200"/>
          </a:xfrm>
          <a:prstGeom prst="line">
            <a:avLst/>
          </a:prstGeom>
          <a:noFill/>
          <a:ln w="38100">
            <a:solidFill>
              <a:schemeClr val="accent1"/>
            </a:solidFill>
            <a:round/>
            <a:headEnd/>
            <a:tailEnd type="triangle" w="med" len="med"/>
          </a:ln>
          <a:effectLst/>
        </p:spPr>
        <p:txBody>
          <a:bodyPr/>
          <a:lstStyle/>
          <a:p>
            <a:endParaRPr lang="en-US" dirty="0"/>
          </a:p>
        </p:txBody>
      </p:sp>
      <p:sp>
        <p:nvSpPr>
          <p:cNvPr id="941090" name="Line 34"/>
          <p:cNvSpPr>
            <a:spLocks noChangeShapeType="1"/>
          </p:cNvSpPr>
          <p:nvPr/>
        </p:nvSpPr>
        <p:spPr bwMode="auto">
          <a:xfrm flipV="1">
            <a:off x="5867400" y="4724400"/>
            <a:ext cx="457200" cy="685800"/>
          </a:xfrm>
          <a:prstGeom prst="line">
            <a:avLst/>
          </a:prstGeom>
          <a:noFill/>
          <a:ln w="38100">
            <a:solidFill>
              <a:schemeClr val="accent1"/>
            </a:solidFill>
            <a:round/>
            <a:headEnd/>
            <a:tailEnd type="triangle" w="med" len="med"/>
          </a:ln>
          <a:effectLst/>
        </p:spPr>
        <p:txBody>
          <a:bodyPr/>
          <a:lstStyle/>
          <a:p>
            <a:endParaRPr lang="en-US" dirty="0"/>
          </a:p>
        </p:txBody>
      </p:sp>
      <p:sp>
        <p:nvSpPr>
          <p:cNvPr id="941091" name="Oval 35"/>
          <p:cNvSpPr>
            <a:spLocks noChangeArrowheads="1"/>
          </p:cNvSpPr>
          <p:nvPr/>
        </p:nvSpPr>
        <p:spPr bwMode="auto">
          <a:xfrm>
            <a:off x="3048000" y="4495800"/>
            <a:ext cx="2667000" cy="685800"/>
          </a:xfrm>
          <a:prstGeom prst="ellipse">
            <a:avLst/>
          </a:prstGeom>
          <a:solidFill>
            <a:srgbClr val="000099"/>
          </a:solidFill>
          <a:ln w="9525">
            <a:solidFill>
              <a:schemeClr val="bg1"/>
            </a:solidFill>
            <a:round/>
            <a:headEnd/>
            <a:tailEnd/>
          </a:ln>
          <a:effectLst/>
        </p:spPr>
        <p:txBody>
          <a:bodyPr wrap="none" anchor="ctr"/>
          <a:lstStyle/>
          <a:p>
            <a:pPr algn="ctr"/>
            <a:endParaRPr lang="en-US" sz="1600" b="1" dirty="0">
              <a:solidFill>
                <a:schemeClr val="bg1"/>
              </a:solidFill>
              <a:latin typeface="Tahoma" charset="0"/>
            </a:endParaRPr>
          </a:p>
          <a:p>
            <a:pPr algn="ctr"/>
            <a:endParaRPr lang="en-US" sz="1600" b="1" dirty="0">
              <a:solidFill>
                <a:schemeClr val="bg1"/>
              </a:solidFill>
              <a:latin typeface="Tahoma" charset="0"/>
            </a:endParaRPr>
          </a:p>
        </p:txBody>
      </p:sp>
      <p:sp>
        <p:nvSpPr>
          <p:cNvPr id="941092" name="Text Box 36"/>
          <p:cNvSpPr txBox="1">
            <a:spLocks noChangeArrowheads="1"/>
          </p:cNvSpPr>
          <p:nvPr/>
        </p:nvSpPr>
        <p:spPr bwMode="auto">
          <a:xfrm>
            <a:off x="3276600" y="4648200"/>
            <a:ext cx="2265363" cy="336550"/>
          </a:xfrm>
          <a:prstGeom prst="rect">
            <a:avLst/>
          </a:prstGeom>
          <a:noFill/>
          <a:ln w="9525">
            <a:noFill/>
            <a:miter lim="800000"/>
            <a:headEnd/>
            <a:tailEnd/>
          </a:ln>
          <a:effectLst/>
        </p:spPr>
        <p:txBody>
          <a:bodyPr>
            <a:spAutoFit/>
          </a:bodyPr>
          <a:lstStyle/>
          <a:p>
            <a:pPr algn="ctr"/>
            <a:r>
              <a:rPr lang="en-US" sz="1600" dirty="0">
                <a:solidFill>
                  <a:schemeClr val="bg1"/>
                </a:solidFill>
                <a:latin typeface="Tahoma" charset="0"/>
              </a:rPr>
              <a:t>Adequate funding</a:t>
            </a:r>
          </a:p>
        </p:txBody>
      </p:sp>
      <p:sp>
        <p:nvSpPr>
          <p:cNvPr id="941093" name="Oval 37"/>
          <p:cNvSpPr>
            <a:spLocks noChangeArrowheads="1"/>
          </p:cNvSpPr>
          <p:nvPr/>
        </p:nvSpPr>
        <p:spPr bwMode="auto">
          <a:xfrm>
            <a:off x="857250" y="4019550"/>
            <a:ext cx="2286000" cy="762000"/>
          </a:xfrm>
          <a:prstGeom prst="ellipse">
            <a:avLst/>
          </a:prstGeom>
          <a:solidFill>
            <a:srgbClr val="000099"/>
          </a:solidFill>
          <a:ln w="9525">
            <a:solidFill>
              <a:schemeClr val="bg1"/>
            </a:solidFill>
            <a:round/>
            <a:headEnd/>
            <a:tailEnd/>
          </a:ln>
          <a:effectLst/>
        </p:spPr>
        <p:txBody>
          <a:bodyPr wrap="none" anchor="ctr"/>
          <a:lstStyle/>
          <a:p>
            <a:endParaRPr lang="en-US" dirty="0"/>
          </a:p>
        </p:txBody>
      </p:sp>
      <p:sp>
        <p:nvSpPr>
          <p:cNvPr id="941094" name="Text Box 38"/>
          <p:cNvSpPr txBox="1">
            <a:spLocks noChangeArrowheads="1"/>
          </p:cNvSpPr>
          <p:nvPr/>
        </p:nvSpPr>
        <p:spPr bwMode="auto">
          <a:xfrm>
            <a:off x="838200" y="4191000"/>
            <a:ext cx="2362200" cy="336550"/>
          </a:xfrm>
          <a:prstGeom prst="rect">
            <a:avLst/>
          </a:prstGeom>
          <a:noFill/>
          <a:ln w="9525">
            <a:noFill/>
            <a:miter lim="800000"/>
            <a:headEnd/>
            <a:tailEnd/>
          </a:ln>
          <a:effectLst/>
        </p:spPr>
        <p:txBody>
          <a:bodyPr wrap="square">
            <a:spAutoFit/>
          </a:bodyPr>
          <a:lstStyle/>
          <a:p>
            <a:pPr>
              <a:spcBef>
                <a:spcPct val="50000"/>
              </a:spcBef>
            </a:pPr>
            <a:r>
              <a:rPr lang="en-US" sz="1600" b="1" dirty="0">
                <a:solidFill>
                  <a:schemeClr val="bg1"/>
                </a:solidFill>
                <a:latin typeface="Tahoma" charset="0"/>
              </a:rPr>
              <a:t>    </a:t>
            </a:r>
            <a:r>
              <a:rPr lang="en-US" sz="1600" dirty="0">
                <a:solidFill>
                  <a:schemeClr val="bg1"/>
                </a:solidFill>
                <a:latin typeface="Tahoma" charset="0"/>
              </a:rPr>
              <a:t>Strong Leadership</a:t>
            </a:r>
          </a:p>
        </p:txBody>
      </p:sp>
      <p:sp>
        <p:nvSpPr>
          <p:cNvPr id="941095" name="Line 39"/>
          <p:cNvSpPr>
            <a:spLocks noChangeShapeType="1"/>
          </p:cNvSpPr>
          <p:nvPr/>
        </p:nvSpPr>
        <p:spPr bwMode="auto">
          <a:xfrm flipH="1" flipV="1">
            <a:off x="3962400" y="3886200"/>
            <a:ext cx="152400" cy="381000"/>
          </a:xfrm>
          <a:prstGeom prst="line">
            <a:avLst/>
          </a:prstGeom>
          <a:noFill/>
          <a:ln w="9525">
            <a:solidFill>
              <a:schemeClr val="accent1"/>
            </a:solidFill>
            <a:round/>
            <a:headEnd/>
            <a:tailEnd type="triangle" w="med" len="med"/>
          </a:ln>
          <a:effectLst/>
        </p:spPr>
        <p:txBody>
          <a:bodyPr/>
          <a:lstStyle/>
          <a:p>
            <a:endParaRPr lang="en-US" dirty="0"/>
          </a:p>
        </p:txBody>
      </p:sp>
      <p:sp>
        <p:nvSpPr>
          <p:cNvPr id="39" name="AutoShape 9"/>
          <p:cNvSpPr>
            <a:spLocks noChangeArrowheads="1"/>
          </p:cNvSpPr>
          <p:nvPr/>
        </p:nvSpPr>
        <p:spPr bwMode="auto">
          <a:xfrm>
            <a:off x="1828800" y="3333750"/>
            <a:ext cx="228600" cy="152400"/>
          </a:xfrm>
          <a:prstGeom prst="rightArrow">
            <a:avLst>
              <a:gd name="adj1" fmla="val 50000"/>
              <a:gd name="adj2" fmla="val 37500"/>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41" name="TextBox 40"/>
          <p:cNvSpPr txBox="1"/>
          <p:nvPr/>
        </p:nvSpPr>
        <p:spPr>
          <a:xfrm>
            <a:off x="6477000" y="5902404"/>
            <a:ext cx="1677062" cy="1107996"/>
          </a:xfrm>
          <a:prstGeom prst="rect">
            <a:avLst/>
          </a:prstGeom>
          <a:noFill/>
        </p:spPr>
        <p:txBody>
          <a:bodyPr wrap="none" rtlCol="0">
            <a:spAutoFit/>
          </a:bodyPr>
          <a:lstStyle/>
          <a:p>
            <a:r>
              <a:rPr lang="en-US" sz="1400" b="1" i="1" dirty="0" smtClean="0"/>
              <a:t>Developed by </a:t>
            </a:r>
          </a:p>
          <a:p>
            <a:r>
              <a:rPr lang="en-US" sz="1400" b="1" i="1" dirty="0" smtClean="0"/>
              <a:t>Early Childhood  </a:t>
            </a:r>
          </a:p>
          <a:p>
            <a:r>
              <a:rPr lang="en-US" sz="1400" b="1" i="1" dirty="0" smtClean="0"/>
              <a:t>Outcomes Center</a:t>
            </a:r>
          </a:p>
          <a:p>
            <a:endParaRPr lang="en-US" dirty="0"/>
          </a:p>
        </p:txBody>
      </p:sp>
      <p:pic>
        <p:nvPicPr>
          <p:cNvPr id="545794" name="Picture 2"/>
          <p:cNvPicPr>
            <a:picLocks noChangeAspect="1" noChangeArrowheads="1"/>
          </p:cNvPicPr>
          <p:nvPr/>
        </p:nvPicPr>
        <p:blipFill>
          <a:blip r:embed="rId3" cstate="print"/>
          <a:srcRect/>
          <a:stretch>
            <a:fillRect/>
          </a:stretch>
        </p:blipFill>
        <p:spPr bwMode="auto">
          <a:xfrm>
            <a:off x="7724775" y="5334000"/>
            <a:ext cx="1038225" cy="819150"/>
          </a:xfrm>
          <a:prstGeom prst="rect">
            <a:avLst/>
          </a:prstGeom>
          <a:noFill/>
          <a:ln w="9525">
            <a:noFill/>
            <a:miter lim="800000"/>
            <a:headEnd/>
            <a:tailEnd/>
          </a:ln>
        </p:spPr>
      </p:pic>
    </p:spTree>
    <p:extLst>
      <p:ext uri="{BB962C8B-B14F-4D97-AF65-F5344CB8AC3E}">
        <p14:creationId xmlns:p14="http://schemas.microsoft.com/office/powerpoint/2010/main" val="1586311899"/>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bwMode="auto">
          <a:xfrm>
            <a:off x="457200" y="304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INSPIRE ACTION Self-Assessment</a:t>
            </a:r>
          </a:p>
        </p:txBody>
      </p:sp>
      <p:sp>
        <p:nvSpPr>
          <p:cNvPr id="10243"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US" altLang="en-US" dirty="0" smtClean="0">
                <a:solidFill>
                  <a:srgbClr val="D2232A"/>
                </a:solidFill>
              </a:rPr>
              <a:t>education.state.mn.us</a:t>
            </a:r>
          </a:p>
        </p:txBody>
      </p:sp>
      <p:sp>
        <p:nvSpPr>
          <p:cNvPr id="10244"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6B6D7452-A6BB-4A98-A080-ED9A3473AE8A}" type="slidenum">
              <a:rPr lang="en-US" altLang="en-US" smtClean="0"/>
              <a:pPr eaLnBrk="1" fontAlgn="base" hangingPunct="1">
                <a:spcBef>
                  <a:spcPct val="0"/>
                </a:spcBef>
                <a:spcAft>
                  <a:spcPct val="0"/>
                </a:spcAft>
              </a:pPr>
              <a:t>9</a:t>
            </a:fld>
            <a:endParaRPr lang="en-US" alt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763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7674</TotalTime>
  <Words>2615</Words>
  <Application>Microsoft Office PowerPoint</Application>
  <PresentationFormat>On-screen Show (4:3)</PresentationFormat>
  <Paragraphs>466</Paragraphs>
  <Slides>51</Slides>
  <Notes>15</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INSPIRE ACTION  </vt:lpstr>
      <vt:lpstr>Participant Objectives</vt:lpstr>
      <vt:lpstr>The Minnesota Team</vt:lpstr>
      <vt:lpstr>A Bit About Minnesota</vt:lpstr>
      <vt:lpstr>More About Minnesota</vt:lpstr>
      <vt:lpstr>Simon Sinek: Start with Why</vt:lpstr>
      <vt:lpstr>PowerPoint Presentation</vt:lpstr>
      <vt:lpstr>System for Producing Good Child                           and Family Outcomes</vt:lpstr>
      <vt:lpstr>INSPIRE ACTION Self-Assessment</vt:lpstr>
      <vt:lpstr>Development Process</vt:lpstr>
      <vt:lpstr>Twelve Core Components of Quality:  INSPIRE</vt:lpstr>
      <vt:lpstr>Core Components of Quality: ACTION </vt:lpstr>
      <vt:lpstr>Framework Attributes</vt:lpstr>
      <vt:lpstr>General Instructions (1)</vt:lpstr>
      <vt:lpstr>General Instructions (2)</vt:lpstr>
      <vt:lpstr>Identification</vt:lpstr>
      <vt:lpstr>COSF entry ratings for English-speaking children compared to children who are linguistically diverse</vt:lpstr>
      <vt:lpstr>Entry Ratings (Knowledge and Skills) for Preschoolers Eligible/Not Eligible for Free Lunch</vt:lpstr>
      <vt:lpstr>Sample Cluster A Evidence Statements:  Identification</vt:lpstr>
      <vt:lpstr>Sample Cluster B Evidence Statements:  Identification</vt:lpstr>
      <vt:lpstr>Natural and Least Restrictive Environments</vt:lpstr>
      <vt:lpstr>Services are Coordinated</vt:lpstr>
      <vt:lpstr>Partnership with Families</vt:lpstr>
      <vt:lpstr>Intentional Instruction within Routines</vt:lpstr>
      <vt:lpstr>Responsive Interactions and Environments</vt:lpstr>
      <vt:lpstr>Effective Technical and Adaptive Leadership</vt:lpstr>
      <vt:lpstr>Effective Technical and Adaptive Leadership</vt:lpstr>
      <vt:lpstr>Assessment</vt:lpstr>
      <vt:lpstr>Curriculum</vt:lpstr>
      <vt:lpstr>Transitions</vt:lpstr>
      <vt:lpstr>Intensity</vt:lpstr>
      <vt:lpstr>ONgoing Data-driven Program Improvement</vt:lpstr>
      <vt:lpstr>ONgoing Data-driven Program Improvement</vt:lpstr>
      <vt:lpstr>Inspire Action Framework</vt:lpstr>
      <vt:lpstr>SSIP Infrastructure Analysis</vt:lpstr>
      <vt:lpstr>System for Producing Good Child                           and Family Outcomes</vt:lpstr>
      <vt:lpstr>Reciprocity of Accountability </vt:lpstr>
      <vt:lpstr>PowerPoint Presentation</vt:lpstr>
      <vt:lpstr>Regions-Grouped</vt:lpstr>
      <vt:lpstr>Centers of Excellence</vt:lpstr>
      <vt:lpstr>State Level CoE Goals</vt:lpstr>
      <vt:lpstr>Local CoE Goals</vt:lpstr>
      <vt:lpstr>Sphere of Influence- PD work and the Centers of Excellence </vt:lpstr>
      <vt:lpstr>Research to Practice Gap</vt:lpstr>
      <vt:lpstr>Making It Happen</vt:lpstr>
      <vt:lpstr>PowerPoint Presentation</vt:lpstr>
      <vt:lpstr>PowerPoint Presentation</vt:lpstr>
      <vt:lpstr>Innovations supported through the CoE USABLE INTERVENTIONS To experience the benefits of the intervention, what  exactly are practitioners saying and doing? </vt:lpstr>
      <vt:lpstr>Innovations supported through the CoE</vt:lpstr>
      <vt:lpstr>What is next?</vt:lpstr>
      <vt:lpstr>Local ECSE Leadership will lead the way!</vt:lpstr>
    </vt:vector>
  </TitlesOfParts>
  <Company>Minnesota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Hildebrant, Linda</dc:creator>
  <cp:lastModifiedBy>Jessica Gonzales</cp:lastModifiedBy>
  <cp:revision>315</cp:revision>
  <cp:lastPrinted>2014-08-27T19:56:38Z</cp:lastPrinted>
  <dcterms:created xsi:type="dcterms:W3CDTF">2011-12-13T16:21:41Z</dcterms:created>
  <dcterms:modified xsi:type="dcterms:W3CDTF">2014-09-05T22:45:18Z</dcterms:modified>
</cp:coreProperties>
</file>