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handoutMasterIdLst>
    <p:handoutMasterId r:id="rId22"/>
  </p:handoutMasterIdLst>
  <p:sldIdLst>
    <p:sldId id="331" r:id="rId2"/>
    <p:sldId id="332" r:id="rId3"/>
    <p:sldId id="337" r:id="rId4"/>
    <p:sldId id="349" r:id="rId5"/>
    <p:sldId id="333" r:id="rId6"/>
    <p:sldId id="350" r:id="rId7"/>
    <p:sldId id="351" r:id="rId8"/>
    <p:sldId id="334" r:id="rId9"/>
    <p:sldId id="336" r:id="rId10"/>
    <p:sldId id="347" r:id="rId11"/>
    <p:sldId id="352" r:id="rId12"/>
    <p:sldId id="342" r:id="rId13"/>
    <p:sldId id="343" r:id="rId14"/>
    <p:sldId id="353" r:id="rId15"/>
    <p:sldId id="354" r:id="rId16"/>
    <p:sldId id="344" r:id="rId17"/>
    <p:sldId id="345" r:id="rId18"/>
    <p:sldId id="348" r:id="rId19"/>
    <p:sldId id="34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86E90-CFD0-4A9E-A0E5-C7C9BE9179DD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8261F-4DD8-4038-8A49-71A4FA5F24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4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2DA16-021C-4942-86CC-38837AA6BDDE}" type="datetimeFigureOut">
              <a:rPr lang="en-US" smtClean="0"/>
              <a:pPr/>
              <a:t>9/7/2014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7C0BC-7D50-44E7-BB85-32AF7D2DB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7C0BC-7D50-44E7-BB85-32AF7D2DB4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7DE2-45B0-4006-8D0B-C9AB1C72DB8A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9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C3C4AE9-8711-4AAC-8F81-BF6D98FC820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DaSy Conference 09-09-14 - NM TQRIS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16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31C9-D8CC-4763-8CE6-F57F6D7BF262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7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F06C-9410-407C-B72C-700C14D00E80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6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F7BB-ADE2-4583-97AB-852247A1F65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3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0"/>
            <a:ext cx="6019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2971800" cy="2667000"/>
          </a:xfrm>
        </p:spPr>
        <p:txBody>
          <a:bodyPr anchor="t"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048000"/>
            <a:ext cx="5486400" cy="35814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1929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EAB3-F178-4DB9-8569-4DBD4F1A1A2A}" type="datetime1">
              <a:rPr lang="en-US" smtClean="0">
                <a:solidFill>
                  <a:prstClr val="white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52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C2BC-F085-4868-97AC-B817A856A6E9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A141-1D3D-47F3-97D3-7675070E9EE4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7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AAF-06A6-4532-92FA-194959A3DF3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2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C58E5-9B15-4715-9591-026D596E7D4D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9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7A8A-8536-44F0-B656-889195F30166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1000">
              <a:srgbClr val="D4DEFF"/>
            </a:gs>
            <a:gs pos="94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C13EE0-2365-4ED9-B775-9F7FD2BD6817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t>9/8/2014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&amp;esrc=s&amp;frm=1&amp;source=images&amp;cd=&amp;cad=rja&amp;docid=1ryR4E99pLmtmM&amp;tbnid=fhzS_aLt8GX_aM:&amp;ved=0CAUQjRw&amp;url=http://vanilla-ststt.blogspot.com/2012/01/chupacabra-palm-rats-and-road-runners.html&amp;ei=yOL6UdmHKuf62gX0tIGYBA&amp;bvm=bv.50165853,d.eWU&amp;psig=AFQjCNHAqyrq1oNGnAqcDnC_Gz5-FuToAA&amp;ust=1375482880129712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docid=twQ_PgNrxPVOpM&amp;tbnid=mHLnIac4qkRzLM:&amp;ved=0CAUQjRw&amp;url=http://www.soothetube.com/2013/12/29/thats-all-folks/&amp;ei=Yi96U8nGG5KhqAbG2IKoBw&amp;bvm=bv.66917471,d.b2k&amp;psig=AFQjCNEUOXO-YWkbbJXjh4U77lTdvNF5WQ&amp;ust=140060232728724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lO6PFrQn17t5ZM&amp;tbnid=X0EWLq9L998Q-M:&amp;ved=0CAUQjRw&amp;url=http://www.virtualspeechcoach.com/tag/rhetorical-questions/&amp;ei=sULLUbuOMIzu8ATj54CADQ&amp;bvm=bv.48340889,d.dmQ&amp;psig=AFQjCNG2p8qgqAEYthSu86V9tv9EOmg_vg&amp;ust=137236167763473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rct=j&amp;q=&amp;esrc=s&amp;frm=1&amp;source=images&amp;cd=&amp;cad=rja&amp;docid=wbjzy32wlNjaGM&amp;tbnid=LkLvsVGuEVCADM:&amp;ved=0CAUQjRw&amp;url=http://www.boomeranghq.net/shows/looney-tunes/characters/road-runner&amp;ei=Lhz7Uaa_L8SGrAGCkoGQCg&amp;bvm=bv.50165853,d.aWM&amp;psig=AFQjCNFpEoPZkCFy-cPyFo62l7EBS9fKGA&amp;ust=137549762584489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New Mexico</a:t>
            </a:r>
            <a:br>
              <a:rPr lang="en-US" dirty="0" smtClean="0">
                <a:solidFill>
                  <a:srgbClr val="FF9933"/>
                </a:solidFill>
              </a:rPr>
            </a:br>
            <a:r>
              <a:rPr lang="en-US" dirty="0" smtClean="0">
                <a:solidFill>
                  <a:srgbClr val="FF9933"/>
                </a:solidFill>
              </a:rPr>
              <a:t>Family Infant Toddler (FIT) Program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76400"/>
            <a:ext cx="60198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First, a little background…</a:t>
            </a:r>
          </a:p>
          <a:p>
            <a:r>
              <a:rPr lang="en-US" sz="2800" dirty="0" smtClean="0"/>
              <a:t>The FIT Program is the lead agency for early intervention services under the Individuals with Disabilities Education Act (IDEA) Part C.</a:t>
            </a:r>
          </a:p>
          <a:p>
            <a:r>
              <a:rPr lang="en-US" sz="2800" dirty="0" smtClean="0"/>
              <a:t>The FIT Program contracts with 34 provider agencies across the state that serve one or multiple counties.</a:t>
            </a:r>
          </a:p>
          <a:p>
            <a:r>
              <a:rPr lang="en-US" sz="2800" dirty="0" smtClean="0"/>
              <a:t>We serve over 13,000 children birth to age 3 and their a families.</a:t>
            </a:r>
          </a:p>
          <a:p>
            <a:r>
              <a:rPr lang="en-US" sz="2800" dirty="0" smtClean="0"/>
              <a:t>And.. The Roadrunner is our state bird! In case you were </a:t>
            </a:r>
            <a:r>
              <a:rPr lang="en-US" sz="2800" dirty="0" smtClean="0"/>
              <a:t>wondering…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248400" y="1524000"/>
          <a:ext cx="2734866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SmartDraw" r:id="rId3" imgW="6190200" imgH="7243560" progId="">
                  <p:embed/>
                </p:oleObj>
              </mc:Choice>
              <mc:Fallback>
                <p:oleObj name="SmartDraw" r:id="rId3" imgW="6190200" imgH="72435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524000"/>
                        <a:ext cx="2734866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https://encrypted-tbn2.gstatic.com/images?q=tbn:ANd9GcTeWBAuc3zyR7K6CVYfVP7qXhWNb2HuXSwdMYCiiDS4wjZN7iTVn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029200"/>
            <a:ext cx="1927310" cy="1267206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TQRIS criteria for the FIT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8586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Stakeholder group will help </a:t>
            </a:r>
            <a:r>
              <a:rPr lang="en-US" dirty="0"/>
              <a:t>develop TQRIS criteria based </a:t>
            </a:r>
            <a:r>
              <a:rPr lang="en-US" dirty="0" smtClean="0"/>
              <a:t>on:</a:t>
            </a:r>
          </a:p>
          <a:p>
            <a:pPr lvl="1"/>
            <a:r>
              <a:rPr lang="en-US" dirty="0" smtClean="0"/>
              <a:t>DEC </a:t>
            </a:r>
            <a:r>
              <a:rPr lang="en-US" dirty="0"/>
              <a:t>recommended practices, </a:t>
            </a:r>
          </a:p>
          <a:p>
            <a:pPr lvl="1"/>
            <a:r>
              <a:rPr lang="en-US" dirty="0"/>
              <a:t>NECTAC Key Principles and Practices</a:t>
            </a:r>
          </a:p>
          <a:p>
            <a:pPr lvl="1"/>
            <a:r>
              <a:rPr lang="en-US" dirty="0" smtClean="0"/>
              <a:t>Literature review</a:t>
            </a:r>
          </a:p>
          <a:p>
            <a:pPr lvl="1"/>
            <a:r>
              <a:rPr lang="en-US" dirty="0" smtClean="0"/>
              <a:t>Professional wisdom</a:t>
            </a:r>
          </a:p>
          <a:p>
            <a:r>
              <a:rPr lang="en-US" dirty="0" smtClean="0"/>
              <a:t>Stakeholders will:</a:t>
            </a:r>
          </a:p>
          <a:p>
            <a:pPr lvl="1"/>
            <a:r>
              <a:rPr lang="en-US" dirty="0" smtClean="0"/>
              <a:t>Help determine a set of guiding principles for the TQRIS development, and </a:t>
            </a:r>
          </a:p>
          <a:p>
            <a:pPr lvl="1"/>
            <a:r>
              <a:rPr lang="en-US" dirty="0" smtClean="0"/>
              <a:t>Make recommendations regarding criteria selection </a:t>
            </a:r>
          </a:p>
          <a:p>
            <a:pPr lvl="1"/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TQRIS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8586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Potential </a:t>
            </a:r>
            <a:r>
              <a:rPr lang="en-US" dirty="0" smtClean="0"/>
              <a:t>FIT TQRIS </a:t>
            </a:r>
            <a:r>
              <a:rPr lang="en-US" dirty="0" smtClean="0"/>
              <a:t>criteria (examples only):</a:t>
            </a:r>
            <a:endParaRPr lang="en-US" dirty="0" smtClean="0"/>
          </a:p>
          <a:p>
            <a:pPr lvl="1"/>
            <a:r>
              <a:rPr lang="en-US" dirty="0" smtClean="0"/>
              <a:t>Quality </a:t>
            </a:r>
            <a:r>
              <a:rPr lang="en-US" dirty="0" smtClean="0"/>
              <a:t>IFSPs </a:t>
            </a:r>
            <a:endParaRPr lang="en-US" dirty="0" smtClean="0"/>
          </a:p>
          <a:p>
            <a:pPr lvl="1"/>
            <a:r>
              <a:rPr lang="en-US" dirty="0" smtClean="0"/>
              <a:t>Evaluation and Assessment practices</a:t>
            </a:r>
          </a:p>
          <a:p>
            <a:pPr lvl="1"/>
            <a:r>
              <a:rPr lang="en-US" dirty="0" smtClean="0"/>
              <a:t>Quality Early </a:t>
            </a:r>
            <a:r>
              <a:rPr lang="en-US" dirty="0"/>
              <a:t>Intervention Practices </a:t>
            </a:r>
            <a:r>
              <a:rPr lang="en-US" dirty="0" smtClean="0"/>
              <a:t>(observational tool)</a:t>
            </a:r>
          </a:p>
          <a:p>
            <a:pPr lvl="1"/>
            <a:r>
              <a:rPr lang="en-US" dirty="0" smtClean="0"/>
              <a:t>Transdisciplinary Team Practices</a:t>
            </a:r>
          </a:p>
          <a:p>
            <a:pPr lvl="1"/>
            <a:r>
              <a:rPr lang="en-US" dirty="0" smtClean="0"/>
              <a:t>Inclusion Practices</a:t>
            </a:r>
          </a:p>
          <a:p>
            <a:pPr lvl="1"/>
            <a:r>
              <a:rPr lang="en-US" dirty="0" smtClean="0"/>
              <a:t>Reflective Practices </a:t>
            </a:r>
            <a:r>
              <a:rPr lang="en-US" dirty="0" smtClean="0"/>
              <a:t>/ reflective supervision</a:t>
            </a:r>
            <a:endParaRPr lang="en-US" dirty="0" smtClean="0"/>
          </a:p>
          <a:p>
            <a:pPr lvl="1"/>
            <a:r>
              <a:rPr lang="en-US" dirty="0" smtClean="0"/>
              <a:t>Practices for working with specific disabilities </a:t>
            </a:r>
            <a:endParaRPr lang="en-US" dirty="0" smtClean="0"/>
          </a:p>
          <a:p>
            <a:pPr lvl="1"/>
            <a:r>
              <a:rPr lang="en-US" dirty="0" smtClean="0"/>
              <a:t>Cultural and language (incl. Support for dual language learners)</a:t>
            </a:r>
            <a:endParaRPr lang="en-US" dirty="0" smtClean="0"/>
          </a:p>
          <a:p>
            <a:pPr lvl="1"/>
            <a:r>
              <a:rPr lang="en-US" dirty="0" smtClean="0"/>
              <a:t>Staff Qualifications &amp; Professional </a:t>
            </a:r>
            <a:r>
              <a:rPr lang="en-US" dirty="0" smtClean="0"/>
              <a:t>Development</a:t>
            </a:r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TQRIS -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DaSy Conference 09-09-14 - NM TQRIS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7F1F08-517D-44B5-8750-F16A9F0C49C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676401"/>
            <a:ext cx="8382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Early Intervention Quality Practices:</a:t>
            </a:r>
          </a:p>
          <a:p>
            <a:pPr lvl="1"/>
            <a:r>
              <a:rPr lang="en-US" dirty="0" smtClean="0"/>
              <a:t>Provider agency receives training and coaching in the use of an </a:t>
            </a:r>
            <a:r>
              <a:rPr lang="en-US" b="1" dirty="0" smtClean="0"/>
              <a:t>“observational tool” </a:t>
            </a:r>
            <a:r>
              <a:rPr lang="en-US" dirty="0" smtClean="0"/>
              <a:t>to assess implementation of quality practices by staff</a:t>
            </a:r>
          </a:p>
          <a:p>
            <a:pPr lvl="1"/>
            <a:r>
              <a:rPr lang="en-US" dirty="0" smtClean="0"/>
              <a:t>Provider agency </a:t>
            </a:r>
            <a:r>
              <a:rPr lang="en-US" b="1" dirty="0" smtClean="0"/>
              <a:t>utilizes video </a:t>
            </a:r>
            <a:r>
              <a:rPr lang="en-US" b="1" dirty="0" smtClean="0"/>
              <a:t>or </a:t>
            </a:r>
            <a:r>
              <a:rPr lang="en-US" b="1" dirty="0" smtClean="0"/>
              <a:t>direct observation </a:t>
            </a:r>
            <a:r>
              <a:rPr lang="en-US" dirty="0" smtClean="0"/>
              <a:t>of early intervention session to </a:t>
            </a:r>
            <a:r>
              <a:rPr lang="en-US" dirty="0" smtClean="0"/>
              <a:t>form basis for reflection with staff on their </a:t>
            </a:r>
            <a:r>
              <a:rPr lang="en-US" dirty="0" smtClean="0"/>
              <a:t>implementation of quality practices </a:t>
            </a:r>
            <a:endParaRPr lang="en-US" dirty="0" smtClean="0"/>
          </a:p>
          <a:p>
            <a:pPr lvl="1"/>
            <a:r>
              <a:rPr lang="en-US" dirty="0" smtClean="0"/>
              <a:t>Provider </a:t>
            </a:r>
            <a:r>
              <a:rPr lang="en-US" dirty="0" smtClean="0"/>
              <a:t>agency utilizes results of tool to address staff’s need for </a:t>
            </a:r>
            <a:r>
              <a:rPr lang="en-US" b="1" dirty="0" smtClean="0"/>
              <a:t>professional development </a:t>
            </a:r>
            <a:r>
              <a:rPr lang="en-US" dirty="0" smtClean="0"/>
              <a:t>(mentorship, training  etc.) </a:t>
            </a:r>
          </a:p>
          <a:p>
            <a:pPr lvl="1"/>
            <a:r>
              <a:rPr lang="en-US" b="1" dirty="0" smtClean="0"/>
              <a:t>FIT Program verifies </a:t>
            </a:r>
            <a:r>
              <a:rPr lang="en-US" dirty="0" smtClean="0"/>
              <a:t>provider agencies use of tool with fidelity and that they addressed staff’s support needs.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</a:t>
            </a:r>
            <a:r>
              <a:rPr lang="en-US" smtClean="0"/>
              <a:t>TQRIS -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DaSy Conference 09-09-14 - NM TQRIS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7F1F08-517D-44B5-8750-F16A9F0C49C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</a:t>
            </a:r>
            <a:r>
              <a:rPr lang="en-US" dirty="0" smtClean="0"/>
              <a:t>EI Practices </a:t>
            </a:r>
            <a:r>
              <a:rPr lang="en-US" dirty="0" smtClean="0"/>
              <a:t>(example only):</a:t>
            </a:r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2362199"/>
          <a:ext cx="7162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351183">
                <a:tc>
                  <a:txBody>
                    <a:bodyPr/>
                    <a:lstStyle/>
                    <a:p>
                      <a:r>
                        <a:rPr lang="en-US" dirty="0" smtClean="0"/>
                        <a:t>3 Star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Star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Star</a:t>
                      </a:r>
                      <a:endParaRPr lang="en-US" dirty="0"/>
                    </a:p>
                  </a:txBody>
                  <a:tcPr/>
                </a:tc>
              </a:tr>
              <a:tr h="114134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Agency conducts observation tool with staff irregularly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Agency conducts observation tool with staff at least once a year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Agency conducts observation tool with staff at least twice a year </a:t>
                      </a:r>
                      <a:endParaRPr lang="en-US" dirty="0" smtClean="0"/>
                    </a:p>
                  </a:txBody>
                  <a:tcPr/>
                </a:tc>
              </a:tr>
              <a:tr h="877957">
                <a:tc>
                  <a:txBody>
                    <a:bodyPr/>
                    <a:lstStyle/>
                    <a:p>
                      <a:r>
                        <a:rPr lang="en-US" dirty="0" smtClean="0"/>
                        <a:t>Agency conducts observational tool with poor level of</a:t>
                      </a:r>
                      <a:r>
                        <a:rPr lang="en-US" baseline="0" dirty="0" smtClean="0"/>
                        <a:t> fidelity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Agency conducts observational tool with some </a:t>
                      </a:r>
                      <a:r>
                        <a:rPr lang="en-US" baseline="0" dirty="0" smtClean="0"/>
                        <a:t>fidelity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Agency conducts observational tool with a high level </a:t>
                      </a:r>
                      <a:r>
                        <a:rPr lang="en-US" baseline="0" dirty="0" smtClean="0"/>
                        <a:t>fidelity</a:t>
                      </a:r>
                      <a:endParaRPr lang="en-US" dirty="0" smtClean="0"/>
                    </a:p>
                  </a:txBody>
                  <a:tcPr/>
                </a:tc>
              </a:tr>
              <a:tr h="1668118">
                <a:tc>
                  <a:txBody>
                    <a:bodyPr/>
                    <a:lstStyle/>
                    <a:p>
                      <a:r>
                        <a:rPr lang="en-US" dirty="0" smtClean="0"/>
                        <a:t>Agency conducts inconsistent professional</a:t>
                      </a:r>
                      <a:r>
                        <a:rPr lang="en-US" baseline="0" dirty="0" smtClean="0"/>
                        <a:t> development with staff identified as needing improvement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Agency conducts good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professional</a:t>
                      </a:r>
                      <a:r>
                        <a:rPr lang="en-US" baseline="0" dirty="0" smtClean="0"/>
                        <a:t> development with staff identified as needing improvement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Agency conducts strong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professional</a:t>
                      </a:r>
                      <a:r>
                        <a:rPr lang="en-US" baseline="0" dirty="0" smtClean="0"/>
                        <a:t> development with staff identified as needing improvement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 Early Learning Guidelines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057400"/>
            <a:ext cx="5257800" cy="405807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67400" y="1773936"/>
            <a:ext cx="2819400" cy="4623816"/>
          </a:xfrm>
        </p:spPr>
        <p:txBody>
          <a:bodyPr/>
          <a:lstStyle/>
          <a:p>
            <a:r>
              <a:rPr lang="en-US" dirty="0" smtClean="0"/>
              <a:t>Need to determine how we will incorporate the NM Early Learning Guidelines into our TQRIS.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TQRIS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57101"/>
            <a:ext cx="6565961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our TQRIS 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DaSy Conference 09-09-14 - NM TQRIS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7F1F08-517D-44B5-8750-F16A9F0C49C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34400" cy="477800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Hired a FOCUS TQRIS lead for the FIT Program</a:t>
            </a:r>
          </a:p>
          <a:p>
            <a:r>
              <a:rPr lang="en-US" sz="2800" dirty="0"/>
              <a:t>Contract </a:t>
            </a:r>
            <a:r>
              <a:rPr lang="en-US" sz="2800" dirty="0" smtClean="0"/>
              <a:t>established with </a:t>
            </a:r>
            <a:r>
              <a:rPr lang="en-US" sz="2800" dirty="0"/>
              <a:t>University of NM </a:t>
            </a:r>
            <a:r>
              <a:rPr lang="en-US" sz="2800" dirty="0" smtClean="0"/>
              <a:t>to:</a:t>
            </a:r>
          </a:p>
          <a:p>
            <a:pPr lvl="1"/>
            <a:r>
              <a:rPr lang="en-US" dirty="0" smtClean="0"/>
              <a:t>Help develop </a:t>
            </a:r>
            <a:r>
              <a:rPr lang="en-US" dirty="0"/>
              <a:t>and validate </a:t>
            </a:r>
            <a:r>
              <a:rPr lang="en-US" dirty="0" smtClean="0"/>
              <a:t>quality </a:t>
            </a:r>
            <a:r>
              <a:rPr lang="en-US" dirty="0"/>
              <a:t>assessment tools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training and coaching in use of tool(s) and how to improve quality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Foundational training in use of video &amp; reflective supervision</a:t>
            </a:r>
            <a:endParaRPr lang="en-US" dirty="0"/>
          </a:p>
          <a:p>
            <a:r>
              <a:rPr lang="en-US" sz="2800" dirty="0" smtClean="0"/>
              <a:t>Work </a:t>
            </a:r>
            <a:r>
              <a:rPr lang="en-US" sz="2800" dirty="0" smtClean="0"/>
              <a:t>with ICC Quality Committee </a:t>
            </a:r>
            <a:r>
              <a:rPr lang="en-US" sz="2800" dirty="0" smtClean="0"/>
              <a:t>and expanded stakeholder group to develop quality criteria </a:t>
            </a:r>
          </a:p>
          <a:p>
            <a:r>
              <a:rPr lang="en-US" sz="2800" dirty="0" smtClean="0"/>
              <a:t>Work closely with other early learning programs to promote alignment.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 smtClean="0"/>
              <a:t>to develop TQRIS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DaSy Conference 09-09-14 - NM TQRIS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7F1F08-517D-44B5-8750-F16A9F0C49C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23999"/>
            <a:ext cx="8153400" cy="52273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Now – Summer 2015</a:t>
            </a:r>
          </a:p>
          <a:p>
            <a:pPr lvl="1"/>
            <a:r>
              <a:rPr lang="en-US" dirty="0" smtClean="0"/>
              <a:t>Develop quality criteria and tools</a:t>
            </a:r>
          </a:p>
          <a:p>
            <a:pPr lvl="1"/>
            <a:r>
              <a:rPr lang="en-US" dirty="0" smtClean="0"/>
              <a:t>Establish video technology demonstration projects (through Dec 2016)</a:t>
            </a:r>
            <a:endParaRPr lang="en-US" dirty="0" smtClean="0"/>
          </a:p>
          <a:p>
            <a:r>
              <a:rPr lang="en-US" dirty="0" smtClean="0"/>
              <a:t>Summer 2015  - Summer 2016</a:t>
            </a:r>
          </a:p>
          <a:p>
            <a:pPr lvl="1"/>
            <a:r>
              <a:rPr lang="en-US" dirty="0" smtClean="0"/>
              <a:t>Pilot </a:t>
            </a:r>
            <a:r>
              <a:rPr lang="en-US" dirty="0" smtClean="0"/>
              <a:t>TQRIS criteria and tools with 4-5 providers </a:t>
            </a:r>
            <a:endParaRPr lang="en-US" dirty="0" smtClean="0"/>
          </a:p>
          <a:p>
            <a:pPr lvl="1"/>
            <a:r>
              <a:rPr lang="en-US" dirty="0" smtClean="0"/>
              <a:t>Verify agency’s quality rating star level. </a:t>
            </a:r>
            <a:endParaRPr lang="en-US" dirty="0" smtClean="0"/>
          </a:p>
          <a:p>
            <a:pPr lvl="1"/>
            <a:r>
              <a:rPr lang="en-US" dirty="0" smtClean="0"/>
              <a:t>Validate tools and change as needed.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smtClean="0"/>
              <a:t>overall TQRIS star rating rubric</a:t>
            </a:r>
          </a:p>
          <a:p>
            <a:r>
              <a:rPr lang="en-US" dirty="0" smtClean="0"/>
              <a:t>Establish statewide standards and policies and procedures, including incentives and timelines </a:t>
            </a:r>
          </a:p>
          <a:p>
            <a:r>
              <a:rPr lang="en-US" dirty="0" smtClean="0"/>
              <a:t>Role out TQRIS statewide over 1-2 years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8229600" cy="46259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6390" name="Picture 6" descr="http://www.soothetube.com/wp-content/uploads/2013/12/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67056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DaSy Conference 09-09-14 - NM TQRIS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7F1F08-517D-44B5-8750-F16A9F0C49C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http://www.virtualspeechcoach.com/wp-content/uploads/2012/04/Question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90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Current </a:t>
            </a:r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248400" cy="5105400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</a:rPr>
              <a:t>Community Based Assessment – </a:t>
            </a:r>
            <a:r>
              <a:rPr lang="en-US" sz="2700" dirty="0" smtClean="0"/>
              <a:t>2 day site visit looking  at compliance issues</a:t>
            </a:r>
          </a:p>
          <a:p>
            <a:r>
              <a:rPr lang="en-US" sz="2700" b="1" dirty="0" smtClean="0">
                <a:solidFill>
                  <a:srgbClr val="0070C0"/>
                </a:solidFill>
              </a:rPr>
              <a:t>Annual Performance Report – </a:t>
            </a:r>
            <a:r>
              <a:rPr lang="en-US" sz="2700" dirty="0" smtClean="0"/>
              <a:t>FIT Providers collect and analyze their data 9 indicators and develop an improvement plan as part of a local APR</a:t>
            </a:r>
          </a:p>
          <a:p>
            <a:r>
              <a:rPr lang="en-US" sz="2700" b="1" dirty="0" smtClean="0">
                <a:solidFill>
                  <a:srgbClr val="0070C0"/>
                </a:solidFill>
              </a:rPr>
              <a:t>Focused monitoring – </a:t>
            </a:r>
            <a:r>
              <a:rPr lang="en-US" sz="2700" dirty="0" smtClean="0"/>
              <a:t>1-2 day onsite review of a specific compliance area that has been determined through complaint, CBA or other mechanism to need attention.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 descr="Image0011"/>
          <p:cNvPicPr>
            <a:picLocks noChangeAspect="1" noChangeArrowheads="1"/>
          </p:cNvPicPr>
          <p:nvPr/>
        </p:nvPicPr>
        <p:blipFill>
          <a:blip r:embed="rId2" cstate="print"/>
          <a:srcRect l="7895" t="13245" b="12582"/>
          <a:stretch>
            <a:fillRect/>
          </a:stretch>
        </p:blipFill>
        <p:spPr bwMode="auto">
          <a:xfrm>
            <a:off x="6477280" y="4038600"/>
            <a:ext cx="266671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age0011"/>
          <p:cNvPicPr>
            <a:picLocks noChangeAspect="1" noChangeArrowheads="1"/>
          </p:cNvPicPr>
          <p:nvPr/>
        </p:nvPicPr>
        <p:blipFill>
          <a:blip r:embed="rId3" cstate="print"/>
          <a:srcRect l="2083" r="16666"/>
          <a:stretch>
            <a:fillRect/>
          </a:stretch>
        </p:blipFill>
        <p:spPr bwMode="auto">
          <a:xfrm>
            <a:off x="6484977" y="1905000"/>
            <a:ext cx="265902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Race To the Top  </a:t>
            </a:r>
            <a:r>
              <a:rPr lang="en-US" dirty="0" smtClean="0"/>
              <a:t>– </a:t>
            </a:r>
            <a:r>
              <a:rPr lang="en-US" dirty="0" smtClean="0"/>
              <a:t> Early Learning Challenge grant and TQRIS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DaSy Conference 09-09-14 - NM TQRIS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7F1F08-517D-44B5-8750-F16A9F0C49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Race To the Top – Early Learning Challenge grant application said NM will apply a TQRIS </a:t>
            </a:r>
            <a:r>
              <a:rPr lang="en-US" dirty="0" smtClean="0"/>
              <a:t>to:</a:t>
            </a:r>
          </a:p>
          <a:p>
            <a:pPr lvl="2"/>
            <a:r>
              <a:rPr lang="en-US" dirty="0" smtClean="0"/>
              <a:t>Child care</a:t>
            </a:r>
          </a:p>
          <a:p>
            <a:pPr lvl="2"/>
            <a:r>
              <a:rPr lang="en-US" dirty="0" smtClean="0"/>
              <a:t>Pre-K</a:t>
            </a:r>
            <a:endParaRPr lang="en-US" dirty="0" smtClean="0"/>
          </a:p>
          <a:p>
            <a:pPr lvl="2"/>
            <a:r>
              <a:rPr lang="en-US" dirty="0" smtClean="0"/>
              <a:t>Head Start &amp; Early Head Start</a:t>
            </a:r>
          </a:p>
          <a:p>
            <a:pPr lvl="2"/>
            <a:r>
              <a:rPr lang="en-US" dirty="0"/>
              <a:t>Home Visiting</a:t>
            </a:r>
          </a:p>
          <a:p>
            <a:pPr lvl="2"/>
            <a:r>
              <a:rPr lang="en-US" dirty="0" smtClean="0"/>
              <a:t>Preschool </a:t>
            </a:r>
            <a:r>
              <a:rPr lang="en-US" dirty="0" smtClean="0"/>
              <a:t>Special Education</a:t>
            </a:r>
          </a:p>
          <a:p>
            <a:pPr lvl="2"/>
            <a:r>
              <a:rPr lang="en-US" dirty="0" smtClean="0"/>
              <a:t>Early Intervention – FIT </a:t>
            </a:r>
            <a:r>
              <a:rPr lang="en-US" dirty="0" smtClean="0"/>
              <a:t>Program</a:t>
            </a:r>
            <a:endParaRPr lang="en-US" dirty="0" smtClean="0"/>
          </a:p>
        </p:txBody>
      </p:sp>
      <p:pic>
        <p:nvPicPr>
          <p:cNvPr id="6" name="Picture 2" descr="http://www.boomeranghq.net/sites/www.boomeranghq.net/files/imagecache/character_image/characters/looneytunes-roadrunn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429000"/>
            <a:ext cx="1700987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Learning New Mexico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752601"/>
            <a:ext cx="8991600" cy="4648200"/>
          </a:xfrm>
        </p:spPr>
        <p:txBody>
          <a:bodyPr/>
          <a:lstStyle/>
          <a:p>
            <a:r>
              <a:rPr lang="en-US" dirty="0" smtClean="0"/>
              <a:t>TQRIS will be developed for each of the following: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DaSy Conference</a:t>
            </a:r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 09-09-14 - NM TQRIS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1515"/>
            <a:ext cx="7620000" cy="400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2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Program and </a:t>
            </a:r>
            <a:r>
              <a:rPr lang="en-US" dirty="0" smtClean="0"/>
              <a:t>TQRIS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My first reaction was – what this got to do with the FIT Program?</a:t>
            </a:r>
          </a:p>
          <a:p>
            <a:pPr lvl="1"/>
            <a:r>
              <a:rPr lang="en-US" i="1" dirty="0" smtClean="0"/>
              <a:t>This is for classroom </a:t>
            </a:r>
          </a:p>
          <a:p>
            <a:pPr>
              <a:buNone/>
            </a:pPr>
            <a:r>
              <a:rPr lang="en-US" sz="2800" i="1" dirty="0" smtClean="0"/>
              <a:t>		based programs…</a:t>
            </a:r>
          </a:p>
          <a:p>
            <a:pPr lvl="1"/>
            <a:r>
              <a:rPr lang="en-US" i="1" dirty="0" smtClean="0"/>
              <a:t>This is for programs just</a:t>
            </a:r>
          </a:p>
          <a:p>
            <a:pPr lvl="1">
              <a:buNone/>
            </a:pPr>
            <a:r>
              <a:rPr lang="en-US" i="1" dirty="0" smtClean="0"/>
              <a:t>	starting out looking at</a:t>
            </a:r>
          </a:p>
          <a:p>
            <a:pPr lvl="1">
              <a:buNone/>
            </a:pPr>
            <a:r>
              <a:rPr lang="en-US" i="1" dirty="0" smtClean="0"/>
              <a:t>	quality…</a:t>
            </a:r>
          </a:p>
          <a:p>
            <a:pPr lvl="1"/>
            <a:r>
              <a:rPr lang="en-US" i="1" dirty="0" smtClean="0"/>
              <a:t>This has to do with</a:t>
            </a:r>
          </a:p>
          <a:p>
            <a:pPr lvl="1">
              <a:buNone/>
            </a:pPr>
            <a:r>
              <a:rPr lang="en-US" i="1" dirty="0" smtClean="0"/>
              <a:t>	reimbursing  providers at different rates…</a:t>
            </a:r>
          </a:p>
          <a:p>
            <a:pPr lvl="1">
              <a:buNone/>
            </a:pPr>
            <a:r>
              <a:rPr lang="en-US" i="1" dirty="0" smtClean="0"/>
              <a:t>	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7410" name="Picture 2" descr="https://encrypted-tbn0.gstatic.com/images?q=tbn:ANd9GcSA1_H7-TvjKZhxLhwuEVWOX9MwI8Nz_Y8GNkJj2JK5jDyZdAQ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67000"/>
            <a:ext cx="1876425" cy="242887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on young children’s learning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TQRIS criteria developed for center based settings building on a previous “Reach for the Stars” TQRIS system for child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DaSy Conference</a:t>
            </a:r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 09-09-14 - NM TQRIS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11" y="2298817"/>
            <a:ext cx="4623210" cy="35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on young children’s learning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618487"/>
            <a:ext cx="9144000" cy="4648200"/>
          </a:xfrm>
        </p:spPr>
        <p:txBody>
          <a:bodyPr/>
          <a:lstStyle/>
          <a:p>
            <a:r>
              <a:rPr lang="en-US" dirty="0" smtClean="0"/>
              <a:t>TQRIS criteria for center based settings:</a:t>
            </a:r>
          </a:p>
          <a:p>
            <a:pPr lvl="1"/>
            <a:r>
              <a:rPr lang="en-US" dirty="0" smtClean="0"/>
              <a:t>Essential elements</a:t>
            </a:r>
          </a:p>
          <a:p>
            <a:pPr marL="457200" lvl="1" indent="0">
              <a:buNone/>
            </a:pPr>
            <a:r>
              <a:rPr lang="en-US" dirty="0" smtClean="0"/>
              <a:t>of quality will be used</a:t>
            </a:r>
          </a:p>
          <a:p>
            <a:pPr marL="457200" lvl="1" indent="0">
              <a:buNone/>
            </a:pPr>
            <a:r>
              <a:rPr lang="en-US" dirty="0" smtClean="0"/>
              <a:t>as a framework</a:t>
            </a:r>
          </a:p>
          <a:p>
            <a:pPr lvl="1"/>
            <a:r>
              <a:rPr lang="en-US" dirty="0" smtClean="0"/>
              <a:t>Criteria will be </a:t>
            </a:r>
          </a:p>
          <a:p>
            <a:pPr marL="457200" lvl="1" indent="0">
              <a:buNone/>
            </a:pPr>
            <a:r>
              <a:rPr lang="en-US" dirty="0"/>
              <a:t>d</a:t>
            </a:r>
            <a:r>
              <a:rPr lang="en-US" dirty="0" smtClean="0"/>
              <a:t>eveloped specific to</a:t>
            </a:r>
          </a:p>
          <a:p>
            <a:pPr marL="457200" lvl="1" indent="0">
              <a:buNone/>
            </a:pPr>
            <a:r>
              <a:rPr lang="en-US" dirty="0" smtClean="0"/>
              <a:t>Part C early</a:t>
            </a:r>
          </a:p>
          <a:p>
            <a:pPr marL="457200" lvl="1" indent="0">
              <a:buNone/>
            </a:pPr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DaSy Conference</a:t>
            </a:r>
            <a:r>
              <a:rPr lang="en-US" dirty="0" smtClean="0">
                <a:solidFill>
                  <a:prstClr val="black">
                    <a:tint val="95000"/>
                  </a:prstClr>
                </a:solidFill>
              </a:rPr>
              <a:t> 09-09-14 - NM TQRIS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350856"/>
            <a:ext cx="5339321" cy="412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</a:t>
            </a:r>
            <a:r>
              <a:rPr lang="en-US" dirty="0" smtClean="0"/>
              <a:t>and </a:t>
            </a:r>
            <a:r>
              <a:rPr lang="en-US" dirty="0" smtClean="0"/>
              <a:t>TQRIS – a paradigm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600" dirty="0" smtClean="0"/>
              <a:t>A opportunity to shift:</a:t>
            </a:r>
          </a:p>
          <a:p>
            <a:r>
              <a:rPr lang="en-US" sz="2600" dirty="0" smtClean="0"/>
              <a:t>From just measuring compliance to measuring </a:t>
            </a:r>
            <a:r>
              <a:rPr lang="en-US" sz="2600" b="1" i="1" dirty="0" smtClean="0"/>
              <a:t>quality </a:t>
            </a:r>
            <a:r>
              <a:rPr lang="en-US" sz="2600" b="1" i="1" dirty="0" smtClean="0"/>
              <a:t>practices </a:t>
            </a:r>
            <a:endParaRPr lang="en-US" sz="2600" b="1" i="1" dirty="0" smtClean="0"/>
          </a:p>
          <a:p>
            <a:r>
              <a:rPr lang="en-US" sz="2600" dirty="0" smtClean="0"/>
              <a:t>From state external monitoring to </a:t>
            </a:r>
            <a:r>
              <a:rPr lang="en-US" sz="2600" b="1" i="1" dirty="0" smtClean="0"/>
              <a:t>verifi</a:t>
            </a:r>
            <a:r>
              <a:rPr lang="en-US" sz="2600" b="1" dirty="0" smtClean="0"/>
              <a:t>cation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From corrective action plans  (from that external monitoring) to </a:t>
            </a:r>
            <a:r>
              <a:rPr lang="en-US" sz="2600" dirty="0" smtClean="0"/>
              <a:t>a </a:t>
            </a:r>
            <a:r>
              <a:rPr lang="en-US" sz="2600" b="1" i="1" dirty="0" smtClean="0"/>
              <a:t>Continuous Quality Improvement </a:t>
            </a:r>
            <a:endParaRPr lang="en-US" sz="2600" b="1" i="1" dirty="0" smtClean="0"/>
          </a:p>
          <a:p>
            <a:r>
              <a:rPr lang="en-US" sz="2600" dirty="0" smtClean="0"/>
              <a:t>From </a:t>
            </a:r>
            <a:r>
              <a:rPr lang="en-US" sz="2600" dirty="0" smtClean="0"/>
              <a:t>universal training and TA to </a:t>
            </a:r>
            <a:r>
              <a:rPr lang="en-US" sz="2600" b="1" dirty="0" smtClean="0"/>
              <a:t>targeted coaching and consultation </a:t>
            </a:r>
            <a:r>
              <a:rPr lang="en-US" sz="2600" dirty="0" smtClean="0"/>
              <a:t>to help agencies increase their quality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…So </a:t>
            </a:r>
            <a:r>
              <a:rPr lang="en-US" sz="2600" dirty="0" smtClean="0"/>
              <a:t>we </a:t>
            </a:r>
            <a:r>
              <a:rPr lang="en-US" sz="2600" dirty="0" smtClean="0"/>
              <a:t>have moved from skeptic to 			champions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6457-98C6-4AFB-B07B-4BFF1A2952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9458" name="AutoShape 2" descr="data:image/jpeg;base64,/9j/4AAQSkZJRgABAQAAAQABAAD/2wCEAAkGBhISEBAQEBQVFBUUFxUVFBQUFRQUFRUWFBUVFRQUFhcYHCYeFxklHBQUHy8gJCcpLCwsFR8xNTAqNSYrLCkBCQoKDgwOFA8PFCkYFBgpKSkpKSkpKSkpKSkpKSkpKSkpKSkpKSkpKSkpKSkpKSkpKSkpKSkpKSkpKSkpKSkpKf/AABEIALcBEwMBIgACEQEDEQH/xAAbAAACAwEBAQAAAAAAAAAAAAAAAQIDBgUEB//EAEQQAAEDAgQCBwQHBgUDBQAAAAEAAhEDIQQSMUFRYQUGInGBkaETMrHBBxRCUtHh8CNicrLC8RUlM4OSU3SCFiQ1Y3P/xAAYAQEBAQEBAAAAAAAAAAAAAAAAAQIDBf/EAB0RAQEBAAMBAAMAAAAAAAAAAAARARIxQQIhQlH/2gAMAwEAAhEDEQA/ANd0GzsO/id8l0jTtK8XRUNpvcbNzPMm0CVxsN0lXrYpuUuNIPvlEMgAwCYvqLErz5XWtJlSyKxAWYqvKjKppqiGVOFJMBQQhGVThIqiKUJwhIlRhNqabQkCyqQQUJAQuT0/lnCMP2sRTI/25f8AENHiuwGri9Iduu922HZSPc+pUa8nwZTb/wAlcHYaFEtVhCioI5U8oTRKBQkpFRKBJFSSKoISUk4UEQEFoThCFRLUi1WJIK8qAFNRIQeikLBCra08/NCKzraRrn2bfdDiXOknU8Dbiu/RwjabGsYIA/v5815urtKKIMal0+BI+S6DirqEkmUlAISQgaJSQgJTSQqGhJCIaYCSYQOEQgKvGYxlJhfUcGtG5PkBxJ4C6Cb6oaC5xDWtBLnEgAAakk6LMYPpqg+ljXOq0waj6jmNLgHFmQMp2Os5AQOYVHWM4jFso0Gj2NKvVDcrh+2exjS973bUwA0ENuSS2Y0Ws+pMNMU3MDmZcuUgEZQIyx3WV6ROm6Wg8RPndJZHqNXrUalbAYgOBYPa0sxDiKbiBkDhqBI8yNlr4TciooTISUAkVJQKBEJwhOECSUkIEmhCKEoTThBGEoUlFBex1tElVmHA+SFFcbDdNexptY6m4xNxA3nQ966+HqCoynUH2gHAcJH5rNdKVTlqEHj8VoeiR+wofwN/lC1rOPWWqJUyVFZVFIKUJKghEJoRAAkVIKJQEJQmnCoAm1NgTazgoHCxXWDpGvTxrnQHCnBYCJa0OaDmykjtbZh3Lr9ausRw7HMpf6kEuI+wI2/eXz5nSznh73mXEi5M258TG6384m61g60vdUp1qlEO9m1zG5OzGctLnXn7oHiV1aPXegQM4eyeOWPMkLA/XIkTBtbaFP8AxEFokzqI1Wt+Wa0PT3WoGtRr0KIc+mSA81GdpjrOYQ0mAdb6FdnoTrnQxFnEUn6FryIJmOw7R19tV83rspgOc4AWMAxuCR2Wgch4rk1Khtm430GsSrxwr72WJZF8+6o9eDSy0MSZpwAx5kuZtBOrm6cxz2+iMIgOBBBuCLgg3BB3XLcjeagUoUyolQRhEJpoIwhNEKhIhOE4UUoQnCRQRKjED9FSScgj7Mbz5kITlCisr0qOy8cT81pujv8ARof/AJt/kCzfSw7Lv1utPgh+yo/wM9Gt/Fb3pnFwKEEIWVIpKSSATQmEChEKSSqFlUoSlNB5OlelGYai6s8EhsWbEkkgAXPEr55juvGLxNVlOifZhzg0Np3eZP3veJ7oX0fGYFlam6lUEtcII/WhXh6E6oYbCvNSmCXbFxnKODbW0Ws3MTawZdmd2iSPC+t7rh1iA5zdJuJ138OC0XWykMNiKjbAE52DiHXiBpcrJYqrmlx3v48F0xjUn4mAYvOo3taPgvNUxewBBHE+ey+ln6OMPiKTHNcaT4aHFnapu7LSHBhMiQWmzgubX+iR7XBwxFM3A7VIjjJ948k5Ys1lMNJiTaJ/X4LzYhwI2iYAJmBG267XWLqTUwdKnXfUDw5xYQGuBBhxDpJ0IB9Euo/V6ni8VFYTTYzO5oJ7Vw1rSeEknnCt9SOSXuYAKjSJaHNlpEg6OH4re/R31iM/VKh1vSJNwRdzByi47jxWw6V6Eo4il7Ko0QPcIgFhGhbw0FtF8vxPRzsNWc0EGpSdZwmGxDmkA7xB1tKzc+sa6fW3KMLOdV+tlTFk5qIY0CM4zuDnD3oOUNZtYmbrRSuW5GjhJNJAk0IQATlAUUVJIppKCJCiVNyiUFNTEAEgoV4CEVlemfdJ029VqKA7NP8AgH9KzvWGjLTHFaah7rJ+6Pktb0ziRCUKxwUQFlUYRClCIQRhNOEQgRUVKEQqhBNEKUIIOqtaWgkAuMNncwTA5wCfBXhZ3rHi3txGAYwWdVJM7lrDIHPKXefJaGmJiOSD530pghjOl307lrCwVCNAym0Zh35uz48lwumOgW0Okhh9WPqUjTBuMlR3u+ct8FsuoPR2U4uubl1R1MTrFNxJJ4klw8lzuumEP+L4B5BLXGiGxpLatx3iQY5+XS+MxuMDhBSBa0kiSROwsA0cgAAOQXp1SBQubTK/ScwOwE8KjI7+035rkfRVQAdi3DWKI/nJHmAuv9IxzYejRAzOq1mgDV1gR2Rx7QHivJ9GeDyjGu/+0U9j/pzuNfeN+S3+qetpxXyTrdWd7TEFwOb2jhm/da6BzEhosV9cJWA639X8Q6qx+Hp5hULs+S9zUc4Zj/5XJtoPs3nz2a6/0e0MmAp75nPdPe6PktEV5uiOj/YUKVHXI0AnidXHzJXrIU3tUEBOEAKASUkQgQRCZCEUklKEoQJQKshItUFL6Un3o5SkrX0xOiFaM/0wJHitJTGncsz0nU0jitQOH63/AATTEiklKFA5SSRKBpIQiBOUkKglOUlCodG8T6C59BHig4nTbZxnRuvv1XR/tk+gXcxWKFKnUqH7DXP/AOImFwemnT0j0eJ0bXdr+4Rp+tF2ukcC2tSfSfcOGkx67fmr/EcfqFUzYSeNSoTvfNxVH0htDaFCuPeo1mObxJINvNrT4LodWOiThqdSnmzsNRz2GIIa4NsRsZB0T609DHFYZ1FpAcXMcCdBlcJ03jN5q+njp4fECoxlRvuvaHN7nCQrZWa6kNxFOicPiKbmey9xxFnNcXGAQYMH0IWjBU1WK630nnpLAGbOytZwa/OYPmWT3KX0Yy2liaTveZVuL7ty+csMrXV8Kx+XO0OyuD2yJyubo4cCoUsDTZUfVYxrXvjO4CC7LMZuJubq38EeglQp6BFU9l3cfgpgRZZClKUiiUAUJIQNCJSQSdySCEIoQkmUAE1FqkoIuF0lMuKEVlMe6/j6lavc+HzWQ6Vddo/e/qWw3Kus4QTSQVFCEJIBCE1Qk0k0Q1XTu8nh2R3mHH+nyU3OgEna6VBpAE66nvNz8UGe6Sv0tg22tRrHnfMPwWjLVmMY3/OcOeGHf8XiPWVqCVdFbLEjY3HfuPn5qaT2yOeo70mGbqCcpSkUIHKSEKiNUSI4wPMhTlRcdO/5E/JNQEJZU0ICEoTlEoFlQmkgEk0IohCEIGAhCFBY3RChfjCEVjekhNSn/FHjmC2Q1PesfiT+0ZP3x/OFrKOJa91SNWuh1t4HmrrOLEFEoJUUkgiUSgaETshUCE8qERXVvlbxMnubc+sDxVoVTLuceHZHxd6wP/FWygy1Sf8AGWcBhiddJJWpJWRb/wDOH/t/kFrgFrTCVYsTwN/Hfz/FWFQN1kOUIHFOVQJITUEHe83xPwHzU1AN7RPID1M/JWQgSITQgMqGtsoOqATyXno4s+yc4tuA45WnMSQM0NsJOnmqPW5IBeShis9BlTI5sgEsdZzY1Dudl6hU0EKCUJQnKJUUoRCcolBFNOEIJBoQm1Cgx2JbNemB/wBQfzhaWlUGao0CDmBJtBkxPoshicR+2ZltD/UH8lf9brNJIc65OwJ1OvjK6RmtdTNh5Jl48Vkf8Urj7Tp1+z5RC5fSNGpWcXueWkaWv4RyU4rW/dVAN4Ai+nmvIzpAOrtYHNyljnQIJkOYIJBse1osM0YtrcrcQ6CDIIJ111JhWDo557b6jidzBkzEzBkiw1V4pX0L7XgofWQMv7zsouNYJ+SxTMLVc0t+s1YOgva3Ce5ezAYf2YLc7nA7CBEAgbSpxWtex8pPfAJ4LgYXM1xcHv3sTI/BXVMXUJaMx1zHTQaeseSQdmmyAAddzz1PrKm0LkNxjz9s+ikcU+xzn0QcigJ6bqnhQA9KZ+a1krF4V/8AmVZ8uzZIJ5ZacfD0XfNZ/wB4q6mOoSoBwki1tbrh4qkakZi4xpqB6RK8bujmgzFyZkzqNN1ItakCDpr8f7fBSjkszmqGe27kpUqjyARUPmkK0mXkg9yzwD5993nKrx2CNRoa9z4mbPIPDUd6RK6mH6SBfUa7s5SAJtmkXieEj/kul4LJYXosBoILjuMzsxA2F/BezO7/AKjvNItaCOSrxmJbTpvqPs1gk2Jt3BcUvP3yvF0iHupVGNf7wI7Wl7FIUq/Xuhq0OJB7gb28Lz4Ln1uvurW04izTmJECQSLC91wX9Vatu0w8W5j4RZL/ANL1wILmebvkOa6TGHbw/XkNzAguDpJzOJPdJIjuC9fR3X32lZrHU2ta90ZpIIHGL6cPxWXHVKqftt8jZeyl1UNs77aEAQdNiUmDddX+lWVA9uaXBzyGk3yky2AdvgulhauYHSxd5ZjHpCxXRvRXsQQwugzuJuI1iy9eDwnsZ9nDM2sHWNJ4rG41WwhEclmnVqn3/VUuq1PveqkWtXkSJhZE4l/3j5lSFd/3ikK1weELIGo/iUKQrlg/t2fxn5ldOnWGWCZMuv3uJuue0ftW8nXnxhe6Iiddzstsl7bb9eaqq1BuPX5KrG4kMcwnRxiR8Y4KVQQLjfiEExWA4fMqf1j+ypa4GbDlIHwCVPEsLnNJEtidAROnfug9lJ9gQDPdA/NWe3jb1A9PmvEaomYAk/rvurmYjKCSB4Am3kir6Nd5BzNy7/e5x8NrqPtzfUnQbTEj4yoU8Vr8wRfxGilTcALFsC0aERxuUFrarjsbcxflO6sbiLGSZvb8uCobjGzE/h+ai/FNHGY0bB/BBzMFV/zHEEz7gG/Cmu06q46ad6zOBrg9IYggxIm5EwMgOmmnou7VrzP2uItYed91dRc7F7Tt8Nd1W6rPHxKq+sBxEu0vA481A1gd5idY8yoL2gm4kxx0SbVvB0OmuvDkqWP1JPqE3VTGo2+8OfNBOSLnMdYt6Iq4s5DrvoJ08VKjiJFwR36A73MFFeuAwt96YAA4k39JQSa0wLG0DfayupsMaE+iTKu9xPI/JNtR8HUxyKKYpW3ndHspH90xVJ96dJtdU1MZlMSeVtPRQBwvA8rJCkfHvn5KIranM4+Ekf8AETxTFZ1yM3KBb1uqi04YxtyUXUSCLDmZ05aKp1R8DKO+bKTHnV2vfGlkFgpan5oax0jSO+6jUMzJdA1JiPHdXtrty3PKdPigTKZ1AHmo1aTuQ7zKWYCYd8fwv4KLntjUu74AUUVcw0hQcXgbGBffyU28gQBugVQLQRPAn5qiLGkjT1SVnte5CyrgVMRkc4mfeMeaqqdMbRIPEm+/lIVOJzZ3ae8R6leSq6HGdLxyW2CxuKz5eIOmnHSLKyn0s9ggkHXUCd9+5eGs24N53+ShSwtR7opse86wwFxHfC0NHQrvcGukGb2DTrx53Xg6NcTWcTEnMYO07QN1y21yJaQQZu02IO4I11XswOPNMufu/bYd3BSDvPcLXE/wgWA7lOkNXZjB+yRFoXJ6P6ZcXw+IkjjB2XWNbvJ8vIqKHOvJd3WbzjQcj5JtxAMT2hwJn4/qyg9+YTLb3jblfYwllcNYIAGhi/KCg9LKkCA1wI3OmvAhKq6XSWzJFgY5bWXnq1HG8xycR4eOqoY8/aAi0drfUH+6DzdG3xdeAQTPGxzCRxXXqy4C0wdOINr77rgdE1//AHNdwPHxh9ovrsuo94IJgjbsmLEzEJqLnTM2AvAm220HdVvrwZDyATsGHSbSV5Cxwiz7aZTIK9tF0gFzY72idNTGumqAfiTch0jjLY8gbd6t+tHew9dOSiGjSDe+5EkDSyiXOuAABrOXwj4oqYe4XvB3vqdOM6b8AoOBL2gA7+gIiCOYUPZvJgiWxciARvIH60UqFUaudBFosLjw04cgERL6zUHZGYbABtteQXpw7uzFzpa7deNl5qNa+/iJtxkWVjnjidN+M2iVFep9Zpj8HH0UfrQJvpx+XEKgOn7bRH74lRJGa5tpN4890HsdUaRpbnfu/XNUDEOAMCOeh8jsvKK8WaDHGW+YG/5q2nUzazfSbeRlBfSLzq6O4DvkzzXppPcZbPmPhZcxriB2WmBoM4E95lTo1ZF2OB5vzAIOi152A4b+kIp1ssg+ESV46daYGh/ibr4lepjwdRHMkE+mqC12KAAzARpJEgd4lRLg4Q0juIPdsgBhBA1/V5Kq9gAbNAlRV1EWHuE7wTNtNR80nyAT2eWkz3qhzI2HGTP6CpaA73g0dwmyCQE3MTyNk1f9XZy8k1FZusMz38iSfOB3qsYbNadZmRoLoQtslVwTQZJ0uLbxP5L0dB9NPwxdlaHB1nNNrjQyBNpIjmhCo8fSrzWrVKxEF5kxEQAAPh6rytokEwZHGNgkhKPRSwMvpu2JERAvIuu5XqhjRqTpJjQ7eqELNIop45ubJ2gSY1BHBe2lFwNtb2tdJCuhUmNc2QHa3AcdfFD8OBBAN4GsoQoridA4ea1Y8RmMRu6R8V23YV3aykWE6D1QhXdSPKG31HPsNg+iup0Tl14CNttLWQhBaMORZ+pOxMDhZI4aTAzED97bxF+5CFKsWOwjjImNrEiJ00CrZhHAlwIgwDvtA25IQhCpsJsSALzY/DRXDCC4BnzQhCLn0wDBIvyPxUHNaDm/HdCFCJjDtIi0cmjbvVfsgLAwduAQhUhYXM4ZQQ7XlvrKtZ0e/NI/pt5oQpukSp0XmA1zeUj8lYzByTJE6WEBCEWLx0c/8wR8FFtBwNhPehClImMHVJEsESNxp5r0VOj+ycrCSPuuDeNr+KSEqxyH9JtaS0iCCQRrF9NEIQtccR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ISEBAQEBQVFBUUFxUVFBQUFRQUFRUWFBUVFRQUFhcYHCYeFxklHBQUHy8gJCcpLCwsFR8xNTAqNSYrLCkBCQoKDgwOFA8PFCkYFBgpKSkpKSkpKSkpKSkpKSkpKSkpKSkpKSkpKSkpKSkpKSkpKSkpKSkpKSkpKSkpKSkpKf/AABEIALcBEwMBIgACEQEDEQH/xAAbAAACAwEBAQAAAAAAAAAAAAAAAQIDBgUEB//EAEQQAAEDAgQCBwQHBgUDBQAAAAEAAhEDIQQSMUFRYQUGInGBkaETMrHBBxRCUtHh8CNicrLC8RUlM4OSU3SCFiQ1Y3P/xAAYAQEBAQEBAAAAAAAAAAAAAAAAAQIDBf/EAB0RAQEBAAMBAAMAAAAAAAAAAAARARIxQQIhQlH/2gAMAwEAAhEDEQA/ANd0GzsO/id8l0jTtK8XRUNpvcbNzPMm0CVxsN0lXrYpuUuNIPvlEMgAwCYvqLErz5XWtJlSyKxAWYqvKjKppqiGVOFJMBQQhGVThIqiKUJwhIlRhNqabQkCyqQQUJAQuT0/lnCMP2sRTI/25f8AENHiuwGri9Iduu922HZSPc+pUa8nwZTb/wAlcHYaFEtVhCioI5U8oTRKBQkpFRKBJFSSKoISUk4UEQEFoThCFRLUi1WJIK8qAFNRIQeikLBCra08/NCKzraRrn2bfdDiXOknU8Dbiu/RwjabGsYIA/v5815urtKKIMal0+BI+S6DirqEkmUlAISQgaJSQgJTSQqGhJCIaYCSYQOEQgKvGYxlJhfUcGtG5PkBxJ4C6Cb6oaC5xDWtBLnEgAAakk6LMYPpqg+ljXOq0waj6jmNLgHFmQMp2Os5AQOYVHWM4jFso0Gj2NKvVDcrh+2exjS973bUwA0ENuSS2Y0Ws+pMNMU3MDmZcuUgEZQIyx3WV6ROm6Wg8RPndJZHqNXrUalbAYgOBYPa0sxDiKbiBkDhqBI8yNlr4TciooTISUAkVJQKBEJwhOECSUkIEmhCKEoTThBGEoUlFBex1tElVmHA+SFFcbDdNexptY6m4xNxA3nQ966+HqCoynUH2gHAcJH5rNdKVTlqEHj8VoeiR+wofwN/lC1rOPWWqJUyVFZVFIKUJKghEJoRAAkVIKJQEJQmnCoAm1NgTazgoHCxXWDpGvTxrnQHCnBYCJa0OaDmykjtbZh3Lr9ausRw7HMpf6kEuI+wI2/eXz5nSznh73mXEi5M258TG6384m61g60vdUp1qlEO9m1zG5OzGctLnXn7oHiV1aPXegQM4eyeOWPMkLA/XIkTBtbaFP8AxEFokzqI1Wt+Wa0PT3WoGtRr0KIc+mSA81GdpjrOYQ0mAdb6FdnoTrnQxFnEUn6FryIJmOw7R19tV83rspgOc4AWMAxuCR2Wgch4rk1Khtm430GsSrxwr72WJZF8+6o9eDSy0MSZpwAx5kuZtBOrm6cxz2+iMIgOBBBuCLgg3BB3XLcjeagUoUyolQRhEJpoIwhNEKhIhOE4UUoQnCRQRKjED9FSScgj7Mbz5kITlCisr0qOy8cT81pujv8ARof/AJt/kCzfSw7Lv1utPgh+yo/wM9Gt/Fb3pnFwKEEIWVIpKSSATQmEChEKSSqFlUoSlNB5OlelGYai6s8EhsWbEkkgAXPEr55juvGLxNVlOifZhzg0Np3eZP3veJ7oX0fGYFlam6lUEtcII/WhXh6E6oYbCvNSmCXbFxnKODbW0Ws3MTawZdmd2iSPC+t7rh1iA5zdJuJ138OC0XWykMNiKjbAE52DiHXiBpcrJYqrmlx3v48F0xjUn4mAYvOo3taPgvNUxewBBHE+ey+ln6OMPiKTHNcaT4aHFnapu7LSHBhMiQWmzgubX+iR7XBwxFM3A7VIjjJ948k5Ys1lMNJiTaJ/X4LzYhwI2iYAJmBG267XWLqTUwdKnXfUDw5xYQGuBBhxDpJ0IB9Euo/V6ni8VFYTTYzO5oJ7Vw1rSeEknnCt9SOSXuYAKjSJaHNlpEg6OH4re/R31iM/VKh1vSJNwRdzByi47jxWw6V6Eo4il7Ko0QPcIgFhGhbw0FtF8vxPRzsNWc0EGpSdZwmGxDmkA7xB1tKzc+sa6fW3KMLOdV+tlTFk5qIY0CM4zuDnD3oOUNZtYmbrRSuW5GjhJNJAk0IQATlAUUVJIppKCJCiVNyiUFNTEAEgoV4CEVlemfdJ029VqKA7NP8AgH9KzvWGjLTHFaah7rJ+6Pktb0ziRCUKxwUQFlUYRClCIQRhNOEQgRUVKEQqhBNEKUIIOqtaWgkAuMNncwTA5wCfBXhZ3rHi3txGAYwWdVJM7lrDIHPKXefJaGmJiOSD530pghjOl307lrCwVCNAym0Zh35uz48lwumOgW0Okhh9WPqUjTBuMlR3u+ct8FsuoPR2U4uubl1R1MTrFNxJJ4klw8lzuumEP+L4B5BLXGiGxpLatx3iQY5+XS+MxuMDhBSBa0kiSROwsA0cgAAOQXp1SBQubTK/ScwOwE8KjI7+035rkfRVQAdi3DWKI/nJHmAuv9IxzYejRAzOq1mgDV1gR2Rx7QHivJ9GeDyjGu/+0U9j/pzuNfeN+S3+qetpxXyTrdWd7TEFwOb2jhm/da6BzEhosV9cJWA639X8Q6qx+Hp5hULs+S9zUc4Zj/5XJtoPs3nz2a6/0e0MmAp75nPdPe6PktEV5uiOj/YUKVHXI0AnidXHzJXrIU3tUEBOEAKASUkQgQRCZCEUklKEoQJQKshItUFL6Un3o5SkrX0xOiFaM/0wJHitJTGncsz0nU0jitQOH63/AATTEiklKFA5SSRKBpIQiBOUkKglOUlCodG8T6C59BHig4nTbZxnRuvv1XR/tk+gXcxWKFKnUqH7DXP/AOImFwemnT0j0eJ0bXdr+4Rp+tF2ukcC2tSfSfcOGkx67fmr/EcfqFUzYSeNSoTvfNxVH0htDaFCuPeo1mObxJINvNrT4LodWOiThqdSnmzsNRz2GIIa4NsRsZB0T609DHFYZ1FpAcXMcCdBlcJ03jN5q+njp4fECoxlRvuvaHN7nCQrZWa6kNxFOicPiKbmey9xxFnNcXGAQYMH0IWjBU1WK630nnpLAGbOytZwa/OYPmWT3KX0Yy2liaTveZVuL7ty+csMrXV8Kx+XO0OyuD2yJyubo4cCoUsDTZUfVYxrXvjO4CC7LMZuJubq38EeglQp6BFU9l3cfgpgRZZClKUiiUAUJIQNCJSQSdySCEIoQkmUAE1FqkoIuF0lMuKEVlMe6/j6lavc+HzWQ6Vddo/e/qWw3Kus4QTSQVFCEJIBCE1Qk0k0Q1XTu8nh2R3mHH+nyU3OgEna6VBpAE66nvNz8UGe6Sv0tg22tRrHnfMPwWjLVmMY3/OcOeGHf8XiPWVqCVdFbLEjY3HfuPn5qaT2yOeo70mGbqCcpSkUIHKSEKiNUSI4wPMhTlRcdO/5E/JNQEJZU0ICEoTlEoFlQmkgEk0IohCEIGAhCFBY3RChfjCEVjekhNSn/FHjmC2Q1PesfiT+0ZP3x/OFrKOJa91SNWuh1t4HmrrOLEFEoJUUkgiUSgaETshUCE8qERXVvlbxMnubc+sDxVoVTLuceHZHxd6wP/FWygy1Sf8AGWcBhiddJJWpJWRb/wDOH/t/kFrgFrTCVYsTwN/Hfz/FWFQN1kOUIHFOVQJITUEHe83xPwHzU1AN7RPID1M/JWQgSITQgMqGtsoOqATyXno4s+yc4tuA45WnMSQM0NsJOnmqPW5IBeShis9BlTI5sgEsdZzY1Dudl6hU0EKCUJQnKJUUoRCcolBFNOEIJBoQm1Cgx2JbNemB/wBQfzhaWlUGao0CDmBJtBkxPoshicR+2ZltD/UH8lf9brNJIc65OwJ1OvjK6RmtdTNh5Jl48Vkf8Urj7Tp1+z5RC5fSNGpWcXueWkaWv4RyU4rW/dVAN4Ai+nmvIzpAOrtYHNyljnQIJkOYIJBse1osM0YtrcrcQ6CDIIJ111JhWDo557b6jidzBkzEzBkiw1V4pX0L7XgofWQMv7zsouNYJ+SxTMLVc0t+s1YOgva3Ce5ezAYf2YLc7nA7CBEAgbSpxWtex8pPfAJ4LgYXM1xcHv3sTI/BXVMXUJaMx1zHTQaeseSQdmmyAAddzz1PrKm0LkNxjz9s+ikcU+xzn0QcigJ6bqnhQA9KZ+a1krF4V/8AmVZ8uzZIJ5ZacfD0XfNZ/wB4q6mOoSoBwki1tbrh4qkakZi4xpqB6RK8bujmgzFyZkzqNN1ItakCDpr8f7fBSjkszmqGe27kpUqjyARUPmkK0mXkg9yzwD5993nKrx2CNRoa9z4mbPIPDUd6RK6mH6SBfUa7s5SAJtmkXieEj/kul4LJYXosBoILjuMzsxA2F/BezO7/AKjvNItaCOSrxmJbTpvqPs1gk2Jt3BcUvP3yvF0iHupVGNf7wI7Wl7FIUq/Xuhq0OJB7gb28Lz4Ln1uvurW04izTmJECQSLC91wX9Vatu0w8W5j4RZL/ANL1wILmebvkOa6TGHbw/XkNzAguDpJzOJPdJIjuC9fR3X32lZrHU2ta90ZpIIHGL6cPxWXHVKqftt8jZeyl1UNs77aEAQdNiUmDddX+lWVA9uaXBzyGk3yky2AdvgulhauYHSxd5ZjHpCxXRvRXsQQwugzuJuI1iy9eDwnsZ9nDM2sHWNJ4rG41WwhEclmnVqn3/VUuq1PveqkWtXkSJhZE4l/3j5lSFd/3ikK1weELIGo/iUKQrlg/t2fxn5ldOnWGWCZMuv3uJuue0ftW8nXnxhe6Iiddzstsl7bb9eaqq1BuPX5KrG4kMcwnRxiR8Y4KVQQLjfiEExWA4fMqf1j+ypa4GbDlIHwCVPEsLnNJEtidAROnfug9lJ9gQDPdA/NWe3jb1A9PmvEaomYAk/rvurmYjKCSB4Am3kir6Nd5BzNy7/e5x8NrqPtzfUnQbTEj4yoU8Vr8wRfxGilTcALFsC0aERxuUFrarjsbcxflO6sbiLGSZvb8uCobjGzE/h+ai/FNHGY0bB/BBzMFV/zHEEz7gG/Cmu06q46ad6zOBrg9IYggxIm5EwMgOmmnou7VrzP2uItYed91dRc7F7Tt8Nd1W6rPHxKq+sBxEu0vA481A1gd5idY8yoL2gm4kxx0SbVvB0OmuvDkqWP1JPqE3VTGo2+8OfNBOSLnMdYt6Iq4s5DrvoJ08VKjiJFwR36A73MFFeuAwt96YAA4k39JQSa0wLG0DfayupsMaE+iTKu9xPI/JNtR8HUxyKKYpW3ndHspH90xVJ96dJtdU1MZlMSeVtPRQBwvA8rJCkfHvn5KIranM4+Ekf8AETxTFZ1yM3KBb1uqi04YxtyUXUSCLDmZ05aKp1R8DKO+bKTHnV2vfGlkFgpan5oax0jSO+6jUMzJdA1JiPHdXtrty3PKdPigTKZ1AHmo1aTuQ7zKWYCYd8fwv4KLntjUu74AUUVcw0hQcXgbGBffyU28gQBugVQLQRPAn5qiLGkjT1SVnte5CyrgVMRkc4mfeMeaqqdMbRIPEm+/lIVOJzZ3ae8R6leSq6HGdLxyW2CxuKz5eIOmnHSLKyn0s9ggkHXUCd9+5eGs24N53+ShSwtR7opse86wwFxHfC0NHQrvcGukGb2DTrx53Xg6NcTWcTEnMYO07QN1y21yJaQQZu02IO4I11XswOPNMufu/bYd3BSDvPcLXE/wgWA7lOkNXZjB+yRFoXJ6P6ZcXw+IkjjB2XWNbvJ8vIqKHOvJd3WbzjQcj5JtxAMT2hwJn4/qyg9+YTLb3jblfYwllcNYIAGhi/KCg9LKkCA1wI3OmvAhKq6XSWzJFgY5bWXnq1HG8xycR4eOqoY8/aAi0drfUH+6DzdG3xdeAQTPGxzCRxXXqy4C0wdOINr77rgdE1//AHNdwPHxh9ovrsuo94IJgjbsmLEzEJqLnTM2AvAm220HdVvrwZDyATsGHSbSV5Cxwiz7aZTIK9tF0gFzY72idNTGumqAfiTch0jjLY8gbd6t+tHew9dOSiGjSDe+5EkDSyiXOuAABrOXwj4oqYe4XvB3vqdOM6b8AoOBL2gA7+gIiCOYUPZvJgiWxciARvIH60UqFUaudBFosLjw04cgERL6zUHZGYbABtteQXpw7uzFzpa7deNl5qNa+/iJtxkWVjnjidN+M2iVFep9Zpj8HH0UfrQJvpx+XEKgOn7bRH74lRJGa5tpN4890HsdUaRpbnfu/XNUDEOAMCOeh8jsvKK8WaDHGW+YG/5q2nUzazfSbeRlBfSLzq6O4DvkzzXppPcZbPmPhZcxriB2WmBoM4E95lTo1ZF2OB5vzAIOi152A4b+kIp1ssg+ESV46daYGh/ibr4lepjwdRHMkE+mqC12KAAzARpJEgd4lRLg4Q0juIPdsgBhBA1/V5Kq9gAbNAlRV1EWHuE7wTNtNR80nyAT2eWkz3qhzI2HGTP6CpaA73g0dwmyCQE3MTyNk1f9XZy8k1FZusMz38iSfOB3qsYbNadZmRoLoQtslVwTQZJ0uLbxP5L0dB9NPwxdlaHB1nNNrjQyBNpIjmhCo8fSrzWrVKxEF5kxEQAAPh6rytokEwZHGNgkhKPRSwMvpu2JERAvIuu5XqhjRqTpJjQ7eqELNIop45ubJ2gSY1BHBe2lFwNtb2tdJCuhUmNc2QHa3AcdfFD8OBBAN4GsoQoridA4ea1Y8RmMRu6R8V23YV3aykWE6D1QhXdSPKG31HPsNg+iup0Tl14CNttLWQhBaMORZ+pOxMDhZI4aTAzED97bxF+5CFKsWOwjjImNrEiJ00CrZhHAlwIgwDvtA25IQhCpsJsSALzY/DRXDCC4BnzQhCLn0wDBIvyPxUHNaDm/HdCFCJjDtIi0cmjbvVfsgLAwduAQhUhYXM4ZQQ7XlvrKtZ0e/NI/pt5oQpukSp0XmA1zeUj8lYzByTJE6WEBCEWLx0c/8wR8FFtBwNhPehClImMHVJEsESNxp5r0VOj+ycrCSPuuDeNr+KSEqxyH9JtaS0iCCQRrF9NEIQtccR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CEAAkGBhISEBAQEBQVFBUUFxUVFBQUFRQUFRUWFBUVFRQUFhcYHCYeFxklHBQUHy8gJCcpLCwsFR8xNTAqNSYrLCkBCQoKDgwOFA8PFCkYFBgpKSkpKSkpKSkpKSkpKSkpKSkpKSkpKSkpKSkpKSkpKSkpKSkpKSkpKSkpKSkpKSkpKf/AABEIALcBEwMBIgACEQEDEQH/xAAbAAACAwEBAQAAAAAAAAAAAAAAAQIDBgUEB//EAEQQAAEDAgQCBwQHBgUDBQAAAAEAAhEDIQQSMUFRYQUGInGBkaETMrHBBxRCUtHh8CNicrLC8RUlM4OSU3SCFiQ1Y3P/xAAYAQEBAQEBAAAAAAAAAAAAAAAAAQIDBf/EAB0RAQEBAAMBAAMAAAAAAAAAAAARARIxQQIhQlH/2gAMAwEAAhEDEQA/ANd0GzsO/id8l0jTtK8XRUNpvcbNzPMm0CVxsN0lXrYpuUuNIPvlEMgAwCYvqLErz5XWtJlSyKxAWYqvKjKppqiGVOFJMBQQhGVThIqiKUJwhIlRhNqabQkCyqQQUJAQuT0/lnCMP2sRTI/25f8AENHiuwGri9Iduu922HZSPc+pUa8nwZTb/wAlcHYaFEtVhCioI5U8oTRKBQkpFRKBJFSSKoISUk4UEQEFoThCFRLUi1WJIK8qAFNRIQeikLBCra08/NCKzraRrn2bfdDiXOknU8Dbiu/RwjabGsYIA/v5815urtKKIMal0+BI+S6DirqEkmUlAISQgaJSQgJTSQqGhJCIaYCSYQOEQgKvGYxlJhfUcGtG5PkBxJ4C6Cb6oaC5xDWtBLnEgAAakk6LMYPpqg+ljXOq0waj6jmNLgHFmQMp2Os5AQOYVHWM4jFso0Gj2NKvVDcrh+2exjS973bUwA0ENuSS2Y0Ws+pMNMU3MDmZcuUgEZQIyx3WV6ROm6Wg8RPndJZHqNXrUalbAYgOBYPa0sxDiKbiBkDhqBI8yNlr4TciooTISUAkVJQKBEJwhOECSUkIEmhCKEoTThBGEoUlFBex1tElVmHA+SFFcbDdNexptY6m4xNxA3nQ966+HqCoynUH2gHAcJH5rNdKVTlqEHj8VoeiR+wofwN/lC1rOPWWqJUyVFZVFIKUJKghEJoRAAkVIKJQEJQmnCoAm1NgTazgoHCxXWDpGvTxrnQHCnBYCJa0OaDmykjtbZh3Lr9ausRw7HMpf6kEuI+wI2/eXz5nSznh73mXEi5M258TG6384m61g60vdUp1qlEO9m1zG5OzGctLnXn7oHiV1aPXegQM4eyeOWPMkLA/XIkTBtbaFP8AxEFokzqI1Wt+Wa0PT3WoGtRr0KIc+mSA81GdpjrOYQ0mAdb6FdnoTrnQxFnEUn6FryIJmOw7R19tV83rspgOc4AWMAxuCR2Wgch4rk1Khtm430GsSrxwr72WJZF8+6o9eDSy0MSZpwAx5kuZtBOrm6cxz2+iMIgOBBBuCLgg3BB3XLcjeagUoUyolQRhEJpoIwhNEKhIhOE4UUoQnCRQRKjED9FSScgj7Mbz5kITlCisr0qOy8cT81pujv8ARof/AJt/kCzfSw7Lv1utPgh+yo/wM9Gt/Fb3pnFwKEEIWVIpKSSATQmEChEKSSqFlUoSlNB5OlelGYai6s8EhsWbEkkgAXPEr55juvGLxNVlOifZhzg0Np3eZP3veJ7oX0fGYFlam6lUEtcII/WhXh6E6oYbCvNSmCXbFxnKODbW0Ws3MTawZdmd2iSPC+t7rh1iA5zdJuJ138OC0XWykMNiKjbAE52DiHXiBpcrJYqrmlx3v48F0xjUn4mAYvOo3taPgvNUxewBBHE+ey+ln6OMPiKTHNcaT4aHFnapu7LSHBhMiQWmzgubX+iR7XBwxFM3A7VIjjJ948k5Ys1lMNJiTaJ/X4LzYhwI2iYAJmBG267XWLqTUwdKnXfUDw5xYQGuBBhxDpJ0IB9Euo/V6ni8VFYTTYzO5oJ7Vw1rSeEknnCt9SOSXuYAKjSJaHNlpEg6OH4re/R31iM/VKh1vSJNwRdzByi47jxWw6V6Eo4il7Ko0QPcIgFhGhbw0FtF8vxPRzsNWc0EGpSdZwmGxDmkA7xB1tKzc+sa6fW3KMLOdV+tlTFk5qIY0CM4zuDnD3oOUNZtYmbrRSuW5GjhJNJAk0IQATlAUUVJIppKCJCiVNyiUFNTEAEgoV4CEVlemfdJ029VqKA7NP8AgH9KzvWGjLTHFaah7rJ+6Pktb0ziRCUKxwUQFlUYRClCIQRhNOEQgRUVKEQqhBNEKUIIOqtaWgkAuMNncwTA5wCfBXhZ3rHi3txGAYwWdVJM7lrDIHPKXefJaGmJiOSD530pghjOl307lrCwVCNAym0Zh35uz48lwumOgW0Okhh9WPqUjTBuMlR3u+ct8FsuoPR2U4uubl1R1MTrFNxJJ4klw8lzuumEP+L4B5BLXGiGxpLatx3iQY5+XS+MxuMDhBSBa0kiSROwsA0cgAAOQXp1SBQubTK/ScwOwE8KjI7+035rkfRVQAdi3DWKI/nJHmAuv9IxzYejRAzOq1mgDV1gR2Rx7QHivJ9GeDyjGu/+0U9j/pzuNfeN+S3+qetpxXyTrdWd7TEFwOb2jhm/da6BzEhosV9cJWA639X8Q6qx+Hp5hULs+S9zUc4Zj/5XJtoPs3nz2a6/0e0MmAp75nPdPe6PktEV5uiOj/YUKVHXI0AnidXHzJXrIU3tUEBOEAKASUkQgQRCZCEUklKEoQJQKshItUFL6Un3o5SkrX0xOiFaM/0wJHitJTGncsz0nU0jitQOH63/AATTEiklKFA5SSRKBpIQiBOUkKglOUlCodG8T6C59BHig4nTbZxnRuvv1XR/tk+gXcxWKFKnUqH7DXP/AOImFwemnT0j0eJ0bXdr+4Rp+tF2ukcC2tSfSfcOGkx67fmr/EcfqFUzYSeNSoTvfNxVH0htDaFCuPeo1mObxJINvNrT4LodWOiThqdSnmzsNRz2GIIa4NsRsZB0T609DHFYZ1FpAcXMcCdBlcJ03jN5q+njp4fECoxlRvuvaHN7nCQrZWa6kNxFOicPiKbmey9xxFnNcXGAQYMH0IWjBU1WK630nnpLAGbOytZwa/OYPmWT3KX0Yy2liaTveZVuL7ty+csMrXV8Kx+XO0OyuD2yJyubo4cCoUsDTZUfVYxrXvjO4CC7LMZuJubq38EeglQp6BFU9l3cfgpgRZZClKUiiUAUJIQNCJSQSdySCEIoQkmUAE1FqkoIuF0lMuKEVlMe6/j6lavc+HzWQ6Vddo/e/qWw3Kus4QTSQVFCEJIBCE1Qk0k0Q1XTu8nh2R3mHH+nyU3OgEna6VBpAE66nvNz8UGe6Sv0tg22tRrHnfMPwWjLVmMY3/OcOeGHf8XiPWVqCVdFbLEjY3HfuPn5qaT2yOeo70mGbqCcpSkUIHKSEKiNUSI4wPMhTlRcdO/5E/JNQEJZU0ICEoTlEoFlQmkgEk0IohCEIGAhCFBY3RChfjCEVjekhNSn/FHjmC2Q1PesfiT+0ZP3x/OFrKOJa91SNWuh1t4HmrrOLEFEoJUUkgiUSgaETshUCE8qERXVvlbxMnubc+sDxVoVTLuceHZHxd6wP/FWygy1Sf8AGWcBhiddJJWpJWRb/wDOH/t/kFrgFrTCVYsTwN/Hfz/FWFQN1kOUIHFOVQJITUEHe83xPwHzU1AN7RPID1M/JWQgSITQgMqGtsoOqATyXno4s+yc4tuA45WnMSQM0NsJOnmqPW5IBeShis9BlTI5sgEsdZzY1Dudl6hU0EKCUJQnKJUUoRCcolBFNOEIJBoQm1Cgx2JbNemB/wBQfzhaWlUGao0CDmBJtBkxPoshicR+2ZltD/UH8lf9brNJIc65OwJ1OvjK6RmtdTNh5Jl48Vkf8Urj7Tp1+z5RC5fSNGpWcXueWkaWv4RyU4rW/dVAN4Ai+nmvIzpAOrtYHNyljnQIJkOYIJBse1osM0YtrcrcQ6CDIIJ111JhWDo557b6jidzBkzEzBkiw1V4pX0L7XgofWQMv7zsouNYJ+SxTMLVc0t+s1YOgva3Ce5ezAYf2YLc7nA7CBEAgbSpxWtex8pPfAJ4LgYXM1xcHv3sTI/BXVMXUJaMx1zHTQaeseSQdmmyAAddzz1PrKm0LkNxjz9s+ikcU+xzn0QcigJ6bqnhQA9KZ+a1krF4V/8AmVZ8uzZIJ5ZacfD0XfNZ/wB4q6mOoSoBwki1tbrh4qkakZi4xpqB6RK8bujmgzFyZkzqNN1ItakCDpr8f7fBSjkszmqGe27kpUqjyARUPmkK0mXkg9yzwD5993nKrx2CNRoa9z4mbPIPDUd6RK6mH6SBfUa7s5SAJtmkXieEj/kul4LJYXosBoILjuMzsxA2F/BezO7/AKjvNItaCOSrxmJbTpvqPs1gk2Jt3BcUvP3yvF0iHupVGNf7wI7Wl7FIUq/Xuhq0OJB7gb28Lz4Ln1uvurW04izTmJECQSLC91wX9Vatu0w8W5j4RZL/ANL1wILmebvkOa6TGHbw/XkNzAguDpJzOJPdJIjuC9fR3X32lZrHU2ta90ZpIIHGL6cPxWXHVKqftt8jZeyl1UNs77aEAQdNiUmDddX+lWVA9uaXBzyGk3yky2AdvgulhauYHSxd5ZjHpCxXRvRXsQQwugzuJuI1iy9eDwnsZ9nDM2sHWNJ4rG41WwhEclmnVqn3/VUuq1PveqkWtXkSJhZE4l/3j5lSFd/3ikK1weELIGo/iUKQrlg/t2fxn5ldOnWGWCZMuv3uJuue0ftW8nXnxhe6Iiddzstsl7bb9eaqq1BuPX5KrG4kMcwnRxiR8Y4KVQQLjfiEExWA4fMqf1j+ypa4GbDlIHwCVPEsLnNJEtidAROnfug9lJ9gQDPdA/NWe3jb1A9PmvEaomYAk/rvurmYjKCSB4Am3kir6Nd5BzNy7/e5x8NrqPtzfUnQbTEj4yoU8Vr8wRfxGilTcALFsC0aERxuUFrarjsbcxflO6sbiLGSZvb8uCobjGzE/h+ai/FNHGY0bB/BBzMFV/zHEEz7gG/Cmu06q46ad6zOBrg9IYggxIm5EwMgOmmnou7VrzP2uItYed91dRc7F7Tt8Nd1W6rPHxKq+sBxEu0vA481A1gd5idY8yoL2gm4kxx0SbVvB0OmuvDkqWP1JPqE3VTGo2+8OfNBOSLnMdYt6Iq4s5DrvoJ08VKjiJFwR36A73MFFeuAwt96YAA4k39JQSa0wLG0DfayupsMaE+iTKu9xPI/JNtR8HUxyKKYpW3ndHspH90xVJ96dJtdU1MZlMSeVtPRQBwvA8rJCkfHvn5KIranM4+Ekf8AETxTFZ1yM3KBb1uqi04YxtyUXUSCLDmZ05aKp1R8DKO+bKTHnV2vfGlkFgpan5oax0jSO+6jUMzJdA1JiPHdXtrty3PKdPigTKZ1AHmo1aTuQ7zKWYCYd8fwv4KLntjUu74AUUVcw0hQcXgbGBffyU28gQBugVQLQRPAn5qiLGkjT1SVnte5CyrgVMRkc4mfeMeaqqdMbRIPEm+/lIVOJzZ3ae8R6leSq6HGdLxyW2CxuKz5eIOmnHSLKyn0s9ggkHXUCd9+5eGs24N53+ShSwtR7opse86wwFxHfC0NHQrvcGukGb2DTrx53Xg6NcTWcTEnMYO07QN1y21yJaQQZu02IO4I11XswOPNMufu/bYd3BSDvPcLXE/wgWA7lOkNXZjB+yRFoXJ6P6ZcXw+IkjjB2XWNbvJ8vIqKHOvJd3WbzjQcj5JtxAMT2hwJn4/qyg9+YTLb3jblfYwllcNYIAGhi/KCg9LKkCA1wI3OmvAhKq6XSWzJFgY5bWXnq1HG8xycR4eOqoY8/aAi0drfUH+6DzdG3xdeAQTPGxzCRxXXqy4C0wdOINr77rgdE1//AHNdwPHxh9ovrsuo94IJgjbsmLEzEJqLnTM2AvAm220HdVvrwZDyATsGHSbSV5Cxwiz7aZTIK9tF0gFzY72idNTGumqAfiTch0jjLY8gbd6t+tHew9dOSiGjSDe+5EkDSyiXOuAABrOXwj4oqYe4XvB3vqdOM6b8AoOBL2gA7+gIiCOYUPZvJgiWxciARvIH60UqFUaudBFosLjw04cgERL6zUHZGYbABtteQXpw7uzFzpa7deNl5qNa+/iJtxkWVjnjidN+M2iVFep9Zpj8HH0UfrQJvpx+XEKgOn7bRH74lRJGa5tpN4890HsdUaRpbnfu/XNUDEOAMCOeh8jsvKK8WaDHGW+YG/5q2nUzazfSbeRlBfSLzq6O4DvkzzXppPcZbPmPhZcxriB2WmBoM4E95lTo1ZF2OB5vzAIOi152A4b+kIp1ssg+ESV46daYGh/ibr4lepjwdRHMkE+mqC12KAAzARpJEgd4lRLg4Q0juIPdsgBhBA1/V5Kq9gAbNAlRV1EWHuE7wTNtNR80nyAT2eWkz3qhzI2HGTP6CpaA73g0dwmyCQE3MTyNk1f9XZy8k1FZusMz38iSfOB3qsYbNadZmRoLoQtslVwTQZJ0uLbxP5L0dB9NPwxdlaHB1nNNrjQyBNpIjmhCo8fSrzWrVKxEF5kxEQAAPh6rytokEwZHGNgkhKPRSwMvpu2JERAvIuu5XqhjRqTpJjQ7eqELNIop45ubJ2gSY1BHBe2lFwNtb2tdJCuhUmNc2QHa3AcdfFD8OBBAN4GsoQoridA4ea1Y8RmMRu6R8V23YV3aykWE6D1QhXdSPKG31HPsNg+iup0Tl14CNttLWQhBaMORZ+pOxMDhZI4aTAzED97bxF+5CFKsWOwjjImNrEiJ00CrZhHAlwIgwDvtA25IQhCpsJsSALzY/DRXDCC4BnzQhCLn0wDBIvyPxUHNaDm/HdCFCJjDtIi0cmjbvVfsgLAwduAQhUhYXM4ZQQ7XlvrKtZ0e/NI/pt5oQpukSp0XmA1zeUj8lYzByTJE6WEBCEWLx0c/8wR8FFtBwNhPehClImMHVJEsESNxp5r0VOj+ycrCSPuuDeNr+KSEqxyH9JtaS0iCCQRrF9NEIQtccR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data:image/jpeg;base64,/9j/4AAQSkZJRgABAQAAAQABAAD/2wCEAAkGBhISEBAQEBQVFBUUFxUVFBQUFRQUFRUWFBUVFRQUFhcYHCYeFxklHBQUHy8gJCcpLCwsFR8xNTAqNSYrLCkBCQoKDgwOFA8PFCkYFBgpKSkpKSkpKSkpKSkpKSkpKSkpKSkpKSkpKSkpKSkpKSkpKSkpKSkpKSkpKSkpKSkpKf/AABEIALcBEwMBIgACEQEDEQH/xAAbAAACAwEBAQAAAAAAAAAAAAAAAQIDBgUEB//EAEQQAAEDAgQCBwQHBgUDBQAAAAEAAhEDIQQSMUFRYQUGInGBkaETMrHBBxRCUtHh8CNicrLC8RUlM4OSU3SCFiQ1Y3P/xAAYAQEBAQEBAAAAAAAAAAAAAAAAAQIDBf/EAB0RAQEBAAMBAAMAAAAAAAAAAAARARIxQQIhQlH/2gAMAwEAAhEDEQA/ANd0GzsO/id8l0jTtK8XRUNpvcbNzPMm0CVxsN0lXrYpuUuNIPvlEMgAwCYvqLErz5XWtJlSyKxAWYqvKjKppqiGVOFJMBQQhGVThIqiKUJwhIlRhNqabQkCyqQQUJAQuT0/lnCMP2sRTI/25f8AENHiuwGri9Iduu922HZSPc+pUa8nwZTb/wAlcHYaFEtVhCioI5U8oTRKBQkpFRKBJFSSKoISUk4UEQEFoThCFRLUi1WJIK8qAFNRIQeikLBCra08/NCKzraRrn2bfdDiXOknU8Dbiu/RwjabGsYIA/v5815urtKKIMal0+BI+S6DirqEkmUlAISQgaJSQgJTSQqGhJCIaYCSYQOEQgKvGYxlJhfUcGtG5PkBxJ4C6Cb6oaC5xDWtBLnEgAAakk6LMYPpqg+ljXOq0waj6jmNLgHFmQMp2Os5AQOYVHWM4jFso0Gj2NKvVDcrh+2exjS973bUwA0ENuSS2Y0Ws+pMNMU3MDmZcuUgEZQIyx3WV6ROm6Wg8RPndJZHqNXrUalbAYgOBYPa0sxDiKbiBkDhqBI8yNlr4TciooTISUAkVJQKBEJwhOECSUkIEmhCKEoTThBGEoUlFBex1tElVmHA+SFFcbDdNexptY6m4xNxA3nQ966+HqCoynUH2gHAcJH5rNdKVTlqEHj8VoeiR+wofwN/lC1rOPWWqJUyVFZVFIKUJKghEJoRAAkVIKJQEJQmnCoAm1NgTazgoHCxXWDpGvTxrnQHCnBYCJa0OaDmykjtbZh3Lr9ausRw7HMpf6kEuI+wI2/eXz5nSznh73mXEi5M258TG6384m61g60vdUp1qlEO9m1zG5OzGctLnXn7oHiV1aPXegQM4eyeOWPMkLA/XIkTBtbaFP8AxEFokzqI1Wt+Wa0PT3WoGtRr0KIc+mSA81GdpjrOYQ0mAdb6FdnoTrnQxFnEUn6FryIJmOw7R19tV83rspgOc4AWMAxuCR2Wgch4rk1Khtm430GsSrxwr72WJZF8+6o9eDSy0MSZpwAx5kuZtBOrm6cxz2+iMIgOBBBuCLgg3BB3XLcjeagUoUyolQRhEJpoIwhNEKhIhOE4UUoQnCRQRKjED9FSScgj7Mbz5kITlCisr0qOy8cT81pujv8ARof/AJt/kCzfSw7Lv1utPgh+yo/wM9Gt/Fb3pnFwKEEIWVIpKSSATQmEChEKSSqFlUoSlNB5OlelGYai6s8EhsWbEkkgAXPEr55juvGLxNVlOifZhzg0Np3eZP3veJ7oX0fGYFlam6lUEtcII/WhXh6E6oYbCvNSmCXbFxnKODbW0Ws3MTawZdmd2iSPC+t7rh1iA5zdJuJ138OC0XWykMNiKjbAE52DiHXiBpcrJYqrmlx3v48F0xjUn4mAYvOo3taPgvNUxewBBHE+ey+ln6OMPiKTHNcaT4aHFnapu7LSHBhMiQWmzgubX+iR7XBwxFM3A7VIjjJ948k5Ys1lMNJiTaJ/X4LzYhwI2iYAJmBG267XWLqTUwdKnXfUDw5xYQGuBBhxDpJ0IB9Euo/V6ni8VFYTTYzO5oJ7Vw1rSeEknnCt9SOSXuYAKjSJaHNlpEg6OH4re/R31iM/VKh1vSJNwRdzByi47jxWw6V6Eo4il7Ko0QPcIgFhGhbw0FtF8vxPRzsNWc0EGpSdZwmGxDmkA7xB1tKzc+sa6fW3KMLOdV+tlTFk5qIY0CM4zuDnD3oOUNZtYmbrRSuW5GjhJNJAk0IQATlAUUVJIppKCJCiVNyiUFNTEAEgoV4CEVlemfdJ029VqKA7NP8AgH9KzvWGjLTHFaah7rJ+6Pktb0ziRCUKxwUQFlUYRClCIQRhNOEQgRUVKEQqhBNEKUIIOqtaWgkAuMNncwTA5wCfBXhZ3rHi3txGAYwWdVJM7lrDIHPKXefJaGmJiOSD530pghjOl307lrCwVCNAym0Zh35uz48lwumOgW0Okhh9WPqUjTBuMlR3u+ct8FsuoPR2U4uubl1R1MTrFNxJJ4klw8lzuumEP+L4B5BLXGiGxpLatx3iQY5+XS+MxuMDhBSBa0kiSROwsA0cgAAOQXp1SBQubTK/ScwOwE8KjI7+035rkfRVQAdi3DWKI/nJHmAuv9IxzYejRAzOq1mgDV1gR2Rx7QHivJ9GeDyjGu/+0U9j/pzuNfeN+S3+qetpxXyTrdWd7TEFwOb2jhm/da6BzEhosV9cJWA639X8Q6qx+Hp5hULs+S9zUc4Zj/5XJtoPs3nz2a6/0e0MmAp75nPdPe6PktEV5uiOj/YUKVHXI0AnidXHzJXrIU3tUEBOEAKASUkQgQRCZCEUklKEoQJQKshItUFL6Un3o5SkrX0xOiFaM/0wJHitJTGncsz0nU0jitQOH63/AATTEiklKFA5SSRKBpIQiBOUkKglOUlCodG8T6C59BHig4nTbZxnRuvv1XR/tk+gXcxWKFKnUqH7DXP/AOImFwemnT0j0eJ0bXdr+4Rp+tF2ukcC2tSfSfcOGkx67fmr/EcfqFUzYSeNSoTvfNxVH0htDaFCuPeo1mObxJINvNrT4LodWOiThqdSnmzsNRz2GIIa4NsRsZB0T609DHFYZ1FpAcXMcCdBlcJ03jN5q+njp4fECoxlRvuvaHN7nCQrZWa6kNxFOicPiKbmey9xxFnNcXGAQYMH0IWjBU1WK630nnpLAGbOytZwa/OYPmWT3KX0Yy2liaTveZVuL7ty+csMrXV8Kx+XO0OyuD2yJyubo4cCoUsDTZUfVYxrXvjO4CC7LMZuJubq38EeglQp6BFU9l3cfgpgRZZClKUiiUAUJIQNCJSQSdySCEIoQkmUAE1FqkoIuF0lMuKEVlMe6/j6lavc+HzWQ6Vddo/e/qWw3Kus4QTSQVFCEJIBCE1Qk0k0Q1XTu8nh2R3mHH+nyU3OgEna6VBpAE66nvNz8UGe6Sv0tg22tRrHnfMPwWjLVmMY3/OcOeGHf8XiPWVqCVdFbLEjY3HfuPn5qaT2yOeo70mGbqCcpSkUIHKSEKiNUSI4wPMhTlRcdO/5E/JNQEJZU0ICEoTlEoFlQmkgEk0IohCEIGAhCFBY3RChfjCEVjekhNSn/FHjmC2Q1PesfiT+0ZP3x/OFrKOJa91SNWuh1t4HmrrOLEFEoJUUkgiUSgaETshUCE8qERXVvlbxMnubc+sDxVoVTLuceHZHxd6wP/FWygy1Sf8AGWcBhiddJJWpJWRb/wDOH/t/kFrgFrTCVYsTwN/Hfz/FWFQN1kOUIHFOVQJITUEHe83xPwHzU1AN7RPID1M/JWQgSITQgMqGtsoOqATyXno4s+yc4tuA45WnMSQM0NsJOnmqPW5IBeShis9BlTI5sgEsdZzY1Dudl6hU0EKCUJQnKJUUoRCcolBFNOEIJBoQm1Cgx2JbNemB/wBQfzhaWlUGao0CDmBJtBkxPoshicR+2ZltD/UH8lf9brNJIc65OwJ1OvjK6RmtdTNh5Jl48Vkf8Urj7Tp1+z5RC5fSNGpWcXueWkaWv4RyU4rW/dVAN4Ai+nmvIzpAOrtYHNyljnQIJkOYIJBse1osM0YtrcrcQ6CDIIJ111JhWDo557b6jidzBkzEzBkiw1V4pX0L7XgofWQMv7zsouNYJ+SxTMLVc0t+s1YOgva3Ce5ezAYf2YLc7nA7CBEAgbSpxWtex8pPfAJ4LgYXM1xcHv3sTI/BXVMXUJaMx1zHTQaeseSQdmmyAAddzz1PrKm0LkNxjz9s+ikcU+xzn0QcigJ6bqnhQA9KZ+a1krF4V/8AmVZ8uzZIJ5ZacfD0XfNZ/wB4q6mOoSoBwki1tbrh4qkakZi4xpqB6RK8bujmgzFyZkzqNN1ItakCDpr8f7fBSjkszmqGe27kpUqjyARUPmkK0mXkg9yzwD5993nKrx2CNRoa9z4mbPIPDUd6RK6mH6SBfUa7s5SAJtmkXieEj/kul4LJYXosBoILjuMzsxA2F/BezO7/AKjvNItaCOSrxmJbTpvqPs1gk2Jt3BcUvP3yvF0iHupVGNf7wI7Wl7FIUq/Xuhq0OJB7gb28Lz4Ln1uvurW04izTmJECQSLC91wX9Vatu0w8W5j4RZL/ANL1wILmebvkOa6TGHbw/XkNzAguDpJzOJPdJIjuC9fR3X32lZrHU2ta90ZpIIHGL6cPxWXHVKqftt8jZeyl1UNs77aEAQdNiUmDddX+lWVA9uaXBzyGk3yky2AdvgulhauYHSxd5ZjHpCxXRvRXsQQwugzuJuI1iy9eDwnsZ9nDM2sHWNJ4rG41WwhEclmnVqn3/VUuq1PveqkWtXkSJhZE4l/3j5lSFd/3ikK1weELIGo/iUKQrlg/t2fxn5ldOnWGWCZMuv3uJuue0ftW8nXnxhe6Iiddzstsl7bb9eaqq1BuPX5KrG4kMcwnRxiR8Y4KVQQLjfiEExWA4fMqf1j+ypa4GbDlIHwCVPEsLnNJEtidAROnfug9lJ9gQDPdA/NWe3jb1A9PmvEaomYAk/rvurmYjKCSB4Am3kir6Nd5BzNy7/e5x8NrqPtzfUnQbTEj4yoU8Vr8wRfxGilTcALFsC0aERxuUFrarjsbcxflO6sbiLGSZvb8uCobjGzE/h+ai/FNHGY0bB/BBzMFV/zHEEz7gG/Cmu06q46ad6zOBrg9IYggxIm5EwMgOmmnou7VrzP2uItYed91dRc7F7Tt8Nd1W6rPHxKq+sBxEu0vA481A1gd5idY8yoL2gm4kxx0SbVvB0OmuvDkqWP1JPqE3VTGo2+8OfNBOSLnMdYt6Iq4s5DrvoJ08VKjiJFwR36A73MFFeuAwt96YAA4k39JQSa0wLG0DfayupsMaE+iTKu9xPI/JNtR8HUxyKKYpW3ndHspH90xVJ96dJtdU1MZlMSeVtPRQBwvA8rJCkfHvn5KIranM4+Ekf8AETxTFZ1yM3KBb1uqi04YxtyUXUSCLDmZ05aKp1R8DKO+bKTHnV2vfGlkFgpan5oax0jSO+6jUMzJdA1JiPHdXtrty3PKdPigTKZ1AHmo1aTuQ7zKWYCYd8fwv4KLntjUu74AUUVcw0hQcXgbGBffyU28gQBugVQLQRPAn5qiLGkjT1SVnte5CyrgVMRkc4mfeMeaqqdMbRIPEm+/lIVOJzZ3ae8R6leSq6HGdLxyW2CxuKz5eIOmnHSLKyn0s9ggkHXUCd9+5eGs24N53+ShSwtR7opse86wwFxHfC0NHQrvcGukGb2DTrx53Xg6NcTWcTEnMYO07QN1y21yJaQQZu02IO4I11XswOPNMufu/bYd3BSDvPcLXE/wgWA7lOkNXZjB+yRFoXJ6P6ZcXw+IkjjB2XWNbvJ8vIqKHOvJd3WbzjQcj5JtxAMT2hwJn4/qyg9+YTLb3jblfYwllcNYIAGhi/KCg9LKkCA1wI3OmvAhKq6XSWzJFgY5bWXnq1HG8xycR4eOqoY8/aAi0drfUH+6DzdG3xdeAQTPGxzCRxXXqy4C0wdOINr77rgdE1//AHNdwPHxh9ovrsuo94IJgjbsmLEzEJqLnTM2AvAm220HdVvrwZDyATsGHSbSV5Cxwiz7aZTIK9tF0gFzY72idNTGumqAfiTch0jjLY8gbd6t+tHew9dOSiGjSDe+5EkDSyiXOuAABrOXwj4oqYe4XvB3vqdOM6b8AoOBL2gA7+gIiCOYUPZvJgiWxciARvIH60UqFUaudBFosLjw04cgERL6zUHZGYbABtteQXpw7uzFzpa7deNl5qNa+/iJtxkWVjnjidN+M2iVFep9Zpj8HH0UfrQJvpx+XEKgOn7bRH74lRJGa5tpN4890HsdUaRpbnfu/XNUDEOAMCOeh8jsvKK8WaDHGW+YG/5q2nUzazfSbeRlBfSLzq6O4DvkzzXppPcZbPmPhZcxriB2WmBoM4E95lTo1ZF2OB5vzAIOi152A4b+kIp1ssg+ESV46daYGh/ibr4lepjwdRHMkE+mqC12KAAzARpJEgd4lRLg4Q0juIPdsgBhBA1/V5Kq9gAbNAlRV1EWHuE7wTNtNR80nyAT2eWkz3qhzI2HGTP6CpaA73g0dwmyCQE3MTyNk1f9XZy8k1FZusMz38iSfOB3qsYbNadZmRoLoQtslVwTQZJ0uLbxP5L0dB9NPwxdlaHB1nNNrjQyBNpIjmhCo8fSrzWrVKxEF5kxEQAAPh6rytokEwZHGNgkhKPRSwMvpu2JERAvIuu5XqhjRqTpJjQ7eqELNIop45ubJ2gSY1BHBe2lFwNtb2tdJCuhUmNc2QHa3AcdfFD8OBBAN4GsoQoridA4ea1Y8RmMRu6R8V23YV3aykWE6D1QhXdSPKG31HPsNg+iup0Tl14CNttLWQhBaMORZ+pOxMDhZI4aTAzED97bxF+5CFKsWOwjjImNrEiJ00CrZhHAlwIgwDvtA25IQhCpsJsSALzY/DRXDCC4BnzQhCLn0wDBIvyPxUHNaDm/HdCFCJjDtIi0cmjbvVfsgLAwduAQhUhYXM4ZQQ7XlvrKtZ0e/NI/pt5oQpukSp0XmA1zeUj8lYzByTJE6WEBCEWLx0c/8wR8FFtBwNhPehClImMHVJEsESNxp5r0VOj+ycrCSPuuDeNr+KSEqxyH9JtaS0iCCQRrF9NEIQtccR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hISEBAQEBQVFBUUFxUVFBQUFRQUFRUWFBUVFRQUFhcYHCYeFxklHBQUHy8gJCcpLCwsFR8xNTAqNSYrLCkBCQoKDgwOFA8PFCkYFBgpKSkpKSkpKSkpKSkpKSkpKSkpKSkpKSkpKSkpKSkpKSkpKSkpKSkpKSkpKSkpKSkpKf/AABEIALcBEwMBIgACEQEDEQH/xAAbAAACAwEBAQAAAAAAAAAAAAAAAQIDBgUEB//EAEQQAAEDAgQCBwQHBgUDBQAAAAEAAhEDIQQSMUFRYQUGInGBkaETMrHBBxRCUtHh8CNicrLC8RUlM4OSU3SCFiQ1Y3P/xAAYAQEBAQEBAAAAAAAAAAAAAAAAAQIDBf/EAB0RAQEBAAMBAAMAAAAAAAAAAAARARIxQQIhQlH/2gAMAwEAAhEDEQA/ANd0GzsO/id8l0jTtK8XRUNpvcbNzPMm0CVxsN0lXrYpuUuNIPvlEMgAwCYvqLErz5XWtJlSyKxAWYqvKjKppqiGVOFJMBQQhGVThIqiKUJwhIlRhNqabQkCyqQQUJAQuT0/lnCMP2sRTI/25f8AENHiuwGri9Iduu922HZSPc+pUa8nwZTb/wAlcHYaFEtVhCioI5U8oTRKBQkpFRKBJFSSKoISUk4UEQEFoThCFRLUi1WJIK8qAFNRIQeikLBCra08/NCKzraRrn2bfdDiXOknU8Dbiu/RwjabGsYIA/v5815urtKKIMal0+BI+S6DirqEkmUlAISQgaJSQgJTSQqGhJCIaYCSYQOEQgKvGYxlJhfUcGtG5PkBxJ4C6Cb6oaC5xDWtBLnEgAAakk6LMYPpqg+ljXOq0waj6jmNLgHFmQMp2Os5AQOYVHWM4jFso0Gj2NKvVDcrh+2exjS973bUwA0ENuSS2Y0Ws+pMNMU3MDmZcuUgEZQIyx3WV6ROm6Wg8RPndJZHqNXrUalbAYgOBYPa0sxDiKbiBkDhqBI8yNlr4TciooTISUAkVJQKBEJwhOECSUkIEmhCKEoTThBGEoUlFBex1tElVmHA+SFFcbDdNexptY6m4xNxA3nQ966+HqCoynUH2gHAcJH5rNdKVTlqEHj8VoeiR+wofwN/lC1rOPWWqJUyVFZVFIKUJKghEJoRAAkVIKJQEJQmnCoAm1NgTazgoHCxXWDpGvTxrnQHCnBYCJa0OaDmykjtbZh3Lr9ausRw7HMpf6kEuI+wI2/eXz5nSznh73mXEi5M258TG6384m61g60vdUp1qlEO9m1zG5OzGctLnXn7oHiV1aPXegQM4eyeOWPMkLA/XIkTBtbaFP8AxEFokzqI1Wt+Wa0PT3WoGtRr0KIc+mSA81GdpjrOYQ0mAdb6FdnoTrnQxFnEUn6FryIJmOw7R19tV83rspgOc4AWMAxuCR2Wgch4rk1Khtm430GsSrxwr72WJZF8+6o9eDSy0MSZpwAx5kuZtBOrm6cxz2+iMIgOBBBuCLgg3BB3XLcjeagUoUyolQRhEJpoIwhNEKhIhOE4UUoQnCRQRKjED9FSScgj7Mbz5kITlCisr0qOy8cT81pujv8ARof/AJt/kCzfSw7Lv1utPgh+yo/wM9Gt/Fb3pnFwKEEIWVIpKSSATQmEChEKSSqFlUoSlNB5OlelGYai6s8EhsWbEkkgAXPEr55juvGLxNVlOifZhzg0Np3eZP3veJ7oX0fGYFlam6lUEtcII/WhXh6E6oYbCvNSmCXbFxnKODbW0Ws3MTawZdmd2iSPC+t7rh1iA5zdJuJ138OC0XWykMNiKjbAE52DiHXiBpcrJYqrmlx3v48F0xjUn4mAYvOo3taPgvNUxewBBHE+ey+ln6OMPiKTHNcaT4aHFnapu7LSHBhMiQWmzgubX+iR7XBwxFM3A7VIjjJ948k5Ys1lMNJiTaJ/X4LzYhwI2iYAJmBG267XWLqTUwdKnXfUDw5xYQGuBBhxDpJ0IB9Euo/V6ni8VFYTTYzO5oJ7Vw1rSeEknnCt9SOSXuYAKjSJaHNlpEg6OH4re/R31iM/VKh1vSJNwRdzByi47jxWw6V6Eo4il7Ko0QPcIgFhGhbw0FtF8vxPRzsNWc0EGpSdZwmGxDmkA7xB1tKzc+sa6fW3KMLOdV+tlTFk5qIY0CM4zuDnD3oOUNZtYmbrRSuW5GjhJNJAk0IQATlAUUVJIppKCJCiVNyiUFNTEAEgoV4CEVlemfdJ029VqKA7NP8AgH9KzvWGjLTHFaah7rJ+6Pktb0ziRCUKxwUQFlUYRClCIQRhNOEQgRUVKEQqhBNEKUIIOqtaWgkAuMNncwTA5wCfBXhZ3rHi3txGAYwWdVJM7lrDIHPKXefJaGmJiOSD530pghjOl307lrCwVCNAym0Zh35uz48lwumOgW0Okhh9WPqUjTBuMlR3u+ct8FsuoPR2U4uubl1R1MTrFNxJJ4klw8lzuumEP+L4B5BLXGiGxpLatx3iQY5+XS+MxuMDhBSBa0kiSROwsA0cgAAOQXp1SBQubTK/ScwOwE8KjI7+035rkfRVQAdi3DWKI/nJHmAuv9IxzYejRAzOq1mgDV1gR2Rx7QHivJ9GeDyjGu/+0U9j/pzuNfeN+S3+qetpxXyTrdWd7TEFwOb2jhm/da6BzEhosV9cJWA639X8Q6qx+Hp5hULs+S9zUc4Zj/5XJtoPs3nz2a6/0e0MmAp75nPdPe6PktEV5uiOj/YUKVHXI0AnidXHzJXrIU3tUEBOEAKASUkQgQRCZCEUklKEoQJQKshItUFL6Un3o5SkrX0xOiFaM/0wJHitJTGncsz0nU0jitQOH63/AATTEiklKFA5SSRKBpIQiBOUkKglOUlCodG8T6C59BHig4nTbZxnRuvv1XR/tk+gXcxWKFKnUqH7DXP/AOImFwemnT0j0eJ0bXdr+4Rp+tF2ukcC2tSfSfcOGkx67fmr/EcfqFUzYSeNSoTvfNxVH0htDaFCuPeo1mObxJINvNrT4LodWOiThqdSnmzsNRz2GIIa4NsRsZB0T609DHFYZ1FpAcXMcCdBlcJ03jN5q+njp4fECoxlRvuvaHN7nCQrZWa6kNxFOicPiKbmey9xxFnNcXGAQYMH0IWjBU1WK630nnpLAGbOytZwa/OYPmWT3KX0Yy2liaTveZVuL7ty+csMrXV8Kx+XO0OyuD2yJyubo4cCoUsDTZUfVYxrXvjO4CC7LMZuJubq38EeglQp6BFU9l3cfgpgRZZClKUiiUAUJIQNCJSQSdySCEIoQkmUAE1FqkoIuF0lMuKEVlMe6/j6lavc+HzWQ6Vddo/e/qWw3Kus4QTSQVFCEJIBCE1Qk0k0Q1XTu8nh2R3mHH+nyU3OgEna6VBpAE66nvNz8UGe6Sv0tg22tRrHnfMPwWjLVmMY3/OcOeGHf8XiPWVqCVdFbLEjY3HfuPn5qaT2yOeo70mGbqCcpSkUIHKSEKiNUSI4wPMhTlRcdO/5E/JNQEJZU0ICEoTlEoFlQmkgEk0IohCEIGAhCFBY3RChfjCEVjekhNSn/FHjmC2Q1PesfiT+0ZP3x/OFrKOJa91SNWuh1t4HmrrOLEFEoJUUkgiUSgaETshUCE8qERXVvlbxMnubc+sDxVoVTLuceHZHxd6wP/FWygy1Sf8AGWcBhiddJJWpJWRb/wDOH/t/kFrgFrTCVYsTwN/Hfz/FWFQN1kOUIHFOVQJITUEHe83xPwHzU1AN7RPID1M/JWQgSITQgMqGtsoOqATyXno4s+yc4tuA45WnMSQM0NsJOnmqPW5IBeShis9BlTI5sgEsdZzY1Dudl6hU0EKCUJQnKJUUoRCcolBFNOEIJBoQm1Cgx2JbNemB/wBQfzhaWlUGao0CDmBJtBkxPoshicR+2ZltD/UH8lf9brNJIc65OwJ1OvjK6RmtdTNh5Jl48Vkf8Urj7Tp1+z5RC5fSNGpWcXueWkaWv4RyU4rW/dVAN4Ai+nmvIzpAOrtYHNyljnQIJkOYIJBse1osM0YtrcrcQ6CDIIJ111JhWDo557b6jidzBkzEzBkiw1V4pX0L7XgofWQMv7zsouNYJ+SxTMLVc0t+s1YOgva3Ce5ezAYf2YLc7nA7CBEAgbSpxWtex8pPfAJ4LgYXM1xcHv3sTI/BXVMXUJaMx1zHTQaeseSQdmmyAAddzz1PrKm0LkNxjz9s+ikcU+xzn0QcigJ6bqnhQA9KZ+a1krF4V/8AmVZ8uzZIJ5ZacfD0XfNZ/wB4q6mOoSoBwki1tbrh4qkakZi4xpqB6RK8bujmgzFyZkzqNN1ItakCDpr8f7fBSjkszmqGe27kpUqjyARUPmkK0mXkg9yzwD5993nKrx2CNRoa9z4mbPIPDUd6RK6mH6SBfUa7s5SAJtmkXieEj/kul4LJYXosBoILjuMzsxA2F/BezO7/AKjvNItaCOSrxmJbTpvqPs1gk2Jt3BcUvP3yvF0iHupVGNf7wI7Wl7FIUq/Xuhq0OJB7gb28Lz4Ln1uvurW04izTmJECQSLC91wX9Vatu0w8W5j4RZL/ANL1wILmebvkOa6TGHbw/XkNzAguDpJzOJPdJIjuC9fR3X32lZrHU2ta90ZpIIHGL6cPxWXHVKqftt8jZeyl1UNs77aEAQdNiUmDddX+lWVA9uaXBzyGk3yky2AdvgulhauYHSxd5ZjHpCxXRvRXsQQwugzuJuI1iy9eDwnsZ9nDM2sHWNJ4rG41WwhEclmnVqn3/VUuq1PveqkWtXkSJhZE4l/3j5lSFd/3ikK1weELIGo/iUKQrlg/t2fxn5ldOnWGWCZMuv3uJuue0ftW8nXnxhe6Iiddzstsl7bb9eaqq1BuPX5KrG4kMcwnRxiR8Y4KVQQLjfiEExWA4fMqf1j+ypa4GbDlIHwCVPEsLnNJEtidAROnfug9lJ9gQDPdA/NWe3jb1A9PmvEaomYAk/rvurmYjKCSB4Am3kir6Nd5BzNy7/e5x8NrqPtzfUnQbTEj4yoU8Vr8wRfxGilTcALFsC0aERxuUFrarjsbcxflO6sbiLGSZvb8uCobjGzE/h+ai/FNHGY0bB/BBzMFV/zHEEz7gG/Cmu06q46ad6zOBrg9IYggxIm5EwMgOmmnou7VrzP2uItYed91dRc7F7Tt8Nd1W6rPHxKq+sBxEu0vA481A1gd5idY8yoL2gm4kxx0SbVvB0OmuvDkqWP1JPqE3VTGo2+8OfNBOSLnMdYt6Iq4s5DrvoJ08VKjiJFwR36A73MFFeuAwt96YAA4k39JQSa0wLG0DfayupsMaE+iTKu9xPI/JNtR8HUxyKKYpW3ndHspH90xVJ96dJtdU1MZlMSeVtPRQBwvA8rJCkfHvn5KIranM4+Ekf8AETxTFZ1yM3KBb1uqi04YxtyUXUSCLDmZ05aKp1R8DKO+bKTHnV2vfGlkFgpan5oax0jSO+6jUMzJdA1JiPHdXtrty3PKdPigTKZ1AHmo1aTuQ7zKWYCYd8fwv4KLntjUu74AUUVcw0hQcXgbGBffyU28gQBugVQLQRPAn5qiLGkjT1SVnte5CyrgVMRkc4mfeMeaqqdMbRIPEm+/lIVOJzZ3ae8R6leSq6HGdLxyW2CxuKz5eIOmnHSLKyn0s9ggkHXUCd9+5eGs24N53+ShSwtR7opse86wwFxHfC0NHQrvcGukGb2DTrx53Xg6NcTWcTEnMYO07QN1y21yJaQQZu02IO4I11XswOPNMufu/bYd3BSDvPcLXE/wgWA7lOkNXZjB+yRFoXJ6P6ZcXw+IkjjB2XWNbvJ8vIqKHOvJd3WbzjQcj5JtxAMT2hwJn4/qyg9+YTLb3jblfYwllcNYIAGhi/KCg9LKkCA1wI3OmvAhKq6XSWzJFgY5bWXnq1HG8xycR4eOqoY8/aAi0drfUH+6DzdG3xdeAQTPGxzCRxXXqy4C0wdOINr77rgdE1//AHNdwPHxh9ovrsuo94IJgjbsmLEzEJqLnTM2AvAm220HdVvrwZDyATsGHSbSV5Cxwiz7aZTIK9tF0gFzY72idNTGumqAfiTch0jjLY8gbd6t+tHew9dOSiGjSDe+5EkDSyiXOuAABrOXwj4oqYe4XvB3vqdOM6b8AoOBL2gA7+gIiCOYUPZvJgiWxciARvIH60UqFUaudBFosLjw04cgERL6zUHZGYbABtteQXpw7uzFzpa7deNl5qNa+/iJtxkWVjnjidN+M2iVFep9Zpj8HH0UfrQJvpx+XEKgOn7bRH74lRJGa5tpN4890HsdUaRpbnfu/XNUDEOAMCOeh8jsvKK8WaDHGW+YG/5q2nUzazfSbeRlBfSLzq6O4DvkzzXppPcZbPmPhZcxriB2WmBoM4E95lTo1ZF2OB5vzAIOi152A4b+kIp1ssg+ESV46daYGh/ibr4lepjwdRHMkE+mqC12KAAzARpJEgd4lRLg4Q0juIPdsgBhBA1/V5Kq9gAbNAlRV1EWHuE7wTNtNR80nyAT2eWkz3qhzI2HGTP6CpaA73g0dwmyCQE3MTyNk1f9XZy8k1FZusMz38iSfOB3qsYbNadZmRoLoQtslVwTQZJ0uLbxP5L0dB9NPwxdlaHB1nNNrjQyBNpIjmhCo8fSrzWrVKxEF5kxEQAAPh6rytokEwZHGNgkhKPRSwMvpu2JERAvIuu5XqhjRqTpJjQ7eqELNIop45ubJ2gSY1BHBe2lFwNtb2tdJCuhUmNc2QHa3AcdfFD8OBBAN4GsoQoridA4ea1Y8RmMRu6R8V23YV3aykWE6D1QhXdSPKG31HPsNg+iup0Tl14CNttLWQhBaMORZ+pOxMDhZI4aTAzED97bxF+5CFKsWOwjjImNrEiJ00CrZhHAlwIgwDvtA25IQhCpsJsSALzY/DRXDCC4BnzQhCLn0wDBIvyPxUHNaDm/HdCFCJjDtIi0cmjbvVfsgLAwduAQhUhYXM4ZQQ7XlvrKtZ0e/NI/pt5oQpukSp0XmA1zeUj8lYzByTJE6WEBCEWLx0c/8wR8FFtBwNhPehClImMHVJEsESNxp5r0VOj+ycrCSPuuDeNr+KSEqxyH9JtaS0iCCQRrF9NEIQtccR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data:image/jpeg;base64,/9j/4AAQSkZJRgABAQAAAQABAAD/2wCEAAkGBhISEBAQEBQVFBUUFxUVFBQUFRQUFRUWFBUVFRQUFhcYHCYeFxklHBQUHy8gJCcpLCwsFR8xNTAqNSYrLCkBCQoKDgwOFA8PFCkYFBgpKSkpKSkpKSkpKSkpKSkpKSkpKSkpKSkpKSkpKSkpKSkpKSkpKSkpKSkpKSkpKSkpKf/AABEIALcBEwMBIgACEQEDEQH/xAAbAAACAwEBAQAAAAAAAAAAAAAAAQIDBgUEB//EAEQQAAEDAgQCBwQHBgUDBQAAAAEAAhEDIQQSMUFRYQUGInGBkaETMrHBBxRCUtHh8CNicrLC8RUlM4OSU3SCFiQ1Y3P/xAAYAQEBAQEBAAAAAAAAAAAAAAAAAQIDBf/EAB0RAQEBAAMBAAMAAAAAAAAAAAARARIxQQIhQlH/2gAMAwEAAhEDEQA/ANd0GzsO/id8l0jTtK8XRUNpvcbNzPMm0CVxsN0lXrYpuUuNIPvlEMgAwCYvqLErz5XWtJlSyKxAWYqvKjKppqiGVOFJMBQQhGVThIqiKUJwhIlRhNqabQkCyqQQUJAQuT0/lnCMP2sRTI/25f8AENHiuwGri9Iduu922HZSPc+pUa8nwZTb/wAlcHYaFEtVhCioI5U8oTRKBQkpFRKBJFSSKoISUk4UEQEFoThCFRLUi1WJIK8qAFNRIQeikLBCra08/NCKzraRrn2bfdDiXOknU8Dbiu/RwjabGsYIA/v5815urtKKIMal0+BI+S6DirqEkmUlAISQgaJSQgJTSQqGhJCIaYCSYQOEQgKvGYxlJhfUcGtG5PkBxJ4C6Cb6oaC5xDWtBLnEgAAakk6LMYPpqg+ljXOq0waj6jmNLgHFmQMp2Os5AQOYVHWM4jFso0Gj2NKvVDcrh+2exjS973bUwA0ENuSS2Y0Ws+pMNMU3MDmZcuUgEZQIyx3WV6ROm6Wg8RPndJZHqNXrUalbAYgOBYPa0sxDiKbiBkDhqBI8yNlr4TciooTISUAkVJQKBEJwhOECSUkIEmhCKEoTThBGEoUlFBex1tElVmHA+SFFcbDdNexptY6m4xNxA3nQ966+HqCoynUH2gHAcJH5rNdKVTlqEHj8VoeiR+wofwN/lC1rOPWWqJUyVFZVFIKUJKghEJoRAAkVIKJQEJQmnCoAm1NgTazgoHCxXWDpGvTxrnQHCnBYCJa0OaDmykjtbZh3Lr9ausRw7HMpf6kEuI+wI2/eXz5nSznh73mXEi5M258TG6384m61g60vdUp1qlEO9m1zG5OzGctLnXn7oHiV1aPXegQM4eyeOWPMkLA/XIkTBtbaFP8AxEFokzqI1Wt+Wa0PT3WoGtRr0KIc+mSA81GdpjrOYQ0mAdb6FdnoTrnQxFnEUn6FryIJmOw7R19tV83rspgOc4AWMAxuCR2Wgch4rk1Khtm430GsSrxwr72WJZF8+6o9eDSy0MSZpwAx5kuZtBOrm6cxz2+iMIgOBBBuCLgg3BB3XLcjeagUoUyolQRhEJpoIwhNEKhIhOE4UUoQnCRQRKjED9FSScgj7Mbz5kITlCisr0qOy8cT81pujv8ARof/AJt/kCzfSw7Lv1utPgh+yo/wM9Gt/Fb3pnFwKEEIWVIpKSSATQmEChEKSSqFlUoSlNB5OlelGYai6s8EhsWbEkkgAXPEr55juvGLxNVlOifZhzg0Np3eZP3veJ7oX0fGYFlam6lUEtcII/WhXh6E6oYbCvNSmCXbFxnKODbW0Ws3MTawZdmd2iSPC+t7rh1iA5zdJuJ138OC0XWykMNiKjbAE52DiHXiBpcrJYqrmlx3v48F0xjUn4mAYvOo3taPgvNUxewBBHE+ey+ln6OMPiKTHNcaT4aHFnapu7LSHBhMiQWmzgubX+iR7XBwxFM3A7VIjjJ948k5Ys1lMNJiTaJ/X4LzYhwI2iYAJmBG267XWLqTUwdKnXfUDw5xYQGuBBhxDpJ0IB9Euo/V6ni8VFYTTYzO5oJ7Vw1rSeEknnCt9SOSXuYAKjSJaHNlpEg6OH4re/R31iM/VKh1vSJNwRdzByi47jxWw6V6Eo4il7Ko0QPcIgFhGhbw0FtF8vxPRzsNWc0EGpSdZwmGxDmkA7xB1tKzc+sa6fW3KMLOdV+tlTFk5qIY0CM4zuDnD3oOUNZtYmbrRSuW5GjhJNJAk0IQATlAUUVJIppKCJCiVNyiUFNTEAEgoV4CEVlemfdJ029VqKA7NP8AgH9KzvWGjLTHFaah7rJ+6Pktb0ziRCUKxwUQFlUYRClCIQRhNOEQgRUVKEQqhBNEKUIIOqtaWgkAuMNncwTA5wCfBXhZ3rHi3txGAYwWdVJM7lrDIHPKXefJaGmJiOSD530pghjOl307lrCwVCNAym0Zh35uz48lwumOgW0Okhh9WPqUjTBuMlR3u+ct8FsuoPR2U4uubl1R1MTrFNxJJ4klw8lzuumEP+L4B5BLXGiGxpLatx3iQY5+XS+MxuMDhBSBa0kiSROwsA0cgAAOQXp1SBQubTK/ScwOwE8KjI7+035rkfRVQAdi3DWKI/nJHmAuv9IxzYejRAzOq1mgDV1gR2Rx7QHivJ9GeDyjGu/+0U9j/pzuNfeN+S3+qetpxXyTrdWd7TEFwOb2jhm/da6BzEhosV9cJWA639X8Q6qx+Hp5hULs+S9zUc4Zj/5XJtoPs3nz2a6/0e0MmAp75nPdPe6PktEV5uiOj/YUKVHXI0AnidXHzJXrIU3tUEBOEAKASUkQgQRCZCEUklKEoQJQKshItUFL6Un3o5SkrX0xOiFaM/0wJHitJTGncsz0nU0jitQOH63/AATTEiklKFA5SSRKBpIQiBOUkKglOUlCodG8T6C59BHig4nTbZxnRuvv1XR/tk+gXcxWKFKnUqH7DXP/AOImFwemnT0j0eJ0bXdr+4Rp+tF2ukcC2tSfSfcOGkx67fmr/EcfqFUzYSeNSoTvfNxVH0htDaFCuPeo1mObxJINvNrT4LodWOiThqdSnmzsNRz2GIIa4NsRsZB0T609DHFYZ1FpAcXMcCdBlcJ03jN5q+njp4fECoxlRvuvaHN7nCQrZWa6kNxFOicPiKbmey9xxFnNcXGAQYMH0IWjBU1WK630nnpLAGbOytZwa/OYPmWT3KX0Yy2liaTveZVuL7ty+csMrXV8Kx+XO0OyuD2yJyubo4cCoUsDTZUfVYxrXvjO4CC7LMZuJubq38EeglQp6BFU9l3cfgpgRZZClKUiiUAUJIQNCJSQSdySCEIoQkmUAE1FqkoIuF0lMuKEVlMe6/j6lavc+HzWQ6Vddo/e/qWw3Kus4QTSQVFCEJIBCE1Qk0k0Q1XTu8nh2R3mHH+nyU3OgEna6VBpAE66nvNz8UGe6Sv0tg22tRrHnfMPwWjLVmMY3/OcOeGHf8XiPWVqCVdFbLEjY3HfuPn5qaT2yOeo70mGbqCcpSkUIHKSEKiNUSI4wPMhTlRcdO/5E/JNQEJZU0ICEoTlEoFlQmkgEk0IohCEIGAhCFBY3RChfjCEVjekhNSn/FHjmC2Q1PesfiT+0ZP3x/OFrKOJa91SNWuh1t4HmrrOLEFEoJUUkgiUSgaETshUCE8qERXVvlbxMnubc+sDxVoVTLuceHZHxd6wP/FWygy1Sf8AGWcBhiddJJWpJWRb/wDOH/t/kFrgFrTCVYsTwN/Hfz/FWFQN1kOUIHFOVQJITUEHe83xPwHzU1AN7RPID1M/JWQgSITQgMqGtsoOqATyXno4s+yc4tuA45WnMSQM0NsJOnmqPW5IBeShis9BlTI5sgEsdZzY1Dudl6hU0EKCUJQnKJUUoRCcolBFNOEIJBoQm1Cgx2JbNemB/wBQfzhaWlUGao0CDmBJtBkxPoshicR+2ZltD/UH8lf9brNJIc65OwJ1OvjK6RmtdTNh5Jl48Vkf8Urj7Tp1+z5RC5fSNGpWcXueWkaWv4RyU4rW/dVAN4Ai+nmvIzpAOrtYHNyljnQIJkOYIJBse1osM0YtrcrcQ6CDIIJ111JhWDo557b6jidzBkzEzBkiw1V4pX0L7XgofWQMv7zsouNYJ+SxTMLVc0t+s1YOgva3Ce5ezAYf2YLc7nA7CBEAgbSpxWtex8pPfAJ4LgYXM1xcHv3sTI/BXVMXUJaMx1zHTQaeseSQdmmyAAddzz1PrKm0LkNxjz9s+ikcU+xzn0QcigJ6bqnhQA9KZ+a1krF4V/8AmVZ8uzZIJ5ZacfD0XfNZ/wB4q6mOoSoBwki1tbrh4qkakZi4xpqB6RK8bujmgzFyZkzqNN1ItakCDpr8f7fBSjkszmqGe27kpUqjyARUPmkK0mXkg9yzwD5993nKrx2CNRoa9z4mbPIPDUd6RK6mH6SBfUa7s5SAJtmkXieEj/kul4LJYXosBoILjuMzsxA2F/BezO7/AKjvNItaCOSrxmJbTpvqPs1gk2Jt3BcUvP3yvF0iHupVGNf7wI7Wl7FIUq/Xuhq0OJB7gb28Lz4Ln1uvurW04izTmJECQSLC91wX9Vatu0w8W5j4RZL/ANL1wILmebvkOa6TGHbw/XkNzAguDpJzOJPdJIjuC9fR3X32lZrHU2ta90ZpIIHGL6cPxWXHVKqftt8jZeyl1UNs77aEAQdNiUmDddX+lWVA9uaXBzyGk3yky2AdvgulhauYHSxd5ZjHpCxXRvRXsQQwugzuJuI1iy9eDwnsZ9nDM2sHWNJ4rG41WwhEclmnVqn3/VUuq1PveqkWtXkSJhZE4l/3j5lSFd/3ikK1weELIGo/iUKQrlg/t2fxn5ldOnWGWCZMuv3uJuue0ftW8nXnxhe6Iiddzstsl7bb9eaqq1BuPX5KrG4kMcwnRxiR8Y4KVQQLjfiEExWA4fMqf1j+ypa4GbDlIHwCVPEsLnNJEtidAROnfug9lJ9gQDPdA/NWe3jb1A9PmvEaomYAk/rvurmYjKCSB4Am3kir6Nd5BzNy7/e5x8NrqPtzfUnQbTEj4yoU8Vr8wRfxGilTcALFsC0aERxuUFrarjsbcxflO6sbiLGSZvb8uCobjGzE/h+ai/FNHGY0bB/BBzMFV/zHEEz7gG/Cmu06q46ad6zOBrg9IYggxIm5EwMgOmmnou7VrzP2uItYed91dRc7F7Tt8Nd1W6rPHxKq+sBxEu0vA481A1gd5idY8yoL2gm4kxx0SbVvB0OmuvDkqWP1JPqE3VTGo2+8OfNBOSLnMdYt6Iq4s5DrvoJ08VKjiJFwR36A73MFFeuAwt96YAA4k39JQSa0wLG0DfayupsMaE+iTKu9xPI/JNtR8HUxyKKYpW3ndHspH90xVJ96dJtdU1MZlMSeVtPRQBwvA8rJCkfHvn5KIranM4+Ekf8AETxTFZ1yM3KBb1uqi04YxtyUXUSCLDmZ05aKp1R8DKO+bKTHnV2vfGlkFgpan5oax0jSO+6jUMzJdA1JiPHdXtrty3PKdPigTKZ1AHmo1aTuQ7zKWYCYd8fwv4KLntjUu74AUUVcw0hQcXgbGBffyU28gQBugVQLQRPAn5qiLGkjT1SVnte5CyrgVMRkc4mfeMeaqqdMbRIPEm+/lIVOJzZ3ae8R6leSq6HGdLxyW2CxuKz5eIOmnHSLKyn0s9ggkHXUCd9+5eGs24N53+ShSwtR7opse86wwFxHfC0NHQrvcGukGb2DTrx53Xg6NcTWcTEnMYO07QN1y21yJaQQZu02IO4I11XswOPNMufu/bYd3BSDvPcLXE/wgWA7lOkNXZjB+yRFoXJ6P6ZcXw+IkjjB2XWNbvJ8vIqKHOvJd3WbzjQcj5JtxAMT2hwJn4/qyg9+YTLb3jblfYwllcNYIAGhi/KCg9LKkCA1wI3OmvAhKq6XSWzJFgY5bWXnq1HG8xycR4eOqoY8/aAi0drfUH+6DzdG3xdeAQTPGxzCRxXXqy4C0wdOINr77rgdE1//AHNdwPHxh9ovrsuo94IJgjbsmLEzEJqLnTM2AvAm220HdVvrwZDyATsGHSbSV5Cxwiz7aZTIK9tF0gFzY72idNTGumqAfiTch0jjLY8gbd6t+tHew9dOSiGjSDe+5EkDSyiXOuAABrOXwj4oqYe4XvB3vqdOM6b8AoOBL2gA7+gIiCOYUPZvJgiWxciARvIH60UqFUaudBFosLjw04cgERL6zUHZGYbABtteQXpw7uzFzpa7deNl5qNa+/iJtxkWVjnjidN+M2iVFep9Zpj8HH0UfrQJvpx+XEKgOn7bRH74lRJGa5tpN4890HsdUaRpbnfu/XNUDEOAMCOeh8jsvKK8WaDHGW+YG/5q2nUzazfSbeRlBfSLzq6O4DvkzzXppPcZbPmPhZcxriB2WmBoM4E95lTo1ZF2OB5vzAIOi152A4b+kIp1ssg+ESV46daYGh/ibr4lepjwdRHMkE+mqC12KAAzARpJEgd4lRLg4Q0juIPdsgBhBA1/V5Kq9gAbNAlRV1EWHuE7wTNtNR80nyAT2eWkz3qhzI2HGTP6CpaA73g0dwmyCQE3MTyNk1f9XZy8k1FZusMz38iSfOB3qsYbNadZmRoLoQtslVwTQZJ0uLbxP5L0dB9NPwxdlaHB1nNNrjQyBNpIjmhCo8fSrzWrVKxEF5kxEQAAPh6rytokEwZHGNgkhKPRSwMvpu2JERAvIuu5XqhjRqTpJjQ7eqELNIop45ubJ2gSY1BHBe2lFwNtb2tdJCuhUmNc2QHa3AcdfFD8OBBAN4GsoQoridA4ea1Y8RmMRu6R8V23YV3aykWE6D1QhXdSPKG31HPsNg+iup0Tl14CNttLWQhBaMORZ+pOxMDhZI4aTAzED97bxF+5CFKsWOwjjImNrEiJ00CrZhHAlwIgwDvtA25IQhCpsJsSALzY/DRXDCC4BnzQhCLn0wDBIvyPxUHNaDm/HdCFCJjDtIi0cmjbvVfsgLAwduAQhUhYXM4ZQQ7XlvrKtZ0e/NI/pt5oQpukSp0XmA1zeUj8lYzByTJE6WEBCEWLx0c/8wR8FFtBwNhPehClImMHVJEsESNxp5r0VOj+ycrCSPuuDeNr+KSEqxyH9JtaS0iCCQRrF9NEIQtccR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AutoShape 14" descr="data:image/jpeg;base64,/9j/4AAQSkZJRgABAQAAAQABAAD/2wCEAAkGBhISEBAQEBQVFBUUFxUVFBQUFRQUFRUWFBUVFRQUFhcYHCYeFxklHBQUHy8gJCcpLCwsFR8xNTAqNSYrLCkBCQoKDgwOFA8PFCkYFBgpKSkpKSkpKSkpKSkpKSkpKSkpKSkpKSkpKSkpKSkpKSkpKSkpKSkpKSkpKSkpKSkpKf/AABEIALcBEwMBIgACEQEDEQH/xAAbAAACAwEBAQAAAAAAAAAAAAAAAQIDBgUEB//EAEQQAAEDAgQCBwQHBgUDBQAAAAEAAhEDIQQSMUFRYQUGInGBkaETMrHBBxRCUtHh8CNicrLC8RUlM4OSU3SCFiQ1Y3P/xAAYAQEBAQEBAAAAAAAAAAAAAAAAAQIDBf/EAB0RAQEBAAMBAAMAAAAAAAAAAAARARIxQQIhQlH/2gAMAwEAAhEDEQA/ANd0GzsO/id8l0jTtK8XRUNpvcbNzPMm0CVxsN0lXrYpuUuNIPvlEMgAwCYvqLErz5XWtJlSyKxAWYqvKjKppqiGVOFJMBQQhGVThIqiKUJwhIlRhNqabQkCyqQQUJAQuT0/lnCMP2sRTI/25f8AENHiuwGri9Iduu922HZSPc+pUa8nwZTb/wAlcHYaFEtVhCioI5U8oTRKBQkpFRKBJFSSKoISUk4UEQEFoThCFRLUi1WJIK8qAFNRIQeikLBCra08/NCKzraRrn2bfdDiXOknU8Dbiu/RwjabGsYIA/v5815urtKKIMal0+BI+S6DirqEkmUlAISQgaJSQgJTSQqGhJCIaYCSYQOEQgKvGYxlJhfUcGtG5PkBxJ4C6Cb6oaC5xDWtBLnEgAAakk6LMYPpqg+ljXOq0waj6jmNLgHFmQMp2Os5AQOYVHWM4jFso0Gj2NKvVDcrh+2exjS973bUwA0ENuSS2Y0Ws+pMNMU3MDmZcuUgEZQIyx3WV6ROm6Wg8RPndJZHqNXrUalbAYgOBYPa0sxDiKbiBkDhqBI8yNlr4TciooTISUAkVJQKBEJwhOECSUkIEmhCKEoTThBGEoUlFBex1tElVmHA+SFFcbDdNexptY6m4xNxA3nQ966+HqCoynUH2gHAcJH5rNdKVTlqEHj8VoeiR+wofwN/lC1rOPWWqJUyVFZVFIKUJKghEJoRAAkVIKJQEJQmnCoAm1NgTazgoHCxXWDpGvTxrnQHCnBYCJa0OaDmykjtbZh3Lr9ausRw7HMpf6kEuI+wI2/eXz5nSznh73mXEi5M258TG6384m61g60vdUp1qlEO9m1zG5OzGctLnXn7oHiV1aPXegQM4eyeOWPMkLA/XIkTBtbaFP8AxEFokzqI1Wt+Wa0PT3WoGtRr0KIc+mSA81GdpjrOYQ0mAdb6FdnoTrnQxFnEUn6FryIJmOw7R19tV83rspgOc4AWMAxuCR2Wgch4rk1Khtm430GsSrxwr72WJZF8+6o9eDSy0MSZpwAx5kuZtBOrm6cxz2+iMIgOBBBuCLgg3BB3XLcjeagUoUyolQRhEJpoIwhNEKhIhOE4UUoQnCRQRKjED9FSScgj7Mbz5kITlCisr0qOy8cT81pujv8ARof/AJt/kCzfSw7Lv1utPgh+yo/wM9Gt/Fb3pnFwKEEIWVIpKSSATQmEChEKSSqFlUoSlNB5OlelGYai6s8EhsWbEkkgAXPEr55juvGLxNVlOifZhzg0Np3eZP3veJ7oX0fGYFlam6lUEtcII/WhXh6E6oYbCvNSmCXbFxnKODbW0Ws3MTawZdmd2iSPC+t7rh1iA5zdJuJ138OC0XWykMNiKjbAE52DiHXiBpcrJYqrmlx3v48F0xjUn4mAYvOo3taPgvNUxewBBHE+ey+ln6OMPiKTHNcaT4aHFnapu7LSHBhMiQWmzgubX+iR7XBwxFM3A7VIjjJ948k5Ys1lMNJiTaJ/X4LzYhwI2iYAJmBG267XWLqTUwdKnXfUDw5xYQGuBBhxDpJ0IB9Euo/V6ni8VFYTTYzO5oJ7Vw1rSeEknnCt9SOSXuYAKjSJaHNlpEg6OH4re/R31iM/VKh1vSJNwRdzByi47jxWw6V6Eo4il7Ko0QPcIgFhGhbw0FtF8vxPRzsNWc0EGpSdZwmGxDmkA7xB1tKzc+sa6fW3KMLOdV+tlTFk5qIY0CM4zuDnD3oOUNZtYmbrRSuW5GjhJNJAk0IQATlAUUVJIppKCJCiVNyiUFNTEAEgoV4CEVlemfdJ029VqKA7NP8AgH9KzvWGjLTHFaah7rJ+6Pktb0ziRCUKxwUQFlUYRClCIQRhNOEQgRUVKEQqhBNEKUIIOqtaWgkAuMNncwTA5wCfBXhZ3rHi3txGAYwWdVJM7lrDIHPKXefJaGmJiOSD530pghjOl307lrCwVCNAym0Zh35uz48lwumOgW0Okhh9WPqUjTBuMlR3u+ct8FsuoPR2U4uubl1R1MTrFNxJJ4klw8lzuumEP+L4B5BLXGiGxpLatx3iQY5+XS+MxuMDhBSBa0kiSROwsA0cgAAOQXp1SBQubTK/ScwOwE8KjI7+035rkfRVQAdi3DWKI/nJHmAuv9IxzYejRAzOq1mgDV1gR2Rx7QHivJ9GeDyjGu/+0U9j/pzuNfeN+S3+qetpxXyTrdWd7TEFwOb2jhm/da6BzEhosV9cJWA639X8Q6qx+Hp5hULs+S9zUc4Zj/5XJtoPs3nz2a6/0e0MmAp75nPdPe6PktEV5uiOj/YUKVHXI0AnidXHzJXrIU3tUEBOEAKASUkQgQRCZCEUklKEoQJQKshItUFL6Un3o5SkrX0xOiFaM/0wJHitJTGncsz0nU0jitQOH63/AATTEiklKFA5SSRKBpIQiBOUkKglOUlCodG8T6C59BHig4nTbZxnRuvv1XR/tk+gXcxWKFKnUqH7DXP/AOImFwemnT0j0eJ0bXdr+4Rp+tF2ukcC2tSfSfcOGkx67fmr/EcfqFUzYSeNSoTvfNxVH0htDaFCuPeo1mObxJINvNrT4LodWOiThqdSnmzsNRz2GIIa4NsRsZB0T609DHFYZ1FpAcXMcCdBlcJ03jN5q+njp4fECoxlRvuvaHN7nCQrZWa6kNxFOicPiKbmey9xxFnNcXGAQYMH0IWjBU1WK630nnpLAGbOytZwa/OYPmWT3KX0Yy2liaTveZVuL7ty+csMrXV8Kx+XO0OyuD2yJyubo4cCoUsDTZUfVYxrXvjO4CC7LMZuJubq38EeglQp6BFU9l3cfgpgRZZClKUiiUAUJIQNCJSQSdySCEIoQkmUAE1FqkoIuF0lMuKEVlMe6/j6lavc+HzWQ6Vddo/e/qWw3Kus4QTSQVFCEJIBCE1Qk0k0Q1XTu8nh2R3mHH+nyU3OgEna6VBpAE66nvNz8UGe6Sv0tg22tRrHnfMPwWjLVmMY3/OcOeGHf8XiPWVqCVdFbLEjY3HfuPn5qaT2yOeo70mGbqCcpSkUIHKSEKiNUSI4wPMhTlRcdO/5E/JNQEJZU0ICEoTlEoFlQmkgEk0IohCEIGAhCFBY3RChfjCEVjekhNSn/FHjmC2Q1PesfiT+0ZP3x/OFrKOJa91SNWuh1t4HmrrOLEFEoJUUkgiUSgaETshUCE8qERXVvlbxMnubc+sDxVoVTLuceHZHxd6wP/FWygy1Sf8AGWcBhiddJJWpJWRb/wDOH/t/kFrgFrTCVYsTwN/Hfz/FWFQN1kOUIHFOVQJITUEHe83xPwHzU1AN7RPID1M/JWQgSITQgMqGtsoOqATyXno4s+yc4tuA45WnMSQM0NsJOnmqPW5IBeShis9BlTI5sgEsdZzY1Dudl6hU0EKCUJQnKJUUoRCcolBFNOEIJBoQm1Cgx2JbNemB/wBQfzhaWlUGao0CDmBJtBkxPoshicR+2ZltD/UH8lf9brNJIc65OwJ1OvjK6RmtdTNh5Jl48Vkf8Urj7Tp1+z5RC5fSNGpWcXueWkaWv4RyU4rW/dVAN4Ai+nmvIzpAOrtYHNyljnQIJkOYIJBse1osM0YtrcrcQ6CDIIJ111JhWDo557b6jidzBkzEzBkiw1V4pX0L7XgofWQMv7zsouNYJ+SxTMLVc0t+s1YOgva3Ce5ezAYf2YLc7nA7CBEAgbSpxWtex8pPfAJ4LgYXM1xcHv3sTI/BXVMXUJaMx1zHTQaeseSQdmmyAAddzz1PrKm0LkNxjz9s+ikcU+xzn0QcigJ6bqnhQA9KZ+a1krF4V/8AmVZ8uzZIJ5ZacfD0XfNZ/wB4q6mOoSoBwki1tbrh4qkakZi4xpqB6RK8bujmgzFyZkzqNN1ItakCDpr8f7fBSjkszmqGe27kpUqjyARUPmkK0mXkg9yzwD5993nKrx2CNRoa9z4mbPIPDUd6RK6mH6SBfUa7s5SAJtmkXieEj/kul4LJYXosBoILjuMzsxA2F/BezO7/AKjvNItaCOSrxmJbTpvqPs1gk2Jt3BcUvP3yvF0iHupVGNf7wI7Wl7FIUq/Xuhq0OJB7gb28Lz4Ln1uvurW04izTmJECQSLC91wX9Vatu0w8W5j4RZL/ANL1wILmebvkOa6TGHbw/XkNzAguDpJzOJPdJIjuC9fR3X32lZrHU2ta90ZpIIHGL6cPxWXHVKqftt8jZeyl1UNs77aEAQdNiUmDddX+lWVA9uaXBzyGk3yky2AdvgulhauYHSxd5ZjHpCxXRvRXsQQwugzuJuI1iy9eDwnsZ9nDM2sHWNJ4rG41WwhEclmnVqn3/VUuq1PveqkWtXkSJhZE4l/3j5lSFd/3ikK1weELIGo/iUKQrlg/t2fxn5ldOnWGWCZMuv3uJuue0ftW8nXnxhe6Iiddzstsl7bb9eaqq1BuPX5KrG4kMcwnRxiR8Y4KVQQLjfiEExWA4fMqf1j+ypa4GbDlIHwCVPEsLnNJEtidAROnfug9lJ9gQDPdA/NWe3jb1A9PmvEaomYAk/rvurmYjKCSB4Am3kir6Nd5BzNy7/e5x8NrqPtzfUnQbTEj4yoU8Vr8wRfxGilTcALFsC0aERxuUFrarjsbcxflO6sbiLGSZvb8uCobjGzE/h+ai/FNHGY0bB/BBzMFV/zHEEz7gG/Cmu06q46ad6zOBrg9IYggxIm5EwMgOmmnou7VrzP2uItYed91dRc7F7Tt8Nd1W6rPHxKq+sBxEu0vA481A1gd5idY8yoL2gm4kxx0SbVvB0OmuvDkqWP1JPqE3VTGo2+8OfNBOSLnMdYt6Iq4s5DrvoJ08VKjiJFwR36A73MFFeuAwt96YAA4k39JQSa0wLG0DfayupsMaE+iTKu9xPI/JNtR8HUxyKKYpW3ndHspH90xVJ96dJtdU1MZlMSeVtPRQBwvA8rJCkfHvn5KIranM4+Ekf8AETxTFZ1yM3KBb1uqi04YxtyUXUSCLDmZ05aKp1R8DKO+bKTHnV2vfGlkFgpan5oax0jSO+6jUMzJdA1JiPHdXtrty3PKdPigTKZ1AHmo1aTuQ7zKWYCYd8fwv4KLntjUu74AUUVcw0hQcXgbGBffyU28gQBugVQLQRPAn5qiLGkjT1SVnte5CyrgVMRkc4mfeMeaqqdMbRIPEm+/lIVOJzZ3ae8R6leSq6HGdLxyW2CxuKz5eIOmnHSLKyn0s9ggkHXUCd9+5eGs24N53+ShSwtR7opse86wwFxHfC0NHQrvcGukGb2DTrx53Xg6NcTWcTEnMYO07QN1y21yJaQQZu02IO4I11XswOPNMufu/bYd3BSDvPcLXE/wgWA7lOkNXZjB+yRFoXJ6P6ZcXw+IkjjB2XWNbvJ8vIqKHOvJd3WbzjQcj5JtxAMT2hwJn4/qyg9+YTLb3jblfYwllcNYIAGhi/KCg9LKkCA1wI3OmvAhKq6XSWzJFgY5bWXnq1HG8xycR4eOqoY8/aAi0drfUH+6DzdG3xdeAQTPGxzCRxXXqy4C0wdOINr77rgdE1//AHNdwPHxh9ovrsuo94IJgjbsmLEzEJqLnTM2AvAm220HdVvrwZDyATsGHSbSV5Cxwiz7aZTIK9tF0gFzY72idNTGumqAfiTch0jjLY8gbd6t+tHew9dOSiGjSDe+5EkDSyiXOuAABrOXwj4oqYe4XvB3vqdOM6b8AoOBL2gA7+gIiCOYUPZvJgiWxciARvIH60UqFUaudBFosLjw04cgERL6zUHZGYbABtteQXpw7uzFzpa7deNl5qNa+/iJtxkWVjnjidN+M2iVFep9Zpj8HH0UfrQJvpx+XEKgOn7bRH74lRJGa5tpN4890HsdUaRpbnfu/XNUDEOAMCOeh8jsvKK8WaDHGW+YG/5q2nUzazfSbeRlBfSLzq6O4DvkzzXppPcZbPmPhZcxriB2WmBoM4E95lTo1ZF2OB5vzAIOi152A4b+kIp1ssg+ESV46daYGh/ibr4lepjwdRHMkE+mqC12KAAzARpJEgd4lRLg4Q0juIPdsgBhBA1/V5Kq9gAbNAlRV1EWHuE7wTNtNR80nyAT2eWkz3qhzI2HGTP6CpaA73g0dwmyCQE3MTyNk1f9XZy8k1FZusMz38iSfOB3qsYbNadZmRoLoQtslVwTQZJ0uLbxP5L0dB9NPwxdlaHB1nNNrjQyBNpIjmhCo8fSrzWrVKxEF5kxEQAAPh6rytokEwZHGNgkhKPRSwMvpu2JERAvIuu5XqhjRqTpJjQ7eqELNIop45ubJ2gSY1BHBe2lFwNtb2tdJCuhUmNc2QHa3AcdfFD8OBBAN4GsoQoridA4ea1Y8RmMRu6R8V23YV3aykWE6D1QhXdSPKG31HPsNg+iup0Tl14CNttLWQhBaMORZ+pOxMDhZI4aTAzED97bxF+5CFKsWOwjjImNrEiJ00CrZhHAlwIgwDvtA25IQhCpsJsSALzY/DRXDCC4BnzQhCLn0wDBIvyPxUHNaDm/HdCFCJjDtIi0cmjbvVfsgLAwduAQhUhYXM4ZQQ7XlvrKtZ0e/NI/pt5oQpukSp0XmA1zeUj8lYzByTJE6WEBCEWLx0c/8wR8FFtBwNhPehClImMHVJEsESNxp5r0VOj+ycrCSPuuDeNr+KSEqxyH9JtaS0iCCQRrF9NEIQtccR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95000"/>
                  </a:prstClr>
                </a:solidFill>
              </a:rPr>
              <a:t>DaSy Conference 09-09-14 - NM TQRIS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48" y="5070124"/>
            <a:ext cx="1681195" cy="1681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TQRIS?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DaSy Conference 09-09-14 - NM TQRIS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7F1F08-517D-44B5-8750-F16A9F0C49C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Tiered – </a:t>
            </a:r>
            <a:r>
              <a:rPr lang="en-US" sz="2400" dirty="0" smtClean="0"/>
              <a:t>Incentives and expectations provided based upon designation of providers at various levels of quality</a:t>
            </a:r>
          </a:p>
          <a:p>
            <a:r>
              <a:rPr lang="en-US" dirty="0" smtClean="0"/>
              <a:t>Quality </a:t>
            </a:r>
            <a:r>
              <a:rPr lang="en-US" sz="2400" dirty="0" smtClean="0"/>
              <a:t>– </a:t>
            </a:r>
            <a:r>
              <a:rPr lang="en-US" sz="2400" dirty="0" smtClean="0"/>
              <a:t>Evidence based practices to be measured that will promote child development and support families.</a:t>
            </a:r>
            <a:endParaRPr lang="en-US" sz="2400" dirty="0" smtClean="0"/>
          </a:p>
          <a:p>
            <a:r>
              <a:rPr lang="en-US" dirty="0" smtClean="0"/>
              <a:t>Rating </a:t>
            </a:r>
            <a:r>
              <a:rPr lang="en-US" sz="2400" dirty="0" smtClean="0"/>
              <a:t>- determined though the use of a number of tools</a:t>
            </a:r>
          </a:p>
          <a:p>
            <a:r>
              <a:rPr lang="en-US" dirty="0" smtClean="0"/>
              <a:t>Improvement </a:t>
            </a:r>
            <a:r>
              <a:rPr lang="en-US" sz="2400" dirty="0" smtClean="0"/>
              <a:t>– Improvement activities to improve performance </a:t>
            </a:r>
          </a:p>
          <a:p>
            <a:r>
              <a:rPr lang="en-US" dirty="0" smtClean="0"/>
              <a:t>System – </a:t>
            </a:r>
            <a:r>
              <a:rPr lang="en-US" sz="2400" dirty="0" smtClean="0"/>
              <a:t>to be applied to all early childhood program with common framework, but </a:t>
            </a:r>
            <a:r>
              <a:rPr lang="en-US" sz="2400" dirty="0" smtClean="0"/>
              <a:t>criteria and tools specific to each early learning program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amille'sBUILD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1052</Words>
  <Application>Microsoft Office PowerPoint</Application>
  <PresentationFormat>On-screen Show (4:3)</PresentationFormat>
  <Paragraphs>157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Wingdings 2</vt:lpstr>
      <vt:lpstr>Wingdings 3</vt:lpstr>
      <vt:lpstr>2_Camille'sBUILD</vt:lpstr>
      <vt:lpstr>SmartDraw</vt:lpstr>
      <vt:lpstr>New Mexico Family Infant Toddler (FIT) Program </vt:lpstr>
      <vt:lpstr>Background: Current Monitoring</vt:lpstr>
      <vt:lpstr>Race To the Top  –  Early Learning Challenge grant and TQRIS </vt:lpstr>
      <vt:lpstr>Early Learning New Mexico</vt:lpstr>
      <vt:lpstr>FIT Program and TQRIS</vt:lpstr>
      <vt:lpstr>FOCUS on young children’s learning</vt:lpstr>
      <vt:lpstr>FOCUS on young children’s learning</vt:lpstr>
      <vt:lpstr>FIT and TQRIS – a paradigm shift</vt:lpstr>
      <vt:lpstr>What is TQRIS?</vt:lpstr>
      <vt:lpstr>Developing TQRIS criteria for the FIT Program</vt:lpstr>
      <vt:lpstr>Developing TQRIS criteria</vt:lpstr>
      <vt:lpstr>FIT TQRIS - example</vt:lpstr>
      <vt:lpstr>FIT TQRIS - example</vt:lpstr>
      <vt:lpstr>NM Early Learning Guidelines</vt:lpstr>
      <vt:lpstr>Potential TQRIS process</vt:lpstr>
      <vt:lpstr>Status of our TQRIS work</vt:lpstr>
      <vt:lpstr>Plan to develop TQRIS</vt:lpstr>
      <vt:lpstr>PowerPoint Presentation</vt:lpstr>
      <vt:lpstr>Questions?</vt:lpstr>
    </vt:vector>
  </TitlesOfParts>
  <Company>FPG Child Development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All to Each and Every: Opportunities for Infusing Inclusion into QRIS</dc:title>
  <dc:creator>fpg</dc:creator>
  <cp:lastModifiedBy>Andy Gohm (apg)</cp:lastModifiedBy>
  <cp:revision>56</cp:revision>
  <cp:lastPrinted>2013-07-30T19:28:29Z</cp:lastPrinted>
  <dcterms:created xsi:type="dcterms:W3CDTF">2013-07-22T02:32:18Z</dcterms:created>
  <dcterms:modified xsi:type="dcterms:W3CDTF">2014-09-09T15:10:44Z</dcterms:modified>
</cp:coreProperties>
</file>