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 id="2147485014" r:id="rId3"/>
  </p:sldMasterIdLst>
  <p:notesMasterIdLst>
    <p:notesMasterId r:id="rId26"/>
  </p:notesMasterIdLst>
  <p:handoutMasterIdLst>
    <p:handoutMasterId r:id="rId27"/>
  </p:handoutMasterIdLst>
  <p:sldIdLst>
    <p:sldId id="257" r:id="rId4"/>
    <p:sldId id="282" r:id="rId5"/>
    <p:sldId id="393" r:id="rId6"/>
    <p:sldId id="397" r:id="rId7"/>
    <p:sldId id="443" r:id="rId8"/>
    <p:sldId id="444" r:id="rId9"/>
    <p:sldId id="445" r:id="rId10"/>
    <p:sldId id="293" r:id="rId11"/>
    <p:sldId id="435" r:id="rId12"/>
    <p:sldId id="427" r:id="rId13"/>
    <p:sldId id="371" r:id="rId14"/>
    <p:sldId id="429" r:id="rId15"/>
    <p:sldId id="433" r:id="rId16"/>
    <p:sldId id="438" r:id="rId17"/>
    <p:sldId id="439" r:id="rId18"/>
    <p:sldId id="440" r:id="rId19"/>
    <p:sldId id="441" r:id="rId20"/>
    <p:sldId id="442" r:id="rId21"/>
    <p:sldId id="446" r:id="rId22"/>
    <p:sldId id="447" r:id="rId23"/>
    <p:sldId id="432" r:id="rId24"/>
    <p:sldId id="436"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co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B00"/>
    <a:srgbClr val="FFEFE7"/>
    <a:srgbClr val="FFDECB"/>
    <a:srgbClr val="C0504D"/>
    <a:srgbClr val="4F81BD"/>
    <a:srgbClr val="F79646"/>
    <a:srgbClr val="FFE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574" autoAdjust="0"/>
  </p:normalViewPr>
  <p:slideViewPr>
    <p:cSldViewPr>
      <p:cViewPr>
        <p:scale>
          <a:sx n="90" d="100"/>
          <a:sy n="90" d="100"/>
        </p:scale>
        <p:origin x="-59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4" d="100"/>
          <a:sy n="84" d="100"/>
        </p:scale>
        <p:origin x="-196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1" qsCatId="simple" csTypeId="urn:microsoft.com/office/officeart/2005/8/colors/accent1_2#1" csCatId="accent1" phldr="1"/>
      <dgm:spPr/>
      <dgm:t>
        <a:bodyPr/>
        <a:lstStyle/>
        <a:p>
          <a:endParaRPr lang="en-US"/>
        </a:p>
      </dgm:t>
    </dgm:pt>
    <dgm:pt modelId="{F199AF00-E64F-4B8F-9EB3-0A4D9EF415EE}">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Governance</a:t>
          </a:r>
          <a:endParaRPr lang="en-US" sz="1400" b="1" dirty="0">
            <a:effectLst>
              <a:outerShdw dist="38100" dir="2700000" algn="tl" rotWithShape="0">
                <a:srgbClr val="000000"/>
              </a:outerShdw>
            </a:effectLst>
            <a:latin typeface="Arial"/>
            <a:cs typeface="Arial"/>
          </a:endParaRPr>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a:noFill/>
        <a:ln>
          <a:noFill/>
        </a:ln>
      </dgm:spPr>
      <dgm:t>
        <a:bodyPr/>
        <a:lstStyle/>
        <a:p>
          <a:endParaRPr lang="en-US" sz="1400" b="1">
            <a:latin typeface="Arial"/>
            <a:cs typeface="Arial"/>
          </a:endParaRPr>
        </a:p>
      </dgm:t>
    </dgm:pt>
    <dgm:pt modelId="{53F4220C-7BFE-47EA-97B7-29639539A232}">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a:noFill/>
        <a:ln>
          <a:noFill/>
        </a:ln>
      </dgm:spPr>
      <dgm:t>
        <a:bodyPr/>
        <a:lstStyle/>
        <a:p>
          <a:endParaRPr lang="en-US" sz="1400" b="1">
            <a:latin typeface="Arial"/>
            <a:cs typeface="Arial"/>
          </a:endParaRPr>
        </a:p>
      </dgm:t>
    </dgm:pt>
    <dgm:pt modelId="{7923AD55-1625-4883-909B-E48A5A308523}">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Personnel / Workforce</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a:noFill/>
        <a:ln>
          <a:noFill/>
        </a:ln>
      </dgm:spPr>
      <dgm:t>
        <a:bodyPr/>
        <a:lstStyle/>
        <a:p>
          <a:endParaRPr lang="en-US" sz="1400" b="1">
            <a:latin typeface="Arial"/>
            <a:cs typeface="Arial"/>
          </a:endParaRPr>
        </a:p>
      </dgm:t>
    </dgm:pt>
    <dgm:pt modelId="{1AED3C8F-DA71-4600-BB9A-FE92C04A712C}">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Data Systems</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a:noFill/>
        <a:ln>
          <a:noFill/>
        </a:ln>
      </dgm:spPr>
      <dgm:t>
        <a:bodyPr/>
        <a:lstStyle/>
        <a:p>
          <a:endParaRPr lang="en-US" sz="1400" b="1">
            <a:latin typeface="Arial"/>
            <a:cs typeface="Arial"/>
          </a:endParaRPr>
        </a:p>
      </dgm:t>
    </dgm:pt>
    <dgm:pt modelId="{2FBDB0C3-78D7-455B-8451-0AE338BDA806}">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Accountability &amp; Quality Improvement</a:t>
          </a:r>
          <a:endParaRPr lang="en-US" sz="1400" b="1" dirty="0">
            <a:effectLst>
              <a:outerShdw dist="38100" dir="2700000" algn="tl" rotWithShape="0">
                <a:srgbClr val="000000"/>
              </a:outerShdw>
            </a:effectLst>
            <a:latin typeface="Arial"/>
            <a:cs typeface="Arial"/>
          </a:endParaRPr>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a:noFill/>
        <a:ln>
          <a:noFill/>
        </a:ln>
      </dgm:spPr>
      <dgm:t>
        <a:bodyPr/>
        <a:lstStyle/>
        <a:p>
          <a:endParaRPr lang="en-US" sz="1400" b="1">
            <a:latin typeface="Arial"/>
            <a:cs typeface="Arial"/>
          </a:endParaRPr>
        </a:p>
      </dgm:t>
    </dgm:pt>
    <dgm:pt modelId="{20E5ACF2-0273-411A-879A-9925FE719BF5}">
      <dgm:prSet custT="1"/>
      <dgm:spPr>
        <a:noFill/>
        <a:ln>
          <a:noFill/>
        </a:ln>
      </dgm:spPr>
      <dgm:t>
        <a:bodyPr/>
        <a:lstStyle/>
        <a:p>
          <a:r>
            <a:rPr lang="en-US" sz="1400" b="1" dirty="0" smtClean="0">
              <a:effectLst>
                <a:outerShdw dist="38100" dir="2700000" algn="tl" rotWithShape="0">
                  <a:srgbClr val="000000"/>
                </a:outerShdw>
              </a:effectLst>
              <a:latin typeface="Arial"/>
              <a:cs typeface="Arial"/>
            </a:rPr>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a:noFill/>
        <a:ln>
          <a:noFill/>
        </a:ln>
      </dgm:spPr>
      <dgm:t>
        <a:bodyPr/>
        <a:lstStyle/>
        <a:p>
          <a:endParaRPr lang="en-US" sz="1400" b="1">
            <a:latin typeface="Arial"/>
            <a:cs typeface="Arial"/>
          </a:endParaRPr>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42126" custScaleY="84198" custRadScaleRad="105275" custRadScaleInc="3816">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custScaleX="2000000"/>
      <dgm:spPr/>
      <dgm:t>
        <a:bodyPr/>
        <a:lstStyle/>
        <a:p>
          <a:endParaRPr lang="en-US"/>
        </a:p>
      </dgm:t>
    </dgm:pt>
    <dgm:pt modelId="{BB5F9C40-3784-4B5C-BA20-4F2C7877C189}" type="pres">
      <dgm:prSet presAssocID="{53F4220C-7BFE-47EA-97B7-29639539A232}" presName="node" presStyleLbl="node1" presStyleIdx="1" presStyleCnt="6" custScaleX="142126" custScaleY="69762" custRadScaleRad="85623" custRadScaleInc="-8096">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custScaleX="2000000"/>
      <dgm:spPr/>
      <dgm:t>
        <a:bodyPr/>
        <a:lstStyle/>
        <a:p>
          <a:endParaRPr lang="en-US"/>
        </a:p>
      </dgm:t>
    </dgm:pt>
    <dgm:pt modelId="{DBA84989-3C4F-4A5B-AA89-FEEBEEB54868}" type="pres">
      <dgm:prSet presAssocID="{7923AD55-1625-4883-909B-E48A5A308523}" presName="node" presStyleLbl="node1" presStyleIdx="2" presStyleCnt="6" custScaleX="142126" custScaleY="77748" custRadScaleRad="87838" custRadScaleInc="19465">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custScaleX="2000000"/>
      <dgm:spPr/>
      <dgm:t>
        <a:bodyPr/>
        <a:lstStyle/>
        <a:p>
          <a:endParaRPr lang="en-US"/>
        </a:p>
      </dgm:t>
    </dgm:pt>
    <dgm:pt modelId="{44AB7EDA-DE88-42FA-B705-E49DC886ED24}" type="pres">
      <dgm:prSet presAssocID="{1AED3C8F-DA71-4600-BB9A-FE92C04A712C}" presName="node" presStyleLbl="node1" presStyleIdx="3" presStyleCnt="6" custScaleX="142126" custScaleY="74598" custRadScaleRad="104417" custRadScaleInc="-3848">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custScaleX="2000000"/>
      <dgm:spPr/>
      <dgm:t>
        <a:bodyPr/>
        <a:lstStyle/>
        <a:p>
          <a:endParaRPr lang="en-US"/>
        </a:p>
      </dgm:t>
    </dgm:pt>
    <dgm:pt modelId="{836D1FAC-AB2F-4314-85B3-B75F5E2A4132}" type="pres">
      <dgm:prSet presAssocID="{2FBDB0C3-78D7-455B-8451-0AE338BDA806}" presName="node" presStyleLbl="node1" presStyleIdx="4" presStyleCnt="6" custScaleX="154113" custScaleY="72950" custRadScaleRad="91662" custRadScaleInc="-15288">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custScaleX="2000000"/>
      <dgm:spPr/>
      <dgm:t>
        <a:bodyPr/>
        <a:lstStyle/>
        <a:p>
          <a:endParaRPr lang="en-US"/>
        </a:p>
      </dgm:t>
    </dgm:pt>
    <dgm:pt modelId="{AB82081D-7C67-40A7-B687-A69BB7943F84}" type="pres">
      <dgm:prSet presAssocID="{20E5ACF2-0273-411A-879A-9925FE719BF5}" presName="node" presStyleLbl="node1" presStyleIdx="5" presStyleCnt="6" custScaleX="142126" custScaleY="77752" custRadScaleRad="88469" custRadScaleInc="-1351">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custScaleX="2000000"/>
      <dgm:spPr/>
      <dgm:t>
        <a:bodyPr/>
        <a:lstStyle/>
        <a:p>
          <a:endParaRPr lang="en-US"/>
        </a:p>
      </dgm:t>
    </dgm:pt>
  </dgm:ptLst>
  <dgm:cxnLst>
    <dgm:cxn modelId="{694999AC-F0D9-4B39-88C5-E1477E03AE36}" type="presOf" srcId="{E9EF881B-73E3-4778-BB61-5EB7DE20F5DB}" destId="{97E61DCA-683E-4673-ADA8-476AC1B48A04}"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33099247-2ACD-49E9-9136-9AFDC7CEE0DD}" srcId="{D392D84C-2082-40F9-BA49-2F78DE287571}" destId="{20E5ACF2-0273-411A-879A-9925FE719BF5}" srcOrd="5" destOrd="0" parTransId="{3B86FA39-C72A-4A1F-B1DA-BA65A3D99A2F}" sibTransId="{C2E5790F-ABA7-4ECE-B986-92FC5832C82A}"/>
    <dgm:cxn modelId="{B147B85A-E96D-4C69-A2A0-B76F7EF85096}" type="presOf" srcId="{1AED3C8F-DA71-4600-BB9A-FE92C04A712C}" destId="{44AB7EDA-DE88-42FA-B705-E49DC886ED24}" srcOrd="0" destOrd="0" presId="urn:microsoft.com/office/officeart/2005/8/layout/cycle6"/>
    <dgm:cxn modelId="{5AF6415C-BAAB-424B-8259-8ED79301EB52}" type="presOf" srcId="{108CA50B-B30B-4E37-8DAB-02ABB1F20251}" destId="{428D5327-0D4C-4828-9579-EE55DE1C1F4F}" srcOrd="0" destOrd="0" presId="urn:microsoft.com/office/officeart/2005/8/layout/cycle6"/>
    <dgm:cxn modelId="{28CBCC63-0E88-4D5D-8DBD-3BD429604CC0}" type="presOf" srcId="{20E5ACF2-0273-411A-879A-9925FE719BF5}" destId="{AB82081D-7C67-40A7-B687-A69BB7943F84}" srcOrd="0" destOrd="0" presId="urn:microsoft.com/office/officeart/2005/8/layout/cycle6"/>
    <dgm:cxn modelId="{1104E49D-2E9A-406E-A608-3805CAD8647D}" type="presOf" srcId="{6A783179-9F8C-46EF-9CFE-A62D877007C3}" destId="{35EA4C19-5AB0-42E5-BABB-28224802ED9F}" srcOrd="0" destOrd="0" presId="urn:microsoft.com/office/officeart/2005/8/layout/cycle6"/>
    <dgm:cxn modelId="{8FA229CA-0A1B-43E2-9DF2-2B99D17429CE}" type="presOf" srcId="{7923AD55-1625-4883-909B-E48A5A308523}" destId="{DBA84989-3C4F-4A5B-AA89-FEEBEEB54868}" srcOrd="0" destOrd="0" presId="urn:microsoft.com/office/officeart/2005/8/layout/cycle6"/>
    <dgm:cxn modelId="{9E5BD532-B374-4B33-A733-2241CDDA74DE}" type="presOf" srcId="{2FBDB0C3-78D7-455B-8451-0AE338BDA806}" destId="{836D1FAC-AB2F-4314-85B3-B75F5E2A4132}" srcOrd="0" destOrd="0" presId="urn:microsoft.com/office/officeart/2005/8/layout/cycle6"/>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5BA8BB6B-2A09-458E-BA3B-6B82F246E30D}" type="presOf" srcId="{D392D84C-2082-40F9-BA49-2F78DE287571}" destId="{41A09DFA-DEC9-43A8-B777-035496014ECD}" srcOrd="0" destOrd="0" presId="urn:microsoft.com/office/officeart/2005/8/layout/cycle6"/>
    <dgm:cxn modelId="{4B2DAD39-028B-42C4-9C60-D572A3A5558B}" type="presOf" srcId="{F199AF00-E64F-4B8F-9EB3-0A4D9EF415EE}" destId="{A513EAB8-7E36-4448-861C-0ABAA950CA94}" srcOrd="0" destOrd="0" presId="urn:microsoft.com/office/officeart/2005/8/layout/cycle6"/>
    <dgm:cxn modelId="{D88EBE6B-05D7-4275-8308-B23A4B37F917}" type="presOf" srcId="{53F4220C-7BFE-47EA-97B7-29639539A232}" destId="{BB5F9C40-3784-4B5C-BA20-4F2C7877C189}" srcOrd="0" destOrd="0" presId="urn:microsoft.com/office/officeart/2005/8/layout/cycle6"/>
    <dgm:cxn modelId="{41F1871C-FE0B-4AD7-BA19-915B2C54F9F9}" type="presOf" srcId="{C2E5790F-ABA7-4ECE-B986-92FC5832C82A}" destId="{FCB1E8BD-8392-40A5-B480-CA0691EB20D3}" srcOrd="0" destOrd="0" presId="urn:microsoft.com/office/officeart/2005/8/layout/cycle6"/>
    <dgm:cxn modelId="{6D42DEE0-1786-4537-9041-7D6398B9DD0F}" type="presOf" srcId="{84270EC3-C2A0-48B5-A291-65CE7D593A08}" destId="{71EFCEEB-E309-4C37-A9C4-A9484EB663A0}"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9C6FC8D3-066B-4F91-906A-E54393BCECCC}" type="presOf" srcId="{E3F220D4-C66B-4351-99E4-AE97ABB11074}" destId="{40085A43-4CC6-4DB2-80B8-FB07A8A078F6}" srcOrd="0" destOrd="0" presId="urn:microsoft.com/office/officeart/2005/8/layout/cycle6"/>
    <dgm:cxn modelId="{0B02E401-C588-4743-BC68-FB8D48F1FE4F}" type="presParOf" srcId="{41A09DFA-DEC9-43A8-B777-035496014ECD}" destId="{A513EAB8-7E36-4448-861C-0ABAA950CA94}" srcOrd="0" destOrd="0" presId="urn:microsoft.com/office/officeart/2005/8/layout/cycle6"/>
    <dgm:cxn modelId="{5ED8E17F-9738-445E-ACC1-C10AB8E8B5C7}" type="presParOf" srcId="{41A09DFA-DEC9-43A8-B777-035496014ECD}" destId="{F11D1A13-4872-4DD7-BDEB-60E4948405A2}" srcOrd="1" destOrd="0" presId="urn:microsoft.com/office/officeart/2005/8/layout/cycle6"/>
    <dgm:cxn modelId="{0BF9CF3C-5B1D-492D-9DEA-7BE9647A634F}" type="presParOf" srcId="{41A09DFA-DEC9-43A8-B777-035496014ECD}" destId="{428D5327-0D4C-4828-9579-EE55DE1C1F4F}" srcOrd="2" destOrd="0" presId="urn:microsoft.com/office/officeart/2005/8/layout/cycle6"/>
    <dgm:cxn modelId="{E7374A58-6A40-4AF9-945A-5164F15F904C}" type="presParOf" srcId="{41A09DFA-DEC9-43A8-B777-035496014ECD}" destId="{BB5F9C40-3784-4B5C-BA20-4F2C7877C189}" srcOrd="3" destOrd="0" presId="urn:microsoft.com/office/officeart/2005/8/layout/cycle6"/>
    <dgm:cxn modelId="{C1EBBAB6-C516-4FAE-967E-40E9FDE1817D}" type="presParOf" srcId="{41A09DFA-DEC9-43A8-B777-035496014ECD}" destId="{6C269C31-CFE7-43D6-BAE8-16707370C63A}" srcOrd="4" destOrd="0" presId="urn:microsoft.com/office/officeart/2005/8/layout/cycle6"/>
    <dgm:cxn modelId="{2DBFC28C-7B3F-44AE-8BFD-7B0B2A06B914}" type="presParOf" srcId="{41A09DFA-DEC9-43A8-B777-035496014ECD}" destId="{35EA4C19-5AB0-42E5-BABB-28224802ED9F}" srcOrd="5" destOrd="0" presId="urn:microsoft.com/office/officeart/2005/8/layout/cycle6"/>
    <dgm:cxn modelId="{6B07D109-D1BD-4EC7-ABB7-4D83693D4195}" type="presParOf" srcId="{41A09DFA-DEC9-43A8-B777-035496014ECD}" destId="{DBA84989-3C4F-4A5B-AA89-FEEBEEB54868}" srcOrd="6" destOrd="0" presId="urn:microsoft.com/office/officeart/2005/8/layout/cycle6"/>
    <dgm:cxn modelId="{E3592AF6-17F4-4F48-A203-31ED1CAEA6C8}" type="presParOf" srcId="{41A09DFA-DEC9-43A8-B777-035496014ECD}" destId="{652033A3-92CA-4E86-8100-5CEB38239FE5}" srcOrd="7" destOrd="0" presId="urn:microsoft.com/office/officeart/2005/8/layout/cycle6"/>
    <dgm:cxn modelId="{AFA343FC-1FB6-4452-AE93-79804928C070}" type="presParOf" srcId="{41A09DFA-DEC9-43A8-B777-035496014ECD}" destId="{71EFCEEB-E309-4C37-A9C4-A9484EB663A0}" srcOrd="8" destOrd="0" presId="urn:microsoft.com/office/officeart/2005/8/layout/cycle6"/>
    <dgm:cxn modelId="{05554C39-ED20-49C5-A25D-E1CB3B99D688}" type="presParOf" srcId="{41A09DFA-DEC9-43A8-B777-035496014ECD}" destId="{44AB7EDA-DE88-42FA-B705-E49DC886ED24}" srcOrd="9" destOrd="0" presId="urn:microsoft.com/office/officeart/2005/8/layout/cycle6"/>
    <dgm:cxn modelId="{DC115F05-74BD-44FB-BFBB-EFB8BAF18FA9}" type="presParOf" srcId="{41A09DFA-DEC9-43A8-B777-035496014ECD}" destId="{1119C28E-059B-459F-9B10-75450CCFE47C}" srcOrd="10" destOrd="0" presId="urn:microsoft.com/office/officeart/2005/8/layout/cycle6"/>
    <dgm:cxn modelId="{BD754725-2FAB-4B10-855E-8B8F1F23BCB7}" type="presParOf" srcId="{41A09DFA-DEC9-43A8-B777-035496014ECD}" destId="{40085A43-4CC6-4DB2-80B8-FB07A8A078F6}" srcOrd="11" destOrd="0" presId="urn:microsoft.com/office/officeart/2005/8/layout/cycle6"/>
    <dgm:cxn modelId="{F726F11E-18EE-4892-B7C8-993837FE3BBD}" type="presParOf" srcId="{41A09DFA-DEC9-43A8-B777-035496014ECD}" destId="{836D1FAC-AB2F-4314-85B3-B75F5E2A4132}" srcOrd="12" destOrd="0" presId="urn:microsoft.com/office/officeart/2005/8/layout/cycle6"/>
    <dgm:cxn modelId="{2C520297-A480-4DFE-8009-C5CA002DAB14}" type="presParOf" srcId="{41A09DFA-DEC9-43A8-B777-035496014ECD}" destId="{304747C0-980B-4897-B11B-3E6F5EF344A1}" srcOrd="13" destOrd="0" presId="urn:microsoft.com/office/officeart/2005/8/layout/cycle6"/>
    <dgm:cxn modelId="{8D911520-8757-4359-B7CB-90218BFFA0B5}" type="presParOf" srcId="{41A09DFA-DEC9-43A8-B777-035496014ECD}" destId="{97E61DCA-683E-4673-ADA8-476AC1B48A04}" srcOrd="14" destOrd="0" presId="urn:microsoft.com/office/officeart/2005/8/layout/cycle6"/>
    <dgm:cxn modelId="{09FC1D87-60EE-4A23-9720-D95A18B0BEB4}" type="presParOf" srcId="{41A09DFA-DEC9-43A8-B777-035496014ECD}" destId="{AB82081D-7C67-40A7-B687-A69BB7943F84}" srcOrd="15" destOrd="0" presId="urn:microsoft.com/office/officeart/2005/8/layout/cycle6"/>
    <dgm:cxn modelId="{A26D171A-8751-47DA-9495-FF1C7788DC00}" type="presParOf" srcId="{41A09DFA-DEC9-43A8-B777-035496014ECD}" destId="{439A412B-03E2-4B6F-ADD1-A9783FE518EE}" srcOrd="16" destOrd="0" presId="urn:microsoft.com/office/officeart/2005/8/layout/cycle6"/>
    <dgm:cxn modelId="{A14C1685-AB5D-49E5-AF9E-75CFFA32F713}" type="presParOf" srcId="{41A09DFA-DEC9-43A8-B777-035496014ECD}" destId="{FCB1E8BD-8392-40A5-B480-CA0691EB20D3}" srcOrd="17"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DC2C0-31DD-406A-98E3-151EDEC5BA9D}" type="doc">
      <dgm:prSet loTypeId="urn:microsoft.com/office/officeart/2005/8/layout/vList6" loCatId="list" qsTypeId="urn:microsoft.com/office/officeart/2005/8/quickstyle/3d2" qsCatId="3D" csTypeId="urn:microsoft.com/office/officeart/2005/8/colors/colorful1#1" csCatId="colorful" phldr="1"/>
      <dgm:spPr/>
      <dgm:t>
        <a:bodyPr/>
        <a:lstStyle/>
        <a:p>
          <a:endParaRPr lang="en-US"/>
        </a:p>
      </dgm:t>
    </dgm:pt>
    <dgm:pt modelId="{99C04E2C-8230-4C46-B6A3-FE6EE704B1E7}">
      <dgm:prSet phldrT="[Text]"/>
      <dgm:spPr>
        <a:solidFill>
          <a:schemeClr val="accent3">
            <a:lumMod val="20000"/>
            <a:lumOff val="80000"/>
          </a:schemeClr>
        </a:solidFill>
      </dgm:spPr>
      <dgm:t>
        <a:bodyPr/>
        <a:lstStyle/>
        <a:p>
          <a:r>
            <a:rPr lang="en-US" dirty="0" smtClean="0">
              <a:solidFill>
                <a:schemeClr val="tx1"/>
              </a:solidFill>
            </a:rPr>
            <a:t>Phase I</a:t>
          </a:r>
          <a:endParaRPr lang="en-US" dirty="0">
            <a:solidFill>
              <a:schemeClr val="tx1"/>
            </a:solidFill>
          </a:endParaRPr>
        </a:p>
      </dgm:t>
    </dgm:pt>
    <dgm:pt modelId="{87198ECA-AFB2-4141-9BEF-56E60385AA82}" type="parTrans" cxnId="{011ACD36-9AE2-4AFA-8716-BD9CDDC4D24C}">
      <dgm:prSet/>
      <dgm:spPr/>
      <dgm:t>
        <a:bodyPr/>
        <a:lstStyle/>
        <a:p>
          <a:endParaRPr lang="en-US"/>
        </a:p>
      </dgm:t>
    </dgm:pt>
    <dgm:pt modelId="{106CF904-81D8-46CA-95B8-3D2199470591}" type="sibTrans" cxnId="{011ACD36-9AE2-4AFA-8716-BD9CDDC4D24C}">
      <dgm:prSet/>
      <dgm:spPr/>
      <dgm:t>
        <a:bodyPr/>
        <a:lstStyle/>
        <a:p>
          <a:endParaRPr lang="en-US"/>
        </a:p>
      </dgm:t>
    </dgm:pt>
    <dgm:pt modelId="{5EA30F85-3285-4D5D-9E99-59D4279F8F12}">
      <dgm:prSet phldrT="[Text]" custT="1"/>
      <dgm:spPr>
        <a:solidFill>
          <a:schemeClr val="accent3">
            <a:lumMod val="20000"/>
            <a:lumOff val="80000"/>
            <a:alpha val="90000"/>
          </a:schemeClr>
        </a:solidFill>
      </dgm:spPr>
      <dgm:t>
        <a:bodyPr/>
        <a:lstStyle/>
        <a:p>
          <a:r>
            <a:rPr lang="en-US" sz="1600" dirty="0" smtClean="0"/>
            <a:t>Demographics</a:t>
          </a:r>
          <a:endParaRPr lang="en-US" sz="1600" dirty="0"/>
        </a:p>
      </dgm:t>
    </dgm:pt>
    <dgm:pt modelId="{EC14899A-FEF9-46B2-AD70-A1271E865C1A}" type="parTrans" cxnId="{99A36959-9081-4BA0-9C27-9B23CAB62393}">
      <dgm:prSet/>
      <dgm:spPr/>
      <dgm:t>
        <a:bodyPr/>
        <a:lstStyle/>
        <a:p>
          <a:endParaRPr lang="en-US"/>
        </a:p>
      </dgm:t>
    </dgm:pt>
    <dgm:pt modelId="{DAB97256-9194-4E5F-AEEF-2D9331240AE1}" type="sibTrans" cxnId="{99A36959-9081-4BA0-9C27-9B23CAB62393}">
      <dgm:prSet/>
      <dgm:spPr/>
      <dgm:t>
        <a:bodyPr/>
        <a:lstStyle/>
        <a:p>
          <a:endParaRPr lang="en-US"/>
        </a:p>
      </dgm:t>
    </dgm:pt>
    <dgm:pt modelId="{72AF9A44-9E01-49B0-8996-57C88CFFB475}">
      <dgm:prSet phldrT="[Text]" custT="1"/>
      <dgm:spPr>
        <a:solidFill>
          <a:schemeClr val="accent3">
            <a:lumMod val="20000"/>
            <a:lumOff val="80000"/>
            <a:alpha val="90000"/>
          </a:schemeClr>
        </a:solidFill>
      </dgm:spPr>
      <dgm:t>
        <a:bodyPr/>
        <a:lstStyle/>
        <a:p>
          <a:r>
            <a:rPr lang="en-US" sz="1600" dirty="0" smtClean="0"/>
            <a:t>Fiscal Resources</a:t>
          </a:r>
          <a:endParaRPr lang="en-US" sz="1600" dirty="0"/>
        </a:p>
      </dgm:t>
    </dgm:pt>
    <dgm:pt modelId="{92B45A45-CDC7-43C2-B25B-8D7AEFF386B3}" type="parTrans" cxnId="{3E33F458-E724-479D-8642-F1C77F9EA49D}">
      <dgm:prSet/>
      <dgm:spPr/>
      <dgm:t>
        <a:bodyPr/>
        <a:lstStyle/>
        <a:p>
          <a:endParaRPr lang="en-US"/>
        </a:p>
      </dgm:t>
    </dgm:pt>
    <dgm:pt modelId="{33608AF3-E592-4302-AC4A-1784FF8EC30A}" type="sibTrans" cxnId="{3E33F458-E724-479D-8642-F1C77F9EA49D}">
      <dgm:prSet/>
      <dgm:spPr/>
      <dgm:t>
        <a:bodyPr/>
        <a:lstStyle/>
        <a:p>
          <a:endParaRPr lang="en-US"/>
        </a:p>
      </dgm:t>
    </dgm:pt>
    <dgm:pt modelId="{805366AE-F062-4EE8-A562-FEDA9235B0BB}">
      <dgm:prSet phldrT="[Text]"/>
      <dgm:spPr>
        <a:solidFill>
          <a:schemeClr val="accent3">
            <a:lumMod val="60000"/>
            <a:lumOff val="40000"/>
          </a:schemeClr>
        </a:solidFill>
      </dgm:spPr>
      <dgm:t>
        <a:bodyPr/>
        <a:lstStyle/>
        <a:p>
          <a:r>
            <a:rPr lang="en-US" dirty="0" smtClean="0">
              <a:solidFill>
                <a:schemeClr val="tx1"/>
              </a:solidFill>
            </a:rPr>
            <a:t>Phase II</a:t>
          </a:r>
          <a:endParaRPr lang="en-US" dirty="0">
            <a:solidFill>
              <a:schemeClr val="tx1"/>
            </a:solidFill>
          </a:endParaRPr>
        </a:p>
      </dgm:t>
    </dgm:pt>
    <dgm:pt modelId="{24CADB0D-84BA-46EF-AA2C-9A9F07F6F1FA}" type="parTrans" cxnId="{78EEAA24-2C7B-48C6-B1AC-34E82CBAE74B}">
      <dgm:prSet/>
      <dgm:spPr/>
      <dgm:t>
        <a:bodyPr/>
        <a:lstStyle/>
        <a:p>
          <a:endParaRPr lang="en-US"/>
        </a:p>
      </dgm:t>
    </dgm:pt>
    <dgm:pt modelId="{3621DB37-C561-4249-A81E-6D94EC51D96C}" type="sibTrans" cxnId="{78EEAA24-2C7B-48C6-B1AC-34E82CBAE74B}">
      <dgm:prSet/>
      <dgm:spPr/>
      <dgm:t>
        <a:bodyPr/>
        <a:lstStyle/>
        <a:p>
          <a:endParaRPr lang="en-US"/>
        </a:p>
      </dgm:t>
    </dgm:pt>
    <dgm:pt modelId="{B7910DE3-8F8A-4FC8-8376-CBC27AC80817}">
      <dgm:prSet phldrT="[Text]" custT="1"/>
      <dgm:spPr/>
      <dgm:t>
        <a:bodyPr/>
        <a:lstStyle/>
        <a:p>
          <a:r>
            <a:rPr lang="en-US" sz="1600" dirty="0" smtClean="0"/>
            <a:t>Design a System Based on Information and Priorities Identified in Phase I</a:t>
          </a:r>
          <a:endParaRPr lang="en-US" sz="1600" dirty="0"/>
        </a:p>
      </dgm:t>
    </dgm:pt>
    <dgm:pt modelId="{7CE18160-0E70-4A48-84E1-91B767619A62}" type="parTrans" cxnId="{C3B00EC2-8A6E-4735-9D43-60CAD6BB9490}">
      <dgm:prSet/>
      <dgm:spPr/>
      <dgm:t>
        <a:bodyPr/>
        <a:lstStyle/>
        <a:p>
          <a:endParaRPr lang="en-US"/>
        </a:p>
      </dgm:t>
    </dgm:pt>
    <dgm:pt modelId="{0DAF1BD2-4BBA-43F8-BD89-B5F89207BDAC}" type="sibTrans" cxnId="{C3B00EC2-8A6E-4735-9D43-60CAD6BB9490}">
      <dgm:prSet/>
      <dgm:spPr/>
      <dgm:t>
        <a:bodyPr/>
        <a:lstStyle/>
        <a:p>
          <a:endParaRPr lang="en-US"/>
        </a:p>
      </dgm:t>
    </dgm:pt>
    <dgm:pt modelId="{7DDDB919-EEBC-4241-9C1C-CA75CB466CA9}">
      <dgm:prSet phldrT="[Text]"/>
      <dgm:spPr/>
      <dgm:t>
        <a:bodyPr/>
        <a:lstStyle/>
        <a:p>
          <a:r>
            <a:rPr lang="en-US" dirty="0" smtClean="0">
              <a:solidFill>
                <a:schemeClr val="tx1"/>
              </a:solidFill>
            </a:rPr>
            <a:t>Phase III</a:t>
          </a:r>
          <a:endParaRPr lang="en-US" dirty="0">
            <a:solidFill>
              <a:schemeClr val="tx1"/>
            </a:solidFill>
          </a:endParaRPr>
        </a:p>
      </dgm:t>
    </dgm:pt>
    <dgm:pt modelId="{87649503-365E-4BD1-8962-2E69298A460D}" type="parTrans" cxnId="{88BEFC90-94D8-49C8-B1A5-86F9AF1E886F}">
      <dgm:prSet/>
      <dgm:spPr/>
      <dgm:t>
        <a:bodyPr/>
        <a:lstStyle/>
        <a:p>
          <a:endParaRPr lang="en-US"/>
        </a:p>
      </dgm:t>
    </dgm:pt>
    <dgm:pt modelId="{2A54A224-89A4-42B8-8B82-01F5DFD89C43}" type="sibTrans" cxnId="{88BEFC90-94D8-49C8-B1A5-86F9AF1E886F}">
      <dgm:prSet/>
      <dgm:spPr/>
      <dgm:t>
        <a:bodyPr/>
        <a:lstStyle/>
        <a:p>
          <a:endParaRPr lang="en-US"/>
        </a:p>
      </dgm:t>
    </dgm:pt>
    <dgm:pt modelId="{2DC65ABB-C11F-4147-9FC5-BB8AC9AA132F}">
      <dgm:prSet phldrT="[Text]" custT="1"/>
      <dgm:spPr/>
      <dgm:t>
        <a:bodyPr/>
        <a:lstStyle/>
        <a:p>
          <a:r>
            <a:rPr lang="en-US" sz="1600" dirty="0" smtClean="0"/>
            <a:t>Agreements for Use of Resources</a:t>
          </a:r>
          <a:endParaRPr lang="en-US" sz="1600" dirty="0"/>
        </a:p>
      </dgm:t>
    </dgm:pt>
    <dgm:pt modelId="{2AC06677-6210-48D9-A299-9BAC67C7BEA1}" type="parTrans" cxnId="{3D5D7243-A374-4F40-B6F7-413D59C7B9DA}">
      <dgm:prSet/>
      <dgm:spPr/>
      <dgm:t>
        <a:bodyPr/>
        <a:lstStyle/>
        <a:p>
          <a:endParaRPr lang="en-US"/>
        </a:p>
      </dgm:t>
    </dgm:pt>
    <dgm:pt modelId="{B30EB8E6-A80E-4D2B-84F5-3CEE0BCFBFAB}" type="sibTrans" cxnId="{3D5D7243-A374-4F40-B6F7-413D59C7B9DA}">
      <dgm:prSet/>
      <dgm:spPr/>
      <dgm:t>
        <a:bodyPr/>
        <a:lstStyle/>
        <a:p>
          <a:endParaRPr lang="en-US"/>
        </a:p>
      </dgm:t>
    </dgm:pt>
    <dgm:pt modelId="{ABF897A1-EDEB-4739-9D23-10B4BDB5443F}">
      <dgm:prSet phldrT="[Text]"/>
      <dgm:spPr/>
      <dgm:t>
        <a:bodyPr/>
        <a:lstStyle/>
        <a:p>
          <a:r>
            <a:rPr lang="en-US" dirty="0" smtClean="0">
              <a:solidFill>
                <a:schemeClr val="tx1"/>
              </a:solidFill>
            </a:rPr>
            <a:t>Phase IV</a:t>
          </a:r>
          <a:endParaRPr lang="en-US" dirty="0">
            <a:solidFill>
              <a:schemeClr val="tx1"/>
            </a:solidFill>
          </a:endParaRPr>
        </a:p>
      </dgm:t>
    </dgm:pt>
    <dgm:pt modelId="{FB20F325-5CB5-4F8D-8165-74B364D9DC78}" type="parTrans" cxnId="{3E688AD7-E8F7-43ED-A254-E2BFCDB586C0}">
      <dgm:prSet/>
      <dgm:spPr/>
      <dgm:t>
        <a:bodyPr/>
        <a:lstStyle/>
        <a:p>
          <a:endParaRPr lang="en-US"/>
        </a:p>
      </dgm:t>
    </dgm:pt>
    <dgm:pt modelId="{4D52C42A-D645-4040-AB70-97F16CF93C5D}" type="sibTrans" cxnId="{3E688AD7-E8F7-43ED-A254-E2BFCDB586C0}">
      <dgm:prSet/>
      <dgm:spPr/>
      <dgm:t>
        <a:bodyPr/>
        <a:lstStyle/>
        <a:p>
          <a:endParaRPr lang="en-US"/>
        </a:p>
      </dgm:t>
    </dgm:pt>
    <dgm:pt modelId="{638614A2-EAA0-490D-B044-2E7A9C3D21BF}">
      <dgm:prSet custT="1"/>
      <dgm:spPr/>
      <dgm:t>
        <a:bodyPr/>
        <a:lstStyle/>
        <a:p>
          <a:pPr algn="l"/>
          <a:r>
            <a:rPr lang="en-US" sz="1600" dirty="0" smtClean="0"/>
            <a:t>System Monitoring</a:t>
          </a:r>
          <a:endParaRPr lang="en-US" sz="1600" dirty="0"/>
        </a:p>
      </dgm:t>
    </dgm:pt>
    <dgm:pt modelId="{5B5B7292-2680-4103-A740-3D78E8557BC4}" type="parTrans" cxnId="{0B7A28C9-C20B-4C3A-9B59-13269A9242FC}">
      <dgm:prSet/>
      <dgm:spPr/>
      <dgm:t>
        <a:bodyPr/>
        <a:lstStyle/>
        <a:p>
          <a:endParaRPr lang="en-US"/>
        </a:p>
      </dgm:t>
    </dgm:pt>
    <dgm:pt modelId="{DDECE856-3F76-4D9D-8388-9AA80A458773}" type="sibTrans" cxnId="{0B7A28C9-C20B-4C3A-9B59-13269A9242FC}">
      <dgm:prSet/>
      <dgm:spPr/>
      <dgm:t>
        <a:bodyPr/>
        <a:lstStyle/>
        <a:p>
          <a:endParaRPr lang="en-US"/>
        </a:p>
      </dgm:t>
    </dgm:pt>
    <dgm:pt modelId="{07609227-A1EF-459D-BFC4-8B66D9C298FE}">
      <dgm:prSet custT="1"/>
      <dgm:spPr/>
      <dgm:t>
        <a:bodyPr/>
        <a:lstStyle/>
        <a:p>
          <a:pPr algn="l"/>
          <a:endParaRPr lang="en-US" sz="1600" dirty="0"/>
        </a:p>
      </dgm:t>
    </dgm:pt>
    <dgm:pt modelId="{84B05966-ED1A-4015-988E-45656E6993DD}" type="parTrans" cxnId="{8A66A3A2-31B9-48B0-B61A-697BF403C4A6}">
      <dgm:prSet/>
      <dgm:spPr/>
      <dgm:t>
        <a:bodyPr/>
        <a:lstStyle/>
        <a:p>
          <a:endParaRPr lang="en-US"/>
        </a:p>
      </dgm:t>
    </dgm:pt>
    <dgm:pt modelId="{4F9FC8D4-3F93-4133-A319-B62A346E1F6D}" type="sibTrans" cxnId="{8A66A3A2-31B9-48B0-B61A-697BF403C4A6}">
      <dgm:prSet/>
      <dgm:spPr/>
      <dgm:t>
        <a:bodyPr/>
        <a:lstStyle/>
        <a:p>
          <a:endParaRPr lang="en-US"/>
        </a:p>
      </dgm:t>
    </dgm:pt>
    <dgm:pt modelId="{CFC69244-A859-4108-9D82-7E1C03389229}">
      <dgm:prSet phldrT="[Text]" custT="1"/>
      <dgm:spPr>
        <a:solidFill>
          <a:schemeClr val="accent3">
            <a:lumMod val="20000"/>
            <a:lumOff val="80000"/>
            <a:alpha val="90000"/>
          </a:schemeClr>
        </a:solidFill>
      </dgm:spPr>
      <dgm:t>
        <a:bodyPr/>
        <a:lstStyle/>
        <a:p>
          <a:r>
            <a:rPr lang="en-US" sz="1600" dirty="0" smtClean="0"/>
            <a:t>Political and Economic Context	</a:t>
          </a:r>
          <a:endParaRPr lang="en-US" sz="1600" dirty="0"/>
        </a:p>
      </dgm:t>
    </dgm:pt>
    <dgm:pt modelId="{88A5F88C-2F39-4234-92FD-AE62136D113A}" type="parTrans" cxnId="{34E743C9-9CD3-4991-B2FE-46BBE746C3AE}">
      <dgm:prSet/>
      <dgm:spPr/>
      <dgm:t>
        <a:bodyPr/>
        <a:lstStyle/>
        <a:p>
          <a:endParaRPr lang="en-US"/>
        </a:p>
      </dgm:t>
    </dgm:pt>
    <dgm:pt modelId="{1EB16ACC-76BF-4317-BEB5-FE7E5D64E0DF}" type="sibTrans" cxnId="{34E743C9-9CD3-4991-B2FE-46BBE746C3AE}">
      <dgm:prSet/>
      <dgm:spPr/>
      <dgm:t>
        <a:bodyPr/>
        <a:lstStyle/>
        <a:p>
          <a:endParaRPr lang="en-US"/>
        </a:p>
      </dgm:t>
    </dgm:pt>
    <dgm:pt modelId="{FC9670FD-E5C4-41A3-856F-7444324589F5}">
      <dgm:prSet phldrT="[Text]" custT="1"/>
      <dgm:spPr/>
      <dgm:t>
        <a:bodyPr/>
        <a:lstStyle/>
        <a:p>
          <a:r>
            <a:rPr lang="en-US" sz="1600" dirty="0" smtClean="0"/>
            <a:t>Infrastructure</a:t>
          </a:r>
          <a:endParaRPr lang="en-US" sz="1600" dirty="0"/>
        </a:p>
      </dgm:t>
    </dgm:pt>
    <dgm:pt modelId="{233FFFEA-C5D7-4AD6-9259-EF199ED9FF8F}" type="parTrans" cxnId="{38E19837-0D87-4970-9C61-08FE6C45B6CC}">
      <dgm:prSet/>
      <dgm:spPr/>
      <dgm:t>
        <a:bodyPr/>
        <a:lstStyle/>
        <a:p>
          <a:endParaRPr lang="en-US"/>
        </a:p>
      </dgm:t>
    </dgm:pt>
    <dgm:pt modelId="{D7E019E7-0A5C-4DB3-A267-41F3BE6CEB93}" type="sibTrans" cxnId="{38E19837-0D87-4970-9C61-08FE6C45B6CC}">
      <dgm:prSet/>
      <dgm:spPr/>
      <dgm:t>
        <a:bodyPr/>
        <a:lstStyle/>
        <a:p>
          <a:endParaRPr lang="en-US"/>
        </a:p>
      </dgm:t>
    </dgm:pt>
    <dgm:pt modelId="{9BEBF4E5-39E0-4644-AA38-BE6A86B0FC66}">
      <dgm:prSet phldrT="[Text]" custT="1"/>
      <dgm:spPr/>
      <dgm:t>
        <a:bodyPr/>
        <a:lstStyle/>
        <a:p>
          <a:r>
            <a:rPr lang="en-US" sz="1600" dirty="0" smtClean="0"/>
            <a:t>Policies and Procedures</a:t>
          </a:r>
          <a:endParaRPr lang="en-US" sz="1600" dirty="0"/>
        </a:p>
      </dgm:t>
    </dgm:pt>
    <dgm:pt modelId="{140DB667-19D5-4F67-BF62-52B1D8CEA88E}" type="parTrans" cxnId="{57592B0F-C180-40FB-8769-399C958D8255}">
      <dgm:prSet/>
      <dgm:spPr/>
      <dgm:t>
        <a:bodyPr/>
        <a:lstStyle/>
        <a:p>
          <a:endParaRPr lang="en-US"/>
        </a:p>
      </dgm:t>
    </dgm:pt>
    <dgm:pt modelId="{16C846A5-7A5C-4739-B1E1-E72A17772DBB}" type="sibTrans" cxnId="{57592B0F-C180-40FB-8769-399C958D8255}">
      <dgm:prSet/>
      <dgm:spPr/>
      <dgm:t>
        <a:bodyPr/>
        <a:lstStyle/>
        <a:p>
          <a:endParaRPr lang="en-US"/>
        </a:p>
      </dgm:t>
    </dgm:pt>
    <dgm:pt modelId="{9AB498C4-BB98-4740-B8CC-9848A6D0B673}">
      <dgm:prSet phldrT="[Text]" custT="1"/>
      <dgm:spPr/>
      <dgm:t>
        <a:bodyPr/>
        <a:lstStyle/>
        <a:p>
          <a:r>
            <a:rPr lang="en-US" sz="1600" dirty="0" smtClean="0"/>
            <a:t>Guidance and Support</a:t>
          </a:r>
          <a:endParaRPr lang="en-US" sz="1600" dirty="0"/>
        </a:p>
      </dgm:t>
    </dgm:pt>
    <dgm:pt modelId="{581BB0A0-FFDB-4012-9489-0FB1E0C63574}" type="parTrans" cxnId="{2DF46B3B-AEDD-41DF-BE74-1DF21A01A92C}">
      <dgm:prSet/>
      <dgm:spPr/>
      <dgm:t>
        <a:bodyPr/>
        <a:lstStyle/>
        <a:p>
          <a:endParaRPr lang="en-US"/>
        </a:p>
      </dgm:t>
    </dgm:pt>
    <dgm:pt modelId="{504C3086-5A05-45C6-82E8-4CBE843E36D1}" type="sibTrans" cxnId="{2DF46B3B-AEDD-41DF-BE74-1DF21A01A92C}">
      <dgm:prSet/>
      <dgm:spPr/>
      <dgm:t>
        <a:bodyPr/>
        <a:lstStyle/>
        <a:p>
          <a:endParaRPr lang="en-US"/>
        </a:p>
      </dgm:t>
    </dgm:pt>
    <dgm:pt modelId="{535CA79F-1477-4DC5-BC33-C301AE8036B0}" type="pres">
      <dgm:prSet presAssocID="{EE7DC2C0-31DD-406A-98E3-151EDEC5BA9D}" presName="Name0" presStyleCnt="0">
        <dgm:presLayoutVars>
          <dgm:dir/>
          <dgm:animLvl val="lvl"/>
          <dgm:resizeHandles/>
        </dgm:presLayoutVars>
      </dgm:prSet>
      <dgm:spPr/>
      <dgm:t>
        <a:bodyPr/>
        <a:lstStyle/>
        <a:p>
          <a:endParaRPr lang="en-US"/>
        </a:p>
      </dgm:t>
    </dgm:pt>
    <dgm:pt modelId="{CB2A1505-B9A2-4125-AB60-230D5E77EE46}" type="pres">
      <dgm:prSet presAssocID="{99C04E2C-8230-4C46-B6A3-FE6EE704B1E7}" presName="linNode" presStyleCnt="0"/>
      <dgm:spPr/>
    </dgm:pt>
    <dgm:pt modelId="{08A3FFDD-993E-4782-9984-6B97DBE5A7BB}" type="pres">
      <dgm:prSet presAssocID="{99C04E2C-8230-4C46-B6A3-FE6EE704B1E7}" presName="parentShp" presStyleLbl="node1" presStyleIdx="0" presStyleCnt="4" custScaleY="28269">
        <dgm:presLayoutVars>
          <dgm:bulletEnabled val="1"/>
        </dgm:presLayoutVars>
      </dgm:prSet>
      <dgm:spPr/>
      <dgm:t>
        <a:bodyPr/>
        <a:lstStyle/>
        <a:p>
          <a:endParaRPr lang="en-US"/>
        </a:p>
      </dgm:t>
    </dgm:pt>
    <dgm:pt modelId="{25965946-2895-45E3-AC64-00E4084105F8}" type="pres">
      <dgm:prSet presAssocID="{99C04E2C-8230-4C46-B6A3-FE6EE704B1E7}" presName="childShp" presStyleLbl="bgAccFollowNode1" presStyleIdx="0" presStyleCnt="4" custScaleY="63621" custLinFactNeighborX="490" custLinFactNeighborY="-1172">
        <dgm:presLayoutVars>
          <dgm:bulletEnabled val="1"/>
        </dgm:presLayoutVars>
      </dgm:prSet>
      <dgm:spPr/>
      <dgm:t>
        <a:bodyPr/>
        <a:lstStyle/>
        <a:p>
          <a:endParaRPr lang="en-US"/>
        </a:p>
      </dgm:t>
    </dgm:pt>
    <dgm:pt modelId="{B5CC8B96-290F-4DC4-8020-8A27B2D9E071}" type="pres">
      <dgm:prSet presAssocID="{106CF904-81D8-46CA-95B8-3D2199470591}" presName="spacing" presStyleCnt="0"/>
      <dgm:spPr/>
    </dgm:pt>
    <dgm:pt modelId="{7EE0CA1A-B0CC-444B-9FA1-8C4B9733ED74}" type="pres">
      <dgm:prSet presAssocID="{805366AE-F062-4EE8-A562-FEDA9235B0BB}" presName="linNode" presStyleCnt="0"/>
      <dgm:spPr/>
    </dgm:pt>
    <dgm:pt modelId="{9419332C-D928-430B-87B8-876A86CB0875}" type="pres">
      <dgm:prSet presAssocID="{805366AE-F062-4EE8-A562-FEDA9235B0BB}" presName="parentShp" presStyleLbl="node1" presStyleIdx="1" presStyleCnt="4" custScaleY="30008">
        <dgm:presLayoutVars>
          <dgm:bulletEnabled val="1"/>
        </dgm:presLayoutVars>
      </dgm:prSet>
      <dgm:spPr/>
      <dgm:t>
        <a:bodyPr/>
        <a:lstStyle/>
        <a:p>
          <a:endParaRPr lang="en-US"/>
        </a:p>
      </dgm:t>
    </dgm:pt>
    <dgm:pt modelId="{BCE40E79-0E9A-4C01-A353-F7242FFC2A1A}" type="pres">
      <dgm:prSet presAssocID="{805366AE-F062-4EE8-A562-FEDA9235B0BB}" presName="childShp" presStyleLbl="bgAccFollowNode1" presStyleIdx="1" presStyleCnt="4" custScaleY="47267">
        <dgm:presLayoutVars>
          <dgm:bulletEnabled val="1"/>
        </dgm:presLayoutVars>
      </dgm:prSet>
      <dgm:spPr/>
      <dgm:t>
        <a:bodyPr/>
        <a:lstStyle/>
        <a:p>
          <a:endParaRPr lang="en-US"/>
        </a:p>
      </dgm:t>
    </dgm:pt>
    <dgm:pt modelId="{A062C901-EDDF-4BFF-B33C-CB18FDE4ADB7}" type="pres">
      <dgm:prSet presAssocID="{3621DB37-C561-4249-A81E-6D94EC51D96C}" presName="spacing" presStyleCnt="0"/>
      <dgm:spPr/>
    </dgm:pt>
    <dgm:pt modelId="{1E30E734-C87C-473D-B1D7-E3B72CA75DDE}" type="pres">
      <dgm:prSet presAssocID="{7DDDB919-EEBC-4241-9C1C-CA75CB466CA9}" presName="linNode" presStyleCnt="0"/>
      <dgm:spPr/>
    </dgm:pt>
    <dgm:pt modelId="{5812FDE9-3DC6-48CC-AF6C-24859C110E6A}" type="pres">
      <dgm:prSet presAssocID="{7DDDB919-EEBC-4241-9C1C-CA75CB466CA9}" presName="parentShp" presStyleLbl="node1" presStyleIdx="2" presStyleCnt="4" custScaleY="28857">
        <dgm:presLayoutVars>
          <dgm:bulletEnabled val="1"/>
        </dgm:presLayoutVars>
      </dgm:prSet>
      <dgm:spPr/>
      <dgm:t>
        <a:bodyPr/>
        <a:lstStyle/>
        <a:p>
          <a:endParaRPr lang="en-US"/>
        </a:p>
      </dgm:t>
    </dgm:pt>
    <dgm:pt modelId="{BA15E57F-1E59-42D8-B418-C643820A2130}" type="pres">
      <dgm:prSet presAssocID="{7DDDB919-EEBC-4241-9C1C-CA75CB466CA9}" presName="childShp" presStyleLbl="bgAccFollowNode1" presStyleIdx="2" presStyleCnt="4" custScaleY="69288">
        <dgm:presLayoutVars>
          <dgm:bulletEnabled val="1"/>
        </dgm:presLayoutVars>
      </dgm:prSet>
      <dgm:spPr/>
      <dgm:t>
        <a:bodyPr/>
        <a:lstStyle/>
        <a:p>
          <a:endParaRPr lang="en-US"/>
        </a:p>
      </dgm:t>
    </dgm:pt>
    <dgm:pt modelId="{D537BE04-93B0-41B7-A789-0389D0A8813F}" type="pres">
      <dgm:prSet presAssocID="{2A54A224-89A4-42B8-8B82-01F5DFD89C43}" presName="spacing" presStyleCnt="0"/>
      <dgm:spPr/>
    </dgm:pt>
    <dgm:pt modelId="{D012E2AE-3462-439C-978F-52E7B1DFC2A2}" type="pres">
      <dgm:prSet presAssocID="{ABF897A1-EDEB-4739-9D23-10B4BDB5443F}" presName="linNode" presStyleCnt="0"/>
      <dgm:spPr/>
    </dgm:pt>
    <dgm:pt modelId="{112DDB11-6C6B-4A62-A9C9-66C5045A9D34}" type="pres">
      <dgm:prSet presAssocID="{ABF897A1-EDEB-4739-9D23-10B4BDB5443F}" presName="parentShp" presStyleLbl="node1" presStyleIdx="3" presStyleCnt="4" custScaleY="28857">
        <dgm:presLayoutVars>
          <dgm:bulletEnabled val="1"/>
        </dgm:presLayoutVars>
      </dgm:prSet>
      <dgm:spPr/>
      <dgm:t>
        <a:bodyPr/>
        <a:lstStyle/>
        <a:p>
          <a:endParaRPr lang="en-US"/>
        </a:p>
      </dgm:t>
    </dgm:pt>
    <dgm:pt modelId="{3435B070-4F8A-4F4E-A9C9-BAB180701505}" type="pres">
      <dgm:prSet presAssocID="{ABF897A1-EDEB-4739-9D23-10B4BDB5443F}" presName="childShp" presStyleLbl="bgAccFollowNode1" presStyleIdx="3" presStyleCnt="4" custScaleY="48772">
        <dgm:presLayoutVars>
          <dgm:bulletEnabled val="1"/>
        </dgm:presLayoutVars>
      </dgm:prSet>
      <dgm:spPr/>
      <dgm:t>
        <a:bodyPr/>
        <a:lstStyle/>
        <a:p>
          <a:endParaRPr lang="en-US"/>
        </a:p>
      </dgm:t>
    </dgm:pt>
  </dgm:ptLst>
  <dgm:cxnLst>
    <dgm:cxn modelId="{ECE23A28-F380-48FD-AD6D-4EBC754B87DE}" type="presOf" srcId="{7DDDB919-EEBC-4241-9C1C-CA75CB466CA9}" destId="{5812FDE9-3DC6-48CC-AF6C-24859C110E6A}" srcOrd="0" destOrd="0" presId="urn:microsoft.com/office/officeart/2005/8/layout/vList6"/>
    <dgm:cxn modelId="{8A66A3A2-31B9-48B0-B61A-697BF403C4A6}" srcId="{ABF897A1-EDEB-4739-9D23-10B4BDB5443F}" destId="{07609227-A1EF-459D-BFC4-8B66D9C298FE}" srcOrd="1" destOrd="0" parTransId="{84B05966-ED1A-4015-988E-45656E6993DD}" sibTransId="{4F9FC8D4-3F93-4133-A319-B62A346E1F6D}"/>
    <dgm:cxn modelId="{6C97962A-BC2A-467E-9472-8A1529863283}" type="presOf" srcId="{EE7DC2C0-31DD-406A-98E3-151EDEC5BA9D}" destId="{535CA79F-1477-4DC5-BC33-C301AE8036B0}" srcOrd="0" destOrd="0" presId="urn:microsoft.com/office/officeart/2005/8/layout/vList6"/>
    <dgm:cxn modelId="{69C1420C-D3AC-4B37-9371-E995E9CF840F}" type="presOf" srcId="{9BEBF4E5-39E0-4644-AA38-BE6A86B0FC66}" destId="{BA15E57F-1E59-42D8-B418-C643820A2130}" srcOrd="0" destOrd="2" presId="urn:microsoft.com/office/officeart/2005/8/layout/vList6"/>
    <dgm:cxn modelId="{38E19837-0D87-4970-9C61-08FE6C45B6CC}" srcId="{7DDDB919-EEBC-4241-9C1C-CA75CB466CA9}" destId="{FC9670FD-E5C4-41A3-856F-7444324589F5}" srcOrd="1" destOrd="0" parTransId="{233FFFEA-C5D7-4AD6-9259-EF199ED9FF8F}" sibTransId="{D7E019E7-0A5C-4DB3-A267-41F3BE6CEB93}"/>
    <dgm:cxn modelId="{57592B0F-C180-40FB-8769-399C958D8255}" srcId="{7DDDB919-EEBC-4241-9C1C-CA75CB466CA9}" destId="{9BEBF4E5-39E0-4644-AA38-BE6A86B0FC66}" srcOrd="2" destOrd="0" parTransId="{140DB667-19D5-4F67-BF62-52B1D8CEA88E}" sibTransId="{16C846A5-7A5C-4739-B1E1-E72A17772DBB}"/>
    <dgm:cxn modelId="{36371C7E-FB38-495D-800D-20A0BDA6BE5B}" type="presOf" srcId="{07609227-A1EF-459D-BFC4-8B66D9C298FE}" destId="{3435B070-4F8A-4F4E-A9C9-BAB180701505}" srcOrd="0" destOrd="1" presId="urn:microsoft.com/office/officeart/2005/8/layout/vList6"/>
    <dgm:cxn modelId="{0B7A28C9-C20B-4C3A-9B59-13269A9242FC}" srcId="{ABF897A1-EDEB-4739-9D23-10B4BDB5443F}" destId="{638614A2-EAA0-490D-B044-2E7A9C3D21BF}" srcOrd="0" destOrd="0" parTransId="{5B5B7292-2680-4103-A740-3D78E8557BC4}" sibTransId="{DDECE856-3F76-4D9D-8388-9AA80A458773}"/>
    <dgm:cxn modelId="{2FBCDC2C-2E26-4244-AFD0-7FD5B295CB56}" type="presOf" srcId="{FC9670FD-E5C4-41A3-856F-7444324589F5}" destId="{BA15E57F-1E59-42D8-B418-C643820A2130}" srcOrd="0" destOrd="1" presId="urn:microsoft.com/office/officeart/2005/8/layout/vList6"/>
    <dgm:cxn modelId="{1E6A7C51-2888-4CC9-AB55-0C2855F4D225}" type="presOf" srcId="{9AB498C4-BB98-4740-B8CC-9848A6D0B673}" destId="{BA15E57F-1E59-42D8-B418-C643820A2130}" srcOrd="0" destOrd="3" presId="urn:microsoft.com/office/officeart/2005/8/layout/vList6"/>
    <dgm:cxn modelId="{289BA3ED-1D4C-4974-B119-5904FFCEFC59}" type="presOf" srcId="{5EA30F85-3285-4D5D-9E99-59D4279F8F12}" destId="{25965946-2895-45E3-AC64-00E4084105F8}" srcOrd="0" destOrd="0" presId="urn:microsoft.com/office/officeart/2005/8/layout/vList6"/>
    <dgm:cxn modelId="{06D0DE15-B182-4108-92FC-70BE6F67D45A}" type="presOf" srcId="{2DC65ABB-C11F-4147-9FC5-BB8AC9AA132F}" destId="{BA15E57F-1E59-42D8-B418-C643820A2130}" srcOrd="0" destOrd="0" presId="urn:microsoft.com/office/officeart/2005/8/layout/vList6"/>
    <dgm:cxn modelId="{DDD0F610-1716-4E48-B573-237ECA308807}" type="presOf" srcId="{638614A2-EAA0-490D-B044-2E7A9C3D21BF}" destId="{3435B070-4F8A-4F4E-A9C9-BAB180701505}" srcOrd="0" destOrd="0" presId="urn:microsoft.com/office/officeart/2005/8/layout/vList6"/>
    <dgm:cxn modelId="{78EEAA24-2C7B-48C6-B1AC-34E82CBAE74B}" srcId="{EE7DC2C0-31DD-406A-98E3-151EDEC5BA9D}" destId="{805366AE-F062-4EE8-A562-FEDA9235B0BB}" srcOrd="1" destOrd="0" parTransId="{24CADB0D-84BA-46EF-AA2C-9A9F07F6F1FA}" sibTransId="{3621DB37-C561-4249-A81E-6D94EC51D96C}"/>
    <dgm:cxn modelId="{BC9A3CE0-DB03-427B-B3C1-CF2D573AA52A}" type="presOf" srcId="{ABF897A1-EDEB-4739-9D23-10B4BDB5443F}" destId="{112DDB11-6C6B-4A62-A9C9-66C5045A9D34}" srcOrd="0" destOrd="0" presId="urn:microsoft.com/office/officeart/2005/8/layout/vList6"/>
    <dgm:cxn modelId="{34E743C9-9CD3-4991-B2FE-46BBE746C3AE}" srcId="{99C04E2C-8230-4C46-B6A3-FE6EE704B1E7}" destId="{CFC69244-A859-4108-9D82-7E1C03389229}" srcOrd="2" destOrd="0" parTransId="{88A5F88C-2F39-4234-92FD-AE62136D113A}" sibTransId="{1EB16ACC-76BF-4317-BEB5-FE7E5D64E0DF}"/>
    <dgm:cxn modelId="{3E688AD7-E8F7-43ED-A254-E2BFCDB586C0}" srcId="{EE7DC2C0-31DD-406A-98E3-151EDEC5BA9D}" destId="{ABF897A1-EDEB-4739-9D23-10B4BDB5443F}" srcOrd="3" destOrd="0" parTransId="{FB20F325-5CB5-4F8D-8165-74B364D9DC78}" sibTransId="{4D52C42A-D645-4040-AB70-97F16CF93C5D}"/>
    <dgm:cxn modelId="{187A046C-E672-47E5-B5FF-980D3AEB780E}" type="presOf" srcId="{CFC69244-A859-4108-9D82-7E1C03389229}" destId="{25965946-2895-45E3-AC64-00E4084105F8}" srcOrd="0" destOrd="2" presId="urn:microsoft.com/office/officeart/2005/8/layout/vList6"/>
    <dgm:cxn modelId="{2DF46B3B-AEDD-41DF-BE74-1DF21A01A92C}" srcId="{7DDDB919-EEBC-4241-9C1C-CA75CB466CA9}" destId="{9AB498C4-BB98-4740-B8CC-9848A6D0B673}" srcOrd="3" destOrd="0" parTransId="{581BB0A0-FFDB-4012-9489-0FB1E0C63574}" sibTransId="{504C3086-5A05-45C6-82E8-4CBE843E36D1}"/>
    <dgm:cxn modelId="{99A36959-9081-4BA0-9C27-9B23CAB62393}" srcId="{99C04E2C-8230-4C46-B6A3-FE6EE704B1E7}" destId="{5EA30F85-3285-4D5D-9E99-59D4279F8F12}" srcOrd="0" destOrd="0" parTransId="{EC14899A-FEF9-46B2-AD70-A1271E865C1A}" sibTransId="{DAB97256-9194-4E5F-AEEF-2D9331240AE1}"/>
    <dgm:cxn modelId="{3D5D7243-A374-4F40-B6F7-413D59C7B9DA}" srcId="{7DDDB919-EEBC-4241-9C1C-CA75CB466CA9}" destId="{2DC65ABB-C11F-4147-9FC5-BB8AC9AA132F}" srcOrd="0" destOrd="0" parTransId="{2AC06677-6210-48D9-A299-9BAC67C7BEA1}" sibTransId="{B30EB8E6-A80E-4D2B-84F5-3CEE0BCFBFAB}"/>
    <dgm:cxn modelId="{88BEFC90-94D8-49C8-B1A5-86F9AF1E886F}" srcId="{EE7DC2C0-31DD-406A-98E3-151EDEC5BA9D}" destId="{7DDDB919-EEBC-4241-9C1C-CA75CB466CA9}" srcOrd="2" destOrd="0" parTransId="{87649503-365E-4BD1-8962-2E69298A460D}" sibTransId="{2A54A224-89A4-42B8-8B82-01F5DFD89C43}"/>
    <dgm:cxn modelId="{CD4AF6E4-A7E9-4985-A45C-CE32DE37E810}" type="presOf" srcId="{805366AE-F062-4EE8-A562-FEDA9235B0BB}" destId="{9419332C-D928-430B-87B8-876A86CB0875}" srcOrd="0" destOrd="0" presId="urn:microsoft.com/office/officeart/2005/8/layout/vList6"/>
    <dgm:cxn modelId="{65584F7B-C892-45D9-B5C1-5C7AA6E1B386}" type="presOf" srcId="{99C04E2C-8230-4C46-B6A3-FE6EE704B1E7}" destId="{08A3FFDD-993E-4782-9984-6B97DBE5A7BB}" srcOrd="0" destOrd="0" presId="urn:microsoft.com/office/officeart/2005/8/layout/vList6"/>
    <dgm:cxn modelId="{3E33F458-E724-479D-8642-F1C77F9EA49D}" srcId="{99C04E2C-8230-4C46-B6A3-FE6EE704B1E7}" destId="{72AF9A44-9E01-49B0-8996-57C88CFFB475}" srcOrd="1" destOrd="0" parTransId="{92B45A45-CDC7-43C2-B25B-8D7AEFF386B3}" sibTransId="{33608AF3-E592-4302-AC4A-1784FF8EC30A}"/>
    <dgm:cxn modelId="{011ACD36-9AE2-4AFA-8716-BD9CDDC4D24C}" srcId="{EE7DC2C0-31DD-406A-98E3-151EDEC5BA9D}" destId="{99C04E2C-8230-4C46-B6A3-FE6EE704B1E7}" srcOrd="0" destOrd="0" parTransId="{87198ECA-AFB2-4141-9BEF-56E60385AA82}" sibTransId="{106CF904-81D8-46CA-95B8-3D2199470591}"/>
    <dgm:cxn modelId="{D825F6D0-7C7F-4A8E-BA24-C01ACE74076D}" type="presOf" srcId="{72AF9A44-9E01-49B0-8996-57C88CFFB475}" destId="{25965946-2895-45E3-AC64-00E4084105F8}" srcOrd="0" destOrd="1" presId="urn:microsoft.com/office/officeart/2005/8/layout/vList6"/>
    <dgm:cxn modelId="{C3B00EC2-8A6E-4735-9D43-60CAD6BB9490}" srcId="{805366AE-F062-4EE8-A562-FEDA9235B0BB}" destId="{B7910DE3-8F8A-4FC8-8376-CBC27AC80817}" srcOrd="0" destOrd="0" parTransId="{7CE18160-0E70-4A48-84E1-91B767619A62}" sibTransId="{0DAF1BD2-4BBA-43F8-BD89-B5F89207BDAC}"/>
    <dgm:cxn modelId="{50E77D52-B65E-480D-8BED-1518EF26F4F0}" type="presOf" srcId="{B7910DE3-8F8A-4FC8-8376-CBC27AC80817}" destId="{BCE40E79-0E9A-4C01-A353-F7242FFC2A1A}" srcOrd="0" destOrd="0" presId="urn:microsoft.com/office/officeart/2005/8/layout/vList6"/>
    <dgm:cxn modelId="{6B25F0D0-FAE2-4C7D-8856-16723746F1F9}" type="presParOf" srcId="{535CA79F-1477-4DC5-BC33-C301AE8036B0}" destId="{CB2A1505-B9A2-4125-AB60-230D5E77EE46}" srcOrd="0" destOrd="0" presId="urn:microsoft.com/office/officeart/2005/8/layout/vList6"/>
    <dgm:cxn modelId="{8A9326F5-11F1-4FBE-8F5A-5F674011A73B}" type="presParOf" srcId="{CB2A1505-B9A2-4125-AB60-230D5E77EE46}" destId="{08A3FFDD-993E-4782-9984-6B97DBE5A7BB}" srcOrd="0" destOrd="0" presId="urn:microsoft.com/office/officeart/2005/8/layout/vList6"/>
    <dgm:cxn modelId="{B164BA70-D30A-4E0A-BE26-B2AD1C2E5E5C}" type="presParOf" srcId="{CB2A1505-B9A2-4125-AB60-230D5E77EE46}" destId="{25965946-2895-45E3-AC64-00E4084105F8}" srcOrd="1" destOrd="0" presId="urn:microsoft.com/office/officeart/2005/8/layout/vList6"/>
    <dgm:cxn modelId="{46FF0A68-8CE6-4CB8-8AFE-D3B069908029}" type="presParOf" srcId="{535CA79F-1477-4DC5-BC33-C301AE8036B0}" destId="{B5CC8B96-290F-4DC4-8020-8A27B2D9E071}" srcOrd="1" destOrd="0" presId="urn:microsoft.com/office/officeart/2005/8/layout/vList6"/>
    <dgm:cxn modelId="{60BED4FD-6E94-4AA1-8147-83AECF2BE333}" type="presParOf" srcId="{535CA79F-1477-4DC5-BC33-C301AE8036B0}" destId="{7EE0CA1A-B0CC-444B-9FA1-8C4B9733ED74}" srcOrd="2" destOrd="0" presId="urn:microsoft.com/office/officeart/2005/8/layout/vList6"/>
    <dgm:cxn modelId="{58363DC4-67E7-4C93-B8B8-7CDDFFB1A8D1}" type="presParOf" srcId="{7EE0CA1A-B0CC-444B-9FA1-8C4B9733ED74}" destId="{9419332C-D928-430B-87B8-876A86CB0875}" srcOrd="0" destOrd="0" presId="urn:microsoft.com/office/officeart/2005/8/layout/vList6"/>
    <dgm:cxn modelId="{1254E360-3076-4E8A-A05B-3B403959A319}" type="presParOf" srcId="{7EE0CA1A-B0CC-444B-9FA1-8C4B9733ED74}" destId="{BCE40E79-0E9A-4C01-A353-F7242FFC2A1A}" srcOrd="1" destOrd="0" presId="urn:microsoft.com/office/officeart/2005/8/layout/vList6"/>
    <dgm:cxn modelId="{E0C45F63-C221-4489-844A-094F3B0CA977}" type="presParOf" srcId="{535CA79F-1477-4DC5-BC33-C301AE8036B0}" destId="{A062C901-EDDF-4BFF-B33C-CB18FDE4ADB7}" srcOrd="3" destOrd="0" presId="urn:microsoft.com/office/officeart/2005/8/layout/vList6"/>
    <dgm:cxn modelId="{098468AC-CE14-4674-9FCB-E94533E3231A}" type="presParOf" srcId="{535CA79F-1477-4DC5-BC33-C301AE8036B0}" destId="{1E30E734-C87C-473D-B1D7-E3B72CA75DDE}" srcOrd="4" destOrd="0" presId="urn:microsoft.com/office/officeart/2005/8/layout/vList6"/>
    <dgm:cxn modelId="{8F2C647A-90CA-4FA4-B9BA-98420EF0C809}" type="presParOf" srcId="{1E30E734-C87C-473D-B1D7-E3B72CA75DDE}" destId="{5812FDE9-3DC6-48CC-AF6C-24859C110E6A}" srcOrd="0" destOrd="0" presId="urn:microsoft.com/office/officeart/2005/8/layout/vList6"/>
    <dgm:cxn modelId="{818034D9-BDB0-4B9E-B074-364F5DC28A52}" type="presParOf" srcId="{1E30E734-C87C-473D-B1D7-E3B72CA75DDE}" destId="{BA15E57F-1E59-42D8-B418-C643820A2130}" srcOrd="1" destOrd="0" presId="urn:microsoft.com/office/officeart/2005/8/layout/vList6"/>
    <dgm:cxn modelId="{566EB9B6-4159-415B-9DC8-1131942B35E2}" type="presParOf" srcId="{535CA79F-1477-4DC5-BC33-C301AE8036B0}" destId="{D537BE04-93B0-41B7-A789-0389D0A8813F}" srcOrd="5" destOrd="0" presId="urn:microsoft.com/office/officeart/2005/8/layout/vList6"/>
    <dgm:cxn modelId="{1BFD2520-1EBE-4DBB-AFAD-25974938E4CF}" type="presParOf" srcId="{535CA79F-1477-4DC5-BC33-C301AE8036B0}" destId="{D012E2AE-3462-439C-978F-52E7B1DFC2A2}" srcOrd="6" destOrd="0" presId="urn:microsoft.com/office/officeart/2005/8/layout/vList6"/>
    <dgm:cxn modelId="{5E8A8CEB-1526-4951-A991-E1FFD94F61CE}" type="presParOf" srcId="{D012E2AE-3462-439C-978F-52E7B1DFC2A2}" destId="{112DDB11-6C6B-4A62-A9C9-66C5045A9D34}" srcOrd="0" destOrd="0" presId="urn:microsoft.com/office/officeart/2005/8/layout/vList6"/>
    <dgm:cxn modelId="{2E1DCA29-CBE5-46A9-ABA3-E8A4C924EB24}" type="presParOf" srcId="{D012E2AE-3462-439C-978F-52E7B1DFC2A2}" destId="{3435B070-4F8A-4F4E-A9C9-BAB18070150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9E534-132E-413A-B0B5-ADF3D20AB8EB}" type="doc">
      <dgm:prSet loTypeId="urn:microsoft.com/office/officeart/2005/8/layout/hProcess9" loCatId="process" qsTypeId="urn:microsoft.com/office/officeart/2005/8/quickstyle/simple5" qsCatId="simple" csTypeId="urn:microsoft.com/office/officeart/2005/8/colors/accent1_2" csCatId="accent1" phldr="1"/>
      <dgm:spPr/>
    </dgm:pt>
    <dgm:pt modelId="{859D9C23-BB82-44BB-8234-D21C69BADB8E}">
      <dgm:prSet phldrT="[Text]"/>
      <dgm:spPr/>
      <dgm:t>
        <a:bodyPr/>
        <a:lstStyle/>
        <a:p>
          <a:r>
            <a:rPr lang="en-US" dirty="0" smtClean="0">
              <a:solidFill>
                <a:schemeClr val="tx1"/>
              </a:solidFill>
            </a:rPr>
            <a:t>Sub-component 1: Finance Planning Process/Forecasting</a:t>
          </a:r>
          <a:endParaRPr lang="en-US" dirty="0">
            <a:solidFill>
              <a:schemeClr val="tx1"/>
            </a:solidFill>
          </a:endParaRPr>
        </a:p>
      </dgm:t>
    </dgm:pt>
    <dgm:pt modelId="{9B975F1E-F049-45F3-A6C7-804CA8BD708C}" type="parTrans" cxnId="{35D1A9B5-0CB2-4362-91B4-516785CA0710}">
      <dgm:prSet/>
      <dgm:spPr/>
      <dgm:t>
        <a:bodyPr/>
        <a:lstStyle/>
        <a:p>
          <a:endParaRPr lang="en-US"/>
        </a:p>
      </dgm:t>
    </dgm:pt>
    <dgm:pt modelId="{4F01B424-386D-4199-9EFD-05B034F86844}" type="sibTrans" cxnId="{35D1A9B5-0CB2-4362-91B4-516785CA0710}">
      <dgm:prSet/>
      <dgm:spPr/>
      <dgm:t>
        <a:bodyPr/>
        <a:lstStyle/>
        <a:p>
          <a:endParaRPr lang="en-US"/>
        </a:p>
      </dgm:t>
    </dgm:pt>
    <dgm:pt modelId="{70E7CF5B-44AC-49A2-8998-F24052C46AE0}">
      <dgm:prSet phldrT="[Text]"/>
      <dgm:spPr/>
      <dgm:t>
        <a:bodyPr/>
        <a:lstStyle/>
        <a:p>
          <a:r>
            <a:rPr lang="en-US" dirty="0" smtClean="0">
              <a:solidFill>
                <a:schemeClr val="tx1"/>
              </a:solidFill>
            </a:rPr>
            <a:t>Sub-component 2: Fiscal Data</a:t>
          </a:r>
          <a:endParaRPr lang="en-US" dirty="0">
            <a:solidFill>
              <a:schemeClr val="tx1"/>
            </a:solidFill>
          </a:endParaRPr>
        </a:p>
      </dgm:t>
    </dgm:pt>
    <dgm:pt modelId="{B8659988-B54C-43E8-BADC-4D94449469B0}" type="parTrans" cxnId="{F4542C95-1934-44DB-B531-1FE282C61EC3}">
      <dgm:prSet/>
      <dgm:spPr/>
      <dgm:t>
        <a:bodyPr/>
        <a:lstStyle/>
        <a:p>
          <a:endParaRPr lang="en-US"/>
        </a:p>
      </dgm:t>
    </dgm:pt>
    <dgm:pt modelId="{C5917C96-7064-4408-8655-AC46001F65AE}" type="sibTrans" cxnId="{F4542C95-1934-44DB-B531-1FE282C61EC3}">
      <dgm:prSet/>
      <dgm:spPr/>
      <dgm:t>
        <a:bodyPr/>
        <a:lstStyle/>
        <a:p>
          <a:endParaRPr lang="en-US"/>
        </a:p>
      </dgm:t>
    </dgm:pt>
    <dgm:pt modelId="{80D3F818-F1A9-4D13-827E-2F181B97CCA6}" type="pres">
      <dgm:prSet presAssocID="{6C29E534-132E-413A-B0B5-ADF3D20AB8EB}" presName="CompostProcess" presStyleCnt="0">
        <dgm:presLayoutVars>
          <dgm:dir/>
          <dgm:resizeHandles val="exact"/>
        </dgm:presLayoutVars>
      </dgm:prSet>
      <dgm:spPr/>
    </dgm:pt>
    <dgm:pt modelId="{92B4A413-149D-4468-B166-E82477C124A6}" type="pres">
      <dgm:prSet presAssocID="{6C29E534-132E-413A-B0B5-ADF3D20AB8EB}" presName="arrow" presStyleLbl="bgShp" presStyleIdx="0" presStyleCnt="1"/>
      <dgm:spPr/>
    </dgm:pt>
    <dgm:pt modelId="{FE621E9C-3EC9-476D-9144-C05C8E980704}" type="pres">
      <dgm:prSet presAssocID="{6C29E534-132E-413A-B0B5-ADF3D20AB8EB}" presName="linearProcess" presStyleCnt="0"/>
      <dgm:spPr/>
    </dgm:pt>
    <dgm:pt modelId="{ADBFCDD9-66F5-40AF-9350-756EDAFBA110}" type="pres">
      <dgm:prSet presAssocID="{859D9C23-BB82-44BB-8234-D21C69BADB8E}" presName="textNode" presStyleLbl="node1" presStyleIdx="0" presStyleCnt="2">
        <dgm:presLayoutVars>
          <dgm:bulletEnabled val="1"/>
        </dgm:presLayoutVars>
      </dgm:prSet>
      <dgm:spPr/>
      <dgm:t>
        <a:bodyPr/>
        <a:lstStyle/>
        <a:p>
          <a:endParaRPr lang="en-US"/>
        </a:p>
      </dgm:t>
    </dgm:pt>
    <dgm:pt modelId="{0C6A7E9F-5C1F-404E-A046-45594064F5EB}" type="pres">
      <dgm:prSet presAssocID="{4F01B424-386D-4199-9EFD-05B034F86844}" presName="sibTrans" presStyleCnt="0"/>
      <dgm:spPr/>
    </dgm:pt>
    <dgm:pt modelId="{88D85E3E-8450-47E7-8A9E-284729440B22}" type="pres">
      <dgm:prSet presAssocID="{70E7CF5B-44AC-49A2-8998-F24052C46AE0}" presName="textNode" presStyleLbl="node1" presStyleIdx="1" presStyleCnt="2">
        <dgm:presLayoutVars>
          <dgm:bulletEnabled val="1"/>
        </dgm:presLayoutVars>
      </dgm:prSet>
      <dgm:spPr/>
      <dgm:t>
        <a:bodyPr/>
        <a:lstStyle/>
        <a:p>
          <a:endParaRPr lang="en-US"/>
        </a:p>
      </dgm:t>
    </dgm:pt>
  </dgm:ptLst>
  <dgm:cxnLst>
    <dgm:cxn modelId="{048572A4-856E-4688-B380-3F8A0CC753F0}" type="presOf" srcId="{6C29E534-132E-413A-B0B5-ADF3D20AB8EB}" destId="{80D3F818-F1A9-4D13-827E-2F181B97CCA6}" srcOrd="0" destOrd="0" presId="urn:microsoft.com/office/officeart/2005/8/layout/hProcess9"/>
    <dgm:cxn modelId="{F4542C95-1934-44DB-B531-1FE282C61EC3}" srcId="{6C29E534-132E-413A-B0B5-ADF3D20AB8EB}" destId="{70E7CF5B-44AC-49A2-8998-F24052C46AE0}" srcOrd="1" destOrd="0" parTransId="{B8659988-B54C-43E8-BADC-4D94449469B0}" sibTransId="{C5917C96-7064-4408-8655-AC46001F65AE}"/>
    <dgm:cxn modelId="{9F03AA46-8744-430A-9189-915953A5AE8B}" type="presOf" srcId="{70E7CF5B-44AC-49A2-8998-F24052C46AE0}" destId="{88D85E3E-8450-47E7-8A9E-284729440B22}" srcOrd="0" destOrd="0" presId="urn:microsoft.com/office/officeart/2005/8/layout/hProcess9"/>
    <dgm:cxn modelId="{35D1A9B5-0CB2-4362-91B4-516785CA0710}" srcId="{6C29E534-132E-413A-B0B5-ADF3D20AB8EB}" destId="{859D9C23-BB82-44BB-8234-D21C69BADB8E}" srcOrd="0" destOrd="0" parTransId="{9B975F1E-F049-45F3-A6C7-804CA8BD708C}" sibTransId="{4F01B424-386D-4199-9EFD-05B034F86844}"/>
    <dgm:cxn modelId="{78FC490E-58A0-462E-AEBA-546859CAD29B}" type="presOf" srcId="{859D9C23-BB82-44BB-8234-D21C69BADB8E}" destId="{ADBFCDD9-66F5-40AF-9350-756EDAFBA110}" srcOrd="0" destOrd="0" presId="urn:microsoft.com/office/officeart/2005/8/layout/hProcess9"/>
    <dgm:cxn modelId="{53E48D2D-7188-4C73-8AFE-462FE1A5F24B}" type="presParOf" srcId="{80D3F818-F1A9-4D13-827E-2F181B97CCA6}" destId="{92B4A413-149D-4468-B166-E82477C124A6}" srcOrd="0" destOrd="0" presId="urn:microsoft.com/office/officeart/2005/8/layout/hProcess9"/>
    <dgm:cxn modelId="{57448653-1E40-4A83-9126-CB78ED09D104}" type="presParOf" srcId="{80D3F818-F1A9-4D13-827E-2F181B97CCA6}" destId="{FE621E9C-3EC9-476D-9144-C05C8E980704}" srcOrd="1" destOrd="0" presId="urn:microsoft.com/office/officeart/2005/8/layout/hProcess9"/>
    <dgm:cxn modelId="{55AE915C-A43A-4663-8A0D-76883FD95F09}" type="presParOf" srcId="{FE621E9C-3EC9-476D-9144-C05C8E980704}" destId="{ADBFCDD9-66F5-40AF-9350-756EDAFBA110}" srcOrd="0" destOrd="0" presId="urn:microsoft.com/office/officeart/2005/8/layout/hProcess9"/>
    <dgm:cxn modelId="{CC04E804-0F39-4FDB-99A1-53443A27D4B5}" type="presParOf" srcId="{FE621E9C-3EC9-476D-9144-C05C8E980704}" destId="{0C6A7E9F-5C1F-404E-A046-45594064F5EB}" srcOrd="1" destOrd="0" presId="urn:microsoft.com/office/officeart/2005/8/layout/hProcess9"/>
    <dgm:cxn modelId="{A3648B7F-6488-43BA-B7BB-F1EF4F996A5B}" type="presParOf" srcId="{FE621E9C-3EC9-476D-9144-C05C8E980704}" destId="{88D85E3E-8450-47E7-8A9E-284729440B2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6A92E-794A-46B3-8678-60976A12250B}" type="doc">
      <dgm:prSet loTypeId="urn:microsoft.com/office/officeart/2005/8/layout/hProcess9" loCatId="process" qsTypeId="urn:microsoft.com/office/officeart/2005/8/quickstyle/simple5" qsCatId="simple" csTypeId="urn:microsoft.com/office/officeart/2005/8/colors/accent1_2" csCatId="accent1" phldr="1"/>
      <dgm:spPr/>
    </dgm:pt>
    <dgm:pt modelId="{F1602574-3039-4A19-9EDE-B1D8EA5DC17B}">
      <dgm:prSet phldrT="[Text]"/>
      <dgm:spPr/>
      <dgm:t>
        <a:bodyPr/>
        <a:lstStyle/>
        <a:p>
          <a:r>
            <a:rPr lang="en-US" dirty="0" smtClean="0">
              <a:solidFill>
                <a:schemeClr val="tx1"/>
              </a:solidFill>
            </a:rPr>
            <a:t>Mapping Fiscal Resources</a:t>
          </a:r>
          <a:endParaRPr lang="en-US" dirty="0">
            <a:solidFill>
              <a:schemeClr val="tx1"/>
            </a:solidFill>
          </a:endParaRPr>
        </a:p>
      </dgm:t>
    </dgm:pt>
    <dgm:pt modelId="{7109DB12-5780-4038-B5C3-0B860638B0C7}" type="parTrans" cxnId="{8B1D1161-8C71-4199-A289-3E5451972B23}">
      <dgm:prSet/>
      <dgm:spPr/>
      <dgm:t>
        <a:bodyPr/>
        <a:lstStyle/>
        <a:p>
          <a:endParaRPr lang="en-US"/>
        </a:p>
      </dgm:t>
    </dgm:pt>
    <dgm:pt modelId="{ED92153F-3835-45A8-B6A5-612BBB07905C}" type="sibTrans" cxnId="{8B1D1161-8C71-4199-A289-3E5451972B23}">
      <dgm:prSet/>
      <dgm:spPr/>
      <dgm:t>
        <a:bodyPr/>
        <a:lstStyle/>
        <a:p>
          <a:endParaRPr lang="en-US"/>
        </a:p>
      </dgm:t>
    </dgm:pt>
    <dgm:pt modelId="{9DF53C2C-C265-420F-8533-6DF4B832FF82}">
      <dgm:prSet phldrT="[Text]"/>
      <dgm:spPr/>
      <dgm:t>
        <a:bodyPr/>
        <a:lstStyle/>
        <a:p>
          <a:r>
            <a:rPr lang="en-US" dirty="0" smtClean="0">
              <a:solidFill>
                <a:schemeClr val="tx1"/>
              </a:solidFill>
            </a:rPr>
            <a:t>Child/Family Demographics</a:t>
          </a:r>
          <a:endParaRPr lang="en-US" dirty="0">
            <a:solidFill>
              <a:schemeClr val="tx1"/>
            </a:solidFill>
          </a:endParaRPr>
        </a:p>
      </dgm:t>
    </dgm:pt>
    <dgm:pt modelId="{28663CF2-9564-4AA4-A170-77DC114E75B9}" type="parTrans" cxnId="{CB82F7FD-436E-44F5-812C-7B96C2010833}">
      <dgm:prSet/>
      <dgm:spPr/>
      <dgm:t>
        <a:bodyPr/>
        <a:lstStyle/>
        <a:p>
          <a:endParaRPr lang="en-US"/>
        </a:p>
      </dgm:t>
    </dgm:pt>
    <dgm:pt modelId="{DE2DF8F9-9AE7-4961-AE50-16AA0B8F5F6A}" type="sibTrans" cxnId="{CB82F7FD-436E-44F5-812C-7B96C2010833}">
      <dgm:prSet/>
      <dgm:spPr/>
      <dgm:t>
        <a:bodyPr/>
        <a:lstStyle/>
        <a:p>
          <a:endParaRPr lang="en-US"/>
        </a:p>
      </dgm:t>
    </dgm:pt>
    <dgm:pt modelId="{6C8CBBEF-39E2-4D99-BA25-4AF3300817A0}" type="pres">
      <dgm:prSet presAssocID="{EC86A92E-794A-46B3-8678-60976A12250B}" presName="CompostProcess" presStyleCnt="0">
        <dgm:presLayoutVars>
          <dgm:dir/>
          <dgm:resizeHandles val="exact"/>
        </dgm:presLayoutVars>
      </dgm:prSet>
      <dgm:spPr/>
    </dgm:pt>
    <dgm:pt modelId="{089BA051-CB43-49B7-AAE6-09C79B79BED4}" type="pres">
      <dgm:prSet presAssocID="{EC86A92E-794A-46B3-8678-60976A12250B}" presName="arrow" presStyleLbl="bgShp" presStyleIdx="0" presStyleCnt="1"/>
      <dgm:spPr/>
    </dgm:pt>
    <dgm:pt modelId="{A502131D-A3C6-4241-8CA0-1E6C75957793}" type="pres">
      <dgm:prSet presAssocID="{EC86A92E-794A-46B3-8678-60976A12250B}" presName="linearProcess" presStyleCnt="0"/>
      <dgm:spPr/>
    </dgm:pt>
    <dgm:pt modelId="{4AAF7B01-D63D-4653-8280-3066C1F5FB3B}" type="pres">
      <dgm:prSet presAssocID="{F1602574-3039-4A19-9EDE-B1D8EA5DC17B}" presName="textNode" presStyleLbl="node1" presStyleIdx="0" presStyleCnt="2">
        <dgm:presLayoutVars>
          <dgm:bulletEnabled val="1"/>
        </dgm:presLayoutVars>
      </dgm:prSet>
      <dgm:spPr/>
      <dgm:t>
        <a:bodyPr/>
        <a:lstStyle/>
        <a:p>
          <a:endParaRPr lang="en-US"/>
        </a:p>
      </dgm:t>
    </dgm:pt>
    <dgm:pt modelId="{8182DAD0-1903-4683-91B5-2F8FC126CD5F}" type="pres">
      <dgm:prSet presAssocID="{ED92153F-3835-45A8-B6A5-612BBB07905C}" presName="sibTrans" presStyleCnt="0"/>
      <dgm:spPr/>
    </dgm:pt>
    <dgm:pt modelId="{79DB197C-0C3C-47AF-9A7F-8FEC8301FCD4}" type="pres">
      <dgm:prSet presAssocID="{9DF53C2C-C265-420F-8533-6DF4B832FF82}" presName="textNode" presStyleLbl="node1" presStyleIdx="1" presStyleCnt="2">
        <dgm:presLayoutVars>
          <dgm:bulletEnabled val="1"/>
        </dgm:presLayoutVars>
      </dgm:prSet>
      <dgm:spPr/>
      <dgm:t>
        <a:bodyPr/>
        <a:lstStyle/>
        <a:p>
          <a:endParaRPr lang="en-US"/>
        </a:p>
      </dgm:t>
    </dgm:pt>
  </dgm:ptLst>
  <dgm:cxnLst>
    <dgm:cxn modelId="{753B5DDE-7ABB-452F-930A-10776E4FF437}" type="presOf" srcId="{F1602574-3039-4A19-9EDE-B1D8EA5DC17B}" destId="{4AAF7B01-D63D-4653-8280-3066C1F5FB3B}" srcOrd="0" destOrd="0" presId="urn:microsoft.com/office/officeart/2005/8/layout/hProcess9"/>
    <dgm:cxn modelId="{CB82F7FD-436E-44F5-812C-7B96C2010833}" srcId="{EC86A92E-794A-46B3-8678-60976A12250B}" destId="{9DF53C2C-C265-420F-8533-6DF4B832FF82}" srcOrd="1" destOrd="0" parTransId="{28663CF2-9564-4AA4-A170-77DC114E75B9}" sibTransId="{DE2DF8F9-9AE7-4961-AE50-16AA0B8F5F6A}"/>
    <dgm:cxn modelId="{3EECF7C5-3639-4E0E-8EF1-8E41652AF5EE}" type="presOf" srcId="{9DF53C2C-C265-420F-8533-6DF4B832FF82}" destId="{79DB197C-0C3C-47AF-9A7F-8FEC8301FCD4}" srcOrd="0" destOrd="0" presId="urn:microsoft.com/office/officeart/2005/8/layout/hProcess9"/>
    <dgm:cxn modelId="{9FEAC3D7-0AB2-4091-985D-98DC53E87A43}" type="presOf" srcId="{EC86A92E-794A-46B3-8678-60976A12250B}" destId="{6C8CBBEF-39E2-4D99-BA25-4AF3300817A0}" srcOrd="0" destOrd="0" presId="urn:microsoft.com/office/officeart/2005/8/layout/hProcess9"/>
    <dgm:cxn modelId="{8B1D1161-8C71-4199-A289-3E5451972B23}" srcId="{EC86A92E-794A-46B3-8678-60976A12250B}" destId="{F1602574-3039-4A19-9EDE-B1D8EA5DC17B}" srcOrd="0" destOrd="0" parTransId="{7109DB12-5780-4038-B5C3-0B860638B0C7}" sibTransId="{ED92153F-3835-45A8-B6A5-612BBB07905C}"/>
    <dgm:cxn modelId="{1F504033-9A83-43BC-8CC1-BF78A0FE4083}" type="presParOf" srcId="{6C8CBBEF-39E2-4D99-BA25-4AF3300817A0}" destId="{089BA051-CB43-49B7-AAE6-09C79B79BED4}" srcOrd="0" destOrd="0" presId="urn:microsoft.com/office/officeart/2005/8/layout/hProcess9"/>
    <dgm:cxn modelId="{88780450-BDEE-4D0D-869A-3A65C6224179}" type="presParOf" srcId="{6C8CBBEF-39E2-4D99-BA25-4AF3300817A0}" destId="{A502131D-A3C6-4241-8CA0-1E6C75957793}" srcOrd="1" destOrd="0" presId="urn:microsoft.com/office/officeart/2005/8/layout/hProcess9"/>
    <dgm:cxn modelId="{471211C6-7C7D-4657-BCDC-ACD2AA4F04E7}" type="presParOf" srcId="{A502131D-A3C6-4241-8CA0-1E6C75957793}" destId="{4AAF7B01-D63D-4653-8280-3066C1F5FB3B}" srcOrd="0" destOrd="0" presId="urn:microsoft.com/office/officeart/2005/8/layout/hProcess9"/>
    <dgm:cxn modelId="{932237FA-6287-47D8-9979-6FF82B994FEF}" type="presParOf" srcId="{A502131D-A3C6-4241-8CA0-1E6C75957793}" destId="{8182DAD0-1903-4683-91B5-2F8FC126CD5F}" srcOrd="1" destOrd="0" presId="urn:microsoft.com/office/officeart/2005/8/layout/hProcess9"/>
    <dgm:cxn modelId="{C12C50CD-11B6-445A-BDAB-5C05003F8032}" type="presParOf" srcId="{A502131D-A3C6-4241-8CA0-1E6C75957793}" destId="{79DB197C-0C3C-47AF-9A7F-8FEC8301FCD4}"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EAB8-7E36-4448-861C-0ABAA950CA94}">
      <dsp:nvSpPr>
        <dsp:cNvPr id="0" name=""/>
        <dsp:cNvSpPr/>
      </dsp:nvSpPr>
      <dsp:spPr>
        <a:xfrm>
          <a:off x="1600196" y="0"/>
          <a:ext cx="1807256" cy="69592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Governance</a:t>
          </a:r>
          <a:endParaRPr lang="en-US" sz="1400" b="1" kern="1200" dirty="0">
            <a:effectLst>
              <a:outerShdw dist="38100" dir="2700000" algn="tl" rotWithShape="0">
                <a:srgbClr val="000000"/>
              </a:outerShdw>
            </a:effectLst>
            <a:latin typeface="Arial"/>
            <a:cs typeface="Arial"/>
          </a:endParaRPr>
        </a:p>
      </dsp:txBody>
      <dsp:txXfrm>
        <a:off x="1634168" y="33972"/>
        <a:ext cx="1739312" cy="627979"/>
      </dsp:txXfrm>
    </dsp:sp>
    <dsp:sp modelId="{428D5327-0D4C-4828-9579-EE55DE1C1F4F}">
      <dsp:nvSpPr>
        <dsp:cNvPr id="0" name=""/>
        <dsp:cNvSpPr/>
      </dsp:nvSpPr>
      <dsp:spPr>
        <a:xfrm>
          <a:off x="-181406" y="-324376"/>
          <a:ext cx="3896356" cy="3896356"/>
        </a:xfrm>
        <a:custGeom>
          <a:avLst/>
          <a:gdLst/>
          <a:ahLst/>
          <a:cxnLst/>
          <a:rect l="0" t="0" r="0" b="0"/>
          <a:pathLst>
            <a:path>
              <a:moveTo>
                <a:pt x="3592613" y="903558"/>
              </a:moveTo>
              <a:arcTo wR="1948178" hR="1948178" stAng="19654466" swAng="121402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BB5F9C40-3784-4B5C-BA20-4F2C7877C189}">
      <dsp:nvSpPr>
        <dsp:cNvPr id="0" name=""/>
        <dsp:cNvSpPr/>
      </dsp:nvSpPr>
      <dsp:spPr>
        <a:xfrm>
          <a:off x="2993341" y="1219203"/>
          <a:ext cx="1807256" cy="57660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Finance</a:t>
          </a:r>
        </a:p>
      </dsp:txBody>
      <dsp:txXfrm>
        <a:off x="3021489" y="1247351"/>
        <a:ext cx="1750960" cy="520309"/>
      </dsp:txXfrm>
    </dsp:sp>
    <dsp:sp modelId="{35EA4C19-5AB0-42E5-BABB-28224802ED9F}">
      <dsp:nvSpPr>
        <dsp:cNvPr id="0" name=""/>
        <dsp:cNvSpPr/>
      </dsp:nvSpPr>
      <dsp:spPr>
        <a:xfrm>
          <a:off x="254307" y="499999"/>
          <a:ext cx="3896356" cy="3896356"/>
        </a:xfrm>
        <a:custGeom>
          <a:avLst/>
          <a:gdLst/>
          <a:ahLst/>
          <a:cxnLst/>
          <a:rect l="0" t="0" r="0" b="0"/>
          <a:pathLst>
            <a:path>
              <a:moveTo>
                <a:pt x="3787930" y="1307312"/>
              </a:moveTo>
              <a:arcTo wR="1948178" hR="1948178" stAng="20447673" swAng="214568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DBA84989-3C4F-4A5B-AA89-FEEBEEB54868}">
      <dsp:nvSpPr>
        <dsp:cNvPr id="0" name=""/>
        <dsp:cNvSpPr/>
      </dsp:nvSpPr>
      <dsp:spPr>
        <a:xfrm>
          <a:off x="2993345" y="3014993"/>
          <a:ext cx="1807256" cy="64261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Personnel / Workforce</a:t>
          </a:r>
        </a:p>
      </dsp:txBody>
      <dsp:txXfrm>
        <a:off x="3024715" y="3046363"/>
        <a:ext cx="1744516" cy="579872"/>
      </dsp:txXfrm>
    </dsp:sp>
    <dsp:sp modelId="{71EFCEEB-E309-4C37-A9C4-A9484EB663A0}">
      <dsp:nvSpPr>
        <dsp:cNvPr id="0" name=""/>
        <dsp:cNvSpPr/>
      </dsp:nvSpPr>
      <dsp:spPr>
        <a:xfrm>
          <a:off x="-229007" y="1270410"/>
          <a:ext cx="3896356" cy="3896356"/>
        </a:xfrm>
        <a:custGeom>
          <a:avLst/>
          <a:gdLst/>
          <a:ahLst/>
          <a:cxnLst/>
          <a:rect l="0" t="0" r="0" b="0"/>
          <a:pathLst>
            <a:path>
              <a:moveTo>
                <a:pt x="3844946" y="2392774"/>
              </a:moveTo>
              <a:arcTo wR="1948178" hR="1948178" stAng="791508" swAng="994441"/>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44AB7EDA-DE88-42FA-B705-E49DC886ED24}">
      <dsp:nvSpPr>
        <dsp:cNvPr id="0" name=""/>
        <dsp:cNvSpPr/>
      </dsp:nvSpPr>
      <dsp:spPr>
        <a:xfrm>
          <a:off x="1600201" y="4107794"/>
          <a:ext cx="1807256" cy="616576"/>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Data Systems</a:t>
          </a:r>
        </a:p>
      </dsp:txBody>
      <dsp:txXfrm>
        <a:off x="1630300" y="4137893"/>
        <a:ext cx="1747058" cy="556378"/>
      </dsp:txXfrm>
    </dsp:sp>
    <dsp:sp modelId="{40085A43-4CC6-4DB2-80B8-FB07A8A078F6}">
      <dsp:nvSpPr>
        <dsp:cNvPr id="0" name=""/>
        <dsp:cNvSpPr/>
      </dsp:nvSpPr>
      <dsp:spPr>
        <a:xfrm>
          <a:off x="1062019" y="925301"/>
          <a:ext cx="3896356" cy="3896356"/>
        </a:xfrm>
        <a:custGeom>
          <a:avLst/>
          <a:gdLst/>
          <a:ahLst/>
          <a:cxnLst/>
          <a:rect l="0" t="0" r="0" b="0"/>
          <a:pathLst>
            <a:path>
              <a:moveTo>
                <a:pt x="533544" y="3287659"/>
              </a:moveTo>
              <a:arcTo wR="1948178" hR="1948178" stAng="8193784" swAng="117029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836D1FAC-AB2F-4314-85B3-B75F5E2A4132}">
      <dsp:nvSpPr>
        <dsp:cNvPr id="0" name=""/>
        <dsp:cNvSpPr/>
      </dsp:nvSpPr>
      <dsp:spPr>
        <a:xfrm>
          <a:off x="-2" y="3054647"/>
          <a:ext cx="1959681" cy="60295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Accountability &amp; Quality Improvement</a:t>
          </a:r>
          <a:endParaRPr lang="en-US" sz="1400" b="1" kern="1200" dirty="0">
            <a:effectLst>
              <a:outerShdw dist="38100" dir="2700000" algn="tl" rotWithShape="0">
                <a:srgbClr val="000000"/>
              </a:outerShdw>
            </a:effectLst>
            <a:latin typeface="Arial"/>
            <a:cs typeface="Arial"/>
          </a:endParaRPr>
        </a:p>
      </dsp:txBody>
      <dsp:txXfrm>
        <a:off x="29432" y="3084081"/>
        <a:ext cx="1900813" cy="544087"/>
      </dsp:txXfrm>
    </dsp:sp>
    <dsp:sp modelId="{97E61DCA-683E-4673-ADA8-476AC1B48A04}">
      <dsp:nvSpPr>
        <dsp:cNvPr id="0" name=""/>
        <dsp:cNvSpPr/>
      </dsp:nvSpPr>
      <dsp:spPr>
        <a:xfrm>
          <a:off x="734098" y="526973"/>
          <a:ext cx="3896356" cy="3896356"/>
        </a:xfrm>
        <a:custGeom>
          <a:avLst/>
          <a:gdLst/>
          <a:ahLst/>
          <a:cxnLst/>
          <a:rect l="0" t="0" r="0" b="0"/>
          <a:pathLst>
            <a:path>
              <a:moveTo>
                <a:pt x="84630" y="2516147"/>
              </a:moveTo>
              <a:arcTo wR="1948178" hR="1948178" stAng="9782993" swAng="2121263"/>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AB82081D-7C67-40A7-B687-A69BB7943F84}">
      <dsp:nvSpPr>
        <dsp:cNvPr id="0" name=""/>
        <dsp:cNvSpPr/>
      </dsp:nvSpPr>
      <dsp:spPr>
        <a:xfrm>
          <a:off x="76206" y="1205995"/>
          <a:ext cx="1807256" cy="64264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dist="38100" dir="2700000" algn="tl" rotWithShape="0">
                  <a:srgbClr val="000000"/>
                </a:outerShdw>
              </a:effectLst>
              <a:latin typeface="Arial"/>
              <a:cs typeface="Arial"/>
            </a:rPr>
            <a:t>Quality Standards</a:t>
          </a:r>
        </a:p>
      </dsp:txBody>
      <dsp:txXfrm>
        <a:off x="107577" y="1237366"/>
        <a:ext cx="1744514" cy="579903"/>
      </dsp:txXfrm>
    </dsp:sp>
    <dsp:sp modelId="{FCB1E8BD-8392-40A5-B480-CA0691EB20D3}">
      <dsp:nvSpPr>
        <dsp:cNvPr id="0" name=""/>
        <dsp:cNvSpPr/>
      </dsp:nvSpPr>
      <dsp:spPr>
        <a:xfrm>
          <a:off x="1111728" y="-111764"/>
          <a:ext cx="3896356" cy="3896356"/>
        </a:xfrm>
        <a:custGeom>
          <a:avLst/>
          <a:gdLst/>
          <a:ahLst/>
          <a:cxnLst/>
          <a:rect l="0" t="0" r="0" b="0"/>
          <a:pathLst>
            <a:path>
              <a:moveTo>
                <a:pt x="107303" y="1310543"/>
              </a:moveTo>
              <a:arcTo wR="1948178" hR="1948178" stAng="11946291" swAng="1328615"/>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5B50ABBC-E4F7-478C-A1E8-2F5658C39B1B}" type="datetimeFigureOut">
              <a:rPr lang="en-US"/>
              <a:pPr>
                <a:defRPr/>
              </a:pPr>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ECTA Center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CD264D9D-8CC2-4CD2-9E79-A097C570729F}" type="slidenum">
              <a:rPr lang="en-US"/>
              <a:pPr>
                <a:defRPr/>
              </a:pPr>
              <a:t>‹#›</a:t>
            </a:fld>
            <a:endParaRPr lang="en-US"/>
          </a:p>
        </p:txBody>
      </p:sp>
    </p:spTree>
    <p:extLst>
      <p:ext uri="{BB962C8B-B14F-4D97-AF65-F5344CB8AC3E}">
        <p14:creationId xmlns:p14="http://schemas.microsoft.com/office/powerpoint/2010/main" val="200578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CFF205DD-9F61-4375-BCAD-354D1582FDAF}" type="datetimeFigureOut">
              <a:rPr lang="en-US"/>
              <a:pPr>
                <a:defRPr/>
              </a:pPr>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F301A615-0DC0-4125-9A7D-DA1C8F6FD644}" type="slidenum">
              <a:rPr lang="en-US"/>
              <a:pPr>
                <a:defRPr/>
              </a:pPr>
              <a:t>‹#›</a:t>
            </a:fld>
            <a:endParaRPr lang="en-US"/>
          </a:p>
        </p:txBody>
      </p:sp>
    </p:spTree>
    <p:extLst>
      <p:ext uri="{BB962C8B-B14F-4D97-AF65-F5344CB8AC3E}">
        <p14:creationId xmlns:p14="http://schemas.microsoft.com/office/powerpoint/2010/main" val="16231173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27651" name="Slide Number Placeholder 4"/>
          <p:cNvSpPr>
            <a:spLocks noGrp="1"/>
          </p:cNvSpPr>
          <p:nvPr>
            <p:ph type="sldNum" sz="quarter" idx="5"/>
          </p:nvPr>
        </p:nvSpPr>
        <p:spPr bwMode="auto">
          <a:noFill/>
          <a:ln>
            <a:miter lim="800000"/>
            <a:headEnd/>
            <a:tailEnd/>
          </a:ln>
        </p:spPr>
        <p:txBody>
          <a:bodyPr/>
          <a:lstStyle/>
          <a:p>
            <a:fld id="{6C471C66-2EFB-4CAA-9A47-F12E5E9E79BD}"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sub-components and quality indicators (10).</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13</a:t>
            </a:fld>
            <a:endParaRPr lang="en-US"/>
          </a:p>
        </p:txBody>
      </p:sp>
    </p:spTree>
    <p:extLst>
      <p:ext uri="{BB962C8B-B14F-4D97-AF65-F5344CB8AC3E}">
        <p14:creationId xmlns:p14="http://schemas.microsoft.com/office/powerpoint/2010/main" val="122056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session, have sections of the room designated in areas 1-5.  have printed handouts by sub-component</a:t>
            </a:r>
            <a:r>
              <a:rPr lang="en-US" baseline="0" dirty="0" smtClean="0"/>
              <a:t> area for participants to review.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Have participants count off,</a:t>
            </a:r>
            <a:r>
              <a:rPr lang="en-US" baseline="0" dirty="0" smtClean="0"/>
              <a:t> 1-5.  </a:t>
            </a:r>
            <a:endParaRPr lang="en-US" dirty="0" smtClean="0"/>
          </a:p>
          <a:p>
            <a:endParaRPr lang="en-US" dirty="0" smtClean="0"/>
          </a:p>
          <a:p>
            <a:r>
              <a:rPr lang="en-US" dirty="0" smtClean="0"/>
              <a:t>Small groups have 20 minutes to discuss.  We hope you’ll get through at lest one quality indicator.  This is just a quick scan, to get you comfortable with the content.  More of your gut reaction to where you are with this, not all the details. </a:t>
            </a:r>
          </a:p>
          <a:p>
            <a:r>
              <a:rPr lang="en-US" dirty="0" smtClean="0"/>
              <a:t>Facilitator to meet with each group:</a:t>
            </a:r>
          </a:p>
          <a:p>
            <a:r>
              <a:rPr lang="en-US" dirty="0" smtClean="0"/>
              <a:t>1-Grace(?)</a:t>
            </a:r>
          </a:p>
          <a:p>
            <a:r>
              <a:rPr lang="en-US" dirty="0" smtClean="0"/>
              <a:t>2-Maureen</a:t>
            </a:r>
          </a:p>
          <a:p>
            <a:r>
              <a:rPr lang="en-US" dirty="0" smtClean="0"/>
              <a:t>3-Verna</a:t>
            </a:r>
          </a:p>
          <a:p>
            <a:r>
              <a:rPr lang="en-US" dirty="0" smtClean="0"/>
              <a:t>4-Katy</a:t>
            </a:r>
          </a:p>
          <a:p>
            <a:r>
              <a:rPr lang="en-US" dirty="0" smtClean="0"/>
              <a:t>5-Anne(?)</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21</a:t>
            </a:fld>
            <a:endParaRPr lang="en-US"/>
          </a:p>
        </p:txBody>
      </p:sp>
    </p:spTree>
    <p:extLst>
      <p:ext uri="{BB962C8B-B14F-4D97-AF65-F5344CB8AC3E}">
        <p14:creationId xmlns:p14="http://schemas.microsoft.com/office/powerpoint/2010/main" val="129853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22</a:t>
            </a:fld>
            <a:endParaRPr lang="en-US"/>
          </a:p>
        </p:txBody>
      </p:sp>
    </p:spTree>
    <p:extLst>
      <p:ext uri="{BB962C8B-B14F-4D97-AF65-F5344CB8AC3E}">
        <p14:creationId xmlns:p14="http://schemas.microsoft.com/office/powerpoint/2010/main" val="24471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2</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Generally speaking, we will be engaging in an iterative validation process that will include state partners as well as this technical work group.  This means that we will work collaboratively with the state folks and with this group to draft ideas, review and edit those ideas (over and over so that each iteration is an improvement on the last), and then (when ready) we will share more refined ideas in a broader sense to more folks in the field for additional refinement.  </a:t>
            </a:r>
          </a:p>
          <a:p>
            <a:r>
              <a:rPr lang="en-US" dirty="0" smtClean="0">
                <a:ea typeface="ＭＳ Ｐゴシック" pitchFamily="34" charset="-128"/>
              </a:rPr>
              <a:t>We recently identified our 6 partner states – DE, ID, MN, NJ, PA &amp; WV.  They applied to be a partner states, so these are the final six selected and they represent some diversity across demographics (like size of state, and region of the country) as well as diversity in some state systems aspects (such as Lead Agency for Part C and eligibility criteria).  </a:t>
            </a:r>
          </a:p>
          <a:p>
            <a:r>
              <a:rPr lang="en-US" dirty="0" smtClean="0">
                <a:ea typeface="ＭＳ Ｐゴシック" pitchFamily="34" charset="-128"/>
              </a:rPr>
              <a:t>Our Technical Work Group – you all – are a second key group that we’ll be working with throughout the iterative process.  You were selected because of your expertise in knowing the Part C and Section 619 programs and/or your general expertise around quality systems and systems building.  So we have some diversity within this group –some folks having more research experience, some more TA and consulting; we have diversity with some folks who know Part C and/or Section 619 particularly well, others who understand the general early childhood and systems building.     </a:t>
            </a:r>
          </a:p>
        </p:txBody>
      </p:sp>
      <p:sp>
        <p:nvSpPr>
          <p:cNvPr id="31747" name="Slide Number Placeholder 4"/>
          <p:cNvSpPr>
            <a:spLocks noGrp="1"/>
          </p:cNvSpPr>
          <p:nvPr>
            <p:ph type="sldNum" sz="quarter" idx="5"/>
          </p:nvPr>
        </p:nvSpPr>
        <p:spPr bwMode="auto">
          <a:noFill/>
          <a:ln>
            <a:miter lim="800000"/>
            <a:headEnd/>
            <a:tailEnd/>
          </a:ln>
        </p:spPr>
        <p:txBody>
          <a:bodyPr/>
          <a:lstStyle/>
          <a:p>
            <a:fld id="{BAA97640-3D5F-44A4-A453-7CA687CF2740}" type="slidenum">
              <a:rPr lang="en-US" smtClean="0">
                <a:solidFill>
                  <a:srgbClr val="000000"/>
                </a:solidFill>
                <a:latin typeface="Calibri" pitchFamily="34" charset="0"/>
                <a:ea typeface="ＭＳ Ｐゴシック" pitchFamily="34" charset="-128"/>
              </a:rPr>
              <a:pPr/>
              <a:t>3</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9939" name="Slide Number Placeholder 4"/>
          <p:cNvSpPr>
            <a:spLocks noGrp="1"/>
          </p:cNvSpPr>
          <p:nvPr>
            <p:ph type="sldNum" sz="quarter" idx="5"/>
          </p:nvPr>
        </p:nvSpPr>
        <p:spPr bwMode="auto">
          <a:noFill/>
          <a:ln>
            <a:miter lim="800000"/>
            <a:headEnd/>
            <a:tailEnd/>
          </a:ln>
        </p:spPr>
        <p:txBody>
          <a:bodyPr/>
          <a:lstStyle/>
          <a:p>
            <a:fld id="{B55EB90C-FA8E-4C25-9CB1-8E63BBD5006B}" type="slidenum">
              <a:rPr lang="en-US" smtClean="0">
                <a:solidFill>
                  <a:srgbClr val="000000"/>
                </a:solidFill>
                <a:latin typeface="Calibri" pitchFamily="34" charset="0"/>
                <a:ea typeface="ＭＳ Ｐゴシック" pitchFamily="34" charset="-128"/>
              </a:rPr>
              <a:pPr/>
              <a:t>4</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0000"/>
                </a:solidFill>
                <a:latin typeface="Arial"/>
                <a:cs typeface="Arial"/>
              </a:rPr>
              <a:t>What does a state need to put into place in order to encourage, support, require local implementation of effective practices?</a:t>
            </a:r>
            <a:endParaRPr lang="en-US" sz="1200" i="1" dirty="0" smtClean="0">
              <a:solidFill>
                <a:srgbClr val="000000"/>
              </a:solidFill>
              <a:latin typeface="Arial"/>
              <a:cs typeface="Arial"/>
            </a:endParaRPr>
          </a:p>
          <a:p>
            <a:pPr marL="171450" indent="-171450">
              <a:buFont typeface="Arial"/>
              <a:buChar char="•"/>
            </a:pPr>
            <a:r>
              <a:rPr lang="en-US" dirty="0" smtClean="0">
                <a:effectLst/>
              </a:rPr>
              <a:t>Governance</a:t>
            </a:r>
          </a:p>
          <a:p>
            <a:pPr marL="171450" indent="-171450">
              <a:buFont typeface="Arial"/>
              <a:buChar char="•"/>
            </a:pPr>
            <a:r>
              <a:rPr lang="en-US" dirty="0" smtClean="0">
                <a:effectLst/>
              </a:rPr>
              <a:t>Quality Standards</a:t>
            </a:r>
          </a:p>
          <a:p>
            <a:pPr marL="171450" indent="-171450">
              <a:buFont typeface="Arial"/>
              <a:buChar char="•"/>
            </a:pPr>
            <a:r>
              <a:rPr lang="en-US" dirty="0" smtClean="0">
                <a:effectLst/>
              </a:rPr>
              <a:t>Finance</a:t>
            </a:r>
          </a:p>
          <a:p>
            <a:pPr marL="171450" indent="-171450">
              <a:buFont typeface="Arial"/>
              <a:buChar char="•"/>
            </a:pPr>
            <a:r>
              <a:rPr lang="en-US" dirty="0" smtClean="0">
                <a:effectLst/>
              </a:rPr>
              <a:t>Accountability &amp; Quality Improvement</a:t>
            </a:r>
          </a:p>
          <a:p>
            <a:pPr marL="171450" indent="-171450">
              <a:buFont typeface="Arial"/>
              <a:buChar char="•"/>
            </a:pPr>
            <a:r>
              <a:rPr lang="en-US" dirty="0" smtClean="0">
                <a:effectLst/>
              </a:rPr>
              <a:t>Personnel/Workforce</a:t>
            </a:r>
          </a:p>
          <a:p>
            <a:pPr marL="171450" indent="-171450">
              <a:buFont typeface="Arial"/>
              <a:buChar char="•"/>
            </a:pPr>
            <a:r>
              <a:rPr lang="en-US" dirty="0" smtClean="0">
                <a:effectLst/>
              </a:rPr>
              <a:t>Data Systems</a:t>
            </a:r>
          </a:p>
          <a:p>
            <a:pPr marL="0" indent="0">
              <a:buFont typeface="Arial"/>
              <a:buNone/>
            </a:pP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Implementation of effective</a:t>
            </a:r>
            <a:r>
              <a:rPr lang="en-US" sz="1200" baseline="0" dirty="0" smtClean="0">
                <a:solidFill>
                  <a:srgbClr val="000000"/>
                </a:solidFill>
                <a:latin typeface="Arial"/>
                <a:cs typeface="Arial"/>
              </a:rPr>
              <a:t> practices</a:t>
            </a:r>
            <a:endParaRPr lang="en-US" sz="1200" dirty="0" smtClean="0">
              <a:solidFill>
                <a:srgbClr val="000000"/>
              </a:solidFill>
              <a:latin typeface="Arial"/>
              <a:cs typeface="Arial"/>
            </a:endParaRPr>
          </a:p>
          <a:p>
            <a:pPr marL="0" indent="0">
              <a:buFont typeface="Arial"/>
              <a:buNone/>
            </a:pPr>
            <a:endParaRPr lang="en-US" sz="1200" dirty="0" smtClean="0">
              <a:solidFill>
                <a:srgbClr val="000000"/>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Result: Good Outcomes for children with disabilities and their families</a:t>
            </a:r>
            <a:endParaRPr lang="en-US" sz="1200" dirty="0">
              <a:solidFill>
                <a:srgbClr val="000000"/>
              </a:solidFill>
              <a:latin typeface="Arial"/>
              <a:cs typeface="Arial"/>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EDEF0539-F3DF-48C9-83E9-28123C9E8EB3}" type="slidenum">
              <a:rPr lang="en-US" smtClean="0">
                <a:solidFill>
                  <a:srgbClr val="000000"/>
                </a:solidFill>
                <a:latin typeface="Calibri" pitchFamily="34" charset="0"/>
                <a:ea typeface="ＭＳ Ｐゴシック" pitchFamily="34" charset="-128"/>
              </a:rPr>
              <a:pPr/>
              <a:t>6</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7</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pitchFamily="34" charset="-128"/>
              </a:rPr>
              <a:t>Glossary of terms</a:t>
            </a:r>
          </a:p>
          <a:p>
            <a:r>
              <a:rPr lang="en-US" b="1" dirty="0" smtClean="0">
                <a:ea typeface="ＭＳ Ｐゴシック" pitchFamily="34" charset="-128"/>
              </a:rPr>
              <a:t>Self-assessment</a:t>
            </a:r>
          </a:p>
          <a:p>
            <a:r>
              <a:rPr lang="en-US" b="1" dirty="0" smtClean="0">
                <a:ea typeface="ＭＳ Ｐゴシック" pitchFamily="34" charset="-128"/>
              </a:rPr>
              <a:t>Resources and Examples:</a:t>
            </a:r>
          </a:p>
          <a:p>
            <a:r>
              <a:rPr lang="en-US" dirty="0" smtClean="0">
                <a:ea typeface="ＭＳ Ｐゴシック" pitchFamily="34" charset="-128"/>
              </a:rPr>
              <a:t>Specific as possible to make it useful</a:t>
            </a:r>
          </a:p>
          <a:p>
            <a:r>
              <a:rPr lang="en-US" dirty="0" smtClean="0">
                <a:ea typeface="ＭＳ Ｐゴシック" pitchFamily="34" charset="-128"/>
              </a:rPr>
              <a:t>Providing the best resources examples (focus on quality, not quantity) </a:t>
            </a:r>
          </a:p>
          <a:p>
            <a:r>
              <a:rPr lang="en-US" dirty="0" smtClean="0">
                <a:ea typeface="ＭＳ Ｐゴシック" pitchFamily="34" charset="-128"/>
              </a:rPr>
              <a:t>State examples when possible</a:t>
            </a:r>
          </a:p>
          <a:p>
            <a:r>
              <a:rPr lang="en-US" dirty="0" smtClean="0">
                <a:ea typeface="ＭＳ Ｐゴシック" pitchFamily="34" charset="-128"/>
              </a:rPr>
              <a:t>We will likely identify places where resources and examples are needed</a:t>
            </a:r>
          </a:p>
          <a:p>
            <a:endParaRPr lang="en-US" dirty="0" smtClean="0">
              <a:ea typeface="ＭＳ Ｐゴシック" pitchFamily="34" charset="-128"/>
            </a:endParaRPr>
          </a:p>
          <a:p>
            <a:r>
              <a:rPr lang="en-US" dirty="0" smtClean="0">
                <a:ea typeface="ＭＳ Ｐゴシック" pitchFamily="34" charset="-128"/>
              </a:rPr>
              <a:t>Coordinating with other TA Centers and partners in the field on these aspects as well as components:</a:t>
            </a:r>
          </a:p>
          <a:p>
            <a:pPr marL="171450" indent="-171450">
              <a:buFont typeface="Arial" panose="020B0604020202020204" pitchFamily="34" charset="0"/>
              <a:buChar char="•"/>
            </a:pPr>
            <a:r>
              <a:rPr lang="en-US" dirty="0" err="1" smtClean="0">
                <a:ea typeface="ＭＳ Ｐゴシック" pitchFamily="34" charset="-128"/>
              </a:rPr>
              <a:t>DaSy</a:t>
            </a:r>
            <a:endParaRPr lang="en-US" dirty="0" smtClean="0">
              <a:ea typeface="ＭＳ Ｐゴシック" pitchFamily="34" charset="-128"/>
            </a:endParaRPr>
          </a:p>
          <a:p>
            <a:pPr marL="171450" indent="-171450">
              <a:buFont typeface="Arial" panose="020B0604020202020204" pitchFamily="34" charset="0"/>
              <a:buChar char="•"/>
            </a:pPr>
            <a:r>
              <a:rPr lang="en-US" dirty="0" smtClean="0">
                <a:ea typeface="ＭＳ Ｐゴシック" pitchFamily="34" charset="-128"/>
              </a:rPr>
              <a:t>Early Childhood Personnel Center</a:t>
            </a:r>
          </a:p>
          <a:p>
            <a:pPr marL="171450" indent="-171450">
              <a:buFont typeface="Arial" panose="020B0604020202020204" pitchFamily="34" charset="0"/>
              <a:buChar char="•"/>
            </a:pPr>
            <a:r>
              <a:rPr lang="en-US" dirty="0" smtClean="0">
                <a:ea typeface="ＭＳ Ｐゴシック" pitchFamily="34" charset="-128"/>
              </a:rPr>
              <a:t>Early Childhood Systems Work Group</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8</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Wanting to keep it simple and doable.</a:t>
            </a:r>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10</a:t>
            </a:fld>
            <a:endParaRPr lang="en-US"/>
          </a:p>
        </p:txBody>
      </p:sp>
    </p:spTree>
    <p:extLst>
      <p:ext uri="{BB962C8B-B14F-4D97-AF65-F5344CB8AC3E}">
        <p14:creationId xmlns:p14="http://schemas.microsoft.com/office/powerpoint/2010/main" val="284133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2467" name="Slide Number Placeholder 4"/>
          <p:cNvSpPr>
            <a:spLocks noGrp="1"/>
          </p:cNvSpPr>
          <p:nvPr>
            <p:ph type="sldNum" sz="quarter" idx="5"/>
          </p:nvPr>
        </p:nvSpPr>
        <p:spPr bwMode="auto">
          <a:noFill/>
          <a:ln>
            <a:miter lim="800000"/>
            <a:headEnd/>
            <a:tailEnd/>
          </a:ln>
        </p:spPr>
        <p:txBody>
          <a:bodyPr/>
          <a:lstStyle/>
          <a:p>
            <a:fld id="{38C809BE-4622-41FA-BB81-9D51BC065E3B}" type="slidenum">
              <a:rPr lang="en-US" smtClean="0">
                <a:latin typeface="Calibri" pitchFamily="34" charset="0"/>
                <a:ea typeface="ＭＳ Ｐゴシック" pitchFamily="34" charset="-128"/>
              </a:rPr>
              <a:pPr/>
              <a:t>11</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30D2E0E-4CCC-4399-8510-E30F52FB1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ADD240D-E85E-4563-848D-25D7E8858F4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B5F4AF4C-F168-4FC0-9CA9-BDF9E9234BE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6C6B8DCE-7FCE-4F37-8472-0545B13C426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AD3E4F2-9748-4A27-9892-5EB11C31319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191560-7095-493B-A71C-E5D47447CD9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5AD1F064-D9A2-41C1-B715-7EFE8573348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3E324EC4-7866-4201-869C-C3B683989FC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A64A519C-ADBE-45D5-9061-046DE67CDE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3C29B83-81A2-4F63-982C-E242A85BE34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ea typeface="ＭＳ Ｐゴシック" pitchFamily="34" charset="-128"/>
              </a:defRPr>
            </a:lvl1pPr>
          </a:lstStyle>
          <a:p>
            <a:pPr>
              <a:defRPr/>
            </a:pPr>
            <a:fld id="{8EF23303-C760-446B-BBA2-25418B206D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FDAA86-B4C0-4E20-B94C-06437A78FF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FBB3219-4EE1-4767-9715-B001205609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95E5017-11B8-4E9E-A0C4-3B5854C9B9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915BF19-550F-4AB9-8435-91186C07A2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02BAD66-3FC3-4885-9B98-7A40BD234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50D642-F0C7-40E5-9735-118937B76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92554C-2AD6-4D1E-8CCC-B551051177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a:defRPr/>
            </a:pPr>
            <a:fld id="{27F569F1-ADCB-4F7E-8F1C-1312E4B1B4F2}" type="slidenum">
              <a:rPr lang="en-US"/>
              <a:pPr>
                <a:defRPr/>
              </a:pPr>
              <a:t>‹#›</a:t>
            </a:fld>
            <a:endParaRPr lang="en-US"/>
          </a:p>
        </p:txBody>
      </p:sp>
      <p:pic>
        <p:nvPicPr>
          <p:cNvPr id="1029"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2" r:id="rId1"/>
    <p:sldLayoutId id="2147485031" r:id="rId2"/>
    <p:sldLayoutId id="2147485030" r:id="rId3"/>
    <p:sldLayoutId id="2147485029" r:id="rId4"/>
    <p:sldLayoutId id="2147485028" r:id="rId5"/>
    <p:sldLayoutId id="2147485027" r:id="rId6"/>
    <p:sldLayoutId id="2147485026" r:id="rId7"/>
    <p:sldLayoutId id="2147485025" r:id="rId8"/>
    <p:sldLayoutId id="2147485024"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34" r:id="rId1"/>
    <p:sldLayoutId id="214748503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4339"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defRPr>
            </a:lvl1pPr>
          </a:lstStyle>
          <a:p>
            <a:pPr>
              <a:defRPr/>
            </a:pPr>
            <a:fld id="{DA6B103F-D02E-4C5F-9B6E-F3181B70344F}" type="slidenum">
              <a:rPr lang="en-US"/>
              <a:pPr>
                <a:defRPr/>
              </a:pPr>
              <a:t>‹#›</a:t>
            </a:fld>
            <a:endParaRPr lang="en-US"/>
          </a:p>
        </p:txBody>
      </p:sp>
      <p:pic>
        <p:nvPicPr>
          <p:cNvPr id="14341"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ant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ectacenter.org/sysframe" TargetMode="External"/><Relationship Id="rId4" Type="http://schemas.openxmlformats.org/officeDocument/2006/relationships/diagramData" Target="../diagrams/data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28" name="Picture 4" descr="ectalogo-template-large.png"/>
          <p:cNvPicPr>
            <a:picLocks noChangeAspect="1"/>
          </p:cNvPicPr>
          <p:nvPr/>
        </p:nvPicPr>
        <p:blipFill>
          <a:blip r:embed="rId3"/>
          <a:srcRect/>
          <a:stretch>
            <a:fillRect/>
          </a:stretch>
        </p:blipFill>
        <p:spPr bwMode="auto">
          <a:xfrm>
            <a:off x="228600" y="65088"/>
            <a:ext cx="4648200" cy="1077912"/>
          </a:xfrm>
          <a:prstGeom prst="rect">
            <a:avLst/>
          </a:prstGeom>
          <a:noFill/>
          <a:ln w="9525">
            <a:noFill/>
            <a:miter lim="800000"/>
            <a:headEnd/>
            <a:tailEnd/>
          </a:ln>
        </p:spPr>
      </p:pic>
      <p:pic>
        <p:nvPicPr>
          <p:cNvPr id="26629" name="Picture 8" descr="ta-and-d-template.png"/>
          <p:cNvPicPr>
            <a:picLocks noChangeAspect="1"/>
          </p:cNvPicPr>
          <p:nvPr/>
        </p:nvPicPr>
        <p:blipFill>
          <a:blip r:embed="rId4"/>
          <a:srcRect/>
          <a:stretch>
            <a:fillRect/>
          </a:stretch>
        </p:blipFill>
        <p:spPr bwMode="auto">
          <a:xfrm>
            <a:off x="6553200" y="5791200"/>
            <a:ext cx="2487613" cy="850900"/>
          </a:xfrm>
          <a:prstGeom prst="rect">
            <a:avLst/>
          </a:prstGeom>
          <a:noFill/>
          <a:ln w="9525">
            <a:noFill/>
            <a:miter lim="800000"/>
            <a:headEnd/>
            <a:tailEnd/>
          </a:ln>
        </p:spPr>
      </p:pic>
      <p:sp>
        <p:nvSpPr>
          <p:cNvPr id="26630" name="Title 3"/>
          <p:cNvSpPr>
            <a:spLocks noGrp="1"/>
          </p:cNvSpPr>
          <p:nvPr>
            <p:ph type="title"/>
          </p:nvPr>
        </p:nvSpPr>
        <p:spPr bwMode="auto">
          <a:xfrm>
            <a:off x="3524250" y="1143001"/>
            <a:ext cx="5467350" cy="3048000"/>
          </a:xfrm>
        </p:spPr>
        <p:txBody>
          <a:bodyPr wrap="square" numCol="1" anchor="ctr" compatLnSpc="1">
            <a:prstTxWarp prst="textNoShape">
              <a:avLst/>
            </a:prstTxWarp>
            <a:normAutofit/>
          </a:bodyPr>
          <a:lstStyle/>
          <a:p>
            <a:r>
              <a:rPr lang="en-US" b="1" dirty="0">
                <a:effectLst/>
                <a:latin typeface="Helvetica" pitchFamily="34" charset="0"/>
                <a:ea typeface="ＭＳ Ｐゴシック" pitchFamily="34" charset="-128"/>
                <a:cs typeface="Helvetica" pitchFamily="34" charset="0"/>
              </a:rPr>
              <a:t>Determining the Quality of Your Finance System: </a:t>
            </a:r>
            <a:r>
              <a:rPr lang="en-US" b="1" dirty="0" smtClean="0">
                <a:effectLst/>
                <a:latin typeface="Helvetica" pitchFamily="34" charset="0"/>
                <a:ea typeface="ＭＳ Ｐゴシック" pitchFamily="34" charset="-128"/>
                <a:cs typeface="Helvetica" pitchFamily="34" charset="0"/>
              </a:rPr>
              <a:t/>
            </a:r>
            <a:br>
              <a:rPr lang="en-US" b="1" dirty="0" smtClean="0">
                <a:effectLst/>
                <a:latin typeface="Helvetica" pitchFamily="34" charset="0"/>
                <a:ea typeface="ＭＳ Ｐゴシック" pitchFamily="34" charset="-128"/>
                <a:cs typeface="Helvetica" pitchFamily="34" charset="0"/>
              </a:rPr>
            </a:br>
            <a:r>
              <a:rPr lang="en-US" dirty="0" smtClean="0">
                <a:effectLst/>
                <a:latin typeface="Helvetica" pitchFamily="34" charset="0"/>
                <a:ea typeface="ＭＳ Ｐゴシック" pitchFamily="34" charset="-128"/>
                <a:cs typeface="Helvetica" pitchFamily="34" charset="0"/>
              </a:rPr>
              <a:t>Using </a:t>
            </a:r>
            <a:r>
              <a:rPr lang="en-US" dirty="0">
                <a:effectLst/>
                <a:latin typeface="Helvetica" pitchFamily="34" charset="0"/>
                <a:ea typeface="ＭＳ Ｐゴシック" pitchFamily="34" charset="-128"/>
                <a:cs typeface="Helvetica" pitchFamily="34" charset="0"/>
              </a:rPr>
              <a:t>the </a:t>
            </a:r>
            <a:r>
              <a:rPr lang="en-US" dirty="0" smtClean="0">
                <a:effectLst/>
                <a:latin typeface="Helvetica" pitchFamily="34" charset="0"/>
                <a:ea typeface="ＭＳ Ｐゴシック" pitchFamily="34" charset="-128"/>
                <a:cs typeface="Helvetica" pitchFamily="34" charset="0"/>
              </a:rPr>
              <a:t>ECTA </a:t>
            </a:r>
            <a:br>
              <a:rPr lang="en-US" dirty="0" smtClean="0">
                <a:effectLst/>
                <a:latin typeface="Helvetica" pitchFamily="34" charset="0"/>
                <a:ea typeface="ＭＳ Ｐゴシック" pitchFamily="34" charset="-128"/>
                <a:cs typeface="Helvetica" pitchFamily="34" charset="0"/>
              </a:rPr>
            </a:br>
            <a:r>
              <a:rPr lang="en-US" dirty="0" smtClean="0">
                <a:effectLst/>
                <a:latin typeface="Helvetica" pitchFamily="34" charset="0"/>
                <a:ea typeface="ＭＳ Ｐゴシック" pitchFamily="34" charset="-128"/>
                <a:cs typeface="Helvetica" pitchFamily="34" charset="0"/>
              </a:rPr>
              <a:t>System </a:t>
            </a:r>
            <a:r>
              <a:rPr lang="en-US" dirty="0">
                <a:effectLst/>
                <a:latin typeface="Helvetica" pitchFamily="34" charset="0"/>
                <a:ea typeface="ＭＳ Ｐゴシック" pitchFamily="34" charset="-128"/>
                <a:cs typeface="Helvetica" pitchFamily="34" charset="0"/>
              </a:rPr>
              <a:t>Framework to </a:t>
            </a:r>
            <a:r>
              <a:rPr lang="en-US" dirty="0" smtClean="0">
                <a:effectLst/>
                <a:latin typeface="Helvetica" pitchFamily="34" charset="0"/>
                <a:ea typeface="ＭＳ Ｐゴシック" pitchFamily="34" charset="-128"/>
                <a:cs typeface="Helvetica" pitchFamily="34" charset="0"/>
              </a:rPr>
              <a:t/>
            </a:r>
            <a:br>
              <a:rPr lang="en-US" dirty="0" smtClean="0">
                <a:effectLst/>
                <a:latin typeface="Helvetica" pitchFamily="34" charset="0"/>
                <a:ea typeface="ＭＳ Ｐゴシック" pitchFamily="34" charset="-128"/>
                <a:cs typeface="Helvetica" pitchFamily="34" charset="0"/>
              </a:rPr>
            </a:br>
            <a:r>
              <a:rPr lang="en-US" dirty="0" smtClean="0">
                <a:effectLst/>
                <a:latin typeface="Helvetica" pitchFamily="34" charset="0"/>
                <a:ea typeface="ＭＳ Ｐゴシック" pitchFamily="34" charset="-128"/>
                <a:cs typeface="Helvetica" pitchFamily="34" charset="0"/>
              </a:rPr>
              <a:t>Inform Current </a:t>
            </a:r>
            <a:r>
              <a:rPr lang="en-US" dirty="0">
                <a:effectLst/>
                <a:latin typeface="Helvetica" pitchFamily="34" charset="0"/>
                <a:ea typeface="ＭＳ Ｐゴシック" pitchFamily="34" charset="-128"/>
                <a:cs typeface="Helvetica" pitchFamily="34" charset="0"/>
              </a:rPr>
              <a:t>Status </a:t>
            </a:r>
            <a:r>
              <a:rPr lang="en-US" dirty="0" smtClean="0">
                <a:effectLst/>
                <a:latin typeface="Helvetica" pitchFamily="34" charset="0"/>
                <a:ea typeface="ＭＳ Ｐゴシック" pitchFamily="34" charset="-128"/>
                <a:cs typeface="Helvetica" pitchFamily="34" charset="0"/>
              </a:rPr>
              <a:t/>
            </a:r>
            <a:br>
              <a:rPr lang="en-US" dirty="0" smtClean="0">
                <a:effectLst/>
                <a:latin typeface="Helvetica" pitchFamily="34" charset="0"/>
                <a:ea typeface="ＭＳ Ｐゴシック" pitchFamily="34" charset="-128"/>
                <a:cs typeface="Helvetica" pitchFamily="34" charset="0"/>
              </a:rPr>
            </a:br>
            <a:r>
              <a:rPr lang="en-US" dirty="0" smtClean="0">
                <a:effectLst/>
                <a:latin typeface="Helvetica" pitchFamily="34" charset="0"/>
                <a:ea typeface="ＭＳ Ｐゴシック" pitchFamily="34" charset="-128"/>
                <a:cs typeface="Helvetica" pitchFamily="34" charset="0"/>
              </a:rPr>
              <a:t>and Areas for Improvement</a:t>
            </a:r>
          </a:p>
        </p:txBody>
      </p:sp>
      <p:sp>
        <p:nvSpPr>
          <p:cNvPr id="10" name="Title 1"/>
          <p:cNvSpPr txBox="1">
            <a:spLocks/>
          </p:cNvSpPr>
          <p:nvPr/>
        </p:nvSpPr>
        <p:spPr>
          <a:xfrm>
            <a:off x="3573463" y="4191000"/>
            <a:ext cx="5467350" cy="18288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i="1" dirty="0" smtClean="0">
                <a:solidFill>
                  <a:schemeClr val="accent3"/>
                </a:solidFill>
              </a:rPr>
              <a:t>Improving Data, Improving Outcomes Conference</a:t>
            </a:r>
          </a:p>
          <a:p>
            <a:pPr>
              <a:defRPr/>
            </a:pPr>
            <a:r>
              <a:rPr lang="en-US" sz="2000" i="1" dirty="0" smtClean="0">
                <a:solidFill>
                  <a:schemeClr val="accent3"/>
                </a:solidFill>
              </a:rPr>
              <a:t>New Orleans, LA </a:t>
            </a:r>
          </a:p>
          <a:p>
            <a:pPr>
              <a:defRPr/>
            </a:pPr>
            <a:r>
              <a:rPr lang="en-US" sz="2000" i="1" dirty="0" smtClean="0">
                <a:solidFill>
                  <a:schemeClr val="accent3"/>
                </a:solidFill>
              </a:rPr>
              <a:t>September 2014</a:t>
            </a:r>
          </a:p>
        </p:txBody>
      </p:sp>
      <p:pic>
        <p:nvPicPr>
          <p:cNvPr id="26632" name="Picture 2"/>
          <p:cNvPicPr>
            <a:picLocks noChangeAspect="1" noChangeArrowheads="1"/>
          </p:cNvPicPr>
          <p:nvPr/>
        </p:nvPicPr>
        <p:blipFill>
          <a:blip r:embed="rId5"/>
          <a:srcRect/>
          <a:stretch>
            <a:fillRect/>
          </a:stretch>
        </p:blipFill>
        <p:spPr bwMode="auto">
          <a:xfrm>
            <a:off x="381000" y="1524000"/>
            <a:ext cx="314325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Self-Assessment - Purpose</a:t>
            </a:r>
            <a:endParaRPr lang="en-US" dirty="0"/>
          </a:p>
        </p:txBody>
      </p:sp>
      <p:sp>
        <p:nvSpPr>
          <p:cNvPr id="3" name="Content Placeholder 2"/>
          <p:cNvSpPr>
            <a:spLocks noGrp="1"/>
          </p:cNvSpPr>
          <p:nvPr>
            <p:ph idx="1"/>
          </p:nvPr>
        </p:nvSpPr>
        <p:spPr/>
        <p:txBody>
          <a:bodyPr/>
          <a:lstStyle/>
          <a:p>
            <a:pPr marL="457200" indent="-457200">
              <a:buFont typeface="+mj-lt"/>
              <a:buAutoNum type="arabicPeriod"/>
              <a:defRPr/>
            </a:pPr>
            <a:r>
              <a:rPr lang="en-US" sz="2400" dirty="0"/>
              <a:t>Provides states a current status </a:t>
            </a:r>
            <a:r>
              <a:rPr lang="en-US" sz="2400" b="1" dirty="0"/>
              <a:t>‘snap shot’ </a:t>
            </a:r>
            <a:r>
              <a:rPr lang="en-US" sz="2400" dirty="0"/>
              <a:t>to help them prioritize improvement efforts</a:t>
            </a:r>
          </a:p>
          <a:p>
            <a:pPr marL="457200" indent="-457200">
              <a:buFont typeface="+mj-lt"/>
              <a:buAutoNum type="arabicPeriod"/>
              <a:defRPr/>
            </a:pPr>
            <a:r>
              <a:rPr lang="en-US" sz="2400" dirty="0"/>
              <a:t>Quantitative self-assessment score provides  states ability to </a:t>
            </a:r>
            <a:r>
              <a:rPr lang="en-US" sz="2400" b="1" dirty="0"/>
              <a:t>measure progress </a:t>
            </a:r>
            <a:r>
              <a:rPr lang="en-US" sz="2400" dirty="0"/>
              <a:t>over multiple points in time.</a:t>
            </a:r>
          </a:p>
          <a:p>
            <a:pPr marL="457200" indent="-457200">
              <a:buFont typeface="+mj-lt"/>
              <a:buAutoNum type="arabicPeriod"/>
              <a:defRPr/>
            </a:pPr>
            <a:r>
              <a:rPr lang="en-US" sz="2400" dirty="0"/>
              <a:t>Encourages state participants engage in </a:t>
            </a:r>
            <a:r>
              <a:rPr lang="en-US" sz="2400" b="1" dirty="0"/>
              <a:t>rich conversations </a:t>
            </a:r>
            <a:r>
              <a:rPr lang="en-US" sz="2400" dirty="0"/>
              <a:t>about the system.</a:t>
            </a:r>
          </a:p>
          <a:p>
            <a:pPr marL="0" indent="0">
              <a:buNone/>
              <a:defRPr/>
            </a:pPr>
            <a:endParaRPr lang="en-US" sz="2400" dirty="0"/>
          </a:p>
          <a:p>
            <a:pPr marL="0" indent="0">
              <a:buNone/>
              <a:defRPr/>
            </a:pPr>
            <a:r>
              <a:rPr lang="en-US" sz="2400" dirty="0"/>
              <a:t>Shared purpose and structure with </a:t>
            </a:r>
            <a:r>
              <a:rPr lang="en-US" sz="2400" dirty="0" err="1"/>
              <a:t>DaSy</a:t>
            </a:r>
            <a:r>
              <a:rPr lang="en-US" sz="2400" dirty="0"/>
              <a:t> framework (data system component) </a:t>
            </a:r>
          </a:p>
          <a:p>
            <a:pPr marL="0" indent="0">
              <a:buFont typeface="Arial" charset="0"/>
              <a:buNone/>
              <a:defRPr/>
            </a:pPr>
            <a:endParaRPr lang="en-US" sz="2400" dirty="0"/>
          </a:p>
        </p:txBody>
      </p:sp>
      <p:sp>
        <p:nvSpPr>
          <p:cNvPr id="56323" name="Slide Number Placeholder 3"/>
          <p:cNvSpPr>
            <a:spLocks noGrp="1"/>
          </p:cNvSpPr>
          <p:nvPr>
            <p:ph type="sldNum" sz="quarter" idx="10"/>
          </p:nvPr>
        </p:nvSpPr>
        <p:spPr bwMode="auto">
          <a:noFill/>
          <a:ln>
            <a:miter lim="800000"/>
            <a:headEnd/>
            <a:tailEnd/>
          </a:ln>
        </p:spPr>
        <p:txBody>
          <a:bodyPr/>
          <a:lstStyle/>
          <a:p>
            <a:fld id="{3E31997C-C9D8-432A-8209-DFDAFD38D159}"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1442" name="Content Placeholder 2"/>
          <p:cNvSpPr>
            <a:spLocks noGrp="1"/>
          </p:cNvSpPr>
          <p:nvPr>
            <p:ph idx="1"/>
          </p:nvPr>
        </p:nvSpPr>
        <p:spPr>
          <a:xfrm>
            <a:off x="304800" y="2605088"/>
            <a:ext cx="5181600" cy="2819400"/>
          </a:xfrm>
        </p:spPr>
        <p:txBody>
          <a:bodyPr/>
          <a:lstStyle/>
          <a:p>
            <a:pPr marL="0" indent="0">
              <a:buFont typeface="Arial" charset="0"/>
              <a:buNone/>
            </a:pPr>
            <a:r>
              <a:rPr lang="en-US" sz="2400" smtClean="0">
                <a:latin typeface="Arial" charset="0"/>
                <a:ea typeface="ＭＳ Ｐゴシック" pitchFamily="34" charset="-128"/>
                <a:cs typeface="Arial" charset="0"/>
              </a:rPr>
              <a:t>Look for updates via the web site:    </a:t>
            </a:r>
            <a:r>
              <a:rPr lang="en-US" sz="2400" smtClean="0">
                <a:latin typeface="Arial" charset="0"/>
                <a:ea typeface="ＭＳ Ｐゴシック" pitchFamily="34" charset="-128"/>
                <a:cs typeface="Arial" charset="0"/>
                <a:hlinkClick r:id="rId3"/>
              </a:rPr>
              <a:t>http://ectacenter.org/sysframe</a:t>
            </a:r>
            <a:endParaRPr lang="en-US" sz="2400" smtClean="0">
              <a:latin typeface="Arial" charset="0"/>
              <a:ea typeface="ＭＳ Ｐゴシック" pitchFamily="34" charset="-128"/>
              <a:cs typeface="Arial" charset="0"/>
            </a:endParaRPr>
          </a:p>
          <a:p>
            <a:pPr marL="0" indent="0">
              <a:buFont typeface="Arial" charset="0"/>
              <a:buNone/>
            </a:pPr>
            <a:endParaRPr lang="en-US" sz="2400" smtClean="0">
              <a:latin typeface="Arial" charset="0"/>
              <a:ea typeface="ＭＳ Ｐゴシック" pitchFamily="34" charset="-128"/>
              <a:cs typeface="Arial" charset="0"/>
            </a:endParaRPr>
          </a:p>
        </p:txBody>
      </p:sp>
      <p:sp>
        <p:nvSpPr>
          <p:cNvPr id="61443" name="Slide Number Placeholder 3"/>
          <p:cNvSpPr>
            <a:spLocks noGrp="1"/>
          </p:cNvSpPr>
          <p:nvPr>
            <p:ph type="sldNum" sz="quarter" idx="10"/>
          </p:nvPr>
        </p:nvSpPr>
        <p:spPr bwMode="auto">
          <a:noFill/>
          <a:ln>
            <a:miter lim="800000"/>
            <a:headEnd/>
            <a:tailEnd/>
          </a:ln>
        </p:spPr>
        <p:txBody>
          <a:bodyPr/>
          <a:lstStyle/>
          <a:p>
            <a:fld id="{8F301271-88D8-4AE0-82A5-54F08B1A056F}" type="slidenum">
              <a:rPr lang="en-US" smtClean="0">
                <a:ea typeface="ＭＳ Ｐゴシック" pitchFamily="34" charset="-128"/>
              </a:rPr>
              <a:pPr/>
              <a:t>11</a:t>
            </a:fld>
            <a:endParaRPr lang="en-US" smtClean="0">
              <a:ea typeface="ＭＳ Ｐゴシック" pitchFamily="34" charset="-128"/>
            </a:endParaRPr>
          </a:p>
        </p:txBody>
      </p:sp>
      <p:pic>
        <p:nvPicPr>
          <p:cNvPr id="61444" name="Picture 2"/>
          <p:cNvPicPr>
            <a:picLocks noChangeAspect="1" noChangeArrowheads="1"/>
          </p:cNvPicPr>
          <p:nvPr/>
        </p:nvPicPr>
        <p:blipFill>
          <a:blip r:embed="rId4"/>
          <a:srcRect/>
          <a:stretch>
            <a:fillRect/>
          </a:stretch>
        </p:blipFill>
        <p:spPr bwMode="auto">
          <a:xfrm>
            <a:off x="5257800" y="1752600"/>
            <a:ext cx="30194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12</a:t>
            </a:fld>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2" t="11536" r="1782" b="1580"/>
          <a:stretch/>
        </p:blipFill>
        <p:spPr bwMode="auto">
          <a:xfrm>
            <a:off x="1143000" y="990600"/>
            <a:ext cx="7091917" cy="4965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809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Sub-Components:</a:t>
            </a:r>
            <a:endParaRPr lang="en-US" dirty="0"/>
          </a:p>
        </p:txBody>
      </p:sp>
      <p:sp>
        <p:nvSpPr>
          <p:cNvPr id="3" name="Content Placeholder 2"/>
          <p:cNvSpPr>
            <a:spLocks noGrp="1"/>
          </p:cNvSpPr>
          <p:nvPr>
            <p:ph idx="1"/>
          </p:nvPr>
        </p:nvSpPr>
        <p:spPr/>
        <p:txBody>
          <a:bodyPr/>
          <a:lstStyle/>
          <a:p>
            <a:pPr marL="0" indent="0">
              <a:buNone/>
            </a:pPr>
            <a:r>
              <a:rPr lang="en-US" sz="3200" dirty="0" smtClean="0"/>
              <a:t>1</a:t>
            </a:r>
            <a:r>
              <a:rPr lang="en-US" sz="3200" dirty="0"/>
              <a:t>: Finance </a:t>
            </a:r>
            <a:r>
              <a:rPr lang="en-US" sz="3200" dirty="0" smtClean="0"/>
              <a:t>Planning Process/Forecasting</a:t>
            </a:r>
          </a:p>
          <a:p>
            <a:pPr marL="0" indent="0">
              <a:buNone/>
            </a:pPr>
            <a:r>
              <a:rPr lang="en-US" sz="3200" dirty="0" smtClean="0"/>
              <a:t>2</a:t>
            </a:r>
            <a:r>
              <a:rPr lang="en-US" sz="3200" dirty="0"/>
              <a:t>: Fiscal </a:t>
            </a:r>
            <a:r>
              <a:rPr lang="en-US" sz="3200" dirty="0" smtClean="0"/>
              <a:t>Data</a:t>
            </a:r>
          </a:p>
          <a:p>
            <a:pPr marL="0" indent="0">
              <a:buNone/>
            </a:pPr>
            <a:r>
              <a:rPr lang="en-US" sz="3200" dirty="0" smtClean="0"/>
              <a:t>3</a:t>
            </a:r>
            <a:r>
              <a:rPr lang="en-US" sz="3200" dirty="0"/>
              <a:t>: </a:t>
            </a:r>
            <a:r>
              <a:rPr lang="en-US" sz="3200" dirty="0" smtClean="0"/>
              <a:t>Procurement</a:t>
            </a:r>
          </a:p>
          <a:p>
            <a:pPr marL="0" indent="0">
              <a:buNone/>
            </a:pPr>
            <a:r>
              <a:rPr lang="en-US" sz="3200" dirty="0" smtClean="0"/>
              <a:t>4</a:t>
            </a:r>
            <a:r>
              <a:rPr lang="en-US" sz="3200" dirty="0"/>
              <a:t>: Resource Allocation, Use of Funds and </a:t>
            </a:r>
            <a:r>
              <a:rPr lang="en-US" sz="3200" dirty="0" smtClean="0"/>
              <a:t>	Disbursement</a:t>
            </a:r>
          </a:p>
          <a:p>
            <a:pPr marL="0" indent="0">
              <a:buNone/>
            </a:pPr>
            <a:r>
              <a:rPr lang="en-US" sz="3200" dirty="0" smtClean="0"/>
              <a:t>5</a:t>
            </a:r>
            <a:r>
              <a:rPr lang="en-US" sz="3200" dirty="0"/>
              <a:t>: Monitoring and Accountability of Funds and </a:t>
            </a:r>
            <a:r>
              <a:rPr lang="en-US" sz="3200" dirty="0" smtClean="0"/>
              <a:t>	Resources</a:t>
            </a:r>
            <a:endParaRPr lang="en-US" sz="32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13</a:t>
            </a:fld>
            <a:endParaRPr lang="en-US"/>
          </a:p>
        </p:txBody>
      </p:sp>
    </p:spTree>
    <p:extLst>
      <p:ext uri="{BB962C8B-B14F-4D97-AF65-F5344CB8AC3E}">
        <p14:creationId xmlns:p14="http://schemas.microsoft.com/office/powerpoint/2010/main" val="542105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C Fiscal Initiatives</a:t>
            </a:r>
            <a:endParaRPr lang="en-US" dirty="0"/>
          </a:p>
        </p:txBody>
      </p:sp>
      <p:sp>
        <p:nvSpPr>
          <p:cNvPr id="3" name="Content Placeholder 2"/>
          <p:cNvSpPr>
            <a:spLocks noGrp="1"/>
          </p:cNvSpPr>
          <p:nvPr>
            <p:ph idx="1"/>
          </p:nvPr>
        </p:nvSpPr>
        <p:spPr>
          <a:xfrm>
            <a:off x="228600" y="1600200"/>
            <a:ext cx="8763000" cy="5029200"/>
          </a:xfrm>
        </p:spPr>
        <p:txBody>
          <a:bodyPr/>
          <a:lstStyle/>
          <a:p>
            <a:r>
              <a:rPr lang="en-US" sz="2800" dirty="0" smtClean="0"/>
              <a:t>ECTA Finance Framework</a:t>
            </a:r>
          </a:p>
          <a:p>
            <a:r>
              <a:rPr lang="en-US" sz="2800" dirty="0" smtClean="0"/>
              <a:t>ITCA Fiscal Initiative:</a:t>
            </a:r>
          </a:p>
          <a:p>
            <a:pPr lvl="1"/>
            <a:r>
              <a:rPr lang="en-US" sz="2800" dirty="0" smtClean="0"/>
              <a:t>Partnership with EC</a:t>
            </a:r>
            <a:r>
              <a:rPr lang="en-US" sz="2800" i="1" dirty="0" smtClean="0"/>
              <a:t>TA </a:t>
            </a:r>
            <a:r>
              <a:rPr lang="en-US" sz="2800" dirty="0" smtClean="0"/>
              <a:t>Center and the RRCs</a:t>
            </a:r>
          </a:p>
          <a:p>
            <a:pPr lvl="1"/>
            <a:r>
              <a:rPr lang="en-US" sz="2800" dirty="0" smtClean="0"/>
              <a:t>Topical Webinars</a:t>
            </a:r>
          </a:p>
          <a:p>
            <a:pPr lvl="1"/>
            <a:r>
              <a:rPr lang="en-US" sz="2800" dirty="0" smtClean="0"/>
              <a:t>Intensive Fiscal TA</a:t>
            </a:r>
          </a:p>
          <a:p>
            <a:pPr lvl="2"/>
            <a:r>
              <a:rPr lang="en-US" sz="2800" dirty="0" smtClean="0"/>
              <a:t>Cohort of 10 states: </a:t>
            </a:r>
            <a:r>
              <a:rPr lang="en-US" sz="2400" dirty="0" smtClean="0"/>
              <a:t>Alaska, Arizona, Colorado, Georgia, Illinois, Montana, North Dakota, Ohio, Utah, Wisconsin </a:t>
            </a:r>
          </a:p>
          <a:p>
            <a:r>
              <a:rPr lang="en-US" sz="2400" dirty="0" err="1" smtClean="0"/>
              <a:t>DaSy</a:t>
            </a:r>
            <a:r>
              <a:rPr lang="en-US" sz="2400" dirty="0" smtClean="0"/>
              <a:t> Center:</a:t>
            </a:r>
          </a:p>
          <a:p>
            <a:pPr lvl="1"/>
            <a:r>
              <a:rPr lang="en-US" sz="2400" i="1" dirty="0" smtClean="0"/>
              <a:t>Understanding and Using Fiscal Data: A Guide for Part C State Staff</a:t>
            </a:r>
          </a:p>
          <a:p>
            <a:endParaRPr lang="en-US" sz="3200" dirty="0" smtClean="0"/>
          </a:p>
          <a:p>
            <a:endParaRPr lang="en-US" sz="3200" dirty="0" smtClean="0"/>
          </a:p>
          <a:p>
            <a:pPr>
              <a:buNone/>
            </a:pPr>
            <a:endParaRPr lang="en-US" sz="3200" dirty="0" smtClean="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14</a:t>
            </a:fld>
            <a:endParaRPr lang="en-US"/>
          </a:p>
        </p:txBody>
      </p:sp>
    </p:spTree>
    <p:extLst>
      <p:ext uri="{BB962C8B-B14F-4D97-AF65-F5344CB8AC3E}">
        <p14:creationId xmlns:p14="http://schemas.microsoft.com/office/powerpoint/2010/main" val="307503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553200"/>
            <a:ext cx="2133600" cy="304800"/>
          </a:xfrm>
          <a:prstGeom prst="rect">
            <a:avLst/>
          </a:prstGeom>
        </p:spPr>
        <p:txBody>
          <a:bodyPr/>
          <a:lstStyle/>
          <a:p>
            <a:fld id="{F4A036DB-2E5B-48A2-855E-ACA87BA4D4F7}" type="slidenum">
              <a:rPr lang="en-US"/>
              <a:pPr/>
              <a:t>15</a:t>
            </a:fld>
            <a:endParaRPr lang="en-US"/>
          </a:p>
        </p:txBody>
      </p:sp>
      <p:sp>
        <p:nvSpPr>
          <p:cNvPr id="5" name="Rectangle 2"/>
          <p:cNvSpPr txBox="1">
            <a:spLocks noChangeArrowheads="1"/>
          </p:cNvSpPr>
          <p:nvPr/>
        </p:nvSpPr>
        <p:spPr>
          <a:xfrm>
            <a:off x="533400" y="914400"/>
            <a:ext cx="8077200" cy="762000"/>
          </a:xfrm>
          <a:prstGeom prst="rect">
            <a:avLst/>
          </a:prstGeom>
          <a:solidFill>
            <a:schemeClr val="accent1">
              <a:lumMod val="60000"/>
              <a:lumOff val="4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effectLst/>
                <a:uLnTx/>
                <a:uFillTx/>
                <a:latin typeface="+mj-lt"/>
                <a:ea typeface="+mj-ea"/>
                <a:cs typeface="+mj-cs"/>
              </a:rPr>
              <a:t>A Strategic Planning Process for Developing and </a:t>
            </a:r>
            <a:r>
              <a:rPr kumimoji="0" lang="en-US" b="0" i="1" u="none" strike="noStrike" kern="1200" cap="none" spc="0" normalizeH="0" baseline="0" noProof="0" dirty="0" smtClean="0">
                <a:ln>
                  <a:noFill/>
                </a:ln>
                <a:effectLst/>
                <a:uLnTx/>
                <a:uFillTx/>
                <a:latin typeface="+mj-lt"/>
                <a:ea typeface="+mj-ea"/>
                <a:cs typeface="+mj-cs"/>
              </a:rPr>
              <a:t>Sustaining</a:t>
            </a:r>
            <a:r>
              <a:rPr kumimoji="0" lang="en-US" b="0" i="0" u="none" strike="noStrike" kern="1200" cap="none" spc="0" normalizeH="0" baseline="0" noProof="0" dirty="0" smtClean="0">
                <a:ln>
                  <a:noFill/>
                </a:ln>
                <a:effectLst/>
                <a:uLnTx/>
                <a:uFillTx/>
                <a:latin typeface="+mj-lt"/>
                <a:ea typeface="+mj-ea"/>
                <a:cs typeface="+mj-cs"/>
              </a:rPr>
              <a:t> a Part C Finance System</a:t>
            </a:r>
          </a:p>
        </p:txBody>
      </p:sp>
      <p:sp>
        <p:nvSpPr>
          <p:cNvPr id="6" name="Rectangle 3"/>
          <p:cNvSpPr>
            <a:spLocks noChangeArrowheads="1"/>
          </p:cNvSpPr>
          <p:nvPr/>
        </p:nvSpPr>
        <p:spPr bwMode="auto">
          <a:xfrm>
            <a:off x="533400" y="2174875"/>
            <a:ext cx="561975" cy="3019425"/>
          </a:xfrm>
          <a:prstGeom prst="rect">
            <a:avLst/>
          </a:prstGeom>
          <a:solidFill>
            <a:schemeClr val="accent1">
              <a:lumMod val="20000"/>
              <a:lumOff val="80000"/>
            </a:schemeClr>
          </a:solidFill>
          <a:ln w="38100">
            <a:solidFill>
              <a:srgbClr val="000066"/>
            </a:solidFill>
            <a:miter lim="800000"/>
            <a:headEnd/>
            <a:tailEnd/>
          </a:ln>
          <a:effectLst/>
        </p:spPr>
        <p:txBody>
          <a:bodyPr wrap="none" anchor="ctr"/>
          <a:lstStyle/>
          <a:p>
            <a:endParaRPr lang="en-US"/>
          </a:p>
        </p:txBody>
      </p:sp>
      <p:sp>
        <p:nvSpPr>
          <p:cNvPr id="7" name="Rectangle 4"/>
          <p:cNvSpPr>
            <a:spLocks noChangeArrowheads="1"/>
          </p:cNvSpPr>
          <p:nvPr/>
        </p:nvSpPr>
        <p:spPr bwMode="auto">
          <a:xfrm>
            <a:off x="1235075" y="1752600"/>
            <a:ext cx="1476375" cy="1335088"/>
          </a:xfrm>
          <a:prstGeom prst="rect">
            <a:avLst/>
          </a:prstGeom>
          <a:solidFill>
            <a:schemeClr val="bg1">
              <a:lumMod val="95000"/>
            </a:schemeClr>
          </a:solidFill>
          <a:ln w="28575">
            <a:solidFill>
              <a:schemeClr val="accent2"/>
            </a:solidFill>
            <a:miter lim="800000"/>
            <a:headEnd/>
            <a:tailEnd/>
          </a:ln>
          <a:effectLst/>
        </p:spPr>
        <p:txBody>
          <a:bodyPr wrap="none" anchor="ctr"/>
          <a:lstStyle/>
          <a:p>
            <a:endParaRPr lang="en-US"/>
          </a:p>
        </p:txBody>
      </p:sp>
      <p:sp>
        <p:nvSpPr>
          <p:cNvPr id="8" name="Text Box 5"/>
          <p:cNvSpPr txBox="1">
            <a:spLocks noChangeArrowheads="1"/>
          </p:cNvSpPr>
          <p:nvPr/>
        </p:nvSpPr>
        <p:spPr bwMode="auto">
          <a:xfrm>
            <a:off x="1165225" y="2174875"/>
            <a:ext cx="1616075" cy="581025"/>
          </a:xfrm>
          <a:prstGeom prst="rect">
            <a:avLst/>
          </a:prstGeom>
          <a:noFill/>
          <a:ln w="9525">
            <a:noFill/>
            <a:miter lim="800000"/>
            <a:headEnd/>
            <a:tailEnd/>
          </a:ln>
          <a:effectLst/>
        </p:spPr>
        <p:txBody>
          <a:bodyPr>
            <a:spAutoFit/>
          </a:bodyPr>
          <a:lstStyle/>
          <a:p>
            <a:pPr algn="ctr">
              <a:spcBef>
                <a:spcPct val="50000"/>
              </a:spcBef>
            </a:pPr>
            <a:r>
              <a:rPr lang="en-US" sz="1600" b="1" dirty="0">
                <a:latin typeface="Trebuchet MS" pitchFamily="34" charset="0"/>
              </a:rPr>
              <a:t>Demographic Information</a:t>
            </a:r>
          </a:p>
        </p:txBody>
      </p:sp>
      <p:sp>
        <p:nvSpPr>
          <p:cNvPr id="9" name="Rectangle 6"/>
          <p:cNvSpPr>
            <a:spLocks noChangeArrowheads="1"/>
          </p:cNvSpPr>
          <p:nvPr/>
        </p:nvSpPr>
        <p:spPr bwMode="auto">
          <a:xfrm>
            <a:off x="1235075" y="3298825"/>
            <a:ext cx="1476375" cy="1052513"/>
          </a:xfrm>
          <a:prstGeom prst="rect">
            <a:avLst/>
          </a:prstGeom>
          <a:solidFill>
            <a:schemeClr val="bg1">
              <a:lumMod val="95000"/>
            </a:schemeClr>
          </a:solidFill>
          <a:ln w="28575">
            <a:solidFill>
              <a:schemeClr val="accent2"/>
            </a:solidFill>
            <a:miter lim="800000"/>
            <a:headEnd/>
            <a:tailEnd/>
          </a:ln>
          <a:effectLst/>
        </p:spPr>
        <p:txBody>
          <a:bodyPr wrap="none" anchor="ctr"/>
          <a:lstStyle/>
          <a:p>
            <a:endParaRPr lang="en-US"/>
          </a:p>
        </p:txBody>
      </p:sp>
      <p:sp>
        <p:nvSpPr>
          <p:cNvPr id="10" name="Text Box 7"/>
          <p:cNvSpPr txBox="1">
            <a:spLocks noChangeArrowheads="1"/>
          </p:cNvSpPr>
          <p:nvPr/>
        </p:nvSpPr>
        <p:spPr bwMode="auto">
          <a:xfrm>
            <a:off x="1295400" y="3579813"/>
            <a:ext cx="1317625" cy="581025"/>
          </a:xfrm>
          <a:prstGeom prst="rect">
            <a:avLst/>
          </a:prstGeom>
          <a:solidFill>
            <a:schemeClr val="bg1">
              <a:lumMod val="95000"/>
            </a:schemeClr>
          </a:solidFill>
          <a:ln w="9525">
            <a:noFill/>
            <a:miter lim="800000"/>
            <a:headEnd/>
            <a:tailEnd/>
          </a:ln>
          <a:effectLst/>
        </p:spPr>
        <p:txBody>
          <a:bodyPr wrap="square">
            <a:spAutoFit/>
          </a:bodyPr>
          <a:lstStyle/>
          <a:p>
            <a:pPr algn="ctr">
              <a:spcBef>
                <a:spcPct val="50000"/>
              </a:spcBef>
            </a:pPr>
            <a:r>
              <a:rPr lang="en-US" sz="1600" b="1" dirty="0">
                <a:latin typeface="Trebuchet MS" pitchFamily="34" charset="0"/>
              </a:rPr>
              <a:t>Fiscal   Resources</a:t>
            </a:r>
          </a:p>
        </p:txBody>
      </p:sp>
      <p:sp>
        <p:nvSpPr>
          <p:cNvPr id="11" name="Rectangle 8"/>
          <p:cNvSpPr>
            <a:spLocks noChangeArrowheads="1"/>
          </p:cNvSpPr>
          <p:nvPr/>
        </p:nvSpPr>
        <p:spPr bwMode="auto">
          <a:xfrm>
            <a:off x="1235075" y="4632325"/>
            <a:ext cx="1476375" cy="1195388"/>
          </a:xfrm>
          <a:prstGeom prst="rect">
            <a:avLst/>
          </a:prstGeom>
          <a:solidFill>
            <a:schemeClr val="bg1">
              <a:lumMod val="95000"/>
            </a:schemeClr>
          </a:solidFill>
          <a:ln w="28575">
            <a:solidFill>
              <a:schemeClr val="accent2"/>
            </a:solidFill>
            <a:miter lim="800000"/>
            <a:headEnd/>
            <a:tailEnd/>
          </a:ln>
          <a:effectLst/>
        </p:spPr>
        <p:txBody>
          <a:bodyPr wrap="none" anchor="ctr"/>
          <a:lstStyle/>
          <a:p>
            <a:endParaRPr lang="en-US"/>
          </a:p>
        </p:txBody>
      </p:sp>
      <p:sp>
        <p:nvSpPr>
          <p:cNvPr id="12" name="Text Box 9"/>
          <p:cNvSpPr txBox="1">
            <a:spLocks noChangeArrowheads="1"/>
          </p:cNvSpPr>
          <p:nvPr/>
        </p:nvSpPr>
        <p:spPr bwMode="auto">
          <a:xfrm>
            <a:off x="1393825" y="4727129"/>
            <a:ext cx="1219200" cy="1077218"/>
          </a:xfrm>
          <a:prstGeom prst="rect">
            <a:avLst/>
          </a:prstGeom>
          <a:solidFill>
            <a:schemeClr val="bg1">
              <a:lumMod val="95000"/>
            </a:schemeClr>
          </a:solidFill>
          <a:ln w="9525">
            <a:noFill/>
            <a:miter lim="800000"/>
            <a:headEnd/>
            <a:tailEnd/>
          </a:ln>
          <a:effectLst/>
        </p:spPr>
        <p:txBody>
          <a:bodyPr wrap="square">
            <a:spAutoFit/>
          </a:bodyPr>
          <a:lstStyle/>
          <a:p>
            <a:pPr algn="ctr">
              <a:spcBef>
                <a:spcPct val="50000"/>
              </a:spcBef>
            </a:pPr>
            <a:r>
              <a:rPr lang="en-US" sz="1600" b="1" dirty="0">
                <a:latin typeface="Trebuchet MS" pitchFamily="34" charset="0"/>
              </a:rPr>
              <a:t>Political and Economic Context</a:t>
            </a:r>
          </a:p>
        </p:txBody>
      </p:sp>
      <p:sp>
        <p:nvSpPr>
          <p:cNvPr id="13" name="Rectangle 10"/>
          <p:cNvSpPr>
            <a:spLocks noChangeArrowheads="1"/>
          </p:cNvSpPr>
          <p:nvPr/>
        </p:nvSpPr>
        <p:spPr bwMode="auto">
          <a:xfrm>
            <a:off x="3201988" y="2736850"/>
            <a:ext cx="1123950" cy="1825625"/>
          </a:xfrm>
          <a:prstGeom prst="rect">
            <a:avLst/>
          </a:prstGeom>
          <a:solidFill>
            <a:schemeClr val="bg1">
              <a:lumMod val="95000"/>
            </a:schemeClr>
          </a:solidFill>
          <a:ln w="28575">
            <a:solidFill>
              <a:schemeClr val="accent2"/>
            </a:solidFill>
            <a:miter lim="800000"/>
            <a:headEnd/>
            <a:tailEnd/>
          </a:ln>
          <a:effectLst/>
        </p:spPr>
        <p:txBody>
          <a:bodyPr wrap="none" anchor="ctr"/>
          <a:lstStyle/>
          <a:p>
            <a:endParaRPr lang="en-US"/>
          </a:p>
        </p:txBody>
      </p:sp>
      <p:sp>
        <p:nvSpPr>
          <p:cNvPr id="14" name="Text Box 11"/>
          <p:cNvSpPr txBox="1">
            <a:spLocks noChangeArrowheads="1"/>
          </p:cNvSpPr>
          <p:nvPr/>
        </p:nvSpPr>
        <p:spPr bwMode="auto">
          <a:xfrm>
            <a:off x="3062288" y="3227388"/>
            <a:ext cx="1404937" cy="825500"/>
          </a:xfrm>
          <a:prstGeom prst="rect">
            <a:avLst/>
          </a:prstGeom>
          <a:noFill/>
          <a:ln w="9525">
            <a:noFill/>
            <a:miter lim="800000"/>
            <a:headEnd/>
            <a:tailEnd/>
          </a:ln>
          <a:effectLst/>
        </p:spPr>
        <p:txBody>
          <a:bodyPr>
            <a:spAutoFit/>
          </a:bodyPr>
          <a:lstStyle/>
          <a:p>
            <a:pPr algn="ctr">
              <a:spcBef>
                <a:spcPct val="50000"/>
              </a:spcBef>
            </a:pPr>
            <a:r>
              <a:rPr lang="en-US" sz="1600" b="1" dirty="0">
                <a:latin typeface="Trebuchet MS" pitchFamily="34" charset="0"/>
              </a:rPr>
              <a:t>Design a   Finance  System</a:t>
            </a:r>
          </a:p>
        </p:txBody>
      </p:sp>
      <p:sp>
        <p:nvSpPr>
          <p:cNvPr id="15" name="Rectangle 12"/>
          <p:cNvSpPr>
            <a:spLocks noChangeArrowheads="1"/>
          </p:cNvSpPr>
          <p:nvPr/>
        </p:nvSpPr>
        <p:spPr bwMode="auto">
          <a:xfrm>
            <a:off x="4887913" y="1752600"/>
            <a:ext cx="1193800" cy="912813"/>
          </a:xfrm>
          <a:prstGeom prst="rect">
            <a:avLst/>
          </a:prstGeom>
          <a:solidFill>
            <a:schemeClr val="accent4">
              <a:lumMod val="20000"/>
              <a:lumOff val="80000"/>
            </a:schemeClr>
          </a:solidFill>
          <a:ln w="28575">
            <a:solidFill>
              <a:schemeClr val="accent2"/>
            </a:solidFill>
            <a:miter lim="800000"/>
            <a:headEnd/>
            <a:tailEnd/>
          </a:ln>
          <a:effectLst/>
        </p:spPr>
        <p:txBody>
          <a:bodyPr wrap="none" anchor="ctr"/>
          <a:lstStyle/>
          <a:p>
            <a:endParaRPr lang="en-US"/>
          </a:p>
        </p:txBody>
      </p:sp>
      <p:sp>
        <p:nvSpPr>
          <p:cNvPr id="16" name="Rectangle 13"/>
          <p:cNvSpPr>
            <a:spLocks noChangeArrowheads="1"/>
          </p:cNvSpPr>
          <p:nvPr/>
        </p:nvSpPr>
        <p:spPr bwMode="auto">
          <a:xfrm>
            <a:off x="4748213" y="2946400"/>
            <a:ext cx="1403350" cy="1123950"/>
          </a:xfrm>
          <a:prstGeom prst="rect">
            <a:avLst/>
          </a:prstGeom>
          <a:solidFill>
            <a:schemeClr val="accent4">
              <a:lumMod val="20000"/>
              <a:lumOff val="80000"/>
            </a:schemeClr>
          </a:solidFill>
          <a:ln w="28575">
            <a:solidFill>
              <a:schemeClr val="accent2"/>
            </a:solidFill>
            <a:miter lim="800000"/>
            <a:headEnd/>
            <a:tailEnd/>
          </a:ln>
          <a:effectLst/>
        </p:spPr>
        <p:txBody>
          <a:bodyPr wrap="none" anchor="ctr"/>
          <a:lstStyle/>
          <a:p>
            <a:endParaRPr lang="en-US"/>
          </a:p>
        </p:txBody>
      </p:sp>
      <p:sp>
        <p:nvSpPr>
          <p:cNvPr id="17" name="Rectangle 14"/>
          <p:cNvSpPr>
            <a:spLocks noChangeArrowheads="1"/>
          </p:cNvSpPr>
          <p:nvPr/>
        </p:nvSpPr>
        <p:spPr bwMode="auto">
          <a:xfrm>
            <a:off x="4748213" y="4351338"/>
            <a:ext cx="1403350" cy="984250"/>
          </a:xfrm>
          <a:prstGeom prst="rect">
            <a:avLst/>
          </a:prstGeom>
          <a:solidFill>
            <a:schemeClr val="accent4">
              <a:lumMod val="20000"/>
              <a:lumOff val="80000"/>
            </a:schemeClr>
          </a:solidFill>
          <a:ln w="28575">
            <a:solidFill>
              <a:schemeClr val="accent2"/>
            </a:solidFill>
            <a:miter lim="800000"/>
            <a:headEnd/>
            <a:tailEnd/>
          </a:ln>
          <a:effectLst/>
        </p:spPr>
        <p:txBody>
          <a:bodyPr wrap="none" anchor="ctr"/>
          <a:lstStyle/>
          <a:p>
            <a:endParaRPr lang="en-US"/>
          </a:p>
        </p:txBody>
      </p:sp>
      <p:sp>
        <p:nvSpPr>
          <p:cNvPr id="18" name="Text Box 15"/>
          <p:cNvSpPr txBox="1">
            <a:spLocks noChangeArrowheads="1"/>
          </p:cNvSpPr>
          <p:nvPr/>
        </p:nvSpPr>
        <p:spPr bwMode="auto">
          <a:xfrm>
            <a:off x="6840538" y="2244725"/>
            <a:ext cx="184150" cy="457200"/>
          </a:xfrm>
          <a:prstGeom prst="rect">
            <a:avLst/>
          </a:prstGeom>
          <a:noFill/>
          <a:ln w="9525">
            <a:noFill/>
            <a:miter lim="800000"/>
            <a:headEnd/>
            <a:tailEnd/>
          </a:ln>
          <a:effectLst/>
        </p:spPr>
        <p:txBody>
          <a:bodyPr>
            <a:spAutoFit/>
          </a:bodyPr>
          <a:lstStyle/>
          <a:p>
            <a:pPr algn="ctr"/>
            <a:endParaRPr lang="en-US" sz="2400" b="1">
              <a:latin typeface="Times New Roman" pitchFamily="18" charset="0"/>
            </a:endParaRPr>
          </a:p>
        </p:txBody>
      </p:sp>
      <p:sp>
        <p:nvSpPr>
          <p:cNvPr id="19" name="Rectangle 16"/>
          <p:cNvSpPr>
            <a:spLocks noChangeArrowheads="1"/>
          </p:cNvSpPr>
          <p:nvPr/>
        </p:nvSpPr>
        <p:spPr bwMode="auto">
          <a:xfrm>
            <a:off x="6503988" y="4211638"/>
            <a:ext cx="1263650" cy="1123950"/>
          </a:xfrm>
          <a:prstGeom prst="rect">
            <a:avLst/>
          </a:prstGeom>
          <a:solidFill>
            <a:schemeClr val="accent4">
              <a:lumMod val="20000"/>
              <a:lumOff val="80000"/>
            </a:schemeClr>
          </a:solidFill>
          <a:ln w="28575">
            <a:solidFill>
              <a:schemeClr val="accent2"/>
            </a:solidFill>
            <a:miter lim="800000"/>
            <a:headEnd/>
            <a:tailEnd/>
          </a:ln>
          <a:effectLst/>
        </p:spPr>
        <p:txBody>
          <a:bodyPr wrap="none" anchor="ctr"/>
          <a:lstStyle/>
          <a:p>
            <a:endParaRPr lang="en-US"/>
          </a:p>
        </p:txBody>
      </p:sp>
      <p:sp>
        <p:nvSpPr>
          <p:cNvPr id="20" name="Rectangle 17"/>
          <p:cNvSpPr>
            <a:spLocks noChangeArrowheads="1"/>
          </p:cNvSpPr>
          <p:nvPr/>
        </p:nvSpPr>
        <p:spPr bwMode="auto">
          <a:xfrm>
            <a:off x="7205663" y="2384425"/>
            <a:ext cx="1193800" cy="1123950"/>
          </a:xfrm>
          <a:prstGeom prst="rect">
            <a:avLst/>
          </a:prstGeom>
          <a:solidFill>
            <a:schemeClr val="bg1">
              <a:lumMod val="95000"/>
            </a:schemeClr>
          </a:solidFill>
          <a:ln w="28575">
            <a:solidFill>
              <a:schemeClr val="accent2"/>
            </a:solidFill>
            <a:miter lim="800000"/>
            <a:headEnd/>
            <a:tailEnd/>
          </a:ln>
          <a:effectLst/>
        </p:spPr>
        <p:txBody>
          <a:bodyPr wrap="none" anchor="ctr"/>
          <a:lstStyle/>
          <a:p>
            <a:endParaRPr lang="en-US"/>
          </a:p>
        </p:txBody>
      </p:sp>
      <p:sp>
        <p:nvSpPr>
          <p:cNvPr id="21" name="Text Box 18"/>
          <p:cNvSpPr txBox="1">
            <a:spLocks noChangeArrowheads="1"/>
          </p:cNvSpPr>
          <p:nvPr/>
        </p:nvSpPr>
        <p:spPr bwMode="auto">
          <a:xfrm>
            <a:off x="4641851" y="1822450"/>
            <a:ext cx="1651000" cy="825500"/>
          </a:xfrm>
          <a:prstGeom prst="rect">
            <a:avLst/>
          </a:prstGeom>
          <a:noFill/>
          <a:ln w="9525">
            <a:noFill/>
            <a:miter lim="800000"/>
            <a:headEnd/>
            <a:tailEnd/>
          </a:ln>
          <a:effectLst/>
        </p:spPr>
        <p:txBody>
          <a:bodyPr wrap="square">
            <a:spAutoFit/>
          </a:bodyPr>
          <a:lstStyle/>
          <a:p>
            <a:pPr algn="ctr">
              <a:spcBef>
                <a:spcPct val="50000"/>
              </a:spcBef>
            </a:pPr>
            <a:r>
              <a:rPr lang="en-US" sz="1600" b="1" dirty="0">
                <a:latin typeface="Trebuchet MS" pitchFamily="34" charset="0"/>
              </a:rPr>
              <a:t>Agreements  for Use of Resources</a:t>
            </a:r>
          </a:p>
        </p:txBody>
      </p:sp>
      <p:sp>
        <p:nvSpPr>
          <p:cNvPr id="22" name="Text Box 19"/>
          <p:cNvSpPr txBox="1">
            <a:spLocks noChangeArrowheads="1"/>
          </p:cNvSpPr>
          <p:nvPr/>
        </p:nvSpPr>
        <p:spPr bwMode="auto">
          <a:xfrm>
            <a:off x="4676775" y="3298825"/>
            <a:ext cx="1546225" cy="336550"/>
          </a:xfrm>
          <a:prstGeom prst="rect">
            <a:avLst/>
          </a:prstGeom>
          <a:noFill/>
          <a:ln w="9525">
            <a:noFill/>
            <a:miter lim="800000"/>
            <a:headEnd/>
            <a:tailEnd/>
          </a:ln>
          <a:effectLst/>
        </p:spPr>
        <p:txBody>
          <a:bodyPr>
            <a:spAutoFit/>
          </a:bodyPr>
          <a:lstStyle/>
          <a:p>
            <a:pPr algn="ctr">
              <a:spcBef>
                <a:spcPct val="50000"/>
              </a:spcBef>
            </a:pPr>
            <a:r>
              <a:rPr lang="en-US" sz="1600" b="1">
                <a:latin typeface="Trebuchet MS" pitchFamily="34" charset="0"/>
              </a:rPr>
              <a:t>Infrastructure</a:t>
            </a:r>
          </a:p>
        </p:txBody>
      </p:sp>
      <p:sp>
        <p:nvSpPr>
          <p:cNvPr id="23" name="Text Box 20"/>
          <p:cNvSpPr txBox="1">
            <a:spLocks noChangeArrowheads="1"/>
          </p:cNvSpPr>
          <p:nvPr/>
        </p:nvSpPr>
        <p:spPr bwMode="auto">
          <a:xfrm>
            <a:off x="4748213" y="4562475"/>
            <a:ext cx="1333500" cy="581025"/>
          </a:xfrm>
          <a:prstGeom prst="rect">
            <a:avLst/>
          </a:prstGeom>
          <a:noFill/>
          <a:ln w="9525">
            <a:noFill/>
            <a:miter lim="800000"/>
            <a:headEnd/>
            <a:tailEnd/>
          </a:ln>
          <a:effectLst/>
        </p:spPr>
        <p:txBody>
          <a:bodyPr>
            <a:spAutoFit/>
          </a:bodyPr>
          <a:lstStyle/>
          <a:p>
            <a:pPr algn="ctr">
              <a:spcBef>
                <a:spcPct val="50000"/>
              </a:spcBef>
            </a:pPr>
            <a:r>
              <a:rPr lang="en-US" sz="1600" b="1" dirty="0">
                <a:latin typeface="Trebuchet MS" pitchFamily="34" charset="0"/>
              </a:rPr>
              <a:t>Policies and Procedures</a:t>
            </a:r>
          </a:p>
        </p:txBody>
      </p:sp>
      <p:sp>
        <p:nvSpPr>
          <p:cNvPr id="24" name="Text Box 21"/>
          <p:cNvSpPr txBox="1">
            <a:spLocks noChangeArrowheads="1"/>
          </p:cNvSpPr>
          <p:nvPr/>
        </p:nvSpPr>
        <p:spPr bwMode="auto">
          <a:xfrm>
            <a:off x="6292850" y="4492625"/>
            <a:ext cx="1685925" cy="581025"/>
          </a:xfrm>
          <a:prstGeom prst="rect">
            <a:avLst/>
          </a:prstGeom>
          <a:noFill/>
          <a:ln w="9525">
            <a:noFill/>
            <a:miter lim="800000"/>
            <a:headEnd/>
            <a:tailEnd/>
          </a:ln>
          <a:effectLst/>
        </p:spPr>
        <p:txBody>
          <a:bodyPr>
            <a:spAutoFit/>
          </a:bodyPr>
          <a:lstStyle/>
          <a:p>
            <a:pPr algn="ctr">
              <a:spcBef>
                <a:spcPct val="50000"/>
              </a:spcBef>
            </a:pPr>
            <a:r>
              <a:rPr lang="en-US" sz="1600" b="1">
                <a:latin typeface="Trebuchet MS" pitchFamily="34" charset="0"/>
              </a:rPr>
              <a:t>Guidance       and Support</a:t>
            </a:r>
          </a:p>
        </p:txBody>
      </p:sp>
      <p:sp>
        <p:nvSpPr>
          <p:cNvPr id="25" name="Text Box 22"/>
          <p:cNvSpPr txBox="1">
            <a:spLocks noChangeArrowheads="1"/>
          </p:cNvSpPr>
          <p:nvPr/>
        </p:nvSpPr>
        <p:spPr bwMode="auto">
          <a:xfrm>
            <a:off x="7065963" y="2595563"/>
            <a:ext cx="1544637" cy="581025"/>
          </a:xfrm>
          <a:prstGeom prst="rect">
            <a:avLst/>
          </a:prstGeom>
          <a:noFill/>
          <a:ln w="9525">
            <a:noFill/>
            <a:miter lim="800000"/>
            <a:headEnd/>
            <a:tailEnd/>
          </a:ln>
          <a:effectLst/>
        </p:spPr>
        <p:txBody>
          <a:bodyPr>
            <a:spAutoFit/>
          </a:bodyPr>
          <a:lstStyle/>
          <a:p>
            <a:pPr algn="ctr">
              <a:spcBef>
                <a:spcPct val="50000"/>
              </a:spcBef>
            </a:pPr>
            <a:r>
              <a:rPr lang="en-US" sz="1600" b="1">
                <a:latin typeface="Trebuchet MS" pitchFamily="34" charset="0"/>
              </a:rPr>
              <a:t>System Monitoring</a:t>
            </a:r>
          </a:p>
        </p:txBody>
      </p:sp>
      <p:sp>
        <p:nvSpPr>
          <p:cNvPr id="26" name="Line 23"/>
          <p:cNvSpPr>
            <a:spLocks noChangeShapeType="1"/>
          </p:cNvSpPr>
          <p:nvPr/>
        </p:nvSpPr>
        <p:spPr bwMode="auto">
          <a:xfrm>
            <a:off x="2921000" y="2384425"/>
            <a:ext cx="0" cy="2881313"/>
          </a:xfrm>
          <a:prstGeom prst="line">
            <a:avLst/>
          </a:prstGeom>
          <a:noFill/>
          <a:ln w="38100">
            <a:solidFill>
              <a:srgbClr val="000066"/>
            </a:solidFill>
            <a:round/>
            <a:headEnd/>
            <a:tailEnd/>
          </a:ln>
          <a:effectLst/>
        </p:spPr>
        <p:txBody>
          <a:bodyPr wrap="none" anchor="ctr"/>
          <a:lstStyle/>
          <a:p>
            <a:endParaRPr lang="en-US"/>
          </a:p>
        </p:txBody>
      </p:sp>
      <p:sp>
        <p:nvSpPr>
          <p:cNvPr id="27" name="Line 24"/>
          <p:cNvSpPr>
            <a:spLocks noChangeShapeType="1"/>
          </p:cNvSpPr>
          <p:nvPr/>
        </p:nvSpPr>
        <p:spPr bwMode="auto">
          <a:xfrm flipH="1">
            <a:off x="2711450" y="2384425"/>
            <a:ext cx="209550" cy="0"/>
          </a:xfrm>
          <a:prstGeom prst="line">
            <a:avLst/>
          </a:prstGeom>
          <a:noFill/>
          <a:ln w="38100">
            <a:solidFill>
              <a:srgbClr val="000066"/>
            </a:solidFill>
            <a:round/>
            <a:headEnd/>
            <a:tailEnd/>
          </a:ln>
          <a:effectLst/>
        </p:spPr>
        <p:txBody>
          <a:bodyPr wrap="none" anchor="ctr"/>
          <a:lstStyle/>
          <a:p>
            <a:endParaRPr lang="en-US"/>
          </a:p>
        </p:txBody>
      </p:sp>
      <p:sp>
        <p:nvSpPr>
          <p:cNvPr id="28" name="Line 25"/>
          <p:cNvSpPr>
            <a:spLocks noChangeShapeType="1"/>
          </p:cNvSpPr>
          <p:nvPr/>
        </p:nvSpPr>
        <p:spPr bwMode="auto">
          <a:xfrm flipH="1">
            <a:off x="2711450" y="5265738"/>
            <a:ext cx="209550" cy="0"/>
          </a:xfrm>
          <a:prstGeom prst="line">
            <a:avLst/>
          </a:prstGeom>
          <a:noFill/>
          <a:ln w="38100">
            <a:solidFill>
              <a:srgbClr val="000066"/>
            </a:solidFill>
            <a:round/>
            <a:headEnd/>
            <a:tailEnd/>
          </a:ln>
          <a:effectLst/>
        </p:spPr>
        <p:txBody>
          <a:bodyPr wrap="none" anchor="ctr"/>
          <a:lstStyle/>
          <a:p>
            <a:endParaRPr lang="en-US"/>
          </a:p>
        </p:txBody>
      </p:sp>
      <p:sp>
        <p:nvSpPr>
          <p:cNvPr id="29" name="Line 26"/>
          <p:cNvSpPr>
            <a:spLocks noChangeShapeType="1"/>
          </p:cNvSpPr>
          <p:nvPr/>
        </p:nvSpPr>
        <p:spPr bwMode="auto">
          <a:xfrm>
            <a:off x="2921000" y="3789363"/>
            <a:ext cx="280988" cy="0"/>
          </a:xfrm>
          <a:prstGeom prst="line">
            <a:avLst/>
          </a:prstGeom>
          <a:noFill/>
          <a:ln w="38100">
            <a:solidFill>
              <a:srgbClr val="000066"/>
            </a:solidFill>
            <a:round/>
            <a:headEnd type="triangle" w="med" len="med"/>
            <a:tailEnd type="triangle" w="med" len="med"/>
          </a:ln>
          <a:effectLst/>
        </p:spPr>
        <p:txBody>
          <a:bodyPr wrap="none" anchor="ctr"/>
          <a:lstStyle/>
          <a:p>
            <a:endParaRPr lang="en-US"/>
          </a:p>
        </p:txBody>
      </p:sp>
      <p:sp>
        <p:nvSpPr>
          <p:cNvPr id="30" name="Line 27"/>
          <p:cNvSpPr>
            <a:spLocks noChangeShapeType="1"/>
          </p:cNvSpPr>
          <p:nvPr/>
        </p:nvSpPr>
        <p:spPr bwMode="auto">
          <a:xfrm>
            <a:off x="1938338" y="3087688"/>
            <a:ext cx="0" cy="211137"/>
          </a:xfrm>
          <a:prstGeom prst="line">
            <a:avLst/>
          </a:prstGeom>
          <a:noFill/>
          <a:ln w="28575">
            <a:solidFill>
              <a:srgbClr val="000066"/>
            </a:solidFill>
            <a:round/>
            <a:headEnd type="triangle" w="med" len="med"/>
            <a:tailEnd type="triangle" w="med" len="med"/>
          </a:ln>
          <a:effectLst/>
        </p:spPr>
        <p:txBody>
          <a:bodyPr wrap="none" anchor="ctr"/>
          <a:lstStyle/>
          <a:p>
            <a:endParaRPr lang="en-US"/>
          </a:p>
        </p:txBody>
      </p:sp>
      <p:sp>
        <p:nvSpPr>
          <p:cNvPr id="31" name="Line 28"/>
          <p:cNvSpPr>
            <a:spLocks noChangeShapeType="1"/>
          </p:cNvSpPr>
          <p:nvPr/>
        </p:nvSpPr>
        <p:spPr bwMode="auto">
          <a:xfrm>
            <a:off x="1938338" y="4351338"/>
            <a:ext cx="0" cy="280987"/>
          </a:xfrm>
          <a:prstGeom prst="line">
            <a:avLst/>
          </a:prstGeom>
          <a:noFill/>
          <a:ln w="28575">
            <a:solidFill>
              <a:srgbClr val="000066"/>
            </a:solidFill>
            <a:round/>
            <a:headEnd type="triangle" w="med" len="med"/>
            <a:tailEnd type="triangle" w="med" len="med"/>
          </a:ln>
          <a:effectLst/>
        </p:spPr>
        <p:txBody>
          <a:bodyPr wrap="none" anchor="ctr"/>
          <a:lstStyle/>
          <a:p>
            <a:endParaRPr lang="en-US"/>
          </a:p>
        </p:txBody>
      </p:sp>
      <p:sp>
        <p:nvSpPr>
          <p:cNvPr id="32" name="Line 29"/>
          <p:cNvSpPr>
            <a:spLocks noChangeShapeType="1"/>
          </p:cNvSpPr>
          <p:nvPr/>
        </p:nvSpPr>
        <p:spPr bwMode="auto">
          <a:xfrm flipV="1">
            <a:off x="5310188" y="2665413"/>
            <a:ext cx="139700" cy="280987"/>
          </a:xfrm>
          <a:prstGeom prst="line">
            <a:avLst/>
          </a:prstGeom>
          <a:noFill/>
          <a:ln w="38100">
            <a:solidFill>
              <a:srgbClr val="000066"/>
            </a:solidFill>
            <a:round/>
            <a:headEnd/>
            <a:tailEnd type="triangle" w="med" len="med"/>
          </a:ln>
          <a:effectLst/>
        </p:spPr>
        <p:txBody>
          <a:bodyPr wrap="none" anchor="ctr"/>
          <a:lstStyle/>
          <a:p>
            <a:endParaRPr lang="en-US"/>
          </a:p>
        </p:txBody>
      </p:sp>
      <p:sp>
        <p:nvSpPr>
          <p:cNvPr id="33" name="Line 30"/>
          <p:cNvSpPr>
            <a:spLocks noChangeShapeType="1"/>
          </p:cNvSpPr>
          <p:nvPr/>
        </p:nvSpPr>
        <p:spPr bwMode="auto">
          <a:xfrm>
            <a:off x="4325938" y="3579813"/>
            <a:ext cx="422275"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34" name="Line 31"/>
          <p:cNvSpPr>
            <a:spLocks noChangeShapeType="1"/>
          </p:cNvSpPr>
          <p:nvPr/>
        </p:nvSpPr>
        <p:spPr bwMode="auto">
          <a:xfrm>
            <a:off x="5310188" y="4070350"/>
            <a:ext cx="209550" cy="280988"/>
          </a:xfrm>
          <a:prstGeom prst="line">
            <a:avLst/>
          </a:prstGeom>
          <a:noFill/>
          <a:ln w="38100">
            <a:solidFill>
              <a:srgbClr val="000066"/>
            </a:solidFill>
            <a:round/>
            <a:headEnd/>
            <a:tailEnd type="triangle" w="med" len="med"/>
          </a:ln>
          <a:effectLst/>
        </p:spPr>
        <p:txBody>
          <a:bodyPr wrap="none" anchor="ctr"/>
          <a:lstStyle/>
          <a:p>
            <a:endParaRPr lang="en-US"/>
          </a:p>
        </p:txBody>
      </p:sp>
      <p:sp>
        <p:nvSpPr>
          <p:cNvPr id="35" name="Line 32"/>
          <p:cNvSpPr>
            <a:spLocks noChangeShapeType="1"/>
          </p:cNvSpPr>
          <p:nvPr/>
        </p:nvSpPr>
        <p:spPr bwMode="auto">
          <a:xfrm flipH="1">
            <a:off x="6362700" y="2244725"/>
            <a:ext cx="0" cy="2178050"/>
          </a:xfrm>
          <a:prstGeom prst="line">
            <a:avLst/>
          </a:prstGeom>
          <a:noFill/>
          <a:ln w="38100">
            <a:solidFill>
              <a:srgbClr val="000066"/>
            </a:solidFill>
            <a:round/>
            <a:headEnd/>
            <a:tailEnd/>
          </a:ln>
          <a:effectLst/>
        </p:spPr>
        <p:txBody>
          <a:bodyPr wrap="none" anchor="ctr"/>
          <a:lstStyle/>
          <a:p>
            <a:endParaRPr lang="en-US"/>
          </a:p>
        </p:txBody>
      </p:sp>
      <p:sp>
        <p:nvSpPr>
          <p:cNvPr id="36" name="Line 33"/>
          <p:cNvSpPr>
            <a:spLocks noChangeShapeType="1"/>
          </p:cNvSpPr>
          <p:nvPr/>
        </p:nvSpPr>
        <p:spPr bwMode="auto">
          <a:xfrm flipH="1">
            <a:off x="6081713" y="2244725"/>
            <a:ext cx="280987" cy="0"/>
          </a:xfrm>
          <a:prstGeom prst="line">
            <a:avLst/>
          </a:prstGeom>
          <a:noFill/>
          <a:ln w="38100">
            <a:solidFill>
              <a:srgbClr val="000066"/>
            </a:solidFill>
            <a:round/>
            <a:headEnd/>
            <a:tailEnd/>
          </a:ln>
          <a:effectLst/>
        </p:spPr>
        <p:txBody>
          <a:bodyPr wrap="none" anchor="ctr"/>
          <a:lstStyle/>
          <a:p>
            <a:endParaRPr lang="en-US"/>
          </a:p>
        </p:txBody>
      </p:sp>
      <p:sp>
        <p:nvSpPr>
          <p:cNvPr id="37" name="Line 34"/>
          <p:cNvSpPr>
            <a:spLocks noChangeShapeType="1"/>
          </p:cNvSpPr>
          <p:nvPr/>
        </p:nvSpPr>
        <p:spPr bwMode="auto">
          <a:xfrm>
            <a:off x="6151563" y="4422775"/>
            <a:ext cx="211137" cy="0"/>
          </a:xfrm>
          <a:prstGeom prst="line">
            <a:avLst/>
          </a:prstGeom>
          <a:noFill/>
          <a:ln w="38100">
            <a:solidFill>
              <a:srgbClr val="000066"/>
            </a:solidFill>
            <a:round/>
            <a:headEnd/>
            <a:tailEnd/>
          </a:ln>
          <a:effectLst/>
        </p:spPr>
        <p:txBody>
          <a:bodyPr wrap="none" anchor="ctr"/>
          <a:lstStyle/>
          <a:p>
            <a:endParaRPr lang="en-US"/>
          </a:p>
        </p:txBody>
      </p:sp>
      <p:sp>
        <p:nvSpPr>
          <p:cNvPr id="38" name="Line 35"/>
          <p:cNvSpPr>
            <a:spLocks noChangeShapeType="1"/>
          </p:cNvSpPr>
          <p:nvPr/>
        </p:nvSpPr>
        <p:spPr bwMode="auto">
          <a:xfrm>
            <a:off x="6151563" y="4843463"/>
            <a:ext cx="352425"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39" name="Line 36"/>
          <p:cNvSpPr>
            <a:spLocks noChangeShapeType="1"/>
          </p:cNvSpPr>
          <p:nvPr/>
        </p:nvSpPr>
        <p:spPr bwMode="auto">
          <a:xfrm>
            <a:off x="6362700" y="2876550"/>
            <a:ext cx="0" cy="0"/>
          </a:xfrm>
          <a:prstGeom prst="line">
            <a:avLst/>
          </a:prstGeom>
          <a:noFill/>
          <a:ln w="9525">
            <a:solidFill>
              <a:srgbClr val="FFCC00"/>
            </a:solidFill>
            <a:round/>
            <a:headEnd/>
            <a:tailEnd/>
          </a:ln>
          <a:effectLst/>
        </p:spPr>
        <p:txBody>
          <a:bodyPr wrap="none" anchor="ctr"/>
          <a:lstStyle/>
          <a:p>
            <a:endParaRPr lang="en-US"/>
          </a:p>
        </p:txBody>
      </p:sp>
      <p:sp>
        <p:nvSpPr>
          <p:cNvPr id="40" name="Line 37"/>
          <p:cNvSpPr>
            <a:spLocks noChangeShapeType="1"/>
          </p:cNvSpPr>
          <p:nvPr/>
        </p:nvSpPr>
        <p:spPr bwMode="auto">
          <a:xfrm>
            <a:off x="6362700" y="3157538"/>
            <a:ext cx="842963"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41" name="Line 38"/>
          <p:cNvSpPr>
            <a:spLocks noChangeShapeType="1"/>
          </p:cNvSpPr>
          <p:nvPr/>
        </p:nvSpPr>
        <p:spPr bwMode="auto">
          <a:xfrm flipV="1">
            <a:off x="7135813" y="3508375"/>
            <a:ext cx="350837" cy="703263"/>
          </a:xfrm>
          <a:prstGeom prst="line">
            <a:avLst/>
          </a:prstGeom>
          <a:noFill/>
          <a:ln w="38100">
            <a:solidFill>
              <a:srgbClr val="000066"/>
            </a:solidFill>
            <a:round/>
            <a:headEnd/>
            <a:tailEnd type="triangle" w="med" len="med"/>
          </a:ln>
          <a:effectLst/>
        </p:spPr>
        <p:txBody>
          <a:bodyPr wrap="none" anchor="ctr"/>
          <a:lstStyle/>
          <a:p>
            <a:endParaRPr lang="en-US"/>
          </a:p>
        </p:txBody>
      </p:sp>
      <p:sp>
        <p:nvSpPr>
          <p:cNvPr id="42" name="Line 39">
            <a:hlinkClick r:id="rId2" action="ppaction://program"/>
          </p:cNvPr>
          <p:cNvSpPr>
            <a:spLocks noChangeShapeType="1"/>
          </p:cNvSpPr>
          <p:nvPr/>
        </p:nvSpPr>
        <p:spPr bwMode="auto">
          <a:xfrm>
            <a:off x="8399463" y="2946400"/>
            <a:ext cx="211137" cy="0"/>
          </a:xfrm>
          <a:prstGeom prst="line">
            <a:avLst/>
          </a:prstGeom>
          <a:noFill/>
          <a:ln w="38100">
            <a:solidFill>
              <a:srgbClr val="000066"/>
            </a:solidFill>
            <a:prstDash val="sysDot"/>
            <a:round/>
            <a:headEnd/>
            <a:tailEnd/>
          </a:ln>
          <a:effectLst>
            <a:glow rad="228600">
              <a:schemeClr val="accent1">
                <a:satMod val="175000"/>
                <a:alpha val="40000"/>
              </a:schemeClr>
            </a:glow>
          </a:effectLst>
        </p:spPr>
        <p:txBody>
          <a:bodyPr wrap="none" anchor="ctr"/>
          <a:lstStyle/>
          <a:p>
            <a:endParaRPr lang="en-US"/>
          </a:p>
        </p:txBody>
      </p:sp>
      <p:sp>
        <p:nvSpPr>
          <p:cNvPr id="43" name="Line 40"/>
          <p:cNvSpPr>
            <a:spLocks noChangeShapeType="1"/>
          </p:cNvSpPr>
          <p:nvPr/>
        </p:nvSpPr>
        <p:spPr bwMode="auto">
          <a:xfrm>
            <a:off x="8610600" y="2946400"/>
            <a:ext cx="0" cy="3021013"/>
          </a:xfrm>
          <a:prstGeom prst="line">
            <a:avLst/>
          </a:prstGeom>
          <a:noFill/>
          <a:ln w="38100">
            <a:solidFill>
              <a:srgbClr val="000066"/>
            </a:solidFill>
            <a:prstDash val="sysDot"/>
            <a:round/>
            <a:headEnd/>
            <a:tailEnd/>
          </a:ln>
          <a:effectLst>
            <a:glow rad="228600">
              <a:schemeClr val="accent1">
                <a:satMod val="175000"/>
                <a:alpha val="40000"/>
              </a:schemeClr>
            </a:glow>
          </a:effectLst>
        </p:spPr>
        <p:txBody>
          <a:bodyPr wrap="none" anchor="ctr"/>
          <a:lstStyle/>
          <a:p>
            <a:endParaRPr lang="en-US"/>
          </a:p>
        </p:txBody>
      </p:sp>
      <p:sp>
        <p:nvSpPr>
          <p:cNvPr id="44" name="Line 41"/>
          <p:cNvSpPr>
            <a:spLocks noChangeShapeType="1"/>
          </p:cNvSpPr>
          <p:nvPr/>
        </p:nvSpPr>
        <p:spPr bwMode="auto">
          <a:xfrm flipH="1">
            <a:off x="673100" y="5967413"/>
            <a:ext cx="7937500" cy="0"/>
          </a:xfrm>
          <a:prstGeom prst="line">
            <a:avLst/>
          </a:prstGeom>
          <a:noFill/>
          <a:ln w="38100">
            <a:solidFill>
              <a:srgbClr val="000066"/>
            </a:solidFill>
            <a:prstDash val="sysDot"/>
            <a:round/>
            <a:headEnd/>
            <a:tailEnd/>
          </a:ln>
          <a:effectLst>
            <a:glow rad="228600">
              <a:schemeClr val="accent1">
                <a:satMod val="175000"/>
                <a:alpha val="40000"/>
              </a:schemeClr>
            </a:glow>
          </a:effectLst>
        </p:spPr>
        <p:txBody>
          <a:bodyPr wrap="none" anchor="ctr"/>
          <a:lstStyle/>
          <a:p>
            <a:endParaRPr lang="en-US"/>
          </a:p>
        </p:txBody>
      </p:sp>
      <p:sp>
        <p:nvSpPr>
          <p:cNvPr id="45" name="Line 42"/>
          <p:cNvSpPr>
            <a:spLocks noChangeShapeType="1"/>
          </p:cNvSpPr>
          <p:nvPr/>
        </p:nvSpPr>
        <p:spPr bwMode="auto">
          <a:xfrm flipH="1">
            <a:off x="603250" y="5827713"/>
            <a:ext cx="69850" cy="0"/>
          </a:xfrm>
          <a:prstGeom prst="line">
            <a:avLst/>
          </a:prstGeom>
          <a:noFill/>
          <a:ln w="9525">
            <a:solidFill>
              <a:srgbClr val="FFCC00"/>
            </a:solidFill>
            <a:round/>
            <a:headEnd/>
            <a:tailEnd/>
          </a:ln>
          <a:effectLst/>
        </p:spPr>
        <p:txBody>
          <a:bodyPr wrap="none" anchor="ctr"/>
          <a:lstStyle/>
          <a:p>
            <a:endParaRPr lang="en-US"/>
          </a:p>
        </p:txBody>
      </p:sp>
      <p:sp>
        <p:nvSpPr>
          <p:cNvPr id="46" name="Text Box 43"/>
          <p:cNvSpPr txBox="1">
            <a:spLocks noChangeArrowheads="1"/>
          </p:cNvSpPr>
          <p:nvPr/>
        </p:nvSpPr>
        <p:spPr bwMode="auto">
          <a:xfrm>
            <a:off x="600075" y="2351604"/>
            <a:ext cx="422275" cy="2708434"/>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tx2">
                    <a:lumMod val="50000"/>
                  </a:schemeClr>
                </a:solidFill>
                <a:latin typeface="Trebuchet MS" pitchFamily="34" charset="0"/>
              </a:rPr>
              <a:t>V</a:t>
            </a:r>
          </a:p>
          <a:p>
            <a:pPr algn="ctr">
              <a:spcBef>
                <a:spcPct val="50000"/>
              </a:spcBef>
            </a:pPr>
            <a:r>
              <a:rPr lang="en-US" sz="2000" b="1" dirty="0">
                <a:solidFill>
                  <a:schemeClr val="tx2">
                    <a:lumMod val="50000"/>
                  </a:schemeClr>
                </a:solidFill>
                <a:latin typeface="Trebuchet MS" pitchFamily="34" charset="0"/>
              </a:rPr>
              <a:t>I</a:t>
            </a:r>
          </a:p>
          <a:p>
            <a:pPr algn="ctr">
              <a:spcBef>
                <a:spcPct val="50000"/>
              </a:spcBef>
            </a:pPr>
            <a:r>
              <a:rPr lang="en-US" sz="2000" b="1" dirty="0">
                <a:solidFill>
                  <a:schemeClr val="tx2">
                    <a:lumMod val="50000"/>
                  </a:schemeClr>
                </a:solidFill>
                <a:latin typeface="Trebuchet MS" pitchFamily="34" charset="0"/>
              </a:rPr>
              <a:t>S</a:t>
            </a:r>
          </a:p>
          <a:p>
            <a:pPr algn="ctr">
              <a:spcBef>
                <a:spcPct val="50000"/>
              </a:spcBef>
            </a:pPr>
            <a:r>
              <a:rPr lang="en-US" sz="2000" b="1" dirty="0">
                <a:solidFill>
                  <a:schemeClr val="tx2">
                    <a:lumMod val="50000"/>
                  </a:schemeClr>
                </a:solidFill>
                <a:latin typeface="Trebuchet MS" pitchFamily="34" charset="0"/>
              </a:rPr>
              <a:t>I</a:t>
            </a:r>
          </a:p>
          <a:p>
            <a:pPr algn="ctr">
              <a:spcBef>
                <a:spcPct val="50000"/>
              </a:spcBef>
            </a:pPr>
            <a:r>
              <a:rPr lang="en-US" sz="2000" b="1" dirty="0">
                <a:solidFill>
                  <a:schemeClr val="tx2">
                    <a:lumMod val="50000"/>
                  </a:schemeClr>
                </a:solidFill>
                <a:latin typeface="Trebuchet MS" pitchFamily="34" charset="0"/>
              </a:rPr>
              <a:t>O</a:t>
            </a:r>
          </a:p>
          <a:p>
            <a:pPr algn="ctr">
              <a:spcBef>
                <a:spcPct val="50000"/>
              </a:spcBef>
            </a:pPr>
            <a:r>
              <a:rPr lang="en-US" sz="2000" b="1" dirty="0">
                <a:solidFill>
                  <a:schemeClr val="tx2">
                    <a:lumMod val="50000"/>
                  </a:schemeClr>
                </a:solidFill>
                <a:latin typeface="Trebuchet MS" pitchFamily="34" charset="0"/>
              </a:rPr>
              <a:t>N</a:t>
            </a:r>
          </a:p>
        </p:txBody>
      </p:sp>
      <p:sp>
        <p:nvSpPr>
          <p:cNvPr id="47" name="Line 44"/>
          <p:cNvSpPr>
            <a:spLocks noChangeShapeType="1"/>
          </p:cNvSpPr>
          <p:nvPr/>
        </p:nvSpPr>
        <p:spPr bwMode="auto">
          <a:xfrm flipV="1">
            <a:off x="673100" y="5194300"/>
            <a:ext cx="0" cy="773113"/>
          </a:xfrm>
          <a:prstGeom prst="line">
            <a:avLst/>
          </a:prstGeom>
          <a:noFill/>
          <a:ln w="38100">
            <a:solidFill>
              <a:srgbClr val="000066"/>
            </a:solidFill>
            <a:prstDash val="sysDot"/>
            <a:round/>
            <a:headEnd/>
            <a:tailEnd type="triangle" w="med" len="med"/>
          </a:ln>
          <a:effectLst>
            <a:glow rad="228600">
              <a:schemeClr val="accent1">
                <a:satMod val="175000"/>
                <a:alpha val="40000"/>
              </a:schemeClr>
            </a:glow>
          </a:effectLst>
        </p:spPr>
        <p:txBody>
          <a:bodyPr wrap="none" anchor="ctr"/>
          <a:lstStyle/>
          <a:p>
            <a:endParaRPr lang="en-US"/>
          </a:p>
        </p:txBody>
      </p:sp>
      <p:sp>
        <p:nvSpPr>
          <p:cNvPr id="48" name="Line 45"/>
          <p:cNvSpPr>
            <a:spLocks noChangeShapeType="1"/>
          </p:cNvSpPr>
          <p:nvPr/>
        </p:nvSpPr>
        <p:spPr bwMode="auto">
          <a:xfrm>
            <a:off x="1095375" y="2665413"/>
            <a:ext cx="139700" cy="0"/>
          </a:xfrm>
          <a:prstGeom prst="line">
            <a:avLst/>
          </a:prstGeom>
          <a:noFill/>
          <a:ln w="9525">
            <a:solidFill>
              <a:srgbClr val="000066"/>
            </a:solidFill>
            <a:round/>
            <a:headEnd/>
            <a:tailEnd type="triangle" w="med" len="med"/>
          </a:ln>
          <a:effectLst/>
        </p:spPr>
        <p:txBody>
          <a:bodyPr wrap="none" anchor="ctr"/>
          <a:lstStyle/>
          <a:p>
            <a:endParaRPr lang="en-US"/>
          </a:p>
        </p:txBody>
      </p:sp>
      <p:sp>
        <p:nvSpPr>
          <p:cNvPr id="49" name="Line 46"/>
          <p:cNvSpPr>
            <a:spLocks noChangeShapeType="1"/>
          </p:cNvSpPr>
          <p:nvPr/>
        </p:nvSpPr>
        <p:spPr bwMode="auto">
          <a:xfrm>
            <a:off x="1095375" y="3789363"/>
            <a:ext cx="139700" cy="0"/>
          </a:xfrm>
          <a:prstGeom prst="line">
            <a:avLst/>
          </a:prstGeom>
          <a:noFill/>
          <a:ln w="9525">
            <a:solidFill>
              <a:srgbClr val="000066"/>
            </a:solidFill>
            <a:round/>
            <a:headEnd/>
            <a:tailEnd type="triangle" w="med" len="med"/>
          </a:ln>
          <a:effectLst/>
        </p:spPr>
        <p:txBody>
          <a:bodyPr wrap="none" anchor="ctr"/>
          <a:lstStyle/>
          <a:p>
            <a:endParaRPr lang="en-US"/>
          </a:p>
        </p:txBody>
      </p:sp>
      <p:sp>
        <p:nvSpPr>
          <p:cNvPr id="50" name="Line 47"/>
          <p:cNvSpPr>
            <a:spLocks noChangeShapeType="1"/>
          </p:cNvSpPr>
          <p:nvPr/>
        </p:nvSpPr>
        <p:spPr bwMode="auto">
          <a:xfrm>
            <a:off x="1095375" y="4984750"/>
            <a:ext cx="139700" cy="0"/>
          </a:xfrm>
          <a:prstGeom prst="line">
            <a:avLst/>
          </a:prstGeom>
          <a:noFill/>
          <a:ln w="9525">
            <a:solidFill>
              <a:srgbClr val="000066"/>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Phases of Strategic Plan Development</a:t>
            </a:r>
            <a:endParaRPr lang="en-US" dirty="0"/>
          </a:p>
        </p:txBody>
      </p:sp>
      <p:graphicFrame>
        <p:nvGraphicFramePr>
          <p:cNvPr id="4" name="Diagram 3"/>
          <p:cNvGraphicFramePr/>
          <p:nvPr>
            <p:extLst>
              <p:ext uri="{D42A27DB-BD31-4B8C-83A1-F6EECF244321}">
                <p14:modId xmlns:p14="http://schemas.microsoft.com/office/powerpoint/2010/main" val="3397462942"/>
              </p:ext>
            </p:extLst>
          </p:nvPr>
        </p:nvGraphicFramePr>
        <p:xfrm>
          <a:off x="762000" y="1371600"/>
          <a:ext cx="7620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305800" y="242234"/>
            <a:ext cx="554038" cy="365125"/>
          </a:xfrm>
          <a:prstGeom prst="rect">
            <a:avLst/>
          </a:prstGeom>
        </p:spPr>
        <p:txBody>
          <a:bodyPr/>
          <a:lstStyle/>
          <a:p>
            <a:fld id="{537C9C0E-B9E2-448E-9FE0-0043F25024F4}" type="slidenum">
              <a:rPr lang="en-US" smtClean="0"/>
              <a:pPr/>
              <a:t>16</a:t>
            </a:fld>
            <a:endParaRPr lang="en-US"/>
          </a:p>
        </p:txBody>
      </p:sp>
    </p:spTree>
    <p:extLst>
      <p:ext uri="{BB962C8B-B14F-4D97-AF65-F5344CB8AC3E}">
        <p14:creationId xmlns:p14="http://schemas.microsoft.com/office/powerpoint/2010/main" val="2943211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64042510"/>
              </p:ext>
            </p:extLst>
          </p:nvPr>
        </p:nvGraphicFramePr>
        <p:xfrm>
          <a:off x="152400" y="838200"/>
          <a:ext cx="8763000" cy="6126480"/>
        </p:xfrm>
        <a:graphic>
          <a:graphicData uri="http://schemas.openxmlformats.org/drawingml/2006/table">
            <a:tbl>
              <a:tblPr firstRow="1" bandRow="1">
                <a:tableStyleId>{5C22544A-7EE6-4342-B048-85BDC9FD1C3A}</a:tableStyleId>
              </a:tblPr>
              <a:tblGrid>
                <a:gridCol w="2921000"/>
                <a:gridCol w="2641600"/>
                <a:gridCol w="3200400"/>
              </a:tblGrid>
              <a:tr h="305676">
                <a:tc>
                  <a:txBody>
                    <a:bodyPr/>
                    <a:lstStyle/>
                    <a:p>
                      <a:pPr algn="ctr"/>
                      <a:r>
                        <a:rPr lang="en-US" dirty="0" smtClean="0"/>
                        <a:t>Finance Framework Subcomponents</a:t>
                      </a:r>
                      <a:endParaRPr lang="en-US" dirty="0"/>
                    </a:p>
                  </a:txBody>
                  <a:tcPr/>
                </a:tc>
                <a:tc>
                  <a:txBody>
                    <a:bodyPr/>
                    <a:lstStyle/>
                    <a:p>
                      <a:pPr algn="ctr"/>
                      <a:r>
                        <a:rPr lang="en-US" dirty="0" smtClean="0"/>
                        <a:t>Fiscal Initiative</a:t>
                      </a:r>
                    </a:p>
                    <a:p>
                      <a:pPr algn="ctr"/>
                      <a:r>
                        <a:rPr lang="en-US" dirty="0" smtClean="0"/>
                        <a:t>Strategic Planning </a:t>
                      </a:r>
                      <a:r>
                        <a:rPr lang="en-US" baseline="0" dirty="0" smtClean="0"/>
                        <a:t> Process</a:t>
                      </a:r>
                      <a:endParaRPr lang="en-US" dirty="0"/>
                    </a:p>
                  </a:txBody>
                  <a:tcPr/>
                </a:tc>
                <a:tc>
                  <a:txBody>
                    <a:bodyPr/>
                    <a:lstStyle/>
                    <a:p>
                      <a:pPr algn="ctr"/>
                      <a:r>
                        <a:rPr lang="en-US" dirty="0" smtClean="0"/>
                        <a:t> Fiscal Data Guide</a:t>
                      </a:r>
                      <a:endParaRPr lang="en-US" dirty="0"/>
                    </a:p>
                  </a:txBody>
                  <a:tcPr/>
                </a:tc>
              </a:tr>
              <a:tr h="527606">
                <a:tc>
                  <a:txBody>
                    <a:bodyPr/>
                    <a:lstStyle/>
                    <a:p>
                      <a:pPr>
                        <a:buFont typeface="Arial" pitchFamily="34" charset="0"/>
                        <a:buChar char="•"/>
                      </a:pPr>
                      <a:r>
                        <a:rPr lang="en-US" sz="1800" dirty="0" smtClean="0"/>
                        <a:t> Finance Planning Process / Forecasting</a:t>
                      </a:r>
                      <a:endParaRPr lang="en-US" dirty="0"/>
                    </a:p>
                  </a:txBody>
                  <a:tcPr/>
                </a:tc>
                <a:tc>
                  <a:txBody>
                    <a:bodyPr/>
                    <a:lstStyle/>
                    <a:p>
                      <a:pPr>
                        <a:buFont typeface="Arial" pitchFamily="34" charset="0"/>
                        <a:buChar char="•"/>
                      </a:pPr>
                      <a:r>
                        <a:rPr lang="en-US" dirty="0" smtClean="0"/>
                        <a:t> Mapping of Fiscal Resources</a:t>
                      </a:r>
                    </a:p>
                    <a:p>
                      <a:pPr>
                        <a:buFont typeface="Arial" pitchFamily="34" charset="0"/>
                        <a:buChar char="•"/>
                      </a:pPr>
                      <a:r>
                        <a:rPr lang="en-US" dirty="0" smtClean="0"/>
                        <a:t>Political</a:t>
                      </a:r>
                      <a:r>
                        <a:rPr lang="en-US" baseline="0" dirty="0" smtClean="0"/>
                        <a:t> &amp; Economic Context</a:t>
                      </a:r>
                      <a:endParaRPr lang="en-US" dirty="0"/>
                    </a:p>
                  </a:txBody>
                  <a:tcPr/>
                </a:tc>
                <a:tc>
                  <a:txBody>
                    <a:bodyPr/>
                    <a:lstStyle/>
                    <a:p>
                      <a:endParaRPr lang="en-US"/>
                    </a:p>
                  </a:txBody>
                  <a:tcPr/>
                </a:tc>
              </a:tr>
              <a:tr h="979839">
                <a:tc>
                  <a:txBody>
                    <a:bodyPr/>
                    <a:lstStyle/>
                    <a:p>
                      <a:pPr>
                        <a:buFont typeface="Arial" pitchFamily="34" charset="0"/>
                        <a:buChar char="•"/>
                      </a:pPr>
                      <a:r>
                        <a:rPr lang="en-US" sz="1800" dirty="0" smtClean="0"/>
                        <a:t> Fiscal Data</a:t>
                      </a:r>
                      <a:endParaRPr lang="en-US" dirty="0"/>
                    </a:p>
                  </a:txBody>
                  <a:tcPr/>
                </a:tc>
                <a:tc>
                  <a:txBody>
                    <a:bodyPr/>
                    <a:lstStyle/>
                    <a:p>
                      <a:pPr>
                        <a:buFont typeface="Arial" pitchFamily="34" charset="0"/>
                        <a:buChar char="•"/>
                      </a:pPr>
                      <a:r>
                        <a:rPr lang="en-US" dirty="0" smtClean="0"/>
                        <a:t> Demographics</a:t>
                      </a:r>
                      <a:endParaRPr lang="en-US" dirty="0"/>
                    </a:p>
                  </a:txBody>
                  <a:tcPr/>
                </a:tc>
                <a:tc>
                  <a:txBody>
                    <a:bodyPr/>
                    <a:lstStyle/>
                    <a:p>
                      <a:pPr>
                        <a:buFont typeface="Arial" pitchFamily="34" charset="0"/>
                        <a:buChar char="•"/>
                      </a:pPr>
                      <a:r>
                        <a:rPr lang="en-US" dirty="0" smtClean="0"/>
                        <a:t> Child &amp;</a:t>
                      </a:r>
                      <a:r>
                        <a:rPr lang="en-US" baseline="0" dirty="0" smtClean="0"/>
                        <a:t> Family Demographics</a:t>
                      </a:r>
                    </a:p>
                    <a:p>
                      <a:pPr>
                        <a:buFont typeface="Arial" pitchFamily="34" charset="0"/>
                        <a:buChar char="•"/>
                      </a:pPr>
                      <a:r>
                        <a:rPr lang="en-US" baseline="0" dirty="0" smtClean="0"/>
                        <a:t> Service Data</a:t>
                      </a:r>
                    </a:p>
                    <a:p>
                      <a:pPr>
                        <a:buFont typeface="Arial" pitchFamily="34" charset="0"/>
                        <a:buChar char="•"/>
                      </a:pPr>
                      <a:r>
                        <a:rPr lang="en-US" baseline="0" dirty="0" smtClean="0"/>
                        <a:t> Program Data</a:t>
                      </a:r>
                    </a:p>
                    <a:p>
                      <a:pPr>
                        <a:buFont typeface="Arial" pitchFamily="34" charset="0"/>
                        <a:buChar char="•"/>
                      </a:pPr>
                      <a:r>
                        <a:rPr lang="en-US" baseline="0" dirty="0" smtClean="0"/>
                        <a:t> SLA Data</a:t>
                      </a:r>
                      <a:endParaRPr lang="en-US" dirty="0"/>
                    </a:p>
                  </a:txBody>
                  <a:tcPr/>
                </a:tc>
              </a:tr>
              <a:tr h="305676">
                <a:tc>
                  <a:txBody>
                    <a:bodyPr/>
                    <a:lstStyle/>
                    <a:p>
                      <a:pPr>
                        <a:buFont typeface="Arial" pitchFamily="34" charset="0"/>
                        <a:buChar char="•"/>
                      </a:pPr>
                      <a:r>
                        <a:rPr lang="en-US" sz="1800" dirty="0" smtClean="0"/>
                        <a:t> Procurement</a:t>
                      </a:r>
                      <a:endParaRPr lang="en-US" dirty="0"/>
                    </a:p>
                  </a:txBody>
                  <a:tcPr/>
                </a:tc>
                <a:tc>
                  <a:txBody>
                    <a:bodyPr/>
                    <a:lstStyle/>
                    <a:p>
                      <a:pPr>
                        <a:buFont typeface="Arial" pitchFamily="34" charset="0"/>
                        <a:buChar char="•"/>
                      </a:pPr>
                      <a:r>
                        <a:rPr lang="en-US" dirty="0" smtClean="0"/>
                        <a:t> Policies and Procedures</a:t>
                      </a:r>
                      <a:endParaRPr lang="en-US" dirty="0"/>
                    </a:p>
                  </a:txBody>
                  <a:tcPr/>
                </a:tc>
                <a:tc>
                  <a:txBody>
                    <a:bodyPr/>
                    <a:lstStyle/>
                    <a:p>
                      <a:endParaRPr lang="en-US"/>
                    </a:p>
                  </a:txBody>
                  <a:tcPr/>
                </a:tc>
              </a:tr>
              <a:tr h="753723">
                <a:tc>
                  <a:txBody>
                    <a:bodyPr/>
                    <a:lstStyle/>
                    <a:p>
                      <a:pPr>
                        <a:buFont typeface="Arial" pitchFamily="34" charset="0"/>
                        <a:buChar char="•"/>
                      </a:pPr>
                      <a:r>
                        <a:rPr lang="en-US" dirty="0" smtClean="0"/>
                        <a:t> Resource Allocation, Use of Funds and Disbursement</a:t>
                      </a:r>
                      <a:endParaRPr lang="en-US" dirty="0"/>
                    </a:p>
                  </a:txBody>
                  <a:tcPr/>
                </a:tc>
                <a:tc>
                  <a:txBody>
                    <a:bodyPr/>
                    <a:lstStyle/>
                    <a:p>
                      <a:pPr>
                        <a:buFont typeface="Arial" pitchFamily="34" charset="0"/>
                        <a:buChar char="•"/>
                      </a:pPr>
                      <a:r>
                        <a:rPr lang="en-US" dirty="0" smtClean="0"/>
                        <a:t> Agreements for Use of Resources</a:t>
                      </a:r>
                    </a:p>
                    <a:p>
                      <a:pPr>
                        <a:buFont typeface="Arial" pitchFamily="34" charset="0"/>
                        <a:buChar char="•"/>
                      </a:pPr>
                      <a:r>
                        <a:rPr lang="en-US" smtClean="0"/>
                        <a:t>Allocation Methodologies</a:t>
                      </a:r>
                      <a:endParaRPr lang="en-US" dirty="0" smtClean="0"/>
                    </a:p>
                  </a:txBody>
                  <a:tcPr/>
                </a:tc>
                <a:tc>
                  <a:txBody>
                    <a:bodyPr/>
                    <a:lstStyle/>
                    <a:p>
                      <a:endParaRPr lang="en-US" dirty="0"/>
                    </a:p>
                  </a:txBody>
                  <a:tcPr/>
                </a:tc>
              </a:tr>
              <a:tr h="753723">
                <a:tc>
                  <a:txBody>
                    <a:bodyPr/>
                    <a:lstStyle/>
                    <a:p>
                      <a:pPr>
                        <a:buFont typeface="Arial" pitchFamily="34" charset="0"/>
                        <a:buChar char="•"/>
                      </a:pPr>
                      <a:r>
                        <a:rPr lang="en-US" dirty="0" smtClean="0"/>
                        <a:t> Monitoring &amp; Accountability of Funds &amp; Resources</a:t>
                      </a:r>
                      <a:endParaRPr lang="en-US" dirty="0"/>
                    </a:p>
                  </a:txBody>
                  <a:tcPr/>
                </a:tc>
                <a:tc>
                  <a:txBody>
                    <a:bodyPr/>
                    <a:lstStyle/>
                    <a:p>
                      <a:pPr>
                        <a:buFont typeface="Arial" pitchFamily="34" charset="0"/>
                        <a:buChar char="•"/>
                      </a:pPr>
                      <a:r>
                        <a:rPr lang="en-US" dirty="0" smtClean="0"/>
                        <a:t> Ongoing  System Monitoring</a:t>
                      </a:r>
                      <a:endParaRPr lang="en-US" dirty="0"/>
                    </a:p>
                  </a:txBody>
                  <a:tcPr/>
                </a:tc>
                <a:tc>
                  <a:txBody>
                    <a:bodyPr/>
                    <a:lstStyle/>
                    <a:p>
                      <a:endParaRPr lang="en-US"/>
                    </a:p>
                  </a:txBody>
                  <a:tcPr/>
                </a:tc>
              </a:tr>
              <a:tr h="305676">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8" name="Text Placeholder 7"/>
          <p:cNvSpPr>
            <a:spLocks noGrp="1"/>
          </p:cNvSpPr>
          <p:nvPr>
            <p:ph type="body" idx="1"/>
          </p:nvPr>
        </p:nvSpPr>
        <p:spPr/>
        <p:txBody>
          <a:bodyPr/>
          <a:lstStyle/>
          <a:p>
            <a:r>
              <a:rPr lang="en-US" dirty="0" smtClean="0"/>
              <a:t>Finance Framework</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961310757"/>
              </p:ext>
            </p:extLst>
          </p:nvPr>
        </p:nvGraphicFramePr>
        <p:xfrm>
          <a:off x="228600" y="2514600"/>
          <a:ext cx="426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3121214282"/>
              </p:ext>
            </p:extLst>
          </p:nvPr>
        </p:nvGraphicFramePr>
        <p:xfrm>
          <a:off x="4724400" y="2514600"/>
          <a:ext cx="42672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 Placeholder 10"/>
          <p:cNvSpPr>
            <a:spLocks noGrp="1"/>
          </p:cNvSpPr>
          <p:nvPr>
            <p:ph type="body" idx="11"/>
          </p:nvPr>
        </p:nvSpPr>
        <p:spPr/>
        <p:txBody>
          <a:bodyPr/>
          <a:lstStyle/>
          <a:p>
            <a:r>
              <a:rPr lang="en-US" dirty="0" smtClean="0"/>
              <a:t>Strategic Plan</a:t>
            </a:r>
            <a:endParaRPr lang="en-US" dirty="0"/>
          </a:p>
        </p:txBody>
      </p:sp>
      <p:sp>
        <p:nvSpPr>
          <p:cNvPr id="4" name="Slide Number Placeholder 3"/>
          <p:cNvSpPr>
            <a:spLocks noGrp="1"/>
          </p:cNvSpPr>
          <p:nvPr>
            <p:ph type="sldNum" sz="quarter" idx="12"/>
          </p:nvPr>
        </p:nvSpPr>
        <p:spPr/>
        <p:txBody>
          <a:bodyPr/>
          <a:lstStyle/>
          <a:p>
            <a:pPr>
              <a:defRPr/>
            </a:pPr>
            <a:fld id="{E30D2E0E-4CCC-4399-8510-E30F52FB17C8}"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619</a:t>
            </a:r>
            <a:endParaRPr lang="en-US" dirty="0"/>
          </a:p>
        </p:txBody>
      </p:sp>
      <p:sp>
        <p:nvSpPr>
          <p:cNvPr id="3" name="Content Placeholder 2"/>
          <p:cNvSpPr>
            <a:spLocks noGrp="1"/>
          </p:cNvSpPr>
          <p:nvPr>
            <p:ph idx="1"/>
          </p:nvPr>
        </p:nvSpPr>
        <p:spPr/>
        <p:txBody>
          <a:bodyPr/>
          <a:lstStyle/>
          <a:p>
            <a:pPr marL="0" indent="0">
              <a:buNone/>
            </a:pPr>
            <a:r>
              <a:rPr lang="en-US" b="1" dirty="0" smtClean="0"/>
              <a:t>Quality Indicator FN6</a:t>
            </a:r>
            <a:r>
              <a:rPr lang="en-US" b="1" dirty="0"/>
              <a:t>: </a:t>
            </a:r>
            <a:r>
              <a:rPr lang="en-US" dirty="0"/>
              <a:t>Part C and Section 619 state staff coordinate and align resources </a:t>
            </a:r>
            <a:r>
              <a:rPr lang="en-US" dirty="0" smtClean="0"/>
              <a:t>and funding </a:t>
            </a:r>
            <a:r>
              <a:rPr lang="en-US" dirty="0"/>
              <a:t>streams with other state agencies, programs and initiatives in order to improve </a:t>
            </a:r>
            <a:r>
              <a:rPr lang="en-US" dirty="0" smtClean="0"/>
              <a:t>system effectiveness</a:t>
            </a:r>
            <a:r>
              <a:rPr lang="en-US" dirty="0"/>
              <a:t>, implement evidence-based practices and ensure efficient use of resources.</a:t>
            </a:r>
            <a:endParaRPr lang="en-US" dirty="0" smtClean="0"/>
          </a:p>
          <a:p>
            <a:pPr marL="0" indent="0">
              <a:buNone/>
            </a:pPr>
            <a:endParaRPr lang="en-US" b="1" dirty="0" smtClean="0"/>
          </a:p>
          <a:p>
            <a:pPr marL="0" indent="0">
              <a:buNone/>
            </a:pPr>
            <a:r>
              <a:rPr lang="en-US" b="1" dirty="0" smtClean="0"/>
              <a:t>Elements of Quality </a:t>
            </a:r>
          </a:p>
          <a:p>
            <a:pPr marL="0" indent="0">
              <a:buNone/>
            </a:pPr>
            <a:r>
              <a:rPr lang="en-US" dirty="0"/>
              <a:t>	</a:t>
            </a:r>
            <a:r>
              <a:rPr lang="en-US" dirty="0" smtClean="0"/>
              <a:t>b. Specific </a:t>
            </a:r>
            <a:r>
              <a:rPr lang="en-US" dirty="0"/>
              <a:t>mechanisms (e.g., policy, IAs, MOUs, Medicaid state plan </a:t>
            </a:r>
            <a:r>
              <a:rPr lang="en-US" dirty="0" smtClean="0"/>
              <a:t>	amendments</a:t>
            </a:r>
            <a:r>
              <a:rPr lang="en-US" dirty="0"/>
              <a:t>, waivers, and guidance) clearly articulate service, programmatic </a:t>
            </a:r>
            <a:r>
              <a:rPr lang="en-US" dirty="0" smtClean="0"/>
              <a:t>	and </a:t>
            </a:r>
            <a:r>
              <a:rPr lang="en-US" dirty="0"/>
              <a:t>funding responsibilities.</a:t>
            </a:r>
            <a:endParaRPr lang="en-US" dirty="0" smtClean="0"/>
          </a:p>
          <a:p>
            <a:pPr lvl="1"/>
            <a:r>
              <a:rPr lang="en-US" dirty="0" smtClean="0"/>
              <a:t>Delaware is updating MOUs between school districts for providing special education services to children in district where child care is located.     </a:t>
            </a:r>
          </a:p>
          <a:p>
            <a:pPr marL="400050" lvl="1" indent="0">
              <a:buNone/>
            </a:pPr>
            <a:r>
              <a:rPr lang="en-US" dirty="0"/>
              <a:t>	</a:t>
            </a:r>
            <a:r>
              <a:rPr lang="en-US" dirty="0" smtClean="0"/>
              <a:t>d. Regional </a:t>
            </a:r>
            <a:r>
              <a:rPr lang="en-US" dirty="0"/>
              <a:t>and /or local </a:t>
            </a:r>
            <a:r>
              <a:rPr lang="en-US" dirty="0" err="1" smtClean="0"/>
              <a:t>entitites</a:t>
            </a:r>
            <a:r>
              <a:rPr lang="en-US" dirty="0" smtClean="0"/>
              <a:t> </a:t>
            </a:r>
            <a:r>
              <a:rPr lang="en-US" dirty="0"/>
              <a:t>are encouraged to pursue partnerships </a:t>
            </a:r>
            <a:r>
              <a:rPr lang="en-US" dirty="0" smtClean="0"/>
              <a:t>  across </a:t>
            </a:r>
            <a:r>
              <a:rPr lang="en-US" dirty="0"/>
              <a:t>systems (e.g., early childhood, health, education) to leverage resources.</a:t>
            </a:r>
            <a:endParaRPr lang="en-US" dirty="0" smtClean="0"/>
          </a:p>
          <a:p>
            <a:pPr lvl="1"/>
            <a:r>
              <a:rPr lang="en-US" dirty="0" smtClean="0"/>
              <a:t>Delaware school districts have partnerships with Head Start to share resources to serve young children with disabilities in least restrictive environment (braided funding - transportation, meals, staff, training)   </a:t>
            </a:r>
            <a:endParaRPr lang="en-US"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19</a:t>
            </a:fld>
            <a:endParaRPr lang="en-US" dirty="0"/>
          </a:p>
        </p:txBody>
      </p:sp>
    </p:spTree>
    <p:extLst>
      <p:ext uri="{BB962C8B-B14F-4D97-AF65-F5344CB8AC3E}">
        <p14:creationId xmlns:p14="http://schemas.microsoft.com/office/powerpoint/2010/main" val="132947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  Purpose and Audience</a:t>
            </a:r>
            <a:endParaRPr lang="en-US" dirty="0"/>
          </a:p>
        </p:txBody>
      </p:sp>
      <p:sp>
        <p:nvSpPr>
          <p:cNvPr id="28674" name="Content Placeholder 2"/>
          <p:cNvSpPr>
            <a:spLocks noGrp="1"/>
          </p:cNvSpPr>
          <p:nvPr>
            <p:ph idx="1"/>
          </p:nvPr>
        </p:nvSpPr>
        <p:spPr>
          <a:xfrm>
            <a:off x="609600" y="1752600"/>
            <a:ext cx="7924800" cy="4724400"/>
          </a:xfrm>
        </p:spPr>
        <p:txBody>
          <a:bodyPr/>
          <a:lstStyle/>
          <a:p>
            <a:pPr marL="0" indent="0">
              <a:buFont typeface="Arial" charset="0"/>
              <a:buNone/>
            </a:pPr>
            <a:r>
              <a:rPr lang="en-US" sz="2400" b="1" smtClean="0">
                <a:latin typeface="Arial" charset="0"/>
                <a:ea typeface="ＭＳ Ｐゴシック" pitchFamily="34" charset="-128"/>
                <a:cs typeface="Arial" charset="0"/>
              </a:rPr>
              <a:t>Purpose</a:t>
            </a:r>
            <a:r>
              <a:rPr lang="en-US" sz="2400" smtClean="0">
                <a:latin typeface="Arial" charset="0"/>
                <a:ea typeface="ＭＳ Ｐゴシック" pitchFamily="34" charset="-128"/>
                <a:cs typeface="Arial" charset="0"/>
              </a:rPr>
              <a:t>:  to guide states in evaluating their current Part C/619 system, identifying areas for improvement, and providing direction on how to develop a more effective, efficient Part C and Section 619 system that requires, supports, and encourages implementation of effective practices. </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r>
              <a:rPr lang="en-US" sz="2400" b="1" smtClean="0">
                <a:latin typeface="Arial" charset="0"/>
                <a:ea typeface="ＭＳ Ｐゴシック" pitchFamily="34" charset="-128"/>
                <a:cs typeface="Arial" charset="0"/>
              </a:rPr>
              <a:t>Audience</a:t>
            </a:r>
            <a:r>
              <a:rPr lang="en-US" sz="2400" smtClean="0">
                <a:latin typeface="Arial" charset="0"/>
                <a:ea typeface="ＭＳ Ｐゴシック" pitchFamily="34" charset="-128"/>
                <a:cs typeface="Arial" charset="0"/>
              </a:rPr>
              <a:t>:  the key audience is state Part C and state Section 619 coordinators and staff, with acknowledgement that other key staff and leadership in a state will need to be involved.</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619</a:t>
            </a:r>
            <a:endParaRPr lang="en-US" dirty="0"/>
          </a:p>
        </p:txBody>
      </p:sp>
      <p:sp>
        <p:nvSpPr>
          <p:cNvPr id="3" name="Content Placeholder 2"/>
          <p:cNvSpPr>
            <a:spLocks noGrp="1"/>
          </p:cNvSpPr>
          <p:nvPr>
            <p:ph idx="1"/>
          </p:nvPr>
        </p:nvSpPr>
        <p:spPr/>
        <p:txBody>
          <a:bodyPr/>
          <a:lstStyle/>
          <a:p>
            <a:pPr marL="0" indent="0">
              <a:buNone/>
            </a:pPr>
            <a:r>
              <a:rPr lang="en-US" b="1" dirty="0" smtClean="0"/>
              <a:t>Quality Indicator FN8:</a:t>
            </a:r>
            <a:r>
              <a:rPr lang="en-US" dirty="0" smtClean="0"/>
              <a:t> </a:t>
            </a:r>
            <a:r>
              <a:rPr lang="en-US" dirty="0"/>
              <a:t>State and regional and/or local entities use funds and resources </a:t>
            </a:r>
            <a:r>
              <a:rPr lang="en-US" dirty="0" smtClean="0"/>
              <a:t>efficiently and </a:t>
            </a:r>
            <a:r>
              <a:rPr lang="en-US" dirty="0"/>
              <a:t>effectively to implement high quality programs for meeting the needs of children and families</a:t>
            </a:r>
            <a:r>
              <a:rPr lang="en-US" dirty="0" smtClean="0"/>
              <a:t>.</a:t>
            </a:r>
          </a:p>
          <a:p>
            <a:pPr marL="0" indent="0">
              <a:buNone/>
            </a:pPr>
            <a:endParaRPr lang="en-US" b="1" dirty="0" smtClean="0"/>
          </a:p>
          <a:p>
            <a:pPr marL="0" indent="0">
              <a:buNone/>
            </a:pPr>
            <a:r>
              <a:rPr lang="en-US" b="1" dirty="0" smtClean="0"/>
              <a:t>Elements of Quality</a:t>
            </a:r>
          </a:p>
          <a:p>
            <a:pPr marL="400050" lvl="1" indent="0">
              <a:buNone/>
            </a:pPr>
            <a:r>
              <a:rPr lang="en-US" dirty="0" smtClean="0"/>
              <a:t>c. State </a:t>
            </a:r>
            <a:r>
              <a:rPr lang="en-US" dirty="0"/>
              <a:t>and </a:t>
            </a:r>
            <a:r>
              <a:rPr lang="en-US" dirty="0" smtClean="0"/>
              <a:t>regional and/or local </a:t>
            </a:r>
            <a:r>
              <a:rPr lang="en-US" dirty="0"/>
              <a:t>funds and resources are prioritized to facilitate active implementation of </a:t>
            </a:r>
            <a:r>
              <a:rPr lang="en-US" dirty="0" smtClean="0"/>
              <a:t>evidence-based </a:t>
            </a:r>
            <a:r>
              <a:rPr lang="en-US" dirty="0"/>
              <a:t>practices (e.g., inclusion, coaching, teaming</a:t>
            </a:r>
            <a:r>
              <a:rPr lang="en-US" dirty="0" smtClean="0"/>
              <a:t>).</a:t>
            </a:r>
          </a:p>
          <a:p>
            <a:pPr marL="400050" lvl="1" indent="0">
              <a:buNone/>
            </a:pPr>
            <a:endParaRPr lang="en-US" dirty="0" smtClean="0"/>
          </a:p>
          <a:p>
            <a:pPr lvl="1"/>
            <a:r>
              <a:rPr lang="en-US" dirty="0" smtClean="0"/>
              <a:t>Delaware 619, RTTT ELCG, and local funding supports implementation of QRIS quality standards in inclusive school district classrooms </a:t>
            </a:r>
          </a:p>
          <a:p>
            <a:pPr lvl="1"/>
            <a:endParaRPr lang="en-US" dirty="0" smtClean="0"/>
          </a:p>
          <a:p>
            <a:pPr lvl="1"/>
            <a:r>
              <a:rPr lang="en-US" dirty="0" smtClean="0"/>
              <a:t>Delaware Part C, 619, ELL, Head Start and local funding supports training and technical assistance for WIDA Early Learning Standard implementation for ELL children and families   </a:t>
            </a:r>
          </a:p>
          <a:p>
            <a:pPr marL="0" indent="0">
              <a:buNone/>
            </a:pPr>
            <a:r>
              <a:rPr lang="en-US" b="1" dirty="0"/>
              <a:t>	</a:t>
            </a:r>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20</a:t>
            </a:fld>
            <a:endParaRPr lang="en-US"/>
          </a:p>
        </p:txBody>
      </p:sp>
    </p:spTree>
    <p:extLst>
      <p:ext uri="{BB962C8B-B14F-4D97-AF65-F5344CB8AC3E}">
        <p14:creationId xmlns:p14="http://schemas.microsoft.com/office/powerpoint/2010/main" val="41570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Group Discussion by Sub-Component Area</a:t>
            </a:r>
            <a:endParaRPr lang="en-US" dirty="0"/>
          </a:p>
        </p:txBody>
      </p:sp>
      <p:sp>
        <p:nvSpPr>
          <p:cNvPr id="3" name="Content Placeholder 2"/>
          <p:cNvSpPr>
            <a:spLocks noGrp="1"/>
          </p:cNvSpPr>
          <p:nvPr>
            <p:ph idx="1"/>
          </p:nvPr>
        </p:nvSpPr>
        <p:spPr/>
        <p:txBody>
          <a:bodyPr/>
          <a:lstStyle/>
          <a:p>
            <a:r>
              <a:rPr lang="en-US" sz="2800" dirty="0" smtClean="0"/>
              <a:t>Within your sub-component area, reflect on the extent to which each quality indicator is fully in place or implemented in your state.</a:t>
            </a:r>
          </a:p>
          <a:p>
            <a:pPr lvl="1"/>
            <a:r>
              <a:rPr lang="en-US" sz="2800" dirty="0" smtClean="0"/>
              <a:t>Not Yet</a:t>
            </a:r>
          </a:p>
          <a:p>
            <a:pPr lvl="1"/>
            <a:r>
              <a:rPr lang="en-US" sz="2800" dirty="0" smtClean="0"/>
              <a:t>In Process</a:t>
            </a:r>
          </a:p>
          <a:p>
            <a:pPr lvl="1"/>
            <a:r>
              <a:rPr lang="en-US" sz="2800" dirty="0" smtClean="0"/>
              <a:t>In Place</a:t>
            </a:r>
          </a:p>
          <a:p>
            <a:pPr lvl="1"/>
            <a:endParaRPr lang="en-US" sz="2800" dirty="0"/>
          </a:p>
          <a:p>
            <a:r>
              <a:rPr lang="en-US" sz="2800" dirty="0" smtClean="0"/>
              <a:t>In your small group, share where you think your state would rate on each quality indicator and why.</a:t>
            </a:r>
            <a:endParaRPr lang="en-US" sz="28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21</a:t>
            </a:fld>
            <a:endParaRPr lang="en-US"/>
          </a:p>
        </p:txBody>
      </p:sp>
    </p:spTree>
    <p:extLst>
      <p:ext uri="{BB962C8B-B14F-4D97-AF65-F5344CB8AC3E}">
        <p14:creationId xmlns:p14="http://schemas.microsoft.com/office/powerpoint/2010/main" val="378294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Highlights from your conversations:</a:t>
            </a:r>
            <a:br>
              <a:rPr lang="en-US" dirty="0"/>
            </a:b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3600" dirty="0" smtClean="0"/>
              <a:t>What </a:t>
            </a:r>
            <a:r>
              <a:rPr lang="en-US" sz="3600" b="1" dirty="0" smtClean="0"/>
              <a:t>stood out </a:t>
            </a:r>
            <a:r>
              <a:rPr lang="en-US" sz="3600" dirty="0" smtClean="0"/>
              <a:t>to you?</a:t>
            </a:r>
          </a:p>
          <a:p>
            <a:pPr lvl="1">
              <a:buFont typeface="Arial" panose="020B0604020202020204" pitchFamily="34" charset="0"/>
              <a:buChar char="•"/>
            </a:pPr>
            <a:r>
              <a:rPr lang="en-US" sz="3600" dirty="0" smtClean="0"/>
              <a:t>Did anything prompt you to think about </a:t>
            </a:r>
            <a:r>
              <a:rPr lang="en-US" sz="3600" b="1" dirty="0" smtClean="0"/>
              <a:t>actions you could take </a:t>
            </a:r>
            <a:r>
              <a:rPr lang="en-US" sz="3600" dirty="0" smtClean="0"/>
              <a:t>within your state?</a:t>
            </a:r>
          </a:p>
          <a:p>
            <a:pPr lvl="1">
              <a:buFont typeface="Arial" panose="020B0604020202020204" pitchFamily="34" charset="0"/>
              <a:buChar char="•"/>
            </a:pPr>
            <a:r>
              <a:rPr lang="en-US" sz="3600" dirty="0" smtClean="0"/>
              <a:t>What </a:t>
            </a:r>
            <a:r>
              <a:rPr lang="en-US" sz="3600" b="1" dirty="0" smtClean="0"/>
              <a:t>questions</a:t>
            </a:r>
            <a:r>
              <a:rPr lang="en-US" sz="3600" dirty="0" smtClean="0"/>
              <a:t> </a:t>
            </a:r>
            <a:r>
              <a:rPr lang="en-US" sz="3600" b="1" dirty="0" smtClean="0"/>
              <a:t>do</a:t>
            </a:r>
            <a:r>
              <a:rPr lang="en-US" sz="3600" dirty="0" smtClean="0"/>
              <a:t> </a:t>
            </a:r>
            <a:r>
              <a:rPr lang="en-US" sz="3600" b="1" dirty="0" smtClean="0"/>
              <a:t>you still have </a:t>
            </a:r>
            <a:r>
              <a:rPr lang="en-US" sz="3600" dirty="0" smtClean="0"/>
              <a:t>about the finance component and/or how it could be used?</a:t>
            </a:r>
            <a:endParaRPr lang="en-US" sz="36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22</a:t>
            </a:fld>
            <a:endParaRPr lang="en-US"/>
          </a:p>
        </p:txBody>
      </p:sp>
    </p:spTree>
    <p:extLst>
      <p:ext uri="{BB962C8B-B14F-4D97-AF65-F5344CB8AC3E}">
        <p14:creationId xmlns:p14="http://schemas.microsoft.com/office/powerpoint/2010/main" val="273689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  Process and Partners</a:t>
            </a:r>
            <a:endParaRPr lang="en-US" dirty="0"/>
          </a:p>
        </p:txBody>
      </p:sp>
      <p:sp>
        <p:nvSpPr>
          <p:cNvPr id="3" name="Content Placeholder 2"/>
          <p:cNvSpPr>
            <a:spLocks noGrp="1"/>
          </p:cNvSpPr>
          <p:nvPr>
            <p:ph idx="1"/>
          </p:nvPr>
        </p:nvSpPr>
        <p:spPr/>
        <p:txBody>
          <a:bodyPr/>
          <a:lstStyle/>
          <a:p>
            <a:pPr>
              <a:defRPr/>
            </a:pPr>
            <a:r>
              <a:rPr lang="en-US" sz="2000" b="1" dirty="0"/>
              <a:t>Iterative validation process</a:t>
            </a:r>
            <a:r>
              <a:rPr lang="en-US" sz="2000" dirty="0"/>
              <a:t>:  the framework </a:t>
            </a:r>
            <a:r>
              <a:rPr lang="en-US" sz="2000" dirty="0" smtClean="0"/>
              <a:t>has been developed </a:t>
            </a:r>
            <a:r>
              <a:rPr lang="en-US" sz="2000" dirty="0"/>
              <a:t>through an iterative process </a:t>
            </a:r>
            <a:r>
              <a:rPr lang="en-US" sz="2000" dirty="0" smtClean="0"/>
              <a:t>among national </a:t>
            </a:r>
            <a:r>
              <a:rPr lang="en-US" sz="2000" dirty="0"/>
              <a:t>and state experts in the </a:t>
            </a:r>
            <a:r>
              <a:rPr lang="en-US" sz="2000" dirty="0" smtClean="0"/>
              <a:t>field.</a:t>
            </a:r>
            <a:endParaRPr lang="en-US" sz="2000" dirty="0"/>
          </a:p>
          <a:p>
            <a:pPr>
              <a:defRPr/>
            </a:pPr>
            <a:endParaRPr lang="en-US" sz="2000" dirty="0" smtClean="0"/>
          </a:p>
          <a:p>
            <a:pPr>
              <a:defRPr/>
            </a:pPr>
            <a:r>
              <a:rPr lang="en-US" sz="2000" b="1" dirty="0" smtClean="0"/>
              <a:t>Partner </a:t>
            </a:r>
            <a:r>
              <a:rPr lang="en-US" sz="2000" b="1" dirty="0"/>
              <a:t>states</a:t>
            </a:r>
            <a:r>
              <a:rPr lang="en-US" sz="2000" dirty="0"/>
              <a:t>:  the framework </a:t>
            </a:r>
            <a:r>
              <a:rPr lang="en-US" sz="2000" dirty="0" smtClean="0"/>
              <a:t>is being developed </a:t>
            </a:r>
            <a:r>
              <a:rPr lang="en-US" sz="2000" dirty="0"/>
              <a:t>iteratively with 6 states (DE, ID, MN, NJ, PA, WV), so that it reflects (and is applicable to) the diversity of state systems (e.g. Lead Agency, eligibility criteria</a:t>
            </a:r>
            <a:r>
              <a:rPr lang="en-US" sz="2000" dirty="0" smtClean="0"/>
              <a:t>).</a:t>
            </a:r>
          </a:p>
          <a:p>
            <a:pPr>
              <a:defRPr/>
            </a:pPr>
            <a:endParaRPr lang="en-US" sz="2000" dirty="0"/>
          </a:p>
          <a:p>
            <a:pPr>
              <a:defRPr/>
            </a:pPr>
            <a:r>
              <a:rPr lang="en-US" sz="2000" b="1" dirty="0"/>
              <a:t>Technical Work Group (TWG)</a:t>
            </a:r>
            <a:r>
              <a:rPr lang="en-US" sz="2000" dirty="0"/>
              <a:t>:  the Center </a:t>
            </a:r>
            <a:r>
              <a:rPr lang="en-US" sz="2000" dirty="0" smtClean="0"/>
              <a:t>has a </a:t>
            </a:r>
            <a:r>
              <a:rPr lang="en-US" sz="2000" dirty="0"/>
              <a:t>technical work group (TWG) with experts in the field to advise the Center by providing early input on the elements, and later review and </a:t>
            </a:r>
            <a:r>
              <a:rPr lang="en-US" sz="2000" dirty="0" smtClean="0"/>
              <a:t>give input </a:t>
            </a:r>
            <a:r>
              <a:rPr lang="en-US" sz="2000" dirty="0"/>
              <a:t>on drafts, as well as </a:t>
            </a:r>
            <a:r>
              <a:rPr lang="en-US" sz="2000" dirty="0" smtClean="0"/>
              <a:t>contribute </a:t>
            </a:r>
            <a:r>
              <a:rPr lang="en-US" sz="2000" dirty="0"/>
              <a:t>resources available to support states on various </a:t>
            </a:r>
            <a:r>
              <a:rPr lang="en-US" sz="2000" dirty="0" smtClean="0"/>
              <a:t>elements.</a:t>
            </a:r>
          </a:p>
          <a:p>
            <a:pPr marL="0" indent="0">
              <a:buFont typeface="Arial" charset="0"/>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System Framework: Assumptions/Parameters</a:t>
            </a:r>
          </a:p>
        </p:txBody>
      </p:sp>
      <p:sp>
        <p:nvSpPr>
          <p:cNvPr id="3" name="Content Placeholder 2"/>
          <p:cNvSpPr>
            <a:spLocks noGrp="1"/>
          </p:cNvSpPr>
          <p:nvPr>
            <p:ph idx="1"/>
          </p:nvPr>
        </p:nvSpPr>
        <p:spPr>
          <a:xfrm>
            <a:off x="381000" y="1752600"/>
            <a:ext cx="8382000" cy="4876800"/>
          </a:xfrm>
        </p:spPr>
        <p:txBody>
          <a:bodyPr/>
          <a:lstStyle/>
          <a:p>
            <a:pPr marL="0" indent="0">
              <a:buFont typeface="Arial" charset="0"/>
              <a:buNone/>
              <a:defRPr/>
            </a:pPr>
            <a:r>
              <a:rPr lang="en-US" sz="2000" dirty="0" smtClean="0"/>
              <a:t>The framework </a:t>
            </a:r>
            <a:r>
              <a:rPr lang="en-US" sz="2000" dirty="0"/>
              <a:t>and corresponding self-assessment </a:t>
            </a:r>
            <a:r>
              <a:rPr lang="en-US" sz="2000" dirty="0" smtClean="0"/>
              <a:t>are designed to be</a:t>
            </a:r>
            <a:r>
              <a:rPr lang="en-US" sz="2000" dirty="0"/>
              <a:t>:</a:t>
            </a:r>
          </a:p>
          <a:p>
            <a:pPr>
              <a:defRPr/>
            </a:pPr>
            <a:r>
              <a:rPr lang="en-US" sz="2000" dirty="0"/>
              <a:t>Evidence based</a:t>
            </a:r>
          </a:p>
          <a:p>
            <a:pPr>
              <a:defRPr/>
            </a:pPr>
            <a:r>
              <a:rPr lang="en-US" sz="2000" dirty="0"/>
              <a:t>Useful to Part C and Section 619 programs, including resources and exemplars</a:t>
            </a:r>
          </a:p>
          <a:p>
            <a:pPr>
              <a:defRPr/>
            </a:pPr>
            <a:r>
              <a:rPr lang="en-US" sz="2000" dirty="0"/>
              <a:t>Responsive to the variation that exists across states; designed in a way that recognizes that states can reach quality in different ways</a:t>
            </a:r>
          </a:p>
          <a:p>
            <a:pPr>
              <a:defRPr/>
            </a:pPr>
            <a:r>
              <a:rPr lang="en-US" sz="2000" dirty="0"/>
              <a:t>Related to critical areas of Part C and Section 619</a:t>
            </a:r>
          </a:p>
          <a:p>
            <a:pPr>
              <a:defRPr/>
            </a:pPr>
            <a:r>
              <a:rPr lang="en-US" sz="2000" dirty="0"/>
              <a:t>Consistent with IDEA requirements</a:t>
            </a:r>
          </a:p>
          <a:p>
            <a:pPr>
              <a:defRPr/>
            </a:pPr>
            <a:r>
              <a:rPr lang="en-US" sz="2000" dirty="0"/>
              <a:t>Consistent with recommended early childhood practices (e.g</a:t>
            </a:r>
            <a:r>
              <a:rPr lang="en-US" sz="2000" dirty="0" smtClean="0"/>
              <a:t>., </a:t>
            </a:r>
            <a:r>
              <a:rPr lang="en-US" sz="2000" dirty="0"/>
              <a:t>DEC, DAP)</a:t>
            </a:r>
          </a:p>
          <a:p>
            <a:pPr>
              <a:defRPr/>
            </a:pPr>
            <a:r>
              <a:rPr lang="en-US" sz="2000" dirty="0"/>
              <a:t>Consistent with best practices from implementation science</a:t>
            </a:r>
          </a:p>
          <a:p>
            <a:pPr>
              <a:defRPr/>
            </a:pPr>
            <a:r>
              <a:rPr lang="en-US" sz="2000" dirty="0"/>
              <a:t>Inclusive of resources and exemplars to illustrate ways state can meet quality</a:t>
            </a:r>
          </a:p>
          <a:p>
            <a:pPr marL="0" indent="0">
              <a:buFont typeface="Arial" charset="0"/>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5</a:t>
            </a:fld>
            <a:endParaRPr lang="en-US" sz="1200">
              <a:solidFill>
                <a:srgbClr val="898989"/>
              </a:solidFill>
            </a:endParaRPr>
          </a:p>
        </p:txBody>
      </p:sp>
      <p:sp>
        <p:nvSpPr>
          <p:cNvPr id="9" name="Rounded Rectangle 8"/>
          <p:cNvSpPr/>
          <p:nvPr/>
        </p:nvSpPr>
        <p:spPr>
          <a:xfrm>
            <a:off x="516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858000" y="5392579"/>
            <a:ext cx="1600200" cy="246221"/>
          </a:xfrm>
          <a:prstGeom prst="rect">
            <a:avLst/>
          </a:prstGeom>
          <a:noFill/>
        </p:spPr>
        <p:txBody>
          <a:bodyPr wrap="square" rtlCol="0">
            <a:spAutoFit/>
          </a:bodyPr>
          <a:lstStyle/>
          <a:p>
            <a:pPr algn="r"/>
            <a:r>
              <a:rPr lang="en-US" sz="1000" dirty="0" err="1" smtClean="0">
                <a:solidFill>
                  <a:schemeClr val="tx2"/>
                </a:solidFill>
              </a:rPr>
              <a:t>ectacenter.org</a:t>
            </a:r>
            <a:r>
              <a:rPr lang="en-US" sz="1000" dirty="0" smtClean="0">
                <a:solidFill>
                  <a:schemeClr val="tx2"/>
                </a:solidFill>
              </a:rPr>
              <a:t>/</a:t>
            </a:r>
            <a:r>
              <a:rPr lang="en-US" sz="1000" dirty="0" err="1" smtClean="0">
                <a:solidFill>
                  <a:schemeClr val="tx2"/>
                </a:solidFill>
              </a:rPr>
              <a:t>sysframe</a:t>
            </a:r>
            <a:endParaRPr lang="en-US" sz="1000" dirty="0">
              <a:solidFill>
                <a:schemeClr val="tx2"/>
              </a:solidFill>
            </a:endParaRP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447799"/>
            <a:ext cx="4970227" cy="4267201"/>
          </a:xfrm>
          <a:prstGeom prst="rect">
            <a:avLst/>
          </a:prstGeom>
        </p:spPr>
      </p:pic>
      <p:sp>
        <p:nvSpPr>
          <p:cNvPr id="8" name="TextBox 7"/>
          <p:cNvSpPr txBox="1"/>
          <p:nvPr/>
        </p:nvSpPr>
        <p:spPr>
          <a:xfrm>
            <a:off x="668573" y="1700748"/>
            <a:ext cx="2286000" cy="3785652"/>
          </a:xfrm>
          <a:prstGeom prst="rect">
            <a:avLst/>
          </a:prstGeom>
          <a:noFill/>
        </p:spPr>
        <p:txBody>
          <a:bodyPr wrap="square" rtlCol="0">
            <a:spAutoFit/>
          </a:bodyPr>
          <a:lstStyle/>
          <a:p>
            <a:r>
              <a:rPr lang="en-US" i="1" dirty="0">
                <a:solidFill>
                  <a:schemeClr val="tx2"/>
                </a:solidFill>
              </a:rPr>
              <a:t>What does a state need to put into place in order to encourage, support, require local implementation of effective practices?</a:t>
            </a:r>
          </a:p>
        </p:txBody>
      </p:sp>
      <p:sp>
        <p:nvSpPr>
          <p:cNvPr id="2" name="Title 1"/>
          <p:cNvSpPr>
            <a:spLocks noGrp="1"/>
          </p:cNvSpPr>
          <p:nvPr>
            <p:ph type="title"/>
          </p:nvPr>
        </p:nvSpPr>
        <p:spPr/>
        <p:txBody>
          <a:bodyPr/>
          <a:lstStyle/>
          <a:p>
            <a:r>
              <a:rPr lang="en-US" dirty="0" smtClean="0"/>
              <a:t>ECTA System Framework</a:t>
            </a:r>
            <a:endParaRPr lang="en-US" dirty="0"/>
          </a:p>
        </p:txBody>
      </p:sp>
    </p:spTree>
    <p:extLst>
      <p:ext uri="{BB962C8B-B14F-4D97-AF65-F5344CB8AC3E}">
        <p14:creationId xmlns:p14="http://schemas.microsoft.com/office/powerpoint/2010/main" val="895912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9359" y="1321713"/>
            <a:ext cx="8928441" cy="5155287"/>
            <a:chOff x="139359" y="1550313"/>
            <a:chExt cx="8928441" cy="5155287"/>
          </a:xfrm>
        </p:grpSpPr>
        <p:pic>
          <p:nvPicPr>
            <p:cNvPr id="28" name="Picture 27" title="Backgroun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59" y="1752600"/>
              <a:ext cx="8917569" cy="4952999"/>
            </a:xfrm>
            <a:prstGeom prst="rect">
              <a:avLst/>
            </a:prstGeom>
          </p:spPr>
        </p:pic>
        <p:sp>
          <p:nvSpPr>
            <p:cNvPr id="29" name="Rounded Rectangle 28"/>
            <p:cNvSpPr/>
            <p:nvPr/>
          </p:nvSpPr>
          <p:spPr>
            <a:xfrm>
              <a:off x="7239000" y="35052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Good outcomes for children with disabilities and their families</a:t>
              </a:r>
              <a:endParaRPr lang="en-US" sz="1400" b="1" dirty="0">
                <a:solidFill>
                  <a:prstClr val="white"/>
                </a:solidFill>
                <a:effectLst>
                  <a:outerShdw dist="38100" dir="2700000" algn="tl" rotWithShape="0">
                    <a:srgbClr val="000000"/>
                  </a:outerShdw>
                </a:effectLst>
                <a:latin typeface="Arial"/>
                <a:cs typeface="Arial"/>
              </a:endParaRPr>
            </a:p>
          </p:txBody>
        </p:sp>
        <p:sp>
          <p:nvSpPr>
            <p:cNvPr id="30" name="Rounded Rectangle 29"/>
            <p:cNvSpPr/>
            <p:nvPr/>
          </p:nvSpPr>
          <p:spPr>
            <a:xfrm>
              <a:off x="7162800" y="19431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Result:</a:t>
              </a:r>
              <a:endParaRPr lang="en-US" sz="1400" b="1" dirty="0">
                <a:solidFill>
                  <a:prstClr val="white"/>
                </a:solidFill>
                <a:effectLst>
                  <a:outerShdw dist="38100" dir="2700000" algn="tl" rotWithShape="0">
                    <a:srgbClr val="000000"/>
                  </a:outerShdw>
                </a:effectLst>
                <a:latin typeface="Arial"/>
                <a:cs typeface="Arial"/>
              </a:endParaRPr>
            </a:p>
          </p:txBody>
        </p:sp>
        <p:sp>
          <p:nvSpPr>
            <p:cNvPr id="31" name="Rounded Rectangle 30"/>
            <p:cNvSpPr/>
            <p:nvPr/>
          </p:nvSpPr>
          <p:spPr>
            <a:xfrm>
              <a:off x="5078412" y="3505200"/>
              <a:ext cx="1779588"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Implementation of effective practices</a:t>
              </a:r>
              <a:endParaRPr lang="en-US" sz="1400" b="1" dirty="0">
                <a:solidFill>
                  <a:prstClr val="white"/>
                </a:solidFill>
                <a:effectLst>
                  <a:outerShdw dist="38100" dir="2700000" algn="tl" rotWithShape="0">
                    <a:srgbClr val="000000"/>
                  </a:outerShdw>
                </a:effectLst>
                <a:latin typeface="Arial"/>
                <a:cs typeface="Arial"/>
              </a:endParaRPr>
            </a:p>
          </p:txBody>
        </p:sp>
        <p:graphicFrame>
          <p:nvGraphicFramePr>
            <p:cNvPr id="32" name="Diagram 31" title="Figure: System Framework (transcription available in slide notes)"/>
            <p:cNvGraphicFramePr/>
            <p:nvPr>
              <p:extLst>
                <p:ext uri="{D42A27DB-BD31-4B8C-83A1-F6EECF244321}">
                  <p14:modId xmlns:p14="http://schemas.microsoft.com/office/powerpoint/2010/main" val="2849491885"/>
                </p:ext>
              </p:extLst>
            </p:nvPr>
          </p:nvGraphicFramePr>
          <p:xfrm>
            <a:off x="152400" y="1981200"/>
            <a:ext cx="4876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extBox 11"/>
            <p:cNvSpPr txBox="1">
              <a:spLocks noChangeArrowheads="1"/>
            </p:cNvSpPr>
            <p:nvPr/>
          </p:nvSpPr>
          <p:spPr bwMode="auto">
            <a:xfrm>
              <a:off x="152400" y="1550313"/>
              <a:ext cx="4876800" cy="430887"/>
            </a:xfrm>
            <a:prstGeom prst="rect">
              <a:avLst/>
            </a:prstGeom>
            <a:noFill/>
            <a:ln w="9525">
              <a:noFill/>
              <a:miter lim="800000"/>
              <a:headEnd/>
              <a:tailEnd/>
            </a:ln>
          </p:spPr>
          <p:txBody>
            <a:bodyPr wrap="square">
              <a:spAutoFit/>
            </a:bodyPr>
            <a:lstStyle/>
            <a:p>
              <a:pPr algn="ctr"/>
              <a:r>
                <a:rPr lang="en-US" sz="1100" dirty="0">
                  <a:solidFill>
                    <a:schemeClr val="accent3"/>
                  </a:solidFill>
                  <a:latin typeface="Arial"/>
                  <a:cs typeface="Arial"/>
                </a:rPr>
                <a:t>What does a state need to put into place in order to encourage, </a:t>
              </a:r>
              <a:r>
                <a:rPr lang="en-US" sz="1100" dirty="0" smtClean="0">
                  <a:solidFill>
                    <a:schemeClr val="accent3"/>
                  </a:solidFill>
                  <a:latin typeface="Arial"/>
                  <a:cs typeface="Arial"/>
                </a:rPr>
                <a:t>support</a:t>
              </a:r>
              <a:r>
                <a:rPr lang="en-US" sz="1100" dirty="0">
                  <a:solidFill>
                    <a:schemeClr val="accent3"/>
                  </a:solidFill>
                  <a:latin typeface="Arial"/>
                  <a:cs typeface="Arial"/>
                </a:rPr>
                <a:t>, require local implementation of effective practices?</a:t>
              </a:r>
            </a:p>
          </p:txBody>
        </p:sp>
      </p:grpSp>
      <p:sp>
        <p:nvSpPr>
          <p:cNvPr id="12" name="Title 11"/>
          <p:cNvSpPr>
            <a:spLocks noGrp="1"/>
          </p:cNvSpPr>
          <p:nvPr>
            <p:ph type="title"/>
          </p:nvPr>
        </p:nvSpPr>
        <p:spPr>
          <a:xfrm>
            <a:off x="228600" y="762000"/>
            <a:ext cx="8763000" cy="685800"/>
          </a:xfrm>
        </p:spPr>
        <p:txBody>
          <a:bodyPr/>
          <a:lstStyle/>
          <a:p>
            <a:r>
              <a:rPr lang="en-US" dirty="0" smtClean="0"/>
              <a:t>ECTA Center System Framework</a:t>
            </a:r>
            <a:endParaRPr lang="en-US" dirty="0"/>
          </a:p>
        </p:txBody>
      </p:sp>
      <p:sp>
        <p:nvSpPr>
          <p:cNvPr id="24" name="Slide Number Placeholder 3"/>
          <p:cNvSpPr>
            <a:spLocks noGrp="1"/>
          </p:cNvSpPr>
          <p:nvPr>
            <p:ph type="sldNum" sz="quarter" idx="10"/>
          </p:nvPr>
        </p:nvSpPr>
        <p:spPr bwMode="auto">
          <a:xfrm>
            <a:off x="7391400" y="304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6</a:t>
            </a:fld>
            <a:endParaRPr lang="en-US" sz="1200">
              <a:solidFill>
                <a:srgbClr val="898989"/>
              </a:solidFill>
            </a:endParaRPr>
          </a:p>
        </p:txBody>
      </p:sp>
      <p:pic>
        <p:nvPicPr>
          <p:cNvPr id="13" name="Picture 8" descr="ta-and-d-template.png"/>
          <p:cNvPicPr>
            <a:picLocks noChangeAspect="1"/>
          </p:cNvPicPr>
          <p:nvPr/>
        </p:nvPicPr>
        <p:blipFill>
          <a:blip r:embed="rId9"/>
          <a:srcRect/>
          <a:stretch>
            <a:fillRect/>
          </a:stretch>
        </p:blipFill>
        <p:spPr bwMode="auto">
          <a:xfrm>
            <a:off x="6273421" y="5867400"/>
            <a:ext cx="2487613" cy="850900"/>
          </a:xfrm>
          <a:prstGeom prst="rect">
            <a:avLst/>
          </a:prstGeom>
          <a:noFill/>
          <a:ln w="9525">
            <a:noFill/>
            <a:miter lim="800000"/>
            <a:headEnd/>
            <a:tailEnd/>
          </a:ln>
        </p:spPr>
      </p:pic>
      <p:sp>
        <p:nvSpPr>
          <p:cNvPr id="14" name="TextBox 13"/>
          <p:cNvSpPr txBox="1"/>
          <p:nvPr/>
        </p:nvSpPr>
        <p:spPr>
          <a:xfrm>
            <a:off x="304800" y="6477000"/>
            <a:ext cx="8610600" cy="276999"/>
          </a:xfrm>
          <a:prstGeom prst="rect">
            <a:avLst/>
          </a:prstGeom>
          <a:noFill/>
        </p:spPr>
        <p:txBody>
          <a:bodyPr wrap="square" rtlCol="0">
            <a:spAutoFit/>
          </a:bodyPr>
          <a:lstStyle/>
          <a:p>
            <a:r>
              <a:rPr lang="en-US" sz="1200" i="1" dirty="0">
                <a:solidFill>
                  <a:srgbClr val="4B5A6F"/>
                </a:solidFill>
              </a:rPr>
              <a:t>Available </a:t>
            </a:r>
            <a:r>
              <a:rPr lang="en-US" sz="1200" i="1" dirty="0" smtClean="0">
                <a:solidFill>
                  <a:srgbClr val="4B5A6F"/>
                </a:solidFill>
              </a:rPr>
              <a:t>from:</a:t>
            </a:r>
            <a:r>
              <a:rPr lang="en-US" sz="1200" i="1" dirty="0" smtClean="0"/>
              <a:t> </a:t>
            </a:r>
            <a:r>
              <a:rPr lang="en-US" sz="1200" i="1" dirty="0">
                <a:hlinkClick r:id="rId10"/>
              </a:rPr>
              <a:t>http://ectacenter.org</a:t>
            </a:r>
            <a:r>
              <a:rPr lang="en-US" sz="1200" i="1" dirty="0" smtClean="0">
                <a:hlinkClick r:id="rId10"/>
              </a:rPr>
              <a:t>/sysframe</a:t>
            </a:r>
            <a:r>
              <a:rPr lang="en-US" sz="1200" i="1" dirty="0" smtClean="0"/>
              <a:t> </a:t>
            </a:r>
            <a:endParaRPr lang="en-US" sz="1200" i="1" dirty="0"/>
          </a:p>
        </p:txBody>
      </p:sp>
    </p:spTree>
    <p:extLst>
      <p:ext uri="{BB962C8B-B14F-4D97-AF65-F5344CB8AC3E}">
        <p14:creationId xmlns:p14="http://schemas.microsoft.com/office/powerpoint/2010/main" val="1914356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dirty="0"/>
              <a:t>Cross </a:t>
            </a:r>
            <a:r>
              <a:rPr lang="en-US" dirty="0" smtClean="0"/>
              <a:t>Cutting </a:t>
            </a:r>
            <a:r>
              <a:rPr lang="en-US" dirty="0"/>
              <a:t>T</a:t>
            </a:r>
            <a:r>
              <a:rPr lang="en-US" dirty="0" smtClean="0"/>
              <a:t>hemes</a:t>
            </a:r>
            <a:endParaRPr lang="en-US" dirty="0"/>
          </a:p>
        </p:txBody>
      </p:sp>
      <p:sp>
        <p:nvSpPr>
          <p:cNvPr id="3" name="Content Placeholder 2"/>
          <p:cNvSpPr>
            <a:spLocks noGrp="1"/>
          </p:cNvSpPr>
          <p:nvPr>
            <p:ph idx="1"/>
          </p:nvPr>
        </p:nvSpPr>
        <p:spPr>
          <a:xfrm>
            <a:off x="228600" y="1756012"/>
            <a:ext cx="5094288" cy="5029200"/>
          </a:xfrm>
        </p:spPr>
        <p:txBody>
          <a:bodyPr>
            <a:normAutofit/>
          </a:bodyPr>
          <a:lstStyle/>
          <a:p>
            <a:pPr>
              <a:spcAft>
                <a:spcPts val="1200"/>
              </a:spcAft>
              <a:defRPr/>
            </a:pPr>
            <a:r>
              <a:rPr lang="en-US" sz="2000" dirty="0">
                <a:solidFill>
                  <a:prstClr val="black"/>
                </a:solidFill>
              </a:rPr>
              <a:t>Engaging </a:t>
            </a:r>
            <a:r>
              <a:rPr lang="en-US" sz="2000" dirty="0" smtClean="0">
                <a:solidFill>
                  <a:prstClr val="black"/>
                </a:solidFill>
              </a:rPr>
              <a:t>stakeholders, including families</a:t>
            </a:r>
          </a:p>
          <a:p>
            <a:pPr>
              <a:spcAft>
                <a:spcPts val="1200"/>
              </a:spcAft>
              <a:defRPr/>
            </a:pPr>
            <a:r>
              <a:rPr lang="en-US" sz="2000" dirty="0">
                <a:solidFill>
                  <a:prstClr val="black"/>
                </a:solidFill>
              </a:rPr>
              <a:t>Establishing/revising policies</a:t>
            </a:r>
          </a:p>
          <a:p>
            <a:pPr>
              <a:spcAft>
                <a:spcPts val="1200"/>
              </a:spcAft>
              <a:defRPr/>
            </a:pPr>
            <a:r>
              <a:rPr lang="en-US" sz="2000" dirty="0">
                <a:solidFill>
                  <a:prstClr val="black"/>
                </a:solidFill>
              </a:rPr>
              <a:t>Promoting collaboration</a:t>
            </a:r>
          </a:p>
          <a:p>
            <a:pPr>
              <a:spcAft>
                <a:spcPts val="1200"/>
              </a:spcAft>
              <a:defRPr/>
            </a:pPr>
            <a:r>
              <a:rPr lang="en-US" sz="2000" dirty="0">
                <a:solidFill>
                  <a:prstClr val="black"/>
                </a:solidFill>
              </a:rPr>
              <a:t>Using data for improvement</a:t>
            </a:r>
          </a:p>
          <a:p>
            <a:pPr>
              <a:spcAft>
                <a:spcPts val="1200"/>
              </a:spcAft>
              <a:defRPr/>
            </a:pPr>
            <a:r>
              <a:rPr lang="en-US" sz="2000" dirty="0">
                <a:solidFill>
                  <a:prstClr val="black"/>
                </a:solidFill>
              </a:rPr>
              <a:t>Communicating effectively</a:t>
            </a:r>
          </a:p>
          <a:p>
            <a:pPr>
              <a:spcAft>
                <a:spcPts val="1200"/>
              </a:spcAft>
              <a:defRPr/>
            </a:pPr>
            <a:r>
              <a:rPr lang="en-US" sz="2000" dirty="0">
                <a:solidFill>
                  <a:prstClr val="black"/>
                </a:solidFill>
              </a:rPr>
              <a:t>Family Leadership &amp; Support</a:t>
            </a:r>
          </a:p>
          <a:p>
            <a:pPr>
              <a:spcAft>
                <a:spcPts val="1200"/>
              </a:spcAft>
              <a:defRPr/>
            </a:pPr>
            <a:r>
              <a:rPr lang="en-US" sz="2000" dirty="0">
                <a:solidFill>
                  <a:prstClr val="black"/>
                </a:solidFill>
              </a:rPr>
              <a:t>Coordinating/Integrating across </a:t>
            </a:r>
            <a:r>
              <a:rPr lang="en-US" sz="2000" dirty="0" smtClean="0">
                <a:solidFill>
                  <a:prstClr val="black"/>
                </a:solidFill>
              </a:rPr>
              <a:t>early childhood</a:t>
            </a:r>
            <a:endParaRPr lang="en-US" sz="2000" dirty="0">
              <a:solidFill>
                <a:prstClr val="black"/>
              </a:solidFill>
            </a:endParaRPr>
          </a:p>
          <a:p>
            <a:pPr marL="457200" lvl="1" indent="0">
              <a:buFont typeface="Arial" charset="0"/>
              <a:buNone/>
              <a:defRPr/>
            </a:pPr>
            <a:endParaRPr lang="en-US" dirty="0"/>
          </a:p>
        </p:txBody>
      </p:sp>
      <p:sp>
        <p:nvSpPr>
          <p:cNvPr id="47107" name="Slide Number Placeholder 3"/>
          <p:cNvSpPr>
            <a:spLocks noGrp="1"/>
          </p:cNvSpPr>
          <p:nvPr>
            <p:ph type="sldNum" sz="quarter" idx="10"/>
          </p:nvPr>
        </p:nvSpPr>
        <p:spPr bwMode="auto">
          <a:noFill/>
          <a:ln>
            <a:miter lim="800000"/>
            <a:headEnd/>
            <a:tailEnd/>
          </a:ln>
        </p:spPr>
        <p:txBody>
          <a:bodyPr/>
          <a:lstStyle/>
          <a:p>
            <a:fld id="{427B693F-62A7-4DEF-AE5E-885C8AF9345B}" type="slidenum">
              <a:rPr lang="en-US" smtClean="0">
                <a:ea typeface="ＭＳ Ｐゴシック" pitchFamily="34" charset="-128"/>
              </a:rPr>
              <a:pPr/>
              <a:t>7</a:t>
            </a:fld>
            <a:endParaRPr lang="en-US" smtClean="0">
              <a:ea typeface="ＭＳ Ｐゴシック" pitchFamily="34" charset="-128"/>
            </a:endParaRPr>
          </a:p>
        </p:txBody>
      </p:sp>
      <p:pic>
        <p:nvPicPr>
          <p:cNvPr id="6" name="Picture 5"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752600"/>
            <a:ext cx="4881471" cy="4191000"/>
          </a:xfrm>
          <a:prstGeom prst="rect">
            <a:avLst/>
          </a:prstGeom>
        </p:spPr>
      </p:pic>
    </p:spTree>
    <p:extLst>
      <p:ext uri="{BB962C8B-B14F-4D97-AF65-F5344CB8AC3E}">
        <p14:creationId xmlns:p14="http://schemas.microsoft.com/office/powerpoint/2010/main" val="262698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a:t>
            </a:r>
            <a:endParaRPr lang="en-US" dirty="0"/>
          </a:p>
        </p:txBody>
      </p:sp>
      <p:sp>
        <p:nvSpPr>
          <p:cNvPr id="3" name="Content Placeholder 2"/>
          <p:cNvSpPr>
            <a:spLocks noGrp="1"/>
          </p:cNvSpPr>
          <p:nvPr>
            <p:ph idx="1"/>
          </p:nvPr>
        </p:nvSpPr>
        <p:spPr>
          <a:xfrm>
            <a:off x="228600" y="1600200"/>
            <a:ext cx="4724400" cy="5029200"/>
          </a:xfrm>
        </p:spPr>
        <p:txBody>
          <a:bodyPr>
            <a:normAutofit fontScale="92500"/>
          </a:bodyPr>
          <a:lstStyle/>
          <a:p>
            <a:pPr>
              <a:defRPr/>
            </a:pPr>
            <a:r>
              <a:rPr lang="en-US" sz="2400" b="1" dirty="0" smtClean="0"/>
              <a:t>Products</a:t>
            </a:r>
            <a:r>
              <a:rPr lang="en-US" sz="2400" dirty="0" smtClean="0"/>
              <a:t>:  </a:t>
            </a:r>
          </a:p>
          <a:p>
            <a:pPr lvl="1">
              <a:defRPr/>
            </a:pPr>
            <a:r>
              <a:rPr lang="en-US" sz="2200" u="sng" dirty="0" smtClean="0"/>
              <a:t>components</a:t>
            </a:r>
            <a:r>
              <a:rPr lang="en-US" sz="2200" dirty="0" smtClean="0"/>
              <a:t> and </a:t>
            </a:r>
            <a:r>
              <a:rPr lang="en-US" sz="2200" u="sng" dirty="0" smtClean="0"/>
              <a:t>subcomponents</a:t>
            </a:r>
            <a:r>
              <a:rPr lang="en-US" sz="2200" dirty="0" smtClean="0"/>
              <a:t> of </a:t>
            </a:r>
            <a:r>
              <a:rPr lang="en-US" sz="2200" dirty="0"/>
              <a:t>an effective service delivery system (e.g. </a:t>
            </a:r>
            <a:r>
              <a:rPr lang="en-US" sz="2200" dirty="0" smtClean="0"/>
              <a:t>governance, finance, personnel)</a:t>
            </a:r>
          </a:p>
          <a:p>
            <a:pPr lvl="1">
              <a:defRPr/>
            </a:pPr>
            <a:r>
              <a:rPr lang="en-US" sz="2200" u="sng" dirty="0" smtClean="0"/>
              <a:t>quality </a:t>
            </a:r>
            <a:r>
              <a:rPr lang="en-US" sz="2200" u="sng" dirty="0"/>
              <a:t>indicators </a:t>
            </a:r>
            <a:r>
              <a:rPr lang="en-US" sz="2200" dirty="0"/>
              <a:t>scaled to measure the extent to which </a:t>
            </a:r>
            <a:r>
              <a:rPr lang="en-US" sz="2200" dirty="0" smtClean="0"/>
              <a:t>a component is </a:t>
            </a:r>
            <a:r>
              <a:rPr lang="en-US" sz="2200" dirty="0"/>
              <a:t>in place and of high quality </a:t>
            </a:r>
          </a:p>
          <a:p>
            <a:pPr lvl="1">
              <a:defRPr/>
            </a:pPr>
            <a:r>
              <a:rPr lang="en-US" sz="2200" dirty="0" smtClean="0"/>
              <a:t>corresponding </a:t>
            </a:r>
            <a:r>
              <a:rPr lang="en-US" sz="2200" u="sng" dirty="0"/>
              <a:t>self-assessment</a:t>
            </a:r>
            <a:r>
              <a:rPr lang="en-US" sz="2200" dirty="0"/>
              <a:t> </a:t>
            </a:r>
            <a:r>
              <a:rPr lang="en-US" sz="2200" dirty="0" smtClean="0"/>
              <a:t>for </a:t>
            </a:r>
            <a:r>
              <a:rPr lang="en-US" sz="2200" dirty="0"/>
              <a:t>states to self-assess (and plan for improvement</a:t>
            </a:r>
            <a:r>
              <a:rPr lang="en-US" sz="2200" dirty="0" smtClean="0"/>
              <a:t>)</a:t>
            </a:r>
            <a:endParaRPr lang="en-US" sz="2200" dirty="0"/>
          </a:p>
          <a:p>
            <a:pPr lvl="1">
              <a:defRPr/>
            </a:pPr>
            <a:r>
              <a:rPr lang="en-US" sz="2200" dirty="0" smtClean="0"/>
              <a:t>with </a:t>
            </a:r>
            <a:r>
              <a:rPr lang="en-US" sz="2200" u="sng" dirty="0" smtClean="0"/>
              <a:t>resources and examples </a:t>
            </a:r>
            <a:r>
              <a:rPr lang="en-US" sz="2200" dirty="0" smtClean="0"/>
              <a:t>related </a:t>
            </a:r>
            <a:r>
              <a:rPr lang="en-US" sz="2200" dirty="0"/>
              <a:t>to the </a:t>
            </a:r>
            <a:r>
              <a:rPr lang="en-US" sz="2200" dirty="0" smtClean="0"/>
              <a:t>components of </a:t>
            </a:r>
            <a:r>
              <a:rPr lang="en-US" sz="2200" dirty="0"/>
              <a:t>the system </a:t>
            </a:r>
            <a:r>
              <a:rPr lang="en-US" sz="2200" dirty="0" smtClean="0"/>
              <a:t>framework </a:t>
            </a:r>
            <a:endParaRPr lang="en-US" sz="2200" dirty="0"/>
          </a:p>
          <a:p>
            <a:pPr marL="457200" lvl="1" indent="0">
              <a:buFont typeface="Arial" charset="0"/>
              <a:buNone/>
              <a:defRPr/>
            </a:pPr>
            <a:endParaRPr lang="en-US" dirty="0"/>
          </a:p>
        </p:txBody>
      </p:sp>
      <p:sp>
        <p:nvSpPr>
          <p:cNvPr id="47107" name="Slide Number Placeholder 3"/>
          <p:cNvSpPr>
            <a:spLocks noGrp="1"/>
          </p:cNvSpPr>
          <p:nvPr>
            <p:ph type="sldNum" sz="quarter" idx="10"/>
          </p:nvPr>
        </p:nvSpPr>
        <p:spPr bwMode="auto">
          <a:noFill/>
          <a:ln>
            <a:miter lim="800000"/>
            <a:headEnd/>
            <a:tailEnd/>
          </a:ln>
        </p:spPr>
        <p:txBody>
          <a:bodyPr/>
          <a:lstStyle/>
          <a:p>
            <a:fld id="{427B693F-62A7-4DEF-AE5E-885C8AF9345B}" type="slidenum">
              <a:rPr lang="en-US" smtClean="0">
                <a:ea typeface="ＭＳ Ｐゴシック" pitchFamily="34" charset="-128"/>
              </a:rPr>
              <a:pPr/>
              <a:t>8</a:t>
            </a:fld>
            <a:endParaRPr lang="en-US" smtClean="0">
              <a:ea typeface="ＭＳ Ｐゴシック" pitchFamily="34" charset="-128"/>
            </a:endParaRPr>
          </a:p>
        </p:txBody>
      </p:sp>
      <p:pic>
        <p:nvPicPr>
          <p:cNvPr id="47108" name="Picture 2"/>
          <p:cNvPicPr>
            <a:picLocks noChangeAspect="1" noChangeArrowheads="1"/>
          </p:cNvPicPr>
          <p:nvPr/>
        </p:nvPicPr>
        <p:blipFill>
          <a:blip r:embed="rId3"/>
          <a:srcRect/>
          <a:stretch>
            <a:fillRect/>
          </a:stretch>
        </p:blipFill>
        <p:spPr bwMode="auto">
          <a:xfrm>
            <a:off x="5322888" y="1676400"/>
            <a:ext cx="323056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Summary/Timelines</a:t>
            </a:r>
            <a:endParaRPr lang="en-US" dirty="0"/>
          </a:p>
        </p:txBody>
      </p:sp>
      <p:sp>
        <p:nvSpPr>
          <p:cNvPr id="60418" name="Content Placeholder 2"/>
          <p:cNvSpPr>
            <a:spLocks noGrp="1"/>
          </p:cNvSpPr>
          <p:nvPr>
            <p:ph idx="1"/>
          </p:nvPr>
        </p:nvSpPr>
        <p:spPr/>
        <p:txBody>
          <a:bodyPr/>
          <a:lstStyle/>
          <a:p>
            <a:r>
              <a:rPr lang="en-US" sz="3000" b="1" dirty="0" smtClean="0">
                <a:latin typeface="Arial" charset="0"/>
                <a:ea typeface="ＭＳ Ｐゴシック" pitchFamily="34" charset="-128"/>
                <a:cs typeface="Arial" charset="0"/>
              </a:rPr>
              <a:t>Governance</a:t>
            </a:r>
            <a:r>
              <a:rPr lang="en-US" sz="3000" dirty="0" smtClean="0">
                <a:latin typeface="Arial" charset="0"/>
                <a:ea typeface="ＭＳ Ｐゴシック" pitchFamily="34" charset="-128"/>
                <a:cs typeface="Arial" charset="0"/>
              </a:rPr>
              <a:t>, </a:t>
            </a:r>
            <a:r>
              <a:rPr lang="en-US" sz="3000" b="1" dirty="0" smtClean="0">
                <a:latin typeface="Arial" charset="0"/>
                <a:ea typeface="ＭＳ Ｐゴシック" pitchFamily="34" charset="-128"/>
                <a:cs typeface="Arial" charset="0"/>
              </a:rPr>
              <a:t>Finance</a:t>
            </a:r>
            <a:r>
              <a:rPr lang="en-US" sz="3000" dirty="0" smtClean="0">
                <a:latin typeface="Arial" charset="0"/>
                <a:ea typeface="ＭＳ Ｐゴシック" pitchFamily="34" charset="-128"/>
                <a:cs typeface="Arial" charset="0"/>
              </a:rPr>
              <a:t>, and </a:t>
            </a:r>
            <a:r>
              <a:rPr lang="en-US" sz="3000" b="1" dirty="0" smtClean="0">
                <a:latin typeface="Arial" charset="0"/>
                <a:ea typeface="ＭＳ Ｐゴシック" pitchFamily="34" charset="-128"/>
                <a:cs typeface="Arial" charset="0"/>
              </a:rPr>
              <a:t>Accountability &amp; Quality </a:t>
            </a:r>
            <a:r>
              <a:rPr lang="en-US" sz="3000" dirty="0" smtClean="0">
                <a:latin typeface="Arial" charset="0"/>
                <a:ea typeface="ＭＳ Ｐゴシック" pitchFamily="34" charset="-128"/>
                <a:cs typeface="Arial" charset="0"/>
              </a:rPr>
              <a:t>now posted</a:t>
            </a:r>
          </a:p>
          <a:p>
            <a:r>
              <a:rPr lang="en-US" sz="3000" b="1" dirty="0" smtClean="0">
                <a:latin typeface="Arial" charset="0"/>
                <a:ea typeface="ＭＳ Ｐゴシック" pitchFamily="34" charset="-128"/>
                <a:cs typeface="Arial" charset="0"/>
              </a:rPr>
              <a:t>Data Systems </a:t>
            </a:r>
            <a:r>
              <a:rPr lang="en-US" sz="3000" dirty="0" smtClean="0">
                <a:latin typeface="Arial" charset="0"/>
                <a:ea typeface="ＭＳ Ｐゴシック" pitchFamily="34" charset="-128"/>
                <a:cs typeface="Arial" charset="0"/>
              </a:rPr>
              <a:t>(completed by </a:t>
            </a:r>
            <a:r>
              <a:rPr lang="en-US" sz="3000" dirty="0" err="1" smtClean="0">
                <a:latin typeface="Arial" charset="0"/>
                <a:ea typeface="ＭＳ Ｐゴシック" pitchFamily="34" charset="-128"/>
                <a:cs typeface="Arial" charset="0"/>
              </a:rPr>
              <a:t>DaSy</a:t>
            </a:r>
            <a:r>
              <a:rPr lang="en-US" sz="3000" dirty="0" smtClean="0">
                <a:latin typeface="Arial" charset="0"/>
                <a:ea typeface="ＭＳ Ｐゴシック" pitchFamily="34" charset="-128"/>
                <a:cs typeface="Arial" charset="0"/>
              </a:rPr>
              <a:t>) posted</a:t>
            </a:r>
          </a:p>
          <a:p>
            <a:r>
              <a:rPr lang="en-US" sz="3000" b="1" dirty="0" smtClean="0">
                <a:latin typeface="Arial" charset="0"/>
                <a:ea typeface="ＭＳ Ｐゴシック" pitchFamily="34" charset="-128"/>
                <a:cs typeface="Arial" charset="0"/>
              </a:rPr>
              <a:t>Quality Standards </a:t>
            </a:r>
            <a:r>
              <a:rPr lang="en-US" sz="3000" dirty="0" smtClean="0">
                <a:latin typeface="Arial" charset="0"/>
                <a:ea typeface="ＭＳ Ｐゴシック" pitchFamily="34" charset="-128"/>
                <a:cs typeface="Arial" charset="0"/>
              </a:rPr>
              <a:t>being</a:t>
            </a:r>
            <a:r>
              <a:rPr lang="en-US" sz="3000" b="1" dirty="0" smtClean="0">
                <a:latin typeface="Arial" charset="0"/>
                <a:ea typeface="ＭＳ Ｐゴシック" pitchFamily="34" charset="-128"/>
                <a:cs typeface="Arial" charset="0"/>
              </a:rPr>
              <a:t> </a:t>
            </a:r>
            <a:r>
              <a:rPr lang="en-US" sz="3000" dirty="0" smtClean="0">
                <a:latin typeface="Arial" charset="0"/>
                <a:ea typeface="ＭＳ Ｐゴシック" pitchFamily="34" charset="-128"/>
                <a:cs typeface="Arial" charset="0"/>
              </a:rPr>
              <a:t>revised based on state input</a:t>
            </a:r>
          </a:p>
          <a:p>
            <a:r>
              <a:rPr lang="en-US" sz="3000" b="1" dirty="0" smtClean="0">
                <a:latin typeface="Arial" charset="0"/>
                <a:ea typeface="ＭＳ Ｐゴシック" pitchFamily="34" charset="-128"/>
                <a:cs typeface="Arial" charset="0"/>
              </a:rPr>
              <a:t>Personnel/Workforce </a:t>
            </a:r>
            <a:r>
              <a:rPr lang="en-US" sz="3000" dirty="0" smtClean="0">
                <a:latin typeface="Arial" charset="0"/>
                <a:ea typeface="ＭＳ Ｐゴシック" pitchFamily="34" charset="-128"/>
                <a:cs typeface="Arial" charset="0"/>
              </a:rPr>
              <a:t>under</a:t>
            </a:r>
            <a:r>
              <a:rPr lang="en-US" sz="3000" b="1" dirty="0" smtClean="0">
                <a:latin typeface="Arial" charset="0"/>
                <a:ea typeface="ＭＳ Ｐゴシック" pitchFamily="34" charset="-128"/>
                <a:cs typeface="Arial" charset="0"/>
              </a:rPr>
              <a:t> </a:t>
            </a:r>
            <a:r>
              <a:rPr lang="en-US" sz="3000" dirty="0" smtClean="0">
                <a:latin typeface="Arial" charset="0"/>
                <a:ea typeface="ＭＳ Ｐゴシック" pitchFamily="34" charset="-128"/>
                <a:cs typeface="Arial" charset="0"/>
              </a:rPr>
              <a:t>development with ECPC</a:t>
            </a:r>
          </a:p>
          <a:p>
            <a:endParaRPr lang="en-US" sz="3000" dirty="0" smtClean="0">
              <a:latin typeface="Arial" charset="0"/>
              <a:ea typeface="ＭＳ Ｐゴシック" pitchFamily="34" charset="-128"/>
              <a:cs typeface="Arial" charset="0"/>
            </a:endParaRPr>
          </a:p>
          <a:p>
            <a:endParaRPr lang="en-US" sz="3000" dirty="0" smtClean="0">
              <a:latin typeface="Arial" charset="0"/>
              <a:ea typeface="ＭＳ Ｐゴシック" pitchFamily="34" charset="-128"/>
              <a:cs typeface="Arial" charset="0"/>
            </a:endParaRPr>
          </a:p>
        </p:txBody>
      </p:sp>
      <p:sp>
        <p:nvSpPr>
          <p:cNvPr id="60419" name="Slide Number Placeholder 3"/>
          <p:cNvSpPr>
            <a:spLocks noGrp="1"/>
          </p:cNvSpPr>
          <p:nvPr>
            <p:ph type="sldNum" sz="quarter" idx="10"/>
          </p:nvPr>
        </p:nvSpPr>
        <p:spPr bwMode="auto">
          <a:noFill/>
          <a:ln>
            <a:miter lim="800000"/>
            <a:headEnd/>
            <a:tailEnd/>
          </a:ln>
        </p:spPr>
        <p:txBody>
          <a:bodyPr/>
          <a:lstStyle/>
          <a:p>
            <a:fld id="{1A103D1A-389F-4271-82D3-AFA466CE3F49}" type="slidenum">
              <a:rPr lang="en-US" smtClean="0">
                <a:ea typeface="ＭＳ Ｐゴシック" pitchFamily="34" charset="-128"/>
              </a:rPr>
              <a:pPr/>
              <a:t>9</a:t>
            </a:fld>
            <a:endParaRPr lang="en-US" smtClean="0">
              <a:ea typeface="ＭＳ Ｐゴシック" pitchFamily="34" charset="-128"/>
            </a:endParaRPr>
          </a:p>
        </p:txBody>
      </p:sp>
    </p:spTree>
    <p:extLst>
      <p:ext uri="{BB962C8B-B14F-4D97-AF65-F5344CB8AC3E}">
        <p14:creationId xmlns:p14="http://schemas.microsoft.com/office/powerpoint/2010/main" val="1526601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13920</TotalTime>
  <Words>1701</Words>
  <Application>Microsoft Office PowerPoint</Application>
  <PresentationFormat>On-screen Show (4:3)</PresentationFormat>
  <Paragraphs>242</Paragraphs>
  <Slides>22</Slides>
  <Notes>13</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Determining the Quality of Your Finance System:  Using the ECTA  System Framework to  Inform Current Status  and Areas for Improvement</vt:lpstr>
      <vt:lpstr>System Framework:  Purpose and Audience</vt:lpstr>
      <vt:lpstr>System Framework:  Process and Partners</vt:lpstr>
      <vt:lpstr>System Framework: Assumptions/Parameters</vt:lpstr>
      <vt:lpstr>ECTA System Framework</vt:lpstr>
      <vt:lpstr>ECTA Center System Framework</vt:lpstr>
      <vt:lpstr>Cross Cutting Themes</vt:lpstr>
      <vt:lpstr>System Framework</vt:lpstr>
      <vt:lpstr>Summary/Timelines</vt:lpstr>
      <vt:lpstr>Self-Assessment - Purpose</vt:lpstr>
      <vt:lpstr>PowerPoint Presentation</vt:lpstr>
      <vt:lpstr>PowerPoint Presentation</vt:lpstr>
      <vt:lpstr>Finance Sub-Components:</vt:lpstr>
      <vt:lpstr>Part C Fiscal Initiatives</vt:lpstr>
      <vt:lpstr>PowerPoint Presentation</vt:lpstr>
      <vt:lpstr>Key Phases of Strategic Plan Development</vt:lpstr>
      <vt:lpstr>PowerPoint Presentation</vt:lpstr>
      <vt:lpstr>Where Do I Start?</vt:lpstr>
      <vt:lpstr>Implications for 619</vt:lpstr>
      <vt:lpstr>Implications for 619</vt:lpstr>
      <vt:lpstr>Small Group Discussion by Sub-Component Area</vt:lpstr>
      <vt:lpstr>Highlights from your conversations: </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Crystal Garcia</cp:lastModifiedBy>
  <cp:revision>982</cp:revision>
  <cp:lastPrinted>2013-12-02T15:18:54Z</cp:lastPrinted>
  <dcterms:created xsi:type="dcterms:W3CDTF">2011-03-23T13:50:48Z</dcterms:created>
  <dcterms:modified xsi:type="dcterms:W3CDTF">2014-09-05T22:03:27Z</dcterms:modified>
</cp:coreProperties>
</file>