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77" r:id="rId3"/>
    <p:sldId id="262" r:id="rId4"/>
    <p:sldId id="274" r:id="rId5"/>
    <p:sldId id="261" r:id="rId6"/>
    <p:sldId id="263" r:id="rId7"/>
    <p:sldId id="271" r:id="rId8"/>
    <p:sldId id="265" r:id="rId9"/>
    <p:sldId id="278" r:id="rId10"/>
    <p:sldId id="267" r:id="rId11"/>
    <p:sldId id="272" r:id="rId12"/>
    <p:sldId id="273" r:id="rId13"/>
    <p:sldId id="270" r:id="rId14"/>
    <p:sldId id="268" r:id="rId15"/>
    <p:sldId id="269" r:id="rId16"/>
    <p:sldId id="257" r:id="rId17"/>
    <p:sldId id="25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89133" autoAdjust="0"/>
  </p:normalViewPr>
  <p:slideViewPr>
    <p:cSldViewPr>
      <p:cViewPr>
        <p:scale>
          <a:sx n="70" d="100"/>
          <a:sy n="70" d="100"/>
        </p:scale>
        <p:origin x="-1206" y="-6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1CC43-838B-44A3-9395-A4A1C579E64C}"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97A69D01-327B-4069-9749-B42F2271773F}">
      <dgm:prSet phldrT="[Text]"/>
      <dgm:spPr/>
      <dgm:t>
        <a:bodyPr/>
        <a:lstStyle/>
        <a:p>
          <a:r>
            <a:rPr lang="en-US" dirty="0" smtClean="0"/>
            <a:t>Foster quality data at state and local levels</a:t>
          </a:r>
          <a:endParaRPr lang="en-US" dirty="0"/>
        </a:p>
      </dgm:t>
    </dgm:pt>
    <dgm:pt modelId="{656DC61D-FC32-49FE-961F-86C1553E1030}" type="parTrans" cxnId="{56AD5013-15B2-411C-B601-F91439ABB897}">
      <dgm:prSet/>
      <dgm:spPr/>
      <dgm:t>
        <a:bodyPr/>
        <a:lstStyle/>
        <a:p>
          <a:endParaRPr lang="en-US"/>
        </a:p>
      </dgm:t>
    </dgm:pt>
    <dgm:pt modelId="{1A02BCCA-AF73-4379-B473-CE14323899AA}" type="sibTrans" cxnId="{56AD5013-15B2-411C-B601-F91439ABB897}">
      <dgm:prSet/>
      <dgm:spPr/>
      <dgm:t>
        <a:bodyPr/>
        <a:lstStyle/>
        <a:p>
          <a:endParaRPr lang="en-US"/>
        </a:p>
      </dgm:t>
    </dgm:pt>
    <dgm:pt modelId="{E5D2A726-A969-41CC-B76A-457634EECF29}">
      <dgm:prSet phldrT="[Text]"/>
      <dgm:spPr/>
      <dgm:t>
        <a:bodyPr/>
        <a:lstStyle/>
        <a:p>
          <a:r>
            <a:rPr lang="en-US" dirty="0" smtClean="0"/>
            <a:t>Ensure that states  and locals understand the Exit reasons and their place within the hierarchy</a:t>
          </a:r>
          <a:endParaRPr lang="en-US" dirty="0"/>
        </a:p>
      </dgm:t>
    </dgm:pt>
    <dgm:pt modelId="{576A32F9-3C74-4FFD-B84E-482144AA7FD1}" type="parTrans" cxnId="{6DE4E1AF-2C9F-44CC-8ED6-0BB201162309}">
      <dgm:prSet/>
      <dgm:spPr/>
      <dgm:t>
        <a:bodyPr/>
        <a:lstStyle/>
        <a:p>
          <a:endParaRPr lang="en-US"/>
        </a:p>
      </dgm:t>
    </dgm:pt>
    <dgm:pt modelId="{E311A554-1F80-4A2B-B077-F2E47CB95E89}" type="sibTrans" cxnId="{6DE4E1AF-2C9F-44CC-8ED6-0BB201162309}">
      <dgm:prSet/>
      <dgm:spPr/>
      <dgm:t>
        <a:bodyPr/>
        <a:lstStyle/>
        <a:p>
          <a:endParaRPr lang="en-US"/>
        </a:p>
      </dgm:t>
    </dgm:pt>
    <dgm:pt modelId="{2DBFC5EF-5463-416D-87A8-FA0AB18F4E11}">
      <dgm:prSet phldrT="[Text]"/>
      <dgm:spPr/>
      <dgm:t>
        <a:bodyPr/>
        <a:lstStyle/>
        <a:p>
          <a:r>
            <a:rPr lang="en-US" dirty="0" smtClean="0"/>
            <a:t>Stimulate discussion in states around challenges and solutions</a:t>
          </a:r>
          <a:endParaRPr lang="en-US" dirty="0"/>
        </a:p>
      </dgm:t>
    </dgm:pt>
    <dgm:pt modelId="{5867A780-F460-47D5-AB18-BB48363EEAAE}" type="parTrans" cxnId="{8C53D159-6965-4C64-BE54-F5983B423D05}">
      <dgm:prSet/>
      <dgm:spPr/>
      <dgm:t>
        <a:bodyPr/>
        <a:lstStyle/>
        <a:p>
          <a:endParaRPr lang="en-US"/>
        </a:p>
      </dgm:t>
    </dgm:pt>
    <dgm:pt modelId="{72694FB5-C9CF-436B-AD24-DF093E2C6588}" type="sibTrans" cxnId="{8C53D159-6965-4C64-BE54-F5983B423D05}">
      <dgm:prSet/>
      <dgm:spPr/>
      <dgm:t>
        <a:bodyPr/>
        <a:lstStyle/>
        <a:p>
          <a:endParaRPr lang="en-US"/>
        </a:p>
      </dgm:t>
    </dgm:pt>
    <dgm:pt modelId="{74A6E1B0-EA03-4715-A669-C1145B7EAD44}">
      <dgm:prSet phldrT="[Text]"/>
      <dgm:spPr/>
      <dgm:t>
        <a:bodyPr/>
        <a:lstStyle/>
        <a:p>
          <a:r>
            <a:rPr lang="en-US" dirty="0" smtClean="0"/>
            <a:t>Help with pattern checking</a:t>
          </a:r>
          <a:endParaRPr lang="en-US" dirty="0"/>
        </a:p>
      </dgm:t>
    </dgm:pt>
    <dgm:pt modelId="{2DC6D929-89EF-4946-A542-70A0012888F5}" type="parTrans" cxnId="{D5058E4E-BC6D-43E1-93FD-F33B1D62A8F2}">
      <dgm:prSet/>
      <dgm:spPr/>
      <dgm:t>
        <a:bodyPr/>
        <a:lstStyle/>
        <a:p>
          <a:endParaRPr lang="en-US"/>
        </a:p>
      </dgm:t>
    </dgm:pt>
    <dgm:pt modelId="{825D7F80-6DBC-40E2-AC16-CC8555EEB6E5}" type="sibTrans" cxnId="{D5058E4E-BC6D-43E1-93FD-F33B1D62A8F2}">
      <dgm:prSet/>
      <dgm:spPr/>
      <dgm:t>
        <a:bodyPr/>
        <a:lstStyle/>
        <a:p>
          <a:endParaRPr lang="en-US"/>
        </a:p>
      </dgm:t>
    </dgm:pt>
    <dgm:pt modelId="{8F4406C4-D8F3-4130-AFF2-542C89CBF889}" type="pres">
      <dgm:prSet presAssocID="{7E11CC43-838B-44A3-9395-A4A1C579E64C}" presName="Name0" presStyleCnt="0">
        <dgm:presLayoutVars>
          <dgm:chMax val="7"/>
          <dgm:chPref val="7"/>
          <dgm:dir/>
        </dgm:presLayoutVars>
      </dgm:prSet>
      <dgm:spPr/>
      <dgm:t>
        <a:bodyPr/>
        <a:lstStyle/>
        <a:p>
          <a:endParaRPr lang="en-US"/>
        </a:p>
      </dgm:t>
    </dgm:pt>
    <dgm:pt modelId="{93568189-F3A7-4F95-ADFD-137557CE388B}" type="pres">
      <dgm:prSet presAssocID="{7E11CC43-838B-44A3-9395-A4A1C579E64C}" presName="Name1" presStyleCnt="0"/>
      <dgm:spPr/>
    </dgm:pt>
    <dgm:pt modelId="{A79B21D5-8E13-4383-B3BD-472F018935CC}" type="pres">
      <dgm:prSet presAssocID="{7E11CC43-838B-44A3-9395-A4A1C579E64C}" presName="cycle" presStyleCnt="0"/>
      <dgm:spPr/>
    </dgm:pt>
    <dgm:pt modelId="{87C3573D-D07E-42C8-BCF5-CCF7CCD9FF6C}" type="pres">
      <dgm:prSet presAssocID="{7E11CC43-838B-44A3-9395-A4A1C579E64C}" presName="srcNode" presStyleLbl="node1" presStyleIdx="0" presStyleCnt="4"/>
      <dgm:spPr/>
    </dgm:pt>
    <dgm:pt modelId="{BA147F0E-770C-4940-8E73-0FF56F8134DC}" type="pres">
      <dgm:prSet presAssocID="{7E11CC43-838B-44A3-9395-A4A1C579E64C}" presName="conn" presStyleLbl="parChTrans1D2" presStyleIdx="0" presStyleCnt="1"/>
      <dgm:spPr/>
      <dgm:t>
        <a:bodyPr/>
        <a:lstStyle/>
        <a:p>
          <a:endParaRPr lang="en-US"/>
        </a:p>
      </dgm:t>
    </dgm:pt>
    <dgm:pt modelId="{BDB6123E-A526-4DEA-919E-6D56732AD5A4}" type="pres">
      <dgm:prSet presAssocID="{7E11CC43-838B-44A3-9395-A4A1C579E64C}" presName="extraNode" presStyleLbl="node1" presStyleIdx="0" presStyleCnt="4"/>
      <dgm:spPr/>
    </dgm:pt>
    <dgm:pt modelId="{08DA2CFF-2CCB-4645-B1DE-A80F7B46EEA7}" type="pres">
      <dgm:prSet presAssocID="{7E11CC43-838B-44A3-9395-A4A1C579E64C}" presName="dstNode" presStyleLbl="node1" presStyleIdx="0" presStyleCnt="4"/>
      <dgm:spPr/>
    </dgm:pt>
    <dgm:pt modelId="{D0D46EBC-A90F-409F-851B-F93BD8712D0B}" type="pres">
      <dgm:prSet presAssocID="{97A69D01-327B-4069-9749-B42F2271773F}" presName="text_1" presStyleLbl="node1" presStyleIdx="0" presStyleCnt="4">
        <dgm:presLayoutVars>
          <dgm:bulletEnabled val="1"/>
        </dgm:presLayoutVars>
      </dgm:prSet>
      <dgm:spPr/>
      <dgm:t>
        <a:bodyPr/>
        <a:lstStyle/>
        <a:p>
          <a:endParaRPr lang="en-US"/>
        </a:p>
      </dgm:t>
    </dgm:pt>
    <dgm:pt modelId="{B5803DA4-C811-4F93-B098-C8B2CC99D9F1}" type="pres">
      <dgm:prSet presAssocID="{97A69D01-327B-4069-9749-B42F2271773F}" presName="accent_1" presStyleCnt="0"/>
      <dgm:spPr/>
    </dgm:pt>
    <dgm:pt modelId="{59E74DDE-A4CE-4C78-B5DC-E2ADB5CB6FF7}" type="pres">
      <dgm:prSet presAssocID="{97A69D01-327B-4069-9749-B42F2271773F}" presName="accentRepeatNode" presStyleLbl="solidFgAcc1" presStyleIdx="0" presStyleCnt="4"/>
      <dgm:spPr/>
    </dgm:pt>
    <dgm:pt modelId="{0F3BEA35-331A-4762-81F1-8ACEE1091E3D}" type="pres">
      <dgm:prSet presAssocID="{E5D2A726-A969-41CC-B76A-457634EECF29}" presName="text_2" presStyleLbl="node1" presStyleIdx="1" presStyleCnt="4">
        <dgm:presLayoutVars>
          <dgm:bulletEnabled val="1"/>
        </dgm:presLayoutVars>
      </dgm:prSet>
      <dgm:spPr/>
      <dgm:t>
        <a:bodyPr/>
        <a:lstStyle/>
        <a:p>
          <a:endParaRPr lang="en-US"/>
        </a:p>
      </dgm:t>
    </dgm:pt>
    <dgm:pt modelId="{EB37CBD1-B310-4EB6-80E1-FBF2A3253968}" type="pres">
      <dgm:prSet presAssocID="{E5D2A726-A969-41CC-B76A-457634EECF29}" presName="accent_2" presStyleCnt="0"/>
      <dgm:spPr/>
    </dgm:pt>
    <dgm:pt modelId="{690EB91A-583D-4CEE-AA54-EFEAF5EFC4A5}" type="pres">
      <dgm:prSet presAssocID="{E5D2A726-A969-41CC-B76A-457634EECF29}" presName="accentRepeatNode" presStyleLbl="solidFgAcc1" presStyleIdx="1" presStyleCnt="4"/>
      <dgm:spPr/>
    </dgm:pt>
    <dgm:pt modelId="{8F5168A6-7443-4931-8017-118A988BA5CD}" type="pres">
      <dgm:prSet presAssocID="{74A6E1B0-EA03-4715-A669-C1145B7EAD44}" presName="text_3" presStyleLbl="node1" presStyleIdx="2" presStyleCnt="4">
        <dgm:presLayoutVars>
          <dgm:bulletEnabled val="1"/>
        </dgm:presLayoutVars>
      </dgm:prSet>
      <dgm:spPr/>
      <dgm:t>
        <a:bodyPr/>
        <a:lstStyle/>
        <a:p>
          <a:endParaRPr lang="en-US"/>
        </a:p>
      </dgm:t>
    </dgm:pt>
    <dgm:pt modelId="{3B92D4DB-B767-4B1E-8D3D-A6CC597D7AA9}" type="pres">
      <dgm:prSet presAssocID="{74A6E1B0-EA03-4715-A669-C1145B7EAD44}" presName="accent_3" presStyleCnt="0"/>
      <dgm:spPr/>
    </dgm:pt>
    <dgm:pt modelId="{CD3CC13A-B08A-49F6-9F52-B7159ED0667E}" type="pres">
      <dgm:prSet presAssocID="{74A6E1B0-EA03-4715-A669-C1145B7EAD44}" presName="accentRepeatNode" presStyleLbl="solidFgAcc1" presStyleIdx="2" presStyleCnt="4"/>
      <dgm:spPr/>
    </dgm:pt>
    <dgm:pt modelId="{160AD68E-EDC3-4FBD-AD3D-DAE01DFB7B42}" type="pres">
      <dgm:prSet presAssocID="{2DBFC5EF-5463-416D-87A8-FA0AB18F4E11}" presName="text_4" presStyleLbl="node1" presStyleIdx="3" presStyleCnt="4">
        <dgm:presLayoutVars>
          <dgm:bulletEnabled val="1"/>
        </dgm:presLayoutVars>
      </dgm:prSet>
      <dgm:spPr/>
      <dgm:t>
        <a:bodyPr/>
        <a:lstStyle/>
        <a:p>
          <a:endParaRPr lang="en-US"/>
        </a:p>
      </dgm:t>
    </dgm:pt>
    <dgm:pt modelId="{A4E18FC9-A977-4E94-A6EA-9F80BDFA32CA}" type="pres">
      <dgm:prSet presAssocID="{2DBFC5EF-5463-416D-87A8-FA0AB18F4E11}" presName="accent_4" presStyleCnt="0"/>
      <dgm:spPr/>
    </dgm:pt>
    <dgm:pt modelId="{2CB43F0D-F900-41EC-8244-1084DE5CF57D}" type="pres">
      <dgm:prSet presAssocID="{2DBFC5EF-5463-416D-87A8-FA0AB18F4E11}" presName="accentRepeatNode" presStyleLbl="solidFgAcc1" presStyleIdx="3" presStyleCnt="4"/>
      <dgm:spPr/>
    </dgm:pt>
  </dgm:ptLst>
  <dgm:cxnLst>
    <dgm:cxn modelId="{4DF60B38-CA3F-4E2D-A22A-9F7B0809814E}" type="presOf" srcId="{7E11CC43-838B-44A3-9395-A4A1C579E64C}" destId="{8F4406C4-D8F3-4130-AFF2-542C89CBF889}" srcOrd="0" destOrd="0" presId="urn:microsoft.com/office/officeart/2008/layout/VerticalCurvedList"/>
    <dgm:cxn modelId="{D5058E4E-BC6D-43E1-93FD-F33B1D62A8F2}" srcId="{7E11CC43-838B-44A3-9395-A4A1C579E64C}" destId="{74A6E1B0-EA03-4715-A669-C1145B7EAD44}" srcOrd="2" destOrd="0" parTransId="{2DC6D929-89EF-4946-A542-70A0012888F5}" sibTransId="{825D7F80-6DBC-40E2-AC16-CC8555EEB6E5}"/>
    <dgm:cxn modelId="{56AD5013-15B2-411C-B601-F91439ABB897}" srcId="{7E11CC43-838B-44A3-9395-A4A1C579E64C}" destId="{97A69D01-327B-4069-9749-B42F2271773F}" srcOrd="0" destOrd="0" parTransId="{656DC61D-FC32-49FE-961F-86C1553E1030}" sibTransId="{1A02BCCA-AF73-4379-B473-CE14323899AA}"/>
    <dgm:cxn modelId="{6DE4E1AF-2C9F-44CC-8ED6-0BB201162309}" srcId="{7E11CC43-838B-44A3-9395-A4A1C579E64C}" destId="{E5D2A726-A969-41CC-B76A-457634EECF29}" srcOrd="1" destOrd="0" parTransId="{576A32F9-3C74-4FFD-B84E-482144AA7FD1}" sibTransId="{E311A554-1F80-4A2B-B077-F2E47CB95E89}"/>
    <dgm:cxn modelId="{8C53D159-6965-4C64-BE54-F5983B423D05}" srcId="{7E11CC43-838B-44A3-9395-A4A1C579E64C}" destId="{2DBFC5EF-5463-416D-87A8-FA0AB18F4E11}" srcOrd="3" destOrd="0" parTransId="{5867A780-F460-47D5-AB18-BB48363EEAAE}" sibTransId="{72694FB5-C9CF-436B-AD24-DF093E2C6588}"/>
    <dgm:cxn modelId="{A74E3CC3-F34E-4478-9912-B00A24F183DD}" type="presOf" srcId="{2DBFC5EF-5463-416D-87A8-FA0AB18F4E11}" destId="{160AD68E-EDC3-4FBD-AD3D-DAE01DFB7B42}" srcOrd="0" destOrd="0" presId="urn:microsoft.com/office/officeart/2008/layout/VerticalCurvedList"/>
    <dgm:cxn modelId="{A0B5154A-40EA-4BBB-A205-4258F4910B18}" type="presOf" srcId="{E5D2A726-A969-41CC-B76A-457634EECF29}" destId="{0F3BEA35-331A-4762-81F1-8ACEE1091E3D}" srcOrd="0" destOrd="0" presId="urn:microsoft.com/office/officeart/2008/layout/VerticalCurvedList"/>
    <dgm:cxn modelId="{D84135EC-2E67-4249-8FE6-2A0511914772}" type="presOf" srcId="{74A6E1B0-EA03-4715-A669-C1145B7EAD44}" destId="{8F5168A6-7443-4931-8017-118A988BA5CD}" srcOrd="0" destOrd="0" presId="urn:microsoft.com/office/officeart/2008/layout/VerticalCurvedList"/>
    <dgm:cxn modelId="{3148281D-EB3F-4D59-850C-D264109E0746}" type="presOf" srcId="{97A69D01-327B-4069-9749-B42F2271773F}" destId="{D0D46EBC-A90F-409F-851B-F93BD8712D0B}" srcOrd="0" destOrd="0" presId="urn:microsoft.com/office/officeart/2008/layout/VerticalCurvedList"/>
    <dgm:cxn modelId="{34D53481-B9A6-4785-A4A1-D60AB8973E13}" type="presOf" srcId="{1A02BCCA-AF73-4379-B473-CE14323899AA}" destId="{BA147F0E-770C-4940-8E73-0FF56F8134DC}" srcOrd="0" destOrd="0" presId="urn:microsoft.com/office/officeart/2008/layout/VerticalCurvedList"/>
    <dgm:cxn modelId="{D4A0535A-B3B2-418C-AA70-E4C71E06C3A7}" type="presParOf" srcId="{8F4406C4-D8F3-4130-AFF2-542C89CBF889}" destId="{93568189-F3A7-4F95-ADFD-137557CE388B}" srcOrd="0" destOrd="0" presId="urn:microsoft.com/office/officeart/2008/layout/VerticalCurvedList"/>
    <dgm:cxn modelId="{56B3DC7A-E033-4810-84F1-8D74ACBCB2EC}" type="presParOf" srcId="{93568189-F3A7-4F95-ADFD-137557CE388B}" destId="{A79B21D5-8E13-4383-B3BD-472F018935CC}" srcOrd="0" destOrd="0" presId="urn:microsoft.com/office/officeart/2008/layout/VerticalCurvedList"/>
    <dgm:cxn modelId="{686DCDFE-BD96-4464-B921-279D085987F6}" type="presParOf" srcId="{A79B21D5-8E13-4383-B3BD-472F018935CC}" destId="{87C3573D-D07E-42C8-BCF5-CCF7CCD9FF6C}" srcOrd="0" destOrd="0" presId="urn:microsoft.com/office/officeart/2008/layout/VerticalCurvedList"/>
    <dgm:cxn modelId="{155EA326-488E-4B01-BAE5-79F6ED9F3AEC}" type="presParOf" srcId="{A79B21D5-8E13-4383-B3BD-472F018935CC}" destId="{BA147F0E-770C-4940-8E73-0FF56F8134DC}" srcOrd="1" destOrd="0" presId="urn:microsoft.com/office/officeart/2008/layout/VerticalCurvedList"/>
    <dgm:cxn modelId="{D87312ED-6A4C-47A3-B28C-91D639708410}" type="presParOf" srcId="{A79B21D5-8E13-4383-B3BD-472F018935CC}" destId="{BDB6123E-A526-4DEA-919E-6D56732AD5A4}" srcOrd="2" destOrd="0" presId="urn:microsoft.com/office/officeart/2008/layout/VerticalCurvedList"/>
    <dgm:cxn modelId="{AFE6A13A-15A7-4567-B192-EB91A70ECEB6}" type="presParOf" srcId="{A79B21D5-8E13-4383-B3BD-472F018935CC}" destId="{08DA2CFF-2CCB-4645-B1DE-A80F7B46EEA7}" srcOrd="3" destOrd="0" presId="urn:microsoft.com/office/officeart/2008/layout/VerticalCurvedList"/>
    <dgm:cxn modelId="{5F03E7AF-28BE-4F62-9CE9-B429DA74DC90}" type="presParOf" srcId="{93568189-F3A7-4F95-ADFD-137557CE388B}" destId="{D0D46EBC-A90F-409F-851B-F93BD8712D0B}" srcOrd="1" destOrd="0" presId="urn:microsoft.com/office/officeart/2008/layout/VerticalCurvedList"/>
    <dgm:cxn modelId="{0EAD050F-ABED-4474-B0C4-57906779BAF7}" type="presParOf" srcId="{93568189-F3A7-4F95-ADFD-137557CE388B}" destId="{B5803DA4-C811-4F93-B098-C8B2CC99D9F1}" srcOrd="2" destOrd="0" presId="urn:microsoft.com/office/officeart/2008/layout/VerticalCurvedList"/>
    <dgm:cxn modelId="{43D340F3-82FE-4B3C-932D-5506CCA64E13}" type="presParOf" srcId="{B5803DA4-C811-4F93-B098-C8B2CC99D9F1}" destId="{59E74DDE-A4CE-4C78-B5DC-E2ADB5CB6FF7}" srcOrd="0" destOrd="0" presId="urn:microsoft.com/office/officeart/2008/layout/VerticalCurvedList"/>
    <dgm:cxn modelId="{FA51CBC4-55EC-468C-BE27-A6E4924359A3}" type="presParOf" srcId="{93568189-F3A7-4F95-ADFD-137557CE388B}" destId="{0F3BEA35-331A-4762-81F1-8ACEE1091E3D}" srcOrd="3" destOrd="0" presId="urn:microsoft.com/office/officeart/2008/layout/VerticalCurvedList"/>
    <dgm:cxn modelId="{C517CCD8-D9D0-497F-BF64-1B6E3B6E8BB3}" type="presParOf" srcId="{93568189-F3A7-4F95-ADFD-137557CE388B}" destId="{EB37CBD1-B310-4EB6-80E1-FBF2A3253968}" srcOrd="4" destOrd="0" presId="urn:microsoft.com/office/officeart/2008/layout/VerticalCurvedList"/>
    <dgm:cxn modelId="{46626BDB-6157-46C4-9271-365BA3F92FC4}" type="presParOf" srcId="{EB37CBD1-B310-4EB6-80E1-FBF2A3253968}" destId="{690EB91A-583D-4CEE-AA54-EFEAF5EFC4A5}" srcOrd="0" destOrd="0" presId="urn:microsoft.com/office/officeart/2008/layout/VerticalCurvedList"/>
    <dgm:cxn modelId="{9963CA20-6252-43A8-A279-6691ECA539DD}" type="presParOf" srcId="{93568189-F3A7-4F95-ADFD-137557CE388B}" destId="{8F5168A6-7443-4931-8017-118A988BA5CD}" srcOrd="5" destOrd="0" presId="urn:microsoft.com/office/officeart/2008/layout/VerticalCurvedList"/>
    <dgm:cxn modelId="{E2DE0DBF-1F5A-40AD-93C2-AA4297B78A13}" type="presParOf" srcId="{93568189-F3A7-4F95-ADFD-137557CE388B}" destId="{3B92D4DB-B767-4B1E-8D3D-A6CC597D7AA9}" srcOrd="6" destOrd="0" presId="urn:microsoft.com/office/officeart/2008/layout/VerticalCurvedList"/>
    <dgm:cxn modelId="{A0616E89-FE7B-4AB3-B35B-1225E7A8AAE3}" type="presParOf" srcId="{3B92D4DB-B767-4B1E-8D3D-A6CC597D7AA9}" destId="{CD3CC13A-B08A-49F6-9F52-B7159ED0667E}" srcOrd="0" destOrd="0" presId="urn:microsoft.com/office/officeart/2008/layout/VerticalCurvedList"/>
    <dgm:cxn modelId="{1B501E35-BBC7-41E9-AF73-AB45E7C3CDEC}" type="presParOf" srcId="{93568189-F3A7-4F95-ADFD-137557CE388B}" destId="{160AD68E-EDC3-4FBD-AD3D-DAE01DFB7B42}" srcOrd="7" destOrd="0" presId="urn:microsoft.com/office/officeart/2008/layout/VerticalCurvedList"/>
    <dgm:cxn modelId="{15227404-35D0-454E-9248-8DED9028EECC}" type="presParOf" srcId="{93568189-F3A7-4F95-ADFD-137557CE388B}" destId="{A4E18FC9-A977-4E94-A6EA-9F80BDFA32CA}" srcOrd="8" destOrd="0" presId="urn:microsoft.com/office/officeart/2008/layout/VerticalCurvedList"/>
    <dgm:cxn modelId="{80CDE5B1-5777-4233-ADD6-42DB03C998B8}" type="presParOf" srcId="{A4E18FC9-A977-4E94-A6EA-9F80BDFA32CA}" destId="{2CB43F0D-F900-41EC-8244-1084DE5CF57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47F0E-770C-4940-8E73-0FF56F8134DC}">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D46EBC-A90F-409F-851B-F93BD8712D0B}">
      <dsp:nvSpPr>
        <dsp:cNvPr id="0" name=""/>
        <dsp:cNvSpPr/>
      </dsp:nvSpPr>
      <dsp:spPr>
        <a:xfrm>
          <a:off x="511409" y="347956"/>
          <a:ext cx="7655707" cy="6962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Foster quality data at state and local levels</a:t>
          </a:r>
          <a:endParaRPr lang="en-US" sz="2100" kern="1200" dirty="0"/>
        </a:p>
      </dsp:txBody>
      <dsp:txXfrm>
        <a:off x="511409" y="347956"/>
        <a:ext cx="7655707" cy="696274"/>
      </dsp:txXfrm>
    </dsp:sp>
    <dsp:sp modelId="{59E74DDE-A4CE-4C78-B5DC-E2ADB5CB6FF7}">
      <dsp:nvSpPr>
        <dsp:cNvPr id="0" name=""/>
        <dsp:cNvSpPr/>
      </dsp:nvSpPr>
      <dsp:spPr>
        <a:xfrm>
          <a:off x="76237" y="260921"/>
          <a:ext cx="870342" cy="87034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3BEA35-331A-4762-81F1-8ACEE1091E3D}">
      <dsp:nvSpPr>
        <dsp:cNvPr id="0" name=""/>
        <dsp:cNvSpPr/>
      </dsp:nvSpPr>
      <dsp:spPr>
        <a:xfrm>
          <a:off x="910599" y="1392548"/>
          <a:ext cx="7256517" cy="696274"/>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Ensure that states  and locals understand the Exit reasons and their place within the hierarchy</a:t>
          </a:r>
          <a:endParaRPr lang="en-US" sz="2100" kern="1200" dirty="0"/>
        </a:p>
      </dsp:txBody>
      <dsp:txXfrm>
        <a:off x="910599" y="1392548"/>
        <a:ext cx="7256517" cy="696274"/>
      </dsp:txXfrm>
    </dsp:sp>
    <dsp:sp modelId="{690EB91A-583D-4CEE-AA54-EFEAF5EFC4A5}">
      <dsp:nvSpPr>
        <dsp:cNvPr id="0" name=""/>
        <dsp:cNvSpPr/>
      </dsp:nvSpPr>
      <dsp:spPr>
        <a:xfrm>
          <a:off x="475427" y="1305514"/>
          <a:ext cx="870342" cy="870342"/>
        </a:xfrm>
        <a:prstGeom prst="ellipse">
          <a:avLst/>
        </a:prstGeom>
        <a:solidFill>
          <a:schemeClr val="lt1">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8F5168A6-7443-4931-8017-118A988BA5CD}">
      <dsp:nvSpPr>
        <dsp:cNvPr id="0" name=""/>
        <dsp:cNvSpPr/>
      </dsp:nvSpPr>
      <dsp:spPr>
        <a:xfrm>
          <a:off x="910599" y="2437140"/>
          <a:ext cx="7256517" cy="696274"/>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Help with pattern checking</a:t>
          </a:r>
          <a:endParaRPr lang="en-US" sz="2100" kern="1200" dirty="0"/>
        </a:p>
      </dsp:txBody>
      <dsp:txXfrm>
        <a:off x="910599" y="2437140"/>
        <a:ext cx="7256517" cy="696274"/>
      </dsp:txXfrm>
    </dsp:sp>
    <dsp:sp modelId="{CD3CC13A-B08A-49F6-9F52-B7159ED0667E}">
      <dsp:nvSpPr>
        <dsp:cNvPr id="0" name=""/>
        <dsp:cNvSpPr/>
      </dsp:nvSpPr>
      <dsp:spPr>
        <a:xfrm>
          <a:off x="475427" y="2350106"/>
          <a:ext cx="870342" cy="870342"/>
        </a:xfrm>
        <a:prstGeom prst="ellipse">
          <a:avLst/>
        </a:prstGeom>
        <a:solidFill>
          <a:schemeClr val="lt1">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160AD68E-EDC3-4FBD-AD3D-DAE01DFB7B42}">
      <dsp:nvSpPr>
        <dsp:cNvPr id="0" name=""/>
        <dsp:cNvSpPr/>
      </dsp:nvSpPr>
      <dsp:spPr>
        <a:xfrm>
          <a:off x="511409" y="3481732"/>
          <a:ext cx="7655707" cy="696274"/>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Stimulate discussion in states around challenges and solutions</a:t>
          </a:r>
          <a:endParaRPr lang="en-US" sz="2100" kern="1200" dirty="0"/>
        </a:p>
      </dsp:txBody>
      <dsp:txXfrm>
        <a:off x="511409" y="3481732"/>
        <a:ext cx="7655707" cy="696274"/>
      </dsp:txXfrm>
    </dsp:sp>
    <dsp:sp modelId="{2CB43F0D-F900-41EC-8244-1084DE5CF57D}">
      <dsp:nvSpPr>
        <dsp:cNvPr id="0" name=""/>
        <dsp:cNvSpPr/>
      </dsp:nvSpPr>
      <dsp:spPr>
        <a:xfrm>
          <a:off x="76237" y="3394698"/>
          <a:ext cx="870342" cy="870342"/>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AA1F0F-4E1C-4BA9-B3F2-79ED65D904D9}" type="datetimeFigureOut">
              <a:rPr lang="en-US" smtClean="0"/>
              <a:t>9/5/2014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9A2D5-DD8D-4B09-BD9B-25729FF63257}" type="slidenum">
              <a:rPr lang="en-US" smtClean="0"/>
              <a:t>‹#›</a:t>
            </a:fld>
            <a:endParaRPr lang="en-US" dirty="0"/>
          </a:p>
        </p:txBody>
      </p:sp>
    </p:spTree>
    <p:extLst>
      <p:ext uri="{BB962C8B-B14F-4D97-AF65-F5344CB8AC3E}">
        <p14:creationId xmlns:p14="http://schemas.microsoft.com/office/powerpoint/2010/main" val="73367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informs us about why children leave the program and in part, their status at exit.  We know if children remained in the program until age 3, or if they left early, and why, and if these patterns differ by race/ethnicity.  Exit data also provide important information on whether children are eligible to continue on to Part B services, or if they were referred for other types of services.  </a:t>
            </a:r>
          </a:p>
          <a:p>
            <a:endParaRPr lang="en-US" dirty="0"/>
          </a:p>
        </p:txBody>
      </p:sp>
      <p:sp>
        <p:nvSpPr>
          <p:cNvPr id="4" name="Slide Number Placeholder 3"/>
          <p:cNvSpPr>
            <a:spLocks noGrp="1"/>
          </p:cNvSpPr>
          <p:nvPr>
            <p:ph type="sldNum" sz="quarter" idx="10"/>
          </p:nvPr>
        </p:nvSpPr>
        <p:spPr/>
        <p:txBody>
          <a:bodyPr/>
          <a:lstStyle/>
          <a:p>
            <a:fld id="{D409A2D5-DD8D-4B09-BD9B-25729FF63257}" type="slidenum">
              <a:rPr lang="en-US" smtClean="0"/>
              <a:t>3</a:t>
            </a:fld>
            <a:endParaRPr lang="en-US" dirty="0"/>
          </a:p>
        </p:txBody>
      </p:sp>
    </p:spTree>
    <p:extLst>
      <p:ext uri="{BB962C8B-B14F-4D97-AF65-F5344CB8AC3E}">
        <p14:creationId xmlns:p14="http://schemas.microsoft.com/office/powerpoint/2010/main" val="363784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hierarchy</a:t>
            </a:r>
            <a:r>
              <a:rPr lang="en-US" baseline="0" dirty="0" smtClean="0"/>
              <a:t> with this slide; how many find this a challenge?</a:t>
            </a:r>
            <a:endParaRPr lang="en-US" dirty="0"/>
          </a:p>
        </p:txBody>
      </p:sp>
      <p:sp>
        <p:nvSpPr>
          <p:cNvPr id="4" name="Slide Number Placeholder 3"/>
          <p:cNvSpPr>
            <a:spLocks noGrp="1"/>
          </p:cNvSpPr>
          <p:nvPr>
            <p:ph type="sldNum" sz="quarter" idx="10"/>
          </p:nvPr>
        </p:nvSpPr>
        <p:spPr/>
        <p:txBody>
          <a:bodyPr/>
          <a:lstStyle/>
          <a:p>
            <a:fld id="{D409A2D5-DD8D-4B09-BD9B-25729FF63257}" type="slidenum">
              <a:rPr lang="en-US" smtClean="0"/>
              <a:t>6</a:t>
            </a:fld>
            <a:endParaRPr lang="en-US" dirty="0"/>
          </a:p>
        </p:txBody>
      </p:sp>
    </p:spTree>
    <p:extLst>
      <p:ext uri="{BB962C8B-B14F-4D97-AF65-F5344CB8AC3E}">
        <p14:creationId xmlns:p14="http://schemas.microsoft.com/office/powerpoint/2010/main" val="300221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C</a:t>
            </a:r>
            <a:r>
              <a:rPr lang="en-US" dirty="0" smtClean="0"/>
              <a:t> Coordinators, Data managers, etc</a:t>
            </a:r>
            <a:endParaRPr lang="en-US" dirty="0"/>
          </a:p>
        </p:txBody>
      </p:sp>
      <p:sp>
        <p:nvSpPr>
          <p:cNvPr id="4" name="Slide Number Placeholder 3"/>
          <p:cNvSpPr>
            <a:spLocks noGrp="1"/>
          </p:cNvSpPr>
          <p:nvPr>
            <p:ph type="sldNum" sz="quarter" idx="10"/>
          </p:nvPr>
        </p:nvSpPr>
        <p:spPr/>
        <p:txBody>
          <a:bodyPr/>
          <a:lstStyle/>
          <a:p>
            <a:fld id="{D409A2D5-DD8D-4B09-BD9B-25729FF63257}" type="slidenum">
              <a:rPr lang="en-US" smtClean="0"/>
              <a:t>7</a:t>
            </a:fld>
            <a:endParaRPr lang="en-US" dirty="0"/>
          </a:p>
        </p:txBody>
      </p:sp>
    </p:spTree>
    <p:extLst>
      <p:ext uri="{BB962C8B-B14F-4D97-AF65-F5344CB8AC3E}">
        <p14:creationId xmlns:p14="http://schemas.microsoft.com/office/powerpoint/2010/main" val="11905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determine</a:t>
            </a:r>
            <a:r>
              <a:rPr lang="en-US" baseline="0" dirty="0" smtClean="0"/>
              <a:t> that a child has truly exited a program and not just moved to a new service or county</a:t>
            </a:r>
            <a:endParaRPr lang="en-US" dirty="0"/>
          </a:p>
        </p:txBody>
      </p:sp>
      <p:sp>
        <p:nvSpPr>
          <p:cNvPr id="4" name="Slide Number Placeholder 3"/>
          <p:cNvSpPr>
            <a:spLocks noGrp="1"/>
          </p:cNvSpPr>
          <p:nvPr>
            <p:ph type="sldNum" sz="quarter" idx="10"/>
          </p:nvPr>
        </p:nvSpPr>
        <p:spPr/>
        <p:txBody>
          <a:bodyPr/>
          <a:lstStyle/>
          <a:p>
            <a:fld id="{D409A2D5-DD8D-4B09-BD9B-25729FF63257}" type="slidenum">
              <a:rPr lang="en-US" smtClean="0"/>
              <a:t>11</a:t>
            </a:fld>
            <a:endParaRPr lang="en-US" dirty="0"/>
          </a:p>
        </p:txBody>
      </p:sp>
    </p:spTree>
    <p:extLst>
      <p:ext uri="{BB962C8B-B14F-4D97-AF65-F5344CB8AC3E}">
        <p14:creationId xmlns:p14="http://schemas.microsoft.com/office/powerpoint/2010/main" val="140791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eligible</a:t>
            </a:r>
            <a:r>
              <a:rPr lang="en-US" baseline="0" dirty="0" smtClean="0"/>
              <a:t> </a:t>
            </a:r>
            <a:r>
              <a:rPr lang="en-US" dirty="0" smtClean="0"/>
              <a:t>or enrolled? If screening says the kid</a:t>
            </a:r>
            <a:r>
              <a:rPr lang="en-US" baseline="0" dirty="0" smtClean="0"/>
              <a:t> is probably not eligible – parents accept that- so what does it mean to be eligible, presumed eligibility- If a state assumes that all kids in Part C are eligible  for Part B. Confusion between APR and Exiting.</a:t>
            </a:r>
            <a:endParaRPr lang="en-US" dirty="0"/>
          </a:p>
        </p:txBody>
      </p:sp>
      <p:sp>
        <p:nvSpPr>
          <p:cNvPr id="4" name="Slide Number Placeholder 3"/>
          <p:cNvSpPr>
            <a:spLocks noGrp="1"/>
          </p:cNvSpPr>
          <p:nvPr>
            <p:ph type="sldNum" sz="quarter" idx="10"/>
          </p:nvPr>
        </p:nvSpPr>
        <p:spPr/>
        <p:txBody>
          <a:bodyPr/>
          <a:lstStyle/>
          <a:p>
            <a:fld id="{D409A2D5-DD8D-4B09-BD9B-25729FF63257}" type="slidenum">
              <a:rPr lang="en-US" smtClean="0"/>
              <a:t>12</a:t>
            </a:fld>
            <a:endParaRPr lang="en-US" dirty="0"/>
          </a:p>
        </p:txBody>
      </p:sp>
    </p:spTree>
    <p:extLst>
      <p:ext uri="{BB962C8B-B14F-4D97-AF65-F5344CB8AC3E}">
        <p14:creationId xmlns:p14="http://schemas.microsoft.com/office/powerpoint/2010/main" val="379982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exiting reason a problem to your</a:t>
            </a:r>
            <a:r>
              <a:rPr lang="en-US" baseline="0" dirty="0" smtClean="0"/>
              <a:t> state? We will guide participants to give examples of how they define eligibility.</a:t>
            </a:r>
            <a:endParaRPr lang="en-US" dirty="0"/>
          </a:p>
        </p:txBody>
      </p:sp>
      <p:sp>
        <p:nvSpPr>
          <p:cNvPr id="4" name="Slide Number Placeholder 3"/>
          <p:cNvSpPr>
            <a:spLocks noGrp="1"/>
          </p:cNvSpPr>
          <p:nvPr>
            <p:ph type="sldNum" sz="quarter" idx="10"/>
          </p:nvPr>
        </p:nvSpPr>
        <p:spPr/>
        <p:txBody>
          <a:bodyPr/>
          <a:lstStyle/>
          <a:p>
            <a:fld id="{D409A2D5-DD8D-4B09-BD9B-25729FF63257}" type="slidenum">
              <a:rPr lang="en-US" smtClean="0"/>
              <a:t>14</a:t>
            </a:fld>
            <a:endParaRPr lang="en-US" dirty="0"/>
          </a:p>
        </p:txBody>
      </p:sp>
    </p:spTree>
    <p:extLst>
      <p:ext uri="{BB962C8B-B14F-4D97-AF65-F5344CB8AC3E}">
        <p14:creationId xmlns:p14="http://schemas.microsoft.com/office/powerpoint/2010/main" val="396603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w</a:t>
            </a:r>
            <a:r>
              <a:rPr lang="en-US" dirty="0" smtClean="0"/>
              <a:t>hich children go</a:t>
            </a:r>
            <a:r>
              <a:rPr lang="en-US" baseline="0" dirty="0" smtClean="0"/>
              <a:t> where in this category; Are there children in this category who do not have an IFSP?</a:t>
            </a:r>
            <a:endParaRPr lang="en-US" dirty="0"/>
          </a:p>
        </p:txBody>
      </p:sp>
      <p:sp>
        <p:nvSpPr>
          <p:cNvPr id="4" name="Slide Number Placeholder 3"/>
          <p:cNvSpPr>
            <a:spLocks noGrp="1"/>
          </p:cNvSpPr>
          <p:nvPr>
            <p:ph type="sldNum" sz="quarter" idx="10"/>
          </p:nvPr>
        </p:nvSpPr>
        <p:spPr/>
        <p:txBody>
          <a:bodyPr/>
          <a:lstStyle/>
          <a:p>
            <a:fld id="{D409A2D5-DD8D-4B09-BD9B-25729FF63257}" type="slidenum">
              <a:rPr lang="en-US" smtClean="0"/>
              <a:t>15</a:t>
            </a:fld>
            <a:endParaRPr lang="en-US" dirty="0"/>
          </a:p>
        </p:txBody>
      </p:sp>
    </p:spTree>
    <p:extLst>
      <p:ext uri="{BB962C8B-B14F-4D97-AF65-F5344CB8AC3E}">
        <p14:creationId xmlns:p14="http://schemas.microsoft.com/office/powerpoint/2010/main" val="2817293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13DDD-392C-4F87-B9BA-539450FD7179}" type="datetimeFigureOut">
              <a:rPr lang="en-US" smtClean="0"/>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DE1AF-01D7-47DD-A1BA-015AD5DF89CA}"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616" y="0"/>
            <a:ext cx="7476767" cy="6858000"/>
          </a:xfrm>
          <a:prstGeom prst="rect">
            <a:avLst/>
          </a:prstGeom>
        </p:spPr>
      </p:pic>
    </p:spTree>
    <p:extLst>
      <p:ext uri="{BB962C8B-B14F-4D97-AF65-F5344CB8AC3E}">
        <p14:creationId xmlns:p14="http://schemas.microsoft.com/office/powerpoint/2010/main" val="10226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13DDD-392C-4F87-B9BA-539450FD7179}" type="datetimeFigureOut">
              <a:rPr lang="en-US" smtClean="0"/>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DE1AF-01D7-47DD-A1BA-015AD5DF89CA}" type="slidenum">
              <a:rPr lang="en-US" smtClean="0"/>
              <a:t>‹#›</a:t>
            </a:fld>
            <a:endParaRPr lang="en-US" dirty="0"/>
          </a:p>
        </p:txBody>
      </p:sp>
    </p:spTree>
    <p:extLst>
      <p:ext uri="{BB962C8B-B14F-4D97-AF65-F5344CB8AC3E}">
        <p14:creationId xmlns:p14="http://schemas.microsoft.com/office/powerpoint/2010/main" val="360645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13DDD-392C-4F87-B9BA-539450FD7179}" type="datetimeFigureOut">
              <a:rPr lang="en-US" smtClean="0"/>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DE1AF-01D7-47DD-A1BA-015AD5DF89CA}" type="slidenum">
              <a:rPr lang="en-US" smtClean="0"/>
              <a:t>‹#›</a:t>
            </a:fld>
            <a:endParaRPr lang="en-US" dirty="0"/>
          </a:p>
        </p:txBody>
      </p:sp>
    </p:spTree>
    <p:extLst>
      <p:ext uri="{BB962C8B-B14F-4D97-AF65-F5344CB8AC3E}">
        <p14:creationId xmlns:p14="http://schemas.microsoft.com/office/powerpoint/2010/main" val="266780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ogo"/>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yriad"/>
              </a:defRPr>
            </a:lvl1pPr>
            <a:lvl2pPr>
              <a:defRPr>
                <a:latin typeface="Myriad"/>
              </a:defRPr>
            </a:lvl2pPr>
            <a:lvl3pPr>
              <a:defRPr>
                <a:latin typeface="Myriad"/>
              </a:defRPr>
            </a:lvl3pPr>
            <a:lvl4pPr>
              <a:defRPr>
                <a:latin typeface="Myriad"/>
              </a:defRPr>
            </a:lvl4pPr>
            <a:lvl5pPr>
              <a:defRPr>
                <a:latin typeface="Myria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413DDD-392C-4F87-B9BA-539450FD7179}" type="datetimeFigureOut">
              <a:rPr lang="en-US" smtClean="0"/>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DE1AF-01D7-47DD-A1BA-015AD5DF89C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000"/>
            <a:ext cx="9144000" cy="8382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6248400"/>
            <a:ext cx="2819400" cy="517071"/>
          </a:xfrm>
          <a:prstGeom prst="rect">
            <a:avLst/>
          </a:prstGeom>
        </p:spPr>
      </p:pic>
    </p:spTree>
    <p:extLst>
      <p:ext uri="{BB962C8B-B14F-4D97-AF65-F5344CB8AC3E}">
        <p14:creationId xmlns:p14="http://schemas.microsoft.com/office/powerpoint/2010/main" val="224937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413DDD-392C-4F87-B9BA-539450FD7179}" type="datetimeFigureOut">
              <a:rPr lang="en-US" smtClean="0"/>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DE1AF-01D7-47DD-A1BA-015AD5DF89CA}" type="slidenum">
              <a:rPr lang="en-US" smtClean="0"/>
              <a:t>‹#›</a:t>
            </a:fld>
            <a:endParaRPr lang="en-US" dirty="0"/>
          </a:p>
        </p:txBody>
      </p:sp>
    </p:spTree>
    <p:extLst>
      <p:ext uri="{BB962C8B-B14F-4D97-AF65-F5344CB8AC3E}">
        <p14:creationId xmlns:p14="http://schemas.microsoft.com/office/powerpoint/2010/main" val="3365443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413DDD-392C-4F87-B9BA-539450FD7179}" type="datetimeFigureOut">
              <a:rPr lang="en-US" smtClean="0"/>
              <a:t>9/5/2014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DE1AF-01D7-47DD-A1BA-015AD5DF89CA}" type="slidenum">
              <a:rPr lang="en-US" smtClean="0"/>
              <a:t>‹#›</a:t>
            </a:fld>
            <a:endParaRPr lang="en-US" dirty="0"/>
          </a:p>
        </p:txBody>
      </p:sp>
    </p:spTree>
    <p:extLst>
      <p:ext uri="{BB962C8B-B14F-4D97-AF65-F5344CB8AC3E}">
        <p14:creationId xmlns:p14="http://schemas.microsoft.com/office/powerpoint/2010/main" val="235551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413DDD-392C-4F87-B9BA-539450FD7179}" type="datetimeFigureOut">
              <a:rPr lang="en-US" smtClean="0"/>
              <a:t>9/5/2014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DE1AF-01D7-47DD-A1BA-015AD5DF89CA}" type="slidenum">
              <a:rPr lang="en-US" smtClean="0"/>
              <a:t>‹#›</a:t>
            </a:fld>
            <a:endParaRPr lang="en-US" dirty="0"/>
          </a:p>
        </p:txBody>
      </p:sp>
    </p:spTree>
    <p:extLst>
      <p:ext uri="{BB962C8B-B14F-4D97-AF65-F5344CB8AC3E}">
        <p14:creationId xmlns:p14="http://schemas.microsoft.com/office/powerpoint/2010/main" val="336294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413DDD-392C-4F87-B9BA-539450FD7179}" type="datetimeFigureOut">
              <a:rPr lang="en-US" smtClean="0"/>
              <a:t>9/5/2014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DE1AF-01D7-47DD-A1BA-015AD5DF89CA}" type="slidenum">
              <a:rPr lang="en-US" smtClean="0"/>
              <a:t>‹#›</a:t>
            </a:fld>
            <a:endParaRPr lang="en-US" dirty="0"/>
          </a:p>
        </p:txBody>
      </p:sp>
    </p:spTree>
    <p:extLst>
      <p:ext uri="{BB962C8B-B14F-4D97-AF65-F5344CB8AC3E}">
        <p14:creationId xmlns:p14="http://schemas.microsoft.com/office/powerpoint/2010/main" val="49488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13DDD-392C-4F87-B9BA-539450FD7179}" type="datetimeFigureOut">
              <a:rPr lang="en-US" smtClean="0"/>
              <a:t>9/5/2014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DE1AF-01D7-47DD-A1BA-015AD5DF89CA}" type="slidenum">
              <a:rPr lang="en-US" smtClean="0"/>
              <a:t>‹#›</a:t>
            </a:fld>
            <a:endParaRPr lang="en-US" dirty="0"/>
          </a:p>
        </p:txBody>
      </p:sp>
    </p:spTree>
    <p:extLst>
      <p:ext uri="{BB962C8B-B14F-4D97-AF65-F5344CB8AC3E}">
        <p14:creationId xmlns:p14="http://schemas.microsoft.com/office/powerpoint/2010/main" val="13644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413DDD-392C-4F87-B9BA-539450FD7179}" type="datetimeFigureOut">
              <a:rPr lang="en-US" smtClean="0"/>
              <a:t>9/5/2014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DE1AF-01D7-47DD-A1BA-015AD5DF89CA}" type="slidenum">
              <a:rPr lang="en-US" smtClean="0"/>
              <a:t>‹#›</a:t>
            </a:fld>
            <a:endParaRPr lang="en-US" dirty="0"/>
          </a:p>
        </p:txBody>
      </p:sp>
    </p:spTree>
    <p:extLst>
      <p:ext uri="{BB962C8B-B14F-4D97-AF65-F5344CB8AC3E}">
        <p14:creationId xmlns:p14="http://schemas.microsoft.com/office/powerpoint/2010/main" val="134975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413DDD-392C-4F87-B9BA-539450FD7179}" type="datetimeFigureOut">
              <a:rPr lang="en-US" smtClean="0"/>
              <a:t>9/5/2014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DE1AF-01D7-47DD-A1BA-015AD5DF89CA}" type="slidenum">
              <a:rPr lang="en-US" smtClean="0"/>
              <a:t>‹#›</a:t>
            </a:fld>
            <a:endParaRPr lang="en-US" dirty="0"/>
          </a:p>
        </p:txBody>
      </p:sp>
    </p:spTree>
    <p:extLst>
      <p:ext uri="{BB962C8B-B14F-4D97-AF65-F5344CB8AC3E}">
        <p14:creationId xmlns:p14="http://schemas.microsoft.com/office/powerpoint/2010/main" val="129099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13DDD-392C-4F87-B9BA-539450FD7179}" type="datetimeFigureOut">
              <a:rPr lang="en-US" smtClean="0"/>
              <a:t>9/5/2014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DE1AF-01D7-47DD-A1BA-015AD5DF89CA}" type="slidenum">
              <a:rPr lang="en-US" smtClean="0"/>
              <a:t>‹#›</a:t>
            </a:fld>
            <a:endParaRPr lang="en-US" dirty="0"/>
          </a:p>
        </p:txBody>
      </p:sp>
    </p:spTree>
    <p:extLst>
      <p:ext uri="{BB962C8B-B14F-4D97-AF65-F5344CB8AC3E}">
        <p14:creationId xmlns:p14="http://schemas.microsoft.com/office/powerpoint/2010/main" val="3714897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DaSyCenter" TargetMode="External"/><Relationship Id="rId2" Type="http://schemas.openxmlformats.org/officeDocument/2006/relationships/hyperlink" Target="http://ideadata.org/"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hyperlink" Target="https://twitter.com/ideadatacent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48200"/>
            <a:ext cx="5791200" cy="1779974"/>
          </a:xfrm>
          <a:prstGeom prst="rect">
            <a:avLst/>
          </a:prstGeom>
          <a:noFill/>
        </p:spPr>
        <p:txBody>
          <a:bodyPr wrap="square" rtlCol="0">
            <a:spAutoFit/>
          </a:bodyPr>
          <a:lstStyle/>
          <a:p>
            <a:pPr lvl="0" algn="ctr">
              <a:spcBef>
                <a:spcPts val="200"/>
              </a:spcBef>
            </a:pPr>
            <a:r>
              <a:rPr lang="en-US" sz="2200" b="1" dirty="0">
                <a:solidFill>
                  <a:schemeClr val="bg1"/>
                </a:solidFill>
                <a:latin typeface="Myriad"/>
                <a:cs typeface="Arial" panose="020B0604020202020204" pitchFamily="34" charset="0"/>
              </a:rPr>
              <a:t>Early Childhood Conference: </a:t>
            </a:r>
            <a:endParaRPr lang="en-US" sz="2200" b="1" dirty="0" smtClean="0">
              <a:solidFill>
                <a:schemeClr val="bg1"/>
              </a:solidFill>
              <a:latin typeface="Myriad"/>
              <a:cs typeface="Arial" panose="020B0604020202020204" pitchFamily="34" charset="0"/>
            </a:endParaRPr>
          </a:p>
          <a:p>
            <a:pPr lvl="0" algn="ctr">
              <a:spcBef>
                <a:spcPts val="200"/>
              </a:spcBef>
            </a:pPr>
            <a:r>
              <a:rPr lang="en-US" sz="2200" b="1" dirty="0" smtClean="0">
                <a:solidFill>
                  <a:schemeClr val="bg1"/>
                </a:solidFill>
                <a:latin typeface="Myriad"/>
                <a:cs typeface="Arial" panose="020B0604020202020204" pitchFamily="34" charset="0"/>
              </a:rPr>
              <a:t>Improving </a:t>
            </a:r>
            <a:r>
              <a:rPr lang="en-US" sz="2200" b="1" dirty="0">
                <a:solidFill>
                  <a:schemeClr val="bg1"/>
                </a:solidFill>
                <a:latin typeface="Myriad"/>
                <a:cs typeface="Arial" panose="020B0604020202020204" pitchFamily="34" charset="0"/>
              </a:rPr>
              <a:t>Data, Improving </a:t>
            </a:r>
            <a:r>
              <a:rPr lang="en-US" sz="2200" b="1" dirty="0" smtClean="0">
                <a:solidFill>
                  <a:schemeClr val="bg1"/>
                </a:solidFill>
                <a:latin typeface="Myriad"/>
                <a:cs typeface="Arial" panose="020B0604020202020204" pitchFamily="34" charset="0"/>
              </a:rPr>
              <a:t>Outcomes </a:t>
            </a:r>
          </a:p>
          <a:p>
            <a:pPr lvl="0" algn="ctr">
              <a:spcBef>
                <a:spcPts val="600"/>
              </a:spcBef>
            </a:pPr>
            <a:r>
              <a:rPr lang="en-US" b="1" dirty="0" smtClean="0">
                <a:solidFill>
                  <a:schemeClr val="bg1"/>
                </a:solidFill>
                <a:latin typeface="Myriad"/>
                <a:cs typeface="Arial" panose="020B0604020202020204" pitchFamily="34" charset="0"/>
              </a:rPr>
              <a:t>September </a:t>
            </a:r>
            <a:r>
              <a:rPr lang="en-US" b="1" dirty="0">
                <a:solidFill>
                  <a:schemeClr val="bg1"/>
                </a:solidFill>
                <a:latin typeface="Myriad"/>
                <a:cs typeface="Arial" panose="020B0604020202020204" pitchFamily="34" charset="0"/>
              </a:rPr>
              <a:t>10-11, </a:t>
            </a:r>
            <a:r>
              <a:rPr lang="en-US" b="1" dirty="0" smtClean="0">
                <a:solidFill>
                  <a:schemeClr val="bg1"/>
                </a:solidFill>
                <a:latin typeface="Myriad"/>
                <a:cs typeface="Arial" panose="020B0604020202020204" pitchFamily="34" charset="0"/>
              </a:rPr>
              <a:t>2014     </a:t>
            </a:r>
          </a:p>
          <a:p>
            <a:pPr lvl="0" algn="ctr">
              <a:spcBef>
                <a:spcPts val="600"/>
              </a:spcBef>
            </a:pPr>
            <a:r>
              <a:rPr lang="en-US" b="1" dirty="0" smtClean="0">
                <a:solidFill>
                  <a:schemeClr val="bg1"/>
                </a:solidFill>
                <a:latin typeface="Myriad"/>
                <a:cs typeface="Arial" panose="020B0604020202020204" pitchFamily="34" charset="0"/>
              </a:rPr>
              <a:t>New </a:t>
            </a:r>
            <a:r>
              <a:rPr lang="en-US" b="1" dirty="0">
                <a:solidFill>
                  <a:schemeClr val="bg1"/>
                </a:solidFill>
                <a:latin typeface="Myriad"/>
                <a:cs typeface="Arial" panose="020B0604020202020204" pitchFamily="34" charset="0"/>
              </a:rPr>
              <a:t>Orleans, LA</a:t>
            </a:r>
          </a:p>
          <a:p>
            <a:endParaRPr lang="en-US" dirty="0"/>
          </a:p>
        </p:txBody>
      </p:sp>
    </p:spTree>
    <p:extLst>
      <p:ext uri="{BB962C8B-B14F-4D97-AF65-F5344CB8AC3E}">
        <p14:creationId xmlns:p14="http://schemas.microsoft.com/office/powerpoint/2010/main" val="1984650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How can a Part C Exiting toolkit be used with both state and locals to improve accurate data collection and reporting?</a:t>
            </a:r>
            <a:endParaRPr lang="en-US" dirty="0"/>
          </a:p>
        </p:txBody>
      </p:sp>
      <p:pic>
        <p:nvPicPr>
          <p:cNvPr id="4" name="Picture 3" descr="A toolkit that says &quot;outcomes&quot; across the top" title="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4066538"/>
            <a:ext cx="2095500" cy="1753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154812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Challenges</a:t>
            </a:r>
            <a:endParaRPr lang="en-US" dirty="0"/>
          </a:p>
        </p:txBody>
      </p:sp>
      <p:sp>
        <p:nvSpPr>
          <p:cNvPr id="3" name="Content Placeholder 2"/>
          <p:cNvSpPr>
            <a:spLocks noGrp="1"/>
          </p:cNvSpPr>
          <p:nvPr>
            <p:ph idx="1"/>
          </p:nvPr>
        </p:nvSpPr>
        <p:spPr/>
        <p:txBody>
          <a:bodyPr/>
          <a:lstStyle/>
          <a:p>
            <a:pPr marL="0" indent="0">
              <a:buNone/>
            </a:pPr>
            <a:r>
              <a:rPr lang="en-US" dirty="0" smtClean="0"/>
              <a:t>What mechanisms are being used across the state to track movement of children enrolled in Part C services?</a:t>
            </a:r>
            <a:endParaRPr lang="en-US" dirty="0"/>
          </a:p>
        </p:txBody>
      </p:sp>
      <p:pic>
        <p:nvPicPr>
          <p:cNvPr id="4" name="Picture 3" descr="Footprints going diagonally across the picture."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894364"/>
            <a:ext cx="2057400" cy="20206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2229973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Challenges</a:t>
            </a:r>
            <a:endParaRPr lang="en-US" dirty="0"/>
          </a:p>
        </p:txBody>
      </p:sp>
      <p:sp>
        <p:nvSpPr>
          <p:cNvPr id="3" name="Content Placeholder 2"/>
          <p:cNvSpPr>
            <a:spLocks noGrp="1"/>
          </p:cNvSpPr>
          <p:nvPr>
            <p:ph idx="1"/>
          </p:nvPr>
        </p:nvSpPr>
        <p:spPr/>
        <p:txBody>
          <a:bodyPr/>
          <a:lstStyle/>
          <a:p>
            <a:pPr marL="0" indent="0">
              <a:buNone/>
            </a:pPr>
            <a:r>
              <a:rPr lang="en-US" dirty="0" smtClean="0"/>
              <a:t>What does it mean for a child to be Part B eligible, not eligible, or not determined?</a:t>
            </a:r>
            <a:endParaRPr lang="en-US" dirty="0"/>
          </a:p>
        </p:txBody>
      </p:sp>
      <p:pic>
        <p:nvPicPr>
          <p:cNvPr id="7" name="Picture 6" descr="A preschooler starting to do a cartwheel "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038600"/>
            <a:ext cx="2619375" cy="1743075"/>
          </a:xfrm>
          <a:prstGeom prst="rect">
            <a:avLst/>
          </a:prstGeom>
        </p:spPr>
      </p:pic>
      <p:pic>
        <p:nvPicPr>
          <p:cNvPr id="8" name="Picture 7" descr="A preschooler playing with two toys" title="Pict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2971800"/>
            <a:ext cx="1687512" cy="2531268"/>
          </a:xfrm>
          <a:prstGeom prst="rect">
            <a:avLst/>
          </a:prstGeom>
        </p:spPr>
      </p:pic>
      <p:pic>
        <p:nvPicPr>
          <p:cNvPr id="10" name="Picture 9" descr="An infant girl sitting and wearing glasses and a hat" title="Pictu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9725" y="3581400"/>
            <a:ext cx="1847850" cy="2476500"/>
          </a:xfrm>
          <a:prstGeom prst="rect">
            <a:avLst/>
          </a:prstGeom>
        </p:spPr>
      </p:pic>
      <p:sp>
        <p:nvSpPr>
          <p:cNvPr id="9" name="TextBox 8"/>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132578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Checking</a:t>
            </a:r>
            <a:endParaRPr lang="en-US" dirty="0"/>
          </a:p>
        </p:txBody>
      </p:sp>
      <p:sp>
        <p:nvSpPr>
          <p:cNvPr id="3" name="Content Placeholder 2"/>
          <p:cNvSpPr>
            <a:spLocks noGrp="1"/>
          </p:cNvSpPr>
          <p:nvPr>
            <p:ph idx="1"/>
          </p:nvPr>
        </p:nvSpPr>
        <p:spPr/>
        <p:txBody>
          <a:bodyPr/>
          <a:lstStyle/>
          <a:p>
            <a:pPr marL="0" indent="0">
              <a:buNone/>
            </a:pPr>
            <a:r>
              <a:rPr lang="en-US" dirty="0" smtClean="0"/>
              <a:t>Our toolkit currently highlights checks based on the age of the child. What other pattern checks do you typically do?</a:t>
            </a:r>
            <a:endParaRPr lang="en-US" dirty="0"/>
          </a:p>
        </p:txBody>
      </p:sp>
      <p:pic>
        <p:nvPicPr>
          <p:cNvPr id="4" name="Picture 3" descr="A magnifiying glass that has the word &quot;Take a look&quot; written on the glass" title="Drawing"/>
          <p:cNvPicPr>
            <a:picLocks noChangeAspect="1"/>
          </p:cNvPicPr>
          <p:nvPr/>
        </p:nvPicPr>
        <p:blipFill>
          <a:blip r:embed="rId2">
            <a:extLst>
              <a:ext uri="{BEBA8EAE-BF5A-486C-A8C5-ECC9F3942E4B}">
                <a14:imgProps xmlns:a14="http://schemas.microsoft.com/office/drawing/2010/main">
                  <a14:imgLayer r:embed="rId3">
                    <a14:imgEffect>
                      <a14:backgroundRemoval t="933" b="100000" l="185" r="100000"/>
                    </a14:imgEffect>
                  </a14:imgLayer>
                </a14:imgProps>
              </a:ext>
              <a:ext uri="{28A0092B-C50C-407E-A947-70E740481C1C}">
                <a14:useLocalDpi xmlns:a14="http://schemas.microsoft.com/office/drawing/2010/main" val="0"/>
              </a:ext>
            </a:extLst>
          </a:blip>
          <a:stretch>
            <a:fillRect/>
          </a:stretch>
        </p:blipFill>
        <p:spPr>
          <a:xfrm>
            <a:off x="5943600" y="3730426"/>
            <a:ext cx="2276475" cy="2251274"/>
          </a:xfrm>
          <a:prstGeom prst="rect">
            <a:avLst/>
          </a:prstGeom>
        </p:spPr>
      </p:pic>
      <p:sp>
        <p:nvSpPr>
          <p:cNvPr id="5" name="TextBox 4"/>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52686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pecific Challenge: </a:t>
            </a:r>
            <a:br>
              <a:rPr lang="en-US" dirty="0" smtClean="0"/>
            </a:br>
            <a:r>
              <a:rPr lang="en-US" dirty="0" smtClean="0"/>
              <a:t>Exiting Reason 1</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E</a:t>
            </a:r>
            <a:r>
              <a:rPr lang="en-US" sz="3600" i="1" dirty="0" smtClean="0"/>
              <a:t>MAPS</a:t>
            </a:r>
            <a:r>
              <a:rPr lang="en-US" sz="3600" dirty="0" smtClean="0"/>
              <a:t>: Include all children who, within this 12-month reporting period, have exited Part C before age 3 because they are no longer eligible under IDEA, Part C.</a:t>
            </a:r>
            <a:endParaRPr lang="en-US" sz="3600" dirty="0"/>
          </a:p>
        </p:txBody>
      </p:sp>
      <p:sp>
        <p:nvSpPr>
          <p:cNvPr id="4" name="TextBox 3"/>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370979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dirty="0" smtClean="0"/>
              <a:t>Specific Challenge:</a:t>
            </a:r>
            <a:br>
              <a:rPr lang="en-US" dirty="0" smtClean="0"/>
            </a:br>
            <a:r>
              <a:rPr lang="en-US" dirty="0" smtClean="0"/>
              <a:t>Exiting Reason 9</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z="3600" dirty="0" smtClean="0"/>
              <a:t>E</a:t>
            </a:r>
            <a:r>
              <a:rPr lang="en-US" sz="3600" i="1" dirty="0" smtClean="0"/>
              <a:t>MAPS</a:t>
            </a:r>
            <a:r>
              <a:rPr lang="en-US" sz="3600" dirty="0" smtClean="0"/>
              <a:t>: </a:t>
            </a:r>
            <a:r>
              <a:rPr lang="en-US" sz="3600" dirty="0" smtClean="0">
                <a:solidFill>
                  <a:schemeClr val="accent6">
                    <a:lumMod val="50000"/>
                  </a:schemeClr>
                </a:solidFill>
              </a:rPr>
              <a:t>Include all children under the age of three whose parents declined all services (including service coordination services) after an IFSP was in place </a:t>
            </a:r>
            <a:r>
              <a:rPr lang="en-US" sz="3600" dirty="0" smtClean="0">
                <a:solidFill>
                  <a:srgbClr val="002060"/>
                </a:solidFill>
              </a:rPr>
              <a:t>or declined to consent to Part C services on the IFSP and provided written or verbal indication of withdrawal from Part C services.</a:t>
            </a:r>
            <a:endParaRPr lang="en-US" sz="3600" dirty="0">
              <a:solidFill>
                <a:srgbClr val="002060"/>
              </a:solidFill>
            </a:endParaRPr>
          </a:p>
        </p:txBody>
      </p:sp>
      <p:sp>
        <p:nvSpPr>
          <p:cNvPr id="4" name="TextBox 3"/>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83771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accent1">
                    <a:lumMod val="75000"/>
                  </a:schemeClr>
                </a:solidFill>
                <a:ea typeface="Verdana" panose="020B0604030504040204" pitchFamily="34" charset="0"/>
                <a:cs typeface="Verdana" panose="020B0604030504040204" pitchFamily="34" charset="0"/>
              </a:rPr>
              <a:t>Visit IDC</a:t>
            </a:r>
            <a:endParaRPr lang="en-US" b="1" dirty="0">
              <a:solidFill>
                <a:schemeClr val="accent1">
                  <a:lumMod val="75000"/>
                </a:schemeClr>
              </a:solidFill>
              <a:ea typeface="Verdana" panose="020B0604030504040204" pitchFamily="34" charset="0"/>
              <a:cs typeface="Verdana" panose="020B0604030504040204" pitchFamily="34" charset="0"/>
            </a:endParaRPr>
          </a:p>
        </p:txBody>
      </p:sp>
      <p:sp>
        <p:nvSpPr>
          <p:cNvPr id="6" name="Content Placeholder 5"/>
          <p:cNvSpPr>
            <a:spLocks noGrp="1"/>
          </p:cNvSpPr>
          <p:nvPr>
            <p:ph idx="1"/>
          </p:nvPr>
        </p:nvSpPr>
        <p:spPr/>
        <p:txBody>
          <a:bodyPr/>
          <a:lstStyle/>
          <a:p>
            <a:r>
              <a:rPr lang="en-US" dirty="0"/>
              <a:t>Visit the IDC website at:</a:t>
            </a:r>
            <a:br>
              <a:rPr lang="en-US" dirty="0"/>
            </a:br>
            <a:r>
              <a:rPr lang="en-US" dirty="0">
                <a:hlinkClick r:id="rId2"/>
              </a:rPr>
              <a:t>http://ideadata.org/</a:t>
            </a:r>
            <a:endParaRPr lang="en-US" dirty="0"/>
          </a:p>
          <a:p>
            <a:pPr>
              <a:spcBef>
                <a:spcPts val="1200"/>
              </a:spcBef>
            </a:pPr>
            <a:r>
              <a:rPr lang="en-US" dirty="0"/>
              <a:t>Follow us on Twitter:</a:t>
            </a:r>
            <a:br>
              <a:rPr lang="en-US" dirty="0"/>
            </a:br>
            <a:r>
              <a:rPr lang="en-US" u="sng" dirty="0">
                <a:hlinkClick r:id="rId3"/>
              </a:rPr>
              <a:t>@</a:t>
            </a:r>
            <a:r>
              <a:rPr lang="en-US" u="sng" dirty="0">
                <a:hlinkClick r:id="rId4"/>
              </a:rPr>
              <a:t>IDEAdataCenter</a:t>
            </a:r>
            <a:endParaRPr lang="en-US" dirty="0"/>
          </a:p>
          <a:p>
            <a:pPr marL="0" indent="0">
              <a:buNone/>
            </a:pP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96000"/>
            <a:ext cx="9144000" cy="8382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8400" y="6272378"/>
            <a:ext cx="2362200" cy="433222"/>
          </a:xfrm>
          <a:prstGeom prst="rect">
            <a:avLst/>
          </a:prstGeom>
        </p:spPr>
      </p:pic>
      <p:sp>
        <p:nvSpPr>
          <p:cNvPr id="8" name="TextBox 7"/>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61476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b="1" dirty="0">
              <a:solidFill>
                <a:schemeClr val="accent1">
                  <a:lumMod val="75000"/>
                </a:schemeClr>
              </a:solidFill>
              <a:ea typeface="Verdana" panose="020B0604030504040204" pitchFamily="34" charset="0"/>
              <a:cs typeface="Verdana" panose="020B0604030504040204" pitchFamily="34" charset="0"/>
            </a:endParaRPr>
          </a:p>
        </p:txBody>
      </p:sp>
      <p:sp>
        <p:nvSpPr>
          <p:cNvPr id="6" name="Content Placeholder 5"/>
          <p:cNvSpPr>
            <a:spLocks noGrp="1"/>
          </p:cNvSpPr>
          <p:nvPr>
            <p:ph idx="1"/>
          </p:nvPr>
        </p:nvSpPr>
        <p:spPr/>
        <p:txBody>
          <a:bodyPr/>
          <a:lstStyle/>
          <a:p>
            <a:pPr marL="0" indent="0">
              <a:buNone/>
            </a:pPr>
            <a:r>
              <a:rPr lang="en-US" sz="2200" dirty="0"/>
              <a:t>The contents of this presentation were developed under a grant from the U.S. Department of Education, #H373Y130002. However, </a:t>
            </a:r>
            <a:r>
              <a:rPr lang="en-US" sz="2200" dirty="0" smtClean="0"/>
              <a:t>the </a:t>
            </a:r>
            <a:r>
              <a:rPr lang="en-US" sz="2200" dirty="0"/>
              <a:t>contents do not necessarily represent the policy of the Department of Education, and you should not assume endorsement by the Federal Government. Project Officers: Richelle Davis and Meredith Miceli </a:t>
            </a:r>
          </a:p>
          <a:p>
            <a:pPr marL="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9144000" cy="838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6272378"/>
            <a:ext cx="2362200" cy="433222"/>
          </a:xfrm>
          <a:prstGeom prst="rect">
            <a:avLst/>
          </a:prstGeom>
        </p:spPr>
      </p:pic>
      <p:grpSp>
        <p:nvGrpSpPr>
          <p:cNvPr id="8" name="Group 7"/>
          <p:cNvGrpSpPr/>
          <p:nvPr/>
        </p:nvGrpSpPr>
        <p:grpSpPr>
          <a:xfrm>
            <a:off x="2209800" y="4773923"/>
            <a:ext cx="4648200" cy="990600"/>
            <a:chOff x="2362200" y="4196084"/>
            <a:chExt cx="4648200" cy="990600"/>
          </a:xfrm>
        </p:grpSpPr>
        <p:pic>
          <p:nvPicPr>
            <p:cNvPr id="9" name="Picture 8" descr="Logo of the U.S. Department of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
        <p:nvSpPr>
          <p:cNvPr id="12" name="TextBox 11"/>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2064171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295400"/>
            <a:ext cx="8229600" cy="2590800"/>
          </a:xfrm>
        </p:spPr>
        <p:txBody>
          <a:bodyPr>
            <a:normAutofit/>
          </a:bodyPr>
          <a:lstStyle/>
          <a:p>
            <a:pPr marL="0" indent="0">
              <a:spcBef>
                <a:spcPts val="1200"/>
              </a:spcBef>
              <a:spcAft>
                <a:spcPts val="1200"/>
              </a:spcAft>
            </a:pPr>
            <a:r>
              <a:rPr lang="en-US" sz="3400" b="1" dirty="0"/>
              <a:t>Where do they go? </a:t>
            </a:r>
            <a:br>
              <a:rPr lang="en-US" sz="3400" b="1" dirty="0"/>
            </a:br>
            <a:r>
              <a:rPr lang="en-US" sz="3400" b="1" dirty="0"/>
              <a:t>Capturing Accurate Part C Exiting Data</a:t>
            </a:r>
            <a:br>
              <a:rPr lang="en-US" sz="3400" b="1" dirty="0"/>
            </a:br>
            <a:r>
              <a:rPr lang="en-US" sz="3400" b="1" dirty="0"/>
              <a:t>Monday September 8, </a:t>
            </a:r>
            <a:r>
              <a:rPr lang="en-US" sz="3400" b="1" dirty="0" smtClean="0"/>
              <a:t>2014</a:t>
            </a:r>
            <a:endParaRPr lang="en-US" sz="3400" dirty="0"/>
          </a:p>
        </p:txBody>
      </p:sp>
      <p:sp>
        <p:nvSpPr>
          <p:cNvPr id="3" name="Content Placeholder 2"/>
          <p:cNvSpPr>
            <a:spLocks noGrp="1"/>
          </p:cNvSpPr>
          <p:nvPr>
            <p:ph idx="1"/>
          </p:nvPr>
        </p:nvSpPr>
        <p:spPr>
          <a:xfrm>
            <a:off x="402772" y="3429000"/>
            <a:ext cx="8229600" cy="2514600"/>
          </a:xfrm>
        </p:spPr>
        <p:txBody>
          <a:bodyPr>
            <a:noAutofit/>
          </a:bodyPr>
          <a:lstStyle/>
          <a:p>
            <a:pPr marL="0" indent="0" algn="r">
              <a:buNone/>
            </a:pPr>
            <a:r>
              <a:rPr lang="en-US" sz="1400" b="1" i="1" dirty="0"/>
              <a:t>Haidee Bernstein</a:t>
            </a:r>
            <a:r>
              <a:rPr lang="en-US" sz="1400" i="1" dirty="0"/>
              <a:t/>
            </a:r>
            <a:br>
              <a:rPr lang="en-US" sz="1400" i="1" dirty="0"/>
            </a:br>
            <a:r>
              <a:rPr lang="en-US" sz="1400" dirty="0"/>
              <a:t>IDEA Data Center</a:t>
            </a:r>
            <a:br>
              <a:rPr lang="en-US" sz="1400" dirty="0"/>
            </a:br>
            <a:r>
              <a:rPr lang="en-US" sz="1400" dirty="0"/>
              <a:t>Westat</a:t>
            </a:r>
            <a:br>
              <a:rPr lang="en-US" sz="1400" dirty="0"/>
            </a:br>
            <a:r>
              <a:rPr lang="en-US" sz="1400" b="1" dirty="0"/>
              <a:t>Jim Henson</a:t>
            </a:r>
            <a:r>
              <a:rPr lang="en-US" sz="1400" dirty="0"/>
              <a:t/>
            </a:r>
            <a:br>
              <a:rPr lang="en-US" sz="1400" dirty="0"/>
            </a:br>
            <a:r>
              <a:rPr lang="en-US" sz="1400" dirty="0"/>
              <a:t>IDEA Data Center</a:t>
            </a:r>
            <a:br>
              <a:rPr lang="en-US" sz="1400" dirty="0"/>
            </a:br>
            <a:r>
              <a:rPr lang="en-US" sz="1400" dirty="0"/>
              <a:t>UKY Human Development Institute</a:t>
            </a:r>
            <a:br>
              <a:rPr lang="en-US" sz="1400" dirty="0"/>
            </a:br>
            <a:r>
              <a:rPr lang="en-US" sz="1400" b="1" dirty="0"/>
              <a:t>Karen Finello</a:t>
            </a:r>
            <a:r>
              <a:rPr lang="en-US" sz="1400" dirty="0"/>
              <a:t/>
            </a:r>
            <a:br>
              <a:rPr lang="en-US" sz="1400" dirty="0"/>
            </a:br>
            <a:r>
              <a:rPr lang="en-US" sz="1400" dirty="0"/>
              <a:t>IDEA Data Center</a:t>
            </a:r>
            <a:br>
              <a:rPr lang="en-US" sz="1400" dirty="0"/>
            </a:br>
            <a:r>
              <a:rPr lang="en-US" sz="1400" dirty="0"/>
              <a:t>WestEd</a:t>
            </a:r>
            <a:br>
              <a:rPr lang="en-US" sz="1400" dirty="0"/>
            </a:br>
            <a:r>
              <a:rPr lang="en-US" sz="1400" b="1" dirty="0"/>
              <a:t>Luis Romero</a:t>
            </a:r>
            <a:r>
              <a:rPr lang="en-US" sz="1400" dirty="0"/>
              <a:t/>
            </a:r>
            <a:br>
              <a:rPr lang="en-US" sz="1400" dirty="0"/>
            </a:br>
            <a:r>
              <a:rPr lang="en-US" sz="1400" dirty="0"/>
              <a:t>IDEA Data Center</a:t>
            </a:r>
            <a:br>
              <a:rPr lang="en-US" sz="1400" dirty="0"/>
            </a:br>
            <a:r>
              <a:rPr lang="en-US" sz="1400" dirty="0"/>
              <a:t>Westat</a:t>
            </a:r>
          </a:p>
        </p:txBody>
      </p:sp>
      <p:pic>
        <p:nvPicPr>
          <p:cNvPr id="4" name="Picture 3" descr="A toddler sitting in a suitcase." title="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59" y="4369076"/>
            <a:ext cx="1996441" cy="13237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a picture of a girl holding a doll"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826" y="362778"/>
            <a:ext cx="1735549" cy="13898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46438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Part C Exiting Data</a:t>
            </a:r>
            <a:endParaRPr lang="en-US"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a:buFont typeface="Wingdings" panose="05000000000000000000" pitchFamily="2" charset="2"/>
              <a:buChar char="Ø"/>
            </a:pPr>
            <a:r>
              <a:rPr lang="en-US" dirty="0" smtClean="0"/>
              <a:t>Why  is Part C Exiting data important? It supports results driven accountability by:</a:t>
            </a:r>
          </a:p>
          <a:p>
            <a:pPr lvl="1">
              <a:buFont typeface="Wingdings" panose="05000000000000000000" pitchFamily="2" charset="2"/>
              <a:buChar char="Ø"/>
            </a:pPr>
            <a:r>
              <a:rPr lang="en-US" dirty="0" smtClean="0"/>
              <a:t>giving insight on referral and exiting patterns</a:t>
            </a:r>
          </a:p>
          <a:p>
            <a:pPr lvl="1">
              <a:buFont typeface="Wingdings" panose="05000000000000000000" pitchFamily="2" charset="2"/>
              <a:buChar char="Ø"/>
            </a:pPr>
            <a:r>
              <a:rPr lang="en-US" dirty="0" smtClean="0"/>
              <a:t>measuring whether the full array of options at exit are utilized</a:t>
            </a:r>
          </a:p>
          <a:p>
            <a:pPr marL="457200" lvl="1" indent="0">
              <a:buNone/>
            </a:pPr>
            <a:endParaRPr lang="en-US" dirty="0" smtClean="0"/>
          </a:p>
          <a:p>
            <a:pPr>
              <a:buFont typeface="Wingdings" panose="05000000000000000000" pitchFamily="2" charset="2"/>
              <a:buChar char="Ø"/>
            </a:pPr>
            <a:r>
              <a:rPr lang="en-US" dirty="0"/>
              <a:t>T</a:t>
            </a:r>
            <a:r>
              <a:rPr lang="en-US" dirty="0" smtClean="0"/>
              <a:t>he </a:t>
            </a:r>
            <a:r>
              <a:rPr lang="en-US" dirty="0"/>
              <a:t>data can be used to better understand the children who </a:t>
            </a:r>
            <a:r>
              <a:rPr lang="en-US" dirty="0" smtClean="0"/>
              <a:t>are </a:t>
            </a:r>
            <a:r>
              <a:rPr lang="en-US" dirty="0"/>
              <a:t>served by Part C within </a:t>
            </a:r>
            <a:r>
              <a:rPr lang="en-US" dirty="0" smtClean="0"/>
              <a:t>states.</a:t>
            </a:r>
          </a:p>
          <a:p>
            <a:pPr marL="457200" lvl="1" indent="0">
              <a:buNone/>
            </a:pPr>
            <a:endParaRPr lang="en-US" dirty="0"/>
          </a:p>
          <a:p>
            <a:pPr>
              <a:buFont typeface="Wingdings" panose="05000000000000000000" pitchFamily="2" charset="2"/>
              <a:buChar char="Ø"/>
            </a:pPr>
            <a:r>
              <a:rPr lang="en-US" dirty="0" smtClean="0"/>
              <a:t>Why do you think Part C data is important? </a:t>
            </a:r>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smtClean="0"/>
          </a:p>
          <a:p>
            <a:pPr marL="457200" lvl="1" indent="0">
              <a:buNone/>
            </a:pPr>
            <a:r>
              <a:rPr lang="en-US" dirty="0">
                <a:solidFill>
                  <a:srgbClr val="C00000"/>
                </a:solidFill>
              </a:rPr>
              <a:t>	</a:t>
            </a:r>
            <a:endParaRPr lang="en-US" dirty="0" smtClean="0"/>
          </a:p>
          <a:p>
            <a:pPr lvl="1">
              <a:buFont typeface="Wingdings" panose="05000000000000000000" pitchFamily="2" charset="2"/>
              <a:buChar char="Ø"/>
            </a:pPr>
            <a:endParaRPr lang="en-US" dirty="0" smtClean="0"/>
          </a:p>
        </p:txBody>
      </p:sp>
      <p:sp>
        <p:nvSpPr>
          <p:cNvPr id="4" name="TextBox 3"/>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261115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C Exiting Workgroup</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a:t>Group </a:t>
            </a:r>
            <a:r>
              <a:rPr lang="en-US" dirty="0" smtClean="0"/>
              <a:t>members </a:t>
            </a:r>
            <a:r>
              <a:rPr lang="en-US" dirty="0"/>
              <a:t>include</a:t>
            </a:r>
            <a:r>
              <a:rPr lang="en-US" dirty="0" smtClean="0"/>
              <a:t>:</a:t>
            </a:r>
            <a:endParaRPr lang="en-US" dirty="0"/>
          </a:p>
          <a:p>
            <a:pPr lvl="1"/>
            <a:r>
              <a:rPr lang="en-US" dirty="0"/>
              <a:t>Haidee </a:t>
            </a:r>
            <a:r>
              <a:rPr lang="en-US" dirty="0" smtClean="0"/>
              <a:t>Bernstein: IDC, DaSy@Westat</a:t>
            </a:r>
            <a:endParaRPr lang="en-US" dirty="0"/>
          </a:p>
          <a:p>
            <a:pPr lvl="1"/>
            <a:r>
              <a:rPr lang="en-US" dirty="0" smtClean="0"/>
              <a:t>Caroline Gooden: IDC@UKY </a:t>
            </a:r>
            <a:endParaRPr lang="en-US" dirty="0"/>
          </a:p>
          <a:p>
            <a:pPr lvl="1"/>
            <a:r>
              <a:rPr lang="en-US" dirty="0"/>
              <a:t>Siobhan </a:t>
            </a:r>
            <a:r>
              <a:rPr lang="en-US" dirty="0" smtClean="0"/>
              <a:t>Colgan: IDC, DaSy@UNC</a:t>
            </a:r>
          </a:p>
          <a:p>
            <a:pPr lvl="1"/>
            <a:r>
              <a:rPr lang="en-US" dirty="0" smtClean="0"/>
              <a:t>Karen Finello: IDC@WestEd </a:t>
            </a:r>
          </a:p>
          <a:p>
            <a:pPr lvl="1"/>
            <a:r>
              <a:rPr lang="en-US" dirty="0" smtClean="0"/>
              <a:t>Jim Henson: IDC@UKY </a:t>
            </a:r>
          </a:p>
          <a:p>
            <a:pPr lvl="1"/>
            <a:r>
              <a:rPr lang="en-US" dirty="0" smtClean="0"/>
              <a:t>Robin Nelson: IDC, DaSy Consultant </a:t>
            </a:r>
          </a:p>
          <a:p>
            <a:pPr lvl="1"/>
            <a:r>
              <a:rPr lang="en-US" dirty="0" smtClean="0"/>
              <a:t>Luis Romero: IDC@Westat</a:t>
            </a:r>
          </a:p>
          <a:p>
            <a:pPr lvl="1"/>
            <a:r>
              <a:rPr lang="en-US" dirty="0" smtClean="0"/>
              <a:t> </a:t>
            </a:r>
            <a:r>
              <a:rPr lang="en-US" dirty="0"/>
              <a:t>Cornelia </a:t>
            </a:r>
            <a:r>
              <a:rPr lang="en-US" dirty="0" smtClean="0"/>
              <a:t>Taylor: IDC, DaSy, ECTA@SRI</a:t>
            </a:r>
            <a:endParaRPr lang="en-US" dirty="0"/>
          </a:p>
          <a:p>
            <a:pPr marL="0" indent="0">
              <a:buNone/>
            </a:pPr>
            <a:endParaRPr lang="en-US" dirty="0"/>
          </a:p>
        </p:txBody>
      </p:sp>
      <p:sp>
        <p:nvSpPr>
          <p:cNvPr id="4" name="TextBox 3"/>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267307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Overview and Goals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t>Introduce the IDC Part C Exiting Toolkit</a:t>
            </a:r>
          </a:p>
          <a:p>
            <a:pPr lvl="1"/>
            <a:r>
              <a:rPr lang="en-US" dirty="0" smtClean="0"/>
              <a:t>Share goals and purposes of the toolkit</a:t>
            </a:r>
          </a:p>
          <a:p>
            <a:pPr>
              <a:buFont typeface="Wingdings" panose="05000000000000000000" pitchFamily="2" charset="2"/>
              <a:buChar char="Ø"/>
            </a:pPr>
            <a:r>
              <a:rPr lang="en-US" dirty="0" smtClean="0"/>
              <a:t>Gain  your input on several key points that are in the toolkit including:</a:t>
            </a:r>
          </a:p>
          <a:p>
            <a:pPr lvl="1"/>
            <a:r>
              <a:rPr lang="en-US" dirty="0" smtClean="0"/>
              <a:t>General challenges with data and solutions</a:t>
            </a:r>
          </a:p>
          <a:p>
            <a:pPr lvl="1"/>
            <a:r>
              <a:rPr lang="en-US" dirty="0" smtClean="0"/>
              <a:t>Specific challenges</a:t>
            </a:r>
          </a:p>
          <a:p>
            <a:pPr lvl="1"/>
            <a:r>
              <a:rPr lang="en-US" dirty="0" smtClean="0"/>
              <a:t>Pattern checking</a:t>
            </a:r>
          </a:p>
          <a:p>
            <a:pPr lvl="1"/>
            <a:r>
              <a:rPr lang="en-US" dirty="0" smtClean="0"/>
              <a:t>Highlight a few Exiting reasons</a:t>
            </a:r>
          </a:p>
          <a:p>
            <a:pPr marL="457200" lvl="1" indent="0">
              <a:buNone/>
            </a:pPr>
            <a:endParaRPr lang="en-US" dirty="0" smtClean="0"/>
          </a:p>
          <a:p>
            <a:pPr marL="0" indent="0">
              <a:buNone/>
            </a:pPr>
            <a:endParaRPr lang="en-US" dirty="0"/>
          </a:p>
        </p:txBody>
      </p:sp>
      <p:sp>
        <p:nvSpPr>
          <p:cNvPr id="4" name="TextBox 3"/>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13078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Toolkit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8037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232584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chor="t"/>
          <a:lstStyle/>
          <a:p>
            <a:r>
              <a:rPr lang="en-US" dirty="0" smtClean="0"/>
              <a:t>Introductions</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pPr>
              <a:buFont typeface="Wingdings" panose="05000000000000000000" pitchFamily="2" charset="2"/>
              <a:buChar char="Ø"/>
            </a:pPr>
            <a:r>
              <a:rPr lang="en-US" dirty="0" smtClean="0"/>
              <a:t>Our workgroup presenters </a:t>
            </a:r>
          </a:p>
          <a:p>
            <a:pPr>
              <a:buFont typeface="Wingdings" panose="05000000000000000000" pitchFamily="2" charset="2"/>
              <a:buChar char="Ø"/>
            </a:pPr>
            <a:r>
              <a:rPr lang="en-US" dirty="0" smtClean="0"/>
              <a:t>Session participants</a:t>
            </a:r>
          </a:p>
          <a:p>
            <a:pPr marL="1200150" lvl="2" indent="-342900">
              <a:buFont typeface="Wingdings" panose="05000000000000000000" pitchFamily="2" charset="2"/>
              <a:buChar char="Ø"/>
            </a:pPr>
            <a:r>
              <a:rPr lang="en-US" sz="3200" dirty="0" smtClean="0"/>
              <a:t>What states are in the room?</a:t>
            </a:r>
          </a:p>
          <a:p>
            <a:pPr marL="1200150" lvl="2" indent="-342900">
              <a:buFont typeface="Wingdings" panose="05000000000000000000" pitchFamily="2" charset="2"/>
              <a:buChar char="Ø"/>
            </a:pPr>
            <a:r>
              <a:rPr lang="en-US" sz="3200" dirty="0" smtClean="0"/>
              <a:t>Are you a coordinator, data manager, other? </a:t>
            </a:r>
          </a:p>
          <a:p>
            <a:pPr lvl="2">
              <a:buFont typeface="Wingdings" panose="05000000000000000000" pitchFamily="2" charset="2"/>
              <a:buChar char="Ø"/>
            </a:pPr>
            <a:r>
              <a:rPr lang="en-US" sz="3200" dirty="0" smtClean="0"/>
              <a:t>How long have you been in your current role:</a:t>
            </a:r>
          </a:p>
          <a:p>
            <a:pPr lvl="3">
              <a:buFont typeface="Wingdings" panose="05000000000000000000" pitchFamily="2" charset="2"/>
              <a:buChar char="Ø"/>
            </a:pPr>
            <a:r>
              <a:rPr lang="en-US" sz="3200" dirty="0"/>
              <a:t>	</a:t>
            </a:r>
            <a:r>
              <a:rPr lang="en-US" sz="3200" dirty="0" smtClean="0"/>
              <a:t>A year or less</a:t>
            </a:r>
          </a:p>
          <a:p>
            <a:pPr lvl="3">
              <a:buFont typeface="Wingdings" panose="05000000000000000000" pitchFamily="2" charset="2"/>
              <a:buChar char="Ø"/>
            </a:pPr>
            <a:r>
              <a:rPr lang="en-US" sz="3200" dirty="0"/>
              <a:t>	</a:t>
            </a:r>
            <a:r>
              <a:rPr lang="en-US" sz="3200" dirty="0" smtClean="0"/>
              <a:t>2-5 years</a:t>
            </a:r>
          </a:p>
          <a:p>
            <a:pPr lvl="3">
              <a:buFont typeface="Wingdings" panose="05000000000000000000" pitchFamily="2" charset="2"/>
              <a:buChar char="Ø"/>
            </a:pPr>
            <a:r>
              <a:rPr lang="en-US" sz="3200" dirty="0"/>
              <a:t>	M</a:t>
            </a:r>
            <a:r>
              <a:rPr lang="en-US" sz="3200" dirty="0" smtClean="0"/>
              <a:t>ore than 5 years</a:t>
            </a:r>
          </a:p>
          <a:p>
            <a:pPr marL="800100" lvl="2" indent="0">
              <a:buNone/>
            </a:pPr>
            <a:endParaRPr lang="en-US" dirty="0"/>
          </a:p>
        </p:txBody>
      </p:sp>
      <p:pic>
        <p:nvPicPr>
          <p:cNvPr id="4" name="Picture 3" descr="Three figures of people each holding a puzzle piece"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420" y="4191000"/>
            <a:ext cx="1715605" cy="17845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191797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in the Toolkit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Tool 1: The mutually exclusive Part C Exiting categories listed in hierarchy from first choice to last choice</a:t>
            </a:r>
          </a:p>
          <a:p>
            <a:pPr marL="0" indent="0">
              <a:buNone/>
            </a:pPr>
            <a:r>
              <a:rPr lang="en-US" dirty="0" smtClean="0"/>
              <a:t>Tool 2: General and specific challenges along with potential solutions. State variances for state and locals to use as a gauge</a:t>
            </a:r>
          </a:p>
          <a:p>
            <a:pPr marL="0" indent="0">
              <a:buNone/>
            </a:pPr>
            <a:r>
              <a:rPr lang="en-US" dirty="0" smtClean="0"/>
              <a:t>Tool 3: Possible analyses to determine patterns and data checks to promote high quality data</a:t>
            </a:r>
            <a:endParaRPr lang="en-US" dirty="0"/>
          </a:p>
        </p:txBody>
      </p:sp>
      <p:sp>
        <p:nvSpPr>
          <p:cNvPr id="4" name="TextBox 3"/>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349773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wo big dogs sharing a toy" title="Pi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5517358" cy="40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676400" y="4648200"/>
            <a:ext cx="5486400" cy="566738"/>
          </a:xfrm>
        </p:spPr>
        <p:txBody>
          <a:bodyPr>
            <a:noAutofit/>
          </a:bodyPr>
          <a:lstStyle/>
          <a:p>
            <a:pPr algn="l"/>
            <a:r>
              <a:rPr lang="en-US" sz="4800" b="1" dirty="0" smtClean="0">
                <a:latin typeface="Calibri" panose="020F0502020204030204" pitchFamily="34" charset="0"/>
              </a:rPr>
              <a:t>Your Turn</a:t>
            </a:r>
            <a:endParaRPr lang="en-US" sz="4800" b="1" dirty="0">
              <a:latin typeface="Calibri" panose="020F0502020204030204" pitchFamily="34" charset="0"/>
            </a:endParaRPr>
          </a:p>
        </p:txBody>
      </p:sp>
      <p:sp>
        <p:nvSpPr>
          <p:cNvPr id="7" name="Text Placeholder 3"/>
          <p:cNvSpPr txBox="1">
            <a:spLocks/>
          </p:cNvSpPr>
          <p:nvPr/>
        </p:nvSpPr>
        <p:spPr>
          <a:xfrm>
            <a:off x="1676400" y="5334000"/>
            <a:ext cx="5486400" cy="80486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smtClean="0">
                <a:solidFill>
                  <a:schemeClr val="accent6">
                    <a:lumMod val="50000"/>
                  </a:schemeClr>
                </a:solidFill>
              </a:rPr>
              <a:t>We need your participation!</a:t>
            </a:r>
            <a:br>
              <a:rPr lang="en-US" sz="2800" b="1" dirty="0" smtClean="0">
                <a:solidFill>
                  <a:schemeClr val="accent6">
                    <a:lumMod val="50000"/>
                  </a:schemeClr>
                </a:solidFill>
              </a:rPr>
            </a:br>
            <a:endParaRPr lang="en-US" sz="2800" b="1" dirty="0">
              <a:solidFill>
                <a:schemeClr val="accent6">
                  <a:lumMod val="50000"/>
                </a:schemeClr>
              </a:solidFill>
            </a:endParaRPr>
          </a:p>
        </p:txBody>
      </p:sp>
      <p:sp>
        <p:nvSpPr>
          <p:cNvPr id="9" name="TextBox 8"/>
          <p:cNvSpPr txBox="1"/>
          <p:nvPr/>
        </p:nvSpPr>
        <p:spPr>
          <a:xfrm>
            <a:off x="152400" y="6248400"/>
            <a:ext cx="5181600" cy="538609"/>
          </a:xfrm>
          <a:prstGeom prst="rect">
            <a:avLst/>
          </a:prstGeom>
          <a:noFill/>
        </p:spPr>
        <p:txBody>
          <a:bodyPr wrap="square" rtlCol="0">
            <a:spAutoFit/>
          </a:bodyPr>
          <a:lstStyle/>
          <a:p>
            <a:pPr lvl="0" algn="ctr">
              <a:spcBef>
                <a:spcPts val="200"/>
              </a:spcBef>
            </a:pPr>
            <a:r>
              <a:rPr lang="en-US" sz="1200" b="1" dirty="0">
                <a:solidFill>
                  <a:schemeClr val="bg1"/>
                </a:solidFill>
                <a:latin typeface="Myriad"/>
                <a:cs typeface="Arial" panose="020B0604020202020204" pitchFamily="34" charset="0"/>
              </a:rPr>
              <a:t>Early Childhood Conference: </a:t>
            </a:r>
            <a:r>
              <a:rPr lang="en-US" sz="1200" b="1" dirty="0" smtClean="0">
                <a:solidFill>
                  <a:schemeClr val="bg1"/>
                </a:solidFill>
                <a:latin typeface="Myriad"/>
                <a:cs typeface="Arial" panose="020B0604020202020204" pitchFamily="34" charset="0"/>
              </a:rPr>
              <a:t>Improving </a:t>
            </a:r>
            <a:r>
              <a:rPr lang="en-US" sz="1200" b="1" dirty="0">
                <a:solidFill>
                  <a:schemeClr val="bg1"/>
                </a:solidFill>
                <a:latin typeface="Myriad"/>
                <a:cs typeface="Arial" panose="020B0604020202020204" pitchFamily="34" charset="0"/>
              </a:rPr>
              <a:t>Data, Improving Outcomes </a:t>
            </a:r>
          </a:p>
          <a:p>
            <a:pPr lvl="0" algn="ctr">
              <a:spcBef>
                <a:spcPts val="600"/>
              </a:spcBef>
            </a:pPr>
            <a:r>
              <a:rPr lang="en-US" sz="1200" dirty="0">
                <a:solidFill>
                  <a:schemeClr val="bg1"/>
                </a:solidFill>
                <a:latin typeface="Myriad"/>
                <a:cs typeface="Arial" panose="020B0604020202020204" pitchFamily="34" charset="0"/>
              </a:rPr>
              <a:t>September 10-11, 2014     </a:t>
            </a:r>
            <a:r>
              <a:rPr lang="en-US" sz="1200" dirty="0" smtClean="0">
                <a:solidFill>
                  <a:schemeClr val="bg1"/>
                </a:solidFill>
                <a:latin typeface="Myriad"/>
                <a:cs typeface="Arial" panose="020B0604020202020204" pitchFamily="34" charset="0"/>
              </a:rPr>
              <a:t>New </a:t>
            </a:r>
            <a:r>
              <a:rPr lang="en-US" sz="1200" dirty="0">
                <a:solidFill>
                  <a:schemeClr val="bg1"/>
                </a:solidFill>
                <a:latin typeface="Myriad"/>
                <a:cs typeface="Arial" panose="020B0604020202020204" pitchFamily="34" charset="0"/>
              </a:rPr>
              <a:t>Orleans, </a:t>
            </a:r>
            <a:r>
              <a:rPr lang="en-US" sz="1200" dirty="0" smtClean="0">
                <a:solidFill>
                  <a:schemeClr val="bg1"/>
                </a:solidFill>
                <a:latin typeface="Myriad"/>
                <a:cs typeface="Arial" panose="020B0604020202020204" pitchFamily="34" charset="0"/>
              </a:rPr>
              <a:t>LA</a:t>
            </a:r>
            <a:endParaRPr lang="en-US" sz="1200" dirty="0">
              <a:solidFill>
                <a:schemeClr val="bg1"/>
              </a:solidFill>
              <a:latin typeface="Myriad"/>
              <a:cs typeface="Arial" panose="020B0604020202020204" pitchFamily="34" charset="0"/>
            </a:endParaRPr>
          </a:p>
        </p:txBody>
      </p:sp>
    </p:spTree>
    <p:extLst>
      <p:ext uri="{BB962C8B-B14F-4D97-AF65-F5344CB8AC3E}">
        <p14:creationId xmlns:p14="http://schemas.microsoft.com/office/powerpoint/2010/main" val="2669514617"/>
      </p:ext>
    </p:extLst>
  </p:cSld>
  <p:clrMapOvr>
    <a:masterClrMapping/>
  </p:clrMapOvr>
</p:sld>
</file>

<file path=ppt/theme/theme1.xml><?xml version="1.0" encoding="utf-8"?>
<a:theme xmlns:a="http://schemas.openxmlformats.org/drawingml/2006/main" name="idc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idc_ppt_template</Template>
  <TotalTime>980</TotalTime>
  <Words>1010</Words>
  <Application>Microsoft Office PowerPoint</Application>
  <PresentationFormat>On-screen Show (4:3)</PresentationFormat>
  <Paragraphs>118</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idc_ppt_template</vt:lpstr>
      <vt:lpstr>PowerPoint Presentation</vt:lpstr>
      <vt:lpstr>Where do they go?  Capturing Accurate Part C Exiting Data Monday September 8, 2014</vt:lpstr>
      <vt:lpstr>Importance of Part C Exiting Data</vt:lpstr>
      <vt:lpstr>Part C Exiting Workgroup</vt:lpstr>
      <vt:lpstr>Session Overview and Goals</vt:lpstr>
      <vt:lpstr>Goals of the Toolkit</vt:lpstr>
      <vt:lpstr>Introductions</vt:lpstr>
      <vt:lpstr>Tools in the Toolkit</vt:lpstr>
      <vt:lpstr>Your Turn</vt:lpstr>
      <vt:lpstr>Question</vt:lpstr>
      <vt:lpstr>General Challenges</vt:lpstr>
      <vt:lpstr>General Challenges</vt:lpstr>
      <vt:lpstr>Pattern Checking</vt:lpstr>
      <vt:lpstr>Specific Challenge:  Exiting Reason 1</vt:lpstr>
      <vt:lpstr>Specific Challenge: Exiting Reason 9</vt:lpstr>
      <vt:lpstr>Visit IDC</vt:lpstr>
      <vt:lpstr>PowerPoint Presentation</vt:lpstr>
    </vt:vector>
  </TitlesOfParts>
  <Company>Westat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 they go? Capturing Accurate Part C Exiting Data</dc:title>
  <dc:subject>Part C Exiting Data</dc:subject>
  <dc:creator>Haidee Bernstein, Jim Henson, Karen Finello, Luis Romero</dc:creator>
  <cp:keywords>Part C, Exiting Data, Exit Reasons,</cp:keywords>
  <cp:lastModifiedBy>Jessica Gonzales</cp:lastModifiedBy>
  <cp:revision>67</cp:revision>
  <dcterms:created xsi:type="dcterms:W3CDTF">2014-07-26T16:46:19Z</dcterms:created>
  <dcterms:modified xsi:type="dcterms:W3CDTF">2014-09-05T22:55:40Z</dcterms:modified>
</cp:coreProperties>
</file>