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66" r:id="rId3"/>
    <p:sldId id="259" r:id="rId4"/>
    <p:sldId id="261" r:id="rId5"/>
    <p:sldId id="264" r:id="rId6"/>
    <p:sldId id="294" r:id="rId7"/>
    <p:sldId id="263" r:id="rId8"/>
    <p:sldId id="267" r:id="rId9"/>
    <p:sldId id="262" r:id="rId10"/>
    <p:sldId id="265" r:id="rId11"/>
    <p:sldId id="268" r:id="rId12"/>
    <p:sldId id="274" r:id="rId13"/>
    <p:sldId id="293" r:id="rId14"/>
    <p:sldId id="297" r:id="rId15"/>
    <p:sldId id="257" r:id="rId16"/>
    <p:sldId id="298" r:id="rId17"/>
    <p:sldId id="299" r:id="rId18"/>
    <p:sldId id="295" r:id="rId19"/>
    <p:sldId id="270" r:id="rId20"/>
    <p:sldId id="271" r:id="rId21"/>
    <p:sldId id="272" r:id="rId22"/>
    <p:sldId id="273" r:id="rId23"/>
    <p:sldId id="269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92" r:id="rId32"/>
    <p:sldId id="287" r:id="rId33"/>
    <p:sldId id="288" r:id="rId34"/>
    <p:sldId id="276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79218" autoAdjust="0"/>
  </p:normalViewPr>
  <p:slideViewPr>
    <p:cSldViewPr>
      <p:cViewPr varScale="1">
        <p:scale>
          <a:sx n="47" d="100"/>
          <a:sy n="47" d="100"/>
        </p:scale>
        <p:origin x="64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C401EF7-FA2A-40B5-9EA3-E8D8179C8787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17CA8B-AE3D-4123-AD6F-630616DC74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004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797890-FE36-4263-A1E9-90A66A629E8F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013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7A6A52-8822-497A-B5A8-7B24CEE6077C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198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900BE3-6FFA-4D47-B806-E59A58E95A47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780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5BF4A7-6577-4870-B2EE-20652AC395D2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448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849697-BC5D-4E70-99F5-04B866DA6A15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035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1C16D6-D7C1-4B5D-8C7B-0A4C62E96EFE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891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5178C7-B93A-4DA6-AD32-1E91B3DE55E8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098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19D3DD-898D-4E06-9F7A-FF1A266EBADB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42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D6D33C-07C7-4005-865F-1CA8A8325653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085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1B3F11-0960-4937-8101-CCA3ABE49D42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918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0B51A3-D0D5-4683-A46B-668FFBD3C9D6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485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E82595-7842-4326-9E65-53EA967CA889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157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7B612E-C219-445D-9543-7DD7969A3522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95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965A08-9711-4764-80D4-6C0CC8D1134D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07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6C1354-E666-43FA-80B6-0F985CA4D34B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42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B4ABE3-4941-4053-BFB6-04E0AECA6EDD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02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D22F6A-8D61-4825-9DD4-27B03E2F6B60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69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15BA56-1E07-41EE-81AD-CE61828F807F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0B2A1E-5FEA-41E3-B20E-1BBCCDD6707C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628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EC2800-42A3-43E3-9EA9-5E4E2615E3F2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577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1A63EC-8DE8-4FB3-BF7C-A920757BE593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82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624D53-D038-4E1E-9808-B4E0FF5C85F7}" type="slidenum">
              <a:rPr lang="en-US" altLang="en-US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80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07A1FE-ED0B-416F-90B4-6158B34B4082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034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C2D768-225E-45EC-8754-4225A7E82F95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5325"/>
            <a:ext cx="4649788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42507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2C569E-0C6F-4D5F-82D9-9489DA9877AF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13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AE2C8D-958F-4169-A32A-ECD7B308D6DE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499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FBDCCE-589A-46F3-B7BC-D64947343363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744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84408F-0E12-44E5-9634-1A00D8BAA99F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383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DB7628-A22B-4637-9F29-0599D57E54ED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185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F2FDAE-B5D3-4A2C-A6A7-7FEF236DD1B0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27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B57C3F-0D8E-474E-9E8A-E68D7664431A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74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7E58DC6-BE41-4FE8-B7BC-D6AD8EFB07F7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93560-420F-4B79-9F5A-E0B904FF79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72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59A8D-9B22-4510-9D57-12F3E293EF34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D93C0-552F-4776-AC63-58CBCB2F5A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90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42060-381E-4402-BB55-7403791A64A6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0FB41-4A2D-4E3F-BF11-7C91921394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69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2ACE-A08C-451B-9DD6-4109213D0E5C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56B749F-7A0A-433E-86E0-B6E64BBF06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52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A82606A-63C9-4889-8301-8C604E4F7ABE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DD11B-C769-45C7-A3C3-132F154CE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58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3940-6A2E-46E2-BAEF-F135AF164B50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D5F7E92-BB8F-4696-A8A7-B873F492D4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7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D6313-0D41-4686-8B51-E8C1EA18CD53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4A1DC93-5D00-4E9C-8ED5-2A1084276A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16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1498-2C6E-4CE3-B6AC-16A6F46D9563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C7FAB-E2E0-4B1D-83C0-4AC0FDD67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63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7A2AD-57C3-4721-8C51-48A81FED6110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79ADE-FC1F-4CDA-AB1C-5CCDE0DD87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47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356429F-5E0B-405B-AF8E-23428CF411C4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3E8139C-AF55-45BE-ACE2-837FEE5AD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57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7DAA51C-64D3-4ACF-9144-36453E02B3C7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0BA3471-2DAF-4646-929B-205C35EA7B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76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0B58D0DD-5427-44F7-9F08-680EB206F4A4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D904819-7811-457E-8CE3-B44075352A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33" r:id="rId4"/>
    <p:sldLayoutId id="2147483834" r:id="rId5"/>
    <p:sldLayoutId id="2147483835" r:id="rId6"/>
    <p:sldLayoutId id="2147483836" r:id="rId7"/>
    <p:sldLayoutId id="2147483842" r:id="rId8"/>
    <p:sldLayoutId id="2147483843" r:id="rId9"/>
    <p:sldLayoutId id="2147483837" r:id="rId10"/>
    <p:sldLayoutId id="214748383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9pPr>
    </p:titleStyle>
    <p:bodyStyle>
      <a:lvl1pPr marL="171450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mail.ed.gov/OWA/redir.aspx?C=UzRZUuK6W0i9uSQkyb9ffzkGRGnRoNFI8r__LEI0ylAqQJFNbE8O_5hScvg2G4rQlembLQ1UBbg.&amp;URL=http%3a%2f%2fwww.mediafire.com%2fview%2fwjr4q57i17z19yq%2fAssessment_Webinar_Powerpoint.pptx" TargetMode="External"/><Relationship Id="rId2" Type="http://schemas.openxmlformats.org/officeDocument/2006/relationships/hyperlink" Target="https://email.ed.gov/OWA/redir.aspx?C=UzRZUuK6W0i9uSQkyb9ffzkGRGnRoNFI8r__LEI0ylAqQJFNbE8O_5hScvg2G4rQlembLQ1UBbg.&amp;URL=http%3a%2f%2fwww.mediafire.com%2fwatch%2fd20w07kt5ivkt6v%2f2014-07-14_15.02_EMAPS_Assessments_Process_Training_Webinar.wm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mail.ed.gov/OWA/redir.aspx?C=UzRZUuK6W0i9uSQkyb9ffzkGRGnRoNFI8r__LEI0ylAqQJFNbE8O_5hScvg2G4rQlembLQ1UBbg.&amp;URL=http%3a%2f%2fwww.mediafire.com%2fview%2f3l24n381uje623s%2fField_Test_Flexibility_Data_Reporting_Webinar_-_Final.pptx" TargetMode="External"/><Relationship Id="rId4" Type="http://schemas.openxmlformats.org/officeDocument/2006/relationships/hyperlink" Target="https://email.ed.gov/OWA/redir.aspx?C=UzRZUuK6W0i9uSQkyb9ffzkGRGnRoNFI8r__LEI0ylAqQJFNbE8O_5hScvg2G4rQlembLQ1UBbg.&amp;URL=http%3a%2f%2fwww.mediafire.com%2fwatch%2fz9qcu5r65s7nbhe%2f2014-07-09_15.04_Field_Test_Flexibility_and_EDFacts_CSPR_Reporting.wm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sycenter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asycenter.org/state_of_states/index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sycenter.org/framework/index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adata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eden_east@ed.gov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2527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Wednesday, </a:t>
            </a:r>
            <a:r>
              <a:rPr lang="en-US" sz="2800" dirty="0" smtClean="0">
                <a:solidFill>
                  <a:schemeClr val="tx1"/>
                </a:solidFill>
              </a:rPr>
              <a:t>September 10th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Meredith Miceli, OSEP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Richelle Davis, OSEP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Amanda Hoffman, OSEP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Kelly Worthington, EDFacts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Joe Murphy, PSC</a:t>
            </a:r>
          </a:p>
        </p:txBody>
      </p:sp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740150" y="1417638"/>
            <a:ext cx="5119688" cy="23034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IDEA Part B Section 618 Data Quality Webinar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tx1"/>
                </a:solidFill>
                <a:cs typeface="Tunga" panose="020B0502040204020203" pitchFamily="34" charset="0"/>
              </a:rPr>
              <a:t>IDEA Child Count and Educational Environments Data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24000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Data Quality Considerations: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sz="1400" dirty="0" smtClean="0"/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Are zeros reported in categories that are applicable to your state for which you took a count</a:t>
            </a:r>
            <a:r>
              <a:rPr lang="en-US" dirty="0" smtClean="0"/>
              <a:t>?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Are counts reported only in the categories used by the state according to the SSS-IDEA</a:t>
            </a:r>
            <a:r>
              <a:rPr lang="en-US" dirty="0" smtClean="0"/>
              <a:t>?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Do the totals for each category set match?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cs typeface="Tunga" panose="020B0502040204020203" pitchFamily="34" charset="0"/>
              </a:rPr>
              <a:t>IDEA LEA MOE and CEIS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295400"/>
            <a:ext cx="8229600" cy="5334000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Data Quality Considerations: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/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 </a:t>
            </a:r>
            <a:r>
              <a:rPr lang="en-US" dirty="0" smtClean="0"/>
              <a:t>Is an “M</a:t>
            </a:r>
            <a:r>
              <a:rPr lang="en-US" dirty="0"/>
              <a:t>” for Missing </a:t>
            </a:r>
            <a:r>
              <a:rPr lang="en-US" dirty="0" smtClean="0"/>
              <a:t>only reported if </a:t>
            </a:r>
            <a:r>
              <a:rPr lang="en-US" dirty="0"/>
              <a:t>the state did not collect or cannot report a count for the specific category that is </a:t>
            </a:r>
            <a:r>
              <a:rPr lang="en-US" dirty="0" smtClean="0"/>
              <a:t>applicable?</a:t>
            </a:r>
          </a:p>
          <a:p>
            <a:pPr marL="170752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 </a:t>
            </a:r>
            <a:r>
              <a:rPr lang="en-US" dirty="0" smtClean="0"/>
              <a:t>Were the data </a:t>
            </a:r>
            <a:r>
              <a:rPr lang="en-US" dirty="0"/>
              <a:t>that triggered warnings in the EMAPS system </a:t>
            </a:r>
            <a:r>
              <a:rPr lang="en-US" dirty="0" smtClean="0"/>
              <a:t>confirmed and determined accurate</a:t>
            </a:r>
            <a:r>
              <a:rPr lang="en-US" dirty="0"/>
              <a:t>?</a:t>
            </a:r>
            <a:r>
              <a:rPr lang="en-US" dirty="0" smtClean="0"/>
              <a:t> 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Did you submit a data note for any category that was reported as NA?</a:t>
            </a:r>
          </a:p>
          <a:p>
            <a:pPr marL="170752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Did your Year-to-Year change report show any differences in your 611 and 619 allocations that you report?</a:t>
            </a:r>
            <a:endParaRPr lang="en-US" dirty="0"/>
          </a:p>
          <a:p>
            <a:pPr lvl="1" indent="-173736" eaLnBrk="1" fontAlgn="auto" hangingPunct="1">
              <a:spcAft>
                <a:spcPts val="0"/>
              </a:spcAft>
              <a:defRPr/>
            </a:pPr>
            <a:endParaRPr lang="en-US" sz="1050" dirty="0" smtClean="0"/>
          </a:p>
          <a:p>
            <a:pPr marL="170752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*Note- Please submit your data as early as possible after the EMAPS system opens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SY 2013-14/2014 IDEA Part B Data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304800" y="1600200"/>
          <a:ext cx="8594725" cy="323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908"/>
                <a:gridCol w="2864908"/>
                <a:gridCol w="2864908"/>
              </a:tblGrid>
              <a:tr h="37075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5497" marR="95497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Due Date</a:t>
                      </a:r>
                      <a:endParaRPr lang="en-US" sz="1800" dirty="0"/>
                    </a:p>
                  </a:txBody>
                  <a:tcPr marL="95497" marR="95497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Submission Method</a:t>
                      </a:r>
                      <a:endParaRPr lang="en-US" sz="1800" dirty="0"/>
                    </a:p>
                  </a:txBody>
                  <a:tcPr marL="95497" marR="95497" marT="45710" marB="45710"/>
                </a:tc>
              </a:tr>
              <a:tr h="3707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Personnel</a:t>
                      </a:r>
                      <a:endParaRPr lang="en-US" sz="1800" dirty="0"/>
                    </a:p>
                  </a:txBody>
                  <a:tcPr marL="95497" marR="95497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November 5, 2014</a:t>
                      </a:r>
                      <a:endParaRPr lang="en-US" sz="1800" dirty="0"/>
                    </a:p>
                  </a:txBody>
                  <a:tcPr marL="95497" marR="95497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ESS</a:t>
                      </a:r>
                      <a:endParaRPr lang="en-US" sz="1800" dirty="0"/>
                    </a:p>
                  </a:txBody>
                  <a:tcPr marL="95497" marR="95497" marT="45710" marB="45710"/>
                </a:tc>
              </a:tr>
              <a:tr h="3707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Exiting</a:t>
                      </a:r>
                      <a:endParaRPr lang="en-US" sz="1800" dirty="0"/>
                    </a:p>
                  </a:txBody>
                  <a:tcPr marL="95497" marR="95497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November 5, 2014</a:t>
                      </a:r>
                      <a:endParaRPr lang="en-US" sz="1800" dirty="0"/>
                    </a:p>
                  </a:txBody>
                  <a:tcPr marL="95497" marR="95497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ESS</a:t>
                      </a:r>
                      <a:endParaRPr lang="en-US" sz="1800" dirty="0"/>
                    </a:p>
                  </a:txBody>
                  <a:tcPr marL="95497" marR="95497" marT="45710" marB="45710"/>
                </a:tc>
              </a:tr>
              <a:tr h="3707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Discipline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L="95497" marR="95497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November</a:t>
                      </a:r>
                      <a:r>
                        <a:rPr lang="en-US" sz="1800" baseline="0" dirty="0" smtClean="0"/>
                        <a:t> 5, 2014</a:t>
                      </a:r>
                      <a:endParaRPr lang="en-US" sz="1800" dirty="0"/>
                    </a:p>
                  </a:txBody>
                  <a:tcPr marL="95497" marR="95497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ESS</a:t>
                      </a:r>
                      <a:endParaRPr lang="en-US" sz="1800" dirty="0"/>
                    </a:p>
                  </a:txBody>
                  <a:tcPr marL="95497" marR="95497" marT="45710" marB="45710"/>
                </a:tc>
              </a:tr>
              <a:tr h="3707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Assessment </a:t>
                      </a:r>
                      <a:endParaRPr lang="en-US" sz="1800" dirty="0"/>
                    </a:p>
                  </a:txBody>
                  <a:tcPr marL="95497" marR="95497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December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17, 2014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497" marR="95497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ESS</a:t>
                      </a:r>
                      <a:endParaRPr lang="en-US" sz="1800" dirty="0"/>
                    </a:p>
                  </a:txBody>
                  <a:tcPr marL="95497" marR="95497" marT="45710" marB="45710"/>
                </a:tc>
              </a:tr>
              <a:tr h="3707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Dispute Resolution</a:t>
                      </a:r>
                      <a:endParaRPr lang="en-US" sz="1800" dirty="0"/>
                    </a:p>
                  </a:txBody>
                  <a:tcPr marL="95497" marR="95497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November 5, 2014</a:t>
                      </a:r>
                      <a:endParaRPr lang="en-US" sz="1800" dirty="0"/>
                    </a:p>
                  </a:txBody>
                  <a:tcPr marL="95497" marR="95497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EMAPS</a:t>
                      </a:r>
                      <a:endParaRPr lang="en-US" sz="1800" dirty="0"/>
                    </a:p>
                  </a:txBody>
                  <a:tcPr marL="95497" marR="95497" marT="45710" marB="45710"/>
                </a:tc>
              </a:tr>
              <a:tr h="6400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Child</a:t>
                      </a:r>
                      <a:r>
                        <a:rPr lang="en-US" sz="1800" baseline="0" dirty="0" smtClean="0"/>
                        <a:t> Count/ Ed Environments</a:t>
                      </a:r>
                      <a:endParaRPr lang="en-US" sz="1800" dirty="0"/>
                    </a:p>
                  </a:txBody>
                  <a:tcPr marL="95497" marR="95497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April 1, 2015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5497" marR="95497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ESS</a:t>
                      </a:r>
                      <a:endParaRPr lang="en-US" sz="1800" dirty="0"/>
                    </a:p>
                  </a:txBody>
                  <a:tcPr marL="95497" marR="95497" marT="45710" marB="45710"/>
                </a:tc>
              </a:tr>
              <a:tr h="3707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LEA</a:t>
                      </a:r>
                      <a:r>
                        <a:rPr lang="en-US" sz="1800" baseline="0" dirty="0" smtClean="0"/>
                        <a:t> MOE and CEIS</a:t>
                      </a:r>
                      <a:endParaRPr lang="en-US" sz="1800" dirty="0"/>
                    </a:p>
                  </a:txBody>
                  <a:tcPr marL="95497" marR="95497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May 6, 2015</a:t>
                      </a:r>
                      <a:endParaRPr lang="en-US" sz="1800" dirty="0"/>
                    </a:p>
                  </a:txBody>
                  <a:tcPr marL="95497" marR="95497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EMAPS</a:t>
                      </a:r>
                      <a:endParaRPr lang="en-US" sz="1800" dirty="0"/>
                    </a:p>
                  </a:txBody>
                  <a:tcPr marL="95497" marR="95497" marT="45710" marB="4571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4000" dirty="0" smtClean="0">
                <a:cs typeface="Tunga" pitchFamily="34" charset="0"/>
              </a:rPr>
              <a:t>SY 2013-14/2014 IDEA Part B Data in ESS and EMAPS </a:t>
            </a:r>
            <a:r>
              <a:rPr lang="en-US" altLang="en-US" sz="2700" dirty="0" smtClean="0">
                <a:cs typeface="Tunga" pitchFamily="34" charset="0"/>
              </a:rPr>
              <a:t>(</a:t>
            </a:r>
            <a:r>
              <a:rPr lang="en-US" altLang="en-US" sz="2700" i="1" dirty="0" smtClean="0">
                <a:cs typeface="Tunga" pitchFamily="34" charset="0"/>
              </a:rPr>
              <a:t>Tentative</a:t>
            </a:r>
            <a:r>
              <a:rPr lang="en-US" altLang="en-US" sz="2700" dirty="0" smtClean="0">
                <a:cs typeface="Tunga" pitchFamily="34" charset="0"/>
              </a:rPr>
              <a:t>)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304800" y="1600200"/>
          <a:ext cx="8594725" cy="361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908"/>
                <a:gridCol w="2864908"/>
                <a:gridCol w="2864908"/>
              </a:tblGrid>
              <a:tr h="41443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Reopen Date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Close/Freeze</a:t>
                      </a:r>
                      <a:r>
                        <a:rPr lang="en-US" sz="1800" baseline="0" dirty="0" smtClean="0"/>
                        <a:t> Date</a:t>
                      </a:r>
                      <a:endParaRPr lang="en-US" sz="1800" dirty="0"/>
                    </a:p>
                  </a:txBody>
                  <a:tcPr marT="45712" marB="45712"/>
                </a:tc>
              </a:tr>
              <a:tr h="4144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Personnel</a:t>
                      </a:r>
                      <a:endParaRPr lang="en-US" sz="1800" dirty="0"/>
                    </a:p>
                  </a:txBody>
                  <a:tcPr marL="95497" marR="95497"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May</a:t>
                      </a:r>
                      <a:r>
                        <a:rPr lang="en-US" sz="1800" baseline="0" dirty="0" smtClean="0"/>
                        <a:t> 11, 2015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June</a:t>
                      </a:r>
                      <a:r>
                        <a:rPr lang="en-US" sz="1800" baseline="0" dirty="0" smtClean="0"/>
                        <a:t> 5, 2015</a:t>
                      </a:r>
                      <a:endParaRPr lang="en-US" sz="1800" dirty="0"/>
                    </a:p>
                  </a:txBody>
                  <a:tcPr marT="45702" marB="45702"/>
                </a:tc>
              </a:tr>
              <a:tr h="4144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Exiting</a:t>
                      </a:r>
                      <a:endParaRPr lang="en-US" sz="1800" dirty="0"/>
                    </a:p>
                  </a:txBody>
                  <a:tcPr marL="95497" marR="95497"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May</a:t>
                      </a:r>
                      <a:r>
                        <a:rPr lang="en-US" sz="1800" baseline="0" dirty="0" smtClean="0"/>
                        <a:t> 11, 2015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June</a:t>
                      </a:r>
                      <a:r>
                        <a:rPr lang="en-US" sz="1800" baseline="0" dirty="0" smtClean="0"/>
                        <a:t> 5, 2015</a:t>
                      </a:r>
                      <a:endParaRPr lang="en-US" sz="1800" dirty="0"/>
                    </a:p>
                  </a:txBody>
                  <a:tcPr marT="45702" marB="45702"/>
                </a:tc>
              </a:tr>
              <a:tr h="4144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Discipline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L="95497" marR="95497"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May</a:t>
                      </a:r>
                      <a:r>
                        <a:rPr lang="en-US" sz="1800" baseline="0" dirty="0" smtClean="0"/>
                        <a:t> 11, 2015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June</a:t>
                      </a:r>
                      <a:r>
                        <a:rPr lang="en-US" sz="1800" baseline="0" dirty="0" smtClean="0"/>
                        <a:t> 5, 2015</a:t>
                      </a:r>
                      <a:endParaRPr lang="en-US" sz="1800" dirty="0"/>
                    </a:p>
                  </a:txBody>
                  <a:tcPr marT="45702" marB="45702"/>
                </a:tc>
              </a:tr>
              <a:tr h="4144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Assessment *</a:t>
                      </a:r>
                      <a:endParaRPr lang="en-US" sz="1800" dirty="0"/>
                    </a:p>
                  </a:txBody>
                  <a:tcPr marL="95497" marR="95497"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February 23, 2015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March 6, 2015</a:t>
                      </a:r>
                      <a:endParaRPr lang="en-US" sz="1800" dirty="0"/>
                    </a:p>
                  </a:txBody>
                  <a:tcPr marT="45712" marB="45712"/>
                </a:tc>
              </a:tr>
              <a:tr h="4144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Dispute Resolution</a:t>
                      </a:r>
                      <a:endParaRPr lang="en-US" sz="1800" dirty="0"/>
                    </a:p>
                  </a:txBody>
                  <a:tcPr marL="95497" marR="95497"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May</a:t>
                      </a:r>
                      <a:r>
                        <a:rPr lang="en-US" sz="1800" baseline="0" dirty="0" smtClean="0"/>
                        <a:t> 11, 2015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June</a:t>
                      </a:r>
                      <a:r>
                        <a:rPr lang="en-US" sz="1800" baseline="0" dirty="0" smtClean="0"/>
                        <a:t> 5, 2015</a:t>
                      </a:r>
                      <a:endParaRPr lang="en-US" sz="1800" dirty="0"/>
                    </a:p>
                  </a:txBody>
                  <a:tcPr marT="45702" marB="45702"/>
                </a:tc>
              </a:tr>
              <a:tr h="7152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Child</a:t>
                      </a:r>
                      <a:r>
                        <a:rPr lang="en-US" sz="1800" baseline="0" dirty="0" smtClean="0"/>
                        <a:t> Count/ Ed Environments</a:t>
                      </a:r>
                      <a:endParaRPr lang="en-US" sz="1800" dirty="0"/>
                    </a:p>
                  </a:txBody>
                  <a:tcPr marL="95497" marR="95497"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June 8, 2015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July 3, 2015</a:t>
                      </a:r>
                      <a:endParaRPr lang="en-US" sz="1800" dirty="0"/>
                    </a:p>
                  </a:txBody>
                  <a:tcPr marT="45702" marB="45702"/>
                </a:tc>
              </a:tr>
              <a:tr h="4144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LEA</a:t>
                      </a:r>
                      <a:r>
                        <a:rPr lang="en-US" sz="1800" baseline="0" dirty="0" smtClean="0"/>
                        <a:t> MOE and CEIS</a:t>
                      </a:r>
                      <a:endParaRPr lang="en-US" sz="1800" dirty="0"/>
                    </a:p>
                  </a:txBody>
                  <a:tcPr marL="95497" marR="95497"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August 3, 2015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August 28, 2015</a:t>
                      </a:r>
                      <a:endParaRPr lang="en-US" sz="1800" dirty="0"/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19497" name="TextBox 5"/>
          <p:cNvSpPr txBox="1">
            <a:spLocks noChangeArrowheads="1"/>
          </p:cNvSpPr>
          <p:nvPr/>
        </p:nvSpPr>
        <p:spPr bwMode="auto">
          <a:xfrm>
            <a:off x="304800" y="5573713"/>
            <a:ext cx="762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 The Assessment reopen period is aligned with the CSPR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Tentative Timelines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Metadata  </a:t>
            </a:r>
            <a:r>
              <a:rPr lang="en-US" sz="1400" dirty="0" smtClean="0"/>
              <a:t>(Note</a:t>
            </a:r>
            <a:r>
              <a:rPr lang="en-US" sz="1400" dirty="0"/>
              <a:t>:  Current </a:t>
            </a:r>
            <a:r>
              <a:rPr lang="en-US" sz="1400" dirty="0" smtClean="0"/>
              <a:t> year  only)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7620000" cy="52578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State Supplemental Survey (SSS) – IDEA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Metadata for SY 2013-14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Initial open – January 8, 2014 – January 28, 2014</a:t>
            </a:r>
            <a:r>
              <a:rPr lang="en-US" dirty="0" smtClean="0">
                <a:solidFill>
                  <a:srgbClr val="FF0000"/>
                </a:solidFill>
              </a:rPr>
              <a:t>**</a:t>
            </a:r>
            <a:r>
              <a:rPr lang="en-US" dirty="0" smtClean="0"/>
              <a:t> </a:t>
            </a:r>
          </a:p>
          <a:p>
            <a:pPr marL="777240" lvl="2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(ALREADY OCCURRED)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Reopen period – December 1, 2014 – December 12, 2014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Metadata for SY 2014-15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January 2015 (TENTATIVE)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EMAPS Assessment Metadata Survey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 Metadata for SY 2012-13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Initial Open – July 15, 2014 – August 8, 2014 </a:t>
            </a:r>
            <a:r>
              <a:rPr lang="en-US" dirty="0" smtClean="0">
                <a:solidFill>
                  <a:srgbClr val="FF0000"/>
                </a:solidFill>
              </a:rPr>
              <a:t>**</a:t>
            </a:r>
            <a:r>
              <a:rPr lang="en-US" dirty="0" smtClean="0"/>
              <a:t> </a:t>
            </a:r>
          </a:p>
          <a:p>
            <a:pPr marL="777240" lvl="2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(ALREADY OCCURRED)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Reopen Periods </a:t>
            </a:r>
          </a:p>
          <a:p>
            <a:pPr marL="1280160" lvl="3" eaLnBrk="1" fontAlgn="auto" hangingPunct="1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September 2, 2014 – September 12, 2014</a:t>
            </a:r>
          </a:p>
          <a:p>
            <a:pPr marL="1280160" lvl="3" eaLnBrk="1" fontAlgn="auto" hangingPunct="1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December 1, 2014 – December 18, 2014</a:t>
            </a:r>
          </a:p>
          <a:p>
            <a:pPr marL="1280160" lvl="3" eaLnBrk="1" fontAlgn="auto" hangingPunct="1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February 23, 2015 – March 5, 2015</a:t>
            </a:r>
          </a:p>
          <a:p>
            <a:pPr marL="1280160" lvl="3" eaLnBrk="1" fontAlgn="auto" hangingPunct="1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dirty="0" smtClean="0"/>
              <a:t>April 13, 2015 – April 15, 2015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Changes in the Collection of </a:t>
            </a:r>
            <a:br>
              <a:rPr lang="en-US" altLang="en-US" dirty="0" smtClean="0"/>
            </a:br>
            <a:r>
              <a:rPr lang="en-US" altLang="en-US" dirty="0" smtClean="0"/>
              <a:t>IDEA Data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No major changes </a:t>
            </a:r>
            <a:r>
              <a:rPr lang="en-US" dirty="0"/>
              <a:t>for </a:t>
            </a:r>
            <a:r>
              <a:rPr lang="en-US" dirty="0" smtClean="0"/>
              <a:t>SY 2013-14/2014 except for field testing states</a:t>
            </a:r>
            <a:endParaRPr lang="en-US" dirty="0"/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Maintain the same data elements 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Maintain the same edit checks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Data must be submitted via </a:t>
            </a:r>
            <a:r>
              <a:rPr lang="en-US" dirty="0" smtClean="0"/>
              <a:t>ESS or EMAPS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Impact on EDFacts Reporting- Assessment Participation (FS185 &amp; FS188)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28600" y="1298575"/>
            <a:ext cx="8915400" cy="5407025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3000" dirty="0" smtClean="0"/>
              <a:t>New Permitted values for SY2013-14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dirty="0" smtClean="0"/>
              <a:t>REGPARTWOACC - </a:t>
            </a:r>
            <a:r>
              <a:rPr lang="en-US" dirty="0" smtClean="0"/>
              <a:t>Participated</a:t>
            </a:r>
            <a:r>
              <a:rPr lang="en-US" b="1" dirty="0" smtClean="0"/>
              <a:t> </a:t>
            </a:r>
            <a:r>
              <a:rPr lang="en-US" dirty="0" smtClean="0"/>
              <a:t>– regular assessment based on grade-level achievement standards without accommodations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dirty="0" smtClean="0"/>
              <a:t>REGPARTWACC </a:t>
            </a:r>
            <a:r>
              <a:rPr lang="en-US" dirty="0" smtClean="0"/>
              <a:t>- Participated – regular assessment based on grade-level achievement standards with accommodations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dirty="0" smtClean="0"/>
              <a:t>ALTPARTGRADELVL </a:t>
            </a:r>
            <a:r>
              <a:rPr lang="en-US" dirty="0" smtClean="0"/>
              <a:t>- Participated – alternate assessment based on grade-level achievement standards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dirty="0" smtClean="0"/>
              <a:t>ALTPARTMODACH </a:t>
            </a:r>
            <a:r>
              <a:rPr lang="en-US" dirty="0" smtClean="0"/>
              <a:t>- Participated – alternate assessment based on modified achievement standards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dirty="0" smtClean="0"/>
              <a:t>ALTPARTALTACH </a:t>
            </a:r>
            <a:r>
              <a:rPr lang="en-US" dirty="0" smtClean="0"/>
              <a:t>- Participated – alternate assessment based on alternate achievement standards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FLDTSTREGPART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- Participated in field test of regular assessment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FLDTSTALTPART </a:t>
            </a:r>
            <a:r>
              <a:rPr lang="en-US" dirty="0" smtClean="0">
                <a:solidFill>
                  <a:srgbClr val="FF0000"/>
                </a:solidFill>
              </a:rPr>
              <a:t>- Participated in field test of alternate assessment based on alternate achievement standards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FLDTSTGRDPART </a:t>
            </a:r>
            <a:r>
              <a:rPr lang="en-US" dirty="0" smtClean="0">
                <a:solidFill>
                  <a:srgbClr val="FF0000"/>
                </a:solidFill>
              </a:rPr>
              <a:t>- Participated in field test of alternate assessment based on grade-level achievement standards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dirty="0" smtClean="0"/>
              <a:t>MEDEXEMPT </a:t>
            </a:r>
            <a:r>
              <a:rPr lang="en-US" dirty="0" smtClean="0"/>
              <a:t>- Medical exemption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dirty="0" smtClean="0"/>
              <a:t>NPART </a:t>
            </a:r>
            <a:r>
              <a:rPr lang="en-US" dirty="0" smtClean="0"/>
              <a:t>- Did not participate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96888" y="1639888"/>
            <a:ext cx="8153400" cy="2703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284413" y="2174875"/>
            <a:ext cx="1277937" cy="16176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Arial Narrow" pitchFamily="34" charset="0"/>
              </a:rPr>
              <a:t>Participating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Arial Narrow" pitchFamily="34" charset="0"/>
              </a:rPr>
              <a:t>in field testing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84613" y="2174875"/>
            <a:ext cx="1336675" cy="163512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Not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Participating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4175" y="2174875"/>
            <a:ext cx="1209675" cy="1601788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Medical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Emergency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010400" y="2174875"/>
            <a:ext cx="1219200" cy="161766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All Students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Enrolled</a:t>
            </a:r>
          </a:p>
        </p:txBody>
      </p:sp>
      <p:sp>
        <p:nvSpPr>
          <p:cNvPr id="23559" name="TextBox 25"/>
          <p:cNvSpPr txBox="1">
            <a:spLocks noChangeArrowheads="1"/>
          </p:cNvSpPr>
          <p:nvPr/>
        </p:nvSpPr>
        <p:spPr bwMode="auto">
          <a:xfrm>
            <a:off x="3567113" y="28067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3560" name="TextBox 26"/>
          <p:cNvSpPr txBox="1">
            <a:spLocks noChangeArrowheads="1"/>
          </p:cNvSpPr>
          <p:nvPr/>
        </p:nvSpPr>
        <p:spPr bwMode="auto">
          <a:xfrm>
            <a:off x="5213350" y="2852738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3561" name="TextBox 27"/>
          <p:cNvSpPr txBox="1">
            <a:spLocks noChangeArrowheads="1"/>
          </p:cNvSpPr>
          <p:nvPr/>
        </p:nvSpPr>
        <p:spPr bwMode="auto">
          <a:xfrm>
            <a:off x="6673850" y="2760663"/>
            <a:ext cx="363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562" name="Title 22"/>
          <p:cNvSpPr>
            <a:spLocks noGrp="1"/>
          </p:cNvSpPr>
          <p:nvPr>
            <p:ph type="title"/>
          </p:nvPr>
        </p:nvSpPr>
        <p:spPr>
          <a:xfrm>
            <a:off x="438150" y="381000"/>
            <a:ext cx="8229600" cy="6397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4000" smtClean="0">
                <a:cs typeface="Tunga" pitchFamily="34" charset="0"/>
              </a:rPr>
              <a:t>Reporting diagram for FS185 &amp; FS188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1825" y="2190750"/>
            <a:ext cx="1333500" cy="1601788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Participating in Current State Assessment</a:t>
            </a:r>
          </a:p>
        </p:txBody>
      </p:sp>
      <p:sp>
        <p:nvSpPr>
          <p:cNvPr id="23564" name="TextBox 25"/>
          <p:cNvSpPr txBox="1">
            <a:spLocks noChangeArrowheads="1"/>
          </p:cNvSpPr>
          <p:nvPr/>
        </p:nvSpPr>
        <p:spPr bwMode="auto">
          <a:xfrm>
            <a:off x="1965325" y="28067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3565" name="TextBox 3"/>
          <p:cNvSpPr txBox="1">
            <a:spLocks noChangeArrowheads="1"/>
          </p:cNvSpPr>
          <p:nvPr/>
        </p:nvSpPr>
        <p:spPr bwMode="auto">
          <a:xfrm>
            <a:off x="533400" y="4800600"/>
            <a:ext cx="800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*Note. For states that did not request double-testing flexibility and, thus, students are being double-tested, please continue to report the same as prior years. This diagram ONLY applies to states with an approved field-testing flexibility waiver.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9155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Resources on SY2013-14 Assessment Submissions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Assessment Webinar Recording: </a:t>
            </a:r>
            <a:r>
              <a:rPr lang="en-US" dirty="0" smtClean="0">
                <a:hlinkClick r:id="rId2"/>
              </a:rPr>
              <a:t>http://www.mediafire.com/watch/d20w07kt5ivkt6v/2014-07-14_15.02_EMAPS_Assessments_Process_Training_Webinar.wmv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Assessment Webinar PPT: </a:t>
            </a:r>
            <a:r>
              <a:rPr lang="en-US" dirty="0" smtClean="0">
                <a:hlinkClick r:id="rId3"/>
              </a:rPr>
              <a:t>http://www.mediafire.com/view/wjr4q57i17z19yq/Assessment_Webinar_Powerpoint.pptx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Field Test Webinar Recording: </a:t>
            </a:r>
            <a:r>
              <a:rPr lang="en-US" dirty="0" smtClean="0">
                <a:hlinkClick r:id="rId4"/>
              </a:rPr>
              <a:t>http://www.mediafire.com/watch/z9qcu5r65s7nbhe/2014-07-09_15.04_Field_Test_Flexibility_and_EDFacts_CSPR_Reporting.wmv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Field Test Webinar PPT: </a:t>
            </a:r>
            <a:r>
              <a:rPr lang="en-US" dirty="0" smtClean="0">
                <a:hlinkClick r:id="rId5"/>
              </a:rPr>
              <a:t>http://www.mediafire.com/view/3l24n381uje623s/Field_Test_Flexibility_Data_Reporting_Webinar_-_Final.pptx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cs typeface="Tunga" panose="020B0502040204020203" pitchFamily="34" charset="0"/>
              </a:rPr>
              <a:t>Data Quality Review - Timeliness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Data submitted on or before the due date.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en-US" altLang="en-US" sz="14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All EDFacts files need to be submitted by due date and time.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en-US" altLang="en-US" sz="400" dirty="0" smtClean="0">
              <a:solidFill>
                <a:schemeClr val="tx1"/>
              </a:solidFill>
            </a:endParaRP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LEA MOE and CEIS collection – must hit the submit button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Agenda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Introduction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Findings from OSEP’s review of SY 2012-13/ 2013 IDEA Part B Section 618 data submissions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Changes for SY 2013-14/ 2014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Data collection and due dates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Data quality review procedures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Technical Assistance on State Data Collections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Data Quality Review - Completeness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594725" cy="4937125"/>
          </a:xfrm>
        </p:spPr>
        <p:txBody>
          <a:bodyPr/>
          <a:lstStyle/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No missing category sets, subtotals, totals.  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No placeholder data.  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State-level data include data from all districts or agencies.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Data submissions must match meta-data sources</a:t>
            </a:r>
          </a:p>
          <a:p>
            <a:pPr marL="742950" lvl="2" indent="-342900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State Supplemental Survey (SSS) –IDEA</a:t>
            </a:r>
          </a:p>
          <a:p>
            <a:pPr marL="742950" lvl="2" indent="-342900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EMAPS Assessment Metadata Survey</a:t>
            </a:r>
          </a:p>
          <a:p>
            <a:pPr marL="169862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All data submissions must include zero counts reported as appropriate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Data Quality Review -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dirty="0" smtClean="0"/>
          </a:p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Data </a:t>
            </a:r>
            <a:r>
              <a:rPr lang="en-US" dirty="0">
                <a:solidFill>
                  <a:schemeClr val="tx1"/>
                </a:solidFill>
              </a:rPr>
              <a:t>submissions do not have </a:t>
            </a:r>
            <a:r>
              <a:rPr lang="en-US" dirty="0" smtClean="0">
                <a:solidFill>
                  <a:schemeClr val="tx1"/>
                </a:solidFill>
              </a:rPr>
              <a:t>internal inconsistencies – as identified by edit checks.</a:t>
            </a:r>
          </a:p>
          <a:p>
            <a:pPr marL="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No changes to the edit checks.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 smtClean="0">
                <a:cs typeface="Tunga" pitchFamily="34" charset="0"/>
              </a:rPr>
              <a:t>Changes in the Data Quality Review – Year to Year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24000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Goal </a:t>
            </a:r>
            <a:r>
              <a:rPr lang="en-US" sz="2400" dirty="0"/>
              <a:t>is to highlight large changes in counts between years 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Helps to identify possible data errors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Data notes on the changes can help users better understand the data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sz="2400" dirty="0"/>
              <a:t>Utilized a 20/20 rule for subtotals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Change from the 10/10 rule previously used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sz="2400" dirty="0"/>
              <a:t>Based on a percent change calculation for two most recent years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/>
              <a:t>*We realize you might not know why a year to year change occurred.  This is okay, but we still want to know you at least looked at it.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Data Quality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24000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EDFacts OSEP pre-fill reports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SEA-level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LEA-level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smtClean="0"/>
              <a:t>EDFacts Error Submission Reports (for data submitted to ESS)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 </a:t>
            </a:r>
            <a:endParaRPr lang="en-US" dirty="0" smtClean="0"/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Warnings or Errors in EMAPS submissions 	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895600"/>
            <a:ext cx="5129213" cy="2667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Technical Assistance on State Data Collection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smtClean="0"/>
              <a:t>The Center for IDEA Early Childhood Data Systems (DaSy)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 provide TA </a:t>
            </a:r>
            <a:r>
              <a:rPr lang="en-US" dirty="0"/>
              <a:t>to states to support Part C and Part B preschool state programs in the development or enhancement of coordinated early childhood longitudinal data </a:t>
            </a:r>
            <a:r>
              <a:rPr lang="en-US" dirty="0" smtClean="0"/>
              <a:t>systems.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hlinkClick r:id="rId3"/>
              </a:rPr>
              <a:t>www.dasycenter.org</a:t>
            </a:r>
            <a:r>
              <a:rPr lang="en-US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4"/>
          </p:nvPr>
        </p:nvSpPr>
        <p:spPr bwMode="auto">
          <a:xfrm rot="16200000">
            <a:off x="7551738" y="1646237"/>
            <a:ext cx="2438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0E7EAD7-D594-4FA3-A302-EE3CCA7EA983}" type="datetime1">
              <a:rPr lang="en-US" altLang="en-US" sz="1200" smtClean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9/15/2014</a:t>
            </a:fld>
            <a:endParaRPr lang="en-US" altLang="en-US" sz="1200" smtClean="0">
              <a:solidFill>
                <a:schemeClr val="bg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6"/>
          </p:nvPr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fld id="{948CFA25-705E-41A4-BBA3-018B665F31C4}" type="slidenum"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DaSy TA Activities and Resources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Individual, Cross-State, and General TA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State of the States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 smtClean="0">
                <a:hlinkClick r:id="rId3"/>
              </a:rPr>
              <a:t>http://dasycenter.org/state_of_states/index.html</a:t>
            </a:r>
            <a:r>
              <a:rPr lang="en-US" altLang="en-US" dirty="0" smtClean="0"/>
              <a:t>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DaSy Framework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 </a:t>
            </a:r>
            <a:r>
              <a:rPr lang="en-US" altLang="en-US" dirty="0" smtClean="0">
                <a:hlinkClick r:id="rId4"/>
              </a:rPr>
              <a:t>http://dasycenter.org/framework/index.html</a:t>
            </a:r>
            <a:r>
              <a:rPr lang="en-US" altLang="en-US" dirty="0" smtClean="0"/>
              <a:t>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Presentations, webinars, and papers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 smtClean="0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4"/>
          </p:nvPr>
        </p:nvSpPr>
        <p:spPr bwMode="auto">
          <a:xfrm rot="16200000">
            <a:off x="7551738" y="1646237"/>
            <a:ext cx="2438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2DA8F67-1C7B-42A4-9B3B-C02961982D9E}" type="datetime1">
              <a:rPr lang="en-US" altLang="en-US" sz="1200" smtClean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9/15/2014</a:t>
            </a:fld>
            <a:endParaRPr lang="en-US" altLang="en-US" sz="1200" smtClean="0">
              <a:solidFill>
                <a:schemeClr val="bg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6"/>
          </p:nvPr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fld id="{2372D355-C5F8-4F81-8EC0-C78D39FDFA3B}" type="slidenum"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The IDEA Data Center (IDC) </a:t>
            </a:r>
            <a:endParaRPr lang="en-US" altLang="en-US" sz="2800" smtClean="0">
              <a:cs typeface="Tunga" panose="020B0502040204020203" pitchFamily="34" charset="0"/>
            </a:endParaRPr>
          </a:p>
        </p:txBody>
      </p:sp>
      <p:sp>
        <p:nvSpPr>
          <p:cNvPr id="88067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229600" cy="453072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To provide TA to build capacity within states for collecting, reporting, and analyzing high-quality IDEA data: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Improving data infrastructure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Improving data validation practices and procedures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Supporting States in working with locals on data quality concerns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Improving data analysis and use related to current improvement efforts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 smtClean="0">
                <a:hlinkClick r:id="rId3"/>
              </a:rPr>
              <a:t>www.ideadata.org</a:t>
            </a:r>
            <a:r>
              <a:rPr lang="en-US" altLang="en-US" dirty="0" smtClean="0"/>
              <a:t> </a:t>
            </a:r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4"/>
          </p:nvPr>
        </p:nvSpPr>
        <p:spPr bwMode="auto">
          <a:xfrm rot="16200000">
            <a:off x="7551738" y="1646237"/>
            <a:ext cx="2438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9C9B8F6-3F93-43AD-8A47-F8E6BAD0F1D8}" type="datetime1">
              <a:rPr lang="en-US" altLang="en-US" sz="1200" smtClean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9/15/2014</a:t>
            </a:fld>
            <a:endParaRPr lang="en-US" altLang="en-US" sz="1200" smtClean="0">
              <a:solidFill>
                <a:schemeClr val="bg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6"/>
          </p:nvPr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fld id="{C13293AA-71C2-421A-904A-B8FD2221AF2B}" type="slidenum"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IDC TA Activities and Resources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47800"/>
            <a:ext cx="8229600" cy="52578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 smtClean="0"/>
              <a:t>IDC is developing an array of tools and products to help states, school districts, and local early intervention programs with data collection, data validation, and self-assessment of data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sz="1800" dirty="0" smtClean="0"/>
              <a:t>TA publications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altLang="en-US" sz="1400" b="1" dirty="0" smtClean="0"/>
              <a:t>Methods for Assessing Racial/Ethnic Disproportionality in Special Education - A Technical Assistance Guide (Revised)</a:t>
            </a:r>
            <a:endParaRPr lang="en-US" altLang="en-US" sz="1400" dirty="0" smtClean="0"/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sz="1800" dirty="0" smtClean="0"/>
              <a:t>Interactive infographics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sz="1800" dirty="0" smtClean="0"/>
              <a:t>Multimedia PDFs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sz="1800" dirty="0" smtClean="0"/>
              <a:t>Resources about new and revised data requirements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sz="1800" dirty="0" smtClean="0"/>
              <a:t>Technical briefs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sz="1800" dirty="0" smtClean="0"/>
              <a:t>Toolkits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sz="1800" dirty="0" smtClean="0"/>
              <a:t>Webinars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sz="1800" dirty="0" smtClean="0"/>
              <a:t>White papers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6"/>
          </p:nvPr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fld id="{9CB30D8C-0AA2-4DD5-8C30-B3E4B4342482}" type="slidenum"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ED</a:t>
            </a:r>
            <a:r>
              <a:rPr lang="en-US" altLang="en-US" i="1" smtClean="0">
                <a:cs typeface="Tunga" panose="020B0502040204020203" pitchFamily="34" charset="0"/>
              </a:rPr>
              <a:t>Facts</a:t>
            </a:r>
            <a:r>
              <a:rPr lang="en-US" altLang="en-US" smtClean="0">
                <a:cs typeface="Tunga" panose="020B0502040204020203" pitchFamily="34" charset="0"/>
              </a:rPr>
              <a:t> Partner Support Center (PSC) </a:t>
            </a:r>
            <a:endParaRPr lang="en-US" altLang="en-US" smtClean="0">
              <a:solidFill>
                <a:srgbClr val="FF0000"/>
              </a:solidFill>
              <a:cs typeface="Tunga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620000" cy="4800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To assist states with data submission, analysis, and reporting, ED provides a </a:t>
            </a:r>
            <a:r>
              <a:rPr lang="en-US" dirty="0" smtClean="0"/>
              <a:t>dedicated Partner </a:t>
            </a:r>
            <a:r>
              <a:rPr lang="en-US" dirty="0"/>
              <a:t>Support Center (PSC).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Comprehensive </a:t>
            </a:r>
            <a:r>
              <a:rPr lang="en-US" dirty="0"/>
              <a:t>user support ensures that the </a:t>
            </a:r>
            <a:r>
              <a:rPr lang="en-US" dirty="0" smtClean="0"/>
              <a:t>ED</a:t>
            </a:r>
            <a:r>
              <a:rPr lang="en-US" i="1" dirty="0" smtClean="0"/>
              <a:t>Facts</a:t>
            </a:r>
            <a:r>
              <a:rPr lang="en-US" dirty="0" smtClean="0"/>
              <a:t> user </a:t>
            </a:r>
            <a:r>
              <a:rPr lang="en-US" dirty="0"/>
              <a:t>community understands the system and is able to use its functionality to its </a:t>
            </a:r>
            <a:r>
              <a:rPr lang="en-US" dirty="0" smtClean="0"/>
              <a:t>fullest extent.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PSC’s </a:t>
            </a:r>
            <a:r>
              <a:rPr lang="en-US" dirty="0"/>
              <a:t>mission is to provide accurate, timely information to SEAs in a </a:t>
            </a:r>
            <a:r>
              <a:rPr lang="en-US" dirty="0" smtClean="0"/>
              <a:t>courteous, knowledgeable</a:t>
            </a:r>
            <a:r>
              <a:rPr lang="en-US" dirty="0"/>
              <a:t>, and professional manner.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PSC </a:t>
            </a:r>
            <a:r>
              <a:rPr lang="en-US" dirty="0"/>
              <a:t>also distributes e-mail </a:t>
            </a:r>
            <a:r>
              <a:rPr lang="en-US" dirty="0" smtClean="0"/>
              <a:t>announcements on </a:t>
            </a:r>
            <a:r>
              <a:rPr lang="en-US" dirty="0"/>
              <a:t>system shut downs, reminders of due dates, and technical hints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IDEA Data Review Process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System closes on the due date for a “snapshot” of the data; snapshot is used for OSEP’s review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OSEP reviews the snapshot data for timeliness, completeness, and accuracy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Once review is complete, OSEP posts </a:t>
            </a:r>
            <a:r>
              <a:rPr lang="en-US" dirty="0"/>
              <a:t>a</a:t>
            </a:r>
            <a:r>
              <a:rPr lang="en-US" dirty="0" smtClean="0"/>
              <a:t> Data Quality Review Report to each State’s individual OMB Max webpage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State reviews report and begins preparing for reopen period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States may resubmit or provide a data note during reopen period (approx. 1 month)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OSEP reviews data notes and/or resubmissions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9155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Tools and Resources from PSC </a:t>
            </a:r>
            <a:br>
              <a:rPr lang="en-US" dirty="0" smtClean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216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066800"/>
            <a:ext cx="7620000" cy="5257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 smtClean="0"/>
              <a:t>PSC Support Update: Lists current and past issues of this weekly broadcast to states on how to effectively use ED</a:t>
            </a:r>
            <a:r>
              <a:rPr lang="en-US" altLang="en-US" sz="2400" i="1" dirty="0" smtClean="0"/>
              <a:t>Facts</a:t>
            </a:r>
            <a:r>
              <a:rPr lang="en-US" altLang="en-US" sz="2400" dirty="0" smtClean="0"/>
              <a:t> and understand related changes.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 smtClean="0"/>
              <a:t>Tools and Other Downloads: Includes tools such as the EMDR data dictionary spreadsheets, which have replaced ED</a:t>
            </a:r>
            <a:r>
              <a:rPr lang="en-US" altLang="en-US" sz="2400" i="1" dirty="0" smtClean="0"/>
              <a:t>Facts</a:t>
            </a:r>
            <a:r>
              <a:rPr lang="en-US" altLang="en-US" sz="2400" dirty="0" smtClean="0"/>
              <a:t> Data Viewer and the ERS Reports Crosswalk.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 smtClean="0"/>
              <a:t>PSC File Format Checker (PSC Internal Tool) – This tool can be installed locally and states can use it to check for non-XML format errors prior to attempting to submit to ESS.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 smtClean="0"/>
              <a:t>Training Webinars - PSC training sessions conducted for states.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 smtClean="0"/>
              <a:t>Direct support by phone and email.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ED</a:t>
            </a:r>
            <a:r>
              <a:rPr lang="en-US" altLang="en-US" i="1" smtClean="0">
                <a:cs typeface="Tunga" panose="020B0502040204020203" pitchFamily="34" charset="0"/>
              </a:rPr>
              <a:t>Facts</a:t>
            </a:r>
            <a:r>
              <a:rPr lang="en-US" altLang="en-US" smtClean="0">
                <a:cs typeface="Tunga" panose="020B0502040204020203" pitchFamily="34" charset="0"/>
              </a:rPr>
              <a:t>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5257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/>
              <a:t>ED</a:t>
            </a:r>
            <a:r>
              <a:rPr lang="en-US" sz="2000" b="1" i="1" dirty="0"/>
              <a:t>Facts </a:t>
            </a:r>
            <a:r>
              <a:rPr lang="en-US" sz="2000" b="1" dirty="0"/>
              <a:t>Workbook </a:t>
            </a:r>
            <a:r>
              <a:rPr lang="en-US" sz="2000" dirty="0"/>
              <a:t>– This document provides information on how to submit </a:t>
            </a:r>
            <a:r>
              <a:rPr lang="en-US" sz="2000" dirty="0" smtClean="0"/>
              <a:t>files through </a:t>
            </a:r>
            <a:r>
              <a:rPr lang="en-US" sz="2000" dirty="0"/>
              <a:t>ESS into ED</a:t>
            </a:r>
            <a:r>
              <a:rPr lang="en-US" sz="2000" i="1" dirty="0"/>
              <a:t>Facts</a:t>
            </a:r>
            <a:r>
              <a:rPr lang="en-US" sz="2000" dirty="0"/>
              <a:t>. The workbook assumes a basic understanding of </a:t>
            </a:r>
            <a:r>
              <a:rPr lang="en-US" sz="2000" dirty="0" smtClean="0"/>
              <a:t>the ED</a:t>
            </a:r>
            <a:r>
              <a:rPr lang="en-US" sz="2000" i="1" dirty="0" smtClean="0"/>
              <a:t>Facts </a:t>
            </a:r>
            <a:r>
              <a:rPr lang="en-US" sz="2000" dirty="0"/>
              <a:t>data framework</a:t>
            </a:r>
            <a:r>
              <a:rPr lang="en-US" sz="2000" dirty="0" smtClean="0"/>
              <a:t>.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/>
              <a:t>ED</a:t>
            </a:r>
            <a:r>
              <a:rPr lang="en-US" sz="2000" b="1" i="1" dirty="0"/>
              <a:t>Facts </a:t>
            </a:r>
            <a:r>
              <a:rPr lang="en-US" sz="2000" b="1" dirty="0"/>
              <a:t>Submission System’s Release Notes </a:t>
            </a:r>
            <a:r>
              <a:rPr lang="en-US" sz="2000" dirty="0"/>
              <a:t>– These documents provide </a:t>
            </a:r>
            <a:r>
              <a:rPr lang="en-US" sz="2000" dirty="0" smtClean="0"/>
              <a:t>a description </a:t>
            </a:r>
            <a:r>
              <a:rPr lang="en-US" sz="2000" dirty="0"/>
              <a:t>of the technical enhancements to each version of ESS</a:t>
            </a:r>
            <a:r>
              <a:rPr lang="en-US" sz="2000" dirty="0" smtClean="0"/>
              <a:t>.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05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/>
              <a:t>File Specifications </a:t>
            </a:r>
            <a:r>
              <a:rPr lang="en-US" sz="2000" dirty="0"/>
              <a:t>– These documents provide technical instructions for building </a:t>
            </a:r>
            <a:r>
              <a:rPr lang="en-US" sz="2000" dirty="0" smtClean="0"/>
              <a:t>the files </a:t>
            </a:r>
            <a:r>
              <a:rPr lang="en-US" sz="2000" dirty="0"/>
              <a:t>that are submitted through ESS. File specifications apply to a specific school year.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05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ED</a:t>
            </a:r>
            <a:r>
              <a:rPr lang="en-US" sz="2000" b="1" i="1" dirty="0" smtClean="0"/>
              <a:t>Facts </a:t>
            </a:r>
            <a:r>
              <a:rPr lang="en-US" sz="2000" b="1" dirty="0"/>
              <a:t>Business Rules Guide </a:t>
            </a:r>
            <a:r>
              <a:rPr lang="en-US" sz="2000" dirty="0"/>
              <a:t>–Starting with SY 2008-09, these are </a:t>
            </a:r>
            <a:r>
              <a:rPr lang="en-US" sz="2000" dirty="0" smtClean="0"/>
              <a:t>spreadsheets listing </a:t>
            </a:r>
            <a:r>
              <a:rPr lang="en-US" sz="2000" dirty="0"/>
              <a:t>all of the </a:t>
            </a:r>
            <a:r>
              <a:rPr lang="en-US" sz="2000" dirty="0" smtClean="0"/>
              <a:t>Business Rules and Edit Checks.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05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 </a:t>
            </a:r>
            <a:r>
              <a:rPr lang="en-US" sz="2000" b="1" dirty="0" smtClean="0"/>
              <a:t>ED</a:t>
            </a:r>
            <a:r>
              <a:rPr lang="en-US" sz="2000" b="1" i="1" dirty="0" smtClean="0"/>
              <a:t>Facts </a:t>
            </a:r>
            <a:r>
              <a:rPr lang="en-US" sz="2000" b="1" dirty="0"/>
              <a:t>FAQs </a:t>
            </a:r>
            <a:r>
              <a:rPr lang="en-US" sz="2000" dirty="0"/>
              <a:t>– This document lists answers to frequently asked questions (FAQs) </a:t>
            </a:r>
            <a:r>
              <a:rPr lang="en-US" sz="2000" dirty="0" smtClean="0"/>
              <a:t>by newer users. </a:t>
            </a:r>
            <a:endParaRPr lang="en-US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15811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9600" b="1" dirty="0" smtClean="0"/>
              <a:t>PSC</a:t>
            </a:r>
            <a:endParaRPr lang="en-US" sz="9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50" y="1417638"/>
            <a:ext cx="5119688" cy="2303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Who do I contact if I have a question….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ED</a:t>
            </a:r>
            <a:r>
              <a:rPr lang="en-US" altLang="en-US" i="1" smtClean="0">
                <a:cs typeface="Tunga" panose="020B0502040204020203" pitchFamily="34" charset="0"/>
              </a:rPr>
              <a:t>Facts </a:t>
            </a:r>
            <a:r>
              <a:rPr lang="en-US" altLang="en-US" smtClean="0">
                <a:cs typeface="Tunga" panose="020B0502040204020203" pitchFamily="34" charset="0"/>
              </a:rPr>
              <a:t>Partner Support Center (PSC)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2133600"/>
            <a:ext cx="8305800" cy="4114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GB" altLang="en-US" sz="2400" dirty="0" smtClean="0"/>
              <a:t>Hours of Operation:  8:00 a.m.</a:t>
            </a:r>
            <a:r>
              <a:rPr lang="en-GB" altLang="en-US" sz="2400" dirty="0" smtClean="0">
                <a:sym typeface="Symbol" pitchFamily="18" charset="2"/>
              </a:rPr>
              <a:t></a:t>
            </a:r>
            <a:r>
              <a:rPr lang="en-GB" altLang="en-US" sz="2400" dirty="0" smtClean="0"/>
              <a:t>6:00 p.m.   </a:t>
            </a:r>
          </a:p>
          <a:p>
            <a:pPr algn="ctr" eaLnBrk="1" hangingPunct="1">
              <a:buFontTx/>
              <a:buNone/>
              <a:defRPr/>
            </a:pPr>
            <a:r>
              <a:rPr lang="en-GB" altLang="en-US" sz="2400" dirty="0" smtClean="0"/>
              <a:t>Eastern Standard Time (EST) -- Monday-Friday. </a:t>
            </a:r>
          </a:p>
          <a:p>
            <a:pPr eaLnBrk="1" hangingPunct="1">
              <a:buFontTx/>
              <a:buNone/>
              <a:defRPr/>
            </a:pPr>
            <a:endParaRPr lang="en-GB" altLang="en-US" sz="2400" dirty="0" smtClean="0"/>
          </a:p>
          <a:p>
            <a:pPr eaLnBrk="1" hangingPunct="1">
              <a:buFontTx/>
              <a:buNone/>
              <a:defRPr/>
            </a:pPr>
            <a:endParaRPr lang="en-GB" altLang="en-US" sz="2000" dirty="0" smtClean="0"/>
          </a:p>
          <a:p>
            <a:pPr eaLnBrk="1" hangingPunct="1">
              <a:buFontTx/>
              <a:buNone/>
              <a:defRPr/>
            </a:pPr>
            <a:r>
              <a:rPr lang="en-GB" altLang="en-US" sz="2400" u="sng" dirty="0" smtClean="0"/>
              <a:t>Contact information</a:t>
            </a:r>
          </a:p>
          <a:p>
            <a:pPr eaLnBrk="1" hangingPunct="1">
              <a:buFontTx/>
              <a:buNone/>
              <a:defRPr/>
            </a:pPr>
            <a:r>
              <a:rPr lang="en-GB" altLang="en-US" sz="2400" dirty="0" smtClean="0"/>
              <a:t>Telephone:  	877-457-3336 (877-HLP-EDEN)</a:t>
            </a:r>
          </a:p>
          <a:p>
            <a:pPr eaLnBrk="1" hangingPunct="1">
              <a:buFontTx/>
              <a:buNone/>
              <a:defRPr/>
            </a:pPr>
            <a:r>
              <a:rPr lang="en-GB" altLang="en-US" sz="2400" dirty="0" smtClean="0"/>
              <a:t>Fax: 	  	888-329-3336 (888-FAX-EDEN)</a:t>
            </a:r>
          </a:p>
          <a:p>
            <a:pPr eaLnBrk="1" hangingPunct="1">
              <a:buFontTx/>
              <a:buNone/>
              <a:defRPr/>
            </a:pPr>
            <a:r>
              <a:rPr lang="en-GB" altLang="en-US" sz="2400" dirty="0" smtClean="0"/>
              <a:t>TTY/TDD:   	888-403-3336 (888-403-EDEN)</a:t>
            </a:r>
          </a:p>
          <a:p>
            <a:pPr eaLnBrk="1" hangingPunct="1">
              <a:buFontTx/>
              <a:buNone/>
              <a:defRPr/>
            </a:pPr>
            <a:r>
              <a:rPr lang="en-GB" altLang="en-US" sz="2400" dirty="0" smtClean="0"/>
              <a:t>E-mail: 	EDEN_SS@ed.gov</a:t>
            </a:r>
            <a:endParaRPr lang="en-GB" altLang="en-US" sz="2400" dirty="0" smtClean="0">
              <a:hlinkClick r:id="rId3"/>
            </a:endParaRPr>
          </a:p>
        </p:txBody>
      </p:sp>
      <p:pic>
        <p:nvPicPr>
          <p:cNvPr id="39940" name="Picture 3" descr="MPj039604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1452563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1581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740150" y="1417638"/>
            <a:ext cx="5119688" cy="23034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Questions?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cs typeface="Tunga" panose="020B0502040204020203" pitchFamily="34" charset="0"/>
              </a:rPr>
              <a:t>OSEP’s Review of </a:t>
            </a:r>
            <a:r>
              <a:rPr lang="en-US" altLang="en-US" sz="3000" smtClean="0">
                <a:solidFill>
                  <a:schemeClr val="tx1"/>
                </a:solidFill>
                <a:cs typeface="Tunga" panose="020B0502040204020203" pitchFamily="34" charset="0"/>
              </a:rPr>
              <a:t>SY 2012-13/ 2013 Data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</p:nvPr>
        </p:nvGraphicFramePr>
        <p:xfrm>
          <a:off x="838200" y="1524000"/>
          <a:ext cx="68580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Following up on</a:t>
                      </a:r>
                      <a:r>
                        <a:rPr lang="en-US" baseline="0" dirty="0" smtClean="0"/>
                        <a:t> concerns related to: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Child</a:t>
                      </a:r>
                      <a:r>
                        <a:rPr lang="en-US" baseline="0" dirty="0" smtClean="0"/>
                        <a:t> Count/ Ed Environments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Discipline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Dispute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</a:t>
                      </a:r>
                      <a:r>
                        <a:rPr lang="en-US" baseline="0" dirty="0" smtClean="0"/>
                        <a:t> MOE and CEIS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5*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81" name="TextBox 2"/>
          <p:cNvSpPr txBox="1">
            <a:spLocks noChangeArrowheads="1"/>
          </p:cNvSpPr>
          <p:nvPr/>
        </p:nvSpPr>
        <p:spPr bwMode="auto">
          <a:xfrm>
            <a:off x="914400" y="525780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 OSEP followed up with 52 states and entities related to the quality of other aspects of the LEA MOE and CEIS data submissions.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cs typeface="Tunga" panose="020B0502040204020203" pitchFamily="34" charset="0"/>
              </a:rPr>
              <a:t>IDEA Personnel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447800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Data Quality </a:t>
            </a:r>
            <a:r>
              <a:rPr lang="en-US" dirty="0" smtClean="0"/>
              <a:t>Considerations: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200" dirty="0"/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Are counts </a:t>
            </a:r>
            <a:r>
              <a:rPr lang="en-US" dirty="0" smtClean="0"/>
              <a:t>reported </a:t>
            </a:r>
            <a:r>
              <a:rPr lang="en-US" dirty="0"/>
              <a:t>only in the categories used by the state according to the SSS-IDEA</a:t>
            </a:r>
            <a:r>
              <a:rPr lang="en-US" dirty="0" smtClean="0"/>
              <a:t>?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Are zeros reported in categories that are applicable to your state for which you took a count?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  <a:cs typeface="Tunga" panose="020B0502040204020203" pitchFamily="34" charset="0"/>
              </a:rPr>
              <a:t>IDEA Exiting Data</a:t>
            </a:r>
            <a:endParaRPr lang="en-US" altLang="en-US" smtClean="0">
              <a:cs typeface="Tunga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24000"/>
            <a:ext cx="8594725" cy="49371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Data Quality Considerations: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344488" lvl="2" indent="-174626">
              <a:buFont typeface="Arial" charset="0"/>
              <a:buChar char="•"/>
              <a:defRPr/>
            </a:pPr>
            <a:r>
              <a:rPr lang="en-US" sz="2000" dirty="0" smtClean="0"/>
              <a:t>Are zeros reported in categories that are applicable to your state for which you took a count?</a:t>
            </a:r>
          </a:p>
          <a:p>
            <a:pPr marL="344488" lvl="2" indent="-174626">
              <a:buFont typeface="Arial" charset="0"/>
              <a:buChar char="•"/>
              <a:defRPr/>
            </a:pPr>
            <a:endParaRPr lang="en-US" sz="2000" dirty="0" smtClean="0"/>
          </a:p>
          <a:p>
            <a:pPr marL="342900" lvl="2">
              <a:buFont typeface="Arial" charset="0"/>
              <a:buChar char="•"/>
              <a:defRPr/>
            </a:pPr>
            <a:r>
              <a:rPr lang="en-US" sz="2000" dirty="0" smtClean="0"/>
              <a:t>Does the sum of your category sets equal the same number of SWDs? 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cs typeface="Tunga" panose="020B0502040204020203" pitchFamily="34" charset="0"/>
              </a:rPr>
              <a:t>IDEA Discipline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0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Quality Considerations: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Are counts reported only in the categories used by the state according to the SSS-IDEA?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Are zeros reported in categories that are applicable to your state for which you took a </a:t>
            </a:r>
            <a:r>
              <a:rPr lang="en-US" dirty="0" smtClean="0"/>
              <a:t>count?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Are all CWDs that were removed to an IAES, suspended and/or expelled reported in file spec 088? Are all removal to IAES, suspensions and/or expulsions reported in file spec 143? Are all the disciplinary removals for the children reported in file spec 088 reported in file spec 143? 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Do your detail counts equal your subtotals and grand totals?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cs typeface="Tunga" panose="020B0502040204020203" pitchFamily="34" charset="0"/>
              </a:rPr>
              <a:t>IDEA Dispute Resolution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Quality Considerations: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Did you report “missing” for reporting categories that are applicable for your state but for which you could not report a count?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8600" y="34925"/>
            <a:ext cx="859155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unga" pitchFamily="34" charset="0"/>
              </a:rPr>
              <a:t>IDEA Assessment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19200"/>
            <a:ext cx="8594725" cy="5638800"/>
          </a:xfrm>
        </p:spPr>
        <p:txBody>
          <a:bodyPr>
            <a:normAutofit fontScale="85000" lnSpcReduction="20000"/>
          </a:bodyPr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Data Quality Considerations: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600" dirty="0" smtClean="0"/>
          </a:p>
          <a:p>
            <a:pPr lvl="1">
              <a:buFont typeface="Arial" charset="0"/>
              <a:buChar char="•"/>
              <a:defRPr/>
            </a:pPr>
            <a:r>
              <a:rPr lang="en-US" sz="2200" dirty="0" smtClean="0"/>
              <a:t>Does the number of students with disabilities reported as participants in 185 and 188 match the number of CWDs reported in the performance data in 175 and 178? </a:t>
            </a:r>
          </a:p>
          <a:p>
            <a:pPr lvl="1">
              <a:buFont typeface="Arial" charset="0"/>
              <a:buChar char="•"/>
              <a:defRPr/>
            </a:pPr>
            <a:endParaRPr lang="en-US" dirty="0" smtClean="0"/>
          </a:p>
          <a:p>
            <a:pPr lvl="1">
              <a:buFont typeface="Arial" charset="0"/>
              <a:buChar char="•"/>
              <a:defRPr/>
            </a:pPr>
            <a:r>
              <a:rPr lang="en-US" sz="2200" dirty="0" smtClean="0"/>
              <a:t>Do the data submitted in C004 – Reasons for Not Participating match the number of CWDs not participating in C185and C188 (assessment participation files) ?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 lvl="1">
              <a:buFont typeface="Arial" charset="0"/>
              <a:buChar char="•"/>
              <a:defRPr/>
            </a:pPr>
            <a:r>
              <a:rPr lang="en-US" sz="2200" dirty="0" smtClean="0"/>
              <a:t>Is Full Academic Year and Non-Full Academic Years status reported for each grade level, assessment type, and subject area?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 lvl="1">
              <a:buFont typeface="Arial" charset="0"/>
              <a:buChar char="•"/>
              <a:defRPr/>
            </a:pPr>
            <a:r>
              <a:rPr lang="en-US" sz="2200" dirty="0" smtClean="0"/>
              <a:t>Do the types of assessments given and the number of performance levels for each assessment match the information submitted by the state's Assessment Directors for the Assessment meta-data survey?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 lvl="1">
              <a:buFont typeface="Arial" charset="0"/>
              <a:buChar char="•"/>
              <a:defRPr/>
            </a:pPr>
            <a:r>
              <a:rPr lang="en-US" sz="2200" dirty="0" smtClean="0"/>
              <a:t>Do the data submitted in C004 - Reasons for Not Participating match the information submitted by the Data Manager in the SSS IDEA and Assessment meta-data survey?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2862</TotalTime>
  <Words>1863</Words>
  <Application>Microsoft Office PowerPoint</Application>
  <PresentationFormat>On-screen Show (4:3)</PresentationFormat>
  <Paragraphs>346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Calibri</vt:lpstr>
      <vt:lpstr>Arial</vt:lpstr>
      <vt:lpstr>Candara</vt:lpstr>
      <vt:lpstr>Tunga</vt:lpstr>
      <vt:lpstr>Tahoma</vt:lpstr>
      <vt:lpstr>Arial Narrow</vt:lpstr>
      <vt:lpstr>Wingdings</vt:lpstr>
      <vt:lpstr>Symbol</vt:lpstr>
      <vt:lpstr>Soho</vt:lpstr>
      <vt:lpstr>IDEA Part B Section 618 Data Quality Webinar</vt:lpstr>
      <vt:lpstr>Agenda</vt:lpstr>
      <vt:lpstr>IDEA Data Review Process</vt:lpstr>
      <vt:lpstr>OSEP’s Review of SY 2012-13/ 2013 Data</vt:lpstr>
      <vt:lpstr>IDEA Personnel</vt:lpstr>
      <vt:lpstr>IDEA Exiting Data</vt:lpstr>
      <vt:lpstr>IDEA Discipline Data</vt:lpstr>
      <vt:lpstr>IDEA Dispute Resolution Data</vt:lpstr>
      <vt:lpstr>IDEA Assessment Data</vt:lpstr>
      <vt:lpstr>IDEA Child Count and Educational Environments Data</vt:lpstr>
      <vt:lpstr>IDEA LEA MOE and CEIS Data </vt:lpstr>
      <vt:lpstr>SY 2013-14/2014 IDEA Part B Data </vt:lpstr>
      <vt:lpstr>SY 2013-14/2014 IDEA Part B Data in ESS and EMAPS (Tentative)</vt:lpstr>
      <vt:lpstr>Tentative Timelines For  Metadata  (Note:  Current  year  only)</vt:lpstr>
      <vt:lpstr>Changes in the Collection of  IDEA Data</vt:lpstr>
      <vt:lpstr>Impact on EDFacts Reporting- Assessment Participation (FS185 &amp; FS188)</vt:lpstr>
      <vt:lpstr>Reporting diagram for FS185 &amp; FS188</vt:lpstr>
      <vt:lpstr>Resources on SY2013-14 Assessment Submissions</vt:lpstr>
      <vt:lpstr>Data Quality Review - Timeliness</vt:lpstr>
      <vt:lpstr>Data Quality Review - Completeness</vt:lpstr>
      <vt:lpstr>Data Quality Review - Accuracy</vt:lpstr>
      <vt:lpstr>Changes in the Data Quality Review – Year to Year Changes</vt:lpstr>
      <vt:lpstr>Data Quality Tools</vt:lpstr>
      <vt:lpstr>Technical Assistance on State Data Collection </vt:lpstr>
      <vt:lpstr>  The Center for IDEA Early Childhood Data Systems (DaSy)</vt:lpstr>
      <vt:lpstr>DaSy TA Activities and Resources</vt:lpstr>
      <vt:lpstr>The IDEA Data Center (IDC) </vt:lpstr>
      <vt:lpstr>IDC TA Activities and Resources</vt:lpstr>
      <vt:lpstr>EDFacts Partner Support Center (PSC) </vt:lpstr>
      <vt:lpstr>Tools and Resources from PSC  </vt:lpstr>
      <vt:lpstr>EDFacts Documentation</vt:lpstr>
      <vt:lpstr>Who do I contact if I have a question….</vt:lpstr>
      <vt:lpstr>EDFacts Partner Support Center (PSC)</vt:lpstr>
      <vt:lpstr>Questions? </vt:lpstr>
    </vt:vector>
  </TitlesOfParts>
  <Company>U.S.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B Webinar</dc:title>
  <dc:creator>Authorised User</dc:creator>
  <cp:lastModifiedBy>Kellen Reid</cp:lastModifiedBy>
  <cp:revision>115</cp:revision>
  <cp:lastPrinted>2014-09-03T15:59:02Z</cp:lastPrinted>
  <dcterms:created xsi:type="dcterms:W3CDTF">2013-08-14T13:59:00Z</dcterms:created>
  <dcterms:modified xsi:type="dcterms:W3CDTF">2014-09-15T16:19:10Z</dcterms:modified>
</cp:coreProperties>
</file>