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66" r:id="rId3"/>
    <p:sldId id="259" r:id="rId4"/>
    <p:sldId id="260" r:id="rId5"/>
    <p:sldId id="261" r:id="rId6"/>
    <p:sldId id="264" r:id="rId7"/>
    <p:sldId id="265" r:id="rId8"/>
    <p:sldId id="274" r:id="rId9"/>
    <p:sldId id="291" r:id="rId10"/>
    <p:sldId id="277" r:id="rId11"/>
    <p:sldId id="270" r:id="rId12"/>
    <p:sldId id="271" r:id="rId13"/>
    <p:sldId id="272" r:id="rId14"/>
    <p:sldId id="273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3073" autoAdjust="0"/>
  </p:normalViewPr>
  <p:slideViewPr>
    <p:cSldViewPr>
      <p:cViewPr varScale="1">
        <p:scale>
          <a:sx n="56" d="100"/>
          <a:sy n="56" d="100"/>
        </p:scale>
        <p:origin x="3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66D7219-4E92-4F7F-A861-588B9A27A327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B61729-4F80-4A97-85A7-48888E543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354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B70FE9-46CF-4945-8931-8A34B4B3F25D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6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FD32F3-2E8C-475F-9224-D80DD602A9CD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2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646FF6-75E4-4128-A88B-ACF314725272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36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269AF8-B2F6-4608-971A-95BBD24AC66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105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64C232-2786-48AC-99D7-A63C39794137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9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80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2A6DAE-E4D3-47DE-AB5D-F2F5CEA73875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25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80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9C650B-6460-480B-B2F8-E42F47A6B56D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622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56070E-CE11-43D6-B153-DDC16DBBEF3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79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6853C-7EBB-4DEE-8500-457B23C692E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18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A83517-7E80-4CC0-A8DD-879649B778F9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05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D8CBD3-9581-4864-B9E6-EAB942FB5BA7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3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69BED-7AB9-4285-9C8A-0664C4F3987C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9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E11701-013F-4CEF-AE9F-FA6192B91C8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13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439D74-5049-4C99-899C-3D61F3A10F48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49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5B14F-1661-463B-9842-305D61DE226C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876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4A0580-2009-47BC-80CB-B269BE53BC4F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033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19D4D-D80E-4118-A2AA-AACFF15FF7A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5325"/>
            <a:ext cx="4649788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8372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246692-4BE7-478B-9C04-E02126049DD9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2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DF7BD0-C78A-42E4-9354-F4CC82146C75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17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E66C7B-B55B-40E6-9FFD-A8D7932FA792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55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EF58F0-8ADC-4A92-A2EC-4CA799BC37B8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81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4B970A-1A99-4950-A059-9B5BB6A59ACD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8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E788F6-A1C1-43C2-AC35-709B46CB2323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6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i="1" smtClean="0">
              <a:solidFill>
                <a:srgbClr val="FF0000"/>
              </a:solidFill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48D324-7C40-4450-A55D-759FA5F7D7B6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81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z="1800" smtClean="0"/>
              <a:t>Proposed Changes</a:t>
            </a:r>
          </a:p>
          <a:p>
            <a:pPr eaLnBrk="1" hangingPunct="1"/>
            <a:r>
              <a:rPr lang="en-US" altLang="en-US" sz="1800" smtClean="0"/>
              <a:t>States will be required to report the cumulative count of infants and toddlers with disabilities, ages birth through 2, who received early intervention services during a 12-month period by race/ ethnicity and by gender.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z="1800" smtClean="0"/>
              <a:t>You should have received an email notifying you of the proposed changes and the opportunity to comment</a:t>
            </a:r>
          </a:p>
          <a:p>
            <a:pPr eaLnBrk="1" hangingPunct="1"/>
            <a:endParaRPr lang="en-US" altLang="en-US" sz="180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455799-3780-4426-AD7D-D4258590442C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55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1553390-D842-447D-9515-C2765F6B5422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C225-91DF-44BF-8C52-0C645CD1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80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2C33-B2A5-4D5F-8407-8073F09561AA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74FF3-9488-495B-B210-1B09829C9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09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9293-B6D5-4CE2-96EB-C79E83FFC8C7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6EC29-8D68-4C14-8F86-AAF72D6B5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9962-F118-4045-B0A7-DC3C197C87AE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C58C0A-6297-4ABE-9E30-723469123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68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39666AA-DC0C-439A-96B9-C12E3A9BD80E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F7B20-A2EA-4DF0-8486-0EEC470E0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21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C3E9-6860-412C-ABA1-CBACEC8D4AD8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9B1A04A-9EF0-49AB-A0D6-4ADB6D76B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B2A3-777E-442E-B33A-1EE4CF2BFB1D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429A921-BA7D-4FCF-B394-C334EE5B8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8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3F1F-8CE5-48D5-9C4D-7B30E6AE26B3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6291-5CD0-457B-BB99-6574577C2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2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B27A-C066-4FC0-802B-C2ACF5151095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09104-AE8E-41CE-A4EC-031FA3249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2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ABCEB8F-8378-447E-ABF1-B60B55A52B67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4FAC0B4-2F6D-4D58-91AF-885327983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2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925D9C-7F3F-4D57-9D49-AC274D52411A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DED3CEB-0FA4-4E5C-9552-7FEB7F13A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36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67F2AA05-025C-4483-AA69-36189CE3B8FA}" type="datetimeFigureOut">
              <a:rPr lang="en-US"/>
              <a:pPr>
                <a:defRPr/>
              </a:pPr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57B8135-8C17-48D3-8355-F929586D5D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25" r:id="rId4"/>
    <p:sldLayoutId id="2147483826" r:id="rId5"/>
    <p:sldLayoutId id="2147483827" r:id="rId6"/>
    <p:sldLayoutId id="2147483828" r:id="rId7"/>
    <p:sldLayoutId id="2147483834" r:id="rId8"/>
    <p:sldLayoutId id="2147483835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den_east@ed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603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Tuesday, September 9th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Meredith Miceli, OSEP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Richelle Davis, OSEP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Amanda Hoffman, OSEP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Kelly Worthington, EDFacts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Joe Murphy, PSC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IDEA Part C Section 618 Data Quality Webinar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Changes in the Collection of IDEA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major changes for 2013-14/2014. 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Maintain the same data elements 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Maintain the same edit checks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must be submitted via EMAPS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2015-16, OSEP </a:t>
            </a:r>
            <a:r>
              <a:rPr lang="en-US" dirty="0"/>
              <a:t>is proposing to collect additional data elements associated with the cumulative count of infants and toddlers receiving early intervention services in the Part C Child Count data collection. </a:t>
            </a:r>
            <a:endParaRPr 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Public comments can be submitted through September 25</a:t>
            </a:r>
            <a:r>
              <a:rPr lang="en-US" baseline="30000" dirty="0" smtClean="0"/>
              <a:t>th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chemeClr val="accent1"/>
                </a:solidFill>
              </a:rPr>
              <a:t>www.regulations.gov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Data Quality Review - Timeliness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Data submitted on or before the due date.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All data must be submitted via EMAPS by due date and time.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Be sure to hit the “Submit” button.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Data Quality Review - Completeness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594725" cy="4937125"/>
          </a:xfrm>
        </p:spPr>
        <p:txBody>
          <a:bodyPr/>
          <a:lstStyle/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No missing data, information, or sections.  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No placeholder data. 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State-level data include data from all local programs.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All data submissions must include zero counts reported as appropriate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Data Quality Review -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Data </a:t>
            </a:r>
            <a:r>
              <a:rPr lang="en-US" dirty="0"/>
              <a:t>submissions do not have </a:t>
            </a:r>
            <a:r>
              <a:rPr lang="en-US" dirty="0" smtClean="0"/>
              <a:t>internal inconsistencies – as identified by edit checks.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No changes to the edit checks.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Data Quality Review – Year to Year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638" y="1298575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Goal is to highlight large changes in counts between years 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Helps </a:t>
            </a:r>
            <a:r>
              <a:rPr lang="en-US" dirty="0"/>
              <a:t>to identify possible data errors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Data notes on the changes can help users better understand the data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Utilized a 20/20 rule for subtotals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Change from the 10/10 rule previously used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Based on a percent change calculation for two </a:t>
            </a:r>
            <a:r>
              <a:rPr lang="en-US" dirty="0" smtClean="0"/>
              <a:t>years</a:t>
            </a: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*We realize you might not know why a year to year change occurred.  This is okay, but we still want to know you at least looked at it.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cs typeface="Tunga" panose="020B0502040204020203" pitchFamily="34" charset="0"/>
              </a:rPr>
              <a:t>Resources for Submitting IDEA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EMAPS User Guides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Collection Forms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Automated emails from EMAPS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Partner Support Center (PSC)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cs typeface="Tunga" panose="020B0502040204020203" pitchFamily="34" charset="0"/>
              </a:rPr>
              <a:t>Resources for Reviewing IDEA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 and Submit Forms in EMAPS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HTML reports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Year-to-Year-Change Reports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EMAPS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OMB Max (OSEP)</a:t>
            </a:r>
          </a:p>
          <a:p>
            <a:pPr marL="170752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OSEP comments on OMB MAX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895600"/>
            <a:ext cx="5129213" cy="266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Technical Assistance on State Data Collection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The Center for IDEA Early Childhood Data Systems (DaSy)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 provide TA </a:t>
            </a:r>
            <a:r>
              <a:rPr lang="en-US" dirty="0"/>
              <a:t>to states to support Part C and Part B preschool state programs in the development or enhancement of coordinated early childhood longitudinal data </a:t>
            </a:r>
            <a:r>
              <a:rPr lang="en-US" dirty="0" smtClean="0"/>
              <a:t>systems.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www.dasycenter.org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4"/>
          </p:nvPr>
        </p:nvSpPr>
        <p:spPr bwMode="auto">
          <a:xfrm rot="16200000">
            <a:off x="7551738" y="1646237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80570FB-9F0D-4837-8EFF-BF2EF246D307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9/15/2014</a:t>
            </a:fld>
            <a:endParaRPr lang="en-US" altLang="en-US" sz="1200" smtClean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D358C487-AAB5-4A38-94D4-409DF7B07F5E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DaSy TA Activities and Resources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Individual, Cross-State, and General 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State of the States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http://dasycenter.org/state_of_states/index.html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DaSy Framework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 http://dasycenter.org/framework/index.html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Presentations, webinars, and papers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4"/>
          </p:nvPr>
        </p:nvSpPr>
        <p:spPr bwMode="auto">
          <a:xfrm rot="16200000">
            <a:off x="7551738" y="1646237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1B00FC9-66F6-4786-BD9D-3A524EA45BB0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9/15/2014</a:t>
            </a:fld>
            <a:endParaRPr lang="en-US" altLang="en-US" sz="1200" smtClean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1FFAE360-D54F-4E21-BCE0-912E14BF981F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Agenda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Introduction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Findings from OSEP’s review of 2012-13/ 2014 IDEA Part C Section 618 data submissions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Changes for 2013-14/ 2014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Data collection and due dates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Data quality review procedures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Technical Assistance on State Data Collection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The IDEA Data Center (IDC) </a:t>
            </a:r>
            <a:endParaRPr lang="en-US" altLang="en-US" sz="2800" smtClean="0">
              <a:cs typeface="Tunga" panose="020B0502040204020203" pitchFamily="34" charset="0"/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To provide TA to build capacity within states for collecting, reporting, and analyzing high-quality IDEA data: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Improving data infrastructure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Improving data validation practices and procedures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Supporting States in working with locals on data quality concerns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Improving data analysis and use related to current improvement efforts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altLang="en-US" dirty="0" smtClean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www.ideadata.org 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4"/>
          </p:nvPr>
        </p:nvSpPr>
        <p:spPr bwMode="auto">
          <a:xfrm rot="16200000">
            <a:off x="7551738" y="1646237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713DE02-9EF7-4CE1-B016-3CFEB716A86A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9/15/2014</a:t>
            </a:fld>
            <a:endParaRPr lang="en-US" altLang="en-US" sz="1200" smtClean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8622B1EB-7065-4E71-AEC6-FFFDE292637A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IDC TA Activities and Resources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IDC is developing an array of tools and products to help states, school districts, and local early intervention programs with data collection, data validation, and self-assessment of data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TA publications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sz="1400" b="1" dirty="0" smtClean="0"/>
              <a:t>Methods for Assessing Racial/Ethnic Disproportionality in Special Education - A Technical Assistance Guide (Revised)</a:t>
            </a:r>
            <a:endParaRPr lang="en-US" altLang="en-US" sz="1400" dirty="0" smtClean="0"/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Interactive infographics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Multimedia PDFs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Resources about new and revised data requirements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Technical briefs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Toolkits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Webinars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sz="1800" dirty="0" smtClean="0"/>
              <a:t>White papers</a:t>
            </a: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16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ndara" panose="020E0502030303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fld id="{0E6E4D2B-BF5D-45E3-979F-1F18F5BA26DE}" type="slidenum"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ED</a:t>
            </a:r>
            <a:r>
              <a:rPr lang="en-US" altLang="en-US" i="1" smtClean="0">
                <a:cs typeface="Tunga" panose="020B0502040204020203" pitchFamily="34" charset="0"/>
              </a:rPr>
              <a:t>Facts</a:t>
            </a:r>
            <a:r>
              <a:rPr lang="en-US" altLang="en-US" smtClean="0">
                <a:cs typeface="Tunga" panose="020B0502040204020203" pitchFamily="34" charset="0"/>
              </a:rPr>
              <a:t> Partner Support Center (PSC) </a:t>
            </a:r>
            <a:endParaRPr lang="en-US" altLang="en-US" smtClean="0">
              <a:solidFill>
                <a:srgbClr val="FF0000"/>
              </a:solidFill>
              <a:cs typeface="Tung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4800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 assist states with data submission, analysis, and reporting, ED provides a </a:t>
            </a:r>
            <a:r>
              <a:rPr lang="en-US" dirty="0" smtClean="0"/>
              <a:t>dedicated Partner </a:t>
            </a:r>
            <a:r>
              <a:rPr lang="en-US" dirty="0"/>
              <a:t>Support Center (PSC).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Comprehensive </a:t>
            </a:r>
            <a:r>
              <a:rPr lang="en-US" dirty="0"/>
              <a:t>user support ensures that the </a:t>
            </a:r>
            <a:r>
              <a:rPr lang="en-US" dirty="0" smtClean="0"/>
              <a:t>ED</a:t>
            </a:r>
            <a:r>
              <a:rPr lang="en-US" i="1" dirty="0" smtClean="0"/>
              <a:t>Facts</a:t>
            </a:r>
            <a:r>
              <a:rPr lang="en-US" dirty="0" smtClean="0"/>
              <a:t> user </a:t>
            </a:r>
            <a:r>
              <a:rPr lang="en-US" dirty="0"/>
              <a:t>community understands the system and is able to use its functionality to its </a:t>
            </a:r>
            <a:r>
              <a:rPr lang="en-US" dirty="0" smtClean="0"/>
              <a:t>fullest extent.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PSC’s </a:t>
            </a:r>
            <a:r>
              <a:rPr lang="en-US" dirty="0"/>
              <a:t>mission is to provide accurate, timely information to SEAs in a </a:t>
            </a:r>
            <a:r>
              <a:rPr lang="en-US" dirty="0" smtClean="0"/>
              <a:t>courteous, knowledgeable</a:t>
            </a:r>
            <a:r>
              <a:rPr lang="en-US" dirty="0"/>
              <a:t>, and professional manner.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PSC </a:t>
            </a:r>
            <a:r>
              <a:rPr lang="en-US" dirty="0"/>
              <a:t>also distributes e-mail </a:t>
            </a:r>
            <a:r>
              <a:rPr lang="en-US" dirty="0" smtClean="0"/>
              <a:t>announcements on </a:t>
            </a:r>
            <a:r>
              <a:rPr lang="en-US" dirty="0"/>
              <a:t>system shut downs, reminders of due dates, and technical hints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9155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Tools and Resources from PSC 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76200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PSC Support Update: Lists current and past issues of this weekly broadcast to states on how to effectively use ED</a:t>
            </a:r>
            <a:r>
              <a:rPr lang="en-US" altLang="en-US" sz="2400" i="1" dirty="0" smtClean="0"/>
              <a:t>Facts</a:t>
            </a:r>
            <a:r>
              <a:rPr lang="en-US" altLang="en-US" sz="2400" dirty="0" smtClean="0"/>
              <a:t> and understand related changes.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Training Webinars - PSC training sessions conducted for states.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/>
              <a:t>Direct support by phone and email.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b="1" dirty="0" smtClean="0"/>
              <a:t>PSC</a:t>
            </a:r>
            <a:endParaRPr lang="en-US" sz="9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Who do I contact if I have a question….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ED</a:t>
            </a:r>
            <a:r>
              <a:rPr lang="en-US" altLang="en-US" i="1" smtClean="0">
                <a:cs typeface="Tunga" panose="020B0502040204020203" pitchFamily="34" charset="0"/>
              </a:rPr>
              <a:t>Facts </a:t>
            </a:r>
            <a:r>
              <a:rPr lang="en-US" altLang="en-US" smtClean="0">
                <a:cs typeface="Tunga" panose="020B0502040204020203" pitchFamily="34" charset="0"/>
              </a:rPr>
              <a:t>Partner Support Center (PSC)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2133600"/>
            <a:ext cx="83058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altLang="en-US" sz="2400" dirty="0" smtClean="0"/>
              <a:t>Hours of Operation:  8:00 a.m.</a:t>
            </a:r>
            <a:r>
              <a:rPr lang="en-GB" altLang="en-US" sz="2400" dirty="0" smtClean="0">
                <a:sym typeface="Symbol" pitchFamily="18" charset="2"/>
              </a:rPr>
              <a:t></a:t>
            </a:r>
            <a:r>
              <a:rPr lang="en-GB" altLang="en-US" sz="2400" dirty="0" smtClean="0"/>
              <a:t>6:00 p.m.   </a:t>
            </a:r>
          </a:p>
          <a:p>
            <a:pPr algn="ctr" eaLnBrk="1" hangingPunct="1">
              <a:buFontTx/>
              <a:buNone/>
              <a:defRPr/>
            </a:pPr>
            <a:r>
              <a:rPr lang="en-GB" altLang="en-US" sz="2400" dirty="0" smtClean="0"/>
              <a:t>Eastern Standard Time (EST) -- Monday-Friday. </a:t>
            </a:r>
          </a:p>
          <a:p>
            <a:pPr eaLnBrk="1" hangingPunct="1">
              <a:buFontTx/>
              <a:buNone/>
              <a:defRPr/>
            </a:pPr>
            <a:endParaRPr lang="en-GB" altLang="en-US" sz="2400" dirty="0" smtClean="0"/>
          </a:p>
          <a:p>
            <a:pPr eaLnBrk="1" hangingPunct="1"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en-GB" altLang="en-US" sz="2400" u="sng" dirty="0" smtClean="0"/>
              <a:t>Contact information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Telephone:  	877-457-3336 (877-HLP-EDEN)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Fax: 	  	888-329-3336 (888-FAX-EDEN)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TTY/TDD:   	888-403-3336 (888-403-EDEN)</a:t>
            </a:r>
          </a:p>
          <a:p>
            <a:pPr eaLnBrk="1" hangingPunct="1">
              <a:buFontTx/>
              <a:buNone/>
              <a:defRPr/>
            </a:pPr>
            <a:r>
              <a:rPr lang="en-GB" altLang="en-US" sz="2400" dirty="0" smtClean="0"/>
              <a:t>E-mail: 	EDEN_SS@ed.gov</a:t>
            </a:r>
            <a:endParaRPr lang="en-GB" altLang="en-US" sz="2400" dirty="0" smtClean="0">
              <a:hlinkClick r:id="rId3"/>
            </a:endParaRPr>
          </a:p>
        </p:txBody>
      </p:sp>
      <p:pic>
        <p:nvPicPr>
          <p:cNvPr id="31748" name="Picture 3" descr="MPj039604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14525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1581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740150" y="1417638"/>
            <a:ext cx="5119688" cy="23034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Questions?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IDEA Data Review Process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System closes on the due date for a “snapshot” of the data; snapshot is used for OSEP’s review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OSEP reviews the snapshot data for timeliness, completeness, and accuracy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Once review is complete, OSEP posts </a:t>
            </a:r>
            <a:r>
              <a:rPr lang="en-US" dirty="0"/>
              <a:t>a</a:t>
            </a:r>
            <a:r>
              <a:rPr lang="en-US" dirty="0" smtClean="0"/>
              <a:t> Data Quality Review Report to each State’s individual OMB Max webpage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 reviews report and begins preparing for reopen period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States may resubmit or provide a data note during reopen period (approx. 1 month)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OSEP reviews data notes and/or resubmissions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OSEP Review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Timeliness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Are the data in by the due date?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Completeness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Are all sections completed?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Is all required information provided? 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Accuracy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Do data meet our edit checks?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cs typeface="Tunga" panose="020B0502040204020203" pitchFamily="34" charset="0"/>
              </a:rPr>
              <a:t>OSEP’s Review of 2012-13/ 2013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</p:nvPr>
        </p:nvGraphicFramePr>
        <p:xfrm>
          <a:off x="381000" y="1828800"/>
          <a:ext cx="685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Following up on</a:t>
                      </a:r>
                      <a:r>
                        <a:rPr lang="en-US" baseline="0" dirty="0" smtClean="0"/>
                        <a:t> concerns related to: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</a:t>
                      </a:r>
                      <a:r>
                        <a:rPr lang="en-US" baseline="0" dirty="0" smtClean="0"/>
                        <a:t> Count/ Settings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Dispute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IDEA Part C Exiting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594725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Data Quality </a:t>
            </a:r>
            <a:r>
              <a:rPr lang="en-US" dirty="0" smtClean="0"/>
              <a:t>Considerations: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you have entered an NA for a reported category, have you provided a data note to explain why reporting category is not applicable?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Did you confirm that the auto calculated totals are correct in the data entry and summary screens?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IDEA Part C Child Count and Settings Data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Data Quality Considerations: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Child Count Date:</a:t>
            </a:r>
          </a:p>
          <a:p>
            <a:pPr lvl="2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Did you report the state-designated child count date?</a:t>
            </a:r>
          </a:p>
          <a:p>
            <a:pPr lvl="2" indent="-173736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Is the child count date between Oct 1 and Dec 1?</a:t>
            </a:r>
          </a:p>
          <a:p>
            <a:pPr lvl="2" indent="-173736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If you have entered an NA for a reported category, have you provided a data note to explain why reporting category is not applicable?</a:t>
            </a:r>
          </a:p>
          <a:p>
            <a:pPr lvl="1" indent="-173736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defRPr/>
            </a:pPr>
            <a:r>
              <a:rPr lang="en-US" dirty="0"/>
              <a:t>Did you confirm that the auto calculated totals are correct in the data entry and summary screens?</a:t>
            </a:r>
          </a:p>
          <a:p>
            <a:pPr marL="515239" lvl="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unga" panose="020B0502040204020203" pitchFamily="34" charset="0"/>
              </a:rPr>
              <a:t>SY 2013-14/2014 IDEA Part C Data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22098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Due 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Submission Method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Exiting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 5, 2014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EMAPS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Dispute Resolution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 5, 2014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EMAPS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</a:t>
                      </a:r>
                      <a:r>
                        <a:rPr lang="en-US" sz="1800" baseline="0" dirty="0" smtClean="0"/>
                        <a:t> Count/ Settings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April 1,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EMAPS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219200"/>
          </a:xfrm>
        </p:spPr>
        <p:txBody>
          <a:bodyPr/>
          <a:lstStyle/>
          <a:p>
            <a:r>
              <a:rPr lang="en-US" altLang="en-US" smtClean="0">
                <a:cs typeface="Tunga" panose="020B0502040204020203" pitchFamily="34" charset="0"/>
              </a:rPr>
              <a:t>SY2013-14/2014 IDEA Part C Reopen Periods in EMAPS </a:t>
            </a:r>
            <a:r>
              <a:rPr lang="en-US" altLang="en-US" sz="2200" i="1" smtClean="0">
                <a:cs typeface="Tunga" panose="020B0502040204020203" pitchFamily="34" charset="0"/>
              </a:rPr>
              <a:t>(Tentative</a:t>
            </a:r>
            <a:r>
              <a:rPr lang="en-US" altLang="en-US" sz="2200" smtClean="0">
                <a:cs typeface="Tunga" panose="020B0502040204020203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304800" y="2438400"/>
          <a:ext cx="8594725" cy="147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6572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Reopen Date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Close/Freeze</a:t>
                      </a:r>
                      <a:r>
                        <a:rPr lang="en-US" sz="1800" baseline="0" dirty="0" smtClean="0"/>
                        <a:t> Date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3707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Exiting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</a:t>
                      </a:r>
                      <a:r>
                        <a:rPr lang="en-US" sz="1800" baseline="0" dirty="0" smtClean="0"/>
                        <a:t> 11, 2015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</a:t>
                      </a:r>
                      <a:r>
                        <a:rPr lang="en-US" sz="1800" baseline="0" dirty="0" smtClean="0"/>
                        <a:t> 5, 2015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3707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Dispute</a:t>
                      </a:r>
                      <a:r>
                        <a:rPr lang="en-US" sz="1800" baseline="0" dirty="0" smtClean="0"/>
                        <a:t> Resolution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May 11, 2015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</a:t>
                      </a:r>
                      <a:r>
                        <a:rPr lang="en-US" sz="1800" baseline="0" dirty="0" smtClean="0"/>
                        <a:t> 5, 2015</a:t>
                      </a:r>
                      <a:endParaRPr lang="en-US" sz="1800" dirty="0"/>
                    </a:p>
                  </a:txBody>
                  <a:tcPr marT="45708" marB="45708"/>
                </a:tc>
              </a:tr>
              <a:tr h="3707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Child Count/Settings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June 8, 2015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July 3, 2015</a:t>
                      </a:r>
                      <a:endParaRPr lang="en-US" sz="1800" dirty="0"/>
                    </a:p>
                  </a:txBody>
                  <a:tcPr marT="45708" marB="45708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2075</TotalTime>
  <Words>1122</Words>
  <Application>Microsoft Office PowerPoint</Application>
  <PresentationFormat>On-screen Show (4:3)</PresentationFormat>
  <Paragraphs>226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Arial</vt:lpstr>
      <vt:lpstr>Candara</vt:lpstr>
      <vt:lpstr>Tunga</vt:lpstr>
      <vt:lpstr>Tahoma</vt:lpstr>
      <vt:lpstr>Wingdings</vt:lpstr>
      <vt:lpstr>Symbol</vt:lpstr>
      <vt:lpstr>Soho</vt:lpstr>
      <vt:lpstr>IDEA Part C Section 618 Data Quality Webinar</vt:lpstr>
      <vt:lpstr>Agenda</vt:lpstr>
      <vt:lpstr>IDEA Data Review Process</vt:lpstr>
      <vt:lpstr>OSEP Review</vt:lpstr>
      <vt:lpstr>OSEP’s Review of 2012-13/ 2013 Data</vt:lpstr>
      <vt:lpstr>IDEA Part C Exiting Data</vt:lpstr>
      <vt:lpstr>IDEA Part C Child Count and Settings Data</vt:lpstr>
      <vt:lpstr>SY 2013-14/2014 IDEA Part C Data </vt:lpstr>
      <vt:lpstr>SY2013-14/2014 IDEA Part C Reopen Periods in EMAPS (Tentative)</vt:lpstr>
      <vt:lpstr>Changes in the Collection of IDEA Data</vt:lpstr>
      <vt:lpstr>Data Quality Review - Timeliness</vt:lpstr>
      <vt:lpstr>Data Quality Review - Completeness</vt:lpstr>
      <vt:lpstr>Data Quality Review - Accuracy</vt:lpstr>
      <vt:lpstr>Data Quality Review – Year to Year Changes</vt:lpstr>
      <vt:lpstr>Resources for Submitting IDEA Data</vt:lpstr>
      <vt:lpstr>Resources for Reviewing IDEA Data</vt:lpstr>
      <vt:lpstr>Technical Assistance on State Data Collection </vt:lpstr>
      <vt:lpstr>  The Center for IDEA Early Childhood Data Systems (DaSy)</vt:lpstr>
      <vt:lpstr>DaSy TA Activities and Resources</vt:lpstr>
      <vt:lpstr>The IDEA Data Center (IDC) </vt:lpstr>
      <vt:lpstr>IDC TA Activities and Resources</vt:lpstr>
      <vt:lpstr>EDFacts Partner Support Center (PSC) </vt:lpstr>
      <vt:lpstr>Tools and Resources from PSC  </vt:lpstr>
      <vt:lpstr>Who do I contact if I have a question….</vt:lpstr>
      <vt:lpstr>EDFacts Partner Support Center (PSC)</vt:lpstr>
      <vt:lpstr>Questions? </vt:lpstr>
    </vt:vector>
  </TitlesOfParts>
  <Company>U.S.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B Webinar</dc:title>
  <dc:creator>Authorised User</dc:creator>
  <cp:lastModifiedBy>Kellen Reid</cp:lastModifiedBy>
  <cp:revision>136</cp:revision>
  <cp:lastPrinted>2013-08-20T19:26:29Z</cp:lastPrinted>
  <dcterms:created xsi:type="dcterms:W3CDTF">2013-08-14T13:59:00Z</dcterms:created>
  <dcterms:modified xsi:type="dcterms:W3CDTF">2014-09-15T16:18:33Z</dcterms:modified>
</cp:coreProperties>
</file>