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716" r:id="rId1"/>
  </p:sldMasterIdLst>
  <p:notesMasterIdLst>
    <p:notesMasterId r:id="rId68"/>
  </p:notesMasterIdLst>
  <p:handoutMasterIdLst>
    <p:handoutMasterId r:id="rId69"/>
  </p:handoutMasterIdLst>
  <p:sldIdLst>
    <p:sldId id="256" r:id="rId2"/>
    <p:sldId id="1587" r:id="rId3"/>
    <p:sldId id="1700" r:id="rId4"/>
    <p:sldId id="1684" r:id="rId5"/>
    <p:sldId id="1685" r:id="rId6"/>
    <p:sldId id="1578" r:id="rId7"/>
    <p:sldId id="1633" r:id="rId8"/>
    <p:sldId id="1609" r:id="rId9"/>
    <p:sldId id="1695" r:id="rId10"/>
    <p:sldId id="1719" r:id="rId11"/>
    <p:sldId id="1498" r:id="rId12"/>
    <p:sldId id="1500" r:id="rId13"/>
    <p:sldId id="1616" r:id="rId14"/>
    <p:sldId id="1622" r:id="rId15"/>
    <p:sldId id="1623" r:id="rId16"/>
    <p:sldId id="1624" r:id="rId17"/>
    <p:sldId id="1625" r:id="rId18"/>
    <p:sldId id="1630" r:id="rId19"/>
    <p:sldId id="1631" r:id="rId20"/>
    <p:sldId id="1626" r:id="rId21"/>
    <p:sldId id="1627" r:id="rId22"/>
    <p:sldId id="1628" r:id="rId23"/>
    <p:sldId id="1629" r:id="rId24"/>
    <p:sldId id="1632" r:id="rId25"/>
    <p:sldId id="1720" r:id="rId26"/>
    <p:sldId id="1681" r:id="rId27"/>
    <p:sldId id="1686" r:id="rId28"/>
    <p:sldId id="1634" r:id="rId29"/>
    <p:sldId id="1636" r:id="rId30"/>
    <p:sldId id="1637" r:id="rId31"/>
    <p:sldId id="1638" r:id="rId32"/>
    <p:sldId id="1639" r:id="rId33"/>
    <p:sldId id="1689" r:id="rId34"/>
    <p:sldId id="1650" r:id="rId35"/>
    <p:sldId id="1651" r:id="rId36"/>
    <p:sldId id="1640" r:id="rId37"/>
    <p:sldId id="1690" r:id="rId38"/>
    <p:sldId id="1641" r:id="rId39"/>
    <p:sldId id="1642" r:id="rId40"/>
    <p:sldId id="1643" r:id="rId41"/>
    <p:sldId id="1644" r:id="rId42"/>
    <p:sldId id="1645" r:id="rId43"/>
    <p:sldId id="1646" r:id="rId44"/>
    <p:sldId id="1647" r:id="rId45"/>
    <p:sldId id="1648" r:id="rId46"/>
    <p:sldId id="1649" r:id="rId47"/>
    <p:sldId id="1691" r:id="rId48"/>
    <p:sldId id="1692" r:id="rId49"/>
    <p:sldId id="1694" r:id="rId50"/>
    <p:sldId id="1656" r:id="rId51"/>
    <p:sldId id="1657" r:id="rId52"/>
    <p:sldId id="1658" r:id="rId53"/>
    <p:sldId id="1659" r:id="rId54"/>
    <p:sldId id="1660" r:id="rId55"/>
    <p:sldId id="1661" r:id="rId56"/>
    <p:sldId id="1666" r:id="rId57"/>
    <p:sldId id="1667" r:id="rId58"/>
    <p:sldId id="1668" r:id="rId59"/>
    <p:sldId id="1669" r:id="rId60"/>
    <p:sldId id="1670" r:id="rId61"/>
    <p:sldId id="1672" r:id="rId62"/>
    <p:sldId id="1673" r:id="rId63"/>
    <p:sldId id="1674" r:id="rId64"/>
    <p:sldId id="1675" r:id="rId65"/>
    <p:sldId id="1652" r:id="rId66"/>
    <p:sldId id="1718" r:id="rId67"/>
  </p:sldIdLst>
  <p:sldSz cx="9144000" cy="6858000" type="screen4x3"/>
  <p:notesSz cx="7004050" cy="9223375"/>
  <p:custDataLst>
    <p:tags r:id="rId70"/>
  </p:custDataLst>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00CC66"/>
    <a:srgbClr val="0000FF"/>
    <a:srgbClr val="CC66FF"/>
    <a:srgbClr val="CC0099"/>
    <a:srgbClr val="B2B2B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4485" autoAdjust="0"/>
    <p:restoredTop sz="86679" autoAdjust="0"/>
  </p:normalViewPr>
  <p:slideViewPr>
    <p:cSldViewPr>
      <p:cViewPr>
        <p:scale>
          <a:sx n="80" d="100"/>
          <a:sy n="80" d="100"/>
        </p:scale>
        <p:origin x="-252" y="64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5988"/>
    </p:cViewPr>
  </p:sorterViewPr>
  <p:notesViewPr>
    <p:cSldViewPr>
      <p:cViewPr varScale="1">
        <p:scale>
          <a:sx n="43" d="100"/>
          <a:sy n="43" d="100"/>
        </p:scale>
        <p:origin x="-1476" y="-90"/>
      </p:cViewPr>
      <p:guideLst>
        <p:guide orient="horz" pos="2905"/>
        <p:guide pos="2206"/>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notesMaster" Target="notesMasters/notesMaster1.xml"/><Relationship Id="rId7" Type="http://schemas.openxmlformats.org/officeDocument/2006/relationships/slide" Target="slides/slide6.xml"/><Relationship Id="rId71"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tags" Target="tags/tag1.xml"/><Relationship Id="rId1" Type="http://schemas.openxmlformats.org/officeDocument/2006/relationships/slideMaster" Target="slideMasters/slideMaster1.xml"/><Relationship Id="rId6" Type="http://schemas.openxmlformats.org/officeDocument/2006/relationships/slide" Target="slides/slide5.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wmf"/></Relationships>
</file>

<file path=ppt/handoutMasters/_rels/handoutMaster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bwMode="auto">
          <a:xfrm>
            <a:off x="1" y="0"/>
            <a:ext cx="3035723" cy="461484"/>
          </a:xfrm>
          <a:prstGeom prst="rect">
            <a:avLst/>
          </a:prstGeom>
          <a:noFill/>
          <a:ln w="12700" cap="sq">
            <a:noFill/>
            <a:miter lim="800000"/>
            <a:headEnd type="none" w="sm" len="sm"/>
            <a:tailEnd type="none" w="sm" len="sm"/>
          </a:ln>
          <a:effectLst/>
        </p:spPr>
        <p:txBody>
          <a:bodyPr vert="horz" wrap="square" lIns="93177" tIns="46589" rIns="93177" bIns="46589" numCol="1" anchor="t" anchorCtr="0" compatLnSpc="1">
            <a:prstTxWarp prst="textNoShape">
              <a:avLst/>
            </a:prstTxWarp>
          </a:bodyPr>
          <a:lstStyle>
            <a:lvl1pPr defTabSz="931863" eaLnBrk="0" hangingPunct="0">
              <a:defRPr sz="1200">
                <a:latin typeface="Times New Roman" pitchFamily="18" charset="0"/>
              </a:defRPr>
            </a:lvl1pPr>
          </a:lstStyle>
          <a:p>
            <a:pPr>
              <a:defRPr/>
            </a:pPr>
            <a:endParaRPr lang="en-US"/>
          </a:p>
        </p:txBody>
      </p:sp>
      <p:sp>
        <p:nvSpPr>
          <p:cNvPr id="16388" name="Rectangle 4"/>
          <p:cNvSpPr>
            <a:spLocks noGrp="1" noChangeArrowheads="1"/>
          </p:cNvSpPr>
          <p:nvPr>
            <p:ph type="ftr" sz="quarter" idx="2"/>
          </p:nvPr>
        </p:nvSpPr>
        <p:spPr bwMode="auto">
          <a:xfrm>
            <a:off x="1" y="8684716"/>
            <a:ext cx="3424308" cy="538660"/>
          </a:xfrm>
          <a:prstGeom prst="rect">
            <a:avLst/>
          </a:prstGeom>
          <a:noFill/>
          <a:ln w="12700" cap="sq">
            <a:noFill/>
            <a:miter lim="800000"/>
            <a:headEnd type="none" w="sm" len="sm"/>
            <a:tailEnd type="none" w="sm" len="sm"/>
          </a:ln>
          <a:effectLst/>
        </p:spPr>
        <p:txBody>
          <a:bodyPr vert="horz" wrap="square" lIns="93177" tIns="46589" rIns="93177" bIns="46589" numCol="1" anchor="b" anchorCtr="0" compatLnSpc="1">
            <a:prstTxWarp prst="textNoShape">
              <a:avLst/>
            </a:prstTxWarp>
          </a:bodyPr>
          <a:lstStyle>
            <a:lvl1pPr defTabSz="931863" eaLnBrk="1" hangingPunct="1">
              <a:defRPr sz="1200">
                <a:solidFill>
                  <a:schemeClr val="tx2"/>
                </a:solidFill>
                <a:latin typeface="Tahoma" pitchFamily="34" charset="0"/>
              </a:defRPr>
            </a:lvl1pPr>
          </a:lstStyle>
          <a:p>
            <a:pPr>
              <a:defRPr/>
            </a:pPr>
            <a:endParaRPr lang="en-US"/>
          </a:p>
        </p:txBody>
      </p:sp>
      <p:sp>
        <p:nvSpPr>
          <p:cNvPr id="16389" name="Rectangle 5"/>
          <p:cNvSpPr>
            <a:spLocks noGrp="1" noChangeArrowheads="1"/>
          </p:cNvSpPr>
          <p:nvPr>
            <p:ph type="sldNum" sz="quarter" idx="3"/>
          </p:nvPr>
        </p:nvSpPr>
        <p:spPr bwMode="auto">
          <a:xfrm>
            <a:off x="3968328" y="8761893"/>
            <a:ext cx="3035723" cy="461483"/>
          </a:xfrm>
          <a:prstGeom prst="rect">
            <a:avLst/>
          </a:prstGeom>
          <a:noFill/>
          <a:ln w="12700" cap="sq">
            <a:noFill/>
            <a:miter lim="800000"/>
            <a:headEnd type="none" w="sm" len="sm"/>
            <a:tailEnd type="none" w="sm" len="sm"/>
          </a:ln>
          <a:effectLst/>
        </p:spPr>
        <p:txBody>
          <a:bodyPr vert="horz" wrap="square" lIns="93177" tIns="46589" rIns="93177" bIns="46589" numCol="1" anchor="b" anchorCtr="0" compatLnSpc="1">
            <a:prstTxWarp prst="textNoShape">
              <a:avLst/>
            </a:prstTxWarp>
          </a:bodyPr>
          <a:lstStyle>
            <a:lvl1pPr algn="r" defTabSz="931863" eaLnBrk="0" hangingPunct="0">
              <a:defRPr sz="1200">
                <a:latin typeface="Times New Roman" pitchFamily="18" charset="0"/>
              </a:defRPr>
            </a:lvl1pPr>
          </a:lstStyle>
          <a:p>
            <a:pPr>
              <a:defRPr/>
            </a:pPr>
            <a:fld id="{02838605-6156-414F-9D27-0A4BC0D8D6B7}" type="slidenum">
              <a:rPr lang="en-US"/>
              <a:pPr>
                <a:defRPr/>
              </a:pPr>
              <a:t>‹#›</a:t>
            </a:fld>
            <a:endParaRPr lang="en-US"/>
          </a:p>
        </p:txBody>
      </p:sp>
      <p:pic>
        <p:nvPicPr>
          <p:cNvPr id="61445" name="Picture 8"/>
          <p:cNvPicPr>
            <a:picLocks noChangeAspect="1" noChangeArrowheads="1"/>
          </p:cNvPicPr>
          <p:nvPr/>
        </p:nvPicPr>
        <p:blipFill>
          <a:blip r:embed="rId2" cstate="print"/>
          <a:srcRect/>
          <a:stretch>
            <a:fillRect/>
          </a:stretch>
        </p:blipFill>
        <p:spPr bwMode="auto">
          <a:xfrm>
            <a:off x="4980235" y="1"/>
            <a:ext cx="2023815" cy="552836"/>
          </a:xfrm>
          <a:prstGeom prst="rect">
            <a:avLst/>
          </a:prstGeom>
          <a:noFill/>
          <a:ln w="9525">
            <a:noFill/>
            <a:miter lim="800000"/>
            <a:headEnd/>
            <a:tailEnd/>
          </a:ln>
        </p:spPr>
      </p:pic>
    </p:spTree>
    <p:extLst>
      <p:ext uri="{BB962C8B-B14F-4D97-AF65-F5344CB8AC3E}">
        <p14:creationId xmlns:p14="http://schemas.microsoft.com/office/powerpoint/2010/main" val="1562384640"/>
      </p:ext>
    </p:extLst>
  </p:cSld>
  <p:clrMap bg1="lt1" tx1="dk1" bg2="lt2" tx2="dk2" accent1="accent1" accent2="accent2" accent3="accent3" accent4="accent4" accent5="accent5" accent6="accent6" hlink="hlink" folHlink="folHlink"/>
  <p:hf sldNum="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22" name="Rectangle 2"/>
          <p:cNvSpPr>
            <a:spLocks noGrp="1" noChangeArrowheads="1"/>
          </p:cNvSpPr>
          <p:nvPr>
            <p:ph type="hdr" sz="quarter"/>
          </p:nvPr>
        </p:nvSpPr>
        <p:spPr bwMode="auto">
          <a:xfrm>
            <a:off x="1" y="0"/>
            <a:ext cx="3035723" cy="461484"/>
          </a:xfrm>
          <a:prstGeom prst="rect">
            <a:avLst/>
          </a:prstGeom>
          <a:noFill/>
          <a:ln w="12700" cap="sq">
            <a:noFill/>
            <a:miter lim="800000"/>
            <a:headEnd type="none" w="sm" len="sm"/>
            <a:tailEnd type="none" w="sm" len="sm"/>
          </a:ln>
          <a:effectLst/>
        </p:spPr>
        <p:txBody>
          <a:bodyPr vert="horz" wrap="square" lIns="93177" tIns="46589" rIns="93177" bIns="46589" numCol="1" anchor="t" anchorCtr="0" compatLnSpc="1">
            <a:prstTxWarp prst="textNoShape">
              <a:avLst/>
            </a:prstTxWarp>
          </a:bodyPr>
          <a:lstStyle>
            <a:lvl1pPr defTabSz="931863" eaLnBrk="0" hangingPunct="0">
              <a:defRPr sz="1200">
                <a:latin typeface="Times New Roman" pitchFamily="18" charset="0"/>
              </a:defRPr>
            </a:lvl1pPr>
          </a:lstStyle>
          <a:p>
            <a:pPr>
              <a:defRPr/>
            </a:pPr>
            <a:endParaRPr lang="en-US"/>
          </a:p>
        </p:txBody>
      </p:sp>
      <p:sp>
        <p:nvSpPr>
          <p:cNvPr id="32771" name="Rectangle 4"/>
          <p:cNvSpPr>
            <a:spLocks noGrp="1" noRot="1" noChangeAspect="1" noChangeArrowheads="1" noTextEdit="1"/>
          </p:cNvSpPr>
          <p:nvPr>
            <p:ph type="sldImg" idx="2"/>
          </p:nvPr>
        </p:nvSpPr>
        <p:spPr bwMode="auto">
          <a:xfrm>
            <a:off x="1196975" y="692150"/>
            <a:ext cx="4610100" cy="3457575"/>
          </a:xfrm>
          <a:prstGeom prst="rect">
            <a:avLst/>
          </a:prstGeom>
          <a:noFill/>
          <a:ln w="9525">
            <a:solidFill>
              <a:srgbClr val="000000"/>
            </a:solidFill>
            <a:miter lim="800000"/>
            <a:headEnd/>
            <a:tailEnd/>
          </a:ln>
        </p:spPr>
      </p:sp>
      <p:sp>
        <p:nvSpPr>
          <p:cNvPr id="81925" name="Rectangle 5"/>
          <p:cNvSpPr>
            <a:spLocks noGrp="1" noChangeArrowheads="1"/>
          </p:cNvSpPr>
          <p:nvPr>
            <p:ph type="body" sz="quarter" idx="3"/>
          </p:nvPr>
        </p:nvSpPr>
        <p:spPr bwMode="auto">
          <a:xfrm>
            <a:off x="934192" y="4381735"/>
            <a:ext cx="5135669" cy="4150204"/>
          </a:xfrm>
          <a:prstGeom prst="rect">
            <a:avLst/>
          </a:prstGeom>
          <a:noFill/>
          <a:ln w="12700" cap="sq">
            <a:noFill/>
            <a:miter lim="800000"/>
            <a:headEnd type="none" w="sm" len="sm"/>
            <a:tailEnd type="none" w="sm" len="sm"/>
          </a:ln>
          <a:effectLst/>
        </p:spPr>
        <p:txBody>
          <a:bodyPr vert="horz" wrap="square" lIns="93177" tIns="46589" rIns="93177" bIns="4658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81926" name="Rectangle 6"/>
          <p:cNvSpPr>
            <a:spLocks noGrp="1" noChangeArrowheads="1"/>
          </p:cNvSpPr>
          <p:nvPr>
            <p:ph type="ftr" sz="quarter" idx="4"/>
          </p:nvPr>
        </p:nvSpPr>
        <p:spPr bwMode="auto">
          <a:xfrm>
            <a:off x="1" y="8761893"/>
            <a:ext cx="3035723" cy="461483"/>
          </a:xfrm>
          <a:prstGeom prst="rect">
            <a:avLst/>
          </a:prstGeom>
          <a:noFill/>
          <a:ln w="12700" cap="sq">
            <a:noFill/>
            <a:miter lim="800000"/>
            <a:headEnd type="none" w="sm" len="sm"/>
            <a:tailEnd type="none" w="sm" len="sm"/>
          </a:ln>
          <a:effectLst/>
        </p:spPr>
        <p:txBody>
          <a:bodyPr vert="horz" wrap="square" lIns="93177" tIns="46589" rIns="93177" bIns="46589" numCol="1" anchor="b" anchorCtr="0" compatLnSpc="1">
            <a:prstTxWarp prst="textNoShape">
              <a:avLst/>
            </a:prstTxWarp>
          </a:bodyPr>
          <a:lstStyle>
            <a:lvl1pPr defTabSz="931863" eaLnBrk="0" hangingPunct="0">
              <a:defRPr sz="1200">
                <a:latin typeface="Times New Roman" pitchFamily="18" charset="0"/>
              </a:defRPr>
            </a:lvl1pPr>
          </a:lstStyle>
          <a:p>
            <a:pPr>
              <a:defRPr/>
            </a:pPr>
            <a:endParaRPr lang="en-US"/>
          </a:p>
        </p:txBody>
      </p:sp>
      <p:sp>
        <p:nvSpPr>
          <p:cNvPr id="81927" name="Rectangle 7"/>
          <p:cNvSpPr>
            <a:spLocks noGrp="1" noChangeArrowheads="1"/>
          </p:cNvSpPr>
          <p:nvPr>
            <p:ph type="sldNum" sz="quarter" idx="5"/>
          </p:nvPr>
        </p:nvSpPr>
        <p:spPr bwMode="auto">
          <a:xfrm>
            <a:off x="3968328" y="8761893"/>
            <a:ext cx="3035723" cy="461483"/>
          </a:xfrm>
          <a:prstGeom prst="rect">
            <a:avLst/>
          </a:prstGeom>
          <a:noFill/>
          <a:ln w="12700" cap="sq">
            <a:noFill/>
            <a:miter lim="800000"/>
            <a:headEnd type="none" w="sm" len="sm"/>
            <a:tailEnd type="none" w="sm" len="sm"/>
          </a:ln>
          <a:effectLst/>
        </p:spPr>
        <p:txBody>
          <a:bodyPr vert="horz" wrap="square" lIns="93177" tIns="46589" rIns="93177" bIns="46589" numCol="1" anchor="b" anchorCtr="0" compatLnSpc="1">
            <a:prstTxWarp prst="textNoShape">
              <a:avLst/>
            </a:prstTxWarp>
          </a:bodyPr>
          <a:lstStyle>
            <a:lvl1pPr algn="r" defTabSz="931863" eaLnBrk="0" hangingPunct="0">
              <a:defRPr sz="1200">
                <a:latin typeface="Times New Roman" pitchFamily="18" charset="0"/>
              </a:defRPr>
            </a:lvl1pPr>
          </a:lstStyle>
          <a:p>
            <a:pPr>
              <a:defRPr/>
            </a:pPr>
            <a:fld id="{100334FF-2AA9-406D-BDF1-3C55690CF534}" type="slidenum">
              <a:rPr lang="en-US"/>
              <a:pPr>
                <a:defRPr/>
              </a:pPr>
              <a:t>‹#›</a:t>
            </a:fld>
            <a:endParaRPr lang="en-US"/>
          </a:p>
        </p:txBody>
      </p:sp>
    </p:spTree>
    <p:extLst>
      <p:ext uri="{BB962C8B-B14F-4D97-AF65-F5344CB8AC3E}">
        <p14:creationId xmlns:p14="http://schemas.microsoft.com/office/powerpoint/2010/main" val="2753583481"/>
      </p:ext>
    </p:extLst>
  </p:cSld>
  <p:clrMap bg1="lt1" tx1="dk1" bg2="lt2" tx2="dk2" accent1="accent1" accent2="accent2" accent3="accent3" accent4="accent4" accent5="accent5" accent6="accent6" hlink="hlink" folHlink="folHlink"/>
  <p:hf sldNum="0" dt="0"/>
  <p:notesStyle>
    <a:lvl1pPr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slide" Target="../slides/slide1.xml"/><Relationship Id="rId2" Type="http://schemas.openxmlformats.org/officeDocument/2006/relationships/notesMaster" Target="../notesMasters/notesMaster1.xml"/><Relationship Id="rId1" Type="http://schemas.openxmlformats.org/officeDocument/2006/relationships/vmlDrawing" Target="../drawings/vmlDrawing1.vml"/><Relationship Id="rId5" Type="http://schemas.openxmlformats.org/officeDocument/2006/relationships/image" Target="../media/image3.wmf"/><Relationship Id="rId4" Type="http://schemas.openxmlformats.org/officeDocument/2006/relationships/oleObject" Target="../embeddings/oleObject1.bin"/></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3797" name="Object 8"/>
          <p:cNvGraphicFramePr>
            <a:graphicFrameLocks noGrp="1" noChangeAspect="1"/>
          </p:cNvGraphicFramePr>
          <p:nvPr/>
        </p:nvGraphicFramePr>
        <p:xfrm>
          <a:off x="4436216" y="1"/>
          <a:ext cx="2567834" cy="614262"/>
        </p:xfrm>
        <a:graphic>
          <a:graphicData uri="http://schemas.openxmlformats.org/presentationml/2006/ole">
            <mc:AlternateContent xmlns:mc="http://schemas.openxmlformats.org/markup-compatibility/2006">
              <mc:Choice xmlns:v="urn:schemas-microsoft-com:vml" Requires="v">
                <p:oleObj spid="_x0000_s33837" name="Document" r:id="rId4" imgW="5715000" imgH="1990725" progId="">
                  <p:embed/>
                </p:oleObj>
              </mc:Choice>
              <mc:Fallback>
                <p:oleObj name="Document" r:id="rId4" imgW="5715000" imgH="1990725" progId="">
                  <p:embed/>
                  <p:pic>
                    <p:nvPicPr>
                      <p:cNvPr id="0" name="Picture 44"/>
                      <p:cNvPicPr>
                        <a:picLocks noGrp="1"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436216" y="1"/>
                        <a:ext cx="2567834" cy="6142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33798" name="Rectangle 2"/>
          <p:cNvSpPr>
            <a:spLocks noGrp="1" noRot="1" noChangeAspect="1" noChangeArrowheads="1" noTextEdit="1"/>
          </p:cNvSpPr>
          <p:nvPr>
            <p:ph type="sldImg"/>
          </p:nvPr>
        </p:nvSpPr>
        <p:spPr>
          <a:ln/>
        </p:spPr>
      </p:sp>
      <p:sp>
        <p:nvSpPr>
          <p:cNvPr id="33799" name="Rectangle 3"/>
          <p:cNvSpPr>
            <a:spLocks noGrp="1" noChangeArrowheads="1"/>
          </p:cNvSpPr>
          <p:nvPr>
            <p:ph type="body" idx="1"/>
          </p:nvPr>
        </p:nvSpPr>
        <p:spPr>
          <a:noFill/>
          <a:ln w="9525"/>
        </p:spPr>
        <p:txBody>
          <a:bodyPr/>
          <a:lstStyle/>
          <a:p>
            <a:endParaRPr lang="en-US" dirty="0" smtClean="0"/>
          </a:p>
        </p:txBody>
      </p:sp>
      <p:sp>
        <p:nvSpPr>
          <p:cNvPr id="2" name="Footer Placeholder 1"/>
          <p:cNvSpPr>
            <a:spLocks noGrp="1"/>
          </p:cNvSpPr>
          <p:nvPr>
            <p:ph type="ftr" sz="quarter" idx="10"/>
          </p:nvPr>
        </p:nvSpPr>
        <p:spPr/>
        <p:txBody>
          <a:bodyPr/>
          <a:lstStyle/>
          <a:p>
            <a:pPr>
              <a:defRPr/>
            </a:pPr>
            <a:endParaRPr lang="en-US"/>
          </a:p>
        </p:txBody>
      </p:sp>
      <p:sp>
        <p:nvSpPr>
          <p:cNvPr id="3" name="Header Placeholder 2"/>
          <p:cNvSpPr>
            <a:spLocks noGrp="1"/>
          </p:cNvSpPr>
          <p:nvPr>
            <p:ph type="hdr" sz="quarter" idx="11"/>
          </p:nvPr>
        </p:nvSpPr>
        <p:spPr/>
        <p:txBody>
          <a:bodyPr/>
          <a:lstStyle/>
          <a:p>
            <a:pPr>
              <a:defRPr/>
            </a:pPr>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Rot="1" noChangeAspect="1" noChangeArrowheads="1" noTextEdit="1"/>
          </p:cNvSpPr>
          <p:nvPr>
            <p:ph type="sldImg"/>
          </p:nvPr>
        </p:nvSpPr>
        <p:spPr bwMode="auto">
          <a:xfrm>
            <a:off x="1214438" y="687388"/>
            <a:ext cx="4578350" cy="3433762"/>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867" name="Rectangle 3"/>
          <p:cNvSpPr>
            <a:spLocks noGrp="1" noChangeArrowheads="1"/>
          </p:cNvSpPr>
          <p:nvPr>
            <p:ph type="body" idx="1"/>
          </p:nvPr>
        </p:nvSpPr>
        <p:spPr bwMode="auto">
          <a:xfrm>
            <a:off x="933874" y="4350233"/>
            <a:ext cx="5136303" cy="419903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36868" name="Footer Placeholder 1"/>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endParaRPr lang="en-US" altLang="en-US" smtClean="0">
              <a:latin typeface="CopprplGoth Bd BT" pitchFamily="34" charset="0"/>
            </a:endParaRPr>
          </a:p>
        </p:txBody>
      </p:sp>
      <p:sp>
        <p:nvSpPr>
          <p:cNvPr id="36869" name="Header Placeholder 2"/>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endParaRPr lang="en-US" altLang="en-US" smtClean="0">
              <a:latin typeface="CopprplGoth Bd BT"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Rot="1" noChangeAspect="1" noChangeArrowheads="1" noTextEdit="1"/>
          </p:cNvSpPr>
          <p:nvPr>
            <p:ph type="sldImg"/>
          </p:nvPr>
        </p:nvSpPr>
        <p:spPr bwMode="auto">
          <a:xfrm>
            <a:off x="1214438" y="687388"/>
            <a:ext cx="4578350" cy="3433762"/>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1" name="Rectangle 3"/>
          <p:cNvSpPr>
            <a:spLocks noGrp="1" noChangeArrowheads="1"/>
          </p:cNvSpPr>
          <p:nvPr>
            <p:ph type="body" idx="1"/>
          </p:nvPr>
        </p:nvSpPr>
        <p:spPr bwMode="auto">
          <a:xfrm>
            <a:off x="933874" y="4350233"/>
            <a:ext cx="5136303" cy="419903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37892" name="Footer Placeholder 1"/>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endParaRPr lang="en-US" altLang="en-US" smtClean="0">
              <a:latin typeface="CopprplGoth Bd BT" pitchFamily="34" charset="0"/>
            </a:endParaRPr>
          </a:p>
        </p:txBody>
      </p:sp>
      <p:sp>
        <p:nvSpPr>
          <p:cNvPr id="37893" name="Header Placeholder 2"/>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endParaRPr lang="en-US" altLang="en-US" smtClean="0">
              <a:latin typeface="CopprplGoth Bd BT"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Selected on the basis of measurability, impact, Title V priority activities</a:t>
            </a:r>
          </a:p>
        </p:txBody>
      </p:sp>
      <p:sp>
        <p:nvSpPr>
          <p:cNvPr id="30724"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endParaRPr lang="en-US" altLang="en-US" smtClean="0">
              <a:latin typeface="CopprplGoth Bd BT" pitchFamily="34" charset="0"/>
            </a:endParaRPr>
          </a:p>
        </p:txBody>
      </p:sp>
      <p:sp>
        <p:nvSpPr>
          <p:cNvPr id="30725" name="Header Placeholder 4"/>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endParaRPr lang="en-US" altLang="en-US" smtClean="0">
              <a:latin typeface="CopprplGoth Bd BT" pitchFamily="34"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Rot="1" noChangeAspect="1" noChangeArrowheads="1" noTextEdit="1"/>
          </p:cNvSpPr>
          <p:nvPr>
            <p:ph type="sldImg"/>
          </p:nvPr>
        </p:nvSpPr>
        <p:spPr bwMode="auto">
          <a:xfrm>
            <a:off x="1214438" y="687388"/>
            <a:ext cx="4578350" cy="3433762"/>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Rectangle 3"/>
          <p:cNvSpPr>
            <a:spLocks noGrp="1" noChangeArrowheads="1"/>
          </p:cNvSpPr>
          <p:nvPr>
            <p:ph type="body" idx="1"/>
          </p:nvPr>
        </p:nvSpPr>
        <p:spPr bwMode="auto">
          <a:xfrm>
            <a:off x="933874" y="4350233"/>
            <a:ext cx="5136303" cy="419903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29700" name="Footer Placeholder 1"/>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endParaRPr lang="en-US" altLang="en-US" smtClean="0">
              <a:latin typeface="CopprplGoth Bd BT" pitchFamily="34" charset="0"/>
            </a:endParaRPr>
          </a:p>
        </p:txBody>
      </p:sp>
      <p:sp>
        <p:nvSpPr>
          <p:cNvPr id="29701" name="Header Placeholder 2"/>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endParaRPr lang="en-US" altLang="en-US" smtClean="0">
              <a:latin typeface="CopprplGoth Bd BT" pitchFamily="34"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Adequate insurance is defined by these criteria: child currently has health insurance coverage AND benefits usually or always meet child's needs AND usually or always allow child to see needed providers AND either no out-of-pocket expenses or out-of-pocket expenses are usually or always reasonable.</a:t>
            </a:r>
          </a:p>
          <a:p>
            <a:endParaRPr lang="en-US" altLang="en-US" smtClean="0"/>
          </a:p>
          <a:p>
            <a:endParaRPr lang="en-US" altLang="en-US" smtClean="0"/>
          </a:p>
        </p:txBody>
      </p:sp>
      <p:sp>
        <p:nvSpPr>
          <p:cNvPr id="31748"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endParaRPr lang="en-US" altLang="en-US" smtClean="0">
              <a:latin typeface="CopprplGoth Bd BT" pitchFamily="34" charset="0"/>
            </a:endParaRPr>
          </a:p>
        </p:txBody>
      </p:sp>
      <p:sp>
        <p:nvSpPr>
          <p:cNvPr id="31749" name="Header Placeholder 4"/>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endParaRPr lang="en-US" altLang="en-US" smtClean="0">
              <a:latin typeface="CopprplGoth Bd BT" pitchFamily="34"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32772"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endParaRPr lang="en-US" altLang="en-US" smtClean="0">
              <a:latin typeface="CopprplGoth Bd BT" pitchFamily="34" charset="0"/>
            </a:endParaRPr>
          </a:p>
        </p:txBody>
      </p:sp>
      <p:sp>
        <p:nvSpPr>
          <p:cNvPr id="32773" name="Header Placeholder 4"/>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endParaRPr lang="en-US" altLang="en-US" smtClean="0">
              <a:latin typeface="CopprplGoth Bd BT" pitchFamily="34"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Medical home is accessible, family-centered, continuous, comprehensive, coordinated, compassionate and culturally effective</a:t>
            </a:r>
          </a:p>
          <a:p>
            <a:r>
              <a:rPr lang="en-US" altLang="en-US" smtClean="0"/>
              <a:t>Indicator 4.9: Personal doctor or nurse - pdn </a:t>
            </a:r>
            <a:br>
              <a:rPr lang="en-US" altLang="en-US" smtClean="0"/>
            </a:br>
            <a:r>
              <a:rPr lang="en-US" altLang="en-US" smtClean="0"/>
              <a:t>- Indicator 4.9a: Usual source for sick and well care - usual </a:t>
            </a:r>
            <a:br>
              <a:rPr lang="en-US" altLang="en-US" smtClean="0"/>
            </a:br>
            <a:r>
              <a:rPr lang="en-US" altLang="en-US" smtClean="0"/>
              <a:t>- Indicator 4.9b: Family-centered care - famcent </a:t>
            </a:r>
            <a:br>
              <a:rPr lang="en-US" altLang="en-US" smtClean="0"/>
            </a:br>
            <a:r>
              <a:rPr lang="en-US" altLang="en-US" smtClean="0"/>
              <a:t>- Indicator 4.9c: Problems getting needed referrals - norefprob </a:t>
            </a:r>
            <a:br>
              <a:rPr lang="en-US" altLang="en-US" smtClean="0"/>
            </a:br>
            <a:r>
              <a:rPr lang="en-US" altLang="en-US" smtClean="0"/>
              <a:t>- Indicator 4.9d: Effective Care Coordination when needed - carecoor. </a:t>
            </a:r>
          </a:p>
          <a:p>
            <a:r>
              <a:rPr lang="en-US" altLang="en-US" smtClean="0"/>
              <a:t>System of services for CSHCN (partners in decision making and satisfied with services, coordinated ongoing care in medical home, adequate services to pay for needed services, community-based service systems are organized so they can use them effectively, received services to make transitions to all aspects of adult life, healthcare, work, and independence)</a:t>
            </a:r>
          </a:p>
        </p:txBody>
      </p:sp>
      <p:sp>
        <p:nvSpPr>
          <p:cNvPr id="33796"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endParaRPr lang="en-US" altLang="en-US" smtClean="0">
              <a:latin typeface="CopprplGoth Bd BT" pitchFamily="34" charset="0"/>
            </a:endParaRPr>
          </a:p>
        </p:txBody>
      </p:sp>
      <p:sp>
        <p:nvSpPr>
          <p:cNvPr id="33797" name="Header Placeholder 4"/>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endParaRPr lang="en-US" altLang="en-US" smtClean="0">
              <a:latin typeface="CopprplGoth Bd BT" pitchFamily="34"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48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34820"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endParaRPr lang="en-US" altLang="en-US" smtClean="0">
              <a:latin typeface="CopprplGoth Bd BT" pitchFamily="34" charset="0"/>
            </a:endParaRPr>
          </a:p>
        </p:txBody>
      </p:sp>
      <p:sp>
        <p:nvSpPr>
          <p:cNvPr id="34821" name="Header Placeholder 4"/>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endParaRPr lang="en-US" altLang="en-US" smtClean="0">
              <a:latin typeface="CopprplGoth Bd BT" pitchFamily="34"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35844"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endParaRPr lang="en-US" altLang="en-US" smtClean="0">
              <a:latin typeface="CopprplGoth Bd BT" pitchFamily="34" charset="0"/>
            </a:endParaRPr>
          </a:p>
        </p:txBody>
      </p:sp>
      <p:sp>
        <p:nvSpPr>
          <p:cNvPr id="35845" name="Header Placeholder 4"/>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endParaRPr lang="en-US" altLang="en-US" smtClean="0">
              <a:latin typeface="CopprplGoth Bd BT" pitchFamily="34"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35844"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endParaRPr lang="en-US" altLang="en-US" smtClean="0">
              <a:latin typeface="CopprplGoth Bd BT" pitchFamily="34" charset="0"/>
            </a:endParaRPr>
          </a:p>
        </p:txBody>
      </p:sp>
      <p:sp>
        <p:nvSpPr>
          <p:cNvPr id="35845" name="Header Placeholder 4"/>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endParaRPr lang="en-US" altLang="en-US" smtClean="0">
              <a:latin typeface="CopprplGoth Bd BT"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Selected on the basis of measurability, impact, Title V priority activities</a:t>
            </a:r>
          </a:p>
        </p:txBody>
      </p:sp>
      <p:sp>
        <p:nvSpPr>
          <p:cNvPr id="30724"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endParaRPr lang="en-US" altLang="en-US" smtClean="0">
              <a:latin typeface="CopprplGoth Bd BT" pitchFamily="34" charset="0"/>
            </a:endParaRPr>
          </a:p>
        </p:txBody>
      </p:sp>
      <p:sp>
        <p:nvSpPr>
          <p:cNvPr id="30725" name="Header Placeholder 4"/>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endParaRPr lang="en-US" altLang="en-US" smtClean="0">
              <a:latin typeface="CopprplGoth Bd BT" pitchFamily="34"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Rot="1" noChangeAspect="1" noChangeArrowheads="1" noTextEdit="1"/>
          </p:cNvSpPr>
          <p:nvPr>
            <p:ph type="sldImg"/>
          </p:nvPr>
        </p:nvSpPr>
        <p:spPr bwMode="auto">
          <a:xfrm>
            <a:off x="1214438" y="687388"/>
            <a:ext cx="4578350" cy="3433762"/>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Rectangle 3"/>
          <p:cNvSpPr>
            <a:spLocks noGrp="1" noChangeArrowheads="1"/>
          </p:cNvSpPr>
          <p:nvPr>
            <p:ph type="body" idx="1"/>
          </p:nvPr>
        </p:nvSpPr>
        <p:spPr bwMode="auto">
          <a:xfrm>
            <a:off x="933874" y="4350233"/>
            <a:ext cx="5136303" cy="419903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29700" name="Footer Placeholder 1"/>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endParaRPr lang="en-US" altLang="en-US" smtClean="0">
              <a:latin typeface="CopprplGoth Bd BT" pitchFamily="34" charset="0"/>
            </a:endParaRPr>
          </a:p>
        </p:txBody>
      </p:sp>
      <p:sp>
        <p:nvSpPr>
          <p:cNvPr id="29701" name="Header Placeholder 2"/>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endParaRPr lang="en-US" altLang="en-US" smtClean="0">
              <a:latin typeface="CopprplGoth Bd BT" pitchFamily="34"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02" name="Rectangle 2"/>
          <p:cNvSpPr>
            <a:spLocks noGrp="1" noRot="1" noChangeAspect="1" noChangeArrowheads="1" noTextEdit="1"/>
          </p:cNvSpPr>
          <p:nvPr>
            <p:ph type="sldImg"/>
          </p:nvPr>
        </p:nvSpPr>
        <p:spPr>
          <a:xfrm>
            <a:off x="1196975" y="692150"/>
            <a:ext cx="4610100" cy="3457575"/>
          </a:xfrm>
          <a:ln/>
        </p:spPr>
      </p:sp>
      <p:sp>
        <p:nvSpPr>
          <p:cNvPr id="614403" name="Rectangle 3"/>
          <p:cNvSpPr>
            <a:spLocks noGrp="1" noChangeArrowheads="1"/>
          </p:cNvSpPr>
          <p:nvPr>
            <p:ph type="body" idx="1"/>
          </p:nvPr>
        </p:nvSpPr>
        <p:spPr>
          <a:xfrm>
            <a:off x="701040" y="4381734"/>
            <a:ext cx="5601971" cy="4150204"/>
          </a:xfrm>
        </p:spPr>
        <p:txBody>
          <a:bodyPr/>
          <a:lstStyle/>
          <a:p>
            <a:r>
              <a:rPr lang="en-US" altLang="en-US"/>
              <a:t>Key terms in this definition of EBPH are…</a:t>
            </a:r>
          </a:p>
          <a:p>
            <a:r>
              <a:rPr lang="en-US" altLang="en-US"/>
              <a:t>EXPLICIT:  Use defined methods</a:t>
            </a:r>
          </a:p>
          <a:p>
            <a:r>
              <a:rPr lang="en-US" altLang="en-US"/>
              <a:t>JUDICIOUS:  Use judgment</a:t>
            </a:r>
          </a:p>
          <a:p>
            <a:r>
              <a:rPr lang="en-US" altLang="en-US"/>
              <a:t>BEST EVIDENCE:  Sort through the literature and identify what is useful</a:t>
            </a: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8194" name="Rectangle 2"/>
          <p:cNvSpPr>
            <a:spLocks noGrp="1" noRot="1" noChangeAspect="1" noChangeArrowheads="1" noTextEdit="1"/>
          </p:cNvSpPr>
          <p:nvPr>
            <p:ph type="sldImg"/>
          </p:nvPr>
        </p:nvSpPr>
        <p:spPr>
          <a:ln/>
        </p:spPr>
      </p:sp>
      <p:sp>
        <p:nvSpPr>
          <p:cNvPr id="648195"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0242" name="Rectangle 2"/>
          <p:cNvSpPr>
            <a:spLocks noGrp="1" noRot="1" noChangeAspect="1" noChangeArrowheads="1" noTextEdit="1"/>
          </p:cNvSpPr>
          <p:nvPr>
            <p:ph type="sldImg"/>
          </p:nvPr>
        </p:nvSpPr>
        <p:spPr>
          <a:ln/>
        </p:spPr>
      </p:sp>
      <p:sp>
        <p:nvSpPr>
          <p:cNvPr id="650243"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4338" name="Rectangle 2"/>
          <p:cNvSpPr>
            <a:spLocks noGrp="1" noRot="1" noChangeAspect="1" noChangeArrowheads="1" noTextEdit="1"/>
          </p:cNvSpPr>
          <p:nvPr>
            <p:ph type="sldImg"/>
          </p:nvPr>
        </p:nvSpPr>
        <p:spPr>
          <a:xfrm>
            <a:off x="1196975" y="692150"/>
            <a:ext cx="4610100" cy="3457575"/>
          </a:xfrm>
          <a:ln/>
        </p:spPr>
      </p:sp>
      <p:sp>
        <p:nvSpPr>
          <p:cNvPr id="654339" name="Rectangle 3"/>
          <p:cNvSpPr>
            <a:spLocks noGrp="1" noChangeArrowheads="1"/>
          </p:cNvSpPr>
          <p:nvPr>
            <p:ph type="body" idx="1"/>
          </p:nvPr>
        </p:nvSpPr>
        <p:spPr>
          <a:xfrm>
            <a:off x="934191" y="4381734"/>
            <a:ext cx="5135669" cy="4150204"/>
          </a:xfrm>
        </p:spPr>
        <p:txBody>
          <a:bodyPr/>
          <a:lstStyle/>
          <a:p>
            <a:endParaRPr lang="en-US" alt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6450" name="Rectangle 2"/>
          <p:cNvSpPr>
            <a:spLocks noGrp="1" noRot="1" noChangeAspect="1" noChangeArrowheads="1" noTextEdit="1"/>
          </p:cNvSpPr>
          <p:nvPr>
            <p:ph type="sldImg"/>
          </p:nvPr>
        </p:nvSpPr>
        <p:spPr>
          <a:xfrm>
            <a:off x="1196975" y="692150"/>
            <a:ext cx="4610100" cy="3457575"/>
          </a:xfrm>
          <a:ln/>
        </p:spPr>
      </p:sp>
      <p:sp>
        <p:nvSpPr>
          <p:cNvPr id="616451" name="Rectangle 3"/>
          <p:cNvSpPr>
            <a:spLocks noGrp="1" noChangeArrowheads="1"/>
          </p:cNvSpPr>
          <p:nvPr>
            <p:ph type="body" idx="1"/>
          </p:nvPr>
        </p:nvSpPr>
        <p:spPr>
          <a:xfrm>
            <a:off x="701040" y="4381734"/>
            <a:ext cx="5601971" cy="4150204"/>
          </a:xfrm>
        </p:spPr>
        <p:txBody>
          <a:bodyPr/>
          <a:lstStyle/>
          <a:p>
            <a:r>
              <a:rPr lang="en-US" altLang="en-US"/>
              <a:t>These are the steps of Evidence-Based Public Health (EBPH) as described by Brownson et al.</a:t>
            </a: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5666" name="Rectangle 2"/>
          <p:cNvSpPr>
            <a:spLocks noGrp="1" noRot="1" noChangeAspect="1" noChangeArrowheads="1" noTextEdit="1"/>
          </p:cNvSpPr>
          <p:nvPr>
            <p:ph type="sldImg"/>
          </p:nvPr>
        </p:nvSpPr>
        <p:spPr>
          <a:ln/>
        </p:spPr>
      </p:sp>
      <p:sp>
        <p:nvSpPr>
          <p:cNvPr id="625667"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6386" name="Rectangle 2"/>
          <p:cNvSpPr>
            <a:spLocks noGrp="1" noRot="1" noChangeAspect="1" noChangeArrowheads="1" noTextEdit="1"/>
          </p:cNvSpPr>
          <p:nvPr>
            <p:ph type="sldImg"/>
          </p:nvPr>
        </p:nvSpPr>
        <p:spPr>
          <a:ln/>
        </p:spPr>
      </p:sp>
      <p:sp>
        <p:nvSpPr>
          <p:cNvPr id="656387"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8434" name="Rectangle 2"/>
          <p:cNvSpPr>
            <a:spLocks noGrp="1" noRot="1" noChangeAspect="1" noChangeArrowheads="1" noTextEdit="1"/>
          </p:cNvSpPr>
          <p:nvPr>
            <p:ph type="sldImg"/>
          </p:nvPr>
        </p:nvSpPr>
        <p:spPr>
          <a:ln/>
        </p:spPr>
      </p:sp>
      <p:sp>
        <p:nvSpPr>
          <p:cNvPr id="658435"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7954" name="Rectangle 2"/>
          <p:cNvSpPr>
            <a:spLocks noGrp="1" noRot="1" noChangeAspect="1" noChangeArrowheads="1" noTextEdit="1"/>
          </p:cNvSpPr>
          <p:nvPr>
            <p:ph type="sldImg"/>
          </p:nvPr>
        </p:nvSpPr>
        <p:spPr>
          <a:ln/>
        </p:spPr>
      </p:sp>
      <p:sp>
        <p:nvSpPr>
          <p:cNvPr id="637955"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Selected on the basis of measurability, impact, Title V priority activities</a:t>
            </a:r>
          </a:p>
        </p:txBody>
      </p:sp>
      <p:sp>
        <p:nvSpPr>
          <p:cNvPr id="30724"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endParaRPr lang="en-US" altLang="en-US" smtClean="0">
              <a:latin typeface="CopprplGoth Bd BT" pitchFamily="34" charset="0"/>
            </a:endParaRPr>
          </a:p>
        </p:txBody>
      </p:sp>
      <p:sp>
        <p:nvSpPr>
          <p:cNvPr id="30725" name="Header Placeholder 4"/>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endParaRPr lang="en-US" altLang="en-US" smtClean="0">
              <a:latin typeface="CopprplGoth Bd BT" pitchFamily="34" charset="0"/>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2050" name="Rectangle 2"/>
          <p:cNvSpPr>
            <a:spLocks noGrp="1" noRot="1" noChangeAspect="1" noChangeArrowheads="1" noTextEdit="1"/>
          </p:cNvSpPr>
          <p:nvPr>
            <p:ph type="sldImg"/>
          </p:nvPr>
        </p:nvSpPr>
        <p:spPr>
          <a:ln/>
        </p:spPr>
      </p:sp>
      <p:sp>
        <p:nvSpPr>
          <p:cNvPr id="642051"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4098" name="Rectangle 2"/>
          <p:cNvSpPr>
            <a:spLocks noGrp="1" noRot="1" noChangeAspect="1" noChangeArrowheads="1" noTextEdit="1"/>
          </p:cNvSpPr>
          <p:nvPr>
            <p:ph type="sldImg"/>
          </p:nvPr>
        </p:nvSpPr>
        <p:spPr>
          <a:ln/>
        </p:spPr>
      </p:sp>
      <p:sp>
        <p:nvSpPr>
          <p:cNvPr id="644099"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2290" name="Rectangle 2"/>
          <p:cNvSpPr>
            <a:spLocks noGrp="1" noRot="1" noChangeAspect="1" noChangeArrowheads="1" noTextEdit="1"/>
          </p:cNvSpPr>
          <p:nvPr>
            <p:ph type="sldImg"/>
          </p:nvPr>
        </p:nvSpPr>
        <p:spPr>
          <a:ln/>
        </p:spPr>
      </p:sp>
      <p:sp>
        <p:nvSpPr>
          <p:cNvPr id="652291"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8914" name="Rectangle 2"/>
          <p:cNvSpPr>
            <a:spLocks noGrp="1" noRot="1" noChangeAspect="1" noChangeArrowheads="1" noTextEdit="1"/>
          </p:cNvSpPr>
          <p:nvPr>
            <p:ph type="sldImg"/>
          </p:nvPr>
        </p:nvSpPr>
        <p:spPr>
          <a:ln/>
        </p:spPr>
      </p:sp>
      <p:sp>
        <p:nvSpPr>
          <p:cNvPr id="678915"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0178" name="Rectangle 2"/>
          <p:cNvSpPr>
            <a:spLocks noGrp="1" noRot="1" noChangeAspect="1" noChangeArrowheads="1" noTextEdit="1"/>
          </p:cNvSpPr>
          <p:nvPr>
            <p:ph type="sldImg"/>
          </p:nvPr>
        </p:nvSpPr>
        <p:spPr>
          <a:xfrm>
            <a:off x="1196975" y="692150"/>
            <a:ext cx="4610100" cy="3457575"/>
          </a:xfrm>
          <a:ln/>
        </p:spPr>
      </p:sp>
      <p:sp>
        <p:nvSpPr>
          <p:cNvPr id="690179" name="Rectangle 3"/>
          <p:cNvSpPr>
            <a:spLocks noGrp="1" noChangeArrowheads="1"/>
          </p:cNvSpPr>
          <p:nvPr>
            <p:ph type="body" idx="1"/>
          </p:nvPr>
        </p:nvSpPr>
        <p:spPr>
          <a:xfrm>
            <a:off x="701040" y="4381734"/>
            <a:ext cx="5601971" cy="4150204"/>
          </a:xfrm>
        </p:spPr>
        <p:txBody>
          <a:bodyPr/>
          <a:lstStyle/>
          <a:p>
            <a:r>
              <a:rPr lang="en-US" altLang="en-US" sz="1600"/>
              <a:t>Further evidence to suggest more active management is seen in this slide. Index of occurrence of delivery route by day of the week. The red line represents the average number of deliveries on a given day of the week by delivery route.</a:t>
            </a:r>
          </a:p>
          <a:p>
            <a:r>
              <a:rPr lang="en-US" altLang="en-US" sz="1600"/>
              <a:t>Points above mean higher than average, and points below mean lower than average.</a:t>
            </a:r>
          </a:p>
          <a:p>
            <a:r>
              <a:rPr lang="en-US" altLang="en-US" sz="1600"/>
              <a:t>You can see that cesareans without a trial of labor follow vaginal deliveries very closely, but that cesareans without a trial of labor have a sharp peak on Fridays.</a:t>
            </a:r>
            <a:r>
              <a:rPr lang="en-US" altLang="en-US"/>
              <a:t> </a:t>
            </a:r>
          </a:p>
          <a:p>
            <a:endParaRPr lang="en-US" alt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2226" name="Rectangle 2"/>
          <p:cNvSpPr>
            <a:spLocks noGrp="1" noRot="1" noChangeAspect="1" noChangeArrowheads="1" noTextEdit="1"/>
          </p:cNvSpPr>
          <p:nvPr>
            <p:ph type="sldImg"/>
          </p:nvPr>
        </p:nvSpPr>
        <p:spPr>
          <a:xfrm>
            <a:off x="1196975" y="692150"/>
            <a:ext cx="4610100" cy="3457575"/>
          </a:xfrm>
          <a:ln/>
        </p:spPr>
      </p:sp>
      <p:sp>
        <p:nvSpPr>
          <p:cNvPr id="692227" name="Rectangle 3"/>
          <p:cNvSpPr>
            <a:spLocks noGrp="1" noChangeArrowheads="1"/>
          </p:cNvSpPr>
          <p:nvPr>
            <p:ph type="body" idx="1"/>
          </p:nvPr>
        </p:nvSpPr>
        <p:spPr>
          <a:xfrm>
            <a:off x="701040" y="4381734"/>
            <a:ext cx="5601971" cy="4150204"/>
          </a:xfrm>
        </p:spPr>
        <p:txBody>
          <a:bodyPr/>
          <a:lstStyle/>
          <a:p>
            <a:r>
              <a:rPr lang="en-US" altLang="en-US" sz="1600"/>
              <a:t>And to highlight the association of cesarean without trial of labor with late-preterm, this is the index of occurrence of late-preterm, by delivery route. You can see it follows a similar pattern to that on the previous slide.</a:t>
            </a: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20354" name="Rectangle 2"/>
          <p:cNvSpPr>
            <a:spLocks noGrp="1" noRot="1" noChangeAspect="1" noChangeArrowheads="1" noTextEdit="1"/>
          </p:cNvSpPr>
          <p:nvPr>
            <p:ph type="sldImg"/>
          </p:nvPr>
        </p:nvSpPr>
        <p:spPr>
          <a:ln/>
        </p:spPr>
      </p:sp>
      <p:sp>
        <p:nvSpPr>
          <p:cNvPr id="2020355" name="Rectangle 3"/>
          <p:cNvSpPr>
            <a:spLocks noGrp="1" noChangeArrowheads="1"/>
          </p:cNvSpPr>
          <p:nvPr>
            <p:ph type="body" idx="1"/>
          </p:nvPr>
        </p:nvSpPr>
        <p:spPr>
          <a:xfrm>
            <a:off x="701040" y="4381734"/>
            <a:ext cx="5601971" cy="4150204"/>
          </a:xfrm>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2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smtClean="0"/>
              <a:t>I’ve been at the vision for a year now, my vision has gotten clearer but  it’s still not quite 20/20 yet. But here’s my working vision statement:</a:t>
            </a:r>
          </a:p>
          <a:p>
            <a:pPr eaLnBrk="1" hangingPunct="1"/>
            <a:endParaRPr lang="en-US" smtClean="0"/>
          </a:p>
          <a:p>
            <a:pPr eaLnBrk="1" hangingPunct="1"/>
            <a:r>
              <a:rPr lang="en-US" smtClean="0"/>
              <a:t>We are going to improve maternal and child health in our nation by improving access, quality, integration, accountability, and equity. </a:t>
            </a:r>
          </a:p>
          <a:p>
            <a:pPr eaLnBrk="1" hangingPunct="1"/>
            <a:endParaRPr lang="en-US" smtClean="0"/>
          </a:p>
        </p:txBody>
      </p:sp>
      <p:sp>
        <p:nvSpPr>
          <p:cNvPr id="54276" name="Slide Number Placeholder 3"/>
          <p:cNvSpPr txBox="1">
            <a:spLocks noGrp="1"/>
          </p:cNvSpPr>
          <p:nvPr/>
        </p:nvSpPr>
        <p:spPr bwMode="auto">
          <a:xfrm>
            <a:off x="3967341" y="8760317"/>
            <a:ext cx="3035088" cy="4614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20" tIns="45660" rIns="91320" bIns="45660" anchor="b"/>
          <a:lstStyle>
            <a:lvl1pPr eaLnBrk="0" hangingPunct="0">
              <a:defRPr>
                <a:solidFill>
                  <a:schemeClr val="tx1"/>
                </a:solidFill>
                <a:latin typeface="CopprplGoth Bd BT"/>
                <a:cs typeface="Arial" pitchFamily="34" charset="0"/>
              </a:defRPr>
            </a:lvl1pPr>
            <a:lvl2pPr marL="742950" indent="-285750" eaLnBrk="0" hangingPunct="0">
              <a:defRPr>
                <a:solidFill>
                  <a:schemeClr val="tx1"/>
                </a:solidFill>
                <a:latin typeface="CopprplGoth Bd BT"/>
                <a:cs typeface="Arial" pitchFamily="34" charset="0"/>
              </a:defRPr>
            </a:lvl2pPr>
            <a:lvl3pPr marL="1143000" indent="-228600" eaLnBrk="0" hangingPunct="0">
              <a:defRPr>
                <a:solidFill>
                  <a:schemeClr val="tx1"/>
                </a:solidFill>
                <a:latin typeface="CopprplGoth Bd BT"/>
                <a:cs typeface="Arial" pitchFamily="34" charset="0"/>
              </a:defRPr>
            </a:lvl3pPr>
            <a:lvl4pPr marL="1600200" indent="-228600" eaLnBrk="0" hangingPunct="0">
              <a:defRPr>
                <a:solidFill>
                  <a:schemeClr val="tx1"/>
                </a:solidFill>
                <a:latin typeface="CopprplGoth Bd BT"/>
                <a:cs typeface="Arial" pitchFamily="34" charset="0"/>
              </a:defRPr>
            </a:lvl4pPr>
            <a:lvl5pPr marL="2057400" indent="-228600" eaLnBrk="0" hangingPunct="0">
              <a:defRPr>
                <a:solidFill>
                  <a:schemeClr val="tx1"/>
                </a:solidFill>
                <a:latin typeface="CopprplGoth Bd BT"/>
                <a:cs typeface="Arial" pitchFamily="34" charset="0"/>
              </a:defRPr>
            </a:lvl5pPr>
            <a:lvl6pPr marL="2514600" indent="-228600" eaLnBrk="0" fontAlgn="base" hangingPunct="0">
              <a:spcBef>
                <a:spcPct val="0"/>
              </a:spcBef>
              <a:spcAft>
                <a:spcPct val="0"/>
              </a:spcAft>
              <a:defRPr>
                <a:solidFill>
                  <a:schemeClr val="tx1"/>
                </a:solidFill>
                <a:latin typeface="CopprplGoth Bd BT"/>
                <a:cs typeface="Arial" pitchFamily="34" charset="0"/>
              </a:defRPr>
            </a:lvl6pPr>
            <a:lvl7pPr marL="2971800" indent="-228600" eaLnBrk="0" fontAlgn="base" hangingPunct="0">
              <a:spcBef>
                <a:spcPct val="0"/>
              </a:spcBef>
              <a:spcAft>
                <a:spcPct val="0"/>
              </a:spcAft>
              <a:defRPr>
                <a:solidFill>
                  <a:schemeClr val="tx1"/>
                </a:solidFill>
                <a:latin typeface="CopprplGoth Bd BT"/>
                <a:cs typeface="Arial" pitchFamily="34" charset="0"/>
              </a:defRPr>
            </a:lvl7pPr>
            <a:lvl8pPr marL="3429000" indent="-228600" eaLnBrk="0" fontAlgn="base" hangingPunct="0">
              <a:spcBef>
                <a:spcPct val="0"/>
              </a:spcBef>
              <a:spcAft>
                <a:spcPct val="0"/>
              </a:spcAft>
              <a:defRPr>
                <a:solidFill>
                  <a:schemeClr val="tx1"/>
                </a:solidFill>
                <a:latin typeface="CopprplGoth Bd BT"/>
                <a:cs typeface="Arial" pitchFamily="34" charset="0"/>
              </a:defRPr>
            </a:lvl8pPr>
            <a:lvl9pPr marL="3886200" indent="-228600" eaLnBrk="0" fontAlgn="base" hangingPunct="0">
              <a:spcBef>
                <a:spcPct val="0"/>
              </a:spcBef>
              <a:spcAft>
                <a:spcPct val="0"/>
              </a:spcAft>
              <a:defRPr>
                <a:solidFill>
                  <a:schemeClr val="tx1"/>
                </a:solidFill>
                <a:latin typeface="CopprplGoth Bd BT"/>
                <a:cs typeface="Arial" pitchFamily="34" charset="0"/>
              </a:defRPr>
            </a:lvl9pPr>
          </a:lstStyle>
          <a:p>
            <a:pPr algn="r" eaLnBrk="1" fontAlgn="base" hangingPunct="1">
              <a:spcBef>
                <a:spcPct val="0"/>
              </a:spcBef>
              <a:spcAft>
                <a:spcPct val="0"/>
              </a:spcAft>
            </a:pPr>
            <a:fld id="{00F9F0A6-FED6-44C4-A1B2-46015DA3C787}" type="slidenum">
              <a:rPr lang="en-US" sz="1200">
                <a:solidFill>
                  <a:srgbClr val="000000"/>
                </a:solidFill>
                <a:latin typeface="Calibri" pitchFamily="34" charset="0"/>
              </a:rPr>
              <a:pPr algn="r" eaLnBrk="1" fontAlgn="base" hangingPunct="1">
                <a:spcBef>
                  <a:spcPct val="0"/>
                </a:spcBef>
                <a:spcAft>
                  <a:spcPct val="0"/>
                </a:spcAft>
              </a:pPr>
              <a:t>7</a:t>
            </a:fld>
            <a:endParaRPr lang="en-US" sz="1200">
              <a:solidFill>
                <a:srgbClr val="000000"/>
              </a:solidFill>
              <a:latin typeface="Calibri"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Rot="1" noChangeAspect="1" noChangeArrowheads="1" noTextEdit="1"/>
          </p:cNvSpPr>
          <p:nvPr>
            <p:ph type="sldImg"/>
          </p:nvPr>
        </p:nvSpPr>
        <p:spPr>
          <a:xfrm>
            <a:off x="1214438" y="687388"/>
            <a:ext cx="4578350" cy="3433762"/>
          </a:xfrm>
          <a:ln/>
        </p:spPr>
      </p:sp>
      <p:sp>
        <p:nvSpPr>
          <p:cNvPr id="27651" name="Rectangle 3"/>
          <p:cNvSpPr>
            <a:spLocks noGrp="1" noChangeArrowheads="1"/>
          </p:cNvSpPr>
          <p:nvPr>
            <p:ph type="body" idx="1"/>
          </p:nvPr>
        </p:nvSpPr>
        <p:spPr>
          <a:xfrm>
            <a:off x="933875" y="4350235"/>
            <a:ext cx="5136303" cy="4199030"/>
          </a:xfrm>
          <a:noFill/>
          <a:ln/>
        </p:spPr>
        <p:txBody>
          <a:bodyPr/>
          <a:lstStyle/>
          <a:p>
            <a:endParaRPr lang="en-US" smtClean="0"/>
          </a:p>
        </p:txBody>
      </p:sp>
      <p:sp>
        <p:nvSpPr>
          <p:cNvPr id="2" name="Footer Placeholder 1"/>
          <p:cNvSpPr>
            <a:spLocks noGrp="1"/>
          </p:cNvSpPr>
          <p:nvPr>
            <p:ph type="ftr" sz="quarter" idx="10"/>
          </p:nvPr>
        </p:nvSpPr>
        <p:spPr/>
        <p:txBody>
          <a:bodyPr/>
          <a:lstStyle/>
          <a:p>
            <a:pPr>
              <a:defRPr/>
            </a:pPr>
            <a:endParaRPr lang="en-US">
              <a:solidFill>
                <a:prstClr val="black"/>
              </a:solidFill>
            </a:endParaRPr>
          </a:p>
        </p:txBody>
      </p:sp>
      <p:sp>
        <p:nvSpPr>
          <p:cNvPr id="3" name="Header Placeholder 2"/>
          <p:cNvSpPr>
            <a:spLocks noGrp="1"/>
          </p:cNvSpPr>
          <p:nvPr>
            <p:ph type="hdr" sz="quarter" idx="11"/>
          </p:nvPr>
        </p:nvSpPr>
        <p:spPr/>
        <p:txBody>
          <a:bodyPr/>
          <a:lstStyle/>
          <a:p>
            <a:pPr>
              <a:defRPr/>
            </a:pPr>
            <a:endParaRPr lang="en-US">
              <a:solidFill>
                <a:prstClr val="black"/>
              </a:solidFill>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Rot="1" noChangeAspect="1" noChangeArrowheads="1" noTextEdit="1"/>
          </p:cNvSpPr>
          <p:nvPr>
            <p:ph type="sldImg"/>
          </p:nvPr>
        </p:nvSpPr>
        <p:spPr>
          <a:xfrm>
            <a:off x="1214438" y="687388"/>
            <a:ext cx="4578350" cy="3433762"/>
          </a:xfrm>
          <a:ln/>
        </p:spPr>
      </p:sp>
      <p:sp>
        <p:nvSpPr>
          <p:cNvPr id="27651" name="Rectangle 3"/>
          <p:cNvSpPr>
            <a:spLocks noGrp="1" noChangeArrowheads="1"/>
          </p:cNvSpPr>
          <p:nvPr>
            <p:ph type="body" idx="1"/>
          </p:nvPr>
        </p:nvSpPr>
        <p:spPr>
          <a:xfrm>
            <a:off x="933875" y="4350235"/>
            <a:ext cx="5136303" cy="4199030"/>
          </a:xfrm>
          <a:noFill/>
          <a:ln/>
        </p:spPr>
        <p:txBody>
          <a:bodyPr/>
          <a:lstStyle/>
          <a:p>
            <a:endParaRPr lang="en-US" smtClean="0"/>
          </a:p>
        </p:txBody>
      </p:sp>
      <p:sp>
        <p:nvSpPr>
          <p:cNvPr id="2" name="Footer Placeholder 1"/>
          <p:cNvSpPr>
            <a:spLocks noGrp="1"/>
          </p:cNvSpPr>
          <p:nvPr>
            <p:ph type="ftr" sz="quarter" idx="10"/>
          </p:nvPr>
        </p:nvSpPr>
        <p:spPr/>
        <p:txBody>
          <a:bodyPr/>
          <a:lstStyle/>
          <a:p>
            <a:pPr>
              <a:defRPr/>
            </a:pPr>
            <a:endParaRPr lang="en-US">
              <a:solidFill>
                <a:prstClr val="black"/>
              </a:solidFill>
            </a:endParaRPr>
          </a:p>
        </p:txBody>
      </p:sp>
      <p:sp>
        <p:nvSpPr>
          <p:cNvPr id="3" name="Header Placeholder 2"/>
          <p:cNvSpPr>
            <a:spLocks noGrp="1"/>
          </p:cNvSpPr>
          <p:nvPr>
            <p:ph type="hdr" sz="quarter" idx="11"/>
          </p:nvPr>
        </p:nvSpPr>
        <p:spPr/>
        <p:txBody>
          <a:bodyPr/>
          <a:lstStyle/>
          <a:p>
            <a:pPr>
              <a:defRPr/>
            </a:pPr>
            <a:endParaRPr lang="en-US">
              <a:solidFill>
                <a:prstClr val="black"/>
              </a:solidFill>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27652"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endParaRPr lang="en-US" altLang="en-US" smtClean="0">
              <a:latin typeface="CopprplGoth Bd BT" pitchFamily="34" charset="0"/>
            </a:endParaRPr>
          </a:p>
        </p:txBody>
      </p:sp>
      <p:sp>
        <p:nvSpPr>
          <p:cNvPr id="27653" name="Header Placeholder 4"/>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endParaRPr lang="en-US" altLang="en-US" smtClean="0">
              <a:latin typeface="CopprplGoth Bd BT"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Rot="1" noChangeAspect="1" noChangeArrowheads="1" noTextEdit="1"/>
          </p:cNvSpPr>
          <p:nvPr>
            <p:ph type="sldImg"/>
          </p:nvPr>
        </p:nvSpPr>
        <p:spPr bwMode="auto">
          <a:xfrm>
            <a:off x="1214438" y="687388"/>
            <a:ext cx="4578350" cy="3433762"/>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Rectangle 3"/>
          <p:cNvSpPr>
            <a:spLocks noGrp="1" noChangeArrowheads="1"/>
          </p:cNvSpPr>
          <p:nvPr>
            <p:ph type="body" idx="1"/>
          </p:nvPr>
        </p:nvSpPr>
        <p:spPr bwMode="auto">
          <a:xfrm>
            <a:off x="933874" y="4350233"/>
            <a:ext cx="5136303" cy="419903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29700" name="Footer Placeholder 1"/>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endParaRPr lang="en-US" altLang="en-US" smtClean="0">
              <a:latin typeface="CopprplGoth Bd BT" pitchFamily="34" charset="0"/>
            </a:endParaRPr>
          </a:p>
        </p:txBody>
      </p:sp>
      <p:sp>
        <p:nvSpPr>
          <p:cNvPr id="29701" name="Header Placeholder 2"/>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endParaRPr lang="en-US" altLang="en-US" smtClean="0">
              <a:latin typeface="CopprplGoth Bd BT"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Rot="1" noChangeAspect="1" noChangeArrowheads="1" noTextEdit="1"/>
          </p:cNvSpPr>
          <p:nvPr>
            <p:ph type="sldImg"/>
          </p:nvPr>
        </p:nvSpPr>
        <p:spPr bwMode="auto">
          <a:xfrm>
            <a:off x="1214438" y="687388"/>
            <a:ext cx="4578350" cy="3433762"/>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Rectangle 3"/>
          <p:cNvSpPr>
            <a:spLocks noGrp="1" noChangeArrowheads="1"/>
          </p:cNvSpPr>
          <p:nvPr>
            <p:ph type="body" idx="1"/>
          </p:nvPr>
        </p:nvSpPr>
        <p:spPr bwMode="auto">
          <a:xfrm>
            <a:off x="933874" y="4350233"/>
            <a:ext cx="5136303" cy="419903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29700" name="Footer Placeholder 1"/>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endParaRPr lang="en-US" altLang="en-US" smtClean="0">
              <a:latin typeface="CopprplGoth Bd BT" pitchFamily="34" charset="0"/>
            </a:endParaRPr>
          </a:p>
        </p:txBody>
      </p:sp>
      <p:sp>
        <p:nvSpPr>
          <p:cNvPr id="29701" name="Header Placeholder 2"/>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endParaRPr lang="en-US" altLang="en-US" smtClean="0">
              <a:latin typeface="CopprplGoth Bd BT"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6350" y="20638"/>
            <a:ext cx="9144000" cy="6858000"/>
            <a:chOff x="0" y="0"/>
            <a:chExt cx="5760" cy="4320"/>
          </a:xfrm>
        </p:grpSpPr>
        <p:sp>
          <p:nvSpPr>
            <p:cNvPr id="5" name="Freeform 3"/>
            <p:cNvSpPr>
              <a:spLocks/>
            </p:cNvSpPr>
            <p:nvPr/>
          </p:nvSpPr>
          <p:spPr bwMode="hidden">
            <a:xfrm>
              <a:off x="0" y="3072"/>
              <a:ext cx="5760" cy="1248"/>
            </a:xfrm>
            <a:custGeom>
              <a:avLst/>
              <a:gdLst>
                <a:gd name="T0" fmla="*/ 4805 w 6027"/>
                <a:gd name="T1" fmla="*/ 109 h 2296"/>
                <a:gd name="T2" fmla="*/ 0 w 6027"/>
                <a:gd name="T3" fmla="*/ 109 h 2296"/>
                <a:gd name="T4" fmla="*/ 0 w 6027"/>
                <a:gd name="T5" fmla="*/ 0 h 2296"/>
                <a:gd name="T6" fmla="*/ 4805 w 6027"/>
                <a:gd name="T7" fmla="*/ 0 h 2296"/>
                <a:gd name="T8" fmla="*/ 4805 w 6027"/>
                <a:gd name="T9" fmla="*/ 109 h 2296"/>
                <a:gd name="T10" fmla="*/ 4805 w 6027"/>
                <a:gd name="T11" fmla="*/ 109 h 229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s>
                <a:gs pos="100000">
                  <a:schemeClr val="accent2"/>
                </a:gs>
              </a:gsLst>
              <a:lin ang="5400000" scaled="1"/>
            </a:gradFill>
            <a:ln w="9525">
              <a:noFill/>
              <a:round/>
              <a:headEnd/>
              <a:tailEnd/>
            </a:ln>
          </p:spPr>
          <p:txBody>
            <a:bodyPr/>
            <a:lstStyle/>
            <a:p>
              <a:endParaRPr lang="en-US"/>
            </a:p>
          </p:txBody>
        </p:sp>
        <p:sp>
          <p:nvSpPr>
            <p:cNvPr id="6" name="Freeform 4"/>
            <p:cNvSpPr>
              <a:spLocks/>
            </p:cNvSpPr>
            <p:nvPr/>
          </p:nvSpPr>
          <p:spPr bwMode="hidden">
            <a:xfrm>
              <a:off x="0" y="0"/>
              <a:ext cx="5760" cy="3072"/>
            </a:xfrm>
            <a:custGeom>
              <a:avLst/>
              <a:gdLst/>
              <a:ahLst/>
              <a:cxnLst>
                <a:cxn ang="0">
                  <a:pos x="6027" y="2296"/>
                </a:cxn>
                <a:cxn ang="0">
                  <a:pos x="0" y="2296"/>
                </a:cxn>
                <a:cxn ang="0">
                  <a:pos x="0" y="0"/>
                </a:cxn>
                <a:cxn ang="0">
                  <a:pos x="6027" y="0"/>
                </a:cxn>
                <a:cxn ang="0">
                  <a:pos x="6027" y="2296"/>
                </a:cxn>
                <a:cxn ang="0">
                  <a:pos x="6027" y="2296"/>
                </a:cxn>
              </a:cxnLst>
              <a:rect l="0" t="0" r="r" b="b"/>
              <a:pathLst>
                <a:path w="6027" h="2296">
                  <a:moveTo>
                    <a:pt x="6027" y="2296"/>
                  </a:moveTo>
                  <a:lnTo>
                    <a:pt x="0" y="2296"/>
                  </a:lnTo>
                  <a:lnTo>
                    <a:pt x="0" y="0"/>
                  </a:lnTo>
                  <a:lnTo>
                    <a:pt x="6027" y="0"/>
                  </a:lnTo>
                  <a:lnTo>
                    <a:pt x="6027" y="2296"/>
                  </a:lnTo>
                  <a:lnTo>
                    <a:pt x="6027" y="2296"/>
                  </a:lnTo>
                  <a:close/>
                </a:path>
              </a:pathLst>
            </a:custGeom>
            <a:gradFill rotWithShape="0">
              <a:gsLst>
                <a:gs pos="0">
                  <a:schemeClr val="bg1">
                    <a:gamma/>
                    <a:shade val="46275"/>
                    <a:invGamma/>
                  </a:schemeClr>
                </a:gs>
                <a:gs pos="100000">
                  <a:schemeClr val="bg1"/>
                </a:gs>
              </a:gsLst>
              <a:lin ang="5400000" scaled="1"/>
            </a:gradFill>
            <a:ln w="9525">
              <a:noFill/>
              <a:round/>
              <a:headEnd/>
              <a:tailEnd/>
            </a:ln>
          </p:spPr>
          <p:txBody>
            <a:bodyPr/>
            <a:lstStyle/>
            <a:p>
              <a:pPr eaLnBrk="0" hangingPunct="0">
                <a:defRPr/>
              </a:pPr>
              <a:endParaRPr lang="en-US"/>
            </a:p>
          </p:txBody>
        </p:sp>
      </p:grpSp>
      <p:sp>
        <p:nvSpPr>
          <p:cNvPr id="7" name="Freeform 5"/>
          <p:cNvSpPr>
            <a:spLocks/>
          </p:cNvSpPr>
          <p:nvPr/>
        </p:nvSpPr>
        <p:spPr bwMode="hidden">
          <a:xfrm>
            <a:off x="6242050" y="6269038"/>
            <a:ext cx="2895600" cy="609600"/>
          </a:xfrm>
          <a:custGeom>
            <a:avLst/>
            <a:gdLst>
              <a:gd name="T0" fmla="*/ 2147483647 w 5748"/>
              <a:gd name="T1" fmla="*/ 2147483647 h 246"/>
              <a:gd name="T2" fmla="*/ 0 w 5748"/>
              <a:gd name="T3" fmla="*/ 2147483647 h 246"/>
              <a:gd name="T4" fmla="*/ 0 w 5748"/>
              <a:gd name="T5" fmla="*/ 0 h 246"/>
              <a:gd name="T6" fmla="*/ 2147483647 w 5748"/>
              <a:gd name="T7" fmla="*/ 0 h 246"/>
              <a:gd name="T8" fmla="*/ 2147483647 w 5748"/>
              <a:gd name="T9" fmla="*/ 2147483647 h 246"/>
              <a:gd name="T10" fmla="*/ 2147483647 w 5748"/>
              <a:gd name="T11" fmla="*/ 2147483647 h 24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748" h="246">
                <a:moveTo>
                  <a:pt x="5748" y="246"/>
                </a:moveTo>
                <a:lnTo>
                  <a:pt x="0" y="246"/>
                </a:lnTo>
                <a:lnTo>
                  <a:pt x="0" y="0"/>
                </a:lnTo>
                <a:lnTo>
                  <a:pt x="5748" y="0"/>
                </a:lnTo>
                <a:lnTo>
                  <a:pt x="5748" y="246"/>
                </a:lnTo>
                <a:close/>
              </a:path>
            </a:pathLst>
          </a:custGeom>
          <a:gradFill rotWithShape="0">
            <a:gsLst>
              <a:gs pos="0">
                <a:schemeClr val="bg1"/>
              </a:gs>
              <a:gs pos="100000">
                <a:schemeClr val="hlink"/>
              </a:gs>
            </a:gsLst>
            <a:lin ang="18900000" scaled="1"/>
          </a:gradFill>
          <a:ln w="9525">
            <a:noFill/>
            <a:round/>
            <a:headEnd/>
            <a:tailEnd/>
          </a:ln>
        </p:spPr>
        <p:txBody>
          <a:bodyPr/>
          <a:lstStyle/>
          <a:p>
            <a:endParaRPr lang="en-US"/>
          </a:p>
        </p:txBody>
      </p:sp>
      <p:grpSp>
        <p:nvGrpSpPr>
          <p:cNvPr id="8" name="Group 6"/>
          <p:cNvGrpSpPr>
            <a:grpSpLocks/>
          </p:cNvGrpSpPr>
          <p:nvPr/>
        </p:nvGrpSpPr>
        <p:grpSpPr bwMode="auto">
          <a:xfrm>
            <a:off x="-1588" y="6034088"/>
            <a:ext cx="7845426" cy="850900"/>
            <a:chOff x="0" y="3792"/>
            <a:chExt cx="4942" cy="536"/>
          </a:xfrm>
        </p:grpSpPr>
        <p:sp>
          <p:nvSpPr>
            <p:cNvPr id="9" name="Freeform 7"/>
            <p:cNvSpPr>
              <a:spLocks/>
            </p:cNvSpPr>
            <p:nvPr userDrawn="1"/>
          </p:nvSpPr>
          <p:spPr bwMode="ltGray">
            <a:xfrm>
              <a:off x="1488" y="3792"/>
              <a:ext cx="3240" cy="536"/>
            </a:xfrm>
            <a:custGeom>
              <a:avLst/>
              <a:gdLst/>
              <a:ahLst/>
              <a:cxnLst>
                <a:cxn ang="0">
                  <a:pos x="3132" y="469"/>
                </a:cxn>
                <a:cxn ang="0">
                  <a:pos x="2995" y="395"/>
                </a:cxn>
                <a:cxn ang="0">
                  <a:pos x="2911" y="375"/>
                </a:cxn>
                <a:cxn ang="0">
                  <a:pos x="2678" y="228"/>
                </a:cxn>
                <a:cxn ang="0">
                  <a:pos x="2553" y="74"/>
                </a:cxn>
                <a:cxn ang="0">
                  <a:pos x="2457" y="7"/>
                </a:cxn>
                <a:cxn ang="0">
                  <a:pos x="2403" y="47"/>
                </a:cxn>
                <a:cxn ang="0">
                  <a:pos x="2289" y="74"/>
                </a:cxn>
                <a:cxn ang="0">
                  <a:pos x="2134" y="74"/>
                </a:cxn>
                <a:cxn ang="0">
                  <a:pos x="2044" y="128"/>
                </a:cxn>
                <a:cxn ang="0">
                  <a:pos x="1775" y="222"/>
                </a:cxn>
                <a:cxn ang="0">
                  <a:pos x="1602" y="181"/>
                </a:cxn>
                <a:cxn ang="0">
                  <a:pos x="1560" y="101"/>
                </a:cxn>
                <a:cxn ang="0">
                  <a:pos x="1542" y="87"/>
                </a:cxn>
                <a:cxn ang="0">
                  <a:pos x="1446" y="60"/>
                </a:cxn>
                <a:cxn ang="0">
                  <a:pos x="1375" y="74"/>
                </a:cxn>
                <a:cxn ang="0">
                  <a:pos x="1309" y="87"/>
                </a:cxn>
                <a:cxn ang="0">
                  <a:pos x="1243" y="13"/>
                </a:cxn>
                <a:cxn ang="0">
                  <a:pos x="1225" y="0"/>
                </a:cxn>
                <a:cxn ang="0">
                  <a:pos x="1189" y="0"/>
                </a:cxn>
                <a:cxn ang="0">
                  <a:pos x="1106" y="34"/>
                </a:cxn>
                <a:cxn ang="0">
                  <a:pos x="1106" y="34"/>
                </a:cxn>
                <a:cxn ang="0">
                  <a:pos x="1094" y="40"/>
                </a:cxn>
                <a:cxn ang="0">
                  <a:pos x="1070" y="54"/>
                </a:cxn>
                <a:cxn ang="0">
                  <a:pos x="1034" y="74"/>
                </a:cxn>
                <a:cxn ang="0">
                  <a:pos x="1004" y="74"/>
                </a:cxn>
                <a:cxn ang="0">
                  <a:pos x="986" y="74"/>
                </a:cxn>
                <a:cxn ang="0">
                  <a:pos x="956" y="81"/>
                </a:cxn>
                <a:cxn ang="0">
                  <a:pos x="920" y="94"/>
                </a:cxn>
                <a:cxn ang="0">
                  <a:pos x="884" y="107"/>
                </a:cxn>
                <a:cxn ang="0">
                  <a:pos x="843" y="128"/>
                </a:cxn>
                <a:cxn ang="0">
                  <a:pos x="813" y="141"/>
                </a:cxn>
                <a:cxn ang="0">
                  <a:pos x="789" y="148"/>
                </a:cxn>
                <a:cxn ang="0">
                  <a:pos x="783" y="154"/>
                </a:cxn>
                <a:cxn ang="0">
                  <a:pos x="556" y="228"/>
                </a:cxn>
                <a:cxn ang="0">
                  <a:pos x="394" y="294"/>
                </a:cxn>
                <a:cxn ang="0">
                  <a:pos x="107" y="462"/>
                </a:cxn>
                <a:cxn ang="0">
                  <a:pos x="0" y="536"/>
                </a:cxn>
                <a:cxn ang="0">
                  <a:pos x="3240" y="536"/>
                </a:cxn>
                <a:cxn ang="0">
                  <a:pos x="3132" y="469"/>
                </a:cxn>
                <a:cxn ang="0">
                  <a:pos x="3132" y="469"/>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lnTo>
                    <a:pt x="3132" y="469"/>
                  </a:lnTo>
                  <a:close/>
                </a:path>
              </a:pathLst>
            </a:custGeom>
            <a:gradFill rotWithShape="0">
              <a:gsLst>
                <a:gs pos="0">
                  <a:schemeClr val="bg2">
                    <a:gamma/>
                    <a:tint val="66667"/>
                    <a:invGamma/>
                  </a:schemeClr>
                </a:gs>
                <a:gs pos="100000">
                  <a:schemeClr val="bg2"/>
                </a:gs>
              </a:gsLst>
              <a:lin ang="5400000" scaled="1"/>
            </a:gradFill>
            <a:ln w="9525">
              <a:noFill/>
              <a:round/>
              <a:headEnd/>
              <a:tailEnd/>
            </a:ln>
          </p:spPr>
          <p:txBody>
            <a:bodyPr/>
            <a:lstStyle/>
            <a:p>
              <a:pPr eaLnBrk="0" hangingPunct="0">
                <a:defRPr/>
              </a:pPr>
              <a:endParaRPr lang="en-US"/>
            </a:p>
          </p:txBody>
        </p:sp>
        <p:grpSp>
          <p:nvGrpSpPr>
            <p:cNvPr id="10" name="Group 8"/>
            <p:cNvGrpSpPr>
              <a:grpSpLocks/>
            </p:cNvGrpSpPr>
            <p:nvPr userDrawn="1"/>
          </p:nvGrpSpPr>
          <p:grpSpPr bwMode="auto">
            <a:xfrm>
              <a:off x="2486" y="3792"/>
              <a:ext cx="2456" cy="536"/>
              <a:chOff x="2486" y="3792"/>
              <a:chExt cx="2456" cy="536"/>
            </a:xfrm>
          </p:grpSpPr>
          <p:sp>
            <p:nvSpPr>
              <p:cNvPr id="12" name="Freeform 9"/>
              <p:cNvSpPr>
                <a:spLocks/>
              </p:cNvSpPr>
              <p:nvPr userDrawn="1"/>
            </p:nvSpPr>
            <p:spPr bwMode="ltGray">
              <a:xfrm>
                <a:off x="3948" y="3799"/>
                <a:ext cx="994" cy="529"/>
              </a:xfrm>
              <a:custGeom>
                <a:avLst/>
                <a:gdLst>
                  <a:gd name="T0" fmla="*/ 636 w 994"/>
                  <a:gd name="T1" fmla="*/ 373 h 529"/>
                  <a:gd name="T2" fmla="*/ 495 w 994"/>
                  <a:gd name="T3" fmla="*/ 370 h 529"/>
                  <a:gd name="T4" fmla="*/ 280 w 994"/>
                  <a:gd name="T5" fmla="*/ 249 h 529"/>
                  <a:gd name="T6" fmla="*/ 127 w 994"/>
                  <a:gd name="T7" fmla="*/ 66 h 529"/>
                  <a:gd name="T8" fmla="*/ 0 w 994"/>
                  <a:gd name="T9" fmla="*/ 0 h 529"/>
                  <a:gd name="T10" fmla="*/ 22 w 994"/>
                  <a:gd name="T11" fmla="*/ 26 h 529"/>
                  <a:gd name="T12" fmla="*/ 0 w 994"/>
                  <a:gd name="T13" fmla="*/ 65 h 529"/>
                  <a:gd name="T14" fmla="*/ 30 w 994"/>
                  <a:gd name="T15" fmla="*/ 119 h 529"/>
                  <a:gd name="T16" fmla="*/ 75 w 994"/>
                  <a:gd name="T17" fmla="*/ 243 h 529"/>
                  <a:gd name="T18" fmla="*/ 45 w 994"/>
                  <a:gd name="T19" fmla="*/ 422 h 529"/>
                  <a:gd name="T20" fmla="*/ 200 w 994"/>
                  <a:gd name="T21" fmla="*/ 329 h 529"/>
                  <a:gd name="T22" fmla="*/ 592 w 994"/>
                  <a:gd name="T23" fmla="*/ 527 h 529"/>
                  <a:gd name="T24" fmla="*/ 994 w 994"/>
                  <a:gd name="T25" fmla="*/ 529 h 529"/>
                  <a:gd name="T26" fmla="*/ 828 w 994"/>
                  <a:gd name="T27" fmla="*/ 473 h 529"/>
                  <a:gd name="T28" fmla="*/ 636 w 994"/>
                  <a:gd name="T29" fmla="*/ 373 h 529"/>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994" h="529">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592" y="527"/>
                    </a:lnTo>
                    <a:lnTo>
                      <a:pt x="994" y="529"/>
                    </a:lnTo>
                    <a:lnTo>
                      <a:pt x="828" y="473"/>
                    </a:lnTo>
                    <a:lnTo>
                      <a:pt x="636" y="373"/>
                    </a:lnTo>
                    <a:close/>
                  </a:path>
                </a:pathLst>
              </a:custGeom>
              <a:solidFill>
                <a:schemeClr val="bg2"/>
              </a:solidFill>
              <a:ln w="9525">
                <a:noFill/>
                <a:round/>
                <a:headEnd/>
                <a:tailEnd/>
              </a:ln>
            </p:spPr>
            <p:txBody>
              <a:bodyPr/>
              <a:lstStyle/>
              <a:p>
                <a:endParaRPr lang="en-US"/>
              </a:p>
            </p:txBody>
          </p:sp>
          <p:sp>
            <p:nvSpPr>
              <p:cNvPr id="13" name="Freeform 10"/>
              <p:cNvSpPr>
                <a:spLocks/>
              </p:cNvSpPr>
              <p:nvPr userDrawn="1"/>
            </p:nvSpPr>
            <p:spPr bwMode="ltGray">
              <a:xfrm>
                <a:off x="2677" y="3792"/>
                <a:ext cx="186" cy="395"/>
              </a:xfrm>
              <a:custGeom>
                <a:avLst/>
                <a:gdLst>
                  <a:gd name="T0" fmla="*/ 36 w 186"/>
                  <a:gd name="T1" fmla="*/ 0 h 353"/>
                  <a:gd name="T2" fmla="*/ 54 w 186"/>
                  <a:gd name="T3" fmla="*/ 31 h 353"/>
                  <a:gd name="T4" fmla="*/ 24 w 186"/>
                  <a:gd name="T5" fmla="*/ 54 h 353"/>
                  <a:gd name="T6" fmla="*/ 18 w 186"/>
                  <a:gd name="T7" fmla="*/ 116 h 353"/>
                  <a:gd name="T8" fmla="*/ 42 w 186"/>
                  <a:gd name="T9" fmla="*/ 200 h 353"/>
                  <a:gd name="T10" fmla="*/ 48 w 186"/>
                  <a:gd name="T11" fmla="*/ 284 h 353"/>
                  <a:gd name="T12" fmla="*/ 0 w 186"/>
                  <a:gd name="T13" fmla="*/ 620 h 353"/>
                  <a:gd name="T14" fmla="*/ 54 w 186"/>
                  <a:gd name="T15" fmla="*/ 410 h 353"/>
                  <a:gd name="T16" fmla="*/ 84 w 186"/>
                  <a:gd name="T17" fmla="*/ 379 h 353"/>
                  <a:gd name="T18" fmla="*/ 126 w 186"/>
                  <a:gd name="T19" fmla="*/ 222 h 353"/>
                  <a:gd name="T20" fmla="*/ 144 w 186"/>
                  <a:gd name="T21" fmla="*/ 210 h 353"/>
                  <a:gd name="T22" fmla="*/ 144 w 186"/>
                  <a:gd name="T23" fmla="*/ 158 h 353"/>
                  <a:gd name="T24" fmla="*/ 186 w 186"/>
                  <a:gd name="T25" fmla="*/ 116 h 353"/>
                  <a:gd name="T26" fmla="*/ 162 w 186"/>
                  <a:gd name="T27" fmla="*/ 105 h 353"/>
                  <a:gd name="T28" fmla="*/ 36 w 186"/>
                  <a:gd name="T29" fmla="*/ 0 h 353"/>
                  <a:gd name="T30" fmla="*/ 36 w 186"/>
                  <a:gd name="T31" fmla="*/ 0 h 353"/>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close/>
                  </a:path>
                </a:pathLst>
              </a:custGeom>
              <a:solidFill>
                <a:schemeClr val="bg2"/>
              </a:solidFill>
              <a:ln w="9525">
                <a:noFill/>
                <a:round/>
                <a:headEnd/>
                <a:tailEnd/>
              </a:ln>
            </p:spPr>
            <p:txBody>
              <a:bodyPr/>
              <a:lstStyle/>
              <a:p>
                <a:endParaRPr lang="en-US"/>
              </a:p>
            </p:txBody>
          </p:sp>
          <p:sp>
            <p:nvSpPr>
              <p:cNvPr id="14" name="Freeform 11"/>
              <p:cNvSpPr>
                <a:spLocks/>
              </p:cNvSpPr>
              <p:nvPr userDrawn="1"/>
            </p:nvSpPr>
            <p:spPr bwMode="ltGray">
              <a:xfrm>
                <a:off x="3030" y="3893"/>
                <a:ext cx="378" cy="271"/>
              </a:xfrm>
              <a:custGeom>
                <a:avLst/>
                <a:gdLst>
                  <a:gd name="T0" fmla="*/ 18 w 378"/>
                  <a:gd name="T1" fmla="*/ 0 h 271"/>
                  <a:gd name="T2" fmla="*/ 12 w 378"/>
                  <a:gd name="T3" fmla="*/ 13 h 271"/>
                  <a:gd name="T4" fmla="*/ 0 w 378"/>
                  <a:gd name="T5" fmla="*/ 40 h 271"/>
                  <a:gd name="T6" fmla="*/ 60 w 378"/>
                  <a:gd name="T7" fmla="*/ 121 h 271"/>
                  <a:gd name="T8" fmla="*/ 310 w 378"/>
                  <a:gd name="T9" fmla="*/ 271 h 271"/>
                  <a:gd name="T10" fmla="*/ 290 w 378"/>
                  <a:gd name="T11" fmla="*/ 139 h 271"/>
                  <a:gd name="T12" fmla="*/ 378 w 378"/>
                  <a:gd name="T13" fmla="*/ 76 h 271"/>
                  <a:gd name="T14" fmla="*/ 251 w 378"/>
                  <a:gd name="T15" fmla="*/ 94 h 271"/>
                  <a:gd name="T16" fmla="*/ 90 w 378"/>
                  <a:gd name="T17" fmla="*/ 54 h 271"/>
                  <a:gd name="T18" fmla="*/ 18 w 378"/>
                  <a:gd name="T19" fmla="*/ 0 h 271"/>
                  <a:gd name="T20" fmla="*/ 18 w 378"/>
                  <a:gd name="T21" fmla="*/ 0 h 271"/>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close/>
                  </a:path>
                </a:pathLst>
              </a:custGeom>
              <a:solidFill>
                <a:schemeClr val="bg2"/>
              </a:solidFill>
              <a:ln w="9525">
                <a:noFill/>
                <a:round/>
                <a:headEnd/>
                <a:tailEnd/>
              </a:ln>
            </p:spPr>
            <p:txBody>
              <a:bodyPr/>
              <a:lstStyle/>
              <a:p>
                <a:endParaRPr lang="en-US"/>
              </a:p>
            </p:txBody>
          </p:sp>
          <p:sp>
            <p:nvSpPr>
              <p:cNvPr id="15" name="Freeform 12"/>
              <p:cNvSpPr>
                <a:spLocks/>
              </p:cNvSpPr>
              <p:nvPr userDrawn="1"/>
            </p:nvSpPr>
            <p:spPr bwMode="ltGray">
              <a:xfrm>
                <a:off x="3628" y="3866"/>
                <a:ext cx="155" cy="74"/>
              </a:xfrm>
              <a:custGeom>
                <a:avLst/>
                <a:gdLst>
                  <a:gd name="T0" fmla="*/ 114 w 155"/>
                  <a:gd name="T1" fmla="*/ 0 h 66"/>
                  <a:gd name="T2" fmla="*/ 0 w 155"/>
                  <a:gd name="T3" fmla="*/ 0 h 66"/>
                  <a:gd name="T4" fmla="*/ 0 w 155"/>
                  <a:gd name="T5" fmla="*/ 0 h 66"/>
                  <a:gd name="T6" fmla="*/ 6 w 155"/>
                  <a:gd name="T7" fmla="*/ 11 h 66"/>
                  <a:gd name="T8" fmla="*/ 6 w 155"/>
                  <a:gd name="T9" fmla="*/ 31 h 66"/>
                  <a:gd name="T10" fmla="*/ 0 w 155"/>
                  <a:gd name="T11" fmla="*/ 43 h 66"/>
                  <a:gd name="T12" fmla="*/ 78 w 155"/>
                  <a:gd name="T13" fmla="*/ 105 h 66"/>
                  <a:gd name="T14" fmla="*/ 96 w 155"/>
                  <a:gd name="T15" fmla="*/ 74 h 66"/>
                  <a:gd name="T16" fmla="*/ 155 w 155"/>
                  <a:gd name="T17" fmla="*/ 117 h 66"/>
                  <a:gd name="T18" fmla="*/ 126 w 155"/>
                  <a:gd name="T19" fmla="*/ 43 h 66"/>
                  <a:gd name="T20" fmla="*/ 149 w 155"/>
                  <a:gd name="T21" fmla="*/ 0 h 66"/>
                  <a:gd name="T22" fmla="*/ 114 w 155"/>
                  <a:gd name="T23" fmla="*/ 0 h 66"/>
                  <a:gd name="T24" fmla="*/ 114 w 155"/>
                  <a:gd name="T25" fmla="*/ 0 h 6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55" h="66">
                    <a:moveTo>
                      <a:pt x="114" y="0"/>
                    </a:moveTo>
                    <a:lnTo>
                      <a:pt x="0" y="0"/>
                    </a:lnTo>
                    <a:lnTo>
                      <a:pt x="6" y="6"/>
                    </a:lnTo>
                    <a:lnTo>
                      <a:pt x="6" y="18"/>
                    </a:lnTo>
                    <a:lnTo>
                      <a:pt x="0" y="24"/>
                    </a:lnTo>
                    <a:lnTo>
                      <a:pt x="78" y="60"/>
                    </a:lnTo>
                    <a:lnTo>
                      <a:pt x="96" y="42"/>
                    </a:lnTo>
                    <a:lnTo>
                      <a:pt x="155" y="66"/>
                    </a:lnTo>
                    <a:lnTo>
                      <a:pt x="126" y="24"/>
                    </a:lnTo>
                    <a:lnTo>
                      <a:pt x="149" y="0"/>
                    </a:lnTo>
                    <a:lnTo>
                      <a:pt x="114" y="0"/>
                    </a:lnTo>
                    <a:close/>
                  </a:path>
                </a:pathLst>
              </a:custGeom>
              <a:solidFill>
                <a:schemeClr val="bg2"/>
              </a:solidFill>
              <a:ln w="9525">
                <a:noFill/>
                <a:round/>
                <a:headEnd/>
                <a:tailEnd/>
              </a:ln>
            </p:spPr>
            <p:txBody>
              <a:bodyPr/>
              <a:lstStyle/>
              <a:p>
                <a:endParaRPr lang="en-US"/>
              </a:p>
            </p:txBody>
          </p:sp>
          <p:sp>
            <p:nvSpPr>
              <p:cNvPr id="16" name="Freeform 13"/>
              <p:cNvSpPr>
                <a:spLocks/>
              </p:cNvSpPr>
              <p:nvPr userDrawn="1"/>
            </p:nvSpPr>
            <p:spPr bwMode="ltGray">
              <a:xfrm>
                <a:off x="2486" y="3859"/>
                <a:ext cx="42" cy="81"/>
              </a:xfrm>
              <a:custGeom>
                <a:avLst/>
                <a:gdLst>
                  <a:gd name="T0" fmla="*/ 6 w 42"/>
                  <a:gd name="T1" fmla="*/ 66 h 72"/>
                  <a:gd name="T2" fmla="*/ 0 w 42"/>
                  <a:gd name="T3" fmla="*/ 33 h 72"/>
                  <a:gd name="T4" fmla="*/ 12 w 42"/>
                  <a:gd name="T5" fmla="*/ 11 h 72"/>
                  <a:gd name="T6" fmla="*/ 0 w 42"/>
                  <a:gd name="T7" fmla="*/ 11 h 72"/>
                  <a:gd name="T8" fmla="*/ 12 w 42"/>
                  <a:gd name="T9" fmla="*/ 11 h 72"/>
                  <a:gd name="T10" fmla="*/ 24 w 42"/>
                  <a:gd name="T11" fmla="*/ 11 h 72"/>
                  <a:gd name="T12" fmla="*/ 36 w 42"/>
                  <a:gd name="T13" fmla="*/ 11 h 72"/>
                  <a:gd name="T14" fmla="*/ 42 w 42"/>
                  <a:gd name="T15" fmla="*/ 0 h 72"/>
                  <a:gd name="T16" fmla="*/ 30 w 42"/>
                  <a:gd name="T17" fmla="*/ 33 h 72"/>
                  <a:gd name="T18" fmla="*/ 42 w 42"/>
                  <a:gd name="T19" fmla="*/ 88 h 72"/>
                  <a:gd name="T20" fmla="*/ 12 w 42"/>
                  <a:gd name="T21" fmla="*/ 129 h 72"/>
                  <a:gd name="T22" fmla="*/ 6 w 42"/>
                  <a:gd name="T23" fmla="*/ 66 h 72"/>
                  <a:gd name="T24" fmla="*/ 6 w 42"/>
                  <a:gd name="T25" fmla="*/ 66 h 7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close/>
                  </a:path>
                </a:pathLst>
              </a:custGeom>
              <a:solidFill>
                <a:schemeClr val="bg2"/>
              </a:solidFill>
              <a:ln w="9525">
                <a:noFill/>
                <a:round/>
                <a:headEnd/>
                <a:tailEnd/>
              </a:ln>
            </p:spPr>
            <p:txBody>
              <a:bodyPr/>
              <a:lstStyle/>
              <a:p>
                <a:endParaRPr lang="en-US"/>
              </a:p>
            </p:txBody>
          </p:sp>
        </p:grpSp>
        <p:sp>
          <p:nvSpPr>
            <p:cNvPr id="11" name="Freeform 14"/>
            <p:cNvSpPr>
              <a:spLocks/>
            </p:cNvSpPr>
            <p:nvPr userDrawn="1"/>
          </p:nvSpPr>
          <p:spPr bwMode="ltGray">
            <a:xfrm>
              <a:off x="0" y="3792"/>
              <a:ext cx="3976" cy="535"/>
            </a:xfrm>
            <a:custGeom>
              <a:avLst/>
              <a:gdLst/>
              <a:ahLst/>
              <a:cxnLst>
                <a:cxn ang="0">
                  <a:pos x="3976" y="527"/>
                </a:cxn>
                <a:cxn ang="0">
                  <a:pos x="3970" y="527"/>
                </a:cxn>
                <a:cxn ang="0">
                  <a:pos x="3844" y="509"/>
                </a:cxn>
                <a:cxn ang="0">
                  <a:pos x="2487" y="305"/>
                </a:cxn>
                <a:cxn ang="0">
                  <a:pos x="2039" y="36"/>
                </a:cxn>
                <a:cxn ang="0">
                  <a:pos x="1907" y="24"/>
                </a:cxn>
                <a:cxn ang="0">
                  <a:pos x="1883" y="54"/>
                </a:cxn>
                <a:cxn ang="0">
                  <a:pos x="1859" y="54"/>
                </a:cxn>
                <a:cxn ang="0">
                  <a:pos x="1830" y="30"/>
                </a:cxn>
                <a:cxn ang="0">
                  <a:pos x="1704" y="102"/>
                </a:cxn>
                <a:cxn ang="0">
                  <a:pos x="1608" y="126"/>
                </a:cxn>
                <a:cxn ang="0">
                  <a:pos x="1561" y="132"/>
                </a:cxn>
                <a:cxn ang="0">
                  <a:pos x="1495" y="102"/>
                </a:cxn>
                <a:cxn ang="0">
                  <a:pos x="1357" y="126"/>
                </a:cxn>
                <a:cxn ang="0">
                  <a:pos x="1285" y="24"/>
                </a:cxn>
                <a:cxn ang="0">
                  <a:pos x="1280" y="18"/>
                </a:cxn>
                <a:cxn ang="0">
                  <a:pos x="1262" y="12"/>
                </a:cxn>
                <a:cxn ang="0">
                  <a:pos x="1238" y="6"/>
                </a:cxn>
                <a:cxn ang="0">
                  <a:pos x="1220" y="0"/>
                </a:cxn>
                <a:cxn ang="0">
                  <a:pos x="1196" y="0"/>
                </a:cxn>
                <a:cxn ang="0">
                  <a:pos x="1166" y="0"/>
                </a:cxn>
                <a:cxn ang="0">
                  <a:pos x="1142" y="0"/>
                </a:cxn>
                <a:cxn ang="0">
                  <a:pos x="1136" y="0"/>
                </a:cxn>
                <a:cxn ang="0">
                  <a:pos x="1130" y="0"/>
                </a:cxn>
                <a:cxn ang="0">
                  <a:pos x="1124" y="6"/>
                </a:cxn>
                <a:cxn ang="0">
                  <a:pos x="1118" y="12"/>
                </a:cxn>
                <a:cxn ang="0">
                  <a:pos x="1100" y="18"/>
                </a:cxn>
                <a:cxn ang="0">
                  <a:pos x="1088" y="18"/>
                </a:cxn>
                <a:cxn ang="0">
                  <a:pos x="1070" y="24"/>
                </a:cxn>
                <a:cxn ang="0">
                  <a:pos x="1052" y="30"/>
                </a:cxn>
                <a:cxn ang="0">
                  <a:pos x="1034" y="36"/>
                </a:cxn>
                <a:cxn ang="0">
                  <a:pos x="1028" y="42"/>
                </a:cxn>
                <a:cxn ang="0">
                  <a:pos x="969" y="60"/>
                </a:cxn>
                <a:cxn ang="0">
                  <a:pos x="921" y="72"/>
                </a:cxn>
                <a:cxn ang="0">
                  <a:pos x="855" y="48"/>
                </a:cxn>
                <a:cxn ang="0">
                  <a:pos x="825" y="48"/>
                </a:cxn>
                <a:cxn ang="0">
                  <a:pos x="759" y="72"/>
                </a:cxn>
                <a:cxn ang="0">
                  <a:pos x="735" y="72"/>
                </a:cxn>
                <a:cxn ang="0">
                  <a:pos x="706" y="60"/>
                </a:cxn>
                <a:cxn ang="0">
                  <a:pos x="640" y="60"/>
                </a:cxn>
                <a:cxn ang="0">
                  <a:pos x="544" y="72"/>
                </a:cxn>
                <a:cxn ang="0">
                  <a:pos x="389" y="18"/>
                </a:cxn>
                <a:cxn ang="0">
                  <a:pos x="323" y="60"/>
                </a:cxn>
                <a:cxn ang="0">
                  <a:pos x="317" y="60"/>
                </a:cxn>
                <a:cxn ang="0">
                  <a:pos x="305" y="72"/>
                </a:cxn>
                <a:cxn ang="0">
                  <a:pos x="287" y="78"/>
                </a:cxn>
                <a:cxn ang="0">
                  <a:pos x="263" y="90"/>
                </a:cxn>
                <a:cxn ang="0">
                  <a:pos x="203" y="120"/>
                </a:cxn>
                <a:cxn ang="0">
                  <a:pos x="149" y="150"/>
                </a:cxn>
                <a:cxn ang="0">
                  <a:pos x="78" y="168"/>
                </a:cxn>
                <a:cxn ang="0">
                  <a:pos x="0" y="180"/>
                </a:cxn>
                <a:cxn ang="0">
                  <a:pos x="0" y="527"/>
                </a:cxn>
                <a:cxn ang="0">
                  <a:pos x="1010" y="527"/>
                </a:cxn>
                <a:cxn ang="0">
                  <a:pos x="3725" y="527"/>
                </a:cxn>
                <a:cxn ang="0">
                  <a:pos x="3976" y="527"/>
                </a:cxn>
                <a:cxn ang="0">
                  <a:pos x="3976" y="527"/>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lnTo>
                    <a:pt x="3976" y="527"/>
                  </a:lnTo>
                  <a:close/>
                </a:path>
              </a:pathLst>
            </a:custGeom>
            <a:gradFill rotWithShape="0">
              <a:gsLst>
                <a:gs pos="0">
                  <a:schemeClr val="bg2">
                    <a:gamma/>
                    <a:tint val="75686"/>
                    <a:invGamma/>
                  </a:schemeClr>
                </a:gs>
                <a:gs pos="100000">
                  <a:schemeClr val="bg2"/>
                </a:gs>
              </a:gsLst>
              <a:lin ang="5400000" scaled="1"/>
            </a:gradFill>
            <a:ln w="9525">
              <a:noFill/>
              <a:round/>
              <a:headEnd/>
              <a:tailEnd/>
            </a:ln>
          </p:spPr>
          <p:txBody>
            <a:bodyPr/>
            <a:lstStyle/>
            <a:p>
              <a:pPr eaLnBrk="0" hangingPunct="0">
                <a:defRPr/>
              </a:pPr>
              <a:endParaRPr lang="en-US"/>
            </a:p>
          </p:txBody>
        </p:sp>
      </p:grpSp>
      <p:grpSp>
        <p:nvGrpSpPr>
          <p:cNvPr id="17" name="Group 15"/>
          <p:cNvGrpSpPr>
            <a:grpSpLocks/>
          </p:cNvGrpSpPr>
          <p:nvPr/>
        </p:nvGrpSpPr>
        <p:grpSpPr bwMode="auto">
          <a:xfrm>
            <a:off x="627063" y="6021388"/>
            <a:ext cx="5684837" cy="849312"/>
            <a:chOff x="395" y="3793"/>
            <a:chExt cx="3581" cy="535"/>
          </a:xfrm>
        </p:grpSpPr>
        <p:sp>
          <p:nvSpPr>
            <p:cNvPr id="18" name="Freeform 16"/>
            <p:cNvSpPr>
              <a:spLocks/>
            </p:cNvSpPr>
            <p:nvPr userDrawn="1"/>
          </p:nvSpPr>
          <p:spPr bwMode="auto">
            <a:xfrm>
              <a:off x="1196" y="3793"/>
              <a:ext cx="365" cy="291"/>
            </a:xfrm>
            <a:custGeom>
              <a:avLst/>
              <a:gdLst>
                <a:gd name="T0" fmla="*/ 24 w 365"/>
                <a:gd name="T1" fmla="*/ 24 h 287"/>
                <a:gd name="T2" fmla="*/ 0 w 365"/>
                <a:gd name="T3" fmla="*/ 65 h 287"/>
                <a:gd name="T4" fmla="*/ 66 w 365"/>
                <a:gd name="T5" fmla="*/ 118 h 287"/>
                <a:gd name="T6" fmla="*/ 143 w 365"/>
                <a:gd name="T7" fmla="*/ 195 h 287"/>
                <a:gd name="T8" fmla="*/ 191 w 365"/>
                <a:gd name="T9" fmla="*/ 178 h 287"/>
                <a:gd name="T10" fmla="*/ 341 w 365"/>
                <a:gd name="T11" fmla="*/ 307 h 287"/>
                <a:gd name="T12" fmla="*/ 305 w 365"/>
                <a:gd name="T13" fmla="*/ 186 h 287"/>
                <a:gd name="T14" fmla="*/ 365 w 365"/>
                <a:gd name="T15" fmla="*/ 142 h 287"/>
                <a:gd name="T16" fmla="*/ 359 w 365"/>
                <a:gd name="T17" fmla="*/ 136 h 287"/>
                <a:gd name="T18" fmla="*/ 335 w 365"/>
                <a:gd name="T19" fmla="*/ 124 h 287"/>
                <a:gd name="T20" fmla="*/ 299 w 365"/>
                <a:gd name="T21" fmla="*/ 95 h 287"/>
                <a:gd name="T22" fmla="*/ 257 w 365"/>
                <a:gd name="T23" fmla="*/ 77 h 287"/>
                <a:gd name="T24" fmla="*/ 215 w 365"/>
                <a:gd name="T25" fmla="*/ 59 h 287"/>
                <a:gd name="T26" fmla="*/ 173 w 365"/>
                <a:gd name="T27" fmla="*/ 41 h 287"/>
                <a:gd name="T28" fmla="*/ 143 w 365"/>
                <a:gd name="T29" fmla="*/ 24 h 287"/>
                <a:gd name="T30" fmla="*/ 131 w 365"/>
                <a:gd name="T31" fmla="*/ 18 h 287"/>
                <a:gd name="T32" fmla="*/ 107 w 365"/>
                <a:gd name="T33" fmla="*/ 18 h 287"/>
                <a:gd name="T34" fmla="*/ 95 w 365"/>
                <a:gd name="T35" fmla="*/ 18 h 287"/>
                <a:gd name="T36" fmla="*/ 72 w 365"/>
                <a:gd name="T37" fmla="*/ 12 h 287"/>
                <a:gd name="T38" fmla="*/ 66 w 365"/>
                <a:gd name="T39" fmla="*/ 12 h 287"/>
                <a:gd name="T40" fmla="*/ 54 w 365"/>
                <a:gd name="T41" fmla="*/ 6 h 287"/>
                <a:gd name="T42" fmla="*/ 42 w 365"/>
                <a:gd name="T43" fmla="*/ 0 h 287"/>
                <a:gd name="T44" fmla="*/ 30 w 365"/>
                <a:gd name="T45" fmla="*/ 0 h 287"/>
                <a:gd name="T46" fmla="*/ 24 w 365"/>
                <a:gd name="T47" fmla="*/ 24 h 287"/>
                <a:gd name="T48" fmla="*/ 24 w 365"/>
                <a:gd name="T49" fmla="*/ 24 h 287"/>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close/>
                </a:path>
              </a:pathLst>
            </a:custGeom>
            <a:solidFill>
              <a:schemeClr val="bg2"/>
            </a:solidFill>
            <a:ln w="9525">
              <a:noFill/>
              <a:round/>
              <a:headEnd/>
              <a:tailEnd/>
            </a:ln>
          </p:spPr>
          <p:txBody>
            <a:bodyPr/>
            <a:lstStyle/>
            <a:p>
              <a:endParaRPr lang="en-US"/>
            </a:p>
          </p:txBody>
        </p:sp>
        <p:sp>
          <p:nvSpPr>
            <p:cNvPr id="19" name="Freeform 17"/>
            <p:cNvSpPr>
              <a:spLocks/>
            </p:cNvSpPr>
            <p:nvPr userDrawn="1"/>
          </p:nvSpPr>
          <p:spPr bwMode="auto">
            <a:xfrm>
              <a:off x="1943" y="3829"/>
              <a:ext cx="2033" cy="499"/>
            </a:xfrm>
            <a:custGeom>
              <a:avLst/>
              <a:gdLst>
                <a:gd name="T0" fmla="*/ 186 w 2033"/>
                <a:gd name="T1" fmla="*/ 18 h 499"/>
                <a:gd name="T2" fmla="*/ 138 w 2033"/>
                <a:gd name="T3" fmla="*/ 6 h 499"/>
                <a:gd name="T4" fmla="*/ 96 w 2033"/>
                <a:gd name="T5" fmla="*/ 0 h 499"/>
                <a:gd name="T6" fmla="*/ 36 w 2033"/>
                <a:gd name="T7" fmla="*/ 0 h 499"/>
                <a:gd name="T8" fmla="*/ 12 w 2033"/>
                <a:gd name="T9" fmla="*/ 25 h 499"/>
                <a:gd name="T10" fmla="*/ 0 w 2033"/>
                <a:gd name="T11" fmla="*/ 128 h 499"/>
                <a:gd name="T12" fmla="*/ 60 w 2033"/>
                <a:gd name="T13" fmla="*/ 104 h 499"/>
                <a:gd name="T14" fmla="*/ 90 w 2033"/>
                <a:gd name="T15" fmla="*/ 134 h 499"/>
                <a:gd name="T16" fmla="*/ 150 w 2033"/>
                <a:gd name="T17" fmla="*/ 153 h 499"/>
                <a:gd name="T18" fmla="*/ 209 w 2033"/>
                <a:gd name="T19" fmla="*/ 273 h 499"/>
                <a:gd name="T20" fmla="*/ 401 w 2033"/>
                <a:gd name="T21" fmla="*/ 359 h 499"/>
                <a:gd name="T22" fmla="*/ 777 w 2033"/>
                <a:gd name="T23" fmla="*/ 359 h 499"/>
                <a:gd name="T24" fmla="*/ 2033 w 2033"/>
                <a:gd name="T25" fmla="*/ 499 h 499"/>
                <a:gd name="T26" fmla="*/ 2033 w 2033"/>
                <a:gd name="T27" fmla="*/ 499 h 499"/>
                <a:gd name="T28" fmla="*/ 1991 w 2033"/>
                <a:gd name="T29" fmla="*/ 493 h 499"/>
                <a:gd name="T30" fmla="*/ 676 w 2033"/>
                <a:gd name="T31" fmla="*/ 243 h 499"/>
                <a:gd name="T32" fmla="*/ 514 w 2033"/>
                <a:gd name="T33" fmla="*/ 159 h 499"/>
                <a:gd name="T34" fmla="*/ 425 w 2033"/>
                <a:gd name="T35" fmla="*/ 110 h 499"/>
                <a:gd name="T36" fmla="*/ 365 w 2033"/>
                <a:gd name="T37" fmla="*/ 92 h 499"/>
                <a:gd name="T38" fmla="*/ 281 w 2033"/>
                <a:gd name="T39" fmla="*/ 61 h 499"/>
                <a:gd name="T40" fmla="*/ 186 w 2033"/>
                <a:gd name="T41" fmla="*/ 18 h 499"/>
                <a:gd name="T42" fmla="*/ 186 w 2033"/>
                <a:gd name="T43" fmla="*/ 18 h 499"/>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1991" y="493"/>
                  </a:lnTo>
                  <a:lnTo>
                    <a:pt x="676" y="243"/>
                  </a:lnTo>
                  <a:lnTo>
                    <a:pt x="514" y="159"/>
                  </a:lnTo>
                  <a:lnTo>
                    <a:pt x="425" y="110"/>
                  </a:lnTo>
                  <a:lnTo>
                    <a:pt x="365" y="92"/>
                  </a:lnTo>
                  <a:lnTo>
                    <a:pt x="281" y="61"/>
                  </a:lnTo>
                  <a:lnTo>
                    <a:pt x="186" y="18"/>
                  </a:lnTo>
                  <a:close/>
                </a:path>
              </a:pathLst>
            </a:custGeom>
            <a:solidFill>
              <a:schemeClr val="bg2"/>
            </a:solidFill>
            <a:ln w="9525">
              <a:noFill/>
              <a:round/>
              <a:headEnd/>
              <a:tailEnd/>
            </a:ln>
          </p:spPr>
          <p:txBody>
            <a:bodyPr/>
            <a:lstStyle/>
            <a:p>
              <a:endParaRPr lang="en-US"/>
            </a:p>
          </p:txBody>
        </p:sp>
        <p:sp>
          <p:nvSpPr>
            <p:cNvPr id="20" name="Freeform 18"/>
            <p:cNvSpPr>
              <a:spLocks/>
            </p:cNvSpPr>
            <p:nvPr userDrawn="1"/>
          </p:nvSpPr>
          <p:spPr bwMode="auto">
            <a:xfrm>
              <a:off x="1830" y="3823"/>
              <a:ext cx="71" cy="61"/>
            </a:xfrm>
            <a:custGeom>
              <a:avLst/>
              <a:gdLst>
                <a:gd name="T0" fmla="*/ 0 w 71"/>
                <a:gd name="T1" fmla="*/ 18 h 60"/>
                <a:gd name="T2" fmla="*/ 6 w 71"/>
                <a:gd name="T3" fmla="*/ 18 h 60"/>
                <a:gd name="T4" fmla="*/ 12 w 71"/>
                <a:gd name="T5" fmla="*/ 12 h 60"/>
                <a:gd name="T6" fmla="*/ 6 w 71"/>
                <a:gd name="T7" fmla="*/ 6 h 60"/>
                <a:gd name="T8" fmla="*/ 0 w 71"/>
                <a:gd name="T9" fmla="*/ 0 h 60"/>
                <a:gd name="T10" fmla="*/ 29 w 71"/>
                <a:gd name="T11" fmla="*/ 18 h 60"/>
                <a:gd name="T12" fmla="*/ 53 w 71"/>
                <a:gd name="T13" fmla="*/ 18 h 60"/>
                <a:gd name="T14" fmla="*/ 59 w 71"/>
                <a:gd name="T15" fmla="*/ 35 h 60"/>
                <a:gd name="T16" fmla="*/ 65 w 71"/>
                <a:gd name="T17" fmla="*/ 47 h 60"/>
                <a:gd name="T18" fmla="*/ 71 w 71"/>
                <a:gd name="T19" fmla="*/ 59 h 60"/>
                <a:gd name="T20" fmla="*/ 71 w 71"/>
                <a:gd name="T21" fmla="*/ 65 h 60"/>
                <a:gd name="T22" fmla="*/ 59 w 71"/>
                <a:gd name="T23" fmla="*/ 59 h 60"/>
                <a:gd name="T24" fmla="*/ 47 w 71"/>
                <a:gd name="T25" fmla="*/ 47 h 60"/>
                <a:gd name="T26" fmla="*/ 23 w 71"/>
                <a:gd name="T27" fmla="*/ 35 h 60"/>
                <a:gd name="T28" fmla="*/ 23 w 71"/>
                <a:gd name="T29" fmla="*/ 41 h 60"/>
                <a:gd name="T30" fmla="*/ 18 w 71"/>
                <a:gd name="T31" fmla="*/ 47 h 60"/>
                <a:gd name="T32" fmla="*/ 12 w 71"/>
                <a:gd name="T33" fmla="*/ 53 h 60"/>
                <a:gd name="T34" fmla="*/ 6 w 71"/>
                <a:gd name="T35" fmla="*/ 53 h 60"/>
                <a:gd name="T36" fmla="*/ 6 w 71"/>
                <a:gd name="T37" fmla="*/ 53 h 60"/>
                <a:gd name="T38" fmla="*/ 6 w 71"/>
                <a:gd name="T39" fmla="*/ 41 h 60"/>
                <a:gd name="T40" fmla="*/ 0 w 71"/>
                <a:gd name="T41" fmla="*/ 18 h 60"/>
                <a:gd name="T42" fmla="*/ 0 w 71"/>
                <a:gd name="T43" fmla="*/ 18 h 60"/>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36"/>
                  </a:lnTo>
                  <a:lnTo>
                    <a:pt x="0" y="18"/>
                  </a:lnTo>
                  <a:close/>
                </a:path>
              </a:pathLst>
            </a:custGeom>
            <a:solidFill>
              <a:schemeClr val="bg2"/>
            </a:solidFill>
            <a:ln w="9525">
              <a:noFill/>
              <a:round/>
              <a:headEnd/>
              <a:tailEnd/>
            </a:ln>
          </p:spPr>
          <p:txBody>
            <a:bodyPr/>
            <a:lstStyle/>
            <a:p>
              <a:endParaRPr lang="en-US"/>
            </a:p>
          </p:txBody>
        </p:sp>
        <p:sp>
          <p:nvSpPr>
            <p:cNvPr id="21" name="Freeform 19"/>
            <p:cNvSpPr>
              <a:spLocks/>
            </p:cNvSpPr>
            <p:nvPr userDrawn="1"/>
          </p:nvSpPr>
          <p:spPr bwMode="auto">
            <a:xfrm>
              <a:off x="855" y="3842"/>
              <a:ext cx="161" cy="164"/>
            </a:xfrm>
            <a:custGeom>
              <a:avLst/>
              <a:gdLst>
                <a:gd name="T0" fmla="*/ 30 w 161"/>
                <a:gd name="T1" fmla="*/ 0 h 162"/>
                <a:gd name="T2" fmla="*/ 48 w 161"/>
                <a:gd name="T3" fmla="*/ 6 h 162"/>
                <a:gd name="T4" fmla="*/ 72 w 161"/>
                <a:gd name="T5" fmla="*/ 6 h 162"/>
                <a:gd name="T6" fmla="*/ 114 w 161"/>
                <a:gd name="T7" fmla="*/ 12 h 162"/>
                <a:gd name="T8" fmla="*/ 96 w 161"/>
                <a:gd name="T9" fmla="*/ 59 h 162"/>
                <a:gd name="T10" fmla="*/ 96 w 161"/>
                <a:gd name="T11" fmla="*/ 65 h 162"/>
                <a:gd name="T12" fmla="*/ 102 w 161"/>
                <a:gd name="T13" fmla="*/ 77 h 162"/>
                <a:gd name="T14" fmla="*/ 108 w 161"/>
                <a:gd name="T15" fmla="*/ 89 h 162"/>
                <a:gd name="T16" fmla="*/ 120 w 161"/>
                <a:gd name="T17" fmla="*/ 101 h 162"/>
                <a:gd name="T18" fmla="*/ 143 w 161"/>
                <a:gd name="T19" fmla="*/ 119 h 162"/>
                <a:gd name="T20" fmla="*/ 155 w 161"/>
                <a:gd name="T21" fmla="*/ 148 h 162"/>
                <a:gd name="T22" fmla="*/ 161 w 161"/>
                <a:gd name="T23" fmla="*/ 166 h 162"/>
                <a:gd name="T24" fmla="*/ 161 w 161"/>
                <a:gd name="T25" fmla="*/ 172 h 162"/>
                <a:gd name="T26" fmla="*/ 96 w 161"/>
                <a:gd name="T27" fmla="*/ 107 h 162"/>
                <a:gd name="T28" fmla="*/ 30 w 161"/>
                <a:gd name="T29" fmla="*/ 59 h 162"/>
                <a:gd name="T30" fmla="*/ 0 w 161"/>
                <a:gd name="T31" fmla="*/ 0 h 162"/>
                <a:gd name="T32" fmla="*/ 30 w 161"/>
                <a:gd name="T33" fmla="*/ 0 h 162"/>
                <a:gd name="T34" fmla="*/ 30 w 161"/>
                <a:gd name="T35" fmla="*/ 0 h 162"/>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close/>
                </a:path>
              </a:pathLst>
            </a:custGeom>
            <a:solidFill>
              <a:schemeClr val="bg2"/>
            </a:solidFill>
            <a:ln w="9525">
              <a:noFill/>
              <a:round/>
              <a:headEnd/>
              <a:tailEnd/>
            </a:ln>
          </p:spPr>
          <p:txBody>
            <a:bodyPr/>
            <a:lstStyle/>
            <a:p>
              <a:endParaRPr lang="en-US"/>
            </a:p>
          </p:txBody>
        </p:sp>
        <p:sp>
          <p:nvSpPr>
            <p:cNvPr id="22" name="Freeform 20"/>
            <p:cNvSpPr>
              <a:spLocks/>
            </p:cNvSpPr>
            <p:nvPr userDrawn="1"/>
          </p:nvSpPr>
          <p:spPr bwMode="auto">
            <a:xfrm>
              <a:off x="706" y="3854"/>
              <a:ext cx="59" cy="61"/>
            </a:xfrm>
            <a:custGeom>
              <a:avLst/>
              <a:gdLst>
                <a:gd name="T0" fmla="*/ 59 w 59"/>
                <a:gd name="T1" fmla="*/ 6 h 60"/>
                <a:gd name="T2" fmla="*/ 41 w 59"/>
                <a:gd name="T3" fmla="*/ 35 h 60"/>
                <a:gd name="T4" fmla="*/ 41 w 59"/>
                <a:gd name="T5" fmla="*/ 41 h 60"/>
                <a:gd name="T6" fmla="*/ 47 w 59"/>
                <a:gd name="T7" fmla="*/ 47 h 60"/>
                <a:gd name="T8" fmla="*/ 53 w 59"/>
                <a:gd name="T9" fmla="*/ 59 h 60"/>
                <a:gd name="T10" fmla="*/ 53 w 59"/>
                <a:gd name="T11" fmla="*/ 65 h 60"/>
                <a:gd name="T12" fmla="*/ 47 w 59"/>
                <a:gd name="T13" fmla="*/ 59 h 60"/>
                <a:gd name="T14" fmla="*/ 35 w 59"/>
                <a:gd name="T15" fmla="*/ 53 h 60"/>
                <a:gd name="T16" fmla="*/ 23 w 59"/>
                <a:gd name="T17" fmla="*/ 41 h 60"/>
                <a:gd name="T18" fmla="*/ 17 w 59"/>
                <a:gd name="T19" fmla="*/ 35 h 60"/>
                <a:gd name="T20" fmla="*/ 0 w 59"/>
                <a:gd name="T21" fmla="*/ 0 h 60"/>
                <a:gd name="T22" fmla="*/ 59 w 59"/>
                <a:gd name="T23" fmla="*/ 6 h 60"/>
                <a:gd name="T24" fmla="*/ 59 w 59"/>
                <a:gd name="T25" fmla="*/ 6 h 6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close/>
                </a:path>
              </a:pathLst>
            </a:custGeom>
            <a:solidFill>
              <a:schemeClr val="bg2"/>
            </a:solidFill>
            <a:ln w="9525">
              <a:noFill/>
              <a:round/>
              <a:headEnd/>
              <a:tailEnd/>
            </a:ln>
          </p:spPr>
          <p:txBody>
            <a:bodyPr/>
            <a:lstStyle/>
            <a:p>
              <a:endParaRPr lang="en-US"/>
            </a:p>
          </p:txBody>
        </p:sp>
        <p:sp>
          <p:nvSpPr>
            <p:cNvPr id="23" name="Freeform 21"/>
            <p:cNvSpPr>
              <a:spLocks/>
            </p:cNvSpPr>
            <p:nvPr userDrawn="1"/>
          </p:nvSpPr>
          <p:spPr bwMode="auto">
            <a:xfrm>
              <a:off x="395" y="3811"/>
              <a:ext cx="245" cy="207"/>
            </a:xfrm>
            <a:custGeom>
              <a:avLst/>
              <a:gdLst>
                <a:gd name="T0" fmla="*/ 233 w 245"/>
                <a:gd name="T1" fmla="*/ 41 h 204"/>
                <a:gd name="T2" fmla="*/ 245 w 245"/>
                <a:gd name="T3" fmla="*/ 47 h 204"/>
                <a:gd name="T4" fmla="*/ 209 w 245"/>
                <a:gd name="T5" fmla="*/ 89 h 204"/>
                <a:gd name="T6" fmla="*/ 143 w 245"/>
                <a:gd name="T7" fmla="*/ 142 h 204"/>
                <a:gd name="T8" fmla="*/ 167 w 245"/>
                <a:gd name="T9" fmla="*/ 166 h 204"/>
                <a:gd name="T10" fmla="*/ 179 w 245"/>
                <a:gd name="T11" fmla="*/ 219 h 204"/>
                <a:gd name="T12" fmla="*/ 77 w 245"/>
                <a:gd name="T13" fmla="*/ 142 h 204"/>
                <a:gd name="T14" fmla="*/ 47 w 245"/>
                <a:gd name="T15" fmla="*/ 89 h 204"/>
                <a:gd name="T16" fmla="*/ 89 w 245"/>
                <a:gd name="T17" fmla="*/ 71 h 204"/>
                <a:gd name="T18" fmla="*/ 59 w 245"/>
                <a:gd name="T19" fmla="*/ 41 h 204"/>
                <a:gd name="T20" fmla="*/ 0 w 245"/>
                <a:gd name="T21" fmla="*/ 12 h 204"/>
                <a:gd name="T22" fmla="*/ 0 w 245"/>
                <a:gd name="T23" fmla="*/ 0 h 204"/>
                <a:gd name="T24" fmla="*/ 6 w 245"/>
                <a:gd name="T25" fmla="*/ 0 h 204"/>
                <a:gd name="T26" fmla="*/ 12 w 245"/>
                <a:gd name="T27" fmla="*/ 0 h 204"/>
                <a:gd name="T28" fmla="*/ 47 w 245"/>
                <a:gd name="T29" fmla="*/ 6 h 204"/>
                <a:gd name="T30" fmla="*/ 77 w 245"/>
                <a:gd name="T31" fmla="*/ 6 h 204"/>
                <a:gd name="T32" fmla="*/ 83 w 245"/>
                <a:gd name="T33" fmla="*/ 6 h 204"/>
                <a:gd name="T34" fmla="*/ 89 w 245"/>
                <a:gd name="T35" fmla="*/ 6 h 204"/>
                <a:gd name="T36" fmla="*/ 101 w 245"/>
                <a:gd name="T37" fmla="*/ 12 h 204"/>
                <a:gd name="T38" fmla="*/ 125 w 245"/>
                <a:gd name="T39" fmla="*/ 12 h 204"/>
                <a:gd name="T40" fmla="*/ 143 w 245"/>
                <a:gd name="T41" fmla="*/ 18 h 204"/>
                <a:gd name="T42" fmla="*/ 149 w 245"/>
                <a:gd name="T43" fmla="*/ 18 h 204"/>
                <a:gd name="T44" fmla="*/ 149 w 245"/>
                <a:gd name="T45" fmla="*/ 18 h 204"/>
                <a:gd name="T46" fmla="*/ 203 w 245"/>
                <a:gd name="T47" fmla="*/ 24 h 204"/>
                <a:gd name="T48" fmla="*/ 233 w 245"/>
                <a:gd name="T49" fmla="*/ 41 h 204"/>
                <a:gd name="T50" fmla="*/ 233 w 245"/>
                <a:gd name="T51" fmla="*/ 41 h 204"/>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203" y="24"/>
                  </a:lnTo>
                  <a:lnTo>
                    <a:pt x="233" y="36"/>
                  </a:lnTo>
                  <a:close/>
                </a:path>
              </a:pathLst>
            </a:custGeom>
            <a:solidFill>
              <a:schemeClr val="bg2"/>
            </a:solidFill>
            <a:ln w="9525">
              <a:noFill/>
              <a:round/>
              <a:headEnd/>
              <a:tailEnd/>
            </a:ln>
          </p:spPr>
          <p:txBody>
            <a:bodyPr/>
            <a:lstStyle/>
            <a:p>
              <a:endParaRPr lang="en-US"/>
            </a:p>
          </p:txBody>
        </p:sp>
      </p:grpSp>
      <p:sp>
        <p:nvSpPr>
          <p:cNvPr id="1541142" name="Rectangle 22"/>
          <p:cNvSpPr>
            <a:spLocks noGrp="1" noChangeArrowheads="1"/>
          </p:cNvSpPr>
          <p:nvPr>
            <p:ph type="ctrTitle" sz="quarter"/>
          </p:nvPr>
        </p:nvSpPr>
        <p:spPr>
          <a:xfrm>
            <a:off x="457200" y="1447800"/>
            <a:ext cx="8229600" cy="1736725"/>
          </a:xfrm>
        </p:spPr>
        <p:txBody>
          <a:bodyPr/>
          <a:lstStyle>
            <a:lvl1pPr>
              <a:defRPr sz="5400"/>
            </a:lvl1pPr>
          </a:lstStyle>
          <a:p>
            <a:r>
              <a:rPr lang="en-US"/>
              <a:t>Click to edit Master title style</a:t>
            </a:r>
          </a:p>
        </p:txBody>
      </p:sp>
      <p:sp>
        <p:nvSpPr>
          <p:cNvPr id="1541143" name="Rectangle 23"/>
          <p:cNvSpPr>
            <a:spLocks noGrp="1" noChangeArrowheads="1"/>
          </p:cNvSpPr>
          <p:nvPr>
            <p:ph type="subTitle" sz="quarter" idx="1"/>
          </p:nvPr>
        </p:nvSpPr>
        <p:spPr>
          <a:xfrm>
            <a:off x="1371600" y="3429000"/>
            <a:ext cx="6400800" cy="1752600"/>
          </a:xfrm>
        </p:spPr>
        <p:txBody>
          <a:bodyPr/>
          <a:lstStyle>
            <a:lvl1pPr marL="0" indent="0" algn="ctr">
              <a:buFontTx/>
              <a:buNone/>
              <a:defRPr>
                <a:effectLst>
                  <a:outerShdw blurRad="38100" dist="38100" dir="2700000" algn="tl">
                    <a:srgbClr val="000000"/>
                  </a:outerShdw>
                </a:effectLst>
              </a:defRPr>
            </a:lvl1pPr>
          </a:lstStyle>
          <a:p>
            <a:r>
              <a:rPr lang="en-US"/>
              <a:t>Click to edit Master subtitle style</a:t>
            </a:r>
          </a:p>
        </p:txBody>
      </p:sp>
      <p:sp>
        <p:nvSpPr>
          <p:cNvPr id="24" name="Rectangle 24"/>
          <p:cNvSpPr>
            <a:spLocks noGrp="1" noChangeArrowheads="1"/>
          </p:cNvSpPr>
          <p:nvPr>
            <p:ph type="dt" sz="quarter" idx="10"/>
          </p:nvPr>
        </p:nvSpPr>
        <p:spPr bwMode="auto">
          <a:xfrm>
            <a:off x="457200" y="6248400"/>
            <a:ext cx="2133600" cy="457200"/>
          </a:xfrm>
          <a:prstGeom prst="rect">
            <a:avLst/>
          </a:prstGeom>
          <a:ln>
            <a:miter lim="800000"/>
            <a:headEnd/>
            <a:tailEnd/>
          </a:ln>
        </p:spPr>
        <p:txBody>
          <a:bodyPr vert="horz" wrap="square" lIns="91440" tIns="45720" rIns="91440" bIns="45720" numCol="1" anchor="b" anchorCtr="0" compatLnSpc="1">
            <a:prstTxWarp prst="textNoShape">
              <a:avLst/>
            </a:prstTxWarp>
          </a:bodyPr>
          <a:lstStyle>
            <a:lvl1pPr eaLnBrk="1" hangingPunct="1">
              <a:defRPr sz="1200">
                <a:effectLst>
                  <a:outerShdw blurRad="38100" dist="38100" dir="2700000" algn="tl">
                    <a:srgbClr val="000000"/>
                  </a:outerShdw>
                </a:effectLst>
              </a:defRPr>
            </a:lvl1pPr>
          </a:lstStyle>
          <a:p>
            <a:pPr>
              <a:defRPr/>
            </a:pPr>
            <a:fld id="{7F6DA25B-FF2B-414A-A9A6-4E0B317A669F}" type="datetime1">
              <a:rPr lang="en-US" smtClean="0"/>
              <a:pPr>
                <a:defRPr/>
              </a:pPr>
              <a:t>9/1/2014</a:t>
            </a:fld>
            <a:endParaRPr lang="en-US"/>
          </a:p>
        </p:txBody>
      </p:sp>
      <p:sp>
        <p:nvSpPr>
          <p:cNvPr id="25" name="Rectangle 25"/>
          <p:cNvSpPr>
            <a:spLocks noGrp="1" noChangeArrowheads="1"/>
          </p:cNvSpPr>
          <p:nvPr>
            <p:ph type="sldNum" sz="quarter" idx="11"/>
          </p:nvPr>
        </p:nvSpPr>
        <p:spPr/>
        <p:txBody>
          <a:bodyPr/>
          <a:lstStyle>
            <a:lvl1pPr>
              <a:defRPr/>
            </a:lvl1pPr>
          </a:lstStyle>
          <a:p>
            <a:pPr>
              <a:defRPr/>
            </a:pPr>
            <a:fld id="{DC801848-BB13-4216-ACB0-298529D4CE31}" type="slidenum">
              <a:rPr lang="en-US"/>
              <a:pPr>
                <a:defRPr/>
              </a:pPr>
              <a:t>‹#›</a:t>
            </a:fld>
            <a:endParaRPr lang="en-US"/>
          </a:p>
        </p:txBody>
      </p:sp>
      <p:sp>
        <p:nvSpPr>
          <p:cNvPr id="26" name="Rectangle 26"/>
          <p:cNvSpPr>
            <a:spLocks noGrp="1" noChangeArrowheads="1"/>
          </p:cNvSpPr>
          <p:nvPr>
            <p:ph type="ftr" sz="quarter" idx="12"/>
          </p:nvPr>
        </p:nvSpPr>
        <p:spPr/>
        <p:txBody>
          <a:bodyPr/>
          <a:lstStyle>
            <a:lvl1pPr>
              <a:defRPr/>
            </a:lvl1pPr>
          </a:lstStyle>
          <a:p>
            <a:pPr>
              <a:defRPr/>
            </a:pPr>
            <a:endParaRPr lang="en-US"/>
          </a:p>
        </p:txBody>
      </p:sp>
    </p:spTree>
  </p:cSld>
  <p:clrMapOvr>
    <a:masterClrMapping/>
  </p:clrMapOvr>
  <p:transition>
    <p:wipe dir="d"/>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5"/>
          <p:cNvSpPr>
            <a:spLocks noGrp="1" noChangeArrowheads="1"/>
          </p:cNvSpPr>
          <p:nvPr>
            <p:ph type="ftr" sz="quarter" idx="10"/>
          </p:nvPr>
        </p:nvSpPr>
        <p:spPr>
          <a:ln/>
        </p:spPr>
        <p:txBody>
          <a:bodyPr/>
          <a:lstStyle>
            <a:lvl1pPr>
              <a:defRPr/>
            </a:lvl1pPr>
          </a:lstStyle>
          <a:p>
            <a:pPr>
              <a:defRPr/>
            </a:pPr>
            <a:endParaRPr lang="en-US"/>
          </a:p>
        </p:txBody>
      </p:sp>
      <p:sp>
        <p:nvSpPr>
          <p:cNvPr id="5" name="Rectangle 26"/>
          <p:cNvSpPr>
            <a:spLocks noGrp="1" noChangeArrowheads="1"/>
          </p:cNvSpPr>
          <p:nvPr>
            <p:ph type="sldNum" sz="quarter" idx="11"/>
          </p:nvPr>
        </p:nvSpPr>
        <p:spPr>
          <a:ln/>
        </p:spPr>
        <p:txBody>
          <a:bodyPr/>
          <a:lstStyle>
            <a:lvl1pPr>
              <a:defRPr/>
            </a:lvl1pPr>
          </a:lstStyle>
          <a:p>
            <a:pPr>
              <a:defRPr/>
            </a:pPr>
            <a:fld id="{8CD98827-4E9A-4B18-BE6D-1388E833FF45}" type="slidenum">
              <a:rPr lang="en-US"/>
              <a:pPr>
                <a:defRPr/>
              </a:pPr>
              <a:t>‹#›</a:t>
            </a:fld>
            <a:endParaRPr lang="en-US"/>
          </a:p>
        </p:txBody>
      </p:sp>
    </p:spTree>
  </p:cSld>
  <p:clrMapOvr>
    <a:masterClrMapping/>
  </p:clrMapOvr>
  <p:transition>
    <p:wipe dir="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28600"/>
            <a:ext cx="2057400" cy="5867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28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5"/>
          <p:cNvSpPr>
            <a:spLocks noGrp="1" noChangeArrowheads="1"/>
          </p:cNvSpPr>
          <p:nvPr>
            <p:ph type="ftr" sz="quarter" idx="10"/>
          </p:nvPr>
        </p:nvSpPr>
        <p:spPr>
          <a:ln/>
        </p:spPr>
        <p:txBody>
          <a:bodyPr/>
          <a:lstStyle>
            <a:lvl1pPr>
              <a:defRPr/>
            </a:lvl1pPr>
          </a:lstStyle>
          <a:p>
            <a:pPr>
              <a:defRPr/>
            </a:pPr>
            <a:endParaRPr lang="en-US"/>
          </a:p>
        </p:txBody>
      </p:sp>
      <p:sp>
        <p:nvSpPr>
          <p:cNvPr id="5" name="Rectangle 26"/>
          <p:cNvSpPr>
            <a:spLocks noGrp="1" noChangeArrowheads="1"/>
          </p:cNvSpPr>
          <p:nvPr>
            <p:ph type="sldNum" sz="quarter" idx="11"/>
          </p:nvPr>
        </p:nvSpPr>
        <p:spPr>
          <a:ln/>
        </p:spPr>
        <p:txBody>
          <a:bodyPr/>
          <a:lstStyle>
            <a:lvl1pPr>
              <a:defRPr/>
            </a:lvl1pPr>
          </a:lstStyle>
          <a:p>
            <a:pPr>
              <a:defRPr/>
            </a:pPr>
            <a:fld id="{52F93DBA-B40C-4EB4-8DDA-061AC4825DC8}" type="slidenum">
              <a:rPr lang="en-US"/>
              <a:pPr>
                <a:defRPr/>
              </a:pPr>
              <a:t>‹#›</a:t>
            </a:fld>
            <a:endParaRPr lang="en-US"/>
          </a:p>
        </p:txBody>
      </p:sp>
    </p:spTree>
  </p:cSld>
  <p:clrMapOvr>
    <a:masterClrMapping/>
  </p:clrMapOvr>
  <p:transition>
    <p:wipe dir="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5"/>
          <p:cNvSpPr>
            <a:spLocks noGrp="1" noChangeArrowheads="1"/>
          </p:cNvSpPr>
          <p:nvPr>
            <p:ph type="ftr" sz="quarter" idx="10"/>
          </p:nvPr>
        </p:nvSpPr>
        <p:spPr>
          <a:ln/>
        </p:spPr>
        <p:txBody>
          <a:bodyPr/>
          <a:lstStyle>
            <a:lvl1pPr>
              <a:defRPr/>
            </a:lvl1pPr>
          </a:lstStyle>
          <a:p>
            <a:pPr>
              <a:defRPr/>
            </a:pPr>
            <a:endParaRPr lang="en-US"/>
          </a:p>
        </p:txBody>
      </p:sp>
      <p:sp>
        <p:nvSpPr>
          <p:cNvPr id="5" name="Rectangle 26"/>
          <p:cNvSpPr>
            <a:spLocks noGrp="1" noChangeArrowheads="1"/>
          </p:cNvSpPr>
          <p:nvPr>
            <p:ph type="sldNum" sz="quarter" idx="11"/>
          </p:nvPr>
        </p:nvSpPr>
        <p:spPr>
          <a:ln/>
        </p:spPr>
        <p:txBody>
          <a:bodyPr/>
          <a:lstStyle>
            <a:lvl1pPr>
              <a:defRPr/>
            </a:lvl1pPr>
          </a:lstStyle>
          <a:p>
            <a:pPr>
              <a:defRPr/>
            </a:pPr>
            <a:fld id="{32E02B13-3036-4EFE-90FE-C8FECFC42A69}" type="slidenum">
              <a:rPr lang="en-US"/>
              <a:pPr>
                <a:defRPr/>
              </a:pPr>
              <a:t>‹#›</a:t>
            </a:fld>
            <a:endParaRPr lang="en-US"/>
          </a:p>
        </p:txBody>
      </p:sp>
    </p:spTree>
  </p:cSld>
  <p:clrMapOvr>
    <a:masterClrMapping/>
  </p:clrMapOvr>
  <p:transition>
    <p:wipe dir="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25"/>
          <p:cNvSpPr>
            <a:spLocks noGrp="1" noChangeArrowheads="1"/>
          </p:cNvSpPr>
          <p:nvPr>
            <p:ph type="ftr" sz="quarter" idx="10"/>
          </p:nvPr>
        </p:nvSpPr>
        <p:spPr>
          <a:ln/>
        </p:spPr>
        <p:txBody>
          <a:bodyPr/>
          <a:lstStyle>
            <a:lvl1pPr>
              <a:defRPr/>
            </a:lvl1pPr>
          </a:lstStyle>
          <a:p>
            <a:pPr>
              <a:defRPr/>
            </a:pPr>
            <a:endParaRPr lang="en-US"/>
          </a:p>
        </p:txBody>
      </p:sp>
      <p:sp>
        <p:nvSpPr>
          <p:cNvPr id="5" name="Rectangle 26"/>
          <p:cNvSpPr>
            <a:spLocks noGrp="1" noChangeArrowheads="1"/>
          </p:cNvSpPr>
          <p:nvPr>
            <p:ph type="sldNum" sz="quarter" idx="11"/>
          </p:nvPr>
        </p:nvSpPr>
        <p:spPr>
          <a:ln/>
        </p:spPr>
        <p:txBody>
          <a:bodyPr/>
          <a:lstStyle>
            <a:lvl1pPr>
              <a:defRPr/>
            </a:lvl1pPr>
          </a:lstStyle>
          <a:p>
            <a:pPr>
              <a:defRPr/>
            </a:pPr>
            <a:fld id="{CB22CB2C-19B5-4868-8443-B05634B2B9D6}" type="slidenum">
              <a:rPr lang="en-US"/>
              <a:pPr>
                <a:defRPr/>
              </a:pPr>
              <a:t>‹#›</a:t>
            </a:fld>
            <a:endParaRPr lang="en-US"/>
          </a:p>
        </p:txBody>
      </p:sp>
    </p:spTree>
  </p:cSld>
  <p:clrMapOvr>
    <a:masterClrMapping/>
  </p:clrMapOvr>
  <p:transition>
    <p:wipe dir="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25"/>
          <p:cNvSpPr>
            <a:spLocks noGrp="1" noChangeArrowheads="1"/>
          </p:cNvSpPr>
          <p:nvPr>
            <p:ph type="ftr" sz="quarter" idx="10"/>
          </p:nvPr>
        </p:nvSpPr>
        <p:spPr>
          <a:ln/>
        </p:spPr>
        <p:txBody>
          <a:bodyPr/>
          <a:lstStyle>
            <a:lvl1pPr>
              <a:defRPr/>
            </a:lvl1pPr>
          </a:lstStyle>
          <a:p>
            <a:pPr>
              <a:defRPr/>
            </a:pPr>
            <a:endParaRPr lang="en-US"/>
          </a:p>
        </p:txBody>
      </p:sp>
      <p:sp>
        <p:nvSpPr>
          <p:cNvPr id="6" name="Rectangle 26"/>
          <p:cNvSpPr>
            <a:spLocks noGrp="1" noChangeArrowheads="1"/>
          </p:cNvSpPr>
          <p:nvPr>
            <p:ph type="sldNum" sz="quarter" idx="11"/>
          </p:nvPr>
        </p:nvSpPr>
        <p:spPr>
          <a:ln/>
        </p:spPr>
        <p:txBody>
          <a:bodyPr/>
          <a:lstStyle>
            <a:lvl1pPr>
              <a:defRPr/>
            </a:lvl1pPr>
          </a:lstStyle>
          <a:p>
            <a:pPr>
              <a:defRPr/>
            </a:pPr>
            <a:fld id="{05C90FA3-3F9D-4CB4-A127-818E253D68FB}" type="slidenum">
              <a:rPr lang="en-US"/>
              <a:pPr>
                <a:defRPr/>
              </a:pPr>
              <a:t>‹#›</a:t>
            </a:fld>
            <a:endParaRPr lang="en-US"/>
          </a:p>
        </p:txBody>
      </p:sp>
    </p:spTree>
  </p:cSld>
  <p:clrMapOvr>
    <a:masterClrMapping/>
  </p:clrMapOvr>
  <p:transition>
    <p:wipe dir="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25"/>
          <p:cNvSpPr>
            <a:spLocks noGrp="1" noChangeArrowheads="1"/>
          </p:cNvSpPr>
          <p:nvPr>
            <p:ph type="ftr" sz="quarter" idx="10"/>
          </p:nvPr>
        </p:nvSpPr>
        <p:spPr>
          <a:ln/>
        </p:spPr>
        <p:txBody>
          <a:bodyPr/>
          <a:lstStyle>
            <a:lvl1pPr>
              <a:defRPr/>
            </a:lvl1pPr>
          </a:lstStyle>
          <a:p>
            <a:pPr>
              <a:defRPr/>
            </a:pPr>
            <a:endParaRPr lang="en-US"/>
          </a:p>
        </p:txBody>
      </p:sp>
      <p:sp>
        <p:nvSpPr>
          <p:cNvPr id="8" name="Rectangle 26"/>
          <p:cNvSpPr>
            <a:spLocks noGrp="1" noChangeArrowheads="1"/>
          </p:cNvSpPr>
          <p:nvPr>
            <p:ph type="sldNum" sz="quarter" idx="11"/>
          </p:nvPr>
        </p:nvSpPr>
        <p:spPr>
          <a:ln/>
        </p:spPr>
        <p:txBody>
          <a:bodyPr/>
          <a:lstStyle>
            <a:lvl1pPr>
              <a:defRPr/>
            </a:lvl1pPr>
          </a:lstStyle>
          <a:p>
            <a:pPr>
              <a:defRPr/>
            </a:pPr>
            <a:fld id="{96972C4E-ECB7-4EAC-917F-5E502505BBA8}" type="slidenum">
              <a:rPr lang="en-US"/>
              <a:pPr>
                <a:defRPr/>
              </a:pPr>
              <a:t>‹#›</a:t>
            </a:fld>
            <a:endParaRPr lang="en-US"/>
          </a:p>
        </p:txBody>
      </p:sp>
    </p:spTree>
  </p:cSld>
  <p:clrMapOvr>
    <a:masterClrMapping/>
  </p:clrMapOvr>
  <p:transition>
    <p:wipe di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25"/>
          <p:cNvSpPr>
            <a:spLocks noGrp="1" noChangeArrowheads="1"/>
          </p:cNvSpPr>
          <p:nvPr>
            <p:ph type="ftr" sz="quarter" idx="10"/>
          </p:nvPr>
        </p:nvSpPr>
        <p:spPr>
          <a:ln/>
        </p:spPr>
        <p:txBody>
          <a:bodyPr/>
          <a:lstStyle>
            <a:lvl1pPr>
              <a:defRPr/>
            </a:lvl1pPr>
          </a:lstStyle>
          <a:p>
            <a:pPr>
              <a:defRPr/>
            </a:pPr>
            <a:endParaRPr lang="en-US"/>
          </a:p>
        </p:txBody>
      </p:sp>
      <p:sp>
        <p:nvSpPr>
          <p:cNvPr id="4" name="Rectangle 26"/>
          <p:cNvSpPr>
            <a:spLocks noGrp="1" noChangeArrowheads="1"/>
          </p:cNvSpPr>
          <p:nvPr>
            <p:ph type="sldNum" sz="quarter" idx="11"/>
          </p:nvPr>
        </p:nvSpPr>
        <p:spPr>
          <a:ln/>
        </p:spPr>
        <p:txBody>
          <a:bodyPr/>
          <a:lstStyle>
            <a:lvl1pPr>
              <a:defRPr/>
            </a:lvl1pPr>
          </a:lstStyle>
          <a:p>
            <a:pPr>
              <a:defRPr/>
            </a:pPr>
            <a:fld id="{00E47E78-C1F3-413F-B39D-4598DC227900}" type="slidenum">
              <a:rPr lang="en-US"/>
              <a:pPr>
                <a:defRPr/>
              </a:pPr>
              <a:t>‹#›</a:t>
            </a:fld>
            <a:endParaRPr lang="en-US"/>
          </a:p>
        </p:txBody>
      </p:sp>
    </p:spTree>
  </p:cSld>
  <p:clrMapOvr>
    <a:masterClrMapping/>
  </p:clrMapOvr>
  <p:transition>
    <p:wipe dir="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5"/>
          <p:cNvSpPr>
            <a:spLocks noGrp="1" noChangeArrowheads="1"/>
          </p:cNvSpPr>
          <p:nvPr>
            <p:ph type="ftr" sz="quarter" idx="10"/>
          </p:nvPr>
        </p:nvSpPr>
        <p:spPr>
          <a:ln/>
        </p:spPr>
        <p:txBody>
          <a:bodyPr/>
          <a:lstStyle>
            <a:lvl1pPr>
              <a:defRPr/>
            </a:lvl1pPr>
          </a:lstStyle>
          <a:p>
            <a:pPr>
              <a:defRPr/>
            </a:pPr>
            <a:endParaRPr lang="en-US"/>
          </a:p>
        </p:txBody>
      </p:sp>
      <p:sp>
        <p:nvSpPr>
          <p:cNvPr id="3" name="Rectangle 26"/>
          <p:cNvSpPr>
            <a:spLocks noGrp="1" noChangeArrowheads="1"/>
          </p:cNvSpPr>
          <p:nvPr>
            <p:ph type="sldNum" sz="quarter" idx="11"/>
          </p:nvPr>
        </p:nvSpPr>
        <p:spPr>
          <a:ln/>
        </p:spPr>
        <p:txBody>
          <a:bodyPr/>
          <a:lstStyle>
            <a:lvl1pPr>
              <a:defRPr/>
            </a:lvl1pPr>
          </a:lstStyle>
          <a:p>
            <a:pPr>
              <a:defRPr/>
            </a:pPr>
            <a:fld id="{F13A84F5-2AB7-4A21-A958-CB16830030E6}" type="slidenum">
              <a:rPr lang="en-US"/>
              <a:pPr>
                <a:defRPr/>
              </a:pPr>
              <a:t>‹#›</a:t>
            </a:fld>
            <a:endParaRPr lang="en-US"/>
          </a:p>
        </p:txBody>
      </p:sp>
    </p:spTree>
  </p:cSld>
  <p:clrMapOvr>
    <a:masterClrMapping/>
  </p:clrMapOvr>
  <p:transition>
    <p:wipe di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5"/>
          <p:cNvSpPr>
            <a:spLocks noGrp="1" noChangeArrowheads="1"/>
          </p:cNvSpPr>
          <p:nvPr>
            <p:ph type="ftr" sz="quarter" idx="10"/>
          </p:nvPr>
        </p:nvSpPr>
        <p:spPr>
          <a:ln/>
        </p:spPr>
        <p:txBody>
          <a:bodyPr/>
          <a:lstStyle>
            <a:lvl1pPr>
              <a:defRPr/>
            </a:lvl1pPr>
          </a:lstStyle>
          <a:p>
            <a:pPr>
              <a:defRPr/>
            </a:pPr>
            <a:endParaRPr lang="en-US"/>
          </a:p>
        </p:txBody>
      </p:sp>
      <p:sp>
        <p:nvSpPr>
          <p:cNvPr id="6" name="Rectangle 26"/>
          <p:cNvSpPr>
            <a:spLocks noGrp="1" noChangeArrowheads="1"/>
          </p:cNvSpPr>
          <p:nvPr>
            <p:ph type="sldNum" sz="quarter" idx="11"/>
          </p:nvPr>
        </p:nvSpPr>
        <p:spPr>
          <a:ln/>
        </p:spPr>
        <p:txBody>
          <a:bodyPr/>
          <a:lstStyle>
            <a:lvl1pPr>
              <a:defRPr/>
            </a:lvl1pPr>
          </a:lstStyle>
          <a:p>
            <a:pPr>
              <a:defRPr/>
            </a:pPr>
            <a:fld id="{20B674A2-76DD-440D-9F53-0088B9AEDA9C}" type="slidenum">
              <a:rPr lang="en-US"/>
              <a:pPr>
                <a:defRPr/>
              </a:pPr>
              <a:t>‹#›</a:t>
            </a:fld>
            <a:endParaRPr lang="en-US"/>
          </a:p>
        </p:txBody>
      </p:sp>
    </p:spTree>
  </p:cSld>
  <p:clrMapOvr>
    <a:masterClrMapping/>
  </p:clrMapOvr>
  <p:transition>
    <p:wipe di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5"/>
          <p:cNvSpPr>
            <a:spLocks noGrp="1" noChangeArrowheads="1"/>
          </p:cNvSpPr>
          <p:nvPr>
            <p:ph type="ftr" sz="quarter" idx="10"/>
          </p:nvPr>
        </p:nvSpPr>
        <p:spPr>
          <a:ln/>
        </p:spPr>
        <p:txBody>
          <a:bodyPr/>
          <a:lstStyle>
            <a:lvl1pPr>
              <a:defRPr/>
            </a:lvl1pPr>
          </a:lstStyle>
          <a:p>
            <a:pPr>
              <a:defRPr/>
            </a:pPr>
            <a:endParaRPr lang="en-US"/>
          </a:p>
        </p:txBody>
      </p:sp>
      <p:sp>
        <p:nvSpPr>
          <p:cNvPr id="6" name="Rectangle 26"/>
          <p:cNvSpPr>
            <a:spLocks noGrp="1" noChangeArrowheads="1"/>
          </p:cNvSpPr>
          <p:nvPr>
            <p:ph type="sldNum" sz="quarter" idx="11"/>
          </p:nvPr>
        </p:nvSpPr>
        <p:spPr>
          <a:ln/>
        </p:spPr>
        <p:txBody>
          <a:bodyPr/>
          <a:lstStyle>
            <a:lvl1pPr>
              <a:defRPr/>
            </a:lvl1pPr>
          </a:lstStyle>
          <a:p>
            <a:pPr>
              <a:defRPr/>
            </a:pPr>
            <a:fld id="{1F7177A5-9FE5-4FC0-94CF-D87951A70162}" type="slidenum">
              <a:rPr lang="en-US"/>
              <a:pPr>
                <a:defRPr/>
              </a:pPr>
              <a:t>‹#›</a:t>
            </a:fld>
            <a:endParaRPr lang="en-US"/>
          </a:p>
        </p:txBody>
      </p:sp>
    </p:spTree>
  </p:cSld>
  <p:clrMapOvr>
    <a:masterClrMapping/>
  </p:clrMapOvr>
  <p:transition>
    <p:wipe di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amma/>
                <a:shade val="46275"/>
                <a:invGamma/>
              </a:schemeClr>
            </a:gs>
            <a:gs pos="100000">
              <a:schemeClr val="bg1"/>
            </a:gs>
          </a:gsLst>
          <a:lin ang="5400000" scaled="1"/>
        </a:gra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0"/>
            <a:ext cx="9144000" cy="6858000"/>
            <a:chOff x="0" y="0"/>
            <a:chExt cx="5760" cy="4320"/>
          </a:xfrm>
        </p:grpSpPr>
        <p:sp>
          <p:nvSpPr>
            <p:cNvPr id="1048" name="Freeform 3"/>
            <p:cNvSpPr>
              <a:spLocks/>
            </p:cNvSpPr>
            <p:nvPr/>
          </p:nvSpPr>
          <p:spPr bwMode="hidden">
            <a:xfrm>
              <a:off x="0" y="3072"/>
              <a:ext cx="5760" cy="1248"/>
            </a:xfrm>
            <a:custGeom>
              <a:avLst/>
              <a:gdLst>
                <a:gd name="T0" fmla="*/ 4805 w 6027"/>
                <a:gd name="T1" fmla="*/ 109 h 2296"/>
                <a:gd name="T2" fmla="*/ 0 w 6027"/>
                <a:gd name="T3" fmla="*/ 109 h 2296"/>
                <a:gd name="T4" fmla="*/ 0 w 6027"/>
                <a:gd name="T5" fmla="*/ 0 h 2296"/>
                <a:gd name="T6" fmla="*/ 4805 w 6027"/>
                <a:gd name="T7" fmla="*/ 0 h 2296"/>
                <a:gd name="T8" fmla="*/ 4805 w 6027"/>
                <a:gd name="T9" fmla="*/ 109 h 2296"/>
                <a:gd name="T10" fmla="*/ 4805 w 6027"/>
                <a:gd name="T11" fmla="*/ 109 h 229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s>
                <a:gs pos="100000">
                  <a:schemeClr val="accent2"/>
                </a:gs>
              </a:gsLst>
              <a:lin ang="5400000" scaled="1"/>
            </a:gradFill>
            <a:ln w="9525">
              <a:noFill/>
              <a:round/>
              <a:headEnd/>
              <a:tailEnd/>
            </a:ln>
          </p:spPr>
          <p:txBody>
            <a:bodyPr/>
            <a:lstStyle/>
            <a:p>
              <a:endParaRPr lang="en-US"/>
            </a:p>
          </p:txBody>
        </p:sp>
        <p:sp>
          <p:nvSpPr>
            <p:cNvPr id="1540100" name="Freeform 4"/>
            <p:cNvSpPr>
              <a:spLocks/>
            </p:cNvSpPr>
            <p:nvPr/>
          </p:nvSpPr>
          <p:spPr bwMode="hidden">
            <a:xfrm>
              <a:off x="0" y="0"/>
              <a:ext cx="5760" cy="3072"/>
            </a:xfrm>
            <a:custGeom>
              <a:avLst/>
              <a:gdLst/>
              <a:ahLst/>
              <a:cxnLst>
                <a:cxn ang="0">
                  <a:pos x="6027" y="2296"/>
                </a:cxn>
                <a:cxn ang="0">
                  <a:pos x="0" y="2296"/>
                </a:cxn>
                <a:cxn ang="0">
                  <a:pos x="0" y="0"/>
                </a:cxn>
                <a:cxn ang="0">
                  <a:pos x="6027" y="0"/>
                </a:cxn>
                <a:cxn ang="0">
                  <a:pos x="6027" y="2296"/>
                </a:cxn>
                <a:cxn ang="0">
                  <a:pos x="6027" y="2296"/>
                </a:cxn>
              </a:cxnLst>
              <a:rect l="0" t="0" r="r" b="b"/>
              <a:pathLst>
                <a:path w="6027" h="2296">
                  <a:moveTo>
                    <a:pt x="6027" y="2296"/>
                  </a:moveTo>
                  <a:lnTo>
                    <a:pt x="0" y="2296"/>
                  </a:lnTo>
                  <a:lnTo>
                    <a:pt x="0" y="0"/>
                  </a:lnTo>
                  <a:lnTo>
                    <a:pt x="6027" y="0"/>
                  </a:lnTo>
                  <a:lnTo>
                    <a:pt x="6027" y="2296"/>
                  </a:lnTo>
                  <a:lnTo>
                    <a:pt x="6027" y="2296"/>
                  </a:lnTo>
                  <a:close/>
                </a:path>
              </a:pathLst>
            </a:custGeom>
            <a:gradFill rotWithShape="0">
              <a:gsLst>
                <a:gs pos="0">
                  <a:schemeClr val="bg1">
                    <a:gamma/>
                    <a:shade val="46275"/>
                    <a:invGamma/>
                  </a:schemeClr>
                </a:gs>
                <a:gs pos="100000">
                  <a:schemeClr val="bg1"/>
                </a:gs>
              </a:gsLst>
              <a:lin ang="5400000" scaled="1"/>
            </a:gradFill>
            <a:ln w="9525">
              <a:noFill/>
              <a:round/>
              <a:headEnd/>
              <a:tailEnd/>
            </a:ln>
          </p:spPr>
          <p:txBody>
            <a:bodyPr/>
            <a:lstStyle/>
            <a:p>
              <a:pPr eaLnBrk="0" hangingPunct="0">
                <a:defRPr/>
              </a:pPr>
              <a:endParaRPr lang="en-US"/>
            </a:p>
          </p:txBody>
        </p:sp>
      </p:grpSp>
      <p:sp>
        <p:nvSpPr>
          <p:cNvPr id="1027" name="Freeform 5"/>
          <p:cNvSpPr>
            <a:spLocks/>
          </p:cNvSpPr>
          <p:nvPr/>
        </p:nvSpPr>
        <p:spPr bwMode="hidden">
          <a:xfrm>
            <a:off x="6248400" y="6262688"/>
            <a:ext cx="2895600" cy="609600"/>
          </a:xfrm>
          <a:custGeom>
            <a:avLst/>
            <a:gdLst>
              <a:gd name="T0" fmla="*/ 2147483647 w 5748"/>
              <a:gd name="T1" fmla="*/ 2147483647 h 246"/>
              <a:gd name="T2" fmla="*/ 0 w 5748"/>
              <a:gd name="T3" fmla="*/ 2147483647 h 246"/>
              <a:gd name="T4" fmla="*/ 0 w 5748"/>
              <a:gd name="T5" fmla="*/ 0 h 246"/>
              <a:gd name="T6" fmla="*/ 2147483647 w 5748"/>
              <a:gd name="T7" fmla="*/ 0 h 246"/>
              <a:gd name="T8" fmla="*/ 2147483647 w 5748"/>
              <a:gd name="T9" fmla="*/ 2147483647 h 246"/>
              <a:gd name="T10" fmla="*/ 2147483647 w 5748"/>
              <a:gd name="T11" fmla="*/ 2147483647 h 24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748" h="246">
                <a:moveTo>
                  <a:pt x="5748" y="246"/>
                </a:moveTo>
                <a:lnTo>
                  <a:pt x="0" y="246"/>
                </a:lnTo>
                <a:lnTo>
                  <a:pt x="0" y="0"/>
                </a:lnTo>
                <a:lnTo>
                  <a:pt x="5748" y="0"/>
                </a:lnTo>
                <a:lnTo>
                  <a:pt x="5748" y="246"/>
                </a:lnTo>
                <a:close/>
              </a:path>
            </a:pathLst>
          </a:custGeom>
          <a:gradFill rotWithShape="0">
            <a:gsLst>
              <a:gs pos="0">
                <a:schemeClr val="bg1"/>
              </a:gs>
              <a:gs pos="100000">
                <a:schemeClr val="hlink"/>
              </a:gs>
            </a:gsLst>
            <a:lin ang="18900000" scaled="1"/>
          </a:gradFill>
          <a:ln w="9525">
            <a:noFill/>
            <a:round/>
            <a:headEnd/>
            <a:tailEnd/>
          </a:ln>
        </p:spPr>
        <p:txBody>
          <a:bodyPr/>
          <a:lstStyle/>
          <a:p>
            <a:endParaRPr lang="en-US"/>
          </a:p>
        </p:txBody>
      </p:sp>
      <p:grpSp>
        <p:nvGrpSpPr>
          <p:cNvPr id="1028" name="Group 6"/>
          <p:cNvGrpSpPr>
            <a:grpSpLocks/>
          </p:cNvGrpSpPr>
          <p:nvPr/>
        </p:nvGrpSpPr>
        <p:grpSpPr bwMode="auto">
          <a:xfrm>
            <a:off x="0" y="6019800"/>
            <a:ext cx="7848600" cy="857250"/>
            <a:chOff x="0" y="3792"/>
            <a:chExt cx="4944" cy="540"/>
          </a:xfrm>
        </p:grpSpPr>
        <p:sp>
          <p:nvSpPr>
            <p:cNvPr id="1540103" name="Freeform 7"/>
            <p:cNvSpPr>
              <a:spLocks/>
            </p:cNvSpPr>
            <p:nvPr userDrawn="1"/>
          </p:nvSpPr>
          <p:spPr bwMode="ltGray">
            <a:xfrm>
              <a:off x="1488" y="3792"/>
              <a:ext cx="3240" cy="536"/>
            </a:xfrm>
            <a:custGeom>
              <a:avLst/>
              <a:gdLst/>
              <a:ahLst/>
              <a:cxnLst>
                <a:cxn ang="0">
                  <a:pos x="3132" y="469"/>
                </a:cxn>
                <a:cxn ang="0">
                  <a:pos x="2995" y="395"/>
                </a:cxn>
                <a:cxn ang="0">
                  <a:pos x="2911" y="375"/>
                </a:cxn>
                <a:cxn ang="0">
                  <a:pos x="2678" y="228"/>
                </a:cxn>
                <a:cxn ang="0">
                  <a:pos x="2553" y="74"/>
                </a:cxn>
                <a:cxn ang="0">
                  <a:pos x="2457" y="7"/>
                </a:cxn>
                <a:cxn ang="0">
                  <a:pos x="2403" y="47"/>
                </a:cxn>
                <a:cxn ang="0">
                  <a:pos x="2289" y="74"/>
                </a:cxn>
                <a:cxn ang="0">
                  <a:pos x="2134" y="74"/>
                </a:cxn>
                <a:cxn ang="0">
                  <a:pos x="2044" y="128"/>
                </a:cxn>
                <a:cxn ang="0">
                  <a:pos x="1775" y="222"/>
                </a:cxn>
                <a:cxn ang="0">
                  <a:pos x="1602" y="181"/>
                </a:cxn>
                <a:cxn ang="0">
                  <a:pos x="1560" y="101"/>
                </a:cxn>
                <a:cxn ang="0">
                  <a:pos x="1542" y="87"/>
                </a:cxn>
                <a:cxn ang="0">
                  <a:pos x="1446" y="60"/>
                </a:cxn>
                <a:cxn ang="0">
                  <a:pos x="1375" y="74"/>
                </a:cxn>
                <a:cxn ang="0">
                  <a:pos x="1309" y="87"/>
                </a:cxn>
                <a:cxn ang="0">
                  <a:pos x="1243" y="13"/>
                </a:cxn>
                <a:cxn ang="0">
                  <a:pos x="1225" y="0"/>
                </a:cxn>
                <a:cxn ang="0">
                  <a:pos x="1189" y="0"/>
                </a:cxn>
                <a:cxn ang="0">
                  <a:pos x="1106" y="34"/>
                </a:cxn>
                <a:cxn ang="0">
                  <a:pos x="1106" y="34"/>
                </a:cxn>
                <a:cxn ang="0">
                  <a:pos x="1094" y="40"/>
                </a:cxn>
                <a:cxn ang="0">
                  <a:pos x="1070" y="54"/>
                </a:cxn>
                <a:cxn ang="0">
                  <a:pos x="1034" y="74"/>
                </a:cxn>
                <a:cxn ang="0">
                  <a:pos x="1004" y="74"/>
                </a:cxn>
                <a:cxn ang="0">
                  <a:pos x="986" y="74"/>
                </a:cxn>
                <a:cxn ang="0">
                  <a:pos x="956" y="81"/>
                </a:cxn>
                <a:cxn ang="0">
                  <a:pos x="920" y="94"/>
                </a:cxn>
                <a:cxn ang="0">
                  <a:pos x="884" y="107"/>
                </a:cxn>
                <a:cxn ang="0">
                  <a:pos x="843" y="128"/>
                </a:cxn>
                <a:cxn ang="0">
                  <a:pos x="813" y="141"/>
                </a:cxn>
                <a:cxn ang="0">
                  <a:pos x="789" y="148"/>
                </a:cxn>
                <a:cxn ang="0">
                  <a:pos x="783" y="154"/>
                </a:cxn>
                <a:cxn ang="0">
                  <a:pos x="556" y="228"/>
                </a:cxn>
                <a:cxn ang="0">
                  <a:pos x="394" y="294"/>
                </a:cxn>
                <a:cxn ang="0">
                  <a:pos x="107" y="462"/>
                </a:cxn>
                <a:cxn ang="0">
                  <a:pos x="0" y="536"/>
                </a:cxn>
                <a:cxn ang="0">
                  <a:pos x="3240" y="536"/>
                </a:cxn>
                <a:cxn ang="0">
                  <a:pos x="3132" y="469"/>
                </a:cxn>
                <a:cxn ang="0">
                  <a:pos x="3132" y="469"/>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lnTo>
                    <a:pt x="3132" y="469"/>
                  </a:lnTo>
                  <a:close/>
                </a:path>
              </a:pathLst>
            </a:custGeom>
            <a:gradFill rotWithShape="0">
              <a:gsLst>
                <a:gs pos="0">
                  <a:schemeClr val="bg2">
                    <a:gamma/>
                    <a:tint val="66667"/>
                    <a:invGamma/>
                  </a:schemeClr>
                </a:gs>
                <a:gs pos="100000">
                  <a:schemeClr val="bg2"/>
                </a:gs>
              </a:gsLst>
              <a:lin ang="5400000" scaled="1"/>
            </a:gradFill>
            <a:ln w="9525">
              <a:noFill/>
              <a:round/>
              <a:headEnd/>
              <a:tailEnd/>
            </a:ln>
          </p:spPr>
          <p:txBody>
            <a:bodyPr/>
            <a:lstStyle/>
            <a:p>
              <a:pPr eaLnBrk="0" hangingPunct="0">
                <a:defRPr/>
              </a:pPr>
              <a:endParaRPr lang="en-US"/>
            </a:p>
          </p:txBody>
        </p:sp>
        <p:grpSp>
          <p:nvGrpSpPr>
            <p:cNvPr id="1041" name="Group 8"/>
            <p:cNvGrpSpPr>
              <a:grpSpLocks/>
            </p:cNvGrpSpPr>
            <p:nvPr userDrawn="1"/>
          </p:nvGrpSpPr>
          <p:grpSpPr bwMode="auto">
            <a:xfrm>
              <a:off x="2486" y="3792"/>
              <a:ext cx="2458" cy="540"/>
              <a:chOff x="2486" y="3792"/>
              <a:chExt cx="2458" cy="540"/>
            </a:xfrm>
          </p:grpSpPr>
          <p:sp>
            <p:nvSpPr>
              <p:cNvPr id="1043" name="Freeform 9"/>
              <p:cNvSpPr>
                <a:spLocks/>
              </p:cNvSpPr>
              <p:nvPr userDrawn="1"/>
            </p:nvSpPr>
            <p:spPr bwMode="ltGray">
              <a:xfrm>
                <a:off x="3948" y="3799"/>
                <a:ext cx="996" cy="533"/>
              </a:xfrm>
              <a:custGeom>
                <a:avLst/>
                <a:gdLst>
                  <a:gd name="T0" fmla="*/ 636 w 996"/>
                  <a:gd name="T1" fmla="*/ 373 h 533"/>
                  <a:gd name="T2" fmla="*/ 495 w 996"/>
                  <a:gd name="T3" fmla="*/ 370 h 533"/>
                  <a:gd name="T4" fmla="*/ 280 w 996"/>
                  <a:gd name="T5" fmla="*/ 249 h 533"/>
                  <a:gd name="T6" fmla="*/ 127 w 996"/>
                  <a:gd name="T7" fmla="*/ 66 h 533"/>
                  <a:gd name="T8" fmla="*/ 0 w 996"/>
                  <a:gd name="T9" fmla="*/ 0 h 533"/>
                  <a:gd name="T10" fmla="*/ 22 w 996"/>
                  <a:gd name="T11" fmla="*/ 26 h 533"/>
                  <a:gd name="T12" fmla="*/ 0 w 996"/>
                  <a:gd name="T13" fmla="*/ 65 h 533"/>
                  <a:gd name="T14" fmla="*/ 30 w 996"/>
                  <a:gd name="T15" fmla="*/ 119 h 533"/>
                  <a:gd name="T16" fmla="*/ 75 w 996"/>
                  <a:gd name="T17" fmla="*/ 243 h 533"/>
                  <a:gd name="T18" fmla="*/ 45 w 996"/>
                  <a:gd name="T19" fmla="*/ 422 h 533"/>
                  <a:gd name="T20" fmla="*/ 200 w 996"/>
                  <a:gd name="T21" fmla="*/ 329 h 533"/>
                  <a:gd name="T22" fmla="*/ 612 w 996"/>
                  <a:gd name="T23" fmla="*/ 533 h 533"/>
                  <a:gd name="T24" fmla="*/ 996 w 996"/>
                  <a:gd name="T25" fmla="*/ 529 h 533"/>
                  <a:gd name="T26" fmla="*/ 828 w 996"/>
                  <a:gd name="T27" fmla="*/ 473 h 533"/>
                  <a:gd name="T28" fmla="*/ 636 w 996"/>
                  <a:gd name="T29" fmla="*/ 373 h 533"/>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996" h="533">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612" y="533"/>
                    </a:lnTo>
                    <a:lnTo>
                      <a:pt x="996" y="529"/>
                    </a:lnTo>
                    <a:lnTo>
                      <a:pt x="828" y="473"/>
                    </a:lnTo>
                    <a:lnTo>
                      <a:pt x="636" y="373"/>
                    </a:lnTo>
                    <a:close/>
                  </a:path>
                </a:pathLst>
              </a:custGeom>
              <a:solidFill>
                <a:schemeClr val="bg2"/>
              </a:solidFill>
              <a:ln w="9525">
                <a:noFill/>
                <a:round/>
                <a:headEnd/>
                <a:tailEnd/>
              </a:ln>
            </p:spPr>
            <p:txBody>
              <a:bodyPr/>
              <a:lstStyle/>
              <a:p>
                <a:endParaRPr lang="en-US"/>
              </a:p>
            </p:txBody>
          </p:sp>
          <p:sp>
            <p:nvSpPr>
              <p:cNvPr id="1044" name="Freeform 10"/>
              <p:cNvSpPr>
                <a:spLocks/>
              </p:cNvSpPr>
              <p:nvPr userDrawn="1"/>
            </p:nvSpPr>
            <p:spPr bwMode="ltGray">
              <a:xfrm>
                <a:off x="2677" y="3792"/>
                <a:ext cx="186" cy="395"/>
              </a:xfrm>
              <a:custGeom>
                <a:avLst/>
                <a:gdLst>
                  <a:gd name="T0" fmla="*/ 36 w 186"/>
                  <a:gd name="T1" fmla="*/ 0 h 353"/>
                  <a:gd name="T2" fmla="*/ 54 w 186"/>
                  <a:gd name="T3" fmla="*/ 31 h 353"/>
                  <a:gd name="T4" fmla="*/ 24 w 186"/>
                  <a:gd name="T5" fmla="*/ 54 h 353"/>
                  <a:gd name="T6" fmla="*/ 18 w 186"/>
                  <a:gd name="T7" fmla="*/ 116 h 353"/>
                  <a:gd name="T8" fmla="*/ 42 w 186"/>
                  <a:gd name="T9" fmla="*/ 200 h 353"/>
                  <a:gd name="T10" fmla="*/ 48 w 186"/>
                  <a:gd name="T11" fmla="*/ 284 h 353"/>
                  <a:gd name="T12" fmla="*/ 0 w 186"/>
                  <a:gd name="T13" fmla="*/ 620 h 353"/>
                  <a:gd name="T14" fmla="*/ 54 w 186"/>
                  <a:gd name="T15" fmla="*/ 410 h 353"/>
                  <a:gd name="T16" fmla="*/ 84 w 186"/>
                  <a:gd name="T17" fmla="*/ 379 h 353"/>
                  <a:gd name="T18" fmla="*/ 126 w 186"/>
                  <a:gd name="T19" fmla="*/ 222 h 353"/>
                  <a:gd name="T20" fmla="*/ 144 w 186"/>
                  <a:gd name="T21" fmla="*/ 210 h 353"/>
                  <a:gd name="T22" fmla="*/ 144 w 186"/>
                  <a:gd name="T23" fmla="*/ 158 h 353"/>
                  <a:gd name="T24" fmla="*/ 186 w 186"/>
                  <a:gd name="T25" fmla="*/ 116 h 353"/>
                  <a:gd name="T26" fmla="*/ 162 w 186"/>
                  <a:gd name="T27" fmla="*/ 105 h 353"/>
                  <a:gd name="T28" fmla="*/ 36 w 186"/>
                  <a:gd name="T29" fmla="*/ 0 h 353"/>
                  <a:gd name="T30" fmla="*/ 36 w 186"/>
                  <a:gd name="T31" fmla="*/ 0 h 353"/>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close/>
                  </a:path>
                </a:pathLst>
              </a:custGeom>
              <a:solidFill>
                <a:schemeClr val="bg2"/>
              </a:solidFill>
              <a:ln w="9525">
                <a:noFill/>
                <a:round/>
                <a:headEnd/>
                <a:tailEnd/>
              </a:ln>
            </p:spPr>
            <p:txBody>
              <a:bodyPr/>
              <a:lstStyle/>
              <a:p>
                <a:endParaRPr lang="en-US"/>
              </a:p>
            </p:txBody>
          </p:sp>
          <p:sp>
            <p:nvSpPr>
              <p:cNvPr id="1045" name="Freeform 11"/>
              <p:cNvSpPr>
                <a:spLocks/>
              </p:cNvSpPr>
              <p:nvPr userDrawn="1"/>
            </p:nvSpPr>
            <p:spPr bwMode="ltGray">
              <a:xfrm>
                <a:off x="3030" y="3893"/>
                <a:ext cx="378" cy="271"/>
              </a:xfrm>
              <a:custGeom>
                <a:avLst/>
                <a:gdLst>
                  <a:gd name="T0" fmla="*/ 18 w 378"/>
                  <a:gd name="T1" fmla="*/ 0 h 271"/>
                  <a:gd name="T2" fmla="*/ 12 w 378"/>
                  <a:gd name="T3" fmla="*/ 13 h 271"/>
                  <a:gd name="T4" fmla="*/ 0 w 378"/>
                  <a:gd name="T5" fmla="*/ 40 h 271"/>
                  <a:gd name="T6" fmla="*/ 60 w 378"/>
                  <a:gd name="T7" fmla="*/ 121 h 271"/>
                  <a:gd name="T8" fmla="*/ 310 w 378"/>
                  <a:gd name="T9" fmla="*/ 271 h 271"/>
                  <a:gd name="T10" fmla="*/ 290 w 378"/>
                  <a:gd name="T11" fmla="*/ 139 h 271"/>
                  <a:gd name="T12" fmla="*/ 378 w 378"/>
                  <a:gd name="T13" fmla="*/ 76 h 271"/>
                  <a:gd name="T14" fmla="*/ 251 w 378"/>
                  <a:gd name="T15" fmla="*/ 94 h 271"/>
                  <a:gd name="T16" fmla="*/ 90 w 378"/>
                  <a:gd name="T17" fmla="*/ 54 h 271"/>
                  <a:gd name="T18" fmla="*/ 18 w 378"/>
                  <a:gd name="T19" fmla="*/ 0 h 271"/>
                  <a:gd name="T20" fmla="*/ 18 w 378"/>
                  <a:gd name="T21" fmla="*/ 0 h 271"/>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close/>
                  </a:path>
                </a:pathLst>
              </a:custGeom>
              <a:solidFill>
                <a:schemeClr val="bg2"/>
              </a:solidFill>
              <a:ln w="9525">
                <a:noFill/>
                <a:round/>
                <a:headEnd/>
                <a:tailEnd/>
              </a:ln>
            </p:spPr>
            <p:txBody>
              <a:bodyPr/>
              <a:lstStyle/>
              <a:p>
                <a:endParaRPr lang="en-US"/>
              </a:p>
            </p:txBody>
          </p:sp>
          <p:sp>
            <p:nvSpPr>
              <p:cNvPr id="1046" name="Freeform 12"/>
              <p:cNvSpPr>
                <a:spLocks/>
              </p:cNvSpPr>
              <p:nvPr userDrawn="1"/>
            </p:nvSpPr>
            <p:spPr bwMode="ltGray">
              <a:xfrm>
                <a:off x="3628" y="3866"/>
                <a:ext cx="155" cy="74"/>
              </a:xfrm>
              <a:custGeom>
                <a:avLst/>
                <a:gdLst>
                  <a:gd name="T0" fmla="*/ 114 w 155"/>
                  <a:gd name="T1" fmla="*/ 0 h 66"/>
                  <a:gd name="T2" fmla="*/ 0 w 155"/>
                  <a:gd name="T3" fmla="*/ 0 h 66"/>
                  <a:gd name="T4" fmla="*/ 0 w 155"/>
                  <a:gd name="T5" fmla="*/ 0 h 66"/>
                  <a:gd name="T6" fmla="*/ 6 w 155"/>
                  <a:gd name="T7" fmla="*/ 11 h 66"/>
                  <a:gd name="T8" fmla="*/ 6 w 155"/>
                  <a:gd name="T9" fmla="*/ 31 h 66"/>
                  <a:gd name="T10" fmla="*/ 0 w 155"/>
                  <a:gd name="T11" fmla="*/ 43 h 66"/>
                  <a:gd name="T12" fmla="*/ 78 w 155"/>
                  <a:gd name="T13" fmla="*/ 105 h 66"/>
                  <a:gd name="T14" fmla="*/ 96 w 155"/>
                  <a:gd name="T15" fmla="*/ 74 h 66"/>
                  <a:gd name="T16" fmla="*/ 155 w 155"/>
                  <a:gd name="T17" fmla="*/ 117 h 66"/>
                  <a:gd name="T18" fmla="*/ 126 w 155"/>
                  <a:gd name="T19" fmla="*/ 43 h 66"/>
                  <a:gd name="T20" fmla="*/ 149 w 155"/>
                  <a:gd name="T21" fmla="*/ 0 h 66"/>
                  <a:gd name="T22" fmla="*/ 114 w 155"/>
                  <a:gd name="T23" fmla="*/ 0 h 66"/>
                  <a:gd name="T24" fmla="*/ 114 w 155"/>
                  <a:gd name="T25" fmla="*/ 0 h 6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55" h="66">
                    <a:moveTo>
                      <a:pt x="114" y="0"/>
                    </a:moveTo>
                    <a:lnTo>
                      <a:pt x="0" y="0"/>
                    </a:lnTo>
                    <a:lnTo>
                      <a:pt x="6" y="6"/>
                    </a:lnTo>
                    <a:lnTo>
                      <a:pt x="6" y="18"/>
                    </a:lnTo>
                    <a:lnTo>
                      <a:pt x="0" y="24"/>
                    </a:lnTo>
                    <a:lnTo>
                      <a:pt x="78" y="60"/>
                    </a:lnTo>
                    <a:lnTo>
                      <a:pt x="96" y="42"/>
                    </a:lnTo>
                    <a:lnTo>
                      <a:pt x="155" y="66"/>
                    </a:lnTo>
                    <a:lnTo>
                      <a:pt x="126" y="24"/>
                    </a:lnTo>
                    <a:lnTo>
                      <a:pt x="149" y="0"/>
                    </a:lnTo>
                    <a:lnTo>
                      <a:pt x="114" y="0"/>
                    </a:lnTo>
                    <a:close/>
                  </a:path>
                </a:pathLst>
              </a:custGeom>
              <a:solidFill>
                <a:schemeClr val="bg2"/>
              </a:solidFill>
              <a:ln w="9525">
                <a:noFill/>
                <a:round/>
                <a:headEnd/>
                <a:tailEnd/>
              </a:ln>
            </p:spPr>
            <p:txBody>
              <a:bodyPr/>
              <a:lstStyle/>
              <a:p>
                <a:endParaRPr lang="en-US"/>
              </a:p>
            </p:txBody>
          </p:sp>
          <p:sp>
            <p:nvSpPr>
              <p:cNvPr id="1047" name="Freeform 13"/>
              <p:cNvSpPr>
                <a:spLocks/>
              </p:cNvSpPr>
              <p:nvPr userDrawn="1"/>
            </p:nvSpPr>
            <p:spPr bwMode="ltGray">
              <a:xfrm>
                <a:off x="2486" y="3859"/>
                <a:ext cx="42" cy="81"/>
              </a:xfrm>
              <a:custGeom>
                <a:avLst/>
                <a:gdLst>
                  <a:gd name="T0" fmla="*/ 6 w 42"/>
                  <a:gd name="T1" fmla="*/ 66 h 72"/>
                  <a:gd name="T2" fmla="*/ 0 w 42"/>
                  <a:gd name="T3" fmla="*/ 33 h 72"/>
                  <a:gd name="T4" fmla="*/ 12 w 42"/>
                  <a:gd name="T5" fmla="*/ 11 h 72"/>
                  <a:gd name="T6" fmla="*/ 0 w 42"/>
                  <a:gd name="T7" fmla="*/ 11 h 72"/>
                  <a:gd name="T8" fmla="*/ 12 w 42"/>
                  <a:gd name="T9" fmla="*/ 11 h 72"/>
                  <a:gd name="T10" fmla="*/ 24 w 42"/>
                  <a:gd name="T11" fmla="*/ 11 h 72"/>
                  <a:gd name="T12" fmla="*/ 36 w 42"/>
                  <a:gd name="T13" fmla="*/ 11 h 72"/>
                  <a:gd name="T14" fmla="*/ 42 w 42"/>
                  <a:gd name="T15" fmla="*/ 0 h 72"/>
                  <a:gd name="T16" fmla="*/ 30 w 42"/>
                  <a:gd name="T17" fmla="*/ 33 h 72"/>
                  <a:gd name="T18" fmla="*/ 42 w 42"/>
                  <a:gd name="T19" fmla="*/ 88 h 72"/>
                  <a:gd name="T20" fmla="*/ 12 w 42"/>
                  <a:gd name="T21" fmla="*/ 129 h 72"/>
                  <a:gd name="T22" fmla="*/ 6 w 42"/>
                  <a:gd name="T23" fmla="*/ 66 h 72"/>
                  <a:gd name="T24" fmla="*/ 6 w 42"/>
                  <a:gd name="T25" fmla="*/ 66 h 7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close/>
                  </a:path>
                </a:pathLst>
              </a:custGeom>
              <a:solidFill>
                <a:schemeClr val="bg2"/>
              </a:solidFill>
              <a:ln w="9525">
                <a:noFill/>
                <a:round/>
                <a:headEnd/>
                <a:tailEnd/>
              </a:ln>
            </p:spPr>
            <p:txBody>
              <a:bodyPr/>
              <a:lstStyle/>
              <a:p>
                <a:endParaRPr lang="en-US"/>
              </a:p>
            </p:txBody>
          </p:sp>
        </p:grpSp>
        <p:sp>
          <p:nvSpPr>
            <p:cNvPr id="1540110" name="Freeform 14"/>
            <p:cNvSpPr>
              <a:spLocks/>
            </p:cNvSpPr>
            <p:nvPr userDrawn="1"/>
          </p:nvSpPr>
          <p:spPr bwMode="ltGray">
            <a:xfrm>
              <a:off x="0" y="3792"/>
              <a:ext cx="3976" cy="535"/>
            </a:xfrm>
            <a:custGeom>
              <a:avLst/>
              <a:gdLst/>
              <a:ahLst/>
              <a:cxnLst>
                <a:cxn ang="0">
                  <a:pos x="3976" y="527"/>
                </a:cxn>
                <a:cxn ang="0">
                  <a:pos x="3970" y="527"/>
                </a:cxn>
                <a:cxn ang="0">
                  <a:pos x="3844" y="509"/>
                </a:cxn>
                <a:cxn ang="0">
                  <a:pos x="2487" y="305"/>
                </a:cxn>
                <a:cxn ang="0">
                  <a:pos x="2039" y="36"/>
                </a:cxn>
                <a:cxn ang="0">
                  <a:pos x="1907" y="24"/>
                </a:cxn>
                <a:cxn ang="0">
                  <a:pos x="1883" y="54"/>
                </a:cxn>
                <a:cxn ang="0">
                  <a:pos x="1859" y="54"/>
                </a:cxn>
                <a:cxn ang="0">
                  <a:pos x="1830" y="30"/>
                </a:cxn>
                <a:cxn ang="0">
                  <a:pos x="1704" y="102"/>
                </a:cxn>
                <a:cxn ang="0">
                  <a:pos x="1608" y="126"/>
                </a:cxn>
                <a:cxn ang="0">
                  <a:pos x="1561" y="132"/>
                </a:cxn>
                <a:cxn ang="0">
                  <a:pos x="1495" y="102"/>
                </a:cxn>
                <a:cxn ang="0">
                  <a:pos x="1357" y="126"/>
                </a:cxn>
                <a:cxn ang="0">
                  <a:pos x="1285" y="24"/>
                </a:cxn>
                <a:cxn ang="0">
                  <a:pos x="1280" y="18"/>
                </a:cxn>
                <a:cxn ang="0">
                  <a:pos x="1262" y="12"/>
                </a:cxn>
                <a:cxn ang="0">
                  <a:pos x="1238" y="6"/>
                </a:cxn>
                <a:cxn ang="0">
                  <a:pos x="1220" y="0"/>
                </a:cxn>
                <a:cxn ang="0">
                  <a:pos x="1196" y="0"/>
                </a:cxn>
                <a:cxn ang="0">
                  <a:pos x="1166" y="0"/>
                </a:cxn>
                <a:cxn ang="0">
                  <a:pos x="1142" y="0"/>
                </a:cxn>
                <a:cxn ang="0">
                  <a:pos x="1136" y="0"/>
                </a:cxn>
                <a:cxn ang="0">
                  <a:pos x="1130" y="0"/>
                </a:cxn>
                <a:cxn ang="0">
                  <a:pos x="1124" y="6"/>
                </a:cxn>
                <a:cxn ang="0">
                  <a:pos x="1118" y="12"/>
                </a:cxn>
                <a:cxn ang="0">
                  <a:pos x="1100" y="18"/>
                </a:cxn>
                <a:cxn ang="0">
                  <a:pos x="1088" y="18"/>
                </a:cxn>
                <a:cxn ang="0">
                  <a:pos x="1070" y="24"/>
                </a:cxn>
                <a:cxn ang="0">
                  <a:pos x="1052" y="30"/>
                </a:cxn>
                <a:cxn ang="0">
                  <a:pos x="1034" y="36"/>
                </a:cxn>
                <a:cxn ang="0">
                  <a:pos x="1028" y="42"/>
                </a:cxn>
                <a:cxn ang="0">
                  <a:pos x="969" y="60"/>
                </a:cxn>
                <a:cxn ang="0">
                  <a:pos x="921" y="72"/>
                </a:cxn>
                <a:cxn ang="0">
                  <a:pos x="855" y="48"/>
                </a:cxn>
                <a:cxn ang="0">
                  <a:pos x="825" y="48"/>
                </a:cxn>
                <a:cxn ang="0">
                  <a:pos x="759" y="72"/>
                </a:cxn>
                <a:cxn ang="0">
                  <a:pos x="735" y="72"/>
                </a:cxn>
                <a:cxn ang="0">
                  <a:pos x="706" y="60"/>
                </a:cxn>
                <a:cxn ang="0">
                  <a:pos x="640" y="60"/>
                </a:cxn>
                <a:cxn ang="0">
                  <a:pos x="544" y="72"/>
                </a:cxn>
                <a:cxn ang="0">
                  <a:pos x="389" y="18"/>
                </a:cxn>
                <a:cxn ang="0">
                  <a:pos x="323" y="60"/>
                </a:cxn>
                <a:cxn ang="0">
                  <a:pos x="317" y="60"/>
                </a:cxn>
                <a:cxn ang="0">
                  <a:pos x="305" y="72"/>
                </a:cxn>
                <a:cxn ang="0">
                  <a:pos x="287" y="78"/>
                </a:cxn>
                <a:cxn ang="0">
                  <a:pos x="263" y="90"/>
                </a:cxn>
                <a:cxn ang="0">
                  <a:pos x="203" y="120"/>
                </a:cxn>
                <a:cxn ang="0">
                  <a:pos x="149" y="150"/>
                </a:cxn>
                <a:cxn ang="0">
                  <a:pos x="78" y="168"/>
                </a:cxn>
                <a:cxn ang="0">
                  <a:pos x="0" y="180"/>
                </a:cxn>
                <a:cxn ang="0">
                  <a:pos x="0" y="527"/>
                </a:cxn>
                <a:cxn ang="0">
                  <a:pos x="1010" y="527"/>
                </a:cxn>
                <a:cxn ang="0">
                  <a:pos x="3725" y="527"/>
                </a:cxn>
                <a:cxn ang="0">
                  <a:pos x="3976" y="527"/>
                </a:cxn>
                <a:cxn ang="0">
                  <a:pos x="3976" y="527"/>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lnTo>
                    <a:pt x="3976" y="527"/>
                  </a:lnTo>
                  <a:close/>
                </a:path>
              </a:pathLst>
            </a:custGeom>
            <a:gradFill rotWithShape="0">
              <a:gsLst>
                <a:gs pos="0">
                  <a:schemeClr val="bg2">
                    <a:gamma/>
                    <a:tint val="75686"/>
                    <a:invGamma/>
                  </a:schemeClr>
                </a:gs>
                <a:gs pos="100000">
                  <a:schemeClr val="bg2"/>
                </a:gs>
              </a:gsLst>
              <a:lin ang="5400000" scaled="1"/>
            </a:gradFill>
            <a:ln w="9525">
              <a:noFill/>
              <a:round/>
              <a:headEnd/>
              <a:tailEnd/>
            </a:ln>
          </p:spPr>
          <p:txBody>
            <a:bodyPr/>
            <a:lstStyle/>
            <a:p>
              <a:pPr eaLnBrk="0" hangingPunct="0">
                <a:defRPr/>
              </a:pPr>
              <a:endParaRPr lang="en-US"/>
            </a:p>
          </p:txBody>
        </p:sp>
      </p:grpSp>
      <p:grpSp>
        <p:nvGrpSpPr>
          <p:cNvPr id="1029" name="Group 15"/>
          <p:cNvGrpSpPr>
            <a:grpSpLocks/>
          </p:cNvGrpSpPr>
          <p:nvPr/>
        </p:nvGrpSpPr>
        <p:grpSpPr bwMode="auto">
          <a:xfrm>
            <a:off x="627063" y="6021388"/>
            <a:ext cx="5684837" cy="849312"/>
            <a:chOff x="395" y="3793"/>
            <a:chExt cx="3581" cy="535"/>
          </a:xfrm>
        </p:grpSpPr>
        <p:sp>
          <p:nvSpPr>
            <p:cNvPr id="1034" name="Freeform 16"/>
            <p:cNvSpPr>
              <a:spLocks/>
            </p:cNvSpPr>
            <p:nvPr/>
          </p:nvSpPr>
          <p:spPr bwMode="auto">
            <a:xfrm>
              <a:off x="1196" y="3793"/>
              <a:ext cx="365" cy="291"/>
            </a:xfrm>
            <a:custGeom>
              <a:avLst/>
              <a:gdLst>
                <a:gd name="T0" fmla="*/ 24 w 365"/>
                <a:gd name="T1" fmla="*/ 24 h 287"/>
                <a:gd name="T2" fmla="*/ 0 w 365"/>
                <a:gd name="T3" fmla="*/ 65 h 287"/>
                <a:gd name="T4" fmla="*/ 66 w 365"/>
                <a:gd name="T5" fmla="*/ 118 h 287"/>
                <a:gd name="T6" fmla="*/ 143 w 365"/>
                <a:gd name="T7" fmla="*/ 195 h 287"/>
                <a:gd name="T8" fmla="*/ 191 w 365"/>
                <a:gd name="T9" fmla="*/ 178 h 287"/>
                <a:gd name="T10" fmla="*/ 341 w 365"/>
                <a:gd name="T11" fmla="*/ 307 h 287"/>
                <a:gd name="T12" fmla="*/ 305 w 365"/>
                <a:gd name="T13" fmla="*/ 186 h 287"/>
                <a:gd name="T14" fmla="*/ 365 w 365"/>
                <a:gd name="T15" fmla="*/ 142 h 287"/>
                <a:gd name="T16" fmla="*/ 359 w 365"/>
                <a:gd name="T17" fmla="*/ 136 h 287"/>
                <a:gd name="T18" fmla="*/ 335 w 365"/>
                <a:gd name="T19" fmla="*/ 124 h 287"/>
                <a:gd name="T20" fmla="*/ 299 w 365"/>
                <a:gd name="T21" fmla="*/ 95 h 287"/>
                <a:gd name="T22" fmla="*/ 257 w 365"/>
                <a:gd name="T23" fmla="*/ 77 h 287"/>
                <a:gd name="T24" fmla="*/ 215 w 365"/>
                <a:gd name="T25" fmla="*/ 59 h 287"/>
                <a:gd name="T26" fmla="*/ 173 w 365"/>
                <a:gd name="T27" fmla="*/ 41 h 287"/>
                <a:gd name="T28" fmla="*/ 143 w 365"/>
                <a:gd name="T29" fmla="*/ 24 h 287"/>
                <a:gd name="T30" fmla="*/ 131 w 365"/>
                <a:gd name="T31" fmla="*/ 18 h 287"/>
                <a:gd name="T32" fmla="*/ 107 w 365"/>
                <a:gd name="T33" fmla="*/ 18 h 287"/>
                <a:gd name="T34" fmla="*/ 95 w 365"/>
                <a:gd name="T35" fmla="*/ 18 h 287"/>
                <a:gd name="T36" fmla="*/ 72 w 365"/>
                <a:gd name="T37" fmla="*/ 12 h 287"/>
                <a:gd name="T38" fmla="*/ 66 w 365"/>
                <a:gd name="T39" fmla="*/ 12 h 287"/>
                <a:gd name="T40" fmla="*/ 54 w 365"/>
                <a:gd name="T41" fmla="*/ 6 h 287"/>
                <a:gd name="T42" fmla="*/ 42 w 365"/>
                <a:gd name="T43" fmla="*/ 0 h 287"/>
                <a:gd name="T44" fmla="*/ 30 w 365"/>
                <a:gd name="T45" fmla="*/ 0 h 287"/>
                <a:gd name="T46" fmla="*/ 24 w 365"/>
                <a:gd name="T47" fmla="*/ 24 h 287"/>
                <a:gd name="T48" fmla="*/ 24 w 365"/>
                <a:gd name="T49" fmla="*/ 24 h 287"/>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close/>
                </a:path>
              </a:pathLst>
            </a:custGeom>
            <a:solidFill>
              <a:schemeClr val="bg2"/>
            </a:solidFill>
            <a:ln w="9525">
              <a:noFill/>
              <a:round/>
              <a:headEnd/>
              <a:tailEnd/>
            </a:ln>
          </p:spPr>
          <p:txBody>
            <a:bodyPr/>
            <a:lstStyle/>
            <a:p>
              <a:endParaRPr lang="en-US"/>
            </a:p>
          </p:txBody>
        </p:sp>
        <p:sp>
          <p:nvSpPr>
            <p:cNvPr id="1035" name="Freeform 17"/>
            <p:cNvSpPr>
              <a:spLocks/>
            </p:cNvSpPr>
            <p:nvPr/>
          </p:nvSpPr>
          <p:spPr bwMode="auto">
            <a:xfrm>
              <a:off x="1943" y="3829"/>
              <a:ext cx="2033" cy="499"/>
            </a:xfrm>
            <a:custGeom>
              <a:avLst/>
              <a:gdLst>
                <a:gd name="T0" fmla="*/ 186 w 2033"/>
                <a:gd name="T1" fmla="*/ 18 h 499"/>
                <a:gd name="T2" fmla="*/ 138 w 2033"/>
                <a:gd name="T3" fmla="*/ 6 h 499"/>
                <a:gd name="T4" fmla="*/ 96 w 2033"/>
                <a:gd name="T5" fmla="*/ 0 h 499"/>
                <a:gd name="T6" fmla="*/ 36 w 2033"/>
                <a:gd name="T7" fmla="*/ 0 h 499"/>
                <a:gd name="T8" fmla="*/ 12 w 2033"/>
                <a:gd name="T9" fmla="*/ 25 h 499"/>
                <a:gd name="T10" fmla="*/ 0 w 2033"/>
                <a:gd name="T11" fmla="*/ 128 h 499"/>
                <a:gd name="T12" fmla="*/ 60 w 2033"/>
                <a:gd name="T13" fmla="*/ 104 h 499"/>
                <a:gd name="T14" fmla="*/ 90 w 2033"/>
                <a:gd name="T15" fmla="*/ 134 h 499"/>
                <a:gd name="T16" fmla="*/ 150 w 2033"/>
                <a:gd name="T17" fmla="*/ 153 h 499"/>
                <a:gd name="T18" fmla="*/ 209 w 2033"/>
                <a:gd name="T19" fmla="*/ 273 h 499"/>
                <a:gd name="T20" fmla="*/ 401 w 2033"/>
                <a:gd name="T21" fmla="*/ 359 h 499"/>
                <a:gd name="T22" fmla="*/ 777 w 2033"/>
                <a:gd name="T23" fmla="*/ 359 h 499"/>
                <a:gd name="T24" fmla="*/ 2033 w 2033"/>
                <a:gd name="T25" fmla="*/ 499 h 499"/>
                <a:gd name="T26" fmla="*/ 2033 w 2033"/>
                <a:gd name="T27" fmla="*/ 499 h 499"/>
                <a:gd name="T28" fmla="*/ 1991 w 2033"/>
                <a:gd name="T29" fmla="*/ 493 h 499"/>
                <a:gd name="T30" fmla="*/ 676 w 2033"/>
                <a:gd name="T31" fmla="*/ 243 h 499"/>
                <a:gd name="T32" fmla="*/ 514 w 2033"/>
                <a:gd name="T33" fmla="*/ 159 h 499"/>
                <a:gd name="T34" fmla="*/ 425 w 2033"/>
                <a:gd name="T35" fmla="*/ 110 h 499"/>
                <a:gd name="T36" fmla="*/ 365 w 2033"/>
                <a:gd name="T37" fmla="*/ 92 h 499"/>
                <a:gd name="T38" fmla="*/ 281 w 2033"/>
                <a:gd name="T39" fmla="*/ 61 h 499"/>
                <a:gd name="T40" fmla="*/ 186 w 2033"/>
                <a:gd name="T41" fmla="*/ 18 h 499"/>
                <a:gd name="T42" fmla="*/ 186 w 2033"/>
                <a:gd name="T43" fmla="*/ 18 h 499"/>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1991" y="493"/>
                  </a:lnTo>
                  <a:lnTo>
                    <a:pt x="676" y="243"/>
                  </a:lnTo>
                  <a:lnTo>
                    <a:pt x="514" y="159"/>
                  </a:lnTo>
                  <a:lnTo>
                    <a:pt x="425" y="110"/>
                  </a:lnTo>
                  <a:lnTo>
                    <a:pt x="365" y="92"/>
                  </a:lnTo>
                  <a:lnTo>
                    <a:pt x="281" y="61"/>
                  </a:lnTo>
                  <a:lnTo>
                    <a:pt x="186" y="18"/>
                  </a:lnTo>
                  <a:close/>
                </a:path>
              </a:pathLst>
            </a:custGeom>
            <a:solidFill>
              <a:schemeClr val="bg2"/>
            </a:solidFill>
            <a:ln w="9525">
              <a:noFill/>
              <a:round/>
              <a:headEnd/>
              <a:tailEnd/>
            </a:ln>
          </p:spPr>
          <p:txBody>
            <a:bodyPr/>
            <a:lstStyle/>
            <a:p>
              <a:endParaRPr lang="en-US"/>
            </a:p>
          </p:txBody>
        </p:sp>
        <p:sp>
          <p:nvSpPr>
            <p:cNvPr id="1036" name="Freeform 18"/>
            <p:cNvSpPr>
              <a:spLocks/>
            </p:cNvSpPr>
            <p:nvPr/>
          </p:nvSpPr>
          <p:spPr bwMode="auto">
            <a:xfrm>
              <a:off x="1830" y="3823"/>
              <a:ext cx="71" cy="61"/>
            </a:xfrm>
            <a:custGeom>
              <a:avLst/>
              <a:gdLst>
                <a:gd name="T0" fmla="*/ 0 w 71"/>
                <a:gd name="T1" fmla="*/ 18 h 60"/>
                <a:gd name="T2" fmla="*/ 6 w 71"/>
                <a:gd name="T3" fmla="*/ 18 h 60"/>
                <a:gd name="T4" fmla="*/ 12 w 71"/>
                <a:gd name="T5" fmla="*/ 12 h 60"/>
                <a:gd name="T6" fmla="*/ 6 w 71"/>
                <a:gd name="T7" fmla="*/ 6 h 60"/>
                <a:gd name="T8" fmla="*/ 0 w 71"/>
                <a:gd name="T9" fmla="*/ 0 h 60"/>
                <a:gd name="T10" fmla="*/ 29 w 71"/>
                <a:gd name="T11" fmla="*/ 18 h 60"/>
                <a:gd name="T12" fmla="*/ 53 w 71"/>
                <a:gd name="T13" fmla="*/ 18 h 60"/>
                <a:gd name="T14" fmla="*/ 59 w 71"/>
                <a:gd name="T15" fmla="*/ 35 h 60"/>
                <a:gd name="T16" fmla="*/ 65 w 71"/>
                <a:gd name="T17" fmla="*/ 47 h 60"/>
                <a:gd name="T18" fmla="*/ 71 w 71"/>
                <a:gd name="T19" fmla="*/ 59 h 60"/>
                <a:gd name="T20" fmla="*/ 71 w 71"/>
                <a:gd name="T21" fmla="*/ 65 h 60"/>
                <a:gd name="T22" fmla="*/ 59 w 71"/>
                <a:gd name="T23" fmla="*/ 59 h 60"/>
                <a:gd name="T24" fmla="*/ 47 w 71"/>
                <a:gd name="T25" fmla="*/ 47 h 60"/>
                <a:gd name="T26" fmla="*/ 23 w 71"/>
                <a:gd name="T27" fmla="*/ 35 h 60"/>
                <a:gd name="T28" fmla="*/ 23 w 71"/>
                <a:gd name="T29" fmla="*/ 41 h 60"/>
                <a:gd name="T30" fmla="*/ 18 w 71"/>
                <a:gd name="T31" fmla="*/ 47 h 60"/>
                <a:gd name="T32" fmla="*/ 12 w 71"/>
                <a:gd name="T33" fmla="*/ 53 h 60"/>
                <a:gd name="T34" fmla="*/ 6 w 71"/>
                <a:gd name="T35" fmla="*/ 53 h 60"/>
                <a:gd name="T36" fmla="*/ 6 w 71"/>
                <a:gd name="T37" fmla="*/ 53 h 60"/>
                <a:gd name="T38" fmla="*/ 6 w 71"/>
                <a:gd name="T39" fmla="*/ 41 h 60"/>
                <a:gd name="T40" fmla="*/ 0 w 71"/>
                <a:gd name="T41" fmla="*/ 18 h 60"/>
                <a:gd name="T42" fmla="*/ 0 w 71"/>
                <a:gd name="T43" fmla="*/ 18 h 60"/>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36"/>
                  </a:lnTo>
                  <a:lnTo>
                    <a:pt x="0" y="18"/>
                  </a:lnTo>
                  <a:close/>
                </a:path>
              </a:pathLst>
            </a:custGeom>
            <a:solidFill>
              <a:schemeClr val="bg2"/>
            </a:solidFill>
            <a:ln w="9525">
              <a:noFill/>
              <a:round/>
              <a:headEnd/>
              <a:tailEnd/>
            </a:ln>
          </p:spPr>
          <p:txBody>
            <a:bodyPr/>
            <a:lstStyle/>
            <a:p>
              <a:endParaRPr lang="en-US"/>
            </a:p>
          </p:txBody>
        </p:sp>
        <p:sp>
          <p:nvSpPr>
            <p:cNvPr id="1037" name="Freeform 19"/>
            <p:cNvSpPr>
              <a:spLocks/>
            </p:cNvSpPr>
            <p:nvPr/>
          </p:nvSpPr>
          <p:spPr bwMode="auto">
            <a:xfrm>
              <a:off x="855" y="3842"/>
              <a:ext cx="161" cy="164"/>
            </a:xfrm>
            <a:custGeom>
              <a:avLst/>
              <a:gdLst>
                <a:gd name="T0" fmla="*/ 30 w 161"/>
                <a:gd name="T1" fmla="*/ 0 h 162"/>
                <a:gd name="T2" fmla="*/ 48 w 161"/>
                <a:gd name="T3" fmla="*/ 6 h 162"/>
                <a:gd name="T4" fmla="*/ 72 w 161"/>
                <a:gd name="T5" fmla="*/ 6 h 162"/>
                <a:gd name="T6" fmla="*/ 114 w 161"/>
                <a:gd name="T7" fmla="*/ 12 h 162"/>
                <a:gd name="T8" fmla="*/ 96 w 161"/>
                <a:gd name="T9" fmla="*/ 59 h 162"/>
                <a:gd name="T10" fmla="*/ 96 w 161"/>
                <a:gd name="T11" fmla="*/ 65 h 162"/>
                <a:gd name="T12" fmla="*/ 102 w 161"/>
                <a:gd name="T13" fmla="*/ 77 h 162"/>
                <a:gd name="T14" fmla="*/ 108 w 161"/>
                <a:gd name="T15" fmla="*/ 89 h 162"/>
                <a:gd name="T16" fmla="*/ 120 w 161"/>
                <a:gd name="T17" fmla="*/ 101 h 162"/>
                <a:gd name="T18" fmla="*/ 143 w 161"/>
                <a:gd name="T19" fmla="*/ 119 h 162"/>
                <a:gd name="T20" fmla="*/ 155 w 161"/>
                <a:gd name="T21" fmla="*/ 148 h 162"/>
                <a:gd name="T22" fmla="*/ 161 w 161"/>
                <a:gd name="T23" fmla="*/ 166 h 162"/>
                <a:gd name="T24" fmla="*/ 161 w 161"/>
                <a:gd name="T25" fmla="*/ 172 h 162"/>
                <a:gd name="T26" fmla="*/ 96 w 161"/>
                <a:gd name="T27" fmla="*/ 107 h 162"/>
                <a:gd name="T28" fmla="*/ 30 w 161"/>
                <a:gd name="T29" fmla="*/ 59 h 162"/>
                <a:gd name="T30" fmla="*/ 0 w 161"/>
                <a:gd name="T31" fmla="*/ 0 h 162"/>
                <a:gd name="T32" fmla="*/ 30 w 161"/>
                <a:gd name="T33" fmla="*/ 0 h 162"/>
                <a:gd name="T34" fmla="*/ 30 w 161"/>
                <a:gd name="T35" fmla="*/ 0 h 162"/>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close/>
                </a:path>
              </a:pathLst>
            </a:custGeom>
            <a:solidFill>
              <a:schemeClr val="bg2"/>
            </a:solidFill>
            <a:ln w="9525">
              <a:noFill/>
              <a:round/>
              <a:headEnd/>
              <a:tailEnd/>
            </a:ln>
          </p:spPr>
          <p:txBody>
            <a:bodyPr/>
            <a:lstStyle/>
            <a:p>
              <a:endParaRPr lang="en-US"/>
            </a:p>
          </p:txBody>
        </p:sp>
        <p:sp>
          <p:nvSpPr>
            <p:cNvPr id="1038" name="Freeform 20"/>
            <p:cNvSpPr>
              <a:spLocks/>
            </p:cNvSpPr>
            <p:nvPr/>
          </p:nvSpPr>
          <p:spPr bwMode="auto">
            <a:xfrm>
              <a:off x="706" y="3854"/>
              <a:ext cx="59" cy="61"/>
            </a:xfrm>
            <a:custGeom>
              <a:avLst/>
              <a:gdLst>
                <a:gd name="T0" fmla="*/ 59 w 59"/>
                <a:gd name="T1" fmla="*/ 6 h 60"/>
                <a:gd name="T2" fmla="*/ 41 w 59"/>
                <a:gd name="T3" fmla="*/ 35 h 60"/>
                <a:gd name="T4" fmla="*/ 41 w 59"/>
                <a:gd name="T5" fmla="*/ 41 h 60"/>
                <a:gd name="T6" fmla="*/ 47 w 59"/>
                <a:gd name="T7" fmla="*/ 47 h 60"/>
                <a:gd name="T8" fmla="*/ 53 w 59"/>
                <a:gd name="T9" fmla="*/ 59 h 60"/>
                <a:gd name="T10" fmla="*/ 53 w 59"/>
                <a:gd name="T11" fmla="*/ 65 h 60"/>
                <a:gd name="T12" fmla="*/ 47 w 59"/>
                <a:gd name="T13" fmla="*/ 59 h 60"/>
                <a:gd name="T14" fmla="*/ 35 w 59"/>
                <a:gd name="T15" fmla="*/ 53 h 60"/>
                <a:gd name="T16" fmla="*/ 23 w 59"/>
                <a:gd name="T17" fmla="*/ 41 h 60"/>
                <a:gd name="T18" fmla="*/ 17 w 59"/>
                <a:gd name="T19" fmla="*/ 35 h 60"/>
                <a:gd name="T20" fmla="*/ 0 w 59"/>
                <a:gd name="T21" fmla="*/ 0 h 60"/>
                <a:gd name="T22" fmla="*/ 59 w 59"/>
                <a:gd name="T23" fmla="*/ 6 h 60"/>
                <a:gd name="T24" fmla="*/ 59 w 59"/>
                <a:gd name="T25" fmla="*/ 6 h 6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close/>
                </a:path>
              </a:pathLst>
            </a:custGeom>
            <a:solidFill>
              <a:schemeClr val="bg2"/>
            </a:solidFill>
            <a:ln w="9525">
              <a:noFill/>
              <a:round/>
              <a:headEnd/>
              <a:tailEnd/>
            </a:ln>
          </p:spPr>
          <p:txBody>
            <a:bodyPr/>
            <a:lstStyle/>
            <a:p>
              <a:endParaRPr lang="en-US"/>
            </a:p>
          </p:txBody>
        </p:sp>
        <p:sp>
          <p:nvSpPr>
            <p:cNvPr id="1039" name="Freeform 21"/>
            <p:cNvSpPr>
              <a:spLocks/>
            </p:cNvSpPr>
            <p:nvPr/>
          </p:nvSpPr>
          <p:spPr bwMode="auto">
            <a:xfrm>
              <a:off x="395" y="3811"/>
              <a:ext cx="245" cy="207"/>
            </a:xfrm>
            <a:custGeom>
              <a:avLst/>
              <a:gdLst>
                <a:gd name="T0" fmla="*/ 233 w 245"/>
                <a:gd name="T1" fmla="*/ 41 h 204"/>
                <a:gd name="T2" fmla="*/ 245 w 245"/>
                <a:gd name="T3" fmla="*/ 47 h 204"/>
                <a:gd name="T4" fmla="*/ 209 w 245"/>
                <a:gd name="T5" fmla="*/ 89 h 204"/>
                <a:gd name="T6" fmla="*/ 143 w 245"/>
                <a:gd name="T7" fmla="*/ 142 h 204"/>
                <a:gd name="T8" fmla="*/ 167 w 245"/>
                <a:gd name="T9" fmla="*/ 166 h 204"/>
                <a:gd name="T10" fmla="*/ 179 w 245"/>
                <a:gd name="T11" fmla="*/ 219 h 204"/>
                <a:gd name="T12" fmla="*/ 77 w 245"/>
                <a:gd name="T13" fmla="*/ 142 h 204"/>
                <a:gd name="T14" fmla="*/ 47 w 245"/>
                <a:gd name="T15" fmla="*/ 89 h 204"/>
                <a:gd name="T16" fmla="*/ 89 w 245"/>
                <a:gd name="T17" fmla="*/ 71 h 204"/>
                <a:gd name="T18" fmla="*/ 59 w 245"/>
                <a:gd name="T19" fmla="*/ 41 h 204"/>
                <a:gd name="T20" fmla="*/ 0 w 245"/>
                <a:gd name="T21" fmla="*/ 12 h 204"/>
                <a:gd name="T22" fmla="*/ 0 w 245"/>
                <a:gd name="T23" fmla="*/ 0 h 204"/>
                <a:gd name="T24" fmla="*/ 6 w 245"/>
                <a:gd name="T25" fmla="*/ 0 h 204"/>
                <a:gd name="T26" fmla="*/ 12 w 245"/>
                <a:gd name="T27" fmla="*/ 0 h 204"/>
                <a:gd name="T28" fmla="*/ 47 w 245"/>
                <a:gd name="T29" fmla="*/ 6 h 204"/>
                <a:gd name="T30" fmla="*/ 77 w 245"/>
                <a:gd name="T31" fmla="*/ 6 h 204"/>
                <a:gd name="T32" fmla="*/ 83 w 245"/>
                <a:gd name="T33" fmla="*/ 6 h 204"/>
                <a:gd name="T34" fmla="*/ 89 w 245"/>
                <a:gd name="T35" fmla="*/ 6 h 204"/>
                <a:gd name="T36" fmla="*/ 101 w 245"/>
                <a:gd name="T37" fmla="*/ 12 h 204"/>
                <a:gd name="T38" fmla="*/ 125 w 245"/>
                <a:gd name="T39" fmla="*/ 12 h 204"/>
                <a:gd name="T40" fmla="*/ 143 w 245"/>
                <a:gd name="T41" fmla="*/ 18 h 204"/>
                <a:gd name="T42" fmla="*/ 149 w 245"/>
                <a:gd name="T43" fmla="*/ 18 h 204"/>
                <a:gd name="T44" fmla="*/ 149 w 245"/>
                <a:gd name="T45" fmla="*/ 18 h 204"/>
                <a:gd name="T46" fmla="*/ 203 w 245"/>
                <a:gd name="T47" fmla="*/ 24 h 204"/>
                <a:gd name="T48" fmla="*/ 233 w 245"/>
                <a:gd name="T49" fmla="*/ 41 h 204"/>
                <a:gd name="T50" fmla="*/ 233 w 245"/>
                <a:gd name="T51" fmla="*/ 41 h 204"/>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203" y="24"/>
                  </a:lnTo>
                  <a:lnTo>
                    <a:pt x="233" y="36"/>
                  </a:lnTo>
                  <a:close/>
                </a:path>
              </a:pathLst>
            </a:custGeom>
            <a:solidFill>
              <a:schemeClr val="bg2"/>
            </a:solidFill>
            <a:ln w="9525">
              <a:noFill/>
              <a:round/>
              <a:headEnd/>
              <a:tailEnd/>
            </a:ln>
          </p:spPr>
          <p:txBody>
            <a:bodyPr/>
            <a:lstStyle/>
            <a:p>
              <a:endParaRPr lang="en-US"/>
            </a:p>
          </p:txBody>
        </p:sp>
      </p:grpSp>
      <p:sp>
        <p:nvSpPr>
          <p:cNvPr id="1540118" name="Rectangle 22"/>
          <p:cNvSpPr>
            <a:spLocks noGrp="1" noChangeArrowheads="1"/>
          </p:cNvSpPr>
          <p:nvPr>
            <p:ph type="title"/>
          </p:nvPr>
        </p:nvSpPr>
        <p:spPr bwMode="auto">
          <a:xfrm>
            <a:off x="457200" y="228600"/>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31" name="Rectangle 23"/>
          <p:cNvSpPr>
            <a:spLocks noGrp="1" noChangeArrowheads="1"/>
          </p:cNvSpPr>
          <p:nvPr>
            <p:ph type="body" idx="1"/>
          </p:nvPr>
        </p:nvSpPr>
        <p:spPr bwMode="auto">
          <a:xfrm>
            <a:off x="457200" y="1600200"/>
            <a:ext cx="8229600" cy="4495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540121" name="Rectangle 2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200">
                <a:effectLst>
                  <a:outerShdw blurRad="38100" dist="38100" dir="2700000" algn="tl">
                    <a:srgbClr val="000000"/>
                  </a:outerShdw>
                </a:effectLst>
              </a:defRPr>
            </a:lvl1pPr>
          </a:lstStyle>
          <a:p>
            <a:pPr>
              <a:defRPr/>
            </a:pPr>
            <a:endParaRPr lang="en-US"/>
          </a:p>
        </p:txBody>
      </p:sp>
      <p:sp>
        <p:nvSpPr>
          <p:cNvPr id="1540122" name="Rectangle 26"/>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effectLst>
                  <a:outerShdw blurRad="38100" dist="38100" dir="2700000" algn="tl">
                    <a:srgbClr val="000000"/>
                  </a:outerShdw>
                </a:effectLst>
              </a:defRPr>
            </a:lvl1pPr>
          </a:lstStyle>
          <a:p>
            <a:pPr>
              <a:defRPr/>
            </a:pPr>
            <a:fld id="{83BB4817-AED8-4E14-AB04-ED223B460876}" type="slidenum">
              <a:rPr lang="en-US"/>
              <a:pPr>
                <a:defRPr/>
              </a:pPr>
              <a:t>‹#›</a:t>
            </a:fld>
            <a:endParaRPr lang="en-US"/>
          </a:p>
        </p:txBody>
      </p:sp>
    </p:spTree>
  </p:cSld>
  <p:clrMap bg1="dk2" tx1="lt1" bg2="dk1" tx2="lt2" accent1="accent1" accent2="accent2" accent3="accent3" accent4="accent4" accent5="accent5" accent6="accent6" hlink="hlink" folHlink="folHlink"/>
  <p:sldLayoutIdLst>
    <p:sldLayoutId id="2147483824" r:id="rId1"/>
    <p:sldLayoutId id="2147483814" r:id="rId2"/>
    <p:sldLayoutId id="2147483815" r:id="rId3"/>
    <p:sldLayoutId id="2147483816" r:id="rId4"/>
    <p:sldLayoutId id="2147483817" r:id="rId5"/>
    <p:sldLayoutId id="2147483818" r:id="rId6"/>
    <p:sldLayoutId id="2147483819" r:id="rId7"/>
    <p:sldLayoutId id="2147483820" r:id="rId8"/>
    <p:sldLayoutId id="2147483821" r:id="rId9"/>
    <p:sldLayoutId id="2147483822" r:id="rId10"/>
    <p:sldLayoutId id="2147483823" r:id="rId11"/>
  </p:sldLayoutIdLst>
  <p:transition>
    <p:wipe dir="d"/>
  </p:transition>
  <p:timing>
    <p:tnLst>
      <p:par>
        <p:cTn id="1" dur="indefinite" restart="never" nodeType="tmRoot"/>
      </p:par>
    </p:tnLst>
  </p:timing>
  <p:hf sldNum="0" hdr="0" ftr="0" dt="0"/>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0" fontAlgn="base" hangingPunct="0">
        <a:spcBef>
          <a:spcPct val="20000"/>
        </a:spcBef>
        <a:spcAft>
          <a:spcPct val="0"/>
        </a:spcAft>
        <a:buClr>
          <a:schemeClr val="tx2"/>
        </a:buClr>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lr>
          <a:schemeClr val="tx2"/>
        </a:buClr>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lr>
          <a:schemeClr val="tx2"/>
        </a:buClr>
        <a:buChar char="•"/>
        <a:defRPr sz="2000">
          <a:solidFill>
            <a:schemeClr val="tx1"/>
          </a:solidFill>
          <a:latin typeface="+mn-lt"/>
        </a:defRPr>
      </a:lvl5pPr>
      <a:lvl6pPr marL="2514600" indent="-228600" algn="l" rtl="0" fontAlgn="base">
        <a:spcBef>
          <a:spcPct val="20000"/>
        </a:spcBef>
        <a:spcAft>
          <a:spcPct val="0"/>
        </a:spcAft>
        <a:buClr>
          <a:schemeClr val="tx2"/>
        </a:buClr>
        <a:buChar char="•"/>
        <a:defRPr sz="2000">
          <a:solidFill>
            <a:schemeClr val="tx1"/>
          </a:solidFill>
          <a:latin typeface="+mn-lt"/>
        </a:defRPr>
      </a:lvl6pPr>
      <a:lvl7pPr marL="2971800" indent="-228600" algn="l" rtl="0" fontAlgn="base">
        <a:spcBef>
          <a:spcPct val="20000"/>
        </a:spcBef>
        <a:spcAft>
          <a:spcPct val="0"/>
        </a:spcAft>
        <a:buClr>
          <a:schemeClr val="tx2"/>
        </a:buClr>
        <a:buChar char="•"/>
        <a:defRPr sz="2000">
          <a:solidFill>
            <a:schemeClr val="tx1"/>
          </a:solidFill>
          <a:latin typeface="+mn-lt"/>
        </a:defRPr>
      </a:lvl7pPr>
      <a:lvl8pPr marL="3429000" indent="-228600" algn="l" rtl="0" fontAlgn="base">
        <a:spcBef>
          <a:spcPct val="20000"/>
        </a:spcBef>
        <a:spcAft>
          <a:spcPct val="0"/>
        </a:spcAft>
        <a:buClr>
          <a:schemeClr val="tx2"/>
        </a:buClr>
        <a:buChar char="•"/>
        <a:defRPr sz="2000">
          <a:solidFill>
            <a:schemeClr val="tx1"/>
          </a:solidFill>
          <a:latin typeface="+mn-lt"/>
        </a:defRPr>
      </a:lvl8pPr>
      <a:lvl9pPr marL="3886200" indent="-228600" algn="l" rtl="0" fontAlgn="base">
        <a:spcBef>
          <a:spcPct val="20000"/>
        </a:spcBef>
        <a:spcAft>
          <a:spcPct val="0"/>
        </a:spcAft>
        <a:buClr>
          <a:schemeClr val="tx2"/>
        </a:buClr>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https://mchdata.hrsa.gov/tvisreports/"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notesSlide" Target="../notesSlides/notesSlide22.xml"/><Relationship Id="rId2" Type="http://schemas.openxmlformats.org/officeDocument/2006/relationships/slideLayout" Target="../slideLayouts/slideLayout2.xml"/><Relationship Id="rId1" Type="http://schemas.openxmlformats.org/officeDocument/2006/relationships/audio" Target="file:///\\gss-fs2\users_M-O\MKogan\Perry%20Mason.mp3" TargetMode="External"/><Relationship Id="rId5" Type="http://schemas.openxmlformats.org/officeDocument/2006/relationships/image" Target="../media/image6.png"/><Relationship Id="rId4" Type="http://schemas.openxmlformats.org/officeDocument/2006/relationships/image" Target="../media/image5.jpeg"/></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3" Type="http://schemas.openxmlformats.org/officeDocument/2006/relationships/notesSlide" Target="../notesSlides/notesSlide30.xml"/><Relationship Id="rId2" Type="http://schemas.openxmlformats.org/officeDocument/2006/relationships/slideLayout" Target="../slideLayouts/slideLayout2.xml"/><Relationship Id="rId1" Type="http://schemas.openxmlformats.org/officeDocument/2006/relationships/audio" Target="file:///\\gss-fs2\users_M-O\MKogan\Take_Me_Out_To_The_Ball_Game.mp3" TargetMode="External"/><Relationship Id="rId4" Type="http://schemas.openxmlformats.org/officeDocument/2006/relationships/image" Target="../media/image7.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6.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6.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3" Type="http://schemas.openxmlformats.org/officeDocument/2006/relationships/notesSlide" Target="../notesSlides/notesSlide36.xml"/><Relationship Id="rId2" Type="http://schemas.openxmlformats.org/officeDocument/2006/relationships/slideLayout" Target="../slideLayouts/slideLayout6.xml"/><Relationship Id="rId1" Type="http://schemas.openxmlformats.org/officeDocument/2006/relationships/audio" Target="file:///\\gss-fs2\users_M-O\MKogan\blue%20skies-ella.wma" TargetMode="External"/><Relationship Id="rId5" Type="http://schemas.openxmlformats.org/officeDocument/2006/relationships/image" Target="../media/image10.png"/><Relationship Id="rId4" Type="http://schemas.openxmlformats.org/officeDocument/2006/relationships/image" Target="../media/image9.pn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CC66FF"/>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0" y="228600"/>
            <a:ext cx="9144000" cy="2438400"/>
          </a:xfrm>
        </p:spPr>
        <p:txBody>
          <a:bodyPr lIns="92075" tIns="46038" rIns="92075" bIns="46038"/>
          <a:lstStyle/>
          <a:p>
            <a:pPr eaLnBrk="1" hangingPunct="1">
              <a:defRPr/>
            </a:pPr>
            <a:r>
              <a:rPr lang="en-US" sz="4800" b="1" dirty="0" smtClean="0"/>
              <a:t>Designing A New Performance Measurement System for Maternal and Child Health in the US</a:t>
            </a:r>
            <a:endParaRPr lang="en-US" sz="4800" b="1" dirty="0"/>
          </a:p>
        </p:txBody>
      </p:sp>
      <p:sp>
        <p:nvSpPr>
          <p:cNvPr id="4099" name="Rectangle 3"/>
          <p:cNvSpPr>
            <a:spLocks noGrp="1" noChangeArrowheads="1"/>
          </p:cNvSpPr>
          <p:nvPr>
            <p:ph type="subTitle" idx="1"/>
          </p:nvPr>
        </p:nvSpPr>
        <p:spPr>
          <a:xfrm>
            <a:off x="0" y="2667000"/>
            <a:ext cx="9144000" cy="4343400"/>
          </a:xfrm>
        </p:spPr>
        <p:txBody>
          <a:bodyPr lIns="92075" tIns="46038" rIns="92075" bIns="46038"/>
          <a:lstStyle/>
          <a:p>
            <a:pPr eaLnBrk="1" hangingPunct="1">
              <a:lnSpc>
                <a:spcPct val="90000"/>
              </a:lnSpc>
              <a:defRPr/>
            </a:pPr>
            <a:endParaRPr lang="en-US" sz="2400" dirty="0"/>
          </a:p>
          <a:p>
            <a:pPr eaLnBrk="1" hangingPunct="1">
              <a:lnSpc>
                <a:spcPct val="90000"/>
              </a:lnSpc>
              <a:defRPr/>
            </a:pPr>
            <a:endParaRPr lang="en-US" sz="2000" dirty="0" smtClean="0"/>
          </a:p>
          <a:p>
            <a:pPr eaLnBrk="1" hangingPunct="1">
              <a:lnSpc>
                <a:spcPct val="90000"/>
              </a:lnSpc>
              <a:defRPr/>
            </a:pPr>
            <a:r>
              <a:rPr lang="en-US" sz="2800" dirty="0" smtClean="0"/>
              <a:t>Michael D. Kogan, PhD</a:t>
            </a:r>
          </a:p>
          <a:p>
            <a:pPr eaLnBrk="1" hangingPunct="1">
              <a:lnSpc>
                <a:spcPct val="90000"/>
              </a:lnSpc>
              <a:defRPr/>
            </a:pPr>
            <a:r>
              <a:rPr lang="en-US" sz="2800" dirty="0" smtClean="0"/>
              <a:t>Director, Office of Epidemiology and Research</a:t>
            </a:r>
          </a:p>
          <a:p>
            <a:pPr eaLnBrk="1" hangingPunct="1">
              <a:lnSpc>
                <a:spcPct val="90000"/>
              </a:lnSpc>
              <a:defRPr/>
            </a:pPr>
            <a:r>
              <a:rPr lang="en-US" sz="2800" dirty="0" smtClean="0"/>
              <a:t>Maternal and Child Health Bureau</a:t>
            </a:r>
          </a:p>
          <a:p>
            <a:pPr eaLnBrk="1" hangingPunct="1">
              <a:lnSpc>
                <a:spcPct val="90000"/>
              </a:lnSpc>
              <a:defRPr/>
            </a:pPr>
            <a:r>
              <a:rPr lang="en-US" sz="2800" dirty="0" smtClean="0"/>
              <a:t>Health Resources and Services Administration</a:t>
            </a:r>
          </a:p>
          <a:p>
            <a:pPr eaLnBrk="1" hangingPunct="1">
              <a:lnSpc>
                <a:spcPct val="90000"/>
              </a:lnSpc>
              <a:defRPr/>
            </a:pPr>
            <a:endParaRPr lang="en-US" sz="2800" dirty="0"/>
          </a:p>
          <a:p>
            <a:pPr eaLnBrk="1" hangingPunct="1">
              <a:lnSpc>
                <a:spcPct val="90000"/>
              </a:lnSpc>
              <a:defRPr/>
            </a:pPr>
            <a:r>
              <a:rPr lang="en-US" sz="2800" dirty="0" smtClean="0"/>
              <a:t>Early Childhood National Conference</a:t>
            </a:r>
            <a:endParaRPr lang="en-US" sz="2800" dirty="0"/>
          </a:p>
          <a:p>
            <a:pPr eaLnBrk="1" hangingPunct="1">
              <a:lnSpc>
                <a:spcPct val="90000"/>
              </a:lnSpc>
              <a:defRPr/>
            </a:pPr>
            <a:r>
              <a:rPr lang="en-US" sz="2800" dirty="0" smtClean="0"/>
              <a:t>September 2014</a:t>
            </a:r>
          </a:p>
        </p:txBody>
      </p:sp>
      <p:sp>
        <p:nvSpPr>
          <p:cNvPr id="3076" name="Rectangle 4"/>
          <p:cNvSpPr>
            <a:spLocks noChangeArrowheads="1"/>
          </p:cNvSpPr>
          <p:nvPr/>
        </p:nvSpPr>
        <p:spPr bwMode="auto">
          <a:xfrm>
            <a:off x="9555163" y="0"/>
            <a:ext cx="3733800" cy="6856413"/>
          </a:xfrm>
          <a:prstGeom prst="rect">
            <a:avLst/>
          </a:prstGeom>
          <a:solidFill>
            <a:srgbClr val="FFFFFF"/>
          </a:solidFill>
          <a:ln w="12700" cap="sq">
            <a:solidFill>
              <a:srgbClr val="B2B2B2"/>
            </a:solidFill>
            <a:miter lim="800000"/>
            <a:headEnd/>
            <a:tailEnd/>
          </a:ln>
        </p:spPr>
        <p:txBody>
          <a:bodyPr lIns="136525" tIns="182562" rIns="136525" bIns="182562"/>
          <a:lstStyle/>
          <a:p>
            <a:pPr marL="238125" indent="-238125" eaLnBrk="0" hangingPunct="0"/>
            <a:endParaRPr kumimoji="1" lang="en-US" b="1">
              <a:solidFill>
                <a:srgbClr val="000000"/>
              </a:solidFill>
            </a:endParaRPr>
          </a:p>
          <a:p>
            <a:pPr marL="238125" indent="-238125" eaLnBrk="0" hangingPunct="0"/>
            <a:r>
              <a:rPr kumimoji="1" lang="en-US" b="1">
                <a:solidFill>
                  <a:srgbClr val="000000"/>
                </a:solidFill>
              </a:rPr>
              <a:t>This presentation will probably involve audience discussion, which will create action items.  Use PowerPoint to keep track of these action items during your presentation</a:t>
            </a:r>
          </a:p>
          <a:p>
            <a:pPr marL="238125" indent="-238125" eaLnBrk="0" hangingPunct="0"/>
            <a:endParaRPr kumimoji="1" lang="en-US" b="1">
              <a:solidFill>
                <a:srgbClr val="000000"/>
              </a:solidFill>
            </a:endParaRPr>
          </a:p>
          <a:p>
            <a:pPr marL="238125" indent="-238125" eaLnBrk="0" hangingPunct="0">
              <a:buFontTx/>
              <a:buChar char="•"/>
            </a:pPr>
            <a:r>
              <a:rPr kumimoji="1" lang="en-US" b="1">
                <a:solidFill>
                  <a:srgbClr val="000000"/>
                </a:solidFill>
              </a:rPr>
              <a:t>In Slide Show, click on the right mouse button</a:t>
            </a:r>
          </a:p>
          <a:p>
            <a:pPr marL="238125" indent="-238125" eaLnBrk="0" hangingPunct="0">
              <a:buFontTx/>
              <a:buChar char="•"/>
            </a:pPr>
            <a:r>
              <a:rPr kumimoji="1" lang="en-US" b="1">
                <a:solidFill>
                  <a:srgbClr val="000000"/>
                </a:solidFill>
              </a:rPr>
              <a:t>Select “Meeting Minder”</a:t>
            </a:r>
          </a:p>
          <a:p>
            <a:pPr marL="238125" indent="-238125" eaLnBrk="0" hangingPunct="0">
              <a:buFontTx/>
              <a:buChar char="•"/>
            </a:pPr>
            <a:r>
              <a:rPr kumimoji="1" lang="en-US" b="1">
                <a:solidFill>
                  <a:srgbClr val="000000"/>
                </a:solidFill>
              </a:rPr>
              <a:t>Select the “Action Items” tab</a:t>
            </a:r>
          </a:p>
          <a:p>
            <a:pPr marL="238125" indent="-238125" eaLnBrk="0" hangingPunct="0">
              <a:buFontTx/>
              <a:buChar char="•"/>
            </a:pPr>
            <a:r>
              <a:rPr kumimoji="1" lang="en-US" b="1">
                <a:solidFill>
                  <a:srgbClr val="000000"/>
                </a:solidFill>
              </a:rPr>
              <a:t>Type in action items as they come up</a:t>
            </a:r>
          </a:p>
          <a:p>
            <a:pPr marL="238125" indent="-238125" eaLnBrk="0" hangingPunct="0">
              <a:buFontTx/>
              <a:buChar char="•"/>
            </a:pPr>
            <a:r>
              <a:rPr kumimoji="1" lang="en-US" b="1">
                <a:solidFill>
                  <a:srgbClr val="000000"/>
                </a:solidFill>
              </a:rPr>
              <a:t>Click OK to dismiss this box</a:t>
            </a:r>
          </a:p>
          <a:p>
            <a:pPr marL="238125" indent="-238125" eaLnBrk="0" hangingPunct="0"/>
            <a:endParaRPr kumimoji="1" lang="en-US" b="1">
              <a:solidFill>
                <a:srgbClr val="000000"/>
              </a:solidFill>
            </a:endParaRPr>
          </a:p>
          <a:p>
            <a:pPr marL="238125" indent="-238125" eaLnBrk="0" hangingPunct="0"/>
            <a:r>
              <a:rPr kumimoji="1" lang="en-US" b="1">
                <a:solidFill>
                  <a:srgbClr val="000000"/>
                </a:solidFill>
              </a:rPr>
              <a:t>This will automatically create an Action Item slide at the end of your presentation with your points entered.</a:t>
            </a:r>
          </a:p>
          <a:p>
            <a:pPr marL="238125" indent="-238125" eaLnBrk="0" hangingPunct="0"/>
            <a:endParaRPr kumimoji="1" lang="en-US" sz="2400">
              <a:latin typeface="Times New Roman" pitchFamily="18" charset="0"/>
            </a:endParaRPr>
          </a:p>
        </p:txBody>
      </p:sp>
      <p:pic>
        <p:nvPicPr>
          <p:cNvPr id="3077" name="Picture 6" descr="HRSA_Black"/>
          <p:cNvPicPr>
            <a:picLocks noChangeAspect="1" noChangeArrowheads="1"/>
          </p:cNvPicPr>
          <p:nvPr/>
        </p:nvPicPr>
        <p:blipFill>
          <a:blip r:embed="rId3" cstate="print"/>
          <a:srcRect/>
          <a:stretch>
            <a:fillRect/>
          </a:stretch>
        </p:blipFill>
        <p:spPr bwMode="auto">
          <a:xfrm>
            <a:off x="6400800" y="6248400"/>
            <a:ext cx="2743200" cy="609598"/>
          </a:xfrm>
          <a:prstGeom prst="rect">
            <a:avLst/>
          </a:prstGeom>
          <a:noFill/>
          <a:ln w="9525">
            <a:noFill/>
            <a:miter lim="800000"/>
            <a:headEnd/>
            <a:tailEnd/>
          </a:ln>
        </p:spPr>
      </p:pic>
    </p:spTree>
  </p:cSld>
  <p:clrMapOvr>
    <a:masterClrMapping/>
  </p:clrMapOvr>
  <p:transition>
    <p:wipe dir="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endParaRPr lang="en-US" dirty="0" smtClean="0"/>
          </a:p>
          <a:p>
            <a:pPr algn="ctr">
              <a:buNone/>
            </a:pPr>
            <a:r>
              <a:rPr lang="en-US" sz="4400" b="1" dirty="0" smtClean="0"/>
              <a:t>Definitions of Performance Measurement</a:t>
            </a:r>
            <a:endParaRPr lang="en-US" sz="4400" b="1" dirty="0"/>
          </a:p>
        </p:txBody>
      </p:sp>
    </p:spTree>
  </p:cSld>
  <p:clrMapOvr>
    <a:masterClrMapping/>
  </p:clrMapOvr>
  <p:transition>
    <p:wipe dir="d"/>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0" y="0"/>
            <a:ext cx="9144000" cy="1143000"/>
          </a:xfrm>
        </p:spPr>
        <p:txBody>
          <a:bodyPr/>
          <a:lstStyle/>
          <a:p>
            <a:r>
              <a:rPr lang="en-US" sz="3600" b="1" dirty="0" smtClean="0"/>
              <a:t>	</a:t>
            </a:r>
          </a:p>
        </p:txBody>
      </p:sp>
      <p:sp>
        <p:nvSpPr>
          <p:cNvPr id="6147" name="Rectangle 3"/>
          <p:cNvSpPr>
            <a:spLocks noGrp="1" noChangeArrowheads="1"/>
          </p:cNvSpPr>
          <p:nvPr>
            <p:ph type="body" idx="1"/>
          </p:nvPr>
        </p:nvSpPr>
        <p:spPr>
          <a:xfrm>
            <a:off x="76200" y="1600200"/>
            <a:ext cx="9067800" cy="3733800"/>
          </a:xfrm>
        </p:spPr>
        <p:txBody>
          <a:bodyPr/>
          <a:lstStyle/>
          <a:p>
            <a:pPr marL="0" indent="0">
              <a:buNone/>
            </a:pPr>
            <a:r>
              <a:rPr lang="en-US" dirty="0" smtClean="0"/>
              <a:t>The </a:t>
            </a:r>
            <a:r>
              <a:rPr lang="en-US" dirty="0"/>
              <a:t>process of quantifying the efficiency and effectiveness of past </a:t>
            </a:r>
            <a:r>
              <a:rPr lang="en-US" dirty="0" smtClean="0"/>
              <a:t>actions (Neely) </a:t>
            </a:r>
          </a:p>
          <a:p>
            <a:pPr marL="0" indent="0">
              <a:buNone/>
            </a:pPr>
            <a:endParaRPr lang="en-US" dirty="0"/>
          </a:p>
          <a:p>
            <a:pPr marL="0" indent="0">
              <a:buNone/>
            </a:pPr>
            <a:r>
              <a:rPr lang="en-US" dirty="0" smtClean="0"/>
              <a:t>The </a:t>
            </a:r>
            <a:r>
              <a:rPr lang="en-US" dirty="0"/>
              <a:t>process of evaluating how well </a:t>
            </a:r>
            <a:r>
              <a:rPr lang="en-US" dirty="0" smtClean="0"/>
              <a:t>organizations </a:t>
            </a:r>
            <a:r>
              <a:rPr lang="en-US" dirty="0"/>
              <a:t>are managed and the value they deliver for customers and other </a:t>
            </a:r>
            <a:r>
              <a:rPr lang="en-US" dirty="0" smtClean="0"/>
              <a:t>stakeholders (</a:t>
            </a:r>
            <a:r>
              <a:rPr lang="en-US" dirty="0" err="1" smtClean="0"/>
              <a:t>Moullin</a:t>
            </a:r>
            <a:r>
              <a:rPr lang="en-US" dirty="0" smtClean="0"/>
              <a:t>) </a:t>
            </a:r>
          </a:p>
        </p:txBody>
      </p:sp>
    </p:spTree>
    <p:extLst>
      <p:ext uri="{BB962C8B-B14F-4D97-AF65-F5344CB8AC3E}">
        <p14:creationId xmlns:p14="http://schemas.microsoft.com/office/powerpoint/2010/main" val="808899373"/>
      </p:ext>
    </p:extLst>
  </p:cSld>
  <p:clrMapOvr>
    <a:masterClrMapping/>
  </p:clrMapOvr>
  <p:transition>
    <p:wipe dir="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0" y="0"/>
            <a:ext cx="9144000" cy="1143000"/>
          </a:xfrm>
        </p:spPr>
        <p:txBody>
          <a:bodyPr/>
          <a:lstStyle/>
          <a:p>
            <a:r>
              <a:rPr lang="en-US" sz="4000" b="1" dirty="0" smtClean="0">
                <a:effectLst/>
              </a:rPr>
              <a:t>Definitions of Performance Measurement</a:t>
            </a:r>
            <a:r>
              <a:rPr lang="en-US" sz="3600" b="1" dirty="0" smtClean="0"/>
              <a:t>	(GAO)</a:t>
            </a:r>
          </a:p>
        </p:txBody>
      </p:sp>
      <p:sp>
        <p:nvSpPr>
          <p:cNvPr id="6147" name="Rectangle 3"/>
          <p:cNvSpPr>
            <a:spLocks noGrp="1" noChangeArrowheads="1"/>
          </p:cNvSpPr>
          <p:nvPr>
            <p:ph type="body" idx="1"/>
          </p:nvPr>
        </p:nvSpPr>
        <p:spPr>
          <a:xfrm>
            <a:off x="54429" y="2057400"/>
            <a:ext cx="9067800" cy="3733800"/>
          </a:xfrm>
        </p:spPr>
        <p:txBody>
          <a:bodyPr/>
          <a:lstStyle/>
          <a:p>
            <a:pPr marL="0" indent="0">
              <a:buNone/>
            </a:pPr>
            <a:r>
              <a:rPr lang="en-US" dirty="0" smtClean="0"/>
              <a:t>The ongoing monitoring </a:t>
            </a:r>
            <a:r>
              <a:rPr lang="en-US" dirty="0"/>
              <a:t>and reporting of </a:t>
            </a:r>
            <a:r>
              <a:rPr lang="en-US" dirty="0" smtClean="0"/>
              <a:t>program accomplishments</a:t>
            </a:r>
            <a:r>
              <a:rPr lang="en-US" dirty="0"/>
              <a:t>, particularly progress</a:t>
            </a:r>
          </a:p>
          <a:p>
            <a:pPr marL="0" indent="0">
              <a:buNone/>
            </a:pPr>
            <a:r>
              <a:rPr lang="en-US" dirty="0"/>
              <a:t>towards </a:t>
            </a:r>
            <a:r>
              <a:rPr lang="en-US" dirty="0" smtClean="0"/>
              <a:t>pre-established </a:t>
            </a:r>
            <a:r>
              <a:rPr lang="en-US" dirty="0"/>
              <a:t>goals. </a:t>
            </a:r>
            <a:r>
              <a:rPr lang="en-US" dirty="0" smtClean="0"/>
              <a:t>Performance </a:t>
            </a:r>
            <a:r>
              <a:rPr lang="en-US" dirty="0"/>
              <a:t>measures may address </a:t>
            </a:r>
            <a:r>
              <a:rPr lang="en-US" dirty="0" smtClean="0"/>
              <a:t>the type </a:t>
            </a:r>
            <a:r>
              <a:rPr lang="en-US" dirty="0"/>
              <a:t>or level of program </a:t>
            </a:r>
            <a:r>
              <a:rPr lang="en-US" dirty="0" smtClean="0"/>
              <a:t>activities conducted </a:t>
            </a:r>
            <a:r>
              <a:rPr lang="en-US" dirty="0"/>
              <a:t>(process), the direct </a:t>
            </a:r>
            <a:r>
              <a:rPr lang="en-US" dirty="0" smtClean="0"/>
              <a:t>products and </a:t>
            </a:r>
            <a:r>
              <a:rPr lang="en-US" dirty="0"/>
              <a:t>services delivered by a </a:t>
            </a:r>
            <a:r>
              <a:rPr lang="en-US" dirty="0" smtClean="0"/>
              <a:t>program (</a:t>
            </a:r>
            <a:r>
              <a:rPr lang="en-US" dirty="0"/>
              <a:t>outputs), and/or the results of </a:t>
            </a:r>
            <a:r>
              <a:rPr lang="en-US" dirty="0" smtClean="0"/>
              <a:t>those products </a:t>
            </a:r>
            <a:r>
              <a:rPr lang="en-US" dirty="0"/>
              <a:t>and services (outcomes</a:t>
            </a:r>
            <a:r>
              <a:rPr lang="en-US" dirty="0" smtClean="0"/>
              <a:t>).  </a:t>
            </a:r>
          </a:p>
        </p:txBody>
      </p:sp>
    </p:spTree>
    <p:extLst>
      <p:ext uri="{BB962C8B-B14F-4D97-AF65-F5344CB8AC3E}">
        <p14:creationId xmlns:p14="http://schemas.microsoft.com/office/powerpoint/2010/main" val="3076189298"/>
      </p:ext>
    </p:extLst>
  </p:cSld>
  <p:clrMapOvr>
    <a:masterClrMapping/>
  </p:clrMapOvr>
  <p:transition>
    <p:wipe dir="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0" y="1600200"/>
            <a:ext cx="9144000" cy="4495800"/>
          </a:xfrm>
        </p:spPr>
        <p:txBody>
          <a:bodyPr/>
          <a:lstStyle/>
          <a:p>
            <a:pPr marL="0" indent="0" algn="ctr">
              <a:buNone/>
            </a:pPr>
            <a:r>
              <a:rPr lang="en-US" sz="4400" b="1" dirty="0" smtClean="0"/>
              <a:t>Why was a Transformation of the Performance Measure System Needed?</a:t>
            </a:r>
            <a:endParaRPr lang="en-US" sz="4400" b="1" dirty="0"/>
          </a:p>
        </p:txBody>
      </p:sp>
    </p:spTree>
    <p:extLst>
      <p:ext uri="{BB962C8B-B14F-4D97-AF65-F5344CB8AC3E}">
        <p14:creationId xmlns:p14="http://schemas.microsoft.com/office/powerpoint/2010/main" val="3368859519"/>
      </p:ext>
    </p:extLst>
  </p:cSld>
  <p:clrMapOvr>
    <a:masterClrMapping/>
  </p:clrMapOvr>
  <p:transition>
    <p:wipe dir="d"/>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0" y="1600200"/>
            <a:ext cx="9144000" cy="4495800"/>
          </a:xfrm>
        </p:spPr>
        <p:txBody>
          <a:bodyPr/>
          <a:lstStyle/>
          <a:p>
            <a:pPr marL="0" indent="0" algn="ctr">
              <a:buNone/>
            </a:pPr>
            <a:r>
              <a:rPr lang="en-US" sz="4400" b="1" dirty="0" smtClean="0"/>
              <a:t>Changes in MCH Data Systems</a:t>
            </a:r>
            <a:endParaRPr lang="en-US" sz="4400" b="1" dirty="0"/>
          </a:p>
        </p:txBody>
      </p:sp>
    </p:spTree>
    <p:extLst>
      <p:ext uri="{BB962C8B-B14F-4D97-AF65-F5344CB8AC3E}">
        <p14:creationId xmlns:p14="http://schemas.microsoft.com/office/powerpoint/2010/main" val="2681540038"/>
      </p:ext>
    </p:extLst>
  </p:cSld>
  <p:clrMapOvr>
    <a:masterClrMapping/>
  </p:clrMapOvr>
  <p:transition>
    <p:wipe dir="d"/>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111332"/>
            <a:ext cx="9144000" cy="1143000"/>
          </a:xfrm>
        </p:spPr>
        <p:txBody>
          <a:bodyPr/>
          <a:lstStyle/>
          <a:p>
            <a:endParaRPr lang="en-US" b="1" dirty="0">
              <a:effectLst/>
            </a:endParaRPr>
          </a:p>
        </p:txBody>
      </p:sp>
      <p:sp>
        <p:nvSpPr>
          <p:cNvPr id="3" name="Content Placeholder 2"/>
          <p:cNvSpPr>
            <a:spLocks noGrp="1"/>
          </p:cNvSpPr>
          <p:nvPr>
            <p:ph idx="1"/>
          </p:nvPr>
        </p:nvSpPr>
        <p:spPr>
          <a:xfrm>
            <a:off x="0" y="1295400"/>
            <a:ext cx="9144000" cy="4495800"/>
          </a:xfrm>
        </p:spPr>
        <p:txBody>
          <a:bodyPr/>
          <a:lstStyle/>
          <a:p>
            <a:r>
              <a:rPr lang="en-US" dirty="0" smtClean="0"/>
              <a:t>The National Survey of Children’s Health</a:t>
            </a:r>
          </a:p>
          <a:p>
            <a:r>
              <a:rPr lang="en-US" dirty="0" smtClean="0"/>
              <a:t>The American Community Survey</a:t>
            </a:r>
          </a:p>
          <a:p>
            <a:r>
              <a:rPr lang="en-US" dirty="0" smtClean="0"/>
              <a:t>The revised US birth certificates</a:t>
            </a:r>
          </a:p>
          <a:p>
            <a:r>
              <a:rPr lang="en-US" dirty="0" smtClean="0"/>
              <a:t>The Pregnancy Risk Assessment Monitoring System</a:t>
            </a:r>
            <a:endParaRPr lang="en-US" dirty="0"/>
          </a:p>
          <a:p>
            <a:endParaRPr lang="en-US" dirty="0"/>
          </a:p>
        </p:txBody>
      </p:sp>
    </p:spTree>
    <p:extLst>
      <p:ext uri="{BB962C8B-B14F-4D97-AF65-F5344CB8AC3E}">
        <p14:creationId xmlns:p14="http://schemas.microsoft.com/office/powerpoint/2010/main" val="1084454054"/>
      </p:ext>
    </p:extLst>
  </p:cSld>
  <p:clrMapOvr>
    <a:masterClrMapping/>
  </p:clrMapOvr>
  <p:transition>
    <p:wipe dir="d"/>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0" y="1600200"/>
            <a:ext cx="9144000" cy="4495800"/>
          </a:xfrm>
        </p:spPr>
        <p:txBody>
          <a:bodyPr/>
          <a:lstStyle/>
          <a:p>
            <a:pPr marL="0" indent="0" algn="ctr">
              <a:buNone/>
            </a:pPr>
            <a:r>
              <a:rPr lang="en-US" sz="4400" b="1" dirty="0" smtClean="0"/>
              <a:t>Changes in Performance Measurement</a:t>
            </a:r>
            <a:endParaRPr lang="en-US" sz="4400" b="1" dirty="0"/>
          </a:p>
        </p:txBody>
      </p:sp>
    </p:spTree>
    <p:extLst>
      <p:ext uri="{BB962C8B-B14F-4D97-AF65-F5344CB8AC3E}">
        <p14:creationId xmlns:p14="http://schemas.microsoft.com/office/powerpoint/2010/main" val="1686108093"/>
      </p:ext>
    </p:extLst>
  </p:cSld>
  <p:clrMapOvr>
    <a:masterClrMapping/>
  </p:clrMapOvr>
  <p:transition>
    <p:wipe dir="d"/>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111332"/>
            <a:ext cx="9144000" cy="1143000"/>
          </a:xfrm>
        </p:spPr>
        <p:txBody>
          <a:bodyPr/>
          <a:lstStyle/>
          <a:p>
            <a:endParaRPr lang="en-US" b="1" dirty="0">
              <a:effectLst/>
            </a:endParaRPr>
          </a:p>
        </p:txBody>
      </p:sp>
      <p:sp>
        <p:nvSpPr>
          <p:cNvPr id="3" name="Content Placeholder 2"/>
          <p:cNvSpPr>
            <a:spLocks noGrp="1"/>
          </p:cNvSpPr>
          <p:nvPr>
            <p:ph idx="1"/>
          </p:nvPr>
        </p:nvSpPr>
        <p:spPr>
          <a:xfrm>
            <a:off x="0" y="1143000"/>
            <a:ext cx="9144000" cy="4495800"/>
          </a:xfrm>
        </p:spPr>
        <p:txBody>
          <a:bodyPr/>
          <a:lstStyle/>
          <a:p>
            <a:r>
              <a:rPr lang="en-US" dirty="0" smtClean="0"/>
              <a:t>Healthy People 2020</a:t>
            </a:r>
          </a:p>
          <a:p>
            <a:r>
              <a:rPr lang="en-US" dirty="0" smtClean="0"/>
              <a:t>Children’s Health Insurance Program Reauthorization Act’s Quality Improvement Measures</a:t>
            </a:r>
          </a:p>
          <a:p>
            <a:r>
              <a:rPr lang="en-US" dirty="0" smtClean="0"/>
              <a:t>The National Quality Forum</a:t>
            </a:r>
          </a:p>
          <a:p>
            <a:endParaRPr lang="en-US" dirty="0"/>
          </a:p>
        </p:txBody>
      </p:sp>
    </p:spTree>
    <p:extLst>
      <p:ext uri="{BB962C8B-B14F-4D97-AF65-F5344CB8AC3E}">
        <p14:creationId xmlns:p14="http://schemas.microsoft.com/office/powerpoint/2010/main" val="1760887761"/>
      </p:ext>
    </p:extLst>
  </p:cSld>
  <p:clrMapOvr>
    <a:masterClrMapping/>
  </p:clrMapOvr>
  <p:transition>
    <p:wipe dir="d"/>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0" y="1600200"/>
            <a:ext cx="9144000" cy="4495800"/>
          </a:xfrm>
        </p:spPr>
        <p:txBody>
          <a:bodyPr/>
          <a:lstStyle/>
          <a:p>
            <a:pPr marL="0" indent="0" algn="ctr">
              <a:buNone/>
            </a:pPr>
            <a:r>
              <a:rPr lang="en-US" sz="4400" b="1" dirty="0" smtClean="0"/>
              <a:t>Changes in MCH Research</a:t>
            </a:r>
            <a:endParaRPr lang="en-US" sz="4400" b="1" dirty="0"/>
          </a:p>
        </p:txBody>
      </p:sp>
    </p:spTree>
    <p:extLst>
      <p:ext uri="{BB962C8B-B14F-4D97-AF65-F5344CB8AC3E}">
        <p14:creationId xmlns:p14="http://schemas.microsoft.com/office/powerpoint/2010/main" val="3011995379"/>
      </p:ext>
    </p:extLst>
  </p:cSld>
  <p:clrMapOvr>
    <a:masterClrMapping/>
  </p:clrMapOvr>
  <p:transition>
    <p:wipe dir="d"/>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111332"/>
            <a:ext cx="9144000" cy="1143000"/>
          </a:xfrm>
        </p:spPr>
        <p:txBody>
          <a:bodyPr/>
          <a:lstStyle/>
          <a:p>
            <a:endParaRPr lang="en-US" b="1" dirty="0">
              <a:effectLst/>
            </a:endParaRPr>
          </a:p>
        </p:txBody>
      </p:sp>
      <p:pic>
        <p:nvPicPr>
          <p:cNvPr id="45058" name="Picture 2" descr="C:\Users\mkogan\Pictures\time mag cover.png"/>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2001079" y="134665"/>
            <a:ext cx="4856921" cy="679953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70688212"/>
      </p:ext>
    </p:extLst>
  </p:cSld>
  <p:clrMapOvr>
    <a:masterClrMapping/>
  </p:clrMapOvr>
  <p:transition>
    <p:wipe dir="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lstStyle/>
          <a:p>
            <a:r>
              <a:rPr lang="en-US" b="1" dirty="0" smtClean="0">
                <a:effectLst/>
              </a:rPr>
              <a:t>Outline</a:t>
            </a:r>
            <a:endParaRPr lang="en-US" b="1" dirty="0">
              <a:effectLst/>
            </a:endParaRPr>
          </a:p>
        </p:txBody>
      </p:sp>
      <p:sp>
        <p:nvSpPr>
          <p:cNvPr id="3" name="Content Placeholder 2"/>
          <p:cNvSpPr>
            <a:spLocks noGrp="1"/>
          </p:cNvSpPr>
          <p:nvPr>
            <p:ph idx="1"/>
          </p:nvPr>
        </p:nvSpPr>
        <p:spPr>
          <a:xfrm>
            <a:off x="76200" y="838200"/>
            <a:ext cx="9067800" cy="5029200"/>
          </a:xfrm>
        </p:spPr>
        <p:txBody>
          <a:bodyPr/>
          <a:lstStyle/>
          <a:p>
            <a:r>
              <a:rPr lang="en-US" dirty="0" smtClean="0"/>
              <a:t>Background on the Maternal and Child Health Bureau</a:t>
            </a:r>
          </a:p>
          <a:p>
            <a:r>
              <a:rPr lang="en-US" dirty="0"/>
              <a:t>Background on the Maternal and Child Health Block Grant</a:t>
            </a:r>
          </a:p>
          <a:p>
            <a:r>
              <a:rPr lang="en-US" dirty="0" smtClean="0"/>
              <a:t>Definitions and history of performance measures</a:t>
            </a:r>
          </a:p>
          <a:p>
            <a:r>
              <a:rPr lang="en-US" dirty="0" smtClean="0"/>
              <a:t>Why a transformation was needed</a:t>
            </a:r>
          </a:p>
          <a:p>
            <a:r>
              <a:rPr lang="en-US" dirty="0" smtClean="0"/>
              <a:t>Guiding principles for change</a:t>
            </a:r>
          </a:p>
          <a:p>
            <a:r>
              <a:rPr lang="en-US" dirty="0" smtClean="0"/>
              <a:t>The new performance measure system</a:t>
            </a:r>
          </a:p>
          <a:p>
            <a:r>
              <a:rPr lang="en-US" dirty="0" smtClean="0"/>
              <a:t>Moving towards evidence-based systems</a:t>
            </a:r>
            <a:endParaRPr lang="en-US" dirty="0"/>
          </a:p>
        </p:txBody>
      </p:sp>
    </p:spTree>
    <p:extLst>
      <p:ext uri="{BB962C8B-B14F-4D97-AF65-F5344CB8AC3E}">
        <p14:creationId xmlns:p14="http://schemas.microsoft.com/office/powerpoint/2010/main" val="2016683788"/>
      </p:ext>
    </p:extLst>
  </p:cSld>
  <p:clrMapOvr>
    <a:masterClrMapping/>
  </p:clrMapOvr>
  <p:transition>
    <p:wipe dir="d"/>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0" y="1600200"/>
            <a:ext cx="9144000" cy="4495800"/>
          </a:xfrm>
        </p:spPr>
        <p:txBody>
          <a:bodyPr/>
          <a:lstStyle/>
          <a:p>
            <a:pPr marL="0" indent="0" algn="ctr">
              <a:buNone/>
            </a:pPr>
            <a:r>
              <a:rPr lang="en-US" sz="4400" b="1" dirty="0" smtClean="0"/>
              <a:t>Changes in MCH Risk Factors and Outcomes</a:t>
            </a:r>
            <a:endParaRPr lang="en-US" sz="4400" b="1" dirty="0"/>
          </a:p>
        </p:txBody>
      </p:sp>
    </p:spTree>
    <p:extLst>
      <p:ext uri="{BB962C8B-B14F-4D97-AF65-F5344CB8AC3E}">
        <p14:creationId xmlns:p14="http://schemas.microsoft.com/office/powerpoint/2010/main" val="4102103287"/>
      </p:ext>
    </p:extLst>
  </p:cSld>
  <p:clrMapOvr>
    <a:masterClrMapping/>
  </p:clrMapOvr>
  <p:transition>
    <p:wipe dir="d"/>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111332"/>
            <a:ext cx="9144000" cy="1143000"/>
          </a:xfrm>
        </p:spPr>
        <p:txBody>
          <a:bodyPr/>
          <a:lstStyle/>
          <a:p>
            <a:endParaRPr lang="en-US" b="1" dirty="0">
              <a:effectLst/>
            </a:endParaRPr>
          </a:p>
        </p:txBody>
      </p:sp>
      <p:sp>
        <p:nvSpPr>
          <p:cNvPr id="3" name="Content Placeholder 2"/>
          <p:cNvSpPr>
            <a:spLocks noGrp="1"/>
          </p:cNvSpPr>
          <p:nvPr>
            <p:ph idx="1"/>
          </p:nvPr>
        </p:nvSpPr>
        <p:spPr>
          <a:xfrm>
            <a:off x="0" y="76200"/>
            <a:ext cx="9144000" cy="4495800"/>
          </a:xfrm>
        </p:spPr>
        <p:txBody>
          <a:bodyPr/>
          <a:lstStyle/>
          <a:p>
            <a:r>
              <a:rPr lang="en-US" dirty="0" smtClean="0"/>
              <a:t>Preterm birth rates are 13% higher than in 1990.</a:t>
            </a:r>
          </a:p>
          <a:p>
            <a:r>
              <a:rPr lang="en-US" dirty="0" smtClean="0"/>
              <a:t>Teen birth rates have declined over 50% since 1991.</a:t>
            </a:r>
          </a:p>
          <a:p>
            <a:r>
              <a:rPr lang="en-US" dirty="0" smtClean="0"/>
              <a:t>The infant mortality rate has declined since 1990, but the US ranks 26</a:t>
            </a:r>
            <a:r>
              <a:rPr lang="en-US" baseline="30000" dirty="0" smtClean="0"/>
              <a:t>th</a:t>
            </a:r>
            <a:r>
              <a:rPr lang="en-US" dirty="0" smtClean="0"/>
              <a:t> in the world.</a:t>
            </a:r>
          </a:p>
          <a:p>
            <a:r>
              <a:rPr lang="en-US" dirty="0" smtClean="0"/>
              <a:t>The percent of children with chronic conditions has increased, particularly for developmental and behavioral conditions.</a:t>
            </a:r>
          </a:p>
          <a:p>
            <a:r>
              <a:rPr lang="en-US" dirty="0" smtClean="0"/>
              <a:t>Childhood obesity is 60% greater than in 1990.</a:t>
            </a:r>
            <a:endParaRPr lang="en-US" dirty="0"/>
          </a:p>
          <a:p>
            <a:endParaRPr lang="en-US" dirty="0"/>
          </a:p>
        </p:txBody>
      </p:sp>
    </p:spTree>
    <p:extLst>
      <p:ext uri="{BB962C8B-B14F-4D97-AF65-F5344CB8AC3E}">
        <p14:creationId xmlns:p14="http://schemas.microsoft.com/office/powerpoint/2010/main" val="973257559"/>
      </p:ext>
    </p:extLst>
  </p:cSld>
  <p:clrMapOvr>
    <a:masterClrMapping/>
  </p:clrMapOvr>
  <p:transition>
    <p:wipe dir="d"/>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0" y="1600200"/>
            <a:ext cx="9144000" cy="4495800"/>
          </a:xfrm>
        </p:spPr>
        <p:txBody>
          <a:bodyPr/>
          <a:lstStyle/>
          <a:p>
            <a:pPr marL="0" indent="0" algn="ctr">
              <a:buNone/>
            </a:pPr>
            <a:r>
              <a:rPr lang="en-US" sz="4400" b="1" dirty="0" smtClean="0"/>
              <a:t>Changes in MCH Health Services</a:t>
            </a:r>
            <a:endParaRPr lang="en-US" sz="4400" b="1" dirty="0"/>
          </a:p>
        </p:txBody>
      </p:sp>
    </p:spTree>
    <p:extLst>
      <p:ext uri="{BB962C8B-B14F-4D97-AF65-F5344CB8AC3E}">
        <p14:creationId xmlns:p14="http://schemas.microsoft.com/office/powerpoint/2010/main" val="2645488084"/>
      </p:ext>
    </p:extLst>
  </p:cSld>
  <p:clrMapOvr>
    <a:masterClrMapping/>
  </p:clrMapOvr>
  <p:transition>
    <p:wipe dir="d"/>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111332"/>
            <a:ext cx="9144000" cy="1143000"/>
          </a:xfrm>
        </p:spPr>
        <p:txBody>
          <a:bodyPr/>
          <a:lstStyle/>
          <a:p>
            <a:endParaRPr lang="en-US" b="1" dirty="0">
              <a:effectLst/>
            </a:endParaRPr>
          </a:p>
        </p:txBody>
      </p:sp>
      <p:sp>
        <p:nvSpPr>
          <p:cNvPr id="3" name="Content Placeholder 2"/>
          <p:cNvSpPr>
            <a:spLocks noGrp="1"/>
          </p:cNvSpPr>
          <p:nvPr>
            <p:ph idx="1"/>
          </p:nvPr>
        </p:nvSpPr>
        <p:spPr>
          <a:xfrm>
            <a:off x="0" y="609600"/>
            <a:ext cx="9144000" cy="4495800"/>
          </a:xfrm>
        </p:spPr>
        <p:txBody>
          <a:bodyPr/>
          <a:lstStyle/>
          <a:p>
            <a:r>
              <a:rPr lang="en-US" dirty="0" smtClean="0"/>
              <a:t>Cesarean section rates have increased over 50% since 1996.</a:t>
            </a:r>
          </a:p>
          <a:p>
            <a:r>
              <a:rPr lang="en-US" dirty="0" smtClean="0"/>
              <a:t>The percent of uninsured children declined from 13.9% in 1997 to 6.5% in 2013.</a:t>
            </a:r>
          </a:p>
          <a:p>
            <a:r>
              <a:rPr lang="en-US" dirty="0" smtClean="0"/>
              <a:t>The percent of children reported to be underinsured has increased slightly between 2003 and 2012, especially for children with special health care needs.</a:t>
            </a:r>
            <a:endParaRPr lang="en-US" dirty="0"/>
          </a:p>
          <a:p>
            <a:endParaRPr lang="en-US" dirty="0"/>
          </a:p>
        </p:txBody>
      </p:sp>
    </p:spTree>
    <p:extLst>
      <p:ext uri="{BB962C8B-B14F-4D97-AF65-F5344CB8AC3E}">
        <p14:creationId xmlns:p14="http://schemas.microsoft.com/office/powerpoint/2010/main" val="3964960499"/>
      </p:ext>
    </p:extLst>
  </p:cSld>
  <p:clrMapOvr>
    <a:masterClrMapping/>
  </p:clrMapOvr>
  <p:transition>
    <p:wipe dir="d"/>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0" y="1600200"/>
            <a:ext cx="9144000" cy="4495800"/>
          </a:xfrm>
        </p:spPr>
        <p:txBody>
          <a:bodyPr/>
          <a:lstStyle/>
          <a:p>
            <a:pPr marL="0" indent="0" algn="ctr">
              <a:buNone/>
            </a:pPr>
            <a:r>
              <a:rPr lang="en-US" sz="4400" b="1" smtClean="0"/>
              <a:t>Budgetary Constraints</a:t>
            </a:r>
            <a:endParaRPr lang="en-US" sz="4400" b="1" dirty="0"/>
          </a:p>
        </p:txBody>
      </p:sp>
    </p:spTree>
    <p:extLst>
      <p:ext uri="{BB962C8B-B14F-4D97-AF65-F5344CB8AC3E}">
        <p14:creationId xmlns:p14="http://schemas.microsoft.com/office/powerpoint/2010/main" val="178064213"/>
      </p:ext>
    </p:extLst>
  </p:cSld>
  <p:clrMapOvr>
    <a:masterClrMapping/>
  </p:clrMapOvr>
  <p:transition>
    <p:wipe dir="d"/>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0" y="1600200"/>
            <a:ext cx="9144000" cy="4495800"/>
          </a:xfrm>
        </p:spPr>
        <p:txBody>
          <a:bodyPr/>
          <a:lstStyle/>
          <a:p>
            <a:pPr marL="0" indent="0" algn="ctr">
              <a:buNone/>
            </a:pPr>
            <a:r>
              <a:rPr lang="en-US" sz="4400" b="1" dirty="0" smtClean="0"/>
              <a:t>Transformation</a:t>
            </a:r>
            <a:endParaRPr lang="en-US" sz="4400" b="1" dirty="0"/>
          </a:p>
        </p:txBody>
      </p:sp>
    </p:spTree>
    <p:extLst>
      <p:ext uri="{BB962C8B-B14F-4D97-AF65-F5344CB8AC3E}">
        <p14:creationId xmlns:p14="http://schemas.microsoft.com/office/powerpoint/2010/main" val="2733314113"/>
      </p:ext>
    </p:extLst>
  </p:cSld>
  <p:clrMapOvr>
    <a:masterClrMapping/>
  </p:clrMapOvr>
  <p:transition>
    <p:wipe dir="d"/>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0" y="1600200"/>
            <a:ext cx="9144000" cy="4495800"/>
          </a:xfrm>
        </p:spPr>
        <p:txBody>
          <a:bodyPr/>
          <a:lstStyle/>
          <a:p>
            <a:pPr marL="0" indent="0" algn="ctr">
              <a:buNone/>
            </a:pPr>
            <a:r>
              <a:rPr lang="en-US" sz="4400" b="1" dirty="0" smtClean="0"/>
              <a:t>Guiding Principals for Change</a:t>
            </a:r>
            <a:endParaRPr lang="en-US" sz="4400" b="1" dirty="0"/>
          </a:p>
        </p:txBody>
      </p:sp>
    </p:spTree>
    <p:extLst>
      <p:ext uri="{BB962C8B-B14F-4D97-AF65-F5344CB8AC3E}">
        <p14:creationId xmlns:p14="http://schemas.microsoft.com/office/powerpoint/2010/main" val="2733314113"/>
      </p:ext>
    </p:extLst>
  </p:cSld>
  <p:clrMapOvr>
    <a:masterClrMapping/>
  </p:clrMapOvr>
  <p:transition>
    <p:wipe dir="d"/>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111332"/>
            <a:ext cx="9144000" cy="1143000"/>
          </a:xfrm>
        </p:spPr>
        <p:txBody>
          <a:bodyPr/>
          <a:lstStyle/>
          <a:p>
            <a:endParaRPr lang="en-US" b="1" dirty="0">
              <a:effectLst/>
            </a:endParaRPr>
          </a:p>
        </p:txBody>
      </p:sp>
      <p:sp>
        <p:nvSpPr>
          <p:cNvPr id="3" name="Content Placeholder 2"/>
          <p:cNvSpPr>
            <a:spLocks noGrp="1"/>
          </p:cNvSpPr>
          <p:nvPr>
            <p:ph idx="1"/>
          </p:nvPr>
        </p:nvSpPr>
        <p:spPr>
          <a:xfrm>
            <a:off x="0" y="1295400"/>
            <a:ext cx="9144000" cy="4495800"/>
          </a:xfrm>
        </p:spPr>
        <p:txBody>
          <a:bodyPr/>
          <a:lstStyle/>
          <a:p>
            <a:r>
              <a:rPr lang="en-US" dirty="0" smtClean="0"/>
              <a:t>Reduce the reporting burden of States</a:t>
            </a:r>
          </a:p>
          <a:p>
            <a:r>
              <a:rPr lang="en-US" dirty="0" smtClean="0"/>
              <a:t>Increase flexibility</a:t>
            </a:r>
          </a:p>
          <a:p>
            <a:r>
              <a:rPr lang="en-US" dirty="0" smtClean="0"/>
              <a:t>Improve accountability</a:t>
            </a:r>
            <a:endParaRPr lang="en-US" dirty="0"/>
          </a:p>
          <a:p>
            <a:endParaRPr lang="en-US" dirty="0"/>
          </a:p>
        </p:txBody>
      </p:sp>
    </p:spTree>
    <p:extLst>
      <p:ext uri="{BB962C8B-B14F-4D97-AF65-F5344CB8AC3E}">
        <p14:creationId xmlns:p14="http://schemas.microsoft.com/office/powerpoint/2010/main" val="313479263"/>
      </p:ext>
    </p:extLst>
  </p:cSld>
  <p:clrMapOvr>
    <a:masterClrMapping/>
  </p:clrMapOvr>
  <p:transition>
    <p:wipe dir="d"/>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0" y="228600"/>
            <a:ext cx="9144000" cy="1143000"/>
          </a:xfrm>
        </p:spPr>
        <p:txBody>
          <a:bodyPr/>
          <a:lstStyle/>
          <a:p>
            <a:r>
              <a:rPr lang="en-US" altLang="en-US" sz="3600" b="1" dirty="0" smtClean="0">
                <a:effectLst/>
              </a:rPr>
              <a:t>Current Title V Performance Measures and Evaluation</a:t>
            </a:r>
          </a:p>
        </p:txBody>
      </p:sp>
      <p:sp>
        <p:nvSpPr>
          <p:cNvPr id="4099" name="Content Placeholder 2"/>
          <p:cNvSpPr>
            <a:spLocks noGrp="1"/>
          </p:cNvSpPr>
          <p:nvPr>
            <p:ph idx="1"/>
          </p:nvPr>
        </p:nvSpPr>
        <p:spPr>
          <a:xfrm>
            <a:off x="0" y="1600200"/>
            <a:ext cx="9144000" cy="5257800"/>
          </a:xfrm>
        </p:spPr>
        <p:txBody>
          <a:bodyPr/>
          <a:lstStyle/>
          <a:p>
            <a:pPr>
              <a:buFont typeface="Arial" charset="0"/>
              <a:buChar char="•"/>
            </a:pPr>
            <a:r>
              <a:rPr lang="en-US" altLang="en-US" sz="2800" dirty="0" smtClean="0"/>
              <a:t>Since 1998, States have reported annually on both National and State Performance Measures </a:t>
            </a:r>
          </a:p>
          <a:p>
            <a:pPr>
              <a:buFont typeface="Arial" charset="0"/>
              <a:buChar char="•"/>
            </a:pPr>
            <a:r>
              <a:rPr lang="en-US" altLang="en-US" sz="2800" dirty="0" smtClean="0"/>
              <a:t>Tracked performance on MCH issues across populations</a:t>
            </a:r>
          </a:p>
          <a:p>
            <a:pPr>
              <a:buFont typeface="Arial" charset="0"/>
              <a:buChar char="•"/>
            </a:pPr>
            <a:r>
              <a:rPr lang="en-US" altLang="en-US" sz="2800" dirty="0" smtClean="0"/>
              <a:t>18 National Performance Measures, used by States for evaluation programs</a:t>
            </a:r>
          </a:p>
          <a:p>
            <a:pPr>
              <a:buFont typeface="Arial" charset="0"/>
              <a:buChar char="•"/>
            </a:pPr>
            <a:r>
              <a:rPr lang="en-US" altLang="en-US" sz="2800" dirty="0" smtClean="0"/>
              <a:t>Data reported by States made available publicly in the Title V Information System Web Reports</a:t>
            </a:r>
          </a:p>
          <a:p>
            <a:pPr>
              <a:buFont typeface="Arial" charset="0"/>
              <a:buChar char="•"/>
            </a:pPr>
            <a:r>
              <a:rPr lang="en-US" altLang="en-US" sz="2800" dirty="0" smtClean="0">
                <a:hlinkClick r:id="rId3"/>
              </a:rPr>
              <a:t>https://mchdata.hrsa.gov/tvisreports/</a:t>
            </a:r>
            <a:endParaRPr lang="en-US" altLang="en-US" sz="2800" dirty="0" smtClean="0"/>
          </a:p>
          <a:p>
            <a:pPr>
              <a:buFont typeface="Arial" charset="0"/>
              <a:buChar char="•"/>
            </a:pPr>
            <a:endParaRPr lang="en-US" altLang="en-US" sz="2800" dirty="0" smtClean="0"/>
          </a:p>
          <a:p>
            <a:pPr marL="457200" lvl="1" indent="0">
              <a:buFont typeface="Arial" charset="0"/>
              <a:buNone/>
            </a:pPr>
            <a:endParaRPr lang="en-US" altLang="en-US" dirty="0" smtClean="0"/>
          </a:p>
        </p:txBody>
      </p:sp>
    </p:spTree>
    <p:extLst>
      <p:ext uri="{BB962C8B-B14F-4D97-AF65-F5344CB8AC3E}">
        <p14:creationId xmlns:p14="http://schemas.microsoft.com/office/powerpoint/2010/main" val="1852962477"/>
      </p:ext>
    </p:extLst>
  </p:cSld>
  <p:clrMapOvr>
    <a:masterClrMapping/>
  </p:clrMapOvr>
  <p:transition>
    <p:wipe dir="d"/>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0" y="0"/>
            <a:ext cx="9144000" cy="1143000"/>
          </a:xfrm>
        </p:spPr>
        <p:txBody>
          <a:bodyPr/>
          <a:lstStyle/>
          <a:p>
            <a:r>
              <a:rPr lang="en-US" altLang="en-US" sz="4000" b="1" dirty="0" smtClean="0">
                <a:effectLst/>
              </a:rPr>
              <a:t>More Challenges</a:t>
            </a:r>
            <a:r>
              <a:rPr lang="en-US" altLang="en-US" sz="3600" dirty="0" smtClean="0"/>
              <a:t>	</a:t>
            </a:r>
          </a:p>
        </p:txBody>
      </p:sp>
      <p:sp>
        <p:nvSpPr>
          <p:cNvPr id="6147" name="Rectangle 3"/>
          <p:cNvSpPr>
            <a:spLocks noGrp="1" noChangeArrowheads="1"/>
          </p:cNvSpPr>
          <p:nvPr>
            <p:ph type="body" idx="1"/>
          </p:nvPr>
        </p:nvSpPr>
        <p:spPr>
          <a:xfrm>
            <a:off x="152400" y="1219200"/>
            <a:ext cx="8839200" cy="3009900"/>
          </a:xfrm>
        </p:spPr>
        <p:txBody>
          <a:bodyPr/>
          <a:lstStyle/>
          <a:p>
            <a:pPr>
              <a:buFont typeface="Arial" charset="0"/>
              <a:buChar char="•"/>
            </a:pPr>
            <a:r>
              <a:rPr lang="en-US" altLang="en-US" dirty="0" smtClean="0"/>
              <a:t>There was not reliable data for some measures.</a:t>
            </a:r>
          </a:p>
          <a:p>
            <a:pPr>
              <a:buFont typeface="Arial" charset="0"/>
              <a:buChar char="•"/>
            </a:pPr>
            <a:r>
              <a:rPr lang="en-US" altLang="en-US" dirty="0" smtClean="0"/>
              <a:t>The 6 National Outcome Measures weren’t tied to the National Performance Measures</a:t>
            </a:r>
          </a:p>
          <a:p>
            <a:pPr>
              <a:buFont typeface="Arial" charset="0"/>
              <a:buChar char="•"/>
            </a:pPr>
            <a:r>
              <a:rPr lang="en-US" altLang="en-US" dirty="0" smtClean="0"/>
              <a:t>It was difficult to tie the national Title V measures to the State Title V programs.</a:t>
            </a:r>
          </a:p>
          <a:p>
            <a:pPr>
              <a:buFont typeface="Arial" charset="0"/>
              <a:buChar char="•"/>
            </a:pPr>
            <a:r>
              <a:rPr lang="en-US" altLang="en-US" dirty="0" smtClean="0"/>
              <a:t>Comparability across States was impossible for many measures because of different data sources.</a:t>
            </a:r>
          </a:p>
          <a:p>
            <a:pPr>
              <a:buFont typeface="Arial" charset="0"/>
              <a:buChar char="•"/>
            </a:pPr>
            <a:endParaRPr lang="en-US" altLang="en-US" dirty="0" smtClean="0"/>
          </a:p>
        </p:txBody>
      </p:sp>
    </p:spTree>
    <p:extLst>
      <p:ext uri="{BB962C8B-B14F-4D97-AF65-F5344CB8AC3E}">
        <p14:creationId xmlns:p14="http://schemas.microsoft.com/office/powerpoint/2010/main" val="1260730662"/>
      </p:ext>
    </p:extLst>
  </p:cSld>
  <p:clrMapOvr>
    <a:masterClrMapping/>
  </p:clrMapOvr>
  <p:transition>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lgn="ctr">
              <a:buNone/>
            </a:pPr>
            <a:r>
              <a:rPr lang="en-US" sz="5400" b="1" dirty="0" smtClean="0"/>
              <a:t>Background on Why We are Your Long-Lost Cousins at the Maternal and Child Health Bureau</a:t>
            </a:r>
            <a:endParaRPr lang="en-US" sz="5400" b="1" dirty="0"/>
          </a:p>
        </p:txBody>
      </p:sp>
    </p:spTree>
    <p:extLst>
      <p:ext uri="{BB962C8B-B14F-4D97-AF65-F5344CB8AC3E}">
        <p14:creationId xmlns:p14="http://schemas.microsoft.com/office/powerpoint/2010/main" val="3484866128"/>
      </p:ext>
    </p:extLst>
  </p:cSld>
  <p:clrMapOvr>
    <a:masterClrMapping/>
  </p:clrMapOvr>
  <p:transition>
    <p:wipe dir="d"/>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457200" y="-152400"/>
            <a:ext cx="8229600" cy="1143000"/>
          </a:xfrm>
        </p:spPr>
        <p:txBody>
          <a:bodyPr/>
          <a:lstStyle/>
          <a:p>
            <a:r>
              <a:rPr lang="en-US" altLang="en-US" sz="4000" b="1" dirty="0" smtClean="0">
                <a:effectLst/>
              </a:rPr>
              <a:t>Transformation</a:t>
            </a:r>
          </a:p>
        </p:txBody>
      </p:sp>
      <p:sp>
        <p:nvSpPr>
          <p:cNvPr id="3" name="Content Placeholder 2"/>
          <p:cNvSpPr>
            <a:spLocks noGrp="1"/>
          </p:cNvSpPr>
          <p:nvPr>
            <p:ph idx="1"/>
          </p:nvPr>
        </p:nvSpPr>
        <p:spPr>
          <a:xfrm>
            <a:off x="76200" y="914400"/>
            <a:ext cx="9067800" cy="5638800"/>
          </a:xfrm>
        </p:spPr>
        <p:txBody>
          <a:bodyPr/>
          <a:lstStyle/>
          <a:p>
            <a:pPr marL="514350" indent="-514350">
              <a:buFont typeface="+mj-lt"/>
              <a:buAutoNum type="arabicPeriod"/>
              <a:defRPr/>
            </a:pPr>
            <a:r>
              <a:rPr lang="en-US" sz="2800" dirty="0" smtClean="0"/>
              <a:t>Reduce burden </a:t>
            </a:r>
          </a:p>
          <a:p>
            <a:pPr lvl="1">
              <a:defRPr/>
            </a:pPr>
            <a:r>
              <a:rPr lang="en-US" dirty="0" smtClean="0"/>
              <a:t>Reducing data reporting</a:t>
            </a:r>
          </a:p>
          <a:p>
            <a:pPr lvl="1">
              <a:defRPr/>
            </a:pPr>
            <a:r>
              <a:rPr lang="en-US" dirty="0" smtClean="0"/>
              <a:t>States can choose 8 out of 15 National Performance Measures (NPMs)</a:t>
            </a:r>
          </a:p>
          <a:p>
            <a:pPr lvl="1">
              <a:defRPr/>
            </a:pPr>
            <a:r>
              <a:rPr lang="en-US" dirty="0" smtClean="0"/>
              <a:t>MCHB will provide data for NPMs and National Outcome Measures (NOMs), when possible</a:t>
            </a:r>
          </a:p>
          <a:p>
            <a:pPr marL="457200" lvl="1" indent="0">
              <a:buFont typeface="Arial" pitchFamily="34" charset="0"/>
              <a:buNone/>
              <a:defRPr/>
            </a:pPr>
            <a:endParaRPr lang="en-US" dirty="0" smtClean="0"/>
          </a:p>
          <a:p>
            <a:pPr marL="514350" indent="-514350">
              <a:buFont typeface="+mj-lt"/>
              <a:buAutoNum type="arabicPeriod"/>
              <a:defRPr/>
            </a:pPr>
            <a:r>
              <a:rPr lang="en-US" sz="2800" dirty="0" smtClean="0"/>
              <a:t>Increase </a:t>
            </a:r>
            <a:r>
              <a:rPr lang="en-US" sz="2800" dirty="0"/>
              <a:t>flexibility</a:t>
            </a:r>
          </a:p>
          <a:p>
            <a:pPr lvl="1">
              <a:defRPr/>
            </a:pPr>
            <a:r>
              <a:rPr lang="en-US" dirty="0" smtClean="0"/>
              <a:t>Choice in NPMs</a:t>
            </a:r>
          </a:p>
          <a:p>
            <a:pPr lvl="1">
              <a:defRPr/>
            </a:pPr>
            <a:r>
              <a:rPr lang="en-US" dirty="0" smtClean="0"/>
              <a:t>State-specific performance measures (SPMs)</a:t>
            </a:r>
          </a:p>
          <a:p>
            <a:pPr lvl="1">
              <a:defRPr/>
            </a:pPr>
            <a:r>
              <a:rPr lang="en-US" dirty="0" smtClean="0"/>
              <a:t>State-developed structural/process measures (S/PMs)</a:t>
            </a:r>
          </a:p>
        </p:txBody>
      </p:sp>
    </p:spTree>
    <p:extLst>
      <p:ext uri="{BB962C8B-B14F-4D97-AF65-F5344CB8AC3E}">
        <p14:creationId xmlns:p14="http://schemas.microsoft.com/office/powerpoint/2010/main" val="4110372458"/>
      </p:ext>
    </p:extLst>
  </p:cSld>
  <p:clrMapOvr>
    <a:masterClrMapping/>
  </p:clrMapOvr>
  <p:transition>
    <p:wipe dir="d"/>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457200" y="152400"/>
            <a:ext cx="8229600" cy="1143000"/>
          </a:xfrm>
        </p:spPr>
        <p:txBody>
          <a:bodyPr/>
          <a:lstStyle/>
          <a:p>
            <a:r>
              <a:rPr lang="en-US" altLang="en-US" sz="4000" b="1" dirty="0" smtClean="0">
                <a:effectLst/>
              </a:rPr>
              <a:t>Transformation</a:t>
            </a:r>
          </a:p>
        </p:txBody>
      </p:sp>
      <p:sp>
        <p:nvSpPr>
          <p:cNvPr id="3" name="Content Placeholder 2"/>
          <p:cNvSpPr>
            <a:spLocks noGrp="1"/>
          </p:cNvSpPr>
          <p:nvPr>
            <p:ph idx="1"/>
          </p:nvPr>
        </p:nvSpPr>
        <p:spPr>
          <a:xfrm>
            <a:off x="76200" y="1676400"/>
            <a:ext cx="9067800" cy="5638800"/>
          </a:xfrm>
        </p:spPr>
        <p:txBody>
          <a:bodyPr/>
          <a:lstStyle/>
          <a:p>
            <a:pPr marL="0" indent="0">
              <a:buFont typeface="Arial" pitchFamily="34" charset="0"/>
              <a:buNone/>
              <a:defRPr/>
            </a:pPr>
            <a:r>
              <a:rPr lang="en-US" sz="2400" dirty="0" smtClean="0"/>
              <a:t>3.  </a:t>
            </a:r>
            <a:r>
              <a:rPr lang="en-US" dirty="0" smtClean="0"/>
              <a:t>Improve </a:t>
            </a:r>
            <a:r>
              <a:rPr lang="en-US" dirty="0"/>
              <a:t>accountability and document impact </a:t>
            </a:r>
          </a:p>
          <a:p>
            <a:pPr lvl="1">
              <a:defRPr/>
            </a:pPr>
            <a:r>
              <a:rPr lang="en-US" sz="3200" dirty="0" smtClean="0"/>
              <a:t>Measurable Title V activities directly addressing the chosen performance measures.</a:t>
            </a:r>
          </a:p>
          <a:p>
            <a:pPr lvl="1">
              <a:defRPr/>
            </a:pPr>
            <a:endParaRPr lang="en-US" sz="3200" dirty="0"/>
          </a:p>
          <a:p>
            <a:pPr marL="457200" lvl="1" indent="0">
              <a:buFont typeface="Arial" pitchFamily="34" charset="0"/>
              <a:buNone/>
              <a:defRPr/>
            </a:pPr>
            <a:endParaRPr lang="en-US" sz="3200" dirty="0"/>
          </a:p>
        </p:txBody>
      </p:sp>
    </p:spTree>
    <p:extLst>
      <p:ext uri="{BB962C8B-B14F-4D97-AF65-F5344CB8AC3E}">
        <p14:creationId xmlns:p14="http://schemas.microsoft.com/office/powerpoint/2010/main" val="3601005791"/>
      </p:ext>
    </p:extLst>
  </p:cSld>
  <p:clrMapOvr>
    <a:masterClrMapping/>
  </p:clrMapOvr>
  <p:transition>
    <p:wipe dir="d"/>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0" y="0"/>
            <a:ext cx="9144000" cy="1143000"/>
          </a:xfrm>
        </p:spPr>
        <p:txBody>
          <a:bodyPr/>
          <a:lstStyle/>
          <a:p>
            <a:r>
              <a:rPr lang="en-US" altLang="en-US" sz="4000" b="1" dirty="0" smtClean="0"/>
              <a:t>Performance </a:t>
            </a:r>
            <a:r>
              <a:rPr lang="en-US" altLang="en-US" sz="4000" b="1" dirty="0" smtClean="0">
                <a:effectLst/>
              </a:rPr>
              <a:t>Measure</a:t>
            </a:r>
            <a:r>
              <a:rPr lang="en-US" altLang="en-US" sz="4000" b="1" dirty="0" smtClean="0"/>
              <a:t> Framework</a:t>
            </a:r>
          </a:p>
        </p:txBody>
      </p:sp>
      <p:sp>
        <p:nvSpPr>
          <p:cNvPr id="9219" name="Content Placeholder 2"/>
          <p:cNvSpPr>
            <a:spLocks noGrp="1"/>
          </p:cNvSpPr>
          <p:nvPr>
            <p:ph idx="1"/>
          </p:nvPr>
        </p:nvSpPr>
        <p:spPr>
          <a:xfrm>
            <a:off x="-31668" y="1524000"/>
            <a:ext cx="9067800" cy="5562600"/>
          </a:xfrm>
        </p:spPr>
        <p:txBody>
          <a:bodyPr/>
          <a:lstStyle/>
          <a:p>
            <a:pPr marL="457200" lvl="1" indent="0" algn="ctr">
              <a:buFont typeface="Arial" charset="0"/>
              <a:buNone/>
            </a:pPr>
            <a:r>
              <a:rPr lang="en-US" altLang="en-US" sz="3600" dirty="0" smtClean="0">
                <a:solidFill>
                  <a:srgbClr val="FFFF00"/>
                </a:solidFill>
              </a:rPr>
              <a:t>National Outcome Measures</a:t>
            </a:r>
          </a:p>
          <a:p>
            <a:pPr marL="457200" lvl="1" indent="0" algn="ctr">
              <a:buFont typeface="Arial" charset="0"/>
              <a:buNone/>
            </a:pPr>
            <a:endParaRPr lang="en-US" altLang="en-US" sz="3600" dirty="0" smtClean="0"/>
          </a:p>
          <a:p>
            <a:pPr marL="457200" lvl="1" indent="0" algn="ctr">
              <a:buFont typeface="Arial" charset="0"/>
              <a:buNone/>
            </a:pPr>
            <a:r>
              <a:rPr lang="en-US" altLang="en-US" sz="3600" dirty="0" smtClean="0">
                <a:solidFill>
                  <a:srgbClr val="FFFF00"/>
                </a:solidFill>
              </a:rPr>
              <a:t>National Performance Measures</a:t>
            </a:r>
          </a:p>
          <a:p>
            <a:pPr marL="457200" lvl="1" indent="0" algn="ctr">
              <a:buFont typeface="Arial" charset="0"/>
              <a:buNone/>
            </a:pPr>
            <a:endParaRPr lang="en-US" altLang="en-US" sz="3600" dirty="0" smtClean="0"/>
          </a:p>
          <a:p>
            <a:pPr marL="457200" lvl="1" indent="0" algn="ctr">
              <a:buFont typeface="Arial" charset="0"/>
              <a:buNone/>
            </a:pPr>
            <a:r>
              <a:rPr lang="en-US" altLang="en-US" sz="3600" dirty="0" smtClean="0">
                <a:solidFill>
                  <a:srgbClr val="FFFF00"/>
                </a:solidFill>
              </a:rPr>
              <a:t>State-Initiated Structure / Process Measures</a:t>
            </a:r>
          </a:p>
          <a:p>
            <a:pPr marL="457200" lvl="1" indent="0" algn="ctr">
              <a:buFont typeface="Arial" charset="0"/>
              <a:buNone/>
            </a:pPr>
            <a:endParaRPr lang="en-US" altLang="en-US" sz="1100" dirty="0" smtClean="0"/>
          </a:p>
        </p:txBody>
      </p:sp>
      <p:sp>
        <p:nvSpPr>
          <p:cNvPr id="5" name="Down Arrow 4"/>
          <p:cNvSpPr/>
          <p:nvPr/>
        </p:nvSpPr>
        <p:spPr>
          <a:xfrm>
            <a:off x="4445000" y="2246044"/>
            <a:ext cx="331788" cy="412750"/>
          </a:xfrm>
          <a:prstGeom prst="downArrow">
            <a:avLst>
              <a:gd name="adj1" fmla="val 50000"/>
              <a:gd name="adj2" fmla="val 47949"/>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rgbClr val="FFFF00"/>
              </a:solidFill>
            </a:endParaRPr>
          </a:p>
        </p:txBody>
      </p:sp>
      <p:sp>
        <p:nvSpPr>
          <p:cNvPr id="6" name="Down Arrow 5"/>
          <p:cNvSpPr/>
          <p:nvPr/>
        </p:nvSpPr>
        <p:spPr>
          <a:xfrm>
            <a:off x="4445000" y="3657600"/>
            <a:ext cx="331788" cy="412750"/>
          </a:xfrm>
          <a:prstGeom prst="downArrow">
            <a:avLst>
              <a:gd name="adj1" fmla="val 50000"/>
              <a:gd name="adj2" fmla="val 47949"/>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rgbClr val="FFFF00"/>
              </a:solidFill>
            </a:endParaRPr>
          </a:p>
        </p:txBody>
      </p:sp>
    </p:spTree>
    <p:extLst>
      <p:ext uri="{BB962C8B-B14F-4D97-AF65-F5344CB8AC3E}">
        <p14:creationId xmlns:p14="http://schemas.microsoft.com/office/powerpoint/2010/main" val="2288714405"/>
      </p:ext>
    </p:extLst>
  </p:cSld>
  <p:clrMapOvr>
    <a:masterClrMapping/>
  </p:clrMapOvr>
  <p:transition>
    <p:wipe dir="d"/>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0" y="0"/>
            <a:ext cx="9144000" cy="1143000"/>
          </a:xfrm>
        </p:spPr>
        <p:txBody>
          <a:bodyPr/>
          <a:lstStyle/>
          <a:p>
            <a:r>
              <a:rPr lang="en-US" altLang="en-US" sz="4000" b="1" dirty="0" smtClean="0">
                <a:effectLst/>
              </a:rPr>
              <a:t>Criteria for National </a:t>
            </a:r>
            <a:br>
              <a:rPr lang="en-US" altLang="en-US" sz="4000" b="1" dirty="0" smtClean="0">
                <a:effectLst/>
              </a:rPr>
            </a:br>
            <a:r>
              <a:rPr lang="en-US" altLang="en-US" sz="4000" b="1" dirty="0" smtClean="0">
                <a:effectLst/>
              </a:rPr>
              <a:t>Outcome Measures</a:t>
            </a:r>
            <a:endParaRPr lang="en-US" altLang="en-US" sz="3600" dirty="0" smtClean="0"/>
          </a:p>
        </p:txBody>
      </p:sp>
      <p:sp>
        <p:nvSpPr>
          <p:cNvPr id="6147" name="Rectangle 3"/>
          <p:cNvSpPr>
            <a:spLocks noGrp="1" noChangeArrowheads="1"/>
          </p:cNvSpPr>
          <p:nvPr>
            <p:ph type="body" idx="1"/>
          </p:nvPr>
        </p:nvSpPr>
        <p:spPr>
          <a:xfrm>
            <a:off x="-26719" y="1676400"/>
            <a:ext cx="9144000" cy="4038600"/>
          </a:xfrm>
        </p:spPr>
        <p:txBody>
          <a:bodyPr/>
          <a:lstStyle/>
          <a:p>
            <a:pPr>
              <a:buFont typeface="Arial" charset="0"/>
              <a:buChar char="•"/>
            </a:pPr>
            <a:r>
              <a:rPr lang="en-US" altLang="en-US" dirty="0" smtClean="0"/>
              <a:t>Data collection mandated by Title V legislation.</a:t>
            </a:r>
          </a:p>
          <a:p>
            <a:pPr>
              <a:buFont typeface="Arial" charset="0"/>
              <a:buChar char="•"/>
            </a:pPr>
            <a:r>
              <a:rPr lang="en-US" altLang="en-US" dirty="0" smtClean="0"/>
              <a:t>Considered sentinel health marker.</a:t>
            </a:r>
          </a:p>
          <a:p>
            <a:pPr>
              <a:buFont typeface="Arial" charset="0"/>
              <a:buChar char="•"/>
            </a:pPr>
            <a:r>
              <a:rPr lang="en-US" altLang="en-US" dirty="0" smtClean="0"/>
              <a:t>Focus of either Title V legislation or activities.</a:t>
            </a:r>
          </a:p>
          <a:p>
            <a:pPr>
              <a:buFont typeface="Arial" charset="0"/>
              <a:buChar char="•"/>
            </a:pPr>
            <a:r>
              <a:rPr lang="en-US" altLang="en-US" dirty="0" smtClean="0"/>
              <a:t>Important health condition to monitor because prevalence is increasing.</a:t>
            </a:r>
          </a:p>
          <a:p>
            <a:pPr>
              <a:buFont typeface="Arial" charset="0"/>
              <a:buChar char="•"/>
            </a:pPr>
            <a:r>
              <a:rPr lang="en-US" altLang="en-US" dirty="0" smtClean="0"/>
              <a:t>Recognized need to move the field forward.</a:t>
            </a:r>
          </a:p>
          <a:p>
            <a:pPr>
              <a:buFont typeface="Arial" charset="0"/>
              <a:buChar char="•"/>
            </a:pPr>
            <a:endParaRPr lang="en-US" altLang="en-US" dirty="0" smtClean="0"/>
          </a:p>
        </p:txBody>
      </p:sp>
    </p:spTree>
    <p:extLst>
      <p:ext uri="{BB962C8B-B14F-4D97-AF65-F5344CB8AC3E}">
        <p14:creationId xmlns:p14="http://schemas.microsoft.com/office/powerpoint/2010/main" val="2139965301"/>
      </p:ext>
    </p:extLst>
  </p:cSld>
  <p:clrMapOvr>
    <a:masterClrMapping/>
  </p:clrMapOvr>
  <p:transition>
    <p:wipe dir="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0" y="-304800"/>
            <a:ext cx="9144000" cy="1143000"/>
          </a:xfrm>
        </p:spPr>
        <p:txBody>
          <a:bodyPr/>
          <a:lstStyle/>
          <a:p>
            <a:r>
              <a:rPr lang="en-US" altLang="en-US" sz="4000" b="1" dirty="0" smtClean="0">
                <a:effectLst/>
              </a:rPr>
              <a:t>National Outcome Measures</a:t>
            </a:r>
            <a:r>
              <a:rPr lang="en-US" altLang="en-US" sz="3200" dirty="0" smtClean="0"/>
              <a:t>	</a:t>
            </a:r>
          </a:p>
        </p:txBody>
      </p:sp>
      <p:sp>
        <p:nvSpPr>
          <p:cNvPr id="20483" name="Rectangle 3"/>
          <p:cNvSpPr>
            <a:spLocks noGrp="1" noChangeArrowheads="1"/>
          </p:cNvSpPr>
          <p:nvPr>
            <p:ph type="body" idx="1"/>
          </p:nvPr>
        </p:nvSpPr>
        <p:spPr>
          <a:xfrm>
            <a:off x="30678" y="838200"/>
            <a:ext cx="9144000" cy="3009900"/>
          </a:xfrm>
        </p:spPr>
        <p:txBody>
          <a:bodyPr/>
          <a:lstStyle/>
          <a:p>
            <a:pPr>
              <a:buFont typeface="Arial" charset="0"/>
              <a:buChar char="•"/>
            </a:pPr>
            <a:r>
              <a:rPr lang="en-US" altLang="en-US" sz="2800" dirty="0" smtClean="0"/>
              <a:t>Infant mortality, preterm-related mortality, neonatal mortality, post-neonatal mortality, perinatal mortality, sleep-related SUID mortality</a:t>
            </a:r>
          </a:p>
          <a:p>
            <a:pPr>
              <a:buFont typeface="Arial" charset="0"/>
              <a:buChar char="•"/>
            </a:pPr>
            <a:r>
              <a:rPr lang="en-US" altLang="en-US" sz="2800" dirty="0" smtClean="0"/>
              <a:t>Low </a:t>
            </a:r>
            <a:r>
              <a:rPr lang="en-US" altLang="en-US" sz="2800" dirty="0" err="1" smtClean="0"/>
              <a:t>birthweight</a:t>
            </a:r>
            <a:r>
              <a:rPr lang="en-US" altLang="en-US" sz="2800" dirty="0" smtClean="0"/>
              <a:t>, moderately low </a:t>
            </a:r>
            <a:r>
              <a:rPr lang="en-US" altLang="en-US" sz="2800" dirty="0" err="1" smtClean="0"/>
              <a:t>birthweight</a:t>
            </a:r>
            <a:r>
              <a:rPr lang="en-US" altLang="en-US" sz="2800" dirty="0" smtClean="0"/>
              <a:t>, very low </a:t>
            </a:r>
            <a:r>
              <a:rPr lang="en-US" altLang="en-US" sz="2800" dirty="0" err="1" smtClean="0"/>
              <a:t>birthweight</a:t>
            </a:r>
            <a:endParaRPr lang="en-US" altLang="en-US" sz="2800" dirty="0" smtClean="0"/>
          </a:p>
          <a:p>
            <a:pPr>
              <a:buFont typeface="Arial" charset="0"/>
              <a:buChar char="•"/>
            </a:pPr>
            <a:r>
              <a:rPr lang="en-US" altLang="en-US" sz="2800" dirty="0" smtClean="0"/>
              <a:t>Preterm birth, early preterm birth, late preterm birth, early term birth, early elective delivery</a:t>
            </a:r>
          </a:p>
          <a:p>
            <a:pPr>
              <a:buFont typeface="Arial" charset="0"/>
              <a:buChar char="•"/>
            </a:pPr>
            <a:r>
              <a:rPr lang="en-US" altLang="en-US" sz="2800" dirty="0" smtClean="0"/>
              <a:t>Children in excellent or very good health</a:t>
            </a:r>
          </a:p>
          <a:p>
            <a:pPr>
              <a:buFont typeface="Arial" charset="0"/>
              <a:buChar char="•"/>
            </a:pPr>
            <a:r>
              <a:rPr lang="en-US" altLang="en-US" sz="2800" dirty="0" smtClean="0"/>
              <a:t>Immunizations for children and adolescents</a:t>
            </a:r>
          </a:p>
          <a:p>
            <a:pPr>
              <a:buFont typeface="Arial" charset="0"/>
              <a:buChar char="•"/>
            </a:pPr>
            <a:r>
              <a:rPr lang="en-US" altLang="en-US" sz="2800" dirty="0" smtClean="0"/>
              <a:t>Overweight and obesity</a:t>
            </a:r>
          </a:p>
          <a:p>
            <a:pPr>
              <a:buFont typeface="Arial" charset="0"/>
              <a:buChar char="•"/>
            </a:pPr>
            <a:endParaRPr lang="en-US" altLang="en-US" dirty="0" smtClean="0"/>
          </a:p>
        </p:txBody>
      </p:sp>
    </p:spTree>
    <p:extLst>
      <p:ext uri="{BB962C8B-B14F-4D97-AF65-F5344CB8AC3E}">
        <p14:creationId xmlns:p14="http://schemas.microsoft.com/office/powerpoint/2010/main" val="2056095854"/>
      </p:ext>
    </p:extLst>
  </p:cSld>
  <p:clrMapOvr>
    <a:masterClrMapping/>
  </p:clrMapOvr>
  <p:transition>
    <p:wipe dir="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0" y="-228600"/>
            <a:ext cx="9144000" cy="914400"/>
          </a:xfrm>
        </p:spPr>
        <p:txBody>
          <a:bodyPr/>
          <a:lstStyle/>
          <a:p>
            <a:r>
              <a:rPr lang="en-US" altLang="en-US" sz="4000" b="1" dirty="0" smtClean="0">
                <a:effectLst/>
              </a:rPr>
              <a:t>National Outcome Measures</a:t>
            </a:r>
            <a:r>
              <a:rPr lang="en-US" altLang="en-US" sz="4800" dirty="0" smtClean="0"/>
              <a:t>	</a:t>
            </a:r>
            <a:endParaRPr lang="en-US" altLang="en-US" sz="3600" dirty="0" smtClean="0"/>
          </a:p>
        </p:txBody>
      </p:sp>
      <p:sp>
        <p:nvSpPr>
          <p:cNvPr id="21507" name="Rectangle 3"/>
          <p:cNvSpPr>
            <a:spLocks noGrp="1" noChangeArrowheads="1"/>
          </p:cNvSpPr>
          <p:nvPr>
            <p:ph type="body" idx="1"/>
          </p:nvPr>
        </p:nvSpPr>
        <p:spPr>
          <a:xfrm>
            <a:off x="25730" y="762000"/>
            <a:ext cx="9144000" cy="4724400"/>
          </a:xfrm>
        </p:spPr>
        <p:txBody>
          <a:bodyPr/>
          <a:lstStyle/>
          <a:p>
            <a:pPr>
              <a:buFont typeface="Arial" charset="0"/>
              <a:buChar char="•"/>
            </a:pPr>
            <a:r>
              <a:rPr lang="en-US" altLang="en-US" sz="2800" dirty="0" smtClean="0"/>
              <a:t>Child mortality</a:t>
            </a:r>
          </a:p>
          <a:p>
            <a:pPr>
              <a:buFont typeface="Arial" charset="0"/>
              <a:buChar char="•"/>
            </a:pPr>
            <a:r>
              <a:rPr lang="en-US" altLang="en-US" sz="2800" dirty="0" smtClean="0"/>
              <a:t>Children without health insurance</a:t>
            </a:r>
          </a:p>
          <a:p>
            <a:pPr>
              <a:buFont typeface="Arial" charset="0"/>
              <a:buChar char="•"/>
            </a:pPr>
            <a:r>
              <a:rPr lang="en-US" altLang="en-US" sz="2800" dirty="0" smtClean="0"/>
              <a:t>Children’s oral health conditions</a:t>
            </a:r>
          </a:p>
          <a:p>
            <a:pPr>
              <a:buFont typeface="Arial" charset="0"/>
              <a:buChar char="•"/>
            </a:pPr>
            <a:r>
              <a:rPr lang="en-US" altLang="en-US" sz="2800" dirty="0" smtClean="0"/>
              <a:t>Adolescent mortality, adolescent motor vehicle mortality, adolescent suicide</a:t>
            </a:r>
          </a:p>
          <a:p>
            <a:pPr>
              <a:buFont typeface="Arial" charset="0"/>
              <a:buChar char="•"/>
            </a:pPr>
            <a:r>
              <a:rPr lang="en-US" altLang="en-US" sz="2800" dirty="0" smtClean="0"/>
              <a:t>Systems of care for children with special health care needs (CSHCN)</a:t>
            </a:r>
          </a:p>
          <a:p>
            <a:pPr>
              <a:buFont typeface="Arial" charset="0"/>
              <a:buChar char="•"/>
            </a:pPr>
            <a:r>
              <a:rPr lang="en-US" altLang="en-US" sz="2800" dirty="0" smtClean="0"/>
              <a:t>Prevalence of CSHCN, autism spectrum disorders, attention deficit disorders, mental/behavioral conditions</a:t>
            </a:r>
          </a:p>
          <a:p>
            <a:pPr>
              <a:buFont typeface="Arial" charset="0"/>
              <a:buChar char="•"/>
            </a:pPr>
            <a:r>
              <a:rPr lang="en-US" altLang="en-US" sz="2800" dirty="0" smtClean="0"/>
              <a:t>Maternal morbidity and mortality</a:t>
            </a:r>
          </a:p>
          <a:p>
            <a:pPr>
              <a:buFont typeface="Arial" charset="0"/>
              <a:buChar char="•"/>
            </a:pPr>
            <a:r>
              <a:rPr lang="en-US" altLang="en-US" sz="2800" dirty="0" smtClean="0"/>
              <a:t>Healthy and ready to learn</a:t>
            </a:r>
          </a:p>
        </p:txBody>
      </p:sp>
    </p:spTree>
    <p:extLst>
      <p:ext uri="{BB962C8B-B14F-4D97-AF65-F5344CB8AC3E}">
        <p14:creationId xmlns:p14="http://schemas.microsoft.com/office/powerpoint/2010/main" val="3772328628"/>
      </p:ext>
    </p:extLst>
  </p:cSld>
  <p:clrMapOvr>
    <a:masterClrMapping/>
  </p:clrMapOvr>
  <p:transition>
    <p:wipe dir="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152400" y="76200"/>
            <a:ext cx="8839200" cy="1341438"/>
          </a:xfrm>
        </p:spPr>
        <p:txBody>
          <a:bodyPr/>
          <a:lstStyle/>
          <a:p>
            <a:r>
              <a:rPr lang="en-US" altLang="en-US" sz="4000" b="1" dirty="0" smtClean="0">
                <a:effectLst/>
              </a:rPr>
              <a:t>Performance Measure Domains</a:t>
            </a:r>
          </a:p>
        </p:txBody>
      </p:sp>
      <p:sp>
        <p:nvSpPr>
          <p:cNvPr id="10243" name="Content Placeholder 2"/>
          <p:cNvSpPr>
            <a:spLocks noGrp="1"/>
          </p:cNvSpPr>
          <p:nvPr>
            <p:ph idx="1"/>
          </p:nvPr>
        </p:nvSpPr>
        <p:spPr>
          <a:xfrm>
            <a:off x="0" y="1493838"/>
            <a:ext cx="9144000" cy="3992562"/>
          </a:xfrm>
        </p:spPr>
        <p:txBody>
          <a:bodyPr/>
          <a:lstStyle/>
          <a:p>
            <a:pPr>
              <a:buFont typeface="Arial" charset="0"/>
              <a:buChar char="•"/>
            </a:pPr>
            <a:r>
              <a:rPr lang="en-US" altLang="en-US" dirty="0" smtClean="0"/>
              <a:t>Women’s/Maternal Health</a:t>
            </a:r>
          </a:p>
          <a:p>
            <a:pPr>
              <a:buFont typeface="Arial" charset="0"/>
              <a:buChar char="•"/>
            </a:pPr>
            <a:r>
              <a:rPr lang="en-US" altLang="en-US" dirty="0" smtClean="0"/>
              <a:t>Perinatal/Infant Health</a:t>
            </a:r>
          </a:p>
          <a:p>
            <a:pPr>
              <a:buFont typeface="Arial" charset="0"/>
              <a:buChar char="•"/>
            </a:pPr>
            <a:r>
              <a:rPr lang="en-US" altLang="en-US" dirty="0" smtClean="0"/>
              <a:t>Child Health</a:t>
            </a:r>
          </a:p>
          <a:p>
            <a:pPr>
              <a:buFont typeface="Arial" charset="0"/>
              <a:buChar char="•"/>
            </a:pPr>
            <a:r>
              <a:rPr lang="en-US" altLang="en-US" dirty="0" smtClean="0"/>
              <a:t>Adolescent Health</a:t>
            </a:r>
          </a:p>
          <a:p>
            <a:pPr>
              <a:buFont typeface="Arial" charset="0"/>
              <a:buChar char="•"/>
            </a:pPr>
            <a:r>
              <a:rPr lang="en-US" altLang="en-US" dirty="0" smtClean="0"/>
              <a:t>CYSHCN</a:t>
            </a:r>
          </a:p>
          <a:p>
            <a:pPr>
              <a:buFont typeface="Arial" charset="0"/>
              <a:buChar char="•"/>
            </a:pPr>
            <a:r>
              <a:rPr lang="en-US" altLang="en-US" dirty="0" smtClean="0"/>
              <a:t>Cross-cutting or Life Course</a:t>
            </a:r>
          </a:p>
        </p:txBody>
      </p:sp>
    </p:spTree>
    <p:extLst>
      <p:ext uri="{BB962C8B-B14F-4D97-AF65-F5344CB8AC3E}">
        <p14:creationId xmlns:p14="http://schemas.microsoft.com/office/powerpoint/2010/main" val="1510833974"/>
      </p:ext>
    </p:extLst>
  </p:cSld>
  <p:clrMapOvr>
    <a:masterClrMapping/>
  </p:clrMapOvr>
  <p:transition>
    <p:wipe dir="d"/>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0" y="0"/>
            <a:ext cx="9144000" cy="1143000"/>
          </a:xfrm>
        </p:spPr>
        <p:txBody>
          <a:bodyPr/>
          <a:lstStyle/>
          <a:p>
            <a:r>
              <a:rPr lang="en-US" altLang="en-US" sz="4000" b="1" dirty="0" smtClean="0">
                <a:effectLst/>
              </a:rPr>
              <a:t>Criteria for National </a:t>
            </a:r>
            <a:br>
              <a:rPr lang="en-US" altLang="en-US" sz="4000" b="1" dirty="0" smtClean="0">
                <a:effectLst/>
              </a:rPr>
            </a:br>
            <a:r>
              <a:rPr lang="en-US" altLang="en-US" sz="4000" b="1" dirty="0" smtClean="0">
                <a:effectLst/>
              </a:rPr>
              <a:t>Performance Measures</a:t>
            </a:r>
            <a:endParaRPr lang="en-US" altLang="en-US" sz="3600" dirty="0" smtClean="0"/>
          </a:p>
        </p:txBody>
      </p:sp>
      <p:sp>
        <p:nvSpPr>
          <p:cNvPr id="6147" name="Rectangle 3"/>
          <p:cNvSpPr>
            <a:spLocks noGrp="1" noChangeArrowheads="1"/>
          </p:cNvSpPr>
          <p:nvPr>
            <p:ph type="body" idx="1"/>
          </p:nvPr>
        </p:nvSpPr>
        <p:spPr>
          <a:xfrm>
            <a:off x="-26719" y="1676400"/>
            <a:ext cx="9144000" cy="4038600"/>
          </a:xfrm>
        </p:spPr>
        <p:txBody>
          <a:bodyPr/>
          <a:lstStyle/>
          <a:p>
            <a:pPr>
              <a:buFont typeface="Arial" charset="0"/>
              <a:buChar char="•"/>
            </a:pPr>
            <a:r>
              <a:rPr lang="en-US" altLang="en-US" dirty="0" smtClean="0"/>
              <a:t>Large investment of resources.</a:t>
            </a:r>
          </a:p>
          <a:p>
            <a:pPr>
              <a:buFont typeface="Arial" charset="0"/>
              <a:buChar char="•"/>
            </a:pPr>
            <a:r>
              <a:rPr lang="en-US" altLang="en-US" dirty="0" smtClean="0"/>
              <a:t>Considered modifiable by Title V activities.</a:t>
            </a:r>
          </a:p>
          <a:p>
            <a:pPr>
              <a:buFont typeface="Arial" charset="0"/>
              <a:buChar char="•"/>
            </a:pPr>
            <a:r>
              <a:rPr lang="en-US" altLang="en-US" dirty="0" smtClean="0"/>
              <a:t>State could delineate measurable activities.</a:t>
            </a:r>
          </a:p>
          <a:p>
            <a:pPr>
              <a:buFont typeface="Arial" charset="0"/>
              <a:buChar char="•"/>
            </a:pPr>
            <a:r>
              <a:rPr lang="en-US" altLang="en-US" dirty="0" smtClean="0"/>
              <a:t>Significant disparities existed.</a:t>
            </a:r>
          </a:p>
          <a:p>
            <a:pPr>
              <a:buFont typeface="Arial" charset="0"/>
              <a:buChar char="•"/>
            </a:pPr>
            <a:r>
              <a:rPr lang="en-US" altLang="en-US" dirty="0" smtClean="0"/>
              <a:t>Condition had large societal costs.</a:t>
            </a:r>
          </a:p>
          <a:p>
            <a:pPr>
              <a:buFont typeface="Arial" charset="0"/>
              <a:buChar char="•"/>
            </a:pPr>
            <a:r>
              <a:rPr lang="en-US" altLang="en-US" dirty="0" smtClean="0"/>
              <a:t>Associated with at least one NOM.</a:t>
            </a:r>
          </a:p>
          <a:p>
            <a:pPr>
              <a:buFont typeface="Arial" charset="0"/>
              <a:buChar char="•"/>
            </a:pPr>
            <a:endParaRPr lang="en-US" altLang="en-US" dirty="0" smtClean="0"/>
          </a:p>
        </p:txBody>
      </p:sp>
    </p:spTree>
    <p:extLst>
      <p:ext uri="{BB962C8B-B14F-4D97-AF65-F5344CB8AC3E}">
        <p14:creationId xmlns:p14="http://schemas.microsoft.com/office/powerpoint/2010/main" val="2689865788"/>
      </p:ext>
    </p:extLst>
  </p:cSld>
  <p:clrMapOvr>
    <a:masterClrMapping/>
  </p:clrMapOvr>
  <p:transition>
    <p:wipe dir="r"/>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95003" y="-304800"/>
            <a:ext cx="9067800" cy="1143000"/>
          </a:xfrm>
        </p:spPr>
        <p:txBody>
          <a:bodyPr/>
          <a:lstStyle/>
          <a:p>
            <a:r>
              <a:rPr lang="en-US" altLang="en-US" sz="4000" b="1" dirty="0" smtClean="0">
                <a:effectLst/>
              </a:rPr>
              <a:t>Women’s/Maternal Health</a:t>
            </a:r>
          </a:p>
        </p:txBody>
      </p:sp>
      <p:sp>
        <p:nvSpPr>
          <p:cNvPr id="11267" name="Content Placeholder 2"/>
          <p:cNvSpPr>
            <a:spLocks noGrp="1"/>
          </p:cNvSpPr>
          <p:nvPr>
            <p:ph idx="1"/>
          </p:nvPr>
        </p:nvSpPr>
        <p:spPr>
          <a:xfrm>
            <a:off x="0" y="1219200"/>
            <a:ext cx="9144000" cy="4525963"/>
          </a:xfrm>
        </p:spPr>
        <p:txBody>
          <a:bodyPr/>
          <a:lstStyle/>
          <a:p>
            <a:pPr marL="0" indent="0">
              <a:buFont typeface="Arial" charset="0"/>
              <a:buNone/>
            </a:pPr>
            <a:r>
              <a:rPr lang="en-US" altLang="en-US" dirty="0" smtClean="0">
                <a:solidFill>
                  <a:srgbClr val="FFFF00"/>
                </a:solidFill>
              </a:rPr>
              <a:t>Well-woman visit (BRFSS)</a:t>
            </a:r>
          </a:p>
          <a:p>
            <a:pPr marL="0" indent="0">
              <a:buFont typeface="Arial" charset="0"/>
              <a:buNone/>
            </a:pPr>
            <a:r>
              <a:rPr lang="en-US" altLang="en-US" dirty="0" smtClean="0"/>
              <a:t>Definition: % of women 18-44 with past-year preventive visit</a:t>
            </a:r>
          </a:p>
          <a:p>
            <a:pPr marL="457200" lvl="1" indent="0">
              <a:buNone/>
            </a:pPr>
            <a:endParaRPr lang="en-US" altLang="en-US" sz="3200" dirty="0" smtClean="0"/>
          </a:p>
          <a:p>
            <a:pPr marL="0" indent="0">
              <a:buFont typeface="Arial" charset="0"/>
              <a:buNone/>
            </a:pPr>
            <a:r>
              <a:rPr lang="en-US" altLang="en-US" dirty="0" smtClean="0">
                <a:solidFill>
                  <a:srgbClr val="FFFF00"/>
                </a:solidFill>
              </a:rPr>
              <a:t>Low-risk cesarean (Birth certificate)</a:t>
            </a:r>
          </a:p>
          <a:p>
            <a:pPr marL="0" indent="0">
              <a:buFont typeface="Arial" charset="0"/>
              <a:buNone/>
            </a:pPr>
            <a:r>
              <a:rPr lang="en-US" altLang="en-US" dirty="0" smtClean="0"/>
              <a:t>Definition: % cesarean among term, singleton, vertex, first births</a:t>
            </a:r>
          </a:p>
        </p:txBody>
      </p:sp>
    </p:spTree>
    <p:extLst>
      <p:ext uri="{BB962C8B-B14F-4D97-AF65-F5344CB8AC3E}">
        <p14:creationId xmlns:p14="http://schemas.microsoft.com/office/powerpoint/2010/main" val="2806457196"/>
      </p:ext>
    </p:extLst>
  </p:cSld>
  <p:clrMapOvr>
    <a:masterClrMapping/>
  </p:clrMapOvr>
  <p:transition>
    <p:wipe dir="d"/>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0" y="-228600"/>
            <a:ext cx="9144000" cy="1143000"/>
          </a:xfrm>
        </p:spPr>
        <p:txBody>
          <a:bodyPr/>
          <a:lstStyle/>
          <a:p>
            <a:r>
              <a:rPr lang="en-US" altLang="en-US" sz="4000" b="1" dirty="0" smtClean="0">
                <a:effectLst/>
              </a:rPr>
              <a:t>Perinatal/Infant Health</a:t>
            </a:r>
          </a:p>
        </p:txBody>
      </p:sp>
      <p:sp>
        <p:nvSpPr>
          <p:cNvPr id="12291" name="Content Placeholder 2"/>
          <p:cNvSpPr>
            <a:spLocks noGrp="1"/>
          </p:cNvSpPr>
          <p:nvPr>
            <p:ph idx="1"/>
          </p:nvPr>
        </p:nvSpPr>
        <p:spPr>
          <a:xfrm>
            <a:off x="0" y="762000"/>
            <a:ext cx="9144000" cy="4525963"/>
          </a:xfrm>
        </p:spPr>
        <p:txBody>
          <a:bodyPr/>
          <a:lstStyle/>
          <a:p>
            <a:pPr marL="0" indent="0">
              <a:buFont typeface="Arial" charset="0"/>
              <a:buNone/>
            </a:pPr>
            <a:r>
              <a:rPr lang="en-US" altLang="en-US" sz="2800" dirty="0" smtClean="0">
                <a:solidFill>
                  <a:srgbClr val="FFFF00"/>
                </a:solidFill>
              </a:rPr>
              <a:t>Perinatal Regionalization (Linked Birth – AAP Directory)</a:t>
            </a:r>
          </a:p>
          <a:p>
            <a:pPr marL="0" indent="0">
              <a:buFont typeface="Arial" charset="0"/>
              <a:buNone/>
            </a:pPr>
            <a:r>
              <a:rPr lang="en-US" altLang="en-US" sz="2800" dirty="0" smtClean="0"/>
              <a:t>Definition: % VLBWs born in facilities with level III+ NICUs</a:t>
            </a:r>
          </a:p>
          <a:p>
            <a:pPr marL="0" indent="0">
              <a:buFont typeface="Arial" charset="0"/>
              <a:buNone/>
            </a:pPr>
            <a:endParaRPr lang="en-US" altLang="en-US" sz="2800" dirty="0" smtClean="0">
              <a:solidFill>
                <a:srgbClr val="FFFF00"/>
              </a:solidFill>
            </a:endParaRPr>
          </a:p>
          <a:p>
            <a:pPr marL="0" indent="0">
              <a:buFont typeface="Arial" charset="0"/>
              <a:buNone/>
            </a:pPr>
            <a:r>
              <a:rPr lang="en-US" altLang="en-US" sz="2800" dirty="0" smtClean="0">
                <a:solidFill>
                  <a:srgbClr val="FFFF00"/>
                </a:solidFill>
              </a:rPr>
              <a:t>Breastfeeding (NIS)</a:t>
            </a:r>
          </a:p>
          <a:p>
            <a:pPr marL="0" indent="0">
              <a:buFont typeface="Arial" charset="0"/>
              <a:buNone/>
            </a:pPr>
            <a:r>
              <a:rPr lang="en-US" altLang="en-US" sz="2800" dirty="0" smtClean="0"/>
              <a:t>Definition: % infants ever breastfed</a:t>
            </a:r>
          </a:p>
          <a:p>
            <a:pPr marL="0" indent="0">
              <a:buFont typeface="Arial" charset="0"/>
              <a:buNone/>
            </a:pPr>
            <a:endParaRPr lang="en-US" altLang="en-US" sz="2800" dirty="0" smtClean="0">
              <a:solidFill>
                <a:srgbClr val="FFFF00"/>
              </a:solidFill>
            </a:endParaRPr>
          </a:p>
          <a:p>
            <a:pPr marL="0" indent="0">
              <a:buFont typeface="Arial" charset="0"/>
              <a:buNone/>
            </a:pPr>
            <a:r>
              <a:rPr lang="en-US" altLang="en-US" sz="2800" dirty="0" smtClean="0">
                <a:solidFill>
                  <a:srgbClr val="FFFF00"/>
                </a:solidFill>
              </a:rPr>
              <a:t>Safe Sleep (PRAMS)</a:t>
            </a:r>
          </a:p>
          <a:p>
            <a:pPr marL="0" indent="0">
              <a:buFont typeface="Arial" charset="0"/>
              <a:buNone/>
            </a:pPr>
            <a:r>
              <a:rPr lang="en-US" altLang="en-US" sz="2800" dirty="0" smtClean="0"/>
              <a:t>Definition: % infants placed to sleep in a safe sleep environment</a:t>
            </a:r>
          </a:p>
        </p:txBody>
      </p:sp>
    </p:spTree>
    <p:extLst>
      <p:ext uri="{BB962C8B-B14F-4D97-AF65-F5344CB8AC3E}">
        <p14:creationId xmlns:p14="http://schemas.microsoft.com/office/powerpoint/2010/main" val="1007684750"/>
      </p:ext>
    </p:extLst>
  </p:cSld>
  <p:clrMapOvr>
    <a:masterClrMapping/>
  </p:clrMapOvr>
  <p:transition>
    <p:wipe di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152400" y="76200"/>
            <a:ext cx="8839200" cy="1341438"/>
          </a:xfrm>
        </p:spPr>
        <p:txBody>
          <a:bodyPr/>
          <a:lstStyle/>
          <a:p>
            <a:r>
              <a:rPr lang="en-US" altLang="en-US" b="1" dirty="0" smtClean="0">
                <a:effectLst/>
              </a:rPr>
              <a:t>Early Childhood Programs</a:t>
            </a:r>
          </a:p>
        </p:txBody>
      </p:sp>
      <p:sp>
        <p:nvSpPr>
          <p:cNvPr id="10243" name="Content Placeholder 2"/>
          <p:cNvSpPr>
            <a:spLocks noGrp="1"/>
          </p:cNvSpPr>
          <p:nvPr>
            <p:ph idx="1"/>
          </p:nvPr>
        </p:nvSpPr>
        <p:spPr>
          <a:xfrm>
            <a:off x="-16823" y="1600200"/>
            <a:ext cx="9144000" cy="3992562"/>
          </a:xfrm>
        </p:spPr>
        <p:txBody>
          <a:bodyPr/>
          <a:lstStyle/>
          <a:p>
            <a:pPr>
              <a:buFont typeface="Arial" charset="0"/>
              <a:buChar char="•"/>
            </a:pPr>
            <a:r>
              <a:rPr lang="en-US" altLang="en-US" dirty="0" smtClean="0"/>
              <a:t>Home Visiting</a:t>
            </a:r>
          </a:p>
          <a:p>
            <a:pPr>
              <a:buFont typeface="Arial" charset="0"/>
              <a:buChar char="•"/>
            </a:pPr>
            <a:r>
              <a:rPr lang="en-US" altLang="en-US" dirty="0" smtClean="0"/>
              <a:t>Autism</a:t>
            </a:r>
          </a:p>
          <a:p>
            <a:pPr>
              <a:buFont typeface="Arial" charset="0"/>
              <a:buChar char="•"/>
            </a:pPr>
            <a:r>
              <a:rPr lang="en-US" altLang="en-US" dirty="0" smtClean="0"/>
              <a:t>Systems of Care for Children with Special Health Care Needs</a:t>
            </a:r>
          </a:p>
        </p:txBody>
      </p:sp>
    </p:spTree>
    <p:extLst>
      <p:ext uri="{BB962C8B-B14F-4D97-AF65-F5344CB8AC3E}">
        <p14:creationId xmlns:p14="http://schemas.microsoft.com/office/powerpoint/2010/main" val="3687187563"/>
      </p:ext>
    </p:extLst>
  </p:cSld>
  <p:clrMapOvr>
    <a:masterClrMapping/>
  </p:clrMapOvr>
  <p:transition>
    <p:wipe dir="d"/>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457200" y="-304800"/>
            <a:ext cx="8229600" cy="1143000"/>
          </a:xfrm>
        </p:spPr>
        <p:txBody>
          <a:bodyPr/>
          <a:lstStyle/>
          <a:p>
            <a:r>
              <a:rPr lang="en-US" altLang="en-US" sz="3200" dirty="0" smtClean="0"/>
              <a:t> </a:t>
            </a:r>
            <a:r>
              <a:rPr lang="en-US" altLang="en-US" sz="4000" b="1" dirty="0" smtClean="0">
                <a:effectLst/>
              </a:rPr>
              <a:t>Young Children’s Health</a:t>
            </a:r>
          </a:p>
        </p:txBody>
      </p:sp>
      <p:sp>
        <p:nvSpPr>
          <p:cNvPr id="13315" name="Content Placeholder 2"/>
          <p:cNvSpPr>
            <a:spLocks noGrp="1"/>
          </p:cNvSpPr>
          <p:nvPr>
            <p:ph idx="1"/>
          </p:nvPr>
        </p:nvSpPr>
        <p:spPr>
          <a:xfrm>
            <a:off x="0" y="762000"/>
            <a:ext cx="9144000" cy="4525962"/>
          </a:xfrm>
        </p:spPr>
        <p:txBody>
          <a:bodyPr/>
          <a:lstStyle/>
          <a:p>
            <a:pPr marL="0" indent="0">
              <a:buFont typeface="Arial" charset="0"/>
              <a:buNone/>
            </a:pPr>
            <a:r>
              <a:rPr lang="en-US" altLang="en-US" sz="2800" dirty="0" smtClean="0">
                <a:solidFill>
                  <a:srgbClr val="FFFF00"/>
                </a:solidFill>
              </a:rPr>
              <a:t>Developmental Screening (NSCH)</a:t>
            </a:r>
            <a:endParaRPr lang="en-US" altLang="en-US" sz="2400" dirty="0" smtClean="0">
              <a:solidFill>
                <a:srgbClr val="FFFF00"/>
              </a:solidFill>
            </a:endParaRPr>
          </a:p>
          <a:p>
            <a:pPr marL="0" indent="0">
              <a:buFont typeface="Arial" charset="0"/>
              <a:buNone/>
            </a:pPr>
            <a:r>
              <a:rPr lang="en-US" altLang="en-US" sz="2800" dirty="0" smtClean="0"/>
              <a:t>Definition: % children ages 9-71 months receiving a developmental screening using a parent-completed screening tool</a:t>
            </a:r>
          </a:p>
          <a:p>
            <a:pPr lvl="1">
              <a:buFont typeface="Arial" charset="0"/>
              <a:buChar char="•"/>
            </a:pPr>
            <a:r>
              <a:rPr lang="en-US" altLang="en-US" dirty="0" smtClean="0"/>
              <a:t>Potential outcomes</a:t>
            </a:r>
          </a:p>
          <a:p>
            <a:pPr lvl="2">
              <a:buFont typeface="Wingdings" pitchFamily="2" charset="2"/>
              <a:buChar char="Ø"/>
            </a:pPr>
            <a:r>
              <a:rPr lang="en-US" altLang="en-US" sz="2800" dirty="0" smtClean="0"/>
              <a:t> Healthy and Ready to Learn</a:t>
            </a:r>
          </a:p>
          <a:p>
            <a:pPr lvl="2">
              <a:buFont typeface="Wingdings" pitchFamily="2" charset="2"/>
              <a:buChar char="Ø"/>
            </a:pPr>
            <a:r>
              <a:rPr lang="en-US" altLang="en-US" sz="2800" dirty="0" smtClean="0"/>
              <a:t> Children with special health care needs</a:t>
            </a:r>
          </a:p>
          <a:p>
            <a:pPr lvl="2">
              <a:buFont typeface="Wingdings" pitchFamily="2" charset="2"/>
              <a:buChar char="Ø"/>
            </a:pPr>
            <a:r>
              <a:rPr lang="en-US" altLang="en-US" sz="2800" dirty="0" smtClean="0"/>
              <a:t> Autism spectrum disorder, attention deficit disorder, developmental and behavioral conditions</a:t>
            </a:r>
          </a:p>
          <a:p>
            <a:pPr marL="0" indent="0">
              <a:buFont typeface="Arial" charset="0"/>
              <a:buNone/>
            </a:pPr>
            <a:endParaRPr lang="en-US" altLang="en-US" sz="2400" dirty="0" smtClean="0"/>
          </a:p>
          <a:p>
            <a:pPr lvl="2">
              <a:buFont typeface="Wingdings" pitchFamily="2" charset="2"/>
              <a:buChar char="Ø"/>
            </a:pPr>
            <a:endParaRPr lang="en-US" altLang="en-US" sz="2000" dirty="0" smtClean="0"/>
          </a:p>
        </p:txBody>
      </p:sp>
    </p:spTree>
    <p:extLst>
      <p:ext uri="{BB962C8B-B14F-4D97-AF65-F5344CB8AC3E}">
        <p14:creationId xmlns:p14="http://schemas.microsoft.com/office/powerpoint/2010/main" val="2856875483"/>
      </p:ext>
    </p:extLst>
  </p:cSld>
  <p:clrMapOvr>
    <a:masterClrMapping/>
  </p:clrMapOvr>
  <p:transition>
    <p:wipe dir="d"/>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0" y="-304800"/>
            <a:ext cx="9144000" cy="1143000"/>
          </a:xfrm>
        </p:spPr>
        <p:txBody>
          <a:bodyPr/>
          <a:lstStyle/>
          <a:p>
            <a:r>
              <a:rPr lang="en-US" altLang="en-US" sz="4000" b="1" dirty="0" smtClean="0">
                <a:effectLst/>
              </a:rPr>
              <a:t>Adolescent Health</a:t>
            </a:r>
          </a:p>
        </p:txBody>
      </p:sp>
      <p:sp>
        <p:nvSpPr>
          <p:cNvPr id="14339" name="Content Placeholder 2"/>
          <p:cNvSpPr>
            <a:spLocks noGrp="1"/>
          </p:cNvSpPr>
          <p:nvPr>
            <p:ph idx="1"/>
          </p:nvPr>
        </p:nvSpPr>
        <p:spPr>
          <a:xfrm>
            <a:off x="0" y="1219200"/>
            <a:ext cx="9144000" cy="4525962"/>
          </a:xfrm>
        </p:spPr>
        <p:txBody>
          <a:bodyPr/>
          <a:lstStyle/>
          <a:p>
            <a:pPr marL="0" indent="0">
              <a:buFont typeface="Arial" charset="0"/>
              <a:buNone/>
            </a:pPr>
            <a:r>
              <a:rPr lang="en-US" altLang="en-US" dirty="0" smtClean="0">
                <a:solidFill>
                  <a:srgbClr val="FFFF00"/>
                </a:solidFill>
              </a:rPr>
              <a:t>Adolescent well-visit (NSCH)</a:t>
            </a:r>
          </a:p>
          <a:p>
            <a:pPr marL="0" indent="0">
              <a:buFont typeface="Arial" charset="0"/>
              <a:buNone/>
            </a:pPr>
            <a:r>
              <a:rPr lang="en-US" altLang="en-US" dirty="0" smtClean="0"/>
              <a:t>Definition: % of adolescents aged 12-17 with a well-visit in the past year</a:t>
            </a:r>
          </a:p>
          <a:p>
            <a:pPr marL="0" indent="0">
              <a:buFont typeface="Arial" charset="0"/>
              <a:buNone/>
            </a:pPr>
            <a:endParaRPr lang="en-US" altLang="en-US" dirty="0" smtClean="0">
              <a:solidFill>
                <a:srgbClr val="FFFF00"/>
              </a:solidFill>
            </a:endParaRPr>
          </a:p>
          <a:p>
            <a:pPr marL="0" indent="0">
              <a:buFont typeface="Arial" charset="0"/>
              <a:buNone/>
            </a:pPr>
            <a:r>
              <a:rPr lang="en-US" altLang="en-US" dirty="0" smtClean="0">
                <a:solidFill>
                  <a:srgbClr val="FFFF00"/>
                </a:solidFill>
              </a:rPr>
              <a:t>Bullying (YRBSS and/or NSCH)</a:t>
            </a:r>
          </a:p>
          <a:p>
            <a:pPr marL="0" indent="0">
              <a:buFont typeface="Arial" charset="0"/>
              <a:buNone/>
            </a:pPr>
            <a:r>
              <a:rPr lang="en-US" altLang="en-US" dirty="0" smtClean="0"/>
              <a:t>Definition: % adolescents who report being bullied </a:t>
            </a:r>
          </a:p>
        </p:txBody>
      </p:sp>
    </p:spTree>
    <p:extLst>
      <p:ext uri="{BB962C8B-B14F-4D97-AF65-F5344CB8AC3E}">
        <p14:creationId xmlns:p14="http://schemas.microsoft.com/office/powerpoint/2010/main" val="3669327752"/>
      </p:ext>
    </p:extLst>
  </p:cSld>
  <p:clrMapOvr>
    <a:masterClrMapping/>
  </p:clrMapOvr>
  <p:transition>
    <p:wipe dir="d"/>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0" y="-304800"/>
            <a:ext cx="9144000" cy="1143000"/>
          </a:xfrm>
        </p:spPr>
        <p:txBody>
          <a:bodyPr/>
          <a:lstStyle/>
          <a:p>
            <a:r>
              <a:rPr lang="en-US" altLang="en-US" sz="4000" b="1" dirty="0" smtClean="0">
                <a:effectLst/>
              </a:rPr>
              <a:t>Child and Adolescent Health</a:t>
            </a:r>
          </a:p>
        </p:txBody>
      </p:sp>
      <p:sp>
        <p:nvSpPr>
          <p:cNvPr id="15363" name="Content Placeholder 2"/>
          <p:cNvSpPr>
            <a:spLocks noGrp="1"/>
          </p:cNvSpPr>
          <p:nvPr>
            <p:ph idx="1"/>
          </p:nvPr>
        </p:nvSpPr>
        <p:spPr>
          <a:xfrm>
            <a:off x="0" y="1371600"/>
            <a:ext cx="9144000" cy="4525963"/>
          </a:xfrm>
        </p:spPr>
        <p:txBody>
          <a:bodyPr/>
          <a:lstStyle/>
          <a:p>
            <a:pPr marL="0" indent="0">
              <a:buFont typeface="Arial" charset="0"/>
              <a:buNone/>
            </a:pPr>
            <a:r>
              <a:rPr lang="en-US" altLang="en-US" sz="2800" dirty="0" smtClean="0">
                <a:solidFill>
                  <a:srgbClr val="FFFF00"/>
                </a:solidFill>
              </a:rPr>
              <a:t>Injury (HCUP – State Inpatient Databases)</a:t>
            </a:r>
          </a:p>
          <a:p>
            <a:pPr marL="0" indent="0">
              <a:buFont typeface="Arial" charset="0"/>
              <a:buNone/>
            </a:pPr>
            <a:r>
              <a:rPr lang="en-US" altLang="en-US" sz="2800" dirty="0" smtClean="0"/>
              <a:t>Definition: Rate of injury-related hospitalizations per population aged 0-19</a:t>
            </a:r>
          </a:p>
          <a:p>
            <a:pPr lvl="1">
              <a:buFont typeface="Arial" charset="0"/>
              <a:buChar char="•"/>
            </a:pPr>
            <a:r>
              <a:rPr lang="en-US" altLang="en-US" dirty="0" smtClean="0"/>
              <a:t>Potential outcome</a:t>
            </a:r>
          </a:p>
          <a:p>
            <a:pPr lvl="2">
              <a:buFont typeface="Wingdings" pitchFamily="2" charset="2"/>
              <a:buChar char="Ø"/>
            </a:pPr>
            <a:r>
              <a:rPr lang="en-US" altLang="en-US" sz="2800" dirty="0" smtClean="0"/>
              <a:t> Child death rate</a:t>
            </a:r>
          </a:p>
        </p:txBody>
      </p:sp>
    </p:spTree>
    <p:extLst>
      <p:ext uri="{BB962C8B-B14F-4D97-AF65-F5344CB8AC3E}">
        <p14:creationId xmlns:p14="http://schemas.microsoft.com/office/powerpoint/2010/main" val="1609070499"/>
      </p:ext>
    </p:extLst>
  </p:cSld>
  <p:clrMapOvr>
    <a:masterClrMapping/>
  </p:clrMapOvr>
  <p:transition>
    <p:wipe dir="d"/>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0" y="76200"/>
            <a:ext cx="9144000" cy="838200"/>
          </a:xfrm>
        </p:spPr>
        <p:txBody>
          <a:bodyPr/>
          <a:lstStyle/>
          <a:p>
            <a:r>
              <a:rPr lang="en-US" altLang="en-US" sz="4000" b="1" dirty="0" smtClean="0">
                <a:effectLst/>
              </a:rPr>
              <a:t>Child and Adolescent Health</a:t>
            </a:r>
          </a:p>
        </p:txBody>
      </p:sp>
      <p:sp>
        <p:nvSpPr>
          <p:cNvPr id="16387" name="Content Placeholder 2"/>
          <p:cNvSpPr>
            <a:spLocks noGrp="1"/>
          </p:cNvSpPr>
          <p:nvPr>
            <p:ph idx="1"/>
          </p:nvPr>
        </p:nvSpPr>
        <p:spPr>
          <a:xfrm>
            <a:off x="0" y="1447800"/>
            <a:ext cx="9144000" cy="4525962"/>
          </a:xfrm>
        </p:spPr>
        <p:txBody>
          <a:bodyPr/>
          <a:lstStyle/>
          <a:p>
            <a:pPr marL="0" indent="0">
              <a:buFont typeface="Arial" charset="0"/>
              <a:buNone/>
            </a:pPr>
            <a:r>
              <a:rPr lang="en-US" altLang="en-US" dirty="0" smtClean="0">
                <a:solidFill>
                  <a:srgbClr val="FFFF00"/>
                </a:solidFill>
              </a:rPr>
              <a:t>Physical Activity (YRBSS and NSCH)</a:t>
            </a:r>
          </a:p>
          <a:p>
            <a:pPr marL="0" indent="0">
              <a:buFont typeface="Arial" charset="0"/>
              <a:buNone/>
            </a:pPr>
            <a:r>
              <a:rPr lang="en-US" altLang="en-US" dirty="0" smtClean="0"/>
              <a:t>Definition: % of children ages 6-17 who are physically active at least 60 minutes per day</a:t>
            </a:r>
          </a:p>
        </p:txBody>
      </p:sp>
    </p:spTree>
    <p:extLst>
      <p:ext uri="{BB962C8B-B14F-4D97-AF65-F5344CB8AC3E}">
        <p14:creationId xmlns:p14="http://schemas.microsoft.com/office/powerpoint/2010/main" val="95336160"/>
      </p:ext>
    </p:extLst>
  </p:cSld>
  <p:clrMapOvr>
    <a:masterClrMapping/>
  </p:clrMapOvr>
  <p:transition>
    <p:wipe dir="d"/>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76200" y="26988"/>
            <a:ext cx="8915400" cy="1143000"/>
          </a:xfrm>
        </p:spPr>
        <p:txBody>
          <a:bodyPr/>
          <a:lstStyle/>
          <a:p>
            <a:r>
              <a:rPr lang="en-US" altLang="en-US" sz="4000" b="1" dirty="0" smtClean="0">
                <a:effectLst/>
              </a:rPr>
              <a:t>Children with Special </a:t>
            </a:r>
            <a:br>
              <a:rPr lang="en-US" altLang="en-US" sz="4000" b="1" dirty="0" smtClean="0">
                <a:effectLst/>
              </a:rPr>
            </a:br>
            <a:r>
              <a:rPr lang="en-US" altLang="en-US" sz="4000" b="1" dirty="0" smtClean="0">
                <a:effectLst/>
              </a:rPr>
              <a:t>Health Care Needs</a:t>
            </a:r>
          </a:p>
        </p:txBody>
      </p:sp>
      <p:sp>
        <p:nvSpPr>
          <p:cNvPr id="17411" name="Content Placeholder 2"/>
          <p:cNvSpPr>
            <a:spLocks noGrp="1"/>
          </p:cNvSpPr>
          <p:nvPr>
            <p:ph idx="1"/>
          </p:nvPr>
        </p:nvSpPr>
        <p:spPr>
          <a:xfrm>
            <a:off x="0" y="1295400"/>
            <a:ext cx="9144000" cy="4525963"/>
          </a:xfrm>
        </p:spPr>
        <p:txBody>
          <a:bodyPr/>
          <a:lstStyle/>
          <a:p>
            <a:pPr marL="0" indent="0">
              <a:buFont typeface="Arial" charset="0"/>
              <a:buNone/>
            </a:pPr>
            <a:r>
              <a:rPr lang="en-US" altLang="en-US" sz="2800" dirty="0" smtClean="0">
                <a:solidFill>
                  <a:srgbClr val="FFFF00"/>
                </a:solidFill>
              </a:rPr>
              <a:t>Medical Home (NSCH)</a:t>
            </a:r>
            <a:endParaRPr lang="en-US" altLang="en-US" sz="2400" dirty="0" smtClean="0">
              <a:solidFill>
                <a:srgbClr val="FFFF00"/>
              </a:solidFill>
            </a:endParaRPr>
          </a:p>
          <a:p>
            <a:pPr marL="0" indent="0">
              <a:buFont typeface="Arial" charset="0"/>
              <a:buNone/>
            </a:pPr>
            <a:r>
              <a:rPr lang="en-US" altLang="en-US" sz="2400" dirty="0" smtClean="0"/>
              <a:t>Definition: % children with and without CSHCN that have a medical home</a:t>
            </a:r>
            <a:endParaRPr lang="en-US" altLang="en-US" sz="2000" dirty="0" smtClean="0"/>
          </a:p>
          <a:p>
            <a:pPr marL="0" indent="0">
              <a:buFont typeface="Arial" charset="0"/>
              <a:buNone/>
            </a:pPr>
            <a:r>
              <a:rPr lang="en-US" altLang="en-US" sz="2800" dirty="0" smtClean="0">
                <a:solidFill>
                  <a:srgbClr val="FFFF00"/>
                </a:solidFill>
              </a:rPr>
              <a:t>Transition (NSCH)</a:t>
            </a:r>
          </a:p>
          <a:p>
            <a:pPr marL="0" indent="0">
              <a:buFont typeface="Arial" charset="0"/>
              <a:buNone/>
            </a:pPr>
            <a:r>
              <a:rPr lang="en-US" altLang="en-US" sz="2400" dirty="0" smtClean="0"/>
              <a:t>Definition: % adolescents ages 12-17 with and without CSHCN who received services necessary to make transitions to adult health care </a:t>
            </a:r>
          </a:p>
          <a:p>
            <a:pPr lvl="1">
              <a:buFont typeface="Arial" charset="0"/>
              <a:buChar char="•"/>
            </a:pPr>
            <a:r>
              <a:rPr lang="en-US" altLang="en-US" sz="2400" dirty="0" smtClean="0"/>
              <a:t>Potential outcome</a:t>
            </a:r>
          </a:p>
          <a:p>
            <a:pPr lvl="2">
              <a:buFont typeface="Wingdings" pitchFamily="2" charset="2"/>
              <a:buChar char="Ø"/>
            </a:pPr>
            <a:r>
              <a:rPr lang="en-US" altLang="en-US" sz="2000" dirty="0" smtClean="0"/>
              <a:t> </a:t>
            </a:r>
            <a:r>
              <a:rPr lang="en-US" altLang="en-US" dirty="0" smtClean="0"/>
              <a:t>Percent of children and youth with special health care needs (CYSHCN) receiving care in a well-functioning system</a:t>
            </a:r>
          </a:p>
        </p:txBody>
      </p:sp>
    </p:spTree>
    <p:extLst>
      <p:ext uri="{BB962C8B-B14F-4D97-AF65-F5344CB8AC3E}">
        <p14:creationId xmlns:p14="http://schemas.microsoft.com/office/powerpoint/2010/main" val="4192171074"/>
      </p:ext>
    </p:extLst>
  </p:cSld>
  <p:clrMapOvr>
    <a:masterClrMapping/>
  </p:clrMapOvr>
  <p:transition>
    <p:wipe dir="d"/>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0" y="-228600"/>
            <a:ext cx="9144000" cy="1143000"/>
          </a:xfrm>
        </p:spPr>
        <p:txBody>
          <a:bodyPr/>
          <a:lstStyle/>
          <a:p>
            <a:r>
              <a:rPr lang="en-US" altLang="en-US" sz="4000" b="1" dirty="0" smtClean="0">
                <a:effectLst/>
              </a:rPr>
              <a:t>Cross-cutting or Life Course</a:t>
            </a:r>
          </a:p>
        </p:txBody>
      </p:sp>
      <p:sp>
        <p:nvSpPr>
          <p:cNvPr id="18435" name="Content Placeholder 2"/>
          <p:cNvSpPr>
            <a:spLocks noGrp="1"/>
          </p:cNvSpPr>
          <p:nvPr>
            <p:ph idx="1"/>
          </p:nvPr>
        </p:nvSpPr>
        <p:spPr>
          <a:xfrm>
            <a:off x="0" y="1676400"/>
            <a:ext cx="9144000" cy="4525962"/>
          </a:xfrm>
        </p:spPr>
        <p:txBody>
          <a:bodyPr/>
          <a:lstStyle/>
          <a:p>
            <a:pPr marL="0" indent="0">
              <a:buFont typeface="Arial" charset="0"/>
              <a:buNone/>
            </a:pPr>
            <a:r>
              <a:rPr lang="en-US" altLang="en-US" dirty="0" smtClean="0">
                <a:solidFill>
                  <a:srgbClr val="FFFF00"/>
                </a:solidFill>
              </a:rPr>
              <a:t>Oral Health (NSCH and PRAMS)</a:t>
            </a:r>
          </a:p>
          <a:p>
            <a:pPr marL="0" indent="0">
              <a:buFont typeface="Arial" charset="0"/>
              <a:buNone/>
            </a:pPr>
            <a:r>
              <a:rPr lang="en-US" altLang="en-US" dirty="0" smtClean="0"/>
              <a:t>Definitions: % of women who had a dental visit during pregnancy and % children ages 1-6 with a past-year preventive dental visit</a:t>
            </a:r>
          </a:p>
          <a:p>
            <a:pPr marL="0" indent="0">
              <a:buFont typeface="Arial" charset="0"/>
              <a:buNone/>
            </a:pPr>
            <a:endParaRPr lang="en-US" altLang="en-US" sz="2800" dirty="0" smtClean="0"/>
          </a:p>
        </p:txBody>
      </p:sp>
    </p:spTree>
    <p:extLst>
      <p:ext uri="{BB962C8B-B14F-4D97-AF65-F5344CB8AC3E}">
        <p14:creationId xmlns:p14="http://schemas.microsoft.com/office/powerpoint/2010/main" val="3055843677"/>
      </p:ext>
    </p:extLst>
  </p:cSld>
  <p:clrMapOvr>
    <a:masterClrMapping/>
  </p:clrMapOvr>
  <p:transition>
    <p:wipe dir="d"/>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0" y="-228600"/>
            <a:ext cx="9144000" cy="1143000"/>
          </a:xfrm>
        </p:spPr>
        <p:txBody>
          <a:bodyPr/>
          <a:lstStyle/>
          <a:p>
            <a:r>
              <a:rPr lang="en-US" altLang="en-US" sz="4000" b="1" dirty="0" smtClean="0">
                <a:effectLst/>
              </a:rPr>
              <a:t>Cross-cutting or Life Course</a:t>
            </a:r>
          </a:p>
        </p:txBody>
      </p:sp>
      <p:sp>
        <p:nvSpPr>
          <p:cNvPr id="19459" name="Content Placeholder 2"/>
          <p:cNvSpPr>
            <a:spLocks noGrp="1"/>
          </p:cNvSpPr>
          <p:nvPr>
            <p:ph idx="1"/>
          </p:nvPr>
        </p:nvSpPr>
        <p:spPr>
          <a:xfrm>
            <a:off x="0" y="914400"/>
            <a:ext cx="9144000" cy="4525962"/>
          </a:xfrm>
        </p:spPr>
        <p:txBody>
          <a:bodyPr/>
          <a:lstStyle/>
          <a:p>
            <a:pPr lvl="2">
              <a:buFont typeface="Wingdings" pitchFamily="2" charset="2"/>
              <a:buChar char="Ø"/>
            </a:pPr>
            <a:endParaRPr lang="en-US" altLang="en-US" sz="800" dirty="0" smtClean="0"/>
          </a:p>
          <a:p>
            <a:pPr marL="0" indent="0">
              <a:buFont typeface="Arial" charset="0"/>
              <a:buNone/>
            </a:pPr>
            <a:r>
              <a:rPr lang="en-US" altLang="en-US" dirty="0" smtClean="0">
                <a:solidFill>
                  <a:srgbClr val="FFFF00"/>
                </a:solidFill>
              </a:rPr>
              <a:t>Smoking (NSCH and NVSS)</a:t>
            </a:r>
          </a:p>
          <a:p>
            <a:pPr marL="0" indent="0">
              <a:buFont typeface="Arial" charset="0"/>
              <a:buNone/>
            </a:pPr>
            <a:r>
              <a:rPr lang="en-US" altLang="en-US" dirty="0" smtClean="0"/>
              <a:t>Definition: % of women who smoke during pregnancy and % children in households where someone smokes</a:t>
            </a:r>
          </a:p>
          <a:p>
            <a:pPr>
              <a:buFont typeface="Wingdings" pitchFamily="2" charset="2"/>
              <a:buChar char="Ø"/>
            </a:pPr>
            <a:endParaRPr lang="en-US" altLang="en-US" sz="3600" dirty="0" smtClean="0"/>
          </a:p>
        </p:txBody>
      </p:sp>
    </p:spTree>
    <p:extLst>
      <p:ext uri="{BB962C8B-B14F-4D97-AF65-F5344CB8AC3E}">
        <p14:creationId xmlns:p14="http://schemas.microsoft.com/office/powerpoint/2010/main" val="1993780786"/>
      </p:ext>
    </p:extLst>
  </p:cSld>
  <p:clrMapOvr>
    <a:masterClrMapping/>
  </p:clrMapOvr>
  <p:transition>
    <p:wipe dir="d"/>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0" y="-228600"/>
            <a:ext cx="9144000" cy="1143000"/>
          </a:xfrm>
        </p:spPr>
        <p:txBody>
          <a:bodyPr/>
          <a:lstStyle/>
          <a:p>
            <a:r>
              <a:rPr lang="en-US" altLang="en-US" sz="4000" b="1" dirty="0" smtClean="0">
                <a:effectLst/>
              </a:rPr>
              <a:t>Cross-cutting or Life Course</a:t>
            </a:r>
          </a:p>
        </p:txBody>
      </p:sp>
      <p:sp>
        <p:nvSpPr>
          <p:cNvPr id="19459" name="Content Placeholder 2"/>
          <p:cNvSpPr>
            <a:spLocks noGrp="1"/>
          </p:cNvSpPr>
          <p:nvPr>
            <p:ph idx="1"/>
          </p:nvPr>
        </p:nvSpPr>
        <p:spPr>
          <a:xfrm>
            <a:off x="0" y="914400"/>
            <a:ext cx="9144000" cy="4525962"/>
          </a:xfrm>
        </p:spPr>
        <p:txBody>
          <a:bodyPr/>
          <a:lstStyle/>
          <a:p>
            <a:pPr lvl="2">
              <a:buFont typeface="Wingdings" pitchFamily="2" charset="2"/>
              <a:buChar char="Ø"/>
            </a:pPr>
            <a:endParaRPr lang="en-US" altLang="en-US" sz="800" dirty="0" smtClean="0"/>
          </a:p>
          <a:p>
            <a:pPr marL="0" indent="0">
              <a:buFont typeface="Arial" charset="0"/>
              <a:buNone/>
            </a:pPr>
            <a:r>
              <a:rPr lang="en-US" altLang="en-US" dirty="0" smtClean="0">
                <a:solidFill>
                  <a:srgbClr val="FFFF00"/>
                </a:solidFill>
              </a:rPr>
              <a:t>Adequate </a:t>
            </a:r>
            <a:r>
              <a:rPr lang="en-US" altLang="en-US" dirty="0">
                <a:solidFill>
                  <a:srgbClr val="FFFF00"/>
                </a:solidFill>
              </a:rPr>
              <a:t>Insurance Coverage (NSCH)</a:t>
            </a:r>
          </a:p>
          <a:p>
            <a:pPr marL="0" indent="0">
              <a:buFont typeface="Arial" charset="0"/>
              <a:buNone/>
            </a:pPr>
            <a:r>
              <a:rPr lang="en-US" altLang="en-US" dirty="0"/>
              <a:t>Definition: % children who are adequately insured (</a:t>
            </a:r>
            <a:r>
              <a:rPr lang="en-US" altLang="en-US" dirty="0" smtClean="0"/>
              <a:t>continuous)</a:t>
            </a:r>
            <a:endParaRPr lang="en-US" altLang="en-US" dirty="0"/>
          </a:p>
        </p:txBody>
      </p:sp>
    </p:spTree>
    <p:extLst>
      <p:ext uri="{BB962C8B-B14F-4D97-AF65-F5344CB8AC3E}">
        <p14:creationId xmlns:p14="http://schemas.microsoft.com/office/powerpoint/2010/main" val="3357237567"/>
      </p:ext>
    </p:extLst>
  </p:cSld>
  <p:clrMapOvr>
    <a:masterClrMapping/>
  </p:clrMapOvr>
  <p:transition>
    <p:wipe dir="d"/>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0" y="0"/>
            <a:ext cx="9144000" cy="1143000"/>
          </a:xfrm>
        </p:spPr>
        <p:txBody>
          <a:bodyPr/>
          <a:lstStyle/>
          <a:p>
            <a:r>
              <a:rPr lang="en-US" altLang="en-US" sz="4000" b="1" dirty="0" smtClean="0">
                <a:effectLst/>
              </a:rPr>
              <a:t>Criteria for State-Initiated Structural / Process Measures</a:t>
            </a:r>
            <a:endParaRPr lang="en-US" altLang="en-US" sz="3600" dirty="0" smtClean="0"/>
          </a:p>
        </p:txBody>
      </p:sp>
      <p:sp>
        <p:nvSpPr>
          <p:cNvPr id="6147" name="Rectangle 3"/>
          <p:cNvSpPr>
            <a:spLocks noGrp="1" noChangeArrowheads="1"/>
          </p:cNvSpPr>
          <p:nvPr>
            <p:ph type="body" idx="1"/>
          </p:nvPr>
        </p:nvSpPr>
        <p:spPr>
          <a:xfrm>
            <a:off x="-26719" y="1676400"/>
            <a:ext cx="9144000" cy="4038600"/>
          </a:xfrm>
        </p:spPr>
        <p:txBody>
          <a:bodyPr/>
          <a:lstStyle/>
          <a:p>
            <a:pPr>
              <a:buFont typeface="Arial" charset="0"/>
              <a:buChar char="•"/>
            </a:pPr>
            <a:r>
              <a:rPr lang="en-US" altLang="en-US" dirty="0" smtClean="0"/>
              <a:t>Activities had to be measurable.</a:t>
            </a:r>
          </a:p>
          <a:p>
            <a:pPr>
              <a:buFont typeface="Arial" charset="0"/>
              <a:buChar char="•"/>
            </a:pPr>
            <a:r>
              <a:rPr lang="en-US" altLang="en-US" dirty="0" smtClean="0"/>
              <a:t>Evidence that the activity was related to the performance measure chosen.</a:t>
            </a:r>
          </a:p>
          <a:p>
            <a:pPr>
              <a:buFont typeface="Arial" charset="0"/>
              <a:buChar char="•"/>
            </a:pPr>
            <a:r>
              <a:rPr lang="en-US" altLang="en-US" dirty="0" smtClean="0"/>
              <a:t>Development should be guided through an examination of the evidence-based best practices.</a:t>
            </a:r>
          </a:p>
        </p:txBody>
      </p:sp>
    </p:spTree>
    <p:extLst>
      <p:ext uri="{BB962C8B-B14F-4D97-AF65-F5344CB8AC3E}">
        <p14:creationId xmlns:p14="http://schemas.microsoft.com/office/powerpoint/2010/main" val="1465443580"/>
      </p:ext>
    </p:extLst>
  </p:cSld>
  <p:clrMapOvr>
    <a:masterClrMapping/>
  </p:clrMapOvr>
  <p:transition>
    <p:wipe dir="r"/>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lgn="ctr">
              <a:buNone/>
            </a:pPr>
            <a:r>
              <a:rPr lang="en-US" sz="4800" b="1" dirty="0" smtClean="0"/>
              <a:t>JUST BECAUSE YOU HAVE DATA DOESN’T MEAN YOU KNOW WHAT TO DO WITH IT</a:t>
            </a:r>
            <a:endParaRPr lang="en-US" sz="4800" b="1" dirty="0"/>
          </a:p>
        </p:txBody>
      </p:sp>
    </p:spTree>
    <p:extLst>
      <p:ext uri="{BB962C8B-B14F-4D97-AF65-F5344CB8AC3E}">
        <p14:creationId xmlns:p14="http://schemas.microsoft.com/office/powerpoint/2010/main" val="3781941018"/>
      </p:ext>
    </p:extLst>
  </p:cSld>
  <p:clrMapOvr>
    <a:masterClrMapping/>
  </p:clrMapOvr>
  <p:transition>
    <p:wipe dir="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152400" y="76200"/>
            <a:ext cx="8839200" cy="1341438"/>
          </a:xfrm>
        </p:spPr>
        <p:txBody>
          <a:bodyPr/>
          <a:lstStyle/>
          <a:p>
            <a:r>
              <a:rPr lang="en-US" altLang="en-US" b="1" dirty="0" smtClean="0">
                <a:effectLst/>
              </a:rPr>
              <a:t>Data and Research</a:t>
            </a:r>
          </a:p>
        </p:txBody>
      </p:sp>
      <p:sp>
        <p:nvSpPr>
          <p:cNvPr id="10243" name="Content Placeholder 2"/>
          <p:cNvSpPr>
            <a:spLocks noGrp="1"/>
          </p:cNvSpPr>
          <p:nvPr>
            <p:ph idx="1"/>
          </p:nvPr>
        </p:nvSpPr>
        <p:spPr>
          <a:xfrm>
            <a:off x="-16823" y="1600200"/>
            <a:ext cx="9144000" cy="3992562"/>
          </a:xfrm>
        </p:spPr>
        <p:txBody>
          <a:bodyPr/>
          <a:lstStyle/>
          <a:p>
            <a:pPr>
              <a:buFont typeface="Arial" charset="0"/>
              <a:buChar char="•"/>
            </a:pPr>
            <a:r>
              <a:rPr lang="en-US" altLang="en-US" dirty="0" smtClean="0"/>
              <a:t>The National Survey of Children’s Health</a:t>
            </a:r>
          </a:p>
          <a:p>
            <a:pPr lvl="1">
              <a:buFont typeface="Arial" charset="0"/>
              <a:buChar char="•"/>
            </a:pPr>
            <a:r>
              <a:rPr lang="en-US" altLang="en-US" dirty="0" smtClean="0"/>
              <a:t>About 33,000 children from 0-5</a:t>
            </a:r>
          </a:p>
          <a:p>
            <a:pPr lvl="1">
              <a:buFont typeface="Arial" charset="0"/>
              <a:buChar char="•"/>
            </a:pPr>
            <a:r>
              <a:rPr lang="en-US" altLang="en-US" dirty="0" smtClean="0"/>
              <a:t>Focus on the health and well-being of children</a:t>
            </a:r>
          </a:p>
          <a:p>
            <a:pPr>
              <a:buFont typeface="Arial" charset="0"/>
              <a:buChar char="•"/>
            </a:pPr>
            <a:r>
              <a:rPr lang="en-US" altLang="en-US" dirty="0" smtClean="0"/>
              <a:t>Childhealthdata.org</a:t>
            </a:r>
          </a:p>
          <a:p>
            <a:pPr>
              <a:buFont typeface="Arial" charset="0"/>
              <a:buChar char="•"/>
            </a:pPr>
            <a:endParaRPr lang="en-US" altLang="en-US" dirty="0" smtClean="0"/>
          </a:p>
        </p:txBody>
      </p:sp>
    </p:spTree>
    <p:extLst>
      <p:ext uri="{BB962C8B-B14F-4D97-AF65-F5344CB8AC3E}">
        <p14:creationId xmlns:p14="http://schemas.microsoft.com/office/powerpoint/2010/main" val="3395342499"/>
      </p:ext>
    </p:extLst>
  </p:cSld>
  <p:clrMapOvr>
    <a:masterClrMapping/>
  </p:clrMapOvr>
  <p:transition>
    <p:wipe dir="d"/>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ltLang="en-US"/>
              <a:t>Jenicek M. J Epidemiol 1997;7:187-97</a:t>
            </a:r>
          </a:p>
        </p:txBody>
      </p:sp>
      <p:sp>
        <p:nvSpPr>
          <p:cNvPr id="613378" name="Rectangle 2"/>
          <p:cNvSpPr>
            <a:spLocks noGrp="1" noChangeArrowheads="1"/>
          </p:cNvSpPr>
          <p:nvPr>
            <p:ph type="title"/>
          </p:nvPr>
        </p:nvSpPr>
        <p:spPr>
          <a:xfrm>
            <a:off x="0" y="76200"/>
            <a:ext cx="9144000" cy="990600"/>
          </a:xfrm>
        </p:spPr>
        <p:txBody>
          <a:bodyPr/>
          <a:lstStyle/>
          <a:p>
            <a:pPr algn="ctr"/>
            <a:r>
              <a:rPr lang="en-US" altLang="en-US" sz="4000" b="1" dirty="0">
                <a:effectLst/>
              </a:rPr>
              <a:t>Definition of Evidence-Based </a:t>
            </a:r>
            <a:r>
              <a:rPr lang="en-US" altLang="en-US" sz="4000" b="1" dirty="0" smtClean="0">
                <a:effectLst/>
              </a:rPr>
              <a:t/>
            </a:r>
            <a:br>
              <a:rPr lang="en-US" altLang="en-US" sz="4000" b="1" dirty="0" smtClean="0">
                <a:effectLst/>
              </a:rPr>
            </a:br>
            <a:r>
              <a:rPr lang="en-US" altLang="en-US" sz="4000" b="1" dirty="0" smtClean="0">
                <a:effectLst/>
              </a:rPr>
              <a:t>Public </a:t>
            </a:r>
            <a:r>
              <a:rPr lang="en-US" altLang="en-US" sz="4000" b="1" dirty="0">
                <a:effectLst/>
              </a:rPr>
              <a:t>Health</a:t>
            </a:r>
          </a:p>
        </p:txBody>
      </p:sp>
      <p:sp>
        <p:nvSpPr>
          <p:cNvPr id="613379" name="Rectangle 3"/>
          <p:cNvSpPr>
            <a:spLocks noGrp="1" noChangeArrowheads="1"/>
          </p:cNvSpPr>
          <p:nvPr>
            <p:ph type="body" idx="1"/>
          </p:nvPr>
        </p:nvSpPr>
        <p:spPr>
          <a:xfrm>
            <a:off x="0" y="1447800"/>
            <a:ext cx="9144000" cy="5181600"/>
          </a:xfrm>
        </p:spPr>
        <p:txBody>
          <a:bodyPr/>
          <a:lstStyle/>
          <a:p>
            <a:r>
              <a:rPr lang="en-US" altLang="en-US" dirty="0"/>
              <a:t>“EBPH is the conscientious, </a:t>
            </a:r>
            <a:r>
              <a:rPr lang="en-US" altLang="en-US" u="sng" dirty="0"/>
              <a:t>explicit</a:t>
            </a:r>
            <a:r>
              <a:rPr lang="en-US" altLang="en-US" dirty="0"/>
              <a:t>, and </a:t>
            </a:r>
            <a:r>
              <a:rPr lang="en-US" altLang="en-US" u="sng" dirty="0"/>
              <a:t>judicious</a:t>
            </a:r>
            <a:r>
              <a:rPr lang="en-US" altLang="en-US" dirty="0"/>
              <a:t> use of current </a:t>
            </a:r>
            <a:r>
              <a:rPr lang="en-US" altLang="en-US" b="1" u="sng" dirty="0"/>
              <a:t>best evidence</a:t>
            </a:r>
            <a:r>
              <a:rPr lang="en-US" altLang="en-US" dirty="0"/>
              <a:t> in making decisions about the care of communities and populations in the domain of health protection, disease prevention, health maintenance and improvement.”</a:t>
            </a:r>
          </a:p>
          <a:p>
            <a:pPr>
              <a:buFont typeface="Wingdings" pitchFamily="2" charset="2"/>
              <a:buNone/>
            </a:pPr>
            <a:r>
              <a:rPr lang="en-US" altLang="en-US" dirty="0"/>
              <a:t>						</a:t>
            </a:r>
            <a:r>
              <a:rPr lang="en-US" altLang="en-US" dirty="0" err="1"/>
              <a:t>Jenicek</a:t>
            </a:r>
            <a:r>
              <a:rPr lang="en-US" altLang="en-US" dirty="0"/>
              <a:t> (1997)</a:t>
            </a:r>
          </a:p>
        </p:txBody>
      </p:sp>
    </p:spTree>
    <p:extLst>
      <p:ext uri="{BB962C8B-B14F-4D97-AF65-F5344CB8AC3E}">
        <p14:creationId xmlns:p14="http://schemas.microsoft.com/office/powerpoint/2010/main" val="4180804216"/>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7170" name="Rectangle 2"/>
          <p:cNvSpPr>
            <a:spLocks noGrp="1" noChangeArrowheads="1"/>
          </p:cNvSpPr>
          <p:nvPr>
            <p:ph type="title"/>
          </p:nvPr>
        </p:nvSpPr>
        <p:spPr>
          <a:xfrm>
            <a:off x="0" y="0"/>
            <a:ext cx="9144000" cy="1143000"/>
          </a:xfrm>
        </p:spPr>
        <p:txBody>
          <a:bodyPr/>
          <a:lstStyle/>
          <a:p>
            <a:endParaRPr lang="en-US" altLang="en-US"/>
          </a:p>
        </p:txBody>
      </p:sp>
      <p:sp>
        <p:nvSpPr>
          <p:cNvPr id="647171" name="Rectangle 3"/>
          <p:cNvSpPr>
            <a:spLocks noGrp="1" noChangeArrowheads="1"/>
          </p:cNvSpPr>
          <p:nvPr>
            <p:ph type="body" idx="1"/>
          </p:nvPr>
        </p:nvSpPr>
        <p:spPr>
          <a:xfrm>
            <a:off x="0" y="1371600"/>
            <a:ext cx="8955088" cy="5486400"/>
          </a:xfrm>
        </p:spPr>
        <p:txBody>
          <a:bodyPr/>
          <a:lstStyle/>
          <a:p>
            <a:pPr marL="0" indent="0" algn="ctr">
              <a:buNone/>
            </a:pPr>
            <a:r>
              <a:rPr lang="en-US" altLang="en-US" sz="6600" b="1" dirty="0"/>
              <a:t>So what is “best evidence”?</a:t>
            </a:r>
          </a:p>
        </p:txBody>
      </p:sp>
      <p:pic>
        <p:nvPicPr>
          <p:cNvPr id="647172" name="Picture 4" descr="perry-mason"/>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352800" y="3352800"/>
            <a:ext cx="2438400" cy="3314700"/>
          </a:xfrm>
          <a:prstGeom prst="rect">
            <a:avLst/>
          </a:prstGeom>
          <a:noFill/>
          <a:extLst>
            <a:ext uri="{909E8E84-426E-40DD-AFC4-6F175D3DCCD1}">
              <a14:hiddenFill xmlns:a14="http://schemas.microsoft.com/office/drawing/2010/main">
                <a:solidFill>
                  <a:srgbClr val="FFFFFF"/>
                </a:solidFill>
              </a14:hiddenFill>
            </a:ext>
          </a:extLst>
        </p:spPr>
      </p:pic>
      <p:pic>
        <p:nvPicPr>
          <p:cNvPr id="6" name="Perry Mason.mp3">
            <a:hlinkClick r:id="" action="ppaction://media"/>
          </p:cNvPr>
          <p:cNvPicPr>
            <a:picLocks noRot="1" noChangeAspect="1"/>
          </p:cNvPicPr>
          <p:nvPr>
            <a:audioFile r:link="rId1"/>
          </p:nvPr>
        </p:nvPicPr>
        <p:blipFill>
          <a:blip r:embed="rId5" cstate="print"/>
          <a:stretch>
            <a:fillRect/>
          </a:stretch>
        </p:blipFill>
        <p:spPr>
          <a:xfrm>
            <a:off x="228600" y="6324600"/>
            <a:ext cx="304800" cy="304800"/>
          </a:xfrm>
          <a:prstGeom prst="rect">
            <a:avLst/>
          </a:prstGeom>
        </p:spPr>
      </p:pic>
    </p:spTree>
    <p:extLst>
      <p:ext uri="{BB962C8B-B14F-4D97-AF65-F5344CB8AC3E}">
        <p14:creationId xmlns:p14="http://schemas.microsoft.com/office/powerpoint/2010/main" val="1406231320"/>
      </p:ext>
    </p:extLst>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74449" fill="hold"/>
                                        <p:tgtEl>
                                          <p:spTgt spid="6"/>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6"/>
                </p:tgtEl>
              </p:cMediaNode>
            </p:audio>
          </p:childTnLst>
        </p:cTn>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9218" name="Rectangle 2"/>
          <p:cNvSpPr>
            <a:spLocks noGrp="1" noChangeArrowheads="1"/>
          </p:cNvSpPr>
          <p:nvPr>
            <p:ph type="title"/>
          </p:nvPr>
        </p:nvSpPr>
        <p:spPr>
          <a:xfrm>
            <a:off x="0" y="0"/>
            <a:ext cx="9144000" cy="1143000"/>
          </a:xfrm>
        </p:spPr>
        <p:txBody>
          <a:bodyPr/>
          <a:lstStyle/>
          <a:p>
            <a:pPr algn="ctr"/>
            <a:r>
              <a:rPr lang="en-US" altLang="en-US" b="1"/>
              <a:t>Best Evidence</a:t>
            </a:r>
          </a:p>
        </p:txBody>
      </p:sp>
      <p:sp>
        <p:nvSpPr>
          <p:cNvPr id="649219" name="Rectangle 3"/>
          <p:cNvSpPr>
            <a:spLocks noGrp="1" noChangeArrowheads="1"/>
          </p:cNvSpPr>
          <p:nvPr>
            <p:ph type="body" idx="1"/>
          </p:nvPr>
        </p:nvSpPr>
        <p:spPr>
          <a:xfrm>
            <a:off x="0" y="1295400"/>
            <a:ext cx="8955088" cy="5562600"/>
          </a:xfrm>
        </p:spPr>
        <p:txBody>
          <a:bodyPr/>
          <a:lstStyle/>
          <a:p>
            <a:r>
              <a:rPr lang="en-US" altLang="en-US"/>
              <a:t>Makes sense (it’s relevant)</a:t>
            </a:r>
          </a:p>
          <a:p>
            <a:r>
              <a:rPr lang="en-US" altLang="en-US"/>
              <a:t>Unbiased</a:t>
            </a:r>
          </a:p>
          <a:p>
            <a:r>
              <a:rPr lang="en-US" altLang="en-US"/>
              <a:t>Available</a:t>
            </a:r>
          </a:p>
          <a:p>
            <a:r>
              <a:rPr lang="en-US" altLang="en-US"/>
              <a:t>Statistically significant</a:t>
            </a:r>
          </a:p>
          <a:p>
            <a:r>
              <a:rPr lang="en-US" altLang="en-US"/>
              <a:t>Significant to public health</a:t>
            </a:r>
          </a:p>
          <a:p>
            <a:r>
              <a:rPr lang="en-US" altLang="en-US"/>
              <a:t>Leads to correct decisions</a:t>
            </a:r>
          </a:p>
        </p:txBody>
      </p:sp>
    </p:spTree>
    <p:extLst>
      <p:ext uri="{BB962C8B-B14F-4D97-AF65-F5344CB8AC3E}">
        <p14:creationId xmlns:p14="http://schemas.microsoft.com/office/powerpoint/2010/main" val="496047209"/>
      </p:ext>
    </p:extLst>
  </p:cSld>
  <p:clrMapOvr>
    <a:masterClrMapping/>
  </p:clrMapOvr>
  <p:transition>
    <p:wipe dir="d"/>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3314" name="Text Box 2"/>
          <p:cNvSpPr txBox="1">
            <a:spLocks noChangeArrowheads="1"/>
          </p:cNvSpPr>
          <p:nvPr/>
        </p:nvSpPr>
        <p:spPr bwMode="auto">
          <a:xfrm>
            <a:off x="0" y="304800"/>
            <a:ext cx="9144000"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kumimoji="0" lang="en-US" altLang="en-US" sz="4400" b="1">
                <a:solidFill>
                  <a:schemeClr val="tx2"/>
                </a:solidFill>
              </a:rPr>
              <a:t>Evidence</a:t>
            </a:r>
          </a:p>
        </p:txBody>
      </p:sp>
      <p:grpSp>
        <p:nvGrpSpPr>
          <p:cNvPr id="653315" name="Group 3"/>
          <p:cNvGrpSpPr>
            <a:grpSpLocks/>
          </p:cNvGrpSpPr>
          <p:nvPr/>
        </p:nvGrpSpPr>
        <p:grpSpPr bwMode="auto">
          <a:xfrm>
            <a:off x="1371600" y="1676400"/>
            <a:ext cx="6629400" cy="4464050"/>
            <a:chOff x="864" y="1344"/>
            <a:chExt cx="4176" cy="2812"/>
          </a:xfrm>
        </p:grpSpPr>
        <p:sp>
          <p:nvSpPr>
            <p:cNvPr id="653316" name="Oval 4"/>
            <p:cNvSpPr>
              <a:spLocks noChangeArrowheads="1"/>
            </p:cNvSpPr>
            <p:nvPr/>
          </p:nvSpPr>
          <p:spPr bwMode="auto">
            <a:xfrm>
              <a:off x="1152" y="1344"/>
              <a:ext cx="2160" cy="1968"/>
            </a:xfrm>
            <a:prstGeom prst="ellipse">
              <a:avLst/>
            </a:prstGeom>
            <a:noFill/>
            <a:ln w="28575">
              <a:solidFill>
                <a:schemeClr va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53317" name="Oval 5"/>
            <p:cNvSpPr>
              <a:spLocks noChangeArrowheads="1"/>
            </p:cNvSpPr>
            <p:nvPr/>
          </p:nvSpPr>
          <p:spPr bwMode="auto">
            <a:xfrm>
              <a:off x="2400" y="1344"/>
              <a:ext cx="2160" cy="1968"/>
            </a:xfrm>
            <a:prstGeom prst="ellipse">
              <a:avLst/>
            </a:prstGeom>
            <a:noFill/>
            <a:ln w="28575">
              <a:solidFill>
                <a:schemeClr val="tx2"/>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53318" name="Text Box 6"/>
            <p:cNvSpPr txBox="1">
              <a:spLocks noChangeArrowheads="1"/>
            </p:cNvSpPr>
            <p:nvPr/>
          </p:nvSpPr>
          <p:spPr bwMode="auto">
            <a:xfrm>
              <a:off x="1200" y="2064"/>
              <a:ext cx="1104" cy="5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eaLnBrk="0" hangingPunct="0">
                <a:spcBef>
                  <a:spcPct val="50000"/>
                </a:spcBef>
              </a:pPr>
              <a:r>
                <a:rPr kumimoji="0" lang="en-US" altLang="en-US">
                  <a:latin typeface="Times New Roman" pitchFamily="18" charset="0"/>
                </a:rPr>
                <a:t>Statistical significance</a:t>
              </a:r>
            </a:p>
          </p:txBody>
        </p:sp>
        <p:sp>
          <p:nvSpPr>
            <p:cNvPr id="653319" name="Text Box 7"/>
            <p:cNvSpPr txBox="1">
              <a:spLocks noChangeArrowheads="1"/>
            </p:cNvSpPr>
            <p:nvPr/>
          </p:nvSpPr>
          <p:spPr bwMode="auto">
            <a:xfrm>
              <a:off x="3312" y="2064"/>
              <a:ext cx="1248" cy="5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eaLnBrk="0" hangingPunct="0">
                <a:spcBef>
                  <a:spcPct val="50000"/>
                </a:spcBef>
              </a:pPr>
              <a:r>
                <a:rPr kumimoji="0" lang="en-US" altLang="en-US">
                  <a:latin typeface="Times New Roman" pitchFamily="18" charset="0"/>
                </a:rPr>
                <a:t>Meaningful to Public Health</a:t>
              </a:r>
            </a:p>
          </p:txBody>
        </p:sp>
        <p:sp>
          <p:nvSpPr>
            <p:cNvPr id="653320" name="Text Box 8"/>
            <p:cNvSpPr txBox="1">
              <a:spLocks noChangeArrowheads="1"/>
            </p:cNvSpPr>
            <p:nvPr/>
          </p:nvSpPr>
          <p:spPr bwMode="auto">
            <a:xfrm>
              <a:off x="2544" y="2160"/>
              <a:ext cx="72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eaLnBrk="0" hangingPunct="0">
                <a:spcBef>
                  <a:spcPct val="50000"/>
                </a:spcBef>
              </a:pPr>
              <a:r>
                <a:rPr kumimoji="0" lang="en-US" altLang="en-US">
                  <a:latin typeface="Times New Roman" pitchFamily="18" charset="0"/>
                </a:rPr>
                <a:t>BOTH</a:t>
              </a:r>
            </a:p>
          </p:txBody>
        </p:sp>
        <p:sp>
          <p:nvSpPr>
            <p:cNvPr id="653321" name="Text Box 9"/>
            <p:cNvSpPr txBox="1">
              <a:spLocks noChangeArrowheads="1"/>
            </p:cNvSpPr>
            <p:nvPr/>
          </p:nvSpPr>
          <p:spPr bwMode="auto">
            <a:xfrm>
              <a:off x="1440" y="2640"/>
              <a:ext cx="2832"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CC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eaLnBrk="0" hangingPunct="0">
                <a:spcBef>
                  <a:spcPct val="50000"/>
                </a:spcBef>
              </a:pPr>
              <a:r>
                <a:rPr kumimoji="0" lang="en-US" altLang="en-US">
                  <a:solidFill>
                    <a:srgbClr val="00CC00"/>
                  </a:solidFill>
                  <a:latin typeface="Times New Roman" pitchFamily="18" charset="0"/>
                </a:rPr>
                <a:t>good		best		fair</a:t>
              </a:r>
            </a:p>
          </p:txBody>
        </p:sp>
        <p:sp>
          <p:nvSpPr>
            <p:cNvPr id="653322" name="Text Box 10"/>
            <p:cNvSpPr txBox="1">
              <a:spLocks noChangeArrowheads="1"/>
            </p:cNvSpPr>
            <p:nvPr/>
          </p:nvSpPr>
          <p:spPr bwMode="auto">
            <a:xfrm>
              <a:off x="864" y="3408"/>
              <a:ext cx="4176" cy="7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eaLnBrk="0" hangingPunct="0">
                <a:spcBef>
                  <a:spcPct val="50000"/>
                </a:spcBef>
              </a:pPr>
              <a:r>
                <a:rPr kumimoji="0" lang="en-US" altLang="en-US">
                  <a:latin typeface="Times New Roman" pitchFamily="18" charset="0"/>
                </a:rPr>
                <a:t>We have been taught to accept statistical significance. If large samples (as in many cases), we are bound to have it, even if it is not meaningful.</a:t>
              </a:r>
            </a:p>
          </p:txBody>
        </p:sp>
      </p:grpSp>
    </p:spTree>
    <p:extLst>
      <p:ext uri="{BB962C8B-B14F-4D97-AF65-F5344CB8AC3E}">
        <p14:creationId xmlns:p14="http://schemas.microsoft.com/office/powerpoint/2010/main" val="2549715455"/>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ltLang="en-US"/>
              <a:t>Brownson RC.  J Public Health Manag Pract 1999;5:86-87</a:t>
            </a:r>
          </a:p>
        </p:txBody>
      </p:sp>
      <p:sp>
        <p:nvSpPr>
          <p:cNvPr id="615426" name="Rectangle 2"/>
          <p:cNvSpPr>
            <a:spLocks noGrp="1" noChangeArrowheads="1"/>
          </p:cNvSpPr>
          <p:nvPr>
            <p:ph type="title"/>
          </p:nvPr>
        </p:nvSpPr>
        <p:spPr>
          <a:xfrm>
            <a:off x="0" y="304800"/>
            <a:ext cx="9144000" cy="914400"/>
          </a:xfrm>
        </p:spPr>
        <p:txBody>
          <a:bodyPr/>
          <a:lstStyle/>
          <a:p>
            <a:pPr algn="ctr"/>
            <a:r>
              <a:rPr lang="en-US" altLang="en-US" sz="4000" b="1"/>
              <a:t>Steps of Evidence-Based </a:t>
            </a:r>
            <a:br>
              <a:rPr lang="en-US" altLang="en-US" sz="4000" b="1"/>
            </a:br>
            <a:r>
              <a:rPr lang="en-US" altLang="en-US" sz="4000" b="1"/>
              <a:t>Public Health</a:t>
            </a:r>
          </a:p>
        </p:txBody>
      </p:sp>
      <p:sp>
        <p:nvSpPr>
          <p:cNvPr id="615427" name="Rectangle 3"/>
          <p:cNvSpPr>
            <a:spLocks noGrp="1" noChangeArrowheads="1"/>
          </p:cNvSpPr>
          <p:nvPr>
            <p:ph type="body" idx="1"/>
          </p:nvPr>
        </p:nvSpPr>
        <p:spPr>
          <a:xfrm>
            <a:off x="0" y="1295400"/>
            <a:ext cx="9067800" cy="4953000"/>
          </a:xfrm>
        </p:spPr>
        <p:txBody>
          <a:bodyPr/>
          <a:lstStyle/>
          <a:p>
            <a:r>
              <a:rPr lang="en-US" altLang="en-US"/>
              <a:t>Develop an initial statement of the issue</a:t>
            </a:r>
          </a:p>
          <a:p>
            <a:r>
              <a:rPr lang="en-US" altLang="en-US"/>
              <a:t>Search the scientific literature and organize information</a:t>
            </a:r>
          </a:p>
          <a:p>
            <a:r>
              <a:rPr lang="en-US" altLang="en-US"/>
              <a:t>Quantify the issue using sources of existing data</a:t>
            </a:r>
          </a:p>
          <a:p>
            <a:r>
              <a:rPr lang="en-US" altLang="en-US"/>
              <a:t>Develop and prioritize program options; implement interventions</a:t>
            </a:r>
          </a:p>
          <a:p>
            <a:r>
              <a:rPr lang="en-US" altLang="en-US"/>
              <a:t>Evaluate the program or policy</a:t>
            </a:r>
          </a:p>
        </p:txBody>
      </p:sp>
    </p:spTree>
    <p:extLst>
      <p:ext uri="{BB962C8B-B14F-4D97-AF65-F5344CB8AC3E}">
        <p14:creationId xmlns:p14="http://schemas.microsoft.com/office/powerpoint/2010/main" val="337867884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1542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15427">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15427">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15427">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1542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5427" grpId="0" build="p"/>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42" name="Rectangle 2"/>
          <p:cNvSpPr>
            <a:spLocks noGrp="1" noChangeArrowheads="1"/>
          </p:cNvSpPr>
          <p:nvPr>
            <p:ph type="title"/>
          </p:nvPr>
        </p:nvSpPr>
        <p:spPr>
          <a:xfrm>
            <a:off x="-152400" y="0"/>
            <a:ext cx="9296400" cy="1219200"/>
          </a:xfrm>
        </p:spPr>
        <p:txBody>
          <a:bodyPr/>
          <a:lstStyle/>
          <a:p>
            <a:pPr algn="ctr"/>
            <a:r>
              <a:rPr lang="en-US" altLang="en-US" sz="4000" b="1"/>
              <a:t>Different Sources of Evidence </a:t>
            </a:r>
            <a:br>
              <a:rPr lang="en-US" altLang="en-US" sz="4000" b="1"/>
            </a:br>
            <a:r>
              <a:rPr lang="en-US" altLang="en-US" sz="4000" b="1"/>
              <a:t>in Public Health</a:t>
            </a:r>
          </a:p>
        </p:txBody>
      </p:sp>
      <p:sp>
        <p:nvSpPr>
          <p:cNvPr id="624643" name="Rectangle 3"/>
          <p:cNvSpPr>
            <a:spLocks noGrp="1" noChangeArrowheads="1"/>
          </p:cNvSpPr>
          <p:nvPr>
            <p:ph type="body" idx="1"/>
          </p:nvPr>
        </p:nvSpPr>
        <p:spPr>
          <a:xfrm>
            <a:off x="0" y="1371600"/>
            <a:ext cx="9144000" cy="5486400"/>
          </a:xfrm>
        </p:spPr>
        <p:txBody>
          <a:bodyPr/>
          <a:lstStyle/>
          <a:p>
            <a:r>
              <a:rPr lang="en-US" altLang="en-US"/>
              <a:t>“Soft information”: review processes, personal information, gut feelings </a:t>
            </a:r>
          </a:p>
          <a:p>
            <a:r>
              <a:rPr lang="en-US" altLang="en-US"/>
              <a:t>“Adequate information”: routinely collected information, case review programs</a:t>
            </a:r>
          </a:p>
          <a:p>
            <a:r>
              <a:rPr lang="en-US" altLang="en-US"/>
              <a:t> “Strong information”: active surveillance, and some clinical studies</a:t>
            </a:r>
          </a:p>
          <a:p>
            <a:r>
              <a:rPr lang="en-US" altLang="en-US"/>
              <a:t>“Very strong”: randomized control trials</a:t>
            </a:r>
            <a:br>
              <a:rPr lang="en-US" altLang="en-US"/>
            </a:br>
            <a:endParaRPr lang="en-US" altLang="en-US"/>
          </a:p>
        </p:txBody>
      </p:sp>
    </p:spTree>
    <p:extLst>
      <p:ext uri="{BB962C8B-B14F-4D97-AF65-F5344CB8AC3E}">
        <p14:creationId xmlns:p14="http://schemas.microsoft.com/office/powerpoint/2010/main" val="1488394839"/>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62" name="Rectangle 2"/>
          <p:cNvSpPr>
            <a:spLocks noGrp="1" noChangeArrowheads="1"/>
          </p:cNvSpPr>
          <p:nvPr>
            <p:ph type="title"/>
          </p:nvPr>
        </p:nvSpPr>
        <p:spPr>
          <a:xfrm>
            <a:off x="0" y="152400"/>
            <a:ext cx="9144000" cy="1143000"/>
          </a:xfrm>
        </p:spPr>
        <p:txBody>
          <a:bodyPr/>
          <a:lstStyle/>
          <a:p>
            <a:pPr algn="ctr"/>
            <a:r>
              <a:rPr lang="en-US" altLang="en-US" sz="4000" b="1"/>
              <a:t>Evidence-Based Maternal and Child Health</a:t>
            </a:r>
          </a:p>
        </p:txBody>
      </p:sp>
      <p:sp>
        <p:nvSpPr>
          <p:cNvPr id="655363" name="Rectangle 3"/>
          <p:cNvSpPr>
            <a:spLocks noGrp="1" noChangeArrowheads="1"/>
          </p:cNvSpPr>
          <p:nvPr>
            <p:ph type="body" idx="1"/>
          </p:nvPr>
        </p:nvSpPr>
        <p:spPr>
          <a:xfrm>
            <a:off x="0" y="1600200"/>
            <a:ext cx="9144000" cy="5562600"/>
          </a:xfrm>
        </p:spPr>
        <p:txBody>
          <a:bodyPr/>
          <a:lstStyle/>
          <a:p>
            <a:r>
              <a:rPr lang="en-US" altLang="en-US"/>
              <a:t>True or false?</a:t>
            </a:r>
          </a:p>
          <a:p>
            <a:r>
              <a:rPr lang="en-US" altLang="en-US"/>
              <a:t>For women who are experiencing problems with their pregnancy, bed rest is effective in preventing preterm labor.</a:t>
            </a:r>
          </a:p>
          <a:p>
            <a:endParaRPr lang="en-US" altLang="en-US"/>
          </a:p>
          <a:p>
            <a:endParaRPr lang="en-US" altLang="en-US" b="1"/>
          </a:p>
        </p:txBody>
      </p:sp>
    </p:spTree>
    <p:extLst>
      <p:ext uri="{BB962C8B-B14F-4D97-AF65-F5344CB8AC3E}">
        <p14:creationId xmlns:p14="http://schemas.microsoft.com/office/powerpoint/2010/main" val="3435334335"/>
      </p:ext>
    </p:extLst>
  </p:cSld>
  <p:clrMapOvr>
    <a:masterClrMapping/>
  </p:clrMapOvr>
  <p:transition>
    <p:wipe dir="d"/>
  </p:transition>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7410" name="Rectangle 2"/>
          <p:cNvSpPr>
            <a:spLocks noGrp="1" noChangeArrowheads="1"/>
          </p:cNvSpPr>
          <p:nvPr>
            <p:ph type="title"/>
          </p:nvPr>
        </p:nvSpPr>
        <p:spPr>
          <a:xfrm>
            <a:off x="0" y="152400"/>
            <a:ext cx="9144000" cy="1143000"/>
          </a:xfrm>
        </p:spPr>
        <p:txBody>
          <a:bodyPr/>
          <a:lstStyle/>
          <a:p>
            <a:pPr algn="ctr"/>
            <a:r>
              <a:rPr lang="en-US" altLang="en-US" sz="4000" b="1"/>
              <a:t>Evidence-Based Maternal and Child Health</a:t>
            </a:r>
          </a:p>
        </p:txBody>
      </p:sp>
      <p:sp>
        <p:nvSpPr>
          <p:cNvPr id="657411" name="Rectangle 3"/>
          <p:cNvSpPr>
            <a:spLocks noGrp="1" noChangeArrowheads="1"/>
          </p:cNvSpPr>
          <p:nvPr>
            <p:ph type="body" idx="1"/>
          </p:nvPr>
        </p:nvSpPr>
        <p:spPr>
          <a:xfrm>
            <a:off x="0" y="1600200"/>
            <a:ext cx="9144000" cy="5562600"/>
          </a:xfrm>
        </p:spPr>
        <p:txBody>
          <a:bodyPr/>
          <a:lstStyle/>
          <a:p>
            <a:r>
              <a:rPr lang="en-US" altLang="en-US"/>
              <a:t>FALSE:</a:t>
            </a:r>
          </a:p>
          <a:p>
            <a:r>
              <a:rPr lang="en-US" altLang="en-US"/>
              <a:t>Obstetric practices for which there is little evidence of effectiveness in preventing or treating preterm labor include bed rest.</a:t>
            </a:r>
          </a:p>
          <a:p>
            <a:pPr lvl="1"/>
            <a:r>
              <a:rPr lang="en-US" altLang="en-US"/>
              <a:t>Goldenberg, Obstetrics and Gynecology, 2002</a:t>
            </a:r>
          </a:p>
          <a:p>
            <a:endParaRPr lang="en-US" altLang="en-US"/>
          </a:p>
          <a:p>
            <a:endParaRPr lang="en-US" altLang="en-US" b="1"/>
          </a:p>
        </p:txBody>
      </p:sp>
    </p:spTree>
    <p:extLst>
      <p:ext uri="{BB962C8B-B14F-4D97-AF65-F5344CB8AC3E}">
        <p14:creationId xmlns:p14="http://schemas.microsoft.com/office/powerpoint/2010/main" val="687187101"/>
      </p:ext>
    </p:extLst>
  </p:cSld>
  <p:clrMapOvr>
    <a:masterClrMapping/>
  </p:clrMapOvr>
  <p:transition>
    <p:wipe dir="d"/>
  </p:transition>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6930" name="Rectangle 2"/>
          <p:cNvSpPr>
            <a:spLocks noGrp="1" noChangeArrowheads="1"/>
          </p:cNvSpPr>
          <p:nvPr>
            <p:ph type="title"/>
          </p:nvPr>
        </p:nvSpPr>
        <p:spPr>
          <a:xfrm>
            <a:off x="0" y="0"/>
            <a:ext cx="9144000" cy="1143000"/>
          </a:xfrm>
        </p:spPr>
        <p:txBody>
          <a:bodyPr/>
          <a:lstStyle/>
          <a:p>
            <a:endParaRPr lang="en-US" altLang="en-US"/>
          </a:p>
        </p:txBody>
      </p:sp>
      <p:sp>
        <p:nvSpPr>
          <p:cNvPr id="636931" name="Rectangle 3"/>
          <p:cNvSpPr>
            <a:spLocks noGrp="1" noChangeArrowheads="1"/>
          </p:cNvSpPr>
          <p:nvPr>
            <p:ph type="body" idx="1"/>
          </p:nvPr>
        </p:nvSpPr>
        <p:spPr>
          <a:xfrm>
            <a:off x="0" y="1371600"/>
            <a:ext cx="8955088" cy="5486400"/>
          </a:xfrm>
        </p:spPr>
        <p:txBody>
          <a:bodyPr/>
          <a:lstStyle/>
          <a:p>
            <a:pPr algn="ctr"/>
            <a:r>
              <a:rPr lang="en-US" altLang="en-US" sz="6600" b="1"/>
              <a:t>Are evidence-based approaches only applicable to the health field?</a:t>
            </a:r>
          </a:p>
        </p:txBody>
      </p:sp>
    </p:spTree>
    <p:extLst>
      <p:ext uri="{BB962C8B-B14F-4D97-AF65-F5344CB8AC3E}">
        <p14:creationId xmlns:p14="http://schemas.microsoft.com/office/powerpoint/2010/main" val="3484571506"/>
      </p:ext>
    </p:extLst>
  </p:cSld>
  <p:clrMapOvr>
    <a:masterClrMapping/>
  </p:clrMapOvr>
  <p:transition>
    <p:wipe dir="d"/>
  </p:transition>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1026" name="Rectangle 2"/>
          <p:cNvSpPr>
            <a:spLocks noGrp="1" noChangeArrowheads="1"/>
          </p:cNvSpPr>
          <p:nvPr>
            <p:ph type="title"/>
          </p:nvPr>
        </p:nvSpPr>
        <p:spPr>
          <a:xfrm>
            <a:off x="0" y="0"/>
            <a:ext cx="9144000" cy="1143000"/>
          </a:xfrm>
        </p:spPr>
        <p:txBody>
          <a:bodyPr/>
          <a:lstStyle/>
          <a:p>
            <a:pPr algn="ctr"/>
            <a:r>
              <a:rPr lang="en-US" altLang="en-US" b="1"/>
              <a:t>Evidence-Based Baseball</a:t>
            </a:r>
          </a:p>
        </p:txBody>
      </p:sp>
      <p:sp>
        <p:nvSpPr>
          <p:cNvPr id="641027" name="Rectangle 3"/>
          <p:cNvSpPr>
            <a:spLocks noGrp="1" noChangeArrowheads="1"/>
          </p:cNvSpPr>
          <p:nvPr>
            <p:ph type="body" idx="1"/>
          </p:nvPr>
        </p:nvSpPr>
        <p:spPr>
          <a:xfrm>
            <a:off x="0" y="1371600"/>
            <a:ext cx="9144000" cy="5486400"/>
          </a:xfrm>
        </p:spPr>
        <p:txBody>
          <a:bodyPr/>
          <a:lstStyle/>
          <a:p>
            <a:pPr>
              <a:lnSpc>
                <a:spcPct val="90000"/>
              </a:lnSpc>
            </a:pPr>
            <a:endParaRPr lang="en-US" altLang="en-US"/>
          </a:p>
          <a:p>
            <a:pPr>
              <a:lnSpc>
                <a:spcPct val="90000"/>
              </a:lnSpc>
            </a:pPr>
            <a:r>
              <a:rPr lang="en-US" altLang="en-US"/>
              <a:t>Evidence-based approach by Oakland Athletics </a:t>
            </a:r>
          </a:p>
          <a:p>
            <a:pPr lvl="1">
              <a:lnSpc>
                <a:spcPct val="90000"/>
              </a:lnSpc>
            </a:pPr>
            <a:r>
              <a:rPr lang="en-US" altLang="en-US"/>
              <a:t>Relied on theoretically relevant statistics and scientific approach to baseball.</a:t>
            </a:r>
          </a:p>
          <a:p>
            <a:pPr lvl="1">
              <a:lnSpc>
                <a:spcPct val="90000"/>
              </a:lnSpc>
            </a:pPr>
            <a:r>
              <a:rPr lang="en-US" altLang="en-US"/>
              <a:t>Achieved winning seasons despite being burdened with severe budget constraints. </a:t>
            </a:r>
          </a:p>
        </p:txBody>
      </p:sp>
      <p:pic>
        <p:nvPicPr>
          <p:cNvPr id="5" name="Take_Me_Out_To_The_Ball_Game.mp3">
            <a:hlinkClick r:id="" action="ppaction://media"/>
          </p:cNvPr>
          <p:cNvPicPr>
            <a:picLocks noRot="1" noChangeAspect="1"/>
          </p:cNvPicPr>
          <p:nvPr>
            <a:audioFile r:link="rId1"/>
          </p:nvPr>
        </p:nvPicPr>
        <p:blipFill>
          <a:blip r:embed="rId4" cstate="print"/>
          <a:stretch>
            <a:fillRect/>
          </a:stretch>
        </p:blipFill>
        <p:spPr>
          <a:xfrm>
            <a:off x="152400" y="6324600"/>
            <a:ext cx="304800" cy="304800"/>
          </a:xfrm>
          <a:prstGeom prst="rect">
            <a:avLst/>
          </a:prstGeom>
        </p:spPr>
      </p:pic>
    </p:spTree>
    <p:extLst>
      <p:ext uri="{BB962C8B-B14F-4D97-AF65-F5344CB8AC3E}">
        <p14:creationId xmlns:p14="http://schemas.microsoft.com/office/powerpoint/2010/main" val="4204346466"/>
      </p:ext>
    </p:extLst>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30105" fill="hold"/>
                                        <p:tgtEl>
                                          <p:spTgt spid="5"/>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5"/>
                </p:tgtEl>
              </p:cMediaNode>
            </p:audio>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lgn="ctr">
              <a:buNone/>
            </a:pPr>
            <a:r>
              <a:rPr lang="en-US" sz="4400" b="1" dirty="0" smtClean="0"/>
              <a:t>The Title V Maternal and Child Health Block Grant</a:t>
            </a:r>
            <a:endParaRPr lang="en-US" sz="4400" b="1" dirty="0"/>
          </a:p>
        </p:txBody>
      </p:sp>
    </p:spTree>
    <p:extLst>
      <p:ext uri="{BB962C8B-B14F-4D97-AF65-F5344CB8AC3E}">
        <p14:creationId xmlns:p14="http://schemas.microsoft.com/office/powerpoint/2010/main" val="2040899896"/>
      </p:ext>
    </p:extLst>
  </p:cSld>
  <p:clrMapOvr>
    <a:masterClrMapping/>
  </p:clrMapOvr>
  <p:transition>
    <p:wipe dir="d"/>
  </p:transition>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3074" name="Rectangle 2"/>
          <p:cNvSpPr>
            <a:spLocks noGrp="1" noChangeArrowheads="1"/>
          </p:cNvSpPr>
          <p:nvPr>
            <p:ph type="title"/>
          </p:nvPr>
        </p:nvSpPr>
        <p:spPr>
          <a:xfrm>
            <a:off x="0" y="-228600"/>
            <a:ext cx="9144000" cy="1139825"/>
          </a:xfrm>
        </p:spPr>
        <p:txBody>
          <a:bodyPr/>
          <a:lstStyle/>
          <a:p>
            <a:pPr algn="ctr"/>
            <a:r>
              <a:rPr lang="en-US" altLang="en-US" b="1"/>
              <a:t>Evidence-Based Baseball</a:t>
            </a:r>
            <a:r>
              <a:rPr lang="en-US" altLang="en-US"/>
              <a:t>	</a:t>
            </a:r>
          </a:p>
        </p:txBody>
      </p:sp>
      <p:sp>
        <p:nvSpPr>
          <p:cNvPr id="643075" name="Rectangle 3"/>
          <p:cNvSpPr>
            <a:spLocks noGrp="1" noChangeArrowheads="1"/>
          </p:cNvSpPr>
          <p:nvPr>
            <p:ph type="body" idx="1"/>
          </p:nvPr>
        </p:nvSpPr>
        <p:spPr>
          <a:xfrm>
            <a:off x="0" y="1371600"/>
            <a:ext cx="9144000" cy="6858000"/>
          </a:xfrm>
        </p:spPr>
        <p:txBody>
          <a:bodyPr/>
          <a:lstStyle/>
          <a:p>
            <a:r>
              <a:rPr lang="en-US" altLang="en-US"/>
              <a:t>What is the biggest predictor of runs scored by a team over a season:</a:t>
            </a:r>
          </a:p>
          <a:p>
            <a:pPr lvl="1"/>
            <a:r>
              <a:rPr lang="en-US" altLang="en-US"/>
              <a:t>Number of home-runs?</a:t>
            </a:r>
          </a:p>
          <a:p>
            <a:pPr lvl="1"/>
            <a:r>
              <a:rPr lang="en-US" altLang="en-US"/>
              <a:t>Team batting average?</a:t>
            </a:r>
          </a:p>
          <a:p>
            <a:pPr lvl="1"/>
            <a:r>
              <a:rPr lang="en-US" altLang="en-US"/>
              <a:t>On-base percentage?</a:t>
            </a:r>
          </a:p>
          <a:p>
            <a:pPr lvl="1"/>
            <a:r>
              <a:rPr lang="en-US" altLang="en-US"/>
              <a:t>Number of steals?</a:t>
            </a:r>
          </a:p>
          <a:p>
            <a:pPr lvl="1">
              <a:buFont typeface="Wingdings" pitchFamily="2" charset="2"/>
              <a:buNone/>
            </a:pPr>
            <a:endParaRPr lang="en-US" altLang="en-US"/>
          </a:p>
        </p:txBody>
      </p:sp>
      <p:pic>
        <p:nvPicPr>
          <p:cNvPr id="643076" name="Picture 4" descr="04ALCSgame4OrtizDavidH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029200" y="3505200"/>
            <a:ext cx="3733800" cy="3200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81236056"/>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1266" name="Rectangle 2"/>
          <p:cNvSpPr>
            <a:spLocks noGrp="1" noChangeArrowheads="1"/>
          </p:cNvSpPr>
          <p:nvPr>
            <p:ph type="title"/>
          </p:nvPr>
        </p:nvSpPr>
        <p:spPr/>
        <p:txBody>
          <a:bodyPr/>
          <a:lstStyle/>
          <a:p>
            <a:endParaRPr lang="en-US" altLang="en-US"/>
          </a:p>
        </p:txBody>
      </p:sp>
      <p:sp>
        <p:nvSpPr>
          <p:cNvPr id="651267" name="Rectangle 3"/>
          <p:cNvSpPr>
            <a:spLocks noGrp="1" noChangeArrowheads="1"/>
          </p:cNvSpPr>
          <p:nvPr>
            <p:ph type="body" idx="1"/>
          </p:nvPr>
        </p:nvSpPr>
        <p:spPr>
          <a:xfrm>
            <a:off x="0" y="1295400"/>
            <a:ext cx="8955088" cy="5562600"/>
          </a:xfrm>
        </p:spPr>
        <p:txBody>
          <a:bodyPr/>
          <a:lstStyle/>
          <a:p>
            <a:pPr marL="0" indent="0" algn="ctr">
              <a:buNone/>
            </a:pPr>
            <a:r>
              <a:rPr lang="en-US" altLang="en-US" sz="6600" b="1" dirty="0"/>
              <a:t>Are evidence-based approaches sufficient?</a:t>
            </a:r>
          </a:p>
        </p:txBody>
      </p:sp>
    </p:spTree>
    <p:extLst>
      <p:ext uri="{BB962C8B-B14F-4D97-AF65-F5344CB8AC3E}">
        <p14:creationId xmlns:p14="http://schemas.microsoft.com/office/powerpoint/2010/main" val="2013665506"/>
      </p:ext>
    </p:extLst>
  </p:cSld>
  <p:clrMapOvr>
    <a:masterClrMapping/>
  </p:clrMapOvr>
  <p:transition>
    <p:wipe dir="d"/>
  </p:transition>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7890" name="Rectangle 2"/>
          <p:cNvSpPr>
            <a:spLocks noGrp="1" noChangeArrowheads="1"/>
          </p:cNvSpPr>
          <p:nvPr>
            <p:ph type="title"/>
          </p:nvPr>
        </p:nvSpPr>
        <p:spPr/>
        <p:txBody>
          <a:bodyPr/>
          <a:lstStyle/>
          <a:p>
            <a:endParaRPr lang="en-US" altLang="en-US"/>
          </a:p>
        </p:txBody>
      </p:sp>
      <p:sp>
        <p:nvSpPr>
          <p:cNvPr id="677891" name="Rectangle 3"/>
          <p:cNvSpPr>
            <a:spLocks noGrp="1" noChangeArrowheads="1"/>
          </p:cNvSpPr>
          <p:nvPr>
            <p:ph type="body" idx="1"/>
          </p:nvPr>
        </p:nvSpPr>
        <p:spPr>
          <a:xfrm>
            <a:off x="0" y="762000"/>
            <a:ext cx="8955088" cy="5562600"/>
          </a:xfrm>
        </p:spPr>
        <p:txBody>
          <a:bodyPr/>
          <a:lstStyle/>
          <a:p>
            <a:pPr marL="0" indent="0" algn="ctr">
              <a:buNone/>
            </a:pPr>
            <a:r>
              <a:rPr lang="en-US" altLang="en-US" sz="6600" b="1" dirty="0"/>
              <a:t>Not always</a:t>
            </a:r>
          </a:p>
          <a:p>
            <a:r>
              <a:rPr lang="en-US" altLang="en-US" sz="6600" b="1" dirty="0"/>
              <a:t>Sometimes MCH outcomes are affected by issues in other areas</a:t>
            </a:r>
          </a:p>
        </p:txBody>
      </p:sp>
    </p:spTree>
    <p:extLst>
      <p:ext uri="{BB962C8B-B14F-4D97-AF65-F5344CB8AC3E}">
        <p14:creationId xmlns:p14="http://schemas.microsoft.com/office/powerpoint/2010/main" val="776474569"/>
      </p:ext>
    </p:extLst>
  </p:cSld>
  <p:clrMapOvr>
    <a:masterClrMapping/>
  </p:clrMapOvr>
  <p:transition>
    <p:wipe dir="d"/>
  </p:transition>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9154" name="Rectangle 2"/>
          <p:cNvSpPr>
            <a:spLocks noGrp="1" noChangeArrowheads="1"/>
          </p:cNvSpPr>
          <p:nvPr>
            <p:ph type="title"/>
          </p:nvPr>
        </p:nvSpPr>
        <p:spPr>
          <a:xfrm>
            <a:off x="0" y="76200"/>
            <a:ext cx="9144000" cy="838200"/>
          </a:xfrm>
        </p:spPr>
        <p:txBody>
          <a:bodyPr/>
          <a:lstStyle/>
          <a:p>
            <a:r>
              <a:rPr lang="en-US" altLang="en-US" dirty="0"/>
              <a:t>Day of the Week: Delivery Route</a:t>
            </a:r>
          </a:p>
        </p:txBody>
      </p:sp>
      <p:sp>
        <p:nvSpPr>
          <p:cNvPr id="689155" name="Rectangle 3"/>
          <p:cNvSpPr>
            <a:spLocks noChangeArrowheads="1"/>
          </p:cNvSpPr>
          <p:nvPr/>
        </p:nvSpPr>
        <p:spPr bwMode="auto">
          <a:xfrm>
            <a:off x="749300" y="838200"/>
            <a:ext cx="8013700" cy="5440363"/>
          </a:xfrm>
          <a:prstGeom prst="rect">
            <a:avLst/>
          </a:prstGeom>
          <a:solidFill>
            <a:srgbClr val="BDFFBD"/>
          </a:solidFill>
          <a:ln w="6350">
            <a:solidFill>
              <a:srgbClr val="EAF2F3"/>
            </a:solidFill>
            <a:miter lim="800000"/>
            <a:headEnd/>
            <a:tailEnd/>
          </a:ln>
        </p:spPr>
        <p:txBody>
          <a:bodyPr/>
          <a:lstStyle/>
          <a:p>
            <a:endParaRPr lang="en-US"/>
          </a:p>
        </p:txBody>
      </p:sp>
      <p:sp>
        <p:nvSpPr>
          <p:cNvPr id="689156" name="Rectangle 4"/>
          <p:cNvSpPr>
            <a:spLocks noChangeArrowheads="1"/>
          </p:cNvSpPr>
          <p:nvPr/>
        </p:nvSpPr>
        <p:spPr bwMode="auto">
          <a:xfrm>
            <a:off x="1541463" y="1662113"/>
            <a:ext cx="7018337" cy="3859212"/>
          </a:xfrm>
          <a:prstGeom prst="rect">
            <a:avLst/>
          </a:prstGeom>
          <a:solidFill>
            <a:srgbClr val="FFFFFF"/>
          </a:solidFill>
          <a:ln w="6350">
            <a:solidFill>
              <a:srgbClr val="FFFFFF"/>
            </a:solidFill>
            <a:miter lim="800000"/>
            <a:headEnd/>
            <a:tailEnd/>
          </a:ln>
        </p:spPr>
        <p:txBody>
          <a:bodyPr/>
          <a:lstStyle/>
          <a:p>
            <a:endParaRPr lang="en-US"/>
          </a:p>
        </p:txBody>
      </p:sp>
      <p:sp>
        <p:nvSpPr>
          <p:cNvPr id="689157" name="Line 5"/>
          <p:cNvSpPr>
            <a:spLocks noChangeShapeType="1"/>
          </p:cNvSpPr>
          <p:nvPr/>
        </p:nvSpPr>
        <p:spPr bwMode="auto">
          <a:xfrm>
            <a:off x="1541463" y="4816475"/>
            <a:ext cx="7018337" cy="0"/>
          </a:xfrm>
          <a:prstGeom prst="line">
            <a:avLst/>
          </a:prstGeom>
          <a:noFill/>
          <a:ln w="12065">
            <a:solidFill>
              <a:srgbClr val="EAF2F3"/>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89158" name="Line 6"/>
          <p:cNvSpPr>
            <a:spLocks noChangeShapeType="1"/>
          </p:cNvSpPr>
          <p:nvPr/>
        </p:nvSpPr>
        <p:spPr bwMode="auto">
          <a:xfrm>
            <a:off x="1541463" y="4238625"/>
            <a:ext cx="7018337" cy="0"/>
          </a:xfrm>
          <a:prstGeom prst="line">
            <a:avLst/>
          </a:prstGeom>
          <a:noFill/>
          <a:ln w="12065">
            <a:solidFill>
              <a:srgbClr val="EAF2F3"/>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89159" name="Line 7"/>
          <p:cNvSpPr>
            <a:spLocks noChangeShapeType="1"/>
          </p:cNvSpPr>
          <p:nvPr/>
        </p:nvSpPr>
        <p:spPr bwMode="auto">
          <a:xfrm>
            <a:off x="1541463" y="3663950"/>
            <a:ext cx="7018337" cy="0"/>
          </a:xfrm>
          <a:prstGeom prst="line">
            <a:avLst/>
          </a:prstGeom>
          <a:noFill/>
          <a:ln w="12065">
            <a:solidFill>
              <a:srgbClr val="EAF2F3"/>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89160" name="Line 8"/>
          <p:cNvSpPr>
            <a:spLocks noChangeShapeType="1"/>
          </p:cNvSpPr>
          <p:nvPr/>
        </p:nvSpPr>
        <p:spPr bwMode="auto">
          <a:xfrm>
            <a:off x="1541463" y="3092450"/>
            <a:ext cx="7018337" cy="0"/>
          </a:xfrm>
          <a:prstGeom prst="line">
            <a:avLst/>
          </a:prstGeom>
          <a:noFill/>
          <a:ln w="12065">
            <a:solidFill>
              <a:srgbClr val="EAF2F3"/>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89161" name="Line 9"/>
          <p:cNvSpPr>
            <a:spLocks noChangeShapeType="1"/>
          </p:cNvSpPr>
          <p:nvPr/>
        </p:nvSpPr>
        <p:spPr bwMode="auto">
          <a:xfrm>
            <a:off x="1541463" y="2513013"/>
            <a:ext cx="7018337" cy="0"/>
          </a:xfrm>
          <a:prstGeom prst="line">
            <a:avLst/>
          </a:prstGeom>
          <a:noFill/>
          <a:ln w="12065">
            <a:solidFill>
              <a:srgbClr val="EAF2F3"/>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89162" name="Line 10"/>
          <p:cNvSpPr>
            <a:spLocks noChangeShapeType="1"/>
          </p:cNvSpPr>
          <p:nvPr/>
        </p:nvSpPr>
        <p:spPr bwMode="auto">
          <a:xfrm>
            <a:off x="1541463" y="1938338"/>
            <a:ext cx="7018337" cy="0"/>
          </a:xfrm>
          <a:prstGeom prst="line">
            <a:avLst/>
          </a:prstGeom>
          <a:noFill/>
          <a:ln w="12065">
            <a:solidFill>
              <a:srgbClr val="EAF2F3"/>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89163" name="Line 11"/>
          <p:cNvSpPr>
            <a:spLocks noChangeShapeType="1"/>
          </p:cNvSpPr>
          <p:nvPr/>
        </p:nvSpPr>
        <p:spPr bwMode="auto">
          <a:xfrm>
            <a:off x="1541463" y="3092450"/>
            <a:ext cx="7018337" cy="0"/>
          </a:xfrm>
          <a:prstGeom prst="line">
            <a:avLst/>
          </a:prstGeom>
          <a:noFill/>
          <a:ln w="18415">
            <a:solidFill>
              <a:srgbClr val="C10534"/>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89164" name="Freeform 12"/>
          <p:cNvSpPr>
            <a:spLocks/>
          </p:cNvSpPr>
          <p:nvPr/>
        </p:nvSpPr>
        <p:spPr bwMode="auto">
          <a:xfrm>
            <a:off x="1668463" y="2881313"/>
            <a:ext cx="6762750" cy="603250"/>
          </a:xfrm>
          <a:custGeom>
            <a:avLst/>
            <a:gdLst>
              <a:gd name="T0" fmla="*/ 0 w 1392"/>
              <a:gd name="T1" fmla="*/ 118 h 118"/>
              <a:gd name="T2" fmla="*/ 232 w 1392"/>
              <a:gd name="T3" fmla="*/ 28 h 118"/>
              <a:gd name="T4" fmla="*/ 464 w 1392"/>
              <a:gd name="T5" fmla="*/ 7 h 118"/>
              <a:gd name="T6" fmla="*/ 696 w 1392"/>
              <a:gd name="T7" fmla="*/ 6 h 118"/>
              <a:gd name="T8" fmla="*/ 928 w 1392"/>
              <a:gd name="T9" fmla="*/ 0 h 118"/>
              <a:gd name="T10" fmla="*/ 1160 w 1392"/>
              <a:gd name="T11" fmla="*/ 32 h 118"/>
              <a:gd name="T12" fmla="*/ 1392 w 1392"/>
              <a:gd name="T13" fmla="*/ 94 h 118"/>
            </a:gdLst>
            <a:ahLst/>
            <a:cxnLst>
              <a:cxn ang="0">
                <a:pos x="T0" y="T1"/>
              </a:cxn>
              <a:cxn ang="0">
                <a:pos x="T2" y="T3"/>
              </a:cxn>
              <a:cxn ang="0">
                <a:pos x="T4" y="T5"/>
              </a:cxn>
              <a:cxn ang="0">
                <a:pos x="T6" y="T7"/>
              </a:cxn>
              <a:cxn ang="0">
                <a:pos x="T8" y="T9"/>
              </a:cxn>
              <a:cxn ang="0">
                <a:pos x="T10" y="T11"/>
              </a:cxn>
              <a:cxn ang="0">
                <a:pos x="T12" y="T13"/>
              </a:cxn>
            </a:cxnLst>
            <a:rect l="0" t="0" r="r" b="b"/>
            <a:pathLst>
              <a:path w="1392" h="118">
                <a:moveTo>
                  <a:pt x="0" y="118"/>
                </a:moveTo>
                <a:lnTo>
                  <a:pt x="232" y="28"/>
                </a:lnTo>
                <a:lnTo>
                  <a:pt x="464" y="7"/>
                </a:lnTo>
                <a:lnTo>
                  <a:pt x="696" y="6"/>
                </a:lnTo>
                <a:lnTo>
                  <a:pt x="928" y="0"/>
                </a:lnTo>
                <a:lnTo>
                  <a:pt x="1160" y="32"/>
                </a:lnTo>
                <a:lnTo>
                  <a:pt x="1392" y="94"/>
                </a:lnTo>
              </a:path>
            </a:pathLst>
          </a:custGeom>
          <a:noFill/>
          <a:ln w="12065">
            <a:solidFill>
              <a:srgbClr val="1A476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689165" name="Oval 13"/>
          <p:cNvSpPr>
            <a:spLocks noChangeArrowheads="1"/>
          </p:cNvSpPr>
          <p:nvPr/>
        </p:nvSpPr>
        <p:spPr bwMode="auto">
          <a:xfrm>
            <a:off x="1595438" y="3408363"/>
            <a:ext cx="146050" cy="147637"/>
          </a:xfrm>
          <a:prstGeom prst="ellipse">
            <a:avLst/>
          </a:prstGeom>
          <a:solidFill>
            <a:srgbClr val="1A476F"/>
          </a:solidFill>
          <a:ln w="12065">
            <a:solidFill>
              <a:srgbClr val="1A476F"/>
            </a:solidFill>
            <a:round/>
            <a:headEnd/>
            <a:tailEnd/>
          </a:ln>
        </p:spPr>
        <p:txBody>
          <a:bodyPr/>
          <a:lstStyle/>
          <a:p>
            <a:endParaRPr lang="en-US"/>
          </a:p>
        </p:txBody>
      </p:sp>
      <p:sp>
        <p:nvSpPr>
          <p:cNvPr id="689166" name="Oval 14"/>
          <p:cNvSpPr>
            <a:spLocks noChangeArrowheads="1"/>
          </p:cNvSpPr>
          <p:nvPr/>
        </p:nvSpPr>
        <p:spPr bwMode="auto">
          <a:xfrm>
            <a:off x="2722563" y="2947988"/>
            <a:ext cx="146050" cy="153987"/>
          </a:xfrm>
          <a:prstGeom prst="ellipse">
            <a:avLst/>
          </a:prstGeom>
          <a:solidFill>
            <a:srgbClr val="1A476F"/>
          </a:solidFill>
          <a:ln w="12065">
            <a:solidFill>
              <a:srgbClr val="1A476F"/>
            </a:solidFill>
            <a:round/>
            <a:headEnd/>
            <a:tailEnd/>
          </a:ln>
        </p:spPr>
        <p:txBody>
          <a:bodyPr/>
          <a:lstStyle/>
          <a:p>
            <a:endParaRPr lang="en-US"/>
          </a:p>
        </p:txBody>
      </p:sp>
      <p:sp>
        <p:nvSpPr>
          <p:cNvPr id="689167" name="Oval 15"/>
          <p:cNvSpPr>
            <a:spLocks noChangeArrowheads="1"/>
          </p:cNvSpPr>
          <p:nvPr/>
        </p:nvSpPr>
        <p:spPr bwMode="auto">
          <a:xfrm>
            <a:off x="3849688" y="2840038"/>
            <a:ext cx="141287" cy="153987"/>
          </a:xfrm>
          <a:prstGeom prst="ellipse">
            <a:avLst/>
          </a:prstGeom>
          <a:solidFill>
            <a:srgbClr val="1A476F"/>
          </a:solidFill>
          <a:ln w="12065">
            <a:solidFill>
              <a:srgbClr val="1A476F"/>
            </a:solidFill>
            <a:round/>
            <a:headEnd/>
            <a:tailEnd/>
          </a:ln>
        </p:spPr>
        <p:txBody>
          <a:bodyPr/>
          <a:lstStyle/>
          <a:p>
            <a:endParaRPr lang="en-US"/>
          </a:p>
        </p:txBody>
      </p:sp>
      <p:sp>
        <p:nvSpPr>
          <p:cNvPr id="689168" name="Oval 16"/>
          <p:cNvSpPr>
            <a:spLocks noChangeArrowheads="1"/>
          </p:cNvSpPr>
          <p:nvPr/>
        </p:nvSpPr>
        <p:spPr bwMode="auto">
          <a:xfrm>
            <a:off x="4978400" y="2836863"/>
            <a:ext cx="139700" cy="152400"/>
          </a:xfrm>
          <a:prstGeom prst="ellipse">
            <a:avLst/>
          </a:prstGeom>
          <a:solidFill>
            <a:srgbClr val="1A476F"/>
          </a:solidFill>
          <a:ln w="12065">
            <a:solidFill>
              <a:srgbClr val="1A476F"/>
            </a:solidFill>
            <a:round/>
            <a:headEnd/>
            <a:tailEnd/>
          </a:ln>
        </p:spPr>
        <p:txBody>
          <a:bodyPr/>
          <a:lstStyle/>
          <a:p>
            <a:endParaRPr lang="en-US"/>
          </a:p>
        </p:txBody>
      </p:sp>
      <p:sp>
        <p:nvSpPr>
          <p:cNvPr id="689169" name="Oval 17"/>
          <p:cNvSpPr>
            <a:spLocks noChangeArrowheads="1"/>
          </p:cNvSpPr>
          <p:nvPr/>
        </p:nvSpPr>
        <p:spPr bwMode="auto">
          <a:xfrm>
            <a:off x="6105525" y="2805113"/>
            <a:ext cx="146050" cy="149225"/>
          </a:xfrm>
          <a:prstGeom prst="ellipse">
            <a:avLst/>
          </a:prstGeom>
          <a:solidFill>
            <a:srgbClr val="1A476F"/>
          </a:solidFill>
          <a:ln w="12065">
            <a:solidFill>
              <a:srgbClr val="1A476F"/>
            </a:solidFill>
            <a:round/>
            <a:headEnd/>
            <a:tailEnd/>
          </a:ln>
        </p:spPr>
        <p:txBody>
          <a:bodyPr/>
          <a:lstStyle/>
          <a:p>
            <a:endParaRPr lang="en-US"/>
          </a:p>
        </p:txBody>
      </p:sp>
      <p:sp>
        <p:nvSpPr>
          <p:cNvPr id="689170" name="Oval 18"/>
          <p:cNvSpPr>
            <a:spLocks noChangeArrowheads="1"/>
          </p:cNvSpPr>
          <p:nvPr/>
        </p:nvSpPr>
        <p:spPr bwMode="auto">
          <a:xfrm>
            <a:off x="7232650" y="2967038"/>
            <a:ext cx="146050" cy="153987"/>
          </a:xfrm>
          <a:prstGeom prst="ellipse">
            <a:avLst/>
          </a:prstGeom>
          <a:solidFill>
            <a:srgbClr val="1A476F"/>
          </a:solidFill>
          <a:ln w="12065">
            <a:solidFill>
              <a:srgbClr val="1A476F"/>
            </a:solidFill>
            <a:round/>
            <a:headEnd/>
            <a:tailEnd/>
          </a:ln>
        </p:spPr>
        <p:txBody>
          <a:bodyPr/>
          <a:lstStyle/>
          <a:p>
            <a:endParaRPr lang="en-US"/>
          </a:p>
        </p:txBody>
      </p:sp>
      <p:sp>
        <p:nvSpPr>
          <p:cNvPr id="689171" name="Oval 19"/>
          <p:cNvSpPr>
            <a:spLocks noChangeArrowheads="1"/>
          </p:cNvSpPr>
          <p:nvPr/>
        </p:nvSpPr>
        <p:spPr bwMode="auto">
          <a:xfrm>
            <a:off x="8359775" y="3284538"/>
            <a:ext cx="139700" cy="153987"/>
          </a:xfrm>
          <a:prstGeom prst="ellipse">
            <a:avLst/>
          </a:prstGeom>
          <a:solidFill>
            <a:srgbClr val="1A476F"/>
          </a:solidFill>
          <a:ln w="12065">
            <a:solidFill>
              <a:srgbClr val="1A476F"/>
            </a:solidFill>
            <a:round/>
            <a:headEnd/>
            <a:tailEnd/>
          </a:ln>
        </p:spPr>
        <p:txBody>
          <a:bodyPr/>
          <a:lstStyle/>
          <a:p>
            <a:endParaRPr lang="en-US"/>
          </a:p>
        </p:txBody>
      </p:sp>
      <p:sp>
        <p:nvSpPr>
          <p:cNvPr id="689172" name="Freeform 20"/>
          <p:cNvSpPr>
            <a:spLocks/>
          </p:cNvSpPr>
          <p:nvPr/>
        </p:nvSpPr>
        <p:spPr bwMode="auto">
          <a:xfrm>
            <a:off x="2714625" y="2870200"/>
            <a:ext cx="163513" cy="147638"/>
          </a:xfrm>
          <a:custGeom>
            <a:avLst/>
            <a:gdLst>
              <a:gd name="T0" fmla="*/ 81 w 163"/>
              <a:gd name="T1" fmla="*/ 0 h 139"/>
              <a:gd name="T2" fmla="*/ 0 w 163"/>
              <a:gd name="T3" fmla="*/ 139 h 139"/>
              <a:gd name="T4" fmla="*/ 163 w 163"/>
              <a:gd name="T5" fmla="*/ 139 h 139"/>
              <a:gd name="T6" fmla="*/ 81 w 163"/>
              <a:gd name="T7" fmla="*/ 0 h 139"/>
            </a:gdLst>
            <a:ahLst/>
            <a:cxnLst>
              <a:cxn ang="0">
                <a:pos x="T0" y="T1"/>
              </a:cxn>
              <a:cxn ang="0">
                <a:pos x="T2" y="T3"/>
              </a:cxn>
              <a:cxn ang="0">
                <a:pos x="T4" y="T5"/>
              </a:cxn>
              <a:cxn ang="0">
                <a:pos x="T6" y="T7"/>
              </a:cxn>
            </a:cxnLst>
            <a:rect l="0" t="0" r="r" b="b"/>
            <a:pathLst>
              <a:path w="163" h="139">
                <a:moveTo>
                  <a:pt x="81" y="0"/>
                </a:moveTo>
                <a:lnTo>
                  <a:pt x="0" y="139"/>
                </a:lnTo>
                <a:lnTo>
                  <a:pt x="163" y="139"/>
                </a:lnTo>
                <a:lnTo>
                  <a:pt x="81" y="0"/>
                </a:lnTo>
                <a:close/>
              </a:path>
            </a:pathLst>
          </a:custGeom>
          <a:solidFill>
            <a:srgbClr val="90353B"/>
          </a:solidFill>
          <a:ln w="12065">
            <a:solidFill>
              <a:srgbClr val="90353B"/>
            </a:solidFill>
            <a:prstDash val="solid"/>
            <a:round/>
            <a:headEnd/>
            <a:tailEnd/>
          </a:ln>
        </p:spPr>
        <p:txBody>
          <a:bodyPr/>
          <a:lstStyle/>
          <a:p>
            <a:endParaRPr lang="en-US"/>
          </a:p>
        </p:txBody>
      </p:sp>
      <p:sp>
        <p:nvSpPr>
          <p:cNvPr id="689173" name="Freeform 21"/>
          <p:cNvSpPr>
            <a:spLocks/>
          </p:cNvSpPr>
          <p:nvPr/>
        </p:nvSpPr>
        <p:spPr bwMode="auto">
          <a:xfrm>
            <a:off x="1668463" y="2814638"/>
            <a:ext cx="6762750" cy="955675"/>
          </a:xfrm>
          <a:custGeom>
            <a:avLst/>
            <a:gdLst>
              <a:gd name="T0" fmla="*/ 0 w 1392"/>
              <a:gd name="T1" fmla="*/ 187 h 187"/>
              <a:gd name="T2" fmla="*/ 232 w 1392"/>
              <a:gd name="T3" fmla="*/ 40 h 187"/>
              <a:gd name="T4" fmla="*/ 464 w 1392"/>
              <a:gd name="T5" fmla="*/ 15 h 187"/>
              <a:gd name="T6" fmla="*/ 696 w 1392"/>
              <a:gd name="T7" fmla="*/ 5 h 187"/>
              <a:gd name="T8" fmla="*/ 928 w 1392"/>
              <a:gd name="T9" fmla="*/ 1 h 187"/>
              <a:gd name="T10" fmla="*/ 1160 w 1392"/>
              <a:gd name="T11" fmla="*/ 0 h 187"/>
              <a:gd name="T12" fmla="*/ 1392 w 1392"/>
              <a:gd name="T13" fmla="*/ 128 h 187"/>
            </a:gdLst>
            <a:ahLst/>
            <a:cxnLst>
              <a:cxn ang="0">
                <a:pos x="T0" y="T1"/>
              </a:cxn>
              <a:cxn ang="0">
                <a:pos x="T2" y="T3"/>
              </a:cxn>
              <a:cxn ang="0">
                <a:pos x="T4" y="T5"/>
              </a:cxn>
              <a:cxn ang="0">
                <a:pos x="T6" y="T7"/>
              </a:cxn>
              <a:cxn ang="0">
                <a:pos x="T8" y="T9"/>
              </a:cxn>
              <a:cxn ang="0">
                <a:pos x="T10" y="T11"/>
              </a:cxn>
              <a:cxn ang="0">
                <a:pos x="T12" y="T13"/>
              </a:cxn>
            </a:cxnLst>
            <a:rect l="0" t="0" r="r" b="b"/>
            <a:pathLst>
              <a:path w="1392" h="187">
                <a:moveTo>
                  <a:pt x="0" y="187"/>
                </a:moveTo>
                <a:lnTo>
                  <a:pt x="232" y="40"/>
                </a:lnTo>
                <a:lnTo>
                  <a:pt x="464" y="15"/>
                </a:lnTo>
                <a:lnTo>
                  <a:pt x="696" y="5"/>
                </a:lnTo>
                <a:lnTo>
                  <a:pt x="928" y="1"/>
                </a:lnTo>
                <a:lnTo>
                  <a:pt x="1160" y="0"/>
                </a:lnTo>
                <a:lnTo>
                  <a:pt x="1392" y="128"/>
                </a:lnTo>
              </a:path>
            </a:pathLst>
          </a:custGeom>
          <a:noFill/>
          <a:ln w="12065">
            <a:solidFill>
              <a:srgbClr val="55752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689174" name="Line 22"/>
          <p:cNvSpPr>
            <a:spLocks noChangeShapeType="1"/>
          </p:cNvSpPr>
          <p:nvPr/>
        </p:nvSpPr>
        <p:spPr bwMode="auto">
          <a:xfrm>
            <a:off x="1595438" y="3694113"/>
            <a:ext cx="150812" cy="158750"/>
          </a:xfrm>
          <a:prstGeom prst="line">
            <a:avLst/>
          </a:prstGeom>
          <a:noFill/>
          <a:ln w="12065">
            <a:solidFill>
              <a:srgbClr val="55752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89175" name="Line 23"/>
          <p:cNvSpPr>
            <a:spLocks noChangeShapeType="1"/>
          </p:cNvSpPr>
          <p:nvPr/>
        </p:nvSpPr>
        <p:spPr bwMode="auto">
          <a:xfrm flipV="1">
            <a:off x="1595438" y="3687763"/>
            <a:ext cx="150812" cy="158750"/>
          </a:xfrm>
          <a:prstGeom prst="line">
            <a:avLst/>
          </a:prstGeom>
          <a:noFill/>
          <a:ln w="12065">
            <a:solidFill>
              <a:srgbClr val="55752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89176" name="Line 24"/>
          <p:cNvSpPr>
            <a:spLocks noChangeShapeType="1"/>
          </p:cNvSpPr>
          <p:nvPr/>
        </p:nvSpPr>
        <p:spPr bwMode="auto">
          <a:xfrm>
            <a:off x="2722563" y="2943225"/>
            <a:ext cx="152400" cy="158750"/>
          </a:xfrm>
          <a:prstGeom prst="line">
            <a:avLst/>
          </a:prstGeom>
          <a:noFill/>
          <a:ln w="12065">
            <a:solidFill>
              <a:srgbClr val="55752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89177" name="Line 25"/>
          <p:cNvSpPr>
            <a:spLocks noChangeShapeType="1"/>
          </p:cNvSpPr>
          <p:nvPr/>
        </p:nvSpPr>
        <p:spPr bwMode="auto">
          <a:xfrm flipV="1">
            <a:off x="2722563" y="2938463"/>
            <a:ext cx="152400" cy="157162"/>
          </a:xfrm>
          <a:prstGeom prst="line">
            <a:avLst/>
          </a:prstGeom>
          <a:noFill/>
          <a:ln w="12065">
            <a:solidFill>
              <a:srgbClr val="55752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89178" name="Line 26"/>
          <p:cNvSpPr>
            <a:spLocks noChangeShapeType="1"/>
          </p:cNvSpPr>
          <p:nvPr/>
        </p:nvSpPr>
        <p:spPr bwMode="auto">
          <a:xfrm>
            <a:off x="3849688" y="2814638"/>
            <a:ext cx="152400" cy="158750"/>
          </a:xfrm>
          <a:prstGeom prst="line">
            <a:avLst/>
          </a:prstGeom>
          <a:noFill/>
          <a:ln w="12065">
            <a:solidFill>
              <a:srgbClr val="55752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89179" name="Line 27"/>
          <p:cNvSpPr>
            <a:spLocks noChangeShapeType="1"/>
          </p:cNvSpPr>
          <p:nvPr/>
        </p:nvSpPr>
        <p:spPr bwMode="auto">
          <a:xfrm flipV="1">
            <a:off x="3849688" y="2809875"/>
            <a:ext cx="152400" cy="157163"/>
          </a:xfrm>
          <a:prstGeom prst="line">
            <a:avLst/>
          </a:prstGeom>
          <a:noFill/>
          <a:ln w="12065">
            <a:solidFill>
              <a:srgbClr val="55752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89180" name="Line 28"/>
          <p:cNvSpPr>
            <a:spLocks noChangeShapeType="1"/>
          </p:cNvSpPr>
          <p:nvPr/>
        </p:nvSpPr>
        <p:spPr bwMode="auto">
          <a:xfrm>
            <a:off x="4978400" y="2762250"/>
            <a:ext cx="150813" cy="160338"/>
          </a:xfrm>
          <a:prstGeom prst="line">
            <a:avLst/>
          </a:prstGeom>
          <a:noFill/>
          <a:ln w="12065">
            <a:solidFill>
              <a:srgbClr val="55752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89181" name="Line 29"/>
          <p:cNvSpPr>
            <a:spLocks noChangeShapeType="1"/>
          </p:cNvSpPr>
          <p:nvPr/>
        </p:nvSpPr>
        <p:spPr bwMode="auto">
          <a:xfrm flipV="1">
            <a:off x="4978400" y="2759075"/>
            <a:ext cx="150813" cy="157163"/>
          </a:xfrm>
          <a:prstGeom prst="line">
            <a:avLst/>
          </a:prstGeom>
          <a:noFill/>
          <a:ln w="12065">
            <a:solidFill>
              <a:srgbClr val="55752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89182" name="Line 30"/>
          <p:cNvSpPr>
            <a:spLocks noChangeShapeType="1"/>
          </p:cNvSpPr>
          <p:nvPr/>
        </p:nvSpPr>
        <p:spPr bwMode="auto">
          <a:xfrm>
            <a:off x="6105525" y="2743200"/>
            <a:ext cx="149225" cy="160338"/>
          </a:xfrm>
          <a:prstGeom prst="line">
            <a:avLst/>
          </a:prstGeom>
          <a:noFill/>
          <a:ln w="12065">
            <a:solidFill>
              <a:srgbClr val="55752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89183" name="Line 31"/>
          <p:cNvSpPr>
            <a:spLocks noChangeShapeType="1"/>
          </p:cNvSpPr>
          <p:nvPr/>
        </p:nvSpPr>
        <p:spPr bwMode="auto">
          <a:xfrm flipV="1">
            <a:off x="6105525" y="2738438"/>
            <a:ext cx="149225" cy="158750"/>
          </a:xfrm>
          <a:prstGeom prst="line">
            <a:avLst/>
          </a:prstGeom>
          <a:noFill/>
          <a:ln w="12065">
            <a:solidFill>
              <a:srgbClr val="55752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89184" name="Line 32"/>
          <p:cNvSpPr>
            <a:spLocks noChangeShapeType="1"/>
          </p:cNvSpPr>
          <p:nvPr/>
        </p:nvSpPr>
        <p:spPr bwMode="auto">
          <a:xfrm>
            <a:off x="7232650" y="2738438"/>
            <a:ext cx="150813" cy="158750"/>
          </a:xfrm>
          <a:prstGeom prst="line">
            <a:avLst/>
          </a:prstGeom>
          <a:noFill/>
          <a:ln w="12065">
            <a:solidFill>
              <a:srgbClr val="55752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89185" name="Line 33"/>
          <p:cNvSpPr>
            <a:spLocks noChangeShapeType="1"/>
          </p:cNvSpPr>
          <p:nvPr/>
        </p:nvSpPr>
        <p:spPr bwMode="auto">
          <a:xfrm flipV="1">
            <a:off x="7232650" y="2735263"/>
            <a:ext cx="150813" cy="155575"/>
          </a:xfrm>
          <a:prstGeom prst="line">
            <a:avLst/>
          </a:prstGeom>
          <a:noFill/>
          <a:ln w="12065">
            <a:solidFill>
              <a:srgbClr val="55752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89186" name="Line 34"/>
          <p:cNvSpPr>
            <a:spLocks noChangeShapeType="1"/>
          </p:cNvSpPr>
          <p:nvPr/>
        </p:nvSpPr>
        <p:spPr bwMode="auto">
          <a:xfrm>
            <a:off x="8359775" y="3392488"/>
            <a:ext cx="150813" cy="157162"/>
          </a:xfrm>
          <a:prstGeom prst="line">
            <a:avLst/>
          </a:prstGeom>
          <a:noFill/>
          <a:ln w="12065">
            <a:solidFill>
              <a:srgbClr val="55752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89187" name="Line 35"/>
          <p:cNvSpPr>
            <a:spLocks noChangeShapeType="1"/>
          </p:cNvSpPr>
          <p:nvPr/>
        </p:nvSpPr>
        <p:spPr bwMode="auto">
          <a:xfrm flipV="1">
            <a:off x="8359775" y="3387725"/>
            <a:ext cx="150813" cy="158750"/>
          </a:xfrm>
          <a:prstGeom prst="line">
            <a:avLst/>
          </a:prstGeom>
          <a:noFill/>
          <a:ln w="12065">
            <a:solidFill>
              <a:srgbClr val="55752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89188" name="Freeform 36"/>
          <p:cNvSpPr>
            <a:spLocks/>
          </p:cNvSpPr>
          <p:nvPr/>
        </p:nvSpPr>
        <p:spPr bwMode="auto">
          <a:xfrm>
            <a:off x="1668463" y="2008188"/>
            <a:ext cx="6762750" cy="2894012"/>
          </a:xfrm>
          <a:custGeom>
            <a:avLst/>
            <a:gdLst>
              <a:gd name="T0" fmla="*/ 0 w 1392"/>
              <a:gd name="T1" fmla="*/ 567 h 567"/>
              <a:gd name="T2" fmla="*/ 232 w 1392"/>
              <a:gd name="T3" fmla="*/ 182 h 567"/>
              <a:gd name="T4" fmla="*/ 464 w 1392"/>
              <a:gd name="T5" fmla="*/ 84 h 567"/>
              <a:gd name="T6" fmla="*/ 696 w 1392"/>
              <a:gd name="T7" fmla="*/ 87 h 567"/>
              <a:gd name="T8" fmla="*/ 928 w 1392"/>
              <a:gd name="T9" fmla="*/ 71 h 567"/>
              <a:gd name="T10" fmla="*/ 1160 w 1392"/>
              <a:gd name="T11" fmla="*/ 0 h 567"/>
              <a:gd name="T12" fmla="*/ 1392 w 1392"/>
              <a:gd name="T13" fmla="*/ 490 h 567"/>
            </a:gdLst>
            <a:ahLst/>
            <a:cxnLst>
              <a:cxn ang="0">
                <a:pos x="T0" y="T1"/>
              </a:cxn>
              <a:cxn ang="0">
                <a:pos x="T2" y="T3"/>
              </a:cxn>
              <a:cxn ang="0">
                <a:pos x="T4" y="T5"/>
              </a:cxn>
              <a:cxn ang="0">
                <a:pos x="T6" y="T7"/>
              </a:cxn>
              <a:cxn ang="0">
                <a:pos x="T8" y="T9"/>
              </a:cxn>
              <a:cxn ang="0">
                <a:pos x="T10" y="T11"/>
              </a:cxn>
              <a:cxn ang="0">
                <a:pos x="T12" y="T13"/>
              </a:cxn>
            </a:cxnLst>
            <a:rect l="0" t="0" r="r" b="b"/>
            <a:pathLst>
              <a:path w="1392" h="567">
                <a:moveTo>
                  <a:pt x="0" y="567"/>
                </a:moveTo>
                <a:lnTo>
                  <a:pt x="232" y="182"/>
                </a:lnTo>
                <a:lnTo>
                  <a:pt x="464" y="84"/>
                </a:lnTo>
                <a:lnTo>
                  <a:pt x="696" y="87"/>
                </a:lnTo>
                <a:lnTo>
                  <a:pt x="928" y="71"/>
                </a:lnTo>
                <a:lnTo>
                  <a:pt x="1160" y="0"/>
                </a:lnTo>
                <a:lnTo>
                  <a:pt x="1392" y="490"/>
                </a:lnTo>
              </a:path>
            </a:pathLst>
          </a:custGeom>
          <a:noFill/>
          <a:ln w="12065">
            <a:solidFill>
              <a:srgbClr val="E37E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689189" name="Rectangle 37"/>
          <p:cNvSpPr>
            <a:spLocks noChangeArrowheads="1"/>
          </p:cNvSpPr>
          <p:nvPr/>
        </p:nvSpPr>
        <p:spPr bwMode="auto">
          <a:xfrm>
            <a:off x="1595438" y="4827588"/>
            <a:ext cx="146050" cy="152400"/>
          </a:xfrm>
          <a:prstGeom prst="rect">
            <a:avLst/>
          </a:prstGeom>
          <a:solidFill>
            <a:srgbClr val="E37E00"/>
          </a:solidFill>
          <a:ln w="12065">
            <a:solidFill>
              <a:srgbClr val="E37E00"/>
            </a:solidFill>
            <a:miter lim="800000"/>
            <a:headEnd/>
            <a:tailEnd/>
          </a:ln>
        </p:spPr>
        <p:txBody>
          <a:bodyPr/>
          <a:lstStyle/>
          <a:p>
            <a:endParaRPr lang="en-US"/>
          </a:p>
        </p:txBody>
      </p:sp>
      <p:sp>
        <p:nvSpPr>
          <p:cNvPr id="689190" name="Rectangle 38"/>
          <p:cNvSpPr>
            <a:spLocks noChangeArrowheads="1"/>
          </p:cNvSpPr>
          <p:nvPr/>
        </p:nvSpPr>
        <p:spPr bwMode="auto">
          <a:xfrm>
            <a:off x="2722563" y="2860675"/>
            <a:ext cx="146050" cy="153988"/>
          </a:xfrm>
          <a:prstGeom prst="rect">
            <a:avLst/>
          </a:prstGeom>
          <a:solidFill>
            <a:srgbClr val="E37E00"/>
          </a:solidFill>
          <a:ln w="12065">
            <a:solidFill>
              <a:srgbClr val="E37E00"/>
            </a:solidFill>
            <a:miter lim="800000"/>
            <a:headEnd/>
            <a:tailEnd/>
          </a:ln>
        </p:spPr>
        <p:txBody>
          <a:bodyPr/>
          <a:lstStyle/>
          <a:p>
            <a:endParaRPr lang="en-US"/>
          </a:p>
        </p:txBody>
      </p:sp>
      <p:sp>
        <p:nvSpPr>
          <p:cNvPr id="689191" name="Rectangle 39"/>
          <p:cNvSpPr>
            <a:spLocks noChangeArrowheads="1"/>
          </p:cNvSpPr>
          <p:nvPr/>
        </p:nvSpPr>
        <p:spPr bwMode="auto">
          <a:xfrm>
            <a:off x="3849688" y="2360613"/>
            <a:ext cx="146050" cy="152400"/>
          </a:xfrm>
          <a:prstGeom prst="rect">
            <a:avLst/>
          </a:prstGeom>
          <a:solidFill>
            <a:srgbClr val="E37E00"/>
          </a:solidFill>
          <a:ln w="12065">
            <a:solidFill>
              <a:srgbClr val="E37E00"/>
            </a:solidFill>
            <a:miter lim="800000"/>
            <a:headEnd/>
            <a:tailEnd/>
          </a:ln>
        </p:spPr>
        <p:txBody>
          <a:bodyPr/>
          <a:lstStyle/>
          <a:p>
            <a:endParaRPr lang="en-US"/>
          </a:p>
        </p:txBody>
      </p:sp>
      <p:sp>
        <p:nvSpPr>
          <p:cNvPr id="689192" name="Rectangle 40"/>
          <p:cNvSpPr>
            <a:spLocks noChangeArrowheads="1"/>
          </p:cNvSpPr>
          <p:nvPr/>
        </p:nvSpPr>
        <p:spPr bwMode="auto">
          <a:xfrm>
            <a:off x="4978400" y="2376488"/>
            <a:ext cx="144463" cy="153987"/>
          </a:xfrm>
          <a:prstGeom prst="rect">
            <a:avLst/>
          </a:prstGeom>
          <a:solidFill>
            <a:srgbClr val="E37E00"/>
          </a:solidFill>
          <a:ln w="12065">
            <a:solidFill>
              <a:srgbClr val="E37E00"/>
            </a:solidFill>
            <a:miter lim="800000"/>
            <a:headEnd/>
            <a:tailEnd/>
          </a:ln>
        </p:spPr>
        <p:txBody>
          <a:bodyPr/>
          <a:lstStyle/>
          <a:p>
            <a:endParaRPr lang="en-US"/>
          </a:p>
        </p:txBody>
      </p:sp>
      <p:sp>
        <p:nvSpPr>
          <p:cNvPr id="689193" name="Rectangle 41"/>
          <p:cNvSpPr>
            <a:spLocks noChangeArrowheads="1"/>
          </p:cNvSpPr>
          <p:nvPr/>
        </p:nvSpPr>
        <p:spPr bwMode="auto">
          <a:xfrm>
            <a:off x="6105525" y="2293938"/>
            <a:ext cx="146050" cy="152400"/>
          </a:xfrm>
          <a:prstGeom prst="rect">
            <a:avLst/>
          </a:prstGeom>
          <a:solidFill>
            <a:srgbClr val="E37E00"/>
          </a:solidFill>
          <a:ln w="12065">
            <a:solidFill>
              <a:srgbClr val="E37E00"/>
            </a:solidFill>
            <a:miter lim="800000"/>
            <a:headEnd/>
            <a:tailEnd/>
          </a:ln>
        </p:spPr>
        <p:txBody>
          <a:bodyPr/>
          <a:lstStyle/>
          <a:p>
            <a:endParaRPr lang="en-US"/>
          </a:p>
        </p:txBody>
      </p:sp>
      <p:sp>
        <p:nvSpPr>
          <p:cNvPr id="689194" name="Rectangle 42"/>
          <p:cNvSpPr>
            <a:spLocks noChangeArrowheads="1"/>
          </p:cNvSpPr>
          <p:nvPr/>
        </p:nvSpPr>
        <p:spPr bwMode="auto">
          <a:xfrm>
            <a:off x="7232650" y="1931988"/>
            <a:ext cx="146050" cy="153987"/>
          </a:xfrm>
          <a:prstGeom prst="rect">
            <a:avLst/>
          </a:prstGeom>
          <a:solidFill>
            <a:srgbClr val="E37E00"/>
          </a:solidFill>
          <a:ln w="12065">
            <a:solidFill>
              <a:srgbClr val="E37E00"/>
            </a:solidFill>
            <a:miter lim="800000"/>
            <a:headEnd/>
            <a:tailEnd/>
          </a:ln>
        </p:spPr>
        <p:txBody>
          <a:bodyPr/>
          <a:lstStyle/>
          <a:p>
            <a:endParaRPr lang="en-US"/>
          </a:p>
        </p:txBody>
      </p:sp>
      <p:sp>
        <p:nvSpPr>
          <p:cNvPr id="689195" name="Rectangle 43"/>
          <p:cNvSpPr>
            <a:spLocks noChangeArrowheads="1"/>
          </p:cNvSpPr>
          <p:nvPr/>
        </p:nvSpPr>
        <p:spPr bwMode="auto">
          <a:xfrm>
            <a:off x="8359775" y="4433888"/>
            <a:ext cx="146050" cy="152400"/>
          </a:xfrm>
          <a:prstGeom prst="rect">
            <a:avLst/>
          </a:prstGeom>
          <a:solidFill>
            <a:srgbClr val="E37E00"/>
          </a:solidFill>
          <a:ln w="12065">
            <a:solidFill>
              <a:srgbClr val="E37E00"/>
            </a:solidFill>
            <a:miter lim="800000"/>
            <a:headEnd/>
            <a:tailEnd/>
          </a:ln>
        </p:spPr>
        <p:txBody>
          <a:bodyPr/>
          <a:lstStyle/>
          <a:p>
            <a:endParaRPr lang="en-US"/>
          </a:p>
        </p:txBody>
      </p:sp>
      <p:sp>
        <p:nvSpPr>
          <p:cNvPr id="689196" name="Line 44"/>
          <p:cNvSpPr>
            <a:spLocks noChangeShapeType="1"/>
          </p:cNvSpPr>
          <p:nvPr/>
        </p:nvSpPr>
        <p:spPr bwMode="auto">
          <a:xfrm flipV="1">
            <a:off x="1541463" y="1662113"/>
            <a:ext cx="0" cy="3863975"/>
          </a:xfrm>
          <a:prstGeom prst="line">
            <a:avLst/>
          </a:prstGeom>
          <a:noFill/>
          <a:ln w="635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89197" name="Line 45"/>
          <p:cNvSpPr>
            <a:spLocks noChangeShapeType="1"/>
          </p:cNvSpPr>
          <p:nvPr/>
        </p:nvSpPr>
        <p:spPr bwMode="auto">
          <a:xfrm flipH="1">
            <a:off x="1460500" y="5389563"/>
            <a:ext cx="80963" cy="0"/>
          </a:xfrm>
          <a:prstGeom prst="line">
            <a:avLst/>
          </a:prstGeom>
          <a:noFill/>
          <a:ln w="635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89198" name="Rectangle 46"/>
          <p:cNvSpPr>
            <a:spLocks noChangeArrowheads="1"/>
          </p:cNvSpPr>
          <p:nvPr/>
        </p:nvSpPr>
        <p:spPr bwMode="auto">
          <a:xfrm rot="16200000">
            <a:off x="1189038" y="5221288"/>
            <a:ext cx="22542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kumimoji="0" lang="en-US" altLang="en-US" sz="1600">
                <a:solidFill>
                  <a:srgbClr val="000000"/>
                </a:solidFill>
                <a:latin typeface="Arial" charset="0"/>
              </a:rPr>
              <a:t>20</a:t>
            </a:r>
            <a:endParaRPr kumimoji="0" lang="en-US" altLang="en-US" sz="1600">
              <a:latin typeface="Arial" charset="0"/>
            </a:endParaRPr>
          </a:p>
        </p:txBody>
      </p:sp>
      <p:sp>
        <p:nvSpPr>
          <p:cNvPr id="689199" name="Line 47"/>
          <p:cNvSpPr>
            <a:spLocks noChangeShapeType="1"/>
          </p:cNvSpPr>
          <p:nvPr/>
        </p:nvSpPr>
        <p:spPr bwMode="auto">
          <a:xfrm flipH="1">
            <a:off x="1460500" y="4816475"/>
            <a:ext cx="80963" cy="0"/>
          </a:xfrm>
          <a:prstGeom prst="line">
            <a:avLst/>
          </a:prstGeom>
          <a:noFill/>
          <a:ln w="635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89200" name="Rectangle 48"/>
          <p:cNvSpPr>
            <a:spLocks noChangeArrowheads="1"/>
          </p:cNvSpPr>
          <p:nvPr/>
        </p:nvSpPr>
        <p:spPr bwMode="auto">
          <a:xfrm rot="16200000">
            <a:off x="1189038" y="4672013"/>
            <a:ext cx="22542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kumimoji="0" lang="en-US" altLang="en-US" sz="1600">
                <a:solidFill>
                  <a:srgbClr val="000000"/>
                </a:solidFill>
                <a:latin typeface="Arial" charset="0"/>
              </a:rPr>
              <a:t>40</a:t>
            </a:r>
            <a:endParaRPr kumimoji="0" lang="en-US" altLang="en-US" sz="1600">
              <a:latin typeface="Arial" charset="0"/>
            </a:endParaRPr>
          </a:p>
        </p:txBody>
      </p:sp>
      <p:sp>
        <p:nvSpPr>
          <p:cNvPr id="689201" name="Line 49"/>
          <p:cNvSpPr>
            <a:spLocks noChangeShapeType="1"/>
          </p:cNvSpPr>
          <p:nvPr/>
        </p:nvSpPr>
        <p:spPr bwMode="auto">
          <a:xfrm flipH="1">
            <a:off x="1460500" y="4238625"/>
            <a:ext cx="80963" cy="0"/>
          </a:xfrm>
          <a:prstGeom prst="line">
            <a:avLst/>
          </a:prstGeom>
          <a:noFill/>
          <a:ln w="635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89202" name="Rectangle 50"/>
          <p:cNvSpPr>
            <a:spLocks noChangeArrowheads="1"/>
          </p:cNvSpPr>
          <p:nvPr/>
        </p:nvSpPr>
        <p:spPr bwMode="auto">
          <a:xfrm rot="16200000">
            <a:off x="1189038" y="4078288"/>
            <a:ext cx="22542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kumimoji="0" lang="en-US" altLang="en-US" sz="1600">
                <a:solidFill>
                  <a:srgbClr val="000000"/>
                </a:solidFill>
                <a:latin typeface="Arial" charset="0"/>
              </a:rPr>
              <a:t>60</a:t>
            </a:r>
            <a:endParaRPr kumimoji="0" lang="en-US" altLang="en-US" sz="1600">
              <a:latin typeface="Arial" charset="0"/>
            </a:endParaRPr>
          </a:p>
        </p:txBody>
      </p:sp>
      <p:sp>
        <p:nvSpPr>
          <p:cNvPr id="689203" name="Line 51"/>
          <p:cNvSpPr>
            <a:spLocks noChangeShapeType="1"/>
          </p:cNvSpPr>
          <p:nvPr/>
        </p:nvSpPr>
        <p:spPr bwMode="auto">
          <a:xfrm flipH="1">
            <a:off x="1460500" y="3663950"/>
            <a:ext cx="80963" cy="0"/>
          </a:xfrm>
          <a:prstGeom prst="line">
            <a:avLst/>
          </a:prstGeom>
          <a:noFill/>
          <a:ln w="635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89204" name="Rectangle 52"/>
          <p:cNvSpPr>
            <a:spLocks noChangeArrowheads="1"/>
          </p:cNvSpPr>
          <p:nvPr/>
        </p:nvSpPr>
        <p:spPr bwMode="auto">
          <a:xfrm rot="16200000">
            <a:off x="1195388" y="3529013"/>
            <a:ext cx="22542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kumimoji="0" lang="en-US" altLang="en-US" sz="1600">
                <a:solidFill>
                  <a:srgbClr val="000000"/>
                </a:solidFill>
                <a:latin typeface="Arial" charset="0"/>
              </a:rPr>
              <a:t>80</a:t>
            </a:r>
            <a:endParaRPr kumimoji="0" lang="en-US" altLang="en-US" sz="1600">
              <a:latin typeface="Arial" charset="0"/>
            </a:endParaRPr>
          </a:p>
        </p:txBody>
      </p:sp>
      <p:sp>
        <p:nvSpPr>
          <p:cNvPr id="689205" name="Line 53"/>
          <p:cNvSpPr>
            <a:spLocks noChangeShapeType="1"/>
          </p:cNvSpPr>
          <p:nvPr/>
        </p:nvSpPr>
        <p:spPr bwMode="auto">
          <a:xfrm flipH="1">
            <a:off x="1460500" y="3092450"/>
            <a:ext cx="80963" cy="0"/>
          </a:xfrm>
          <a:prstGeom prst="line">
            <a:avLst/>
          </a:prstGeom>
          <a:noFill/>
          <a:ln w="635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89206" name="Rectangle 54"/>
          <p:cNvSpPr>
            <a:spLocks noChangeArrowheads="1"/>
          </p:cNvSpPr>
          <p:nvPr/>
        </p:nvSpPr>
        <p:spPr bwMode="auto">
          <a:xfrm rot="16200000">
            <a:off x="1142207" y="2886869"/>
            <a:ext cx="338137"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kumimoji="0" lang="en-US" altLang="en-US" sz="1600">
                <a:solidFill>
                  <a:srgbClr val="000000"/>
                </a:solidFill>
                <a:latin typeface="Arial" charset="0"/>
              </a:rPr>
              <a:t>100</a:t>
            </a:r>
            <a:endParaRPr kumimoji="0" lang="en-US" altLang="en-US" sz="1600">
              <a:latin typeface="Arial" charset="0"/>
            </a:endParaRPr>
          </a:p>
        </p:txBody>
      </p:sp>
      <p:sp>
        <p:nvSpPr>
          <p:cNvPr id="689207" name="Line 55"/>
          <p:cNvSpPr>
            <a:spLocks noChangeShapeType="1"/>
          </p:cNvSpPr>
          <p:nvPr/>
        </p:nvSpPr>
        <p:spPr bwMode="auto">
          <a:xfrm flipH="1">
            <a:off x="1460500" y="2513013"/>
            <a:ext cx="80963" cy="0"/>
          </a:xfrm>
          <a:prstGeom prst="line">
            <a:avLst/>
          </a:prstGeom>
          <a:noFill/>
          <a:ln w="635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89208" name="Rectangle 56"/>
          <p:cNvSpPr>
            <a:spLocks noChangeArrowheads="1"/>
          </p:cNvSpPr>
          <p:nvPr/>
        </p:nvSpPr>
        <p:spPr bwMode="auto">
          <a:xfrm rot="16200000">
            <a:off x="1143794" y="2329656"/>
            <a:ext cx="338138"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kumimoji="0" lang="en-US" altLang="en-US" sz="1600">
                <a:solidFill>
                  <a:srgbClr val="000000"/>
                </a:solidFill>
                <a:latin typeface="Arial" charset="0"/>
              </a:rPr>
              <a:t>120</a:t>
            </a:r>
            <a:endParaRPr kumimoji="0" lang="en-US" altLang="en-US" sz="1600">
              <a:latin typeface="Arial" charset="0"/>
            </a:endParaRPr>
          </a:p>
        </p:txBody>
      </p:sp>
      <p:sp>
        <p:nvSpPr>
          <p:cNvPr id="689209" name="Line 57"/>
          <p:cNvSpPr>
            <a:spLocks noChangeShapeType="1"/>
          </p:cNvSpPr>
          <p:nvPr/>
        </p:nvSpPr>
        <p:spPr bwMode="auto">
          <a:xfrm flipH="1">
            <a:off x="1460500" y="1938338"/>
            <a:ext cx="80963" cy="0"/>
          </a:xfrm>
          <a:prstGeom prst="line">
            <a:avLst/>
          </a:prstGeom>
          <a:noFill/>
          <a:ln w="635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89210" name="Rectangle 58"/>
          <p:cNvSpPr>
            <a:spLocks noChangeArrowheads="1"/>
          </p:cNvSpPr>
          <p:nvPr/>
        </p:nvSpPr>
        <p:spPr bwMode="auto">
          <a:xfrm rot="16200000">
            <a:off x="1143794" y="1743869"/>
            <a:ext cx="338137"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kumimoji="0" lang="en-US" altLang="en-US" sz="1600">
                <a:solidFill>
                  <a:srgbClr val="000000"/>
                </a:solidFill>
                <a:latin typeface="Arial" charset="0"/>
              </a:rPr>
              <a:t>140</a:t>
            </a:r>
            <a:endParaRPr kumimoji="0" lang="en-US" altLang="en-US" sz="1600">
              <a:latin typeface="Arial" charset="0"/>
            </a:endParaRPr>
          </a:p>
        </p:txBody>
      </p:sp>
      <p:sp>
        <p:nvSpPr>
          <p:cNvPr id="689211" name="Rectangle 59"/>
          <p:cNvSpPr>
            <a:spLocks noChangeArrowheads="1"/>
          </p:cNvSpPr>
          <p:nvPr/>
        </p:nvSpPr>
        <p:spPr bwMode="auto">
          <a:xfrm rot="16200000">
            <a:off x="-142081" y="3401219"/>
            <a:ext cx="22098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kumimoji="0" lang="en-US" altLang="en-US" sz="1800" b="1" dirty="0">
                <a:solidFill>
                  <a:srgbClr val="000000"/>
                </a:solidFill>
                <a:latin typeface="Arial" charset="0"/>
              </a:rPr>
              <a:t>Index of Occurrence</a:t>
            </a:r>
            <a:endParaRPr kumimoji="0" lang="en-US" altLang="en-US" sz="1800" b="1" dirty="0">
              <a:latin typeface="Arial" charset="0"/>
            </a:endParaRPr>
          </a:p>
        </p:txBody>
      </p:sp>
      <p:sp>
        <p:nvSpPr>
          <p:cNvPr id="689212" name="Line 60"/>
          <p:cNvSpPr>
            <a:spLocks noChangeShapeType="1"/>
          </p:cNvSpPr>
          <p:nvPr/>
        </p:nvSpPr>
        <p:spPr bwMode="auto">
          <a:xfrm>
            <a:off x="1541463" y="5526088"/>
            <a:ext cx="7018337" cy="0"/>
          </a:xfrm>
          <a:prstGeom prst="line">
            <a:avLst/>
          </a:prstGeom>
          <a:noFill/>
          <a:ln w="635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89213" name="Line 61"/>
          <p:cNvSpPr>
            <a:spLocks noChangeShapeType="1"/>
          </p:cNvSpPr>
          <p:nvPr/>
        </p:nvSpPr>
        <p:spPr bwMode="auto">
          <a:xfrm>
            <a:off x="1668463" y="5526088"/>
            <a:ext cx="0" cy="82550"/>
          </a:xfrm>
          <a:prstGeom prst="line">
            <a:avLst/>
          </a:prstGeom>
          <a:noFill/>
          <a:ln w="635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89214" name="Rectangle 62"/>
          <p:cNvSpPr>
            <a:spLocks noChangeArrowheads="1"/>
          </p:cNvSpPr>
          <p:nvPr/>
        </p:nvSpPr>
        <p:spPr bwMode="auto">
          <a:xfrm>
            <a:off x="1422400" y="5654675"/>
            <a:ext cx="360363"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kumimoji="0" lang="en-US" altLang="en-US" sz="1600">
                <a:solidFill>
                  <a:srgbClr val="000000"/>
                </a:solidFill>
                <a:latin typeface="Arial" charset="0"/>
              </a:rPr>
              <a:t>Sun</a:t>
            </a:r>
            <a:endParaRPr kumimoji="0" lang="en-US" altLang="en-US" sz="1600">
              <a:latin typeface="Arial" charset="0"/>
            </a:endParaRPr>
          </a:p>
        </p:txBody>
      </p:sp>
      <p:sp>
        <p:nvSpPr>
          <p:cNvPr id="689215" name="Line 63"/>
          <p:cNvSpPr>
            <a:spLocks noChangeShapeType="1"/>
          </p:cNvSpPr>
          <p:nvPr/>
        </p:nvSpPr>
        <p:spPr bwMode="auto">
          <a:xfrm>
            <a:off x="2795588" y="5526088"/>
            <a:ext cx="0" cy="82550"/>
          </a:xfrm>
          <a:prstGeom prst="line">
            <a:avLst/>
          </a:prstGeom>
          <a:noFill/>
          <a:ln w="635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89216" name="Rectangle 64"/>
          <p:cNvSpPr>
            <a:spLocks noChangeArrowheads="1"/>
          </p:cNvSpPr>
          <p:nvPr/>
        </p:nvSpPr>
        <p:spPr bwMode="auto">
          <a:xfrm>
            <a:off x="2527300" y="5654675"/>
            <a:ext cx="395288"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kumimoji="0" lang="en-US" altLang="en-US" sz="1600">
                <a:solidFill>
                  <a:srgbClr val="000000"/>
                </a:solidFill>
                <a:latin typeface="Arial" charset="0"/>
              </a:rPr>
              <a:t>Mon</a:t>
            </a:r>
            <a:endParaRPr kumimoji="0" lang="en-US" altLang="en-US" sz="1600">
              <a:latin typeface="Arial" charset="0"/>
            </a:endParaRPr>
          </a:p>
        </p:txBody>
      </p:sp>
      <p:sp>
        <p:nvSpPr>
          <p:cNvPr id="689217" name="Line 65"/>
          <p:cNvSpPr>
            <a:spLocks noChangeShapeType="1"/>
          </p:cNvSpPr>
          <p:nvPr/>
        </p:nvSpPr>
        <p:spPr bwMode="auto">
          <a:xfrm>
            <a:off x="3924300" y="5526088"/>
            <a:ext cx="0" cy="82550"/>
          </a:xfrm>
          <a:prstGeom prst="line">
            <a:avLst/>
          </a:prstGeom>
          <a:noFill/>
          <a:ln w="635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89218" name="Rectangle 66"/>
          <p:cNvSpPr>
            <a:spLocks noChangeArrowheads="1"/>
          </p:cNvSpPr>
          <p:nvPr/>
        </p:nvSpPr>
        <p:spPr bwMode="auto">
          <a:xfrm>
            <a:off x="3684588" y="5654675"/>
            <a:ext cx="34925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kumimoji="0" lang="en-US" altLang="en-US" sz="1600">
                <a:solidFill>
                  <a:srgbClr val="000000"/>
                </a:solidFill>
                <a:latin typeface="Arial" charset="0"/>
              </a:rPr>
              <a:t>Tue</a:t>
            </a:r>
            <a:endParaRPr kumimoji="0" lang="en-US" altLang="en-US" sz="1600">
              <a:latin typeface="Arial" charset="0"/>
            </a:endParaRPr>
          </a:p>
        </p:txBody>
      </p:sp>
      <p:sp>
        <p:nvSpPr>
          <p:cNvPr id="689219" name="Line 67"/>
          <p:cNvSpPr>
            <a:spLocks noChangeShapeType="1"/>
          </p:cNvSpPr>
          <p:nvPr/>
        </p:nvSpPr>
        <p:spPr bwMode="auto">
          <a:xfrm>
            <a:off x="5049838" y="5526088"/>
            <a:ext cx="0" cy="82550"/>
          </a:xfrm>
          <a:prstGeom prst="line">
            <a:avLst/>
          </a:prstGeom>
          <a:noFill/>
          <a:ln w="635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89220" name="Rectangle 68"/>
          <p:cNvSpPr>
            <a:spLocks noChangeArrowheads="1"/>
          </p:cNvSpPr>
          <p:nvPr/>
        </p:nvSpPr>
        <p:spPr bwMode="auto">
          <a:xfrm>
            <a:off x="4772025" y="5654675"/>
            <a:ext cx="417513"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kumimoji="0" lang="en-US" altLang="en-US" sz="1600">
                <a:solidFill>
                  <a:srgbClr val="000000"/>
                </a:solidFill>
                <a:latin typeface="Arial" charset="0"/>
              </a:rPr>
              <a:t>Wed</a:t>
            </a:r>
            <a:endParaRPr kumimoji="0" lang="en-US" altLang="en-US" sz="1600">
              <a:latin typeface="Arial" charset="0"/>
            </a:endParaRPr>
          </a:p>
        </p:txBody>
      </p:sp>
      <p:sp>
        <p:nvSpPr>
          <p:cNvPr id="689221" name="Line 69"/>
          <p:cNvSpPr>
            <a:spLocks noChangeShapeType="1"/>
          </p:cNvSpPr>
          <p:nvPr/>
        </p:nvSpPr>
        <p:spPr bwMode="auto">
          <a:xfrm>
            <a:off x="6176963" y="5526088"/>
            <a:ext cx="0" cy="82550"/>
          </a:xfrm>
          <a:prstGeom prst="line">
            <a:avLst/>
          </a:prstGeom>
          <a:noFill/>
          <a:ln w="635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89222" name="Rectangle 70"/>
          <p:cNvSpPr>
            <a:spLocks noChangeArrowheads="1"/>
          </p:cNvSpPr>
          <p:nvPr/>
        </p:nvSpPr>
        <p:spPr bwMode="auto">
          <a:xfrm>
            <a:off x="5937250" y="5654675"/>
            <a:ext cx="34925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kumimoji="0" lang="en-US" altLang="en-US" sz="1600">
                <a:solidFill>
                  <a:srgbClr val="000000"/>
                </a:solidFill>
                <a:latin typeface="Arial" charset="0"/>
              </a:rPr>
              <a:t>Thu</a:t>
            </a:r>
            <a:endParaRPr kumimoji="0" lang="en-US" altLang="en-US" sz="1600">
              <a:latin typeface="Arial" charset="0"/>
            </a:endParaRPr>
          </a:p>
        </p:txBody>
      </p:sp>
      <p:sp>
        <p:nvSpPr>
          <p:cNvPr id="689223" name="Line 71"/>
          <p:cNvSpPr>
            <a:spLocks noChangeShapeType="1"/>
          </p:cNvSpPr>
          <p:nvPr/>
        </p:nvSpPr>
        <p:spPr bwMode="auto">
          <a:xfrm>
            <a:off x="7305675" y="5526088"/>
            <a:ext cx="0" cy="82550"/>
          </a:xfrm>
          <a:prstGeom prst="line">
            <a:avLst/>
          </a:prstGeom>
          <a:noFill/>
          <a:ln w="635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89224" name="Rectangle 72"/>
          <p:cNvSpPr>
            <a:spLocks noChangeArrowheads="1"/>
          </p:cNvSpPr>
          <p:nvPr/>
        </p:nvSpPr>
        <p:spPr bwMode="auto">
          <a:xfrm>
            <a:off x="7127875" y="5654675"/>
            <a:ext cx="236538"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kumimoji="0" lang="en-US" altLang="en-US" sz="1600">
                <a:solidFill>
                  <a:srgbClr val="000000"/>
                </a:solidFill>
                <a:latin typeface="Arial" charset="0"/>
              </a:rPr>
              <a:t>Fri</a:t>
            </a:r>
            <a:endParaRPr kumimoji="0" lang="en-US" altLang="en-US" sz="1600">
              <a:latin typeface="Arial" charset="0"/>
            </a:endParaRPr>
          </a:p>
        </p:txBody>
      </p:sp>
      <p:sp>
        <p:nvSpPr>
          <p:cNvPr id="689225" name="Line 73"/>
          <p:cNvSpPr>
            <a:spLocks noChangeShapeType="1"/>
          </p:cNvSpPr>
          <p:nvPr/>
        </p:nvSpPr>
        <p:spPr bwMode="auto">
          <a:xfrm>
            <a:off x="8431213" y="5526088"/>
            <a:ext cx="0" cy="82550"/>
          </a:xfrm>
          <a:prstGeom prst="line">
            <a:avLst/>
          </a:prstGeom>
          <a:noFill/>
          <a:ln w="635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89226" name="Rectangle 74"/>
          <p:cNvSpPr>
            <a:spLocks noChangeArrowheads="1"/>
          </p:cNvSpPr>
          <p:nvPr/>
        </p:nvSpPr>
        <p:spPr bwMode="auto">
          <a:xfrm>
            <a:off x="8213725" y="5654675"/>
            <a:ext cx="3048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kumimoji="0" lang="en-US" altLang="en-US" sz="1600">
                <a:solidFill>
                  <a:srgbClr val="000000"/>
                </a:solidFill>
                <a:latin typeface="Arial" charset="0"/>
              </a:rPr>
              <a:t>Sat</a:t>
            </a:r>
            <a:endParaRPr kumimoji="0" lang="en-US" altLang="en-US" sz="1600">
              <a:latin typeface="Arial" charset="0"/>
            </a:endParaRPr>
          </a:p>
        </p:txBody>
      </p:sp>
      <p:sp>
        <p:nvSpPr>
          <p:cNvPr id="689227" name="Rectangle 75"/>
          <p:cNvSpPr>
            <a:spLocks noChangeArrowheads="1"/>
          </p:cNvSpPr>
          <p:nvPr/>
        </p:nvSpPr>
        <p:spPr bwMode="auto">
          <a:xfrm>
            <a:off x="4359275" y="5897563"/>
            <a:ext cx="135890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kumimoji="0" lang="en-US" altLang="en-US" sz="1800" b="1">
                <a:solidFill>
                  <a:srgbClr val="000000"/>
                </a:solidFill>
                <a:latin typeface="Arial" charset="0"/>
              </a:rPr>
              <a:t>Day of Week</a:t>
            </a:r>
            <a:endParaRPr kumimoji="0" lang="en-US" altLang="en-US" sz="1800" b="1">
              <a:latin typeface="Arial" charset="0"/>
            </a:endParaRPr>
          </a:p>
        </p:txBody>
      </p:sp>
      <p:sp>
        <p:nvSpPr>
          <p:cNvPr id="689228" name="Rectangle 76"/>
          <p:cNvSpPr>
            <a:spLocks noChangeArrowheads="1"/>
          </p:cNvSpPr>
          <p:nvPr/>
        </p:nvSpPr>
        <p:spPr bwMode="auto">
          <a:xfrm>
            <a:off x="809440" y="848014"/>
            <a:ext cx="7962900" cy="746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r>
              <a:rPr kumimoji="0" lang="en-US" altLang="en-US" sz="2100" b="1" dirty="0">
                <a:solidFill>
                  <a:srgbClr val="00002A"/>
                </a:solidFill>
                <a:latin typeface="Arial" charset="0"/>
              </a:rPr>
              <a:t>Index of Occurrence of Delivery Route: </a:t>
            </a:r>
            <a:r>
              <a:rPr kumimoji="0" lang="en-US" altLang="en-US" sz="2100" b="1" dirty="0">
                <a:solidFill>
                  <a:srgbClr val="E37E00"/>
                </a:solidFill>
                <a:latin typeface="Arial" charset="0"/>
              </a:rPr>
              <a:t>Florida</a:t>
            </a:r>
            <a:r>
              <a:rPr kumimoji="0" lang="en-US" altLang="en-US" sz="2100" b="1" dirty="0">
                <a:solidFill>
                  <a:srgbClr val="00002A"/>
                </a:solidFill>
                <a:latin typeface="Arial" charset="0"/>
              </a:rPr>
              <a:t> 2004-2006*</a:t>
            </a:r>
          </a:p>
          <a:p>
            <a:r>
              <a:rPr kumimoji="0" lang="en-US" altLang="en-US" sz="1400" b="1" dirty="0">
                <a:solidFill>
                  <a:srgbClr val="00002A"/>
                </a:solidFill>
                <a:latin typeface="Arial" charset="0"/>
              </a:rPr>
              <a:t>Singletons, 34-41 Weeks, No Previous Cesarean, Low Documented Risk, and No Medical Induction (N=263,326)</a:t>
            </a:r>
          </a:p>
        </p:txBody>
      </p:sp>
      <p:sp>
        <p:nvSpPr>
          <p:cNvPr id="689229" name="Rectangle 77"/>
          <p:cNvSpPr>
            <a:spLocks noChangeArrowheads="1"/>
          </p:cNvSpPr>
          <p:nvPr/>
        </p:nvSpPr>
        <p:spPr bwMode="auto">
          <a:xfrm>
            <a:off x="3581400" y="3687763"/>
            <a:ext cx="3048000" cy="1066800"/>
          </a:xfrm>
          <a:prstGeom prst="rect">
            <a:avLst/>
          </a:prstGeom>
          <a:solidFill>
            <a:srgbClr val="FFFFFF"/>
          </a:solidFill>
          <a:ln w="6350">
            <a:solidFill>
              <a:srgbClr val="000000"/>
            </a:solidFill>
            <a:miter lim="800000"/>
            <a:headEnd/>
            <a:tailEnd/>
          </a:ln>
        </p:spPr>
        <p:txBody>
          <a:bodyPr/>
          <a:lstStyle/>
          <a:p>
            <a:endParaRPr lang="en-US"/>
          </a:p>
        </p:txBody>
      </p:sp>
      <p:sp>
        <p:nvSpPr>
          <p:cNvPr id="689230" name="Line 78"/>
          <p:cNvSpPr>
            <a:spLocks noChangeShapeType="1"/>
          </p:cNvSpPr>
          <p:nvPr/>
        </p:nvSpPr>
        <p:spPr bwMode="auto">
          <a:xfrm>
            <a:off x="3668713" y="3886200"/>
            <a:ext cx="757237" cy="0"/>
          </a:xfrm>
          <a:prstGeom prst="line">
            <a:avLst/>
          </a:prstGeom>
          <a:noFill/>
          <a:ln w="12065">
            <a:solidFill>
              <a:srgbClr val="1A476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89231" name="Oval 79"/>
          <p:cNvSpPr>
            <a:spLocks noChangeArrowheads="1"/>
          </p:cNvSpPr>
          <p:nvPr/>
        </p:nvSpPr>
        <p:spPr bwMode="auto">
          <a:xfrm>
            <a:off x="3975100" y="3808413"/>
            <a:ext cx="146050" cy="152400"/>
          </a:xfrm>
          <a:prstGeom prst="ellipse">
            <a:avLst/>
          </a:prstGeom>
          <a:solidFill>
            <a:srgbClr val="1A476F"/>
          </a:solidFill>
          <a:ln w="12065">
            <a:solidFill>
              <a:srgbClr val="1A476F"/>
            </a:solidFill>
            <a:round/>
            <a:headEnd/>
            <a:tailEnd/>
          </a:ln>
        </p:spPr>
        <p:txBody>
          <a:bodyPr/>
          <a:lstStyle/>
          <a:p>
            <a:endParaRPr lang="en-US"/>
          </a:p>
        </p:txBody>
      </p:sp>
      <p:sp>
        <p:nvSpPr>
          <p:cNvPr id="689232" name="Line 80"/>
          <p:cNvSpPr>
            <a:spLocks noChangeShapeType="1"/>
          </p:cNvSpPr>
          <p:nvPr/>
        </p:nvSpPr>
        <p:spPr bwMode="auto">
          <a:xfrm>
            <a:off x="3668713" y="4183063"/>
            <a:ext cx="757237" cy="0"/>
          </a:xfrm>
          <a:prstGeom prst="line">
            <a:avLst/>
          </a:prstGeom>
          <a:noFill/>
          <a:ln w="12065">
            <a:solidFill>
              <a:srgbClr val="55752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89233" name="Line 81"/>
          <p:cNvSpPr>
            <a:spLocks noChangeShapeType="1"/>
          </p:cNvSpPr>
          <p:nvPr/>
        </p:nvSpPr>
        <p:spPr bwMode="auto">
          <a:xfrm>
            <a:off x="3975100" y="4105275"/>
            <a:ext cx="149225" cy="158750"/>
          </a:xfrm>
          <a:prstGeom prst="line">
            <a:avLst/>
          </a:prstGeom>
          <a:noFill/>
          <a:ln w="12065">
            <a:solidFill>
              <a:srgbClr val="55752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89234" name="Line 82"/>
          <p:cNvSpPr>
            <a:spLocks noChangeShapeType="1"/>
          </p:cNvSpPr>
          <p:nvPr/>
        </p:nvSpPr>
        <p:spPr bwMode="auto">
          <a:xfrm flipV="1">
            <a:off x="3975100" y="4098925"/>
            <a:ext cx="149225" cy="160338"/>
          </a:xfrm>
          <a:prstGeom prst="line">
            <a:avLst/>
          </a:prstGeom>
          <a:noFill/>
          <a:ln w="12065">
            <a:solidFill>
              <a:srgbClr val="55752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89235" name="Line 83"/>
          <p:cNvSpPr>
            <a:spLocks noChangeShapeType="1"/>
          </p:cNvSpPr>
          <p:nvPr/>
        </p:nvSpPr>
        <p:spPr bwMode="auto">
          <a:xfrm>
            <a:off x="3678238" y="4503738"/>
            <a:ext cx="757237" cy="0"/>
          </a:xfrm>
          <a:prstGeom prst="line">
            <a:avLst/>
          </a:prstGeom>
          <a:noFill/>
          <a:ln w="12065">
            <a:solidFill>
              <a:srgbClr val="E37E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89236" name="Rectangle 84"/>
          <p:cNvSpPr>
            <a:spLocks noChangeArrowheads="1"/>
          </p:cNvSpPr>
          <p:nvPr/>
        </p:nvSpPr>
        <p:spPr bwMode="auto">
          <a:xfrm>
            <a:off x="3984625" y="4425950"/>
            <a:ext cx="146050" cy="153988"/>
          </a:xfrm>
          <a:prstGeom prst="rect">
            <a:avLst/>
          </a:prstGeom>
          <a:solidFill>
            <a:srgbClr val="E37E00"/>
          </a:solidFill>
          <a:ln w="12065">
            <a:solidFill>
              <a:srgbClr val="E37E00"/>
            </a:solidFill>
            <a:miter lim="800000"/>
            <a:headEnd/>
            <a:tailEnd/>
          </a:ln>
        </p:spPr>
        <p:txBody>
          <a:bodyPr/>
          <a:lstStyle/>
          <a:p>
            <a:endParaRPr lang="en-US"/>
          </a:p>
        </p:txBody>
      </p:sp>
      <p:sp>
        <p:nvSpPr>
          <p:cNvPr id="689237" name="Rectangle 85"/>
          <p:cNvSpPr>
            <a:spLocks noChangeArrowheads="1"/>
          </p:cNvSpPr>
          <p:nvPr/>
        </p:nvSpPr>
        <p:spPr bwMode="auto">
          <a:xfrm>
            <a:off x="4548188" y="3771900"/>
            <a:ext cx="630237"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kumimoji="0" lang="en-US" altLang="en-US" sz="1400" b="1">
                <a:solidFill>
                  <a:srgbClr val="000000"/>
                </a:solidFill>
                <a:latin typeface="Arial" charset="0"/>
              </a:rPr>
              <a:t>Vaginal</a:t>
            </a:r>
            <a:endParaRPr kumimoji="0" lang="en-US" altLang="en-US" sz="1400" b="1">
              <a:latin typeface="Arial" charset="0"/>
            </a:endParaRPr>
          </a:p>
        </p:txBody>
      </p:sp>
      <p:sp>
        <p:nvSpPr>
          <p:cNvPr id="689238" name="Rectangle 86"/>
          <p:cNvSpPr>
            <a:spLocks noChangeArrowheads="1"/>
          </p:cNvSpPr>
          <p:nvPr/>
        </p:nvSpPr>
        <p:spPr bwMode="auto">
          <a:xfrm>
            <a:off x="4548188" y="4068763"/>
            <a:ext cx="17430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kumimoji="0" lang="en-US" altLang="en-US" sz="1400" b="1">
                <a:solidFill>
                  <a:srgbClr val="000000"/>
                </a:solidFill>
                <a:latin typeface="Arial" charset="0"/>
              </a:rPr>
              <a:t>Cesarean with Labor</a:t>
            </a:r>
            <a:endParaRPr kumimoji="0" lang="en-US" altLang="en-US" sz="1400" b="1">
              <a:latin typeface="Arial" charset="0"/>
            </a:endParaRPr>
          </a:p>
        </p:txBody>
      </p:sp>
      <p:sp>
        <p:nvSpPr>
          <p:cNvPr id="689239" name="Rectangle 87"/>
          <p:cNvSpPr>
            <a:spLocks noChangeArrowheads="1"/>
          </p:cNvSpPr>
          <p:nvPr/>
        </p:nvSpPr>
        <p:spPr bwMode="auto">
          <a:xfrm>
            <a:off x="4556125" y="4389438"/>
            <a:ext cx="2017713"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kumimoji="0" lang="en-US" altLang="en-US" sz="1400" b="1">
                <a:solidFill>
                  <a:srgbClr val="000000"/>
                </a:solidFill>
                <a:latin typeface="Arial" charset="0"/>
              </a:rPr>
              <a:t>Cesarean without Labor</a:t>
            </a:r>
            <a:endParaRPr kumimoji="0" lang="en-US" altLang="en-US" sz="1400" b="1">
              <a:latin typeface="Arial" charset="0"/>
            </a:endParaRPr>
          </a:p>
        </p:txBody>
      </p:sp>
      <p:sp>
        <p:nvSpPr>
          <p:cNvPr id="689240" name="Rectangle 88"/>
          <p:cNvSpPr>
            <a:spLocks noChangeArrowheads="1"/>
          </p:cNvSpPr>
          <p:nvPr/>
        </p:nvSpPr>
        <p:spPr bwMode="auto">
          <a:xfrm>
            <a:off x="762000" y="6461125"/>
            <a:ext cx="201295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kumimoji="0" lang="en-US" altLang="en-US" sz="1600">
                <a:latin typeface="Arial" charset="0"/>
              </a:rPr>
              <a:t>Goodman, et al, 2008.</a:t>
            </a:r>
          </a:p>
        </p:txBody>
      </p:sp>
    </p:spTree>
    <p:extLst>
      <p:ext uri="{BB962C8B-B14F-4D97-AF65-F5344CB8AC3E}">
        <p14:creationId xmlns:p14="http://schemas.microsoft.com/office/powerpoint/2010/main" val="1119511112"/>
      </p:ext>
    </p:extLst>
  </p:cSld>
  <p:clrMapOvr>
    <a:masterClrMapping/>
  </p:clrMapOvr>
  <p:transition>
    <p:wipe dir="d"/>
  </p:transition>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1202" name="Rectangle 2"/>
          <p:cNvSpPr>
            <a:spLocks noGrp="1" noChangeArrowheads="1"/>
          </p:cNvSpPr>
          <p:nvPr>
            <p:ph type="title"/>
          </p:nvPr>
        </p:nvSpPr>
        <p:spPr>
          <a:xfrm>
            <a:off x="609600" y="76200"/>
            <a:ext cx="8229600" cy="731838"/>
          </a:xfrm>
        </p:spPr>
        <p:txBody>
          <a:bodyPr/>
          <a:lstStyle/>
          <a:p>
            <a:r>
              <a:rPr lang="en-US" altLang="en-US"/>
              <a:t>Day of the Week: Late Preterm</a:t>
            </a:r>
          </a:p>
        </p:txBody>
      </p:sp>
      <p:sp>
        <p:nvSpPr>
          <p:cNvPr id="691203" name="Rectangle 3"/>
          <p:cNvSpPr>
            <a:spLocks noChangeArrowheads="1"/>
          </p:cNvSpPr>
          <p:nvPr/>
        </p:nvSpPr>
        <p:spPr bwMode="auto">
          <a:xfrm>
            <a:off x="762000" y="762000"/>
            <a:ext cx="8016875" cy="5486400"/>
          </a:xfrm>
          <a:prstGeom prst="rect">
            <a:avLst/>
          </a:prstGeom>
          <a:solidFill>
            <a:srgbClr val="CCFFC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grpSp>
        <p:nvGrpSpPr>
          <p:cNvPr id="691204" name="Group 4"/>
          <p:cNvGrpSpPr>
            <a:grpSpLocks/>
          </p:cNvGrpSpPr>
          <p:nvPr/>
        </p:nvGrpSpPr>
        <p:grpSpPr bwMode="auto">
          <a:xfrm>
            <a:off x="1470025" y="1592263"/>
            <a:ext cx="7102475" cy="3940175"/>
            <a:chOff x="893" y="1147"/>
            <a:chExt cx="4506" cy="2198"/>
          </a:xfrm>
        </p:grpSpPr>
        <p:sp>
          <p:nvSpPr>
            <p:cNvPr id="691205" name="Rectangle 5"/>
            <p:cNvSpPr>
              <a:spLocks noChangeArrowheads="1"/>
            </p:cNvSpPr>
            <p:nvPr/>
          </p:nvSpPr>
          <p:spPr bwMode="auto">
            <a:xfrm>
              <a:off x="945" y="1147"/>
              <a:ext cx="4454" cy="2147"/>
            </a:xfrm>
            <a:prstGeom prst="rect">
              <a:avLst/>
            </a:prstGeom>
            <a:solidFill>
              <a:srgbClr val="FFFFFF"/>
            </a:solidFill>
            <a:ln w="6350">
              <a:solidFill>
                <a:srgbClr val="FFFFFF"/>
              </a:solidFill>
              <a:miter lim="800000"/>
              <a:headEnd/>
              <a:tailEnd/>
            </a:ln>
          </p:spPr>
          <p:txBody>
            <a:bodyPr/>
            <a:lstStyle/>
            <a:p>
              <a:endParaRPr lang="en-US"/>
            </a:p>
          </p:txBody>
        </p:sp>
        <p:sp>
          <p:nvSpPr>
            <p:cNvPr id="691206" name="Line 6"/>
            <p:cNvSpPr>
              <a:spLocks noChangeShapeType="1"/>
            </p:cNvSpPr>
            <p:nvPr/>
          </p:nvSpPr>
          <p:spPr bwMode="auto">
            <a:xfrm>
              <a:off x="945" y="2895"/>
              <a:ext cx="4454" cy="0"/>
            </a:xfrm>
            <a:prstGeom prst="line">
              <a:avLst/>
            </a:prstGeom>
            <a:noFill/>
            <a:ln w="12065">
              <a:solidFill>
                <a:srgbClr val="EAF2F3"/>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91207" name="Line 7"/>
            <p:cNvSpPr>
              <a:spLocks noChangeShapeType="1"/>
            </p:cNvSpPr>
            <p:nvPr/>
          </p:nvSpPr>
          <p:spPr bwMode="auto">
            <a:xfrm>
              <a:off x="945" y="2577"/>
              <a:ext cx="4454" cy="0"/>
            </a:xfrm>
            <a:prstGeom prst="line">
              <a:avLst/>
            </a:prstGeom>
            <a:noFill/>
            <a:ln w="12065">
              <a:solidFill>
                <a:srgbClr val="EAF2F3"/>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91208" name="Line 8"/>
            <p:cNvSpPr>
              <a:spLocks noChangeShapeType="1"/>
            </p:cNvSpPr>
            <p:nvPr/>
          </p:nvSpPr>
          <p:spPr bwMode="auto">
            <a:xfrm>
              <a:off x="945" y="2261"/>
              <a:ext cx="4454" cy="0"/>
            </a:xfrm>
            <a:prstGeom prst="line">
              <a:avLst/>
            </a:prstGeom>
            <a:noFill/>
            <a:ln w="12065">
              <a:solidFill>
                <a:srgbClr val="EAF2F3"/>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91209" name="Line 9"/>
            <p:cNvSpPr>
              <a:spLocks noChangeShapeType="1"/>
            </p:cNvSpPr>
            <p:nvPr/>
          </p:nvSpPr>
          <p:spPr bwMode="auto">
            <a:xfrm>
              <a:off x="945" y="1943"/>
              <a:ext cx="4454" cy="0"/>
            </a:xfrm>
            <a:prstGeom prst="line">
              <a:avLst/>
            </a:prstGeom>
            <a:noFill/>
            <a:ln w="12065">
              <a:solidFill>
                <a:srgbClr val="EAF2F3"/>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91210" name="Line 10"/>
            <p:cNvSpPr>
              <a:spLocks noChangeShapeType="1"/>
            </p:cNvSpPr>
            <p:nvPr/>
          </p:nvSpPr>
          <p:spPr bwMode="auto">
            <a:xfrm>
              <a:off x="945" y="1624"/>
              <a:ext cx="4454" cy="0"/>
            </a:xfrm>
            <a:prstGeom prst="line">
              <a:avLst/>
            </a:prstGeom>
            <a:noFill/>
            <a:ln w="12065">
              <a:solidFill>
                <a:srgbClr val="EAF2F3"/>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91211" name="Line 11"/>
            <p:cNvSpPr>
              <a:spLocks noChangeShapeType="1"/>
            </p:cNvSpPr>
            <p:nvPr/>
          </p:nvSpPr>
          <p:spPr bwMode="auto">
            <a:xfrm>
              <a:off x="945" y="1306"/>
              <a:ext cx="4454" cy="0"/>
            </a:xfrm>
            <a:prstGeom prst="line">
              <a:avLst/>
            </a:prstGeom>
            <a:noFill/>
            <a:ln w="12065">
              <a:solidFill>
                <a:srgbClr val="EAF2F3"/>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91212" name="Line 12"/>
            <p:cNvSpPr>
              <a:spLocks noChangeShapeType="1"/>
            </p:cNvSpPr>
            <p:nvPr/>
          </p:nvSpPr>
          <p:spPr bwMode="auto">
            <a:xfrm>
              <a:off x="945" y="1943"/>
              <a:ext cx="4454" cy="0"/>
            </a:xfrm>
            <a:prstGeom prst="line">
              <a:avLst/>
            </a:prstGeom>
            <a:noFill/>
            <a:ln w="24765">
              <a:solidFill>
                <a:srgbClr val="C10534"/>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91213" name="Freeform 13"/>
            <p:cNvSpPr>
              <a:spLocks/>
            </p:cNvSpPr>
            <p:nvPr/>
          </p:nvSpPr>
          <p:spPr bwMode="auto">
            <a:xfrm>
              <a:off x="1027" y="1822"/>
              <a:ext cx="4293" cy="281"/>
            </a:xfrm>
            <a:custGeom>
              <a:avLst/>
              <a:gdLst>
                <a:gd name="T0" fmla="*/ 0 w 1403"/>
                <a:gd name="T1" fmla="*/ 91 h 91"/>
                <a:gd name="T2" fmla="*/ 233 w 1403"/>
                <a:gd name="T3" fmla="*/ 38 h 91"/>
                <a:gd name="T4" fmla="*/ 467 w 1403"/>
                <a:gd name="T5" fmla="*/ 0 h 91"/>
                <a:gd name="T6" fmla="*/ 701 w 1403"/>
                <a:gd name="T7" fmla="*/ 12 h 91"/>
                <a:gd name="T8" fmla="*/ 935 w 1403"/>
                <a:gd name="T9" fmla="*/ 21 h 91"/>
                <a:gd name="T10" fmla="*/ 1169 w 1403"/>
                <a:gd name="T11" fmla="*/ 32 h 91"/>
                <a:gd name="T12" fmla="*/ 1403 w 1403"/>
                <a:gd name="T13" fmla="*/ 79 h 91"/>
              </a:gdLst>
              <a:ahLst/>
              <a:cxnLst>
                <a:cxn ang="0">
                  <a:pos x="T0" y="T1"/>
                </a:cxn>
                <a:cxn ang="0">
                  <a:pos x="T2" y="T3"/>
                </a:cxn>
                <a:cxn ang="0">
                  <a:pos x="T4" y="T5"/>
                </a:cxn>
                <a:cxn ang="0">
                  <a:pos x="T6" y="T7"/>
                </a:cxn>
                <a:cxn ang="0">
                  <a:pos x="T8" y="T9"/>
                </a:cxn>
                <a:cxn ang="0">
                  <a:pos x="T10" y="T11"/>
                </a:cxn>
                <a:cxn ang="0">
                  <a:pos x="T12" y="T13"/>
                </a:cxn>
              </a:cxnLst>
              <a:rect l="0" t="0" r="r" b="b"/>
              <a:pathLst>
                <a:path w="1403" h="91">
                  <a:moveTo>
                    <a:pt x="0" y="91"/>
                  </a:moveTo>
                  <a:lnTo>
                    <a:pt x="233" y="38"/>
                  </a:lnTo>
                  <a:lnTo>
                    <a:pt x="467" y="0"/>
                  </a:lnTo>
                  <a:lnTo>
                    <a:pt x="701" y="12"/>
                  </a:lnTo>
                  <a:lnTo>
                    <a:pt x="935" y="21"/>
                  </a:lnTo>
                  <a:lnTo>
                    <a:pt x="1169" y="32"/>
                  </a:lnTo>
                  <a:lnTo>
                    <a:pt x="1403" y="79"/>
                  </a:lnTo>
                </a:path>
              </a:pathLst>
            </a:custGeom>
            <a:noFill/>
            <a:ln w="12065">
              <a:solidFill>
                <a:srgbClr val="1A476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691214" name="Oval 14"/>
            <p:cNvSpPr>
              <a:spLocks noChangeArrowheads="1"/>
            </p:cNvSpPr>
            <p:nvPr/>
          </p:nvSpPr>
          <p:spPr bwMode="auto">
            <a:xfrm>
              <a:off x="982" y="2057"/>
              <a:ext cx="91" cy="90"/>
            </a:xfrm>
            <a:prstGeom prst="ellipse">
              <a:avLst/>
            </a:prstGeom>
            <a:solidFill>
              <a:srgbClr val="1A476F"/>
            </a:solidFill>
            <a:ln w="12065">
              <a:solidFill>
                <a:srgbClr val="1A476F"/>
              </a:solidFill>
              <a:round/>
              <a:headEnd/>
              <a:tailEnd/>
            </a:ln>
          </p:spPr>
          <p:txBody>
            <a:bodyPr/>
            <a:lstStyle/>
            <a:p>
              <a:endParaRPr lang="en-US"/>
            </a:p>
          </p:txBody>
        </p:sp>
        <p:sp>
          <p:nvSpPr>
            <p:cNvPr id="691215" name="Oval 15"/>
            <p:cNvSpPr>
              <a:spLocks noChangeArrowheads="1"/>
            </p:cNvSpPr>
            <p:nvPr/>
          </p:nvSpPr>
          <p:spPr bwMode="auto">
            <a:xfrm>
              <a:off x="1694" y="1893"/>
              <a:ext cx="90" cy="90"/>
            </a:xfrm>
            <a:prstGeom prst="ellipse">
              <a:avLst/>
            </a:prstGeom>
            <a:solidFill>
              <a:srgbClr val="1A476F"/>
            </a:solidFill>
            <a:ln w="12065">
              <a:solidFill>
                <a:srgbClr val="1A476F"/>
              </a:solidFill>
              <a:round/>
              <a:headEnd/>
              <a:tailEnd/>
            </a:ln>
          </p:spPr>
          <p:txBody>
            <a:bodyPr/>
            <a:lstStyle/>
            <a:p>
              <a:endParaRPr lang="en-US"/>
            </a:p>
          </p:txBody>
        </p:sp>
        <p:sp>
          <p:nvSpPr>
            <p:cNvPr id="691216" name="Oval 16"/>
            <p:cNvSpPr>
              <a:spLocks noChangeArrowheads="1"/>
            </p:cNvSpPr>
            <p:nvPr/>
          </p:nvSpPr>
          <p:spPr bwMode="auto">
            <a:xfrm>
              <a:off x="2410" y="1775"/>
              <a:ext cx="89" cy="94"/>
            </a:xfrm>
            <a:prstGeom prst="ellipse">
              <a:avLst/>
            </a:prstGeom>
            <a:solidFill>
              <a:srgbClr val="1A476F"/>
            </a:solidFill>
            <a:ln w="12065">
              <a:solidFill>
                <a:srgbClr val="1A476F"/>
              </a:solidFill>
              <a:round/>
              <a:headEnd/>
              <a:tailEnd/>
            </a:ln>
          </p:spPr>
          <p:txBody>
            <a:bodyPr/>
            <a:lstStyle/>
            <a:p>
              <a:endParaRPr lang="en-US"/>
            </a:p>
          </p:txBody>
        </p:sp>
        <p:sp>
          <p:nvSpPr>
            <p:cNvPr id="691217" name="Oval 17"/>
            <p:cNvSpPr>
              <a:spLocks noChangeArrowheads="1"/>
            </p:cNvSpPr>
            <p:nvPr/>
          </p:nvSpPr>
          <p:spPr bwMode="auto">
            <a:xfrm>
              <a:off x="3125" y="1812"/>
              <a:ext cx="93" cy="90"/>
            </a:xfrm>
            <a:prstGeom prst="ellipse">
              <a:avLst/>
            </a:prstGeom>
            <a:solidFill>
              <a:srgbClr val="1A476F"/>
            </a:solidFill>
            <a:ln w="12065">
              <a:solidFill>
                <a:srgbClr val="1A476F"/>
              </a:solidFill>
              <a:round/>
              <a:headEnd/>
              <a:tailEnd/>
            </a:ln>
          </p:spPr>
          <p:txBody>
            <a:bodyPr/>
            <a:lstStyle/>
            <a:p>
              <a:endParaRPr lang="en-US"/>
            </a:p>
          </p:txBody>
        </p:sp>
        <p:sp>
          <p:nvSpPr>
            <p:cNvPr id="691218" name="Oval 18"/>
            <p:cNvSpPr>
              <a:spLocks noChangeArrowheads="1"/>
            </p:cNvSpPr>
            <p:nvPr/>
          </p:nvSpPr>
          <p:spPr bwMode="auto">
            <a:xfrm>
              <a:off x="3842" y="1841"/>
              <a:ext cx="91" cy="89"/>
            </a:xfrm>
            <a:prstGeom prst="ellipse">
              <a:avLst/>
            </a:prstGeom>
            <a:solidFill>
              <a:srgbClr val="1A476F"/>
            </a:solidFill>
            <a:ln w="12065">
              <a:solidFill>
                <a:srgbClr val="1A476F"/>
              </a:solidFill>
              <a:round/>
              <a:headEnd/>
              <a:tailEnd/>
            </a:ln>
          </p:spPr>
          <p:txBody>
            <a:bodyPr/>
            <a:lstStyle/>
            <a:p>
              <a:endParaRPr lang="en-US"/>
            </a:p>
          </p:txBody>
        </p:sp>
        <p:sp>
          <p:nvSpPr>
            <p:cNvPr id="691219" name="Oval 19"/>
            <p:cNvSpPr>
              <a:spLocks noChangeArrowheads="1"/>
            </p:cNvSpPr>
            <p:nvPr/>
          </p:nvSpPr>
          <p:spPr bwMode="auto">
            <a:xfrm>
              <a:off x="4558" y="1875"/>
              <a:ext cx="91" cy="88"/>
            </a:xfrm>
            <a:prstGeom prst="ellipse">
              <a:avLst/>
            </a:prstGeom>
            <a:solidFill>
              <a:srgbClr val="1A476F"/>
            </a:solidFill>
            <a:ln w="12065">
              <a:solidFill>
                <a:srgbClr val="1A476F"/>
              </a:solidFill>
              <a:round/>
              <a:headEnd/>
              <a:tailEnd/>
            </a:ln>
          </p:spPr>
          <p:txBody>
            <a:bodyPr/>
            <a:lstStyle/>
            <a:p>
              <a:endParaRPr lang="en-US"/>
            </a:p>
          </p:txBody>
        </p:sp>
        <p:sp>
          <p:nvSpPr>
            <p:cNvPr id="691220" name="Oval 20"/>
            <p:cNvSpPr>
              <a:spLocks noChangeArrowheads="1"/>
            </p:cNvSpPr>
            <p:nvPr/>
          </p:nvSpPr>
          <p:spPr bwMode="auto">
            <a:xfrm>
              <a:off x="5273" y="2020"/>
              <a:ext cx="90" cy="90"/>
            </a:xfrm>
            <a:prstGeom prst="ellipse">
              <a:avLst/>
            </a:prstGeom>
            <a:solidFill>
              <a:srgbClr val="1A476F"/>
            </a:solidFill>
            <a:ln w="12065">
              <a:solidFill>
                <a:srgbClr val="1A476F"/>
              </a:solidFill>
              <a:round/>
              <a:headEnd/>
              <a:tailEnd/>
            </a:ln>
          </p:spPr>
          <p:txBody>
            <a:bodyPr/>
            <a:lstStyle/>
            <a:p>
              <a:endParaRPr lang="en-US"/>
            </a:p>
          </p:txBody>
        </p:sp>
        <p:sp>
          <p:nvSpPr>
            <p:cNvPr id="691221" name="Freeform 21"/>
            <p:cNvSpPr>
              <a:spLocks/>
            </p:cNvSpPr>
            <p:nvPr/>
          </p:nvSpPr>
          <p:spPr bwMode="auto">
            <a:xfrm>
              <a:off x="1027" y="1745"/>
              <a:ext cx="4293" cy="635"/>
            </a:xfrm>
            <a:custGeom>
              <a:avLst/>
              <a:gdLst>
                <a:gd name="T0" fmla="*/ 0 w 1403"/>
                <a:gd name="T1" fmla="*/ 206 h 206"/>
                <a:gd name="T2" fmla="*/ 233 w 1403"/>
                <a:gd name="T3" fmla="*/ 85 h 206"/>
                <a:gd name="T4" fmla="*/ 467 w 1403"/>
                <a:gd name="T5" fmla="*/ 3 h 206"/>
                <a:gd name="T6" fmla="*/ 701 w 1403"/>
                <a:gd name="T7" fmla="*/ 54 h 206"/>
                <a:gd name="T8" fmla="*/ 935 w 1403"/>
                <a:gd name="T9" fmla="*/ 51 h 206"/>
                <a:gd name="T10" fmla="*/ 1169 w 1403"/>
                <a:gd name="T11" fmla="*/ 0 h 206"/>
                <a:gd name="T12" fmla="*/ 1403 w 1403"/>
                <a:gd name="T13" fmla="*/ 51 h 206"/>
              </a:gdLst>
              <a:ahLst/>
              <a:cxnLst>
                <a:cxn ang="0">
                  <a:pos x="T0" y="T1"/>
                </a:cxn>
                <a:cxn ang="0">
                  <a:pos x="T2" y="T3"/>
                </a:cxn>
                <a:cxn ang="0">
                  <a:pos x="T4" y="T5"/>
                </a:cxn>
                <a:cxn ang="0">
                  <a:pos x="T6" y="T7"/>
                </a:cxn>
                <a:cxn ang="0">
                  <a:pos x="T8" y="T9"/>
                </a:cxn>
                <a:cxn ang="0">
                  <a:pos x="T10" y="T11"/>
                </a:cxn>
                <a:cxn ang="0">
                  <a:pos x="T12" y="T13"/>
                </a:cxn>
              </a:cxnLst>
              <a:rect l="0" t="0" r="r" b="b"/>
              <a:pathLst>
                <a:path w="1403" h="206">
                  <a:moveTo>
                    <a:pt x="0" y="206"/>
                  </a:moveTo>
                  <a:lnTo>
                    <a:pt x="233" y="85"/>
                  </a:lnTo>
                  <a:lnTo>
                    <a:pt x="467" y="3"/>
                  </a:lnTo>
                  <a:lnTo>
                    <a:pt x="701" y="54"/>
                  </a:lnTo>
                  <a:lnTo>
                    <a:pt x="935" y="51"/>
                  </a:lnTo>
                  <a:lnTo>
                    <a:pt x="1169" y="0"/>
                  </a:lnTo>
                  <a:lnTo>
                    <a:pt x="1403" y="51"/>
                  </a:lnTo>
                </a:path>
              </a:pathLst>
            </a:custGeom>
            <a:noFill/>
            <a:ln w="12065">
              <a:solidFill>
                <a:srgbClr val="41752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691222" name="Line 22"/>
            <p:cNvSpPr>
              <a:spLocks noChangeShapeType="1"/>
            </p:cNvSpPr>
            <p:nvPr/>
          </p:nvSpPr>
          <p:spPr bwMode="auto">
            <a:xfrm>
              <a:off x="982" y="2335"/>
              <a:ext cx="94" cy="94"/>
            </a:xfrm>
            <a:prstGeom prst="line">
              <a:avLst/>
            </a:prstGeom>
            <a:noFill/>
            <a:ln w="12065">
              <a:solidFill>
                <a:srgbClr val="41752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91223" name="Line 23"/>
            <p:cNvSpPr>
              <a:spLocks noChangeShapeType="1"/>
            </p:cNvSpPr>
            <p:nvPr/>
          </p:nvSpPr>
          <p:spPr bwMode="auto">
            <a:xfrm flipV="1">
              <a:off x="982" y="2331"/>
              <a:ext cx="94" cy="95"/>
            </a:xfrm>
            <a:prstGeom prst="line">
              <a:avLst/>
            </a:prstGeom>
            <a:noFill/>
            <a:ln w="12065">
              <a:solidFill>
                <a:srgbClr val="41752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91224" name="Line 24"/>
            <p:cNvSpPr>
              <a:spLocks noChangeShapeType="1"/>
            </p:cNvSpPr>
            <p:nvPr/>
          </p:nvSpPr>
          <p:spPr bwMode="auto">
            <a:xfrm>
              <a:off x="1694" y="1962"/>
              <a:ext cx="94" cy="95"/>
            </a:xfrm>
            <a:prstGeom prst="line">
              <a:avLst/>
            </a:prstGeom>
            <a:noFill/>
            <a:ln w="12065">
              <a:solidFill>
                <a:srgbClr val="41752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91225" name="Line 25"/>
            <p:cNvSpPr>
              <a:spLocks noChangeShapeType="1"/>
            </p:cNvSpPr>
            <p:nvPr/>
          </p:nvSpPr>
          <p:spPr bwMode="auto">
            <a:xfrm flipV="1">
              <a:off x="1694" y="1959"/>
              <a:ext cx="94" cy="94"/>
            </a:xfrm>
            <a:prstGeom prst="line">
              <a:avLst/>
            </a:prstGeom>
            <a:noFill/>
            <a:ln w="12065">
              <a:solidFill>
                <a:srgbClr val="41752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91226" name="Line 26"/>
            <p:cNvSpPr>
              <a:spLocks noChangeShapeType="1"/>
            </p:cNvSpPr>
            <p:nvPr/>
          </p:nvSpPr>
          <p:spPr bwMode="auto">
            <a:xfrm>
              <a:off x="2410" y="1708"/>
              <a:ext cx="95" cy="96"/>
            </a:xfrm>
            <a:prstGeom prst="line">
              <a:avLst/>
            </a:prstGeom>
            <a:noFill/>
            <a:ln w="12065">
              <a:solidFill>
                <a:srgbClr val="41752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91227" name="Line 27"/>
            <p:cNvSpPr>
              <a:spLocks noChangeShapeType="1"/>
            </p:cNvSpPr>
            <p:nvPr/>
          </p:nvSpPr>
          <p:spPr bwMode="auto">
            <a:xfrm flipV="1">
              <a:off x="2410" y="1705"/>
              <a:ext cx="95" cy="96"/>
            </a:xfrm>
            <a:prstGeom prst="line">
              <a:avLst/>
            </a:prstGeom>
            <a:noFill/>
            <a:ln w="12065">
              <a:solidFill>
                <a:srgbClr val="41752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91228" name="Line 28"/>
            <p:cNvSpPr>
              <a:spLocks noChangeShapeType="1"/>
            </p:cNvSpPr>
            <p:nvPr/>
          </p:nvSpPr>
          <p:spPr bwMode="auto">
            <a:xfrm>
              <a:off x="3125" y="1865"/>
              <a:ext cx="96" cy="97"/>
            </a:xfrm>
            <a:prstGeom prst="line">
              <a:avLst/>
            </a:prstGeom>
            <a:noFill/>
            <a:ln w="12065">
              <a:solidFill>
                <a:srgbClr val="41752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91229" name="Line 29"/>
            <p:cNvSpPr>
              <a:spLocks noChangeShapeType="1"/>
            </p:cNvSpPr>
            <p:nvPr/>
          </p:nvSpPr>
          <p:spPr bwMode="auto">
            <a:xfrm flipV="1">
              <a:off x="3125" y="1862"/>
              <a:ext cx="96" cy="97"/>
            </a:xfrm>
            <a:prstGeom prst="line">
              <a:avLst/>
            </a:prstGeom>
            <a:noFill/>
            <a:ln w="12065">
              <a:solidFill>
                <a:srgbClr val="41752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91230" name="Line 30"/>
            <p:cNvSpPr>
              <a:spLocks noChangeShapeType="1"/>
            </p:cNvSpPr>
            <p:nvPr/>
          </p:nvSpPr>
          <p:spPr bwMode="auto">
            <a:xfrm>
              <a:off x="3842" y="1856"/>
              <a:ext cx="94" cy="96"/>
            </a:xfrm>
            <a:prstGeom prst="line">
              <a:avLst/>
            </a:prstGeom>
            <a:noFill/>
            <a:ln w="12065">
              <a:solidFill>
                <a:srgbClr val="41752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91231" name="Line 31"/>
            <p:cNvSpPr>
              <a:spLocks noChangeShapeType="1"/>
            </p:cNvSpPr>
            <p:nvPr/>
          </p:nvSpPr>
          <p:spPr bwMode="auto">
            <a:xfrm flipV="1">
              <a:off x="3842" y="1853"/>
              <a:ext cx="94" cy="96"/>
            </a:xfrm>
            <a:prstGeom prst="line">
              <a:avLst/>
            </a:prstGeom>
            <a:noFill/>
            <a:ln w="12065">
              <a:solidFill>
                <a:srgbClr val="41752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91232" name="Line 32"/>
            <p:cNvSpPr>
              <a:spLocks noChangeShapeType="1"/>
            </p:cNvSpPr>
            <p:nvPr/>
          </p:nvSpPr>
          <p:spPr bwMode="auto">
            <a:xfrm>
              <a:off x="4558" y="1698"/>
              <a:ext cx="94" cy="97"/>
            </a:xfrm>
            <a:prstGeom prst="line">
              <a:avLst/>
            </a:prstGeom>
            <a:noFill/>
            <a:ln w="12065">
              <a:solidFill>
                <a:srgbClr val="41752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91233" name="Line 33"/>
            <p:cNvSpPr>
              <a:spLocks noChangeShapeType="1"/>
            </p:cNvSpPr>
            <p:nvPr/>
          </p:nvSpPr>
          <p:spPr bwMode="auto">
            <a:xfrm flipV="1">
              <a:off x="4558" y="1695"/>
              <a:ext cx="94" cy="97"/>
            </a:xfrm>
            <a:prstGeom prst="line">
              <a:avLst/>
            </a:prstGeom>
            <a:noFill/>
            <a:ln w="12065">
              <a:solidFill>
                <a:srgbClr val="41752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91234" name="Line 34"/>
            <p:cNvSpPr>
              <a:spLocks noChangeShapeType="1"/>
            </p:cNvSpPr>
            <p:nvPr/>
          </p:nvSpPr>
          <p:spPr bwMode="auto">
            <a:xfrm>
              <a:off x="5273" y="1856"/>
              <a:ext cx="96" cy="96"/>
            </a:xfrm>
            <a:prstGeom prst="line">
              <a:avLst/>
            </a:prstGeom>
            <a:noFill/>
            <a:ln w="12065">
              <a:solidFill>
                <a:srgbClr val="41752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91235" name="Line 35"/>
            <p:cNvSpPr>
              <a:spLocks noChangeShapeType="1"/>
            </p:cNvSpPr>
            <p:nvPr/>
          </p:nvSpPr>
          <p:spPr bwMode="auto">
            <a:xfrm flipV="1">
              <a:off x="5273" y="1853"/>
              <a:ext cx="96" cy="96"/>
            </a:xfrm>
            <a:prstGeom prst="line">
              <a:avLst/>
            </a:prstGeom>
            <a:noFill/>
            <a:ln w="12065">
              <a:solidFill>
                <a:srgbClr val="41752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91236" name="Freeform 36"/>
            <p:cNvSpPr>
              <a:spLocks/>
            </p:cNvSpPr>
            <p:nvPr/>
          </p:nvSpPr>
          <p:spPr bwMode="auto">
            <a:xfrm>
              <a:off x="1027" y="1416"/>
              <a:ext cx="4293" cy="1217"/>
            </a:xfrm>
            <a:custGeom>
              <a:avLst/>
              <a:gdLst>
                <a:gd name="T0" fmla="*/ 0 w 1403"/>
                <a:gd name="T1" fmla="*/ 395 h 395"/>
                <a:gd name="T2" fmla="*/ 233 w 1403"/>
                <a:gd name="T3" fmla="*/ 176 h 395"/>
                <a:gd name="T4" fmla="*/ 467 w 1403"/>
                <a:gd name="T5" fmla="*/ 81 h 395"/>
                <a:gd name="T6" fmla="*/ 701 w 1403"/>
                <a:gd name="T7" fmla="*/ 111 h 395"/>
                <a:gd name="T8" fmla="*/ 935 w 1403"/>
                <a:gd name="T9" fmla="*/ 73 h 395"/>
                <a:gd name="T10" fmla="*/ 1169 w 1403"/>
                <a:gd name="T11" fmla="*/ 0 h 395"/>
                <a:gd name="T12" fmla="*/ 1403 w 1403"/>
                <a:gd name="T13" fmla="*/ 361 h 395"/>
              </a:gdLst>
              <a:ahLst/>
              <a:cxnLst>
                <a:cxn ang="0">
                  <a:pos x="T0" y="T1"/>
                </a:cxn>
                <a:cxn ang="0">
                  <a:pos x="T2" y="T3"/>
                </a:cxn>
                <a:cxn ang="0">
                  <a:pos x="T4" y="T5"/>
                </a:cxn>
                <a:cxn ang="0">
                  <a:pos x="T6" y="T7"/>
                </a:cxn>
                <a:cxn ang="0">
                  <a:pos x="T8" y="T9"/>
                </a:cxn>
                <a:cxn ang="0">
                  <a:pos x="T10" y="T11"/>
                </a:cxn>
                <a:cxn ang="0">
                  <a:pos x="T12" y="T13"/>
                </a:cxn>
              </a:cxnLst>
              <a:rect l="0" t="0" r="r" b="b"/>
              <a:pathLst>
                <a:path w="1403" h="395">
                  <a:moveTo>
                    <a:pt x="0" y="395"/>
                  </a:moveTo>
                  <a:lnTo>
                    <a:pt x="233" y="176"/>
                  </a:lnTo>
                  <a:lnTo>
                    <a:pt x="467" y="81"/>
                  </a:lnTo>
                  <a:lnTo>
                    <a:pt x="701" y="111"/>
                  </a:lnTo>
                  <a:lnTo>
                    <a:pt x="935" y="73"/>
                  </a:lnTo>
                  <a:lnTo>
                    <a:pt x="1169" y="0"/>
                  </a:lnTo>
                  <a:lnTo>
                    <a:pt x="1403" y="361"/>
                  </a:lnTo>
                </a:path>
              </a:pathLst>
            </a:custGeom>
            <a:noFill/>
            <a:ln w="12065">
              <a:solidFill>
                <a:srgbClr val="E37E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691237" name="Rectangle 37"/>
            <p:cNvSpPr>
              <a:spLocks noChangeArrowheads="1"/>
            </p:cNvSpPr>
            <p:nvPr/>
          </p:nvSpPr>
          <p:spPr bwMode="auto">
            <a:xfrm>
              <a:off x="982" y="2587"/>
              <a:ext cx="91" cy="93"/>
            </a:xfrm>
            <a:prstGeom prst="rect">
              <a:avLst/>
            </a:prstGeom>
            <a:solidFill>
              <a:srgbClr val="E37E00"/>
            </a:solidFill>
            <a:ln w="12065">
              <a:solidFill>
                <a:srgbClr val="E37E00"/>
              </a:solidFill>
              <a:miter lim="800000"/>
              <a:headEnd/>
              <a:tailEnd/>
            </a:ln>
          </p:spPr>
          <p:txBody>
            <a:bodyPr/>
            <a:lstStyle/>
            <a:p>
              <a:endParaRPr lang="en-US"/>
            </a:p>
          </p:txBody>
        </p:sp>
        <p:sp>
          <p:nvSpPr>
            <p:cNvPr id="691238" name="Rectangle 38"/>
            <p:cNvSpPr>
              <a:spLocks noChangeArrowheads="1"/>
            </p:cNvSpPr>
            <p:nvPr/>
          </p:nvSpPr>
          <p:spPr bwMode="auto">
            <a:xfrm>
              <a:off x="1694" y="1912"/>
              <a:ext cx="91" cy="92"/>
            </a:xfrm>
            <a:prstGeom prst="rect">
              <a:avLst/>
            </a:prstGeom>
            <a:solidFill>
              <a:srgbClr val="E37E00"/>
            </a:solidFill>
            <a:ln w="12065">
              <a:solidFill>
                <a:srgbClr val="E37E00"/>
              </a:solidFill>
              <a:miter lim="800000"/>
              <a:headEnd/>
              <a:tailEnd/>
            </a:ln>
          </p:spPr>
          <p:txBody>
            <a:bodyPr/>
            <a:lstStyle/>
            <a:p>
              <a:endParaRPr lang="en-US"/>
            </a:p>
          </p:txBody>
        </p:sp>
        <p:sp>
          <p:nvSpPr>
            <p:cNvPr id="691239" name="Rectangle 39"/>
            <p:cNvSpPr>
              <a:spLocks noChangeArrowheads="1"/>
            </p:cNvSpPr>
            <p:nvPr/>
          </p:nvSpPr>
          <p:spPr bwMode="auto">
            <a:xfrm>
              <a:off x="2410" y="1618"/>
              <a:ext cx="92" cy="93"/>
            </a:xfrm>
            <a:prstGeom prst="rect">
              <a:avLst/>
            </a:prstGeom>
            <a:solidFill>
              <a:srgbClr val="E37E00"/>
            </a:solidFill>
            <a:ln w="12065">
              <a:solidFill>
                <a:srgbClr val="E37E00"/>
              </a:solidFill>
              <a:miter lim="800000"/>
              <a:headEnd/>
              <a:tailEnd/>
            </a:ln>
          </p:spPr>
          <p:txBody>
            <a:bodyPr/>
            <a:lstStyle/>
            <a:p>
              <a:endParaRPr lang="en-US"/>
            </a:p>
          </p:txBody>
        </p:sp>
        <p:sp>
          <p:nvSpPr>
            <p:cNvPr id="691240" name="Rectangle 40"/>
            <p:cNvSpPr>
              <a:spLocks noChangeArrowheads="1"/>
            </p:cNvSpPr>
            <p:nvPr/>
          </p:nvSpPr>
          <p:spPr bwMode="auto">
            <a:xfrm>
              <a:off x="3125" y="1711"/>
              <a:ext cx="93" cy="93"/>
            </a:xfrm>
            <a:prstGeom prst="rect">
              <a:avLst/>
            </a:prstGeom>
            <a:solidFill>
              <a:srgbClr val="E37E00"/>
            </a:solidFill>
            <a:ln w="12065">
              <a:solidFill>
                <a:srgbClr val="E37E00"/>
              </a:solidFill>
              <a:miter lim="800000"/>
              <a:headEnd/>
              <a:tailEnd/>
            </a:ln>
          </p:spPr>
          <p:txBody>
            <a:bodyPr/>
            <a:lstStyle/>
            <a:p>
              <a:endParaRPr lang="en-US"/>
            </a:p>
          </p:txBody>
        </p:sp>
        <p:sp>
          <p:nvSpPr>
            <p:cNvPr id="691241" name="Rectangle 41"/>
            <p:cNvSpPr>
              <a:spLocks noChangeArrowheads="1"/>
            </p:cNvSpPr>
            <p:nvPr/>
          </p:nvSpPr>
          <p:spPr bwMode="auto">
            <a:xfrm>
              <a:off x="3842" y="1594"/>
              <a:ext cx="91" cy="93"/>
            </a:xfrm>
            <a:prstGeom prst="rect">
              <a:avLst/>
            </a:prstGeom>
            <a:solidFill>
              <a:srgbClr val="E37E00"/>
            </a:solidFill>
            <a:ln w="12065">
              <a:solidFill>
                <a:srgbClr val="E37E00"/>
              </a:solidFill>
              <a:miter lim="800000"/>
              <a:headEnd/>
              <a:tailEnd/>
            </a:ln>
          </p:spPr>
          <p:txBody>
            <a:bodyPr/>
            <a:lstStyle/>
            <a:p>
              <a:endParaRPr lang="en-US"/>
            </a:p>
          </p:txBody>
        </p:sp>
        <p:sp>
          <p:nvSpPr>
            <p:cNvPr id="691242" name="Rectangle 42"/>
            <p:cNvSpPr>
              <a:spLocks noChangeArrowheads="1"/>
            </p:cNvSpPr>
            <p:nvPr/>
          </p:nvSpPr>
          <p:spPr bwMode="auto">
            <a:xfrm>
              <a:off x="4558" y="1369"/>
              <a:ext cx="91" cy="92"/>
            </a:xfrm>
            <a:prstGeom prst="rect">
              <a:avLst/>
            </a:prstGeom>
            <a:solidFill>
              <a:srgbClr val="E37E00"/>
            </a:solidFill>
            <a:ln w="12065">
              <a:solidFill>
                <a:srgbClr val="E37E00"/>
              </a:solidFill>
              <a:miter lim="800000"/>
              <a:headEnd/>
              <a:tailEnd/>
            </a:ln>
          </p:spPr>
          <p:txBody>
            <a:bodyPr/>
            <a:lstStyle/>
            <a:p>
              <a:endParaRPr lang="en-US"/>
            </a:p>
          </p:txBody>
        </p:sp>
        <p:sp>
          <p:nvSpPr>
            <p:cNvPr id="691243" name="Rectangle 43"/>
            <p:cNvSpPr>
              <a:spLocks noChangeArrowheads="1"/>
            </p:cNvSpPr>
            <p:nvPr/>
          </p:nvSpPr>
          <p:spPr bwMode="auto">
            <a:xfrm>
              <a:off x="5273" y="2482"/>
              <a:ext cx="93" cy="94"/>
            </a:xfrm>
            <a:prstGeom prst="rect">
              <a:avLst/>
            </a:prstGeom>
            <a:solidFill>
              <a:srgbClr val="E37E00"/>
            </a:solidFill>
            <a:ln w="12065">
              <a:solidFill>
                <a:srgbClr val="E37E00"/>
              </a:solidFill>
              <a:miter lim="800000"/>
              <a:headEnd/>
              <a:tailEnd/>
            </a:ln>
          </p:spPr>
          <p:txBody>
            <a:bodyPr/>
            <a:lstStyle/>
            <a:p>
              <a:endParaRPr lang="en-US"/>
            </a:p>
          </p:txBody>
        </p:sp>
        <p:sp>
          <p:nvSpPr>
            <p:cNvPr id="691244" name="Line 44"/>
            <p:cNvSpPr>
              <a:spLocks noChangeShapeType="1"/>
            </p:cNvSpPr>
            <p:nvPr/>
          </p:nvSpPr>
          <p:spPr bwMode="auto">
            <a:xfrm flipV="1">
              <a:off x="945" y="1147"/>
              <a:ext cx="0" cy="2148"/>
            </a:xfrm>
            <a:prstGeom prst="line">
              <a:avLst/>
            </a:prstGeom>
            <a:noFill/>
            <a:ln w="635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91245" name="Line 45"/>
            <p:cNvSpPr>
              <a:spLocks noChangeShapeType="1"/>
            </p:cNvSpPr>
            <p:nvPr/>
          </p:nvSpPr>
          <p:spPr bwMode="auto">
            <a:xfrm flipH="1">
              <a:off x="893" y="3213"/>
              <a:ext cx="52" cy="0"/>
            </a:xfrm>
            <a:prstGeom prst="line">
              <a:avLst/>
            </a:prstGeom>
            <a:noFill/>
            <a:ln w="635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91246" name="Line 46"/>
            <p:cNvSpPr>
              <a:spLocks noChangeShapeType="1"/>
            </p:cNvSpPr>
            <p:nvPr/>
          </p:nvSpPr>
          <p:spPr bwMode="auto">
            <a:xfrm flipH="1">
              <a:off x="893" y="2895"/>
              <a:ext cx="52" cy="0"/>
            </a:xfrm>
            <a:prstGeom prst="line">
              <a:avLst/>
            </a:prstGeom>
            <a:noFill/>
            <a:ln w="635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91247" name="Line 47"/>
            <p:cNvSpPr>
              <a:spLocks noChangeShapeType="1"/>
            </p:cNvSpPr>
            <p:nvPr/>
          </p:nvSpPr>
          <p:spPr bwMode="auto">
            <a:xfrm flipH="1">
              <a:off x="893" y="2577"/>
              <a:ext cx="52" cy="0"/>
            </a:xfrm>
            <a:prstGeom prst="line">
              <a:avLst/>
            </a:prstGeom>
            <a:noFill/>
            <a:ln w="635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91248" name="Line 48"/>
            <p:cNvSpPr>
              <a:spLocks noChangeShapeType="1"/>
            </p:cNvSpPr>
            <p:nvPr/>
          </p:nvSpPr>
          <p:spPr bwMode="auto">
            <a:xfrm flipH="1">
              <a:off x="893" y="2261"/>
              <a:ext cx="52" cy="0"/>
            </a:xfrm>
            <a:prstGeom prst="line">
              <a:avLst/>
            </a:prstGeom>
            <a:noFill/>
            <a:ln w="635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91249" name="Line 49"/>
            <p:cNvSpPr>
              <a:spLocks noChangeShapeType="1"/>
            </p:cNvSpPr>
            <p:nvPr/>
          </p:nvSpPr>
          <p:spPr bwMode="auto">
            <a:xfrm flipH="1">
              <a:off x="893" y="1943"/>
              <a:ext cx="52" cy="0"/>
            </a:xfrm>
            <a:prstGeom prst="line">
              <a:avLst/>
            </a:prstGeom>
            <a:noFill/>
            <a:ln w="635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91250" name="Line 50"/>
            <p:cNvSpPr>
              <a:spLocks noChangeShapeType="1"/>
            </p:cNvSpPr>
            <p:nvPr/>
          </p:nvSpPr>
          <p:spPr bwMode="auto">
            <a:xfrm flipH="1">
              <a:off x="893" y="1624"/>
              <a:ext cx="52" cy="0"/>
            </a:xfrm>
            <a:prstGeom prst="line">
              <a:avLst/>
            </a:prstGeom>
            <a:noFill/>
            <a:ln w="635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91251" name="Line 51"/>
            <p:cNvSpPr>
              <a:spLocks noChangeShapeType="1"/>
            </p:cNvSpPr>
            <p:nvPr/>
          </p:nvSpPr>
          <p:spPr bwMode="auto">
            <a:xfrm flipH="1">
              <a:off x="893" y="1306"/>
              <a:ext cx="52" cy="0"/>
            </a:xfrm>
            <a:prstGeom prst="line">
              <a:avLst/>
            </a:prstGeom>
            <a:noFill/>
            <a:ln w="635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91252" name="Line 52"/>
            <p:cNvSpPr>
              <a:spLocks noChangeShapeType="1"/>
            </p:cNvSpPr>
            <p:nvPr/>
          </p:nvSpPr>
          <p:spPr bwMode="auto">
            <a:xfrm>
              <a:off x="945" y="3295"/>
              <a:ext cx="4454" cy="0"/>
            </a:xfrm>
            <a:prstGeom prst="line">
              <a:avLst/>
            </a:prstGeom>
            <a:noFill/>
            <a:ln w="635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91253" name="Line 53"/>
            <p:cNvSpPr>
              <a:spLocks noChangeShapeType="1"/>
            </p:cNvSpPr>
            <p:nvPr/>
          </p:nvSpPr>
          <p:spPr bwMode="auto">
            <a:xfrm>
              <a:off x="1027" y="3295"/>
              <a:ext cx="0" cy="50"/>
            </a:xfrm>
            <a:prstGeom prst="line">
              <a:avLst/>
            </a:prstGeom>
            <a:noFill/>
            <a:ln w="635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91254" name="Line 54"/>
            <p:cNvSpPr>
              <a:spLocks noChangeShapeType="1"/>
            </p:cNvSpPr>
            <p:nvPr/>
          </p:nvSpPr>
          <p:spPr bwMode="auto">
            <a:xfrm>
              <a:off x="1741" y="3295"/>
              <a:ext cx="0" cy="50"/>
            </a:xfrm>
            <a:prstGeom prst="line">
              <a:avLst/>
            </a:prstGeom>
            <a:noFill/>
            <a:ln w="635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91255" name="Line 55"/>
            <p:cNvSpPr>
              <a:spLocks noChangeShapeType="1"/>
            </p:cNvSpPr>
            <p:nvPr/>
          </p:nvSpPr>
          <p:spPr bwMode="auto">
            <a:xfrm>
              <a:off x="2456" y="3295"/>
              <a:ext cx="0" cy="50"/>
            </a:xfrm>
            <a:prstGeom prst="line">
              <a:avLst/>
            </a:prstGeom>
            <a:noFill/>
            <a:ln w="635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91256" name="Line 56"/>
            <p:cNvSpPr>
              <a:spLocks noChangeShapeType="1"/>
            </p:cNvSpPr>
            <p:nvPr/>
          </p:nvSpPr>
          <p:spPr bwMode="auto">
            <a:xfrm>
              <a:off x="3172" y="3295"/>
              <a:ext cx="0" cy="50"/>
            </a:xfrm>
            <a:prstGeom prst="line">
              <a:avLst/>
            </a:prstGeom>
            <a:noFill/>
            <a:ln w="635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91257" name="Line 57"/>
            <p:cNvSpPr>
              <a:spLocks noChangeShapeType="1"/>
            </p:cNvSpPr>
            <p:nvPr/>
          </p:nvSpPr>
          <p:spPr bwMode="auto">
            <a:xfrm>
              <a:off x="3887" y="3295"/>
              <a:ext cx="0" cy="50"/>
            </a:xfrm>
            <a:prstGeom prst="line">
              <a:avLst/>
            </a:prstGeom>
            <a:noFill/>
            <a:ln w="635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91258" name="Line 58"/>
            <p:cNvSpPr>
              <a:spLocks noChangeShapeType="1"/>
            </p:cNvSpPr>
            <p:nvPr/>
          </p:nvSpPr>
          <p:spPr bwMode="auto">
            <a:xfrm>
              <a:off x="4604" y="3295"/>
              <a:ext cx="0" cy="50"/>
            </a:xfrm>
            <a:prstGeom prst="line">
              <a:avLst/>
            </a:prstGeom>
            <a:noFill/>
            <a:ln w="635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91259" name="Line 59"/>
            <p:cNvSpPr>
              <a:spLocks noChangeShapeType="1"/>
            </p:cNvSpPr>
            <p:nvPr/>
          </p:nvSpPr>
          <p:spPr bwMode="auto">
            <a:xfrm>
              <a:off x="5320" y="3295"/>
              <a:ext cx="0" cy="50"/>
            </a:xfrm>
            <a:prstGeom prst="line">
              <a:avLst/>
            </a:prstGeom>
            <a:noFill/>
            <a:ln w="635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691260" name="Rectangle 60"/>
          <p:cNvSpPr>
            <a:spLocks noChangeArrowheads="1"/>
          </p:cNvSpPr>
          <p:nvPr/>
        </p:nvSpPr>
        <p:spPr bwMode="auto">
          <a:xfrm>
            <a:off x="838200" y="838200"/>
            <a:ext cx="7848600" cy="746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r>
              <a:rPr kumimoji="0" lang="en-US" altLang="en-US" sz="2100" b="1">
                <a:solidFill>
                  <a:srgbClr val="00002A"/>
                </a:solidFill>
                <a:latin typeface="Arial" charset="0"/>
              </a:rPr>
              <a:t>Index of Occurrence of Late Preterm: </a:t>
            </a:r>
            <a:r>
              <a:rPr kumimoji="0" lang="en-US" altLang="en-US" sz="2100" b="1">
                <a:solidFill>
                  <a:srgbClr val="E37E00"/>
                </a:solidFill>
                <a:latin typeface="Arial" charset="0"/>
              </a:rPr>
              <a:t>Florida</a:t>
            </a:r>
            <a:r>
              <a:rPr kumimoji="0" lang="en-US" altLang="en-US" sz="2100" b="1">
                <a:solidFill>
                  <a:srgbClr val="00002A"/>
                </a:solidFill>
                <a:latin typeface="Arial" charset="0"/>
              </a:rPr>
              <a:t> 2004-2006*</a:t>
            </a:r>
          </a:p>
          <a:p>
            <a:r>
              <a:rPr kumimoji="0" lang="en-US" altLang="en-US" sz="1400" b="1">
                <a:solidFill>
                  <a:srgbClr val="00002A"/>
                </a:solidFill>
                <a:latin typeface="Arial" charset="0"/>
              </a:rPr>
              <a:t>Singletons, 34-41 Weeks, No Previous Cesarean, Low Documented Risk, and No Medical Induction (N=263,326)</a:t>
            </a:r>
          </a:p>
        </p:txBody>
      </p:sp>
      <p:sp>
        <p:nvSpPr>
          <p:cNvPr id="691261" name="Rectangle 61"/>
          <p:cNvSpPr>
            <a:spLocks noChangeArrowheads="1"/>
          </p:cNvSpPr>
          <p:nvPr/>
        </p:nvSpPr>
        <p:spPr bwMode="auto">
          <a:xfrm rot="16200000">
            <a:off x="1189038" y="5191125"/>
            <a:ext cx="22542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kumimoji="0" lang="en-US" altLang="en-US" sz="1600">
                <a:solidFill>
                  <a:srgbClr val="000000"/>
                </a:solidFill>
                <a:latin typeface="Arial" charset="0"/>
              </a:rPr>
              <a:t>20</a:t>
            </a:r>
            <a:endParaRPr kumimoji="0" lang="en-US" altLang="en-US" sz="1600">
              <a:latin typeface="Arial" charset="0"/>
            </a:endParaRPr>
          </a:p>
        </p:txBody>
      </p:sp>
      <p:sp>
        <p:nvSpPr>
          <p:cNvPr id="691262" name="Rectangle 62"/>
          <p:cNvSpPr>
            <a:spLocks noChangeArrowheads="1"/>
          </p:cNvSpPr>
          <p:nvPr/>
        </p:nvSpPr>
        <p:spPr bwMode="auto">
          <a:xfrm rot="16200000">
            <a:off x="1189038" y="4641850"/>
            <a:ext cx="22542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kumimoji="0" lang="en-US" altLang="en-US" sz="1600">
                <a:solidFill>
                  <a:srgbClr val="000000"/>
                </a:solidFill>
                <a:latin typeface="Arial" charset="0"/>
              </a:rPr>
              <a:t>40</a:t>
            </a:r>
            <a:endParaRPr kumimoji="0" lang="en-US" altLang="en-US" sz="1600">
              <a:latin typeface="Arial" charset="0"/>
            </a:endParaRPr>
          </a:p>
        </p:txBody>
      </p:sp>
      <p:sp>
        <p:nvSpPr>
          <p:cNvPr id="691263" name="Rectangle 63"/>
          <p:cNvSpPr>
            <a:spLocks noChangeArrowheads="1"/>
          </p:cNvSpPr>
          <p:nvPr/>
        </p:nvSpPr>
        <p:spPr bwMode="auto">
          <a:xfrm rot="16200000">
            <a:off x="1189038" y="4048125"/>
            <a:ext cx="22542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kumimoji="0" lang="en-US" altLang="en-US" sz="1600">
                <a:solidFill>
                  <a:srgbClr val="000000"/>
                </a:solidFill>
                <a:latin typeface="Arial" charset="0"/>
              </a:rPr>
              <a:t>60</a:t>
            </a:r>
            <a:endParaRPr kumimoji="0" lang="en-US" altLang="en-US" sz="1600">
              <a:latin typeface="Arial" charset="0"/>
            </a:endParaRPr>
          </a:p>
        </p:txBody>
      </p:sp>
      <p:sp>
        <p:nvSpPr>
          <p:cNvPr id="691264" name="Rectangle 64"/>
          <p:cNvSpPr>
            <a:spLocks noChangeArrowheads="1"/>
          </p:cNvSpPr>
          <p:nvPr/>
        </p:nvSpPr>
        <p:spPr bwMode="auto">
          <a:xfrm rot="16200000">
            <a:off x="1195388" y="3498850"/>
            <a:ext cx="22542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kumimoji="0" lang="en-US" altLang="en-US" sz="1600">
                <a:solidFill>
                  <a:srgbClr val="000000"/>
                </a:solidFill>
                <a:latin typeface="Arial" charset="0"/>
              </a:rPr>
              <a:t>80</a:t>
            </a:r>
            <a:endParaRPr kumimoji="0" lang="en-US" altLang="en-US" sz="1600">
              <a:latin typeface="Arial" charset="0"/>
            </a:endParaRPr>
          </a:p>
        </p:txBody>
      </p:sp>
      <p:sp>
        <p:nvSpPr>
          <p:cNvPr id="691265" name="Rectangle 65"/>
          <p:cNvSpPr>
            <a:spLocks noChangeArrowheads="1"/>
          </p:cNvSpPr>
          <p:nvPr/>
        </p:nvSpPr>
        <p:spPr bwMode="auto">
          <a:xfrm rot="16200000">
            <a:off x="1142207" y="2856706"/>
            <a:ext cx="338138"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kumimoji="0" lang="en-US" altLang="en-US" sz="1600">
                <a:solidFill>
                  <a:srgbClr val="000000"/>
                </a:solidFill>
                <a:latin typeface="Arial" charset="0"/>
              </a:rPr>
              <a:t>100</a:t>
            </a:r>
            <a:endParaRPr kumimoji="0" lang="en-US" altLang="en-US" sz="1600">
              <a:latin typeface="Arial" charset="0"/>
            </a:endParaRPr>
          </a:p>
        </p:txBody>
      </p:sp>
      <p:sp>
        <p:nvSpPr>
          <p:cNvPr id="691266" name="Rectangle 66"/>
          <p:cNvSpPr>
            <a:spLocks noChangeArrowheads="1"/>
          </p:cNvSpPr>
          <p:nvPr/>
        </p:nvSpPr>
        <p:spPr bwMode="auto">
          <a:xfrm rot="16200000">
            <a:off x="1143794" y="2299494"/>
            <a:ext cx="338137"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kumimoji="0" lang="en-US" altLang="en-US" sz="1600">
                <a:solidFill>
                  <a:srgbClr val="000000"/>
                </a:solidFill>
                <a:latin typeface="Arial" charset="0"/>
              </a:rPr>
              <a:t>120</a:t>
            </a:r>
            <a:endParaRPr kumimoji="0" lang="en-US" altLang="en-US" sz="1600">
              <a:latin typeface="Arial" charset="0"/>
            </a:endParaRPr>
          </a:p>
        </p:txBody>
      </p:sp>
      <p:sp>
        <p:nvSpPr>
          <p:cNvPr id="691267" name="Rectangle 67"/>
          <p:cNvSpPr>
            <a:spLocks noChangeArrowheads="1"/>
          </p:cNvSpPr>
          <p:nvPr/>
        </p:nvSpPr>
        <p:spPr bwMode="auto">
          <a:xfrm rot="16200000">
            <a:off x="1143794" y="1713706"/>
            <a:ext cx="338138"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kumimoji="0" lang="en-US" altLang="en-US" sz="1600">
                <a:solidFill>
                  <a:srgbClr val="000000"/>
                </a:solidFill>
                <a:latin typeface="Arial" charset="0"/>
              </a:rPr>
              <a:t>140</a:t>
            </a:r>
            <a:endParaRPr kumimoji="0" lang="en-US" altLang="en-US" sz="1600">
              <a:latin typeface="Arial" charset="0"/>
            </a:endParaRPr>
          </a:p>
        </p:txBody>
      </p:sp>
      <p:sp>
        <p:nvSpPr>
          <p:cNvPr id="691268" name="Rectangle 68"/>
          <p:cNvSpPr>
            <a:spLocks noChangeArrowheads="1"/>
          </p:cNvSpPr>
          <p:nvPr/>
        </p:nvSpPr>
        <p:spPr bwMode="auto">
          <a:xfrm rot="16200000">
            <a:off x="-142081" y="3371056"/>
            <a:ext cx="22098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kumimoji="0" lang="en-US" altLang="en-US" sz="1800" b="1">
                <a:solidFill>
                  <a:srgbClr val="000000"/>
                </a:solidFill>
                <a:latin typeface="Arial" charset="0"/>
              </a:rPr>
              <a:t>Index of Occurrence</a:t>
            </a:r>
            <a:endParaRPr kumimoji="0" lang="en-US" altLang="en-US" sz="1800" b="1">
              <a:latin typeface="Arial" charset="0"/>
            </a:endParaRPr>
          </a:p>
        </p:txBody>
      </p:sp>
      <p:sp>
        <p:nvSpPr>
          <p:cNvPr id="691269" name="Rectangle 69"/>
          <p:cNvSpPr>
            <a:spLocks noChangeArrowheads="1"/>
          </p:cNvSpPr>
          <p:nvPr/>
        </p:nvSpPr>
        <p:spPr bwMode="auto">
          <a:xfrm>
            <a:off x="1422400" y="5624513"/>
            <a:ext cx="360363"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kumimoji="0" lang="en-US" altLang="en-US" sz="1600">
                <a:solidFill>
                  <a:srgbClr val="000000"/>
                </a:solidFill>
                <a:latin typeface="Arial" charset="0"/>
              </a:rPr>
              <a:t>Sun</a:t>
            </a:r>
            <a:endParaRPr kumimoji="0" lang="en-US" altLang="en-US" sz="1600">
              <a:latin typeface="Arial" charset="0"/>
            </a:endParaRPr>
          </a:p>
        </p:txBody>
      </p:sp>
      <p:sp>
        <p:nvSpPr>
          <p:cNvPr id="691270" name="Rectangle 70"/>
          <p:cNvSpPr>
            <a:spLocks noChangeArrowheads="1"/>
          </p:cNvSpPr>
          <p:nvPr/>
        </p:nvSpPr>
        <p:spPr bwMode="auto">
          <a:xfrm>
            <a:off x="2527300" y="5624513"/>
            <a:ext cx="395288"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kumimoji="0" lang="en-US" altLang="en-US" sz="1600">
                <a:solidFill>
                  <a:srgbClr val="000000"/>
                </a:solidFill>
                <a:latin typeface="Arial" charset="0"/>
              </a:rPr>
              <a:t>Mon</a:t>
            </a:r>
            <a:endParaRPr kumimoji="0" lang="en-US" altLang="en-US" sz="1600">
              <a:latin typeface="Arial" charset="0"/>
            </a:endParaRPr>
          </a:p>
        </p:txBody>
      </p:sp>
      <p:sp>
        <p:nvSpPr>
          <p:cNvPr id="691271" name="Rectangle 71"/>
          <p:cNvSpPr>
            <a:spLocks noChangeArrowheads="1"/>
          </p:cNvSpPr>
          <p:nvPr/>
        </p:nvSpPr>
        <p:spPr bwMode="auto">
          <a:xfrm>
            <a:off x="3684588" y="5624513"/>
            <a:ext cx="34925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kumimoji="0" lang="en-US" altLang="en-US" sz="1600">
                <a:solidFill>
                  <a:srgbClr val="000000"/>
                </a:solidFill>
                <a:latin typeface="Arial" charset="0"/>
              </a:rPr>
              <a:t>Tue</a:t>
            </a:r>
            <a:endParaRPr kumimoji="0" lang="en-US" altLang="en-US" sz="1600">
              <a:latin typeface="Arial" charset="0"/>
            </a:endParaRPr>
          </a:p>
        </p:txBody>
      </p:sp>
      <p:sp>
        <p:nvSpPr>
          <p:cNvPr id="691272" name="Rectangle 72"/>
          <p:cNvSpPr>
            <a:spLocks noChangeArrowheads="1"/>
          </p:cNvSpPr>
          <p:nvPr/>
        </p:nvSpPr>
        <p:spPr bwMode="auto">
          <a:xfrm>
            <a:off x="4772025" y="5624513"/>
            <a:ext cx="417513"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kumimoji="0" lang="en-US" altLang="en-US" sz="1600">
                <a:solidFill>
                  <a:srgbClr val="000000"/>
                </a:solidFill>
                <a:latin typeface="Arial" charset="0"/>
              </a:rPr>
              <a:t>Wed</a:t>
            </a:r>
            <a:endParaRPr kumimoji="0" lang="en-US" altLang="en-US" sz="1600">
              <a:latin typeface="Arial" charset="0"/>
            </a:endParaRPr>
          </a:p>
        </p:txBody>
      </p:sp>
      <p:sp>
        <p:nvSpPr>
          <p:cNvPr id="691273" name="Rectangle 73"/>
          <p:cNvSpPr>
            <a:spLocks noChangeArrowheads="1"/>
          </p:cNvSpPr>
          <p:nvPr/>
        </p:nvSpPr>
        <p:spPr bwMode="auto">
          <a:xfrm>
            <a:off x="5937250" y="5624513"/>
            <a:ext cx="34925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kumimoji="0" lang="en-US" altLang="en-US" sz="1600">
                <a:solidFill>
                  <a:srgbClr val="000000"/>
                </a:solidFill>
                <a:latin typeface="Arial" charset="0"/>
              </a:rPr>
              <a:t>Thu</a:t>
            </a:r>
            <a:endParaRPr kumimoji="0" lang="en-US" altLang="en-US" sz="1600">
              <a:latin typeface="Arial" charset="0"/>
            </a:endParaRPr>
          </a:p>
        </p:txBody>
      </p:sp>
      <p:sp>
        <p:nvSpPr>
          <p:cNvPr id="691274" name="Rectangle 74"/>
          <p:cNvSpPr>
            <a:spLocks noChangeArrowheads="1"/>
          </p:cNvSpPr>
          <p:nvPr/>
        </p:nvSpPr>
        <p:spPr bwMode="auto">
          <a:xfrm>
            <a:off x="7127875" y="5624513"/>
            <a:ext cx="236538"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kumimoji="0" lang="en-US" altLang="en-US" sz="1600">
                <a:solidFill>
                  <a:srgbClr val="000000"/>
                </a:solidFill>
                <a:latin typeface="Arial" charset="0"/>
              </a:rPr>
              <a:t>Fri</a:t>
            </a:r>
            <a:endParaRPr kumimoji="0" lang="en-US" altLang="en-US" sz="1600">
              <a:latin typeface="Arial" charset="0"/>
            </a:endParaRPr>
          </a:p>
        </p:txBody>
      </p:sp>
      <p:sp>
        <p:nvSpPr>
          <p:cNvPr id="691275" name="Rectangle 75"/>
          <p:cNvSpPr>
            <a:spLocks noChangeArrowheads="1"/>
          </p:cNvSpPr>
          <p:nvPr/>
        </p:nvSpPr>
        <p:spPr bwMode="auto">
          <a:xfrm>
            <a:off x="8213725" y="5624513"/>
            <a:ext cx="3048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kumimoji="0" lang="en-US" altLang="en-US" sz="1600">
                <a:solidFill>
                  <a:srgbClr val="000000"/>
                </a:solidFill>
                <a:latin typeface="Arial" charset="0"/>
              </a:rPr>
              <a:t>Sat</a:t>
            </a:r>
            <a:endParaRPr kumimoji="0" lang="en-US" altLang="en-US" sz="1600">
              <a:latin typeface="Arial" charset="0"/>
            </a:endParaRPr>
          </a:p>
        </p:txBody>
      </p:sp>
      <p:sp>
        <p:nvSpPr>
          <p:cNvPr id="691276" name="Rectangle 76"/>
          <p:cNvSpPr>
            <a:spLocks noChangeArrowheads="1"/>
          </p:cNvSpPr>
          <p:nvPr/>
        </p:nvSpPr>
        <p:spPr bwMode="auto">
          <a:xfrm>
            <a:off x="4359275" y="5867400"/>
            <a:ext cx="13589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kumimoji="0" lang="en-US" altLang="en-US" sz="1800" b="1">
                <a:solidFill>
                  <a:srgbClr val="000000"/>
                </a:solidFill>
                <a:latin typeface="Arial" charset="0"/>
              </a:rPr>
              <a:t>Day of Week</a:t>
            </a:r>
            <a:endParaRPr kumimoji="0" lang="en-US" altLang="en-US" sz="1800" b="1">
              <a:latin typeface="Arial" charset="0"/>
            </a:endParaRPr>
          </a:p>
        </p:txBody>
      </p:sp>
      <p:sp>
        <p:nvSpPr>
          <p:cNvPr id="691277" name="Rectangle 77"/>
          <p:cNvSpPr>
            <a:spLocks noChangeArrowheads="1"/>
          </p:cNvSpPr>
          <p:nvPr/>
        </p:nvSpPr>
        <p:spPr bwMode="auto">
          <a:xfrm>
            <a:off x="3581400" y="3657600"/>
            <a:ext cx="3048000" cy="1066800"/>
          </a:xfrm>
          <a:prstGeom prst="rect">
            <a:avLst/>
          </a:prstGeom>
          <a:solidFill>
            <a:srgbClr val="FFFFFF"/>
          </a:solidFill>
          <a:ln w="6350">
            <a:solidFill>
              <a:srgbClr val="000000"/>
            </a:solidFill>
            <a:miter lim="800000"/>
            <a:headEnd/>
            <a:tailEnd/>
          </a:ln>
        </p:spPr>
        <p:txBody>
          <a:bodyPr/>
          <a:lstStyle/>
          <a:p>
            <a:endParaRPr lang="en-US"/>
          </a:p>
        </p:txBody>
      </p:sp>
      <p:sp>
        <p:nvSpPr>
          <p:cNvPr id="691278" name="Line 78"/>
          <p:cNvSpPr>
            <a:spLocks noChangeShapeType="1"/>
          </p:cNvSpPr>
          <p:nvPr/>
        </p:nvSpPr>
        <p:spPr bwMode="auto">
          <a:xfrm>
            <a:off x="3668713" y="3856038"/>
            <a:ext cx="757237" cy="0"/>
          </a:xfrm>
          <a:prstGeom prst="line">
            <a:avLst/>
          </a:prstGeom>
          <a:noFill/>
          <a:ln w="12065">
            <a:solidFill>
              <a:srgbClr val="1A476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91279" name="Oval 79"/>
          <p:cNvSpPr>
            <a:spLocks noChangeArrowheads="1"/>
          </p:cNvSpPr>
          <p:nvPr/>
        </p:nvSpPr>
        <p:spPr bwMode="auto">
          <a:xfrm>
            <a:off x="3975100" y="3778250"/>
            <a:ext cx="146050" cy="152400"/>
          </a:xfrm>
          <a:prstGeom prst="ellipse">
            <a:avLst/>
          </a:prstGeom>
          <a:solidFill>
            <a:srgbClr val="1A476F"/>
          </a:solidFill>
          <a:ln w="12065">
            <a:solidFill>
              <a:srgbClr val="1A476F"/>
            </a:solidFill>
            <a:round/>
            <a:headEnd/>
            <a:tailEnd/>
          </a:ln>
        </p:spPr>
        <p:txBody>
          <a:bodyPr/>
          <a:lstStyle/>
          <a:p>
            <a:endParaRPr lang="en-US"/>
          </a:p>
        </p:txBody>
      </p:sp>
      <p:sp>
        <p:nvSpPr>
          <p:cNvPr id="691280" name="Line 80"/>
          <p:cNvSpPr>
            <a:spLocks noChangeShapeType="1"/>
          </p:cNvSpPr>
          <p:nvPr/>
        </p:nvSpPr>
        <p:spPr bwMode="auto">
          <a:xfrm>
            <a:off x="3668713" y="4152900"/>
            <a:ext cx="757237" cy="0"/>
          </a:xfrm>
          <a:prstGeom prst="line">
            <a:avLst/>
          </a:prstGeom>
          <a:noFill/>
          <a:ln w="12065">
            <a:solidFill>
              <a:srgbClr val="55752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91281" name="Line 81"/>
          <p:cNvSpPr>
            <a:spLocks noChangeShapeType="1"/>
          </p:cNvSpPr>
          <p:nvPr/>
        </p:nvSpPr>
        <p:spPr bwMode="auto">
          <a:xfrm>
            <a:off x="3975100" y="4075113"/>
            <a:ext cx="149225" cy="158750"/>
          </a:xfrm>
          <a:prstGeom prst="line">
            <a:avLst/>
          </a:prstGeom>
          <a:noFill/>
          <a:ln w="12065">
            <a:solidFill>
              <a:srgbClr val="55752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91282" name="Line 82"/>
          <p:cNvSpPr>
            <a:spLocks noChangeShapeType="1"/>
          </p:cNvSpPr>
          <p:nvPr/>
        </p:nvSpPr>
        <p:spPr bwMode="auto">
          <a:xfrm flipV="1">
            <a:off x="3975100" y="4068763"/>
            <a:ext cx="149225" cy="160337"/>
          </a:xfrm>
          <a:prstGeom prst="line">
            <a:avLst/>
          </a:prstGeom>
          <a:noFill/>
          <a:ln w="12065">
            <a:solidFill>
              <a:srgbClr val="55752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91283" name="Line 83"/>
          <p:cNvSpPr>
            <a:spLocks noChangeShapeType="1"/>
          </p:cNvSpPr>
          <p:nvPr/>
        </p:nvSpPr>
        <p:spPr bwMode="auto">
          <a:xfrm>
            <a:off x="3678238" y="4473575"/>
            <a:ext cx="757237" cy="0"/>
          </a:xfrm>
          <a:prstGeom prst="line">
            <a:avLst/>
          </a:prstGeom>
          <a:noFill/>
          <a:ln w="12065">
            <a:solidFill>
              <a:srgbClr val="E37E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91284" name="Rectangle 84"/>
          <p:cNvSpPr>
            <a:spLocks noChangeArrowheads="1"/>
          </p:cNvSpPr>
          <p:nvPr/>
        </p:nvSpPr>
        <p:spPr bwMode="auto">
          <a:xfrm>
            <a:off x="3984625" y="4395788"/>
            <a:ext cx="146050" cy="153987"/>
          </a:xfrm>
          <a:prstGeom prst="rect">
            <a:avLst/>
          </a:prstGeom>
          <a:solidFill>
            <a:srgbClr val="E37E00"/>
          </a:solidFill>
          <a:ln w="12065">
            <a:solidFill>
              <a:srgbClr val="E37E00"/>
            </a:solidFill>
            <a:miter lim="800000"/>
            <a:headEnd/>
            <a:tailEnd/>
          </a:ln>
        </p:spPr>
        <p:txBody>
          <a:bodyPr/>
          <a:lstStyle/>
          <a:p>
            <a:endParaRPr lang="en-US"/>
          </a:p>
        </p:txBody>
      </p:sp>
      <p:sp>
        <p:nvSpPr>
          <p:cNvPr id="691285" name="Rectangle 85"/>
          <p:cNvSpPr>
            <a:spLocks noChangeArrowheads="1"/>
          </p:cNvSpPr>
          <p:nvPr/>
        </p:nvSpPr>
        <p:spPr bwMode="auto">
          <a:xfrm>
            <a:off x="4548188" y="3741738"/>
            <a:ext cx="630237"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kumimoji="0" lang="en-US" altLang="en-US" sz="1400" b="1">
                <a:solidFill>
                  <a:srgbClr val="000000"/>
                </a:solidFill>
                <a:latin typeface="Arial" charset="0"/>
              </a:rPr>
              <a:t>Vaginal</a:t>
            </a:r>
            <a:endParaRPr kumimoji="0" lang="en-US" altLang="en-US" sz="1400" b="1">
              <a:latin typeface="Arial" charset="0"/>
            </a:endParaRPr>
          </a:p>
        </p:txBody>
      </p:sp>
      <p:sp>
        <p:nvSpPr>
          <p:cNvPr id="691286" name="Rectangle 86"/>
          <p:cNvSpPr>
            <a:spLocks noChangeArrowheads="1"/>
          </p:cNvSpPr>
          <p:nvPr/>
        </p:nvSpPr>
        <p:spPr bwMode="auto">
          <a:xfrm>
            <a:off x="4548188" y="4038600"/>
            <a:ext cx="17430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kumimoji="0" lang="en-US" altLang="en-US" sz="1400" b="1">
                <a:solidFill>
                  <a:srgbClr val="000000"/>
                </a:solidFill>
                <a:latin typeface="Arial" charset="0"/>
              </a:rPr>
              <a:t>Cesarean with Labor</a:t>
            </a:r>
            <a:endParaRPr kumimoji="0" lang="en-US" altLang="en-US" sz="1400" b="1">
              <a:latin typeface="Arial" charset="0"/>
            </a:endParaRPr>
          </a:p>
        </p:txBody>
      </p:sp>
      <p:sp>
        <p:nvSpPr>
          <p:cNvPr id="691287" name="Rectangle 87"/>
          <p:cNvSpPr>
            <a:spLocks noChangeArrowheads="1"/>
          </p:cNvSpPr>
          <p:nvPr/>
        </p:nvSpPr>
        <p:spPr bwMode="auto">
          <a:xfrm>
            <a:off x="4556125" y="4359275"/>
            <a:ext cx="2017713"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kumimoji="0" lang="en-US" altLang="en-US" sz="1400" b="1">
                <a:solidFill>
                  <a:srgbClr val="000000"/>
                </a:solidFill>
                <a:latin typeface="Arial" charset="0"/>
              </a:rPr>
              <a:t>Cesarean without Labor</a:t>
            </a:r>
            <a:endParaRPr kumimoji="0" lang="en-US" altLang="en-US" sz="1400" b="1">
              <a:latin typeface="Arial" charset="0"/>
            </a:endParaRPr>
          </a:p>
        </p:txBody>
      </p:sp>
      <p:sp>
        <p:nvSpPr>
          <p:cNvPr id="691288" name="Rectangle 88"/>
          <p:cNvSpPr>
            <a:spLocks noChangeArrowheads="1"/>
          </p:cNvSpPr>
          <p:nvPr/>
        </p:nvSpPr>
        <p:spPr bwMode="auto">
          <a:xfrm>
            <a:off x="762000" y="6461125"/>
            <a:ext cx="201295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kumimoji="0" lang="en-US" altLang="en-US" sz="1600">
                <a:latin typeface="Arial" charset="0"/>
              </a:rPr>
              <a:t>Goodman, et al, 2008.</a:t>
            </a:r>
          </a:p>
        </p:txBody>
      </p:sp>
    </p:spTree>
    <p:extLst>
      <p:ext uri="{BB962C8B-B14F-4D97-AF65-F5344CB8AC3E}">
        <p14:creationId xmlns:p14="http://schemas.microsoft.com/office/powerpoint/2010/main" val="983914346"/>
      </p:ext>
    </p:extLst>
  </p:cSld>
  <p:clrMapOvr>
    <a:masterClrMapping/>
  </p:clrMapOvr>
  <p:transition>
    <p:wipe dir="d"/>
  </p:transition>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xfrm>
            <a:off x="0" y="0"/>
            <a:ext cx="9144000" cy="838200"/>
          </a:xfrm>
        </p:spPr>
        <p:txBody>
          <a:bodyPr/>
          <a:lstStyle/>
          <a:p>
            <a:r>
              <a:rPr lang="en-US" altLang="en-US" sz="4000" b="1" dirty="0" smtClean="0">
                <a:effectLst/>
              </a:rPr>
              <a:t>Framework Measure Example</a:t>
            </a:r>
          </a:p>
        </p:txBody>
      </p:sp>
      <p:sp>
        <p:nvSpPr>
          <p:cNvPr id="22531" name="Content Placeholder 2"/>
          <p:cNvSpPr>
            <a:spLocks noGrp="1"/>
          </p:cNvSpPr>
          <p:nvPr>
            <p:ph idx="1"/>
          </p:nvPr>
        </p:nvSpPr>
        <p:spPr>
          <a:xfrm>
            <a:off x="0" y="762000"/>
            <a:ext cx="9042400" cy="4876800"/>
          </a:xfrm>
        </p:spPr>
        <p:txBody>
          <a:bodyPr/>
          <a:lstStyle/>
          <a:p>
            <a:pPr>
              <a:lnSpc>
                <a:spcPct val="90000"/>
              </a:lnSpc>
              <a:spcBef>
                <a:spcPts val="1200"/>
              </a:spcBef>
              <a:spcAft>
                <a:spcPts val="300"/>
              </a:spcAft>
              <a:buFont typeface="Arial" charset="0"/>
              <a:buChar char="•"/>
            </a:pPr>
            <a:r>
              <a:rPr lang="en-US" altLang="en-US" sz="2400" dirty="0" smtClean="0">
                <a:solidFill>
                  <a:srgbClr val="FFFF00"/>
                </a:solidFill>
              </a:rPr>
              <a:t>NOM</a:t>
            </a:r>
            <a:r>
              <a:rPr lang="en-US" altLang="en-US" sz="2400" dirty="0" smtClean="0"/>
              <a:t>: Infant and </a:t>
            </a:r>
            <a:r>
              <a:rPr lang="en-US" altLang="en-US" sz="2400" dirty="0" err="1" smtClean="0"/>
              <a:t>Postneonatal</a:t>
            </a:r>
            <a:r>
              <a:rPr lang="en-US" altLang="en-US" sz="2400" dirty="0" smtClean="0"/>
              <a:t> Mortality, Sudden Unexpected Infant Deaths</a:t>
            </a:r>
          </a:p>
          <a:p>
            <a:pPr>
              <a:lnSpc>
                <a:spcPct val="90000"/>
              </a:lnSpc>
              <a:spcBef>
                <a:spcPts val="1200"/>
              </a:spcBef>
              <a:spcAft>
                <a:spcPts val="300"/>
              </a:spcAft>
              <a:buFont typeface="Arial" charset="0"/>
              <a:buChar char="•"/>
            </a:pPr>
            <a:r>
              <a:rPr lang="en-US" altLang="en-US" sz="2400" dirty="0" smtClean="0">
                <a:solidFill>
                  <a:srgbClr val="FFFF00"/>
                </a:solidFill>
              </a:rPr>
              <a:t>NPM</a:t>
            </a:r>
            <a:r>
              <a:rPr lang="en-US" altLang="en-US" sz="2400" dirty="0" smtClean="0"/>
              <a:t>: Percent of infants placed to sleep on their backs (Healthy People 2020 indicator)</a:t>
            </a:r>
          </a:p>
          <a:p>
            <a:pPr>
              <a:lnSpc>
                <a:spcPct val="90000"/>
              </a:lnSpc>
              <a:spcBef>
                <a:spcPts val="1200"/>
              </a:spcBef>
              <a:spcAft>
                <a:spcPts val="300"/>
              </a:spcAft>
              <a:buFont typeface="Arial" charset="0"/>
              <a:buChar char="•"/>
            </a:pPr>
            <a:r>
              <a:rPr lang="en-US" altLang="en-US" sz="2400" dirty="0" smtClean="0">
                <a:solidFill>
                  <a:srgbClr val="FFFF00"/>
                </a:solidFill>
              </a:rPr>
              <a:t>Possible State-Initiated S/PMs</a:t>
            </a:r>
            <a:r>
              <a:rPr lang="en-US" altLang="en-US" sz="2400" dirty="0" smtClean="0"/>
              <a:t>:</a:t>
            </a:r>
          </a:p>
          <a:p>
            <a:pPr marL="806450" lvl="1" indent="-457200">
              <a:lnSpc>
                <a:spcPct val="90000"/>
              </a:lnSpc>
              <a:spcAft>
                <a:spcPts val="300"/>
              </a:spcAft>
              <a:buFont typeface="Arial Unicode MS" pitchFamily="34" charset="-128"/>
              <a:buAutoNum type="arabicParenR"/>
            </a:pPr>
            <a:r>
              <a:rPr lang="en-US" altLang="en-US" sz="2200" dirty="0" smtClean="0"/>
              <a:t>Number of education sessions on safe sleep practices conducted in clinics or by the health department </a:t>
            </a:r>
          </a:p>
          <a:p>
            <a:pPr marL="806450" lvl="1" indent="-457200">
              <a:lnSpc>
                <a:spcPct val="90000"/>
              </a:lnSpc>
              <a:spcAft>
                <a:spcPts val="300"/>
              </a:spcAft>
              <a:buFont typeface="Arial Unicode MS" pitchFamily="34" charset="-128"/>
              <a:buAutoNum type="arabicParenR"/>
            </a:pPr>
            <a:r>
              <a:rPr lang="en-US" altLang="en-US" sz="2200" dirty="0" smtClean="0"/>
              <a:t>Number and percent of birthing hospitals that have received formal training from the MCH Department on safe sleep position</a:t>
            </a:r>
          </a:p>
          <a:p>
            <a:pPr marL="806450" lvl="1" indent="-457200">
              <a:lnSpc>
                <a:spcPct val="90000"/>
              </a:lnSpc>
              <a:spcAft>
                <a:spcPts val="300"/>
              </a:spcAft>
              <a:buFont typeface="Arial Unicode MS" pitchFamily="34" charset="-128"/>
              <a:buAutoNum type="arabicParenR"/>
            </a:pPr>
            <a:r>
              <a:rPr lang="en-US" altLang="en-US" sz="2200" dirty="0" smtClean="0"/>
              <a:t>Implementation of public service announcements (PSA) to raise awareness of safe sleep broadly and/or through partner organizations</a:t>
            </a:r>
          </a:p>
          <a:p>
            <a:pPr marL="806450" lvl="1" indent="-457200">
              <a:lnSpc>
                <a:spcPct val="90000"/>
              </a:lnSpc>
              <a:spcAft>
                <a:spcPts val="300"/>
              </a:spcAft>
              <a:buFont typeface="Arial Unicode MS" pitchFamily="34" charset="-128"/>
              <a:buAutoNum type="arabicParenR"/>
            </a:pPr>
            <a:r>
              <a:rPr lang="en-US" altLang="en-US" sz="2200" dirty="0" smtClean="0"/>
              <a:t>Number of “train the trainer” sessions on safe sleep conducted in each health district in the state</a:t>
            </a:r>
          </a:p>
        </p:txBody>
      </p:sp>
    </p:spTree>
    <p:extLst>
      <p:ext uri="{BB962C8B-B14F-4D97-AF65-F5344CB8AC3E}">
        <p14:creationId xmlns:p14="http://schemas.microsoft.com/office/powerpoint/2010/main" val="1811363758"/>
      </p:ext>
    </p:extLst>
  </p:cSld>
  <p:clrMapOvr>
    <a:masterClrMapping/>
  </p:clrMapOvr>
  <p:transition>
    <p:wipe dir="d"/>
  </p:transition>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3"/>
          <p:cNvSpPr>
            <a:spLocks noGrp="1"/>
          </p:cNvSpPr>
          <p:nvPr>
            <p:ph type="sldNum" sz="quarter" idx="11"/>
          </p:nvPr>
        </p:nvSpPr>
        <p:spPr/>
        <p:txBody>
          <a:bodyPr/>
          <a:lstStyle/>
          <a:p>
            <a:fld id="{599F6B48-2528-4534-9E2D-1E6208DF6275}" type="slidenum">
              <a:rPr lang="en-US"/>
              <a:pPr/>
              <a:t>66</a:t>
            </a:fld>
            <a:endParaRPr lang="en-US"/>
          </a:p>
        </p:txBody>
      </p:sp>
      <p:sp>
        <p:nvSpPr>
          <p:cNvPr id="2019330" name="Text Box 2"/>
          <p:cNvSpPr txBox="1">
            <a:spLocks noChangeArrowheads="1"/>
          </p:cNvSpPr>
          <p:nvPr/>
        </p:nvSpPr>
        <p:spPr bwMode="auto">
          <a:xfrm>
            <a:off x="0" y="1524000"/>
            <a:ext cx="9144000" cy="2862322"/>
          </a:xfrm>
          <a:prstGeom prst="rect">
            <a:avLst/>
          </a:prstGeom>
          <a:noFill/>
          <a:ln w="9525">
            <a:noFill/>
            <a:miter lim="800000"/>
            <a:headEnd/>
            <a:tailEnd/>
          </a:ln>
          <a:effectLst/>
        </p:spPr>
        <p:txBody>
          <a:bodyPr>
            <a:spAutoFit/>
          </a:bodyPr>
          <a:lstStyle/>
          <a:p>
            <a:pPr eaLnBrk="1" hangingPunct="1"/>
            <a:endParaRPr kumimoji="1" lang="en-US" sz="2800" b="1" dirty="0">
              <a:solidFill>
                <a:srgbClr val="FFFFFF"/>
              </a:solidFill>
            </a:endParaRPr>
          </a:p>
          <a:p>
            <a:pPr eaLnBrk="1" hangingPunct="1"/>
            <a:r>
              <a:rPr lang="en-US" sz="3200" dirty="0"/>
              <a:t>Michael </a:t>
            </a:r>
            <a:r>
              <a:rPr lang="en-US" sz="3200" dirty="0" smtClean="0"/>
              <a:t>D. Kogan</a:t>
            </a:r>
            <a:r>
              <a:rPr lang="en-US" sz="3200" dirty="0"/>
              <a:t>, Ph.D.</a:t>
            </a:r>
          </a:p>
          <a:p>
            <a:pPr eaLnBrk="1" hangingPunct="1"/>
            <a:r>
              <a:rPr lang="en-US" sz="3200" dirty="0" smtClean="0"/>
              <a:t>301-443-3145</a:t>
            </a:r>
            <a:endParaRPr lang="en-US" sz="3200" dirty="0"/>
          </a:p>
          <a:p>
            <a:pPr eaLnBrk="1" hangingPunct="1"/>
            <a:r>
              <a:rPr lang="en-US" sz="3200" dirty="0"/>
              <a:t>mkogan@hrsa.gov</a:t>
            </a:r>
            <a:r>
              <a:rPr kumimoji="1" lang="en-US" sz="2400" dirty="0">
                <a:latin typeface="Tahoma" pitchFamily="34" charset="0"/>
              </a:rPr>
              <a:t> </a:t>
            </a:r>
            <a:r>
              <a:rPr kumimoji="1" lang="en-US" sz="2800" b="1" dirty="0">
                <a:solidFill>
                  <a:schemeClr val="accent2"/>
                </a:solidFill>
              </a:rPr>
              <a:t>	</a:t>
            </a:r>
          </a:p>
          <a:p>
            <a:pPr eaLnBrk="1" hangingPunct="1"/>
            <a:r>
              <a:rPr kumimoji="1" lang="en-US" sz="2800" b="1" dirty="0">
                <a:solidFill>
                  <a:schemeClr val="accent2"/>
                </a:solidFill>
              </a:rPr>
              <a:t>	</a:t>
            </a:r>
          </a:p>
          <a:p>
            <a:pPr eaLnBrk="1" hangingPunct="1"/>
            <a:r>
              <a:rPr kumimoji="1" lang="en-US" sz="2800" b="1" dirty="0">
                <a:solidFill>
                  <a:schemeClr val="accent2"/>
                </a:solidFill>
              </a:rPr>
              <a:t> </a:t>
            </a:r>
          </a:p>
        </p:txBody>
      </p:sp>
      <p:sp>
        <p:nvSpPr>
          <p:cNvPr id="2019331" name="Rectangle 3"/>
          <p:cNvSpPr>
            <a:spLocks noGrp="1" noChangeArrowheads="1"/>
          </p:cNvSpPr>
          <p:nvPr>
            <p:ph type="title"/>
          </p:nvPr>
        </p:nvSpPr>
        <p:spPr>
          <a:xfrm>
            <a:off x="0" y="0"/>
            <a:ext cx="9144000" cy="1066800"/>
          </a:xfrm>
        </p:spPr>
        <p:txBody>
          <a:bodyPr/>
          <a:lstStyle/>
          <a:p>
            <a:r>
              <a:rPr lang="en-US" b="1"/>
              <a:t>Contact Information</a:t>
            </a:r>
          </a:p>
        </p:txBody>
      </p:sp>
      <p:pic>
        <p:nvPicPr>
          <p:cNvPr id="2019332" name="Picture 4" descr="HRSA_Black"/>
          <p:cNvPicPr>
            <a:picLocks noChangeAspect="1" noChangeArrowheads="1"/>
          </p:cNvPicPr>
          <p:nvPr/>
        </p:nvPicPr>
        <p:blipFill>
          <a:blip r:embed="rId4" cstate="print"/>
          <a:srcRect/>
          <a:stretch>
            <a:fillRect/>
          </a:stretch>
        </p:blipFill>
        <p:spPr bwMode="auto">
          <a:xfrm>
            <a:off x="3733800" y="6438900"/>
            <a:ext cx="1828800" cy="419100"/>
          </a:xfrm>
          <a:prstGeom prst="rect">
            <a:avLst/>
          </a:prstGeom>
          <a:noFill/>
        </p:spPr>
      </p:pic>
      <p:pic>
        <p:nvPicPr>
          <p:cNvPr id="2019333" name="blue skies-ella.wma">
            <a:hlinkClick r:id="" action="ppaction://media"/>
          </p:cNvPr>
          <p:cNvPicPr>
            <a:picLocks noRot="1" noChangeAspect="1" noChangeArrowheads="1"/>
          </p:cNvPicPr>
          <p:nvPr>
            <a:audioFile r:link="rId1"/>
          </p:nvPr>
        </p:nvPicPr>
        <p:blipFill>
          <a:blip r:embed="rId5" cstate="print"/>
          <a:srcRect/>
          <a:stretch>
            <a:fillRect/>
          </a:stretch>
        </p:blipFill>
        <p:spPr bwMode="auto">
          <a:xfrm>
            <a:off x="381000" y="6248400"/>
            <a:ext cx="304800" cy="304800"/>
          </a:xfrm>
          <a:prstGeom prst="rect">
            <a:avLst/>
          </a:prstGeom>
          <a:noFill/>
        </p:spPr>
      </p:pic>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22)">
                                      <p:cBhvr>
                                        <p:cTn id="6" dur="206065" fill="hold"/>
                                        <p:tgtEl>
                                          <p:spTgt spid="2019333"/>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2019333"/>
                </p:tgtEl>
              </p:cMediaNode>
            </p:audio>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idx="4294967295"/>
          </p:nvPr>
        </p:nvSpPr>
        <p:spPr/>
        <p:txBody>
          <a:bodyPr/>
          <a:lstStyle/>
          <a:p>
            <a:pPr eaLnBrk="1" hangingPunct="1"/>
            <a:r>
              <a:rPr lang="en-US" sz="4000" b="1" dirty="0" smtClean="0">
                <a:solidFill>
                  <a:schemeClr val="tx1"/>
                </a:solidFill>
                <a:effectLst/>
                <a:latin typeface="Calibri" pitchFamily="34" charset="0"/>
                <a:ea typeface="Calibri" pitchFamily="34" charset="0"/>
                <a:cs typeface="Calibri" pitchFamily="34" charset="0"/>
              </a:rPr>
              <a:t>Transformation of the MCH Services Block Grant</a:t>
            </a:r>
            <a:r>
              <a:rPr lang="en-US" sz="2800" dirty="0" smtClean="0">
                <a:solidFill>
                  <a:srgbClr val="FFFF00"/>
                </a:solidFill>
                <a:latin typeface="Calibri" pitchFamily="34" charset="0"/>
                <a:ea typeface="Calibri" pitchFamily="34" charset="0"/>
                <a:cs typeface="Calibri" pitchFamily="34" charset="0"/>
              </a:rPr>
              <a:t/>
            </a:r>
            <a:br>
              <a:rPr lang="en-US" sz="2800" dirty="0" smtClean="0">
                <a:solidFill>
                  <a:srgbClr val="FFFF00"/>
                </a:solidFill>
                <a:latin typeface="Calibri" pitchFamily="34" charset="0"/>
                <a:ea typeface="Calibri" pitchFamily="34" charset="0"/>
                <a:cs typeface="Calibri" pitchFamily="34" charset="0"/>
              </a:rPr>
            </a:br>
            <a:r>
              <a:rPr lang="en-US" sz="3200" b="1" dirty="0" smtClean="0">
                <a:effectLst/>
                <a:latin typeface="Calibri" pitchFamily="34" charset="0"/>
                <a:ea typeface="Calibri" pitchFamily="34" charset="0"/>
                <a:cs typeface="Calibri" pitchFamily="34" charset="0"/>
              </a:rPr>
              <a:t>Mission</a:t>
            </a:r>
          </a:p>
        </p:txBody>
      </p:sp>
      <p:sp>
        <p:nvSpPr>
          <p:cNvPr id="7171" name="Content Placeholder 2"/>
          <p:cNvSpPr>
            <a:spLocks noGrp="1"/>
          </p:cNvSpPr>
          <p:nvPr>
            <p:ph idx="4294967295"/>
          </p:nvPr>
        </p:nvSpPr>
        <p:spPr>
          <a:xfrm>
            <a:off x="457200" y="1676400"/>
            <a:ext cx="8153400" cy="4525963"/>
          </a:xfrm>
        </p:spPr>
        <p:txBody>
          <a:bodyPr/>
          <a:lstStyle/>
          <a:p>
            <a:pPr eaLnBrk="1" hangingPunct="1">
              <a:defRPr/>
            </a:pPr>
            <a:endParaRPr lang="en-US" sz="2000" b="1" dirty="0" smtClean="0">
              <a:latin typeface="Calibri" pitchFamily="34" charset="0"/>
              <a:cs typeface="Calibri" pitchFamily="34" charset="0"/>
            </a:endParaRPr>
          </a:p>
          <a:p>
            <a:pPr marL="0" lvl="1" indent="0" eaLnBrk="1" hangingPunct="1">
              <a:buNone/>
              <a:defRPr/>
            </a:pPr>
            <a:r>
              <a:rPr lang="en-US" sz="3200" b="1" dirty="0">
                <a:latin typeface="Calibri" panose="020F0502020204030204" pitchFamily="34" charset="0"/>
              </a:rPr>
              <a:t>To improve the health and well-being of all of America’s mothers, infants, children and youth, including children and youth with special healthcare needs, and their families</a:t>
            </a:r>
          </a:p>
          <a:p>
            <a:pPr eaLnBrk="1" hangingPunct="1">
              <a:defRPr/>
            </a:pPr>
            <a:endParaRPr lang="en-US" sz="2000" b="1" i="1" dirty="0">
              <a:latin typeface="Calibri" pitchFamily="34" charset="0"/>
              <a:cs typeface="Calibri" pitchFamily="34" charset="0"/>
            </a:endParaRPr>
          </a:p>
          <a:p>
            <a:pPr marL="0" indent="0" algn="ctr" eaLnBrk="1" hangingPunct="1">
              <a:buFont typeface="Arial" charset="0"/>
              <a:buNone/>
              <a:defRPr/>
            </a:pPr>
            <a:endParaRPr lang="en-US" sz="2000" b="1" dirty="0" smtClean="0">
              <a:latin typeface="Calibri" pitchFamily="34" charset="0"/>
            </a:endParaRPr>
          </a:p>
          <a:p>
            <a:pPr marL="0" indent="0" eaLnBrk="1" hangingPunct="1">
              <a:buNone/>
              <a:defRPr/>
            </a:pPr>
            <a:endParaRPr lang="en-US" sz="2400" dirty="0" smtClean="0">
              <a:latin typeface="Calibri" pitchFamily="34" charset="0"/>
            </a:endParaRPr>
          </a:p>
          <a:p>
            <a:pPr eaLnBrk="1" hangingPunct="1">
              <a:buFont typeface="Arial" charset="0"/>
              <a:buChar char="•"/>
              <a:defRPr/>
            </a:pPr>
            <a:endParaRPr lang="en-US" sz="4000" dirty="0" smtClean="0"/>
          </a:p>
        </p:txBody>
      </p:sp>
    </p:spTree>
    <p:extLst>
      <p:ext uri="{BB962C8B-B14F-4D97-AF65-F5344CB8AC3E}">
        <p14:creationId xmlns:p14="http://schemas.microsoft.com/office/powerpoint/2010/main" val="852219647"/>
      </p:ext>
    </p:extLst>
  </p:cSld>
  <p:clrMapOvr>
    <a:masterClrMapping/>
  </p:clrMapOvr>
  <p:transition>
    <p:wipe dir="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1668"/>
            <a:ext cx="9144000" cy="1143000"/>
          </a:xfrm>
        </p:spPr>
        <p:txBody>
          <a:bodyPr/>
          <a:lstStyle/>
          <a:p>
            <a:r>
              <a:rPr lang="en-US" b="1" dirty="0" smtClean="0">
                <a:effectLst/>
              </a:rPr>
              <a:t>History</a:t>
            </a:r>
            <a:endParaRPr lang="en-US" b="1" dirty="0">
              <a:effectLst/>
            </a:endParaRPr>
          </a:p>
        </p:txBody>
      </p:sp>
      <p:sp>
        <p:nvSpPr>
          <p:cNvPr id="3" name="Content Placeholder 2"/>
          <p:cNvSpPr>
            <a:spLocks noGrp="1"/>
          </p:cNvSpPr>
          <p:nvPr>
            <p:ph idx="1"/>
          </p:nvPr>
        </p:nvSpPr>
        <p:spPr>
          <a:xfrm>
            <a:off x="-33647" y="1219200"/>
            <a:ext cx="9144000" cy="4495800"/>
          </a:xfrm>
        </p:spPr>
        <p:txBody>
          <a:bodyPr/>
          <a:lstStyle/>
          <a:p>
            <a:r>
              <a:rPr lang="en-US" dirty="0" smtClean="0"/>
              <a:t>Began in 1935 as part of the Social Security Act</a:t>
            </a:r>
          </a:p>
          <a:p>
            <a:endParaRPr lang="en-US" dirty="0"/>
          </a:p>
          <a:p>
            <a:r>
              <a:rPr lang="en-US" dirty="0" smtClean="0"/>
              <a:t>Became a block grant in 1981</a:t>
            </a:r>
          </a:p>
          <a:p>
            <a:endParaRPr lang="en-US" dirty="0"/>
          </a:p>
          <a:p>
            <a:r>
              <a:rPr lang="en-US" dirty="0" smtClean="0"/>
              <a:t>Greater standards for accountability in 1993 (Government Performance Results Act)</a:t>
            </a:r>
          </a:p>
          <a:p>
            <a:endParaRPr lang="en-US" dirty="0"/>
          </a:p>
          <a:p>
            <a:r>
              <a:rPr lang="en-US" dirty="0" smtClean="0"/>
              <a:t>First National Performance Measures and National Outcome Measures in 1998</a:t>
            </a:r>
          </a:p>
          <a:p>
            <a:endParaRPr lang="en-US" dirty="0"/>
          </a:p>
          <a:p>
            <a:endParaRPr lang="en-US" dirty="0"/>
          </a:p>
        </p:txBody>
      </p:sp>
    </p:spTree>
    <p:extLst>
      <p:ext uri="{BB962C8B-B14F-4D97-AF65-F5344CB8AC3E}">
        <p14:creationId xmlns:p14="http://schemas.microsoft.com/office/powerpoint/2010/main" val="3230856511"/>
      </p:ext>
    </p:extLst>
  </p:cSld>
  <p:clrMapOvr>
    <a:masterClrMapping/>
  </p:clrMapOvr>
  <p:transition>
    <p:wipe dir="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1668"/>
            <a:ext cx="9144000" cy="1143000"/>
          </a:xfrm>
        </p:spPr>
        <p:txBody>
          <a:bodyPr/>
          <a:lstStyle/>
          <a:p>
            <a:r>
              <a:rPr lang="en-US" b="1" dirty="0" smtClean="0">
                <a:effectLst/>
              </a:rPr>
              <a:t>The Current Block Grant Process</a:t>
            </a:r>
            <a:endParaRPr lang="en-US" b="1" dirty="0">
              <a:effectLst/>
            </a:endParaRPr>
          </a:p>
        </p:txBody>
      </p:sp>
      <p:sp>
        <p:nvSpPr>
          <p:cNvPr id="3" name="Content Placeholder 2"/>
          <p:cNvSpPr>
            <a:spLocks noGrp="1"/>
          </p:cNvSpPr>
          <p:nvPr>
            <p:ph idx="1"/>
          </p:nvPr>
        </p:nvSpPr>
        <p:spPr>
          <a:xfrm>
            <a:off x="-33647" y="1219200"/>
            <a:ext cx="9144000" cy="4495800"/>
          </a:xfrm>
        </p:spPr>
        <p:txBody>
          <a:bodyPr/>
          <a:lstStyle/>
          <a:p>
            <a:r>
              <a:rPr lang="en-US" dirty="0" smtClean="0"/>
              <a:t>Yearly funding from Congress</a:t>
            </a:r>
          </a:p>
          <a:p>
            <a:r>
              <a:rPr lang="en-US" dirty="0" smtClean="0"/>
              <a:t>States conduct needs assessment every 5 years</a:t>
            </a:r>
          </a:p>
          <a:p>
            <a:r>
              <a:rPr lang="en-US" dirty="0" smtClean="0"/>
              <a:t>States identify their MCH priority needs  </a:t>
            </a:r>
            <a:r>
              <a:rPr lang="en-US" dirty="0"/>
              <a:t>and </a:t>
            </a:r>
            <a:r>
              <a:rPr lang="en-US" dirty="0" smtClean="0"/>
              <a:t>develop state </a:t>
            </a:r>
            <a:r>
              <a:rPr lang="en-US" dirty="0"/>
              <a:t>p</a:t>
            </a:r>
            <a:r>
              <a:rPr lang="en-US" dirty="0" smtClean="0"/>
              <a:t>erformance </a:t>
            </a:r>
            <a:r>
              <a:rPr lang="en-US" dirty="0"/>
              <a:t>m</a:t>
            </a:r>
            <a:r>
              <a:rPr lang="en-US" dirty="0" smtClean="0"/>
              <a:t>easures </a:t>
            </a:r>
          </a:p>
          <a:p>
            <a:r>
              <a:rPr lang="en-US" dirty="0" smtClean="0"/>
              <a:t>Report on national  and state performance measures and legislatively </a:t>
            </a:r>
            <a:r>
              <a:rPr lang="en-US" smtClean="0"/>
              <a:t>required health data</a:t>
            </a:r>
            <a:endParaRPr lang="en-US" dirty="0" smtClean="0"/>
          </a:p>
          <a:p>
            <a:r>
              <a:rPr lang="en-US" dirty="0" smtClean="0"/>
              <a:t>States meet with MCHB yearly to review progress</a:t>
            </a:r>
            <a:endParaRPr lang="en-US" dirty="0"/>
          </a:p>
          <a:p>
            <a:endParaRPr lang="en-US" dirty="0" smtClean="0"/>
          </a:p>
          <a:p>
            <a:endParaRPr lang="en-US" dirty="0" smtClean="0"/>
          </a:p>
          <a:p>
            <a:endParaRPr lang="en-US" dirty="0"/>
          </a:p>
          <a:p>
            <a:endParaRPr lang="en-US" dirty="0"/>
          </a:p>
          <a:p>
            <a:endParaRPr lang="en-US" dirty="0"/>
          </a:p>
        </p:txBody>
      </p:sp>
    </p:spTree>
    <p:extLst>
      <p:ext uri="{BB962C8B-B14F-4D97-AF65-F5344CB8AC3E}">
        <p14:creationId xmlns:p14="http://schemas.microsoft.com/office/powerpoint/2010/main" val="2050400526"/>
      </p:ext>
    </p:extLst>
  </p:cSld>
  <p:clrMapOvr>
    <a:masterClrMapping/>
  </p:clrMapOvr>
  <p:transition>
    <p:wipe dir="d"/>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8"/>
  <p:tag name="MMPROD_THEME_BG_IMAGE" val=""/>
  <p:tag name="MMPROD_TAG_VCONFIG" val="PD94bWwgdmVyc2lvbj0iMS4wIiBlbmNvZGluZz0iVVRGLTgiPz4NCjxjb25maWd1cmF0aW9uPg0KCTxjb2xvcnM+DQoJCTx1aWNvbG9yIG5hbWU9InByaW1hcnkiIHZhbHVlPSIweDZGODQ4OCIvPg0KCQk8dWljb2xvciBuYW1lPSJnbG93IiB2YWx1ZT0iMHgzNUQzMzQiLz4NCgkJPHVpY29sb3IgbmFtZT0idGV4dCIgdmFsdWU9IjB4RkZGRkZGIi8+DQoJCTx1aWNvbG9yIG5hbWU9ImxpZ2h0IiB2YWx1ZT0iMHg0RTVENjAiLz4NCgkJPHVpY29sb3IgbmFtZT0ic2hhZG93IiB2YWx1ZT0iMHgwMDAwMDAiLz4NCgkJPHVpY29sb3IgbmFtZT0iYmFja2dyb3VuZCIgdmFsdWU9IjB4NzI3OTcxIi8+DQoJPC9jb2xvcnM+DQoJPGxheW91dD4NCgkJPHVpc2hvdyBuYW1lPSJwcmVzZW50YXRpb250aXRsZSIgdmFsdWU9InRydWUiLz4NCgkJPHVpc2hvdyBuYW1lPSJwcmVzZW50ZXJwaG90byIgdmFsdWU9ImZhbHNlIi8+DQoJCTx1aXNob3cgbmFtZT0icHJlc2VudGVybmFtZSIgdmFsdWU9ImZhbHNlIi8+DQoJCTx1aXNob3cgbmFtZT0icHJlc2VudGVydGl0bGUiIHZhbHVlPSJmYWxzZSIvPg0KCQk8dWlzaG93IG5hbWU9InByZXNlbnRlcmVtYWlsIiB2YWx1ZT0iZmFsc2UiLz4NCgkJPHVpc2hvdyBuYW1lPSJwcmVzZW50ZXJiaW8iIHZhbHVlPSJmYWxzZSIvPg0KCQk8dWlzaG93IG5hbWU9ImNvbXBhbnlsb2dvIiB2YWx1ZT0iZmFsc2UiLz4NCgkJPHVpc2hvdyBuYW1lPSJzaWRlYmFyIiB2YWx1ZT0idHJ1ZSIvPg0KCQk8dWlzaG93IG5hbWU9Im91dGxpbmUiIHZhbHVlPSJ0cnVlIi8+DQoJCTx1aXNob3cgbmFtZT0idGh1bWJuYWlsIiB2YWx1ZT0iZmFsc2UiLz4NCgkJPHVpc2hvdyBuYW1lPSJub3RlcyIgdmFsdWU9ImZhbHNlIi8+DQoJCTx1aXNob3cgbmFtZT0ic2VhcmNoIiB2YWx1ZT0iZmFsc2UiLz4NCgkJPHVpc2hvdyBuYW1lPSJhdHRhY2htZW50cyIgdmFsdWU9InRydWUiLz4NCgkJPHVpc2hvdyBuYW1lPSJ1dGlscyIgdmFsdWU9InRydWUiLz4NCgkJPHVpc2hvdyBuYW1lPSJ2b2x1bWUiIHZhbHVlPSJ0cnVlIi8+DQoJCTx1aXNob3cgbmFtZT0icGxheWJhciIgdmFsdWU9InRydWUiLz4NCgkJPHVpc2hvdyBuYW1lPSJ0YWxraW5naGVhZCIgdmFsdWU9InRydWUiLz4NCgkJPHVpc2hvdyBuYW1lPSJzaWRlYmFyb25yaWdodCIgdmFsdWU9InRydWUiLz4NCgkJPHVpc2hvdyBuYW1lPSJ2aWV3Y2hhbmdlIiB2YWx1ZT0iZmFsc2UiLz4NCgkJPHVpc2hvdyBuYW1lPSJhbHdheXNTY3J1bmNoIiB2YWx1ZT0idHJ1ZSIvPg0KCQk8dWlzaG93IG5hbWU9ImluaXRpYWxkaXNwbGF5bW9kZWlzbm9ybWFsIiB2YWx1ZT0idHJ1ZSIvPg0KCQk8dWlyZXBsYWNlIG5hbWU9ImxvZ28iIHZhbHVlPSIiLz4NCgkJPHVpcmVwbGFjZSBuYW1lPSJiZ2ltYWdlIiB2YWx1ZT0iIi8+DQoJCTx1aXJlcGxhY2UgbmFtZT0iaW5pdGlhbHRhYiIgdmFsdWU9Im91dGxpbmUiLz4NCgk8L2xheW91dD4NCgk8bGFuZ3VhZ2UgaWQ9ImVuIj4NCgkJPCEtLSBmb3JtYXQgZm9yIHVpZm9udCB2YWx1ZSBpcyAiZm9udCxzaXplLGlzYm9sZCxpc2l0YWxpYyxpc3NoYWRvd2VkIiAtLT4NCgkJPHVpZm9udCBuYW1lPSJGT05UX1FVSVpaSU5HIiB2YWx1ZT0iVmVyZGFuYSw5LGZhbHNlLGZhbHNlLGZhbHNlIi8+DQoJCTx1aWZvbnQgbmFtZT0iRk9OVF9TQ1JVQlNUQVRVUyIgdmFsdWU9IlZlcmRhbmEsOSx0cnVlLGZhbHNlLHRydWUiLz4NCgkJPHVpZm9udCBuYW1lPSJGT05UX1NDUlVCVElNRSIgdmFsdWU9IlZlcmRhbmEsOSxmYWxzZSxmYWxzZSx0cnVlIi8+DQoJCTx1aWZvbnQgbmFtZT0iRk9OVF9FTEFQU0VEVElNRSIgdmFsdWU9IlZlcmRhbmEsOSx0cnVlLGZhbHNlLHRydWUiLz4NCgkJPHVpZm9udCBuYW1lPSJGT05UX1VUSUxTTUVOVSIgdmFsdWU9IlZlcmRhbmEsOSx0cnVlLGZhbHNlLGZhbHNlIi8+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DQoJCTx1aWZvbnQgbmFtZT0iRk9OVF9QUkVTRU5URVJUSVRMRSIgdmFsdWU9IlZlcmRhbmEsMTAsZmFsc2UsZmFsc2UsdHJ1ZSIvPg0KCQk8dWlmb250IG5hbWU9IkZPTlRfQklPQlROIiB2YWx1ZT0iVmVyZGFuYSwxMCxmYWxzZSxmYWxzZSx0cnVlIi8+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DQoJCTwhLS0gdWl0ZXh0IC0tPg0KCQk8IS0tIHN1YnN0aXR1dGlvbjogJW4gPT0gc2xpZGUgbnVtYmVyIC0tPg0KCQk8dWl0ZXh0IG5hbWU9IlVOTkFNRURTTElERVRJVExFIiB2YWx1ZT0iU2xpZGUgJW4iLz4NCgkJPCEtLSBzdWJzdGl0dXRpb246ICVuID09IHNsaWRlIG51bWJlciAtLT4NCgkJPCEtLSBzdWJzdGl0dXRpb246ICV0ID09IHRvdGFsIHNsaWRlIGNvdW50IC0tPg0KCQk8dWl0ZXh0IG5hbWU9IlNDUlVCQkFSU1RBVFVTX1NMSURFSU5GTyIgdmFsdWU9IlNsaWRlICVuIC8gJXQgfCAiLz4NCgkJPHVpdGV4dCBuYW1lPSJTQ1JVQkJBUlNUQVRVU19TVE9QUEVEIiB2YWx1ZT0iU3RvcHBlZCIvPg0KCQk8dWl0ZXh0IG5hbWU9IlNDUlVCQkFSU1RBVFVTX1BMQVlJTkciIHZhbHVlPSJQbGF5aW5nIi8+DQoJCTx1aXRleHQgbmFtZT0iU0NSVUJCQVJTVEFUVVNfTk9BVURJTyIgdmFsdWU9Ik5vIEF1ZGlvIi8+DQoJCTx1aXRleHQgbmFtZT0iU0NSVUJCQVJTVEFUVVNfTE9BRElORyIgdmFsdWU9IkxvYWRpbmciLz4NCgkJPHVpdGV4dCBuYW1lPSJTQ1JVQkJBUlNUQVRVU19CVUZGRVJJTkciIHZhbHVlPSJCdWZmZXJpbmciLz4NCgkJPHVpdGV4dCBuYW1lPSJTQ1JVQkJBUlNUQVRVU19RVUVTVElPTiIgdmFsdWU9IkFuc3dlciBRdWVzdGlvbiIvPg0KCQk8dWl0ZXh0IG5hbWU9IlNDUlVCQkFSU1RBVFVTX1JFVklFV1FVSVoiIHZhbHVlPSJSZXZpZXdpbmcgUXVpeiIvPg0KCQk8IS0tIHN1YnN0aXR1dGlvbjogJW0gPT0gbWludXRlcyByZW1haW5pbmcgLS0+DQoJCTwhLS0gc3Vic3RpdHV0aW9uOiAlcyA9PSBzZWNvbmRzIHJlbWFpbmluZyAtLT4NCgkJPHVpdGV4dCBuYW1lPSJFTEFQU0VEIiB2YWx1ZT0iJW0gTWludXRlcyAlcyBTZWNvbmRzIFJlbWFpbmluZyIvPg0KCQk8dWl0ZXh0IG5hbWU9Ik5PVEZPVU5EIiB2YWx1ZT0iTm90aGluZyBGb3VuZCIvPg0KCQk8dWl0ZXh0IG5hbWU9IkFUVEFDSE1FTlRTIiB2YWx1ZT0iQXR0YWNobWVudHMiLz4NCgkJPCEtLSBzdWJzdGl0dXRpb246ICVwID09IGN1cnJlbnQgc3BlYWtlcidzIHRpdGxlIC0tPg0KCQk8dWl0ZXh0IG5hbWU9IkJJT1dJTl9USVRMRSIgdmFsdWU9IkJpbzogJXAiLz4NCgkJPHVpdGV4dCBuYW1lPSJCSU9CVE5fVElUTEUiIHZhbHVlPSJCaW8iLz4NCgkJPHVpdGV4dCBuYW1lPSJESVZJREVSQlROX1RJVExFIiB2YWx1ZT0ifCIvPg0KCQk8dWl0ZXh0IG5hbWU9IkNPTlRBQ1RCVE5fVElUTEUiIHZhbHVlPSJDb250YWN0Ii8+DQoJCTx1aXRleHQgbmFtZT0iVEFCX09VVExJTkUiIHZhbHVlPSJDb250ZW50cyIvPg0KCQk8dWl0ZXh0IG5hbWU9IlRBQl9USFVNQiIgdmFsdWU9IlRodW1iIi8+DQoJCTx1aXRleHQgbmFtZT0iVEFCX05PVEVTIiB2YWx1ZT0iTm90ZXMiLz4NCgkJPHVpdGV4dCBuYW1lPSJUQUJfU0VBUkNIIiB2YWx1ZT0iU2VhcmNoIi8+DQoJCTx1aXRleHQgbmFtZT0iU0xJREVfSEVBRElORyIgdmFsdWU9IlNsaWRlIFRpdGxlIi8+DQoJCTx1aXRleHQgbmFtZT0iRFVSQVRJT05fSEVBRElORyIgdmFsdWU9IkR1cmF0aW9uIi8+DQoJCTx1aXRleHQgbmFtZT0iU0VBUkNIX0hFQURJTkciIHZhbHVlPSJTZWFyY2ggZm9yIHRleHQ6Ii8+DQoJCTx1aXRleHQgbmFtZT0iVEhVTUJfSEVBRElORyIgdmFsdWU9IlNsaWRlIi8+DQoJCTx1aXRleHQgbmFtZT0iVEhVTUJfSU5GTyIgdmFsdWU9IlNsaWRlIFRpdGxlL0R1cmF0aW9uIi8+DQoJCTx1aXRleHQgbmFtZT0iQVRUQUNITkFNRV9IRUFESU5HIiB2YWx1ZT0iRmlsZSBOYW1lIi8+DQoJCTx1aXRleHQgbmFtZT0iQVRUQUNIU0laRV9IRUFESU5HIiB2YWx1ZT0iU2l6ZSIvPg0KCQk8dWl0ZXh0IG5hbWU9IlNMSURFX05PVEVTIiB2YWx1ZT0iU2xpZGUgTm90ZXM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U2hvdyBzaWRlYmFyIHRvIHBhcnRpY2lwYW50cyIvPg0KCQk8dWl0ZXh0IG5hbWU9Ik1VVEUiIHZhbHVlPSJNdXRlIi8+DQoJCTx1aXRleHQgbmFtZT0iRE9DV1JBUF9USVRMRSIgdmFsdWU9IlByZXNlbnRlciBGaWxlIEF0dGFjaG1lbnQiLz4NCgkJPHVpdGV4dCBuYW1lPSJET0NXUkFQX01TRyIgdmFsdWU9IlNhdmUgdG8gTXkgQ29tcHV0ZXIiLz4NCgkJPHVpdGV4dCBuYW1lPSJET0NXUkFQX1BST01QVCIgdmFsdWU9IkNsaWNrIHRvIERvd25sb2FkIi8+DQoJPC9sYW5ndWFnZT4NCgk8bGFuZ3VhZ2UgaWQ9ImRlIj4NCgkJPCEtLSBmb3JtYXQgZm9yIHVpZm9udCB2YWx1ZSBpcyAiZm9udCxzaXplLGlzYm9sZCxpc2l0YWxpYyxpc3NoYWRvd2VkIiAtLT4NCgkJPHVpZm9udCBuYW1lPSJGT05UX1FVSVpaSU5HIiB2YWx1ZT0iVmVyZGFuYSw5LGZhbHNlLGZhbHNlLGZhbHNlIi8+DQoJCTx1aWZvbnQgbmFtZT0iRk9OVF9TQ1JVQlNUQVRVUyIgdmFsdWU9IlZlcmRhbmEsOSx0cnVlLGZhbHNlLHRydWUiLz4NCgkJPHVpZm9udCBuYW1lPSJGT05UX1NDUlVCVElNRSIgdmFsdWU9IlZlcmRhbmEsOSxmYWxzZSxmYWxzZSx0cnVlIi8+DQoJCTx1aWZvbnQgbmFtZT0iRk9OVF9FTEFQU0VEVElNRSIgdmFsdWU9IlZlcmRhbmEsOSx0cnVlLGZhbHNlLHRydWUiLz4NCgkJPHVpZm9udCBuYW1lPSJGT05UX1VUSUxTTUVOVSIgdmFsdWU9IlZlcmRhbmEsOSx0cnVlLGZhbHNlLGZhbHNlIi8+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DQoJCTx1aWZvbnQgbmFtZT0iRk9OVF9QUkVTRU5URVJUSVRMRSIgdmFsdWU9IlZlcmRhbmEsMTAsZmFsc2UsZmFsc2UsdHJ1ZSIvPg0KCQk8dWlmb250IG5hbWU9IkZPTlRfQklPQlROIiB2YWx1ZT0iVmVyZGFuYSwxMCxmYWxzZSxmYWxzZSx0cnVlIi8+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DQoJCTwhLS0gdWl0ZXh0IC0tPg0KCQk8IS0tIHN1YnN0aXR1dGlvbjogJW4gPT0gc2xpZGUgbnVtYmVyIC0tPg0KCQk8dWl0ZXh0IG5hbWU9IlVOTkFNRURTTElERVRJVExFIiB2YWx1ZT0iRm9saWUgJW4iLz4NCgkJPCEtLSBzdWJzdGl0dXRpb246ICVuID09IHNsaWRlIG51bWJlciAtLT4NCgkJPCEtLSBzdWJzdGl0dXRpb246ICV0ID09IHRvdGFsIHNsaWRlIGNvdW50IC0tPg0KCQk8dWl0ZXh0IG5hbWU9IlNDUlVCQkFSU1RBVFVTX1NMSURFSU5GTyIgdmFsdWU9IkZvbGllICVuIC8gJXQgfCAiLz4NCgkJPHVpdGV4dCBuYW1lPSJTQ1JVQkJBUlNUQVRVU19TVE9QUEVEIiB2YWx1ZT0iQmVlbmRldCIvPg0KCQk8dWl0ZXh0IG5hbWU9IlNDUlVCQkFSU1RBVFVTX1BMQVlJTkciIHZhbHVlPSJXaWVkZXJnYWJlIi8+DQoJCTx1aXRleHQgbmFtZT0iU0NSVUJCQVJTVEFUVVNfTk9BVURJTyIgdmFsdWU9IktlaW4gQXVkaW8iLz4NCgkJPHVpdGV4dCBuYW1lPSJTQ1JVQkJBUlNUQVRVU19MT0FESU5HIiB2YWx1ZT0iTGFkZW4iLz4NCgkJPHVpdGV4dCBuYW1lPSJTQ1JVQkJBUlNUQVRVU19CVUZGRVJJTkciIHZhbHVlPSJQdWZmZXJuIi8+DQoJCTx1aXRleHQgbmFtZT0iU0NSVUJCQVJTVEFUVVNfUVVFU1RJT04iIHZhbHVlPSJGcmFnZSBiZWFudHdvcnRlbiIvPg0KCQk8dWl0ZXh0IG5hbWU9IlNDUlVCQkFSU1RBVFVTX1JFVklFV1FVSVoiIHZhbHVlPSJOb2NobWFscyBkdXJjaHNlaGVuIi8+DQoJCTwhLS0gc3Vic3RpdHV0aW9uOiAlbSA9PSBtaW51dGVzIHJlbWFpbmluZyAtLT4NCgkJPCEtLSBzdWJzdGl0dXRpb246ICVzID09IHNlY29uZHMgcmVtYWluaW5nIC0tPg0KCQk8dWl0ZXh0IG5hbWU9IkVMQVBTRUQiIHZhbHVlPSJSZXN0ZGF1ZXI6ICVtIE1pbnV0ZW4gJXMgU2VrdW5kZW4iLz4NCgkJPHVpdGV4dCBuYW1lPSJOT1RGT1VORCIgdmFsdWU9Ik5pY2h0cyBnZWZ1bmRlbiIvPg0KCQk8dWl0ZXh0IG5hbWU9IkFUVEFDSE1FTlRTIiB2YWx1ZT0iQW5sYWdlbiIvPg0KCQk8IS0tIHN1YnN0aXR1dGlvbjogJXAgPT0gY3VycmVudCBzcGVha2VyJ3MgdGl0bGUgLS0+DQoJCTx1aXRleHQgbmFtZT0iQklPV0lOX1RJVExFIiB2YWx1ZT0iU3ByZWNoZXI6ICVwIi8+DQoJCTx1aXRleHQgbmFtZT0iQklPQlROX1RJVExFIiB2YWx1ZT0iU3ByZWNoZXIiLz4NCgkJPHVpdGV4dCBuYW1lPSJESVZJREVSQlROX1RJVExFIiB2YWx1ZT0ifCIvPg0KCQk8dWl0ZXh0IG5hbWU9IkNPTlRBQ1RCVE5fVElUTEUiIHZhbHVlPSJLb250YWt0Ii8+DQoJCTx1aXRleHQgbmFtZT0iVEFCX09VVExJTkUiIHZhbHVlPSJTdHJ1a3R1ciIvPg0KCQk8dWl0ZXh0IG5hbWU9IlRBQl9USFVNQiIgdmFsdWU9Ik1pbmlhdHVyIi8+DQoJCTx1aXRleHQgbmFtZT0iVEFCX05PVEVTIiB2YWx1ZT0iTm90aXplbiIvPg0KCQk8dWl0ZXh0IG5hbWU9IlRBQl9TRUFSQ0giIHZhbHVlPSJTdWNoZW4iLz4NCgkJPHVpdGV4dCBuYW1lPSJTTElERV9IRUFESU5HIiB2YWx1ZT0iRm9saWVudGl0ZWwiLz4NCgkJPHVpdGV4dCBuYW1lPSJEVVJBVElPTl9IRUFESU5HIiB2YWx1ZT0iRGF1ZXIiLz4NCgkJPHVpdGV4dCBuYW1lPSJTRUFSQ0hfSEVBRElORyIgdmFsdWU9IlRleHQgc3VjaGVuOiIvPg0KCQk8dWl0ZXh0IG5hbWU9IlRIVU1CX0hFQURJTkciIHZhbHVlPSJGb2xpZSIvPg0KCQk8dWl0ZXh0IG5hbWU9IlRIVU1CX0lORk8iIHZhbHVlPSJGb2xpZW50aXRlbC9EYXVlciIvPg0KCQk8dWl0ZXh0IG5hbWU9IkFUVEFDSE5BTUVfSEVBRElORyIgdmFsdWU9IkRhdGVpbmFtZSIvPg0KCQk8dWl0ZXh0IG5hbWU9IkFUVEFDSFNJWkVfSEVBRElORyIgdmFsdWU9Ikdyw7bDn2UiLz4NCgkJPHVpdGV4dCBuYW1lPSJTTElERV9OT1RFUyIgdmFsdWU9IkZvbGllbm5vdGl6ZW4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RGVuIFRlaWxuZWhtZXJuIGRpZSBTZWl0ZW5sZWlzdGUgYW56ZWlnZW4iLz4NCgkJPHVpdGV4dCBuYW1lPSJNVVRFIiB2YWx1ZT0iVG9uIGF1cyIvPg0KCQk8dWl0ZXh0IG5hbWU9IkRPQ1dSQVBfVElUTEUiIHZhbHVlPSJQcmVzZW50ZXItQW5oYW5nIi8+DQoJCTx1aXRleHQgbmFtZT0iRE9DV1JBUF9NU0ciIHZhbHVlPSJBdWYgbWVpbmVtIEFyYmVpdHNwbGF0eiBzcGVpY2hlcm4iLz4NCgkJPHVpdGV4dCBuYW1lPSJET0NXUkFQX1BST01QVCIgdmFsdWU9Ilp1bSBIZXJ1bnRlcmxhZGVuIGtsaWNrZW4iLz4NCgk8L2xhbmd1YWdlPg0KCTxsYW5ndWFnZSBpZD0iZnIiPg0KCQk8IS0tIGZvcm1hdCBmb3IgdWlmb250IHZhbHVlIGlzICJmb250LHNpemUsaXNib2xkLGlzaXRhbGljLGlzc2hhZG93ZWQiIC0tPg0KCQk8dWlmb250IG5hbWU9IkZPTlRfUVVJWlpJTkciIHZhbHVlPSJWZXJkYW5hLDksZmFsc2UsZmFsc2UsZmFsc2UiLz4NCgkJPHVpZm9udCBuYW1lPSJGT05UX1NDUlVCU1RBVFVTIiB2YWx1ZT0iVmVyZGFuYSw5LHRydWUsZmFsc2UsdHJ1ZSIvPg0KCQk8dWlmb250IG5hbWU9IkZPTlRfU0NSVUJUSU1FIiB2YWx1ZT0iVmVyZGFuYSw5LGZhbHNlLGZhbHNlLHRydWUiLz4NCgkJPHVpZm9udCBuYW1lPSJGT05UX0VMQVBTRURUSU1FIiB2YWx1ZT0iVmVyZGFuYSw5LHRydWUsZmFsc2UsdHJ1ZSIvPg0KCQk8dWlmb250IG5hbWU9IkZPTlRfVVRJTFNNRU5VIiB2YWx1ZT0iVmVyZGFuYSw5LHRydWUsZmFsc2UsZmFsc2UiLz4NCgkJPHVpZm9udCBuYW1lPSJGT05UX1RBQlMiIHZhbHVlPSJWZXJkYW5hLDksdHJ1ZSxmYWxzZSx0cnVlIi8+DQoJCTx1aWZvbnQgbmFtZT0iRk9OVF9QUkVTRU5UQVRJT05OQU1FIiB2YWx1ZT0iVmVyZGFuYSwxNCxmYWxzZSxmYWxzZSx0cnVlIi8+DQoJCTx1aWZvbnQgbmFtZT0iRk9OVF9QUkVTRU5URVJOQU1FIiB2YWx1ZT0iVmVyZGFuYSwxMCx0cnVlLGZhbHNlLHRydWUiLz4NCgkJPHVpZm9udCBuYW1lPSJGT05UX1BSRVNFTlRFUlRJVExFIiB2YWx1ZT0iVmVyZGFuYSwxMCxmYWxzZSxmYWxzZSx0cnVlIi8+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DQoJCTx1aWZvbnQgbmFtZT0iRk9OVF9USFVNQiIgdmFsdWU9IlZlcmRhbmEsOSxmYWxzZSxmYWxzZSx0cnVlIi8+DQoJCTx1aWZvbnQgbmFtZT0iRk9OVF9CSU9XSU4iIHZhbHVlPSJWZXJkYW5hLDExLGZhbHNlLGZhbHNlLGZhbHNlIi8+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SB1aXRleHQgLS0+DQoJCTwhLS0gc3Vic3RpdHV0aW9uOiAlbiA9PSBzbGlkZSBudW1iZXIgLS0+DQoJCTx1aXRleHQgbmFtZT0iVU5OQU1FRFNMSURFVElUTEUiIHZhbHVlPSJEaWFwb3NpdGl2ZSAlbiIvPg0KCQk8IS0tIHN1YnN0aXR1dGlvbjogJW4gPT0gc2xpZGUgbnVtYmVyIC0tPg0KCQk8IS0tIHN1YnN0aXR1dGlvbjogJXQgPT0gdG90YWwgc2xpZGUgY291bnQgLS0+DQoJCTx1aXRleHQgbmFtZT0iU0NSVUJCQVJTVEFUVVNfU0xJREVJTkZPIiB2YWx1ZT0iRGlhcG9zaXRpdmUgJW4gLyAldCB8ICIvPg0KCQk8dWl0ZXh0IG5hbWU9IlNDUlVCQkFSU1RBVFVTX1NUT1BQRUQiIHZhbHVlPSJBcnLDqnTDqWUiLz4NCgkJPHVpdGV4dCBuYW1lPSJTQ1JVQkJBUlNUQVRVU19QTEFZSU5HIiB2YWx1ZT0iTGVjdHVyZSIvPg0KCQk8dWl0ZXh0IG5hbWU9IlNDUlVCQkFSU1RBVFVTX05PQVVESU8iIHZhbHVlPSJQYXMgZGUgc29uIi8+DQoJCTx1aXRleHQgbmFtZT0iU0NSVUJCQVJTVEFUVVNfTE9BRElORyIgdmFsdWU9IkNoYXJnZW1lbnQgZW4gY291cnMiLz4NCgkJPHVpdGV4dCBuYW1lPSJTQ1JVQkJBUlNUQVRVU19CVUZGRVJJTkciIHZhbHVlPSJNaXNlIGVuIG3DqW1vaXJlIi8+DQoJCTx1aXRleHQgbmFtZT0iU0NSVUJCQVJTVEFUVVNfUVVFU1RJT04iIHZhbHVlPSJSw6lwb25kcmUgw6AgbGEgcXVlc3Rpb24iLz4NCgkJPHVpdGV4dCBuYW1lPSJTQ1JVQkJBUlNUQVRVU19SRVZJRVdRVUlaIiB2YWx1ZT0iUsOpdmlzaW9uIGR1IHF1ZXN0aW9ubmFpcmUiLz4NCgkJPCEtLSBzdWJzdGl0dXRpb246ICVtID09IG1pbnV0ZXMgcmVtYWluaW5nIC0tPg0KCQk8IS0tIHN1YnN0aXR1dGlvbjogJXMgPT0gc2Vjb25kcyByZW1haW5pbmcgLS0+DQoJCTx1aXRleHQgbmFtZT0iRUxBUFNFRCIgdmFsdWU9IiVtIG1pbnV0ZXMgJXMgc2Vjb25kZXMgcmVzdGFudGVzIi8+DQoJCTx1aXRleHQgbmFtZT0iTk9URk9VTkQiIHZhbHVlPSJSaWVuIHRyb3V2w6kiLz4NCgkJPHVpdGV4dCBuYW1lPSJBVFRBQ0hNRU5UUyIgdmFsdWU9IlBpw6hjZXMgam9pbnRlcyIvPg0KCQk8IS0tIHN1YnN0aXR1dGlvbjogJXAgPT0gY3VycmVudCBzcGVha2VyJ3MgdGl0bGUgLS0+DQoJCTx1aXRleHQgbmFtZT0iQklPV0lOX1RJVExFIiB2YWx1ZT0iQmlvOiAlcCIvPg0KCQk8dWl0ZXh0IG5hbWU9IkJJT0JUTl9USVRMRSIgdmFsdWU9IkJpbyA6Ii8+DQoJCTx1aXRleHQgbmFtZT0iRElWSURFUkJUTl9USVRMRSIgdmFsdWU9InwiLz4NCgkJPHVpdGV4dCBuYW1lPSJDT05UQUNUQlROX1RJVExFIiB2YWx1ZT0iQ29udGFjdCIvPg0KCQk8dWl0ZXh0IG5hbWU9IlRBQl9PVVRMSU5FIiB2YWx1ZT0iUGxhbiIvPg0KCQk8dWl0ZXh0IG5hbWU9IlRBQl9USFVNQiIgdmFsdWU9IiBNaW5pYXR1cmUiLz4NCgkJPHVpdGV4dCBuYW1lPSJUQUJfTk9URVMiIHZhbHVlPSJOb3RlcyIvPg0KCQk8dWl0ZXh0IG5hbWU9IlRBQl9TRUFSQ0giIHZhbHVlPSIgQ2hlcmNoZXIiLz4NCgkJPHVpdGV4dCBuYW1lPSJTTElERV9IRUFESU5HIiB2YWx1ZT0iVGl0cmUgZGUgbGEgZGlhcG9zaXRpdmUiLz4NCgkJPHVpdGV4dCBuYW1lPSJEVVJBVElPTl9IRUFESU5HIiB2YWx1ZT0iRHVyw6llIi8+DQoJCTx1aXRleHQgbmFtZT0iU0VBUkNIX0hFQURJTkciIHZhbHVlPSJSZWNoZXJjaGUgZGUgdGV4dGUgOiIvPg0KCQk8dWl0ZXh0IG5hbWU9IlRIVU1CX0hFQURJTkciIHZhbHVlPSJEaWFwb3NpdGl2ZSIvPg0KCQk8dWl0ZXh0IG5hbWU9IlRIVU1CX0lORk8iIHZhbHVlPSJUaXRyZS9kdXLDqWUiLz4NCgkJPHVpdGV4dCBuYW1lPSJBVFRBQ0hOQU1FX0hFQURJTkciIHZhbHVlPSJOb20gZGUgZmljaGllciIvPg0KCQk8dWl0ZXh0IG5hbWU9IkFUVEFDSFNJWkVfSEVBRElORyIgdmFsdWU9IlRhaWxsZSIvPg0KCQk8dWl0ZXh0IG5hbWU9IlNMSURFX05PVEVTIiB2YWx1ZT0iTm90ZXMgZGVzIGRpYXBvc2l0aXZlcyIvPg0KCQk8IS0tIHN1YnN0aXR1dGlvbjogJXAgPT0gcHJlc2VudGF0aW9uIHRpdGxlIC0tPg0KCQk8IS0tIHN1YnN0aXR1dGlvbjogJXMgPT0gc2xpZGUgdGl0bGUgLS0+DQoJCTwhLS0gc3Vic3RpdHV0aW9uOiAlbiA9PSBzbGlkZSBudW1iZXIgLS0+DQoJCTx1aXRleHQgbmFtZT0iQk9PS01BUksiIHZhbHVlPSJBZG9iZSBQcmVzZW50ZXIgLSAlcCIvPg0KCQk8IS0tIHN1YnN0aXR1dGlvbjogJXAgPT0gcHJlc2VudGF0aW9uIHRpdGxlIC0tPg0KCQk8IS0tIHN1YnN0aXR1dGlvbjogJXMgPT0gc2xpZGUgdGl0bGUgLS0+DQoJCTwhLS0gc3Vic3RpdHV0aW9uOiAlbiA9PSBzbGlkZSBudW1iZXIgLS0+DQoJCTx1aXRleHQgbmFtZT0iQk9PS01BUktTTElERSIgdmFsdWU9IkFkb2JlIFByZXNlbnRlciAtICVwICVzIi8+DQoJCTx1aXRleHQgbmFtZT0iU0hPV1NJREVCQVIiIHZhbHVlPSJNb250cmVyIGwnZW5jYWRyw6kgYXV4IHBhcnRpY2lwYW50cyIvPg0KCQk8dWl0ZXh0IG5hbWU9Ik1VVEUiIHZhbHVlPSJNdWV0Ii8+DQoJCTx1aXRleHQgbmFtZT0iRE9DV1JBUF9USVRMRSIgdmFsdWU9IlBpw6hjZSBqb2ludGUgUHJlc2VudGVyIi8+DQoJCTx1aXRleHQgbmFtZT0iRE9DV1JBUF9NU0ciIHZhbHVlPSJFbnJlZ2lzdHJlciBzdXIgbW9uIG9yZGluYXRldXIiLz4NCgkJPHVpdGV4dCBuYW1lPSJET0NXUkFQX1BST01QVCIgdmFsdWU9IkNsaXF1ZXIgcG91ciB0w6lsw6ljaGFyZ2VyIi8+DQoJPC9sYW5ndWFnZT4NCgk8bGFuZ3VhZ2UgaWQ9ImphIj4NCgkJPCEtLSBmb3JtYXQgZm9yIHVpZm9udCB2YWx1ZSBpcyAiZm9udCxzaXplLGlzYm9sZCxpc2l0YWxpYyxpc3NoYWRvd2VkIiAtLT4NCgkJPHVpZm9udCBuYW1lPSJGT05UX1FVSVpaSU5HIiB2YWx1ZT0iVmVyZGFuYSw5LGZhbHNlLGZhbHNlLGZhbHNlIi8+DQoJCTx1aWZvbnQgbmFtZT0iRk9OVF9TQ1JVQlNUQVRVUyIgdmFsdWU9IlZlcmRhbmEsMTEsZmFsc2UsZmFsc2UsdHJ1ZSIvPg0KCQk8dWlmb250IG5hbWU9IkZPTlRfU0NSVUJUSU1FIiB2YWx1ZT0iVmVyZGFuYSw5LGZhbHNlLGZhbHNlLHRydWUiLz4NCgkJPHVpZm9udCBuYW1lPSJGT05UX0VMQVBTRURUSU1FIiB2YWx1ZT0iVmVyZGFuYSwxMSx0cnVlLGZhbHNlLGZhbHNlIi8+DQoJCTx1aWZvbnQgbmFtZT0iRk9OVF9VVElMU01FTlUiIHZhbHVlPSJWZXJkYW5hLDksdHJ1ZSxmYWxzZSxmYWxzZSIvPg0KCQk8dWlmb250IG5hbWU9IkZPTlRfVEFCUyIgdmFsdWU9IlZlcmRhbmEsMTAsZmFsc2UsZmFsc2UsZmFsc2UiLz4NCgkJPHVpZm9udCBuYW1lPSJGT05UX1BSRVNFTlRBVElPTk5BTUUiIHZhbHVlPSJWZXJkYW5hLDE1LGZhbHNlLGZhbHNlLHRydWUiLz4NCgkJPHVpZm9udCBuYW1lPSJGT05UX1BSRVNFTlRFUk5BTUUiIHZhbHVlPSJWZXJkYW5hLDE1LHRydWUsZmFsc2UsdHJ1ZSIvPg0KCQk8dWlmb250IG5hbWU9IkZPTlRfUFJFU0VOVEVSVElUTEUiIHZhbHVlPSJWZXJkYW5hLDExLGZhbHNlLGZhbHNlLHRydWUiLz4NCgkJPHVpZm9udCBuYW1lPSJGT05UX0JJT0JUTiIgdmFsdWU9IlZlcmRhbmEsMTAsZmFsc2UsZmFsc2UsdHJ1ZSIvPg0KCQk8dWlmb250IG5hbWU9IkZPTlRfTk9URVMiIHZhbHVlPSJWZXJkYW5hLDExLGZhbHNlLGZhbHNlLGZhbHNlIi8+DQoJCTx1aWZvbnQgbmFtZT0iRk9OVF9PVVRMSU5FIiB2YWx1ZT0iVmVyZGFuYSwxMSxmYWxzZSxmYWxzZSx0cnVlIi8+DQoJCTx1aWZvbnQgbmFtZT0iRk9OVF9TRUFSQ0giIHZhbHVlPSJWZXJkYW5hLDExLGZhbHNlLGZhbHNlLHRydWUiLz4NCgkJPHVpZm9udCBuYW1lPSJGT05UX1RIVU1CIiB2YWx1ZT0iVmVyZGFuYSwxMSxmYWxzZSxmYWxzZSx0cnVlIi8+DQoJCTx1aWZvbnQgbmFtZT0iRk9OVF9CSU9XSU4iIHZhbHVlPSJWZXJkYW5hLDExLGZhbHNlLGZhbHNlLGZhbHNlIi8+DQoJCTx1aWZvbnQgbmFtZT0iRk9OVF9MSVNUSEVBRElORyIgdmFsdWU9IlZlcmRhbmEsMTEsZmFsc2UsZmFsc2UsZmFsc2UiLz4NCgkJPHVpZm9udCBuYW1lPSJGT05UX1dJTlRJVExFIiB2YWx1ZT0iVmVyZGFuYSwxMSxmYWxzZSxmYWxzZSx0cnVlIi8+DQoJCTx1aWZvbnQgbmFtZT0iRk9OVF9BVFRBQ0hNRU5UUyIgdmFsdWU9IlZlcmRhbmEsMTEsZmFsc2UsZmFsc2UsdHJ1ZSIvPg0KCQk8IS0tIHVpdGV4dCAtLT4NCgkJPCEtLSBzdWJzdGl0dXRpb246ICVuID09IHNsaWRlIG51bWJlciAtLT4NCgkJPHVpdGV4dCBuYW1lPSJVTk5BTUVEU0xJREVUSVRMRSIgdmFsdWU9IuOCueODqeOCpOODiSA6ICVuIi8+DQoJCTwhLS0gc3Vic3RpdHV0aW9uOiAlbiA9PSBzbGlkZSBudW1iZXIgLS0+DQoJCTwhLS0gc3Vic3RpdHV0aW9uOiAldCA9PSB0b3RhbCBzbGlkZSBjb3VudCAtLT4NCgkJPHVpdGV4dCBuYW1lPSJTQ1JVQkJBUlNUQVRVU19TTElERUlORk8iIHZhbHVlPSLjgrnjg6njgqTjg4kgOiAlbiAvICV0IHwgIi8+DQoJCTx1aXRleHQgbmFtZT0iU0NSVUJCQVJTVEFUVVNfU1RPUFBFRCIgdmFsdWU9IuWBnOatoiIvPg0KCQk8dWl0ZXh0IG5hbWU9IlNDUlVCQkFSU1RBVFVTX1BMQVlJTkciIHZhbHVlPSLlho3nlJ/kuK0iLz4NCgkJPHVpdGV4dCBuYW1lPSJTQ1JVQkJBUlNUQVRVU19OT0FVRElPIiB2YWx1ZT0i6Z+z5aOw44Gq44GXIi8+DQoJCTx1aXRleHQgbmFtZT0iU0NSVUJCQVJTVEFUVVNfTE9BRElORyIgdmFsdWU9IuODreODvOODieS4rSIvPg0KCQk8dWl0ZXh0IG5hbWU9IlNDUlVCQkFSU1RBVFVTX0JVRkZFUklORyIgdmFsdWU9IuODkOODg+ODleOCoeS4rSIvPg0KCQk8dWl0ZXh0IG5hbWU9IlNDUlVCQkFSU1RBVFVTX1FVRVNUSU9OIiB2YWx1ZT0i6LOq5ZWP44Gr562U44GI44Gm5LiL44GV44GEIi8+DQoJCTx1aXRleHQgbmFtZT0iU0NSVUJCQVJTVEFUVVNfUkVWSUVXUVVJWiIgdmFsdWU9IuOCr+OCpOOCuuOCkuODrOODk+ODpeODvOOBl+OBpuOBhOOBvuOBmSIvPg0KCQk8IS0tIHN1YnN0aXR1dGlvbjogJW0gPT0gbWludXRlcyByZW1haW5pbmcgLS0+DQoJCTwhLS0gc3Vic3RpdHV0aW9uOiAlcyA9PSBzZWNvbmRzIHJlbWFpbmluZyAtLT4NCgkJPHVpdGV4dCBuYW1lPSJFTEFQU0VEIiB2YWx1ZT0i5q6L44KKIDogJW0g5YiGICVzIOenkiIvPg0KCQk8dWl0ZXh0IG5hbWU9Ik5PVEZPVU5EIiB2YWx1ZT0i5L2V44KC6KaL44Gk44GL44KK44G+44Gb44KTIi8+DQoJCTx1aXRleHQgbmFtZT0iQVRUQUNITUVOVFMiIHZhbHVlPSLmt7vku5giLz4NCgkJPCEtLSBzdWJzdGl0dXRpb246ICVwID09IGN1cnJlbnQgc3BlYWtlcidzIHRpdGxlIC0tPg0KCQk8dWl0ZXh0IG5hbWU9IkJJT1dJTl9USVRMRSIgdmFsdWU9Iue1jOattCA6ICVwIi8+DQoJCTx1aXRleHQgbmFtZT0iQklPQlROX1RJVExFIiB2YWx1ZT0i57WM5q20Ii8+DQoJCTx1aXRleHQgbmFtZT0iRElWSURFUkJUTl9USVRMRSIgdmFsdWU9InwiLz4NCgkJPHVpdGV4dCBuYW1lPSJDT05UQUNUQlROX1RJVExFIiB2YWx1ZT0i44GK5ZWP44GE5ZCI44KP44GbIi8+DQoJCTx1aXRleHQgbmFtZT0iVEFCX09VVExJTkUiIHZhbHVlPSLjgqLjgqbjg4jjg6njgqTjg7MiLz4NCgkJPHVpdGV4dCBuYW1lPSJUQUJfVEhVTUIiIHZhbHVlPSLjgrXjg6Djg43jg7zjg6siLz4NCgkJPHVpdGV4dCBuYW1lPSJUQUJfTk9URVMiIHZhbHVlPSLjg47jg7zjg4giLz4NCgkJPHVpdGV4dCBuYW1lPSJUQUJfU0VBUkNIIiB2YWx1ZT0i5qSc57SiIi8+DQoJCTx1aXRleHQgbmFtZT0iU0xJREVfSEVBRElORyIgdmFsdWU9IuOCueODqeOCpOODieOCv+OCpOODiOODqyIvPg0KCQk8dWl0ZXh0IG5hbWU9IkRVUkFUSU9OX0hFQURJTkciIHZhbHVlPSLplbfjgZUiLz4NCgkJPHVpdGV4dCBuYW1lPSJTRUFSQ0hfSEVBRElORyIgdmFsdWU9IuaknOe0ouOBmeOCi+ODhuOCreOCueODiCA6ICIvPg0KCQk8dWl0ZXh0IG5hbWU9IlRIVU1CX0hFQURJTkciIHZhbHVlPSLjgrnjg6njgqTjg4kiLz4NCgkJPHVpdGV4dCBuYW1lPSJUSFVNQl9JTkZPIiB2YWx1ZT0i44K544Op44Kk44OJ44K/44Kk44OI44OrIC8g6ZW344GVIi8+DQoJCTx1aXRleHQgbmFtZT0iQVRUQUNITkFNRV9IRUFESU5HIiB2YWx1ZT0i44OV44Kh44Kk44Or5ZCNIi8+DQoJCTx1aXRleHQgbmFtZT0iQVRUQUNIU0laRV9IRUFESU5HIiB2YWx1ZT0i44K144Kk44K6Ii8+DQoJCTx1aXRleHQgbmFtZT0iU0xJREVfTk9URVMiIHZhbHVlPSLjgrnjg6njgqTjg4njg47jg7zjg4g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44K144Kk44OJ44OQ44O844KS5Y+C5Yqg6ICF44Gr6KaL44Gb44KLIi8+DQoJCTx1aXRleHQgbmFtZT0iTVVURSIgdmFsdWU9IuODn+ODpeODvOODiCIvPg0KCQk8dWl0ZXh0IG5hbWU9IkRPQ1dSQVBfVElUTEUiIHZhbHVlPSJQcmVzZW50ZXIg5re75LuY44OV44Kh44Kk44OrIi8+DQoJCTx1aXRleHQgbmFtZT0iRE9DV1JBUF9NU0ciIHZhbHVlPSLjg57jgqTjgrPjg7Pjg5Tjg6Xjg7zjgr/jgavkv53lrZgiLz4NCgkJPHVpdGV4dCBuYW1lPSJET0NXUkFQX1BST01QVCIgdmFsdWU9IuOCr+ODquODg+OCr+OBl+OBpuODgOOCpuODs+ODreODvOODiSIvPg0KCTwvbGFuZ3VhZ2U+DQoJPGxhbmd1YWdlIGlkPSJrbyI+DQoJCTwhLS0gZm9ybWF0IGZvciB1aWZvbnQgdmFsdWUgaXMgImZvbnQsc2l6ZSxpc2JvbGQsaXNpdGFsaWMsaXNzaGFkb3dlZCIgLS0+DQoJCTx1aWZvbnQgbmFtZT0iRk9OVF9RVUlaWklORyIgdmFsdWU9IlZlcmRhbmEsOSxmYWxzZSxmYWxzZSxmYWxzZSIvPg0KCQk8dWlmb250IG5hbWU9IkZPTlRfU0NSVUJTVEFUVVMiIHZhbHVlPSJWZXJkYW5hLDExLGZhbHNlLGZhbHNlLHRydWUiLz4NCgkJPHVpZm9udCBuYW1lPSJGT05UX1NDUlVCVElNRSIgdmFsdWU9IlZlcmRhbmEsOSxmYWxzZSxmYWxzZSx0cnVlIi8+DQoJCTx1aWZvbnQgbmFtZT0iRk9OVF9FTEFQU0VEVElNRSIgdmFsdWU9IlZlcmRhbmEsMTEsdHJ1ZSxmYWxzZSxmYWxzZSIvPg0KCQk8dWlmb250IG5hbWU9IkZPTlRfVVRJTFNNRU5VIiB2YWx1ZT0iVmVyZGFuYSw5LHRydWUsZmFsc2UsZmFsc2UiLz4NCgkJPHVpZm9udCBuYW1lPSJGT05UX1RBQlMiIHZhbHVlPSJWZXJkYW5hLDExLGZhbHNlLGZhbHNlLGZhbHNlIi8+DQoJCTx1aWZvbnQgbmFtZT0iRk9OVF9QUkVTRU5UQVRJT05OQU1FIiB2YWx1ZT0iVmVyZGFuYSwxNSxmYWxzZSxmYWxzZSx0cnVlIi8+DQoJCTx1aWZvbnQgbmFtZT0iRk9OVF9QUkVTRU5URVJOQU1FIiB2YWx1ZT0iVmVyZGFuYSwxNSx0cnVlLGZhbHNlLHRydWUiLz4NCgkJPHVpZm9udCBuYW1lPSJGT05UX1BSRVNFTlRFUlRJVExFIiB2YWx1ZT0iVmVyZGFuYSwxMSxmYWxzZSxmYWxzZSx0cnVlIi8+DQoJCTx1aWZvbnQgbmFtZT0iRk9OVF9CSU9CVE4iIHZhbHVlPSJWZXJkYW5hLDEx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DQoJCTx1aWZvbnQgbmFtZT0iRk9OVF9USFVNQiIgdmFsdWU9IlZlcmRhbmEsMTEsZmFsc2UsZmFsc2UsdHJ1ZSIvPg0KCQk8dWlmb250IG5hbWU9IkZPTlRfQklPV0lOIiB2YWx1ZT0iVmVyZGFuYSwxMSxmYWxzZSxmYWxzZSxmYWxzZSIvPg0KCQk8dWlmb250IG5hbWU9IkZPTlRfTElTVEhFQURJTkciIHZhbHVlPSJWZXJkYW5hLDExLGZhbHNlLGZhbHNlLGZhbHNlIi8+DQoJCTx1aWZvbnQgbmFtZT0iRk9OVF9XSU5USVRMRSIgdmFsdWU9IlZlcmRhbmEsMTEsZmFsc2UsZmFsc2UsdHJ1ZSIvPg0KCQk8dWlmb250IG5hbWU9IkZPTlRfQVRUQUNITUVOVFMiIHZhbHVlPSJWZXJkYW5hLDExLGZhbHNlLGZhbHNlLHRydWUiLz4NCgkJPCEtLSB1aXRleHQgLS0+DQoJCTwhLS0gc3Vic3RpdHV0aW9uOiAlbiA9PSBzbGlkZSBudW1iZXIgLS0+DQoJCTx1aXRleHQgbmFtZT0iVU5OQU1FRFNMSURFVElUTEUiIHZhbHVlPSLsiqzrnbzsnbTrk5wgJW4iLz4NCgkJPCEtLSBzdWJzdGl0dXRpb246ICVuID09IHNsaWRlIG51bWJlciAtLT4NCgkJPCEtLSBzdWJzdGl0dXRpb246ICV0ID09IHRvdGFsIHNsaWRlIGNvdW50IC0tPg0KCQk8dWl0ZXh0IG5hbWU9IlNDUlVCQkFSU1RBVFVTX1NMSURFSU5GTyIgdmFsdWU9IuyKrOudvOydtOuTnCAlbiAvICV0IHwgIi8+DQoJCTx1aXRleHQgbmFtZT0iU0NSVUJCQVJTVEFUVVNfU1RPUFBFRCIgdmFsdWU9IuykkeyngOuQqCIvPg0KCQk8dWl0ZXh0IG5hbWU9IlNDUlVCQkFSU1RBVFVTX1BMQVlJTkciIHZhbHVlPSLsnqzsg50iLz4NCgkJPHVpdGV4dCBuYW1lPSJTQ1JVQkJBUlNUQVRVU19OT0FVRElPIiB2YWx1ZT0i7Jik65SU7JikIOyXhuydjCIvPg0KCQk8dWl0ZXh0IG5hbWU9IlNDUlVCQkFSU1RBVFVTX0xPQURJTkciIHZhbHVlPSLroZzrlKkiLz4NCgkJPHVpdGV4dCBuYW1lPSJTQ1JVQkJBUlNUQVRVU19CVUZGRVJJTkciIHZhbHVlPSLrsoTtjbzrp4EiLz4NCgkJPHVpdGV4dCBuYW1lPSJTQ1JVQkJBUlNUQVRVU19RVUVTVElPTiIgdmFsdWU9IuyniOusuOyXkCDri7XtlZjquLAiLz4NCgkJPHVpdGV4dCBuYW1lPSJTQ1JVQkJBUlNUQVRVU19SRVZJRVdRVUlaIiB2YWx1ZT0i7KeI66y4IOuLpOyLnOuztOq4sCIvPg0KCQk8IS0tIHN1YnN0aXR1dGlvbjogJW0gPT0gbWludXRlcyByZW1haW5pbmcgLS0+DQoJCTwhLS0gc3Vic3RpdHV0aW9uOiAlcyA9PSBzZWNvbmRzIHJlbWFpbmluZyAtLT4NCgkJPHVpdGV4dCBuYW1lPSJFTEFQU0VEIiB2YWx1ZT0iJW3rtoQgJXPstIgg64Ko7J2MIi8+DQoJCTx1aXRleHQgbmFtZT0iTk9URk9VTkQiIHZhbHVlPSLsl4bsnYwiLz4NCgkJPHVpdGV4dCBuYW1lPSJBVFRBQ0hNRU5UUyIgdmFsdWU9IuyyqOu2gCDtjIzsnbwiLz4NCgkJPCEtLSBzdWJzdGl0dXRpb246ICVwID09IGN1cnJlbnQgc3BlYWtlcidzIHRpdGxlIC0tPg0KCQk8dWl0ZXh0IG5hbWU9IkJJT1dJTl9USVRMRSIgdmFsdWU9IuqyveugpSDshozqsJw6ICVwIi8+DQoJCTx1aXRleHQgbmFtZT0iQklPQlROX1RJVExFIiB2YWx1ZT0i6rK966ClIOyGjOqwnCIvPg0KCQk8dWl0ZXh0IG5hbWU9IkRJVklERVJCVE5fVElUTEUiIHZhbHVlPSJ8Ii8+DQoJCTx1aXRleHQgbmFtZT0iQ09OVEFDVEJUTl9USVRMRSIgdmFsdWU9IuyXsOudveyymCIvPg0KCQk8dWl0ZXh0IG5hbWU9IlRBQl9PVVRMSU5FIiB2YWx1ZT0i6rCc7JqUIi8+DQoJCTx1aXRleHQgbmFtZT0iVEFCX1RIVU1CIiB2YWx1ZT0i7LaV7IaM7YyQIi8+DQoJCTx1aXRleHQgbmFtZT0iVEFCX05PVEVTIiB2YWx1ZT0i64W47Yq4Ii8+DQoJCTx1aXRleHQgbmFtZT0iVEFCX1NFQVJDSCIgdmFsdWU9IuqygOyDiSIvPg0KCQk8dWl0ZXh0IG5hbWU9IlNMSURFX0hFQURJTkciIHZhbHVlPSLsiqzrnbzsnbTrk5wg7KCc66qpIi8+DQoJCTx1aXRleHQgbmFtZT0iRFVSQVRJT05fSEVBRElORyIgdmFsdWU9IuyerOyDneyLnOqwhCIvPg0KCQk8dWl0ZXh0IG5hbWU9IlNFQVJDSF9IRUFESU5HIiB2YWx1ZT0i7YWN7Iqk7Yq4IOqygOyDiToiLz4NCgkJPHVpdGV4dCBuYW1lPSJUSFVNQl9IRUFESU5HIiB2YWx1ZT0i7Iqs65287J2065OcIi8+DQoJCTx1aXRleHQgbmFtZT0iVEhVTUJfSU5GTyIgdmFsdWU9IuygnOuqqS/snqzsg53si5zqsIQiLz4NCgkJPHVpdGV4dCBuYW1lPSJBVFRBQ0hOQU1FX0hFQURJTkciIHZhbHVlPSLtjIzsnbwg7J2066aEIi8+DQoJCTx1aXRleHQgbmFtZT0iQVRUQUNIU0laRV9IRUFESU5HIiB2YWx1ZT0i7YGs6riwIi8+DQoJCTx1aXRleHQgbmFtZT0iU0xJREVfTk9URVMiIHZhbHVlPSLsiqzrnbzsnbTrk5wg64W47Yq4Ii8+DQoJCTwhLS0gc3Vic3RpdHV0aW9uOiAlcCA9PSBwcmVzZW50YXRpb24gdGl0bGUgLS0+DQoJCTwhLS0gc3Vic3RpdHV0aW9uOiAlcyA9PSBzbGlkZSB0aXRsZSAtLT4NCgkJPCEtLSBzdWJzdGl0dXRpb246ICVuID09IHNsaWRlIG51bWJlciAtLT4NCgkJPHVpdGV4dCBuYW1lPSJCT09LTUFSSyIgdmFsdWU9IkFkb2JlIFByZXNlbnRlciAtICVwIi8+DQoJCTwhLS0gc3Vic3RpdHV0aW9uOiAlcCA9PSBwcmVzZW50YXRpb24gdGl0bGUgLS0+DQoJCTwhLS0gc3Vic3RpdHV0aW9uOiAlcyA9PSBzbGlkZSB0aXRsZSAtLT4NCgkJPCEtLSBzdWJzdGl0dXRpb246ICVuID09IHNsaWRlIG51bWJlciAtLT4NCgkJPHVpdGV4dCBuYW1lPSJCT09LTUFSS1NMSURFIiB2YWx1ZT0iQWRvYmUgUHJlc2VudGVyIC0gJXAgJXMiLz4NCgkJPHVpdGV4dCBuYW1lPSJTSE9XU0lERUJBUiIgdmFsdWU9IuywuOyXrOyekOyXkOqyjCDshLjroZwg66eJ64yAIOuztOydtOq4sCIvPg0KCQk8dWl0ZXh0IG5hbWU9Ik1VVEUiIHZhbHVlPSLsnYzshozqsbAiLz4NCgkJPHVpdGV4dCBuYW1lPSJET0NXUkFQX1RJVExFIiB2YWx1ZT0iUHJlc2VudGVyIO2MjOydvCDssqjrtoAiLz4NCgkJPHVpdGV4dCBuYW1lPSJET0NXUkFQX01TRyIgdmFsdWU9IuuCtCDsu7Ttk6jthLDsl5Ag7KCA7J6lIi8+DQoJCTx1aXRleHQgbmFtZT0iRE9DV1JBUF9QUk9NUFQiIHZhbHVlPSLtgbTrpq3tlZjsl6wg64uk7Jq066Gc65OcIi8+DQoJPC9sYW5ndWFnZT4NCgk8bGFuZ3VhZ2UgaWQ9ImVzIj4NCgkJPCEtLSBmb3JtYXQgZm9yIHVpZm9udCB2YWx1ZSBpcyAiZm9udCxzaXplLGlzYm9sZCxpc2l0YWxpYyxpc3NoYWRvd2VkIiAtLT4NCgkJPHVpZm9udCBuYW1lPSJGT05UX1FVSVpaSU5HIiB2YWx1ZT0iVmVyZGFuYSw5LGZhbHNlLGZhbHNlLGZhbHNlIi8+DQoJCTx1aWZvbnQgbmFtZT0iRk9OVF9TQ1JVQlNUQVRVUyIgdmFsdWU9IlZlcmRhbmEsOSx0cnVlLGZhbHNlLHRydWUiLz4NCgkJPHVpZm9udCBuYW1lPSJGT05UX1NDUlVCVElNRSIgdmFsdWU9IlZlcmRhbmEsOSxmYWxzZSxmYWxzZSx0cnVlIi8+DQoJCTx1aWZvbnQgbmFtZT0iRk9OVF9FTEFQU0VEVElNRSIgdmFsdWU9IlZlcmRhbmEsOSx0cnVlLGZhbHNlLHRydWUiLz4NCgkJPHVpZm9udCBuYW1lPSJGT05UX1VUSUxTTUVOVSIgdmFsdWU9IlZlcmRhbmEsOSx0cnVlLGZhbHNlLGZhbHNlIi8+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DQoJCTx1aWZvbnQgbmFtZT0iRk9OVF9QUkVTRU5URVJUSVRMRSIgdmFsdWU9IlZlcmRhbmEsMTAsZmFsc2UsZmFsc2UsdHJ1ZSIvPg0KCQk8dWlmb250IG5hbWU9IkZPTlRfQklPQlROIiB2YWx1ZT0iVmVyZGFuYSwxMCxmYWxzZSxmYWxzZSx0cnVlIi8+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DQoJCTwhLS0gdWl0ZXh0IC0tPg0KCQk8IS0tIHN1YnN0aXR1dGlvbjogJW4gPT0gc2xpZGUgbnVtYmVyIC0tPg0KCQk8dWl0ZXh0IG5hbWU9IlVOTkFNRURTTElERVRJVExFIiB2YWx1ZT0iRGlhcG9zaXRpdmEgJW4iLz4NCgkJPCEtLSBzdWJzdGl0dXRpb246ICVuID09IHNsaWRlIG51bWJlciAtLT4NCgkJPCEtLSBzdWJzdGl0dXRpb246ICV0ID09IHRvdGFsIHNsaWRlIGNvdW50IC0tPg0KCQk8dWl0ZXh0IG5hbWU9IlNDUlVCQkFSU1RBVFVTX1NMSURFSU5GTyIgdmFsdWU9IkRpYXBvc2l0aXZhICVuIC8gJXQgfCAiLz4NCgkJPHVpdGV4dCBuYW1lPSJTQ1JVQkJBUlNUQVRVU19TVE9QUEVEIiB2YWx1ZT0iRGV0ZW5pZGEiLz4NCgkJPHVpdGV4dCBuYW1lPSJTQ1JVQkJBUlNUQVRVU19QTEFZSU5HIiB2YWx1ZT0iUmVwcm9kdWNpZW5kbyIvPg0KCQk8dWl0ZXh0IG5hbWU9IlNDUlVCQkFSU1RBVFVTX05PQVVESU8iIHZhbHVlPSJTaW4gc29uaWRvIi8+DQoJCTx1aXRleHQgbmFtZT0iU0NSVUJCQVJTVEFUVVNfTE9BRElORyIgdmFsdWU9IkNhcmdhbmRvIi8+DQoJCTx1aXRleHQgbmFtZT0iU0NSVUJCQVJTVEFUVVNfQlVGRkVSSU5HIiB2YWx1ZT0iQWxtYWNlbmFuZG8gZW4gYsO6ZmVyIi8+DQoJCTx1aXRleHQgbmFtZT0iU0NSVUJCQVJTVEFUVVNfUVVFU1RJT04iIHZhbHVlPSJDb250ZXN0YXIgcHJlZ3VudGEiLz4NCgkJPHVpdGV4dCBuYW1lPSJTQ1JVQkJBUlNUQVRVU19SRVZJRVdRVUlaIiB2YWx1ZT0iUmV2aXNhbmRvIHBydWViYSIvPg0KCQk8IS0tIHN1YnN0aXR1dGlvbjogJW0gPT0gbWludXRlcyByZW1haW5pbmcgLS0+DQoJCTwhLS0gc3Vic3RpdHV0aW9uOiAlcyA9PSBzZWNvbmRzIHJlbWFpbmluZyAtLT4NCgkJPHVpdGV4dCBuYW1lPSJFTEFQU0VEIiB2YWx1ZT0iJW0gbWludXRvcyAlcyBzZWd1bmRvcyByZXN0YW50ZXMiLz4NCgkJPHVpdGV4dCBuYW1lPSJOT1RGT1VORCIgdmFsdWU9Ik5vIHNlIGhhIGVuY29udHJhZG8gbmFkYSIvPg0KCQk8dWl0ZXh0IG5hbWU9IkFUVEFDSE1FTlRTIiB2YWx1ZT0iQXJjaGl2b3MgYWRqdW50b3MiLz4NCgkJPCEtLSBzdWJzdGl0dXRpb246ICVwID09IGN1cnJlbnQgc3BlYWtlcidzIHRpdGxlIC0tPg0KCQk8dWl0ZXh0IG5hbWU9IkJJT1dJTl9USVRMRSIgdmFsdWU9IkJpb2dyYWbDrWE6ICVwIi8+DQoJCTx1aXRleHQgbmFtZT0iQklPQlROX1RJVExFIiB2YWx1ZT0iQmlvZ3JhZsOtYSIvPg0KCQk8dWl0ZXh0IG5hbWU9IkRJVklERVJCVE5fVElUTEUiIHZhbHVlPSJ8Ii8+DQoJCTx1aXRleHQgbmFtZT0iQ09OVEFDVEJUTl9USVRMRSIgdmFsdWU9IkNvbnRhY3RvIi8+DQoJCTx1aXRleHQgbmFtZT0iVEFCX09VVExJTkUiIHZhbHVlPSJDb250b3JubyIvPg0KCQk8dWl0ZXh0IG5hbWU9IlRBQl9USFVNQiIgdmFsdWU9Ik1pbmlhdC4iLz4NCgkJPHVpdGV4dCBuYW1lPSJUQUJfTk9URVMiIHZhbHVlPSJOb3RhcyIvPg0KCQk8dWl0ZXh0IG5hbWU9IlRBQl9TRUFSQ0giIHZhbHVlPSJCdXNjYXIiLz4NCgkJPHVpdGV4dCBuYW1lPSJTTElERV9IRUFESU5HIiB2YWx1ZT0iVMOtdHVsbyBkZSBkaWFwb3NpdGl2YSIvPg0KCQk8dWl0ZXh0IG5hbWU9IkRVUkFUSU9OX0hFQURJTkciIHZhbHVlPSJEdXJhYy4iLz4NCgkJPHVpdGV4dCBuYW1lPSJTRUFSQ0hfSEVBRElORyIgdmFsdWU9IkJ1c2NhciB0ZXh0bzoiLz4NCgkJPHVpdGV4dCBuYW1lPSJUSFVNQl9IRUFESU5HIiB2YWx1ZT0iRGlhcG9zaXRpdmEiLz4NCgkJPHVpdGV4dCBuYW1lPSJUSFVNQl9JTkZPIiB2YWx1ZT0iRHVyLi9Uw610LiBkaWFwLiIvPg0KCQk8dWl0ZXh0IG5hbWU9IkFUVEFDSE5BTUVfSEVBRElORyIgdmFsdWU9Ik5vbWJyZSBkZSBhcmNoaXZvIi8+DQoJCTx1aXRleHQgbmFtZT0iQVRUQUNIU0laRV9IRUFESU5HIiB2YWx1ZT0iVGFtYcOxbyIvPg0KCQk8dWl0ZXh0IG5hbWU9IlNMSURFX05PVEVTIiB2YWx1ZT0iTm90YXMgZGUgZGlhcG9zaXRpdmEiLz4NCgkJPCEtLSBzdWJzdGl0dXRpb246ICVwID09IHByZXNlbnRhdGlvbiB0aXRsZSAtLT4NCgkJPCEtLSBzdWJzdGl0dXRpb246ICVzID09IHNsaWRlIHRpdGxlIC0tPg0KCQk8IS0tIHN1YnN0aXR1dGlvbjogJW4gPT0gc2xpZGUgbnVtYmVyIC0tPg0KCQk8dWl0ZXh0IG5hbWU9IkJPT0tNQVJLIiB2YWx1ZT0iQWRvYmUgUHJlc2VudGVyOiAlcCIvPg0KCQk8IS0tIHN1YnN0aXR1dGlvbjogJXAgPT0gcHJlc2VudGF0aW9uIHRpdGxlIC0tPg0KCQk8IS0tIHN1YnN0aXR1dGlvbjogJXMgPT0gc2xpZGUgdGl0bGUgLS0+DQoJCTwhLS0gc3Vic3RpdHV0aW9uOiAlbiA9PSBzbGlkZSBudW1iZXIgLS0+DQoJCTx1aXRleHQgbmFtZT0iQk9PS01BUktTTElERSIgdmFsdWU9IkFkb2JlIFByZXNlbnRlcjogJXAgJXMiLz4NCgkJPHVpdGV4dCBuYW1lPSJTSE9XU0lERUJBUiIgdmFsdWU9Ik1vc3RyYXIgYmFycmEgbGF0ZXJhbCBhIGxvcyBwYXJ0aWNpcGFudGVzIi8+DQoJCTx1aXRleHQgbmFtZT0iTVVURSIgdmFsdWU9IlNpbGVuY2lhciIvPg0KCQk8dWl0ZXh0IG5hbWU9IkRPQ1dSQVBfVElUTEUiIHZhbHVlPSJBcmNoaXZvIGFkanVudG8gZGUgUHJlc2VudGVyIi8+DQoJCTx1aXRleHQgbmFtZT0iRE9DV1JBUF9NU0ciIHZhbHVlPSJHdWFyZGFyIGVuIE1pIFBDIi8+DQoJCTx1aXRleHQgbmFtZT0iRE9DV1JBUF9QUk9NUFQiIHZhbHVlPSJIYWdhIGNsaWMgZW4gRGVzY2FyZ2FyIi8+DQoJPC9sYW5ndWFnZT4NCgk8bGFuZ3VhZ2UgaWQ9InB0Ij4NCgkJPCEtLSBmb3JtYXQgZm9yIHVpZm9udCB2YWx1ZSBpcyAiZm9udCxzaXplLGlzYm9sZCxpc2l0YWxpYyxpc3NoYWRvd2VkIiAtLT4NCgkJPHVpZm9udCBuYW1lPSJGT05UX1FVSVpaSU5HIiB2YWx1ZT0iVmVyZGFuYSw5LGZhbHNlLGZhbHNlLGZhbHNlIi8+DQoJCTx1aWZvbnQgbmFtZT0iRk9OVF9TQ1JVQlNUQVRVUyIgdmFsdWU9IlZlcmRhbmEsOSx0cnVlLGZhbHNlLHRydWUiLz4NCgkJPHVpZm9udCBuYW1lPSJGT05UX1NDUlVCVElNRSIgdmFsdWU9IlZlcmRhbmEsOSxmYWxzZSxmYWxzZSx0cnVlIi8+DQoJCTx1aWZvbnQgbmFtZT0iRk9OVF9FTEFQU0VEVElNRSIgdmFsdWU9IlZlcmRhbmEsOSx0cnVlLGZhbHNlLHRydWUiLz4NCgkJPHVpZm9udCBuYW1lPSJGT05UX1VUSUxTTUVOVSIgdmFsdWU9IlZlcmRhbmEsOSx0cnVlLGZhbHNlLGZhbHNlIi8+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DQoJCTx1aWZvbnQgbmFtZT0iRk9OVF9QUkVTRU5URVJUSVRMRSIgdmFsdWU9IlZlcmRhbmEsMTAsZmFsc2UsZmFsc2UsdHJ1ZSIvPg0KCQk8dWlmb250IG5hbWU9IkZPTlRfQklPQlROIiB2YWx1ZT0iVmVyZGFuYSwxMCxmYWxzZSxmYWxzZSx0cnVlIi8+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DQoJCTwhLS0gdWl0ZXh0IC0tPg0KCQk8IS0tIHN1YnN0aXR1dGlvbjogJW4gPT0gc2xpZGUgbnVtYmVyIC0tPg0KCQk8dWl0ZXh0IG5hbWU9IlVOTkFNRURTTElERVRJVExFIiB2YWx1ZT0iU2xpZGUgJW4iLz4NCgkJPCEtLSBzdWJzdGl0dXRpb246ICVuID09IHNsaWRlIG51bWJlciAtLT4NCgkJPCEtLSBzdWJzdGl0dXRpb246ICV0ID09IHRvdGFsIHNsaWRlIGNvdW50IC0tPg0KCQk8dWl0ZXh0IG5hbWU9IlNDUlVCQkFSU1RBVFVTX1NMSURFSU5GTyIgdmFsdWU9IlNsaWRlICVuIC8gJXQgfCAiLz4NCgkJPHVpdGV4dCBuYW1lPSJTQ1JVQkJBUlNUQVRVU19TVE9QUEVEIiB2YWx1ZT0iUGFyYWRvIi8+DQoJCTx1aXRleHQgbmFtZT0iU0NSVUJCQVJTVEFUVVNfUExBWUlORyIgdmFsdWU9IlJlcHJvZHV6aW5kbyIvPg0KCQk8dWl0ZXh0IG5hbWU9IlNDUlVCQkFSU1RBVFVTX05PQVVESU8iIHZhbHVlPSJTZW0gw6F1ZGlvIi8+DQoJCTx1aXRleHQgbmFtZT0iU0NSVUJCQVJTVEFUVVNfTE9BRElORyIgdmFsdWU9IkNhcnJlZ2FuZG8iLz4NCgkJPHVpdGV4dCBuYW1lPSJTQ1JVQkJBUlNUQVRVU19CVUZGRVJJTkciIHZhbHVlPSJBcm1hemVuYW5kbyBlbSBidWZmZXIiLz4NCgkJPHVpdGV4dCBuYW1lPSJTQ1JVQkJBUlNUQVRVU19RVUVTVElPTiIgdmFsdWU9IlJlc3BvbmRlciBwZXJndW50YSIvPg0KCQk8dWl0ZXh0IG5hbWU9IlNDUlVCQkFSU1RBVFVTX1JFVklFV1FVSVoiIHZhbHVlPSJSZXZpc2FuZG8gcXVlc3Rpb27DoXJpbyIvPg0KCQk8IS0tIHN1YnN0aXR1dGlvbjogJW0gPT0gbWludXRlcyByZW1haW5pbmcgLS0+DQoJCTwhLS0gc3Vic3RpdHV0aW9uOiAlcyA9PSBzZWNvbmRzIHJlbWFpbmluZyAtLT4NCgkJPHVpdGV4dCBuYW1lPSJFTEFQU0VEIiB2YWx1ZT0iJW0gbWludXRvcyAlcyBzZWd1bmRvcyByZXN0YW50ZXMiLz4NCgkJPHVpdGV4dCBuYW1lPSJOT1RGT1VORCIgdmFsdWU9Ik5hZGEgZW5jb250cmFkbyIvPg0KCQk8dWl0ZXh0IG5hbWU9IkFUVEFDSE1FTlRTIiB2YWx1ZT0iQW5leG9zIi8+DQoJCTwhLS0gc3Vic3RpdHV0aW9uOiAlcCA9PSBjdXJyZW50IHNwZWFrZXIncyB0aXRsZSAtLT4NCgkJPHVpdGV4dCBuYW1lPSJCSU9XSU5fVElUTEUiIHZhbHVlPSJCaW86ICVwIi8+DQoJCTx1aXRleHQgbmFtZT0iQklPQlROX1RJVExFIiB2YWx1ZT0iQmlvIi8+DQoJCTx1aXRleHQgbmFtZT0iRElWSURFUkJUTl9USVRMRSIgdmFsdWU9InwiLz4NCgkJPHVpdGV4dCBuYW1lPSJDT05UQUNUQlROX1RJVExFIiB2YWx1ZT0iQ29udGF0byIvPg0KCQk8dWl0ZXh0IG5hbWU9IlRBQl9PVVRMSU5FIiB2YWx1ZT0iRXNxdWVtYSIvPg0KCQk8dWl0ZXh0IG5hbWU9IlRBQl9USFVNQiIgdmFsdWU9Ik1pbmkiLz4NCgkJPHVpdGV4dCBuYW1lPSJUQUJfTk9URVMiIHZhbHVlPSJOb3RhcyIvPg0KCQk8dWl0ZXh0IG5hbWU9IlRBQl9TRUFSQ0giIHZhbHVlPSJCdXNjYSIvPg0KCQk8dWl0ZXh0IG5hbWU9IlNMSURFX0hFQURJTkciIHZhbHVlPSJUw610dWxvIGRvIHNsaWRlIi8+DQoJCTx1aXRleHQgbmFtZT0iRFVSQVRJT05fSEVBRElORyIgdmFsdWU9IkR1cmHDp8OjbyIvPg0KCQk8dWl0ZXh0IG5hbWU9IlNFQVJDSF9IRUFESU5HIiB2YWx1ZT0iUHJvY3VyYXIgdGV4dG86Ii8+DQoJCTx1aXRleHQgbmFtZT0iVEhVTUJfSEVBRElORyIgdmFsdWU9IlNsaWRlIi8+DQoJCTx1aXRleHQgbmFtZT0iVEhVTUJfSU5GTyIgdmFsdWU9IlTDrXR1bG8vRHVyYcOnw6NvIGRvIHNsaWRlIi8+DQoJCTx1aXRleHQgbmFtZT0iQVRUQUNITkFNRV9IRUFESU5HIiB2YWx1ZT0iTm9tZSBkbyBhcnF1aXZvIi8+DQoJCTx1aXRleHQgbmFtZT0iQVRUQUNIU0laRV9IRUFESU5HIiB2YWx1ZT0iVGFtYW5obyIvPg0KCQk8dWl0ZXh0IG5hbWU9IlNMSURFX05PVEVTIiB2YWx1ZT0iQW5vdGHDp8O1ZXMgZG8gc2xpZGU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TW9zdHJhciBiYXJyYSBsYXRlcmFsIGFvIHBhcnRpY2lwYW50ZXMiLz4NCgkJPHVpdGV4dCBuYW1lPSJNVVRFIiB2YWx1ZT0iTXVkbyIvPg0KCQk8dWl0ZXh0IG5hbWU9IkRPQ1dSQVBfVElUTEUiIHZhbHVlPSJBbmV4byBkZSBhcnF1aXZvIGRvIFByZXNlbnRlciIvPg0KCQk8dWl0ZXh0IG5hbWU9IkRPQ1dSQVBfTVNHIiB2YWx1ZT0iU2FsdmFyIGVtIE1ldSBjb21wdXRhZG9yIi8+DQoJCTx1aXRleHQgbmFtZT0iRE9DV1JBUF9QUk9NUFQiIHZhbHVlPSJDbGlxdWUgcGFyYSBiYWl4YXIiLz4NCgk8L2xhbmd1YWdlPg0KPC9jb25maWd1cmF0aW9uPg0K"/>
  <p:tag name="MMPROD_UIDATA" val="&lt;database version=&quot;6.0&quot;&gt;&lt;object type=&quot;1&quot; unique_id=&quot;10001&quot;&gt;&lt;property id=&quot;20141&quot; value=&quot;kogan&quot;/&gt;&lt;property id=&quot;20148&quot; value=&quot;5&quot;/&gt;&lt;property id=&quot;20250&quot; value=&quot;6&quot;/&gt;&lt;property id=&quot;20251&quot; value=&quot;0&quot;/&gt;&lt;property id=&quot;20259&quot; value=&quot;0&quot;/&gt;&lt;property id=&quot;20262&quot; value=&quot;894990501&quot;/&gt;&lt;object type=&quot;8&quot; unique_id=&quot;10002&quot;&gt;&lt;/object&gt;&lt;object type=&quot;2&quot; unique_id=&quot;10003&quot;&gt;&lt;object type=&quot;3&quot; unique_id=&quot;10004&quot;&gt;&lt;property id=&quot;20148&quot; value=&quot;5&quot;/&gt;&lt;property id=&quot;20300&quot; value=&quot;Slide 1 - &amp;quot;Findings from the 2007 National Survey of Children’s Health&amp;quot;&quot;/&gt;&lt;property id=&quot;20307&quot; value=&quot;256&quot;/&gt;&lt;property id=&quot;20309&quot; value=&quot;-1&quot;/&gt;&lt;/object&gt;&lt;object type=&quot;3&quot; unique_id=&quot;10005&quot;&gt;&lt;property id=&quot;20148&quot; value=&quot;5&quot;/&gt;&lt;property id=&quot;20300&quot; value=&quot;Slide 2 - &amp;quot;Purpose of the NSCH&amp;quot;&quot;/&gt;&lt;property id=&quot;20307&quot; value=&quot;1415&quot;/&gt;&lt;property id=&quot;20309&quot; value=&quot;-1&quot;/&gt;&lt;/object&gt;&lt;object type=&quot;3&quot; unique_id=&quot;10006&quot;&gt;&lt;property id=&quot;20148&quot; value=&quot;5&quot;/&gt;&lt;property id=&quot;20300&quot; value=&quot;Slide 3 - &amp;quot;Uses of the NSCH Data&amp;quot;&quot;/&gt;&lt;property id=&quot;20307&quot; value=&quot;1416&quot;/&gt;&lt;property id=&quot;20309&quot; value=&quot;-1&quot;/&gt;&lt;/object&gt;&lt;object type=&quot;3&quot; unique_id=&quot;10007&quot;&gt;&lt;property id=&quot;20148&quot; value=&quot;5&quot;/&gt;&lt;property id=&quot;20300&quot; value=&quot;Slide 4 - &amp;quot;Children’s Health Status&amp;quot;&quot;/&gt;&lt;property id=&quot;20307&quot; value=&quot;1417&quot;/&gt;&lt;property id=&quot;20309&quot; value=&quot;-1&quot;/&gt;&lt;/object&gt;&lt;object type=&quot;3&quot; unique_id=&quot;10008&quot;&gt;&lt;property id=&quot;20148&quot; value=&quot;5&quot;/&gt;&lt;property id=&quot;20300&quot; value=&quot;Slide 5 - &amp;quot;Prevalence of Conditions&amp;quot;&quot;/&gt;&lt;property id=&quot;20307&quot; value=&quot;1418&quot;/&gt;&lt;property id=&quot;20309&quot; value=&quot;-1&quot;/&gt;&lt;/object&gt;&lt;object type=&quot;3&quot; unique_id=&quot;10009&quot;&gt;&lt;property id=&quot;20148&quot; value=&quot;5&quot;/&gt;&lt;property id=&quot;20300&quot; value=&quot;Slide 6 - &amp;quot;Health Insurance Coverage&amp;quot;&quot;/&gt;&lt;property id=&quot;20307&quot; value=&quot;1419&quot;/&gt;&lt;property id=&quot;20309&quot; value=&quot;-1&quot;/&gt;&lt;/object&gt;&lt;object type=&quot;3&quot; unique_id=&quot;10010&quot;&gt;&lt;property id=&quot;20148&quot; value=&quot;5&quot;/&gt;&lt;property id=&quot;20300&quot; value=&quot;Slide 7 - &amp;quot;Health Insurance Status,&amp;#x0D;&amp;#x0A;2003 vs. 2007&amp;quot;&quot;/&gt;&lt;property id=&quot;20307&quot; value=&quot;1420&quot;/&gt;&lt;property id=&quot;20309&quot; value=&quot;-1&quot;/&gt;&lt;/object&gt;&lt;object type=&quot;3&quot; unique_id=&quot;10011&quot;&gt;&lt;property id=&quot;20148&quot; value=&quot;5&quot;/&gt;&lt;property id=&quot;20300&quot; value=&quot;Slide 8 - &amp;quot;State Variation in Current &amp;#x0D;&amp;#x0A;Health Insurance Coverage&amp;quot;&quot;/&gt;&lt;property id=&quot;20307&quot; value=&quot;1421&quot;/&gt;&lt;property id=&quot;20309&quot; value=&quot;-1&quot;/&gt;&lt;/object&gt;&lt;object type=&quot;3&quot; unique_id=&quot;10012&quot;&gt;&lt;property id=&quot;20148&quot; value=&quot;5&quot;/&gt;&lt;property id=&quot;20300&quot; value=&quot;Slide 9 - &amp;quot;Adequacy of Health Insurance&amp;quot;&quot;/&gt;&lt;property id=&quot;20307&quot; value=&quot;1422&quot;/&gt;&lt;property id=&quot;20309&quot; value=&quot;-1&quot;/&gt;&lt;/object&gt;&lt;object type=&quot;3&quot; unique_id=&quot;10013&quot;&gt;&lt;property id=&quot;20148&quot; value=&quot;5&quot;/&gt;&lt;property id=&quot;20300&quot; value=&quot;Slide 10 - &amp;quot;Preventive Health and &amp;#x0D;&amp;#x0A;Dental Care&amp;quot;&quot;/&gt;&lt;property id=&quot;20307&quot; value=&quot;1423&quot;/&gt;&lt;property id=&quot;20309&quot; value=&quot;-1&quot;/&gt;&lt;/object&gt;&lt;object type=&quot;3&quot; unique_id=&quot;10014&quot;&gt;&lt;property id=&quot;20148&quot; value=&quot;5&quot;/&gt;&lt;property id=&quot;20300&quot; value=&quot;Slide 11 - &amp;quot;Receipt of Preventive Medical Visits, 2003 vs. 2007&amp;quot;&quot;/&gt;&lt;property id=&quot;20307&quot; value=&quot;1424&quot;/&gt;&lt;property id=&quot;20309&quot; value=&quot;-1&quot;/&gt;&lt;/object&gt;&lt;object type=&quot;3&quot; unique_id=&quot;10015&quot;&gt;&lt;property id=&quot;20148&quot; value=&quot;5&quot;/&gt;&lt;property id=&quot;20300&quot; value=&quot;Slide 12 - &amp;quot;Mental Health Care&amp;quot;&quot;/&gt;&lt;property id=&quot;20307&quot; value=&quot;1425&quot;/&gt;&lt;property id=&quot;20309&quot; value=&quot;-1&quot;/&gt;&lt;/object&gt;&lt;object type=&quot;3&quot; unique_id=&quot;10016&quot;&gt;&lt;property id=&quot;20148&quot; value=&quot;5&quot;/&gt;&lt;property id=&quot;20300&quot; value=&quot;Slide 13 - &amp;quot;Medical Home&amp;quot;&quot;/&gt;&lt;property id=&quot;20307&quot; value=&quot;1426&quot;/&gt;&lt;property id=&quot;20309&quot; value=&quot;-1&quot;/&gt;&lt;/object&gt;&lt;object type=&quot;3&quot; unique_id=&quot;10017&quot;&gt;&lt;property id=&quot;20148&quot; value=&quot;5&quot;/&gt;&lt;property id=&quot;20300&quot; value=&quot;Slide 14 - &amp;quot;Breastfeeding&amp;quot;&quot;/&gt;&lt;property id=&quot;20307&quot; value=&quot;1427&quot;/&gt;&lt;property id=&quot;20309&quot; value=&quot;-1&quot;/&gt;&lt;/object&gt;&lt;object type=&quot;3&quot; unique_id=&quot;10018&quot;&gt;&lt;property id=&quot;20148&quot; value=&quot;5&quot;/&gt;&lt;property id=&quot;20300&quot; value=&quot;Slide 15 - &amp;quot;State Variation in Percent of Children Ever Breastfed&amp;quot;&quot;/&gt;&lt;property id=&quot;20307&quot; value=&quot;1428&quot;/&gt;&lt;property id=&quot;20309&quot; value=&quot;-1&quot;/&gt;&lt;/object&gt;&lt;object type=&quot;3&quot; unique_id=&quot;10019&quot;&gt;&lt;property id=&quot;20148&quot; value=&quot;5&quot;/&gt;&lt;property id=&quot;20300&quot; value=&quot;Slide 16 - &amp;quot;Screen Time&amp;quot;&quot;/&gt;&lt;property id=&quot;20307&quot; value=&quot;1429&quot;/&gt;&lt;property id=&quot;20309&quot; value=&quot;-1&quot;/&gt;&lt;/object&gt;&lt;object type=&quot;3&quot; unique_id=&quot;10020&quot;&gt;&lt;property id=&quot;20148&quot; value=&quot;5&quot;/&gt;&lt;property id=&quot;20300&quot; value=&quot;Slide 17 - &amp;quot;Reading, Singing, and &amp;#x0D;&amp;#x0A;Telling Stories to Young Children&amp;quot;&quot;/&gt;&lt;property id=&quot;20307&quot; value=&quot;1430&quot;/&gt;&lt;property id=&quot;20309&quot; value=&quot;-1&quot;/&gt;&lt;/object&gt;&lt;object type=&quot;3&quot; unique_id=&quot;10021&quot;&gt;&lt;property id=&quot;20148&quot; value=&quot;5&quot;/&gt;&lt;property id=&quot;20300&quot; value=&quot;Slide 18 - &amp;quot;Parental Health Status&amp;quot;&quot;/&gt;&lt;property id=&quot;20307&quot; value=&quot;1431&quot;/&gt;&lt;property id=&quot;20309&quot; value=&quot;-1&quot;/&gt;&lt;/object&gt;&lt;object type=&quot;3&quot; unique_id=&quot;10022&quot;&gt;&lt;property id=&quot;20148&quot; value=&quot;5&quot;/&gt;&lt;property id=&quot;20300&quot; value=&quot;Slide 19 - &amp;quot;Smoking in the Household&amp;quot;&quot;/&gt;&lt;property id=&quot;20307&quot; value=&quot;1432&quot;/&gt;&lt;property id=&quot;20309&quot; value=&quot;-1&quot;/&gt;&lt;/object&gt;&lt;object type=&quot;3&quot; unique_id=&quot;10023&quot;&gt;&lt;property id=&quot;20148&quot; value=&quot;5&quot;/&gt;&lt;property id=&quot;20300&quot; value=&quot;Slide 20 - &amp;quot;State Variation in &amp;#x0D;&amp;#x0A;Household Smoking&amp;quot;&quot;/&gt;&lt;property id=&quot;20307&quot; value=&quot;1433&quot;/&gt;&lt;property id=&quot;20309&quot; value=&quot;-1&quot;/&gt;&lt;/object&gt;&lt;object type=&quot;3&quot; unique_id=&quot;10024&quot;&gt;&lt;property id=&quot;20148&quot; value=&quot;5&quot;/&gt;&lt;property id=&quot;20300&quot; value=&quot;Slide 21 - &amp;quot;Repeating a Grade&amp;quot;&quot;/&gt;&lt;property id=&quot;20307&quot; value=&quot;1434&quot;/&gt;&lt;property id=&quot;20309&quot; value=&quot;-1&quot;/&gt;&lt;/object&gt;&lt;object type=&quot;3&quot; unique_id=&quot;10025&quot;&gt;&lt;property id=&quot;20148&quot; value=&quot;5&quot;/&gt;&lt;property id=&quot;20300&quot; value=&quot;Slide 22 - &amp;quot;Child Care&amp;quot;&quot;/&gt;&lt;property id=&quot;20307&quot; value=&quot;1435&quot;/&gt;&lt;property id=&quot;20309&quot; value=&quot;-1&quot;/&gt;&lt;/object&gt;&lt;object type=&quot;3&quot; unique_id=&quot;10026&quot;&gt;&lt;property id=&quot;20148&quot; value=&quot;5&quot;/&gt;&lt;property id=&quot;20300&quot; value=&quot;Slide 23 - &amp;quot;Neighborhood Amenities&amp;quot;&quot;/&gt;&lt;property id=&quot;20307&quot; value=&quot;1436&quot;/&gt;&lt;property id=&quot;20309&quot; value=&quot;-1&quot;/&gt;&lt;/object&gt;&lt;object type=&quot;3&quot; unique_id=&quot;10027&quot;&gt;&lt;property id=&quot;20148&quot; value=&quot;5&quot;/&gt;&lt;property id=&quot;20300&quot; value=&quot;Slide 24 - &amp;quot;Neighborhood Conditions&amp;quot;&quot;/&gt;&lt;property id=&quot;20307&quot; value=&quot;1437&quot;/&gt;&lt;property id=&quot;20309&quot; value=&quot;-1&quot;/&gt;&lt;/object&gt;&lt;object type=&quot;3&quot; unique_id=&quot;10028&quot;&gt;&lt;property id=&quot;20148&quot; value=&quot;5&quot;/&gt;&lt;property id=&quot;20300&quot; value=&quot;Slide 25 - &amp;quot;Safety of Child in Neighborhood&amp;quot;&quot;/&gt;&lt;property id=&quot;20307&quot; value=&quot;1438&quot;/&gt;&lt;property id=&quot;20309&quot; value=&quot;-1&quot;/&gt;&lt;/object&gt;&lt;object type=&quot;3&quot; unique_id=&quot;10029&quot;&gt;&lt;property id=&quot;20148&quot; value=&quot;5&quot;/&gt;&lt;property id=&quot;20300&quot; value=&quot;Slide 26 - &amp;quot;Acknowledgments&amp;quot;&quot;/&gt;&lt;property id=&quot;20307&quot; value=&quot;1448&quot;/&gt;&lt;property id=&quot;20309&quot; value=&quot;-1&quot;/&gt;&lt;/object&gt;&lt;object type=&quot;3&quot; unique_id=&quot;10030&quot;&gt;&lt;property id=&quot;20148&quot; value=&quot;5&quot;/&gt;&lt;property id=&quot;20300&quot; value=&quot;Slide 27 - &amp;quot;Contact&amp;quot;&quot;/&gt;&lt;property id=&quot;20307&quot; value=&quot;1364&quot;/&gt;&lt;property id=&quot;20309&quot; value=&quot;-1&quot;/&gt;&lt;/object&gt;&lt;/object&gt;&lt;object type=&quot;4&quot; unique_id=&quot;10321&quot;&gt;&lt;/object&gt;&lt;/object&gt;&lt;/database&gt;"/>
</p:tagLst>
</file>

<file path=ppt/theme/theme1.xml><?xml version="1.0" encoding="utf-8"?>
<a:theme xmlns:a="http://schemas.openxmlformats.org/drawingml/2006/main" name="Mountain Top">
  <a:themeElements>
    <a:clrScheme name="Mountain Top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fontScheme name="Mountain Top">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Mountain Top 1">
        <a:dk1>
          <a:srgbClr val="4C3A1C"/>
        </a:dk1>
        <a:lt1>
          <a:srgbClr val="FFFFFF"/>
        </a:lt1>
        <a:dk2>
          <a:srgbClr val="993300"/>
        </a:dk2>
        <a:lt2>
          <a:srgbClr val="CCAA00"/>
        </a:lt2>
        <a:accent1>
          <a:srgbClr val="FF3300"/>
        </a:accent1>
        <a:accent2>
          <a:srgbClr val="9E6600"/>
        </a:accent2>
        <a:accent3>
          <a:srgbClr val="CAADAA"/>
        </a:accent3>
        <a:accent4>
          <a:srgbClr val="DADADA"/>
        </a:accent4>
        <a:accent5>
          <a:srgbClr val="FFADAA"/>
        </a:accent5>
        <a:accent6>
          <a:srgbClr val="8F5C00"/>
        </a:accent6>
        <a:hlink>
          <a:srgbClr val="FFCC00"/>
        </a:hlink>
        <a:folHlink>
          <a:srgbClr val="F7DC97"/>
        </a:folHlink>
      </a:clrScheme>
      <a:clrMap bg1="dk2" tx1="lt1" bg2="dk1" tx2="lt2" accent1="accent1" accent2="accent2" accent3="accent3" accent4="accent4" accent5="accent5" accent6="accent6" hlink="hlink" folHlink="folHlink"/>
    </a:extraClrScheme>
    <a:extraClrScheme>
      <a:clrScheme name="Mountain Top 2">
        <a:dk1>
          <a:srgbClr val="3D0058"/>
        </a:dk1>
        <a:lt1>
          <a:srgbClr val="FFFFFF"/>
        </a:lt1>
        <a:dk2>
          <a:srgbClr val="9188B0"/>
        </a:dk2>
        <a:lt2>
          <a:srgbClr val="DDE0DC"/>
        </a:lt2>
        <a:accent1>
          <a:srgbClr val="FFCC00"/>
        </a:accent1>
        <a:accent2>
          <a:srgbClr val="4C3D78"/>
        </a:accent2>
        <a:accent3>
          <a:srgbClr val="C7C3D4"/>
        </a:accent3>
        <a:accent4>
          <a:srgbClr val="DADADA"/>
        </a:accent4>
        <a:accent5>
          <a:srgbClr val="FFE2AA"/>
        </a:accent5>
        <a:accent6>
          <a:srgbClr val="44366C"/>
        </a:accent6>
        <a:hlink>
          <a:srgbClr val="743D78"/>
        </a:hlink>
        <a:folHlink>
          <a:srgbClr val="CC9900"/>
        </a:folHlink>
      </a:clrScheme>
      <a:clrMap bg1="dk2" tx1="lt1" bg2="dk1" tx2="lt2" accent1="accent1" accent2="accent2" accent3="accent3" accent4="accent4" accent5="accent5" accent6="accent6" hlink="hlink" folHlink="folHlink"/>
    </a:extraClrScheme>
    <a:extraClrScheme>
      <a:clrScheme name="Mountain Top 3">
        <a:dk1>
          <a:srgbClr val="10104C"/>
        </a:dk1>
        <a:lt1>
          <a:srgbClr val="FFFFFF"/>
        </a:lt1>
        <a:dk2>
          <a:srgbClr val="003366"/>
        </a:dk2>
        <a:lt2>
          <a:srgbClr val="C6CCD4"/>
        </a:lt2>
        <a:accent1>
          <a:srgbClr val="33CCFF"/>
        </a:accent1>
        <a:accent2>
          <a:srgbClr val="5B5B8D"/>
        </a:accent2>
        <a:accent3>
          <a:srgbClr val="AAADB8"/>
        </a:accent3>
        <a:accent4>
          <a:srgbClr val="DADADA"/>
        </a:accent4>
        <a:accent5>
          <a:srgbClr val="ADE2FF"/>
        </a:accent5>
        <a:accent6>
          <a:srgbClr val="52527F"/>
        </a:accent6>
        <a:hlink>
          <a:srgbClr val="4529AB"/>
        </a:hlink>
        <a:folHlink>
          <a:srgbClr val="00CC99"/>
        </a:folHlink>
      </a:clrScheme>
      <a:clrMap bg1="dk2" tx1="lt1" bg2="dk1" tx2="lt2" accent1="accent1" accent2="accent2" accent3="accent3" accent4="accent4" accent5="accent5" accent6="accent6" hlink="hlink" folHlink="folHlink"/>
    </a:extraClrScheme>
    <a:extraClrScheme>
      <a:clrScheme name="Mountain Top 4">
        <a:dk1>
          <a:srgbClr val="B0C8CA"/>
        </a:dk1>
        <a:lt1>
          <a:srgbClr val="FFFFFF"/>
        </a:lt1>
        <a:dk2>
          <a:srgbClr val="000099"/>
        </a:dk2>
        <a:lt2>
          <a:srgbClr val="FFFFFF"/>
        </a:lt2>
        <a:accent1>
          <a:srgbClr val="89C4FF"/>
        </a:accent1>
        <a:accent2>
          <a:srgbClr val="00008C"/>
        </a:accent2>
        <a:accent3>
          <a:srgbClr val="AAAACA"/>
        </a:accent3>
        <a:accent4>
          <a:srgbClr val="DADADA"/>
        </a:accent4>
        <a:accent5>
          <a:srgbClr val="C4DEFF"/>
        </a:accent5>
        <a:accent6>
          <a:srgbClr val="00007E"/>
        </a:accent6>
        <a:hlink>
          <a:srgbClr val="6666FF"/>
        </a:hlink>
        <a:folHlink>
          <a:srgbClr val="C0C0C0"/>
        </a:folHlink>
      </a:clrScheme>
      <a:clrMap bg1="dk2" tx1="lt1" bg2="dk1" tx2="lt2" accent1="accent1" accent2="accent2" accent3="accent3" accent4="accent4" accent5="accent5" accent6="accent6" hlink="hlink" folHlink="folHlink"/>
    </a:extraClrScheme>
    <a:extraClrScheme>
      <a:clrScheme name="Mountain Top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clrMap bg1="dk2" tx1="lt1" bg2="dk1" tx2="lt2" accent1="accent1" accent2="accent2" accent3="accent3" accent4="accent4" accent5="accent5" accent6="accent6" hlink="hlink" folHlink="folHlink"/>
    </a:extraClrScheme>
    <a:extraClrScheme>
      <a:clrScheme name="Mountain Top 6">
        <a:dk1>
          <a:srgbClr val="809296"/>
        </a:dk1>
        <a:lt1>
          <a:srgbClr val="FFFFFF"/>
        </a:lt1>
        <a:dk2>
          <a:srgbClr val="6699FF"/>
        </a:dk2>
        <a:lt2>
          <a:srgbClr val="B3EDFF"/>
        </a:lt2>
        <a:accent1>
          <a:srgbClr val="FF9933"/>
        </a:accent1>
        <a:accent2>
          <a:srgbClr val="FFAA99"/>
        </a:accent2>
        <a:accent3>
          <a:srgbClr val="B8CAFF"/>
        </a:accent3>
        <a:accent4>
          <a:srgbClr val="DADADA"/>
        </a:accent4>
        <a:accent5>
          <a:srgbClr val="FFCAAD"/>
        </a:accent5>
        <a:accent6>
          <a:srgbClr val="E79A8A"/>
        </a:accent6>
        <a:hlink>
          <a:srgbClr val="FFCFAB"/>
        </a:hlink>
        <a:folHlink>
          <a:srgbClr val="CC9900"/>
        </a:folHlink>
      </a:clrScheme>
      <a:clrMap bg1="dk2" tx1="lt1" bg2="dk1" tx2="lt2" accent1="accent1" accent2="accent2" accent3="accent3" accent4="accent4" accent5="accent5" accent6="accent6" hlink="hlink" folHlink="folHlink"/>
    </a:extraClrScheme>
    <a:extraClrScheme>
      <a:clrScheme name="Mountain Top 7">
        <a:dk1>
          <a:srgbClr val="006666"/>
        </a:dk1>
        <a:lt1>
          <a:srgbClr val="FFFFFF"/>
        </a:lt1>
        <a:dk2>
          <a:srgbClr val="85D1E3"/>
        </a:dk2>
        <a:lt2>
          <a:srgbClr val="CCFFFF"/>
        </a:lt2>
        <a:accent1>
          <a:srgbClr val="FFCC00"/>
        </a:accent1>
        <a:accent2>
          <a:srgbClr val="00CC99"/>
        </a:accent2>
        <a:accent3>
          <a:srgbClr val="C2E5EF"/>
        </a:accent3>
        <a:accent4>
          <a:srgbClr val="DADADA"/>
        </a:accent4>
        <a:accent5>
          <a:srgbClr val="FFE2AA"/>
        </a:accent5>
        <a:accent6>
          <a:srgbClr val="00B98A"/>
        </a:accent6>
        <a:hlink>
          <a:srgbClr val="0099FF"/>
        </a:hlink>
        <a:folHlink>
          <a:srgbClr val="6600CC"/>
        </a:folHlink>
      </a:clrScheme>
      <a:clrMap bg1="dk2" tx1="lt1" bg2="dk1" tx2="lt2" accent1="accent1" accent2="accent2" accent3="accent3" accent4="accent4" accent5="accent5" accent6="accent6" hlink="hlink" folHlink="folHlink"/>
    </a:extraClrScheme>
    <a:extraClrScheme>
      <a:clrScheme name="Mountain Top 8">
        <a:dk1>
          <a:srgbClr val="404B3D"/>
        </a:dk1>
        <a:lt1>
          <a:srgbClr val="FFFFFF"/>
        </a:lt1>
        <a:dk2>
          <a:srgbClr val="A7A491"/>
        </a:dk2>
        <a:lt2>
          <a:srgbClr val="CCD0CA"/>
        </a:lt2>
        <a:accent1>
          <a:srgbClr val="33CCCC"/>
        </a:accent1>
        <a:accent2>
          <a:srgbClr val="004E4C"/>
        </a:accent2>
        <a:accent3>
          <a:srgbClr val="D0CFC7"/>
        </a:accent3>
        <a:accent4>
          <a:srgbClr val="DADADA"/>
        </a:accent4>
        <a:accent5>
          <a:srgbClr val="ADE2E2"/>
        </a:accent5>
        <a:accent6>
          <a:srgbClr val="004644"/>
        </a:accent6>
        <a:hlink>
          <a:srgbClr val="477781"/>
        </a:hlink>
        <a:folHlink>
          <a:srgbClr val="85CC74"/>
        </a:folHlink>
      </a:clrScheme>
      <a:clrMap bg1="dk2" tx1="lt1" bg2="dk1" tx2="lt2" accent1="accent1" accent2="accent2" accent3="accent3" accent4="accent4" accent5="accent5" accent6="accent6" hlink="hlink" folHlink="folHlink"/>
    </a:extraClrScheme>
    <a:extraClrScheme>
      <a:clrScheme name="Mountain Top 9">
        <a:dk1>
          <a:srgbClr val="000000"/>
        </a:dk1>
        <a:lt1>
          <a:srgbClr val="FFFFFF"/>
        </a:lt1>
        <a:dk2>
          <a:srgbClr val="FFFFAF"/>
        </a:dk2>
        <a:lt2>
          <a:srgbClr val="676597"/>
        </a:lt2>
        <a:accent1>
          <a:srgbClr val="66CCFF"/>
        </a:accent1>
        <a:accent2>
          <a:srgbClr val="CCECFF"/>
        </a:accent2>
        <a:accent3>
          <a:srgbClr val="FFFFFF"/>
        </a:accent3>
        <a:accent4>
          <a:srgbClr val="000000"/>
        </a:accent4>
        <a:accent5>
          <a:srgbClr val="B8E2FF"/>
        </a:accent5>
        <a:accent6>
          <a:srgbClr val="B9D6E7"/>
        </a:accent6>
        <a:hlink>
          <a:srgbClr val="6600CC"/>
        </a:hlink>
        <a:folHlink>
          <a:srgbClr val="008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Mountain Top</Template>
  <TotalTime>20294</TotalTime>
  <Words>2477</Words>
  <Application>Microsoft Office PowerPoint</Application>
  <PresentationFormat>On-screen Show (4:3)</PresentationFormat>
  <Paragraphs>356</Paragraphs>
  <Slides>66</Slides>
  <Notes>36</Notes>
  <HiddenSlides>0</HiddenSlides>
  <MMClips>3</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66</vt:i4>
      </vt:variant>
    </vt:vector>
  </HeadingPairs>
  <TitlesOfParts>
    <vt:vector size="68" baseType="lpstr">
      <vt:lpstr>Mountain Top</vt:lpstr>
      <vt:lpstr>Document</vt:lpstr>
      <vt:lpstr>Designing A New Performance Measurement System for Maternal and Child Health in the US</vt:lpstr>
      <vt:lpstr>Outline</vt:lpstr>
      <vt:lpstr>PowerPoint Presentation</vt:lpstr>
      <vt:lpstr>Early Childhood Programs</vt:lpstr>
      <vt:lpstr>Data and Research</vt:lpstr>
      <vt:lpstr>PowerPoint Presentation</vt:lpstr>
      <vt:lpstr>Transformation of the MCH Services Block Grant Mission</vt:lpstr>
      <vt:lpstr>History</vt:lpstr>
      <vt:lpstr>The Current Block Grant Process</vt:lpstr>
      <vt:lpstr>PowerPoint Presentation</vt:lpstr>
      <vt:lpstr> </vt:lpstr>
      <vt:lpstr>Definitions of Performance Measurement (GAO)</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Current Title V Performance Measures and Evaluation</vt:lpstr>
      <vt:lpstr>More Challenges </vt:lpstr>
      <vt:lpstr>Transformation</vt:lpstr>
      <vt:lpstr>Transformation</vt:lpstr>
      <vt:lpstr>Performance Measure Framework</vt:lpstr>
      <vt:lpstr>Criteria for National  Outcome Measures</vt:lpstr>
      <vt:lpstr>National Outcome Measures </vt:lpstr>
      <vt:lpstr>National Outcome Measures </vt:lpstr>
      <vt:lpstr>Performance Measure Domains</vt:lpstr>
      <vt:lpstr>Criteria for National  Performance Measures</vt:lpstr>
      <vt:lpstr>Women’s/Maternal Health</vt:lpstr>
      <vt:lpstr>Perinatal/Infant Health</vt:lpstr>
      <vt:lpstr> Young Children’s Health</vt:lpstr>
      <vt:lpstr>Adolescent Health</vt:lpstr>
      <vt:lpstr>Child and Adolescent Health</vt:lpstr>
      <vt:lpstr>Child and Adolescent Health</vt:lpstr>
      <vt:lpstr>Children with Special  Health Care Needs</vt:lpstr>
      <vt:lpstr>Cross-cutting or Life Course</vt:lpstr>
      <vt:lpstr>Cross-cutting or Life Course</vt:lpstr>
      <vt:lpstr>Cross-cutting or Life Course</vt:lpstr>
      <vt:lpstr>Criteria for State-Initiated Structural / Process Measures</vt:lpstr>
      <vt:lpstr>PowerPoint Presentation</vt:lpstr>
      <vt:lpstr>Definition of Evidence-Based  Public Health</vt:lpstr>
      <vt:lpstr>PowerPoint Presentation</vt:lpstr>
      <vt:lpstr>Best Evidence</vt:lpstr>
      <vt:lpstr>PowerPoint Presentation</vt:lpstr>
      <vt:lpstr>Steps of Evidence-Based  Public Health</vt:lpstr>
      <vt:lpstr>Different Sources of Evidence  in Public Health</vt:lpstr>
      <vt:lpstr>Evidence-Based Maternal and Child Health</vt:lpstr>
      <vt:lpstr>Evidence-Based Maternal and Child Health</vt:lpstr>
      <vt:lpstr>PowerPoint Presentation</vt:lpstr>
      <vt:lpstr>Evidence-Based Baseball</vt:lpstr>
      <vt:lpstr>Evidence-Based Baseball </vt:lpstr>
      <vt:lpstr>PowerPoint Presentation</vt:lpstr>
      <vt:lpstr>PowerPoint Presentation</vt:lpstr>
      <vt:lpstr>Day of the Week: Delivery Route</vt:lpstr>
      <vt:lpstr>Day of the Week: Late Preterm</vt:lpstr>
      <vt:lpstr>Framework Measure Example</vt:lpstr>
      <vt:lpstr>Contact Information</vt:lpstr>
    </vt:vector>
  </TitlesOfParts>
  <Company>HRSA/MCHB</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Findings from the 2007 National Survey of Children's Health</dc:title>
  <dc:subject>DataSpeak Presentation</dc:subject>
  <dc:creator>Michael D. Kogan, PhD</dc:creator>
  <cp:lastModifiedBy>Windows User</cp:lastModifiedBy>
  <cp:revision>823</cp:revision>
  <cp:lastPrinted>2014-07-07T14:53:53Z</cp:lastPrinted>
  <dcterms:created xsi:type="dcterms:W3CDTF">1988-05-02T12:11:56Z</dcterms:created>
  <dcterms:modified xsi:type="dcterms:W3CDTF">2014-09-01T16:59:23Z</dcterms:modified>
</cp:coreProperties>
</file>