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85" r:id="rId1"/>
    <p:sldMasterId id="2147485002" r:id="rId2"/>
  </p:sldMasterIdLst>
  <p:notesMasterIdLst>
    <p:notesMasterId r:id="rId34"/>
  </p:notesMasterIdLst>
  <p:handoutMasterIdLst>
    <p:handoutMasterId r:id="rId35"/>
  </p:handoutMasterIdLst>
  <p:sldIdLst>
    <p:sldId id="257" r:id="rId3"/>
    <p:sldId id="259" r:id="rId4"/>
    <p:sldId id="260" r:id="rId5"/>
    <p:sldId id="261" r:id="rId6"/>
    <p:sldId id="262" r:id="rId7"/>
    <p:sldId id="258" r:id="rId8"/>
    <p:sldId id="270" r:id="rId9"/>
    <p:sldId id="264" r:id="rId10"/>
    <p:sldId id="265" r:id="rId11"/>
    <p:sldId id="267" r:id="rId12"/>
    <p:sldId id="268" r:id="rId13"/>
    <p:sldId id="269" r:id="rId14"/>
    <p:sldId id="266" r:id="rId15"/>
    <p:sldId id="271" r:id="rId16"/>
    <p:sldId id="272" r:id="rId17"/>
    <p:sldId id="273"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63" r:id="rId33"/>
  </p:sldIdLst>
  <p:sldSz cx="9144000" cy="6858000" type="screen4x3"/>
  <p:notesSz cx="6858000" cy="9144000"/>
  <p:custDataLst>
    <p:tags r:id="rId36"/>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5000"/>
    <a:srgbClr val="CC7900"/>
    <a:srgbClr val="FFCC00"/>
    <a:srgbClr val="FFFF99"/>
    <a:srgbClr val="B86E00"/>
    <a:srgbClr val="FFC000"/>
    <a:srgbClr val="FFEBAB"/>
    <a:srgbClr val="965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0"/>
    </p:cViewPr>
  </p:sorterViewPr>
  <p:notesViewPr>
    <p:cSldViewPr>
      <p:cViewPr varScale="1">
        <p:scale>
          <a:sx n="86" d="100"/>
          <a:sy n="86"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5E1B58C3-851F-5B45-8883-EA141B9BE990}" type="datetimeFigureOut">
              <a:rPr lang="en-US"/>
              <a:pPr>
                <a:defRPr/>
              </a:pPr>
              <a:t>9/5/2014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r>
              <a:rPr lang="en-US" dirty="0"/>
              <a:t>NECTAC/ECO/WRRC 2012</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5C8AB40-CF82-EC44-8D16-67C18E2223AA}" type="slidenum">
              <a:rPr lang="en-US"/>
              <a:pPr>
                <a:defRPr/>
              </a:pPr>
              <a:t>‹#›</a:t>
            </a:fld>
            <a:endParaRPr lang="en-US" dirty="0"/>
          </a:p>
        </p:txBody>
      </p:sp>
    </p:spTree>
    <p:extLst>
      <p:ext uri="{BB962C8B-B14F-4D97-AF65-F5344CB8AC3E}">
        <p14:creationId xmlns:p14="http://schemas.microsoft.com/office/powerpoint/2010/main" val="35263255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3C87139F-DDB3-5943-B055-E279F8F9EF39}" type="datetimeFigureOut">
              <a:rPr lang="en-US"/>
              <a:pPr>
                <a:defRPr/>
              </a:pPr>
              <a:t>9/5/2014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r>
              <a:rPr lang="en-US" dirty="0"/>
              <a:t>NECTAC/ECO/WRRC 2012</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A4D4A29D-0E5E-E34D-8579-0D1C1BBCA53C}" type="slidenum">
              <a:rPr lang="en-US"/>
              <a:pPr>
                <a:defRPr/>
              </a:pPr>
              <a:t>‹#›</a:t>
            </a:fld>
            <a:endParaRPr lang="en-US" dirty="0"/>
          </a:p>
        </p:txBody>
      </p:sp>
    </p:spTree>
    <p:extLst>
      <p:ext uri="{BB962C8B-B14F-4D97-AF65-F5344CB8AC3E}">
        <p14:creationId xmlns:p14="http://schemas.microsoft.com/office/powerpoint/2010/main" val="105967366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14401"/>
            <a:ext cx="8763000" cy="685800"/>
          </a:xfrm>
        </p:spPr>
        <p:txBody>
          <a:bodyPr/>
          <a:lstStyle/>
          <a:p>
            <a:r>
              <a:rPr lang="en-US" smtClean="0"/>
              <a:t>Click to edit Master title style</a:t>
            </a:r>
            <a:endParaRPr lang="en-US"/>
          </a:p>
        </p:txBody>
      </p:sp>
      <p:sp>
        <p:nvSpPr>
          <p:cNvPr id="3" name="Subtitle 2"/>
          <p:cNvSpPr>
            <a:spLocks noGrp="1"/>
          </p:cNvSpPr>
          <p:nvPr>
            <p:ph type="subTitle" idx="1"/>
          </p:nvPr>
        </p:nvSpPr>
        <p:spPr>
          <a:xfrm>
            <a:off x="228600" y="1752600"/>
            <a:ext cx="8763000" cy="3886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039BF9B7-689C-EC44-85BB-781DEF006AB5}" type="slidenum">
              <a:rPr lang="en-US"/>
              <a:pPr>
                <a:defRPr/>
              </a:pPr>
              <a:t>‹#›</a:t>
            </a:fld>
            <a:endParaRPr lang="en-US" dirty="0"/>
          </a:p>
        </p:txBody>
      </p:sp>
    </p:spTree>
    <p:extLst>
      <p:ext uri="{BB962C8B-B14F-4D97-AF65-F5344CB8AC3E}">
        <p14:creationId xmlns:p14="http://schemas.microsoft.com/office/powerpoint/2010/main" val="3604592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4038600"/>
            <a:ext cx="88392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2400" y="152400"/>
            <a:ext cx="88392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52400" y="4953000"/>
            <a:ext cx="8839200" cy="17526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41334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7617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AB268D0E-8075-9746-99AF-58F28B56088B}" type="slidenum">
              <a:rPr lang="en-US"/>
              <a:pPr>
                <a:defRPr/>
              </a:pPr>
              <a:t>‹#›</a:t>
            </a:fld>
            <a:endParaRPr lang="en-US" dirty="0"/>
          </a:p>
        </p:txBody>
      </p:sp>
    </p:spTree>
    <p:extLst>
      <p:ext uri="{BB962C8B-B14F-4D97-AF65-F5344CB8AC3E}">
        <p14:creationId xmlns:p14="http://schemas.microsoft.com/office/powerpoint/2010/main" val="38156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lvl1pPr algn="ctr">
              <a:defRPr sz="32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1752600"/>
            <a:ext cx="8763000" cy="533400"/>
          </a:xfrm>
        </p:spPr>
        <p:txBody>
          <a:bodyPr/>
          <a:lstStyle>
            <a:lvl1pPr marL="0" indent="0" algn="ctr">
              <a:buNone/>
              <a:defRPr sz="2000" i="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F442E309-CD4D-B546-858A-ADC96E5EE591}" type="slidenum">
              <a:rPr lang="en-US"/>
              <a:pPr>
                <a:defRPr/>
              </a:pPr>
              <a:t>‹#›</a:t>
            </a:fld>
            <a:endParaRPr lang="en-US" dirty="0"/>
          </a:p>
        </p:txBody>
      </p:sp>
    </p:spTree>
    <p:extLst>
      <p:ext uri="{BB962C8B-B14F-4D97-AF65-F5344CB8AC3E}">
        <p14:creationId xmlns:p14="http://schemas.microsoft.com/office/powerpoint/2010/main" val="1889819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7526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62A7FBC-1EA9-1B4F-B2BD-AE682071CD69}" type="slidenum">
              <a:rPr lang="en-US"/>
              <a:pPr>
                <a:defRPr/>
              </a:pPr>
              <a:t>‹#›</a:t>
            </a:fld>
            <a:endParaRPr lang="en-US" dirty="0"/>
          </a:p>
        </p:txBody>
      </p:sp>
    </p:spTree>
    <p:extLst>
      <p:ext uri="{BB962C8B-B14F-4D97-AF65-F5344CB8AC3E}">
        <p14:creationId xmlns:p14="http://schemas.microsoft.com/office/powerpoint/2010/main" val="1096230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752599"/>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2514600"/>
            <a:ext cx="4267200" cy="4114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24400" y="2514598"/>
            <a:ext cx="4267200" cy="41148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2"/>
          <p:cNvSpPr>
            <a:spLocks noGrp="1"/>
          </p:cNvSpPr>
          <p:nvPr>
            <p:ph type="body" idx="11"/>
          </p:nvPr>
        </p:nvSpPr>
        <p:spPr>
          <a:xfrm>
            <a:off x="4724400" y="1752600"/>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01666677-785C-E044-BDDF-348B989260EE}" type="slidenum">
              <a:rPr lang="en-US"/>
              <a:pPr>
                <a:defRPr/>
              </a:pPr>
              <a:t>‹#›</a:t>
            </a:fld>
            <a:endParaRPr lang="en-US" dirty="0"/>
          </a:p>
        </p:txBody>
      </p:sp>
    </p:spTree>
    <p:extLst>
      <p:ext uri="{BB962C8B-B14F-4D97-AF65-F5344CB8AC3E}">
        <p14:creationId xmlns:p14="http://schemas.microsoft.com/office/powerpoint/2010/main" val="352095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6C02787E-54BF-6C4D-9EA0-361C2B8DD9E1}" type="slidenum">
              <a:rPr lang="en-US"/>
              <a:pPr>
                <a:defRPr/>
              </a:pPr>
              <a:t>‹#›</a:t>
            </a:fld>
            <a:endParaRPr lang="en-US" dirty="0"/>
          </a:p>
        </p:txBody>
      </p:sp>
    </p:spTree>
    <p:extLst>
      <p:ext uri="{BB962C8B-B14F-4D97-AF65-F5344CB8AC3E}">
        <p14:creationId xmlns:p14="http://schemas.microsoft.com/office/powerpoint/2010/main" val="4253251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CBF37B6-674E-D547-83D9-265D13403A95}" type="slidenum">
              <a:rPr lang="en-US"/>
              <a:pPr>
                <a:defRPr/>
              </a:pPr>
              <a:t>‹#›</a:t>
            </a:fld>
            <a:endParaRPr lang="en-US" dirty="0"/>
          </a:p>
        </p:txBody>
      </p:sp>
    </p:spTree>
    <p:extLst>
      <p:ext uri="{BB962C8B-B14F-4D97-AF65-F5344CB8AC3E}">
        <p14:creationId xmlns:p14="http://schemas.microsoft.com/office/powerpoint/2010/main" val="2876571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lvl1pPr algn="ctr">
              <a:defRPr sz="3200" b="0"/>
            </a:lvl1pPr>
          </a:lstStyle>
          <a:p>
            <a:r>
              <a:rPr lang="en-US" dirty="0" smtClean="0"/>
              <a:t>Click to edit Master title style</a:t>
            </a:r>
            <a:endParaRPr lang="en-US" dirty="0"/>
          </a:p>
        </p:txBody>
      </p:sp>
      <p:sp>
        <p:nvSpPr>
          <p:cNvPr id="3" name="Content Placeholder 2"/>
          <p:cNvSpPr>
            <a:spLocks noGrp="1"/>
          </p:cNvSpPr>
          <p:nvPr>
            <p:ph idx="1"/>
          </p:nvPr>
        </p:nvSpPr>
        <p:spPr>
          <a:xfrm>
            <a:off x="3581400" y="1752600"/>
            <a:ext cx="541655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34950" y="1752600"/>
            <a:ext cx="3236913" cy="4876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CAFC370-C74C-2843-AB53-107270737FBA}" type="slidenum">
              <a:rPr lang="en-US"/>
              <a:pPr>
                <a:defRPr/>
              </a:pPr>
              <a:t>‹#›</a:t>
            </a:fld>
            <a:endParaRPr lang="en-US" dirty="0"/>
          </a:p>
        </p:txBody>
      </p:sp>
    </p:spTree>
    <p:extLst>
      <p:ext uri="{BB962C8B-B14F-4D97-AF65-F5344CB8AC3E}">
        <p14:creationId xmlns:p14="http://schemas.microsoft.com/office/powerpoint/2010/main" val="3227699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876800"/>
            <a:ext cx="87630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228600" y="914400"/>
            <a:ext cx="8763000" cy="3810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28600" y="5791200"/>
            <a:ext cx="8763000" cy="8382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0E6A2D8-7D1A-A445-8A7F-465B8A706C44}" type="slidenum">
              <a:rPr lang="en-US"/>
              <a:pPr>
                <a:defRPr/>
              </a:pPr>
              <a:t>‹#›</a:t>
            </a:fld>
            <a:endParaRPr lang="en-US" dirty="0"/>
          </a:p>
        </p:txBody>
      </p:sp>
    </p:spTree>
    <p:extLst>
      <p:ext uri="{BB962C8B-B14F-4D97-AF65-F5344CB8AC3E}">
        <p14:creationId xmlns:p14="http://schemas.microsoft.com/office/powerpoint/2010/main" val="1773974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914400"/>
            <a:ext cx="8763000" cy="6858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228600" y="1752600"/>
            <a:ext cx="8763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391400" y="304800"/>
            <a:ext cx="1600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93F68DD1-A5D0-7B41-8331-CDD6C0C8CC23}" type="slidenum">
              <a:rPr lang="en-US"/>
              <a:pPr>
                <a:defRPr/>
              </a:pPr>
              <a:t>‹#›</a:t>
            </a:fld>
            <a:endParaRPr lang="en-US" dirty="0"/>
          </a:p>
        </p:txBody>
      </p:sp>
      <p:pic>
        <p:nvPicPr>
          <p:cNvPr id="1029" name="Picture 4" descr="ectacenterlogo-2013-wordmark-notext.png"/>
          <p:cNvPicPr>
            <a:picLocks noChangeAspect="1"/>
          </p:cNvPicPr>
          <p:nvPr userDrawn="1"/>
        </p:nvPicPr>
        <p:blipFill>
          <a:blip r:embed="rId12" cstate="email">
            <a:extLst>
              <a:ext uri="{28A0092B-C50C-407E-A947-70E740481C1C}">
                <a14:useLocalDpi xmlns:a14="http://schemas.microsoft.com/office/drawing/2010/main" val="0"/>
              </a:ext>
            </a:extLst>
          </a:blip>
          <a:srcRect/>
          <a:stretch>
            <a:fillRect/>
          </a:stretch>
        </p:blipFill>
        <p:spPr bwMode="auto">
          <a:xfrm>
            <a:off x="228600" y="76200"/>
            <a:ext cx="3429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228600" y="762000"/>
            <a:ext cx="8763000" cy="0"/>
          </a:xfrm>
          <a:prstGeom prst="line">
            <a:avLst/>
          </a:prstGeom>
          <a:ln>
            <a:solidFill>
              <a:schemeClr val="tx2">
                <a:lumMod val="50000"/>
              </a:schemeClr>
            </a:solidFill>
          </a:ln>
          <a:effectLst>
            <a:outerShdw dist="25400" dir="2400000" algn="tl" rotWithShape="0">
              <a:schemeClr val="bg2"/>
            </a:outerShdw>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5003" r:id="rId1"/>
    <p:sldLayoutId id="2147485004" r:id="rId2"/>
    <p:sldLayoutId id="2147485005" r:id="rId3"/>
    <p:sldLayoutId id="2147485006" r:id="rId4"/>
    <p:sldLayoutId id="2147485007" r:id="rId5"/>
    <p:sldLayoutId id="2147485008" r:id="rId6"/>
    <p:sldLayoutId id="2147485009" r:id="rId7"/>
    <p:sldLayoutId id="2147485010" r:id="rId8"/>
    <p:sldLayoutId id="2147485011" r:id="rId9"/>
  </p:sldLayoutIdLst>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763000" cy="762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1267" name="Text Placeholder 2"/>
          <p:cNvSpPr>
            <a:spLocks noGrp="1"/>
          </p:cNvSpPr>
          <p:nvPr>
            <p:ph type="body" idx="1"/>
          </p:nvPr>
        </p:nvSpPr>
        <p:spPr bwMode="auto">
          <a:xfrm>
            <a:off x="228600" y="1143000"/>
            <a:ext cx="8763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012" r:id="rId1"/>
    <p:sldLayoutId id="2147485013" r:id="rId2"/>
  </p:sldLayoutIdLst>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maine.gov/earlylearning/saiel/index.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hyperlink" Target="http://www.mainequalitycounts.org/page/2-923/dsi-saie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ted.com/talks/angela_lee_duckworth_the_key_to_success_grit"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1.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76200"/>
            <a:ext cx="9296400" cy="914400"/>
          </a:xfrm>
          <a:prstGeom prst="rect">
            <a:avLst/>
          </a:prstGeom>
          <a:gradFill>
            <a:gsLst>
              <a:gs pos="75000">
                <a:schemeClr val="bg2">
                  <a:lumMod val="50000"/>
                </a:schemeClr>
              </a:gs>
              <a:gs pos="0">
                <a:schemeClr val="bg2">
                  <a:lumMod val="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4340" name="Picture 4" descr="ectalogo-template-larg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65088"/>
            <a:ext cx="4648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8" descr="ta-and-d-template.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53200" y="5791200"/>
            <a:ext cx="24876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28600" y="1219200"/>
            <a:ext cx="8763000" cy="1676400"/>
          </a:xfrm>
        </p:spPr>
        <p:txBody>
          <a:bodyPr anchor="ctr"/>
          <a:lstStyle/>
          <a:p>
            <a:pPr>
              <a:defRPr/>
            </a:pPr>
            <a:r>
              <a:rPr lang="en-US" dirty="0"/>
              <a:t>Leadership and DEC Recommended Practices:  Influencing People to Achieve Great Things</a:t>
            </a:r>
          </a:p>
        </p:txBody>
      </p:sp>
      <p:sp>
        <p:nvSpPr>
          <p:cNvPr id="9" name="Title 1"/>
          <p:cNvSpPr txBox="1">
            <a:spLocks/>
          </p:cNvSpPr>
          <p:nvPr/>
        </p:nvSpPr>
        <p:spPr>
          <a:xfrm>
            <a:off x="277813" y="2546350"/>
            <a:ext cx="8763000" cy="3244850"/>
          </a:xfrm>
          <a:prstGeom prst="rect">
            <a:avLst/>
          </a:prstGeom>
        </p:spPr>
        <p:txBody>
          <a:bodyPr anchor="ctr"/>
          <a:lst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a:lstStyle>
          <a:p>
            <a:pPr>
              <a:defRPr/>
            </a:pPr>
            <a:r>
              <a:rPr lang="en-US" sz="2000" b="1" dirty="0" smtClean="0">
                <a:solidFill>
                  <a:schemeClr val="accent3"/>
                </a:solidFill>
              </a:rPr>
              <a:t>Betsy Ayankoya, ECTA Center</a:t>
            </a:r>
          </a:p>
          <a:p>
            <a:pPr>
              <a:defRPr/>
            </a:pPr>
            <a:r>
              <a:rPr lang="en-US" sz="2000" b="1" dirty="0" smtClean="0">
                <a:solidFill>
                  <a:schemeClr val="accent3"/>
                </a:solidFill>
              </a:rPr>
              <a:t>Cindy Brown, ME Dept of Education</a:t>
            </a:r>
          </a:p>
          <a:p>
            <a:pPr>
              <a:defRPr/>
            </a:pPr>
            <a:r>
              <a:rPr lang="en-US" sz="2000" b="1" dirty="0" smtClean="0">
                <a:solidFill>
                  <a:schemeClr val="accent3"/>
                </a:solidFill>
              </a:rPr>
              <a:t>Phyllis Mondak, VA Dept of Education</a:t>
            </a:r>
          </a:p>
          <a:p>
            <a:pPr>
              <a:defRPr/>
            </a:pPr>
            <a:r>
              <a:rPr lang="en-US" sz="2000" b="1" dirty="0" smtClean="0">
                <a:solidFill>
                  <a:schemeClr val="accent3"/>
                </a:solidFill>
              </a:rPr>
              <a:t>Kathy Whaley, ECTA Center</a:t>
            </a:r>
          </a:p>
          <a:p>
            <a:pPr>
              <a:defRPr/>
            </a:pPr>
            <a:endParaRPr lang="en-US" sz="2000" b="1" dirty="0">
              <a:solidFill>
                <a:schemeClr val="accent3"/>
              </a:solidFill>
            </a:endParaRPr>
          </a:p>
          <a:p>
            <a:pPr>
              <a:defRPr/>
            </a:pPr>
            <a:r>
              <a:rPr lang="en-US" sz="2400" b="1" dirty="0" smtClean="0">
                <a:solidFill>
                  <a:schemeClr val="accent3"/>
                </a:solidFill>
              </a:rPr>
              <a:t>September 2014</a:t>
            </a:r>
          </a:p>
          <a:p>
            <a:pPr>
              <a:defRPr/>
            </a:pPr>
            <a:endParaRPr lang="en-US" sz="2400" b="1" dirty="0">
              <a:solidFill>
                <a:schemeClr val="accent3"/>
              </a:solidFill>
            </a:endParaRPr>
          </a:p>
          <a:p>
            <a:pPr>
              <a:defRPr/>
            </a:pPr>
            <a:r>
              <a:rPr lang="en-US" sz="2000" b="1" i="1" dirty="0" smtClean="0">
                <a:solidFill>
                  <a:schemeClr val="accent3"/>
                </a:solidFill>
              </a:rPr>
              <a:t>Improving Data, Improving Outcomes Early Childhood National Conference</a:t>
            </a:r>
            <a:endParaRPr lang="en-US" sz="2000" b="1" i="1" dirty="0">
              <a:solidFill>
                <a:schemeClr val="accent3"/>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the culture and climate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smtClean="0"/>
              <a:t>            Hone </a:t>
            </a:r>
            <a:r>
              <a:rPr lang="en-US" sz="2400" dirty="0"/>
              <a:t>your listening skills- people have to be </a:t>
            </a:r>
            <a:r>
              <a:rPr lang="en-US" sz="2400" dirty="0" smtClean="0"/>
              <a:t>heard</a:t>
            </a:r>
            <a:r>
              <a:rPr lang="en-US" sz="2400" dirty="0"/>
              <a:t>!</a:t>
            </a:r>
            <a:endParaRPr lang="en-US" sz="2400" dirty="0" smtClean="0"/>
          </a:p>
          <a:p>
            <a:endParaRPr lang="en-US" sz="2400" dirty="0"/>
          </a:p>
          <a:p>
            <a:r>
              <a:rPr lang="en-US" dirty="0" smtClean="0"/>
              <a:t>                                          </a:t>
            </a:r>
          </a:p>
          <a:p>
            <a:endParaRPr lang="en-US" dirty="0"/>
          </a:p>
          <a:p>
            <a:endParaRPr lang="en-US" dirty="0" smtClean="0"/>
          </a:p>
          <a:p>
            <a:endParaRPr lang="en-US" dirty="0"/>
          </a:p>
          <a:p>
            <a:endParaRPr lang="en-US" dirty="0" smtClean="0"/>
          </a:p>
          <a:p>
            <a:endParaRPr lang="en-US" dirty="0"/>
          </a:p>
          <a:p>
            <a:endParaRPr lang="en-US" dirty="0" smtClean="0"/>
          </a:p>
          <a:p>
            <a:r>
              <a:rPr lang="en-US" sz="2400" dirty="0" smtClean="0"/>
              <a:t>          </a:t>
            </a:r>
          </a:p>
          <a:p>
            <a:endParaRPr lang="en-US" sz="2400" dirty="0"/>
          </a:p>
          <a:p>
            <a:r>
              <a:rPr lang="en-US" sz="2400" dirty="0" smtClean="0"/>
              <a:t>           Be </a:t>
            </a:r>
            <a:r>
              <a:rPr lang="en-US" sz="2400" dirty="0"/>
              <a:t>Kind, Polite, and Patient- it will take you </a:t>
            </a:r>
            <a:r>
              <a:rPr lang="en-US" sz="2400" dirty="0" smtClean="0"/>
              <a:t>far!</a:t>
            </a:r>
          </a:p>
          <a:p>
            <a:r>
              <a:rPr lang="en-US" sz="2400" dirty="0"/>
              <a:t> </a:t>
            </a:r>
            <a:r>
              <a:rPr lang="en-US" sz="2400" dirty="0" smtClean="0"/>
              <a:t>                                         </a:t>
            </a:r>
            <a:endParaRPr lang="en-US" sz="2400" dirty="0"/>
          </a:p>
          <a:p>
            <a:endParaRPr lang="en-US" sz="2400" dirty="0"/>
          </a:p>
        </p:txBody>
      </p:sp>
      <p:sp>
        <p:nvSpPr>
          <p:cNvPr id="4" name="Slide Number Placeholder 3"/>
          <p:cNvSpPr>
            <a:spLocks noGrp="1"/>
          </p:cNvSpPr>
          <p:nvPr>
            <p:ph type="sldNum" sz="quarter" idx="10"/>
          </p:nvPr>
        </p:nvSpPr>
        <p:spPr/>
        <p:txBody>
          <a:bodyPr/>
          <a:lstStyle/>
          <a:p>
            <a:pPr>
              <a:defRPr/>
            </a:pPr>
            <a:fld id="{AB268D0E-8075-9746-99AF-58F28B56088B}" type="slidenum">
              <a:rPr lang="en-US" smtClean="0"/>
              <a:pPr>
                <a:defRPr/>
              </a:pPr>
              <a:t>10</a:t>
            </a:fld>
            <a:endParaRPr lang="en-US" dirty="0"/>
          </a:p>
        </p:txBody>
      </p:sp>
      <p:pic>
        <p:nvPicPr>
          <p:cNvPr id="2050" name="Picture 2" descr="C:\Documents and Settings\Cindy.Brown\Local Settings\Temporary Internet Files\Content.IE5\4UXZ0X9J\MP900431662[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05000" y="2438400"/>
            <a:ext cx="2732038" cy="27454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57800" y="2209800"/>
            <a:ext cx="2253852" cy="3451374"/>
          </a:xfrm>
          <a:prstGeom prst="rect">
            <a:avLst/>
          </a:prstGeom>
        </p:spPr>
      </p:pic>
    </p:spTree>
    <p:extLst>
      <p:ext uri="{BB962C8B-B14F-4D97-AF65-F5344CB8AC3E}">
        <p14:creationId xmlns:p14="http://schemas.microsoft.com/office/powerpoint/2010/main" val="2318659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&amp; Climate</a:t>
            </a:r>
            <a:endParaRPr lang="en-US" dirty="0"/>
          </a:p>
        </p:txBody>
      </p:sp>
      <p:sp>
        <p:nvSpPr>
          <p:cNvPr id="3" name="Content Placeholder 2"/>
          <p:cNvSpPr>
            <a:spLocks noGrp="1"/>
          </p:cNvSpPr>
          <p:nvPr>
            <p:ph idx="1"/>
          </p:nvPr>
        </p:nvSpPr>
        <p:spPr/>
        <p:txBody>
          <a:bodyPr/>
          <a:lstStyle/>
          <a:p>
            <a:r>
              <a:rPr lang="en-US" sz="2400" dirty="0"/>
              <a:t>Agree to meet with stakeholders- friends and not-yet-friends, especially not-yet-friends </a:t>
            </a:r>
            <a:r>
              <a:rPr lang="en-US" sz="2400" dirty="0" smtClean="0"/>
              <a:t>;-)</a:t>
            </a:r>
          </a:p>
          <a:p>
            <a:r>
              <a:rPr lang="en-US" dirty="0"/>
              <a:t> </a:t>
            </a:r>
            <a:r>
              <a:rPr lang="en-US" dirty="0" smtClean="0"/>
              <a:t>                                                          </a:t>
            </a:r>
          </a:p>
          <a:p>
            <a:endParaRPr lang="en-US" dirty="0"/>
          </a:p>
          <a:p>
            <a:endParaRPr lang="en-US" dirty="0" smtClean="0"/>
          </a:p>
          <a:p>
            <a:endParaRPr lang="en-US" dirty="0"/>
          </a:p>
          <a:p>
            <a:r>
              <a:rPr lang="en-US" sz="2400" dirty="0"/>
              <a:t>Meet, meet, meet and meet some more!  ( IF YOU AREN’T AT THE TABLE, YOU ARE PROBABLY ON THE MENU</a:t>
            </a:r>
            <a:r>
              <a:rPr lang="en-US" dirty="0" smtClean="0"/>
              <a:t>!</a:t>
            </a:r>
          </a:p>
          <a:p>
            <a:r>
              <a:rPr lang="en-US" dirty="0"/>
              <a:t> </a:t>
            </a:r>
            <a:r>
              <a:rPr lang="en-US" dirty="0" smtClean="0"/>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268D0E-8075-9746-99AF-58F28B56088B}" type="slidenum">
              <a:rPr lang="en-US" smtClean="0"/>
              <a:pPr>
                <a:defRPr/>
              </a:pPr>
              <a:t>11</a:t>
            </a:fld>
            <a:endParaRPr lang="en-US" dirty="0"/>
          </a:p>
        </p:txBody>
      </p:sp>
      <p:pic>
        <p:nvPicPr>
          <p:cNvPr id="3074" name="Picture 2" descr="C:\Documents and Settings\Cindy.Brown\Local Settings\Temporary Internet Files\Content.IE5\MIUIV03Y\MC900334236[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76400" y="4876800"/>
            <a:ext cx="1815998" cy="141366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Documents and Settings\Cindy.Brown\Local Settings\Temporary Internet Files\Content.IE5\P4X5Q9DY\MC900056954[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91200" y="2205455"/>
            <a:ext cx="1808683" cy="1534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337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&amp; Culture</a:t>
            </a:r>
            <a:endParaRPr lang="en-US" dirty="0"/>
          </a:p>
        </p:txBody>
      </p:sp>
      <p:sp>
        <p:nvSpPr>
          <p:cNvPr id="3" name="Content Placeholder 2"/>
          <p:cNvSpPr>
            <a:spLocks noGrp="1"/>
          </p:cNvSpPr>
          <p:nvPr>
            <p:ph idx="1"/>
          </p:nvPr>
        </p:nvSpPr>
        <p:spPr/>
        <p:txBody>
          <a:bodyPr/>
          <a:lstStyle/>
          <a:p>
            <a:r>
              <a:rPr lang="en-US" dirty="0"/>
              <a:t>Never let them see you sweat- LOL- but really! </a:t>
            </a:r>
            <a:endParaRPr lang="en-US" dirty="0" smtClean="0"/>
          </a:p>
          <a:p>
            <a:endParaRPr lang="en-US" dirty="0" smtClean="0"/>
          </a:p>
          <a:p>
            <a:r>
              <a:rPr lang="en-US" dirty="0"/>
              <a:t>Or Cry, or lose your temper…sometimes that’s really hard!</a:t>
            </a:r>
          </a:p>
          <a:p>
            <a:endParaRPr lang="en-US" dirty="0"/>
          </a:p>
          <a:p>
            <a:endParaRPr lang="en-US" dirty="0" smtClean="0"/>
          </a:p>
          <a:p>
            <a:endParaRPr lang="en-US" dirty="0"/>
          </a:p>
          <a:p>
            <a:endParaRPr lang="en-US" dirty="0" smtClean="0"/>
          </a:p>
          <a:p>
            <a:endParaRPr lang="en-US" dirty="0"/>
          </a:p>
          <a:p>
            <a:endParaRPr lang="en-US" dirty="0"/>
          </a:p>
          <a:p>
            <a:pPr marL="0" indent="0" algn="ctr">
              <a:buNone/>
            </a:pPr>
            <a:r>
              <a:rPr lang="en-US" dirty="0" smtClean="0"/>
              <a:t> </a:t>
            </a:r>
            <a:r>
              <a:rPr lang="en-US" sz="2400" dirty="0"/>
              <a:t>Stay on message- that’s hard!</a:t>
            </a:r>
          </a:p>
          <a:p>
            <a:pPr algn="ctr"/>
            <a:endParaRPr lang="en-US" sz="2400" dirty="0"/>
          </a:p>
          <a:p>
            <a:pPr algn="ctr"/>
            <a:r>
              <a:rPr lang="en-US" sz="2400" dirty="0"/>
              <a:t>WHAT IS THE MESSAGE???? </a:t>
            </a:r>
          </a:p>
          <a:p>
            <a:endParaRPr lang="en-US" dirty="0"/>
          </a:p>
        </p:txBody>
      </p:sp>
      <p:sp>
        <p:nvSpPr>
          <p:cNvPr id="4" name="Slide Number Placeholder 3"/>
          <p:cNvSpPr>
            <a:spLocks noGrp="1"/>
          </p:cNvSpPr>
          <p:nvPr>
            <p:ph type="sldNum" sz="quarter" idx="10"/>
          </p:nvPr>
        </p:nvSpPr>
        <p:spPr/>
        <p:txBody>
          <a:bodyPr/>
          <a:lstStyle/>
          <a:p>
            <a:pPr>
              <a:defRPr/>
            </a:pPr>
            <a:fld id="{AB268D0E-8075-9746-99AF-58F28B56088B}" type="slidenum">
              <a:rPr lang="en-US" smtClean="0"/>
              <a:pPr>
                <a:defRPr/>
              </a:pPr>
              <a:t>12</a:t>
            </a:fld>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705600" y="963460"/>
            <a:ext cx="2133600" cy="3507288"/>
          </a:xfrm>
          <a:prstGeom prst="rect">
            <a:avLst/>
          </a:prstGeom>
        </p:spPr>
      </p:pic>
    </p:spTree>
    <p:extLst>
      <p:ext uri="{BB962C8B-B14F-4D97-AF65-F5344CB8AC3E}">
        <p14:creationId xmlns:p14="http://schemas.microsoft.com/office/powerpoint/2010/main" val="3133656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STAYING ON MESSAGE</a:t>
            </a:r>
            <a:endParaRPr lang="en-US" dirty="0"/>
          </a:p>
        </p:txBody>
      </p:sp>
      <p:sp>
        <p:nvSpPr>
          <p:cNvPr id="3" name="Content Placeholder 2"/>
          <p:cNvSpPr>
            <a:spLocks noGrp="1"/>
          </p:cNvSpPr>
          <p:nvPr>
            <p:ph idx="1"/>
          </p:nvPr>
        </p:nvSpPr>
        <p:spPr/>
        <p:txBody>
          <a:bodyPr/>
          <a:lstStyle/>
          <a:p>
            <a:r>
              <a:rPr lang="en-US" dirty="0" smtClean="0"/>
              <a:t>In Maine the message became: </a:t>
            </a:r>
            <a:r>
              <a:rPr lang="en-US" b="1" dirty="0" smtClean="0"/>
              <a:t>“WE ARE ONE EARLY INTERVENTION AND EARLY CHILDHOOD SPECIAL EDUCATION SYSTEM THAT COVERS THE ENTIRE STATE”. </a:t>
            </a:r>
          </a:p>
          <a:p>
            <a:endParaRPr lang="en-US" b="1" dirty="0" smtClean="0"/>
          </a:p>
          <a:p>
            <a:r>
              <a:rPr lang="en-US" i="1" u="sng" dirty="0" smtClean="0"/>
              <a:t>“ALL FOR ONE AND ONE FOR ALL”-  </a:t>
            </a:r>
            <a:r>
              <a:rPr lang="en-US" dirty="0" smtClean="0"/>
              <a:t>HAS BECOME MY MANTRA!</a:t>
            </a:r>
          </a:p>
          <a:p>
            <a:endParaRPr lang="en-US" dirty="0"/>
          </a:p>
          <a:p>
            <a:r>
              <a:rPr lang="en-US" b="1" dirty="0" smtClean="0"/>
              <a:t>THERE NEEDED TO BE A CATYLST THAT CREATED THE MESSAGE:</a:t>
            </a:r>
          </a:p>
          <a:p>
            <a:endParaRPr lang="en-US" b="1" dirty="0" smtClean="0"/>
          </a:p>
          <a:p>
            <a:r>
              <a:rPr lang="en-US" dirty="0" smtClean="0"/>
              <a:t>The Commissioner of Education put forth legislation that created only 1 State Intermediate Education Unit- instead of 10 independent IEUs, with locally controlled sites that had governing boards</a:t>
            </a:r>
          </a:p>
          <a:p>
            <a:endParaRPr lang="en-US" dirty="0" smtClean="0"/>
          </a:p>
          <a:p>
            <a:r>
              <a:rPr lang="en-US" dirty="0" smtClean="0"/>
              <a:t>The Legislature approved this major change in the infrastructure of the system in Maine, effective July 1, 2012.</a:t>
            </a:r>
            <a:endParaRPr lang="en-US" dirty="0"/>
          </a:p>
        </p:txBody>
      </p:sp>
      <p:sp>
        <p:nvSpPr>
          <p:cNvPr id="4" name="Slide Number Placeholder 3"/>
          <p:cNvSpPr>
            <a:spLocks noGrp="1"/>
          </p:cNvSpPr>
          <p:nvPr>
            <p:ph type="sldNum" sz="quarter" idx="10"/>
          </p:nvPr>
        </p:nvSpPr>
        <p:spPr/>
        <p:txBody>
          <a:bodyPr/>
          <a:lstStyle/>
          <a:p>
            <a:pPr>
              <a:defRPr/>
            </a:pPr>
            <a:fld id="{AB268D0E-8075-9746-99AF-58F28B56088B}" type="slidenum">
              <a:rPr lang="en-US" smtClean="0"/>
              <a:pPr>
                <a:defRPr/>
              </a:pPr>
              <a:t>13</a:t>
            </a:fld>
            <a:endParaRPr lang="en-US" dirty="0"/>
          </a:p>
        </p:txBody>
      </p:sp>
    </p:spTree>
    <p:extLst>
      <p:ext uri="{BB962C8B-B14F-4D97-AF65-F5344CB8AC3E}">
        <p14:creationId xmlns:p14="http://schemas.microsoft.com/office/powerpoint/2010/main" val="1301493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next?</a:t>
            </a:r>
            <a:endParaRPr lang="en-US" dirty="0"/>
          </a:p>
        </p:txBody>
      </p:sp>
      <p:sp>
        <p:nvSpPr>
          <p:cNvPr id="3" name="Content Placeholder 2"/>
          <p:cNvSpPr>
            <a:spLocks noGrp="1"/>
          </p:cNvSpPr>
          <p:nvPr>
            <p:ph idx="1"/>
          </p:nvPr>
        </p:nvSpPr>
        <p:spPr/>
        <p:txBody>
          <a:bodyPr/>
          <a:lstStyle/>
          <a:p>
            <a:r>
              <a:rPr lang="en-US" sz="2400" dirty="0" smtClean="0"/>
              <a:t>L.6: Leaders establish partnerships across levels(state to local) and with their counterparts in other systems and agencies to create coordinated and inclusive systems of services and supports.</a:t>
            </a:r>
          </a:p>
          <a:p>
            <a:pPr>
              <a:buFont typeface="Wingdings" panose="05000000000000000000" pitchFamily="2" charset="2"/>
              <a:buChar char="q"/>
            </a:pPr>
            <a:r>
              <a:rPr lang="en-US" sz="2400" b="1" dirty="0" smtClean="0"/>
              <a:t>Logical partners: </a:t>
            </a:r>
            <a:r>
              <a:rPr lang="en-US" sz="2400" dirty="0" err="1" smtClean="0"/>
              <a:t>Headstart</a:t>
            </a:r>
            <a:r>
              <a:rPr lang="en-US" sz="2400" dirty="0" smtClean="0"/>
              <a:t>, DOE Early Childhood Consultant, Public 4 year old programs, Health and Human Services: CDC/Newborn Screening programs, state </a:t>
            </a:r>
            <a:r>
              <a:rPr lang="en-US" sz="2400" dirty="0" err="1" smtClean="0"/>
              <a:t>medicaid</a:t>
            </a:r>
            <a:r>
              <a:rPr lang="en-US" sz="2400" dirty="0" smtClean="0"/>
              <a:t> program, child care program</a:t>
            </a:r>
          </a:p>
          <a:p>
            <a:pPr>
              <a:buFont typeface="Wingdings" panose="05000000000000000000" pitchFamily="2" charset="2"/>
              <a:buChar char="q"/>
            </a:pPr>
            <a:r>
              <a:rPr lang="en-US" sz="2400" b="1" dirty="0" smtClean="0"/>
              <a:t>SAIEL:</a:t>
            </a:r>
            <a:r>
              <a:rPr lang="en-US" sz="2400" dirty="0" smtClean="0"/>
              <a:t> State Agency Interdepartmental Early </a:t>
            </a:r>
            <a:r>
              <a:rPr lang="en-US" sz="2400" dirty="0"/>
              <a:t>Learning </a:t>
            </a:r>
            <a:r>
              <a:rPr lang="en-US" sz="2400" dirty="0" smtClean="0"/>
              <a:t>Team </a:t>
            </a:r>
            <a:r>
              <a:rPr lang="en-US" sz="2400" dirty="0" smtClean="0">
                <a:hlinkClick r:id="rId2"/>
              </a:rPr>
              <a:t>http</a:t>
            </a:r>
            <a:r>
              <a:rPr lang="en-US" sz="2400" dirty="0">
                <a:hlinkClick r:id="rId2"/>
              </a:rPr>
              <a:t>://</a:t>
            </a:r>
            <a:r>
              <a:rPr lang="en-US" sz="2400" dirty="0" smtClean="0">
                <a:hlinkClick r:id="rId2"/>
              </a:rPr>
              <a:t>www.maine.gov/earlylearning/saiel/index.html</a:t>
            </a:r>
            <a:r>
              <a:rPr lang="en-US" sz="2400" dirty="0" smtClean="0"/>
              <a:t>    </a:t>
            </a:r>
          </a:p>
          <a:p>
            <a:pPr>
              <a:buFont typeface="Wingdings" panose="05000000000000000000" pitchFamily="2" charset="2"/>
              <a:buChar char="q"/>
            </a:pPr>
            <a:endParaRPr lang="en-US" sz="2400" dirty="0"/>
          </a:p>
          <a:p>
            <a:pPr>
              <a:buFont typeface="Wingdings" panose="05000000000000000000" pitchFamily="2" charset="2"/>
              <a:buChar char="q"/>
            </a:pPr>
            <a:endParaRPr lang="en-US" sz="2400" dirty="0"/>
          </a:p>
        </p:txBody>
      </p:sp>
      <p:sp>
        <p:nvSpPr>
          <p:cNvPr id="4" name="Slide Number Placeholder 3"/>
          <p:cNvSpPr>
            <a:spLocks noGrp="1"/>
          </p:cNvSpPr>
          <p:nvPr>
            <p:ph type="sldNum" sz="quarter" idx="10"/>
          </p:nvPr>
        </p:nvSpPr>
        <p:spPr/>
        <p:txBody>
          <a:bodyPr/>
          <a:lstStyle/>
          <a:p>
            <a:pPr>
              <a:defRPr/>
            </a:pPr>
            <a:fld id="{AB268D0E-8075-9746-99AF-58F28B56088B}" type="slidenum">
              <a:rPr lang="en-US" smtClean="0"/>
              <a:pPr>
                <a:defRPr/>
              </a:pPr>
              <a:t>14</a:t>
            </a:fld>
            <a:endParaRPr lang="en-US" dirty="0"/>
          </a:p>
        </p:txBody>
      </p:sp>
    </p:spTree>
    <p:extLst>
      <p:ext uri="{BB962C8B-B14F-4D97-AF65-F5344CB8AC3E}">
        <p14:creationId xmlns:p14="http://schemas.microsoft.com/office/powerpoint/2010/main" val="4126291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L.6 Partnerships!</a:t>
            </a:r>
            <a:endParaRPr lang="en-US" dirty="0"/>
          </a:p>
        </p:txBody>
      </p:sp>
      <p:sp>
        <p:nvSpPr>
          <p:cNvPr id="3" name="Content Placeholder 2"/>
          <p:cNvSpPr>
            <a:spLocks noGrp="1"/>
          </p:cNvSpPr>
          <p:nvPr>
            <p:ph idx="1"/>
          </p:nvPr>
        </p:nvSpPr>
        <p:spPr/>
        <p:txBody>
          <a:bodyPr/>
          <a:lstStyle/>
          <a:p>
            <a:r>
              <a:rPr lang="en-US" dirty="0" smtClean="0"/>
              <a:t>Developmental Systems Integration Project: a SAIEL sub-committee</a:t>
            </a:r>
          </a:p>
          <a:p>
            <a:r>
              <a:rPr lang="en-US" dirty="0">
                <a:hlinkClick r:id="rId2"/>
              </a:rPr>
              <a:t>http://</a:t>
            </a:r>
            <a:r>
              <a:rPr lang="en-US" dirty="0" smtClean="0">
                <a:hlinkClick r:id="rId2"/>
              </a:rPr>
              <a:t>www.mainequalitycounts.org/page/2-923/dsi-saiel</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AB268D0E-8075-9746-99AF-58F28B56088B}" type="slidenum">
              <a:rPr lang="en-US" smtClean="0"/>
              <a:pPr>
                <a:defRPr/>
              </a:pPr>
              <a:t>15</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514600"/>
            <a:ext cx="4051073"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1423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but not Least!</a:t>
            </a:r>
            <a:endParaRPr lang="en-US" dirty="0"/>
          </a:p>
        </p:txBody>
      </p:sp>
      <p:sp>
        <p:nvSpPr>
          <p:cNvPr id="3" name="Content Placeholder 2"/>
          <p:cNvSpPr>
            <a:spLocks noGrp="1"/>
          </p:cNvSpPr>
          <p:nvPr>
            <p:ph idx="1"/>
          </p:nvPr>
        </p:nvSpPr>
        <p:spPr/>
        <p:txBody>
          <a:bodyPr/>
          <a:lstStyle/>
          <a:p>
            <a:r>
              <a:rPr lang="en-US" sz="2400" dirty="0" smtClean="0"/>
              <a:t>L.8 Leaders work across levels and sectors to secure fiscal and human resources and maximize the use of these resources to successfully implement DEC Recommended practices.</a:t>
            </a:r>
          </a:p>
          <a:p>
            <a:pPr>
              <a:buFont typeface="Wingdings" panose="05000000000000000000" pitchFamily="2" charset="2"/>
              <a:buChar char="q"/>
            </a:pPr>
            <a:r>
              <a:rPr lang="en-US" sz="2400" dirty="0" smtClean="0"/>
              <a:t>State Personnel Development Grant: Early Intervention Support!</a:t>
            </a:r>
          </a:p>
          <a:p>
            <a:pPr>
              <a:buFont typeface="Wingdings" panose="05000000000000000000" pitchFamily="2" charset="2"/>
              <a:buChar char="q"/>
            </a:pPr>
            <a:r>
              <a:rPr lang="en-US" sz="2400" dirty="0" smtClean="0"/>
              <a:t>Concerted effort by CDS State Team to insure compliance with regional budgets, state budget, contracts with private providers: Produced big results! </a:t>
            </a:r>
            <a:endParaRPr lang="en-US" sz="2400" dirty="0"/>
          </a:p>
        </p:txBody>
      </p:sp>
      <p:sp>
        <p:nvSpPr>
          <p:cNvPr id="4" name="Slide Number Placeholder 3"/>
          <p:cNvSpPr>
            <a:spLocks noGrp="1"/>
          </p:cNvSpPr>
          <p:nvPr>
            <p:ph type="sldNum" sz="quarter" idx="10"/>
          </p:nvPr>
        </p:nvSpPr>
        <p:spPr/>
        <p:txBody>
          <a:bodyPr/>
          <a:lstStyle/>
          <a:p>
            <a:pPr>
              <a:defRPr/>
            </a:pPr>
            <a:fld id="{AB268D0E-8075-9746-99AF-58F28B56088B}" type="slidenum">
              <a:rPr lang="en-US" smtClean="0"/>
              <a:pPr>
                <a:defRPr/>
              </a:pPr>
              <a:t>16</a:t>
            </a:fld>
            <a:endParaRPr lang="en-US" dirty="0"/>
          </a:p>
        </p:txBody>
      </p:sp>
    </p:spTree>
    <p:extLst>
      <p:ext uri="{BB962C8B-B14F-4D97-AF65-F5344CB8AC3E}">
        <p14:creationId xmlns:p14="http://schemas.microsoft.com/office/powerpoint/2010/main" val="2809875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IMPORTANT!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2438400"/>
            <a:ext cx="3525396" cy="2895600"/>
          </a:xfrm>
        </p:spPr>
      </p:pic>
      <p:sp>
        <p:nvSpPr>
          <p:cNvPr id="4" name="Slide Number Placeholder 3"/>
          <p:cNvSpPr>
            <a:spLocks noGrp="1"/>
          </p:cNvSpPr>
          <p:nvPr>
            <p:ph type="sldNum" sz="quarter" idx="10"/>
          </p:nvPr>
        </p:nvSpPr>
        <p:spPr/>
        <p:txBody>
          <a:bodyPr/>
          <a:lstStyle/>
          <a:p>
            <a:pPr>
              <a:defRPr/>
            </a:pPr>
            <a:fld id="{AB268D0E-8075-9746-99AF-58F28B56088B}" type="slidenum">
              <a:rPr lang="en-US" smtClean="0"/>
              <a:pPr>
                <a:defRPr/>
              </a:pPr>
              <a:t>17</a:t>
            </a:fld>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02730" y="2057400"/>
            <a:ext cx="4803119" cy="3448049"/>
          </a:xfrm>
          <a:prstGeom prst="rect">
            <a:avLst/>
          </a:prstGeom>
        </p:spPr>
      </p:pic>
    </p:spTree>
    <p:extLst>
      <p:ext uri="{BB962C8B-B14F-4D97-AF65-F5344CB8AC3E}">
        <p14:creationId xmlns:p14="http://schemas.microsoft.com/office/powerpoint/2010/main" val="159045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 Old Dominion!</a:t>
            </a:r>
            <a:endParaRPr lang="en-US" dirty="0"/>
          </a:p>
        </p:txBody>
      </p:sp>
      <p:pic>
        <p:nvPicPr>
          <p:cNvPr id="1026" name="Picture 2" descr="C:\Users\bayankoy\AppData\Local\Microsoft\Windows\Temporary Internet Files\Content.IE5\6UTVKXV7\MC900189636[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0" y="1524000"/>
            <a:ext cx="5611368" cy="4406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315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78362"/>
          </a:xfrm>
        </p:spPr>
        <p:txBody>
          <a:bodyPr>
            <a:normAutofit/>
          </a:bodyPr>
          <a:lstStyle/>
          <a:p>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sz="3600" dirty="0" smtClean="0"/>
              <a:t>https://</a:t>
            </a:r>
            <a:r>
              <a:rPr lang="en-US" sz="3600" dirty="0" smtClean="0">
                <a:hlinkClick r:id="rId2"/>
              </a:rPr>
              <a:t>www.ted.com/talks/angela_lee_duckworth_the_key_to_success_grit</a:t>
            </a:r>
            <a:endParaRPr lang="en-US" sz="3600" dirty="0"/>
          </a:p>
        </p:txBody>
      </p:sp>
      <p:sp>
        <p:nvSpPr>
          <p:cNvPr id="3" name="Content Placeholder 2"/>
          <p:cNvSpPr>
            <a:spLocks noGrp="1"/>
          </p:cNvSpPr>
          <p:nvPr>
            <p:ph idx="1"/>
          </p:nvPr>
        </p:nvSpPr>
        <p:spPr>
          <a:xfrm>
            <a:off x="457200" y="4876800"/>
            <a:ext cx="8229600" cy="1249363"/>
          </a:xfrm>
        </p:spPr>
        <p:txBody>
          <a:bodyPr/>
          <a:lstStyle/>
          <a:p>
            <a:r>
              <a:rPr lang="en-US" dirty="0" smtClean="0"/>
              <a:t>GRIT score</a:t>
            </a:r>
            <a:endParaRPr lang="en-US" dirty="0"/>
          </a:p>
        </p:txBody>
      </p:sp>
      <p:sp>
        <p:nvSpPr>
          <p:cNvPr id="4" name="Rectangle 3"/>
          <p:cNvSpPr/>
          <p:nvPr/>
        </p:nvSpPr>
        <p:spPr>
          <a:xfrm>
            <a:off x="304800" y="5638800"/>
            <a:ext cx="8534400" cy="461665"/>
          </a:xfrm>
          <a:prstGeom prst="rect">
            <a:avLst/>
          </a:prstGeom>
        </p:spPr>
        <p:txBody>
          <a:bodyPr wrap="square">
            <a:spAutoFit/>
          </a:bodyPr>
          <a:lstStyle/>
          <a:p>
            <a:r>
              <a:rPr lang="en-US" dirty="0" smtClean="0">
                <a:solidFill>
                  <a:prstClr val="black"/>
                </a:solidFill>
              </a:rPr>
              <a:t>https://sasupenn.qualtrics.com/SE/?SID=SV_06f6QSOS2pZW9qR</a:t>
            </a:r>
            <a:endParaRPr lang="en-US" dirty="0">
              <a:solidFill>
                <a:prstClr val="black"/>
              </a:solidFill>
            </a:endParaRPr>
          </a:p>
        </p:txBody>
      </p:sp>
      <p:pic>
        <p:nvPicPr>
          <p:cNvPr id="5" name="Picture 4" descr="duckworth TED.JPG"/>
          <p:cNvPicPr>
            <a:picLocks noChangeAspect="1"/>
          </p:cNvPicPr>
          <p:nvPr/>
        </p:nvPicPr>
        <p:blipFill>
          <a:blip r:embed="rId3" cstate="print"/>
          <a:stretch>
            <a:fillRect/>
          </a:stretch>
        </p:blipFill>
        <p:spPr>
          <a:xfrm>
            <a:off x="1447800" y="304800"/>
            <a:ext cx="5738813" cy="2626236"/>
          </a:xfrm>
          <a:prstGeom prst="rect">
            <a:avLst/>
          </a:prstGeom>
        </p:spPr>
      </p:pic>
    </p:spTree>
    <p:extLst>
      <p:ext uri="{BB962C8B-B14F-4D97-AF65-F5344CB8AC3E}">
        <p14:creationId xmlns:p14="http://schemas.microsoft.com/office/powerpoint/2010/main" val="3776668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Session Goals</a:t>
            </a:r>
            <a:endParaRPr lang="en-US" dirty="0"/>
          </a:p>
        </p:txBody>
      </p:sp>
      <p:sp>
        <p:nvSpPr>
          <p:cNvPr id="16386" name="Content Placeholder 3"/>
          <p:cNvSpPr>
            <a:spLocks noGrp="1"/>
          </p:cNvSpPr>
          <p:nvPr>
            <p:ph idx="1"/>
          </p:nvPr>
        </p:nvSpPr>
        <p:spPr>
          <a:xfrm>
            <a:off x="228600" y="1676400"/>
            <a:ext cx="8763000" cy="4343400"/>
          </a:xfrm>
        </p:spPr>
        <p:txBody>
          <a:bodyPr/>
          <a:lstStyle/>
          <a:p>
            <a:r>
              <a:rPr lang="en-US" sz="2800" dirty="0" smtClean="0">
                <a:latin typeface="Arial" charset="0"/>
              </a:rPr>
              <a:t>Awareness </a:t>
            </a:r>
            <a:r>
              <a:rPr lang="en-US" sz="2800" dirty="0">
                <a:latin typeface="Arial" charset="0"/>
              </a:rPr>
              <a:t>of DEC Recommended Practices on leadership</a:t>
            </a:r>
          </a:p>
          <a:p>
            <a:r>
              <a:rPr lang="en-US" sz="2800" dirty="0" smtClean="0">
                <a:latin typeface="Arial" charset="0"/>
              </a:rPr>
              <a:t>Opportunity </a:t>
            </a:r>
            <a:r>
              <a:rPr lang="en-US" sz="2800" dirty="0">
                <a:latin typeface="Arial" charset="0"/>
              </a:rPr>
              <a:t>to apply these practices to </a:t>
            </a:r>
            <a:r>
              <a:rPr lang="en-US" sz="2800" dirty="0" smtClean="0">
                <a:latin typeface="Arial" charset="0"/>
              </a:rPr>
              <a:t>your agency and consider priorities for future work</a:t>
            </a:r>
            <a:endParaRPr lang="en-US" sz="2800" dirty="0">
              <a:latin typeface="Arial" charset="0"/>
            </a:endParaRPr>
          </a:p>
          <a:p>
            <a:r>
              <a:rPr lang="en-US" sz="2800" dirty="0" smtClean="0">
                <a:latin typeface="Arial" charset="0"/>
              </a:rPr>
              <a:t>Share highlights regarding leadership experiences from Maine and Virginia</a:t>
            </a:r>
          </a:p>
          <a:p>
            <a:r>
              <a:rPr lang="en-US" sz="2800" dirty="0" smtClean="0">
                <a:latin typeface="Arial" charset="0"/>
              </a:rPr>
              <a:t>Have an opportunity to share ideas with colleagues</a:t>
            </a:r>
          </a:p>
          <a:p>
            <a:pPr marL="0" indent="0">
              <a:buNone/>
            </a:pPr>
            <a:endParaRPr lang="en-US" sz="2800" dirty="0">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59362"/>
          </a:xfrm>
        </p:spPr>
        <p:txBody>
          <a:bodyPr>
            <a:normAutofit/>
          </a:bodyPr>
          <a:lstStyle/>
          <a:p>
            <a:r>
              <a:rPr lang="en-US" dirty="0" smtClean="0"/>
              <a:t/>
            </a:r>
            <a:br>
              <a:rPr lang="en-US" dirty="0" smtClean="0"/>
            </a:br>
            <a:r>
              <a:rPr lang="en-US" dirty="0"/>
              <a:t/>
            </a:r>
            <a:br>
              <a:rPr lang="en-US" dirty="0"/>
            </a:br>
            <a:r>
              <a:rPr lang="en-US" dirty="0" smtClean="0"/>
              <a:t>L2</a:t>
            </a:r>
            <a:r>
              <a:rPr lang="en-US" dirty="0"/>
              <a:t>. Leaders promote adherence to and model the DEC Code of Ethics, DEC Position Statements and Papers, and the DEC Recommended Practices. </a:t>
            </a:r>
          </a:p>
        </p:txBody>
      </p:sp>
    </p:spTree>
    <p:extLst>
      <p:ext uri="{BB962C8B-B14F-4D97-AF65-F5344CB8AC3E}">
        <p14:creationId xmlns:p14="http://schemas.microsoft.com/office/powerpoint/2010/main" val="2289391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Grp="1" noChangeArrowheads="1"/>
          </p:cNvSpPr>
          <p:nvPr>
            <p:ph idx="1"/>
          </p:nvPr>
        </p:nvSpPr>
        <p:spPr bwMode="auto">
          <a:xfrm>
            <a:off x="457200" y="533400"/>
            <a:ext cx="8229600" cy="5472267"/>
          </a:xfrm>
          <a:prstGeom prst="rect">
            <a:avLst/>
          </a:prstGeom>
          <a:noFill/>
          <a:ln w="9525">
            <a:noFill/>
            <a:miter lim="800000"/>
            <a:headEnd/>
            <a:tailEnd/>
          </a:ln>
        </p:spPr>
        <p:txBody>
          <a:bodyPr wrap="square">
            <a:spAutoFit/>
          </a:bodyPr>
          <a:lstStyle/>
          <a:p>
            <a:pPr marL="342900" indent="-342900">
              <a:spcBef>
                <a:spcPct val="20000"/>
              </a:spcBef>
              <a:buNone/>
            </a:pPr>
            <a:r>
              <a:rPr lang="en-US" sz="4400" b="1" dirty="0">
                <a:latin typeface="African"/>
              </a:rPr>
              <a:t>Shape the </a:t>
            </a:r>
            <a:r>
              <a:rPr lang="en-US" sz="4400" b="1" dirty="0" smtClean="0">
                <a:latin typeface="African"/>
              </a:rPr>
              <a:t>Path </a:t>
            </a:r>
          </a:p>
          <a:p>
            <a:pPr marL="342900" indent="-342900">
              <a:spcBef>
                <a:spcPct val="20000"/>
              </a:spcBef>
              <a:buNone/>
            </a:pPr>
            <a:r>
              <a:rPr lang="en-US" sz="2400" dirty="0" smtClean="0">
                <a:latin typeface="African"/>
              </a:rPr>
              <a:t>(Switch by Chip and Dan Heath)</a:t>
            </a:r>
            <a:endParaRPr lang="en-US" sz="2400" dirty="0">
              <a:latin typeface="African"/>
            </a:endParaRPr>
          </a:p>
          <a:p>
            <a:pPr marL="742950" lvl="1" indent="-285750">
              <a:lnSpc>
                <a:spcPct val="150000"/>
              </a:lnSpc>
              <a:spcBef>
                <a:spcPct val="20000"/>
              </a:spcBef>
              <a:spcAft>
                <a:spcPts val="600"/>
              </a:spcAft>
            </a:pPr>
            <a:endParaRPr lang="en-US" sz="800" dirty="0">
              <a:latin typeface="African"/>
            </a:endParaRPr>
          </a:p>
          <a:p>
            <a:pPr marL="742950" lvl="1" indent="-285750">
              <a:lnSpc>
                <a:spcPct val="150000"/>
              </a:lnSpc>
              <a:spcBef>
                <a:spcPts val="600"/>
              </a:spcBef>
              <a:buFont typeface="Arial" pitchFamily="34" charset="0"/>
              <a:buChar char="•"/>
            </a:pPr>
            <a:r>
              <a:rPr lang="en-US" sz="3600" dirty="0">
                <a:latin typeface="African"/>
              </a:rPr>
              <a:t>Tweak the environment</a:t>
            </a:r>
          </a:p>
          <a:p>
            <a:pPr marL="742950" lvl="1" indent="-285750">
              <a:buNone/>
            </a:pPr>
            <a:r>
              <a:rPr lang="en-US" sz="2800" dirty="0">
                <a:latin typeface="Verdana" pitchFamily="34" charset="0"/>
              </a:rPr>
              <a:t>	(Implementation)</a:t>
            </a:r>
            <a:endParaRPr lang="en-US" sz="2800" dirty="0">
              <a:latin typeface="African"/>
            </a:endParaRPr>
          </a:p>
          <a:p>
            <a:pPr marL="742950" lvl="1" indent="-285750">
              <a:lnSpc>
                <a:spcPct val="150000"/>
              </a:lnSpc>
              <a:spcBef>
                <a:spcPct val="20000"/>
              </a:spcBef>
              <a:buFont typeface="Arial" pitchFamily="34" charset="0"/>
              <a:buChar char="•"/>
            </a:pPr>
            <a:r>
              <a:rPr lang="en-US" sz="3600" dirty="0">
                <a:latin typeface="African"/>
              </a:rPr>
              <a:t>Build habits</a:t>
            </a:r>
          </a:p>
          <a:p>
            <a:pPr marL="742950" lvl="1" indent="-285750">
              <a:buNone/>
            </a:pPr>
            <a:r>
              <a:rPr lang="en-US" sz="2800" dirty="0">
                <a:latin typeface="Verdana" pitchFamily="34" charset="0"/>
              </a:rPr>
              <a:t>	(Implementation)</a:t>
            </a:r>
            <a:endParaRPr lang="en-US" sz="2800" dirty="0">
              <a:latin typeface="African"/>
            </a:endParaRPr>
          </a:p>
          <a:p>
            <a:pPr marL="742950" lvl="1" indent="-285750">
              <a:lnSpc>
                <a:spcPct val="150000"/>
              </a:lnSpc>
              <a:spcBef>
                <a:spcPct val="20000"/>
              </a:spcBef>
              <a:spcAft>
                <a:spcPts val="600"/>
              </a:spcAft>
              <a:buFont typeface="Arial" pitchFamily="34" charset="0"/>
              <a:buChar char="•"/>
            </a:pPr>
            <a:r>
              <a:rPr lang="en-US" sz="3600" dirty="0">
                <a:latin typeface="African"/>
              </a:rPr>
              <a:t>Rally the herd</a:t>
            </a:r>
          </a:p>
        </p:txBody>
      </p:sp>
    </p:spTree>
    <p:extLst>
      <p:ext uri="{BB962C8B-B14F-4D97-AF65-F5344CB8AC3E}">
        <p14:creationId xmlns:p14="http://schemas.microsoft.com/office/powerpoint/2010/main" val="2077001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TT00458.jpg"/>
          <p:cNvPicPr>
            <a:picLocks noGrp="1" noChangeAspect="1"/>
          </p:cNvPicPr>
          <p:nvPr>
            <p:ph idx="1"/>
          </p:nvPr>
        </p:nvPicPr>
        <p:blipFill>
          <a:blip r:embed="rId2" cstate="print"/>
          <a:srcRect/>
          <a:stretch>
            <a:fillRect/>
          </a:stretch>
        </p:blipFill>
        <p:spPr bwMode="auto">
          <a:xfrm>
            <a:off x="228600" y="304800"/>
            <a:ext cx="4762500" cy="3571875"/>
          </a:xfrm>
          <a:prstGeom prst="rect">
            <a:avLst/>
          </a:prstGeom>
          <a:noFill/>
          <a:ln w="9525">
            <a:noFill/>
            <a:miter lim="800000"/>
            <a:headEnd/>
            <a:tailEnd/>
          </a:ln>
        </p:spPr>
      </p:pic>
      <p:pic>
        <p:nvPicPr>
          <p:cNvPr id="5" name="EC_EC_MA21.1195954097" descr="74B45C477AF84E929E7562EA591823AB@PatriciaPC"/>
          <p:cNvPicPr>
            <a:picLocks noChangeAspect="1" noChangeArrowheads="1"/>
          </p:cNvPicPr>
          <p:nvPr/>
        </p:nvPicPr>
        <p:blipFill>
          <a:blip r:embed="rId3" cstate="print"/>
          <a:srcRect/>
          <a:stretch>
            <a:fillRect/>
          </a:stretch>
        </p:blipFill>
        <p:spPr bwMode="auto">
          <a:xfrm>
            <a:off x="5486400" y="3657600"/>
            <a:ext cx="3429000" cy="3009349"/>
          </a:xfrm>
          <a:prstGeom prst="rect">
            <a:avLst/>
          </a:prstGeom>
          <a:noFill/>
          <a:ln w="9525">
            <a:noFill/>
            <a:miter lim="800000"/>
            <a:headEnd/>
            <a:tailEnd/>
          </a:ln>
        </p:spPr>
      </p:pic>
      <p:sp>
        <p:nvSpPr>
          <p:cNvPr id="6" name="Rectangle 5"/>
          <p:cNvSpPr/>
          <p:nvPr/>
        </p:nvSpPr>
        <p:spPr>
          <a:xfrm>
            <a:off x="2895600" y="304800"/>
            <a:ext cx="762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34135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r>
              <a:rPr lang="en-US" dirty="0" smtClean="0"/>
              <a:t/>
            </a:r>
            <a:br>
              <a:rPr lang="en-US" dirty="0" smtClean="0"/>
            </a:br>
            <a:r>
              <a:rPr lang="en-US" dirty="0"/>
              <a:t/>
            </a:r>
            <a:br>
              <a:rPr lang="en-US" dirty="0"/>
            </a:br>
            <a:r>
              <a:rPr lang="en-US" dirty="0" smtClean="0"/>
              <a:t>L9. Leaders develop and implement an evidence-based professional development system or approach that provides practitioners a variety of supports to ensure they have the knowledge and skills needed to implement the DEC Recommended Practices. </a:t>
            </a:r>
            <a:br>
              <a:rPr lang="en-US" dirty="0" smtClean="0"/>
            </a:br>
            <a:endParaRPr lang="en-US" dirty="0"/>
          </a:p>
        </p:txBody>
      </p:sp>
    </p:spTree>
    <p:extLst>
      <p:ext uri="{BB962C8B-B14F-4D97-AF65-F5344CB8AC3E}">
        <p14:creationId xmlns:p14="http://schemas.microsoft.com/office/powerpoint/2010/main" val="4294965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523875" y="609600"/>
            <a:ext cx="2895600" cy="1905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75000"/>
                  </a:schemeClr>
                </a:solidFill>
              </a:rPr>
              <a:t>Governor’s working group task force</a:t>
            </a:r>
          </a:p>
          <a:p>
            <a:pPr algn="ctr"/>
            <a:endParaRPr lang="en-US" dirty="0">
              <a:solidFill>
                <a:schemeClr val="tx2">
                  <a:lumMod val="75000"/>
                </a:schemeClr>
              </a:solidFill>
            </a:endParaRPr>
          </a:p>
          <a:p>
            <a:pPr algn="ctr"/>
            <a:r>
              <a:rPr lang="en-US" dirty="0" smtClean="0">
                <a:solidFill>
                  <a:schemeClr val="tx2">
                    <a:lumMod val="75000"/>
                  </a:schemeClr>
                </a:solidFill>
              </a:rPr>
              <a:t>2 Gov (6-7 yrs)</a:t>
            </a:r>
            <a:endParaRPr lang="en-US" dirty="0">
              <a:solidFill>
                <a:schemeClr val="tx2">
                  <a:lumMod val="75000"/>
                </a:schemeClr>
              </a:solidFill>
            </a:endParaRPr>
          </a:p>
        </p:txBody>
      </p:sp>
      <p:sp>
        <p:nvSpPr>
          <p:cNvPr id="6" name="Flowchart: Process 5"/>
          <p:cNvSpPr/>
          <p:nvPr/>
        </p:nvSpPr>
        <p:spPr>
          <a:xfrm>
            <a:off x="247650" y="3352800"/>
            <a:ext cx="3505200" cy="1143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75000"/>
                  </a:schemeClr>
                </a:solidFill>
              </a:rPr>
              <a:t>State PK leadership team</a:t>
            </a:r>
          </a:p>
          <a:p>
            <a:pPr algn="ctr"/>
            <a:r>
              <a:rPr lang="en-US" dirty="0" smtClean="0">
                <a:solidFill>
                  <a:schemeClr val="tx2">
                    <a:lumMod val="75000"/>
                  </a:schemeClr>
                </a:solidFill>
              </a:rPr>
              <a:t>Office of Early Childhood Development (DOE/DSS)</a:t>
            </a:r>
            <a:endParaRPr lang="en-US" dirty="0">
              <a:solidFill>
                <a:schemeClr val="tx2">
                  <a:lumMod val="75000"/>
                </a:schemeClr>
              </a:solidFill>
            </a:endParaRPr>
          </a:p>
        </p:txBody>
      </p:sp>
      <p:sp>
        <p:nvSpPr>
          <p:cNvPr id="8" name="Flowchart: Predefined Process 7"/>
          <p:cNvSpPr/>
          <p:nvPr/>
        </p:nvSpPr>
        <p:spPr>
          <a:xfrm>
            <a:off x="4724400" y="2286000"/>
            <a:ext cx="3657600" cy="251460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75000"/>
                  </a:schemeClr>
                </a:solidFill>
              </a:rPr>
              <a:t>Grant writing and implementation team</a:t>
            </a:r>
          </a:p>
          <a:p>
            <a:pPr algn="ctr"/>
            <a:endParaRPr lang="en-US" dirty="0">
              <a:solidFill>
                <a:schemeClr val="tx2">
                  <a:lumMod val="75000"/>
                </a:schemeClr>
              </a:solidFill>
            </a:endParaRPr>
          </a:p>
          <a:p>
            <a:pPr algn="ctr"/>
            <a:r>
              <a:rPr lang="en-US" dirty="0" smtClean="0">
                <a:solidFill>
                  <a:schemeClr val="tx2">
                    <a:lumMod val="75000"/>
                  </a:schemeClr>
                </a:solidFill>
              </a:rPr>
              <a:t>NPDCI</a:t>
            </a:r>
          </a:p>
          <a:p>
            <a:pPr algn="ctr"/>
            <a:r>
              <a:rPr lang="en-US" dirty="0" smtClean="0">
                <a:solidFill>
                  <a:schemeClr val="tx2">
                    <a:lumMod val="75000"/>
                  </a:schemeClr>
                </a:solidFill>
              </a:rPr>
              <a:t>Special Quest</a:t>
            </a:r>
            <a:endParaRPr lang="en-US" dirty="0">
              <a:solidFill>
                <a:schemeClr val="tx2">
                  <a:lumMod val="75000"/>
                </a:schemeClr>
              </a:solidFill>
            </a:endParaRPr>
          </a:p>
        </p:txBody>
      </p:sp>
      <p:sp>
        <p:nvSpPr>
          <p:cNvPr id="9" name="Down Arrow 8"/>
          <p:cNvSpPr/>
          <p:nvPr/>
        </p:nvSpPr>
        <p:spPr>
          <a:xfrm>
            <a:off x="1678304" y="2743200"/>
            <a:ext cx="3048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Left-Up Arrow 9"/>
          <p:cNvSpPr/>
          <p:nvPr/>
        </p:nvSpPr>
        <p:spPr>
          <a:xfrm rot="13435084">
            <a:off x="6302435" y="4947962"/>
            <a:ext cx="872124" cy="853211"/>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lowchart: Alternate Process 10"/>
          <p:cNvSpPr/>
          <p:nvPr/>
        </p:nvSpPr>
        <p:spPr>
          <a:xfrm>
            <a:off x="4953000" y="5638800"/>
            <a:ext cx="1600200" cy="609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75000"/>
                  </a:schemeClr>
                </a:solidFill>
              </a:rPr>
              <a:t>NPDCI</a:t>
            </a:r>
            <a:endParaRPr lang="en-US" dirty="0">
              <a:solidFill>
                <a:schemeClr val="tx2">
                  <a:lumMod val="75000"/>
                </a:schemeClr>
              </a:solidFill>
            </a:endParaRPr>
          </a:p>
        </p:txBody>
      </p:sp>
      <p:sp>
        <p:nvSpPr>
          <p:cNvPr id="12" name="Flowchart: Alternate Process 11"/>
          <p:cNvSpPr/>
          <p:nvPr/>
        </p:nvSpPr>
        <p:spPr>
          <a:xfrm>
            <a:off x="6934200" y="5641431"/>
            <a:ext cx="1676400" cy="6858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75000"/>
                  </a:schemeClr>
                </a:solidFill>
              </a:rPr>
              <a:t>Special Quest</a:t>
            </a:r>
            <a:endParaRPr lang="en-US" dirty="0">
              <a:solidFill>
                <a:schemeClr val="tx2">
                  <a:lumMod val="75000"/>
                </a:schemeClr>
              </a:solidFill>
            </a:endParaRPr>
          </a:p>
        </p:txBody>
      </p:sp>
      <p:sp>
        <p:nvSpPr>
          <p:cNvPr id="13" name="Flowchart: Terminator 12"/>
          <p:cNvSpPr/>
          <p:nvPr/>
        </p:nvSpPr>
        <p:spPr>
          <a:xfrm>
            <a:off x="457200" y="5334000"/>
            <a:ext cx="3276600" cy="9144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75000"/>
                  </a:schemeClr>
                </a:solidFill>
              </a:rPr>
              <a:t>Leadership and Governor change</a:t>
            </a:r>
            <a:endParaRPr lang="en-US" dirty="0">
              <a:solidFill>
                <a:schemeClr val="tx2">
                  <a:lumMod val="75000"/>
                </a:schemeClr>
              </a:solidFill>
            </a:endParaRPr>
          </a:p>
        </p:txBody>
      </p:sp>
      <p:sp>
        <p:nvSpPr>
          <p:cNvPr id="14" name="Left-Right Arrow 13"/>
          <p:cNvSpPr/>
          <p:nvPr/>
        </p:nvSpPr>
        <p:spPr>
          <a:xfrm>
            <a:off x="4114800" y="3810000"/>
            <a:ext cx="838200" cy="457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Down Arrow 14"/>
          <p:cNvSpPr/>
          <p:nvPr/>
        </p:nvSpPr>
        <p:spPr>
          <a:xfrm flipH="1">
            <a:off x="1647823" y="4764804"/>
            <a:ext cx="335281"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p:cNvSpPr txBox="1"/>
          <p:nvPr/>
        </p:nvSpPr>
        <p:spPr>
          <a:xfrm>
            <a:off x="4800600" y="685800"/>
            <a:ext cx="3733800" cy="461665"/>
          </a:xfrm>
          <a:prstGeom prst="rect">
            <a:avLst/>
          </a:prstGeom>
          <a:noFill/>
        </p:spPr>
        <p:txBody>
          <a:bodyPr wrap="square" rtlCol="0">
            <a:spAutoFit/>
          </a:bodyPr>
          <a:lstStyle/>
          <a:p>
            <a:r>
              <a:rPr lang="en-US" dirty="0" smtClean="0">
                <a:solidFill>
                  <a:prstClr val="black"/>
                </a:solidFill>
              </a:rPr>
              <a:t>Phase I  2002- 2009  </a:t>
            </a:r>
            <a:endParaRPr lang="en-US" dirty="0">
              <a:solidFill>
                <a:prstClr val="black"/>
              </a:solidFill>
            </a:endParaRPr>
          </a:p>
        </p:txBody>
      </p:sp>
    </p:spTree>
    <p:extLst>
      <p:ext uri="{BB962C8B-B14F-4D97-AF65-F5344CB8AC3E}">
        <p14:creationId xmlns:p14="http://schemas.microsoft.com/office/powerpoint/2010/main" val="3910511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609600"/>
            <a:ext cx="3200400" cy="533400"/>
          </a:xfrm>
        </p:spPr>
        <p:txBody>
          <a:bodyPr>
            <a:normAutofit fontScale="92500"/>
          </a:bodyPr>
          <a:lstStyle/>
          <a:p>
            <a:pPr>
              <a:buNone/>
            </a:pPr>
            <a:r>
              <a:rPr lang="en-US" sz="2400" dirty="0" smtClean="0"/>
              <a:t>Phase 2 – 2006-Present</a:t>
            </a:r>
            <a:endParaRPr lang="en-US" sz="2400" dirty="0"/>
          </a:p>
        </p:txBody>
      </p:sp>
      <p:sp>
        <p:nvSpPr>
          <p:cNvPr id="5" name="Flowchart: Process 4"/>
          <p:cNvSpPr/>
          <p:nvPr/>
        </p:nvSpPr>
        <p:spPr>
          <a:xfrm>
            <a:off x="304800" y="1600200"/>
            <a:ext cx="4495800" cy="2590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a:p>
            <a:pPr algn="ctr"/>
            <a:r>
              <a:rPr lang="en-US" sz="2000" dirty="0" smtClean="0">
                <a:solidFill>
                  <a:schemeClr val="tx2">
                    <a:lumMod val="75000"/>
                  </a:schemeClr>
                </a:solidFill>
              </a:rPr>
              <a:t>Form Virginia Cross Sector Professional Development Group</a:t>
            </a:r>
          </a:p>
          <a:p>
            <a:pPr algn="ctr"/>
            <a:endParaRPr lang="en-US" dirty="0" smtClean="0">
              <a:solidFill>
                <a:schemeClr val="tx2">
                  <a:lumMod val="75000"/>
                </a:schemeClr>
              </a:solidFill>
            </a:endParaRPr>
          </a:p>
          <a:p>
            <a:pPr>
              <a:buFont typeface="Arial" pitchFamily="34" charset="0"/>
              <a:buChar char="•"/>
            </a:pPr>
            <a:r>
              <a:rPr lang="en-US" sz="2000" dirty="0" smtClean="0">
                <a:solidFill>
                  <a:schemeClr val="tx2">
                    <a:lumMod val="75000"/>
                  </a:schemeClr>
                </a:solidFill>
              </a:rPr>
              <a:t>Use information from NPDCI surveys</a:t>
            </a:r>
          </a:p>
          <a:p>
            <a:pPr>
              <a:buFont typeface="Arial" pitchFamily="34" charset="0"/>
              <a:buChar char="•"/>
            </a:pPr>
            <a:r>
              <a:rPr lang="en-US" sz="2000" dirty="0" smtClean="0">
                <a:solidFill>
                  <a:schemeClr val="tx2">
                    <a:lumMod val="75000"/>
                  </a:schemeClr>
                </a:solidFill>
              </a:rPr>
              <a:t>Expand group</a:t>
            </a:r>
          </a:p>
          <a:p>
            <a:pPr>
              <a:buFont typeface="Arial" pitchFamily="34" charset="0"/>
              <a:buChar char="•"/>
            </a:pPr>
            <a:r>
              <a:rPr lang="en-US" sz="2000" dirty="0" smtClean="0">
                <a:solidFill>
                  <a:schemeClr val="tx2">
                    <a:lumMod val="75000"/>
                  </a:schemeClr>
                </a:solidFill>
              </a:rPr>
              <a:t>Landscape of PD in Virginia</a:t>
            </a:r>
          </a:p>
          <a:p>
            <a:pPr>
              <a:buFont typeface="Arial" pitchFamily="34" charset="0"/>
              <a:buChar char="•"/>
            </a:pPr>
            <a:r>
              <a:rPr lang="en-US" sz="2000" dirty="0" smtClean="0">
                <a:solidFill>
                  <a:schemeClr val="tx2">
                    <a:lumMod val="75000"/>
                  </a:schemeClr>
                </a:solidFill>
              </a:rPr>
              <a:t>Vision of statewide coordinated system</a:t>
            </a:r>
          </a:p>
          <a:p>
            <a:endParaRPr lang="en-US" dirty="0" smtClean="0">
              <a:solidFill>
                <a:prstClr val="white"/>
              </a:solidFill>
            </a:endParaRPr>
          </a:p>
          <a:p>
            <a:pPr algn="ctr"/>
            <a:endParaRPr lang="en-US" dirty="0">
              <a:solidFill>
                <a:prstClr val="white"/>
              </a:solidFill>
            </a:endParaRPr>
          </a:p>
        </p:txBody>
      </p:sp>
      <p:sp>
        <p:nvSpPr>
          <p:cNvPr id="6" name="Down Arrow 5"/>
          <p:cNvSpPr/>
          <p:nvPr/>
        </p:nvSpPr>
        <p:spPr>
          <a:xfrm>
            <a:off x="2152650" y="1295400"/>
            <a:ext cx="381000" cy="304800"/>
          </a:xfrm>
          <a:prstGeom prst="downArrow">
            <a:avLst>
              <a:gd name="adj1" fmla="val 4318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Pentagon 6"/>
          <p:cNvSpPr/>
          <p:nvPr/>
        </p:nvSpPr>
        <p:spPr>
          <a:xfrm>
            <a:off x="4800600" y="2209800"/>
            <a:ext cx="533400" cy="457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lowchart: Alternate Process 7"/>
          <p:cNvSpPr/>
          <p:nvPr/>
        </p:nvSpPr>
        <p:spPr>
          <a:xfrm>
            <a:off x="5334000" y="1600200"/>
            <a:ext cx="3733800" cy="25908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endParaRPr lang="en-US" dirty="0" smtClean="0">
              <a:solidFill>
                <a:prstClr val="white"/>
              </a:solidFill>
            </a:endParaRPr>
          </a:p>
          <a:p>
            <a:pPr>
              <a:buFont typeface="Arial" pitchFamily="34" charset="0"/>
              <a:buChar char="•"/>
            </a:pPr>
            <a:r>
              <a:rPr lang="en-US" sz="2000" dirty="0" smtClean="0">
                <a:solidFill>
                  <a:schemeClr val="tx2">
                    <a:lumMod val="75000"/>
                  </a:schemeClr>
                </a:solidFill>
              </a:rPr>
              <a:t>VCPD.org</a:t>
            </a:r>
          </a:p>
          <a:p>
            <a:pPr>
              <a:buFont typeface="Arial" pitchFamily="34" charset="0"/>
              <a:buChar char="•"/>
            </a:pPr>
            <a:r>
              <a:rPr lang="en-US" sz="2000" dirty="0" smtClean="0">
                <a:solidFill>
                  <a:schemeClr val="tx2">
                    <a:lumMod val="75000"/>
                  </a:schemeClr>
                </a:solidFill>
              </a:rPr>
              <a:t>State Coordinator (multiple funding sources)</a:t>
            </a:r>
          </a:p>
          <a:p>
            <a:pPr>
              <a:buFont typeface="Arial" pitchFamily="34" charset="0"/>
              <a:buChar char="•"/>
            </a:pPr>
            <a:r>
              <a:rPr lang="en-US" sz="2000" dirty="0" smtClean="0">
                <a:solidFill>
                  <a:schemeClr val="tx2">
                    <a:lumMod val="75000"/>
                  </a:schemeClr>
                </a:solidFill>
              </a:rPr>
              <a:t>Regional consortia</a:t>
            </a:r>
          </a:p>
          <a:p>
            <a:pPr>
              <a:buFont typeface="Arial" pitchFamily="34" charset="0"/>
              <a:buChar char="•"/>
            </a:pPr>
            <a:r>
              <a:rPr lang="en-US" sz="2000" dirty="0" smtClean="0">
                <a:solidFill>
                  <a:schemeClr val="tx2">
                    <a:lumMod val="75000"/>
                  </a:schemeClr>
                </a:solidFill>
              </a:rPr>
              <a:t>Monthly meetings, quarterly face-to-face</a:t>
            </a:r>
          </a:p>
          <a:p>
            <a:pPr>
              <a:buFont typeface="Arial" pitchFamily="34" charset="0"/>
              <a:buChar char="•"/>
            </a:pPr>
            <a:r>
              <a:rPr lang="en-US" sz="2000" dirty="0" smtClean="0">
                <a:solidFill>
                  <a:schemeClr val="tx2">
                    <a:lumMod val="75000"/>
                  </a:schemeClr>
                </a:solidFill>
              </a:rPr>
              <a:t>Partnership agreement</a:t>
            </a:r>
          </a:p>
          <a:p>
            <a:pPr algn="ctr"/>
            <a:endParaRPr lang="en-US" sz="2000" dirty="0">
              <a:solidFill>
                <a:prstClr val="white"/>
              </a:solidFill>
            </a:endParaRPr>
          </a:p>
        </p:txBody>
      </p:sp>
      <p:sp>
        <p:nvSpPr>
          <p:cNvPr id="9" name="Flowchart: Card 8"/>
          <p:cNvSpPr/>
          <p:nvPr/>
        </p:nvSpPr>
        <p:spPr>
          <a:xfrm>
            <a:off x="304800" y="4495800"/>
            <a:ext cx="8610600" cy="2209800"/>
          </a:xfrm>
          <a:prstGeom prst="flowChartPunchedCar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1800" dirty="0" smtClean="0">
                <a:solidFill>
                  <a:prstClr val="black"/>
                </a:solidFill>
              </a:rPr>
              <a:t>Commission on Youth, Children’s Cabinet</a:t>
            </a:r>
          </a:p>
          <a:p>
            <a:pPr>
              <a:buFont typeface="Arial" pitchFamily="34" charset="0"/>
              <a:buChar char="•"/>
            </a:pPr>
            <a:r>
              <a:rPr lang="en-US" sz="1800" dirty="0" smtClean="0">
                <a:solidFill>
                  <a:prstClr val="black"/>
                </a:solidFill>
              </a:rPr>
              <a:t>Applying for Preschool Development Expansion Grant – hope VCPD has major PD role for grant</a:t>
            </a:r>
          </a:p>
          <a:p>
            <a:pPr>
              <a:buFont typeface="Arial" pitchFamily="34" charset="0"/>
              <a:buChar char="•"/>
            </a:pPr>
            <a:r>
              <a:rPr lang="en-US" sz="1800" dirty="0" smtClean="0">
                <a:solidFill>
                  <a:prstClr val="black"/>
                </a:solidFill>
              </a:rPr>
              <a:t>Partnership agreement signed by all involved agencies and parties</a:t>
            </a:r>
          </a:p>
          <a:p>
            <a:pPr>
              <a:buFont typeface="Arial" pitchFamily="34" charset="0"/>
              <a:buChar char="•"/>
            </a:pPr>
            <a:r>
              <a:rPr lang="en-US" sz="1800" dirty="0" smtClean="0">
                <a:solidFill>
                  <a:prstClr val="black"/>
                </a:solidFill>
              </a:rPr>
              <a:t>Local consortia – coordinate local PD, share resources, stop duplication, know who they have in area to do PD</a:t>
            </a:r>
            <a:endParaRPr lang="en-US" sz="1800" dirty="0">
              <a:solidFill>
                <a:prstClr val="black"/>
              </a:solidFill>
            </a:endParaRPr>
          </a:p>
        </p:txBody>
      </p:sp>
      <p:sp>
        <p:nvSpPr>
          <p:cNvPr id="4" name="Flowchart: Decision 3"/>
          <p:cNvSpPr/>
          <p:nvPr/>
        </p:nvSpPr>
        <p:spPr>
          <a:xfrm>
            <a:off x="609600" y="76200"/>
            <a:ext cx="3467100" cy="12192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2">
                    <a:lumMod val="75000"/>
                  </a:schemeClr>
                </a:solidFill>
              </a:rPr>
              <a:t>Keep PD task force work going</a:t>
            </a:r>
            <a:endParaRPr lang="en-US" sz="2200" dirty="0">
              <a:solidFill>
                <a:schemeClr val="tx2">
                  <a:lumMod val="75000"/>
                </a:schemeClr>
              </a:solidFill>
            </a:endParaRPr>
          </a:p>
        </p:txBody>
      </p:sp>
    </p:spTree>
    <p:extLst>
      <p:ext uri="{BB962C8B-B14F-4D97-AF65-F5344CB8AC3E}">
        <p14:creationId xmlns:p14="http://schemas.microsoft.com/office/powerpoint/2010/main" val="323789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r>
              <a:rPr lang="en-US" dirty="0" smtClean="0"/>
              <a:t/>
            </a:r>
            <a:br>
              <a:rPr lang="en-US" dirty="0" smtClean="0"/>
            </a:br>
            <a:r>
              <a:rPr lang="en-US" dirty="0"/>
              <a:t/>
            </a:r>
            <a:br>
              <a:rPr lang="en-US" dirty="0"/>
            </a:br>
            <a:r>
              <a:rPr lang="en-US" dirty="0" smtClean="0"/>
              <a:t>L10. Leaders ensure practitioners know and follow professional standards and all applicable laws and regulations governing service provision. </a:t>
            </a:r>
            <a:br>
              <a:rPr lang="en-US" dirty="0" smtClean="0"/>
            </a:br>
            <a:endParaRPr lang="en-US" dirty="0"/>
          </a:p>
        </p:txBody>
      </p:sp>
    </p:spTree>
    <p:extLst>
      <p:ext uri="{BB962C8B-B14F-4D97-AF65-F5344CB8AC3E}">
        <p14:creationId xmlns:p14="http://schemas.microsoft.com/office/powerpoint/2010/main" val="1055544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2008-12--31--shopLift.jpg"/>
          <p:cNvPicPr>
            <a:picLocks noChangeAspect="1"/>
          </p:cNvPicPr>
          <p:nvPr/>
        </p:nvPicPr>
        <p:blipFill>
          <a:blip r:embed="rId2" cstate="print"/>
          <a:srcRect/>
          <a:stretch>
            <a:fillRect/>
          </a:stretch>
        </p:blipFill>
        <p:spPr bwMode="auto">
          <a:xfrm>
            <a:off x="2971800" y="4132196"/>
            <a:ext cx="2209800" cy="2725804"/>
          </a:xfrm>
          <a:prstGeom prst="rect">
            <a:avLst/>
          </a:prstGeom>
          <a:noFill/>
          <a:ln w="9525">
            <a:noFill/>
            <a:miter lim="800000"/>
            <a:headEnd/>
            <a:tailEnd/>
          </a:ln>
        </p:spPr>
      </p:pic>
      <p:pic>
        <p:nvPicPr>
          <p:cNvPr id="2050" name="Picture 2" descr="C:\Users\vwf77812\Pictures\OZ\emerald door.jpg"/>
          <p:cNvPicPr>
            <a:picLocks noChangeAspect="1" noChangeArrowheads="1"/>
          </p:cNvPicPr>
          <p:nvPr/>
        </p:nvPicPr>
        <p:blipFill>
          <a:blip r:embed="rId3" cstate="print"/>
          <a:srcRect/>
          <a:stretch>
            <a:fillRect/>
          </a:stretch>
        </p:blipFill>
        <p:spPr bwMode="auto">
          <a:xfrm>
            <a:off x="1295400" y="0"/>
            <a:ext cx="3009900" cy="3009900"/>
          </a:xfrm>
          <a:prstGeom prst="rect">
            <a:avLst/>
          </a:prstGeom>
          <a:noFill/>
        </p:spPr>
      </p:pic>
      <p:pic>
        <p:nvPicPr>
          <p:cNvPr id="2051" name="Picture 3" descr="C:\Users\vwf77812\Pictures\OZ\scare video retrun.jpg"/>
          <p:cNvPicPr>
            <a:picLocks noChangeAspect="1" noChangeArrowheads="1"/>
          </p:cNvPicPr>
          <p:nvPr/>
        </p:nvPicPr>
        <p:blipFill>
          <a:blip r:embed="rId4" cstate="print"/>
          <a:srcRect/>
          <a:stretch>
            <a:fillRect/>
          </a:stretch>
        </p:blipFill>
        <p:spPr bwMode="auto">
          <a:xfrm>
            <a:off x="82649" y="3276600"/>
            <a:ext cx="2889151" cy="3156283"/>
          </a:xfrm>
          <a:prstGeom prst="rect">
            <a:avLst/>
          </a:prstGeom>
          <a:noFill/>
        </p:spPr>
      </p:pic>
      <p:pic>
        <p:nvPicPr>
          <p:cNvPr id="7" name="Picture 3" descr="[]"/>
          <p:cNvPicPr>
            <a:picLocks noChangeAspect="1" noChangeArrowheads="1"/>
          </p:cNvPicPr>
          <p:nvPr/>
        </p:nvPicPr>
        <p:blipFill>
          <a:blip r:embed="rId5" cstate="print"/>
          <a:srcRect/>
          <a:stretch>
            <a:fillRect/>
          </a:stretch>
        </p:blipFill>
        <p:spPr bwMode="auto">
          <a:xfrm>
            <a:off x="5486400" y="2667000"/>
            <a:ext cx="3657600" cy="2454516"/>
          </a:xfrm>
          <a:prstGeom prst="rect">
            <a:avLst/>
          </a:prstGeom>
          <a:noFill/>
          <a:ln w="9525">
            <a:noFill/>
            <a:miter lim="800000"/>
            <a:headEnd/>
            <a:tailEnd/>
          </a:ln>
        </p:spPr>
      </p:pic>
      <p:pic>
        <p:nvPicPr>
          <p:cNvPr id="6" name="MA8.1269170825" descr="9"/>
          <p:cNvPicPr>
            <a:picLocks noChangeAspect="1" noChangeArrowheads="1"/>
          </p:cNvPicPr>
          <p:nvPr/>
        </p:nvPicPr>
        <p:blipFill>
          <a:blip r:embed="rId6" cstate="print"/>
          <a:srcRect/>
          <a:stretch>
            <a:fillRect/>
          </a:stretch>
        </p:blipFill>
        <p:spPr bwMode="auto">
          <a:xfrm>
            <a:off x="6705600" y="0"/>
            <a:ext cx="1981200" cy="2742388"/>
          </a:xfrm>
          <a:prstGeom prst="rect">
            <a:avLst/>
          </a:prstGeom>
          <a:noFill/>
          <a:ln w="9525">
            <a:noFill/>
            <a:miter lim="800000"/>
            <a:headEnd/>
            <a:tailEnd/>
          </a:ln>
        </p:spPr>
      </p:pic>
    </p:spTree>
    <p:extLst>
      <p:ext uri="{BB962C8B-B14F-4D97-AF65-F5344CB8AC3E}">
        <p14:creationId xmlns:p14="http://schemas.microsoft.com/office/powerpoint/2010/main" val="4144620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5791200"/>
          </a:xfrm>
        </p:spPr>
        <p:txBody>
          <a:bodyPr>
            <a:normAutofit/>
          </a:bodyPr>
          <a:lstStyle/>
          <a:p>
            <a:r>
              <a:rPr lang="en-US" dirty="0" smtClean="0"/>
              <a:t>L11. Leaders collaborate with higher education, state licensing and certification agencies, practitioners, professional associations, and other stakeholders to develop or revise state competencies that align with DEC, Council for Exceptional Children (CEC), and other national professional standards. </a:t>
            </a:r>
            <a:br>
              <a:rPr lang="en-US" dirty="0" smtClean="0"/>
            </a:br>
            <a:endParaRPr lang="en-US" dirty="0"/>
          </a:p>
        </p:txBody>
      </p:sp>
    </p:spTree>
    <p:extLst>
      <p:ext uri="{BB962C8B-B14F-4D97-AF65-F5344CB8AC3E}">
        <p14:creationId xmlns:p14="http://schemas.microsoft.com/office/powerpoint/2010/main" val="3586158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t up.bmp"/>
          <p:cNvPicPr>
            <a:picLocks noGrp="1" noChangeAspect="1"/>
          </p:cNvPicPr>
          <p:nvPr>
            <p:ph idx="1"/>
          </p:nvPr>
        </p:nvPicPr>
        <p:blipFill>
          <a:blip r:embed="rId2" cstate="print"/>
          <a:stretch>
            <a:fillRect/>
          </a:stretch>
        </p:blipFill>
        <p:spPr>
          <a:xfrm>
            <a:off x="685800" y="457200"/>
            <a:ext cx="7876881" cy="5969198"/>
          </a:xfrm>
        </p:spPr>
      </p:pic>
    </p:spTree>
    <p:extLst>
      <p:ext uri="{BB962C8B-B14F-4D97-AF65-F5344CB8AC3E}">
        <p14:creationId xmlns:p14="http://schemas.microsoft.com/office/powerpoint/2010/main" val="1065350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here?</a:t>
            </a:r>
            <a:endParaRPr lang="en-US" dirty="0"/>
          </a:p>
        </p:txBody>
      </p:sp>
      <p:sp>
        <p:nvSpPr>
          <p:cNvPr id="3" name="Content Placeholder 2"/>
          <p:cNvSpPr>
            <a:spLocks noGrp="1"/>
          </p:cNvSpPr>
          <p:nvPr>
            <p:ph idx="1"/>
          </p:nvPr>
        </p:nvSpPr>
        <p:spPr/>
        <p:txBody>
          <a:bodyPr/>
          <a:lstStyle/>
          <a:p>
            <a:pPr lvl="1"/>
            <a:r>
              <a:rPr lang="en-US" sz="2800" dirty="0" smtClean="0"/>
              <a:t>Part C</a:t>
            </a:r>
          </a:p>
          <a:p>
            <a:pPr lvl="1"/>
            <a:r>
              <a:rPr lang="en-US" sz="2800" dirty="0" smtClean="0"/>
              <a:t>Section 619</a:t>
            </a:r>
          </a:p>
          <a:p>
            <a:pPr lvl="1"/>
            <a:r>
              <a:rPr lang="en-US" sz="2800" dirty="0" smtClean="0"/>
              <a:t>ICC</a:t>
            </a:r>
          </a:p>
          <a:p>
            <a:pPr lvl="1"/>
            <a:r>
              <a:rPr lang="en-US" sz="2800" dirty="0" smtClean="0"/>
              <a:t>Part B School Age</a:t>
            </a:r>
          </a:p>
          <a:p>
            <a:pPr lvl="1"/>
            <a:r>
              <a:rPr lang="en-US" sz="2800" dirty="0" smtClean="0"/>
              <a:t>Professional Development and TA</a:t>
            </a:r>
          </a:p>
          <a:p>
            <a:pPr lvl="1"/>
            <a:r>
              <a:rPr lang="en-US" sz="2800" dirty="0" smtClean="0"/>
              <a:t>Higher Education</a:t>
            </a:r>
          </a:p>
          <a:p>
            <a:pPr lvl="1"/>
            <a:r>
              <a:rPr lang="en-US" sz="2800" dirty="0" smtClean="0"/>
              <a:t>Research and Evaluation</a:t>
            </a:r>
          </a:p>
          <a:p>
            <a:pPr lvl="1"/>
            <a:r>
              <a:rPr lang="en-US" sz="2800" dirty="0" smtClean="0"/>
              <a:t>Family Member</a:t>
            </a:r>
          </a:p>
          <a:p>
            <a:endParaRPr lang="en-US" dirty="0" smtClean="0"/>
          </a:p>
          <a:p>
            <a:pPr marL="0" indent="0">
              <a:buNone/>
            </a:pPr>
            <a:endParaRPr lang="en-US" dirty="0"/>
          </a:p>
        </p:txBody>
      </p:sp>
    </p:spTree>
    <p:extLst>
      <p:ext uri="{BB962C8B-B14F-4D97-AF65-F5344CB8AC3E}">
        <p14:creationId xmlns:p14="http://schemas.microsoft.com/office/powerpoint/2010/main" val="14667487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wf77812\Pictures\present pix\argument.jpg"/>
          <p:cNvPicPr>
            <a:picLocks noGrp="1" noChangeAspect="1" noChangeArrowheads="1"/>
          </p:cNvPicPr>
          <p:nvPr>
            <p:ph idx="1"/>
          </p:nvPr>
        </p:nvPicPr>
        <p:blipFill>
          <a:blip r:embed="rId2" cstate="print"/>
          <a:srcRect/>
          <a:stretch>
            <a:fillRect/>
          </a:stretch>
        </p:blipFill>
        <p:spPr bwMode="auto">
          <a:xfrm>
            <a:off x="304800" y="228600"/>
            <a:ext cx="4324350" cy="4362450"/>
          </a:xfrm>
          <a:prstGeom prst="rect">
            <a:avLst/>
          </a:prstGeom>
          <a:noFill/>
        </p:spPr>
      </p:pic>
      <p:pic>
        <p:nvPicPr>
          <p:cNvPr id="1027" name="Picture 3" descr="C:\Users\vwf77812\Pictures\present pix\agree.bmp"/>
          <p:cNvPicPr>
            <a:picLocks noChangeAspect="1" noChangeArrowheads="1"/>
          </p:cNvPicPr>
          <p:nvPr/>
        </p:nvPicPr>
        <p:blipFill>
          <a:blip r:embed="rId3" cstate="print"/>
          <a:srcRect/>
          <a:stretch>
            <a:fillRect/>
          </a:stretch>
        </p:blipFill>
        <p:spPr bwMode="auto">
          <a:xfrm>
            <a:off x="4191000" y="228600"/>
            <a:ext cx="4408601" cy="3332162"/>
          </a:xfrm>
          <a:prstGeom prst="rect">
            <a:avLst/>
          </a:prstGeom>
          <a:noFill/>
        </p:spPr>
      </p:pic>
      <p:pic>
        <p:nvPicPr>
          <p:cNvPr id="1028" name="Picture 4" descr="C:\Users\vwf77812\Pictures\present pix\glue.jpg"/>
          <p:cNvPicPr>
            <a:picLocks noChangeAspect="1" noChangeArrowheads="1"/>
          </p:cNvPicPr>
          <p:nvPr/>
        </p:nvPicPr>
        <p:blipFill>
          <a:blip r:embed="rId4" cstate="print"/>
          <a:srcRect/>
          <a:stretch>
            <a:fillRect/>
          </a:stretch>
        </p:blipFill>
        <p:spPr bwMode="auto">
          <a:xfrm>
            <a:off x="5034873" y="3962401"/>
            <a:ext cx="3805462" cy="2663824"/>
          </a:xfrm>
          <a:prstGeom prst="rect">
            <a:avLst/>
          </a:prstGeom>
          <a:noFill/>
        </p:spPr>
      </p:pic>
      <p:sp>
        <p:nvSpPr>
          <p:cNvPr id="8" name="TextBox 7"/>
          <p:cNvSpPr txBox="1"/>
          <p:nvPr/>
        </p:nvSpPr>
        <p:spPr>
          <a:xfrm>
            <a:off x="2971800" y="5181600"/>
            <a:ext cx="2743200" cy="1323439"/>
          </a:xfrm>
          <a:prstGeom prst="rect">
            <a:avLst/>
          </a:prstGeom>
          <a:solidFill>
            <a:schemeClr val="accent1">
              <a:lumMod val="20000"/>
              <a:lumOff val="80000"/>
            </a:schemeClr>
          </a:solidFill>
          <a:effectLst>
            <a:glow rad="101600">
              <a:schemeClr val="accent1">
                <a:satMod val="175000"/>
                <a:alpha val="40000"/>
              </a:schemeClr>
            </a:glow>
          </a:effectLst>
        </p:spPr>
        <p:txBody>
          <a:bodyPr wrap="square" rtlCol="0">
            <a:spAutoFit/>
          </a:bodyPr>
          <a:lstStyle/>
          <a:p>
            <a:r>
              <a:rPr lang="en-US" sz="8020" dirty="0" smtClean="0">
                <a:solidFill>
                  <a:srgbClr val="EF6011">
                    <a:lumMod val="75000"/>
                  </a:srgbClr>
                </a:solidFill>
                <a:latin typeface="Algerian" pitchFamily="82" charset="0"/>
              </a:rPr>
              <a:t>WAIT</a:t>
            </a:r>
            <a:endParaRPr lang="en-US" sz="8020" dirty="0">
              <a:solidFill>
                <a:srgbClr val="EF6011">
                  <a:lumMod val="75000"/>
                </a:srgbClr>
              </a:solidFill>
              <a:latin typeface="Algerian" pitchFamily="82" charset="0"/>
            </a:endParaRPr>
          </a:p>
        </p:txBody>
      </p:sp>
    </p:spTree>
    <p:extLst>
      <p:ext uri="{BB962C8B-B14F-4D97-AF65-F5344CB8AC3E}">
        <p14:creationId xmlns:p14="http://schemas.microsoft.com/office/powerpoint/2010/main" val="1061659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talk about this</a:t>
            </a:r>
            <a:endParaRPr lang="en-US" dirty="0"/>
          </a:p>
        </p:txBody>
      </p:sp>
      <p:sp>
        <p:nvSpPr>
          <p:cNvPr id="3" name="Content Placeholder 2"/>
          <p:cNvSpPr>
            <a:spLocks noGrp="1"/>
          </p:cNvSpPr>
          <p:nvPr>
            <p:ph idx="1"/>
          </p:nvPr>
        </p:nvSpPr>
        <p:spPr/>
        <p:txBody>
          <a:bodyPr/>
          <a:lstStyle/>
          <a:p>
            <a:pPr lvl="1"/>
            <a:r>
              <a:rPr lang="en-US" sz="2800" dirty="0" smtClean="0"/>
              <a:t>What resonates or appeals to you about the leadership practices?</a:t>
            </a:r>
          </a:p>
          <a:p>
            <a:pPr lvl="1"/>
            <a:r>
              <a:rPr lang="en-US" sz="2800" dirty="0" smtClean="0"/>
              <a:t>Are there practices that concern you and might be challenging to implement?</a:t>
            </a:r>
          </a:p>
          <a:p>
            <a:pPr lvl="1"/>
            <a:r>
              <a:rPr lang="en-US" sz="2800" dirty="0" smtClean="0"/>
              <a:t>Are there practices here that you feel like you can work on right now?</a:t>
            </a:r>
          </a:p>
          <a:p>
            <a:pPr lvl="1"/>
            <a:r>
              <a:rPr lang="en-US" sz="2800" dirty="0" smtClean="0"/>
              <a:t>What might be a priority for you when you get home?</a:t>
            </a:r>
          </a:p>
          <a:p>
            <a:pPr lvl="1"/>
            <a:r>
              <a:rPr lang="en-US" sz="2800" dirty="0" smtClean="0"/>
              <a:t>What kinds of supports do you feel you need to implement any of these?</a:t>
            </a:r>
          </a:p>
          <a:p>
            <a:pPr lvl="1"/>
            <a:endParaRPr lang="en-US" sz="2800" dirty="0" smtClean="0"/>
          </a:p>
          <a:p>
            <a:pPr marL="0" indent="0">
              <a:buNone/>
            </a:pPr>
            <a:endParaRPr lang="en-US" dirty="0"/>
          </a:p>
        </p:txBody>
      </p:sp>
    </p:spTree>
    <p:extLst>
      <p:ext uri="{BB962C8B-B14F-4D97-AF65-F5344CB8AC3E}">
        <p14:creationId xmlns:p14="http://schemas.microsoft.com/office/powerpoint/2010/main" val="638440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and RP Considerations</a:t>
            </a:r>
            <a:endParaRPr lang="en-US" dirty="0"/>
          </a:p>
        </p:txBody>
      </p:sp>
      <p:sp>
        <p:nvSpPr>
          <p:cNvPr id="3" name="Content Placeholder 2"/>
          <p:cNvSpPr>
            <a:spLocks noGrp="1"/>
          </p:cNvSpPr>
          <p:nvPr>
            <p:ph idx="1"/>
          </p:nvPr>
        </p:nvSpPr>
        <p:spPr>
          <a:xfrm>
            <a:off x="228600" y="990600"/>
            <a:ext cx="8763000" cy="5638800"/>
          </a:xfrm>
        </p:spPr>
        <p:txBody>
          <a:bodyPr/>
          <a:lstStyle/>
          <a:p>
            <a:r>
              <a:rPr lang="en-US" sz="2400" dirty="0" smtClean="0"/>
              <a:t>Leaders establish the essential conditions for successful implementation of the practices</a:t>
            </a:r>
          </a:p>
          <a:p>
            <a:r>
              <a:rPr lang="en-US" sz="2400" dirty="0" smtClean="0"/>
              <a:t>Leadership in EI and ECSE is present and can be demonstrated in a variety of roles (administrators, practitioners, family members, students, faculty, and others)</a:t>
            </a:r>
          </a:p>
          <a:p>
            <a:r>
              <a:rPr lang="en-US" sz="2400" dirty="0" smtClean="0"/>
              <a:t>These practices address the responsibilities of those in position of program authority at the state, regional and local level</a:t>
            </a:r>
          </a:p>
          <a:p>
            <a:r>
              <a:rPr lang="en-US" sz="2400" dirty="0" smtClean="0"/>
              <a:t>Leaders are often affected by policies and procedures outside their span of responsibility which can present challenges</a:t>
            </a:r>
          </a:p>
          <a:p>
            <a:r>
              <a:rPr lang="en-US" sz="2400" dirty="0" smtClean="0"/>
              <a:t>Leaders have a professional responsibility to use all mechanisms within their control to create conditions needed to support practitioners</a:t>
            </a:r>
            <a:endParaRPr lang="en-US" sz="2400" dirty="0"/>
          </a:p>
        </p:txBody>
      </p:sp>
    </p:spTree>
    <p:extLst>
      <p:ext uri="{BB962C8B-B14F-4D97-AF65-F5344CB8AC3E}">
        <p14:creationId xmlns:p14="http://schemas.microsoft.com/office/powerpoint/2010/main" val="2232275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7200" dirty="0">
                <a:solidFill>
                  <a:srgbClr val="002060"/>
                </a:solidFill>
              </a:rPr>
              <a:t>Applying the </a:t>
            </a:r>
            <a:r>
              <a:rPr lang="en-US" sz="7200" dirty="0" smtClean="0">
                <a:solidFill>
                  <a:srgbClr val="002060"/>
                </a:solidFill>
              </a:rPr>
              <a:t>Recommended Practices to </a:t>
            </a:r>
            <a:r>
              <a:rPr lang="en-US" sz="7200" dirty="0">
                <a:solidFill>
                  <a:srgbClr val="002060"/>
                </a:solidFill>
              </a:rPr>
              <a:t>your work</a:t>
            </a:r>
          </a:p>
        </p:txBody>
      </p:sp>
    </p:spTree>
    <p:extLst>
      <p:ext uri="{BB962C8B-B14F-4D97-AF65-F5344CB8AC3E}">
        <p14:creationId xmlns:p14="http://schemas.microsoft.com/office/powerpoint/2010/main" val="2319671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UPTA CAMP In MAINE!</a:t>
            </a:r>
            <a:endParaRPr lang="en-US" dirty="0"/>
          </a:p>
        </p:txBody>
      </p:sp>
      <p:sp>
        <p:nvSpPr>
          <p:cNvPr id="1536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F4CF04-1069-6C4B-A42B-8B416FCB80E6}" type="slidenum">
              <a:rPr lang="en-US" sz="1200">
                <a:solidFill>
                  <a:srgbClr val="898989"/>
                </a:solidFill>
              </a:rPr>
              <a:pPr eaLnBrk="1" hangingPunct="1"/>
              <a:t>6</a:t>
            </a:fld>
            <a:endParaRPr lang="en-US" sz="1200" dirty="0">
              <a:solidFill>
                <a:srgbClr val="898989"/>
              </a:solidFill>
            </a:endParaRPr>
          </a:p>
        </p:txBody>
      </p:sp>
      <p:pic>
        <p:nvPicPr>
          <p:cNvPr id="4098"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304800" y="1868215"/>
            <a:ext cx="4038600" cy="4456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275" y="4610100"/>
            <a:ext cx="256540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97402" y="1524000"/>
            <a:ext cx="38608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MAINE-VACATIONLAND</a:t>
            </a:r>
            <a:endParaRPr lang="en-US" dirty="0"/>
          </a:p>
        </p:txBody>
      </p:sp>
      <p:sp>
        <p:nvSpPr>
          <p:cNvPr id="4" name="Slide Number Placeholder 3"/>
          <p:cNvSpPr>
            <a:spLocks noGrp="1"/>
          </p:cNvSpPr>
          <p:nvPr>
            <p:ph type="sldNum" sz="quarter" idx="10"/>
          </p:nvPr>
        </p:nvSpPr>
        <p:spPr/>
        <p:txBody>
          <a:bodyPr/>
          <a:lstStyle/>
          <a:p>
            <a:pPr>
              <a:defRPr/>
            </a:pPr>
            <a:fld id="{AB268D0E-8075-9746-99AF-58F28B56088B}" type="slidenum">
              <a:rPr lang="en-US" smtClean="0"/>
              <a:pPr>
                <a:defRPr/>
              </a:pPr>
              <a:t>7</a:t>
            </a:fld>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1537978"/>
            <a:ext cx="4648200" cy="5320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3766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did I begin?</a:t>
            </a:r>
            <a:endParaRPr lang="en-US" dirty="0"/>
          </a:p>
        </p:txBody>
      </p:sp>
      <p:sp>
        <p:nvSpPr>
          <p:cNvPr id="3" name="Content Placeholder 2"/>
          <p:cNvSpPr>
            <a:spLocks noGrp="1"/>
          </p:cNvSpPr>
          <p:nvPr>
            <p:ph idx="1"/>
          </p:nvPr>
        </p:nvSpPr>
        <p:spPr/>
        <p:txBody>
          <a:bodyPr/>
          <a:lstStyle/>
          <a:p>
            <a:r>
              <a:rPr lang="en-US" dirty="0" smtClean="0"/>
              <a:t>It was a very steep hill to climb ! There has been a very strong independent history of how EI and ECSPED were operated in Maine.  You know – the LOCAL CONTROL thing…</a:t>
            </a:r>
          </a:p>
          <a:p>
            <a:endParaRPr lang="en-US" dirty="0"/>
          </a:p>
          <a:p>
            <a:endParaRPr lang="en-US" dirty="0" smtClean="0"/>
          </a:p>
          <a:p>
            <a:endParaRPr lang="en-US" dirty="0" smtClean="0"/>
          </a:p>
          <a:p>
            <a:endParaRPr lang="en-US" dirty="0"/>
          </a:p>
          <a:p>
            <a:pPr marL="0" indent="0">
              <a:buNone/>
            </a:pPr>
            <a:endParaRPr lang="en-US" dirty="0" smtClean="0"/>
          </a:p>
          <a:p>
            <a:pPr algn="ctr"/>
            <a:r>
              <a:rPr lang="en-US" dirty="0" smtClean="0"/>
              <a:t> FOR me as the new leader of the new system </a:t>
            </a:r>
          </a:p>
          <a:p>
            <a:pPr marL="0" indent="0">
              <a:buNone/>
            </a:pPr>
            <a:r>
              <a:rPr lang="en-US" b="1" u="sng" dirty="0" smtClean="0"/>
              <a:t>L1</a:t>
            </a:r>
            <a:r>
              <a:rPr lang="en-US" dirty="0" smtClean="0"/>
              <a:t> WAS THE STARTING PLACE: </a:t>
            </a:r>
            <a:r>
              <a:rPr lang="en-US" b="1" i="1" dirty="0" smtClean="0"/>
              <a:t>LEADERS CREATE A CULTURE AND A CLIMATE IN WHICH PRACTITIONERS FEEL A SENSE OF BELONGING AND WANT TO SUPPORT THE ORGANIZATION’S MISSION AND GOALS</a:t>
            </a:r>
            <a:r>
              <a:rPr lang="en-US" i="1" dirty="0" smtClean="0"/>
              <a:t>.</a:t>
            </a:r>
            <a:endParaRPr lang="en-US" i="1" dirty="0"/>
          </a:p>
        </p:txBody>
      </p:sp>
      <p:sp>
        <p:nvSpPr>
          <p:cNvPr id="4" name="Slide Number Placeholder 3"/>
          <p:cNvSpPr>
            <a:spLocks noGrp="1"/>
          </p:cNvSpPr>
          <p:nvPr>
            <p:ph type="sldNum" sz="quarter" idx="10"/>
          </p:nvPr>
        </p:nvSpPr>
        <p:spPr/>
        <p:txBody>
          <a:bodyPr/>
          <a:lstStyle/>
          <a:p>
            <a:pPr>
              <a:defRPr/>
            </a:pPr>
            <a:fld id="{AB268D0E-8075-9746-99AF-58F28B56088B}" type="slidenum">
              <a:rPr lang="en-US" smtClean="0"/>
              <a:pPr>
                <a:defRPr/>
              </a:pPr>
              <a:t>8</a:t>
            </a:fld>
            <a:endParaRPr lang="en-US" dirty="0"/>
          </a:p>
        </p:txBody>
      </p:sp>
      <p:pic>
        <p:nvPicPr>
          <p:cNvPr id="1026" name="Picture 2" descr="C:\Documents and Settings\Cindy.Brown\Local Settings\Temporary Internet Files\Content.IE5\J426Z45B\MC900383284[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52800" y="2514600"/>
            <a:ext cx="1605229" cy="1451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014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one create a culture and a climate?</a:t>
            </a:r>
            <a:endParaRPr lang="en-US" dirty="0"/>
          </a:p>
        </p:txBody>
      </p:sp>
      <p:sp>
        <p:nvSpPr>
          <p:cNvPr id="3" name="Content Placeholder 2"/>
          <p:cNvSpPr>
            <a:spLocks noGrp="1"/>
          </p:cNvSpPr>
          <p:nvPr>
            <p:ph idx="1"/>
          </p:nvPr>
        </p:nvSpPr>
        <p:spPr/>
        <p:txBody>
          <a:bodyPr/>
          <a:lstStyle/>
          <a:p>
            <a:r>
              <a:rPr lang="en-US" sz="2400" dirty="0" smtClean="0"/>
              <a:t>Stop playing defense- it does not gain you any ground.</a:t>
            </a:r>
          </a:p>
          <a:p>
            <a:endParaRPr lang="en-US" dirty="0" smtClean="0"/>
          </a:p>
          <a:p>
            <a:pPr>
              <a:buFont typeface="Wingdings" panose="05000000000000000000" pitchFamily="2" charset="2"/>
              <a:buChar char="q"/>
            </a:pPr>
            <a:r>
              <a:rPr lang="en-US" dirty="0" smtClean="0"/>
              <a:t>        If only we had more money, we could do </a:t>
            </a:r>
            <a:r>
              <a:rPr lang="en-US" dirty="0" err="1" smtClean="0"/>
              <a:t>xxxx</a:t>
            </a:r>
            <a:r>
              <a:rPr lang="en-US" dirty="0" smtClean="0"/>
              <a:t>! </a:t>
            </a:r>
          </a:p>
          <a:p>
            <a:pPr>
              <a:buFont typeface="Wingdings" panose="05000000000000000000" pitchFamily="2" charset="2"/>
              <a:buChar char="q"/>
            </a:pPr>
            <a:r>
              <a:rPr lang="en-US" dirty="0" smtClean="0"/>
              <a:t>        The data must be wrong! I know we do a better job than what it says!</a:t>
            </a:r>
          </a:p>
          <a:p>
            <a:pPr>
              <a:buFont typeface="Wingdings" panose="05000000000000000000" pitchFamily="2" charset="2"/>
              <a:buChar char="q"/>
            </a:pPr>
            <a:r>
              <a:rPr lang="en-US" dirty="0"/>
              <a:t> </a:t>
            </a:r>
            <a:r>
              <a:rPr lang="en-US" dirty="0" smtClean="0"/>
              <a:t>       Saying you follow the rules when you know there are issues.</a:t>
            </a:r>
          </a:p>
          <a:p>
            <a:pPr>
              <a:buFont typeface="Wingdings" panose="05000000000000000000" pitchFamily="2" charset="2"/>
              <a:buChar char="q"/>
            </a:pPr>
            <a:r>
              <a:rPr lang="en-US" dirty="0"/>
              <a:t> </a:t>
            </a:r>
            <a:r>
              <a:rPr lang="en-US" dirty="0" smtClean="0"/>
              <a:t>       Acknowledge the issues and figure out what you are going to do next! </a:t>
            </a:r>
          </a:p>
          <a:p>
            <a:pPr>
              <a:buFont typeface="Wingdings" panose="05000000000000000000" pitchFamily="2" charset="2"/>
              <a:buChar char="q"/>
            </a:pPr>
            <a:endParaRPr lang="en-US" dirty="0" smtClean="0"/>
          </a:p>
          <a:p>
            <a:pPr marL="0" indent="0">
              <a:buNone/>
            </a:pPr>
            <a:r>
              <a:rPr lang="en-US" dirty="0" smtClean="0"/>
              <a:t>                                                          </a:t>
            </a:r>
          </a:p>
          <a:p>
            <a:pPr marL="0" indent="0">
              <a:buNone/>
            </a:pPr>
            <a:endParaRPr lang="en-US" sz="2400" dirty="0"/>
          </a:p>
          <a:p>
            <a:r>
              <a:rPr lang="en-US" sz="2400" dirty="0" smtClean="0"/>
              <a:t>Stop seeing yourselves as victims-dig deep to find out the issues.</a:t>
            </a:r>
          </a:p>
          <a:p>
            <a:pPr>
              <a:buFont typeface="Wingdings" panose="05000000000000000000" pitchFamily="2" charset="2"/>
              <a:buChar char="q"/>
            </a:pPr>
            <a:r>
              <a:rPr lang="en-US" dirty="0"/>
              <a:t> We really do a good job, nobody gives us any credit! </a:t>
            </a:r>
            <a:endParaRPr lang="en-US" dirty="0" smtClean="0"/>
          </a:p>
          <a:p>
            <a:pPr>
              <a:buFont typeface="Wingdings" panose="05000000000000000000" pitchFamily="2" charset="2"/>
              <a:buChar char="q"/>
            </a:pPr>
            <a:r>
              <a:rPr lang="en-US" dirty="0"/>
              <a:t> </a:t>
            </a:r>
            <a:r>
              <a:rPr lang="en-US" dirty="0" smtClean="0"/>
              <a:t>Why are we always getting targeted as being the “bad guys”?</a:t>
            </a:r>
          </a:p>
          <a:p>
            <a:pPr>
              <a:buFont typeface="Wingdings" panose="05000000000000000000" pitchFamily="2" charset="2"/>
              <a:buChar char="q"/>
            </a:pPr>
            <a:r>
              <a:rPr lang="en-US" dirty="0"/>
              <a:t> </a:t>
            </a:r>
            <a:r>
              <a:rPr lang="en-US" dirty="0" smtClean="0"/>
              <a:t>Why are we always the ones in “trouble”</a:t>
            </a:r>
            <a:endParaRPr lang="en-US" dirty="0"/>
          </a:p>
        </p:txBody>
      </p:sp>
      <p:sp>
        <p:nvSpPr>
          <p:cNvPr id="4" name="Slide Number Placeholder 3"/>
          <p:cNvSpPr>
            <a:spLocks noGrp="1"/>
          </p:cNvSpPr>
          <p:nvPr>
            <p:ph type="sldNum" sz="quarter" idx="10"/>
          </p:nvPr>
        </p:nvSpPr>
        <p:spPr/>
        <p:txBody>
          <a:bodyPr/>
          <a:lstStyle/>
          <a:p>
            <a:pPr>
              <a:defRPr/>
            </a:pPr>
            <a:fld id="{AB268D0E-8075-9746-99AF-58F28B56088B}" type="slidenum">
              <a:rPr lang="en-US" smtClean="0"/>
              <a:pPr>
                <a:defRPr/>
              </a:pPr>
              <a:t>9</a:t>
            </a:fld>
            <a:endParaRPr lang="en-US" dirty="0"/>
          </a:p>
        </p:txBody>
      </p:sp>
      <p:pic>
        <p:nvPicPr>
          <p:cNvPr id="1026" name="Picture 2" descr="C:\Documents and Settings\Cindy.Brown\Local Settings\Temporary Internet Files\Content.IE5\9872HLPJ\MM900323763[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938587"/>
            <a:ext cx="942975" cy="10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3045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eveloping &amp;#x0D;&amp;#x0A;High-Quality, &amp;#x0D;&amp;#x0A;Functional &amp;#x0D;&amp;#x0A;IFSP Outcomes &amp;#x0D;&amp;#x0A;and IEP Goals&amp;quot;&quot;/&gt;&lt;property id=&quot;20307&quot; value=&quot;466&quot;/&gt;&lt;/object&gt;&lt;object type=&quot;3&quot; unique_id=&quot;10005&quot;&gt;&lt;property id=&quot;20148&quot; value=&quot;5&quot;/&gt;&lt;property id=&quot;20300&quot; value=&quot;Slide 3 - &amp;quot;Session Purpose&amp;quot;&quot;/&gt;&lt;property id=&quot;20307&quot; value=&quot;467&quot;/&gt;&lt;/object&gt;&lt;object type=&quot;3&quot; unique_id=&quot;10006&quot;&gt;&lt;property id=&quot;20148&quot; value=&quot;5&quot;/&gt;&lt;property id=&quot;20300&quot; value=&quot;Slide 4 - &amp;quot;Session Outline&amp;quot;&quot;/&gt;&lt;property id=&quot;20307&quot; value=&quot;303&quot;/&gt;&lt;/object&gt;&lt;object type=&quot;3&quot; unique_id=&quot;10021&quot;&gt;&lt;property id=&quot;20148&quot; value=&quot;5&quot;/&gt;&lt;property id=&quot;20300&quot; value=&quot;Slide 48 - &amp;quot;Linking Information Gathering &amp;#x0D;&amp;#x0A;to IFSP Outcomes / IEP Goals&amp;quot;&quot;/&gt;&lt;property id=&quot;20307&quot; value=&quot;371&quot;/&gt;&lt;/object&gt;&lt;object type=&quot;3&quot; unique_id=&quot;10022&quot;&gt;&lt;property id=&quot;20148&quot; value=&quot;5&quot;/&gt;&lt;property id=&quot;20300&quot; value=&quot;Slide 49 - &amp;quot;Key Steps: IFSP/IEP Process &amp;quot;&quot;/&gt;&lt;property id=&quot;20307&quot; value=&quot;333&quot;/&gt;&lt;/object&gt;&lt;object type=&quot;3&quot; unique_id=&quot;10023&quot;&gt;&lt;property id=&quot;20148&quot; value=&quot;5&quot;/&gt;&lt;property id=&quot;20300&quot; value=&quot;Slide 50 - &amp;quot;Using Information              &amp;#x0D;&amp;#x0A;       within the IFSP/IEP Process&amp;quot;&quot;/&gt;&lt;property id=&quot;20307&quot; value=&quot;436&quot;/&gt;&lt;/object&gt;&lt;object type=&quot;3&quot; unique_id=&quot;10024&quot;&gt;&lt;property id=&quot;20148&quot; value=&quot;5&quot;/&gt;&lt;property id=&quot;20300&quot; value=&quot;Slide 54 - &amp;quot;Video&amp;#x0D;&amp;#x0A;“Nolan”&amp;quot;&quot;/&gt;&lt;property id=&quot;20307&quot; value=&quot;416&quot;/&gt;&lt;/object&gt;&lt;object type=&quot;3&quot; unique_id=&quot;11040&quot;&gt;&lt;property id=&quot;20148&quot; value=&quot;5&quot;/&gt;&lt;property id=&quot;20300&quot; value=&quot;Slide 18 - &amp;quot;Goals of Early Intervention and Early Childhood Special Education&amp;quot;&quot;/&gt;&lt;property id=&quot;20307&quot; value=&quot;507&quot;/&gt;&lt;/object&gt;&lt;object type=&quot;3&quot; unique_id=&quot;11042&quot;&gt;&lt;property id=&quot;20148&quot; value=&quot;5&quot;/&gt;&lt;property id=&quot;20300&quot; value=&quot;Slide 21 - &amp;quot;3 Global Child Outcomes &amp;quot;&quot;/&gt;&lt;property id=&quot;20307&quot; value=&quot;509&quot;/&gt;&lt;/object&gt;&lt;object type=&quot;3&quot; unique_id=&quot;11043&quot;&gt;&lt;property id=&quot;20148&quot; value=&quot;5&quot;/&gt;&lt;property id=&quot;20300&quot; value=&quot;Slide 26 - &amp;quot; Family Outcomes&amp;quot;&quot;/&gt;&lt;property id=&quot;20307&quot; value=&quot;508&quot;/&gt;&lt;/object&gt;&lt;object type=&quot;3&quot; unique_id=&quot;11044&quot;&gt;&lt;property id=&quot;20148&quot; value=&quot;5&quot;/&gt;&lt;property id=&quot;20300&quot; value=&quot;Slide 27 - &amp;quot;Integrating Outcome Measurement&amp;#x0D;&amp;#x0A;into IFSP/IEP Process&amp;quot;&quot;/&gt;&lt;property id=&quot;20307&quot; value=&quot;514&quot;/&gt;&lt;/object&gt;&lt;object type=&quot;3&quot; unique_id=&quot;11045&quot;&gt;&lt;property id=&quot;20148&quot; value=&quot;5&quot;/&gt;&lt;property id=&quot;20300&quot; value=&quot;Slide 28 - &amp;quot;Making the Connection:&amp;#x0D;&amp;#x0A;Using Functional Assessment&amp;quot;&quot;/&gt;&lt;property id=&quot;20307&quot; value=&quot;513&quot;/&gt;&lt;/object&gt;&lt;object type=&quot;3&quot; unique_id=&quot;11046&quot;&gt;&lt;property id=&quot;20148&quot; value=&quot;5&quot;/&gt;&lt;property id=&quot;20300&quot; value=&quot;Slide 29 - &amp;quot;The Right People, the Right Situation,&amp;#x0D;&amp;#x0A;the Right Time&amp;quot;&quot;/&gt;&lt;property id=&quot;20307&quot; value=&quot;515&quot;/&gt;&lt;/object&gt;&lt;object type=&quot;3&quot; unique_id=&quot;11295&quot;&gt;&lt;property id=&quot;20148&quot; value=&quot;5&quot;/&gt;&lt;property id=&quot;20300&quot; value=&quot;Slide 51 - &amp;quot;Integrating Outcomes Measurement&amp;#x0D;&amp;#x0A;into IFSP/IEP Process&amp;quot;&quot;/&gt;&lt;property id=&quot;20307&quot; value=&quot;516&quot;/&gt;&lt;/object&gt;&lt;object type=&quot;3&quot; unique_id=&quot;11296&quot;&gt;&lt;property id=&quot;20148&quot; value=&quot;5&quot;/&gt;&lt;property id=&quot;20300&quot; value=&quot;Slide 52 - &amp;quot;Additional Benefits&amp;#x0D;&amp;#x0A;of an Integrated Process&amp;quot;&quot;/&gt;&lt;property id=&quot;20307&quot; value=&quot;517&quot;/&gt;&lt;/object&gt;&lt;object type=&quot;3&quot; unique_id=&quot;11297&quot;&gt;&lt;property id=&quot;20148&quot; value=&quot;5&quot;/&gt;&lt;property id=&quot;20300&quot; value=&quot;Slide 20 - &amp;quot;Goal of Preschool Special Education&amp;quot;&quot;/&gt;&lt;property id=&quot;20307&quot; value=&quot;518&quot;/&gt;&lt;/object&gt;&lt;object type=&quot;3&quot; unique_id=&quot;11636&quot;&gt;&lt;property id=&quot;20148&quot; value=&quot;5&quot;/&gt;&lt;property id=&quot;20300&quot; value=&quot;Slide 2 - &amp;quot;Authors&amp;quot;&quot;/&gt;&lt;property id=&quot;20307&quot; value=&quot;523&quot;/&gt;&lt;/object&gt;&lt;object type=&quot;3&quot; unique_id=&quot;13203&quot;&gt;&lt;property id=&quot;20148&quot; value=&quot;5&quot;/&gt;&lt;property id=&quot;20300&quot; value=&quot;Slide 5 - &amp;quot;SECTION 1&amp;#x0D;&amp;#x0A;___________________________________________________________&amp;#x0D;&amp;#x0A;&amp;#x0D;&amp;#x0A;Setting the Context&amp;quot;&quot;/&gt;&lt;property id=&quot;20307&quot; value=&quot;528&quot;/&gt;&lt;/object&gt;&lt;object type=&quot;3&quot; unique_id=&quot;13204&quot;&gt;&lt;property id=&quot;20148&quot; value=&quot;5&quot;/&gt;&lt;property id=&quot;20300&quot; value=&quot;Slide 6 - &amp;quot;How Children Learn&amp;quot;&quot;/&gt;&lt;property id=&quot;20307&quot; value=&quot;529&quot;/&gt;&lt;/object&gt;&lt;object type=&quot;3&quot; unique_id=&quot;13205&quot;&gt;&lt;property id=&quot;20148&quot; value=&quot;5&quot;/&gt;&lt;property id=&quot;20300&quot; value=&quot;Slide 7 - &amp;quot;Context for Learning: &amp;#x0D;&amp;#x0A;Child Interest and Competence &amp;quot;&quot;/&gt;&lt;property id=&quot;20307&quot; value=&quot;530&quot;/&gt;&lt;/object&gt;&lt;object type=&quot;3&quot; unique_id=&quot;13206&quot;&gt;&lt;property id=&quot;20148&quot; value=&quot;5&quot;/&gt;&lt;property id=&quot;20300&quot; value=&quot;Slide 8 - &amp;quot;Interest-based Learning&amp;quot;&quot;/&gt;&lt;property id=&quot;20307&quot; value=&quot;531&quot;/&gt;&lt;/object&gt;&lt;object type=&quot;3&quot; unique_id=&quot;13208&quot;&gt;&lt;property id=&quot;20148&quot; value=&quot;5&quot;/&gt;&lt;property id=&quot;20300&quot; value=&quot;Slide 13 - &amp;quot;Mastery  &amp;quot;&quot;/&gt;&lt;property id=&quot;20307&quot; value=&quot;533&quot;/&gt;&lt;/object&gt;&lt;object type=&quot;3&quot; unique_id=&quot;13209&quot;&gt;&lt;property id=&quot;20148&quot; value=&quot;5&quot;/&gt;&lt;property id=&quot;20300&quot; value=&quot;Slide 12 - &amp;quot;Children Learn through&amp;#x0D;&amp;#x0A;Incredible Amounts of Practice!&amp;quot;&quot;/&gt;&lt;property id=&quot;20307&quot; value=&quot;534&quot;/&gt;&lt;/object&gt;&lt;object type=&quot;3&quot; unique_id=&quot;13211&quot;&gt;&lt;property id=&quot;20148&quot; value=&quot;5&quot;/&gt;&lt;property id=&quot;20300&quot; value=&quot;Slide 11 - &amp;quot;Practice for Children with Disabilities&amp;quot;&quot;/&gt;&lt;property id=&quot;20307&quot; value=&quot;536&quot;/&gt;&lt;/object&gt;&lt;object type=&quot;3&quot; unique_id=&quot;13303&quot;&gt;&lt;property id=&quot;20148&quot; value=&quot;5&quot;/&gt;&lt;property id=&quot;20300&quot; value=&quot;Slide 31 - &amp;quot;What is Functional Assessment?&amp;quot;&quot;/&gt;&lt;property id=&quot;20307&quot; value=&quot;538&quot;/&gt;&lt;/object&gt;&lt;object type=&quot;3&quot; unique_id=&quot;13304&quot;&gt;&lt;property id=&quot;20148&quot; value=&quot;5&quot;/&gt;&lt;property id=&quot;20300&quot; value=&quot;Slide 32 - &amp;quot;Functional Assessment is…&amp;quot;&quot;/&gt;&lt;property id=&quot;20307&quot; value=&quot;539&quot;/&gt;&lt;/object&gt;&lt;object type=&quot;3&quot; unique_id=&quot;13306&quot;&gt;&lt;property id=&quot;20148&quot; value=&quot;5&quot;/&gt;&lt;property id=&quot;20300&quot; value=&quot;Slide 34 - &amp;quot;Functional Assessment is Authentic&amp;quot;&quot;/&gt;&lt;property id=&quot;20307&quot; value=&quot;541&quot;/&gt;&lt;/object&gt;&lt;object type=&quot;3&quot; unique_id=&quot;13307&quot;&gt;&lt;property id=&quot;20148&quot; value=&quot;5&quot;/&gt;&lt;property id=&quot;20300&quot; value=&quot;Slide 35 - &amp;quot;Conventional Assessment&amp;quot;&quot;/&gt;&lt;property id=&quot;20307&quot; value=&quot;542&quot;/&gt;&lt;/object&gt;&lt;object type=&quot;3&quot; unique_id=&quot;13308&quot;&gt;&lt;property id=&quot;20148&quot; value=&quot;5&quot;/&gt;&lt;property id=&quot;20300&quot; value=&quot;Slide 37 - &amp;quot;Why is Functional Fundamental? &amp;quot;&quot;/&gt;&lt;property id=&quot;20307&quot; value=&quot;543&quot;/&gt;&lt;/object&gt;&lt;object type=&quot;3&quot; unique_id=&quot;13309&quot;&gt;&lt;property id=&quot;20148&quot; value=&quot;5&quot;/&gt;&lt;property id=&quot;20300&quot; value=&quot;Slide 38 - &amp;quot;Who Does Functional Assessment?&amp;quot;&quot;/&gt;&lt;property id=&quot;20307&quot; value=&quot;544&quot;/&gt;&lt;/object&gt;&lt;object type=&quot;3&quot; unique_id=&quot;13310&quot;&gt;&lt;property id=&quot;20148&quot; value=&quot;5&quot;/&gt;&lt;property id=&quot;20300&quot; value=&quot;Slide 39 - &amp;quot;When is Functional Assessment Done?&amp;quot;&quot;/&gt;&lt;property id=&quot;20307&quot; value=&quot;545&quot;/&gt;&lt;/object&gt;&lt;object type=&quot;3&quot; unique_id=&quot;13311&quot;&gt;&lt;property id=&quot;20148&quot; value=&quot;5&quot;/&gt;&lt;property id=&quot;20300&quot; value=&quot;Slide 40 - &amp;quot;How is Functional Assessment Done?&amp;quot;&quot;/&gt;&lt;property id=&quot;20307&quot; value=&quot;546&quot;/&gt;&lt;/object&gt;&lt;object type=&quot;3&quot; unique_id=&quot;13312&quot;&gt;&lt;property id=&quot;20148&quot; value=&quot;5&quot;/&gt;&lt;property id=&quot;20300&quot; value=&quot;Slide 41 - &amp;quot;Involving Families…&amp;quot;&quot;/&gt;&lt;property id=&quot;20307&quot; value=&quot;547&quot;/&gt;&lt;/object&gt;&lt;object type=&quot;3&quot; unique_id=&quot;13313&quot;&gt;&lt;property id=&quot;20148&quot; value=&quot;5&quot;/&gt;&lt;property id=&quot;20300&quot; value=&quot;Slide 42 - &amp;quot;Questions Related to &amp;#x0D;&amp;#x0A;Everyday Activities and Routines&amp;quot;&quot;/&gt;&lt;property id=&quot;20307&quot; value=&quot;548&quot;/&gt;&lt;/object&gt;&lt;object type=&quot;3&quot; unique_id=&quot;13314&quot;&gt;&lt;property id=&quot;20148&quot; value=&quot;5&quot;/&gt;&lt;property id=&quot;20300&quot; value=&quot;Slide 43 - &amp;quot;Questions Related to &amp;#x0D;&amp;#x0A;Everyday Activities and Routines&amp;#x0D;&amp;#x0A;&amp;quot;&quot;/&gt;&lt;property id=&quot;20307&quot; value=&quot;549&quot;/&gt;&lt;/object&gt;&lt;object type=&quot;3&quot; unique_id=&quot;13316&quot;&gt;&lt;property id=&quot;20148&quot; value=&quot;5&quot;/&gt;&lt;property id=&quot;20300&quot; value=&quot;Slide 45 - &amp;quot;Where is Functional Assessment Done?&amp;quot;&quot;/&gt;&lt;property id=&quot;20307&quot; value=&quot;551&quot;/&gt;&lt;/object&gt;&lt;object type=&quot;3&quot; unique_id=&quot;13317&quot;&gt;&lt;property id=&quot;20148&quot; value=&quot;5&quot;/&gt;&lt;property id=&quot;20300&quot; value=&quot;Slide 46 - &amp;quot;Table Talk Activity&amp;#x0D;&amp;#x0A;Authentic Assessment&amp;quot;&quot;/&gt;&lt;property id=&quot;20307&quot; value=&quot;552&quot;/&gt;&lt;/object&gt;&lt;object type=&quot;3&quot; unique_id=&quot;13319&quot;&gt;&lt;property id=&quot;20148&quot; value=&quot;5&quot;/&gt;&lt;property id=&quot;20300&quot; value=&quot;Slide 57 - &amp;quot;Using Information to Develop Outcomes/Goals&amp;quot;&quot;/&gt;&lt;property id=&quot;20307&quot; value=&quot;554&quot;/&gt;&lt;/object&gt;&lt;object type=&quot;3&quot; unique_id=&quot;13321&quot;&gt;&lt;property id=&quot;20148&quot; value=&quot;5&quot;/&gt;&lt;property id=&quot;20300&quot; value=&quot;Slide 58 - &amp;quot;Relationship of Outcomes/Goals&amp;#x0D;&amp;#x0A;to Placement and Services &amp;quot;&quot;/&gt;&lt;property id=&quot;20307&quot; value=&quot;556&quot;/&gt;&lt;/object&gt;&lt;object type=&quot;3&quot; unique_id=&quot;13322&quot;&gt;&lt;property id=&quot;20148&quot; value=&quot;5&quot;/&gt;&lt;property id=&quot;20300&quot; value=&quot;Slide 59 - &amp;quot;Requirements for IFSP Outcomes&amp;quot;&quot;/&gt;&lt;property id=&quot;20307&quot; value=&quot;557&quot;/&gt;&lt;/object&gt;&lt;object type=&quot;3&quot; unique_id=&quot;13323&quot;&gt;&lt;property id=&quot;20148&quot; value=&quot;5&quot;/&gt;&lt;property id=&quot;20300&quot; value=&quot;Slide 60 - &amp;quot;IFSP Outcomes&amp;quot;&quot;/&gt;&lt;property id=&quot;20307&quot; value=&quot;558&quot;/&gt;&lt;/object&gt;&lt;object type=&quot;3&quot; unique_id=&quot;13324&quot;&gt;&lt;property id=&quot;20148&quot; value=&quot;5&quot;/&gt;&lt;property id=&quot;20300&quot; value=&quot;Slide 63 - &amp;quot;Developing  IFSP Outcome Statements&amp;quot;&quot;/&gt;&lt;property id=&quot;20307&quot; value=&quot;559&quot;/&gt;&lt;/object&gt;&lt;object type=&quot;3&quot; unique_id=&quot;13325&quot;&gt;&lt;property id=&quot;20148&quot; value=&quot;5&quot;/&gt;&lt;property id=&quot;20300&quot; value=&quot;Slide 65 - &amp;quot;Developing Criteria, &amp;#x0D;&amp;#x0A;Procedures and Timelines&amp;quot;&quot;/&gt;&lt;property id=&quot;20307&quot; value=&quot;560&quot;/&gt;&lt;/object&gt;&lt;object type=&quot;3&quot; unique_id=&quot;13326&quot;&gt;&lt;property id=&quot;20148&quot; value=&quot;5&quot;/&gt;&lt;property id=&quot;20300&quot; value=&quot;Slide 67 - &amp;quot;High Quality, Functional&amp;#x0D;&amp;#x0A;IFSP Outcomes&amp;quot;&quot;/&gt;&lt;property id=&quot;20307&quot; value=&quot;561&quot;/&gt;&lt;/object&gt;&lt;object type=&quot;3&quot; unique_id=&quot;13327&quot;&gt;&lt;property id=&quot;20148&quot; value=&quot;5&quot;/&gt;&lt;property id=&quot;20300&quot; value=&quot;Slide 66 - &amp;quot;High-Quality, Functional &amp;#x0D;&amp;#x0A;IFSP Outcomes&amp;quot;&quot;/&gt;&lt;property id=&quot;20307&quot; value=&quot;562&quot;/&gt;&lt;/object&gt;&lt;object type=&quot;3&quot; unique_id=&quot;13328&quot;&gt;&lt;property id=&quot;20148&quot; value=&quot;5&quot;/&gt;&lt;property id=&quot;20300&quot; value=&quot;Slide 68 - &amp;quot;Developing Child Outcomes&amp;quot;&quot;/&gt;&lt;property id=&quot;20307&quot; value=&quot;563&quot;/&gt;&lt;/object&gt;&lt;object type=&quot;3&quot; unique_id=&quot;13329&quot;&gt;&lt;property id=&quot;20148&quot; value=&quot;5&quot;/&gt;&lt;property id=&quot;20300&quot; value=&quot;Slide 69 - &amp;quot;Child Outcome:  Example&amp;quot;&quot;/&gt;&lt;property id=&quot;20307&quot; value=&quot;564&quot;/&gt;&lt;/object&gt;&lt;object type=&quot;3&quot; unique_id=&quot;13330&quot;&gt;&lt;property id=&quot;20148&quot; value=&quot;5&quot;/&gt;&lt;property id=&quot;20300&quot; value=&quot;Slide 70 - &amp;quot;Developing Family Outcomes&amp;quot;&quot;/&gt;&lt;property id=&quot;20307&quot; value=&quot;565&quot;/&gt;&lt;/object&gt;&lt;object type=&quot;3&quot; unique_id=&quot;13512&quot;&gt;&lt;property id=&quot;20148&quot; value=&quot;5&quot;/&gt;&lt;property id=&quot;20300&quot; value=&quot;Slide 72 - &amp;quot;The IEP:  IDEA Requirements&amp;#x0D;&amp;#x0A;&amp;quot;&quot;/&gt;&lt;property id=&quot;20307&quot; value=&quot;567&quot;/&gt;&lt;/object&gt;&lt;object type=&quot;3&quot; unique_id=&quot;13516&quot;&gt;&lt;property id=&quot;20148&quot; value=&quot;5&quot;/&gt;&lt;property id=&quot;20300&quot; value=&quot;Slide 79 - &amp;quot;IEP Goals&amp;quot;&quot;/&gt;&lt;property id=&quot;20307&quot; value=&quot;571&quot;/&gt;&lt;/object&gt;&lt;object type=&quot;3&quot; unique_id=&quot;13517&quot;&gt;&lt;property id=&quot;20148&quot; value=&quot;5&quot;/&gt;&lt;property id=&quot;20300&quot; value=&quot;Slide 80 - &amp;quot;High-Quality, Functional IEP Goals&amp;quot;&quot;/&gt;&lt;property id=&quot;20307&quot; value=&quot;572&quot;/&gt;&lt;/object&gt;&lt;object type=&quot;3&quot; unique_id=&quot;13518&quot;&gt;&lt;property id=&quot;20148&quot; value=&quot;5&quot;/&gt;&lt;property id=&quot;20300&quot; value=&quot;Slide 82 - &amp;quot;Developing IEP Goals&amp;quot;&quot;/&gt;&lt;property id=&quot;20307&quot; value=&quot;573&quot;/&gt;&lt;/object&gt;&lt;object type=&quot;3&quot; unique_id=&quot;13523&quot;&gt;&lt;property id=&quot;20148&quot; value=&quot;5&quot;/&gt;&lt;property id=&quot;20300&quot; value=&quot;Slide 85 - &amp;quot;Rating&amp;#x0D;&amp;#x0A;IFSP Outcomes&amp;#x0D;&amp;#x0A;and IEP Goals&amp;quot;&quot;/&gt;&lt;property id=&quot;20307&quot; value=&quot;578&quot;/&gt;&lt;/object&gt;&lt;object type=&quot;3&quot; unique_id=&quot;13528&quot;&gt;&lt;property id=&quot;20148&quot; value=&quot;5&quot;/&gt;&lt;property id=&quot;20300&quot; value=&quot;Slide 103 - &amp;quot;Application&amp;#x0D;&amp;#x0A;Kim’s Story&amp;quot;&quot;/&gt;&lt;property id=&quot;20307&quot; value=&quot;583&quot;/&gt;&lt;/object&gt;&lt;object type=&quot;3&quot; unique_id=&quot;13530&quot;&gt;&lt;property id=&quot;20148&quot; value=&quot;5&quot;/&gt;&lt;property id=&quot;20300&quot; value=&quot;Slide 104 - &amp;quot;Questions?&amp;quot;&quot;/&gt;&lt;property id=&quot;20307&quot; value=&quot;585&quot;/&gt;&lt;/object&gt;&lt;object type=&quot;3&quot; unique_id=&quot;13531&quot;&gt;&lt;property id=&quot;20148&quot; value=&quot;5&quot;/&gt;&lt;property id=&quot;20300&quot; value=&quot;Slide 105 - &amp;quot;Contact Information&amp;quot;&quot;/&gt;&lt;property id=&quot;20307&quot; value=&quot;586&quot;/&gt;&lt;/object&gt;&lt;object type=&quot;3&quot; unique_id=&quot;13772&quot;&gt;&lt;property id=&quot;20148&quot; value=&quot;5&quot;/&gt;&lt;property id=&quot;20300&quot; value=&quot;Slide 91 - &amp;quot;Enhancing Recognition &amp;#x0D;&amp;#x0A;of High-Quality, Functional IFSP Outcomes and IEP Goals&amp;quot;&quot;/&gt;&lt;property id=&quot;20307&quot; value=&quot;587&quot;/&gt;&lt;/object&gt;&lt;object type=&quot;3&quot; unique_id=&quot;14421&quot;&gt;&lt;property id=&quot;20148&quot; value=&quot;5&quot;/&gt;&lt;property id=&quot;20300&quot; value=&quot;Slide 14 - &amp;quot; Keys to Development&amp;quot;&quot;/&gt;&lt;property id=&quot;20307&quot; value=&quot;588&quot;/&gt;&lt;/object&gt;&lt;object type=&quot;3&quot; unique_id=&quot;14422&quot;&gt;&lt;property id=&quot;20148&quot; value=&quot;5&quot;/&gt;&lt;property id=&quot;20300&quot; value=&quot;Slide 15 - &amp;quot;Services Focus on Successful Participation&amp;quot;&quot;/&gt;&lt;property id=&quot;20307&quot; value=&quot;589&quot;/&gt;&lt;/object&gt;&lt;object type=&quot;3&quot; unique_id=&quot;14423&quot;&gt;&lt;property id=&quot;20148&quot; value=&quot;5&quot;/&gt;&lt;property id=&quot;20300&quot; value=&quot;Slide 16 - &amp;quot;Parents and Caregivers Influence Learning&amp;quot;&quot;/&gt;&lt;property id=&quot;20307&quot; value=&quot;590&quot;/&gt;&lt;/object&gt;&lt;object type=&quot;3&quot; unique_id=&quot;14424&quot;&gt;&lt;property id=&quot;20148&quot; value=&quot;5&quot;/&gt;&lt;property id=&quot;20300&quot; value=&quot;Slide 17 - &amp;quot; Supporting Parents and Caregivers&amp;quot;&quot;/&gt;&lt;property id=&quot;20307&quot; value=&quot;591&quot;/&gt;&lt;/object&gt;&lt;object type=&quot;3&quot; unique_id=&quot;14425&quot;&gt;&lt;property id=&quot;20148&quot; value=&quot;5&quot;/&gt;&lt;property id=&quot;20300&quot; value=&quot;Slide 92 - &amp;quot;Resources on IFSPs and IEPs&amp;quot;&quot;/&gt;&lt;property id=&quot;20307&quot; value=&quot;592&quot;/&gt;&lt;/object&gt;&lt;object type=&quot;3&quot; unique_id=&quot;14426&quot;&gt;&lt;property id=&quot;20148&quot; value=&quot;5&quot;/&gt;&lt;property id=&quot;20300&quot; value=&quot;Slide 95 - &amp;quot;Developing Strategies&amp;#x0D;&amp;#x0A;to Meet IFSP Outcomes&amp;quot;&quot;/&gt;&lt;property id=&quot;20307&quot; value=&quot;593&quot;/&gt;&lt;/object&gt;&lt;object type=&quot;3&quot; unique_id=&quot;14429&quot;&gt;&lt;property id=&quot;20148&quot; value=&quot;5&quot;/&gt;&lt;property id=&quot;20300&quot; value=&quot;Slide 98 - &amp;quot;Services to Meet &amp;#x0D;&amp;#x0A;Outcomes and Goals&amp;quot;&quot;/&gt;&lt;property id=&quot;20307&quot; value=&quot;596&quot;/&gt;&lt;/object&gt;&lt;object type=&quot;3&quot; unique_id=&quot;14430&quot;&gt;&lt;property id=&quot;20148&quot; value=&quot;5&quot;/&gt;&lt;property id=&quot;20300&quot; value=&quot;Slide 99 - &amp;quot;Services to Meet IFSP Outcomes&amp;quot;&quot;/&gt;&lt;property id=&quot;20307&quot; value=&quot;597&quot;/&gt;&lt;/object&gt;&lt;object type=&quot;3&quot; unique_id=&quot;14431&quot;&gt;&lt;property id=&quot;20148&quot; value=&quot;5&quot;/&gt;&lt;property id=&quot;20300&quot; value=&quot;Slide 100 - &amp;quot;Services to Meet IEP Goals&amp;quot;&quot;/&gt;&lt;property id=&quot;20307&quot; value=&quot;598&quot;/&gt;&lt;/object&gt;&lt;object type=&quot;3&quot; unique_id=&quot;14432&quot;&gt;&lt;property id=&quot;20148&quot; value=&quot;5&quot;/&gt;&lt;property id=&quot;20300&quot; value=&quot;Slide 101 - &amp;quot;Services to Meet the Outcomes/Goals&amp;quot;&quot;/&gt;&lt;property id=&quot;20307&quot; value=&quot;599&quot;/&gt;&lt;/object&gt;&lt;object type=&quot;3&quot; unique_id=&quot;14615&quot;&gt;&lt;property id=&quot;20148&quot; value=&quot;5&quot;/&gt;&lt;property id=&quot;20300&quot; value=&quot;Slide 19 - &amp;quot;Mission of Early Intervention Services&amp;quot;&quot;/&gt;&lt;property id=&quot;20307&quot; value=&quot;600&quot;/&gt;&lt;/object&gt;&lt;object type=&quot;3&quot; unique_id=&quot;14892&quot;&gt;&lt;property id=&quot;20148&quot; value=&quot;5&quot;/&gt;&lt;property id=&quot;20300&quot; value=&quot;Slide 33 - &amp;quot;Functional Assessment&amp;quot;&quot;/&gt;&lt;property id=&quot;20307&quot; value=&quot;601&quot;/&gt;&lt;/object&gt;&lt;object type=&quot;3&quot; unique_id=&quot;14982&quot;&gt;&lt;property id=&quot;20148&quot; value=&quot;5&quot;/&gt;&lt;property id=&quot;20300&quot; value=&quot;Slide 22 - &amp;quot;Which global child outcome &amp;#x0D;&amp;#x0A;do these IFSP outcomes support?&amp;quot;&quot;/&gt;&lt;property id=&quot;20307&quot; value=&quot;602&quot;/&gt;&lt;/object&gt;&lt;object type=&quot;3&quot; unique_id=&quot;14983&quot;&gt;&lt;property id=&quot;20148&quot; value=&quot;5&quot;/&gt;&lt;property id=&quot;20300&quot; value=&quot;Slide 23 - &amp;quot;Which global child outcome &amp;#x0D;&amp;#x0A;do these IEP goals support?&amp;quot;&quot;/&gt;&lt;property id=&quot;20307&quot; value=&quot;603&quot;/&gt;&lt;/object&gt;&lt;object type=&quot;3&quot; unique_id=&quot;14984&quot;&gt;&lt;property id=&quot;20148&quot; value=&quot;5&quot;/&gt;&lt;property id=&quot;20300&quot; value=&quot;Slide 24 - &amp;quot;Which global child outcome &amp;#x0D;&amp;#x0A;do these IEP goals support?&amp;quot;&quot;/&gt;&lt;property id=&quot;20307&quot; value=&quot;610&quot;/&gt;&lt;/object&gt;&lt;object type=&quot;3&quot; unique_id=&quot;14985&quot;&gt;&lt;property id=&quot;20148&quot; value=&quot;5&quot;/&gt;&lt;property id=&quot;20300&quot; value=&quot;Slide 25 - &amp;quot;Group Reflection&amp;#x0D;&amp;#x0A;on Functional IFSP Outcomes/IEP Goals &amp;#x0D;&amp;#x0A;and the Global Child Outcomes&amp;quot;&quot;/&gt;&lt;property id=&quot;20307&quot; value=&quot;609&quot;/&gt;&lt;/object&gt;&lt;object type=&quot;3&quot; unique_id=&quot;14987&quot;&gt;&lt;property id=&quot;20148&quot; value=&quot;5&quot;/&gt;&lt;property id=&quot;20300&quot; value=&quot;Slide 36 - &amp;quot;Group Reflection&amp;#x0D;&amp;#x0A;on Functional Assessment&amp;quot;&quot;/&gt;&lt;property id=&quot;20307&quot; value=&quot;604&quot;/&gt;&lt;/object&gt;&lt;object type=&quot;3&quot; unique_id=&quot;14989&quot;&gt;&lt;property id=&quot;20148&quot; value=&quot;5&quot;/&gt;&lt;property id=&quot;20300&quot; value=&quot;Slide 53 - &amp;quot;Group Reflection&amp;#x0D;&amp;#x0A;on Using Functional Assessment&amp;#x0D;&amp;#x0A;and Integrating&amp;#x0D;&amp;#x0A;the Child Outcomes Measurement Process&amp;#x0D;&amp;#x0A;into the IF&quot;/&gt;&lt;property id=&quot;20307&quot; value=&quot;606&quot;/&gt;&lt;/object&gt;&lt;object type=&quot;3&quot; unique_id=&quot;14990&quot;&gt;&lt;property id=&quot;20148&quot; value=&quot;5&quot;/&gt;&lt;property id=&quot;20300&quot; value=&quot;Slide 55 - &amp;quot;Video&amp;#x0D;&amp;#x0A;“Tim”&amp;quot;&quot;/&gt;&lt;property id=&quot;20307&quot; value=&quot;605&quot;/&gt;&lt;/object&gt;&lt;object type=&quot;3&quot; unique_id=&quot;14991&quot;&gt;&lt;property id=&quot;20148&quot; value=&quot;5&quot;/&gt;&lt;property id=&quot;20300&quot; value=&quot;Slide 61 - &amp;quot;IFSP Child Outcomes&amp;quot;&quot;/&gt;&lt;property id=&quot;20307&quot; value=&quot;613&quot;/&gt;&lt;/object&gt;&lt;object type=&quot;3&quot; unique_id=&quot;14992&quot;&gt;&lt;property id=&quot;20148&quot; value=&quot;5&quot;/&gt;&lt;property id=&quot;20300&quot; value=&quot;Slide 62 - &amp;quot;IFSP Family Outcomes&amp;quot;&quot;/&gt;&lt;property id=&quot;20307&quot; value=&quot;614&quot;/&gt;&lt;/object&gt;&lt;object type=&quot;3&quot; unique_id=&quot;14993&quot;&gt;&lt;property id=&quot;20148&quot; value=&quot;5&quot;/&gt;&lt;property id=&quot;20300&quot; value=&quot;Slide 64 - &amp;quot;Third Word Rule&amp;quot;&quot;/&gt;&lt;property id=&quot;20307&quot; value=&quot;607&quot;/&gt;&lt;/object&gt;&lt;object type=&quot;3&quot; unique_id=&quot;14994&quot;&gt;&lt;property id=&quot;20148&quot; value=&quot;5&quot;/&gt;&lt;property id=&quot;20300&quot; value=&quot;Slide 90 - &amp;quot;Debrief&amp;#x0D;&amp;#x0A;Rating IFSP Outcomes&amp;#x0D;&amp;#x0A;and IEP Goals&amp;quot;&quot;/&gt;&lt;property id=&quot;20307&quot; value=&quot;608&quot;/&gt;&lt;/object&gt;&lt;object type=&quot;3&quot; unique_id=&quot;16046&quot;&gt;&lt;property id=&quot;20148&quot; value=&quot;5&quot;/&gt;&lt;property id=&quot;20300&quot; value=&quot;Slide 81 - &amp;quot;High-Quality, Functional IEP Goals&amp;quot;&quot;/&gt;&lt;property id=&quot;20307&quot; value=&quot;620&quot;/&gt;&lt;/object&gt;&lt;object type=&quot;3&quot; unique_id=&quot;16047&quot;&gt;&lt;property id=&quot;20148&quot; value=&quot;5&quot;/&gt;&lt;property id=&quot;20300&quot; value=&quot;Slide 94 - &amp;quot;Strategies to Meet IFSP Outcomes &amp;#x0D;&amp;#x0A;and Objectives to Meet IEP Goals&amp;quot;&quot;/&gt;&lt;property id=&quot;20307&quot; value=&quot;621&quot;/&gt;&lt;/object&gt;&lt;object type=&quot;3&quot; unique_id=&quot;16048&quot;&gt;&lt;property id=&quot;20148&quot; value=&quot;5&quot;/&gt;&lt;property id=&quot;20300&quot; value=&quot;Slide 9 - &amp;quot;Defining Engagement&amp;quot;&quot;/&gt;&lt;property id=&quot;20307&quot; value=&quot;628&quot;/&gt;&lt;/object&gt;&lt;object type=&quot;3&quot; unique_id=&quot;16049&quot;&gt;&lt;property id=&quot;20148&quot; value=&quot;5&quot;/&gt;&lt;property id=&quot;20300&quot; value=&quot;Slide 10 - &amp;quot;Engagement of Children with Disabilities&amp;quot;&quot;/&gt;&lt;property id=&quot;20307&quot; value=&quot;629&quot;/&gt;&lt;/object&gt;&lt;object type=&quot;3&quot; unique_id=&quot;16050&quot;&gt;&lt;property id=&quot;20148&quot; value=&quot;5&quot;/&gt;&lt;property id=&quot;20300&quot; value=&quot;Slide 30 - &amp;quot;SECTION 2&amp;#x0D;&amp;#x0A;___________________________________________________________&amp;#x0D;&amp;#x0A;&amp;#x0D;&amp;#x0A;Functional Assessment&amp;#x0D;&amp;#x0A;Adapted from material&quot;/&gt;&lt;property id=&quot;20307&quot; value=&quot;623&quot;/&gt;&lt;/object&gt;&lt;object type=&quot;3&quot; unique_id=&quot;16051&quot;&gt;&lt;property id=&quot;20148&quot; value=&quot;5&quot;/&gt;&lt;property id=&quot;20300&quot; value=&quot;Slide 44 - &amp;quot;How: Gathering Relevant Information…&amp;quot;&quot;/&gt;&lt;property id=&quot;20307&quot; value=&quot;622&quot;/&gt;&lt;/object&gt;&lt;object type=&quot;3&quot; unique_id=&quot;16052&quot;&gt;&lt;property id=&quot;20148&quot; value=&quot;5&quot;/&gt;&lt;property id=&quot;20300&quot; value=&quot;Slide 47 - &amp;quot;SECTION 3&amp;#x0D;&amp;#x0A;___________________________________________________________&amp;#x0D;&amp;#x0A;&amp;#x0D;&amp;#x0A;Integrating Functional Assessment and Outco&quot;/&gt;&lt;property id=&quot;20307&quot; value=&quot;624&quot;/&gt;&lt;/object&gt;&lt;object type=&quot;3&quot; unique_id=&quot;16053&quot;&gt;&lt;property id=&quot;20148&quot; value=&quot;5&quot;/&gt;&lt;property id=&quot;20300&quot; value=&quot;Slide 56 - &amp;quot;SECTION 4&amp;#x0D;&amp;#x0A;___________________________________________________________&amp;#x0D;&amp;#x0A;&amp;#x0D;&amp;#x0A;Functional, High-Quality IFSP Outcomes and &quot;/&gt;&lt;property id=&quot;20307&quot; value=&quot;625&quot;/&gt;&lt;/object&gt;&lt;object type=&quot;3&quot; unique_id=&quot;16054&quot;&gt;&lt;property id=&quot;20148&quot; value=&quot;5&quot;/&gt;&lt;property id=&quot;20300&quot; value=&quot;Slide 71 - &amp;quot;Family Outcome:  Example&amp;quot;&quot;/&gt;&lt;property id=&quot;20307&quot; value=&quot;630&quot;/&gt;&lt;/object&gt;&lt;object type=&quot;3&quot; unique_id=&quot;16055&quot;&gt;&lt;property id=&quot;20148&quot; value=&quot;5&quot;/&gt;&lt;property id=&quot;20300&quot; value=&quot;Slide 73 - &amp;quot;The IEP:  IDEA Requirements&amp;#x0D;&amp;#x0A;&amp;quot;&quot;/&gt;&lt;property id=&quot;20307&quot; value=&quot;631&quot;/&gt;&lt;/object&gt;&lt;object type=&quot;3&quot; unique_id=&quot;16056&quot;&gt;&lt;property id=&quot;20148&quot; value=&quot;5&quot;/&gt;&lt;property id=&quot;20300&quot; value=&quot;Slide 74 - &amp;quot;The IEP:  IDEA Requirements&amp;#x0D;&amp;#x0A;&amp;quot;&quot;/&gt;&lt;property id=&quot;20307&quot; value=&quot;632&quot;/&gt;&lt;/object&gt;&lt;object type=&quot;3&quot; unique_id=&quot;16057&quot;&gt;&lt;property id=&quot;20148&quot; value=&quot;5&quot;/&gt;&lt;property id=&quot;20300&quot; value=&quot;Slide 75 - &amp;quot;The IEP:  IDEA Requirements&amp;#x0D;&amp;#x0A;&amp;quot;&quot;/&gt;&lt;property id=&quot;20307&quot; value=&quot;633&quot;/&gt;&lt;/object&gt;&lt;object type=&quot;3&quot; unique_id=&quot;16058&quot;&gt;&lt;property id=&quot;20148&quot; value=&quot;5&quot;/&gt;&lt;property id=&quot;20300&quot; value=&quot;Slide 76 - &amp;quot;The IEP:  IDEA Requirements&amp;#x0D;&amp;#x0A;&amp;quot;&quot;/&gt;&lt;property id=&quot;20307&quot; value=&quot;634&quot;/&gt;&lt;/object&gt;&lt;object type=&quot;3&quot; unique_id=&quot;16059&quot;&gt;&lt;property id=&quot;20148&quot; value=&quot;5&quot;/&gt;&lt;property id=&quot;20300&quot; value=&quot;Slide 77 - &amp;quot;The IEP:  IDEA Requirements&amp;#x0D;&amp;#x0A;&amp;quot;&quot;/&gt;&lt;property id=&quot;20307&quot; value=&quot;635&quot;/&gt;&lt;/object&gt;&lt;object type=&quot;3&quot; unique_id=&quot;16060&quot;&gt;&lt;property id=&quot;20148&quot; value=&quot;5&quot;/&gt;&lt;property id=&quot;20300&quot; value=&quot;Slide 78 - &amp;quot;The IEP:  IDEA Requirements&amp;#x0D;&amp;#x0A;&amp;quot;&quot;/&gt;&lt;property id=&quot;20307&quot; value=&quot;636&quot;/&gt;&lt;/object&gt;&lt;object type=&quot;3&quot; unique_id=&quot;16061&quot;&gt;&lt;property id=&quot;20148&quot; value=&quot;5&quot;/&gt;&lt;property id=&quot;20300&quot; value=&quot;Slide 83 - &amp;quot;Developing  Functional IEP Goals&amp;quot;&quot;/&gt;&lt;property id=&quot;20307&quot; value=&quot;637&quot;/&gt;&lt;/object&gt;&lt;object type=&quot;3&quot; unique_id=&quot;16062&quot;&gt;&lt;property id=&quot;20148&quot; value=&quot;5&quot;/&gt;&lt;property id=&quot;20300&quot; value=&quot;Slide 84 - &amp;quot;Family Outcome:  Example&amp;quot;&quot;/&gt;&lt;property id=&quot;20307&quot; value=&quot;638&quot;/&gt;&lt;/object&gt;&lt;object type=&quot;3&quot; unique_id=&quot;16063&quot;&gt;&lt;property id=&quot;20148&quot; value=&quot;5&quot;/&gt;&lt;property id=&quot;20300&quot; value=&quot;Slide 86&quot;/&gt;&lt;property id=&quot;20307&quot; value=&quot;641&quot;/&gt;&lt;/object&gt;&lt;object type=&quot;3&quot; unique_id=&quot;16064&quot;&gt;&lt;property id=&quot;20148&quot; value=&quot;5&quot;/&gt;&lt;property id=&quot;20300&quot; value=&quot;Slide 87&quot;/&gt;&lt;property id=&quot;20307&quot; value=&quot;642&quot;/&gt;&lt;/object&gt;&lt;object type=&quot;3&quot; unique_id=&quot;16065&quot;&gt;&lt;property id=&quot;20148&quot; value=&quot;5&quot;/&gt;&lt;property id=&quot;20300&quot; value=&quot;Slide 88&quot;/&gt;&lt;property id=&quot;20307&quot; value=&quot;643&quot;/&gt;&lt;/object&gt;&lt;object type=&quot;3&quot; unique_id=&quot;16066&quot;&gt;&lt;property id=&quot;20148&quot; value=&quot;5&quot;/&gt;&lt;property id=&quot;20300&quot; value=&quot;Slide 89&quot;/&gt;&lt;property id=&quot;20307&quot; value=&quot;644&quot;/&gt;&lt;/object&gt;&lt;object type=&quot;3&quot; unique_id=&quot;16067&quot;&gt;&lt;property id=&quot;20148&quot; value=&quot;5&quot;/&gt;&lt;property id=&quot;20300&quot; value=&quot;Slide 93 - &amp;quot;SECTION 5&amp;#x0D;&amp;#x0A;___________________________________________________________&amp;#x0D;&amp;#x0A;&amp;#x0D;&amp;#x0A;IFSP Strategies to Meet Outcomes and IEP Ob&quot;/&gt;&lt;property id=&quot;20307&quot; value=&quot;626&quot;/&gt;&lt;/object&gt;&lt;object type=&quot;3&quot; unique_id=&quot;16068&quot;&gt;&lt;property id=&quot;20148&quot; value=&quot;5&quot;/&gt;&lt;property id=&quot;20300&quot; value=&quot;Slide 96 - &amp;quot;Developing Strategies&amp;#x0D;&amp;#x0A;to Meet IFSP Outcomes&amp;quot;&quot;/&gt;&lt;property id=&quot;20307&quot; value=&quot;639&quot;/&gt;&lt;/object&gt;&lt;object type=&quot;3&quot; unique_id=&quot;16069&quot;&gt;&lt;property id=&quot;20148&quot; value=&quot;5&quot;/&gt;&lt;property id=&quot;20300&quot; value=&quot;Slide 97 - &amp;quot;Developing Strategies&amp;#x0D;&amp;#x0A;to Meet IEP Goals&amp;quot;&quot;/&gt;&lt;property id=&quot;20307&quot; value=&quot;640&quot;/&gt;&lt;/object&gt;&lt;object type=&quot;3&quot; unique_id=&quot;16070&quot;&gt;&lt;property id=&quot;20148&quot; value=&quot;5&quot;/&gt;&lt;property id=&quot;20300&quot; value=&quot;Slide 102 - &amp;quot;SECTION 6&amp;#x0D;&amp;#x0A;___________________________________________________________&amp;#x0D;&amp;#x0A;&amp;#x0D;&amp;#x0A;Applying the Information: Practical Learni&quot;/&gt;&lt;property id=&quot;20307&quot; value=&quot;627&quot;/&gt;&lt;/object&gt;&lt;/object&gt;&lt;/object&gt;&lt;/database&gt;"/>
  <p:tag name="SECTOMILLISECCONVERTED" val="1"/>
</p:tagLst>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9842</TotalTime>
  <Words>1113</Words>
  <Application>Microsoft Office PowerPoint</Application>
  <PresentationFormat>On-screen Show (4:3)</PresentationFormat>
  <Paragraphs>179</Paragraphs>
  <Slides>31</Slides>
  <Notes>0</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1_Office Theme</vt:lpstr>
      <vt:lpstr>Leadership and DEC Recommended Practices:  Influencing People to Achieve Great Things</vt:lpstr>
      <vt:lpstr>Session Goals</vt:lpstr>
      <vt:lpstr>Who is here?</vt:lpstr>
      <vt:lpstr>Leadership and RP Considerations</vt:lpstr>
      <vt:lpstr>PowerPoint Presentation</vt:lpstr>
      <vt:lpstr>UPTA CAMP In MAINE!</vt:lpstr>
      <vt:lpstr>MAINE-VACATIONLAND</vt:lpstr>
      <vt:lpstr>Where did I begin?</vt:lpstr>
      <vt:lpstr>How does one create a culture and a climate?</vt:lpstr>
      <vt:lpstr>Creating the culture and climate</vt:lpstr>
      <vt:lpstr>Culture &amp; Climate</vt:lpstr>
      <vt:lpstr>Climate &amp; Culture</vt:lpstr>
      <vt:lpstr>STAYING ON MESSAGE</vt:lpstr>
      <vt:lpstr>What next?</vt:lpstr>
      <vt:lpstr>L.6 Partnerships!</vt:lpstr>
      <vt:lpstr>Last but not Least!</vt:lpstr>
      <vt:lpstr>MOST IMPORTANT!</vt:lpstr>
      <vt:lpstr>Virginia, Old Dominion!</vt:lpstr>
      <vt:lpstr>      https://www.ted.com/talks/angela_lee_duckworth_the_key_to_success_grit</vt:lpstr>
      <vt:lpstr>  L2. Leaders promote adherence to and model the DEC Code of Ethics, DEC Position Statements and Papers, and the DEC Recommended Practices. </vt:lpstr>
      <vt:lpstr>PowerPoint Presentation</vt:lpstr>
      <vt:lpstr>PowerPoint Presentation</vt:lpstr>
      <vt:lpstr>  L9. Leaders develop and implement an evidence-based professional development system or approach that provides practitioners a variety of supports to ensure they have the knowledge and skills needed to implement the DEC Recommended Practices.  </vt:lpstr>
      <vt:lpstr>PowerPoint Presentation</vt:lpstr>
      <vt:lpstr>PowerPoint Presentation</vt:lpstr>
      <vt:lpstr>  L10. Leaders ensure practitioners know and follow professional standards and all applicable laws and regulations governing service provision.  </vt:lpstr>
      <vt:lpstr>PowerPoint Presentation</vt:lpstr>
      <vt:lpstr>L11. Leaders collaborate with higher education, state licensing and certification agencies, practitioners, professional associations, and other stakeholders to develop or revise state competencies that align with DEC, Council for Exceptional Children (CEC), and other national professional standards.  </vt:lpstr>
      <vt:lpstr>PowerPoint Presentation</vt:lpstr>
      <vt:lpstr>PowerPoint Presentation</vt:lpstr>
      <vt:lpstr>Let’s talk about this</vt:lpstr>
    </vt:vector>
  </TitlesOfParts>
  <Company>MEDCOM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Younggno</dc:creator>
  <cp:lastModifiedBy>Crystal Garcia</cp:lastModifiedBy>
  <cp:revision>775</cp:revision>
  <dcterms:created xsi:type="dcterms:W3CDTF">2011-03-23T13:50:48Z</dcterms:created>
  <dcterms:modified xsi:type="dcterms:W3CDTF">2014-09-05T15:39:27Z</dcterms:modified>
</cp:coreProperties>
</file>