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256" r:id="rId4"/>
    <p:sldId id="270" r:id="rId5"/>
    <p:sldId id="337" r:id="rId6"/>
    <p:sldId id="264" r:id="rId7"/>
    <p:sldId id="266" r:id="rId8"/>
    <p:sldId id="261" r:id="rId9"/>
    <p:sldId id="271" r:id="rId10"/>
    <p:sldId id="262" r:id="rId11"/>
    <p:sldId id="272" r:id="rId12"/>
    <p:sldId id="263" r:id="rId13"/>
    <p:sldId id="273" r:id="rId14"/>
    <p:sldId id="297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53" r:id="rId29"/>
    <p:sldId id="335" r:id="rId30"/>
    <p:sldId id="336" r:id="rId31"/>
    <p:sldId id="321" r:id="rId32"/>
    <p:sldId id="265" r:id="rId33"/>
    <p:sldId id="292" r:id="rId34"/>
    <p:sldId id="293" r:id="rId35"/>
    <p:sldId id="268" r:id="rId36"/>
    <p:sldId id="295" r:id="rId37"/>
    <p:sldId id="296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CS WRRC" initials="" lastIdx="2" clrIdx="0"/>
  <p:cmAuthor id="1" name="Anne Lucas" initials="A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37B73A"/>
    <a:srgbClr val="C800C8"/>
    <a:srgbClr val="39B54A"/>
    <a:srgbClr val="FF00FF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48" autoAdjust="0"/>
  </p:normalViewPr>
  <p:slideViewPr>
    <p:cSldViewPr>
      <p:cViewPr>
        <p:scale>
          <a:sx n="85" d="100"/>
          <a:sy n="85" d="100"/>
        </p:scale>
        <p:origin x="-7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2D84C-2082-40F9-BA49-2F78DE287571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199AF00-E64F-4B8F-9EB3-0A4D9EF415E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FB94C536-4DB7-4AD5-8880-37DFF905C58F}" type="parTrans" cxnId="{7B3455E7-541F-40DE-8077-8C37388806A5}">
      <dgm:prSet/>
      <dgm:spPr/>
      <dgm:t>
        <a:bodyPr/>
        <a:lstStyle/>
        <a:p>
          <a:endParaRPr lang="en-US" sz="2400" b="1"/>
        </a:p>
      </dgm:t>
    </dgm:pt>
    <dgm:pt modelId="{108CA50B-B30B-4E37-8DAB-02ABB1F20251}" type="sibTrans" cxnId="{7B3455E7-541F-40DE-8077-8C37388806A5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53F4220C-7BFE-47EA-97B7-29639539A23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gm:t>
    </dgm:pt>
    <dgm:pt modelId="{54792A71-06E8-4F17-920A-B088B261B0A0}" type="parTrans" cxnId="{75A37AB1-463A-4796-9AF5-D5B3E1F722F4}">
      <dgm:prSet/>
      <dgm:spPr/>
      <dgm:t>
        <a:bodyPr/>
        <a:lstStyle/>
        <a:p>
          <a:endParaRPr lang="en-US" sz="2400" b="1"/>
        </a:p>
      </dgm:t>
    </dgm:pt>
    <dgm:pt modelId="{6A783179-9F8C-46EF-9CFE-A62D877007C3}" type="sibTrans" cxnId="{75A37AB1-463A-4796-9AF5-D5B3E1F722F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7923AD55-1625-4883-909B-E48A5A30852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gm:t>
    </dgm:pt>
    <dgm:pt modelId="{2DC69B9C-A6FD-418A-954D-FA7FB6A2B6A3}" type="parTrans" cxnId="{244972F3-1129-4289-82B1-FECD2B1D842B}">
      <dgm:prSet/>
      <dgm:spPr/>
      <dgm:t>
        <a:bodyPr/>
        <a:lstStyle/>
        <a:p>
          <a:endParaRPr lang="en-US" sz="2400" b="1"/>
        </a:p>
      </dgm:t>
    </dgm:pt>
    <dgm:pt modelId="{84270EC3-C2A0-48B5-A291-65CE7D593A08}" type="sibTrans" cxnId="{244972F3-1129-4289-82B1-FECD2B1D842B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1AED3C8F-DA71-4600-BB9A-FE92C04A712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gm:t>
    </dgm:pt>
    <dgm:pt modelId="{B45B2B8A-F4A1-4461-8735-3727626D887D}" type="parTrans" cxnId="{398FB2A1-E5DE-4D34-8898-7F3A8943F234}">
      <dgm:prSet/>
      <dgm:spPr/>
      <dgm:t>
        <a:bodyPr/>
        <a:lstStyle/>
        <a:p>
          <a:endParaRPr lang="en-US" sz="2400" b="1"/>
        </a:p>
      </dgm:t>
    </dgm:pt>
    <dgm:pt modelId="{E3F220D4-C66B-4351-99E4-AE97ABB11074}" type="sibTrans" cxnId="{398FB2A1-E5DE-4D34-8898-7F3A8943F23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FBDB0C3-78D7-455B-8451-0AE338BDA80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01AFA96A-9A50-442C-9E4C-AA4489D8C8AC}" type="parTrans" cxnId="{9121ED61-FACD-4479-88E9-ADC6BE34D9EE}">
      <dgm:prSet/>
      <dgm:spPr/>
      <dgm:t>
        <a:bodyPr/>
        <a:lstStyle/>
        <a:p>
          <a:endParaRPr lang="en-US" sz="2400" b="1"/>
        </a:p>
      </dgm:t>
    </dgm:pt>
    <dgm:pt modelId="{E9EF881B-73E3-4778-BB61-5EB7DE20F5DB}" type="sibTrans" cxnId="{9121ED61-FACD-4479-88E9-ADC6BE34D9EE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0E5ACF2-0273-411A-879A-9925FE719BF5}">
      <dgm:prSet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gm:t>
    </dgm:pt>
    <dgm:pt modelId="{3B86FA39-C72A-4A1F-B1DA-BA65A3D99A2F}" type="parTrans" cxnId="{33099247-2ACD-49E9-9136-9AFDC7CEE0DD}">
      <dgm:prSet/>
      <dgm:spPr/>
      <dgm:t>
        <a:bodyPr/>
        <a:lstStyle/>
        <a:p>
          <a:endParaRPr lang="en-US" sz="2400" b="1"/>
        </a:p>
      </dgm:t>
    </dgm:pt>
    <dgm:pt modelId="{C2E5790F-ABA7-4ECE-B986-92FC5832C82A}" type="sibTrans" cxnId="{33099247-2ACD-49E9-9136-9AFDC7CEE0DD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41A09DFA-DEC9-43A8-B777-035496014ECD}" type="pres">
      <dgm:prSet presAssocID="{D392D84C-2082-40F9-BA49-2F78DE2875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AB8-7E36-4448-861C-0ABAA950CA94}" type="pres">
      <dgm:prSet presAssocID="{F199AF00-E64F-4B8F-9EB3-0A4D9EF415EE}" presName="node" presStyleLbl="node1" presStyleIdx="0" presStyleCnt="6" custScaleX="142126" custScaleY="84198" custRadScaleRad="105275" custRadScaleInc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D1A13-4872-4DD7-BDEB-60E4948405A2}" type="pres">
      <dgm:prSet presAssocID="{F199AF00-E64F-4B8F-9EB3-0A4D9EF415EE}" presName="spNode" presStyleCnt="0"/>
      <dgm:spPr/>
    </dgm:pt>
    <dgm:pt modelId="{428D5327-0D4C-4828-9579-EE55DE1C1F4F}" type="pres">
      <dgm:prSet presAssocID="{108CA50B-B30B-4E37-8DAB-02ABB1F20251}" presName="sibTrans" presStyleLbl="sibTrans1D1" presStyleIdx="0" presStyleCnt="6" custScaleX="2000000"/>
      <dgm:spPr/>
      <dgm:t>
        <a:bodyPr/>
        <a:lstStyle/>
        <a:p>
          <a:endParaRPr lang="en-US"/>
        </a:p>
      </dgm:t>
    </dgm:pt>
    <dgm:pt modelId="{BB5F9C40-3784-4B5C-BA20-4F2C7877C189}" type="pres">
      <dgm:prSet presAssocID="{53F4220C-7BFE-47EA-97B7-29639539A232}" presName="node" presStyleLbl="node1" presStyleIdx="1" presStyleCnt="6" custScaleX="142126" custScaleY="69762" custRadScaleRad="85623" custRadScaleInc="-8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9C31-CFE7-43D6-BAE8-16707370C63A}" type="pres">
      <dgm:prSet presAssocID="{53F4220C-7BFE-47EA-97B7-29639539A232}" presName="spNode" presStyleCnt="0"/>
      <dgm:spPr/>
    </dgm:pt>
    <dgm:pt modelId="{35EA4C19-5AB0-42E5-BABB-28224802ED9F}" type="pres">
      <dgm:prSet presAssocID="{6A783179-9F8C-46EF-9CFE-A62D877007C3}" presName="sibTrans" presStyleLbl="sibTrans1D1" presStyleIdx="1" presStyleCnt="6" custScaleX="2000000"/>
      <dgm:spPr/>
      <dgm:t>
        <a:bodyPr/>
        <a:lstStyle/>
        <a:p>
          <a:endParaRPr lang="en-US"/>
        </a:p>
      </dgm:t>
    </dgm:pt>
    <dgm:pt modelId="{DBA84989-3C4F-4A5B-AA89-FEEBEEB54868}" type="pres">
      <dgm:prSet presAssocID="{7923AD55-1625-4883-909B-E48A5A308523}" presName="node" presStyleLbl="node1" presStyleIdx="2" presStyleCnt="6" custScaleX="142126" custScaleY="77748" custRadScaleRad="87838" custRadScaleInc="1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033A3-92CA-4E86-8100-5CEB38239FE5}" type="pres">
      <dgm:prSet presAssocID="{7923AD55-1625-4883-909B-E48A5A308523}" presName="spNode" presStyleCnt="0"/>
      <dgm:spPr/>
    </dgm:pt>
    <dgm:pt modelId="{71EFCEEB-E309-4C37-A9C4-A9484EB663A0}" type="pres">
      <dgm:prSet presAssocID="{84270EC3-C2A0-48B5-A291-65CE7D593A08}" presName="sibTrans" presStyleLbl="sibTrans1D1" presStyleIdx="2" presStyleCnt="6" custScaleX="2000000"/>
      <dgm:spPr/>
      <dgm:t>
        <a:bodyPr/>
        <a:lstStyle/>
        <a:p>
          <a:endParaRPr lang="en-US"/>
        </a:p>
      </dgm:t>
    </dgm:pt>
    <dgm:pt modelId="{44AB7EDA-DE88-42FA-B705-E49DC886ED24}" type="pres">
      <dgm:prSet presAssocID="{1AED3C8F-DA71-4600-BB9A-FE92C04A712C}" presName="node" presStyleLbl="node1" presStyleIdx="3" presStyleCnt="6" custScaleX="142126" custScaleY="74598" custRadScaleRad="104417" custRadScaleInc="-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9C28E-059B-459F-9B10-75450CCFE47C}" type="pres">
      <dgm:prSet presAssocID="{1AED3C8F-DA71-4600-BB9A-FE92C04A712C}" presName="spNode" presStyleCnt="0"/>
      <dgm:spPr/>
    </dgm:pt>
    <dgm:pt modelId="{40085A43-4CC6-4DB2-80B8-FB07A8A078F6}" type="pres">
      <dgm:prSet presAssocID="{E3F220D4-C66B-4351-99E4-AE97ABB11074}" presName="sibTrans" presStyleLbl="sibTrans1D1" presStyleIdx="3" presStyleCnt="6" custScaleX="2000000"/>
      <dgm:spPr/>
      <dgm:t>
        <a:bodyPr/>
        <a:lstStyle/>
        <a:p>
          <a:endParaRPr lang="en-US"/>
        </a:p>
      </dgm:t>
    </dgm:pt>
    <dgm:pt modelId="{836D1FAC-AB2F-4314-85B3-B75F5E2A4132}" type="pres">
      <dgm:prSet presAssocID="{2FBDB0C3-78D7-455B-8451-0AE338BDA806}" presName="node" presStyleLbl="node1" presStyleIdx="4" presStyleCnt="6" custScaleX="154113" custScaleY="72950" custRadScaleRad="91662" custRadScaleInc="-1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747C0-980B-4897-B11B-3E6F5EF344A1}" type="pres">
      <dgm:prSet presAssocID="{2FBDB0C3-78D7-455B-8451-0AE338BDA806}" presName="spNode" presStyleCnt="0"/>
      <dgm:spPr/>
    </dgm:pt>
    <dgm:pt modelId="{97E61DCA-683E-4673-ADA8-476AC1B48A04}" type="pres">
      <dgm:prSet presAssocID="{E9EF881B-73E3-4778-BB61-5EB7DE20F5DB}" presName="sibTrans" presStyleLbl="sibTrans1D1" presStyleIdx="4" presStyleCnt="6" custScaleX="2000000"/>
      <dgm:spPr/>
      <dgm:t>
        <a:bodyPr/>
        <a:lstStyle/>
        <a:p>
          <a:endParaRPr lang="en-US"/>
        </a:p>
      </dgm:t>
    </dgm:pt>
    <dgm:pt modelId="{AB82081D-7C67-40A7-B687-A69BB7943F84}" type="pres">
      <dgm:prSet presAssocID="{20E5ACF2-0273-411A-879A-9925FE719BF5}" presName="node" presStyleLbl="node1" presStyleIdx="5" presStyleCnt="6" custScaleX="142126" custScaleY="77752" custRadScaleRad="88469" custRadScaleInc="-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A412B-03E2-4B6F-ADD1-A9783FE518EE}" type="pres">
      <dgm:prSet presAssocID="{20E5ACF2-0273-411A-879A-9925FE719BF5}" presName="spNode" presStyleCnt="0"/>
      <dgm:spPr/>
    </dgm:pt>
    <dgm:pt modelId="{FCB1E8BD-8392-40A5-B480-CA0691EB20D3}" type="pres">
      <dgm:prSet presAssocID="{C2E5790F-ABA7-4ECE-B986-92FC5832C82A}" presName="sibTrans" presStyleLbl="sibTrans1D1" presStyleIdx="5" presStyleCnt="6" custScaleX="2000000"/>
      <dgm:spPr/>
      <dgm:t>
        <a:bodyPr/>
        <a:lstStyle/>
        <a:p>
          <a:endParaRPr lang="en-US"/>
        </a:p>
      </dgm:t>
    </dgm:pt>
  </dgm:ptLst>
  <dgm:cxnLst>
    <dgm:cxn modelId="{398FB2A1-E5DE-4D34-8898-7F3A8943F234}" srcId="{D392D84C-2082-40F9-BA49-2F78DE287571}" destId="{1AED3C8F-DA71-4600-BB9A-FE92C04A712C}" srcOrd="3" destOrd="0" parTransId="{B45B2B8A-F4A1-4461-8735-3727626D887D}" sibTransId="{E3F220D4-C66B-4351-99E4-AE97ABB11074}"/>
    <dgm:cxn modelId="{EB740794-3ED1-48E7-B599-825540AA368B}" type="presOf" srcId="{F199AF00-E64F-4B8F-9EB3-0A4D9EF415EE}" destId="{A513EAB8-7E36-4448-861C-0ABAA950CA94}" srcOrd="0" destOrd="0" presId="urn:microsoft.com/office/officeart/2005/8/layout/cycle6"/>
    <dgm:cxn modelId="{33099247-2ACD-49E9-9136-9AFDC7CEE0DD}" srcId="{D392D84C-2082-40F9-BA49-2F78DE287571}" destId="{20E5ACF2-0273-411A-879A-9925FE719BF5}" srcOrd="5" destOrd="0" parTransId="{3B86FA39-C72A-4A1F-B1DA-BA65A3D99A2F}" sibTransId="{C2E5790F-ABA7-4ECE-B986-92FC5832C82A}"/>
    <dgm:cxn modelId="{468715F7-0E38-48DF-AB42-08915BA92A01}" type="presOf" srcId="{E3F220D4-C66B-4351-99E4-AE97ABB11074}" destId="{40085A43-4CC6-4DB2-80B8-FB07A8A078F6}" srcOrd="0" destOrd="0" presId="urn:microsoft.com/office/officeart/2005/8/layout/cycle6"/>
    <dgm:cxn modelId="{8AA2BA18-C457-4D56-AEAB-008F8C4C86D9}" type="presOf" srcId="{E9EF881B-73E3-4778-BB61-5EB7DE20F5DB}" destId="{97E61DCA-683E-4673-ADA8-476AC1B48A04}" srcOrd="0" destOrd="0" presId="urn:microsoft.com/office/officeart/2005/8/layout/cycle6"/>
    <dgm:cxn modelId="{9121ED61-FACD-4479-88E9-ADC6BE34D9EE}" srcId="{D392D84C-2082-40F9-BA49-2F78DE287571}" destId="{2FBDB0C3-78D7-455B-8451-0AE338BDA806}" srcOrd="4" destOrd="0" parTransId="{01AFA96A-9A50-442C-9E4C-AA4489D8C8AC}" sibTransId="{E9EF881B-73E3-4778-BB61-5EB7DE20F5DB}"/>
    <dgm:cxn modelId="{7B3455E7-541F-40DE-8077-8C37388806A5}" srcId="{D392D84C-2082-40F9-BA49-2F78DE287571}" destId="{F199AF00-E64F-4B8F-9EB3-0A4D9EF415EE}" srcOrd="0" destOrd="0" parTransId="{FB94C536-4DB7-4AD5-8880-37DFF905C58F}" sibTransId="{108CA50B-B30B-4E37-8DAB-02ABB1F20251}"/>
    <dgm:cxn modelId="{70F7D93A-DDB8-408D-B435-19C70A04E880}" type="presOf" srcId="{C2E5790F-ABA7-4ECE-B986-92FC5832C82A}" destId="{FCB1E8BD-8392-40A5-B480-CA0691EB20D3}" srcOrd="0" destOrd="0" presId="urn:microsoft.com/office/officeart/2005/8/layout/cycle6"/>
    <dgm:cxn modelId="{A5702AF3-F743-43CF-887B-A69D0637D76D}" type="presOf" srcId="{1AED3C8F-DA71-4600-BB9A-FE92C04A712C}" destId="{44AB7EDA-DE88-42FA-B705-E49DC886ED24}" srcOrd="0" destOrd="0" presId="urn:microsoft.com/office/officeart/2005/8/layout/cycle6"/>
    <dgm:cxn modelId="{244972F3-1129-4289-82B1-FECD2B1D842B}" srcId="{D392D84C-2082-40F9-BA49-2F78DE287571}" destId="{7923AD55-1625-4883-909B-E48A5A308523}" srcOrd="2" destOrd="0" parTransId="{2DC69B9C-A6FD-418A-954D-FA7FB6A2B6A3}" sibTransId="{84270EC3-C2A0-48B5-A291-65CE7D593A08}"/>
    <dgm:cxn modelId="{42A371FB-D06A-4FC5-BA94-E749E3A428B9}" type="presOf" srcId="{6A783179-9F8C-46EF-9CFE-A62D877007C3}" destId="{35EA4C19-5AB0-42E5-BABB-28224802ED9F}" srcOrd="0" destOrd="0" presId="urn:microsoft.com/office/officeart/2005/8/layout/cycle6"/>
    <dgm:cxn modelId="{868FBBA4-0FEC-4359-9F05-5B2CAEF12377}" type="presOf" srcId="{D392D84C-2082-40F9-BA49-2F78DE287571}" destId="{41A09DFA-DEC9-43A8-B777-035496014ECD}" srcOrd="0" destOrd="0" presId="urn:microsoft.com/office/officeart/2005/8/layout/cycle6"/>
    <dgm:cxn modelId="{747BAD73-019B-499B-9982-5FC2A39F5941}" type="presOf" srcId="{2FBDB0C3-78D7-455B-8451-0AE338BDA806}" destId="{836D1FAC-AB2F-4314-85B3-B75F5E2A4132}" srcOrd="0" destOrd="0" presId="urn:microsoft.com/office/officeart/2005/8/layout/cycle6"/>
    <dgm:cxn modelId="{C4DCE3E5-A313-4277-9FD5-AD725AC6419A}" type="presOf" srcId="{84270EC3-C2A0-48B5-A291-65CE7D593A08}" destId="{71EFCEEB-E309-4C37-A9C4-A9484EB663A0}" srcOrd="0" destOrd="0" presId="urn:microsoft.com/office/officeart/2005/8/layout/cycle6"/>
    <dgm:cxn modelId="{B8F15F82-A2D4-49AA-B3DA-D5794A2AA899}" type="presOf" srcId="{7923AD55-1625-4883-909B-E48A5A308523}" destId="{DBA84989-3C4F-4A5B-AA89-FEEBEEB54868}" srcOrd="0" destOrd="0" presId="urn:microsoft.com/office/officeart/2005/8/layout/cycle6"/>
    <dgm:cxn modelId="{68B019AA-13DD-4E27-973D-80AB4C3B0334}" type="presOf" srcId="{53F4220C-7BFE-47EA-97B7-29639539A232}" destId="{BB5F9C40-3784-4B5C-BA20-4F2C7877C189}" srcOrd="0" destOrd="0" presId="urn:microsoft.com/office/officeart/2005/8/layout/cycle6"/>
    <dgm:cxn modelId="{CDB2B1C8-71D5-45B8-8E92-361529A2667B}" type="presOf" srcId="{108CA50B-B30B-4E37-8DAB-02ABB1F20251}" destId="{428D5327-0D4C-4828-9579-EE55DE1C1F4F}" srcOrd="0" destOrd="0" presId="urn:microsoft.com/office/officeart/2005/8/layout/cycle6"/>
    <dgm:cxn modelId="{75A37AB1-463A-4796-9AF5-D5B3E1F722F4}" srcId="{D392D84C-2082-40F9-BA49-2F78DE287571}" destId="{53F4220C-7BFE-47EA-97B7-29639539A232}" srcOrd="1" destOrd="0" parTransId="{54792A71-06E8-4F17-920A-B088B261B0A0}" sibTransId="{6A783179-9F8C-46EF-9CFE-A62D877007C3}"/>
    <dgm:cxn modelId="{A9BF91E7-2895-4D5D-AE60-09A8EA7CB3F6}" type="presOf" srcId="{20E5ACF2-0273-411A-879A-9925FE719BF5}" destId="{AB82081D-7C67-40A7-B687-A69BB7943F84}" srcOrd="0" destOrd="0" presId="urn:microsoft.com/office/officeart/2005/8/layout/cycle6"/>
    <dgm:cxn modelId="{3509CE8E-8F84-4FF9-9076-1535919E84D4}" type="presParOf" srcId="{41A09DFA-DEC9-43A8-B777-035496014ECD}" destId="{A513EAB8-7E36-4448-861C-0ABAA950CA94}" srcOrd="0" destOrd="0" presId="urn:microsoft.com/office/officeart/2005/8/layout/cycle6"/>
    <dgm:cxn modelId="{DC3719C6-77C7-4770-BA35-64D114657B21}" type="presParOf" srcId="{41A09DFA-DEC9-43A8-B777-035496014ECD}" destId="{F11D1A13-4872-4DD7-BDEB-60E4948405A2}" srcOrd="1" destOrd="0" presId="urn:microsoft.com/office/officeart/2005/8/layout/cycle6"/>
    <dgm:cxn modelId="{B0766444-DC82-43FA-A7CD-1BCA438123AB}" type="presParOf" srcId="{41A09DFA-DEC9-43A8-B777-035496014ECD}" destId="{428D5327-0D4C-4828-9579-EE55DE1C1F4F}" srcOrd="2" destOrd="0" presId="urn:microsoft.com/office/officeart/2005/8/layout/cycle6"/>
    <dgm:cxn modelId="{B10602E1-AB41-4D20-A1B5-014B1E756347}" type="presParOf" srcId="{41A09DFA-DEC9-43A8-B777-035496014ECD}" destId="{BB5F9C40-3784-4B5C-BA20-4F2C7877C189}" srcOrd="3" destOrd="0" presId="urn:microsoft.com/office/officeart/2005/8/layout/cycle6"/>
    <dgm:cxn modelId="{B7C91815-9D02-4259-9EFF-B4A05E84B694}" type="presParOf" srcId="{41A09DFA-DEC9-43A8-B777-035496014ECD}" destId="{6C269C31-CFE7-43D6-BAE8-16707370C63A}" srcOrd="4" destOrd="0" presId="urn:microsoft.com/office/officeart/2005/8/layout/cycle6"/>
    <dgm:cxn modelId="{0A5C75AC-2EA5-475C-BE5E-768CD71B8D30}" type="presParOf" srcId="{41A09DFA-DEC9-43A8-B777-035496014ECD}" destId="{35EA4C19-5AB0-42E5-BABB-28224802ED9F}" srcOrd="5" destOrd="0" presId="urn:microsoft.com/office/officeart/2005/8/layout/cycle6"/>
    <dgm:cxn modelId="{4291C6C2-158D-4D9E-95B8-55AAFA15E085}" type="presParOf" srcId="{41A09DFA-DEC9-43A8-B777-035496014ECD}" destId="{DBA84989-3C4F-4A5B-AA89-FEEBEEB54868}" srcOrd="6" destOrd="0" presId="urn:microsoft.com/office/officeart/2005/8/layout/cycle6"/>
    <dgm:cxn modelId="{A55EABD7-0EF0-4788-B2F4-6C5C36112C0A}" type="presParOf" srcId="{41A09DFA-DEC9-43A8-B777-035496014ECD}" destId="{652033A3-92CA-4E86-8100-5CEB38239FE5}" srcOrd="7" destOrd="0" presId="urn:microsoft.com/office/officeart/2005/8/layout/cycle6"/>
    <dgm:cxn modelId="{8786DB77-A6E1-48CA-9DF7-C0215D1FCF28}" type="presParOf" srcId="{41A09DFA-DEC9-43A8-B777-035496014ECD}" destId="{71EFCEEB-E309-4C37-A9C4-A9484EB663A0}" srcOrd="8" destOrd="0" presId="urn:microsoft.com/office/officeart/2005/8/layout/cycle6"/>
    <dgm:cxn modelId="{8E4BC6AE-4104-4EFA-83AC-41C7C2C1C066}" type="presParOf" srcId="{41A09DFA-DEC9-43A8-B777-035496014ECD}" destId="{44AB7EDA-DE88-42FA-B705-E49DC886ED24}" srcOrd="9" destOrd="0" presId="urn:microsoft.com/office/officeart/2005/8/layout/cycle6"/>
    <dgm:cxn modelId="{3FB24E2E-CE1E-4B64-A79A-8CF68E5CBD73}" type="presParOf" srcId="{41A09DFA-DEC9-43A8-B777-035496014ECD}" destId="{1119C28E-059B-459F-9B10-75450CCFE47C}" srcOrd="10" destOrd="0" presId="urn:microsoft.com/office/officeart/2005/8/layout/cycle6"/>
    <dgm:cxn modelId="{3FA6D86E-13C8-4E43-87B9-EC4E8EE60BFC}" type="presParOf" srcId="{41A09DFA-DEC9-43A8-B777-035496014ECD}" destId="{40085A43-4CC6-4DB2-80B8-FB07A8A078F6}" srcOrd="11" destOrd="0" presId="urn:microsoft.com/office/officeart/2005/8/layout/cycle6"/>
    <dgm:cxn modelId="{4A0C060C-9941-41C8-82EC-CE913CE8686A}" type="presParOf" srcId="{41A09DFA-DEC9-43A8-B777-035496014ECD}" destId="{836D1FAC-AB2F-4314-85B3-B75F5E2A4132}" srcOrd="12" destOrd="0" presId="urn:microsoft.com/office/officeart/2005/8/layout/cycle6"/>
    <dgm:cxn modelId="{F069660B-25AA-40DC-8140-DB97A41B2FAD}" type="presParOf" srcId="{41A09DFA-DEC9-43A8-B777-035496014ECD}" destId="{304747C0-980B-4897-B11B-3E6F5EF344A1}" srcOrd="13" destOrd="0" presId="urn:microsoft.com/office/officeart/2005/8/layout/cycle6"/>
    <dgm:cxn modelId="{C8E18479-E382-4FA7-83C7-66D04F891AA7}" type="presParOf" srcId="{41A09DFA-DEC9-43A8-B777-035496014ECD}" destId="{97E61DCA-683E-4673-ADA8-476AC1B48A04}" srcOrd="14" destOrd="0" presId="urn:microsoft.com/office/officeart/2005/8/layout/cycle6"/>
    <dgm:cxn modelId="{420F4399-7F11-480B-B9AD-2480DF50EC26}" type="presParOf" srcId="{41A09DFA-DEC9-43A8-B777-035496014ECD}" destId="{AB82081D-7C67-40A7-B687-A69BB7943F84}" srcOrd="15" destOrd="0" presId="urn:microsoft.com/office/officeart/2005/8/layout/cycle6"/>
    <dgm:cxn modelId="{4F4673B2-A4C4-457D-AB20-6265C5E75AE2}" type="presParOf" srcId="{41A09DFA-DEC9-43A8-B777-035496014ECD}" destId="{439A412B-03E2-4B6F-ADD1-A9783FE518EE}" srcOrd="16" destOrd="0" presId="urn:microsoft.com/office/officeart/2005/8/layout/cycle6"/>
    <dgm:cxn modelId="{9025A0E8-CCAC-4851-A425-FE8E0559F9FE}" type="presParOf" srcId="{41A09DFA-DEC9-43A8-B777-035496014ECD}" destId="{FCB1E8BD-8392-40A5-B480-CA0691EB20D3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2D84C-2082-40F9-BA49-2F78DE287571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199AF00-E64F-4B8F-9EB3-0A4D9EF415E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FB94C536-4DB7-4AD5-8880-37DFF905C58F}" type="parTrans" cxnId="{7B3455E7-541F-40DE-8077-8C37388806A5}">
      <dgm:prSet/>
      <dgm:spPr/>
      <dgm:t>
        <a:bodyPr/>
        <a:lstStyle/>
        <a:p>
          <a:endParaRPr lang="en-US" sz="2400" b="1"/>
        </a:p>
      </dgm:t>
    </dgm:pt>
    <dgm:pt modelId="{108CA50B-B30B-4E37-8DAB-02ABB1F20251}" type="sibTrans" cxnId="{7B3455E7-541F-40DE-8077-8C37388806A5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53F4220C-7BFE-47EA-97B7-29639539A23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gm:t>
    </dgm:pt>
    <dgm:pt modelId="{54792A71-06E8-4F17-920A-B088B261B0A0}" type="parTrans" cxnId="{75A37AB1-463A-4796-9AF5-D5B3E1F722F4}">
      <dgm:prSet/>
      <dgm:spPr/>
      <dgm:t>
        <a:bodyPr/>
        <a:lstStyle/>
        <a:p>
          <a:endParaRPr lang="en-US" sz="2400" b="1"/>
        </a:p>
      </dgm:t>
    </dgm:pt>
    <dgm:pt modelId="{6A783179-9F8C-46EF-9CFE-A62D877007C3}" type="sibTrans" cxnId="{75A37AB1-463A-4796-9AF5-D5B3E1F722F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7923AD55-1625-4883-909B-E48A5A30852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gm:t>
    </dgm:pt>
    <dgm:pt modelId="{2DC69B9C-A6FD-418A-954D-FA7FB6A2B6A3}" type="parTrans" cxnId="{244972F3-1129-4289-82B1-FECD2B1D842B}">
      <dgm:prSet/>
      <dgm:spPr/>
      <dgm:t>
        <a:bodyPr/>
        <a:lstStyle/>
        <a:p>
          <a:endParaRPr lang="en-US" sz="2400" b="1"/>
        </a:p>
      </dgm:t>
    </dgm:pt>
    <dgm:pt modelId="{84270EC3-C2A0-48B5-A291-65CE7D593A08}" type="sibTrans" cxnId="{244972F3-1129-4289-82B1-FECD2B1D842B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1AED3C8F-DA71-4600-BB9A-FE92C04A712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gm:t>
    </dgm:pt>
    <dgm:pt modelId="{B45B2B8A-F4A1-4461-8735-3727626D887D}" type="parTrans" cxnId="{398FB2A1-E5DE-4D34-8898-7F3A8943F234}">
      <dgm:prSet/>
      <dgm:spPr/>
      <dgm:t>
        <a:bodyPr/>
        <a:lstStyle/>
        <a:p>
          <a:endParaRPr lang="en-US" sz="2400" b="1"/>
        </a:p>
      </dgm:t>
    </dgm:pt>
    <dgm:pt modelId="{E3F220D4-C66B-4351-99E4-AE97ABB11074}" type="sibTrans" cxnId="{398FB2A1-E5DE-4D34-8898-7F3A8943F23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FBDB0C3-78D7-455B-8451-0AE338BDA80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01AFA96A-9A50-442C-9E4C-AA4489D8C8AC}" type="parTrans" cxnId="{9121ED61-FACD-4479-88E9-ADC6BE34D9EE}">
      <dgm:prSet/>
      <dgm:spPr/>
      <dgm:t>
        <a:bodyPr/>
        <a:lstStyle/>
        <a:p>
          <a:endParaRPr lang="en-US" sz="2400" b="1"/>
        </a:p>
      </dgm:t>
    </dgm:pt>
    <dgm:pt modelId="{E9EF881B-73E3-4778-BB61-5EB7DE20F5DB}" type="sibTrans" cxnId="{9121ED61-FACD-4479-88E9-ADC6BE34D9EE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0E5ACF2-0273-411A-879A-9925FE719BF5}">
      <dgm:prSet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gm:t>
    </dgm:pt>
    <dgm:pt modelId="{3B86FA39-C72A-4A1F-B1DA-BA65A3D99A2F}" type="parTrans" cxnId="{33099247-2ACD-49E9-9136-9AFDC7CEE0DD}">
      <dgm:prSet/>
      <dgm:spPr/>
      <dgm:t>
        <a:bodyPr/>
        <a:lstStyle/>
        <a:p>
          <a:endParaRPr lang="en-US" sz="2400" b="1"/>
        </a:p>
      </dgm:t>
    </dgm:pt>
    <dgm:pt modelId="{C2E5790F-ABA7-4ECE-B986-92FC5832C82A}" type="sibTrans" cxnId="{33099247-2ACD-49E9-9136-9AFDC7CEE0DD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41A09DFA-DEC9-43A8-B777-035496014ECD}" type="pres">
      <dgm:prSet presAssocID="{D392D84C-2082-40F9-BA49-2F78DE2875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AB8-7E36-4448-861C-0ABAA950CA94}" type="pres">
      <dgm:prSet presAssocID="{F199AF00-E64F-4B8F-9EB3-0A4D9EF415EE}" presName="node" presStyleLbl="node1" presStyleIdx="0" presStyleCnt="6" custScaleX="142126" custScaleY="84198" custRadScaleRad="105275" custRadScaleInc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D1A13-4872-4DD7-BDEB-60E4948405A2}" type="pres">
      <dgm:prSet presAssocID="{F199AF00-E64F-4B8F-9EB3-0A4D9EF415EE}" presName="spNode" presStyleCnt="0"/>
      <dgm:spPr/>
    </dgm:pt>
    <dgm:pt modelId="{428D5327-0D4C-4828-9579-EE55DE1C1F4F}" type="pres">
      <dgm:prSet presAssocID="{108CA50B-B30B-4E37-8DAB-02ABB1F20251}" presName="sibTrans" presStyleLbl="sibTrans1D1" presStyleIdx="0" presStyleCnt="6" custScaleX="2000000"/>
      <dgm:spPr/>
      <dgm:t>
        <a:bodyPr/>
        <a:lstStyle/>
        <a:p>
          <a:endParaRPr lang="en-US"/>
        </a:p>
      </dgm:t>
    </dgm:pt>
    <dgm:pt modelId="{BB5F9C40-3784-4B5C-BA20-4F2C7877C189}" type="pres">
      <dgm:prSet presAssocID="{53F4220C-7BFE-47EA-97B7-29639539A232}" presName="node" presStyleLbl="node1" presStyleIdx="1" presStyleCnt="6" custScaleX="142126" custScaleY="69762" custRadScaleRad="85623" custRadScaleInc="-8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9C31-CFE7-43D6-BAE8-16707370C63A}" type="pres">
      <dgm:prSet presAssocID="{53F4220C-7BFE-47EA-97B7-29639539A232}" presName="spNode" presStyleCnt="0"/>
      <dgm:spPr/>
    </dgm:pt>
    <dgm:pt modelId="{35EA4C19-5AB0-42E5-BABB-28224802ED9F}" type="pres">
      <dgm:prSet presAssocID="{6A783179-9F8C-46EF-9CFE-A62D877007C3}" presName="sibTrans" presStyleLbl="sibTrans1D1" presStyleIdx="1" presStyleCnt="6" custScaleX="2000000"/>
      <dgm:spPr/>
      <dgm:t>
        <a:bodyPr/>
        <a:lstStyle/>
        <a:p>
          <a:endParaRPr lang="en-US"/>
        </a:p>
      </dgm:t>
    </dgm:pt>
    <dgm:pt modelId="{DBA84989-3C4F-4A5B-AA89-FEEBEEB54868}" type="pres">
      <dgm:prSet presAssocID="{7923AD55-1625-4883-909B-E48A5A308523}" presName="node" presStyleLbl="node1" presStyleIdx="2" presStyleCnt="6" custScaleX="142126" custScaleY="77748" custRadScaleRad="87838" custRadScaleInc="1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033A3-92CA-4E86-8100-5CEB38239FE5}" type="pres">
      <dgm:prSet presAssocID="{7923AD55-1625-4883-909B-E48A5A308523}" presName="spNode" presStyleCnt="0"/>
      <dgm:spPr/>
    </dgm:pt>
    <dgm:pt modelId="{71EFCEEB-E309-4C37-A9C4-A9484EB663A0}" type="pres">
      <dgm:prSet presAssocID="{84270EC3-C2A0-48B5-A291-65CE7D593A08}" presName="sibTrans" presStyleLbl="sibTrans1D1" presStyleIdx="2" presStyleCnt="6" custScaleX="2000000"/>
      <dgm:spPr/>
      <dgm:t>
        <a:bodyPr/>
        <a:lstStyle/>
        <a:p>
          <a:endParaRPr lang="en-US"/>
        </a:p>
      </dgm:t>
    </dgm:pt>
    <dgm:pt modelId="{44AB7EDA-DE88-42FA-B705-E49DC886ED24}" type="pres">
      <dgm:prSet presAssocID="{1AED3C8F-DA71-4600-BB9A-FE92C04A712C}" presName="node" presStyleLbl="node1" presStyleIdx="3" presStyleCnt="6" custScaleX="142126" custScaleY="74598" custRadScaleRad="104417" custRadScaleInc="-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9C28E-059B-459F-9B10-75450CCFE47C}" type="pres">
      <dgm:prSet presAssocID="{1AED3C8F-DA71-4600-BB9A-FE92C04A712C}" presName="spNode" presStyleCnt="0"/>
      <dgm:spPr/>
    </dgm:pt>
    <dgm:pt modelId="{40085A43-4CC6-4DB2-80B8-FB07A8A078F6}" type="pres">
      <dgm:prSet presAssocID="{E3F220D4-C66B-4351-99E4-AE97ABB11074}" presName="sibTrans" presStyleLbl="sibTrans1D1" presStyleIdx="3" presStyleCnt="6" custScaleX="2000000"/>
      <dgm:spPr/>
      <dgm:t>
        <a:bodyPr/>
        <a:lstStyle/>
        <a:p>
          <a:endParaRPr lang="en-US"/>
        </a:p>
      </dgm:t>
    </dgm:pt>
    <dgm:pt modelId="{836D1FAC-AB2F-4314-85B3-B75F5E2A4132}" type="pres">
      <dgm:prSet presAssocID="{2FBDB0C3-78D7-455B-8451-0AE338BDA806}" presName="node" presStyleLbl="node1" presStyleIdx="4" presStyleCnt="6" custScaleX="154113" custScaleY="72950" custRadScaleRad="91662" custRadScaleInc="-1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747C0-980B-4897-B11B-3E6F5EF344A1}" type="pres">
      <dgm:prSet presAssocID="{2FBDB0C3-78D7-455B-8451-0AE338BDA806}" presName="spNode" presStyleCnt="0"/>
      <dgm:spPr/>
    </dgm:pt>
    <dgm:pt modelId="{97E61DCA-683E-4673-ADA8-476AC1B48A04}" type="pres">
      <dgm:prSet presAssocID="{E9EF881B-73E3-4778-BB61-5EB7DE20F5DB}" presName="sibTrans" presStyleLbl="sibTrans1D1" presStyleIdx="4" presStyleCnt="6" custScaleX="2000000"/>
      <dgm:spPr/>
      <dgm:t>
        <a:bodyPr/>
        <a:lstStyle/>
        <a:p>
          <a:endParaRPr lang="en-US"/>
        </a:p>
      </dgm:t>
    </dgm:pt>
    <dgm:pt modelId="{AB82081D-7C67-40A7-B687-A69BB7943F84}" type="pres">
      <dgm:prSet presAssocID="{20E5ACF2-0273-411A-879A-9925FE719BF5}" presName="node" presStyleLbl="node1" presStyleIdx="5" presStyleCnt="6" custScaleX="142126" custScaleY="77752" custRadScaleRad="88469" custRadScaleInc="-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A412B-03E2-4B6F-ADD1-A9783FE518EE}" type="pres">
      <dgm:prSet presAssocID="{20E5ACF2-0273-411A-879A-9925FE719BF5}" presName="spNode" presStyleCnt="0"/>
      <dgm:spPr/>
    </dgm:pt>
    <dgm:pt modelId="{FCB1E8BD-8392-40A5-B480-CA0691EB20D3}" type="pres">
      <dgm:prSet presAssocID="{C2E5790F-ABA7-4ECE-B986-92FC5832C82A}" presName="sibTrans" presStyleLbl="sibTrans1D1" presStyleIdx="5" presStyleCnt="6" custScaleX="2000000"/>
      <dgm:spPr/>
      <dgm:t>
        <a:bodyPr/>
        <a:lstStyle/>
        <a:p>
          <a:endParaRPr lang="en-US"/>
        </a:p>
      </dgm:t>
    </dgm:pt>
  </dgm:ptLst>
  <dgm:cxnLst>
    <dgm:cxn modelId="{41AC1B69-40F5-4428-B00D-FAFD5FF68555}" type="presOf" srcId="{7923AD55-1625-4883-909B-E48A5A308523}" destId="{DBA84989-3C4F-4A5B-AA89-FEEBEEB54868}" srcOrd="0" destOrd="0" presId="urn:microsoft.com/office/officeart/2005/8/layout/cycle6"/>
    <dgm:cxn modelId="{1E387E3A-F4F4-4300-B227-3DAB54A5F56F}" type="presOf" srcId="{20E5ACF2-0273-411A-879A-9925FE719BF5}" destId="{AB82081D-7C67-40A7-B687-A69BB7943F84}" srcOrd="0" destOrd="0" presId="urn:microsoft.com/office/officeart/2005/8/layout/cycle6"/>
    <dgm:cxn modelId="{398FB2A1-E5DE-4D34-8898-7F3A8943F234}" srcId="{D392D84C-2082-40F9-BA49-2F78DE287571}" destId="{1AED3C8F-DA71-4600-BB9A-FE92C04A712C}" srcOrd="3" destOrd="0" parTransId="{B45B2B8A-F4A1-4461-8735-3727626D887D}" sibTransId="{E3F220D4-C66B-4351-99E4-AE97ABB11074}"/>
    <dgm:cxn modelId="{33099247-2ACD-49E9-9136-9AFDC7CEE0DD}" srcId="{D392D84C-2082-40F9-BA49-2F78DE287571}" destId="{20E5ACF2-0273-411A-879A-9925FE719BF5}" srcOrd="5" destOrd="0" parTransId="{3B86FA39-C72A-4A1F-B1DA-BA65A3D99A2F}" sibTransId="{C2E5790F-ABA7-4ECE-B986-92FC5832C82A}"/>
    <dgm:cxn modelId="{67484CB8-3530-4B47-B8D1-F1629D7C91A1}" type="presOf" srcId="{D392D84C-2082-40F9-BA49-2F78DE287571}" destId="{41A09DFA-DEC9-43A8-B777-035496014ECD}" srcOrd="0" destOrd="0" presId="urn:microsoft.com/office/officeart/2005/8/layout/cycle6"/>
    <dgm:cxn modelId="{EFAEFB35-9BB9-452F-83B6-C3A9E89EAE46}" type="presOf" srcId="{1AED3C8F-DA71-4600-BB9A-FE92C04A712C}" destId="{44AB7EDA-DE88-42FA-B705-E49DC886ED24}" srcOrd="0" destOrd="0" presId="urn:microsoft.com/office/officeart/2005/8/layout/cycle6"/>
    <dgm:cxn modelId="{32BDDD8F-4FEA-4DC9-9464-0744E58FB63A}" type="presOf" srcId="{6A783179-9F8C-46EF-9CFE-A62D877007C3}" destId="{35EA4C19-5AB0-42E5-BABB-28224802ED9F}" srcOrd="0" destOrd="0" presId="urn:microsoft.com/office/officeart/2005/8/layout/cycle6"/>
    <dgm:cxn modelId="{9121ED61-FACD-4479-88E9-ADC6BE34D9EE}" srcId="{D392D84C-2082-40F9-BA49-2F78DE287571}" destId="{2FBDB0C3-78D7-455B-8451-0AE338BDA806}" srcOrd="4" destOrd="0" parTransId="{01AFA96A-9A50-442C-9E4C-AA4489D8C8AC}" sibTransId="{E9EF881B-73E3-4778-BB61-5EB7DE20F5DB}"/>
    <dgm:cxn modelId="{7B3455E7-541F-40DE-8077-8C37388806A5}" srcId="{D392D84C-2082-40F9-BA49-2F78DE287571}" destId="{F199AF00-E64F-4B8F-9EB3-0A4D9EF415EE}" srcOrd="0" destOrd="0" parTransId="{FB94C536-4DB7-4AD5-8880-37DFF905C58F}" sibTransId="{108CA50B-B30B-4E37-8DAB-02ABB1F20251}"/>
    <dgm:cxn modelId="{18CAFD7A-2732-4440-900C-1409FC31B7D0}" type="presOf" srcId="{2FBDB0C3-78D7-455B-8451-0AE338BDA806}" destId="{836D1FAC-AB2F-4314-85B3-B75F5E2A4132}" srcOrd="0" destOrd="0" presId="urn:microsoft.com/office/officeart/2005/8/layout/cycle6"/>
    <dgm:cxn modelId="{244972F3-1129-4289-82B1-FECD2B1D842B}" srcId="{D392D84C-2082-40F9-BA49-2F78DE287571}" destId="{7923AD55-1625-4883-909B-E48A5A308523}" srcOrd="2" destOrd="0" parTransId="{2DC69B9C-A6FD-418A-954D-FA7FB6A2B6A3}" sibTransId="{84270EC3-C2A0-48B5-A291-65CE7D593A08}"/>
    <dgm:cxn modelId="{6E75BC78-50FD-42DC-8B0E-405947F46E93}" type="presOf" srcId="{84270EC3-C2A0-48B5-A291-65CE7D593A08}" destId="{71EFCEEB-E309-4C37-A9C4-A9484EB663A0}" srcOrd="0" destOrd="0" presId="urn:microsoft.com/office/officeart/2005/8/layout/cycle6"/>
    <dgm:cxn modelId="{09F28B86-DB93-453A-A5D7-790A99C12EC6}" type="presOf" srcId="{E3F220D4-C66B-4351-99E4-AE97ABB11074}" destId="{40085A43-4CC6-4DB2-80B8-FB07A8A078F6}" srcOrd="0" destOrd="0" presId="urn:microsoft.com/office/officeart/2005/8/layout/cycle6"/>
    <dgm:cxn modelId="{7D3D1738-C672-4302-B192-F9B74B90D4A2}" type="presOf" srcId="{53F4220C-7BFE-47EA-97B7-29639539A232}" destId="{BB5F9C40-3784-4B5C-BA20-4F2C7877C189}" srcOrd="0" destOrd="0" presId="urn:microsoft.com/office/officeart/2005/8/layout/cycle6"/>
    <dgm:cxn modelId="{75A37AB1-463A-4796-9AF5-D5B3E1F722F4}" srcId="{D392D84C-2082-40F9-BA49-2F78DE287571}" destId="{53F4220C-7BFE-47EA-97B7-29639539A232}" srcOrd="1" destOrd="0" parTransId="{54792A71-06E8-4F17-920A-B088B261B0A0}" sibTransId="{6A783179-9F8C-46EF-9CFE-A62D877007C3}"/>
    <dgm:cxn modelId="{6FCB36DC-8676-4699-9052-7035518F31F3}" type="presOf" srcId="{F199AF00-E64F-4B8F-9EB3-0A4D9EF415EE}" destId="{A513EAB8-7E36-4448-861C-0ABAA950CA94}" srcOrd="0" destOrd="0" presId="urn:microsoft.com/office/officeart/2005/8/layout/cycle6"/>
    <dgm:cxn modelId="{318A7BA5-CE23-46C8-A98B-169DC94F5F65}" type="presOf" srcId="{E9EF881B-73E3-4778-BB61-5EB7DE20F5DB}" destId="{97E61DCA-683E-4673-ADA8-476AC1B48A04}" srcOrd="0" destOrd="0" presId="urn:microsoft.com/office/officeart/2005/8/layout/cycle6"/>
    <dgm:cxn modelId="{D1FC2A38-5033-4BF9-AD01-D69004E47B34}" type="presOf" srcId="{C2E5790F-ABA7-4ECE-B986-92FC5832C82A}" destId="{FCB1E8BD-8392-40A5-B480-CA0691EB20D3}" srcOrd="0" destOrd="0" presId="urn:microsoft.com/office/officeart/2005/8/layout/cycle6"/>
    <dgm:cxn modelId="{E899F893-DAF0-4749-A97C-59EEFF4D9D03}" type="presOf" srcId="{108CA50B-B30B-4E37-8DAB-02ABB1F20251}" destId="{428D5327-0D4C-4828-9579-EE55DE1C1F4F}" srcOrd="0" destOrd="0" presId="urn:microsoft.com/office/officeart/2005/8/layout/cycle6"/>
    <dgm:cxn modelId="{985E79B0-5D81-4E77-BC8E-12EF4B7CD228}" type="presParOf" srcId="{41A09DFA-DEC9-43A8-B777-035496014ECD}" destId="{A513EAB8-7E36-4448-861C-0ABAA950CA94}" srcOrd="0" destOrd="0" presId="urn:microsoft.com/office/officeart/2005/8/layout/cycle6"/>
    <dgm:cxn modelId="{0F80945C-A6DC-4B44-AB6D-FDE44A30A191}" type="presParOf" srcId="{41A09DFA-DEC9-43A8-B777-035496014ECD}" destId="{F11D1A13-4872-4DD7-BDEB-60E4948405A2}" srcOrd="1" destOrd="0" presId="urn:microsoft.com/office/officeart/2005/8/layout/cycle6"/>
    <dgm:cxn modelId="{7A5711D8-1024-4262-A3A0-4C099A76E590}" type="presParOf" srcId="{41A09DFA-DEC9-43A8-B777-035496014ECD}" destId="{428D5327-0D4C-4828-9579-EE55DE1C1F4F}" srcOrd="2" destOrd="0" presId="urn:microsoft.com/office/officeart/2005/8/layout/cycle6"/>
    <dgm:cxn modelId="{A8311489-93A8-4FDC-9D10-11B0DD56BB66}" type="presParOf" srcId="{41A09DFA-DEC9-43A8-B777-035496014ECD}" destId="{BB5F9C40-3784-4B5C-BA20-4F2C7877C189}" srcOrd="3" destOrd="0" presId="urn:microsoft.com/office/officeart/2005/8/layout/cycle6"/>
    <dgm:cxn modelId="{91CE8968-74C0-4D60-80A8-A8594B76677D}" type="presParOf" srcId="{41A09DFA-DEC9-43A8-B777-035496014ECD}" destId="{6C269C31-CFE7-43D6-BAE8-16707370C63A}" srcOrd="4" destOrd="0" presId="urn:microsoft.com/office/officeart/2005/8/layout/cycle6"/>
    <dgm:cxn modelId="{F750917E-2417-490F-8DBF-ABAC824CD26B}" type="presParOf" srcId="{41A09DFA-DEC9-43A8-B777-035496014ECD}" destId="{35EA4C19-5AB0-42E5-BABB-28224802ED9F}" srcOrd="5" destOrd="0" presId="urn:microsoft.com/office/officeart/2005/8/layout/cycle6"/>
    <dgm:cxn modelId="{54652129-CFC3-4CE4-9616-938EE18B87D9}" type="presParOf" srcId="{41A09DFA-DEC9-43A8-B777-035496014ECD}" destId="{DBA84989-3C4F-4A5B-AA89-FEEBEEB54868}" srcOrd="6" destOrd="0" presId="urn:microsoft.com/office/officeart/2005/8/layout/cycle6"/>
    <dgm:cxn modelId="{638E802F-1603-4761-B087-F9D53DC3F864}" type="presParOf" srcId="{41A09DFA-DEC9-43A8-B777-035496014ECD}" destId="{652033A3-92CA-4E86-8100-5CEB38239FE5}" srcOrd="7" destOrd="0" presId="urn:microsoft.com/office/officeart/2005/8/layout/cycle6"/>
    <dgm:cxn modelId="{43C5782F-6888-4015-B935-CBD18BAA73D4}" type="presParOf" srcId="{41A09DFA-DEC9-43A8-B777-035496014ECD}" destId="{71EFCEEB-E309-4C37-A9C4-A9484EB663A0}" srcOrd="8" destOrd="0" presId="urn:microsoft.com/office/officeart/2005/8/layout/cycle6"/>
    <dgm:cxn modelId="{AFA731A6-41A6-4AE1-B0AE-BB66FB85DC58}" type="presParOf" srcId="{41A09DFA-DEC9-43A8-B777-035496014ECD}" destId="{44AB7EDA-DE88-42FA-B705-E49DC886ED24}" srcOrd="9" destOrd="0" presId="urn:microsoft.com/office/officeart/2005/8/layout/cycle6"/>
    <dgm:cxn modelId="{D663D7C3-4E49-406F-AB88-FA294EACD7F1}" type="presParOf" srcId="{41A09DFA-DEC9-43A8-B777-035496014ECD}" destId="{1119C28E-059B-459F-9B10-75450CCFE47C}" srcOrd="10" destOrd="0" presId="urn:microsoft.com/office/officeart/2005/8/layout/cycle6"/>
    <dgm:cxn modelId="{628AD95E-FDB1-4FAD-A94E-68E2C365FB7A}" type="presParOf" srcId="{41A09DFA-DEC9-43A8-B777-035496014ECD}" destId="{40085A43-4CC6-4DB2-80B8-FB07A8A078F6}" srcOrd="11" destOrd="0" presId="urn:microsoft.com/office/officeart/2005/8/layout/cycle6"/>
    <dgm:cxn modelId="{5CD5D170-8189-4B4A-9A94-075C88AF26F4}" type="presParOf" srcId="{41A09DFA-DEC9-43A8-B777-035496014ECD}" destId="{836D1FAC-AB2F-4314-85B3-B75F5E2A4132}" srcOrd="12" destOrd="0" presId="urn:microsoft.com/office/officeart/2005/8/layout/cycle6"/>
    <dgm:cxn modelId="{67446EBF-22CE-4B0E-A590-7264EF812C9E}" type="presParOf" srcId="{41A09DFA-DEC9-43A8-B777-035496014ECD}" destId="{304747C0-980B-4897-B11B-3E6F5EF344A1}" srcOrd="13" destOrd="0" presId="urn:microsoft.com/office/officeart/2005/8/layout/cycle6"/>
    <dgm:cxn modelId="{61BC65DE-40BC-44B7-8119-05067912A9C9}" type="presParOf" srcId="{41A09DFA-DEC9-43A8-B777-035496014ECD}" destId="{97E61DCA-683E-4673-ADA8-476AC1B48A04}" srcOrd="14" destOrd="0" presId="urn:microsoft.com/office/officeart/2005/8/layout/cycle6"/>
    <dgm:cxn modelId="{AA36E6BE-F2AC-4829-978E-799B5E3666ED}" type="presParOf" srcId="{41A09DFA-DEC9-43A8-B777-035496014ECD}" destId="{AB82081D-7C67-40A7-B687-A69BB7943F84}" srcOrd="15" destOrd="0" presId="urn:microsoft.com/office/officeart/2005/8/layout/cycle6"/>
    <dgm:cxn modelId="{24CFDACE-2626-41BD-A5BA-F0ECE9E19C38}" type="presParOf" srcId="{41A09DFA-DEC9-43A8-B777-035496014ECD}" destId="{439A412B-03E2-4B6F-ADD1-A9783FE518EE}" srcOrd="16" destOrd="0" presId="urn:microsoft.com/office/officeart/2005/8/layout/cycle6"/>
    <dgm:cxn modelId="{7E224644-E3F7-4F78-AB17-D9A8BD1D6D92}" type="presParOf" srcId="{41A09DFA-DEC9-43A8-B777-035496014ECD}" destId="{FCB1E8BD-8392-40A5-B480-CA0691EB20D3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AB8-7E36-4448-861C-0ABAA950CA94}">
      <dsp:nvSpPr>
        <dsp:cNvPr id="0" name=""/>
        <dsp:cNvSpPr/>
      </dsp:nvSpPr>
      <dsp:spPr>
        <a:xfrm>
          <a:off x="1600196" y="0"/>
          <a:ext cx="1807256" cy="695923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kern="1200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sp:txBody>
      <dsp:txXfrm>
        <a:off x="1634168" y="33972"/>
        <a:ext cx="1739312" cy="627979"/>
      </dsp:txXfrm>
    </dsp:sp>
    <dsp:sp modelId="{428D5327-0D4C-4828-9579-EE55DE1C1F4F}">
      <dsp:nvSpPr>
        <dsp:cNvPr id="0" name=""/>
        <dsp:cNvSpPr/>
      </dsp:nvSpPr>
      <dsp:spPr>
        <a:xfrm>
          <a:off x="-181406" y="-324376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592613" y="903558"/>
              </a:moveTo>
              <a:arcTo wR="1948178" hR="1948178" stAng="19654466" swAng="121402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9C40-3784-4B5C-BA20-4F2C7877C189}">
      <dsp:nvSpPr>
        <dsp:cNvPr id="0" name=""/>
        <dsp:cNvSpPr/>
      </dsp:nvSpPr>
      <dsp:spPr>
        <a:xfrm>
          <a:off x="2993341" y="1219203"/>
          <a:ext cx="1807256" cy="57660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sp:txBody>
      <dsp:txXfrm>
        <a:off x="3021489" y="1247351"/>
        <a:ext cx="1750960" cy="520309"/>
      </dsp:txXfrm>
    </dsp:sp>
    <dsp:sp modelId="{35EA4C19-5AB0-42E5-BABB-28224802ED9F}">
      <dsp:nvSpPr>
        <dsp:cNvPr id="0" name=""/>
        <dsp:cNvSpPr/>
      </dsp:nvSpPr>
      <dsp:spPr>
        <a:xfrm>
          <a:off x="254307" y="499999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787930" y="1307312"/>
              </a:moveTo>
              <a:arcTo wR="1948178" hR="1948178" stAng="20447673" swAng="214568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84989-3C4F-4A5B-AA89-FEEBEEB54868}">
      <dsp:nvSpPr>
        <dsp:cNvPr id="0" name=""/>
        <dsp:cNvSpPr/>
      </dsp:nvSpPr>
      <dsp:spPr>
        <a:xfrm>
          <a:off x="2993345" y="3014993"/>
          <a:ext cx="1807256" cy="64261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sp:txBody>
      <dsp:txXfrm>
        <a:off x="3024715" y="3046363"/>
        <a:ext cx="1744516" cy="579872"/>
      </dsp:txXfrm>
    </dsp:sp>
    <dsp:sp modelId="{71EFCEEB-E309-4C37-A9C4-A9484EB663A0}">
      <dsp:nvSpPr>
        <dsp:cNvPr id="0" name=""/>
        <dsp:cNvSpPr/>
      </dsp:nvSpPr>
      <dsp:spPr>
        <a:xfrm>
          <a:off x="-229007" y="1270410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844946" y="2392774"/>
              </a:moveTo>
              <a:arcTo wR="1948178" hR="1948178" stAng="791508" swAng="99444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B7EDA-DE88-42FA-B705-E49DC886ED24}">
      <dsp:nvSpPr>
        <dsp:cNvPr id="0" name=""/>
        <dsp:cNvSpPr/>
      </dsp:nvSpPr>
      <dsp:spPr>
        <a:xfrm>
          <a:off x="1600201" y="4107794"/>
          <a:ext cx="1807256" cy="61657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sp:txBody>
      <dsp:txXfrm>
        <a:off x="1630300" y="4137893"/>
        <a:ext cx="1747058" cy="556378"/>
      </dsp:txXfrm>
    </dsp:sp>
    <dsp:sp modelId="{40085A43-4CC6-4DB2-80B8-FB07A8A078F6}">
      <dsp:nvSpPr>
        <dsp:cNvPr id="0" name=""/>
        <dsp:cNvSpPr/>
      </dsp:nvSpPr>
      <dsp:spPr>
        <a:xfrm>
          <a:off x="1062019" y="925301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533544" y="3287659"/>
              </a:moveTo>
              <a:arcTo wR="1948178" hR="1948178" stAng="8193784" swAng="117029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D1FAC-AB2F-4314-85B3-B75F5E2A4132}">
      <dsp:nvSpPr>
        <dsp:cNvPr id="0" name=""/>
        <dsp:cNvSpPr/>
      </dsp:nvSpPr>
      <dsp:spPr>
        <a:xfrm>
          <a:off x="-2" y="3054647"/>
          <a:ext cx="1959681" cy="60295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kern="1200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sp:txBody>
      <dsp:txXfrm>
        <a:off x="29432" y="3084081"/>
        <a:ext cx="1900813" cy="544087"/>
      </dsp:txXfrm>
    </dsp:sp>
    <dsp:sp modelId="{97E61DCA-683E-4673-ADA8-476AC1B48A04}">
      <dsp:nvSpPr>
        <dsp:cNvPr id="0" name=""/>
        <dsp:cNvSpPr/>
      </dsp:nvSpPr>
      <dsp:spPr>
        <a:xfrm>
          <a:off x="734098" y="526973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84630" y="2516147"/>
              </a:moveTo>
              <a:arcTo wR="1948178" hR="1948178" stAng="9782993" swAng="2121263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2081D-7C67-40A7-B687-A69BB7943F84}">
      <dsp:nvSpPr>
        <dsp:cNvPr id="0" name=""/>
        <dsp:cNvSpPr/>
      </dsp:nvSpPr>
      <dsp:spPr>
        <a:xfrm>
          <a:off x="76206" y="1205995"/>
          <a:ext cx="1807256" cy="64264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sp:txBody>
      <dsp:txXfrm>
        <a:off x="107577" y="1237366"/>
        <a:ext cx="1744514" cy="579903"/>
      </dsp:txXfrm>
    </dsp:sp>
    <dsp:sp modelId="{FCB1E8BD-8392-40A5-B480-CA0691EB20D3}">
      <dsp:nvSpPr>
        <dsp:cNvPr id="0" name=""/>
        <dsp:cNvSpPr/>
      </dsp:nvSpPr>
      <dsp:spPr>
        <a:xfrm>
          <a:off x="1111728" y="-111764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107303" y="1310543"/>
              </a:moveTo>
              <a:arcTo wR="1948178" hR="1948178" stAng="11946291" swAng="132861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F8C1-FC4D-4166-8CCC-ED7E6E64FBB7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7ACA-704F-404C-9F8F-C6315507D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1E11A6-EFEB-46A8-A99F-552B1492FA0F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0D7DE6-E79D-4D3A-A44E-4EE73F9B2875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0289-A55B-4B85-ACDF-2F0303C9460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6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0289-A55B-4B85-ACDF-2F0303C9460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6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7ACA-704F-404C-9F8F-C6315507DB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9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F5EE4F-75DB-42DE-B7D2-64C07C04FE95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40862">
              <a:spcBef>
                <a:spcPct val="0"/>
              </a:spcBef>
            </a:pPr>
            <a:endParaRPr lang="en-US" altLang="en-US" dirty="0" smtClean="0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4" tIns="46078" rIns="92154" bIns="46078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60C0A89-D377-45AB-89BE-E6BBCA843C8D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EC4B84-9262-40A0-81AD-755446BA1C62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0445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© 2012 Karen A. Blase and Dean L. Fixsen</a:t>
            </a:r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116D40-D4B0-4E6B-BBFA-4550648DFB28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56DD40-59AE-4EDF-86BE-C9294826A091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96E548-3B9F-4D21-961D-2980A116FF50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2B8477-2FDE-46DB-9E3C-EFB7CAC0879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F0539-F3DF-48C9-83E9-28123C9E8EB3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42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D48DC-FE17-44CF-9F49-10E617EE7B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8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7ACA-704F-404C-9F8F-C6315507D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D48DC-FE17-44CF-9F49-10E617EE7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8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7ACA-704F-404C-9F8F-C6315507D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D48DC-FE17-44CF-9F49-10E617EE7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27ACA-704F-404C-9F8F-C6315507D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9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36CB9C4-896F-4DC9-9698-1ADDE13C3BF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800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96C4-384C-40C2-987F-AD2AF91A35C5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A339-454E-4B82-96EB-8E31F271E036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7472-C9C6-41F7-AEF2-7BC496187DE0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6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CEF0-6EBB-4BC5-AA41-7046C3DBC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5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9588-3D4E-4A1D-9EFA-B11FB3E794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6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3E72-984D-409D-B0E7-998A9A66D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2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BA1-C87B-4C14-B29B-F390A29E2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3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71A6-CE22-49E8-889A-C188929682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8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7F21-C329-454A-8873-A98A1FEB7C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8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8A89-19B3-47AC-A8CC-7E9516C095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5BB-B966-4120-8C29-F2D9DFB47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3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F474-CA74-4483-9356-39EF23E9EA88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72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E876-179D-43C5-9E0C-52E60356D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4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5-80AA-49DB-B4B1-0512E817DA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66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627B-661B-4E2C-AB57-FBD8E7C977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1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C5A9-3128-4191-B2A0-8E14A5F204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94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B2F2-46B2-4771-A12E-9F9AE0D380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8" descr="ECO8SmallNoTxt.jpg                                             002406B7Macintosh HD                   B75E31B5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76200"/>
            <a:ext cx="964254" cy="7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:\DaSy\National Conference\DaSy Images\DaSy-Logo-230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8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:\ECTA\Web and Product Development Work Team\Branding\ectacenter-wordmark-screen-nospellou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2804"/>
            <a:ext cx="2960914" cy="4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9906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69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2" y="3810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2CAC-3F97-46E6-9EAD-A53D826E92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8" descr="ECO8SmallNoTxt.jpg                                             002406B7Macintosh HD                   B75E31B5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73" y="6096000"/>
            <a:ext cx="825027" cy="6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:\DaSy\National Conference\DaSy Images\DaSy-Logo-230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10686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:\ECTA\Web and Product Development Work Team\Branding\ectacenter-wordmark-screen-nospellou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6" y="6306420"/>
            <a:ext cx="2427514" cy="3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13716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76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2" y="3810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82E9-CEAF-40B2-9C0C-A77210DA3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371600"/>
            <a:ext cx="8763000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8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990600"/>
            <a:ext cx="2514600" cy="513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39A7-E21A-4691-B536-D5060549D5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52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70F1-A31B-4F59-8F95-61ABCC25D7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7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5B79-C1F2-462A-8401-44DEAF4043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3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99B8-B0A1-4A1B-878F-2986295A576E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0EE4-6368-43A0-BA2F-1D6A22002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27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2FE-9484-45DA-8F33-7818C022AB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47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7945-6230-472C-B9FB-99A8CFC5A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17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EC0-D0B9-444F-8C74-BB84ED6226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20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2658-3548-45D4-A8C0-315BC823F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8DAF-846B-4B80-A596-65F4D38505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26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BBDD-F434-4175-A45E-0E31FEE975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323-2203-4EC6-B6D5-1CA252D8AFC5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B2D9-4C3F-4BC5-97CE-B9A3A46BCDBA}" type="datetime1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1782-15C3-471A-904E-974E781683F1}" type="datetime1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2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426-E07C-4DB7-8BF1-232C138D3197}" type="datetime1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CA34-64AA-481E-9402-4E6337D96F43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1445-A4AC-44DA-8B6B-4CE1DF32252C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FD9-0DDB-4C3E-A189-83778A334CFA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22FF-64F7-4B89-B5F8-C14A881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3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0FAE-D24D-46DE-9F7E-BA9428EA2F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946F-3372-48BB-B3F7-06FE10BDE9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tb.ku.edu/en/table-of-contents/structure/strategic-planning/create-objectives/ma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hfrp.org/publications-resources/browse-our-publications/strategic-planning-process-steps-in-developing-strategic-plan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hyperlink" Target="http://implementation.fpg.unc.edu/" TargetMode="External"/><Relationship Id="rId4" Type="http://schemas.openxmlformats.org/officeDocument/2006/relationships/hyperlink" Target="http://sisep.fpg.unc.ed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plementation.fpg.unc.edu/sites/implementation.fpg.unc.edu/files/resources/NIRN-Education-ImplementationDriversAssessingBestPractice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notesSlide" Target="../notesSlides/notesSlide17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gkelley3@cox.net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anne.lucas@unc.edu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jpeg"/><Relationship Id="rId5" Type="http://schemas.openxmlformats.org/officeDocument/2006/relationships/hyperlink" Target="mailto:christina.kasprzak@unc.edu" TargetMode="External"/><Relationship Id="rId4" Type="http://schemas.openxmlformats.org/officeDocument/2006/relationships/hyperlink" Target="mailto:taletha.derrington@sri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914400"/>
            <a:ext cx="4648200" cy="2286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800C8"/>
                </a:solidFill>
              </a:rPr>
              <a:t>Ready for Phase II? Developing an Effective Systemic Improvement Plan</a:t>
            </a:r>
            <a:endParaRPr lang="en-US" dirty="0">
              <a:solidFill>
                <a:srgbClr val="C800C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400424"/>
            <a:ext cx="5181600" cy="24018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62AC"/>
                </a:solidFill>
              </a:rPr>
              <a:t>Anne Lucas, ECTA/WRRC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62AC"/>
                </a:solidFill>
              </a:rPr>
              <a:t>Grace Kelley, SERRC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62AC"/>
                </a:solidFill>
              </a:rPr>
              <a:t>Taletha Derrington, DaSy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62AC"/>
                </a:solidFill>
              </a:rPr>
              <a:t>Christina Kasprzak, ECTA/DaSy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62AC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62AC"/>
                </a:solidFill>
              </a:rPr>
              <a:t>Improving Data, Improving Outcomes</a:t>
            </a:r>
          </a:p>
          <a:p>
            <a:pPr>
              <a:spcBef>
                <a:spcPts val="0"/>
              </a:spcBef>
              <a:tabLst>
                <a:tab pos="2457450" algn="l"/>
              </a:tabLst>
            </a:pPr>
            <a:r>
              <a:rPr lang="en-US" sz="2000" dirty="0" smtClean="0">
                <a:solidFill>
                  <a:srgbClr val="0062AC"/>
                </a:solidFill>
              </a:rPr>
              <a:t>New Orleans, LA	September 9, 2014</a:t>
            </a:r>
          </a:p>
          <a:p>
            <a:endParaRPr lang="en-US" sz="2000" dirty="0"/>
          </a:p>
        </p:txBody>
      </p:sp>
      <p:pic>
        <p:nvPicPr>
          <p:cNvPr id="4" name="Picture 6" descr="Regional Resource Cen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02312"/>
            <a:ext cx="194347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CTA Cen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25" y="6077657"/>
            <a:ext cx="1662804" cy="2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3241"/>
            <a:ext cx="2915684" cy="4232159"/>
          </a:xfrm>
          <a:prstGeom prst="rect">
            <a:avLst/>
          </a:prstGeom>
          <a:noFill/>
          <a:ln w="666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91" y="5629275"/>
            <a:ext cx="1085510" cy="927525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5956300" y="5362575"/>
            <a:ext cx="152400" cy="123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Plan: Evaluation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plan to evaluate implementation includes:</a:t>
            </a:r>
          </a:p>
          <a:p>
            <a:pPr lvl="1"/>
            <a:r>
              <a:rPr lang="en-US" dirty="0" smtClean="0"/>
              <a:t>Short-term and long-term objectives to measure implementation and impact on results</a:t>
            </a:r>
          </a:p>
          <a:p>
            <a:pPr lvl="1"/>
            <a:r>
              <a:rPr lang="en-US" dirty="0" smtClean="0"/>
              <a:t>Long-term objectives for children exiting Part C</a:t>
            </a:r>
          </a:p>
          <a:p>
            <a:r>
              <a:rPr lang="en-US" dirty="0" smtClean="0"/>
              <a:t>Plan must be aligned with:</a:t>
            </a:r>
          </a:p>
          <a:p>
            <a:pPr lvl="1"/>
            <a:r>
              <a:rPr lang="en-US" dirty="0" smtClean="0"/>
              <a:t>Theory of Action</a:t>
            </a:r>
          </a:p>
          <a:p>
            <a:pPr lvl="1"/>
            <a:r>
              <a:rPr lang="en-US" dirty="0" smtClean="0"/>
              <a:t>Other components of SSIP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4FE6-98CF-43A9-A488-7FC1D56F93E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369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1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Plan: Evaluation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must include:</a:t>
            </a:r>
          </a:p>
          <a:p>
            <a:pPr lvl="1"/>
            <a:r>
              <a:rPr lang="en-US" dirty="0"/>
              <a:t>How stakeholders will be involved</a:t>
            </a:r>
          </a:p>
          <a:p>
            <a:pPr lvl="1"/>
            <a:r>
              <a:rPr lang="en-US" dirty="0"/>
              <a:t>Methods to collect and analyze data on activities and outcomes </a:t>
            </a:r>
          </a:p>
          <a:p>
            <a:pPr lvl="1"/>
            <a:r>
              <a:rPr lang="en-US" dirty="0"/>
              <a:t>How State will use evaluation results to:</a:t>
            </a:r>
          </a:p>
          <a:p>
            <a:pPr lvl="2"/>
            <a:r>
              <a:rPr lang="en-US" dirty="0"/>
              <a:t>Examine effectiveness of implementation plan</a:t>
            </a:r>
          </a:p>
          <a:p>
            <a:pPr lvl="2"/>
            <a:r>
              <a:rPr lang="en-US" dirty="0"/>
              <a:t>Measure progress toward achieving intended outcomes</a:t>
            </a:r>
          </a:p>
          <a:p>
            <a:pPr lvl="2"/>
            <a:r>
              <a:rPr lang="en-US" dirty="0"/>
              <a:t>Make modifications to plan</a:t>
            </a:r>
          </a:p>
          <a:p>
            <a:pPr lvl="2"/>
            <a:r>
              <a:rPr lang="en-US" dirty="0"/>
              <a:t>How results of evaluation will be disseminated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3810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itchFamily="34" charset="0"/>
              </a:rPr>
              <a:t>SSIP Components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Calibri" pitchFamily="34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SSIP components are not linear  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Information from one component feeds other components and it is often necessary to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loop back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to a previous component </a:t>
            </a: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B71651-CEA0-4607-BFEC-DD9C6B7A3B40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0181" name="Picture 2" descr="Linear vs. Non-Lin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570413" cy="24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4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ood Improvement Plan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799" y="762000"/>
            <a:ext cx="3733801" cy="3035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lgerian" panose="04020705040A02060702" pitchFamily="82" charset="0"/>
              </a:rPr>
              <a:t>Planning is something you do so when you do something it is not all messed up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600" dirty="0" smtClean="0"/>
              <a:t>Christopher Robin to Winnie the Pooh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89" y="990599"/>
            <a:ext cx="3660495" cy="2514601"/>
          </a:xfrm>
          <a:prstGeom prst="rect">
            <a:avLst/>
          </a:prstGeom>
          <a:noFill/>
          <a:ln w="3175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9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Planning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is an organizational management activity that is used to:</a:t>
            </a:r>
          </a:p>
          <a:p>
            <a:pPr lvl="1"/>
            <a:r>
              <a:rPr lang="en-US" dirty="0" smtClean="0"/>
              <a:t>Set priorities</a:t>
            </a:r>
          </a:p>
          <a:p>
            <a:pPr lvl="1"/>
            <a:r>
              <a:rPr lang="en-US" dirty="0" smtClean="0"/>
              <a:t>Focus energy and resources</a:t>
            </a:r>
          </a:p>
          <a:p>
            <a:pPr lvl="1"/>
            <a:r>
              <a:rPr lang="en-US" dirty="0" smtClean="0"/>
              <a:t>Ensure that employees and other stakeholders are working toward common goals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stablish agreement around intended outcomes/results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SSIP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plan will define how you will </a:t>
            </a:r>
            <a:r>
              <a:rPr lang="en-US" i="1" dirty="0" smtClean="0"/>
              <a:t>achieve measureable results f</a:t>
            </a:r>
            <a:r>
              <a:rPr lang="en-US" dirty="0" smtClean="0"/>
              <a:t>or infants and toddlers by </a:t>
            </a:r>
            <a:r>
              <a:rPr lang="en-US" u="sng" dirty="0" smtClean="0"/>
              <a:t>strengthening your infrastructure</a:t>
            </a:r>
            <a:r>
              <a:rPr lang="en-US" dirty="0" smtClean="0"/>
              <a:t>, and </a:t>
            </a:r>
            <a:r>
              <a:rPr lang="en-US" u="sng" dirty="0" smtClean="0"/>
              <a:t>implementing evidenced based practices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Based on stakeholder input</a:t>
            </a:r>
          </a:p>
          <a:p>
            <a:pPr lvl="1"/>
            <a:r>
              <a:rPr lang="en-US" dirty="0" smtClean="0"/>
              <a:t>Builds </a:t>
            </a:r>
            <a:r>
              <a:rPr lang="en-US" dirty="0"/>
              <a:t>on all of the information gathered during Phase </a:t>
            </a:r>
            <a:r>
              <a:rPr lang="en-US" dirty="0" smtClean="0"/>
              <a:t>1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0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SSIP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plan will define </a:t>
            </a:r>
            <a:r>
              <a:rPr lang="en-US" i="1" dirty="0" smtClean="0"/>
              <a:t>how </a:t>
            </a:r>
            <a:r>
              <a:rPr lang="en-US" dirty="0" smtClean="0"/>
              <a:t>you will implement  </a:t>
            </a:r>
            <a:r>
              <a:rPr lang="en-US" dirty="0"/>
              <a:t>SSIP, </a:t>
            </a:r>
            <a:r>
              <a:rPr lang="en-US" dirty="0" smtClean="0"/>
              <a:t>including:</a:t>
            </a:r>
          </a:p>
          <a:p>
            <a:r>
              <a:rPr lang="en-US" dirty="0" smtClean="0"/>
              <a:t>Identification </a:t>
            </a:r>
            <a:r>
              <a:rPr lang="en-US" dirty="0"/>
              <a:t>of the improvement strategies, mechanisms and resources for implementing the improvement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The </a:t>
            </a:r>
            <a:r>
              <a:rPr lang="en-US" dirty="0"/>
              <a:t>timelines for beginning and completing the improvement </a:t>
            </a:r>
            <a:r>
              <a:rPr lang="en-US" dirty="0" smtClean="0"/>
              <a:t>strategies</a:t>
            </a:r>
          </a:p>
          <a:p>
            <a:pPr marL="0" indent="0">
              <a:buNone/>
            </a:pPr>
            <a:r>
              <a:rPr lang="en-US" dirty="0" smtClean="0"/>
              <a:t>Strategies               Activities  with timelines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62200" y="5427780"/>
            <a:ext cx="978408" cy="339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5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486" y="3048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will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Plan Achieve?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title="Backgroun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" y="1524000"/>
            <a:ext cx="8917569" cy="495299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137143" y="3276600"/>
            <a:ext cx="1828800" cy="171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Good outcomes for children with disabilities and their families</a:t>
            </a:r>
            <a:endParaRPr lang="en-US" sz="1400" b="1" dirty="0">
              <a:solidFill>
                <a:prstClr val="white"/>
              </a:solidFill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60943" y="1714500"/>
            <a:ext cx="1828800" cy="171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Result:</a:t>
            </a:r>
            <a:endParaRPr lang="en-US" sz="1400" b="1" dirty="0">
              <a:solidFill>
                <a:prstClr val="white"/>
              </a:solidFill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6555" y="3276600"/>
            <a:ext cx="1779588" cy="171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Implementation of effective practices</a:t>
            </a:r>
            <a:endParaRPr lang="en-US" sz="1400" b="1" dirty="0">
              <a:solidFill>
                <a:prstClr val="white"/>
              </a:solidFill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6" name="Diagram 15" title="Figure: System Framework (transcription available in slide notes)"/>
          <p:cNvGraphicFramePr/>
          <p:nvPr>
            <p:extLst>
              <p:ext uri="{D42A27DB-BD31-4B8C-83A1-F6EECF244321}">
                <p14:modId xmlns:p14="http://schemas.microsoft.com/office/powerpoint/2010/main" val="813750207"/>
              </p:ext>
            </p:extLst>
          </p:nvPr>
        </p:nvGraphicFramePr>
        <p:xfrm>
          <a:off x="50543" y="1752600"/>
          <a:ext cx="487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613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with the End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desired results or outcomes for children and/or families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?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Achieve the </a:t>
            </a:r>
            <a:r>
              <a:rPr lang="en-US" b="1" dirty="0" err="1" smtClean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SiMR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</a:t>
            </a:r>
            <a:r>
              <a:rPr lang="en-US" dirty="0"/>
              <a:t>W</a:t>
            </a:r>
            <a:r>
              <a:rPr lang="en-US" dirty="0" smtClean="0"/>
              <a:t>e Prepare Staff and Sustain System/Practice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 will be implemented to ensure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practitioners have relevant knowledge and implement aligned practices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Professional </a:t>
            </a:r>
            <a:r>
              <a:rPr lang="en-US" i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Development/Leadership</a:t>
            </a:r>
            <a:endParaRPr lang="en-US" i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800C8"/>
                </a:solidFill>
              </a:rPr>
              <a:t>Session Outline</a:t>
            </a:r>
            <a:endParaRPr lang="en-US" b="1" dirty="0">
              <a:solidFill>
                <a:srgbClr val="C800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Overview of Phase II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a good improvement plan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Implementation Science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Evaluation</a:t>
            </a:r>
          </a:p>
          <a:p>
            <a:r>
              <a:rPr lang="en-US" b="1" dirty="0" smtClean="0"/>
              <a:t>Discussion</a:t>
            </a:r>
          </a:p>
          <a:p>
            <a:endParaRPr lang="en-US" dirty="0"/>
          </a:p>
        </p:txBody>
      </p:sp>
      <p:pic>
        <p:nvPicPr>
          <p:cNvPr id="4" name="Picture 3" descr="A group of stick figures sit around a table holding puzzle pieces of various sizes and col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9179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support systems/practice change on a day to day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 will be implemented to ensure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effective training, TA, coaching and other supports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to desired practices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Support for Practice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Support of Systems/Practice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 will be implemented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ensure local systems support practitioners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Local supports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8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Support of System/Practice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activities will be implemented to ensure 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state system supports local systems </a:t>
            </a:r>
            <a:r>
              <a:rPr lang="en-US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and implementation of desired practices?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0" lvl="4" indent="0" algn="ctr">
              <a:spcBef>
                <a:spcPts val="0"/>
              </a:spcBef>
              <a:buNone/>
            </a:pPr>
            <a:r>
              <a:rPr lang="en-US" sz="3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State Support</a:t>
            </a:r>
            <a:endParaRPr lang="en-US" sz="3200" i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01675"/>
              </p:ext>
            </p:extLst>
          </p:nvPr>
        </p:nvGraphicFramePr>
        <p:xfrm>
          <a:off x="1143000" y="2286000"/>
          <a:ext cx="6858000" cy="3886200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886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What activities will be implemented to ensure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state system supports local systems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and implementation of desired practices?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State Supports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activities will be implemented to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local systems support practitioners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en-US" sz="1400" i="1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supports</a:t>
                      </a:r>
                      <a:endParaRPr lang="en-US" sz="1400" i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activities will be implemented to ensure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effective training, TA, coaching and other supports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related to desired practices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400" i="1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for Practice</a:t>
                      </a:r>
                      <a:endParaRPr lang="en-US" sz="1400" i="1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activities will be implemented to ensure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practitioners have relevant knowledge and implement aligned practices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en-US" sz="1400" i="1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Development</a:t>
                      </a:r>
                      <a:endParaRPr lang="en-US" sz="1400" i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are the desired results or outcomes for children and/or families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Achieve the SIMR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781300" y="5638800"/>
            <a:ext cx="3581400" cy="512772"/>
            <a:chOff x="2209800" y="5458260"/>
            <a:chExt cx="3581400" cy="512772"/>
          </a:xfrm>
        </p:grpSpPr>
        <p:sp>
          <p:nvSpPr>
            <p:cNvPr id="5" name="Right Arrow 4"/>
            <p:cNvSpPr/>
            <p:nvPr/>
          </p:nvSpPr>
          <p:spPr>
            <a:xfrm>
              <a:off x="2209800" y="5458260"/>
              <a:ext cx="8382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619500" y="5486400"/>
              <a:ext cx="8382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953000" y="5486400"/>
              <a:ext cx="8382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MS Mincho"/>
                <a:cs typeface="Arial" panose="020B0604020202020204" pitchFamily="34" charset="0"/>
              </a:rPr>
              <a:t>What Activities S</a:t>
            </a:r>
            <a:r>
              <a:rPr lang="en-US" b="1" dirty="0" smtClean="0">
                <a:ea typeface="MS Mincho"/>
                <a:cs typeface="Arial" panose="020B0604020202020204" pitchFamily="34" charset="0"/>
              </a:rPr>
              <a:t>upport </a:t>
            </a:r>
            <a:r>
              <a:rPr lang="en-US" b="1" dirty="0">
                <a:ea typeface="MS Mincho"/>
                <a:cs typeface="Arial" panose="020B0604020202020204" pitchFamily="34" charset="0"/>
              </a:rPr>
              <a:t>the Strategies and I</a:t>
            </a:r>
            <a:r>
              <a:rPr lang="en-US" b="1" dirty="0" smtClean="0">
                <a:ea typeface="MS Mincho"/>
                <a:cs typeface="Arial" panose="020B0604020202020204" pitchFamily="34" charset="0"/>
              </a:rPr>
              <a:t>mplement </a:t>
            </a:r>
            <a:r>
              <a:rPr lang="en-US" b="1" dirty="0">
                <a:ea typeface="MS Mincho"/>
                <a:cs typeface="Arial" panose="020B0604020202020204" pitchFamily="34" charset="0"/>
              </a:rPr>
              <a:t>the </a:t>
            </a:r>
            <a:r>
              <a:rPr lang="en-US" b="1" dirty="0" smtClean="0">
                <a:ea typeface="MS Mincho"/>
                <a:cs typeface="Arial" panose="020B0604020202020204" pitchFamily="34" charset="0"/>
              </a:rPr>
              <a:t>Theory </a:t>
            </a:r>
            <a:r>
              <a:rPr lang="en-US" b="1" dirty="0">
                <a:ea typeface="MS Mincho"/>
                <a:cs typeface="Arial" panose="020B0604020202020204" pitchFamily="34" charset="0"/>
              </a:rPr>
              <a:t>of </a:t>
            </a:r>
            <a:r>
              <a:rPr lang="en-US" b="1" dirty="0" smtClean="0">
                <a:ea typeface="MS Mincho"/>
                <a:cs typeface="Arial" panose="020B0604020202020204" pitchFamily="34" charset="0"/>
              </a:rPr>
              <a:t>Action?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and Long Term Strategies/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Objectives are the defined steps that help achieve the goal: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Short Term Objectives – incremental steps with shorter timeframes that move an organization toward their goals usually accomplished in 1-3 years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Long Term Objectives- Performance measures to be achieved over a period of five years or more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Set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 ~ specific numbers you intend to meet in order to achieve the goals over the time period of the SSIP</a:t>
            </a:r>
          </a:p>
          <a:p>
            <a:r>
              <a:rPr lang="en-US" dirty="0" smtClean="0"/>
              <a:t>They can be incremental increases or maintain progress</a:t>
            </a:r>
            <a:endParaRPr lang="en-US" dirty="0"/>
          </a:p>
        </p:txBody>
      </p:sp>
      <p:pic>
        <p:nvPicPr>
          <p:cNvPr id="5122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378325"/>
            <a:ext cx="1738312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1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Clear </a:t>
            </a:r>
            <a:r>
              <a:rPr lang="en-US" dirty="0" smtClean="0"/>
              <a:t>Strategies/Actions </a:t>
            </a:r>
            <a:r>
              <a:rPr lang="en-US" dirty="0"/>
              <a:t>to be </a:t>
            </a:r>
            <a:r>
              <a:rPr lang="en-US" dirty="0" smtClean="0"/>
              <a:t>Implemented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Should </a:t>
            </a:r>
            <a:r>
              <a:rPr lang="en-US" dirty="0"/>
              <a:t>address issues at all levels of the system </a:t>
            </a:r>
          </a:p>
          <a:p>
            <a:pPr lvl="1"/>
            <a:r>
              <a:rPr lang="en-US" dirty="0"/>
              <a:t>Address aspects of the infrastructure that must be improved including resources needed and timelines</a:t>
            </a:r>
          </a:p>
          <a:p>
            <a:pPr lvl="1"/>
            <a:r>
              <a:rPr lang="en-US" dirty="0"/>
              <a:t>Address how they will be aligned with initiatives and current improvement plans</a:t>
            </a:r>
          </a:p>
          <a:p>
            <a:pPr lvl="1"/>
            <a:r>
              <a:rPr lang="en-US" dirty="0"/>
              <a:t>Activities must be connected and reflect the root causes impacting the </a:t>
            </a:r>
            <a:r>
              <a:rPr lang="en-US" dirty="0" err="1"/>
              <a:t>SiMR</a:t>
            </a:r>
            <a:endParaRPr lang="en-US" dirty="0"/>
          </a:p>
          <a:p>
            <a:pPr lvl="1"/>
            <a:r>
              <a:rPr lang="en-US" dirty="0"/>
              <a:t>Identify communication strategies (to facilitate buy in) and stakeholder involvement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7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Improvement Activities: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Improvement Activities </a:t>
            </a:r>
            <a:r>
              <a:rPr lang="en-US" dirty="0"/>
              <a:t>are the specific </a:t>
            </a:r>
            <a:r>
              <a:rPr lang="en-US" dirty="0" smtClean="0"/>
              <a:t>actions that lead to the measurable </a:t>
            </a:r>
            <a:r>
              <a:rPr lang="en-US" dirty="0"/>
              <a:t>results of </a:t>
            </a:r>
            <a:r>
              <a:rPr lang="en-US" dirty="0" smtClean="0"/>
              <a:t>your program. </a:t>
            </a:r>
          </a:p>
          <a:p>
            <a:r>
              <a:rPr lang="en-US" dirty="0" smtClean="0"/>
              <a:t>Activities </a:t>
            </a:r>
            <a:r>
              <a:rPr lang="en-US" dirty="0"/>
              <a:t>are </a:t>
            </a:r>
            <a:r>
              <a:rPr lang="en-US" dirty="0" smtClean="0"/>
              <a:t>SMART:</a:t>
            </a:r>
            <a:endParaRPr lang="en-US" dirty="0"/>
          </a:p>
          <a:p>
            <a:pPr lvl="3"/>
            <a:r>
              <a:rPr lang="en-US" sz="3200" dirty="0" smtClean="0"/>
              <a:t>Specific</a:t>
            </a:r>
            <a:endParaRPr lang="en-US" sz="3200" dirty="0"/>
          </a:p>
          <a:p>
            <a:pPr lvl="3"/>
            <a:r>
              <a:rPr lang="en-US" sz="3200" dirty="0"/>
              <a:t>Measurable</a:t>
            </a:r>
          </a:p>
          <a:p>
            <a:pPr lvl="3"/>
            <a:r>
              <a:rPr lang="en-US" sz="3200" dirty="0"/>
              <a:t>Attainable</a:t>
            </a:r>
          </a:p>
          <a:p>
            <a:pPr lvl="3"/>
            <a:r>
              <a:rPr lang="en-US" sz="3200" dirty="0"/>
              <a:t>Realistic</a:t>
            </a:r>
          </a:p>
          <a:p>
            <a:pPr lvl="3"/>
            <a:r>
              <a:rPr lang="en-US" sz="3200" dirty="0" smtClean="0"/>
              <a:t>Timed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94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ctb.ku.edu/en/table-of-contents/structure/strategic-planning/create-objectives/main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www.hfrp.org/publications-resources/browse-our-publications/strategic-planning-process-steps-in-developing-strategic-plans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5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Implementation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science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6" y="1282699"/>
            <a:ext cx="3991304" cy="2755900"/>
          </a:xfrm>
          <a:prstGeom prst="rect">
            <a:avLst/>
          </a:prstGeom>
          <a:ln w="317500">
            <a:solidFill>
              <a:schemeClr val="bg1">
                <a:lumMod val="8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0617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41544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Overview of phase ii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6FF2-CB13-4963-883D-9C1BACF2D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200400" cy="4801836"/>
          </a:xfrm>
          <a:prstGeom prst="rect">
            <a:avLst/>
          </a:prstGeom>
          <a:ln w="317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06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8125" y="1641476"/>
            <a:ext cx="6089650" cy="4259262"/>
            <a:chOff x="1508125" y="1379538"/>
            <a:chExt cx="6089650" cy="4259262"/>
          </a:xfrm>
        </p:grpSpPr>
        <p:grpSp>
          <p:nvGrpSpPr>
            <p:cNvPr id="16387" name="Group 12"/>
            <p:cNvGrpSpPr>
              <a:grpSpLocks/>
            </p:cNvGrpSpPr>
            <p:nvPr/>
          </p:nvGrpSpPr>
          <p:grpSpPr bwMode="auto">
            <a:xfrm>
              <a:off x="1508125" y="1379538"/>
              <a:ext cx="1995488" cy="1916112"/>
              <a:chOff x="1507688" y="1129485"/>
              <a:chExt cx="1845112" cy="2143903"/>
            </a:xfrm>
          </p:grpSpPr>
          <p:grpSp>
            <p:nvGrpSpPr>
              <p:cNvPr id="16435" name="Group 3"/>
              <p:cNvGrpSpPr>
                <a:grpSpLocks/>
              </p:cNvGrpSpPr>
              <p:nvPr/>
            </p:nvGrpSpPr>
            <p:grpSpPr bwMode="auto">
              <a:xfrm>
                <a:off x="1524000" y="1129485"/>
                <a:ext cx="1828800" cy="1496002"/>
                <a:chOff x="2209800" y="866198"/>
                <a:chExt cx="1828800" cy="1496002"/>
              </a:xfrm>
            </p:grpSpPr>
            <p:grpSp>
              <p:nvGrpSpPr>
                <p:cNvPr id="16437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2438400" y="1457848"/>
                  <a:ext cx="1371600" cy="904352"/>
                  <a:chOff x="838200" y="1143000"/>
                  <a:chExt cx="6934200" cy="4572000"/>
                </a:xfrm>
              </p:grpSpPr>
              <p:sp>
                <p:nvSpPr>
                  <p:cNvPr id="104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839327" y="4338961"/>
                    <a:ext cx="2285635" cy="137391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A586"/>
                      </a:gs>
                      <a:gs pos="50000">
                        <a:srgbClr val="FFC7B7"/>
                      </a:gs>
                      <a:gs pos="100000">
                        <a:srgbClr val="FFE3DC"/>
                      </a:gs>
                    </a:gsLst>
                    <a:lin ang="18900000" scaled="1"/>
                  </a:gradFill>
                  <a:ln w="3175">
                    <a:solidFill>
                      <a:srgbClr val="E46C0A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105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442240" y="3279344"/>
                    <a:ext cx="2278212" cy="136493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A586"/>
                      </a:gs>
                      <a:gs pos="50000">
                        <a:srgbClr val="FFC7B7"/>
                      </a:gs>
                      <a:gs pos="100000">
                        <a:srgbClr val="FFE3DC"/>
                      </a:gs>
                    </a:gsLst>
                    <a:lin ang="18900000" scaled="1"/>
                  </a:gradFill>
                  <a:ln w="3175">
                    <a:solidFill>
                      <a:srgbClr val="E46C0A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10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3963521" y="2129930"/>
                    <a:ext cx="2285635" cy="1373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accent6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accent6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 w="317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484806" y="1142152"/>
                    <a:ext cx="2285635" cy="137391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A586"/>
                      </a:gs>
                      <a:gs pos="50000">
                        <a:srgbClr val="FFC7B7"/>
                      </a:gs>
                      <a:gs pos="100000">
                        <a:srgbClr val="FFE3DC"/>
                      </a:gs>
                    </a:gsLst>
                    <a:lin ang="18900000" scaled="1"/>
                  </a:gradFill>
                  <a:ln w="3175">
                    <a:solidFill>
                      <a:srgbClr val="E46C0A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108" name="Bent-Up Arrow 4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5032129" y="1752778"/>
                    <a:ext cx="378468" cy="305313"/>
                  </a:xfrm>
                  <a:custGeom>
                    <a:avLst/>
                    <a:gdLst>
                      <a:gd name="T0" fmla="*/ 223940 w 382612"/>
                      <a:gd name="T1" fmla="*/ 0 h 307453"/>
                      <a:gd name="T2" fmla="*/ 73535 w 382612"/>
                      <a:gd name="T3" fmla="*/ 94907 h 307453"/>
                      <a:gd name="T4" fmla="*/ 0 w 382612"/>
                      <a:gd name="T5" fmla="*/ 227776 h 307453"/>
                      <a:gd name="T6" fmla="*/ 149570 w 382612"/>
                      <a:gd name="T7" fmla="*/ 303702 h 307453"/>
                      <a:gd name="T8" fmla="*/ 299143 w 382612"/>
                      <a:gd name="T9" fmla="*/ 199305 h 307453"/>
                      <a:gd name="T10" fmla="*/ 374344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09" name="Bent-Up Arrow 4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503425" y="2893216"/>
                    <a:ext cx="385886" cy="305313"/>
                  </a:xfrm>
                  <a:custGeom>
                    <a:avLst/>
                    <a:gdLst>
                      <a:gd name="T0" fmla="*/ 232805 w 382612"/>
                      <a:gd name="T1" fmla="*/ 0 h 307453"/>
                      <a:gd name="T2" fmla="*/ 76446 w 382612"/>
                      <a:gd name="T3" fmla="*/ 94907 h 307453"/>
                      <a:gd name="T4" fmla="*/ 0 w 382612"/>
                      <a:gd name="T5" fmla="*/ 227776 h 307453"/>
                      <a:gd name="T6" fmla="*/ 155491 w 382612"/>
                      <a:gd name="T7" fmla="*/ 303702 h 307453"/>
                      <a:gd name="T8" fmla="*/ 310985 w 382612"/>
                      <a:gd name="T9" fmla="*/ 199305 h 307453"/>
                      <a:gd name="T10" fmla="*/ 389164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0" name="Bent-Up Arrow 4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982144" y="3961809"/>
                    <a:ext cx="378463" cy="305313"/>
                  </a:xfrm>
                  <a:custGeom>
                    <a:avLst/>
                    <a:gdLst>
                      <a:gd name="T0" fmla="*/ 223934 w 382612"/>
                      <a:gd name="T1" fmla="*/ 0 h 307453"/>
                      <a:gd name="T2" fmla="*/ 73533 w 382612"/>
                      <a:gd name="T3" fmla="*/ 94907 h 307453"/>
                      <a:gd name="T4" fmla="*/ 0 w 382612"/>
                      <a:gd name="T5" fmla="*/ 227776 h 307453"/>
                      <a:gd name="T6" fmla="*/ 149566 w 382612"/>
                      <a:gd name="T7" fmla="*/ 303702 h 307453"/>
                      <a:gd name="T8" fmla="*/ 299135 w 382612"/>
                      <a:gd name="T9" fmla="*/ 199305 h 307453"/>
                      <a:gd name="T10" fmla="*/ 374334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1" name="Bent-Up Arrow 48"/>
                  <p:cNvSpPr>
                    <a:spLocks noChangeArrowheads="1"/>
                  </p:cNvSpPr>
                  <p:nvPr/>
                </p:nvSpPr>
                <p:spPr bwMode="auto">
                  <a:xfrm>
                    <a:off x="6323365" y="2587902"/>
                    <a:ext cx="385886" cy="305313"/>
                  </a:xfrm>
                  <a:custGeom>
                    <a:avLst/>
                    <a:gdLst>
                      <a:gd name="T0" fmla="*/ 232804 w 382612"/>
                      <a:gd name="T1" fmla="*/ 0 h 307453"/>
                      <a:gd name="T2" fmla="*/ 76446 w 382612"/>
                      <a:gd name="T3" fmla="*/ 94907 h 307453"/>
                      <a:gd name="T4" fmla="*/ 0 w 382612"/>
                      <a:gd name="T5" fmla="*/ 227776 h 307453"/>
                      <a:gd name="T6" fmla="*/ 155491 w 382612"/>
                      <a:gd name="T7" fmla="*/ 303702 h 307453"/>
                      <a:gd name="T8" fmla="*/ 310983 w 382612"/>
                      <a:gd name="T9" fmla="*/ 199305 h 307453"/>
                      <a:gd name="T10" fmla="*/ 389163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2" name="Bent-Up Arrow 48"/>
                  <p:cNvSpPr>
                    <a:spLocks noChangeArrowheads="1"/>
                  </p:cNvSpPr>
                  <p:nvPr/>
                </p:nvSpPr>
                <p:spPr bwMode="auto">
                  <a:xfrm>
                    <a:off x="4802084" y="3575680"/>
                    <a:ext cx="378463" cy="305313"/>
                  </a:xfrm>
                  <a:custGeom>
                    <a:avLst/>
                    <a:gdLst>
                      <a:gd name="T0" fmla="*/ 223934 w 382612"/>
                      <a:gd name="T1" fmla="*/ 0 h 307453"/>
                      <a:gd name="T2" fmla="*/ 73533 w 382612"/>
                      <a:gd name="T3" fmla="*/ 94907 h 307453"/>
                      <a:gd name="T4" fmla="*/ 0 w 382612"/>
                      <a:gd name="T5" fmla="*/ 227776 h 307453"/>
                      <a:gd name="T6" fmla="*/ 149566 w 382612"/>
                      <a:gd name="T7" fmla="*/ 303702 h 307453"/>
                      <a:gd name="T8" fmla="*/ 299135 w 382612"/>
                      <a:gd name="T9" fmla="*/ 199305 h 307453"/>
                      <a:gd name="T10" fmla="*/ 374334 w 382612"/>
                      <a:gd name="T11" fmla="*/ 94907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3" name="Bent-Up Arrow 48"/>
                  <p:cNvSpPr>
                    <a:spLocks noChangeArrowheads="1"/>
                  </p:cNvSpPr>
                  <p:nvPr/>
                </p:nvSpPr>
                <p:spPr bwMode="auto">
                  <a:xfrm>
                    <a:off x="3199171" y="4716112"/>
                    <a:ext cx="385886" cy="314296"/>
                  </a:xfrm>
                  <a:custGeom>
                    <a:avLst/>
                    <a:gdLst>
                      <a:gd name="T0" fmla="*/ 232804 w 382612"/>
                      <a:gd name="T1" fmla="*/ 0 h 307453"/>
                      <a:gd name="T2" fmla="*/ 76446 w 382612"/>
                      <a:gd name="T3" fmla="*/ 100574 h 307453"/>
                      <a:gd name="T4" fmla="*/ 0 w 382612"/>
                      <a:gd name="T5" fmla="*/ 241377 h 307453"/>
                      <a:gd name="T6" fmla="*/ 155491 w 382612"/>
                      <a:gd name="T7" fmla="*/ 321837 h 307453"/>
                      <a:gd name="T8" fmla="*/ 310983 w 382612"/>
                      <a:gd name="T9" fmla="*/ 211205 h 307453"/>
                      <a:gd name="T10" fmla="*/ 389163 w 382612"/>
                      <a:gd name="T11" fmla="*/ 100574 h 3074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2612"/>
                      <a:gd name="T19" fmla="*/ 153727 h 307453"/>
                      <a:gd name="T20" fmla="*/ 305749 w 382612"/>
                      <a:gd name="T21" fmla="*/ 307453 h 3074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2612" h="307453">
                        <a:moveTo>
                          <a:pt x="0" y="153727"/>
                        </a:moveTo>
                        <a:lnTo>
                          <a:pt x="152022" y="153727"/>
                        </a:lnTo>
                        <a:lnTo>
                          <a:pt x="152022" y="96079"/>
                        </a:lnTo>
                        <a:lnTo>
                          <a:pt x="75159" y="96079"/>
                        </a:lnTo>
                        <a:lnTo>
                          <a:pt x="228886" y="0"/>
                        </a:lnTo>
                        <a:lnTo>
                          <a:pt x="382612" y="96079"/>
                        </a:lnTo>
                        <a:lnTo>
                          <a:pt x="305749" y="96079"/>
                        </a:lnTo>
                        <a:lnTo>
                          <a:pt x="305749" y="307453"/>
                        </a:lnTo>
                        <a:lnTo>
                          <a:pt x="0" y="307453"/>
                        </a:lnTo>
                        <a:lnTo>
                          <a:pt x="0" y="153727"/>
                        </a:lnTo>
                        <a:close/>
                      </a:path>
                    </a:pathLst>
                  </a:custGeom>
                  <a:solidFill>
                    <a:srgbClr val="E46C0A"/>
                  </a:solidFill>
                  <a:ln>
                    <a:noFill/>
                  </a:ln>
                  <a:effectLst>
                    <a:outerShdw blurRad="63500" dist="23000" dir="5400000" rotWithShape="0">
                      <a:srgbClr val="808080">
                        <a:alpha val="34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" name="Rounded Rectangle 2"/>
                <p:cNvSpPr/>
                <p:nvPr/>
              </p:nvSpPr>
              <p:spPr>
                <a:xfrm>
                  <a:off x="2209635" y="866198"/>
                  <a:ext cx="1828965" cy="456489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WHO</a:t>
                  </a:r>
                </a:p>
              </p:txBody>
            </p:sp>
          </p:grpSp>
          <p:sp>
            <p:nvSpPr>
              <p:cNvPr id="61" name="Rounded Rectangle 60"/>
              <p:cNvSpPr/>
              <p:nvPr/>
            </p:nvSpPr>
            <p:spPr>
              <a:xfrm>
                <a:off x="1507688" y="2816899"/>
                <a:ext cx="1828965" cy="45648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Teams</a:t>
                </a:r>
              </a:p>
            </p:txBody>
          </p:sp>
        </p:grpSp>
        <p:grpSp>
          <p:nvGrpSpPr>
            <p:cNvPr id="16388" name="Group 11"/>
            <p:cNvGrpSpPr>
              <a:grpSpLocks/>
            </p:cNvGrpSpPr>
            <p:nvPr/>
          </p:nvGrpSpPr>
          <p:grpSpPr bwMode="auto">
            <a:xfrm>
              <a:off x="5638800" y="1379538"/>
              <a:ext cx="1905000" cy="2003425"/>
              <a:chOff x="5562600" y="990600"/>
              <a:chExt cx="1828800" cy="2283283"/>
            </a:xfrm>
          </p:grpSpPr>
          <p:grpSp>
            <p:nvGrpSpPr>
              <p:cNvPr id="16424" name="Group 6"/>
              <p:cNvGrpSpPr>
                <a:grpSpLocks/>
              </p:cNvGrpSpPr>
              <p:nvPr/>
            </p:nvGrpSpPr>
            <p:grpSpPr bwMode="auto">
              <a:xfrm>
                <a:off x="5562600" y="990600"/>
                <a:ext cx="1828800" cy="1293410"/>
                <a:chOff x="4800600" y="3276600"/>
                <a:chExt cx="1828800" cy="1293410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4800600" y="3276600"/>
                  <a:ext cx="1828800" cy="457742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WHEN</a:t>
                  </a:r>
                </a:p>
              </p:txBody>
            </p:sp>
            <p:grpSp>
              <p:nvGrpSpPr>
                <p:cNvPr id="16427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4800600" y="4045254"/>
                  <a:ext cx="1828800" cy="524756"/>
                  <a:chOff x="152400" y="838200"/>
                  <a:chExt cx="8869680" cy="2545080"/>
                </a:xfrm>
              </p:grpSpPr>
              <p:sp>
                <p:nvSpPr>
                  <p:cNvPr id="45" name="Oval 44"/>
                  <p:cNvSpPr>
                    <a:spLocks noChangeAspect="1"/>
                  </p:cNvSpPr>
                  <p:nvPr/>
                </p:nvSpPr>
                <p:spPr bwMode="auto">
                  <a:xfrm>
                    <a:off x="152400" y="918537"/>
                    <a:ext cx="2468728" cy="2465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E9F4"/>
                      </a:gs>
                      <a:gs pos="50000">
                        <a:srgbClr val="BCD4EA"/>
                      </a:gs>
                      <a:gs pos="100000">
                        <a:srgbClr val="8EBBE0"/>
                      </a:gs>
                    </a:gsLst>
                    <a:lin ang="0" scaled="1"/>
                  </a:gradFill>
                  <a:ln w="3175">
                    <a:solidFill>
                      <a:srgbClr val="E46C0A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6" name="Oval 45"/>
                  <p:cNvSpPr>
                    <a:spLocks noChangeAspect="1"/>
                  </p:cNvSpPr>
                  <p:nvPr/>
                </p:nvSpPr>
                <p:spPr bwMode="auto">
                  <a:xfrm>
                    <a:off x="2288517" y="918537"/>
                    <a:ext cx="2468728" cy="2465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E9F4"/>
                      </a:gs>
                      <a:gs pos="50000">
                        <a:srgbClr val="BCD4EA"/>
                      </a:gs>
                      <a:gs pos="100000">
                        <a:srgbClr val="8EBBE0"/>
                      </a:gs>
                    </a:gsLst>
                    <a:lin ang="0" scaled="1"/>
                  </a:gradFill>
                  <a:ln w="3175">
                    <a:solidFill>
                      <a:srgbClr val="E46C0A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7" name="Oval 46"/>
                  <p:cNvSpPr>
                    <a:spLocks noChangeAspect="1"/>
                  </p:cNvSpPr>
                  <p:nvPr/>
                </p:nvSpPr>
                <p:spPr bwMode="auto">
                  <a:xfrm>
                    <a:off x="4417240" y="918537"/>
                    <a:ext cx="2468728" cy="2465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E9F4"/>
                      </a:gs>
                      <a:gs pos="50000">
                        <a:srgbClr val="BCD4EA"/>
                      </a:gs>
                      <a:gs pos="100000">
                        <a:srgbClr val="8EBBE0"/>
                      </a:gs>
                    </a:gsLst>
                    <a:lin ang="0" scaled="1"/>
                  </a:gradFill>
                  <a:ln w="3175">
                    <a:solidFill>
                      <a:srgbClr val="E46C0A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8" name="Oval 47"/>
                  <p:cNvSpPr>
                    <a:spLocks noChangeAspect="1"/>
                  </p:cNvSpPr>
                  <p:nvPr/>
                </p:nvSpPr>
                <p:spPr bwMode="auto">
                  <a:xfrm>
                    <a:off x="6553352" y="918537"/>
                    <a:ext cx="2468728" cy="2465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FE9F4"/>
                      </a:gs>
                      <a:gs pos="50000">
                        <a:srgbClr val="BCD4EA"/>
                      </a:gs>
                      <a:gs pos="100000">
                        <a:srgbClr val="8EBBE0"/>
                      </a:gs>
                    </a:gsLst>
                    <a:lin ang="0" scaled="1"/>
                  </a:gradFill>
                  <a:ln w="3175">
                    <a:solidFill>
                      <a:srgbClr val="E46C0A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8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9" name="Left-Right Arrow 48"/>
                  <p:cNvSpPr/>
                  <p:nvPr/>
                </p:nvSpPr>
                <p:spPr>
                  <a:xfrm>
                    <a:off x="2088947" y="839560"/>
                    <a:ext cx="731751" cy="456297"/>
                  </a:xfrm>
                  <a:prstGeom prst="leftRight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50" name="Left-Right Arrow 49"/>
                  <p:cNvSpPr/>
                  <p:nvPr/>
                </p:nvSpPr>
                <p:spPr>
                  <a:xfrm>
                    <a:off x="4225064" y="839560"/>
                    <a:ext cx="724357" cy="456297"/>
                  </a:xfrm>
                  <a:prstGeom prst="leftRight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51" name="Left-Right Arrow 50"/>
                  <p:cNvSpPr/>
                  <p:nvPr/>
                </p:nvSpPr>
                <p:spPr>
                  <a:xfrm>
                    <a:off x="6353787" y="839560"/>
                    <a:ext cx="731746" cy="456297"/>
                  </a:xfrm>
                  <a:prstGeom prst="leftRightArrow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62" name="Rounded Rectangle 61"/>
              <p:cNvSpPr/>
              <p:nvPr/>
            </p:nvSpPr>
            <p:spPr>
              <a:xfrm>
                <a:off x="5562600" y="2676828"/>
                <a:ext cx="1828800" cy="59705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Stages</a:t>
                </a:r>
              </a:p>
            </p:txBody>
          </p:sp>
        </p:grpSp>
        <p:grpSp>
          <p:nvGrpSpPr>
            <p:cNvPr id="16389" name="Group 13"/>
            <p:cNvGrpSpPr>
              <a:grpSpLocks/>
            </p:cNvGrpSpPr>
            <p:nvPr/>
          </p:nvGrpSpPr>
          <p:grpSpPr bwMode="auto">
            <a:xfrm>
              <a:off x="1524000" y="3505200"/>
              <a:ext cx="1963738" cy="2133600"/>
              <a:chOff x="1512403" y="3954955"/>
              <a:chExt cx="1892723" cy="2304104"/>
            </a:xfrm>
          </p:grpSpPr>
          <p:grpSp>
            <p:nvGrpSpPr>
              <p:cNvPr id="16416" name="Group 4"/>
              <p:cNvGrpSpPr>
                <a:grpSpLocks/>
              </p:cNvGrpSpPr>
              <p:nvPr/>
            </p:nvGrpSpPr>
            <p:grpSpPr bwMode="auto">
              <a:xfrm>
                <a:off x="1524000" y="3954955"/>
                <a:ext cx="1828800" cy="1714946"/>
                <a:chOff x="4495800" y="762000"/>
                <a:chExt cx="1828800" cy="1714946"/>
              </a:xfrm>
            </p:grpSpPr>
            <p:grpSp>
              <p:nvGrpSpPr>
                <p:cNvPr id="16418" name="Group 1"/>
                <p:cNvGrpSpPr>
                  <a:grpSpLocks noChangeAspect="1"/>
                </p:cNvGrpSpPr>
                <p:nvPr/>
              </p:nvGrpSpPr>
              <p:grpSpPr bwMode="auto">
                <a:xfrm>
                  <a:off x="4724400" y="1355806"/>
                  <a:ext cx="1371600" cy="1121140"/>
                  <a:chOff x="5012100" y="3331891"/>
                  <a:chExt cx="3297710" cy="2695529"/>
                </a:xfrm>
              </p:grpSpPr>
              <p:sp>
                <p:nvSpPr>
                  <p:cNvPr id="77" name="Isosceles Tri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012167" y="3396310"/>
                    <a:ext cx="3336639" cy="2370035"/>
                  </a:xfrm>
                  <a:prstGeom prst="triangle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accent6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accent6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accent6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bg1">
                        <a:lumMod val="50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 dirty="0">
                      <a:solidFill>
                        <a:srgbClr val="FFFFFF"/>
                      </a:solidFill>
                      <a:latin typeface="+mn-lt"/>
                      <a:ea typeface="Arial" pitchFamily="-106" charset="0"/>
                      <a:cs typeface="Arial"/>
                    </a:endParaRPr>
                  </a:p>
                </p:txBody>
              </p:sp>
              <p:sp>
                <p:nvSpPr>
                  <p:cNvPr id="78" name="Left-Right Arrow 77"/>
                  <p:cNvSpPr>
                    <a:spLocks noChangeArrowheads="1"/>
                  </p:cNvSpPr>
                  <p:nvPr/>
                </p:nvSpPr>
                <p:spPr bwMode="auto">
                  <a:xfrm rot="18279725">
                    <a:off x="4634772" y="4318432"/>
                    <a:ext cx="2435984" cy="459844"/>
                  </a:xfrm>
                  <a:prstGeom prst="leftRightArrow">
                    <a:avLst>
                      <a:gd name="adj1" fmla="val 47565"/>
                      <a:gd name="adj2" fmla="val 50008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200" b="1" dirty="0">
                      <a:solidFill>
                        <a:schemeClr val="bg1"/>
                      </a:solidFill>
                      <a:latin typeface="+mn-lt"/>
                      <a:ea typeface="Arial" pitchFamily="-106" charset="0"/>
                      <a:cs typeface="Arial"/>
                    </a:endParaRPr>
                  </a:p>
                </p:txBody>
              </p:sp>
              <p:sp>
                <p:nvSpPr>
                  <p:cNvPr id="79" name="Left-Right Arrow 78"/>
                  <p:cNvSpPr>
                    <a:spLocks noChangeArrowheads="1"/>
                  </p:cNvSpPr>
                  <p:nvPr/>
                </p:nvSpPr>
                <p:spPr bwMode="auto">
                  <a:xfrm rot="3338599">
                    <a:off x="6292057" y="4332636"/>
                    <a:ext cx="2435982" cy="456167"/>
                  </a:xfrm>
                  <a:prstGeom prst="leftRightArrow">
                    <a:avLst>
                      <a:gd name="adj1" fmla="val 47565"/>
                      <a:gd name="adj2" fmla="val 50008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200" b="1" dirty="0">
                      <a:solidFill>
                        <a:schemeClr val="bg1"/>
                      </a:solidFill>
                      <a:latin typeface="+mn-lt"/>
                      <a:ea typeface="Arial" pitchFamily="-106" charset="0"/>
                      <a:cs typeface="Arial"/>
                    </a:endParaRPr>
                  </a:p>
                </p:txBody>
              </p:sp>
              <p:sp>
                <p:nvSpPr>
                  <p:cNvPr id="80" name="Left-Right Arrow 79"/>
                  <p:cNvSpPr>
                    <a:spLocks noChangeArrowheads="1"/>
                  </p:cNvSpPr>
                  <p:nvPr/>
                </p:nvSpPr>
                <p:spPr bwMode="auto">
                  <a:xfrm>
                    <a:off x="5122530" y="5568500"/>
                    <a:ext cx="3038660" cy="457518"/>
                  </a:xfrm>
                  <a:prstGeom prst="leftRightArrow">
                    <a:avLst>
                      <a:gd name="adj1" fmla="val 47565"/>
                      <a:gd name="adj2" fmla="val 50008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200" b="1" dirty="0">
                      <a:solidFill>
                        <a:schemeClr val="bg1"/>
                      </a:solidFill>
                      <a:latin typeface="+mn-lt"/>
                      <a:ea typeface="Arial" pitchFamily="-106" charset="0"/>
                      <a:cs typeface="Arial"/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>
                <a:xfrm>
                  <a:off x="4496444" y="762000"/>
                  <a:ext cx="1828459" cy="457735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HOW</a:t>
                  </a:r>
                </a:p>
              </p:txBody>
            </p:sp>
          </p:grpSp>
          <p:sp>
            <p:nvSpPr>
              <p:cNvPr id="63" name="Rounded Rectangle 62"/>
              <p:cNvSpPr/>
              <p:nvPr/>
            </p:nvSpPr>
            <p:spPr>
              <a:xfrm>
                <a:off x="1512403" y="5868184"/>
                <a:ext cx="1892723" cy="39087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Drivers</a:t>
                </a:r>
                <a:endParaRPr lang="en-US" baseline="-25000" dirty="0"/>
              </a:p>
            </p:txBody>
          </p:sp>
        </p:grpSp>
        <p:grpSp>
          <p:nvGrpSpPr>
            <p:cNvPr id="16390" name="Group 14"/>
            <p:cNvGrpSpPr>
              <a:grpSpLocks/>
            </p:cNvGrpSpPr>
            <p:nvPr/>
          </p:nvGrpSpPr>
          <p:grpSpPr bwMode="auto">
            <a:xfrm>
              <a:off x="5638800" y="3652838"/>
              <a:ext cx="1958975" cy="1924050"/>
              <a:chOff x="5638800" y="3878755"/>
              <a:chExt cx="1850250" cy="2445845"/>
            </a:xfrm>
          </p:grpSpPr>
          <p:grpSp>
            <p:nvGrpSpPr>
              <p:cNvPr id="16404" name="Group 5"/>
              <p:cNvGrpSpPr>
                <a:grpSpLocks/>
              </p:cNvGrpSpPr>
              <p:nvPr/>
            </p:nvGrpSpPr>
            <p:grpSpPr bwMode="auto">
              <a:xfrm>
                <a:off x="5638800" y="3878755"/>
                <a:ext cx="1850250" cy="2057400"/>
                <a:chOff x="2264550" y="3200400"/>
                <a:chExt cx="1850250" cy="2057400"/>
              </a:xfrm>
            </p:grpSpPr>
            <p:grpSp>
              <p:nvGrpSpPr>
                <p:cNvPr id="16406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2286000" y="3451753"/>
                  <a:ext cx="1828800" cy="1806047"/>
                  <a:chOff x="-502920" y="-1066800"/>
                  <a:chExt cx="9799320" cy="9677400"/>
                </a:xfrm>
              </p:grpSpPr>
              <p:sp>
                <p:nvSpPr>
                  <p:cNvPr id="34" name="Pie 33"/>
                  <p:cNvSpPr>
                    <a:spLocks/>
                  </p:cNvSpPr>
                  <p:nvPr/>
                </p:nvSpPr>
                <p:spPr bwMode="auto">
                  <a:xfrm flipH="1">
                    <a:off x="2057551" y="1457505"/>
                    <a:ext cx="4571481" cy="4563189"/>
                  </a:xfrm>
                  <a:custGeom>
                    <a:avLst/>
                    <a:gdLst>
                      <a:gd name="T0" fmla="*/ 5 w 4571481"/>
                      <a:gd name="T1" fmla="*/ 2276679 h 4563189"/>
                      <a:gd name="T2" fmla="*/ 2285741 w 4571481"/>
                      <a:gd name="T3" fmla="*/ 0 h 4563189"/>
                      <a:gd name="T4" fmla="*/ 2285741 w 4571481"/>
                      <a:gd name="T5" fmla="*/ 2281595 h 4563189"/>
                      <a:gd name="T6" fmla="*/ 5 w 4571481"/>
                      <a:gd name="T7" fmla="*/ 2276679 h 4563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71481" h="4563189">
                        <a:moveTo>
                          <a:pt x="5" y="2276679"/>
                        </a:moveTo>
                        <a:cubicBezTo>
                          <a:pt x="2721" y="1018511"/>
                          <a:pt x="1025284" y="0"/>
                          <a:pt x="2285741" y="0"/>
                        </a:cubicBezTo>
                        <a:lnTo>
                          <a:pt x="2285741" y="2281595"/>
                        </a:lnTo>
                        <a:lnTo>
                          <a:pt x="5" y="227667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3DC"/>
                      </a:gs>
                      <a:gs pos="50000">
                        <a:srgbClr val="FFC7B7"/>
                      </a:gs>
                      <a:gs pos="100000">
                        <a:srgbClr val="FFA586"/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35" name="Pie 34"/>
                  <p:cNvSpPr>
                    <a:spLocks/>
                  </p:cNvSpPr>
                  <p:nvPr/>
                </p:nvSpPr>
                <p:spPr bwMode="auto">
                  <a:xfrm>
                    <a:off x="1977209" y="1457505"/>
                    <a:ext cx="4571481" cy="4563189"/>
                  </a:xfrm>
                  <a:custGeom>
                    <a:avLst/>
                    <a:gdLst>
                      <a:gd name="T0" fmla="*/ 5 w 4571481"/>
                      <a:gd name="T1" fmla="*/ 2276679 h 4563189"/>
                      <a:gd name="T2" fmla="*/ 2285741 w 4571481"/>
                      <a:gd name="T3" fmla="*/ 0 h 4563189"/>
                      <a:gd name="T4" fmla="*/ 2285741 w 4571481"/>
                      <a:gd name="T5" fmla="*/ 2281595 h 4563189"/>
                      <a:gd name="T6" fmla="*/ 5 w 4571481"/>
                      <a:gd name="T7" fmla="*/ 2276679 h 4563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71481" h="4563189">
                        <a:moveTo>
                          <a:pt x="5" y="2276679"/>
                        </a:moveTo>
                        <a:cubicBezTo>
                          <a:pt x="2721" y="1018511"/>
                          <a:pt x="1025284" y="0"/>
                          <a:pt x="2285741" y="0"/>
                        </a:cubicBezTo>
                        <a:lnTo>
                          <a:pt x="2285741" y="2281595"/>
                        </a:lnTo>
                        <a:lnTo>
                          <a:pt x="5" y="227667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3DC"/>
                      </a:gs>
                      <a:gs pos="50000">
                        <a:srgbClr val="FFC7B7"/>
                      </a:gs>
                      <a:gs pos="100000">
                        <a:srgbClr val="FFA586"/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36" name="Pie 35"/>
                  <p:cNvSpPr>
                    <a:spLocks/>
                  </p:cNvSpPr>
                  <p:nvPr/>
                </p:nvSpPr>
                <p:spPr bwMode="auto">
                  <a:xfrm flipV="1">
                    <a:off x="1977209" y="1533194"/>
                    <a:ext cx="4571481" cy="4563189"/>
                  </a:xfrm>
                  <a:custGeom>
                    <a:avLst/>
                    <a:gdLst>
                      <a:gd name="T0" fmla="*/ 5 w 4571481"/>
                      <a:gd name="T1" fmla="*/ 2276679 h 4563189"/>
                      <a:gd name="T2" fmla="*/ 2285741 w 4571481"/>
                      <a:gd name="T3" fmla="*/ 0 h 4563189"/>
                      <a:gd name="T4" fmla="*/ 2285741 w 4571481"/>
                      <a:gd name="T5" fmla="*/ 2281595 h 4563189"/>
                      <a:gd name="T6" fmla="*/ 5 w 4571481"/>
                      <a:gd name="T7" fmla="*/ 2276679 h 4563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71481" h="4563189">
                        <a:moveTo>
                          <a:pt x="5" y="2276679"/>
                        </a:moveTo>
                        <a:cubicBezTo>
                          <a:pt x="2721" y="1018511"/>
                          <a:pt x="1025284" y="0"/>
                          <a:pt x="2285741" y="0"/>
                        </a:cubicBezTo>
                        <a:lnTo>
                          <a:pt x="2285741" y="2281595"/>
                        </a:lnTo>
                        <a:lnTo>
                          <a:pt x="5" y="227667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3DC"/>
                      </a:gs>
                      <a:gs pos="50000">
                        <a:srgbClr val="FFC7B7"/>
                      </a:gs>
                      <a:gs pos="100000">
                        <a:srgbClr val="FFA586"/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37" name="Pie 36"/>
                  <p:cNvSpPr>
                    <a:spLocks/>
                  </p:cNvSpPr>
                  <p:nvPr/>
                </p:nvSpPr>
                <p:spPr bwMode="auto">
                  <a:xfrm flipH="1" flipV="1">
                    <a:off x="2057551" y="1533194"/>
                    <a:ext cx="4571481" cy="4563189"/>
                  </a:xfrm>
                  <a:custGeom>
                    <a:avLst/>
                    <a:gdLst>
                      <a:gd name="T0" fmla="*/ 5 w 4571481"/>
                      <a:gd name="T1" fmla="*/ 2276679 h 4563189"/>
                      <a:gd name="T2" fmla="*/ 2285741 w 4571481"/>
                      <a:gd name="T3" fmla="*/ 0 h 4563189"/>
                      <a:gd name="T4" fmla="*/ 2285741 w 4571481"/>
                      <a:gd name="T5" fmla="*/ 2281595 h 4563189"/>
                      <a:gd name="T6" fmla="*/ 5 w 4571481"/>
                      <a:gd name="T7" fmla="*/ 2276679 h 4563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71481" h="4563189">
                        <a:moveTo>
                          <a:pt x="5" y="2276679"/>
                        </a:moveTo>
                        <a:cubicBezTo>
                          <a:pt x="2721" y="1018511"/>
                          <a:pt x="1025284" y="0"/>
                          <a:pt x="2285741" y="0"/>
                        </a:cubicBezTo>
                        <a:lnTo>
                          <a:pt x="2285741" y="2281595"/>
                        </a:lnTo>
                        <a:lnTo>
                          <a:pt x="5" y="227667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E3DC"/>
                      </a:gs>
                      <a:gs pos="50000">
                        <a:srgbClr val="FFC7B7"/>
                      </a:gs>
                      <a:gs pos="100000">
                        <a:srgbClr val="FFA586"/>
                      </a:gs>
                    </a:gsLst>
                    <a:lin ang="0" scaled="1"/>
                  </a:gradFill>
                  <a:ln>
                    <a:noFill/>
                  </a:ln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38" name="Circular Arrow 37"/>
                  <p:cNvSpPr/>
                  <p:nvPr/>
                </p:nvSpPr>
                <p:spPr>
                  <a:xfrm rot="16200000">
                    <a:off x="2027275" y="-329315"/>
                    <a:ext cx="6487946" cy="8050310"/>
                  </a:xfrm>
                  <a:prstGeom prst="circularArrow">
                    <a:avLst>
                      <a:gd name="adj1" fmla="val 5375"/>
                      <a:gd name="adj2" fmla="val 762885"/>
                      <a:gd name="adj3" fmla="val 19593655"/>
                      <a:gd name="adj4" fmla="val 16226140"/>
                      <a:gd name="adj5" fmla="val 499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Circular Arrow 38"/>
                  <p:cNvSpPr/>
                  <p:nvPr/>
                </p:nvSpPr>
                <p:spPr>
                  <a:xfrm>
                    <a:off x="1173784" y="689761"/>
                    <a:ext cx="6475599" cy="7926111"/>
                  </a:xfrm>
                  <a:prstGeom prst="circularArrow">
                    <a:avLst>
                      <a:gd name="adj1" fmla="val 5375"/>
                      <a:gd name="adj2" fmla="val 762885"/>
                      <a:gd name="adj3" fmla="val 19593655"/>
                      <a:gd name="adj4" fmla="val 16226140"/>
                      <a:gd name="adj5" fmla="val 499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Circular Arrow 39"/>
                  <p:cNvSpPr/>
                  <p:nvPr/>
                </p:nvSpPr>
                <p:spPr>
                  <a:xfrm rot="5400000">
                    <a:off x="220963" y="-112266"/>
                    <a:ext cx="6477129" cy="7929799"/>
                  </a:xfrm>
                  <a:prstGeom prst="circularArrow">
                    <a:avLst>
                      <a:gd name="adj1" fmla="val 5375"/>
                      <a:gd name="adj2" fmla="val 762885"/>
                      <a:gd name="adj3" fmla="val 19593655"/>
                      <a:gd name="adj4" fmla="val 16226140"/>
                      <a:gd name="adj5" fmla="val 499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Circular Arrow 40"/>
                  <p:cNvSpPr/>
                  <p:nvPr/>
                </p:nvSpPr>
                <p:spPr>
                  <a:xfrm rot="10800000">
                    <a:off x="1021131" y="-1061984"/>
                    <a:ext cx="6475599" cy="7926111"/>
                  </a:xfrm>
                  <a:prstGeom prst="circularArrow">
                    <a:avLst>
                      <a:gd name="adj1" fmla="val 5375"/>
                      <a:gd name="adj2" fmla="val 762885"/>
                      <a:gd name="adj3" fmla="val 19593655"/>
                      <a:gd name="adj4" fmla="val 16226140"/>
                      <a:gd name="adj5" fmla="val 499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2" name="Rounded Rectangle 41"/>
                <p:cNvSpPr/>
                <p:nvPr/>
              </p:nvSpPr>
              <p:spPr>
                <a:xfrm>
                  <a:off x="2264550" y="3200400"/>
                  <a:ext cx="1829259" cy="458091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HOW</a:t>
                  </a:r>
                </a:p>
              </p:txBody>
            </p:sp>
          </p:grpSp>
          <p:sp>
            <p:nvSpPr>
              <p:cNvPr id="70" name="Rounded Rectangle 69"/>
              <p:cNvSpPr/>
              <p:nvPr/>
            </p:nvSpPr>
            <p:spPr>
              <a:xfrm>
                <a:off x="5659791" y="5866508"/>
                <a:ext cx="1829259" cy="45809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Cycles</a:t>
                </a:r>
              </a:p>
            </p:txBody>
          </p:sp>
        </p:grpSp>
        <p:grpSp>
          <p:nvGrpSpPr>
            <p:cNvPr id="16391" name="Group 10"/>
            <p:cNvGrpSpPr>
              <a:grpSpLocks/>
            </p:cNvGrpSpPr>
            <p:nvPr/>
          </p:nvGrpSpPr>
          <p:grpSpPr bwMode="auto">
            <a:xfrm>
              <a:off x="3540125" y="2257425"/>
              <a:ext cx="1828800" cy="2355850"/>
              <a:chOff x="3503071" y="2587588"/>
              <a:chExt cx="1828800" cy="2648720"/>
            </a:xfrm>
          </p:grpSpPr>
          <p:grpSp>
            <p:nvGrpSpPr>
              <p:cNvPr id="16394" name="Group 8"/>
              <p:cNvGrpSpPr>
                <a:grpSpLocks/>
              </p:cNvGrpSpPr>
              <p:nvPr/>
            </p:nvGrpSpPr>
            <p:grpSpPr bwMode="auto">
              <a:xfrm>
                <a:off x="3503071" y="2587588"/>
                <a:ext cx="1828800" cy="1875046"/>
                <a:chOff x="3503071" y="2587588"/>
                <a:chExt cx="1828800" cy="1875046"/>
              </a:xfrm>
            </p:grpSpPr>
            <p:grpSp>
              <p:nvGrpSpPr>
                <p:cNvPr id="16396" name="Group 7"/>
                <p:cNvGrpSpPr>
                  <a:grpSpLocks/>
                </p:cNvGrpSpPr>
                <p:nvPr/>
              </p:nvGrpSpPr>
              <p:grpSpPr bwMode="auto">
                <a:xfrm>
                  <a:off x="3503071" y="2587588"/>
                  <a:ext cx="1828800" cy="1875046"/>
                  <a:chOff x="3503071" y="2587588"/>
                  <a:chExt cx="1828800" cy="1875046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3503071" y="2587588"/>
                    <a:ext cx="1828800" cy="456922"/>
                  </a:xfrm>
                  <a:prstGeom prst="round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/>
                      <a:t>WHAT</a:t>
                    </a:r>
                  </a:p>
                </p:txBody>
              </p:sp>
              <p:grpSp>
                <p:nvGrpSpPr>
                  <p:cNvPr id="16399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31671" y="3107968"/>
                    <a:ext cx="1371600" cy="1354666"/>
                    <a:chOff x="1371600" y="685800"/>
                    <a:chExt cx="6172200" cy="6096000"/>
                  </a:xfrm>
                </p:grpSpPr>
                <p:sp>
                  <p:nvSpPr>
                    <p:cNvPr id="65" name="Up Arrow Callout 64"/>
                    <p:cNvSpPr>
                      <a:spLocks/>
                    </p:cNvSpPr>
                    <p:nvPr/>
                  </p:nvSpPr>
                  <p:spPr>
                    <a:xfrm rot="10800000">
                      <a:off x="3429000" y="689387"/>
                      <a:ext cx="2057400" cy="2746888"/>
                    </a:xfrm>
                    <a:prstGeom prst="upArrowCallout">
                      <a:avLst>
                        <a:gd name="adj1" fmla="val 25000"/>
                        <a:gd name="adj2" fmla="val 25000"/>
                        <a:gd name="adj3" fmla="val 25000"/>
                        <a:gd name="adj4" fmla="val 68967"/>
                      </a:avLst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dirty="0"/>
                    </a:p>
                  </p:txBody>
                </p:sp>
                <p:sp>
                  <p:nvSpPr>
                    <p:cNvPr id="66" name="Up Arrow Callout 65"/>
                    <p:cNvSpPr>
                      <a:spLocks/>
                    </p:cNvSpPr>
                    <p:nvPr/>
                  </p:nvSpPr>
                  <p:spPr>
                    <a:xfrm rot="5400000">
                      <a:off x="1715125" y="2466267"/>
                      <a:ext cx="2056150" cy="2743200"/>
                    </a:xfrm>
                    <a:prstGeom prst="upArrowCallout">
                      <a:avLst>
                        <a:gd name="adj1" fmla="val 25000"/>
                        <a:gd name="adj2" fmla="val 25000"/>
                        <a:gd name="adj3" fmla="val 25000"/>
                        <a:gd name="adj4" fmla="val 68967"/>
                      </a:avLst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dirty="0"/>
                    </a:p>
                  </p:txBody>
                </p:sp>
                <p:sp>
                  <p:nvSpPr>
                    <p:cNvPr id="67" name="Up Arrow Callout 66"/>
                    <p:cNvSpPr>
                      <a:spLocks/>
                    </p:cNvSpPr>
                    <p:nvPr/>
                  </p:nvSpPr>
                  <p:spPr>
                    <a:xfrm rot="16200000">
                      <a:off x="5144125" y="2482331"/>
                      <a:ext cx="2056150" cy="2743200"/>
                    </a:xfrm>
                    <a:prstGeom prst="upArrowCallout">
                      <a:avLst>
                        <a:gd name="adj1" fmla="val 25000"/>
                        <a:gd name="adj2" fmla="val 25000"/>
                        <a:gd name="adj3" fmla="val 25000"/>
                        <a:gd name="adj4" fmla="val 68967"/>
                      </a:avLst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dirty="0"/>
                    </a:p>
                  </p:txBody>
                </p:sp>
                <p:sp>
                  <p:nvSpPr>
                    <p:cNvPr id="68" name="Up Arrow Callout 67"/>
                    <p:cNvSpPr>
                      <a:spLocks/>
                    </p:cNvSpPr>
                    <p:nvPr/>
                  </p:nvSpPr>
                  <p:spPr>
                    <a:xfrm>
                      <a:off x="3429000" y="4038666"/>
                      <a:ext cx="2057400" cy="2746888"/>
                    </a:xfrm>
                    <a:prstGeom prst="upArrowCallout">
                      <a:avLst>
                        <a:gd name="adj1" fmla="val 25000"/>
                        <a:gd name="adj2" fmla="val 25000"/>
                        <a:gd name="adj3" fmla="val 25000"/>
                        <a:gd name="adj4" fmla="val 68967"/>
                      </a:avLst>
                    </a:prstGeom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  <a:ln w="127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dirty="0"/>
                    </a:p>
                  </p:txBody>
                </p:sp>
              </p:grpSp>
            </p:grpSp>
            <p:sp>
              <p:nvSpPr>
                <p:cNvPr id="69" name="Multiply 68"/>
                <p:cNvSpPr>
                  <a:spLocks noChangeAspect="1"/>
                </p:cNvSpPr>
                <p:nvPr/>
              </p:nvSpPr>
              <p:spPr>
                <a:xfrm>
                  <a:off x="4188871" y="3581751"/>
                  <a:ext cx="465138" cy="465846"/>
                </a:xfrm>
                <a:prstGeom prst="mathMultiply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b="1" dirty="0"/>
                </a:p>
              </p:txBody>
            </p:sp>
          </p:grpSp>
          <p:sp>
            <p:nvSpPr>
              <p:cNvPr id="71" name="Rounded Rectangle 70"/>
              <p:cNvSpPr/>
              <p:nvPr/>
            </p:nvSpPr>
            <p:spPr>
              <a:xfrm>
                <a:off x="3503071" y="4611610"/>
                <a:ext cx="1828800" cy="62469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Usable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Interventions</a:t>
                </a:r>
              </a:p>
            </p:txBody>
          </p:sp>
        </p:grpSp>
      </p:grpSp>
      <p:sp>
        <p:nvSpPr>
          <p:cNvPr id="16392" name="Rectangle 71"/>
          <p:cNvSpPr>
            <a:spLocks noChangeArrowheads="1"/>
          </p:cNvSpPr>
          <p:nvPr/>
        </p:nvSpPr>
        <p:spPr bwMode="auto">
          <a:xfrm>
            <a:off x="1828800" y="5715000"/>
            <a:ext cx="548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hlinkClick r:id="rId4"/>
              </a:rPr>
              <a:t>http://sisep.fpg.unc.edu/</a:t>
            </a: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hlinkClick r:id="rId5"/>
              </a:rPr>
              <a:t>http://implementation.fpg.unc.edu/</a:t>
            </a: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0" y="152400"/>
            <a:ext cx="9144000" cy="1206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Implementation Science </a:t>
            </a:r>
            <a:br>
              <a:rPr lang="en-US" altLang="en-US" sz="36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altLang="en-US" sz="36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Active Implementation Frameworks</a:t>
            </a:r>
            <a:endParaRPr lang="en-US" altLang="en-US" sz="3600" b="1" dirty="0" smtClean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48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Isosceles Triangle 1"/>
          <p:cNvSpPr>
            <a:spLocks noChangeArrowheads="1"/>
          </p:cNvSpPr>
          <p:nvPr/>
        </p:nvSpPr>
        <p:spPr bwMode="auto">
          <a:xfrm>
            <a:off x="1981200" y="2178050"/>
            <a:ext cx="4605338" cy="33115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A586"/>
              </a:gs>
              <a:gs pos="50000">
                <a:srgbClr val="FFC7B7"/>
              </a:gs>
              <a:gs pos="100000">
                <a:srgbClr val="FFE3DC"/>
              </a:gs>
            </a:gsLst>
            <a:lin ang="5400000" scaled="1"/>
          </a:gra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2438400" y="1487488"/>
            <a:ext cx="365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Performance Assessment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(Fidelity) 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2133600" y="2330450"/>
            <a:ext cx="169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Coaching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1676400" y="3397250"/>
            <a:ext cx="134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Training</a:t>
            </a: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2133600" y="57912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Technical</a:t>
            </a:r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5105400" y="233045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Systems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   Intervention</a:t>
            </a:r>
          </a:p>
        </p:txBody>
      </p: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5791200" y="3473450"/>
            <a:ext cx="2490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Facilitative</a:t>
            </a: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  </a:t>
            </a: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Administration</a:t>
            </a:r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6477000" y="4724400"/>
            <a:ext cx="232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Decision</a:t>
            </a: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</a:t>
            </a: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Support</a:t>
            </a: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  </a:t>
            </a: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Data</a:t>
            </a:r>
            <a:r>
              <a:rPr lang="en-US" altLang="en-US" sz="1800">
                <a:solidFill>
                  <a:srgbClr val="7F7F7F"/>
                </a:solidFill>
                <a:latin typeface="Arial" charset="0"/>
              </a:rPr>
              <a:t> </a:t>
            </a: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System</a:t>
            </a:r>
          </a:p>
        </p:txBody>
      </p:sp>
      <p:sp>
        <p:nvSpPr>
          <p:cNvPr id="29706" name="Left-Right Arrow 15"/>
          <p:cNvSpPr>
            <a:spLocks noChangeArrowheads="1"/>
          </p:cNvSpPr>
          <p:nvPr/>
        </p:nvSpPr>
        <p:spPr bwMode="auto">
          <a:xfrm rot="-3320275">
            <a:off x="1430338" y="3598863"/>
            <a:ext cx="3421062" cy="639762"/>
          </a:xfrm>
          <a:prstGeom prst="leftRightArrow">
            <a:avLst>
              <a:gd name="adj1" fmla="val 47565"/>
              <a:gd name="adj2" fmla="val 50008"/>
            </a:avLst>
          </a:prstGeom>
          <a:solidFill>
            <a:srgbClr val="E46C0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charset="0"/>
                <a:cs typeface="Arial" charset="0"/>
              </a:rPr>
              <a:t>Competency Drivers</a:t>
            </a:r>
          </a:p>
        </p:txBody>
      </p:sp>
      <p:sp>
        <p:nvSpPr>
          <p:cNvPr id="29707" name="Left-Right Arrow 16"/>
          <p:cNvSpPr>
            <a:spLocks noChangeArrowheads="1"/>
          </p:cNvSpPr>
          <p:nvPr/>
        </p:nvSpPr>
        <p:spPr bwMode="auto">
          <a:xfrm rot="3338599">
            <a:off x="3709987" y="3527426"/>
            <a:ext cx="3421063" cy="639762"/>
          </a:xfrm>
          <a:prstGeom prst="leftRightArrow">
            <a:avLst>
              <a:gd name="adj1" fmla="val 47565"/>
              <a:gd name="adj2" fmla="val 50008"/>
            </a:avLst>
          </a:prstGeom>
          <a:solidFill>
            <a:srgbClr val="E46C0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  <a:latin typeface="Arial" charset="0"/>
                <a:cs typeface="Arial" charset="0"/>
              </a:rPr>
              <a:t>Organization Drivers</a:t>
            </a:r>
          </a:p>
        </p:txBody>
      </p:sp>
      <p:pic>
        <p:nvPicPr>
          <p:cNvPr id="29708" name="Picture 9" descr="C:\Documents and Settings\reid\Desktop\UNCFPG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24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144000" cy="1206500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Consider Implementation Science:</a:t>
            </a:r>
            <a:br>
              <a:rPr lang="en-US" altLang="en-US" sz="36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altLang="en-US" sz="36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Implementation Drivers</a:t>
            </a:r>
          </a:p>
        </p:txBody>
      </p:sp>
      <p:sp>
        <p:nvSpPr>
          <p:cNvPr id="29710" name="Text Box 2"/>
          <p:cNvSpPr txBox="1">
            <a:spLocks noChangeArrowheads="1"/>
          </p:cNvSpPr>
          <p:nvPr/>
        </p:nvSpPr>
        <p:spPr bwMode="auto">
          <a:xfrm>
            <a:off x="6934200" y="55626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262626"/>
                </a:solidFill>
                <a:ea typeface="Arial" charset="0"/>
                <a:cs typeface="Calibri" pitchFamily="34" charset="0"/>
              </a:rPr>
              <a:t>© </a:t>
            </a:r>
            <a:r>
              <a:rPr lang="en-US" altLang="en-US" sz="1400" i="1">
                <a:solidFill>
                  <a:srgbClr val="262626"/>
                </a:solidFill>
                <a:ea typeface="Arial" charset="0"/>
                <a:cs typeface="Calibri" pitchFamily="34" charset="0"/>
              </a:rPr>
              <a:t>Fixsen &amp; Blase, 2008</a:t>
            </a:r>
          </a:p>
        </p:txBody>
      </p:sp>
      <p:sp>
        <p:nvSpPr>
          <p:cNvPr id="19" name="Left-Right Arrow 17"/>
          <p:cNvSpPr>
            <a:spLocks noChangeArrowheads="1"/>
          </p:cNvSpPr>
          <p:nvPr/>
        </p:nvSpPr>
        <p:spPr bwMode="auto">
          <a:xfrm>
            <a:off x="2590800" y="5151438"/>
            <a:ext cx="3421063" cy="639762"/>
          </a:xfrm>
          <a:prstGeom prst="leftRightArrow">
            <a:avLst>
              <a:gd name="adj1" fmla="val 47565"/>
              <a:gd name="adj2" fmla="val 50008"/>
            </a:avLst>
          </a:prstGeom>
          <a:solidFill>
            <a:srgbClr val="E46C0A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Leadership</a:t>
            </a:r>
          </a:p>
        </p:txBody>
      </p:sp>
      <p:sp>
        <p:nvSpPr>
          <p:cNvPr id="29712" name="Text Box 13"/>
          <p:cNvSpPr txBox="1">
            <a:spLocks noChangeArrowheads="1"/>
          </p:cNvSpPr>
          <p:nvPr/>
        </p:nvSpPr>
        <p:spPr bwMode="auto">
          <a:xfrm>
            <a:off x="609600" y="492125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Selection</a:t>
            </a:r>
          </a:p>
        </p:txBody>
      </p:sp>
      <p:sp>
        <p:nvSpPr>
          <p:cNvPr id="29713" name="Text Box 13"/>
          <p:cNvSpPr txBox="1">
            <a:spLocks noChangeArrowheads="1"/>
          </p:cNvSpPr>
          <p:nvPr/>
        </p:nvSpPr>
        <p:spPr bwMode="auto">
          <a:xfrm>
            <a:off x="4724400" y="58674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7F7F7F"/>
                </a:solidFill>
                <a:latin typeface="Arial" charset="0"/>
              </a:rPr>
              <a:t>Adaptive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11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dirty="0" smtClean="0">
                <a:ea typeface="ＭＳ Ｐゴシック" pitchFamily="34" charset="-128"/>
              </a:rPr>
              <a:t>Resource</a:t>
            </a:r>
          </a:p>
          <a:p>
            <a:pPr marL="0" indent="0">
              <a:buFont typeface="Arial" charset="0"/>
              <a:buNone/>
            </a:pPr>
            <a:r>
              <a:rPr lang="en-US" altLang="en-US" i="1" dirty="0" smtClean="0">
                <a:ea typeface="ＭＳ Ｐゴシック" pitchFamily="34" charset="-128"/>
              </a:rPr>
              <a:t>Implementation Drivers:  Assessing Best Practice  </a:t>
            </a:r>
          </a:p>
          <a:p>
            <a:pPr marL="0" indent="0">
              <a:buFont typeface="Arial" charset="0"/>
              <a:buNone/>
            </a:pPr>
            <a:r>
              <a:rPr lang="en-US" altLang="en-US" sz="2400" dirty="0" smtClean="0">
                <a:solidFill>
                  <a:srgbClr val="404040"/>
                </a:solidFill>
                <a:ea typeface="ＭＳ Ｐゴシック" pitchFamily="34" charset="-128"/>
                <a:hlinkClick r:id="rId3"/>
              </a:rPr>
              <a:t>http://implementation.fpg.unc.edu/sites/implementation.fpg.unc.edu/files/resources/NIRN-Education-ImplementationDriversAssessingBestPractices.pdf</a:t>
            </a:r>
            <a:endParaRPr lang="en-US" altLang="en-US" sz="2400" dirty="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US" altLang="en-US" i="1" dirty="0" smtClean="0">
              <a:ea typeface="ＭＳ Ｐゴシック" pitchFamily="34" charset="-128"/>
            </a:endParaRP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B666CF-CDED-4FDA-AC2D-722F6AC999F0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0" y="133350"/>
            <a:ext cx="9144000" cy="1206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Consider Implementation Science:</a:t>
            </a:r>
            <a:br>
              <a:rPr lang="en-US" altLang="en-US" sz="36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US" altLang="en-US" sz="36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Implementation Drivers</a:t>
            </a:r>
            <a:endParaRPr lang="en-US" altLang="en-US" sz="3600" b="1" dirty="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17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2"/>
            </p:custDataLst>
          </p:nvPr>
        </p:nvSpPr>
        <p:spPr>
          <a:xfrm>
            <a:off x="76200" y="-76200"/>
            <a:ext cx="4114800" cy="1021556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 Hexagon</a:t>
            </a:r>
            <a:br>
              <a:rPr lang="en-US" sz="28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2800" b="1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 EBP Exploration Tool</a:t>
            </a:r>
          </a:p>
        </p:txBody>
      </p:sp>
      <p:sp>
        <p:nvSpPr>
          <p:cNvPr id="32" name="Rectangle 31"/>
          <p:cNvSpPr/>
          <p:nvPr>
            <p:custDataLst>
              <p:tags r:id="rId3"/>
            </p:custDataLst>
          </p:nvPr>
        </p:nvSpPr>
        <p:spPr>
          <a:xfrm rot="10800000">
            <a:off x="4857750" y="4791075"/>
            <a:ext cx="1958975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31" name="Rectangle 30"/>
          <p:cNvSpPr/>
          <p:nvPr>
            <p:custDataLst>
              <p:tags r:id="rId4"/>
            </p:custDataLst>
          </p:nvPr>
        </p:nvSpPr>
        <p:spPr>
          <a:xfrm rot="7018263">
            <a:off x="7019925" y="3587751"/>
            <a:ext cx="1800225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>
          <a:xfrm rot="3860347">
            <a:off x="7056437" y="1309688"/>
            <a:ext cx="1800225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6"/>
            </p:custDataLst>
          </p:nvPr>
        </p:nvSpPr>
        <p:spPr>
          <a:xfrm>
            <a:off x="4859338" y="76200"/>
            <a:ext cx="1966912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8" name="Diamond 27"/>
          <p:cNvSpPr/>
          <p:nvPr>
            <p:custDataLst>
              <p:tags r:id="rId7"/>
            </p:custDataLst>
          </p:nvPr>
        </p:nvSpPr>
        <p:spPr>
          <a:xfrm rot="897902">
            <a:off x="2536825" y="3197225"/>
            <a:ext cx="2468563" cy="247015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>
          <a:xfrm rot="17786921">
            <a:off x="2822575" y="1200150"/>
            <a:ext cx="1812925" cy="173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" name="Hexagon 1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4059238" y="1639888"/>
            <a:ext cx="3567112" cy="3200400"/>
          </a:xfrm>
          <a:prstGeom prst="hexagon">
            <a:avLst/>
          </a:prstGeom>
          <a:solidFill>
            <a:srgbClr val="DCE6F2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2"/>
            <a:endCxn id="2" idx="2"/>
          </p:cNvCxnSpPr>
          <p:nvPr/>
        </p:nvCxnSpPr>
        <p:spPr>
          <a:xfrm>
            <a:off x="4859338" y="1639888"/>
            <a:ext cx="1966912" cy="32004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2"/>
            <a:endCxn id="2" idx="2"/>
          </p:cNvCxnSpPr>
          <p:nvPr/>
        </p:nvCxnSpPr>
        <p:spPr>
          <a:xfrm flipH="1">
            <a:off x="4859338" y="1639888"/>
            <a:ext cx="1966912" cy="32004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2"/>
            <a:endCxn id="2" idx="2"/>
          </p:cNvCxnSpPr>
          <p:nvPr/>
        </p:nvCxnSpPr>
        <p:spPr>
          <a:xfrm>
            <a:off x="4059238" y="3240088"/>
            <a:ext cx="3567112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Text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43550" y="1697038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NEED</a:t>
            </a:r>
          </a:p>
        </p:txBody>
      </p:sp>
      <p:sp>
        <p:nvSpPr>
          <p:cNvPr id="45070" name="Text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00850" y="2557463"/>
            <a:ext cx="433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FIT</a:t>
            </a:r>
          </a:p>
        </p:txBody>
      </p:sp>
      <p:sp>
        <p:nvSpPr>
          <p:cNvPr id="45071" name="Text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21413" y="3538538"/>
            <a:ext cx="1187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RESOURCES</a:t>
            </a:r>
          </a:p>
        </p:txBody>
      </p:sp>
      <p:sp>
        <p:nvSpPr>
          <p:cNvPr id="45072" name="Text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51463" y="4452938"/>
            <a:ext cx="1033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EVIDENCE</a:t>
            </a:r>
          </a:p>
        </p:txBody>
      </p:sp>
      <p:sp>
        <p:nvSpPr>
          <p:cNvPr id="45073" name="Text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60863" y="2557463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CAPACITY</a:t>
            </a:r>
          </a:p>
        </p:txBody>
      </p:sp>
      <p:sp>
        <p:nvSpPr>
          <p:cNvPr id="45074" name="Text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94188" y="3538538"/>
            <a:ext cx="113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404040"/>
                </a:solidFill>
              </a:rPr>
              <a:t>READINESS</a:t>
            </a:r>
          </a:p>
        </p:txBody>
      </p:sp>
      <p:sp>
        <p:nvSpPr>
          <p:cNvPr id="20" name="TextBox 19"/>
          <p:cNvSpPr txBox="1"/>
          <p:nvPr>
            <p:custDataLst>
              <p:tags r:id="rId16"/>
            </p:custDataLst>
          </p:nvPr>
        </p:nvSpPr>
        <p:spPr>
          <a:xfrm>
            <a:off x="7180263" y="1743075"/>
            <a:ext cx="1752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Fit with current Initiatives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Local program, state priorities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Organizational structures Community values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7"/>
            </p:custDataLst>
          </p:nvPr>
        </p:nvSpPr>
        <p:spPr>
          <a:xfrm>
            <a:off x="4868863" y="304800"/>
            <a:ext cx="20828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Need in local programs,  state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Academic &amp; socially significant Issues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Parent &amp; community perceptions of need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Data indicating need</a:t>
            </a: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7256463" y="3927475"/>
            <a:ext cx="1601787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Resources and supports for: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Curricula &amp; Classroom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Technology supports (IT dept.)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Staffing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Training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Data Systems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Coaching &amp; Supervision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Administration &amp; system</a:t>
            </a: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5078" name="Text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62550" y="5014913"/>
            <a:ext cx="14097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404040"/>
                </a:solidFill>
              </a:rPr>
              <a:t>Evidence</a:t>
            </a:r>
            <a:endParaRPr lang="en-US" altLang="en-US" sz="800" b="1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Outcomes – Is it worth it?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Fidelity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Cost – effectiveness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Number of studies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Population similarities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Diverse cultural groups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800">
                <a:solidFill>
                  <a:srgbClr val="404040"/>
                </a:solidFill>
              </a:rPr>
              <a:t>Efficacy or Effectiveness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2913063" y="1514475"/>
            <a:ext cx="1828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Capacity to Implement</a:t>
            </a:r>
            <a:endParaRPr lang="en-US" sz="800" b="1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Staff meet minimum qualifications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Able to sustain Imp Drivers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Financially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Structurally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Buy-in process operationalized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Practitioners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Families</a:t>
            </a: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2989263" y="3952875"/>
            <a:ext cx="17526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Readiness for Replication</a:t>
            </a:r>
            <a:endParaRPr lang="en-US" sz="800" b="1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Qualified purveyor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Expert or TA available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Mature sites to observe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Several replications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How well is it operationalized?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n-ea"/>
                <a:cs typeface="Calibri" pitchFamily="34" charset="0"/>
              </a:rPr>
              <a:t>Are Imp Drivers operationalized?</a:t>
            </a: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5081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52400" y="1097756"/>
            <a:ext cx="2514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The “Hexagon” can be used as a planning tool to evaluate evidence-based programs and practices during the Exploration Stage of Implementation.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Download available at: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accent2"/>
                </a:solidFill>
              </a:rPr>
              <a:t>www.scalingup.org/tools-and-resources</a:t>
            </a:r>
            <a:endParaRPr lang="en-US" altLang="en-US" sz="10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152400" y="2955925"/>
          <a:ext cx="2362200" cy="3551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533400"/>
                <a:gridCol w="457200"/>
                <a:gridCol w="381000"/>
                <a:gridCol w="381000"/>
              </a:tblGrid>
              <a:tr h="53344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EBP:</a:t>
                      </a:r>
                      <a:endParaRPr lang="en-US" sz="1100" b="1" dirty="0"/>
                    </a:p>
                  </a:txBody>
                  <a:tcPr marT="45724" marB="45724" anchor="ctr"/>
                </a:tc>
                <a:tc gridSpan="4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457241">
                <a:tc gridSpan="5">
                  <a:txBody>
                    <a:bodyPr/>
                    <a:lstStyle/>
                    <a:p>
                      <a:r>
                        <a:rPr lang="en-US" sz="800" dirty="0" smtClean="0"/>
                        <a:t>5 Point Rating Scale:</a:t>
                      </a:r>
                    </a:p>
                    <a:p>
                      <a:r>
                        <a:rPr lang="en-US" sz="800" dirty="0" smtClean="0"/>
                        <a:t>High = 5; Medium = 3; Low = 1.</a:t>
                      </a:r>
                    </a:p>
                    <a:p>
                      <a:r>
                        <a:rPr lang="en-US" sz="800" dirty="0" smtClean="0"/>
                        <a:t>Midpoints can be used and scored as a 2 or 4.</a:t>
                      </a:r>
                      <a:endParaRPr lang="en-US" sz="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213379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High</a:t>
                      </a:r>
                      <a:endParaRPr lang="en-US" sz="7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Med</a:t>
                      </a:r>
                      <a:endParaRPr lang="en-US" sz="7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Low</a:t>
                      </a:r>
                      <a:endParaRPr lang="en-US" sz="700" b="1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Need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Fit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Resource</a:t>
                      </a:r>
                      <a:r>
                        <a:rPr lang="en-US" sz="800" b="0" baseline="0" dirty="0" smtClean="0"/>
                        <a:t> Availability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Evidence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Readiness for Replication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r>
                        <a:rPr lang="en-US" sz="800" b="0" dirty="0" smtClean="0"/>
                        <a:t>Capacity to Implement</a:t>
                      </a:r>
                      <a:endParaRPr lang="en-US" sz="800" b="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45724" marB="45724"/>
                </a:tc>
              </a:tr>
              <a:tr h="335310">
                <a:tc gridSpan="2"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Total Score</a:t>
                      </a:r>
                      <a:endParaRPr lang="en-US" sz="800" b="1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33" name="Rectangle 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191000" y="6519863"/>
            <a:ext cx="495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© National Implementation Research Network 2009-2012 </a:t>
            </a:r>
            <a:br>
              <a:rPr lang="en-US" altLang="en-US" sz="800"/>
            </a:br>
            <a:r>
              <a:rPr lang="en-US" altLang="en-US" sz="800"/>
              <a:t>Adapted from work by Laurel J. Kiser, Michelle Zabel, Albert A. Zachik, and Joan Smith at the University of Maryland</a:t>
            </a:r>
          </a:p>
        </p:txBody>
      </p:sp>
      <p:pic>
        <p:nvPicPr>
          <p:cNvPr id="45134" name="Picture 2" descr="C:\Users\mduda\AppData\Local\Microsoft\Windows\Temporary Internet Files\Content.IE5\02ED5ZCI\MC900431613[1]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365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35" name="Rectangle 79"/>
          <p:cNvSpPr>
            <a:spLocks noGrp="1"/>
          </p:cNvSpPr>
          <p:nvPr>
            <p:ph type="title" idx="4294967295"/>
          </p:nvPr>
        </p:nvSpPr>
        <p:spPr>
          <a:xfrm>
            <a:off x="457200" y="-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Hexagon Tool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902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Some Ideas to Consider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19050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altLang="en-US" dirty="0" smtClean="0">
                <a:ea typeface="ＭＳ Ｐゴシック" pitchFamily="34" charset="-128"/>
              </a:rPr>
              <a:t>The SSIP cannot thrive in a vacuum - EIS/special education state agencies will not be successful if the SSIP is disconnected from the agency’s focus and work.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algn="ctr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algn="ctr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540A6A-D56C-4F8A-B0D6-9C1B7009B642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6324" name="Picture 2" descr="Word art: DISCONNEC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62300"/>
            <a:ext cx="5486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7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Some Ideas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30045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ea typeface="+mn-ea"/>
              </a:rPr>
              <a:t>The SSIP should be aligned to and integrated with other </a:t>
            </a:r>
            <a:r>
              <a:rPr lang="en-US" sz="3200" u="sng" dirty="0" smtClean="0">
                <a:ea typeface="+mn-ea"/>
              </a:rPr>
              <a:t>initiatives</a:t>
            </a:r>
            <a:r>
              <a:rPr lang="en-US" sz="3200" dirty="0" smtClean="0">
                <a:ea typeface="+mn-ea"/>
              </a:rPr>
              <a:t> in the state.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ea typeface="+mn-ea"/>
              </a:rPr>
              <a:t>Supports leveraging of resources - greater influence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ea typeface="+mn-ea"/>
              </a:rPr>
              <a:t>Prevents duplication of efforts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ea typeface="+mn-ea"/>
              </a:rPr>
              <a:t>Builds momentum and capacity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>
                <a:ea typeface="+mn-ea"/>
              </a:rPr>
              <a:t>Improves results</a:t>
            </a:r>
            <a:endParaRPr lang="en-US" sz="2800" dirty="0">
              <a:ea typeface="+mn-ea"/>
            </a:endParaRP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67D89A-1173-4A6A-ACCA-77B754833DC6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1"/>
            <a:ext cx="249124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8600" y="1524000"/>
            <a:ext cx="8763000" cy="0"/>
          </a:xfrm>
          <a:prstGeom prst="line">
            <a:avLst/>
          </a:prstGeom>
          <a:ln>
            <a:solidFill>
              <a:srgbClr val="E46C0A"/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08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1026" name="Picture 2" descr="P:\ECO\Pictures\sw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2971800" cy="3962400"/>
          </a:xfrm>
          <a:prstGeom prst="rect">
            <a:avLst/>
          </a:prstGeom>
          <a:noFill/>
          <a:ln w="317500">
            <a:solidFill>
              <a:schemeClr val="bg1">
                <a:lumMod val="8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 the Implementation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into the plan from the beginning</a:t>
            </a:r>
          </a:p>
          <a:p>
            <a:r>
              <a:rPr lang="en-US" dirty="0" smtClean="0"/>
              <a:t>Based on your theory of action</a:t>
            </a:r>
          </a:p>
          <a:p>
            <a:r>
              <a:rPr lang="en-US" dirty="0" smtClean="0"/>
              <a:t>Based on data that informed the plan development </a:t>
            </a:r>
          </a:p>
          <a:p>
            <a:r>
              <a:rPr lang="en-US" dirty="0" smtClean="0"/>
              <a:t>Formative data and summative data</a:t>
            </a:r>
          </a:p>
          <a:p>
            <a:r>
              <a:rPr lang="en-US" dirty="0" smtClean="0"/>
              <a:t>Evidence to show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Evidence of Progress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Activities </a:t>
            </a:r>
            <a:r>
              <a:rPr lang="en-US" dirty="0" smtClean="0"/>
              <a:t>occurred and </a:t>
            </a:r>
            <a:r>
              <a:rPr lang="en-US" dirty="0"/>
              <a:t>intended outcomes of each activity </a:t>
            </a:r>
            <a:r>
              <a:rPr lang="en-US" dirty="0" smtClean="0"/>
              <a:t>accomplished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Changes are occurring at </a:t>
            </a:r>
            <a:r>
              <a:rPr lang="en-US" dirty="0"/>
              <a:t>the system, practice, and child/family level 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For Each Activity...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Did the activity occur?</a:t>
            </a:r>
          </a:p>
          <a:p>
            <a:pPr lvl="1"/>
            <a:r>
              <a:rPr lang="en-US" dirty="0" smtClean="0"/>
              <a:t>If yes, what are evidences that it occurred?</a:t>
            </a:r>
          </a:p>
          <a:p>
            <a:pPr lvl="1"/>
            <a:r>
              <a:rPr lang="en-US" dirty="0" smtClean="0"/>
              <a:t>If not, why not?  </a:t>
            </a:r>
          </a:p>
          <a:p>
            <a:pPr lvl="1"/>
            <a:r>
              <a:rPr lang="en-US" dirty="0" smtClean="0"/>
              <a:t>What do we need to do next?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Did it accomplish it’s intended outcomes?</a:t>
            </a:r>
          </a:p>
          <a:p>
            <a:pPr lvl="1"/>
            <a:r>
              <a:rPr lang="en-US" dirty="0" smtClean="0"/>
              <a:t>If yes, what are evidences that it accomplished intended outcomes?</a:t>
            </a:r>
          </a:p>
          <a:p>
            <a:pPr lvl="1"/>
            <a:r>
              <a:rPr lang="en-US" dirty="0" smtClean="0"/>
              <a:t>If not, why not?  </a:t>
            </a:r>
          </a:p>
          <a:p>
            <a:pPr lvl="1"/>
            <a:r>
              <a:rPr lang="en-US" dirty="0" smtClean="0"/>
              <a:t>What else do we need to do before we move to the next activity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" y="1371600"/>
          <a:ext cx="8991600" cy="544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345"/>
                <a:gridCol w="3109245"/>
                <a:gridCol w="2521010"/>
              </a:tblGrid>
              <a:tr h="11165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 1 - FFY 2013</a:t>
                      </a:r>
                    </a:p>
                    <a:p>
                      <a:r>
                        <a:rPr lang="en-US" sz="2400" dirty="0" smtClean="0"/>
                        <a:t>Delivered by Apr 2015</a:t>
                      </a:r>
                      <a:endParaRPr lang="en-US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 2 - FFY 2014</a:t>
                      </a:r>
                    </a:p>
                    <a:p>
                      <a:r>
                        <a:rPr lang="en-US" sz="2400" dirty="0" smtClean="0"/>
                        <a:t>Delivered by Feb 2016</a:t>
                      </a:r>
                      <a:endParaRPr lang="en-US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Years 3-6 </a:t>
                      </a:r>
                    </a:p>
                    <a:p>
                      <a:r>
                        <a:rPr lang="en-US" sz="2000" dirty="0" smtClean="0"/>
                        <a:t>FFY 2015-18</a:t>
                      </a:r>
                    </a:p>
                    <a:p>
                      <a:r>
                        <a:rPr lang="en-US" sz="2000" dirty="0" smtClean="0"/>
                        <a:t>Feb 2017-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Feb 2020</a:t>
                      </a:r>
                      <a:endParaRPr lang="en-US" sz="2000" dirty="0"/>
                    </a:p>
                  </a:txBody>
                  <a:tcPr marT="45723" marB="45723"/>
                </a:tc>
              </a:tr>
              <a:tr h="118884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Analysis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Development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Phase III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Evaluation and Implementation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marT="45723" marB="45723"/>
                </a:tc>
              </a:tr>
              <a:tr h="313977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Data Analysis;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Infrastructure to Support Improvement and Build Capacity;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State-identified</a:t>
                      </a:r>
                      <a:r>
                        <a:rPr lang="en-US" sz="2000" baseline="0" dirty="0" smtClean="0"/>
                        <a:t> Measureable Result</a:t>
                      </a:r>
                      <a:r>
                        <a:rPr lang="en-US" sz="2000" dirty="0" smtClean="0"/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 of Coherent Improvement Strategies</a:t>
                      </a:r>
                      <a:endParaRPr lang="en-US" sz="20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Theory of Action</a:t>
                      </a:r>
                      <a:endParaRPr lang="en-US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Multi-year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 addressing: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 Development;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EIS Program/LEA in Implementing Evidence-Based Practices;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Plan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on Progress including: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 of Ongoing Evaluation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Extent of Progress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Revisions to the SPP  </a:t>
                      </a:r>
                    </a:p>
                    <a:p>
                      <a:endParaRPr lang="en-US" sz="16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Proposed SSIP Activities by Phase</a:t>
            </a:r>
          </a:p>
        </p:txBody>
      </p:sp>
      <p:sp>
        <p:nvSpPr>
          <p:cNvPr id="174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C7A530-02A6-4D8E-835A-792E74308E02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6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652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If the </a:t>
            </a:r>
            <a:r>
              <a:rPr lang="en-US" sz="4000" dirty="0"/>
              <a:t>A</a:t>
            </a:r>
            <a:r>
              <a:rPr lang="en-US" sz="4000" dirty="0" smtClean="0"/>
              <a:t>ctivity is an Output/Product e.g. Guidance Document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will we know if the activity occurs?</a:t>
            </a:r>
          </a:p>
          <a:p>
            <a:pPr lvl="1"/>
            <a:r>
              <a:rPr lang="en-US" dirty="0" smtClean="0"/>
              <a:t>Evidences, e.g. </a:t>
            </a:r>
          </a:p>
          <a:p>
            <a:pPr lvl="2"/>
            <a:r>
              <a:rPr lang="en-US" dirty="0" smtClean="0"/>
              <a:t>guidance document developed and disseminated to the field</a:t>
            </a:r>
          </a:p>
          <a:p>
            <a:pPr lvl="2"/>
            <a:r>
              <a:rPr lang="en-US" dirty="0" smtClean="0"/>
              <a:t>what else?</a:t>
            </a:r>
          </a:p>
          <a:p>
            <a:r>
              <a:rPr lang="en-US" dirty="0" smtClean="0"/>
              <a:t>How will we know if the activity accomplishes the intended outcomes?</a:t>
            </a:r>
          </a:p>
          <a:p>
            <a:pPr lvl="1"/>
            <a:r>
              <a:rPr lang="en-US" dirty="0" smtClean="0"/>
              <a:t>Evidences, e.g. </a:t>
            </a:r>
          </a:p>
          <a:p>
            <a:pPr lvl="2"/>
            <a:r>
              <a:rPr lang="en-US" dirty="0" smtClean="0"/>
              <a:t>feedback from the field about whether the guidance document is clear, readily available, helpful, etc.</a:t>
            </a:r>
          </a:p>
          <a:p>
            <a:pPr lvl="2"/>
            <a:r>
              <a:rPr lang="en-US" dirty="0" smtClean="0"/>
              <a:t>what else?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652" y="22860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/>
              <a:t>If the </a:t>
            </a:r>
            <a:r>
              <a:rPr lang="en-US" sz="4000" dirty="0" smtClean="0"/>
              <a:t>Activity </a:t>
            </a:r>
            <a:r>
              <a:rPr lang="en-US" sz="4000" dirty="0"/>
              <a:t>is </a:t>
            </a:r>
            <a:r>
              <a:rPr lang="en-US" sz="4000" dirty="0" smtClean="0"/>
              <a:t>a Process</a:t>
            </a:r>
            <a:br>
              <a:rPr lang="en-US" sz="4000" dirty="0" smtClean="0"/>
            </a:br>
            <a:r>
              <a:rPr lang="en-US" sz="4000" dirty="0" smtClean="0"/>
              <a:t>e.g</a:t>
            </a:r>
            <a:r>
              <a:rPr lang="en-US" sz="4000" dirty="0"/>
              <a:t>. </a:t>
            </a:r>
            <a:r>
              <a:rPr lang="en-US" sz="4000" dirty="0" smtClean="0"/>
              <a:t> Training for Practitioners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will we know if the activity occurs?</a:t>
            </a:r>
          </a:p>
          <a:p>
            <a:pPr lvl="1"/>
            <a:r>
              <a:rPr lang="en-US" dirty="0" smtClean="0"/>
              <a:t>Evidences, e.g.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raining agenda, materials, activities </a:t>
            </a:r>
          </a:p>
          <a:p>
            <a:pPr lvl="2"/>
            <a:r>
              <a:rPr lang="en-US" dirty="0" smtClean="0"/>
              <a:t>participation records</a:t>
            </a:r>
          </a:p>
          <a:p>
            <a:pPr lvl="2"/>
            <a:r>
              <a:rPr lang="en-US" dirty="0" smtClean="0"/>
              <a:t>what else?</a:t>
            </a:r>
          </a:p>
          <a:p>
            <a:r>
              <a:rPr lang="en-US" dirty="0" smtClean="0"/>
              <a:t>How will we know if the activity accomplishes the intended outcomes?</a:t>
            </a:r>
          </a:p>
          <a:p>
            <a:pPr lvl="1"/>
            <a:r>
              <a:rPr lang="en-US" dirty="0" smtClean="0"/>
              <a:t>Evidences, e.g. </a:t>
            </a:r>
          </a:p>
          <a:p>
            <a:pPr lvl="2"/>
            <a:r>
              <a:rPr lang="en-US" dirty="0" smtClean="0"/>
              <a:t>participant evaluations</a:t>
            </a:r>
          </a:p>
          <a:p>
            <a:pPr lvl="2"/>
            <a:r>
              <a:rPr lang="en-US" dirty="0" smtClean="0"/>
              <a:t>measure of competencies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hat else?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374" y="1143000"/>
            <a:ext cx="8928441" cy="4953000"/>
            <a:chOff x="139359" y="1752600"/>
            <a:chExt cx="8928441" cy="4953000"/>
          </a:xfrm>
        </p:grpSpPr>
        <p:pic>
          <p:nvPicPr>
            <p:cNvPr id="28" name="Picture 27" title="Background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9" y="1752600"/>
              <a:ext cx="8917569" cy="4952999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7239000" y="3505200"/>
              <a:ext cx="1828800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Good outcomes for children with disabilities and their families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162800" y="1943100"/>
              <a:ext cx="1828800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Result: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78412" y="3505200"/>
              <a:ext cx="1779588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Implementation of effective practices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aphicFrame>
          <p:nvGraphicFramePr>
            <p:cNvPr id="32" name="Diagram 31" title="Figure: System Framework (transcription available in slide notes)"/>
            <p:cNvGraphicFramePr/>
            <p:nvPr>
              <p:extLst>
                <p:ext uri="{D42A27DB-BD31-4B8C-83A1-F6EECF244321}">
                  <p14:modId xmlns:p14="http://schemas.microsoft.com/office/powerpoint/2010/main" val="2745252624"/>
                </p:ext>
              </p:extLst>
            </p:nvPr>
          </p:nvGraphicFramePr>
          <p:xfrm>
            <a:off x="152400" y="1981200"/>
            <a:ext cx="4876800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>
                <a:solidFill>
                  <a:srgbClr val="898989"/>
                </a:solidFill>
              </a:rPr>
              <a:pPr eaLnBrk="1" hangingPunct="1"/>
              <a:t>42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5300" y="2286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at All Levels</a:t>
            </a:r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5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Level...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guiding evaluation questions?</a:t>
            </a:r>
          </a:p>
          <a:p>
            <a:r>
              <a:rPr lang="en-US" dirty="0" smtClean="0"/>
              <a:t>What will be our performance measure to know we’ve been successful?</a:t>
            </a:r>
          </a:p>
          <a:p>
            <a:r>
              <a:rPr lang="en-US" dirty="0" smtClean="0"/>
              <a:t>What are the data sources for the performance measure?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28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question, e.g.:</a:t>
            </a:r>
          </a:p>
          <a:p>
            <a:pPr lvl="1"/>
            <a:r>
              <a:rPr lang="en-US" dirty="0" smtClean="0"/>
              <a:t>Have child outcomes improved?</a:t>
            </a:r>
          </a:p>
          <a:p>
            <a:r>
              <a:rPr lang="en-US" dirty="0" smtClean="0"/>
              <a:t>Performance measure, e.g.: </a:t>
            </a:r>
          </a:p>
          <a:p>
            <a:pPr lvl="1"/>
            <a:r>
              <a:rPr lang="en-US" dirty="0" smtClean="0"/>
              <a:t>% of children exiting at age expectations in social emotional functioning</a:t>
            </a:r>
          </a:p>
          <a:p>
            <a:r>
              <a:rPr lang="en-US" dirty="0" smtClean="0"/>
              <a:t>Data source, e.g.:</a:t>
            </a:r>
          </a:p>
          <a:p>
            <a:pPr lvl="1"/>
            <a:r>
              <a:rPr lang="en-US" dirty="0" smtClean="0"/>
              <a:t>Current state approach to C3/B7 measure of child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03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Practice-level questions, e.g.:</a:t>
            </a:r>
          </a:p>
          <a:p>
            <a:pPr lvl="1"/>
            <a:r>
              <a:rPr lang="en-US" dirty="0" smtClean="0"/>
              <a:t>Have practices improved?  Are more practitioners implementing the desired practice(s)?  </a:t>
            </a:r>
          </a:p>
          <a:p>
            <a:r>
              <a:rPr lang="en-US" dirty="0" smtClean="0"/>
              <a:t>Performance measure, e.g.:</a:t>
            </a:r>
          </a:p>
          <a:p>
            <a:pPr lvl="1"/>
            <a:r>
              <a:rPr lang="en-US" dirty="0" smtClean="0"/>
              <a:t>% of practitioners implementing the desired practice</a:t>
            </a:r>
          </a:p>
          <a:p>
            <a:pPr lvl="1"/>
            <a:r>
              <a:rPr lang="en-US" dirty="0" smtClean="0"/>
              <a:t>% of programs with 80% or more practitioners implementing the practice</a:t>
            </a:r>
          </a:p>
          <a:p>
            <a:r>
              <a:rPr lang="en-US" dirty="0" smtClean="0"/>
              <a:t>Data sources, e.g. </a:t>
            </a:r>
          </a:p>
          <a:p>
            <a:pPr lvl="1"/>
            <a:r>
              <a:rPr lang="en-US" dirty="0" smtClean="0"/>
              <a:t>Pre/Post measures of practices such as: </a:t>
            </a:r>
          </a:p>
          <a:p>
            <a:pPr lvl="2"/>
            <a:r>
              <a:rPr lang="en-US" dirty="0" smtClean="0"/>
              <a:t>Fidelity check lists</a:t>
            </a:r>
          </a:p>
          <a:p>
            <a:pPr lvl="2"/>
            <a:r>
              <a:rPr lang="en-US" dirty="0" smtClean="0"/>
              <a:t>Supervisory observation of practices</a:t>
            </a:r>
          </a:p>
          <a:p>
            <a:pPr lvl="2"/>
            <a:r>
              <a:rPr lang="en-US" dirty="0" smtClean="0"/>
              <a:t>Monitoring data on practice implementation</a:t>
            </a:r>
          </a:p>
          <a:p>
            <a:pPr lvl="2"/>
            <a:r>
              <a:rPr lang="en-US" dirty="0" smtClean="0"/>
              <a:t>Self-assessment data on practices</a:t>
            </a:r>
          </a:p>
          <a:p>
            <a:pPr lvl="2"/>
            <a:r>
              <a:rPr lang="en-US" dirty="0" smtClean="0"/>
              <a:t>IFSP/IEP data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019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504D"/>
                </a:solidFill>
              </a:rPr>
              <a:t>What else?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8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Local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602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Local system-level questions, e.g.:</a:t>
            </a:r>
          </a:p>
          <a:p>
            <a:pPr lvl="1"/>
            <a:r>
              <a:rPr lang="en-US" sz="2000" dirty="0" smtClean="0"/>
              <a:t>How has the local infrastructure been improved to support implementation of the practices?</a:t>
            </a:r>
          </a:p>
          <a:p>
            <a:r>
              <a:rPr lang="en-US" sz="2400" dirty="0" smtClean="0"/>
              <a:t>Performance measure, e.g.:</a:t>
            </a:r>
          </a:p>
          <a:p>
            <a:pPr lvl="1"/>
            <a:r>
              <a:rPr lang="en-US" sz="2000" dirty="0" smtClean="0"/>
              <a:t>Changes to local systems </a:t>
            </a:r>
            <a:r>
              <a:rPr lang="en-US" sz="2000" dirty="0"/>
              <a:t>(governance, finance, </a:t>
            </a:r>
            <a:r>
              <a:rPr lang="en-US" sz="2000" dirty="0" smtClean="0"/>
              <a:t>personnel—TA and PD, </a:t>
            </a:r>
            <a:r>
              <a:rPr lang="en-US" sz="2000" dirty="0"/>
              <a:t>data systems, accountability and quality improvement, quality standards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Data sources, e.g.:</a:t>
            </a:r>
          </a:p>
          <a:p>
            <a:pPr lvl="1"/>
            <a:r>
              <a:rPr lang="en-US" sz="2000" dirty="0" smtClean="0"/>
              <a:t>A local leadership team is established to support the new initiative</a:t>
            </a:r>
          </a:p>
          <a:p>
            <a:pPr lvl="1"/>
            <a:r>
              <a:rPr lang="en-US" sz="2000" dirty="0" smtClean="0"/>
              <a:t>A local strategic plan is developed to align with state priority and strategic plan</a:t>
            </a:r>
          </a:p>
          <a:p>
            <a:pPr lvl="1"/>
            <a:r>
              <a:rPr lang="en-US" sz="2000" dirty="0" smtClean="0"/>
              <a:t>Mentoring and supervisory system set up for supporting the practice</a:t>
            </a:r>
          </a:p>
          <a:p>
            <a:pPr lvl="1"/>
            <a:r>
              <a:rPr lang="en-US" sz="2000" dirty="0" smtClean="0"/>
              <a:t>New supervisory checklist developed for observing and supporting practitioners’ implementation of the practice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324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504D"/>
                </a:solidFill>
              </a:rPr>
              <a:t>What else?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9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State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State system-level questions, e.g.:</a:t>
            </a:r>
          </a:p>
          <a:p>
            <a:pPr lvl="1"/>
            <a:r>
              <a:rPr lang="en-US" sz="2000" dirty="0" smtClean="0"/>
              <a:t>How has the state infrastructure been improved to support implementation of the practices?</a:t>
            </a:r>
          </a:p>
          <a:p>
            <a:r>
              <a:rPr lang="en-US" sz="2400" dirty="0" smtClean="0"/>
              <a:t>Performance measure, e.g.:</a:t>
            </a:r>
          </a:p>
          <a:p>
            <a:pPr lvl="1"/>
            <a:r>
              <a:rPr lang="en-US" sz="2000" dirty="0" smtClean="0"/>
              <a:t>Changes to state systems </a:t>
            </a:r>
            <a:r>
              <a:rPr lang="en-US" sz="2000" dirty="0"/>
              <a:t>(governance, finance, personnel—TA and PD, data systems, accountability and quality improvement, quality standards</a:t>
            </a:r>
            <a:r>
              <a:rPr lang="en-US" sz="2000" dirty="0" smtClean="0"/>
              <a:t>).</a:t>
            </a:r>
          </a:p>
          <a:p>
            <a:r>
              <a:rPr lang="en-US" sz="2400" dirty="0" smtClean="0"/>
              <a:t>Data sources, e.g.:</a:t>
            </a:r>
          </a:p>
          <a:p>
            <a:pPr lvl="1"/>
            <a:r>
              <a:rPr lang="en-US" sz="2000" dirty="0" smtClean="0"/>
              <a:t>Statewide communication plan created to inform all relevant stakeholders about new state priorities and strategic plan</a:t>
            </a:r>
          </a:p>
          <a:p>
            <a:pPr lvl="1"/>
            <a:r>
              <a:rPr lang="en-US" sz="2000" dirty="0" smtClean="0"/>
              <a:t>Revised fiscal policy to reduce barriers to implementation of the practice</a:t>
            </a:r>
          </a:p>
          <a:p>
            <a:pPr lvl="1"/>
            <a:r>
              <a:rPr lang="en-US" sz="2000" dirty="0"/>
              <a:t>New monitoring process established to gather data on the </a:t>
            </a:r>
            <a:r>
              <a:rPr lang="en-US" sz="2000" dirty="0" smtClean="0"/>
              <a:t>practice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7158" y="6135806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504D"/>
                </a:solidFill>
              </a:rPr>
              <a:t>What else?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32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What do you see as your biggest challenge(s) related to evaluating your SSIP?</a:t>
            </a:r>
          </a:p>
          <a:p>
            <a:endParaRPr lang="en-US" dirty="0"/>
          </a:p>
          <a:p>
            <a:r>
              <a:rPr lang="en-US" dirty="0" smtClean="0"/>
              <a:t>What resources or supports will you need related to evaluating your SSIP?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8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From Phase I to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needs in moving from Phase I to Phase II?  This includes linking coherent improvement strategies, TOA with the plan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needs for planning the development of the improvement plan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needs related to the content of the plan specific to Infrastructure Development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your needs related to the content of the plan specific to supporting LEAs/EIS Programs implementation of evidence-based practices?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3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813450" y="4495800"/>
            <a:ext cx="3330550" cy="2189760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34705" tIns="608565" rIns="108692" bIns="108691" spcCol="1270" anchor="b"/>
          <a:lstStyle/>
          <a:p>
            <a:pPr marL="228600" lvl="1" indent="-109538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tx1"/>
                </a:solidFill>
              </a:rPr>
              <a:t>   </a:t>
            </a:r>
            <a:r>
              <a:rPr lang="en-US" sz="1400" u="sng" dirty="0">
                <a:solidFill>
                  <a:schemeClr val="tx1"/>
                </a:solidFill>
              </a:rPr>
              <a:t>Investigating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tx1"/>
                </a:solidFill>
              </a:rPr>
              <a:t>Conduct root cause analysis (including infrastructure) to identify contributing factors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tx1"/>
                </a:solidFill>
              </a:rPr>
              <a:t>For each contributing factor, identify both barriers and leverage points for improvement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tx1"/>
                </a:solidFill>
              </a:rPr>
              <a:t>Narrow and refine the </a:t>
            </a:r>
            <a:r>
              <a:rPr lang="en-US" sz="1400" i="1" dirty="0" err="1">
                <a:solidFill>
                  <a:schemeClr val="tx1"/>
                </a:solidFill>
              </a:rPr>
              <a:t>SiMR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233" y="4419600"/>
            <a:ext cx="3657599" cy="2208048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accent3">
              <a:lumMod val="75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692" tIns="608565" rIns="1034705" bIns="108691" spcCol="1270" anchor="b"/>
          <a:lstStyle/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0" lvl="1" defTabSz="5778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400" u="sng" dirty="0">
                <a:solidFill>
                  <a:schemeClr val="bg1"/>
                </a:solidFill>
              </a:rPr>
              <a:t>Planning and Doing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Identify coherent </a:t>
            </a:r>
          </a:p>
          <a:p>
            <a:pPr marL="0" lvl="1" defTabSz="5778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   improvement strategies                                                                                    (Exploration Phase)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Develop action steps (address barriers/use leverage points)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Develop </a:t>
            </a:r>
            <a:r>
              <a:rPr lang="en-US" sz="1400" i="1" dirty="0">
                <a:solidFill>
                  <a:schemeClr val="bg1"/>
                </a:solidFill>
              </a:rPr>
              <a:t>Theory of Action </a:t>
            </a:r>
            <a:endParaRPr lang="en-US" sz="1400" dirty="0">
              <a:solidFill>
                <a:schemeClr val="bg1"/>
              </a:solidFill>
            </a:endParaRP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Develop </a:t>
            </a:r>
            <a:r>
              <a:rPr lang="en-US" sz="1400" i="1" dirty="0">
                <a:solidFill>
                  <a:schemeClr val="bg1"/>
                </a:solidFill>
              </a:rPr>
              <a:t>Plan </a:t>
            </a:r>
            <a:r>
              <a:rPr lang="en-US" sz="1400" dirty="0">
                <a:solidFill>
                  <a:schemeClr val="bg1"/>
                </a:solidFill>
              </a:rPr>
              <a:t>for improvement (Implementation Framework)</a:t>
            </a:r>
          </a:p>
        </p:txBody>
      </p:sp>
      <p:sp>
        <p:nvSpPr>
          <p:cNvPr id="7" name="Freeform 6"/>
          <p:cNvSpPr/>
          <p:nvPr/>
        </p:nvSpPr>
        <p:spPr>
          <a:xfrm>
            <a:off x="5813450" y="304799"/>
            <a:ext cx="3330550" cy="2122415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34705" tIns="108692" rIns="108692" bIns="608564" spcCol="1270"/>
          <a:lstStyle/>
          <a:p>
            <a:pPr marL="114300" lvl="1" indent="4763" defTabSz="5778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400" u="sng" dirty="0">
                <a:solidFill>
                  <a:schemeClr val="bg1"/>
                </a:solidFill>
              </a:rPr>
              <a:t>Analyzing and Focusing</a:t>
            </a:r>
          </a:p>
          <a:p>
            <a:pPr marL="114300" lvl="1" indent="4763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Identify starting point</a:t>
            </a:r>
          </a:p>
          <a:p>
            <a:pPr marL="228600" lvl="1" indent="-109538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Initiate broad </a:t>
            </a:r>
            <a:r>
              <a:rPr lang="en-US" sz="1400" i="1" dirty="0">
                <a:solidFill>
                  <a:schemeClr val="bg1"/>
                </a:solidFill>
              </a:rPr>
              <a:t>Data Analysis</a:t>
            </a:r>
          </a:p>
          <a:p>
            <a:pPr marL="228600" lvl="1" indent="-109538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Conduct broad </a:t>
            </a:r>
            <a:r>
              <a:rPr lang="en-US" sz="1400" i="1" dirty="0">
                <a:solidFill>
                  <a:schemeClr val="bg1"/>
                </a:solidFill>
              </a:rPr>
              <a:t>Infrastructure Analysis</a:t>
            </a:r>
          </a:p>
          <a:p>
            <a:pPr marL="228600" lvl="1" indent="-109538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Identify primary concern (potential </a:t>
            </a:r>
            <a:r>
              <a:rPr lang="en-US" sz="1400" i="1" dirty="0" err="1">
                <a:solidFill>
                  <a:schemeClr val="bg1"/>
                </a:solidFill>
              </a:rPr>
              <a:t>SiMR</a:t>
            </a:r>
            <a:r>
              <a:rPr lang="en-US" sz="1400" dirty="0">
                <a:solidFill>
                  <a:schemeClr val="bg1"/>
                </a:solidFill>
              </a:rPr>
              <a:t>)  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304800"/>
            <a:ext cx="3482949" cy="2122414"/>
          </a:xfrm>
          <a:custGeom>
            <a:avLst/>
            <a:gdLst>
              <a:gd name="connsiteX0" fmla="*/ 0 w 3086709"/>
              <a:gd name="connsiteY0" fmla="*/ 199949 h 1999488"/>
              <a:gd name="connsiteX1" fmla="*/ 199949 w 3086709"/>
              <a:gd name="connsiteY1" fmla="*/ 0 h 1999488"/>
              <a:gd name="connsiteX2" fmla="*/ 2886760 w 3086709"/>
              <a:gd name="connsiteY2" fmla="*/ 0 h 1999488"/>
              <a:gd name="connsiteX3" fmla="*/ 3086709 w 3086709"/>
              <a:gd name="connsiteY3" fmla="*/ 199949 h 1999488"/>
              <a:gd name="connsiteX4" fmla="*/ 3086709 w 3086709"/>
              <a:gd name="connsiteY4" fmla="*/ 1799539 h 1999488"/>
              <a:gd name="connsiteX5" fmla="*/ 2886760 w 3086709"/>
              <a:gd name="connsiteY5" fmla="*/ 1999488 h 1999488"/>
              <a:gd name="connsiteX6" fmla="*/ 199949 w 3086709"/>
              <a:gd name="connsiteY6" fmla="*/ 1999488 h 1999488"/>
              <a:gd name="connsiteX7" fmla="*/ 0 w 3086709"/>
              <a:gd name="connsiteY7" fmla="*/ 1799539 h 1999488"/>
              <a:gd name="connsiteX8" fmla="*/ 0 w 3086709"/>
              <a:gd name="connsiteY8" fmla="*/ 199949 h 19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709" h="1999488">
                <a:moveTo>
                  <a:pt x="0" y="199949"/>
                </a:moveTo>
                <a:cubicBezTo>
                  <a:pt x="0" y="89520"/>
                  <a:pt x="89520" y="0"/>
                  <a:pt x="199949" y="0"/>
                </a:cubicBezTo>
                <a:lnTo>
                  <a:pt x="2886760" y="0"/>
                </a:lnTo>
                <a:cubicBezTo>
                  <a:pt x="2997189" y="0"/>
                  <a:pt x="3086709" y="89520"/>
                  <a:pt x="3086709" y="199949"/>
                </a:cubicBezTo>
                <a:lnTo>
                  <a:pt x="3086709" y="1799539"/>
                </a:lnTo>
                <a:cubicBezTo>
                  <a:pt x="3086709" y="1909968"/>
                  <a:pt x="2997189" y="1999488"/>
                  <a:pt x="2886760" y="1999488"/>
                </a:cubicBezTo>
                <a:lnTo>
                  <a:pt x="199949" y="1999488"/>
                </a:lnTo>
                <a:cubicBezTo>
                  <a:pt x="89520" y="1999488"/>
                  <a:pt x="0" y="1909968"/>
                  <a:pt x="0" y="1799539"/>
                </a:cubicBezTo>
                <a:lnTo>
                  <a:pt x="0" y="199949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692" tIns="108692" rIns="1034705" bIns="608564" spcCol="1270"/>
          <a:lstStyle/>
          <a:p>
            <a:pPr marL="0" lvl="1" defTabSz="57785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1400" u="sng" dirty="0">
                <a:solidFill>
                  <a:schemeClr val="bg1"/>
                </a:solidFill>
              </a:rPr>
              <a:t>Evaluation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Evaluation of progress annually</a:t>
            </a:r>
          </a:p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400" dirty="0">
                <a:solidFill>
                  <a:schemeClr val="bg1"/>
                </a:solidFill>
              </a:rPr>
              <a:t>Adjust plan as needed</a:t>
            </a:r>
          </a:p>
        </p:txBody>
      </p:sp>
      <p:sp>
        <p:nvSpPr>
          <p:cNvPr id="9" name="Freeform 8"/>
          <p:cNvSpPr/>
          <p:nvPr/>
        </p:nvSpPr>
        <p:spPr>
          <a:xfrm>
            <a:off x="1842058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2705557"/>
                </a:moveTo>
                <a:cubicBezTo>
                  <a:pt x="0" y="1211319"/>
                  <a:pt x="1211319" y="0"/>
                  <a:pt x="2705557" y="0"/>
                </a:cubicBezTo>
                <a:lnTo>
                  <a:pt x="2705557" y="2705557"/>
                </a:lnTo>
                <a:lnTo>
                  <a:pt x="0" y="2705557"/>
                </a:lnTo>
                <a:close/>
              </a:path>
            </a:pathLst>
          </a:custGeom>
          <a:gradFill>
            <a:gsLst>
              <a:gs pos="0">
                <a:srgbClr val="2C5D98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70239" tIns="970239" rIns="177800" bIns="17780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dirty="0"/>
              <a:t>How well is the solution working?</a:t>
            </a:r>
          </a:p>
        </p:txBody>
      </p:sp>
      <p:sp>
        <p:nvSpPr>
          <p:cNvPr id="10" name="Freeform 9"/>
          <p:cNvSpPr/>
          <p:nvPr/>
        </p:nvSpPr>
        <p:spPr>
          <a:xfrm>
            <a:off x="4672584" y="660958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0" y="0"/>
                </a:moveTo>
                <a:cubicBezTo>
                  <a:pt x="1494238" y="0"/>
                  <a:pt x="2705557" y="1211319"/>
                  <a:pt x="2705557" y="2705557"/>
                </a:cubicBezTo>
                <a:lnTo>
                  <a:pt x="0" y="2705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lIns="177800" tIns="970239" rIns="970239" bIns="177800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dirty="0"/>
              <a:t>What is the problem?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72584" y="3491483"/>
            <a:ext cx="2705558" cy="2705558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0"/>
                </a:moveTo>
                <a:cubicBezTo>
                  <a:pt x="2705557" y="1494238"/>
                  <a:pt x="1494238" y="2705557"/>
                  <a:pt x="0" y="2705557"/>
                </a:cubicBezTo>
                <a:lnTo>
                  <a:pt x="0" y="0"/>
                </a:lnTo>
                <a:lnTo>
                  <a:pt x="2705557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0" tIns="177801" rIns="970240" bIns="970238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dirty="0">
                <a:solidFill>
                  <a:schemeClr val="tx1"/>
                </a:solidFill>
              </a:rPr>
              <a:t>Why is it happening?</a:t>
            </a:r>
          </a:p>
        </p:txBody>
      </p:sp>
      <p:sp>
        <p:nvSpPr>
          <p:cNvPr id="12" name="Freeform 11"/>
          <p:cNvSpPr/>
          <p:nvPr/>
        </p:nvSpPr>
        <p:spPr>
          <a:xfrm>
            <a:off x="1842058" y="3491484"/>
            <a:ext cx="2705557" cy="2705557"/>
          </a:xfrm>
          <a:custGeom>
            <a:avLst/>
            <a:gdLst>
              <a:gd name="connsiteX0" fmla="*/ 0 w 2705557"/>
              <a:gd name="connsiteY0" fmla="*/ 2705557 h 2705557"/>
              <a:gd name="connsiteX1" fmla="*/ 2705557 w 2705557"/>
              <a:gd name="connsiteY1" fmla="*/ 0 h 2705557"/>
              <a:gd name="connsiteX2" fmla="*/ 2705557 w 2705557"/>
              <a:gd name="connsiteY2" fmla="*/ 2705557 h 2705557"/>
              <a:gd name="connsiteX3" fmla="*/ 0 w 2705557"/>
              <a:gd name="connsiteY3" fmla="*/ 2705557 h 270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557" h="2705557">
                <a:moveTo>
                  <a:pt x="2705557" y="2705557"/>
                </a:moveTo>
                <a:cubicBezTo>
                  <a:pt x="1211319" y="2705557"/>
                  <a:pt x="0" y="1494238"/>
                  <a:pt x="0" y="0"/>
                </a:cubicBezTo>
                <a:lnTo>
                  <a:pt x="2705557" y="0"/>
                </a:lnTo>
                <a:lnTo>
                  <a:pt x="2705557" y="270555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70239" tIns="177800" rIns="177800" bIns="970239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500" dirty="0"/>
              <a:t>What shall we do about it?</a:t>
            </a:r>
          </a:p>
        </p:txBody>
      </p:sp>
      <p:sp>
        <p:nvSpPr>
          <p:cNvPr id="13" name="Circular Arrow 12"/>
          <p:cNvSpPr/>
          <p:nvPr/>
        </p:nvSpPr>
        <p:spPr>
          <a:xfrm>
            <a:off x="4143032" y="286664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143032" y="3179064"/>
            <a:ext cx="934135" cy="812292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191000" y="31496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SSIP</a:t>
            </a:r>
          </a:p>
        </p:txBody>
      </p:sp>
      <p:sp>
        <p:nvSpPr>
          <p:cNvPr id="19490" name="TextBox 14"/>
          <p:cNvSpPr txBox="1">
            <a:spLocks noChangeArrowheads="1"/>
          </p:cNvSpPr>
          <p:nvPr/>
        </p:nvSpPr>
        <p:spPr bwMode="auto">
          <a:xfrm>
            <a:off x="7772400" y="249237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SSIP Phase I</a:t>
            </a:r>
          </a:p>
        </p:txBody>
      </p:sp>
      <p:sp>
        <p:nvSpPr>
          <p:cNvPr id="19491" name="TextBox 15"/>
          <p:cNvSpPr txBox="1">
            <a:spLocks noChangeArrowheads="1"/>
          </p:cNvSpPr>
          <p:nvPr/>
        </p:nvSpPr>
        <p:spPr bwMode="auto">
          <a:xfrm>
            <a:off x="76200" y="4038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SSIP Phase I and II</a:t>
            </a:r>
          </a:p>
        </p:txBody>
      </p:sp>
      <p:sp>
        <p:nvSpPr>
          <p:cNvPr id="19492" name="TextBox 16"/>
          <p:cNvSpPr txBox="1">
            <a:spLocks noChangeArrowheads="1"/>
          </p:cNvSpPr>
          <p:nvPr/>
        </p:nvSpPr>
        <p:spPr bwMode="auto">
          <a:xfrm>
            <a:off x="76200" y="25257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SSIP Phase III</a:t>
            </a:r>
          </a:p>
        </p:txBody>
      </p:sp>
      <p:sp>
        <p:nvSpPr>
          <p:cNvPr id="19493" name="TextBox 17"/>
          <p:cNvSpPr txBox="1">
            <a:spLocks noChangeArrowheads="1"/>
          </p:cNvSpPr>
          <p:nvPr/>
        </p:nvSpPr>
        <p:spPr bwMode="auto">
          <a:xfrm>
            <a:off x="7696200" y="40703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SSIP Phase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8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Anne Lucas, </a:t>
            </a:r>
            <a:r>
              <a:rPr lang="en-US" sz="2800" dirty="0" smtClean="0">
                <a:hlinkClick r:id="rId2"/>
              </a:rPr>
              <a:t>anne.lucas@unc.edu</a:t>
            </a:r>
            <a:endParaRPr lang="en-US" sz="2800" dirty="0" smtClean="0"/>
          </a:p>
          <a:p>
            <a:r>
              <a:rPr lang="en-US" sz="2800" dirty="0" smtClean="0"/>
              <a:t>Grace Kelley, </a:t>
            </a:r>
            <a:r>
              <a:rPr lang="en-US" sz="2800" dirty="0" smtClean="0">
                <a:hlinkClick r:id="rId3"/>
              </a:rPr>
              <a:t>gkelley3@cox.net</a:t>
            </a:r>
            <a:endParaRPr lang="en-US" sz="2800" dirty="0" smtClean="0"/>
          </a:p>
          <a:p>
            <a:r>
              <a:rPr lang="en-US" sz="2800" dirty="0" smtClean="0"/>
              <a:t>Taletha Derrington, </a:t>
            </a:r>
            <a:r>
              <a:rPr lang="en-US" sz="2800" dirty="0" smtClean="0">
                <a:hlinkClick r:id="rId4"/>
              </a:rPr>
              <a:t>taletha.derrington@sri.com</a:t>
            </a:r>
            <a:endParaRPr lang="en-US" sz="2800" dirty="0" smtClean="0"/>
          </a:p>
          <a:p>
            <a:r>
              <a:rPr lang="en-US" sz="2800" dirty="0" smtClean="0"/>
              <a:t>Christina </a:t>
            </a:r>
            <a:r>
              <a:rPr lang="en-US" sz="2800" dirty="0" err="1" smtClean="0"/>
              <a:t>Kasprzak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5"/>
              </a:rPr>
              <a:t>christina.kasprzak@unc.edu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75E-8E0E-4214-9EAC-DD1FD0E11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Regional Resource Center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9" y="5802312"/>
            <a:ext cx="194347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CTA Center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34" y="6077657"/>
            <a:ext cx="1662804" cy="2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29275"/>
            <a:ext cx="1085510" cy="9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3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Plan: Infrastructure Development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Infrastructure development includes:</a:t>
            </a:r>
          </a:p>
          <a:p>
            <a:r>
              <a:rPr lang="en-US" dirty="0" smtClean="0"/>
              <a:t>Improvements to infrastructure to better support </a:t>
            </a:r>
            <a:r>
              <a:rPr lang="en-US" dirty="0"/>
              <a:t>EIS </a:t>
            </a:r>
            <a:r>
              <a:rPr lang="en-US" dirty="0" smtClean="0"/>
              <a:t>programs/LEAs to scale up evidence-based practices to improve </a:t>
            </a:r>
            <a:r>
              <a:rPr lang="en-US" dirty="0" err="1" smtClean="0"/>
              <a:t>SiMR</a:t>
            </a:r>
            <a:endParaRPr lang="en-US" dirty="0" smtClean="0"/>
          </a:p>
          <a:p>
            <a:pPr lvl="1"/>
            <a:r>
              <a:rPr lang="en-US" dirty="0" smtClean="0"/>
              <a:t>Who will implement infrastructure changes</a:t>
            </a:r>
          </a:p>
          <a:p>
            <a:pPr lvl="1"/>
            <a:r>
              <a:rPr lang="en-US" dirty="0" smtClean="0"/>
              <a:t>Resources needed</a:t>
            </a:r>
          </a:p>
          <a:p>
            <a:pPr lvl="1"/>
            <a:r>
              <a:rPr lang="en-US" dirty="0" smtClean="0"/>
              <a:t>Expected outcomes </a:t>
            </a:r>
          </a:p>
          <a:p>
            <a:pPr lvl="1"/>
            <a:r>
              <a:rPr lang="en-US" dirty="0" smtClean="0"/>
              <a:t>Timelines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4FE6-98CF-43A9-A488-7FC1D56F9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Plan: Infrastructure Development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Infrastructure development </a:t>
            </a:r>
            <a:r>
              <a:rPr lang="en-US" dirty="0" smtClean="0"/>
              <a:t>includes (cont’d):</a:t>
            </a:r>
          </a:p>
          <a:p>
            <a:r>
              <a:rPr lang="en-US" dirty="0" smtClean="0"/>
              <a:t>Identify </a:t>
            </a:r>
            <a:r>
              <a:rPr lang="en-US" dirty="0"/>
              <a:t>steps to further align/leverage current improvement plans/initiatives</a:t>
            </a:r>
          </a:p>
          <a:p>
            <a:r>
              <a:rPr lang="en-US" dirty="0"/>
              <a:t>How </a:t>
            </a:r>
            <a:r>
              <a:rPr lang="en-US" dirty="0" smtClean="0"/>
              <a:t>to involve </a:t>
            </a:r>
            <a:r>
              <a:rPr lang="en-US" dirty="0"/>
              <a:t>other LA/SEA offices and other agencies</a:t>
            </a:r>
          </a:p>
          <a:p>
            <a:endParaRPr lang="en-US" dirty="0"/>
          </a:p>
        </p:txBody>
      </p:sp>
      <p:pic>
        <p:nvPicPr>
          <p:cNvPr id="4" name="Picture 3" descr="C:\Users\Anne Lucas\AppData\Local\Microsoft\Windows\Temporary Internet Files\Content.IE5\6QM07DTE\MP9003987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73644"/>
            <a:ext cx="3303740" cy="23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Support </a:t>
            </a:r>
            <a:r>
              <a:rPr lang="en-US" dirty="0" smtClean="0"/>
              <a:t>for implementing evidence-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p</a:t>
            </a:r>
            <a:r>
              <a:rPr lang="en-US" dirty="0" smtClean="0"/>
              <a:t>ractices includes:</a:t>
            </a:r>
          </a:p>
          <a:p>
            <a:r>
              <a:rPr lang="en-US" dirty="0" smtClean="0"/>
              <a:t>Activities supporting implementation of strategies including: </a:t>
            </a:r>
          </a:p>
          <a:p>
            <a:pPr lvl="1"/>
            <a:r>
              <a:rPr lang="en-US" dirty="0" smtClean="0"/>
              <a:t>Communication strategies and stakeholder involvement</a:t>
            </a:r>
          </a:p>
          <a:p>
            <a:pPr lvl="1"/>
            <a:r>
              <a:rPr lang="en-US" dirty="0" smtClean="0"/>
              <a:t>How identified barriers will be addressed</a:t>
            </a:r>
          </a:p>
          <a:p>
            <a:pPr lvl="1"/>
            <a:r>
              <a:rPr lang="en-US" dirty="0" smtClean="0"/>
              <a:t>Who will be in charge of implementing</a:t>
            </a:r>
          </a:p>
          <a:p>
            <a:pPr lvl="1"/>
            <a:r>
              <a:rPr lang="en-US" dirty="0" smtClean="0"/>
              <a:t>How activities will be implemented with fidelity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Plan: Evidence-based Practices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4FE6-98CF-43A9-A488-7FC1D56F9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3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- Improvement Plan: Evidence-based Practices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Activities include (cont’d):</a:t>
            </a:r>
          </a:p>
          <a:p>
            <a:pPr lvl="1"/>
            <a:r>
              <a:rPr lang="en-US" dirty="0" smtClean="0"/>
              <a:t>Resources </a:t>
            </a:r>
            <a:r>
              <a:rPr lang="en-US" dirty="0"/>
              <a:t>that will be </a:t>
            </a:r>
            <a:r>
              <a:rPr lang="en-US" dirty="0" smtClean="0"/>
              <a:t>used</a:t>
            </a:r>
            <a:endParaRPr lang="en-US" dirty="0"/>
          </a:p>
          <a:p>
            <a:pPr lvl="1"/>
            <a:r>
              <a:rPr lang="en-US" dirty="0"/>
              <a:t>How expected outcomes of </a:t>
            </a:r>
            <a:r>
              <a:rPr lang="en-US" dirty="0" smtClean="0"/>
              <a:t>strategies </a:t>
            </a:r>
            <a:r>
              <a:rPr lang="en-US" dirty="0"/>
              <a:t>will be measured</a:t>
            </a:r>
          </a:p>
          <a:p>
            <a:pPr lvl="1"/>
            <a:r>
              <a:rPr lang="en-US" dirty="0" smtClean="0"/>
              <a:t>Timelines</a:t>
            </a:r>
            <a:endParaRPr lang="en-US" dirty="0"/>
          </a:p>
          <a:p>
            <a:r>
              <a:rPr lang="en-US" dirty="0"/>
              <a:t>How multiple offices/other state agencies will be involved to support </a:t>
            </a:r>
            <a:r>
              <a:rPr lang="en-US" dirty="0" smtClean="0"/>
              <a:t>LEAs/</a:t>
            </a:r>
            <a:r>
              <a:rPr lang="en-US" dirty="0"/>
              <a:t>EIS programs in scaling up and sustaining evidence-based </a:t>
            </a:r>
            <a:r>
              <a:rPr lang="en-US" dirty="0" smtClean="0"/>
              <a:t>practices implemented </a:t>
            </a:r>
            <a:r>
              <a:rPr lang="en-US" dirty="0"/>
              <a:t>with fidelity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E22FF-64F7-4B89-B5F8-C14A881446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06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16.mp3"/>
  <p:tag name="PPSNARRATION" val="16,-154570747,N:\ECTA Center\Presentations\2014 - SSIP-1-2\SSIP-1-1-Overview.p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18.mp3"/>
  <p:tag name="PPSNARRATION" val="18,-154570747,N:\ECTA Center\Presentations\2014 - SSIP-1-2\SSIP-1-1-Overview.pp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36&quot;/&gt;&lt;lineCharCount val=&quot;26&quot;/&gt;&lt;lineCharCount val=&quot;1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2&quot;/&gt;&lt;lineCharCount val=&quot;39&quot;/&gt;&lt;lineCharCount val=&quot;39&quot;/&gt;&lt;lineCharCount val=&quot;2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8&quot;/&gt;&lt;lineCharCount val=&quot;22&quot;/&gt;&lt;lineCharCount val=&quot;31&quot;/&gt;&lt;lineCharCount val=&quot;9&quot;/&gt;&lt;lineCharCount val=&quot;9&quot;/&gt;&lt;lineCharCount val=&quot;13&quot;/&gt;&lt;lineCharCount val=&quot;23&quot;/&gt;&lt;lineCharCount val=&quot;2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9&quot;/&gt;&lt;lineCharCount val=&quot;27&quot;/&gt;&lt;lineCharCount val=&quot;14&quot;/&gt;&lt;lineCharCount val=&quot;26&quot;/&gt;&lt;lineCharCount val=&quot;18&quot;/&gt;&lt;lineCharCount val=&quot;24&quot;/&gt;&lt;lineCharCount val=&quot;24&quot;/&gt;&lt;lineCharCount val=&quot;2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2&quot;/&gt;&lt;lineCharCount val=&quot;34&quot;/&gt;&lt;lineCharCount val=&quot;28&quot;/&gt;&lt;lineCharCount val=&quot;13&quot;/&gt;&lt;lineCharCount val=&quot;13&quot;/&gt;&lt;lineCharCount val=&quot;31&quot;/&gt;&lt;lineCharCount val=&quot;15&quot;/&gt;&lt;lineCharCount val=&quot;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6&quot;/&gt;&lt;lineCharCount val=&quot;19&quot;/&gt;&lt;lineCharCount val=&quot;23&quot;/&gt;&lt;lineCharCount val=&quot;24&quot;/&gt;&lt;lineCharCount val=&quot;21&quot;/&gt;&lt;lineCharCount val=&quot;32&quot;/&gt;&lt;lineCharCount val=&quot;3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1&quot;/&gt;&lt;lineCharCount val=&quot;35&quot;/&gt;&lt;lineCharCount val=&quot;36&quot;/&gt;&lt;lineCharCount val=&quot;25&quot;/&gt;&lt;lineCharCount val=&quot;16&quot;/&gt;&lt;lineCharCount val=&quot;1&quot;/&gt;&lt;lineCharCount val=&quot;23&quot;/&gt;&lt;lineCharCount val=&quot;37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4&quot;/&gt;&lt;/TableIndex&gt;&lt;TableIndex row=&quot;1&quot; col=&quot;2&quot;&gt;&lt;linesCount val=&quot;0&quot;/&gt;&lt;/TableIndex&gt;&lt;TableIndex row=&quot;1&quot; col=&quot;3&quot;&gt;&lt;linesCount val=&quot;0&quot;/&gt;&lt;/TableIndex&gt;&lt;TableIndex row=&quot;1&quot; col=&quot;4&quot;&gt;&lt;linesCount val=&quot;0&quot;/&gt;&lt;/TableIndex&gt;&lt;TableIndex row=&quot;1&quot; col=&quot;5&quot;&gt;&lt;linesCount val=&quot;0&quot;/&gt;&lt;/TableIndex&gt;&lt;TableIndex row=&quot;2&quot; col=&quot;1&quot;&gt;&lt;linesCount val=&quot;3&quot;/&gt;&lt;lineCharCount val=&quot;22&quot;/&gt;&lt;lineCharCount val=&quot;31&quot;/&gt;&lt;lineCharCount val=&quot;45&quot;/&gt;&lt;/TableIndex&gt;&lt;TableIndex row=&quot;2&quot; col=&quot;2&quot;&gt;&lt;linesCount val=&quot;3&quot;/&gt;&lt;lineCharCount val=&quot;22&quot;/&gt;&lt;lineCharCount val=&quot;31&quot;/&gt;&lt;lineCharCount val=&quot;45&quot;/&gt;&lt;/TableIndex&gt;&lt;TableIndex row=&quot;2&quot; col=&quot;3&quot;&gt;&lt;linesCount val=&quot;3&quot;/&gt;&lt;lineCharCount val=&quot;22&quot;/&gt;&lt;lineCharCount val=&quot;31&quot;/&gt;&lt;lineCharCount val=&quot;45&quot;/&gt;&lt;/TableIndex&gt;&lt;TableIndex row=&quot;2&quot; col=&quot;4&quot;&gt;&lt;linesCount val=&quot;3&quot;/&gt;&lt;lineCharCount val=&quot;22&quot;/&gt;&lt;lineCharCount val=&quot;31&quot;/&gt;&lt;lineCharCount val=&quot;45&quot;/&gt;&lt;/TableIndex&gt;&lt;TableIndex row=&quot;2&quot; col=&quot;5&quot;&gt;&lt;linesCount val=&quot;3&quot;/&gt;&lt;lineCharCount val=&quot;22&quot;/&gt;&lt;lineCharCount val=&quot;31&quot;/&gt;&lt;lineCharCount val=&quot;45&quot;/&gt;&lt;/TableIndex&gt;&lt;TableIndex row=&quot;3&quot; col=&quot;1&quot;&gt;&lt;linesCount val=&quot;0&quot;/&gt;&lt;/TableIndex&gt;&lt;TableIndex row=&quot;3&quot; col=&quot;2&quot;&gt;&lt;linesCount val=&quot;0&quot;/&gt;&lt;/TableIndex&gt;&lt;TableIndex row=&quot;3&quot; col=&quot;3&quot;&gt;&lt;linesCount val=&quot;1&quot;/&gt;&lt;lineCharCount val=&quot;4&quot;/&gt;&lt;/TableIndex&gt;&lt;TableIndex row=&quot;3&quot; col=&quot;4&quot;&gt;&lt;linesCount val=&quot;1&quot;/&gt;&lt;lineCharCount val=&quot;3&quot;/&gt;&lt;/TableIndex&gt;&lt;TableIndex row=&quot;3&quot; col=&quot;5&quot;&gt;&lt;linesCount val=&quot;1&quot;/&gt;&lt;lineCharCount val=&quot;3&quot;/&gt;&lt;/TableIndex&gt;&lt;TableIndex row=&quot;4&quot; col=&quot;1&quot;&gt;&lt;linesCount val=&quot;1&quot;/&gt;&lt;lineCharCount val=&quot;4&quot;/&gt;&lt;/TableIndex&gt;&lt;TableIndex row=&quot;4&quot; col=&quot;2&quot;&gt;&lt;linesCount val=&quot;1&quot;/&gt;&lt;lineCharCount val=&quot;4&quot;/&gt;&lt;/TableIndex&gt;&lt;TableIndex row=&quot;4&quot; col=&quot;3&quot;&gt;&lt;linesCount val=&quot;0&quot;/&gt;&lt;/TableIndex&gt;&lt;TableIndex row=&quot;4&quot; col=&quot;4&quot;&gt;&lt;linesCount val=&quot;0&quot;/&gt;&lt;/TableIndex&gt;&lt;TableIndex row=&quot;4&quot; col=&quot;5&quot;&gt;&lt;linesCount val=&quot;0&quot;/&gt;&lt;/TableIndex&gt;&lt;TableIndex row=&quot;5&quot; col=&quot;1&quot;&gt;&lt;linesCount val=&quot;1&quot;/&gt;&lt;lineCharCount val=&quot;3&quot;/&gt;&lt;/TableIndex&gt;&lt;TableIndex row=&quot;5&quot; col=&quot;2&quot;&gt;&lt;linesCount val=&quot;1&quot;/&gt;&lt;lineCharCount val=&quot;3&quot;/&gt;&lt;/TableIndex&gt;&lt;TableIndex row=&quot;5&quot; col=&quot;3&quot;&gt;&lt;linesCount val=&quot;0&quot;/&gt;&lt;/TableIndex&gt;&lt;TableIndex row=&quot;5&quot; col=&quot;4&quot;&gt;&lt;linesCount val=&quot;0&quot;/&gt;&lt;/TableIndex&gt;&lt;TableIndex row=&quot;5&quot; col=&quot;5&quot;&gt;&lt;linesCount val=&quot;0&quot;/&gt;&lt;/TableIndex&gt;&lt;TableIndex row=&quot;6&quot; col=&quot;1&quot;&gt;&lt;linesCount val=&quot;2&quot;/&gt;&lt;lineCharCount val=&quot;9&quot;/&gt;&lt;lineCharCount val=&quot;12&quot;/&gt;&lt;/TableIndex&gt;&lt;TableIndex row=&quot;6&quot; col=&quot;2&quot;&gt;&lt;linesCount val=&quot;2&quot;/&gt;&lt;lineCharCount val=&quot;9&quot;/&gt;&lt;lineCharCount val=&quot;12&quot;/&gt;&lt;/TableIndex&gt;&lt;TableIndex row=&quot;6&quot; col=&quot;3&quot;&gt;&lt;linesCount val=&quot;0&quot;/&gt;&lt;/TableIndex&gt;&lt;TableIndex row=&quot;6&quot; col=&quot;4&quot;&gt;&lt;linesCount val=&quot;0&quot;/&gt;&lt;/TableIndex&gt;&lt;TableIndex row=&quot;6&quot; col=&quot;5&quot;&gt;&lt;linesCount val=&quot;0&quot;/&gt;&lt;/TableIndex&gt;&lt;TableIndex row=&quot;7&quot; col=&quot;1&quot;&gt;&lt;linesCount val=&quot;1&quot;/&gt;&lt;lineCharCount val=&quot;8&quot;/&gt;&lt;/TableIndex&gt;&lt;TableIndex row=&quot;7&quot; col=&quot;2&quot;&gt;&lt;linesCount val=&quot;1&quot;/&gt;&lt;lineCharCount val=&quot;8&quot;/&gt;&lt;/TableIndex&gt;&lt;TableIndex row=&quot;7&quot; col=&quot;3&quot;&gt;&lt;linesCount val=&quot;0&quot;/&gt;&lt;/TableIndex&gt;&lt;TableIndex row=&quot;7&quot; col=&quot;4&quot;&gt;&lt;linesCount val=&quot;0&quot;/&gt;&lt;/TableIndex&gt;&lt;TableIndex row=&quot;7&quot; col=&quot;5&quot;&gt;&lt;linesCount val=&quot;0&quot;/&gt;&lt;/TableIndex&gt;&lt;TableIndex row=&quot;8&quot; col=&quot;1&quot;&gt;&lt;linesCount val=&quot;2&quot;/&gt;&lt;lineCharCount val=&quot;14&quot;/&gt;&lt;lineCharCount val=&quot;11&quot;/&gt;&lt;/TableIndex&gt;&lt;TableIndex row=&quot;8&quot; col=&quot;2&quot;&gt;&lt;linesCount val=&quot;2&quot;/&gt;&lt;lineCharCount val=&quot;14&quot;/&gt;&lt;lineCharCount val=&quot;11&quot;/&gt;&lt;/TableIndex&gt;&lt;TableIndex row=&quot;8&quot; col=&quot;3&quot;&gt;&lt;linesCount val=&quot;0&quot;/&gt;&lt;/TableIndex&gt;&lt;TableIndex row=&quot;8&quot; col=&quot;4&quot;&gt;&lt;linesCount val=&quot;0&quot;/&gt;&lt;/TableIndex&gt;&lt;TableIndex row=&quot;8&quot; col=&quot;5&quot;&gt;&lt;linesCount val=&quot;0&quot;/&gt;&lt;/TableIndex&gt;&lt;TableIndex row=&quot;9&quot; col=&quot;1&quot;&gt;&lt;linesCount val=&quot;2&quot;/&gt;&lt;lineCharCount val=&quot;12&quot;/&gt;&lt;lineCharCount val=&quot;9&quot;/&gt;&lt;/TableIndex&gt;&lt;TableIndex row=&quot;9&quot; col=&quot;2&quot;&gt;&lt;linesCount val=&quot;2&quot;/&gt;&lt;lineCharCount val=&quot;12&quot;/&gt;&lt;lineCharCount val=&quot;9&quot;/&gt;&lt;/TableIndex&gt;&lt;TableIndex row=&quot;9&quot; col=&quot;3&quot;&gt;&lt;linesCount val=&quot;0&quot;/&gt;&lt;/TableIndex&gt;&lt;TableIndex row=&quot;9&quot; col=&quot;4&quot;&gt;&lt;linesCount val=&quot;0&quot;/&gt;&lt;/TableIndex&gt;&lt;TableIndex row=&quot;9&quot; col=&quot;5&quot;&gt;&lt;linesCount val=&quot;0&quot;/&gt;&lt;/TableIndex&gt;&lt;TableIndex row=&quot;10&quot; col=&quot;1&quot;&gt;&lt;linesCount val=&quot;1&quot;/&gt;&lt;lineCharCount val=&quot;11&quot;/&gt;&lt;/TableIndex&gt;&lt;TableIndex row=&quot;10&quot; col=&quot;2&quot;&gt;&lt;linesCount val=&quot;1&quot;/&gt;&lt;lineCharCount val=&quot;11&quot;/&gt;&lt;/TableIndex&gt;&lt;TableIndex row=&quot;10&quot; col=&quot;3&quot;&gt;&lt;linesCount val=&quot;0&quot;/&gt;&lt;/TableIndex&gt;&lt;TableIndex row=&quot;10&quot; col=&quot;4&quot;&gt;&lt;linesCount val=&quot;0&quot;/&gt;&lt;/TableIndex&gt;&lt;TableIndex row=&quot;10&quot; col=&quot;5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44.mp3"/>
  <p:tag name="PPSNARRATION" val="44,-154570747,N:\ECTA Center\Presentations\2014 - SSIP-1-2\SSIP-1-1-Overview.pp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4&quot;/&gt;&lt;lineCharCount val=&quot;116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50.mp3"/>
  <p:tag name="PPSNARRATION" val="50,-154570747,N:\ECTA Center\Presentations\2014 - SSIP-1-2\SSIP-1-1-Overview.pp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51.mp3"/>
  <p:tag name="PPSNARRATION" val="51,-154570747,N:\ECTA Center\Presentations\2014 - SSIP-1-2\SSIP-1-1-Overview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21.mp3"/>
  <p:tag name="PPSNARRATION" val="21,-154570747,N:\ECTA Center\Presentations\2014 - SSIP-1-2\SSIP-1-1-Overview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15.mp3"/>
  <p:tag name="PPSNARRATION" val="15,-154570747,N:\ECTA Center\Presentations\2014 - SSIP-1-2\SSIP-1-1-Overview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27.mp3"/>
  <p:tag name="PPSNARRATION" val="27,-154570747,N:\ECTA Center\Presentations\2014 - SSIP-1-2\SSIP-1-1-Overview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n:\ECTA Center\Presentations\2014 - SSIP-1-2\ssip1-1\40.mp3"/>
  <p:tag name="PPSNARRATION" val="40,-154570747,N:\ECTA Center\Presentations\2014 - SSIP-1-2\SSIP-1-1-Overview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2367</Words>
  <Application>Microsoft Office PowerPoint</Application>
  <PresentationFormat>On-screen Show (4:3)</PresentationFormat>
  <Paragraphs>531</Paragraphs>
  <Slides>50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1_Office Theme</vt:lpstr>
      <vt:lpstr>2_Office Theme</vt:lpstr>
      <vt:lpstr>Ready for Phase II? Developing an Effective Systemic Improvement Plan</vt:lpstr>
      <vt:lpstr>Session Outline</vt:lpstr>
      <vt:lpstr>Overview of phase ii</vt:lpstr>
      <vt:lpstr>Proposed SSIP Activities by Phase</vt:lpstr>
      <vt:lpstr>PowerPoint Presentation</vt:lpstr>
      <vt:lpstr>Phase II - Improvement Plan: Infrastructure Development</vt:lpstr>
      <vt:lpstr>Phase II - Improvement Plan: Infrastructure Development</vt:lpstr>
      <vt:lpstr>Phase II - Improvement Plan: Evidence-based Practices</vt:lpstr>
      <vt:lpstr>Phase II - Improvement Plan: Evidence-based Practices</vt:lpstr>
      <vt:lpstr>Phase II - Improvement Plan: Evaluation</vt:lpstr>
      <vt:lpstr>Phase II - Improvement Plan: Evaluation</vt:lpstr>
      <vt:lpstr>SSIP Components</vt:lpstr>
      <vt:lpstr>Developing a Good Improvement Plan </vt:lpstr>
      <vt:lpstr>What is Planning ?</vt:lpstr>
      <vt:lpstr>Why an SSIP Plan?</vt:lpstr>
      <vt:lpstr>Why an SSIP Plan?</vt:lpstr>
      <vt:lpstr>What Results will Your Plan Achieve? </vt:lpstr>
      <vt:lpstr>Begin with the End in Mind</vt:lpstr>
      <vt:lpstr>How do We Prepare Staff and Sustain System/Practice Change?</vt:lpstr>
      <vt:lpstr>How do we support systems/practice change on a day to day basis</vt:lpstr>
      <vt:lpstr>Local Support of Systems/Practice Change</vt:lpstr>
      <vt:lpstr>State Support of System/Practice Change</vt:lpstr>
      <vt:lpstr>What Activities Support the Strategies and Implement the Theory of Action?</vt:lpstr>
      <vt:lpstr>Short and Long Term Strategies/ Objectives</vt:lpstr>
      <vt:lpstr> Set Targets</vt:lpstr>
      <vt:lpstr>Clear Strategies/Actions to be Implemented </vt:lpstr>
      <vt:lpstr>Develop Improvement Activities:</vt:lpstr>
      <vt:lpstr>Resources </vt:lpstr>
      <vt:lpstr>Implementation  science</vt:lpstr>
      <vt:lpstr>PowerPoint Presentation</vt:lpstr>
      <vt:lpstr>Consider Implementation Science: Implementation Drivers</vt:lpstr>
      <vt:lpstr>PowerPoint Presentation</vt:lpstr>
      <vt:lpstr>The Hexagon Tool</vt:lpstr>
      <vt:lpstr>Some Ideas to Consider</vt:lpstr>
      <vt:lpstr>Some Ideas to Consider</vt:lpstr>
      <vt:lpstr>Evaluation</vt:lpstr>
      <vt:lpstr>Evaluating the Implementation</vt:lpstr>
      <vt:lpstr>Evidence of Progress</vt:lpstr>
      <vt:lpstr>For Each Activity...</vt:lpstr>
      <vt:lpstr>If the Activity is an Output/Product e.g. Guidance Document</vt:lpstr>
      <vt:lpstr>If the Activity is a Process e.g.  Training for Practitioners</vt:lpstr>
      <vt:lpstr>PowerPoint Presentation</vt:lpstr>
      <vt:lpstr>For Each Level...</vt:lpstr>
      <vt:lpstr>Measuring Results</vt:lpstr>
      <vt:lpstr>Measuring Practices</vt:lpstr>
      <vt:lpstr>Measuring Local Capacity</vt:lpstr>
      <vt:lpstr>Measuring State Capacity</vt:lpstr>
      <vt:lpstr>Questions</vt:lpstr>
      <vt:lpstr>Moving From Phase I to Phase II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Lucas</dc:creator>
  <cp:lastModifiedBy>Crystal Garcia</cp:lastModifiedBy>
  <cp:revision>64</cp:revision>
  <dcterms:created xsi:type="dcterms:W3CDTF">2014-08-06T16:12:22Z</dcterms:created>
  <dcterms:modified xsi:type="dcterms:W3CDTF">2014-09-05T15:51:56Z</dcterms:modified>
</cp:coreProperties>
</file>