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2"/>
  </p:notesMasterIdLst>
  <p:sldIdLst>
    <p:sldId id="256" r:id="rId6"/>
    <p:sldId id="269" r:id="rId7"/>
    <p:sldId id="270" r:id="rId8"/>
    <p:sldId id="263" r:id="rId9"/>
    <p:sldId id="315" r:id="rId10"/>
    <p:sldId id="266" r:id="rId11"/>
    <p:sldId id="257" r:id="rId12"/>
    <p:sldId id="259" r:id="rId13"/>
    <p:sldId id="258" r:id="rId14"/>
    <p:sldId id="260" r:id="rId15"/>
    <p:sldId id="268" r:id="rId16"/>
    <p:sldId id="265" r:id="rId17"/>
    <p:sldId id="314" r:id="rId18"/>
    <p:sldId id="271" r:id="rId19"/>
    <p:sldId id="272" r:id="rId20"/>
    <p:sldId id="273" r:id="rId21"/>
    <p:sldId id="274" r:id="rId22"/>
    <p:sldId id="306" r:id="rId23"/>
    <p:sldId id="307" r:id="rId24"/>
    <p:sldId id="308" r:id="rId25"/>
    <p:sldId id="309" r:id="rId26"/>
    <p:sldId id="275" r:id="rId27"/>
    <p:sldId id="276" r:id="rId28"/>
    <p:sldId id="311" r:id="rId29"/>
    <p:sldId id="312" r:id="rId30"/>
    <p:sldId id="277" r:id="rId31"/>
    <p:sldId id="278" r:id="rId32"/>
    <p:sldId id="304" r:id="rId33"/>
    <p:sldId id="305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18" r:id="rId59"/>
    <p:sldId id="319" r:id="rId60"/>
    <p:sldId id="32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153" autoAdjust="0"/>
  </p:normalViewPr>
  <p:slideViewPr>
    <p:cSldViewPr>
      <p:cViewPr>
        <p:scale>
          <a:sx n="96" d="100"/>
          <a:sy n="96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ill%20Sharp\My%20Documents\Work%20Documents\APR%20Trends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PR%202013\Ind%203%20LA-State%20Summaries2012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R%202013\Ind%203%20LA-State%20Summaries2012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Part C Early Intervention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National and State Percentages for Summary Statement 1: Substantially Increased Rate of Growth, 2011-12</a:t>
            </a:r>
          </a:p>
        </c:rich>
      </c:tx>
      <c:layout>
        <c:manualLayout>
          <c:xMode val="edge"/>
          <c:yMode val="edge"/>
          <c:x val="0.15025674317306081"/>
          <c:y val="2.51926842478023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24474253591062"/>
          <c:y val="0.22521851032195569"/>
          <c:w val="0.84601006505989684"/>
          <c:h val="0.62807878866299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 C - Ind. 3 '!$B$4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'Part C - Ind. 3 '!$C$3:$E$3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Actions to meet needs</c:v>
                </c:pt>
              </c:strCache>
            </c:strRef>
          </c:cat>
          <c:val>
            <c:numRef>
              <c:f>'Part C - Ind. 3 '!$C$4:$E$4</c:f>
              <c:numCache>
                <c:formatCode>0</c:formatCode>
                <c:ptCount val="3"/>
                <c:pt idx="0">
                  <c:v>66.5</c:v>
                </c:pt>
                <c:pt idx="1">
                  <c:v>72.3</c:v>
                </c:pt>
                <c:pt idx="2">
                  <c:v>73.400000000000006</c:v>
                </c:pt>
              </c:numCache>
            </c:numRef>
          </c:val>
        </c:ser>
        <c:ser>
          <c:idx val="1"/>
          <c:order val="1"/>
          <c:tx>
            <c:strRef>
              <c:f>'Part C - Ind. 3 '!$B$5</c:f>
              <c:strCache>
                <c:ptCount val="1"/>
                <c:pt idx="0">
                  <c:v>Hawaii</c:v>
                </c:pt>
              </c:strCache>
            </c:strRef>
          </c:tx>
          <c:invertIfNegative val="0"/>
          <c:cat>
            <c:strRef>
              <c:f>'Part C - Ind. 3 '!$C$3:$E$3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Actions to meet needs</c:v>
                </c:pt>
              </c:strCache>
            </c:strRef>
          </c:cat>
          <c:val>
            <c:numRef>
              <c:f>'Part C - Ind. 3 '!$C$5:$E$5</c:f>
              <c:numCache>
                <c:formatCode>0</c:formatCode>
                <c:ptCount val="3"/>
                <c:pt idx="0">
                  <c:v>59.5</c:v>
                </c:pt>
                <c:pt idx="1">
                  <c:v>67.8</c:v>
                </c:pt>
                <c:pt idx="2">
                  <c:v>78.400000000000006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026240"/>
        <c:axId val="79529088"/>
      </c:barChart>
      <c:catAx>
        <c:axId val="8602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529088"/>
        <c:crosses val="autoZero"/>
        <c:auto val="1"/>
        <c:lblAlgn val="ctr"/>
        <c:lblOffset val="100"/>
        <c:noMultiLvlLbl val="0"/>
      </c:catAx>
      <c:valAx>
        <c:axId val="79529088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Maiandra GD" panose="020E0502030308020204" pitchFamily="34" charset="0"/>
                  </a:rPr>
                  <a:t>Percent of children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86026240"/>
        <c:crosses val="autoZero"/>
        <c:crossBetween val="between"/>
        <c:majorUnit val="20"/>
        <c:minorUnit val="20"/>
      </c:valAx>
    </c:plotArea>
    <c:legend>
      <c:legendPos val="b"/>
      <c:layout>
        <c:manualLayout>
          <c:xMode val="edge"/>
          <c:yMode val="edge"/>
          <c:x val="0.62145149309166547"/>
          <c:y val="0.94611531288852047"/>
          <c:w val="0.37716436388847613"/>
          <c:h val="5.207462458121460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Part C Early Intervention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National and State Percentages for Summary Statement 2: Exited within Age Expectations, 2011-12</a:t>
            </a:r>
          </a:p>
        </c:rich>
      </c:tx>
      <c:layout>
        <c:manualLayout>
          <c:xMode val="edge"/>
          <c:yMode val="edge"/>
          <c:x val="0.12077516360151107"/>
          <c:y val="3.42495421663061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07062139388168"/>
          <c:y val="0.27954169028950004"/>
          <c:w val="0.82965206207197872"/>
          <c:h val="0.57369742434559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 C - Ind. 3 '!$I$4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'Part C - Ind. 3 '!$J$3:$L$3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Actions to meet needs</c:v>
                </c:pt>
              </c:strCache>
            </c:strRef>
          </c:cat>
          <c:val>
            <c:numRef>
              <c:f>'Part C - Ind. 3 '!$J$4:$L$4</c:f>
              <c:numCache>
                <c:formatCode>0</c:formatCode>
                <c:ptCount val="3"/>
                <c:pt idx="0">
                  <c:v>60.2</c:v>
                </c:pt>
                <c:pt idx="1">
                  <c:v>52.3</c:v>
                </c:pt>
                <c:pt idx="2">
                  <c:v>59.4</c:v>
                </c:pt>
              </c:numCache>
            </c:numRef>
          </c:val>
        </c:ser>
        <c:ser>
          <c:idx val="1"/>
          <c:order val="1"/>
          <c:tx>
            <c:strRef>
              <c:f>'Part C - Ind. 3 '!$I$5</c:f>
              <c:strCache>
                <c:ptCount val="1"/>
                <c:pt idx="0">
                  <c:v>Hawaii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'Part C - Ind. 3 '!$J$3:$L$3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Actions to meet needs</c:v>
                </c:pt>
              </c:strCache>
            </c:strRef>
          </c:cat>
          <c:val>
            <c:numRef>
              <c:f>'Part C - Ind. 3 '!$J$5:$L$5</c:f>
              <c:numCache>
                <c:formatCode>0</c:formatCode>
                <c:ptCount val="3"/>
                <c:pt idx="0">
                  <c:v>77.599999999999994</c:v>
                </c:pt>
                <c:pt idx="1">
                  <c:v>69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41216"/>
        <c:axId val="79531392"/>
      </c:barChart>
      <c:catAx>
        <c:axId val="8404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531392"/>
        <c:crosses val="autoZero"/>
        <c:auto val="1"/>
        <c:lblAlgn val="ctr"/>
        <c:lblOffset val="100"/>
        <c:noMultiLvlLbl val="0"/>
      </c:catAx>
      <c:valAx>
        <c:axId val="7953139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Maiandra GD" panose="020E0502030308020204" pitchFamily="34" charset="0"/>
                  </a:rPr>
                  <a:t>Percent of children</a:t>
                </a:r>
              </a:p>
            </c:rich>
          </c:tx>
          <c:layout>
            <c:manualLayout>
              <c:xMode val="edge"/>
              <c:yMode val="edge"/>
              <c:x val="2.2589290309299574E-2"/>
              <c:y val="0.36069553805774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4041216"/>
        <c:crosses val="autoZero"/>
        <c:crossBetween val="between"/>
        <c:majorUnit val="20"/>
        <c:minorUnit val="20"/>
      </c:valAx>
    </c:plotArea>
    <c:legend>
      <c:legendPos val="b"/>
      <c:layout>
        <c:manualLayout>
          <c:xMode val="edge"/>
          <c:yMode val="edge"/>
          <c:x val="0.66430471926303325"/>
          <c:y val="0.94331419510061243"/>
          <c:w val="0.3308489887039982"/>
          <c:h val="5.218734021883628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Maiandra GD" panose="020E0502030308020204" pitchFamily="34" charset="0"/>
              </a:rPr>
              <a:t>State</a:t>
            </a:r>
            <a:r>
              <a:rPr lang="en-US" sz="2000" baseline="0" dirty="0">
                <a:latin typeface="Maiandra GD" panose="020E0502030308020204" pitchFamily="34" charset="0"/>
              </a:rPr>
              <a:t> Trend for Summary Statement 1:  Substantially Increased Rate of Growth</a:t>
            </a:r>
            <a:endParaRPr lang="en-US" sz="2000" dirty="0">
              <a:latin typeface="Maiandra GD" panose="020E0502030308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'State Trend-Ind. 3'!$A$3</c:f>
              <c:strCache>
                <c:ptCount val="1"/>
                <c:pt idx="0">
                  <c:v>Positive Social-Emotional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'State Trend-Ind. 3'!$B$1:$D$2</c:f>
              <c:strCache>
                <c:ptCount val="3"/>
                <c:pt idx="0">
                  <c:v>FFY 2010</c:v>
                </c:pt>
                <c:pt idx="1">
                  <c:v>FFY 2011</c:v>
                </c:pt>
                <c:pt idx="2">
                  <c:v>FFY 2012</c:v>
                </c:pt>
              </c:strCache>
            </c:strRef>
          </c:cat>
          <c:val>
            <c:numRef>
              <c:f>'State Trend-Ind. 3'!$B$3:$D$3</c:f>
              <c:numCache>
                <c:formatCode>General</c:formatCode>
                <c:ptCount val="3"/>
                <c:pt idx="0">
                  <c:v>61.6</c:v>
                </c:pt>
                <c:pt idx="1">
                  <c:v>59.5</c:v>
                </c:pt>
                <c:pt idx="2">
                  <c:v>56.3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'State Trend-Ind. 3'!$A$4</c:f>
              <c:strCache>
                <c:ptCount val="1"/>
                <c:pt idx="0">
                  <c:v>Knowledge and Skills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'State Trend-Ind. 3'!$B$1:$D$2</c:f>
              <c:strCache>
                <c:ptCount val="3"/>
                <c:pt idx="0">
                  <c:v>FFY 2010</c:v>
                </c:pt>
                <c:pt idx="1">
                  <c:v>FFY 2011</c:v>
                </c:pt>
                <c:pt idx="2">
                  <c:v>FFY 2012</c:v>
                </c:pt>
              </c:strCache>
            </c:strRef>
          </c:cat>
          <c:val>
            <c:numRef>
              <c:f>'State Trend-Ind. 3'!$B$4:$D$4</c:f>
              <c:numCache>
                <c:formatCode>General</c:formatCode>
                <c:ptCount val="3"/>
                <c:pt idx="0">
                  <c:v>72.900000000000006</c:v>
                </c:pt>
                <c:pt idx="1">
                  <c:v>67.8</c:v>
                </c:pt>
                <c:pt idx="2">
                  <c:v>70.5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'State Trend-Ind. 3'!$A$5</c:f>
              <c:strCache>
                <c:ptCount val="1"/>
                <c:pt idx="0">
                  <c:v>Actions to Meet Needs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'State Trend-Ind. 3'!$B$1:$D$2</c:f>
              <c:strCache>
                <c:ptCount val="3"/>
                <c:pt idx="0">
                  <c:v>FFY 2010</c:v>
                </c:pt>
                <c:pt idx="1">
                  <c:v>FFY 2011</c:v>
                </c:pt>
                <c:pt idx="2">
                  <c:v>FFY 2012</c:v>
                </c:pt>
              </c:strCache>
            </c:strRef>
          </c:cat>
          <c:val>
            <c:numRef>
              <c:f>'State Trend-Ind. 3'!$B$5:$D$5</c:f>
              <c:numCache>
                <c:formatCode>General</c:formatCode>
                <c:ptCount val="3"/>
                <c:pt idx="0">
                  <c:v>74.3</c:v>
                </c:pt>
                <c:pt idx="1">
                  <c:v>78.400000000000006</c:v>
                </c:pt>
                <c:pt idx="2">
                  <c:v>73.3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56992"/>
        <c:axId val="79533120"/>
      </c:lineChart>
      <c:catAx>
        <c:axId val="108756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79533120"/>
        <c:crosses val="autoZero"/>
        <c:auto val="1"/>
        <c:lblAlgn val="ctr"/>
        <c:lblOffset val="100"/>
        <c:noMultiLvlLbl val="0"/>
      </c:catAx>
      <c:valAx>
        <c:axId val="79533120"/>
        <c:scaling>
          <c:orientation val="minMax"/>
          <c:min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Maiandra GD" panose="020E0502030308020204" pitchFamily="34" charset="0"/>
                  </a:defRPr>
                </a:pPr>
                <a:r>
                  <a:rPr lang="en-US" sz="1400">
                    <a:latin typeface="Maiandra GD" panose="020E0502030308020204" pitchFamily="34" charset="0"/>
                  </a:rPr>
                  <a:t>Percentage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Maiandra GD" panose="020E0502030308020204" pitchFamily="34" charset="0"/>
              </a:defRPr>
            </a:pPr>
            <a:endParaRPr lang="en-US"/>
          </a:p>
        </c:txPr>
        <c:crossAx val="108756992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State Trend for Summary Statement 2:  </a:t>
            </a:r>
          </a:p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Exited within</a:t>
            </a: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Age Expectations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'State Trend-Ind. 3'!$A$27</c:f>
              <c:strCache>
                <c:ptCount val="1"/>
                <c:pt idx="0">
                  <c:v>Positive Social-Emotional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'State Trend-Ind. 3'!$B$26:$D$26</c:f>
              <c:strCache>
                <c:ptCount val="3"/>
                <c:pt idx="0">
                  <c:v>FFY 2010</c:v>
                </c:pt>
                <c:pt idx="1">
                  <c:v>FFY 2011</c:v>
                </c:pt>
                <c:pt idx="2">
                  <c:v>FFY 2012</c:v>
                </c:pt>
              </c:strCache>
            </c:strRef>
          </c:cat>
          <c:val>
            <c:numRef>
              <c:f>'State Trend-Ind. 3'!$B$27:$D$27</c:f>
              <c:numCache>
                <c:formatCode>General</c:formatCode>
                <c:ptCount val="3"/>
                <c:pt idx="0">
                  <c:v>80.7</c:v>
                </c:pt>
                <c:pt idx="1">
                  <c:v>77.599999999999994</c:v>
                </c:pt>
                <c:pt idx="2">
                  <c:v>78.900000000000006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'State Trend-Ind. 3'!$A$28</c:f>
              <c:strCache>
                <c:ptCount val="1"/>
                <c:pt idx="0">
                  <c:v>Knowledge and Skills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'State Trend-Ind. 3'!$B$26:$D$26</c:f>
              <c:strCache>
                <c:ptCount val="3"/>
                <c:pt idx="0">
                  <c:v>FFY 2010</c:v>
                </c:pt>
                <c:pt idx="1">
                  <c:v>FFY 2011</c:v>
                </c:pt>
                <c:pt idx="2">
                  <c:v>FFY 2012</c:v>
                </c:pt>
              </c:strCache>
            </c:strRef>
          </c:cat>
          <c:val>
            <c:numRef>
              <c:f>'State Trend-Ind. 3'!$B$28:$D$28</c:f>
              <c:numCache>
                <c:formatCode>General</c:formatCode>
                <c:ptCount val="3"/>
                <c:pt idx="0">
                  <c:v>75.5</c:v>
                </c:pt>
                <c:pt idx="1">
                  <c:v>69</c:v>
                </c:pt>
                <c:pt idx="2">
                  <c:v>64.599999999999994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'State Trend-Ind. 3'!$A$29</c:f>
              <c:strCache>
                <c:ptCount val="1"/>
                <c:pt idx="0">
                  <c:v>Actions to Meet Needs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'State Trend-Ind. 3'!$B$26:$D$26</c:f>
              <c:strCache>
                <c:ptCount val="3"/>
                <c:pt idx="0">
                  <c:v>FFY 2010</c:v>
                </c:pt>
                <c:pt idx="1">
                  <c:v>FFY 2011</c:v>
                </c:pt>
                <c:pt idx="2">
                  <c:v>FFY 2012</c:v>
                </c:pt>
              </c:strCache>
            </c:strRef>
          </c:cat>
          <c:val>
            <c:numRef>
              <c:f>'State Trend-Ind. 3'!$B$29:$D$29</c:f>
              <c:numCache>
                <c:formatCode>General</c:formatCode>
                <c:ptCount val="3"/>
                <c:pt idx="0">
                  <c:v>73.3</c:v>
                </c:pt>
                <c:pt idx="1">
                  <c:v>78</c:v>
                </c:pt>
                <c:pt idx="2">
                  <c:v>81.2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93344"/>
        <c:axId val="76152832"/>
      </c:lineChart>
      <c:catAx>
        <c:axId val="108793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6152832"/>
        <c:crosses val="autoZero"/>
        <c:auto val="1"/>
        <c:lblAlgn val="ctr"/>
        <c:lblOffset val="100"/>
        <c:noMultiLvlLbl val="0"/>
      </c:catAx>
      <c:valAx>
        <c:axId val="76152832"/>
        <c:scaling>
          <c:orientation val="minMax"/>
          <c:min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Maiandra GD" panose="020E0502030308020204" pitchFamily="34" charset="0"/>
                  </a:rPr>
                  <a:t>Percentage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8793344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Indicator 1: Timely</a:t>
            </a:r>
            <a:r>
              <a:rPr lang="en-US" baseline="0"/>
              <a:t> Services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Baseline</c:v>
                </c:pt>
                <c:pt idx="1">
                  <c:v>2005-6</c:v>
                </c:pt>
                <c:pt idx="2">
                  <c:v>2006-7</c:v>
                </c:pt>
                <c:pt idx="3">
                  <c:v>2007-8</c:v>
                </c:pt>
                <c:pt idx="4">
                  <c:v>2008-9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Baseline</c:v>
                </c:pt>
                <c:pt idx="1">
                  <c:v>2005-6</c:v>
                </c:pt>
                <c:pt idx="2">
                  <c:v>2006-7</c:v>
                </c:pt>
                <c:pt idx="3">
                  <c:v>2007-8</c:v>
                </c:pt>
                <c:pt idx="4">
                  <c:v>2008-9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0.75500000000000023</c:v>
                </c:pt>
                <c:pt idx="1">
                  <c:v>0.5</c:v>
                </c:pt>
                <c:pt idx="2">
                  <c:v>0.8500000000000002</c:v>
                </c:pt>
                <c:pt idx="3">
                  <c:v>0.86000000000000021</c:v>
                </c:pt>
                <c:pt idx="4">
                  <c:v>0.87600000000000022</c:v>
                </c:pt>
                <c:pt idx="5">
                  <c:v>0.90700000000000003</c:v>
                </c:pt>
                <c:pt idx="6">
                  <c:v>0.93799999999999994</c:v>
                </c:pt>
                <c:pt idx="7">
                  <c:v>0.91200000000000003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25024"/>
        <c:axId val="79513856"/>
      </c:lineChart>
      <c:catAx>
        <c:axId val="50625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9513856"/>
        <c:crosses val="autoZero"/>
        <c:auto val="1"/>
        <c:lblAlgn val="ctr"/>
        <c:lblOffset val="100"/>
        <c:noMultiLvlLbl val="0"/>
      </c:catAx>
      <c:valAx>
        <c:axId val="795138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62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Summary </a:t>
            </a:r>
            <a:r>
              <a:rPr lang="en-US" dirty="0" smtClean="0"/>
              <a:t>Statements 1&amp;2-</a:t>
            </a:r>
            <a:endParaRPr lang="en-US" dirty="0"/>
          </a:p>
          <a:p>
            <a:pPr>
              <a:defRPr/>
            </a:pPr>
            <a:r>
              <a:rPr lang="en-US" dirty="0"/>
              <a:t>Social Emotional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Sum St 1</c:v>
                </c:pt>
              </c:strCache>
            </c:strRef>
          </c:tx>
          <c:marker>
            <c:symbol val="none"/>
          </c:marker>
          <c:cat>
            <c:strRef>
              <c:f>Sheet1!$B$47:$G$47</c:f>
              <c:strCache>
                <c:ptCount val="6"/>
                <c:pt idx="0">
                  <c:v>FFY 2007</c:v>
                </c:pt>
                <c:pt idx="1">
                  <c:v>FFY 2008</c:v>
                </c:pt>
                <c:pt idx="2">
                  <c:v>FFY 2009</c:v>
                </c:pt>
                <c:pt idx="3">
                  <c:v>FFY 2010</c:v>
                </c:pt>
                <c:pt idx="4">
                  <c:v>FFY 2011</c:v>
                </c:pt>
                <c:pt idx="5">
                  <c:v>All</c:v>
                </c:pt>
              </c:strCache>
            </c:strRef>
          </c:cat>
          <c:val>
            <c:numRef>
              <c:f>Sheet1!$B$49:$G$49</c:f>
              <c:numCache>
                <c:formatCode>General</c:formatCode>
                <c:ptCount val="6"/>
                <c:pt idx="0">
                  <c:v>27.8</c:v>
                </c:pt>
                <c:pt idx="1">
                  <c:v>20.100000000000001</c:v>
                </c:pt>
                <c:pt idx="2">
                  <c:v>23.1</c:v>
                </c:pt>
                <c:pt idx="3">
                  <c:v>17</c:v>
                </c:pt>
                <c:pt idx="4">
                  <c:v>20</c:v>
                </c:pt>
                <c:pt idx="5">
                  <c:v>20.3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Sheet1!$A$50</c:f>
              <c:strCache>
                <c:ptCount val="1"/>
                <c:pt idx="0">
                  <c:v>Sum St 2</c:v>
                </c:pt>
              </c:strCache>
            </c:strRef>
          </c:tx>
          <c:marker>
            <c:symbol val="none"/>
          </c:marker>
          <c:cat>
            <c:strRef>
              <c:f>Sheet1!$B$47:$G$47</c:f>
              <c:strCache>
                <c:ptCount val="6"/>
                <c:pt idx="0">
                  <c:v>FFY 2007</c:v>
                </c:pt>
                <c:pt idx="1">
                  <c:v>FFY 2008</c:v>
                </c:pt>
                <c:pt idx="2">
                  <c:v>FFY 2009</c:v>
                </c:pt>
                <c:pt idx="3">
                  <c:v>FFY 2010</c:v>
                </c:pt>
                <c:pt idx="4">
                  <c:v>FFY 2011</c:v>
                </c:pt>
                <c:pt idx="5">
                  <c:v>All</c:v>
                </c:pt>
              </c:strCache>
            </c:strRef>
          </c:cat>
          <c:val>
            <c:numRef>
              <c:f>Sheet1!$B$50:$G$50</c:f>
              <c:numCache>
                <c:formatCode>General</c:formatCode>
                <c:ptCount val="6"/>
                <c:pt idx="0">
                  <c:v>29.2</c:v>
                </c:pt>
                <c:pt idx="1">
                  <c:v>32.4</c:v>
                </c:pt>
                <c:pt idx="2">
                  <c:v>46.5</c:v>
                </c:pt>
                <c:pt idx="3">
                  <c:v>36.200000000000003</c:v>
                </c:pt>
                <c:pt idx="4">
                  <c:v>44.4</c:v>
                </c:pt>
                <c:pt idx="5">
                  <c:v>40.6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81888"/>
        <c:axId val="79522624"/>
      </c:lineChart>
      <c:catAx>
        <c:axId val="79781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9522624"/>
        <c:crosses val="autoZero"/>
        <c:auto val="1"/>
        <c:lblAlgn val="ctr"/>
        <c:lblOffset val="100"/>
        <c:noMultiLvlLbl val="0"/>
      </c:catAx>
      <c:valAx>
        <c:axId val="795226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9781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Indicator 3:  Louisiana/National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Social</c:v>
                </c:pt>
              </c:strCache>
            </c:strRef>
          </c:tx>
          <c:invertIfNegative val="0"/>
          <c:cat>
            <c:multiLvlStrRef>
              <c:f>Sheet4!$B$1:$K$2</c:f>
              <c:multiLvlStrCache>
                <c:ptCount val="10"/>
                <c:lvl>
                  <c:pt idx="0">
                    <c:v>LA</c:v>
                  </c:pt>
                  <c:pt idx="1">
                    <c:v>National</c:v>
                  </c:pt>
                  <c:pt idx="2">
                    <c:v>LA</c:v>
                  </c:pt>
                  <c:pt idx="3">
                    <c:v>National</c:v>
                  </c:pt>
                  <c:pt idx="4">
                    <c:v>LA</c:v>
                  </c:pt>
                  <c:pt idx="5">
                    <c:v>National</c:v>
                  </c:pt>
                  <c:pt idx="6">
                    <c:v>LA</c:v>
                  </c:pt>
                  <c:pt idx="7">
                    <c:v>National</c:v>
                  </c:pt>
                  <c:pt idx="8">
                    <c:v>LA</c:v>
                  </c:pt>
                  <c:pt idx="9">
                    <c:v>National</c:v>
                  </c:pt>
                </c:lvl>
                <c:lvl>
                  <c:pt idx="0">
                    <c:v>FFY 2007</c:v>
                  </c:pt>
                  <c:pt idx="2">
                    <c:v>FFY 2008</c:v>
                  </c:pt>
                  <c:pt idx="4">
                    <c:v>FFY 2009</c:v>
                  </c:pt>
                  <c:pt idx="6">
                    <c:v>FFY 2010</c:v>
                  </c:pt>
                  <c:pt idx="8">
                    <c:v>FFY 2011</c:v>
                  </c:pt>
                  <c:pt idx="9">
                    <c:v>FFY 2011</c:v>
                  </c:pt>
                </c:lvl>
              </c:multiLvlStrCache>
            </c:multiLvlStrRef>
          </c:cat>
          <c:val>
            <c:numRef>
              <c:f>Sheet4!$B$3:$K$3</c:f>
              <c:numCache>
                <c:formatCode>General</c:formatCode>
                <c:ptCount val="10"/>
                <c:pt idx="0">
                  <c:v>27.8</c:v>
                </c:pt>
                <c:pt idx="2">
                  <c:v>20.100000000000001</c:v>
                </c:pt>
                <c:pt idx="3">
                  <c:v>63</c:v>
                </c:pt>
                <c:pt idx="4">
                  <c:v>23.1</c:v>
                </c:pt>
                <c:pt idx="5">
                  <c:v>66</c:v>
                </c:pt>
                <c:pt idx="6">
                  <c:v>17</c:v>
                </c:pt>
                <c:pt idx="7">
                  <c:v>65</c:v>
                </c:pt>
                <c:pt idx="8">
                  <c:v>20</c:v>
                </c:pt>
                <c:pt idx="9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Knowledge</c:v>
                </c:pt>
              </c:strCache>
            </c:strRef>
          </c:tx>
          <c:invertIfNegative val="0"/>
          <c:cat>
            <c:multiLvlStrRef>
              <c:f>Sheet4!$B$1:$K$2</c:f>
              <c:multiLvlStrCache>
                <c:ptCount val="10"/>
                <c:lvl>
                  <c:pt idx="0">
                    <c:v>LA</c:v>
                  </c:pt>
                  <c:pt idx="1">
                    <c:v>National</c:v>
                  </c:pt>
                  <c:pt idx="2">
                    <c:v>LA</c:v>
                  </c:pt>
                  <c:pt idx="3">
                    <c:v>National</c:v>
                  </c:pt>
                  <c:pt idx="4">
                    <c:v>LA</c:v>
                  </c:pt>
                  <c:pt idx="5">
                    <c:v>National</c:v>
                  </c:pt>
                  <c:pt idx="6">
                    <c:v>LA</c:v>
                  </c:pt>
                  <c:pt idx="7">
                    <c:v>National</c:v>
                  </c:pt>
                  <c:pt idx="8">
                    <c:v>LA</c:v>
                  </c:pt>
                  <c:pt idx="9">
                    <c:v>National</c:v>
                  </c:pt>
                </c:lvl>
                <c:lvl>
                  <c:pt idx="0">
                    <c:v>FFY 2007</c:v>
                  </c:pt>
                  <c:pt idx="2">
                    <c:v>FFY 2008</c:v>
                  </c:pt>
                  <c:pt idx="4">
                    <c:v>FFY 2009</c:v>
                  </c:pt>
                  <c:pt idx="6">
                    <c:v>FFY 2010</c:v>
                  </c:pt>
                  <c:pt idx="8">
                    <c:v>FFY 2011</c:v>
                  </c:pt>
                  <c:pt idx="9">
                    <c:v>FFY 2011</c:v>
                  </c:pt>
                </c:lvl>
              </c:multiLvlStrCache>
            </c:multiLvlStrRef>
          </c:cat>
          <c:val>
            <c:numRef>
              <c:f>Sheet4!$B$4:$K$4</c:f>
              <c:numCache>
                <c:formatCode>General</c:formatCode>
                <c:ptCount val="10"/>
                <c:pt idx="0">
                  <c:v>26.2</c:v>
                </c:pt>
                <c:pt idx="2">
                  <c:v>42.6</c:v>
                </c:pt>
                <c:pt idx="3">
                  <c:v>68</c:v>
                </c:pt>
                <c:pt idx="4">
                  <c:v>33.9</c:v>
                </c:pt>
                <c:pt idx="5">
                  <c:v>69</c:v>
                </c:pt>
                <c:pt idx="6">
                  <c:v>29.7</c:v>
                </c:pt>
                <c:pt idx="7">
                  <c:v>69</c:v>
                </c:pt>
                <c:pt idx="8">
                  <c:v>30.2</c:v>
                </c:pt>
                <c:pt idx="9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Needs</c:v>
                </c:pt>
              </c:strCache>
            </c:strRef>
          </c:tx>
          <c:invertIfNegative val="0"/>
          <c:cat>
            <c:multiLvlStrRef>
              <c:f>Sheet4!$B$1:$K$2</c:f>
              <c:multiLvlStrCache>
                <c:ptCount val="10"/>
                <c:lvl>
                  <c:pt idx="0">
                    <c:v>LA</c:v>
                  </c:pt>
                  <c:pt idx="1">
                    <c:v>National</c:v>
                  </c:pt>
                  <c:pt idx="2">
                    <c:v>LA</c:v>
                  </c:pt>
                  <c:pt idx="3">
                    <c:v>National</c:v>
                  </c:pt>
                  <c:pt idx="4">
                    <c:v>LA</c:v>
                  </c:pt>
                  <c:pt idx="5">
                    <c:v>National</c:v>
                  </c:pt>
                  <c:pt idx="6">
                    <c:v>LA</c:v>
                  </c:pt>
                  <c:pt idx="7">
                    <c:v>National</c:v>
                  </c:pt>
                  <c:pt idx="8">
                    <c:v>LA</c:v>
                  </c:pt>
                  <c:pt idx="9">
                    <c:v>National</c:v>
                  </c:pt>
                </c:lvl>
                <c:lvl>
                  <c:pt idx="0">
                    <c:v>FFY 2007</c:v>
                  </c:pt>
                  <c:pt idx="2">
                    <c:v>FFY 2008</c:v>
                  </c:pt>
                  <c:pt idx="4">
                    <c:v>FFY 2009</c:v>
                  </c:pt>
                  <c:pt idx="6">
                    <c:v>FFY 2010</c:v>
                  </c:pt>
                  <c:pt idx="8">
                    <c:v>FFY 2011</c:v>
                  </c:pt>
                  <c:pt idx="9">
                    <c:v>FFY 2011</c:v>
                  </c:pt>
                </c:lvl>
              </c:multiLvlStrCache>
            </c:multiLvlStrRef>
          </c:cat>
          <c:val>
            <c:numRef>
              <c:f>Sheet4!$B$5:$K$5</c:f>
              <c:numCache>
                <c:formatCode>General</c:formatCode>
                <c:ptCount val="10"/>
                <c:pt idx="0">
                  <c:v>31</c:v>
                </c:pt>
                <c:pt idx="2">
                  <c:v>29.1</c:v>
                </c:pt>
                <c:pt idx="3">
                  <c:v>69</c:v>
                </c:pt>
                <c:pt idx="4">
                  <c:v>19</c:v>
                </c:pt>
                <c:pt idx="5">
                  <c:v>71</c:v>
                </c:pt>
                <c:pt idx="6">
                  <c:v>22</c:v>
                </c:pt>
                <c:pt idx="7">
                  <c:v>71</c:v>
                </c:pt>
                <c:pt idx="8">
                  <c:v>21.5</c:v>
                </c:pt>
                <c:pt idx="9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12992"/>
        <c:axId val="79524928"/>
      </c:barChart>
      <c:catAx>
        <c:axId val="80212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79524928"/>
        <c:crosses val="autoZero"/>
        <c:auto val="1"/>
        <c:lblAlgn val="ctr"/>
        <c:lblOffset val="100"/>
        <c:noMultiLvlLbl val="0"/>
      </c:catAx>
      <c:valAx>
        <c:axId val="79524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0212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B363B-8F92-404D-A46C-84C90148CB40}" type="doc">
      <dgm:prSet loTypeId="urn:microsoft.com/office/officeart/2008/layout/TitledPictureBlock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E0219-0DCC-4F9F-B457-FB24F5CB95C1}">
      <dgm:prSet phldrT="[Text]" custT="1"/>
      <dgm:spPr/>
      <dgm:t>
        <a:bodyPr/>
        <a:lstStyle/>
        <a:p>
          <a:r>
            <a:rPr lang="en-US" sz="1200" b="1" dirty="0" smtClean="0"/>
            <a:t>SSIP Planning: SICC Members and Stakeholders gather to discuss Indicator C-11/update Strategic Plan</a:t>
          </a:r>
        </a:p>
        <a:p>
          <a:endParaRPr lang="en-US" sz="1300" b="1" dirty="0"/>
        </a:p>
      </dgm:t>
    </dgm:pt>
    <dgm:pt modelId="{79A32516-A8C1-4C6F-B56C-5CB4AD28095D}" type="parTrans" cxnId="{135B1DC4-E9CF-47C9-9C7E-BC157464BC59}">
      <dgm:prSet/>
      <dgm:spPr/>
      <dgm:t>
        <a:bodyPr/>
        <a:lstStyle/>
        <a:p>
          <a:endParaRPr lang="en-US"/>
        </a:p>
      </dgm:t>
    </dgm:pt>
    <dgm:pt modelId="{53A6F054-1731-4756-A660-134DB1F24106}" type="sibTrans" cxnId="{135B1DC4-E9CF-47C9-9C7E-BC157464BC59}">
      <dgm:prSet/>
      <dgm:spPr/>
      <dgm:t>
        <a:bodyPr/>
        <a:lstStyle/>
        <a:p>
          <a:endParaRPr lang="en-US"/>
        </a:p>
      </dgm:t>
    </dgm:pt>
    <dgm:pt modelId="{9EB5C205-2FB6-46A8-B7B8-A4752FA6F321}">
      <dgm:prSet phldrT="[Text]"/>
      <dgm:spPr/>
      <dgm:t>
        <a:bodyPr/>
        <a:lstStyle/>
        <a:p>
          <a:r>
            <a:rPr lang="en-US" dirty="0" smtClean="0"/>
            <a:t>Review Data </a:t>
          </a:r>
          <a:endParaRPr lang="en-US" dirty="0"/>
        </a:p>
      </dgm:t>
    </dgm:pt>
    <dgm:pt modelId="{A8F557EF-885D-4E45-A0F3-757CE8BFA674}" type="parTrans" cxnId="{B62AE17D-5504-400F-98F6-2115BA815E57}">
      <dgm:prSet/>
      <dgm:spPr/>
      <dgm:t>
        <a:bodyPr/>
        <a:lstStyle/>
        <a:p>
          <a:endParaRPr lang="en-US"/>
        </a:p>
      </dgm:t>
    </dgm:pt>
    <dgm:pt modelId="{61BE1268-F7A2-483C-9FC4-B073F734E738}" type="sibTrans" cxnId="{B62AE17D-5504-400F-98F6-2115BA815E57}">
      <dgm:prSet/>
      <dgm:spPr/>
      <dgm:t>
        <a:bodyPr/>
        <a:lstStyle/>
        <a:p>
          <a:endParaRPr lang="en-US"/>
        </a:p>
      </dgm:t>
    </dgm:pt>
    <dgm:pt modelId="{9134EC64-D8C1-4840-9B36-7E9522C6E425}">
      <dgm:prSet phldrT="[Text]"/>
      <dgm:spPr/>
      <dgm:t>
        <a:bodyPr/>
        <a:lstStyle/>
        <a:p>
          <a:r>
            <a:rPr lang="en-US" b="1" dirty="0" smtClean="0"/>
            <a:t>Review Available Data: APR, Early Childhood Redesign, Strategic Plan and OCDD Transformation Plan</a:t>
          </a:r>
          <a:endParaRPr lang="en-US" b="1" dirty="0"/>
        </a:p>
      </dgm:t>
    </dgm:pt>
    <dgm:pt modelId="{F1D646AB-E6A8-4182-9E9A-FEC8AFBF5E69}" type="parTrans" cxnId="{A5A59C4D-145A-456D-B5EC-3E24064B10DA}">
      <dgm:prSet/>
      <dgm:spPr/>
      <dgm:t>
        <a:bodyPr/>
        <a:lstStyle/>
        <a:p>
          <a:endParaRPr lang="en-US"/>
        </a:p>
      </dgm:t>
    </dgm:pt>
    <dgm:pt modelId="{195D9EF1-3734-411C-A63B-7A8AA0191342}" type="sibTrans" cxnId="{A5A59C4D-145A-456D-B5EC-3E24064B10DA}">
      <dgm:prSet/>
      <dgm:spPr/>
      <dgm:t>
        <a:bodyPr/>
        <a:lstStyle/>
        <a:p>
          <a:endParaRPr lang="en-US"/>
        </a:p>
      </dgm:t>
    </dgm:pt>
    <dgm:pt modelId="{67FAE542-9A39-4C30-BD3F-C43307EE4600}">
      <dgm:prSet phldrT="[Text]"/>
      <dgm:spPr/>
      <dgm:t>
        <a:bodyPr/>
        <a:lstStyle/>
        <a:p>
          <a:r>
            <a:rPr lang="en-US" dirty="0" smtClean="0"/>
            <a:t>Align State Initiatives </a:t>
          </a:r>
          <a:endParaRPr lang="en-US" dirty="0"/>
        </a:p>
      </dgm:t>
    </dgm:pt>
    <dgm:pt modelId="{B162A013-3300-4983-B246-877AE9A32DF7}" type="parTrans" cxnId="{FBBDFF6B-0FE8-44F4-876D-5B35943ACECC}">
      <dgm:prSet/>
      <dgm:spPr/>
      <dgm:t>
        <a:bodyPr/>
        <a:lstStyle/>
        <a:p>
          <a:endParaRPr lang="en-US"/>
        </a:p>
      </dgm:t>
    </dgm:pt>
    <dgm:pt modelId="{79AF7C67-B495-42F0-9A96-1905259984FE}" type="sibTrans" cxnId="{FBBDFF6B-0FE8-44F4-876D-5B35943ACECC}">
      <dgm:prSet/>
      <dgm:spPr/>
      <dgm:t>
        <a:bodyPr/>
        <a:lstStyle/>
        <a:p>
          <a:endParaRPr lang="en-US"/>
        </a:p>
      </dgm:t>
    </dgm:pt>
    <dgm:pt modelId="{E3463A92-189A-4562-84BA-E5C23F1DF360}">
      <dgm:prSet phldrT="[Text]" custT="1"/>
      <dgm:spPr/>
      <dgm:t>
        <a:bodyPr/>
        <a:lstStyle/>
        <a:p>
          <a:r>
            <a:rPr lang="en-US" sz="1400" b="1" dirty="0" smtClean="0"/>
            <a:t>Look  at other state early childhood  initiatives align/overlap </a:t>
          </a:r>
          <a:endParaRPr lang="en-US" sz="1400" b="1" dirty="0"/>
        </a:p>
      </dgm:t>
    </dgm:pt>
    <dgm:pt modelId="{C4D7D939-C3EC-4059-A866-7CF2FA471BC2}" type="parTrans" cxnId="{24C32607-F49C-4659-B55F-951903EB78A2}">
      <dgm:prSet/>
      <dgm:spPr/>
      <dgm:t>
        <a:bodyPr/>
        <a:lstStyle/>
        <a:p>
          <a:endParaRPr lang="en-US"/>
        </a:p>
      </dgm:t>
    </dgm:pt>
    <dgm:pt modelId="{B73293E7-1B14-4C17-8D71-12BD76C2C610}" type="sibTrans" cxnId="{24C32607-F49C-4659-B55F-951903EB78A2}">
      <dgm:prSet/>
      <dgm:spPr/>
      <dgm:t>
        <a:bodyPr/>
        <a:lstStyle/>
        <a:p>
          <a:endParaRPr lang="en-US"/>
        </a:p>
      </dgm:t>
    </dgm:pt>
    <dgm:pt modelId="{E2547E11-0A62-494F-B5D2-DA099873E742}">
      <dgm:prSet phldrT="[Text]"/>
      <dgm:spPr/>
      <dgm:t>
        <a:bodyPr/>
        <a:lstStyle/>
        <a:p>
          <a:r>
            <a:rPr lang="en-US" dirty="0" smtClean="0"/>
            <a:t>Create Workgroups</a:t>
          </a:r>
          <a:endParaRPr lang="en-US" dirty="0"/>
        </a:p>
      </dgm:t>
    </dgm:pt>
    <dgm:pt modelId="{480EC930-661B-4907-9638-80204D14E84B}" type="parTrans" cxnId="{4C578957-5E8A-4A4D-88B0-3BF0E2C936F9}">
      <dgm:prSet/>
      <dgm:spPr/>
      <dgm:t>
        <a:bodyPr/>
        <a:lstStyle/>
        <a:p>
          <a:endParaRPr lang="en-US"/>
        </a:p>
      </dgm:t>
    </dgm:pt>
    <dgm:pt modelId="{9983553F-1E4F-49BF-A0FD-F60CC281CE50}" type="sibTrans" cxnId="{4C578957-5E8A-4A4D-88B0-3BF0E2C936F9}">
      <dgm:prSet/>
      <dgm:spPr/>
      <dgm:t>
        <a:bodyPr/>
        <a:lstStyle/>
        <a:p>
          <a:endParaRPr lang="en-US"/>
        </a:p>
      </dgm:t>
    </dgm:pt>
    <dgm:pt modelId="{6B4499D8-8CED-4375-9675-867A3F9A1053}">
      <dgm:prSet phldrT="[Text]" custT="1"/>
      <dgm:spPr/>
      <dgm:t>
        <a:bodyPr/>
        <a:lstStyle/>
        <a:p>
          <a:r>
            <a:rPr lang="en-US" sz="1400" b="1" dirty="0" smtClean="0"/>
            <a:t>What do we need to gather that we don’t have?  Look for trends and areas for improvement. </a:t>
          </a:r>
          <a:endParaRPr lang="en-US" sz="1400" b="1" dirty="0"/>
        </a:p>
      </dgm:t>
    </dgm:pt>
    <dgm:pt modelId="{129ABBF0-62FB-4A44-BBA8-A313C610CB9A}" type="parTrans" cxnId="{932EF2F1-83D0-46E5-AEFE-AA12E0229DB8}">
      <dgm:prSet/>
      <dgm:spPr/>
      <dgm:t>
        <a:bodyPr/>
        <a:lstStyle/>
        <a:p>
          <a:endParaRPr lang="en-US"/>
        </a:p>
      </dgm:t>
    </dgm:pt>
    <dgm:pt modelId="{36203B9D-6D8B-4B37-A7C8-84AD802E3CFF}" type="sibTrans" cxnId="{932EF2F1-83D0-46E5-AEFE-AA12E0229DB8}">
      <dgm:prSet/>
      <dgm:spPr/>
      <dgm:t>
        <a:bodyPr/>
        <a:lstStyle/>
        <a:p>
          <a:endParaRPr lang="en-US"/>
        </a:p>
      </dgm:t>
    </dgm:pt>
    <dgm:pt modelId="{03F3D4FA-09E7-48A6-8470-CC3B3177AB15}">
      <dgm:prSet phldrT="[Text]"/>
      <dgm:spPr/>
      <dgm:t>
        <a:bodyPr/>
        <a:lstStyle/>
        <a:p>
          <a:r>
            <a:rPr lang="en-US" dirty="0" smtClean="0"/>
            <a:t>Assemble  </a:t>
          </a:r>
          <a:endParaRPr lang="en-US" dirty="0"/>
        </a:p>
      </dgm:t>
    </dgm:pt>
    <dgm:pt modelId="{7F8B6AF5-BE46-484E-8AC6-157DCB04C322}" type="sibTrans" cxnId="{26348ED6-82E0-4C73-B909-8B467C2B010D}">
      <dgm:prSet/>
      <dgm:spPr/>
      <dgm:t>
        <a:bodyPr/>
        <a:lstStyle/>
        <a:p>
          <a:endParaRPr lang="en-US"/>
        </a:p>
      </dgm:t>
    </dgm:pt>
    <dgm:pt modelId="{B3A3E80C-C12C-4673-8B22-CE59747D09E9}" type="parTrans" cxnId="{26348ED6-82E0-4C73-B909-8B467C2B010D}">
      <dgm:prSet/>
      <dgm:spPr/>
      <dgm:t>
        <a:bodyPr/>
        <a:lstStyle/>
        <a:p>
          <a:endParaRPr lang="en-US"/>
        </a:p>
      </dgm:t>
    </dgm:pt>
    <dgm:pt modelId="{42D1D7B3-0E8A-428B-A9EA-BC29D56B8CE3}" type="pres">
      <dgm:prSet presAssocID="{EB2B363B-8F92-404D-A46C-84C90148CB4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29AE18-8102-4D98-B3AC-2C4B52C3B715}" type="pres">
      <dgm:prSet presAssocID="{03F3D4FA-09E7-48A6-8470-CC3B3177AB15}" presName="composite" presStyleCnt="0"/>
      <dgm:spPr/>
    </dgm:pt>
    <dgm:pt modelId="{D0F27C92-16A6-41C6-9359-33A37237EDA7}" type="pres">
      <dgm:prSet presAssocID="{03F3D4FA-09E7-48A6-8470-CC3B3177AB15}" presName="ParentText" presStyleLbl="node1" presStyleIdx="0" presStyleCnt="4" custScaleY="105669" custLinFactNeighborX="-29816" custLinFactNeighborY="546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B2904-718E-41A3-89C4-6451F5824DF2}" type="pres">
      <dgm:prSet presAssocID="{03F3D4FA-09E7-48A6-8470-CC3B3177AB15}" presName="Image" presStyleLbl="bgImgPlace1" presStyleIdx="0" presStyleCnt="4" custScaleX="107211" custScaleY="89380" custLinFactNeighborX="2250" custLinFactNeighborY="6424"/>
      <dgm:spPr/>
      <dgm:t>
        <a:bodyPr/>
        <a:lstStyle/>
        <a:p>
          <a:endParaRPr lang="en-US"/>
        </a:p>
      </dgm:t>
      <dgm:extLst/>
    </dgm:pt>
    <dgm:pt modelId="{2FE524D2-286E-4BAA-8FE0-FE862AB2FF7A}" type="pres">
      <dgm:prSet presAssocID="{03F3D4FA-09E7-48A6-8470-CC3B3177AB15}" presName="ChildText" presStyleLbl="fgAcc1" presStyleIdx="0" presStyleCnt="4" custScaleX="138871" custScaleY="178583" custLinFactNeighborX="875" custLinFactNeighborY="30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01483-7B72-4FC5-AFAB-1D3B9D3BD7B0}" type="pres">
      <dgm:prSet presAssocID="{7F8B6AF5-BE46-484E-8AC6-157DCB04C322}" presName="sibTrans" presStyleCnt="0"/>
      <dgm:spPr/>
    </dgm:pt>
    <dgm:pt modelId="{BD02EB49-BD20-4B33-9C9E-9F6311ADAEAA}" type="pres">
      <dgm:prSet presAssocID="{9EB5C205-2FB6-46A8-B7B8-A4752FA6F321}" presName="composite" presStyleCnt="0"/>
      <dgm:spPr/>
    </dgm:pt>
    <dgm:pt modelId="{20FFA2E5-059F-4C2E-A9DE-D98F16633900}" type="pres">
      <dgm:prSet presAssocID="{9EB5C205-2FB6-46A8-B7B8-A4752FA6F321}" presName="ParentText" presStyleLbl="node1" presStyleIdx="1" presStyleCnt="4" custLinFactNeighborX="-438" custLinFactNeighborY="18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1B18-6773-4B75-B34C-F5CE5583B342}" type="pres">
      <dgm:prSet presAssocID="{9EB5C205-2FB6-46A8-B7B8-A4752FA6F321}" presName="Image" presStyleLbl="bgImgPlace1" presStyleIdx="1" presStyleCnt="4" custLinFactNeighborX="-746" custLinFactNeighborY="282"/>
      <dgm:spPr/>
      <dgm:t>
        <a:bodyPr/>
        <a:lstStyle/>
        <a:p>
          <a:endParaRPr lang="en-US"/>
        </a:p>
      </dgm:t>
      <dgm:extLst/>
    </dgm:pt>
    <dgm:pt modelId="{CAB36267-3530-4860-AA5F-75317FE44861}" type="pres">
      <dgm:prSet presAssocID="{9EB5C205-2FB6-46A8-B7B8-A4752FA6F321}" presName="ChildText" presStyleLbl="fgAcc1" presStyleIdx="1" presStyleCnt="4" custScaleX="157979" custScaleY="179769" custLinFactNeighborX="4492" custLinFactNeighborY="23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48AD1-DFA3-4762-9BA5-CFE6C7854AED}" type="pres">
      <dgm:prSet presAssocID="{61BE1268-F7A2-483C-9FC4-B073F734E738}" presName="sibTrans" presStyleCnt="0"/>
      <dgm:spPr/>
    </dgm:pt>
    <dgm:pt modelId="{CE2E92EA-23C4-4190-9C8E-45D543AFB1DE}" type="pres">
      <dgm:prSet presAssocID="{67FAE542-9A39-4C30-BD3F-C43307EE4600}" presName="composite" presStyleCnt="0"/>
      <dgm:spPr/>
    </dgm:pt>
    <dgm:pt modelId="{1D95D0DA-EC94-4AD6-9B26-37C055140371}" type="pres">
      <dgm:prSet presAssocID="{67FAE542-9A39-4C30-BD3F-C43307EE4600}" presName="ParentText" presStyleLbl="node1" presStyleIdx="2" presStyleCnt="4" custLinFactNeighborX="3140" custLinFactNeighborY="29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E038-34D5-4C87-ACDE-F388EEEC3051}" type="pres">
      <dgm:prSet presAssocID="{67FAE542-9A39-4C30-BD3F-C43307EE4600}" presName="Image" presStyleLbl="bgImgPlace1" presStyleIdx="2" presStyleCnt="4" custLinFactNeighborX="1191" custLinFactNeighborY="7882"/>
      <dgm:spPr/>
      <dgm:t>
        <a:bodyPr/>
        <a:lstStyle/>
        <a:p>
          <a:endParaRPr lang="en-US"/>
        </a:p>
      </dgm:t>
      <dgm:extLst/>
    </dgm:pt>
    <dgm:pt modelId="{879AE2B7-A9C2-4481-B0D2-643D27340AE9}" type="pres">
      <dgm:prSet presAssocID="{67FAE542-9A39-4C30-BD3F-C43307EE4600}" presName="ChildText" presStyleLbl="fgAcc1" presStyleIdx="2" presStyleCnt="4" custScaleX="166682" custScaleY="181202" custLinFactNeighborX="9609" custLinFactNeighborY="24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A22BD-9C49-4C22-9C4A-585C6E4DBED6}" type="pres">
      <dgm:prSet presAssocID="{79AF7C67-B495-42F0-9A96-1905259984FE}" presName="sibTrans" presStyleCnt="0"/>
      <dgm:spPr/>
    </dgm:pt>
    <dgm:pt modelId="{A18807B3-3A43-4364-909D-65312E415A47}" type="pres">
      <dgm:prSet presAssocID="{E2547E11-0A62-494F-B5D2-DA099873E742}" presName="composite" presStyleCnt="0"/>
      <dgm:spPr/>
    </dgm:pt>
    <dgm:pt modelId="{4D760101-CAA2-41D5-95F3-B66D10C6FAC1}" type="pres">
      <dgm:prSet presAssocID="{E2547E11-0A62-494F-B5D2-DA099873E74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D26-076E-4C4B-9386-A00C90DB7204}" type="pres">
      <dgm:prSet presAssocID="{E2547E11-0A62-494F-B5D2-DA099873E742}" presName="Image" presStyleLbl="bgImgPlace1" presStyleIdx="3" presStyleCnt="4" custScaleX="105357" custLinFactNeighborX="3900" custLinFactNeighborY="-1532"/>
      <dgm:spPr/>
      <dgm:t>
        <a:bodyPr/>
        <a:lstStyle/>
        <a:p>
          <a:endParaRPr lang="en-US"/>
        </a:p>
      </dgm:t>
      <dgm:extLst/>
    </dgm:pt>
    <dgm:pt modelId="{07FE7290-9F63-4C91-9421-C70C56C92AB8}" type="pres">
      <dgm:prSet presAssocID="{E2547E11-0A62-494F-B5D2-DA099873E742}" presName="ChildText" presStyleLbl="fgAcc1" presStyleIdx="3" presStyleCnt="4" custScaleX="169135" custScaleY="165449" custLinFactNeighborX="16222" custLinFactNeighborY="26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B1DC4-E9CF-47C9-9C7E-BC157464BC59}" srcId="{03F3D4FA-09E7-48A6-8470-CC3B3177AB15}" destId="{AF2E0219-0DCC-4F9F-B457-FB24F5CB95C1}" srcOrd="0" destOrd="0" parTransId="{79A32516-A8C1-4C6F-B56C-5CB4AD28095D}" sibTransId="{53A6F054-1731-4756-A660-134DB1F24106}"/>
    <dgm:cxn modelId="{26348ED6-82E0-4C73-B909-8B467C2B010D}" srcId="{EB2B363B-8F92-404D-A46C-84C90148CB40}" destId="{03F3D4FA-09E7-48A6-8470-CC3B3177AB15}" srcOrd="0" destOrd="0" parTransId="{B3A3E80C-C12C-4673-8B22-CE59747D09E9}" sibTransId="{7F8B6AF5-BE46-484E-8AC6-157DCB04C322}"/>
    <dgm:cxn modelId="{1D0FD788-D6B3-4E56-A487-BD967121C973}" type="presOf" srcId="{E3463A92-189A-4562-84BA-E5C23F1DF360}" destId="{879AE2B7-A9C2-4481-B0D2-643D27340AE9}" srcOrd="0" destOrd="0" presId="urn:microsoft.com/office/officeart/2008/layout/TitledPictureBlocks"/>
    <dgm:cxn modelId="{A5A59C4D-145A-456D-B5EC-3E24064B10DA}" srcId="{9EB5C205-2FB6-46A8-B7B8-A4752FA6F321}" destId="{9134EC64-D8C1-4840-9B36-7E9522C6E425}" srcOrd="0" destOrd="0" parTransId="{F1D646AB-E6A8-4182-9E9A-FEC8AFBF5E69}" sibTransId="{195D9EF1-3734-411C-A63B-7A8AA0191342}"/>
    <dgm:cxn modelId="{FBB05746-D0F9-4A45-971E-DEB01C221214}" type="presOf" srcId="{03F3D4FA-09E7-48A6-8470-CC3B3177AB15}" destId="{D0F27C92-16A6-41C6-9359-33A37237EDA7}" srcOrd="0" destOrd="0" presId="urn:microsoft.com/office/officeart/2008/layout/TitledPictureBlocks"/>
    <dgm:cxn modelId="{932EF2F1-83D0-46E5-AEFE-AA12E0229DB8}" srcId="{E2547E11-0A62-494F-B5D2-DA099873E742}" destId="{6B4499D8-8CED-4375-9675-867A3F9A1053}" srcOrd="0" destOrd="0" parTransId="{129ABBF0-62FB-4A44-BBA8-A313C610CB9A}" sibTransId="{36203B9D-6D8B-4B37-A7C8-84AD802E3CFF}"/>
    <dgm:cxn modelId="{A8457AD3-71C8-49C1-ADD9-EB499E527868}" type="presOf" srcId="{9EB5C205-2FB6-46A8-B7B8-A4752FA6F321}" destId="{20FFA2E5-059F-4C2E-A9DE-D98F16633900}" srcOrd="0" destOrd="0" presId="urn:microsoft.com/office/officeart/2008/layout/TitledPictureBlocks"/>
    <dgm:cxn modelId="{2DC03B73-4102-44E7-B7E9-D06ADC017B6E}" type="presOf" srcId="{67FAE542-9A39-4C30-BD3F-C43307EE4600}" destId="{1D95D0DA-EC94-4AD6-9B26-37C055140371}" srcOrd="0" destOrd="0" presId="urn:microsoft.com/office/officeart/2008/layout/TitledPictureBlocks"/>
    <dgm:cxn modelId="{95B7E4A1-76FE-4E4C-B6C2-6924C56873F5}" type="presOf" srcId="{9134EC64-D8C1-4840-9B36-7E9522C6E425}" destId="{CAB36267-3530-4860-AA5F-75317FE44861}" srcOrd="0" destOrd="0" presId="urn:microsoft.com/office/officeart/2008/layout/TitledPictureBlocks"/>
    <dgm:cxn modelId="{B62AE17D-5504-400F-98F6-2115BA815E57}" srcId="{EB2B363B-8F92-404D-A46C-84C90148CB40}" destId="{9EB5C205-2FB6-46A8-B7B8-A4752FA6F321}" srcOrd="1" destOrd="0" parTransId="{A8F557EF-885D-4E45-A0F3-757CE8BFA674}" sibTransId="{61BE1268-F7A2-483C-9FC4-B073F734E738}"/>
    <dgm:cxn modelId="{68E25D88-E064-4797-BE16-0EF02A3F1B0D}" type="presOf" srcId="{AF2E0219-0DCC-4F9F-B457-FB24F5CB95C1}" destId="{2FE524D2-286E-4BAA-8FE0-FE862AB2FF7A}" srcOrd="0" destOrd="0" presId="urn:microsoft.com/office/officeart/2008/layout/TitledPictureBlocks"/>
    <dgm:cxn modelId="{FBBDFF6B-0FE8-44F4-876D-5B35943ACECC}" srcId="{EB2B363B-8F92-404D-A46C-84C90148CB40}" destId="{67FAE542-9A39-4C30-BD3F-C43307EE4600}" srcOrd="2" destOrd="0" parTransId="{B162A013-3300-4983-B246-877AE9A32DF7}" sibTransId="{79AF7C67-B495-42F0-9A96-1905259984FE}"/>
    <dgm:cxn modelId="{DC38DF46-0D8F-4759-AF5E-93FA1A20C759}" type="presOf" srcId="{EB2B363B-8F92-404D-A46C-84C90148CB40}" destId="{42D1D7B3-0E8A-428B-A9EA-BC29D56B8CE3}" srcOrd="0" destOrd="0" presId="urn:microsoft.com/office/officeart/2008/layout/TitledPictureBlocks"/>
    <dgm:cxn modelId="{1ACE9029-68D2-4AC4-9A36-FAA010A6C7CB}" type="presOf" srcId="{6B4499D8-8CED-4375-9675-867A3F9A1053}" destId="{07FE7290-9F63-4C91-9421-C70C56C92AB8}" srcOrd="0" destOrd="0" presId="urn:microsoft.com/office/officeart/2008/layout/TitledPictureBlocks"/>
    <dgm:cxn modelId="{4C578957-5E8A-4A4D-88B0-3BF0E2C936F9}" srcId="{EB2B363B-8F92-404D-A46C-84C90148CB40}" destId="{E2547E11-0A62-494F-B5D2-DA099873E742}" srcOrd="3" destOrd="0" parTransId="{480EC930-661B-4907-9638-80204D14E84B}" sibTransId="{9983553F-1E4F-49BF-A0FD-F60CC281CE50}"/>
    <dgm:cxn modelId="{24C32607-F49C-4659-B55F-951903EB78A2}" srcId="{67FAE542-9A39-4C30-BD3F-C43307EE4600}" destId="{E3463A92-189A-4562-84BA-E5C23F1DF360}" srcOrd="0" destOrd="0" parTransId="{C4D7D939-C3EC-4059-A866-7CF2FA471BC2}" sibTransId="{B73293E7-1B14-4C17-8D71-12BD76C2C610}"/>
    <dgm:cxn modelId="{142A48DB-F596-49E2-9B17-8F16E4442D76}" type="presOf" srcId="{E2547E11-0A62-494F-B5D2-DA099873E742}" destId="{4D760101-CAA2-41D5-95F3-B66D10C6FAC1}" srcOrd="0" destOrd="0" presId="urn:microsoft.com/office/officeart/2008/layout/TitledPictureBlocks"/>
    <dgm:cxn modelId="{4636BB27-42F3-41F6-83A0-619CCF8A396A}" type="presParOf" srcId="{42D1D7B3-0E8A-428B-A9EA-BC29D56B8CE3}" destId="{5F29AE18-8102-4D98-B3AC-2C4B52C3B715}" srcOrd="0" destOrd="0" presId="urn:microsoft.com/office/officeart/2008/layout/TitledPictureBlocks"/>
    <dgm:cxn modelId="{D4DA032F-1117-4D42-9775-05F63892846C}" type="presParOf" srcId="{5F29AE18-8102-4D98-B3AC-2C4B52C3B715}" destId="{D0F27C92-16A6-41C6-9359-33A37237EDA7}" srcOrd="0" destOrd="0" presId="urn:microsoft.com/office/officeart/2008/layout/TitledPictureBlocks"/>
    <dgm:cxn modelId="{A42ECC1B-8CCE-41E8-AFC8-1322325FB89D}" type="presParOf" srcId="{5F29AE18-8102-4D98-B3AC-2C4B52C3B715}" destId="{2A8B2904-718E-41A3-89C4-6451F5824DF2}" srcOrd="1" destOrd="0" presId="urn:microsoft.com/office/officeart/2008/layout/TitledPictureBlocks"/>
    <dgm:cxn modelId="{ABF962DB-374E-4D0D-81ED-2BC4E4BBE9DC}" type="presParOf" srcId="{5F29AE18-8102-4D98-B3AC-2C4B52C3B715}" destId="{2FE524D2-286E-4BAA-8FE0-FE862AB2FF7A}" srcOrd="2" destOrd="0" presId="urn:microsoft.com/office/officeart/2008/layout/TitledPictureBlocks"/>
    <dgm:cxn modelId="{98D5BCAF-6E3F-4895-BBB0-F4BB0C730E9E}" type="presParOf" srcId="{42D1D7B3-0E8A-428B-A9EA-BC29D56B8CE3}" destId="{45E01483-7B72-4FC5-AFAB-1D3B9D3BD7B0}" srcOrd="1" destOrd="0" presId="urn:microsoft.com/office/officeart/2008/layout/TitledPictureBlocks"/>
    <dgm:cxn modelId="{F7073252-2B61-457B-BC47-E6639B9985EF}" type="presParOf" srcId="{42D1D7B3-0E8A-428B-A9EA-BC29D56B8CE3}" destId="{BD02EB49-BD20-4B33-9C9E-9F6311ADAEAA}" srcOrd="2" destOrd="0" presId="urn:microsoft.com/office/officeart/2008/layout/TitledPictureBlocks"/>
    <dgm:cxn modelId="{004DA560-FADE-42D2-9C89-69B5EFD62107}" type="presParOf" srcId="{BD02EB49-BD20-4B33-9C9E-9F6311ADAEAA}" destId="{20FFA2E5-059F-4C2E-A9DE-D98F16633900}" srcOrd="0" destOrd="0" presId="urn:microsoft.com/office/officeart/2008/layout/TitledPictureBlocks"/>
    <dgm:cxn modelId="{48F5750B-539B-4CAB-93FC-288B691EF7D6}" type="presParOf" srcId="{BD02EB49-BD20-4B33-9C9E-9F6311ADAEAA}" destId="{4C5C1B18-6773-4B75-B34C-F5CE5583B342}" srcOrd="1" destOrd="0" presId="urn:microsoft.com/office/officeart/2008/layout/TitledPictureBlocks"/>
    <dgm:cxn modelId="{D2DC3DD9-86AE-4CE8-8FE7-75D954F7BE9D}" type="presParOf" srcId="{BD02EB49-BD20-4B33-9C9E-9F6311ADAEAA}" destId="{CAB36267-3530-4860-AA5F-75317FE44861}" srcOrd="2" destOrd="0" presId="urn:microsoft.com/office/officeart/2008/layout/TitledPictureBlocks"/>
    <dgm:cxn modelId="{9B62E2DB-8C0C-49E5-93FD-873074A081B4}" type="presParOf" srcId="{42D1D7B3-0E8A-428B-A9EA-BC29D56B8CE3}" destId="{F2E48AD1-DFA3-4762-9BA5-CFE6C7854AED}" srcOrd="3" destOrd="0" presId="urn:microsoft.com/office/officeart/2008/layout/TitledPictureBlocks"/>
    <dgm:cxn modelId="{6581244B-4623-4937-A7EF-6F8D00CB07E0}" type="presParOf" srcId="{42D1D7B3-0E8A-428B-A9EA-BC29D56B8CE3}" destId="{CE2E92EA-23C4-4190-9C8E-45D543AFB1DE}" srcOrd="4" destOrd="0" presId="urn:microsoft.com/office/officeart/2008/layout/TitledPictureBlocks"/>
    <dgm:cxn modelId="{1A202BD7-0BB5-4181-9041-4E758ADECBEF}" type="presParOf" srcId="{CE2E92EA-23C4-4190-9C8E-45D543AFB1DE}" destId="{1D95D0DA-EC94-4AD6-9B26-37C055140371}" srcOrd="0" destOrd="0" presId="urn:microsoft.com/office/officeart/2008/layout/TitledPictureBlocks"/>
    <dgm:cxn modelId="{A9D0DBE2-BFDC-40F1-B32F-2C281C24D56D}" type="presParOf" srcId="{CE2E92EA-23C4-4190-9C8E-45D543AFB1DE}" destId="{F66FE038-34D5-4C87-ACDE-F388EEEC3051}" srcOrd="1" destOrd="0" presId="urn:microsoft.com/office/officeart/2008/layout/TitledPictureBlocks"/>
    <dgm:cxn modelId="{D27CD069-A77B-49F5-A280-8924224B5677}" type="presParOf" srcId="{CE2E92EA-23C4-4190-9C8E-45D543AFB1DE}" destId="{879AE2B7-A9C2-4481-B0D2-643D27340AE9}" srcOrd="2" destOrd="0" presId="urn:microsoft.com/office/officeart/2008/layout/TitledPictureBlocks"/>
    <dgm:cxn modelId="{CCAB492E-81D8-49B4-AA7E-D5E152430CD0}" type="presParOf" srcId="{42D1D7B3-0E8A-428B-A9EA-BC29D56B8CE3}" destId="{50EA22BD-9C49-4C22-9C4A-585C6E4DBED6}" srcOrd="5" destOrd="0" presId="urn:microsoft.com/office/officeart/2008/layout/TitledPictureBlocks"/>
    <dgm:cxn modelId="{32EFD206-2A7D-4E77-99D5-74A83A2759E4}" type="presParOf" srcId="{42D1D7B3-0E8A-428B-A9EA-BC29D56B8CE3}" destId="{A18807B3-3A43-4364-909D-65312E415A47}" srcOrd="6" destOrd="0" presId="urn:microsoft.com/office/officeart/2008/layout/TitledPictureBlocks"/>
    <dgm:cxn modelId="{79AED71F-E21D-431E-A8BE-4A7775170E01}" type="presParOf" srcId="{A18807B3-3A43-4364-909D-65312E415A47}" destId="{4D760101-CAA2-41D5-95F3-B66D10C6FAC1}" srcOrd="0" destOrd="0" presId="urn:microsoft.com/office/officeart/2008/layout/TitledPictureBlocks"/>
    <dgm:cxn modelId="{1C58202D-CECA-4617-AAA5-CD02C3454339}" type="presParOf" srcId="{A18807B3-3A43-4364-909D-65312E415A47}" destId="{9AF04D26-076E-4C4B-9386-A00C90DB7204}" srcOrd="1" destOrd="0" presId="urn:microsoft.com/office/officeart/2008/layout/TitledPictureBlocks"/>
    <dgm:cxn modelId="{AD4FBA8D-F2A7-466E-9095-C47E44CEE8A8}" type="presParOf" srcId="{A18807B3-3A43-4364-909D-65312E415A47}" destId="{07FE7290-9F63-4C91-9421-C70C56C92AB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0.00183</cdr:x>
      <cdr:y>0.94945</cdr:y>
    </cdr:from>
    <cdr:to>
      <cdr:x>0.48994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97" y="4625254"/>
          <a:ext cx="3191231" cy="24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/>
            <a:t>Note:</a:t>
          </a:r>
          <a:r>
            <a:rPr lang="en-US" sz="900" baseline="0"/>
            <a:t> National data b</a:t>
          </a:r>
          <a:r>
            <a:rPr lang="en-US" sz="900"/>
            <a:t>ased on 33 states with highest-quality data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0.00129</cdr:x>
      <cdr:y>0.94846</cdr:y>
    </cdr:from>
    <cdr:to>
      <cdr:x>0.48969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67" y="4628461"/>
          <a:ext cx="3204332" cy="251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/>
            <a:t>Note:</a:t>
          </a:r>
          <a:r>
            <a:rPr lang="en-US" sz="900" baseline="0"/>
            <a:t> National data b</a:t>
          </a:r>
          <a:r>
            <a:rPr lang="en-US" sz="900"/>
            <a:t>ased on 33 states with highest-quality data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0.43689</cdr:x>
      <cdr:y>0.26154</cdr:y>
    </cdr:from>
    <cdr:to>
      <cdr:x>0.46602</cdr:x>
      <cdr:y>0.3038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3429000" y="1295400"/>
          <a:ext cx="228630" cy="209314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0.72816</cdr:x>
      <cdr:y>0.24615</cdr:y>
    </cdr:from>
    <cdr:to>
      <cdr:x>0.75728</cdr:x>
      <cdr:y>0.28841</cdr:y>
    </cdr:to>
    <cdr:sp macro="" textlink="">
      <cdr:nvSpPr>
        <cdr:cNvPr id="3" name="5-Point Star 2"/>
        <cdr:cNvSpPr/>
      </cdr:nvSpPr>
      <cdr:spPr>
        <a:xfrm xmlns:a="http://schemas.openxmlformats.org/drawingml/2006/main">
          <a:off x="5715000" y="1219200"/>
          <a:ext cx="228551" cy="209314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0.48544</cdr:x>
      <cdr:y>0.35385</cdr:y>
    </cdr:from>
    <cdr:to>
      <cdr:x>0.51456</cdr:x>
      <cdr:y>0.3961</cdr:y>
    </cdr:to>
    <cdr:sp macro="" textlink="">
      <cdr:nvSpPr>
        <cdr:cNvPr id="4" name="5-Point Star 3"/>
        <cdr:cNvSpPr/>
      </cdr:nvSpPr>
      <cdr:spPr>
        <a:xfrm xmlns:a="http://schemas.openxmlformats.org/drawingml/2006/main">
          <a:off x="3810000" y="1752600"/>
          <a:ext cx="228552" cy="209264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0.74757</cdr:x>
      <cdr:y>0.63077</cdr:y>
    </cdr:from>
    <cdr:to>
      <cdr:x>0.7767</cdr:x>
      <cdr:y>0.67303</cdr:y>
    </cdr:to>
    <cdr:sp macro="" textlink="">
      <cdr:nvSpPr>
        <cdr:cNvPr id="5" name="5-Point Star 4"/>
        <cdr:cNvSpPr/>
      </cdr:nvSpPr>
      <cdr:spPr>
        <a:xfrm xmlns:a="http://schemas.openxmlformats.org/drawingml/2006/main">
          <a:off x="5867400" y="3124200"/>
          <a:ext cx="228630" cy="209314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0.41284</cdr:x>
      <cdr:y>0.22857</cdr:y>
    </cdr:from>
    <cdr:to>
      <cdr:x>0.44037</cdr:x>
      <cdr:y>0.26753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3429000" y="1219200"/>
          <a:ext cx="228659" cy="207813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0.77982</cdr:x>
      <cdr:y>0.22857</cdr:y>
    </cdr:from>
    <cdr:to>
      <cdr:x>0.80734</cdr:x>
      <cdr:y>0.26753</cdr:y>
    </cdr:to>
    <cdr:sp macro="" textlink="">
      <cdr:nvSpPr>
        <cdr:cNvPr id="3" name="5-Point Star 2"/>
        <cdr:cNvSpPr/>
      </cdr:nvSpPr>
      <cdr:spPr>
        <a:xfrm xmlns:a="http://schemas.openxmlformats.org/drawingml/2006/main">
          <a:off x="6477000" y="1219200"/>
          <a:ext cx="228600" cy="207819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0.49082</cdr:x>
      <cdr:y>0.31429</cdr:y>
    </cdr:from>
    <cdr:to>
      <cdr:x>0.51835</cdr:x>
      <cdr:y>0.35325</cdr:y>
    </cdr:to>
    <cdr:sp macro="" textlink="">
      <cdr:nvSpPr>
        <cdr:cNvPr id="4" name="5-Point Star 3"/>
        <cdr:cNvSpPr/>
      </cdr:nvSpPr>
      <cdr:spPr>
        <a:xfrm xmlns:a="http://schemas.openxmlformats.org/drawingml/2006/main">
          <a:off x="4076641" y="1676400"/>
          <a:ext cx="228659" cy="207813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0.45872</cdr:x>
      <cdr:y>0.38571</cdr:y>
    </cdr:from>
    <cdr:to>
      <cdr:x>0.48624</cdr:x>
      <cdr:y>0.42468</cdr:y>
    </cdr:to>
    <cdr:sp macro="" textlink="">
      <cdr:nvSpPr>
        <cdr:cNvPr id="5" name="5-Point Star 4"/>
        <cdr:cNvSpPr/>
      </cdr:nvSpPr>
      <cdr:spPr>
        <a:xfrm xmlns:a="http://schemas.openxmlformats.org/drawingml/2006/main">
          <a:off x="3810000" y="2057400"/>
          <a:ext cx="228600" cy="207818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0.73394</cdr:x>
      <cdr:y>0.5</cdr:y>
    </cdr:from>
    <cdr:to>
      <cdr:x>0.76147</cdr:x>
      <cdr:y>0.53896</cdr:y>
    </cdr:to>
    <cdr:sp macro="" textlink="">
      <cdr:nvSpPr>
        <cdr:cNvPr id="6" name="5-Point Star 5"/>
        <cdr:cNvSpPr/>
      </cdr:nvSpPr>
      <cdr:spPr>
        <a:xfrm xmlns:a="http://schemas.openxmlformats.org/drawingml/2006/main">
          <a:off x="6096000" y="2667000"/>
          <a:ext cx="228600" cy="207819"/>
        </a:xfrm>
        <a:prstGeom xmlns:a="http://schemas.openxmlformats.org/drawingml/2006/main" prst="star5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chemeClr val="tx1"/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344A4-D632-4152-84D2-582C8FF29D62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86EF5-2352-4568-85C4-A5395CE0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 Team:  Taletha</a:t>
            </a:r>
            <a:r>
              <a:rPr lang="en-US" baseline="0" dirty="0" smtClean="0"/>
              <a:t> Derrington, Megan Vinh, Christina Kasprzak, </a:t>
            </a:r>
            <a:r>
              <a:rPr lang="en-US" baseline="0" smtClean="0"/>
              <a:t>Grace Kelly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13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56015-ED95-46DA-BC1A-3A633C2A20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7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0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38100" cmpd="thickThin">
            <a:solidFill>
              <a:schemeClr val="tx1"/>
            </a:solidFill>
            <a:beve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38100" cmpd="thickThin">
            <a:solidFill>
              <a:schemeClr val="tx1"/>
            </a:solidFill>
            <a:beve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9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38100" cmpd="thickThin">
            <a:solidFill>
              <a:schemeClr val="tx1"/>
            </a:solidFill>
            <a:beve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5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38100" cmpd="thickThin">
            <a:solidFill>
              <a:schemeClr val="tx1"/>
            </a:solidFill>
            <a:beve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04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1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08D602-0A92-48AC-8A28-5C951AD06146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3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9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5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C66-839F-4155-9969-9DE952E26EA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E1E9CB-4A3C-4571-ADC2-EF5FD4A515B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40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27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28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49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28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5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0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8AE6-2FED-4527-BEBE-B3A6F315880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5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7D24-7C1D-4419-84FA-590A1D34A43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>
              <a:ea typeface="ＭＳ Ｐゴシック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40E9ED-37AE-4D17-9008-A6DEA5C1D6DF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4C41-47A9-4F49-B33A-F4738E2E0BA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325768-8781-458A-BA07-DEEFD0812E63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2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6EF5-2352-4568-85C4-A5395CE0D5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5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5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2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6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1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5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87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1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5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0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25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3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1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98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935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8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27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22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527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9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3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F02D0A-8C73-4A9A-BB69-9A614EFB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5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28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086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27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0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61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29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01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81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05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62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39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7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DEF7-20AF-4FA7-B250-BCE40FE4D71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C78B-CF4D-47DF-9CC2-7408EA4F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7803EA-FB5C-4D21-94CA-64C988F7535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35BE0E-F52A-4FF5-9171-2CD7D4FB24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68CB81-B724-4511-8E0B-04166B3788BA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9/5/2014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CBA6A4-4AC1-4AE5-BF17-AC49EE4BA73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7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3B1DAC-4B94-49B7-8CC9-7DCCE8A6CBF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F02D0A-8C73-4A9A-BB69-9A614EFB4AC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803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E34E-D995-4745-81CC-0340BDD59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55FB-49EB-4A33-B01A-3A42E1B72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~calls/2014/ssip/ssip.asp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ectacenter.org/~pdfs/calls/2014/ssip/SSIP_Phase_I_Roadmap_08221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7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Littlefield@doe.nh.gov" TargetMode="External"/><Relationship Id="rId2" Type="http://schemas.openxmlformats.org/officeDocument/2006/relationships/hyperlink" Target="mailto:stacy.kong@doh.hawaii.gov" TargetMode="External"/><Relationship Id="rId1" Type="http://schemas.openxmlformats.org/officeDocument/2006/relationships/slideLayout" Target="../slideLayouts/slideLayout48.xml"/><Relationship Id="rId5" Type="http://schemas.openxmlformats.org/officeDocument/2006/relationships/hyperlink" Target="mailto:Anne.Lucas@unc.edu" TargetMode="External"/><Relationship Id="rId4" Type="http://schemas.openxmlformats.org/officeDocument/2006/relationships/hyperlink" Target="mailto:Brenda.Sharp@LA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806575"/>
            <a:ext cx="44958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Finishing Phase I: Improving Results through Systemic Improvement Planning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95090"/>
            <a:ext cx="4800600" cy="2057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Stacy Kong, Hawaii Part C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Ruth Littlefield, New Hampshire 619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Anne Lucas, ECTA/WRRC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Brenda Sharp, Louisiana Part C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88" y="762000"/>
            <a:ext cx="3334774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19800"/>
            <a:ext cx="146812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ctacenter-wordmark-screen-nospellou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362"/>
          <a:stretch>
            <a:fillRect/>
          </a:stretch>
        </p:blipFill>
        <p:spPr bwMode="auto">
          <a:xfrm>
            <a:off x="3927248" y="6172200"/>
            <a:ext cx="1866265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aSy-Logo-2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52490"/>
            <a:ext cx="862965" cy="61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12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Process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information from data and infrastructure analyses </a:t>
            </a:r>
            <a:r>
              <a:rPr lang="en-US" dirty="0" smtClean="0"/>
              <a:t>to identify: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oot causes (practices and infrastructure)</a:t>
            </a:r>
          </a:p>
          <a:p>
            <a:pPr lvl="1"/>
            <a:r>
              <a:rPr lang="en-US" dirty="0" smtClean="0"/>
              <a:t>Barriers as to why root causes have not previously been addressed</a:t>
            </a:r>
          </a:p>
          <a:p>
            <a:pPr lvl="1"/>
            <a:r>
              <a:rPr lang="en-US" dirty="0" smtClean="0"/>
              <a:t>Leverage points (things that are working well, existing initiatives and state improvement plans, things that will turn the curve)</a:t>
            </a:r>
          </a:p>
          <a:p>
            <a:r>
              <a:rPr lang="en-US" dirty="0" smtClean="0"/>
              <a:t>Review evidence for potential solutions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98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Selection Criteria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6532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Select strategies that:</a:t>
            </a:r>
          </a:p>
          <a:p>
            <a:pPr lvl="1"/>
            <a:r>
              <a:rPr lang="en-US" dirty="0" smtClean="0"/>
              <a:t>Address root causes and barriers </a:t>
            </a:r>
          </a:p>
          <a:p>
            <a:pPr lvl="1"/>
            <a:r>
              <a:rPr lang="en-US" dirty="0" smtClean="0"/>
              <a:t>Build on leverage points</a:t>
            </a:r>
          </a:p>
          <a:p>
            <a:pPr lvl="1"/>
            <a:r>
              <a:rPr lang="en-US" dirty="0" smtClean="0"/>
              <a:t>Are appropriate and fit well </a:t>
            </a:r>
          </a:p>
          <a:p>
            <a:pPr lvl="1"/>
            <a:r>
              <a:rPr lang="en-US" dirty="0" smtClean="0"/>
              <a:t>Are doable within resources available</a:t>
            </a:r>
          </a:p>
          <a:p>
            <a:pPr lvl="1"/>
            <a:r>
              <a:rPr lang="en-US" dirty="0" smtClean="0"/>
              <a:t>Are aligned with each other</a:t>
            </a:r>
          </a:p>
          <a:p>
            <a:pPr lvl="1"/>
            <a:r>
              <a:rPr lang="en-US" dirty="0" smtClean="0"/>
              <a:t>Build capacity of LEAs/EIS programs</a:t>
            </a:r>
          </a:p>
          <a:p>
            <a:pPr lvl="1"/>
            <a:r>
              <a:rPr lang="en-US" dirty="0" smtClean="0"/>
              <a:t>Are evidence-based</a:t>
            </a:r>
          </a:p>
          <a:p>
            <a:pPr lvl="1"/>
            <a:r>
              <a:rPr lang="en-US" dirty="0" smtClean="0"/>
              <a:t>Will make a difference in results (</a:t>
            </a:r>
            <a:r>
              <a:rPr lang="en-US" dirty="0" err="1" smtClean="0"/>
              <a:t>SiMR</a:t>
            </a:r>
            <a:r>
              <a:rPr lang="en-US" dirty="0" smtClean="0"/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0936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Considerations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Use </a:t>
            </a:r>
            <a:r>
              <a:rPr lang="en-US" dirty="0"/>
              <a:t>DEC Recommended Practices and the Agreed Upon Practices as resources for identifying key practices </a:t>
            </a:r>
            <a:endParaRPr lang="en-US" dirty="0" smtClean="0"/>
          </a:p>
          <a:p>
            <a:pPr lvl="0"/>
            <a:r>
              <a:rPr lang="en-US" dirty="0" smtClean="0"/>
              <a:t>Incorporate </a:t>
            </a:r>
            <a:r>
              <a:rPr lang="en-US" dirty="0"/>
              <a:t>active implementation frameworks (from implementation science) as improvement strategies are </a:t>
            </a:r>
            <a:r>
              <a:rPr lang="en-US" dirty="0" smtClean="0"/>
              <a:t>designed to evaluate appropriateness and fit</a:t>
            </a:r>
          </a:p>
          <a:p>
            <a:pPr lvl="0"/>
            <a:r>
              <a:rPr lang="en-US" dirty="0" smtClean="0"/>
              <a:t>Evaluate effectiveness and impact of improvement strategies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0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29849" y="4493340"/>
            <a:ext cx="8229600" cy="152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SSIP Webinar Series: </a:t>
            </a:r>
            <a:r>
              <a:rPr lang="en-US" dirty="0" smtClean="0">
                <a:hlinkClick r:id="rId3"/>
              </a:rPr>
              <a:t>http://ectacenter.org/~calls/2014/ssip/ssip.asp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SSIP Phase I Roadmap: </a:t>
            </a:r>
            <a:r>
              <a:rPr lang="en-US" dirty="0" smtClean="0">
                <a:hlinkClick r:id="rId4"/>
              </a:rPr>
              <a:t>http://ectacenter.org/~pdfs/calls/2014/ssip/SSIP_Phase_I_Roadmap_082214.pdf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14145" r="29274" b="6709"/>
          <a:stretch/>
        </p:blipFill>
        <p:spPr bwMode="auto">
          <a:xfrm rot="21162664">
            <a:off x="442310" y="417652"/>
            <a:ext cx="3158103" cy="39123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12442" r="29409" b="6091"/>
          <a:stretch/>
        </p:blipFill>
        <p:spPr bwMode="auto">
          <a:xfrm rot="398291">
            <a:off x="3215472" y="403312"/>
            <a:ext cx="3253608" cy="39212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8" t="12956" r="29076" b="8649"/>
          <a:stretch/>
        </p:blipFill>
        <p:spPr bwMode="auto">
          <a:xfrm rot="784839">
            <a:off x="5430192" y="734298"/>
            <a:ext cx="3235177" cy="39144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Sharing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HI-C, LA-C, NH 619:</a:t>
            </a:r>
          </a:p>
          <a:p>
            <a:pPr lvl="1"/>
            <a:r>
              <a:rPr lang="en-US" dirty="0" smtClean="0"/>
              <a:t>Used different approaches to completing data and infrastructure analysis and selection of </a:t>
            </a:r>
            <a:r>
              <a:rPr lang="en-US" dirty="0" err="1" smtClean="0"/>
              <a:t>SiMR</a:t>
            </a:r>
            <a:endParaRPr lang="en-US" dirty="0" smtClean="0"/>
          </a:p>
          <a:p>
            <a:pPr lvl="1"/>
            <a:r>
              <a:rPr lang="en-US" dirty="0" smtClean="0"/>
              <a:t>Have not yet identified improvement strategies but are in process and working toward identification and selection</a:t>
            </a:r>
          </a:p>
          <a:p>
            <a:endParaRPr lang="en-US" dirty="0"/>
          </a:p>
        </p:txBody>
      </p:sp>
      <p:pic>
        <p:nvPicPr>
          <p:cNvPr id="3074" name="Picture 2" descr="C:\Users\Anne Lucas\AppData\Local\Microsoft\Windows\Temporary Internet Files\Content.IE5\Y1WUSPAN\MP9004424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620929" cy="2590800"/>
          </a:xfrm>
          <a:prstGeom prst="rect">
            <a:avLst/>
          </a:prstGeom>
          <a:noFill/>
          <a:ln w="304800" cap="flat">
            <a:solidFill>
              <a:schemeClr val="bg1">
                <a:lumMod val="8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0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/>
          <a:p>
            <a:pPr algn="ctr"/>
            <a:r>
              <a:rPr lang="en-US" b="1" dirty="0" smtClean="0">
                <a:latin typeface="Maiandra GD" panose="020E0502030308020204" pitchFamily="34" charset="0"/>
              </a:rPr>
              <a:t>State Systemic Improvement Plan (SSIP)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8614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Maiandra GD" panose="020E0502030308020204" pitchFamily="34" charset="0"/>
              </a:rPr>
              <a:t>Hawaii Part C</a:t>
            </a:r>
            <a:endParaRPr lang="en-US" sz="3200" b="1" dirty="0">
              <a:latin typeface="Maiandra GD" panose="020E0502030308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t="5806" r="4595" b="14175"/>
          <a:stretch/>
        </p:blipFill>
        <p:spPr>
          <a:xfrm>
            <a:off x="2286000" y="2179921"/>
            <a:ext cx="4495800" cy="330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5818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SSIP Involvement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3244" y="533400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State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Leadership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Stakeholders</a:t>
            </a:r>
            <a:endParaRPr lang="en-US" sz="3200" b="1" dirty="0">
              <a:latin typeface="Maiandra GD" panose="020E0502030308020204" pitchFamily="34" charset="0"/>
            </a:endParaRPr>
          </a:p>
        </p:txBody>
      </p:sp>
      <p:pic>
        <p:nvPicPr>
          <p:cNvPr id="4102" name="Picture 6" descr="http://in.kahootz.com/Portals/184327/images/Collaboration%20Ima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3" b="91517" l="5800" r="90000">
                        <a14:foregroundMark x1="28200" y1="34704" x2="28200" y2="34704"/>
                        <a14:foregroundMark x1="40600" y1="14139" x2="40600" y2="14139"/>
                        <a14:foregroundMark x1="35000" y1="23907" x2="35000" y2="23907"/>
                        <a14:foregroundMark x1="41000" y1="7455" x2="41000" y2="7455"/>
                        <a14:foregroundMark x1="59600" y1="4884" x2="59600" y2="4884"/>
                        <a14:foregroundMark x1="58600" y1="23907" x2="58600" y2="23907"/>
                        <a14:foregroundMark x1="71600" y1="26735" x2="71600" y2="26735"/>
                        <a14:foregroundMark x1="74400" y1="56041" x2="74400" y2="56041"/>
                        <a14:foregroundMark x1="8000" y1="53728" x2="8000" y2="53728"/>
                        <a14:foregroundMark x1="6000" y1="55527" x2="6000" y2="55527"/>
                        <a14:foregroundMark x1="40000" y1="91517" x2="40000" y2="91517"/>
                        <a14:backgroundMark x1="40000" y1="19280" x2="40000" y2="19280"/>
                        <a14:backgroundMark x1="61600" y1="16967" x2="61600" y2="16967"/>
                        <a14:backgroundMark x1="70200" y1="31877" x2="70200" y2="31877"/>
                        <a14:backgroundMark x1="86800" y1="41902" x2="86800" y2="41902"/>
                        <a14:backgroundMark x1="67400" y1="77635" x2="67400" y2="77635"/>
                        <a14:backgroundMark x1="53200" y1="50643" x2="53200" y2="50643"/>
                        <a14:backgroundMark x1="29400" y1="40874" x2="29400" y2="40874"/>
                        <a14:backgroundMark x1="15600" y1="49614" x2="15600" y2="49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350161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11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Phase I – Data Analysis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pic>
        <p:nvPicPr>
          <p:cNvPr id="5122" name="Picture 2" descr="big data analys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1" b="87912" l="35938" r="96250">
                        <a14:backgroundMark x1="26875" y1="12363" x2="26875" y2="12363"/>
                        <a14:backgroundMark x1="21250" y1="12363" x2="21250" y2="12363"/>
                        <a14:backgroundMark x1="17188" y1="12363" x2="17188" y2="12363"/>
                        <a14:backgroundMark x1="14063" y1="14560" x2="14063" y2="14560"/>
                        <a14:backgroundMark x1="12500" y1="15110" x2="24688" y2="73901"/>
                        <a14:backgroundMark x1="38750" y1="11813" x2="38750" y2="11813"/>
                        <a14:backgroundMark x1="45938" y1="13462" x2="45938" y2="13462"/>
                        <a14:backgroundMark x1="40313" y1="14835" x2="40313" y2="14835"/>
                        <a14:backgroundMark x1="39063" y1="17033" x2="39063" y2="17033"/>
                        <a14:backgroundMark x1="49375" y1="12363" x2="49375" y2="12363"/>
                        <a14:backgroundMark x1="88750" y1="14560" x2="88750" y2="14560"/>
                        <a14:backgroundMark x1="93125" y1="28571" x2="93125" y2="28571"/>
                        <a14:backgroundMark x1="85938" y1="67857" x2="85938" y2="67857"/>
                        <a14:backgroundMark x1="75625" y1="84341" x2="75625" y2="84341"/>
                        <a14:backgroundMark x1="52500" y1="83516" x2="52500" y2="83516"/>
                        <a14:backgroundMark x1="39688" y1="68681" x2="41563" y2="66209"/>
                        <a14:backgroundMark x1="45313" y1="60440" x2="46875" y2="58242"/>
                        <a14:backgroundMark x1="51875" y1="54121" x2="51875" y2="5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882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Child Outcomes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Local Programs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State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National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618 Child Count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Anecdotal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15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6734976"/>
              </p:ext>
            </p:extLst>
          </p:nvPr>
        </p:nvGraphicFramePr>
        <p:xfrm>
          <a:off x="457200" y="609600"/>
          <a:ext cx="8077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2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0"/>
    </mc:Choice>
    <mc:Fallback xmlns="">
      <p:transition spd="slow" advTm="1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9142642"/>
              </p:ext>
            </p:extLst>
          </p:nvPr>
        </p:nvGraphicFramePr>
        <p:xfrm>
          <a:off x="838200" y="7620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29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Goals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SSIP requirements related to coherent improvement strategies</a:t>
            </a:r>
          </a:p>
          <a:p>
            <a:r>
              <a:rPr lang="en-US" dirty="0" smtClean="0"/>
              <a:t>Gain ideas about how data </a:t>
            </a:r>
            <a:r>
              <a:rPr lang="en-US" dirty="0"/>
              <a:t>and infrastructure analysis </a:t>
            </a:r>
            <a:r>
              <a:rPr lang="en-US" dirty="0" smtClean="0"/>
              <a:t>lead to identifying </a:t>
            </a:r>
            <a:r>
              <a:rPr lang="en-US" dirty="0"/>
              <a:t>improvement </a:t>
            </a:r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7" name="Picture 2" descr="Word Art: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886200" cy="19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7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25673208"/>
              </p:ext>
            </p:extLst>
          </p:nvPr>
        </p:nvGraphicFramePr>
        <p:xfrm>
          <a:off x="609600" y="6858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0" y="5943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Maiandra GD" panose="020E0502030308020204" pitchFamily="34" charset="0"/>
              </a:rPr>
              <a:t>Meaningful difference from previous year</a:t>
            </a:r>
            <a:endParaRPr lang="en-US" sz="1200" dirty="0">
              <a:latin typeface="Maiandra GD" panose="020E0502030308020204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715000" y="5943600"/>
            <a:ext cx="228600" cy="209282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8061195"/>
              </p:ext>
            </p:extLst>
          </p:nvPr>
        </p:nvGraphicFramePr>
        <p:xfrm>
          <a:off x="304800" y="5334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0960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Maiandra GD" panose="020E0502030308020204" pitchFamily="34" charset="0"/>
              </a:rPr>
              <a:t>Meaningful difference from previous year</a:t>
            </a:r>
            <a:endParaRPr lang="en-US" sz="1200" dirty="0">
              <a:latin typeface="Maiandra GD" panose="020E0502030308020204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562600" y="6108407"/>
            <a:ext cx="228600" cy="228600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Focus Area </a:t>
            </a:r>
            <a:br>
              <a:rPr lang="en-US" sz="4000" b="1" dirty="0" smtClean="0">
                <a:latin typeface="Maiandra GD" panose="020E0502030308020204" pitchFamily="34" charset="0"/>
              </a:rPr>
            </a:br>
            <a:r>
              <a:rPr lang="en-US" sz="4000" b="1" dirty="0" smtClean="0">
                <a:latin typeface="Maiandra GD" panose="020E0502030308020204" pitchFamily="34" charset="0"/>
              </a:rPr>
              <a:t>“Social Emotional Skills”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743201"/>
            <a:ext cx="7125112" cy="47243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Broad 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Hot topic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Interest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Information/resources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Alignment with State Initiative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Mental health services are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Critical for overall 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Maiandra GD" panose="020E0502030308020204" pitchFamily="34" charset="0"/>
            </a:endParaRPr>
          </a:p>
        </p:txBody>
      </p:sp>
      <p:pic>
        <p:nvPicPr>
          <p:cNvPr id="5122" name="Picture 2" descr="http://www.mommysavers.com/wp-content/uploads/2011/08/gymbo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12334"/>
          <a:stretch/>
        </p:blipFill>
        <p:spPr bwMode="auto">
          <a:xfrm>
            <a:off x="5939318" y="1600200"/>
            <a:ext cx="2899881" cy="2286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Phase I – Infrastructure Analysis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814" y="1405672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Gallery Walk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Generated lots of discussion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Lots of information to sort through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Keep it focused on topic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Compiled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Identify key points 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9600" y="3200401"/>
            <a:ext cx="4812630" cy="3657600"/>
            <a:chOff x="4267200" y="3200401"/>
            <a:chExt cx="4812630" cy="3657600"/>
          </a:xfrm>
        </p:grpSpPr>
        <p:pic>
          <p:nvPicPr>
            <p:cNvPr id="6146" name="Picture 2" descr="http://cached.imagescaler.hbpl.co.uk/resize/scaleWidth/456/?sURL=http://offlinehbpl.hbpl.co.uk/News/NST/5C764D25-C0D4-958D-D5584D5CD1EEAAB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30" l="0" r="100000">
                          <a14:backgroundMark x1="16250" y1="13333" x2="16250" y2="13333"/>
                          <a14:backgroundMark x1="77000" y1="14815" x2="77000" y2="14815"/>
                          <a14:backgroundMark x1="96500" y1="14815" x2="96500" y2="14815"/>
                          <a14:backgroundMark x1="72750" y1="56667" x2="72750" y2="56667"/>
                          <a14:backgroundMark x1="15750" y1="43333" x2="15750" y2="43333"/>
                          <a14:backgroundMark x1="20500" y1="40000" x2="20500" y2="40000"/>
                          <a14:backgroundMark x1="25750" y1="35185" x2="25750" y2="35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200401"/>
              <a:ext cx="481263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629400" y="6324600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prstClr val="black"/>
                  </a:solidFill>
                </a:rPr>
                <a:t>Governance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5333999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Fiscal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3980126">
              <a:off x="7881585" y="5738473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Quality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686387">
              <a:off x="7021329" y="4522948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Prof. Dev.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5857006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Data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4522947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TA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405332">
              <a:off x="4419600" y="6066021"/>
              <a:ext cx="13022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Accountability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25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24475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Maiandra GD" panose="020E0502030308020204" pitchFamily="34" charset="0"/>
              </a:rPr>
              <a:t>Infrastructure Analysis – Key Points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814" y="1219200"/>
            <a:ext cx="7689386" cy="5334000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Governance: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Guided by IDEA and Hawaii Administrative Rules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Part C Procedural Guidelines in place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State bureaucracy that may hinder timely recruitment, establishing policies and procedures, MOAs, etc.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 HEICC established; need to explore how utilize their services to enhance EI system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Monitoring and Accountability: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Compliance monitoring and data validation in place with one tool being used statewide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Feedback regarding compliance and quality improvement shared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Technical Assistance/Professional Development: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TA available statewide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Lost six QA positions that provided on-site technical assistance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Programs feel guidance inconsistent at times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Not enough money for trainings, professional development, etc.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Different qualifications for Private vs. State Programs (i.e., Social Workers)</a:t>
            </a:r>
          </a:p>
        </p:txBody>
      </p:sp>
    </p:spTree>
    <p:extLst>
      <p:ext uri="{BB962C8B-B14F-4D97-AF65-F5344CB8AC3E}">
        <p14:creationId xmlns:p14="http://schemas.microsoft.com/office/powerpoint/2010/main" val="2172515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24475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Maiandra GD" panose="020E0502030308020204" pitchFamily="34" charset="0"/>
              </a:rPr>
              <a:t>Infrastructure Analysis – Key Points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814" y="1219200"/>
            <a:ext cx="7689386" cy="5791200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Data: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A lot of data in an outdated data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Question regarding if staff collect Child Outcomes data differently, is the data valid?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Need to integrate multiple data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Need data analyst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Quality Standards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Inconsistent implementation of </a:t>
            </a:r>
            <a:r>
              <a:rPr lang="en-US" sz="3000" b="1" dirty="0" err="1" smtClean="0">
                <a:latin typeface="Maiandra GD" panose="020E0502030308020204" pitchFamily="34" charset="0"/>
              </a:rPr>
              <a:t>transdisciplinary</a:t>
            </a:r>
            <a:r>
              <a:rPr lang="en-US" sz="3000" b="1" dirty="0" smtClean="0">
                <a:latin typeface="Maiandra GD" panose="020E0502030308020204" pitchFamily="34" charset="0"/>
              </a:rPr>
              <a:t> and coaching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Need for consistent and on-going training/support of  the BDI-2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Hawaii Early Learning Developmental Standards (HELDS) established and EI trainers identified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Consistently use evidence –based practices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Fiscal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Funding deficit based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Need to work with Medicaid and Tricare to explore reimbursement options for services for children with  Autism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Fiscal monitoring process in place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Lack of resources continues to be an issue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90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Phase I – Focus Area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9443" y="1371600"/>
            <a:ext cx="7125112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State-identified Measurable Result for Infants and Toddlers with Special Needs</a:t>
            </a:r>
          </a:p>
          <a:p>
            <a:pPr marL="0" indent="0">
              <a:buNone/>
            </a:pPr>
            <a:endParaRPr lang="en-US" sz="3200" b="1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3200" b="1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US" sz="2200" b="1" i="1" dirty="0" smtClean="0">
                <a:latin typeface="Maiandra GD" panose="020E0502030308020204" pitchFamily="34" charset="0"/>
              </a:rPr>
              <a:t>“What identified area, which when implemented or resolved, has the potential to generate the highest leverage for improving outcomes/results for children with disabilities?”</a:t>
            </a:r>
          </a:p>
        </p:txBody>
      </p:sp>
      <p:pic>
        <p:nvPicPr>
          <p:cNvPr id="7170" name="Picture 2" descr="http://3.bp.blogspot.com/-MtfcH6RTi1Q/UlZbjCp0gKI/AAAAAAAAFCM/kp_FomuD2-8/s1600/1304872207-8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4800" r="94667">
                        <a14:backgroundMark x1="33067" y1="15000" x2="33067" y2="15000"/>
                        <a14:backgroundMark x1="20267" y1="15313" x2="20267" y2="15313"/>
                        <a14:backgroundMark x1="43467" y1="17188" x2="43467" y2="17188"/>
                        <a14:backgroundMark x1="41600" y1="23750" x2="41600" y2="23750"/>
                        <a14:backgroundMark x1="71733" y1="35625" x2="71733" y2="35625"/>
                        <a14:backgroundMark x1="58667" y1="40313" x2="58667" y2="40313"/>
                        <a14:backgroundMark x1="60800" y1="49688" x2="60800" y2="49688"/>
                        <a14:backgroundMark x1="88000" y1="54688" x2="88000" y2="54688"/>
                        <a14:backgroundMark x1="65333" y1="80000" x2="65333" y2="80000"/>
                        <a14:backgroundMark x1="54933" y1="69063" x2="54933" y2="69063"/>
                        <a14:backgroundMark x1="9067" y1="78438" x2="906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92" y="2438400"/>
            <a:ext cx="258961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66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Phase I – Root Cause Analysis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pic>
        <p:nvPicPr>
          <p:cNvPr id="8196" name="Picture 4" descr="http://www.qualitytrainingportal.com/resources/root_cause_analysis/images/rootcauseananalysi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" b="100000" l="741" r="100000">
                        <a14:foregroundMark x1="73333" y1="23366" x2="73333" y2="23366"/>
                        <a14:foregroundMark x1="65926" y1="16832" x2="65926" y2="16832"/>
                        <a14:foregroundMark x1="26667" y1="55248" x2="26667" y2="55248"/>
                        <a14:foregroundMark x1="15926" y1="92079" x2="15926" y2="92079"/>
                        <a14:foregroundMark x1="72593" y1="97426" x2="72593" y2="97426"/>
                        <a14:backgroundMark x1="5926" y1="21980" x2="5926" y2="21980"/>
                        <a14:backgroundMark x1="18519" y1="7525" x2="18519" y2="7525"/>
                        <a14:backgroundMark x1="72593" y1="4950" x2="72593" y2="4950"/>
                        <a14:backgroundMark x1="83333" y1="12673" x2="83333" y2="12673"/>
                        <a14:backgroundMark x1="88148" y1="39406" x2="88148" y2="39406"/>
                        <a14:backgroundMark x1="30000" y1="44752" x2="30000" y2="44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87" y="2491947"/>
            <a:ext cx="2322213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9443" y="1358763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Small group discussion with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Compiled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Identified additional data that must be analyzed. </a:t>
            </a:r>
            <a:endParaRPr lang="en-US" sz="3200" b="1" dirty="0">
              <a:latin typeface="Maiandra GD" panose="020E0502030308020204" pitchFamily="34" charset="0"/>
            </a:endParaRP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61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SSIP Status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9443" y="1524001"/>
            <a:ext cx="5238957" cy="51054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Activities completed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Informed broad stakeholder group about SSIP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Broad data analysis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Identified focus area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Broad infrastructure analysis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Broad root cause analysis</a:t>
            </a:r>
          </a:p>
          <a:p>
            <a:pPr marL="457200" lvl="1" indent="0">
              <a:buNone/>
            </a:pPr>
            <a:endParaRPr lang="en-US" sz="3000" b="1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Maiandra GD" panose="020E0502030308020204" pitchFamily="34" charset="0"/>
            </a:endParaRPr>
          </a:p>
        </p:txBody>
      </p:sp>
      <p:pic>
        <p:nvPicPr>
          <p:cNvPr id="4098" name="Picture 2" descr="http://shelconnors.com/wp-content/uploads/2014/03/peanuts-accomplishme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2667" r="99667">
                        <a14:foregroundMark x1="30333" y1="34667" x2="30333" y2="34667"/>
                        <a14:foregroundMark x1="32333" y1="31333" x2="32333" y2="31333"/>
                        <a14:foregroundMark x1="30333" y1="29000" x2="30333" y2="29000"/>
                        <a14:foregroundMark x1="29667" y1="29000" x2="29667" y2="29000"/>
                        <a14:foregroundMark x1="29333" y1="30667" x2="29333" y2="30667"/>
                        <a14:foregroundMark x1="28667" y1="32000" x2="28333" y2="33333"/>
                        <a14:foregroundMark x1="28000" y1="36333" x2="28000" y2="36333"/>
                        <a14:foregroundMark x1="28667" y1="38000" x2="28667" y2="38000"/>
                        <a14:foregroundMark x1="28667" y1="39333" x2="26667" y2="40333"/>
                        <a14:foregroundMark x1="25667" y1="40667" x2="25667" y2="40667"/>
                        <a14:foregroundMark x1="17667" y1="34667" x2="17667" y2="34667"/>
                        <a14:foregroundMark x1="17667" y1="34667" x2="17667" y2="34667"/>
                        <a14:foregroundMark x1="17667" y1="34667" x2="17667" y2="34667"/>
                        <a14:foregroundMark x1="17667" y1="34667" x2="17667" y2="34667"/>
                        <a14:foregroundMark x1="17667" y1="34333" x2="17667" y2="34333"/>
                        <a14:foregroundMark x1="17667" y1="33667" x2="17667" y2="33667"/>
                        <a14:foregroundMark x1="18000" y1="32000" x2="18000" y2="32000"/>
                        <a14:foregroundMark x1="18667" y1="31333" x2="18667" y2="31333"/>
                        <a14:foregroundMark x1="20667" y1="30333" x2="20667" y2="30333"/>
                        <a14:foregroundMark x1="22000" y1="28667" x2="22000" y2="28667"/>
                        <a14:foregroundMark x1="23667" y1="27667" x2="23667" y2="27667"/>
                        <a14:foregroundMark x1="25333" y1="26333" x2="25333" y2="26333"/>
                        <a14:foregroundMark x1="26667" y1="24667" x2="26667" y2="24667"/>
                        <a14:foregroundMark x1="26667" y1="24667" x2="26667" y2="24667"/>
                        <a14:foregroundMark x1="23667" y1="24333" x2="23667" y2="24333"/>
                        <a14:foregroundMark x1="23667" y1="24333" x2="23667" y2="24333"/>
                        <a14:foregroundMark x1="22000" y1="26000" x2="22000" y2="26000"/>
                        <a14:foregroundMark x1="18333" y1="27000" x2="18333" y2="27000"/>
                        <a14:foregroundMark x1="17667" y1="27000" x2="17667" y2="27000"/>
                        <a14:foregroundMark x1="17000" y1="27000" x2="15667" y2="27000"/>
                        <a14:foregroundMark x1="15000" y1="27333" x2="15000" y2="27333"/>
                        <a14:foregroundMark x1="14333" y1="28333" x2="14333" y2="28333"/>
                        <a14:foregroundMark x1="14000" y1="30000" x2="14000" y2="30000"/>
                        <a14:foregroundMark x1="17667" y1="30000" x2="17667" y2="30000"/>
                        <a14:foregroundMark x1="17000" y1="33667" x2="17000" y2="33667"/>
                        <a14:foregroundMark x1="16333" y1="36667" x2="16333" y2="36667"/>
                        <a14:foregroundMark x1="15000" y1="38667" x2="15000" y2="38667"/>
                        <a14:foregroundMark x1="14333" y1="39333" x2="14333" y2="39333"/>
                        <a14:foregroundMark x1="13667" y1="40333" x2="13667" y2="40333"/>
                        <a14:foregroundMark x1="13667" y1="40667" x2="13667" y2="40667"/>
                        <a14:foregroundMark x1="13667" y1="41000" x2="13667" y2="41000"/>
                        <a14:foregroundMark x1="16667" y1="39000" x2="17667" y2="37333"/>
                        <a14:foregroundMark x1="19667" y1="32667" x2="20000" y2="30667"/>
                        <a14:foregroundMark x1="22000" y1="28333" x2="23000" y2="27000"/>
                        <a14:foregroundMark x1="25333" y1="25667" x2="25333" y2="25667"/>
                        <a14:foregroundMark x1="27333" y1="24000" x2="27333" y2="24000"/>
                        <a14:foregroundMark x1="28667" y1="22667" x2="28667" y2="22667"/>
                        <a14:foregroundMark x1="29667" y1="22000" x2="29667" y2="22000"/>
                        <a14:foregroundMark x1="31000" y1="21667" x2="31000" y2="21667"/>
                        <a14:foregroundMark x1="32333" y1="21333" x2="32333" y2="21333"/>
                        <a14:foregroundMark x1="32667" y1="20667" x2="32667" y2="20667"/>
                        <a14:foregroundMark x1="33000" y1="20333" x2="33000" y2="20333"/>
                        <a14:foregroundMark x1="31333" y1="20000" x2="31333" y2="20000"/>
                        <a14:foregroundMark x1="29667" y1="20000" x2="29667" y2="20000"/>
                        <a14:foregroundMark x1="38000" y1="34333" x2="38000" y2="34333"/>
                        <a14:foregroundMark x1="38000" y1="34667" x2="38000" y2="34667"/>
                        <a14:foregroundMark x1="38333" y1="34667" x2="38333" y2="34667"/>
                        <a14:foregroundMark x1="38000" y1="34667" x2="38000" y2="34667"/>
                        <a14:foregroundMark x1="35333" y1="36000" x2="35333" y2="36000"/>
                        <a14:foregroundMark x1="31333" y1="40000" x2="31333" y2="40000"/>
                        <a14:foregroundMark x1="29667" y1="41000" x2="29667" y2="41000"/>
                        <a14:foregroundMark x1="27333" y1="42000" x2="27333" y2="42000"/>
                        <a14:foregroundMark x1="25000" y1="42000" x2="25000" y2="42000"/>
                        <a14:foregroundMark x1="27333" y1="36000" x2="27333" y2="36000"/>
                        <a14:foregroundMark x1="49000" y1="33667" x2="49000" y2="33667"/>
                        <a14:foregroundMark x1="52000" y1="32000" x2="52000" y2="32000"/>
                        <a14:foregroundMark x1="52667" y1="29333" x2="52667" y2="29333"/>
                        <a14:foregroundMark x1="53000" y1="28333" x2="53000" y2="28333"/>
                        <a14:foregroundMark x1="54333" y1="25667" x2="54333" y2="25667"/>
                        <a14:foregroundMark x1="55000" y1="24333" x2="55000" y2="24333"/>
                        <a14:foregroundMark x1="55000" y1="24000" x2="55000" y2="24000"/>
                        <a14:foregroundMark x1="55000" y1="23000" x2="55000" y2="23000"/>
                        <a14:foregroundMark x1="55000" y1="22667" x2="55000" y2="22667"/>
                        <a14:foregroundMark x1="55000" y1="22667" x2="55000" y2="22667"/>
                        <a14:foregroundMark x1="54667" y1="23000" x2="54667" y2="23000"/>
                        <a14:foregroundMark x1="58000" y1="20333" x2="58000" y2="20333"/>
                        <a14:foregroundMark x1="58000" y1="18333" x2="58000" y2="18333"/>
                        <a14:foregroundMark x1="58000" y1="17333" x2="58000" y2="17333"/>
                        <a14:foregroundMark x1="64667" y1="16667" x2="64667" y2="16667"/>
                        <a14:foregroundMark x1="64667" y1="16667" x2="64667" y2="16667"/>
                        <a14:foregroundMark x1="62333" y1="22000" x2="62333" y2="22000"/>
                        <a14:foregroundMark x1="63333" y1="22000" x2="63333" y2="22000"/>
                        <a14:foregroundMark x1="64667" y1="21333" x2="64667" y2="21333"/>
                        <a14:foregroundMark x1="65000" y1="20333" x2="65000" y2="20333"/>
                        <a14:foregroundMark x1="65000" y1="20333" x2="65000" y2="20333"/>
                        <a14:foregroundMark x1="59000" y1="24667" x2="59000" y2="24667"/>
                        <a14:foregroundMark x1="57667" y1="25000" x2="57667" y2="25000"/>
                        <a14:foregroundMark x1="56000" y1="25667" x2="56000" y2="25667"/>
                        <a14:foregroundMark x1="52667" y1="23333" x2="52667" y2="23333"/>
                        <a14:foregroundMark x1="47000" y1="39000" x2="47000" y2="39000"/>
                        <a14:foregroundMark x1="50000" y1="33667" x2="50000" y2="33667"/>
                        <a14:foregroundMark x1="44000" y1="43333" x2="44000" y2="43333"/>
                        <a14:foregroundMark x1="44333" y1="43667" x2="43333" y2="45000"/>
                        <a14:foregroundMark x1="41667" y1="47667" x2="41667" y2="47667"/>
                        <a14:foregroundMark x1="40333" y1="49667" x2="40333" y2="49667"/>
                        <a14:foregroundMark x1="33000" y1="59333" x2="33000" y2="59333"/>
                        <a14:foregroundMark x1="35667" y1="58333" x2="35667" y2="58333"/>
                        <a14:foregroundMark x1="35333" y1="59333" x2="35333" y2="59333"/>
                        <a14:foregroundMark x1="33000" y1="55333" x2="33000" y2="55333"/>
                        <a14:foregroundMark x1="33000" y1="55333" x2="33000" y2="57000"/>
                        <a14:foregroundMark x1="33000" y1="60667" x2="33000" y2="60667"/>
                        <a14:foregroundMark x1="33000" y1="61000" x2="33000" y2="61000"/>
                        <a14:foregroundMark x1="34333" y1="62333" x2="34333" y2="62333"/>
                        <a14:foregroundMark x1="37000" y1="62333" x2="37000" y2="62333"/>
                        <a14:foregroundMark x1="40000" y1="62333" x2="40000" y2="62333"/>
                        <a14:foregroundMark x1="42000" y1="65000" x2="42000" y2="65000"/>
                        <a14:foregroundMark x1="42667" y1="64667" x2="42667" y2="64667"/>
                        <a14:foregroundMark x1="43000" y1="59667" x2="43000" y2="59667"/>
                        <a14:foregroundMark x1="43333" y1="58333" x2="43333" y2="58333"/>
                        <a14:foregroundMark x1="47333" y1="59000" x2="47333" y2="59000"/>
                        <a14:foregroundMark x1="47667" y1="59333" x2="47667" y2="59333"/>
                        <a14:foregroundMark x1="48333" y1="60667" x2="48333" y2="60667"/>
                        <a14:foregroundMark x1="51333" y1="60667" x2="51333" y2="60667"/>
                        <a14:foregroundMark x1="53333" y1="59333" x2="53333" y2="59333"/>
                        <a14:foregroundMark x1="37000" y1="73000" x2="37000" y2="73000"/>
                        <a14:foregroundMark x1="31000" y1="77000" x2="31000" y2="77000"/>
                        <a14:foregroundMark x1="34333" y1="75333" x2="34333" y2="75333"/>
                        <a14:foregroundMark x1="35333" y1="75333" x2="35333" y2="75333"/>
                        <a14:foregroundMark x1="27000" y1="71333" x2="27000" y2="71333"/>
                        <a14:foregroundMark x1="26667" y1="71333" x2="26667" y2="71333"/>
                        <a14:foregroundMark x1="27000" y1="71000" x2="27000" y2="71000"/>
                        <a14:foregroundMark x1="16667" y1="84333" x2="16667" y2="84333"/>
                        <a14:foregroundMark x1="71667" y1="40333" x2="71667" y2="40333"/>
                        <a14:foregroundMark x1="65000" y1="36000" x2="65000" y2="36000"/>
                        <a14:foregroundMark x1="65667" y1="36000" x2="65667" y2="36000"/>
                        <a14:foregroundMark x1="66000" y1="27667" x2="66000" y2="27667"/>
                        <a14:foregroundMark x1="72000" y1="39000" x2="72000" y2="39000"/>
                        <a14:foregroundMark x1="70333" y1="38000" x2="70333" y2="38000"/>
                        <a14:foregroundMark x1="68000" y1="39000" x2="68000" y2="39000"/>
                        <a14:foregroundMark x1="66667" y1="40333" x2="66667" y2="40333"/>
                        <a14:foregroundMark x1="65667" y1="40333" x2="65667" y2="40333"/>
                        <a14:foregroundMark x1="63333" y1="40333" x2="63333" y2="40333"/>
                        <a14:foregroundMark x1="80667" y1="39333" x2="80667" y2="39333"/>
                        <a14:foregroundMark x1="78333" y1="38000" x2="78333" y2="38000"/>
                        <a14:foregroundMark x1="89667" y1="31667" x2="89667" y2="31667"/>
                        <a14:foregroundMark x1="90000" y1="30667" x2="90000" y2="30667"/>
                        <a14:foregroundMark x1="80333" y1="49333" x2="80333" y2="49333"/>
                        <a14:foregroundMark x1="93333" y1="43333" x2="93333" y2="43333"/>
                        <a14:foregroundMark x1="79667" y1="57000" x2="79667" y2="57000"/>
                        <a14:foregroundMark x1="73333" y1="56333" x2="73333" y2="56333"/>
                        <a14:foregroundMark x1="74667" y1="64000" x2="74667" y2="64000"/>
                        <a14:foregroundMark x1="76000" y1="62333" x2="76000" y2="62333"/>
                        <a14:foregroundMark x1="75333" y1="61333" x2="75333" y2="61333"/>
                        <a14:foregroundMark x1="72000" y1="66667" x2="72000" y2="66667"/>
                        <a14:foregroundMark x1="77667" y1="70667" x2="77667" y2="70667"/>
                        <a14:foregroundMark x1="77667" y1="70667" x2="77667" y2="70667"/>
                        <a14:foregroundMark x1="83333" y1="71333" x2="83333" y2="71333"/>
                        <a14:foregroundMark x1="85000" y1="70000" x2="85000" y2="70000"/>
                        <a14:foregroundMark x1="78333" y1="76333" x2="78333" y2="76333"/>
                        <a14:foregroundMark x1="78333" y1="76667" x2="78333" y2="76667"/>
                        <a14:backgroundMark x1="15333" y1="10333" x2="15333" y2="10333"/>
                        <a14:backgroundMark x1="88333" y1="9667" x2="88333" y2="9667"/>
                        <a14:backgroundMark x1="58667" y1="49333" x2="58667" y2="49333"/>
                        <a14:backgroundMark x1="60000" y1="69333" x2="60000" y2="69333"/>
                        <a14:backgroundMark x1="34667" y1="89000" x2="34667" y2="89000"/>
                        <a14:backgroundMark x1="68000" y1="83000" x2="68000" y2="83000"/>
                        <a14:backgroundMark x1="94000" y1="89667" x2="94000" y2="89667"/>
                        <a14:backgroundMark x1="9000" y1="95333" x2="9000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2" y="1981200"/>
            <a:ext cx="3309551" cy="33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Maiandra GD" panose="020E0502030308020204" pitchFamily="34" charset="0"/>
              </a:rPr>
              <a:t>Next</a:t>
            </a:r>
            <a:r>
              <a:rPr lang="en-US" b="1" dirty="0" smtClean="0">
                <a:latin typeface="Maiandra GD" panose="020E0502030308020204" pitchFamily="34" charset="0"/>
              </a:rPr>
              <a:t> </a:t>
            </a:r>
            <a:r>
              <a:rPr lang="en-US" sz="4000" b="1" dirty="0" smtClean="0">
                <a:latin typeface="Maiandra GD" panose="020E0502030308020204" pitchFamily="34" charset="0"/>
              </a:rPr>
              <a:t>Steps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96200" cy="50292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Identify </a:t>
            </a:r>
            <a:r>
              <a:rPr lang="en-US" sz="3200" b="1" dirty="0">
                <a:latin typeface="Maiandra GD" panose="020E0502030308020204" pitchFamily="34" charset="0"/>
              </a:rPr>
              <a:t>SIMR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Maiandra GD" panose="020E0502030308020204" pitchFamily="34" charset="0"/>
              </a:rPr>
              <a:t>Identify root causes including </a:t>
            </a:r>
            <a:r>
              <a:rPr lang="en-US" sz="3200" b="1" dirty="0" smtClean="0">
                <a:latin typeface="Maiandra GD" panose="020E0502030308020204" pitchFamily="34" charset="0"/>
              </a:rPr>
              <a:t>barriers </a:t>
            </a:r>
            <a:r>
              <a:rPr lang="en-US" sz="3200" b="1" dirty="0">
                <a:latin typeface="Maiandra GD" panose="020E0502030308020204" pitchFamily="34" charset="0"/>
              </a:rPr>
              <a:t>and leverage points to address root </a:t>
            </a:r>
            <a:r>
              <a:rPr lang="en-US" sz="3200" b="1" dirty="0" smtClean="0">
                <a:latin typeface="Maiandra GD" panose="020E0502030308020204" pitchFamily="34" charset="0"/>
              </a:rPr>
              <a:t>causes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Create hypotheses of potential root causes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Develop questions to confirm/reject hypotheses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Interview high/low performing programs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Maiandra GD" panose="020E0502030308020204" pitchFamily="34" charset="0"/>
              </a:rPr>
              <a:t>Determine </a:t>
            </a:r>
            <a:r>
              <a:rPr lang="en-US" sz="3000" b="1" dirty="0">
                <a:latin typeface="Maiandra GD" panose="020E0502030308020204" pitchFamily="34" charset="0"/>
              </a:rPr>
              <a:t>r</a:t>
            </a:r>
            <a:r>
              <a:rPr lang="en-US" sz="3000" b="1" dirty="0" smtClean="0">
                <a:latin typeface="Maiandra GD" panose="020E0502030308020204" pitchFamily="34" charset="0"/>
              </a:rPr>
              <a:t>oot causes</a:t>
            </a:r>
            <a:endParaRPr lang="en-US" sz="3000" b="1" dirty="0">
              <a:latin typeface="Maiandra GD" panose="020E0502030308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Maiandra GD" panose="020E0502030308020204" pitchFamily="34" charset="0"/>
              </a:rPr>
              <a:t>Develop </a:t>
            </a:r>
            <a:r>
              <a:rPr lang="en-US" sz="3200" b="1" dirty="0" smtClean="0">
                <a:latin typeface="Maiandra GD" panose="020E0502030308020204" pitchFamily="34" charset="0"/>
              </a:rPr>
              <a:t>evidence-based improvement strategies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aiandra GD" panose="020E0502030308020204" pitchFamily="34" charset="0"/>
              </a:rPr>
              <a:t>Create </a:t>
            </a:r>
            <a:r>
              <a:rPr lang="en-US" sz="3200" b="1" dirty="0">
                <a:latin typeface="Maiandra GD" panose="020E0502030308020204" pitchFamily="34" charset="0"/>
              </a:rPr>
              <a:t>Theory of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Outline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Sharing from 3 states</a:t>
            </a:r>
          </a:p>
          <a:p>
            <a:pPr lvl="1"/>
            <a:r>
              <a:rPr lang="en-US" dirty="0" smtClean="0"/>
              <a:t>Hawaii Part C</a:t>
            </a:r>
          </a:p>
          <a:p>
            <a:pPr lvl="1"/>
            <a:r>
              <a:rPr lang="en-US" dirty="0" smtClean="0"/>
              <a:t>Louisiana Part C</a:t>
            </a:r>
          </a:p>
          <a:p>
            <a:pPr lvl="1"/>
            <a:r>
              <a:rPr lang="en-US" dirty="0" smtClean="0"/>
              <a:t>New Hampshire 619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02229"/>
            <a:ext cx="3048000" cy="4572000"/>
          </a:xfrm>
          <a:prstGeom prst="rect">
            <a:avLst/>
          </a:prstGeom>
          <a:noFill/>
          <a:ln w="3048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224568"/>
            </a:outerShdw>
          </a:effectLst>
        </p:spPr>
      </p:pic>
    </p:spTree>
    <p:extLst>
      <p:ext uri="{BB962C8B-B14F-4D97-AF65-F5344CB8AC3E}">
        <p14:creationId xmlns:p14="http://schemas.microsoft.com/office/powerpoint/2010/main" val="53852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oov87VSrABA/UsbTF1i-TcI/AAAAAAAAEMM/g_WFwzbFBAc/s1600/enjoy-your-succ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-6179"/>
            <a:ext cx="9141941" cy="73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9690" y="3"/>
            <a:ext cx="2210612" cy="6011917"/>
          </a:xfrm>
        </p:spPr>
        <p:txBody>
          <a:bodyPr>
            <a:normAutofit/>
          </a:bodyPr>
          <a:lstStyle/>
          <a:p>
            <a:r>
              <a:rPr lang="en-US" dirty="0" smtClean="0"/>
              <a:t>Louisiana:</a:t>
            </a:r>
            <a:br>
              <a:rPr lang="en-US" dirty="0" smtClean="0"/>
            </a:br>
            <a:r>
              <a:rPr lang="en-US" dirty="0" smtClean="0"/>
              <a:t>SICC </a:t>
            </a:r>
            <a:br>
              <a:rPr lang="en-US" dirty="0" smtClean="0"/>
            </a:br>
            <a:r>
              <a:rPr lang="en-US" dirty="0" smtClean="0"/>
              <a:t>Strategic Plan and State System Improvement Process (SSIP)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State Interagency Coordinating Council 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76" y="3629457"/>
            <a:ext cx="2606278" cy="2161745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4" y="861850"/>
            <a:ext cx="2014043" cy="255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8" y="4267206"/>
            <a:ext cx="2577661" cy="93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8" y="2138857"/>
            <a:ext cx="2077106" cy="17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Stakeholder involvement in EarlySteps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8" name="Picture 4" descr="http://ts4.mm.bing.net/th?id=HN.608035359063543206&amp;w=226&amp;h=173&amp;c=7&amp;rs=1&amp;pid=1.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7094"/>
          <a:stretch>
            <a:fillRect/>
          </a:stretch>
        </p:blipFill>
        <p:spPr bwMode="auto">
          <a:xfrm>
            <a:off x="6455229" y="4833257"/>
            <a:ext cx="2309177" cy="12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flipV="1">
            <a:off x="192024" y="5080002"/>
            <a:ext cx="212598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8749" y="868366"/>
            <a:ext cx="5835253" cy="512127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Louisiana SICC+</a:t>
            </a:r>
          </a:p>
          <a:p>
            <a:pPr marL="0" indent="0">
              <a:buNone/>
            </a:pPr>
            <a:r>
              <a:rPr lang="en-US" sz="4000" dirty="0" smtClean="0"/>
              <a:t>Lead Agency +</a:t>
            </a:r>
          </a:p>
          <a:p>
            <a:pPr marL="0" indent="0">
              <a:buNone/>
            </a:pPr>
            <a:r>
              <a:rPr lang="en-US" sz="4000" u="sng" dirty="0" smtClean="0"/>
              <a:t>Stakeholders</a:t>
            </a:r>
            <a:r>
              <a:rPr lang="en-US" sz="4000" dirty="0" smtClean="0"/>
              <a:t>=</a:t>
            </a:r>
          </a:p>
          <a:p>
            <a:pPr marL="0" indent="0">
              <a:buNone/>
            </a:pPr>
            <a:r>
              <a:rPr lang="en-US" sz="4000" dirty="0" smtClean="0"/>
              <a:t>Louisiana Part 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4403"/>
            <a:ext cx="2578894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/>
              <a:t>EarlySteps Strategic Plan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600" dirty="0" smtClean="0"/>
              <a:t>3 Strategic Directions:</a:t>
            </a:r>
          </a:p>
          <a:p>
            <a:pPr marL="640080" lvl="3">
              <a:spcBef>
                <a:spcPts val="1200"/>
              </a:spcBef>
              <a:spcAft>
                <a:spcPts val="0"/>
              </a:spcAft>
            </a:pPr>
            <a:r>
              <a:rPr lang="en-US" sz="3400" i="1" dirty="0"/>
              <a:t>Improving the </a:t>
            </a:r>
            <a:r>
              <a:rPr lang="en-US" sz="3400" i="1" dirty="0" smtClean="0"/>
              <a:t>System</a:t>
            </a:r>
          </a:p>
          <a:p>
            <a:pPr marL="640080" lvl="3">
              <a:spcBef>
                <a:spcPts val="1200"/>
              </a:spcBef>
              <a:spcAft>
                <a:spcPts val="0"/>
              </a:spcAft>
            </a:pPr>
            <a:endParaRPr lang="en-US" sz="3400" i="1" dirty="0" smtClean="0"/>
          </a:p>
          <a:p>
            <a:pPr marL="640080" lvl="3">
              <a:spcBef>
                <a:spcPts val="1200"/>
              </a:spcBef>
              <a:spcAft>
                <a:spcPts val="0"/>
              </a:spcAft>
            </a:pPr>
            <a:r>
              <a:rPr lang="en-US" sz="3400" i="1" dirty="0" smtClean="0"/>
              <a:t>Enhancing Services and Accountability</a:t>
            </a:r>
          </a:p>
          <a:p>
            <a:pPr marL="457200" lvl="3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3400" i="1" dirty="0" smtClean="0"/>
          </a:p>
          <a:p>
            <a:pPr marL="640080" lvl="3">
              <a:spcBef>
                <a:spcPts val="1200"/>
              </a:spcBef>
              <a:spcAft>
                <a:spcPts val="0"/>
              </a:spcAft>
            </a:pPr>
            <a:r>
              <a:rPr lang="en-US" sz="3400" i="1" dirty="0" smtClean="0"/>
              <a:t>Improving Efficiency and Access</a:t>
            </a:r>
            <a:endParaRPr lang="en-US" sz="3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030515"/>
            <a:ext cx="2830285" cy="400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0" y="1267861"/>
            <a:ext cx="2210612" cy="4601183"/>
          </a:xfrm>
        </p:spPr>
        <p:txBody>
          <a:bodyPr/>
          <a:lstStyle/>
          <a:p>
            <a:r>
              <a:rPr lang="en-US" dirty="0" smtClean="0"/>
              <a:t>Where to Start?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09600"/>
            <a:ext cx="5486400" cy="585600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Beginning the new APR and SSIP discussion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Review the Proposed SSIP with initial release</a:t>
            </a:r>
          </a:p>
          <a:p>
            <a:r>
              <a:rPr lang="en-US" sz="2400" dirty="0" smtClean="0"/>
              <a:t>Discussions with SERRC</a:t>
            </a:r>
          </a:p>
          <a:p>
            <a:r>
              <a:rPr lang="en-US" sz="2400" dirty="0" smtClean="0"/>
              <a:t>July 2013 presentation to SICC on proposed APR/SSIP</a:t>
            </a:r>
          </a:p>
          <a:p>
            <a:r>
              <a:rPr lang="en-US" sz="2400" dirty="0" smtClean="0"/>
              <a:t>SICC voted to host a retreat to begin planning for the SSIP—held September, 2013</a:t>
            </a:r>
          </a:p>
          <a:p>
            <a:r>
              <a:rPr lang="en-US" sz="2400" dirty="0" smtClean="0"/>
              <a:t>Smaller workgroup planning in December, 2013 February and March 2014</a:t>
            </a:r>
          </a:p>
          <a:p>
            <a:r>
              <a:rPr lang="en-US" sz="2400" dirty="0" smtClean="0"/>
              <a:t>Regular calls with SERRC</a:t>
            </a:r>
          </a:p>
          <a:p>
            <a:r>
              <a:rPr lang="en-US" sz="2400" dirty="0" smtClean="0"/>
              <a:t>Full Workgroup meetings at April </a:t>
            </a:r>
          </a:p>
          <a:p>
            <a:pPr marL="0" indent="0">
              <a:buNone/>
            </a:pPr>
            <a:r>
              <a:rPr lang="en-US" sz="2400" dirty="0" smtClean="0"/>
              <a:t>and July, 2014 SICC meetings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41683"/>
            <a:ext cx="2381371" cy="212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20" y="5882041"/>
            <a:ext cx="2578894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6617" y="1199811"/>
            <a:ext cx="2125980" cy="2377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5" name="Content Placeholder 14" descr="Titled Picture Bock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808825"/>
              </p:ext>
            </p:extLst>
          </p:nvPr>
        </p:nvGraphicFramePr>
        <p:xfrm>
          <a:off x="2900363" y="868366"/>
          <a:ext cx="5486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1028" name="Picture 4" descr="C:\Users\csmith\AppData\Local\Microsoft\Windows\Temporary Internet Files\Content.IE5\JUYPFN5A\MM900336962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89" y="3909851"/>
            <a:ext cx="1332185" cy="18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smith\AppData\Local\Microsoft\Windows\Temporary Internet Files\Content.IE5\2EPHV14V\MM900172570[1]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31" y="1981200"/>
            <a:ext cx="1332185" cy="1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csmith\AppData\Local\Microsoft\Windows\Temporary Internet Files\Content.IE5\16RWL16J\MM900236371[1]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75" y="1828800"/>
            <a:ext cx="1328248" cy="15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csmith\AppData\Local\Microsoft\Windows\Temporary Internet Files\Content.IE5\16RWL16J\MM900315857[1]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50" y="3875242"/>
            <a:ext cx="1292773" cy="17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311" y="1061546"/>
            <a:ext cx="1749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SICC/Lead Agency SSIP Planning Retreat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s[10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5" y="3909851"/>
            <a:ext cx="1838674" cy="171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Data Analysis</a:t>
            </a:r>
          </a:p>
          <a:p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28531"/>
              </p:ext>
            </p:extLst>
          </p:nvPr>
        </p:nvGraphicFramePr>
        <p:xfrm>
          <a:off x="2654177" y="1326562"/>
          <a:ext cx="5586312" cy="5030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6482"/>
                <a:gridCol w="569453"/>
                <a:gridCol w="497967"/>
                <a:gridCol w="497967"/>
                <a:gridCol w="497967"/>
                <a:gridCol w="497967"/>
                <a:gridCol w="595537"/>
                <a:gridCol w="446314"/>
                <a:gridCol w="718458"/>
                <a:gridCol w="838200"/>
              </a:tblGrid>
              <a:tr h="773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2004-05 Baseline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2005-06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2006-07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2007-08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2008-09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2009-10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2010-11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2011-12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2012-13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3869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3869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Actual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75.55%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90.7%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93.8%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91.2**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91%**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348279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Raw Data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116 meet timeline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234 reviewed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195 meet timeline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229 reviewed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144 meet timeline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167 reviewed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355 meet timeline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405 reviewed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361 meet timeline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398 reviewed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530 meet timeline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565 reviewed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588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645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reviewed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**calculation with delays for family reasons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550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645=85.3%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253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Reviewed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**calculation with delays for family reasons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253=83%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986972"/>
            <a:ext cx="2438399" cy="50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Trend View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2901554" y="863603"/>
          <a:ext cx="54864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3767818"/>
            <a:ext cx="230777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1554" y="863603"/>
          <a:ext cx="54864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4" y="1617891"/>
            <a:ext cx="2819399" cy="38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1554" y="863603"/>
          <a:ext cx="54864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146629"/>
            <a:ext cx="2677886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1096963"/>
          <a:ext cx="8991600" cy="576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345"/>
                <a:gridCol w="3109245"/>
                <a:gridCol w="2521010"/>
              </a:tblGrid>
              <a:tr h="1188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 1 - FFY 2013</a:t>
                      </a:r>
                    </a:p>
                    <a:p>
                      <a:r>
                        <a:rPr lang="en-US" sz="2400" dirty="0" smtClean="0"/>
                        <a:t>Delivered by Apr 2015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 2 - FFY 2014</a:t>
                      </a:r>
                    </a:p>
                    <a:p>
                      <a:r>
                        <a:rPr lang="en-US" sz="2400" dirty="0" smtClean="0"/>
                        <a:t>Delivered by Feb 2016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Years 3-6 </a:t>
                      </a:r>
                    </a:p>
                    <a:p>
                      <a:r>
                        <a:rPr lang="en-US" sz="2000" dirty="0" smtClean="0"/>
                        <a:t>FFY 2015-18</a:t>
                      </a:r>
                    </a:p>
                    <a:p>
                      <a:r>
                        <a:rPr lang="en-US" sz="2000" dirty="0" smtClean="0"/>
                        <a:t>Feb 2017-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Feb 2020</a:t>
                      </a:r>
                      <a:endParaRPr lang="en-US" sz="2000" dirty="0"/>
                    </a:p>
                  </a:txBody>
                  <a:tcPr marT="45724" marB="45724"/>
                </a:tc>
              </a:tr>
              <a:tr h="11888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Analysis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Development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III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Evaluation and Implementation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4" marB="45724"/>
                </a:tc>
              </a:tr>
              <a:tr h="338339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900" dirty="0" smtClean="0"/>
                        <a:t>Data Analysis;</a:t>
                      </a:r>
                      <a:endParaRPr lang="en-US" sz="19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900" dirty="0" smtClean="0"/>
                        <a:t>State-identified</a:t>
                      </a:r>
                      <a:r>
                        <a:rPr lang="en-US" sz="1900" baseline="0" dirty="0" smtClean="0"/>
                        <a:t> Measureable Result</a:t>
                      </a:r>
                      <a:r>
                        <a:rPr lang="en-US" sz="1900" dirty="0" smtClean="0"/>
                        <a:t>;</a:t>
                      </a:r>
                      <a:endParaRPr lang="en-US" sz="19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Infrastructure to Support Improvement and Build Capacity;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of Coherent Improvement Strategies</a:t>
                      </a:r>
                      <a:endParaRPr lang="en-US" sz="19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Theory of Action</a:t>
                      </a:r>
                      <a:endParaRPr lang="en-US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Multi-year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 addressing: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 Development;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EIS Program/LEA in Implementing Evidence-Based Practices;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Plan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on Progress including: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of Ongoing Evaluation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Extent of Progress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Revisions to the SPP  </a:t>
                      </a:r>
                    </a:p>
                    <a:p>
                      <a:endParaRPr lang="en-US" sz="16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0260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SSIP Activities by Phase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8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723" y="762000"/>
            <a:ext cx="5486400" cy="5120640"/>
          </a:xfrm>
        </p:spPr>
        <p:txBody>
          <a:bodyPr anchor="t">
            <a:normAutofit/>
          </a:bodyPr>
          <a:lstStyle/>
          <a:p>
            <a:r>
              <a:rPr lang="en-US" sz="3200" b="1" dirty="0" smtClean="0"/>
              <a:t>Infrastructure Analysis</a:t>
            </a:r>
          </a:p>
          <a:p>
            <a:endParaRPr lang="en-US" sz="1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9" y="1059545"/>
            <a:ext cx="2588654" cy="50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54275"/>
              </p:ext>
            </p:extLst>
          </p:nvPr>
        </p:nvGraphicFramePr>
        <p:xfrm>
          <a:off x="2859723" y="1219200"/>
          <a:ext cx="5992076" cy="5704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459"/>
                <a:gridCol w="3140096"/>
                <a:gridCol w="1203521"/>
              </a:tblGrid>
              <a:tr h="1077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SSIP Components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ECTA System Framework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Components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Implementation Driver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Essential Functions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Will this component be involved in addressing the SIMR?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49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1.Governance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Organization Drivers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Leadership Drivers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 C housed in DHH, OCDD – Lead agency for Part C Program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ICC , Governor’s office of Community Programs – advises and assists the lead agency – staff person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Lead Agency-SICC have shared Strategic Plan which includes shared vision and strategic directions.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Regional ICC’s – do not directly mirror state ICC- local/regional input , communication loop between state and regional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SICC Stakeholder Structure—committees, workgroups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Families (COSs) involved in decision making, training, etc.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Provide information on regional resources, address system concerns/issues, training/TA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Administrative structure:  independent vendor model for services delivery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 Statute  28:461-470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Federal Statute  Part C IDEA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Bylaws of SICC- revised July 2010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Policies and Procedures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Practice Manual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Guidance documents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2210612" cy="4601183"/>
          </a:xfrm>
        </p:spPr>
        <p:txBody>
          <a:bodyPr anchor="t"/>
          <a:lstStyle/>
          <a:p>
            <a:r>
              <a:rPr lang="en-US" dirty="0" smtClean="0"/>
              <a:t>Next Steps: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2" y="864108"/>
            <a:ext cx="6024335" cy="512064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Finalizing the Measureable Result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Use identified areas of improvement from Strategic Plan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Improve Child Outcome indicator measurement process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Align with Louisiana’s Early Care and Education Initiative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Address fragmentation of service delivery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3317"/>
            <a:ext cx="2873828" cy="41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2362200" cy="1371600"/>
          </a:xfrm>
        </p:spPr>
        <p:txBody>
          <a:bodyPr/>
          <a:lstStyle/>
          <a:p>
            <a:r>
              <a:rPr lang="en-US" dirty="0" smtClean="0"/>
              <a:t>New Hampshire:</a:t>
            </a:r>
            <a:br>
              <a:rPr lang="en-US" dirty="0" smtClean="0"/>
            </a:br>
            <a:r>
              <a:rPr lang="en-US" dirty="0" smtClean="0"/>
              <a:t>On the road to Improving Outcomes for Children with Disabilities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381000" y="3810000"/>
            <a:ext cx="2362200" cy="2316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2000"/>
            <a:ext cx="4876800" cy="5272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754" y="3733800"/>
            <a:ext cx="19908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Presented By Ruth Littlefield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NH Department of Education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619 Coordinator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737250" y="4629912"/>
            <a:ext cx="3330550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4705" tIns="608565" rIns="108692" bIns="108691" numCol="1" spcCol="1270" anchor="b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Phase I: 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black"/>
                </a:solidFill>
              </a:rPr>
              <a:t>Conduct root cause analysis to identify contributing factor(s)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black"/>
                </a:solidFill>
              </a:rPr>
              <a:t>Identify systemic barriers for improvement for contributing factors </a:t>
            </a:r>
          </a:p>
        </p:txBody>
      </p:sp>
      <p:sp>
        <p:nvSpPr>
          <p:cNvPr id="6" name="Freeform 5"/>
          <p:cNvSpPr/>
          <p:nvPr/>
        </p:nvSpPr>
        <p:spPr>
          <a:xfrm>
            <a:off x="152401" y="4553712"/>
            <a:ext cx="3657599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3">
              <a:lumMod val="75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692" tIns="608565" rIns="1034705" bIns="108691" numCol="1" spcCol="1270" anchor="b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Phase I and II: 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Search/evaluate evidence-</a:t>
            </a:r>
          </a:p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based solutions (Exploration Phase)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Develop Theory of Action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white"/>
                </a:solidFill>
              </a:rPr>
              <a:t>Develop and implement plan for </a:t>
            </a:r>
            <a:r>
              <a:rPr lang="en-US" sz="1400" dirty="0" smtClean="0">
                <a:solidFill>
                  <a:prstClr val="white"/>
                </a:solidFill>
              </a:rPr>
              <a:t>improvement (Implementation Framework)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37250" y="304800"/>
            <a:ext cx="3330550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4705" tIns="108692" rIns="108692" bIns="608564" numCol="1" spcCol="1270" anchor="t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Phase I: 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Initiate Data analysis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Conduct Infrastructure analysis (Implementation Framework)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Identify focus area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52400" y="304800"/>
            <a:ext cx="3482949" cy="199948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692" tIns="108692" rIns="1034705" bIns="608564" numCol="1" spcCol="1270" anchor="t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Phase III: 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prstClr val="white"/>
                </a:solidFill>
              </a:rPr>
              <a:t>Evaluate progress annually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prstClr val="white"/>
                </a:solidFill>
              </a:rPr>
              <a:t>Adjust plan as needed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970239" rIns="177800" bIns="17780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>
                <a:solidFill>
                  <a:prstClr val="white"/>
                </a:solidFill>
              </a:rPr>
              <a:t>How well is the solution working?</a:t>
            </a:r>
            <a:endParaRPr lang="en-US" sz="2500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970239" rIns="970239" bIns="17780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>
                <a:solidFill>
                  <a:prstClr val="white"/>
                </a:solidFill>
              </a:rPr>
              <a:t>What is the problem?</a:t>
            </a:r>
            <a:endParaRPr lang="en-US" sz="2500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77801" rIns="970240" bIns="970238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>
                <a:solidFill>
                  <a:prstClr val="black"/>
                </a:solidFill>
              </a:rPr>
              <a:t>Why is it happening?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39" tIns="177800" rIns="177800" bIns="970239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>
                <a:solidFill>
                  <a:prstClr val="white"/>
                </a:solidFill>
              </a:rPr>
              <a:t>What shall we do about it?</a:t>
            </a:r>
            <a:endParaRPr lang="en-US" sz="2500" dirty="0">
              <a:solidFill>
                <a:prstClr val="white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886200" y="3200400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SSIP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prstClr val="black"/>
                </a:solidFill>
              </a:rPr>
              <a:t>Source: Western Regional Resource Center 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Phase 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Phase and I II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Phase III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Notes from </a:t>
            </a:r>
            <a:r>
              <a:rPr lang="en-US" sz="2000" dirty="0" smtClean="0">
                <a:solidFill>
                  <a:schemeClr val="tx1"/>
                </a:solidFill>
              </a:rPr>
              <a:t>calls with OSEP State 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lvl="1" indent="0">
              <a:spcAft>
                <a:spcPts val="1000"/>
              </a:spcAft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lvl="1" indent="0">
              <a:spcAft>
                <a:spcPts val="10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chemeClr val="tx1"/>
                </a:solidFill>
              </a:rPr>
              <a:t>Stakeholder involvement: embedded through out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Analysis</a:t>
            </a:r>
          </a:p>
          <a:p>
            <a:pPr lvl="1"/>
            <a:r>
              <a:rPr lang="en-US" dirty="0" smtClean="0"/>
              <a:t>Describe how analyze key data and root causes that contribute to the results</a:t>
            </a:r>
          </a:p>
          <a:p>
            <a:pPr lvl="1"/>
            <a:r>
              <a:rPr lang="en-US" dirty="0" smtClean="0"/>
              <a:t>Multiple Data Sources</a:t>
            </a:r>
          </a:p>
          <a:p>
            <a:pPr lvl="1"/>
            <a:r>
              <a:rPr lang="en-US" dirty="0" smtClean="0"/>
              <a:t>Describe how disaggregate across multiple variables</a:t>
            </a:r>
          </a:p>
          <a:p>
            <a:pPr lvl="1"/>
            <a:r>
              <a:rPr lang="en-US" dirty="0" smtClean="0"/>
              <a:t>Identify any data quality issues</a:t>
            </a:r>
          </a:p>
          <a:p>
            <a:pPr lvl="1"/>
            <a:r>
              <a:rPr lang="en-US" dirty="0" smtClean="0"/>
              <a:t>More than 618/619 Data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Infrastructure Analysis</a:t>
            </a:r>
          </a:p>
          <a:p>
            <a:pPr lvl="1"/>
            <a:r>
              <a:rPr lang="en-US" dirty="0" smtClean="0"/>
              <a:t>What is the structure in the State to do something about this? What programs can be leveraged for support? More than special education.  </a:t>
            </a:r>
          </a:p>
          <a:p>
            <a:pPr marL="27432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SiMR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Absolutely does not have to be all districts.  Can look at a subset of districts for </a:t>
            </a:r>
            <a:r>
              <a:rPr lang="en-US" dirty="0" err="1" smtClean="0"/>
              <a:t>SiMR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6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Input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NH </a:t>
            </a:r>
            <a:r>
              <a:rPr lang="en-US" dirty="0"/>
              <a:t>State Advisory Committee on the Education of Students/Children with Disabilities </a:t>
            </a:r>
            <a:r>
              <a:rPr lang="en-US" dirty="0" smtClean="0"/>
              <a:t>(State Advisory Panel)</a:t>
            </a:r>
          </a:p>
          <a:p>
            <a:r>
              <a:rPr lang="en-US" dirty="0" smtClean="0"/>
              <a:t>Interagency Coordinating Council for Part C (ICC) (align C-B)</a:t>
            </a:r>
          </a:p>
          <a:p>
            <a:r>
              <a:rPr lang="en-US" dirty="0" smtClean="0"/>
              <a:t>Statewide Network for Preschool Special Education</a:t>
            </a:r>
          </a:p>
          <a:p>
            <a:r>
              <a:rPr lang="en-US" dirty="0" smtClean="0"/>
              <a:t>NH Association of Special Education Administrators</a:t>
            </a:r>
          </a:p>
          <a:p>
            <a:r>
              <a:rPr lang="en-US" dirty="0"/>
              <a:t>Parent Information Center (PTI)</a:t>
            </a:r>
          </a:p>
          <a:p>
            <a:r>
              <a:rPr lang="en-US" dirty="0" smtClean="0"/>
              <a:t>SSIP Stakeholder </a:t>
            </a:r>
            <a:r>
              <a:rPr lang="en-US" dirty="0"/>
              <a:t>Input group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035716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prstClr val="black"/>
                </a:solidFill>
              </a:rPr>
              <a:t>Formal </a:t>
            </a:r>
            <a:r>
              <a:rPr lang="en-US" sz="2000" dirty="0" smtClean="0">
                <a:solidFill>
                  <a:prstClr val="black"/>
                </a:solidFill>
              </a:rPr>
              <a:t>and Informal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2000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</a:rPr>
              <a:t>Ongoing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2000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</a:rPr>
              <a:t>Surveys and environmental scans (not necessarily done for SPP) 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61" y="914400"/>
            <a:ext cx="2362200" cy="99060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267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SPP/APR Data (all)</a:t>
            </a:r>
          </a:p>
          <a:p>
            <a:r>
              <a:rPr lang="en-US" dirty="0" smtClean="0"/>
              <a:t>NH Data Display (OSEP)</a:t>
            </a:r>
          </a:p>
          <a:p>
            <a:r>
              <a:rPr lang="en-US" dirty="0" smtClean="0"/>
              <a:t>Enrollment and Eligibility Figures</a:t>
            </a:r>
          </a:p>
          <a:p>
            <a:r>
              <a:rPr lang="en-US" dirty="0" smtClean="0"/>
              <a:t>SAMSA grant: Safe Schools, Healthy Schools</a:t>
            </a:r>
          </a:p>
          <a:p>
            <a:r>
              <a:rPr lang="en-US" dirty="0" smtClean="0"/>
              <a:t>Race to the Top data (not in vain)</a:t>
            </a:r>
          </a:p>
          <a:p>
            <a:r>
              <a:rPr lang="en-US" dirty="0" smtClean="0"/>
              <a:t>Governor’s Guide to Early Literacy</a:t>
            </a:r>
          </a:p>
          <a:p>
            <a:r>
              <a:rPr lang="en-US" dirty="0" smtClean="0"/>
              <a:t>Head Start Disability Data</a:t>
            </a:r>
          </a:p>
          <a:p>
            <a:r>
              <a:rPr lang="en-US" dirty="0" smtClean="0"/>
              <a:t>Other State Data (Gen Ed and Early Childhood)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Ruth.A.Littlefield\AppData\Local\Microsoft\Windows\Temporary Internet Files\Content.IE5\1Q046SH6\MP9004387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685322" cy="120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</a:t>
            </a:r>
            <a:br>
              <a:rPr lang="en-US" dirty="0"/>
            </a:b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Secondary Transition </a:t>
            </a:r>
            <a:r>
              <a:rPr lang="en-US" dirty="0" err="1" smtClean="0"/>
              <a:t>CoP</a:t>
            </a:r>
            <a:endParaRPr lang="en-US" dirty="0" smtClean="0"/>
          </a:p>
          <a:p>
            <a:r>
              <a:rPr lang="en-US" dirty="0" smtClean="0"/>
              <a:t>NH Connections School and Family Partnerships </a:t>
            </a:r>
          </a:p>
          <a:p>
            <a:r>
              <a:rPr lang="en-US" dirty="0" smtClean="0"/>
              <a:t>Next Steps NH: College, Career and Life Readiness (NH SPDG)</a:t>
            </a:r>
          </a:p>
          <a:p>
            <a:r>
              <a:rPr lang="en-US" dirty="0" smtClean="0"/>
              <a:t>NHDOE Accountably and Assessment and Integrated Programs</a:t>
            </a:r>
          </a:p>
          <a:p>
            <a:r>
              <a:rPr lang="en-US" dirty="0" smtClean="0"/>
              <a:t>NHDOE Innovations (Gen ED)</a:t>
            </a:r>
          </a:p>
          <a:p>
            <a:r>
              <a:rPr lang="en-US" dirty="0" smtClean="0"/>
              <a:t>State </a:t>
            </a:r>
            <a:r>
              <a:rPr lang="en-US" dirty="0"/>
              <a:t>Advisory Council for Early Childhood (Spark-NH</a:t>
            </a:r>
            <a:r>
              <a:rPr lang="en-US" dirty="0" smtClean="0"/>
              <a:t>)</a:t>
            </a:r>
          </a:p>
          <a:p>
            <a:r>
              <a:rPr lang="en-US" dirty="0"/>
              <a:t>NH Early Comprehensive Strategic Plan for Early Childhood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 descr="C:\Users\Ruth.A.Littlefield\AppData\Local\Microsoft\Windows\Temporary Internet Files\Content.IE5\O43DYL8X\MC9004412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16" y="685800"/>
            <a:ext cx="2362200" cy="99060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685800"/>
            <a:ext cx="5715000" cy="5638800"/>
          </a:xfrm>
        </p:spPr>
        <p:txBody>
          <a:bodyPr/>
          <a:lstStyle/>
          <a:p>
            <a:r>
              <a:rPr lang="en-US" dirty="0" smtClean="0"/>
              <a:t>Begin in-depth analysis of child Outcome Data</a:t>
            </a:r>
          </a:p>
          <a:p>
            <a:pPr lvl="1"/>
            <a:r>
              <a:rPr lang="en-US" dirty="0" smtClean="0"/>
              <a:t>Compare to National Results</a:t>
            </a:r>
          </a:p>
          <a:p>
            <a:pPr lvl="1"/>
            <a:r>
              <a:rPr lang="en-US" dirty="0" smtClean="0"/>
              <a:t>Compare tool to tool</a:t>
            </a:r>
          </a:p>
          <a:p>
            <a:pPr lvl="1"/>
            <a:r>
              <a:rPr lang="en-US" dirty="0" smtClean="0"/>
              <a:t>Review Cell Size(of 174 districts, 88 have fewer than 5 exiting, 34 have 6-10 exiting and only 7 have more than 25)</a:t>
            </a:r>
          </a:p>
          <a:p>
            <a:pPr lvl="1"/>
            <a:r>
              <a:rPr lang="en-US" dirty="0" smtClean="0"/>
              <a:t>District Enrollment for PSE</a:t>
            </a:r>
          </a:p>
          <a:p>
            <a:pPr lvl="1"/>
            <a:r>
              <a:rPr lang="en-US" dirty="0" smtClean="0"/>
              <a:t>Compare over time (targets, SS1 and SS2 by Outcome area)</a:t>
            </a:r>
          </a:p>
          <a:p>
            <a:pPr lvl="1"/>
            <a:r>
              <a:rPr lang="en-US" dirty="0" smtClean="0"/>
              <a:t>LRE data, Parent Survey, Kindergarten Entry, Exit Part C, Referral Source</a:t>
            </a:r>
          </a:p>
          <a:p>
            <a:pPr lvl="1"/>
            <a:r>
              <a:rPr lang="en-US" dirty="0" smtClean="0"/>
              <a:t>Identify data challenges/limitations</a:t>
            </a:r>
          </a:p>
          <a:p>
            <a:pPr lvl="1"/>
            <a:endParaRPr lang="en-US" dirty="0"/>
          </a:p>
        </p:txBody>
      </p:sp>
      <p:pic>
        <p:nvPicPr>
          <p:cNvPr id="3075" name="Picture 3" descr="C:\Users\Ruth.A.Littlefield\AppData\Local\Microsoft\Windows\Temporary Internet Files\Content.IE5\O43DYL8X\MP9004265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6" y="2362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Drill Down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Can get messy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685800"/>
            <a:ext cx="4057650" cy="5410200"/>
          </a:xfrm>
        </p:spPr>
      </p:pic>
    </p:spTree>
    <p:extLst>
      <p:ext uri="{BB962C8B-B14F-4D97-AF65-F5344CB8AC3E}">
        <p14:creationId xmlns:p14="http://schemas.microsoft.com/office/powerpoint/2010/main" val="34805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in Completing Phase I?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Broad analysis</a:t>
            </a:r>
          </a:p>
          <a:p>
            <a:pPr lvl="1"/>
            <a:r>
              <a:rPr lang="en-US" dirty="0" smtClean="0"/>
              <a:t>In-depth and Root </a:t>
            </a:r>
            <a:r>
              <a:rPr lang="en-US" dirty="0"/>
              <a:t>Cause Analysis</a:t>
            </a:r>
          </a:p>
          <a:p>
            <a:r>
              <a:rPr lang="en-US" dirty="0"/>
              <a:t>Infrastructure analysis</a:t>
            </a:r>
          </a:p>
          <a:p>
            <a:r>
              <a:rPr lang="en-US" dirty="0"/>
              <a:t>State Identified Measurable Result(s) (</a:t>
            </a:r>
            <a:r>
              <a:rPr lang="en-US" dirty="0" err="1"/>
              <a:t>SiMR</a:t>
            </a:r>
            <a:r>
              <a:rPr lang="en-US" dirty="0"/>
              <a:t>) for Children with Disabilities</a:t>
            </a:r>
          </a:p>
          <a:p>
            <a:r>
              <a:rPr lang="en-US" dirty="0"/>
              <a:t>Identification of Improvement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2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Pairing Indicator 6 with Indicator 7 (by district)</a:t>
            </a:r>
          </a:p>
          <a:p>
            <a:r>
              <a:rPr lang="en-US" dirty="0" smtClean="0"/>
              <a:t>Considering factors such as:</a:t>
            </a:r>
          </a:p>
          <a:p>
            <a:pPr lvl="1"/>
            <a:r>
              <a:rPr lang="en-US" dirty="0" smtClean="0"/>
              <a:t>Race/ethnicity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Regional differences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ural vs urban (District Size)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eferral source (Part C and other)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Infrastructure Drill </a:t>
            </a:r>
            <a:r>
              <a:rPr lang="en-US" dirty="0"/>
              <a:t>down </a:t>
            </a:r>
            <a:endParaRPr lang="en-US" dirty="0" smtClean="0"/>
          </a:p>
          <a:p>
            <a:pPr lvl="1"/>
            <a:r>
              <a:rPr lang="en-US" dirty="0" smtClean="0"/>
              <a:t>Spark NH (EC Advisory Council)</a:t>
            </a:r>
          </a:p>
          <a:p>
            <a:pPr lvl="1"/>
            <a:r>
              <a:rPr lang="en-US" dirty="0" smtClean="0"/>
              <a:t>Family Centered Early Supports and Services (Part C)</a:t>
            </a:r>
          </a:p>
          <a:p>
            <a:pPr lvl="1"/>
            <a:r>
              <a:rPr lang="en-US" dirty="0" smtClean="0"/>
              <a:t>Title 1</a:t>
            </a:r>
          </a:p>
          <a:p>
            <a:pPr lvl="1"/>
            <a:r>
              <a:rPr lang="en-US" dirty="0" smtClean="0"/>
              <a:t>Preschool Special Education Special Projects (networks, TA systems)</a:t>
            </a:r>
          </a:p>
          <a:p>
            <a:pPr lvl="2"/>
            <a:r>
              <a:rPr lang="en-US" dirty="0" smtClean="0"/>
              <a:t>SEE-Change</a:t>
            </a:r>
          </a:p>
          <a:p>
            <a:pPr lvl="1"/>
            <a:r>
              <a:rPr lang="en-US" dirty="0" smtClean="0"/>
              <a:t>TQRIS &amp;Early Learning Standards</a:t>
            </a:r>
          </a:p>
          <a:p>
            <a:pPr lvl="1"/>
            <a:r>
              <a:rPr lang="en-US" dirty="0" smtClean="0"/>
              <a:t>NH Association of School Principals and Coos Coalition for Young Children and Families</a:t>
            </a:r>
          </a:p>
          <a:p>
            <a:pPr lvl="1"/>
            <a:r>
              <a:rPr lang="en-US" dirty="0" smtClean="0"/>
              <a:t>Infant Mental Health Association</a:t>
            </a:r>
          </a:p>
          <a:p>
            <a:pPr lvl="1"/>
            <a:r>
              <a:rPr lang="en-US" dirty="0" smtClean="0"/>
              <a:t>Institutes of Higher Education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Ruth.A.Littlefield\AppData\Local\Microsoft\Windows\Temporary Internet Files\Content.IE5\WA1R59RL\MP9102163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57400"/>
            <a:ext cx="348996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21" y="1752600"/>
            <a:ext cx="2362200" cy="990600"/>
          </a:xfrm>
        </p:spPr>
        <p:txBody>
          <a:bodyPr/>
          <a:lstStyle/>
          <a:p>
            <a:r>
              <a:rPr lang="en-US" dirty="0" smtClean="0"/>
              <a:t>Student Identified Measurable Result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SiMR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Improved Outcome(s) for Preschool Special Education</a:t>
            </a:r>
          </a:p>
          <a:p>
            <a:pPr lvl="1"/>
            <a:r>
              <a:rPr lang="en-US" dirty="0" smtClean="0"/>
              <a:t>One or more of the Indicator 7 Outcomes (or subset of this)</a:t>
            </a:r>
          </a:p>
          <a:p>
            <a:pPr lvl="1"/>
            <a:r>
              <a:rPr lang="en-US" dirty="0" smtClean="0"/>
              <a:t>May be a subset of districts that are identified to start</a:t>
            </a:r>
          </a:p>
          <a:p>
            <a:pPr lvl="1"/>
            <a:r>
              <a:rPr lang="en-US" dirty="0" smtClean="0"/>
              <a:t>Scale-up and Sustainability</a:t>
            </a:r>
          </a:p>
          <a:p>
            <a:pPr lvl="1"/>
            <a:r>
              <a:rPr lang="en-US" dirty="0" smtClean="0"/>
              <a:t>Based on Data and Infrastructure</a:t>
            </a:r>
          </a:p>
          <a:p>
            <a:pPr lvl="1"/>
            <a:r>
              <a:rPr lang="en-US" dirty="0" smtClean="0"/>
              <a:t>Stakeholder input</a:t>
            </a:r>
          </a:p>
          <a:p>
            <a:pPr lvl="1"/>
            <a:r>
              <a:rPr lang="en-US" dirty="0" smtClean="0"/>
              <a:t>Implementation Science and DEC RP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Still asking: what does a </a:t>
            </a:r>
            <a:r>
              <a:rPr lang="en-US" dirty="0" err="1" smtClean="0"/>
              <a:t>SiMR</a:t>
            </a:r>
            <a:r>
              <a:rPr lang="en-US" dirty="0" smtClean="0"/>
              <a:t> need to look like?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Users\Ruth.A.Littlefield\AppData\Local\Microsoft\Windows\Temporary Internet Files\Content.IE5\WA1R59RL\MC900048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5" y="3515408"/>
            <a:ext cx="1839913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676400"/>
          </a:xfrm>
        </p:spPr>
        <p:txBody>
          <a:bodyPr/>
          <a:lstStyle/>
          <a:p>
            <a:r>
              <a:rPr lang="en-US" dirty="0" smtClean="0"/>
              <a:t>Improvement Activities</a:t>
            </a:r>
            <a:br>
              <a:rPr lang="en-US" dirty="0" smtClean="0"/>
            </a:br>
            <a:r>
              <a:rPr lang="en-US" dirty="0" smtClean="0"/>
              <a:t>and Theory of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819400"/>
            <a:ext cx="2362200" cy="3306763"/>
          </a:xfrm>
        </p:spPr>
        <p:txBody>
          <a:bodyPr/>
          <a:lstStyle/>
          <a:p>
            <a:r>
              <a:rPr lang="en-US" sz="2400" dirty="0"/>
              <a:t>To Be Determined…..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more 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rill-down of data and root cause analysis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Exploration of infrastructure (strengths and weaknesses)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Stakeholder input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Discussion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457200"/>
            <a:r>
              <a:rPr lang="en-US" dirty="0" smtClean="0"/>
              <a:t>At your table decide if you will discuss:</a:t>
            </a:r>
          </a:p>
          <a:p>
            <a:pPr marL="971550" lvl="1" indent="-457200"/>
            <a:r>
              <a:rPr lang="en-US" dirty="0" smtClean="0"/>
              <a:t>data analysis</a:t>
            </a:r>
          </a:p>
          <a:p>
            <a:pPr marL="971550" lvl="1" indent="-457200"/>
            <a:r>
              <a:rPr lang="en-US" dirty="0" smtClean="0"/>
              <a:t>infrastructure analysis</a:t>
            </a:r>
          </a:p>
          <a:p>
            <a:pPr marL="571500" indent="-457200"/>
            <a:r>
              <a:rPr lang="en-US" dirty="0" smtClean="0"/>
              <a:t>Discuss </a:t>
            </a:r>
            <a:r>
              <a:rPr lang="en-US" dirty="0"/>
              <a:t>the following:</a:t>
            </a:r>
          </a:p>
          <a:p>
            <a:pPr marL="971550" lvl="1" indent="-457200"/>
            <a:r>
              <a:rPr lang="en-US" dirty="0"/>
              <a:t>What is working well</a:t>
            </a:r>
          </a:p>
          <a:p>
            <a:pPr marL="971550" lvl="1" indent="-457200"/>
            <a:r>
              <a:rPr lang="en-US" dirty="0"/>
              <a:t>How you designed your process for conducting analysis of this component to help you identify improvement strategies</a:t>
            </a:r>
          </a:p>
          <a:p>
            <a:pPr marL="971550" lvl="1" indent="-457200"/>
            <a:r>
              <a:rPr lang="en-US" dirty="0"/>
              <a:t>Lessons Learned</a:t>
            </a:r>
          </a:p>
          <a:p>
            <a:pPr marL="571500" indent="-457200"/>
            <a:r>
              <a:rPr lang="en-US" dirty="0"/>
              <a:t>Decide what 1 item to share back with the full group </a:t>
            </a:r>
            <a:r>
              <a:rPr lang="en-US" dirty="0" smtClean="0"/>
              <a:t>from each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9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Group Discussion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thoughts about your </a:t>
            </a:r>
            <a:r>
              <a:rPr lang="en-US" dirty="0" err="1"/>
              <a:t>SiMR</a:t>
            </a:r>
            <a:r>
              <a:rPr lang="en-US" dirty="0"/>
              <a:t>?  </a:t>
            </a:r>
          </a:p>
          <a:p>
            <a:r>
              <a:rPr lang="en-US" dirty="0"/>
              <a:t>What might it look like?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70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Stacy Kong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stacy.kong@doh.hawaii.gov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Littlefield, Ruth </a:t>
            </a:r>
            <a:r>
              <a:rPr lang="en-US" dirty="0" smtClean="0">
                <a:hlinkClick r:id="rId3"/>
              </a:rPr>
              <a:t>Ruth.Littlefield@doe.nh.gov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Brenda Sharp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Brenda.Sharp@LA.gov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Anne Lucas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Anne.Lucas@unc.edu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3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83362" y="4105922"/>
            <a:ext cx="7110726" cy="100584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State Identified Measurable Result(s)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476646" y="101594"/>
            <a:ext cx="8138452" cy="1727205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Coherent  Improvement Strategies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Theory of Action</a:t>
            </a:r>
          </a:p>
        </p:txBody>
      </p:sp>
      <p:sp>
        <p:nvSpPr>
          <p:cNvPr id="9" name="Up Arrow 8"/>
          <p:cNvSpPr/>
          <p:nvPr/>
        </p:nvSpPr>
        <p:spPr>
          <a:xfrm>
            <a:off x="4116120" y="1981200"/>
            <a:ext cx="1096014" cy="2108200"/>
          </a:xfrm>
          <a:prstGeom prst="upArrow">
            <a:avLst>
              <a:gd name="adj1" fmla="val 50000"/>
              <a:gd name="adj2" fmla="val 50993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7160" y="2528091"/>
            <a:ext cx="2843528" cy="1280160"/>
          </a:xfrm>
          <a:prstGeom prst="roundRect">
            <a:avLst/>
          </a:prstGeom>
          <a:solidFill>
            <a:srgbClr val="466A34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In-depth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50888" y="2528570"/>
            <a:ext cx="2757174" cy="1280160"/>
          </a:xfrm>
          <a:prstGeom prst="roundRect">
            <a:avLst/>
          </a:prstGeom>
          <a:solidFill>
            <a:srgbClr val="466A34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In-depth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Infrastructure Analysis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101594"/>
            <a:ext cx="2428924" cy="334486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Phase I Components</a:t>
            </a:r>
          </a:p>
        </p:txBody>
      </p:sp>
      <p:sp>
        <p:nvSpPr>
          <p:cNvPr id="18" name="Curved Right Arrow 17"/>
          <p:cNvSpPr/>
          <p:nvPr/>
        </p:nvSpPr>
        <p:spPr>
          <a:xfrm>
            <a:off x="193675" y="3579813"/>
            <a:ext cx="736600" cy="790575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8245475" y="3579813"/>
            <a:ext cx="738188" cy="790575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0357085">
            <a:off x="8329613" y="4645025"/>
            <a:ext cx="720725" cy="947738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1744535">
            <a:off x="115888" y="4633913"/>
            <a:ext cx="722312" cy="950912"/>
          </a:xfrm>
          <a:prstGeom prst="curvedLeft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4488" y="5635263"/>
            <a:ext cx="1600200" cy="7655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What is the problem?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8967" y="5362627"/>
            <a:ext cx="2899321" cy="1280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Broad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Data Analysis</a:t>
            </a: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24254" y="5351149"/>
            <a:ext cx="2896840" cy="1280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Broad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Infrastructure Analysis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1294" y="2768600"/>
            <a:ext cx="1542960" cy="811910"/>
          </a:xfrm>
          <a:prstGeom prst="roundRect">
            <a:avLst/>
          </a:prstGeom>
          <a:solidFill>
            <a:srgbClr val="466A34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Why is it happening?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78175" y="1562100"/>
            <a:ext cx="2971800" cy="533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What will be do about it?</a:t>
            </a:r>
          </a:p>
        </p:txBody>
      </p:sp>
    </p:spTree>
    <p:extLst>
      <p:ext uri="{BB962C8B-B14F-4D97-AF65-F5344CB8AC3E}">
        <p14:creationId xmlns:p14="http://schemas.microsoft.com/office/powerpoint/2010/main" val="34173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Coherent Improvement Strategies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848600" cy="48768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Must provide explanation of: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How improvement strategies were selected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Why they are sound, logical and aligned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How they will lead to measurable improvement in </a:t>
            </a:r>
            <a:r>
              <a:rPr lang="en-US" altLang="en-US" dirty="0" err="1" smtClean="0">
                <a:ea typeface="ＭＳ Ｐゴシック" pitchFamily="34" charset="-128"/>
              </a:rPr>
              <a:t>SiMR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050" name="Picture 2" descr="C:\Users\Anne Lucas\AppData\Local\Microsoft\Windows\Temporary Internet Files\Content.IE5\6QM07DTE\MC9004392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32004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1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Coherent Improvement Strategies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Includes strategies, identified through Data and State Infrastructure Analyses, that are needed to: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Improve State infrastructure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To support EIS program and/or EIS provider implementation of evidence-based practices to improve </a:t>
            </a:r>
            <a:r>
              <a:rPr lang="en-US" altLang="en-US" dirty="0" err="1" smtClean="0">
                <a:ea typeface="ＭＳ Ｐゴシック" pitchFamily="34" charset="-128"/>
              </a:rPr>
              <a:t>SiMR</a:t>
            </a:r>
            <a:endParaRPr lang="en-US" alt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4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6523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Coherent Improvement Strategies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5943600" cy="4191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Describe how implementation of improvement strategies will:</a:t>
            </a:r>
          </a:p>
          <a:p>
            <a:pPr lvl="1"/>
            <a:r>
              <a:rPr lang="en-US" altLang="en-US" sz="2600" dirty="0" smtClean="0">
                <a:ea typeface="ＭＳ Ｐゴシック" pitchFamily="34" charset="-128"/>
              </a:rPr>
              <a:t>Address identified root causes for low performance </a:t>
            </a:r>
          </a:p>
          <a:p>
            <a:pPr lvl="1"/>
            <a:r>
              <a:rPr lang="en-US" altLang="en-US" sz="2600" dirty="0" smtClean="0">
                <a:ea typeface="ＭＳ Ｐゴシック" pitchFamily="34" charset="-128"/>
              </a:rPr>
              <a:t>Ultimately build EIS program and/or EIS provider capacity to achieve the </a:t>
            </a:r>
            <a:r>
              <a:rPr lang="en-US" altLang="en-US" sz="2600" dirty="0" err="1" smtClean="0">
                <a:ea typeface="ＭＳ Ｐゴシック" pitchFamily="34" charset="-128"/>
              </a:rPr>
              <a:t>SiMR</a:t>
            </a:r>
            <a:endParaRPr lang="en-US" altLang="en-US" sz="2600" dirty="0" smtClean="0">
              <a:ea typeface="ＭＳ Ｐゴシック" pitchFamily="34" charset="-128"/>
            </a:endParaRPr>
          </a:p>
        </p:txBody>
      </p:sp>
      <p:pic>
        <p:nvPicPr>
          <p:cNvPr id="4" name="Picture 7" descr="C:\Users\ckasprza\AppData\Local\Microsoft\Windows\Temporary Internet Files\Content.IE5\451EB010\MC9000301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13042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2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6.mp3"/>
  <p:tag name="PPSNARRATION" val="16,-154570747,N:\ECTA Center\Presentations\2014 - SSIP-1-2\SSIP-1-1-Overview.ppc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4001562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cess04_16x9.potx" id="{948F7032-B2AB-41B3-AE97-712995A7FE85}" vid="{A1454562-8AB1-4F49-B342-1C5B3989EC40}"/>
    </a:ext>
  </a:extLst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p936[1] 1">
    <a:dk1>
      <a:srgbClr val="000000"/>
    </a:dk1>
    <a:lt1>
      <a:srgbClr val="FFFFFF"/>
    </a:lt1>
    <a:dk2>
      <a:srgbClr val="301800"/>
    </a:dk2>
    <a:lt2>
      <a:srgbClr val="614020"/>
    </a:lt2>
    <a:accent1>
      <a:srgbClr val="B38961"/>
    </a:accent1>
    <a:accent2>
      <a:srgbClr val="996633"/>
    </a:accent2>
    <a:accent3>
      <a:srgbClr val="FFFFFF"/>
    </a:accent3>
    <a:accent4>
      <a:srgbClr val="000000"/>
    </a:accent4>
    <a:accent5>
      <a:srgbClr val="D6C4B7"/>
    </a:accent5>
    <a:accent6>
      <a:srgbClr val="8A5C2D"/>
    </a:accent6>
    <a:hlink>
      <a:srgbClr val="9D9C81"/>
    </a:hlink>
    <a:folHlink>
      <a:srgbClr val="B2B2B2"/>
    </a:folHlink>
  </a:clrScheme>
  <a:fontScheme name="tp936[1]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p936[1] 1">
    <a:dk1>
      <a:srgbClr val="000000"/>
    </a:dk1>
    <a:lt1>
      <a:srgbClr val="FFFFFF"/>
    </a:lt1>
    <a:dk2>
      <a:srgbClr val="301800"/>
    </a:dk2>
    <a:lt2>
      <a:srgbClr val="614020"/>
    </a:lt2>
    <a:accent1>
      <a:srgbClr val="B38961"/>
    </a:accent1>
    <a:accent2>
      <a:srgbClr val="996633"/>
    </a:accent2>
    <a:accent3>
      <a:srgbClr val="FFFFFF"/>
    </a:accent3>
    <a:accent4>
      <a:srgbClr val="000000"/>
    </a:accent4>
    <a:accent5>
      <a:srgbClr val="D6C4B7"/>
    </a:accent5>
    <a:accent6>
      <a:srgbClr val="8A5C2D"/>
    </a:accent6>
    <a:hlink>
      <a:srgbClr val="9D9C81"/>
    </a:hlink>
    <a:folHlink>
      <a:srgbClr val="B2B2B2"/>
    </a:folHlink>
  </a:clrScheme>
  <a:fontScheme name="tp936[1]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p936[1] 1">
    <a:dk1>
      <a:srgbClr val="000000"/>
    </a:dk1>
    <a:lt1>
      <a:srgbClr val="FFFFFF"/>
    </a:lt1>
    <a:dk2>
      <a:srgbClr val="301800"/>
    </a:dk2>
    <a:lt2>
      <a:srgbClr val="614020"/>
    </a:lt2>
    <a:accent1>
      <a:srgbClr val="B38961"/>
    </a:accent1>
    <a:accent2>
      <a:srgbClr val="996633"/>
    </a:accent2>
    <a:accent3>
      <a:srgbClr val="FFFFFF"/>
    </a:accent3>
    <a:accent4>
      <a:srgbClr val="000000"/>
    </a:accent4>
    <a:accent5>
      <a:srgbClr val="D6C4B7"/>
    </a:accent5>
    <a:accent6>
      <a:srgbClr val="8A5C2D"/>
    </a:accent6>
    <a:hlink>
      <a:srgbClr val="9D9C81"/>
    </a:hlink>
    <a:folHlink>
      <a:srgbClr val="B2B2B2"/>
    </a:folHlink>
  </a:clrScheme>
  <a:fontScheme name="tp936[1]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2405</Words>
  <Application>Microsoft Office PowerPoint</Application>
  <PresentationFormat>On-screen Show (4:3)</PresentationFormat>
  <Paragraphs>542</Paragraphs>
  <Slides>56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Office Theme</vt:lpstr>
      <vt:lpstr>Spring</vt:lpstr>
      <vt:lpstr>TS104001562</vt:lpstr>
      <vt:lpstr>Civic</vt:lpstr>
      <vt:lpstr>1_Office Theme</vt:lpstr>
      <vt:lpstr>Finishing Phase I: Improving Results through Systemic Improvement Planning  </vt:lpstr>
      <vt:lpstr>Session Goals</vt:lpstr>
      <vt:lpstr>Session Outline</vt:lpstr>
      <vt:lpstr>SSIP Activities by Phase</vt:lpstr>
      <vt:lpstr>Where Are You in Completing Phase I?</vt:lpstr>
      <vt:lpstr>PowerPoint Presentation</vt:lpstr>
      <vt:lpstr>Coherent Improvement Strategies</vt:lpstr>
      <vt:lpstr>Coherent Improvement Strategies</vt:lpstr>
      <vt:lpstr>Coherent Improvement Strategies</vt:lpstr>
      <vt:lpstr>Suggested Process</vt:lpstr>
      <vt:lpstr>Potential Selection Criteria</vt:lpstr>
      <vt:lpstr>Suggested Considerations</vt:lpstr>
      <vt:lpstr>PowerPoint Presentation</vt:lpstr>
      <vt:lpstr>State Sharing</vt:lpstr>
      <vt:lpstr>State Systemic Improvement Plan (SSIP)</vt:lpstr>
      <vt:lpstr>SSIP Involvement</vt:lpstr>
      <vt:lpstr>Phase I – Data Analysis</vt:lpstr>
      <vt:lpstr>PowerPoint Presentation</vt:lpstr>
      <vt:lpstr>PowerPoint Presentation</vt:lpstr>
      <vt:lpstr>PowerPoint Presentation</vt:lpstr>
      <vt:lpstr>PowerPoint Presentation</vt:lpstr>
      <vt:lpstr>Focus Area  “Social Emotional Skills”</vt:lpstr>
      <vt:lpstr>Phase I – Infrastructure Analysis</vt:lpstr>
      <vt:lpstr>Infrastructure Analysis – Key Points</vt:lpstr>
      <vt:lpstr>Infrastructure Analysis – Key Points</vt:lpstr>
      <vt:lpstr>Phase I – Focus Area</vt:lpstr>
      <vt:lpstr>Phase I – Root Cause Analysis</vt:lpstr>
      <vt:lpstr>SSIP Status</vt:lpstr>
      <vt:lpstr>Next Steps</vt:lpstr>
      <vt:lpstr>PowerPoint Presentation</vt:lpstr>
      <vt:lpstr>Louisiana: SICC  Strategic Plan and State System Improvement Process (SSIP)</vt:lpstr>
      <vt:lpstr>Stakeholder involvement in EarlySteps  </vt:lpstr>
      <vt:lpstr>PowerPoint Presentation</vt:lpstr>
      <vt:lpstr>Where to Start?    </vt:lpstr>
      <vt:lpstr>          </vt:lpstr>
      <vt:lpstr>PowerPoint Presentation</vt:lpstr>
      <vt:lpstr>Trend View</vt:lpstr>
      <vt:lpstr>PowerPoint Presentation</vt:lpstr>
      <vt:lpstr>PowerPoint Presentation</vt:lpstr>
      <vt:lpstr>PowerPoint Presentation</vt:lpstr>
      <vt:lpstr>Next Steps: </vt:lpstr>
      <vt:lpstr>New Hampshire: On the road to Improving Outcomes for Children with Disabilities</vt:lpstr>
      <vt:lpstr>PowerPoint Presentation</vt:lpstr>
      <vt:lpstr>Notes from calls with OSEP State Contact</vt:lpstr>
      <vt:lpstr>Stakeholder Input</vt:lpstr>
      <vt:lpstr>Data Analysis</vt:lpstr>
      <vt:lpstr>Infrastructure  Analysis</vt:lpstr>
      <vt:lpstr>Data Analysis</vt:lpstr>
      <vt:lpstr>Data Drill Down</vt:lpstr>
      <vt:lpstr>Data </vt:lpstr>
      <vt:lpstr>Infrastructure Analysis</vt:lpstr>
      <vt:lpstr>Student Identified Measurable Result (SiMR)</vt:lpstr>
      <vt:lpstr>Improvement Activities and Theory of Action</vt:lpstr>
      <vt:lpstr>Small Group Discussion</vt:lpstr>
      <vt:lpstr>Large Group Discussion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Lucas</dc:creator>
  <cp:lastModifiedBy>Crystal Garcia</cp:lastModifiedBy>
  <cp:revision>45</cp:revision>
  <dcterms:created xsi:type="dcterms:W3CDTF">2014-08-18T19:22:11Z</dcterms:created>
  <dcterms:modified xsi:type="dcterms:W3CDTF">2014-09-05T22:09:36Z</dcterms:modified>
</cp:coreProperties>
</file>