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82" r:id="rId3"/>
    <p:sldId id="283" r:id="rId4"/>
    <p:sldId id="258"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314" r:id="rId20"/>
    <p:sldId id="262" r:id="rId21"/>
    <p:sldId id="315" r:id="rId22"/>
    <p:sldId id="317" r:id="rId23"/>
    <p:sldId id="264" r:id="rId24"/>
    <p:sldId id="266" r:id="rId25"/>
    <p:sldId id="263" r:id="rId26"/>
    <p:sldId id="267" r:id="rId27"/>
    <p:sldId id="268" r:id="rId28"/>
    <p:sldId id="269" r:id="rId29"/>
    <p:sldId id="316" r:id="rId30"/>
    <p:sldId id="270" r:id="rId31"/>
    <p:sldId id="318" r:id="rId32"/>
    <p:sldId id="319" r:id="rId33"/>
    <p:sldId id="271"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5B995-AB1C-4E59-9AB2-EEFCC1372EE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5A51CFCD-B7E7-4EDC-A96D-46E8CDE781ED}">
      <dgm:prSet phldrT="[Text]"/>
      <dgm:spPr/>
      <dgm:t>
        <a:bodyPr/>
        <a:lstStyle/>
        <a:p>
          <a:r>
            <a:rPr lang="en-US" dirty="0" smtClean="0"/>
            <a:t>Guidance</a:t>
          </a:r>
          <a:endParaRPr lang="en-US" dirty="0"/>
        </a:p>
      </dgm:t>
    </dgm:pt>
    <dgm:pt modelId="{1C85142A-7AD9-4DAB-A7E8-4EB20505C97F}" type="parTrans" cxnId="{3C814F04-2A42-466C-9FA7-66C9EFCBB9E2}">
      <dgm:prSet/>
      <dgm:spPr/>
      <dgm:t>
        <a:bodyPr/>
        <a:lstStyle/>
        <a:p>
          <a:endParaRPr lang="en-US"/>
        </a:p>
      </dgm:t>
    </dgm:pt>
    <dgm:pt modelId="{69FCB6EE-A09F-49E5-8B79-E92D28487477}" type="sibTrans" cxnId="{3C814F04-2A42-466C-9FA7-66C9EFCBB9E2}">
      <dgm:prSet/>
      <dgm:spPr/>
      <dgm:t>
        <a:bodyPr/>
        <a:lstStyle/>
        <a:p>
          <a:endParaRPr lang="en-US"/>
        </a:p>
      </dgm:t>
    </dgm:pt>
    <dgm:pt modelId="{574CBF6D-AF96-41BE-9C24-91FC65621A20}">
      <dgm:prSet phldrT="[Text]"/>
      <dgm:spPr/>
      <dgm:t>
        <a:bodyPr/>
        <a:lstStyle/>
        <a:p>
          <a:r>
            <a:rPr lang="en-US" dirty="0" smtClean="0"/>
            <a:t>Onsite Regional Trainings</a:t>
          </a:r>
          <a:endParaRPr lang="en-US" dirty="0"/>
        </a:p>
      </dgm:t>
    </dgm:pt>
    <dgm:pt modelId="{00E7713C-37A5-4ED4-A9FE-8DCE7F5E24E1}" type="parTrans" cxnId="{82AD5AA2-321E-4A72-B152-96A0CA25FE82}">
      <dgm:prSet/>
      <dgm:spPr/>
      <dgm:t>
        <a:bodyPr/>
        <a:lstStyle/>
        <a:p>
          <a:endParaRPr lang="en-US"/>
        </a:p>
      </dgm:t>
    </dgm:pt>
    <dgm:pt modelId="{013D1C33-F175-4A6C-A836-B7D9BFBFE8F0}" type="sibTrans" cxnId="{82AD5AA2-321E-4A72-B152-96A0CA25FE82}">
      <dgm:prSet/>
      <dgm:spPr/>
      <dgm:t>
        <a:bodyPr/>
        <a:lstStyle/>
        <a:p>
          <a:endParaRPr lang="en-US"/>
        </a:p>
      </dgm:t>
    </dgm:pt>
    <dgm:pt modelId="{A752610D-E4B0-40A4-9E1C-3A7C211B0577}">
      <dgm:prSet phldrT="[Text]"/>
      <dgm:spPr/>
      <dgm:t>
        <a:bodyPr/>
        <a:lstStyle/>
        <a:p>
          <a:r>
            <a:rPr lang="en-US" dirty="0" smtClean="0"/>
            <a:t>Data Standards</a:t>
          </a:r>
          <a:endParaRPr lang="en-US" dirty="0"/>
        </a:p>
      </dgm:t>
    </dgm:pt>
    <dgm:pt modelId="{8D61EA50-CD46-4265-87CE-21A505638EEE}" type="parTrans" cxnId="{87D52729-3710-451A-8EC5-4826F653D9B8}">
      <dgm:prSet/>
      <dgm:spPr/>
      <dgm:t>
        <a:bodyPr/>
        <a:lstStyle/>
        <a:p>
          <a:endParaRPr lang="en-US"/>
        </a:p>
      </dgm:t>
    </dgm:pt>
    <dgm:pt modelId="{3A506989-A1D9-4566-BFFF-24AB83DEC5C0}" type="sibTrans" cxnId="{87D52729-3710-451A-8EC5-4826F653D9B8}">
      <dgm:prSet/>
      <dgm:spPr/>
      <dgm:t>
        <a:bodyPr/>
        <a:lstStyle/>
        <a:p>
          <a:endParaRPr lang="en-US"/>
        </a:p>
      </dgm:t>
    </dgm:pt>
    <dgm:pt modelId="{7665E864-3609-4965-AA24-CAA1ACC54BDB}">
      <dgm:prSet phldrT="[Text]"/>
      <dgm:spPr/>
      <dgm:t>
        <a:bodyPr/>
        <a:lstStyle/>
        <a:p>
          <a:r>
            <a:rPr lang="en-US" dirty="0" smtClean="0"/>
            <a:t>Technical Assistance</a:t>
          </a:r>
          <a:endParaRPr lang="en-US" dirty="0"/>
        </a:p>
      </dgm:t>
    </dgm:pt>
    <dgm:pt modelId="{E2342D8C-768A-455C-9020-B5BB54E84EEB}" type="parTrans" cxnId="{7796BB93-F73C-4A6D-A8D7-3A5394792A49}">
      <dgm:prSet/>
      <dgm:spPr/>
      <dgm:t>
        <a:bodyPr/>
        <a:lstStyle/>
        <a:p>
          <a:endParaRPr lang="en-US"/>
        </a:p>
      </dgm:t>
    </dgm:pt>
    <dgm:pt modelId="{0DEB83F3-E841-4B83-A13B-7CC22B530433}" type="sibTrans" cxnId="{7796BB93-F73C-4A6D-A8D7-3A5394792A49}">
      <dgm:prSet/>
      <dgm:spPr/>
      <dgm:t>
        <a:bodyPr/>
        <a:lstStyle/>
        <a:p>
          <a:endParaRPr lang="en-US"/>
        </a:p>
      </dgm:t>
    </dgm:pt>
    <dgm:pt modelId="{23FA3924-007B-40E9-B537-62B2537B8507}">
      <dgm:prSet phldrT="[Text]"/>
      <dgm:spPr/>
      <dgm:t>
        <a:bodyPr/>
        <a:lstStyle/>
        <a:p>
          <a:r>
            <a:rPr lang="en-US" dirty="0" smtClean="0"/>
            <a:t>District Edition support</a:t>
          </a:r>
          <a:endParaRPr lang="en-US" dirty="0"/>
        </a:p>
      </dgm:t>
    </dgm:pt>
    <dgm:pt modelId="{5ABD9E49-07F3-49D2-9279-4DBE7D960104}" type="parTrans" cxnId="{F5462B9C-1DD7-48A1-A3E6-BA21CC47076B}">
      <dgm:prSet/>
      <dgm:spPr/>
      <dgm:t>
        <a:bodyPr/>
        <a:lstStyle/>
        <a:p>
          <a:endParaRPr lang="en-US"/>
        </a:p>
      </dgm:t>
    </dgm:pt>
    <dgm:pt modelId="{533478B0-FA51-485E-98B3-9FC576CE496F}" type="sibTrans" cxnId="{F5462B9C-1DD7-48A1-A3E6-BA21CC47076B}">
      <dgm:prSet/>
      <dgm:spPr/>
      <dgm:t>
        <a:bodyPr/>
        <a:lstStyle/>
        <a:p>
          <a:endParaRPr lang="en-US"/>
        </a:p>
      </dgm:t>
    </dgm:pt>
    <dgm:pt modelId="{E8272598-9549-44EF-8546-B6C503A145D9}">
      <dgm:prSet phldrT="[Text]"/>
      <dgm:spPr/>
      <dgm:t>
        <a:bodyPr/>
        <a:lstStyle/>
        <a:p>
          <a:r>
            <a:rPr lang="en-US" dirty="0" smtClean="0"/>
            <a:t>State Edition Support</a:t>
          </a:r>
          <a:endParaRPr lang="en-US" dirty="0"/>
        </a:p>
      </dgm:t>
    </dgm:pt>
    <dgm:pt modelId="{A72DB61D-C783-42FF-A57B-1C736C392F17}" type="parTrans" cxnId="{29D9D1A1-9F50-4854-98DA-48B041C1E49C}">
      <dgm:prSet/>
      <dgm:spPr/>
      <dgm:t>
        <a:bodyPr/>
        <a:lstStyle/>
        <a:p>
          <a:endParaRPr lang="en-US"/>
        </a:p>
      </dgm:t>
    </dgm:pt>
    <dgm:pt modelId="{3F2B0CBA-5D5B-4655-B417-C6DFAF6EA858}" type="sibTrans" cxnId="{29D9D1A1-9F50-4854-98DA-48B041C1E49C}">
      <dgm:prSet/>
      <dgm:spPr/>
      <dgm:t>
        <a:bodyPr/>
        <a:lstStyle/>
        <a:p>
          <a:endParaRPr lang="en-US"/>
        </a:p>
      </dgm:t>
    </dgm:pt>
    <dgm:pt modelId="{48DC4846-0646-429F-AF8B-EFA178AA2BA0}">
      <dgm:prSet phldrT="[Text]"/>
      <dgm:spPr/>
      <dgm:t>
        <a:bodyPr/>
        <a:lstStyle/>
        <a:p>
          <a:r>
            <a:rPr lang="en-US" dirty="0" smtClean="0"/>
            <a:t>Data Validation Pre-Submission</a:t>
          </a:r>
          <a:endParaRPr lang="en-US" dirty="0"/>
        </a:p>
      </dgm:t>
    </dgm:pt>
    <dgm:pt modelId="{E4C43F78-97A7-4AB0-9004-3A7EAD1E4E55}" type="parTrans" cxnId="{A547ECF3-EEA0-486C-9A10-BADD63FD358D}">
      <dgm:prSet/>
      <dgm:spPr/>
      <dgm:t>
        <a:bodyPr/>
        <a:lstStyle/>
        <a:p>
          <a:endParaRPr lang="en-US"/>
        </a:p>
      </dgm:t>
    </dgm:pt>
    <dgm:pt modelId="{376BC48D-79C3-4F8C-9281-75CD67B83EDF}" type="sibTrans" cxnId="{A547ECF3-EEA0-486C-9A10-BADD63FD358D}">
      <dgm:prSet/>
      <dgm:spPr/>
      <dgm:t>
        <a:bodyPr/>
        <a:lstStyle/>
        <a:p>
          <a:endParaRPr lang="en-US"/>
        </a:p>
      </dgm:t>
    </dgm:pt>
    <dgm:pt modelId="{3A8D765B-19B9-4BA7-98BF-AC8964CC55B6}">
      <dgm:prSet phldrT="[Text]"/>
      <dgm:spPr/>
      <dgm:t>
        <a:bodyPr/>
        <a:lstStyle/>
        <a:p>
          <a:r>
            <a:rPr lang="en-US" dirty="0" smtClean="0"/>
            <a:t>Online Trainings</a:t>
          </a:r>
          <a:endParaRPr lang="en-US" dirty="0"/>
        </a:p>
      </dgm:t>
    </dgm:pt>
    <dgm:pt modelId="{A99B9D0C-2006-40CF-B160-AA757F934893}" type="parTrans" cxnId="{55FE47EA-1F5E-4608-BE88-2A7D36DA905F}">
      <dgm:prSet/>
      <dgm:spPr/>
      <dgm:t>
        <a:bodyPr/>
        <a:lstStyle/>
        <a:p>
          <a:endParaRPr lang="en-US"/>
        </a:p>
      </dgm:t>
    </dgm:pt>
    <dgm:pt modelId="{AB029ACE-D3A1-4E5C-8EC0-707E86FACD7D}" type="sibTrans" cxnId="{55FE47EA-1F5E-4608-BE88-2A7D36DA905F}">
      <dgm:prSet/>
      <dgm:spPr/>
      <dgm:t>
        <a:bodyPr/>
        <a:lstStyle/>
        <a:p>
          <a:endParaRPr lang="en-US"/>
        </a:p>
      </dgm:t>
    </dgm:pt>
    <dgm:pt modelId="{7DDCEE4D-0907-4864-9E4A-170FB3ABCAB9}">
      <dgm:prSet phldrT="[Text]"/>
      <dgm:spPr/>
      <dgm:t>
        <a:bodyPr/>
        <a:lstStyle/>
        <a:p>
          <a:r>
            <a:rPr lang="en-US" dirty="0" smtClean="0"/>
            <a:t>Phone Support</a:t>
          </a:r>
          <a:endParaRPr lang="en-US" dirty="0"/>
        </a:p>
      </dgm:t>
    </dgm:pt>
    <dgm:pt modelId="{FBA4095C-19BB-457E-BDB8-CD824CF2B99C}" type="parTrans" cxnId="{24CA8207-2955-44F1-B12C-7EEEC192FD8B}">
      <dgm:prSet/>
      <dgm:spPr/>
      <dgm:t>
        <a:bodyPr/>
        <a:lstStyle/>
        <a:p>
          <a:endParaRPr lang="en-US"/>
        </a:p>
      </dgm:t>
    </dgm:pt>
    <dgm:pt modelId="{C8F5C172-442E-4055-8C01-AC453CCC7DF8}" type="sibTrans" cxnId="{24CA8207-2955-44F1-B12C-7EEEC192FD8B}">
      <dgm:prSet/>
      <dgm:spPr/>
      <dgm:t>
        <a:bodyPr/>
        <a:lstStyle/>
        <a:p>
          <a:endParaRPr lang="en-US"/>
        </a:p>
      </dgm:t>
    </dgm:pt>
    <dgm:pt modelId="{CD9A3AC0-D8A5-4AFE-9D89-AF2B49C15417}">
      <dgm:prSet phldrT="[Text]"/>
      <dgm:spPr/>
      <dgm:t>
        <a:bodyPr/>
        <a:lstStyle/>
        <a:p>
          <a:r>
            <a:rPr lang="en-US" dirty="0" smtClean="0"/>
            <a:t>Validation via secure viewing of data to be publicly reporting on State School Report Card</a:t>
          </a:r>
          <a:endParaRPr lang="en-US" dirty="0"/>
        </a:p>
      </dgm:t>
    </dgm:pt>
    <dgm:pt modelId="{481BC605-1C3D-4BD5-BCA7-EC3A93C91E79}" type="parTrans" cxnId="{8735D7E1-2E28-4FDA-A373-9387E766D1A3}">
      <dgm:prSet/>
      <dgm:spPr/>
      <dgm:t>
        <a:bodyPr/>
        <a:lstStyle/>
        <a:p>
          <a:endParaRPr lang="en-US"/>
        </a:p>
      </dgm:t>
    </dgm:pt>
    <dgm:pt modelId="{5254C58F-A2D6-49A4-90C0-D6BAD74ACF2E}" type="sibTrans" cxnId="{8735D7E1-2E28-4FDA-A373-9387E766D1A3}">
      <dgm:prSet/>
      <dgm:spPr/>
      <dgm:t>
        <a:bodyPr/>
        <a:lstStyle/>
        <a:p>
          <a:endParaRPr lang="en-US"/>
        </a:p>
      </dgm:t>
    </dgm:pt>
    <dgm:pt modelId="{D80B9ACB-12DB-4FC2-8C55-8D1AE632808B}">
      <dgm:prSet phldrT="[Text]"/>
      <dgm:spPr/>
      <dgm:t>
        <a:bodyPr/>
        <a:lstStyle/>
        <a:p>
          <a:r>
            <a:rPr lang="en-US" dirty="0" smtClean="0"/>
            <a:t>Dada Validation Post-Submission</a:t>
          </a:r>
          <a:endParaRPr lang="en-US" dirty="0"/>
        </a:p>
      </dgm:t>
    </dgm:pt>
    <dgm:pt modelId="{B7A77CA2-AF59-44F1-A064-0344564E04D6}" type="parTrans" cxnId="{D35ABD49-3597-4D18-9B84-010FD683730C}">
      <dgm:prSet/>
      <dgm:spPr/>
      <dgm:t>
        <a:bodyPr/>
        <a:lstStyle/>
        <a:p>
          <a:endParaRPr lang="en-US"/>
        </a:p>
      </dgm:t>
    </dgm:pt>
    <dgm:pt modelId="{E2C9C28D-6936-46DE-8459-9DF2804D3615}" type="sibTrans" cxnId="{D35ABD49-3597-4D18-9B84-010FD683730C}">
      <dgm:prSet/>
      <dgm:spPr/>
      <dgm:t>
        <a:bodyPr/>
        <a:lstStyle/>
        <a:p>
          <a:endParaRPr lang="en-US"/>
        </a:p>
      </dgm:t>
    </dgm:pt>
    <dgm:pt modelId="{53858C50-6A1C-44B4-83D4-4A8BE0E7DD6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System Validation Checks</a:t>
          </a:r>
          <a:endParaRPr lang="en-US" dirty="0"/>
        </a:p>
      </dgm:t>
    </dgm:pt>
    <dgm:pt modelId="{EF9C6B39-FB9C-4B52-B2C6-CF95BAED8921}" type="parTrans" cxnId="{EE2FF1D5-1A7C-4855-AC40-C6E28B9C3C0A}">
      <dgm:prSet/>
      <dgm:spPr/>
      <dgm:t>
        <a:bodyPr/>
        <a:lstStyle/>
        <a:p>
          <a:endParaRPr lang="en-US"/>
        </a:p>
      </dgm:t>
    </dgm:pt>
    <dgm:pt modelId="{07C38652-B5BB-47D6-A9FF-49A0A76299EF}" type="sibTrans" cxnId="{EE2FF1D5-1A7C-4855-AC40-C6E28B9C3C0A}">
      <dgm:prSet/>
      <dgm:spPr/>
      <dgm:t>
        <a:bodyPr/>
        <a:lstStyle/>
        <a:p>
          <a:endParaRPr lang="en-US"/>
        </a:p>
      </dgm:t>
    </dgm:pt>
    <dgm:pt modelId="{7880A95A-4B23-42FE-85BE-8842FDB05621}">
      <dgm:prSet phldrT="[Text]"/>
      <dgm:spPr/>
      <dgm:t>
        <a:bodyPr/>
        <a:lstStyle/>
        <a:p>
          <a:r>
            <a:rPr lang="en-US" dirty="0" smtClean="0"/>
            <a:t>Data Stewards</a:t>
          </a:r>
          <a:endParaRPr lang="en-US" dirty="0"/>
        </a:p>
      </dgm:t>
    </dgm:pt>
    <dgm:pt modelId="{1B5F63F9-4CD8-432E-AE49-10800555A724}" type="parTrans" cxnId="{8CE48D76-48E1-46E0-8D87-4E3BB8D24CD7}">
      <dgm:prSet/>
      <dgm:spPr/>
      <dgm:t>
        <a:bodyPr/>
        <a:lstStyle/>
        <a:p>
          <a:endParaRPr lang="en-US"/>
        </a:p>
      </dgm:t>
    </dgm:pt>
    <dgm:pt modelId="{5EFEB111-327E-4628-8F75-AA78566E28DF}" type="sibTrans" cxnId="{8CE48D76-48E1-46E0-8D87-4E3BB8D24CD7}">
      <dgm:prSet/>
      <dgm:spPr/>
      <dgm:t>
        <a:bodyPr/>
        <a:lstStyle/>
        <a:p>
          <a:endParaRPr lang="en-US"/>
        </a:p>
      </dgm:t>
    </dgm:pt>
    <dgm:pt modelId="{C99F4772-BFDD-4365-B11D-78D2319A56D0}">
      <dgm:prSet/>
      <dgm:spPr/>
      <dgm:t>
        <a:bodyPr/>
        <a:lstStyle/>
        <a:p>
          <a:pPr marL="57150" indent="0" defTabSz="266700">
            <a:lnSpc>
              <a:spcPct val="90000"/>
            </a:lnSpc>
            <a:spcBef>
              <a:spcPct val="0"/>
            </a:spcBef>
            <a:spcAft>
              <a:spcPct val="15000"/>
            </a:spcAft>
            <a:buNone/>
          </a:pPr>
          <a:r>
            <a:rPr lang="en-US" dirty="0" smtClean="0"/>
            <a:t>SEA TA for validation</a:t>
          </a:r>
          <a:endParaRPr lang="en-US" dirty="0"/>
        </a:p>
      </dgm:t>
    </dgm:pt>
    <dgm:pt modelId="{635B24E7-AECD-401D-AD6F-C987F16E606C}" type="parTrans" cxnId="{7ED0F82E-E511-4568-9F71-48BB2AC8541F}">
      <dgm:prSet/>
      <dgm:spPr/>
      <dgm:t>
        <a:bodyPr/>
        <a:lstStyle/>
        <a:p>
          <a:endParaRPr lang="en-US"/>
        </a:p>
      </dgm:t>
    </dgm:pt>
    <dgm:pt modelId="{3970BBD7-2D72-4738-AEBB-179C16CC9126}" type="sibTrans" cxnId="{7ED0F82E-E511-4568-9F71-48BB2AC8541F}">
      <dgm:prSet/>
      <dgm:spPr/>
      <dgm:t>
        <a:bodyPr/>
        <a:lstStyle/>
        <a:p>
          <a:endParaRPr lang="en-US"/>
        </a:p>
      </dgm:t>
    </dgm:pt>
    <dgm:pt modelId="{C475247F-ABF7-4ABB-ABDE-44A11CBDF862}">
      <dgm:prSet/>
      <dgm:spPr/>
      <dgm:t>
        <a:bodyPr/>
        <a:lstStyle/>
        <a:p>
          <a:pPr marL="57150" indent="0" defTabSz="266700">
            <a:lnSpc>
              <a:spcPct val="90000"/>
            </a:lnSpc>
            <a:spcBef>
              <a:spcPct val="0"/>
            </a:spcBef>
            <a:spcAft>
              <a:spcPct val="15000"/>
            </a:spcAft>
            <a:buNone/>
          </a:pPr>
          <a:r>
            <a:rPr lang="en-US" dirty="0" smtClean="0"/>
            <a:t>Reporting Validation Checks</a:t>
          </a:r>
        </a:p>
        <a:p>
          <a:pPr marL="0" marR="0" indent="0" defTabSz="914400" eaLnBrk="1" fontAlgn="auto" latinLnBrk="0" hangingPunct="1">
            <a:lnSpc>
              <a:spcPct val="100000"/>
            </a:lnSpc>
            <a:spcBef>
              <a:spcPts val="0"/>
            </a:spcBef>
            <a:spcAft>
              <a:spcPts val="0"/>
            </a:spcAft>
            <a:buClrTx/>
            <a:buSzTx/>
            <a:buFontTx/>
            <a:buNone/>
            <a:tabLst/>
            <a:defRPr/>
          </a:pPr>
          <a:endParaRPr lang="en-US" dirty="0"/>
        </a:p>
      </dgm:t>
    </dgm:pt>
    <dgm:pt modelId="{366E9BC7-8AA6-4F37-9B8A-DF58D1ED65EF}" type="parTrans" cxnId="{D4B2A891-A422-4532-9C9E-4C77347D517A}">
      <dgm:prSet/>
      <dgm:spPr/>
      <dgm:t>
        <a:bodyPr/>
        <a:lstStyle/>
        <a:p>
          <a:endParaRPr lang="en-US"/>
        </a:p>
      </dgm:t>
    </dgm:pt>
    <dgm:pt modelId="{D34B4C43-AE4D-43D8-B566-180C161D96CA}" type="sibTrans" cxnId="{D4B2A891-A422-4532-9C9E-4C77347D517A}">
      <dgm:prSet/>
      <dgm:spPr/>
      <dgm:t>
        <a:bodyPr/>
        <a:lstStyle/>
        <a:p>
          <a:endParaRPr lang="en-US"/>
        </a:p>
      </dgm:t>
    </dgm:pt>
    <dgm:pt modelId="{DBE3EF32-CDFF-4888-A217-B4F08D82C3AD}" type="pres">
      <dgm:prSet presAssocID="{39B5B995-AB1C-4E59-9AB2-EEFCC1372EEE}" presName="theList" presStyleCnt="0">
        <dgm:presLayoutVars>
          <dgm:dir/>
          <dgm:animLvl val="lvl"/>
          <dgm:resizeHandles val="exact"/>
        </dgm:presLayoutVars>
      </dgm:prSet>
      <dgm:spPr/>
      <dgm:t>
        <a:bodyPr/>
        <a:lstStyle/>
        <a:p>
          <a:endParaRPr lang="en-US"/>
        </a:p>
      </dgm:t>
    </dgm:pt>
    <dgm:pt modelId="{1FEDBD87-4AAD-4433-A061-8052C88E195F}" type="pres">
      <dgm:prSet presAssocID="{5A51CFCD-B7E7-4EDC-A96D-46E8CDE781ED}" presName="compNode" presStyleCnt="0"/>
      <dgm:spPr/>
    </dgm:pt>
    <dgm:pt modelId="{73813AE4-1801-4B74-AD67-FCAD7B889539}" type="pres">
      <dgm:prSet presAssocID="{5A51CFCD-B7E7-4EDC-A96D-46E8CDE781ED}" presName="noGeometry" presStyleCnt="0"/>
      <dgm:spPr/>
    </dgm:pt>
    <dgm:pt modelId="{8AEE5820-FA4E-47C1-B41F-630D8A595E02}" type="pres">
      <dgm:prSet presAssocID="{5A51CFCD-B7E7-4EDC-A96D-46E8CDE781ED}" presName="childTextVisible" presStyleLbl="bgAccFollowNode1" presStyleIdx="0" presStyleCnt="4">
        <dgm:presLayoutVars>
          <dgm:bulletEnabled val="1"/>
        </dgm:presLayoutVars>
      </dgm:prSet>
      <dgm:spPr/>
      <dgm:t>
        <a:bodyPr/>
        <a:lstStyle/>
        <a:p>
          <a:endParaRPr lang="en-US"/>
        </a:p>
      </dgm:t>
    </dgm:pt>
    <dgm:pt modelId="{60F68962-AD9A-4B89-9FB9-430247A85AD6}" type="pres">
      <dgm:prSet presAssocID="{5A51CFCD-B7E7-4EDC-A96D-46E8CDE781ED}" presName="childTextHidden" presStyleLbl="bgAccFollowNode1" presStyleIdx="0" presStyleCnt="4"/>
      <dgm:spPr/>
      <dgm:t>
        <a:bodyPr/>
        <a:lstStyle/>
        <a:p>
          <a:endParaRPr lang="en-US"/>
        </a:p>
      </dgm:t>
    </dgm:pt>
    <dgm:pt modelId="{DA13F583-3B8F-40E6-96F5-F82B73D0A8E1}" type="pres">
      <dgm:prSet presAssocID="{5A51CFCD-B7E7-4EDC-A96D-46E8CDE781ED}" presName="parentText" presStyleLbl="node1" presStyleIdx="0" presStyleCnt="4">
        <dgm:presLayoutVars>
          <dgm:chMax val="1"/>
          <dgm:bulletEnabled val="1"/>
        </dgm:presLayoutVars>
      </dgm:prSet>
      <dgm:spPr/>
      <dgm:t>
        <a:bodyPr/>
        <a:lstStyle/>
        <a:p>
          <a:endParaRPr lang="en-US"/>
        </a:p>
      </dgm:t>
    </dgm:pt>
    <dgm:pt modelId="{75A273F9-8EC5-473B-A03B-2CA0929C03F2}" type="pres">
      <dgm:prSet presAssocID="{5A51CFCD-B7E7-4EDC-A96D-46E8CDE781ED}" presName="aSpace" presStyleCnt="0"/>
      <dgm:spPr/>
    </dgm:pt>
    <dgm:pt modelId="{E113AE51-BB4C-490B-8C1D-2BED7CEDBD5D}" type="pres">
      <dgm:prSet presAssocID="{7665E864-3609-4965-AA24-CAA1ACC54BDB}" presName="compNode" presStyleCnt="0"/>
      <dgm:spPr/>
    </dgm:pt>
    <dgm:pt modelId="{E96D39E5-3733-4816-96AE-C47573523614}" type="pres">
      <dgm:prSet presAssocID="{7665E864-3609-4965-AA24-CAA1ACC54BDB}" presName="noGeometry" presStyleCnt="0"/>
      <dgm:spPr/>
    </dgm:pt>
    <dgm:pt modelId="{701F8038-DB1D-4050-A345-DD337BC0346E}" type="pres">
      <dgm:prSet presAssocID="{7665E864-3609-4965-AA24-CAA1ACC54BDB}" presName="childTextVisible" presStyleLbl="bgAccFollowNode1" presStyleIdx="1" presStyleCnt="4">
        <dgm:presLayoutVars>
          <dgm:bulletEnabled val="1"/>
        </dgm:presLayoutVars>
      </dgm:prSet>
      <dgm:spPr/>
      <dgm:t>
        <a:bodyPr/>
        <a:lstStyle/>
        <a:p>
          <a:endParaRPr lang="en-US"/>
        </a:p>
      </dgm:t>
    </dgm:pt>
    <dgm:pt modelId="{732B68B8-A84C-459B-89E8-C5CD3EC9E99E}" type="pres">
      <dgm:prSet presAssocID="{7665E864-3609-4965-AA24-CAA1ACC54BDB}" presName="childTextHidden" presStyleLbl="bgAccFollowNode1" presStyleIdx="1" presStyleCnt="4"/>
      <dgm:spPr/>
      <dgm:t>
        <a:bodyPr/>
        <a:lstStyle/>
        <a:p>
          <a:endParaRPr lang="en-US"/>
        </a:p>
      </dgm:t>
    </dgm:pt>
    <dgm:pt modelId="{7F8AEBC3-5E0A-4858-8681-3FD747E14615}" type="pres">
      <dgm:prSet presAssocID="{7665E864-3609-4965-AA24-CAA1ACC54BDB}" presName="parentText" presStyleLbl="node1" presStyleIdx="1" presStyleCnt="4">
        <dgm:presLayoutVars>
          <dgm:chMax val="1"/>
          <dgm:bulletEnabled val="1"/>
        </dgm:presLayoutVars>
      </dgm:prSet>
      <dgm:spPr/>
      <dgm:t>
        <a:bodyPr/>
        <a:lstStyle/>
        <a:p>
          <a:endParaRPr lang="en-US"/>
        </a:p>
      </dgm:t>
    </dgm:pt>
    <dgm:pt modelId="{5270823C-60B7-4E7A-86B1-7947206B8CF2}" type="pres">
      <dgm:prSet presAssocID="{7665E864-3609-4965-AA24-CAA1ACC54BDB}" presName="aSpace" presStyleCnt="0"/>
      <dgm:spPr/>
    </dgm:pt>
    <dgm:pt modelId="{793A5F7E-CA9D-4348-A75E-B89345D4FB05}" type="pres">
      <dgm:prSet presAssocID="{48DC4846-0646-429F-AF8B-EFA178AA2BA0}" presName="compNode" presStyleCnt="0"/>
      <dgm:spPr/>
    </dgm:pt>
    <dgm:pt modelId="{A803B4E8-DE2A-4B2B-AA38-6D3CCBEB86F7}" type="pres">
      <dgm:prSet presAssocID="{48DC4846-0646-429F-AF8B-EFA178AA2BA0}" presName="noGeometry" presStyleCnt="0"/>
      <dgm:spPr/>
    </dgm:pt>
    <dgm:pt modelId="{1BB16CC9-8107-49CD-A391-F6419EBD481D}" type="pres">
      <dgm:prSet presAssocID="{48DC4846-0646-429F-AF8B-EFA178AA2BA0}" presName="childTextVisible" presStyleLbl="bgAccFollowNode1" presStyleIdx="2" presStyleCnt="4">
        <dgm:presLayoutVars>
          <dgm:bulletEnabled val="1"/>
        </dgm:presLayoutVars>
      </dgm:prSet>
      <dgm:spPr/>
      <dgm:t>
        <a:bodyPr/>
        <a:lstStyle/>
        <a:p>
          <a:endParaRPr lang="en-US"/>
        </a:p>
      </dgm:t>
    </dgm:pt>
    <dgm:pt modelId="{D26C1E0D-A4B2-42B3-A766-2BD347579D92}" type="pres">
      <dgm:prSet presAssocID="{48DC4846-0646-429F-AF8B-EFA178AA2BA0}" presName="childTextHidden" presStyleLbl="bgAccFollowNode1" presStyleIdx="2" presStyleCnt="4"/>
      <dgm:spPr/>
      <dgm:t>
        <a:bodyPr/>
        <a:lstStyle/>
        <a:p>
          <a:endParaRPr lang="en-US"/>
        </a:p>
      </dgm:t>
    </dgm:pt>
    <dgm:pt modelId="{D4601888-A9EA-4DD8-BBAC-6B6011505195}" type="pres">
      <dgm:prSet presAssocID="{48DC4846-0646-429F-AF8B-EFA178AA2BA0}" presName="parentText" presStyleLbl="node1" presStyleIdx="2" presStyleCnt="4">
        <dgm:presLayoutVars>
          <dgm:chMax val="1"/>
          <dgm:bulletEnabled val="1"/>
        </dgm:presLayoutVars>
      </dgm:prSet>
      <dgm:spPr/>
      <dgm:t>
        <a:bodyPr/>
        <a:lstStyle/>
        <a:p>
          <a:endParaRPr lang="en-US"/>
        </a:p>
      </dgm:t>
    </dgm:pt>
    <dgm:pt modelId="{351F721B-D2F0-4E98-84AE-14DD7D730B62}" type="pres">
      <dgm:prSet presAssocID="{48DC4846-0646-429F-AF8B-EFA178AA2BA0}" presName="aSpace" presStyleCnt="0"/>
      <dgm:spPr/>
    </dgm:pt>
    <dgm:pt modelId="{C745A658-09BE-4443-A438-82AF7E7FC671}" type="pres">
      <dgm:prSet presAssocID="{D80B9ACB-12DB-4FC2-8C55-8D1AE632808B}" presName="compNode" presStyleCnt="0"/>
      <dgm:spPr/>
    </dgm:pt>
    <dgm:pt modelId="{4503C2FE-FF15-42FB-9408-46FEB26299A9}" type="pres">
      <dgm:prSet presAssocID="{D80B9ACB-12DB-4FC2-8C55-8D1AE632808B}" presName="noGeometry" presStyleCnt="0"/>
      <dgm:spPr/>
    </dgm:pt>
    <dgm:pt modelId="{B92FF167-4316-4931-A51D-24ED2E06BC6F}" type="pres">
      <dgm:prSet presAssocID="{D80B9ACB-12DB-4FC2-8C55-8D1AE632808B}" presName="childTextVisible" presStyleLbl="bgAccFollowNode1" presStyleIdx="3" presStyleCnt="4">
        <dgm:presLayoutVars>
          <dgm:bulletEnabled val="1"/>
        </dgm:presLayoutVars>
      </dgm:prSet>
      <dgm:spPr/>
      <dgm:t>
        <a:bodyPr/>
        <a:lstStyle/>
        <a:p>
          <a:endParaRPr lang="en-US"/>
        </a:p>
      </dgm:t>
    </dgm:pt>
    <dgm:pt modelId="{EF9F06C1-8669-4E7A-A520-58BDBB839C44}" type="pres">
      <dgm:prSet presAssocID="{D80B9ACB-12DB-4FC2-8C55-8D1AE632808B}" presName="childTextHidden" presStyleLbl="bgAccFollowNode1" presStyleIdx="3" presStyleCnt="4"/>
      <dgm:spPr/>
      <dgm:t>
        <a:bodyPr/>
        <a:lstStyle/>
        <a:p>
          <a:endParaRPr lang="en-US"/>
        </a:p>
      </dgm:t>
    </dgm:pt>
    <dgm:pt modelId="{5A5B8AFC-94F8-4EE3-8A37-09E9EDA72082}" type="pres">
      <dgm:prSet presAssocID="{D80B9ACB-12DB-4FC2-8C55-8D1AE632808B}" presName="parentText" presStyleLbl="node1" presStyleIdx="3" presStyleCnt="4">
        <dgm:presLayoutVars>
          <dgm:chMax val="1"/>
          <dgm:bulletEnabled val="1"/>
        </dgm:presLayoutVars>
      </dgm:prSet>
      <dgm:spPr/>
      <dgm:t>
        <a:bodyPr/>
        <a:lstStyle/>
        <a:p>
          <a:endParaRPr lang="en-US"/>
        </a:p>
      </dgm:t>
    </dgm:pt>
  </dgm:ptLst>
  <dgm:cxnLst>
    <dgm:cxn modelId="{86B7ECF1-CE67-4A17-A1D2-682A86ADB4EA}" type="presOf" srcId="{A752610D-E4B0-40A4-9E1C-3A7C211B0577}" destId="{8AEE5820-FA4E-47C1-B41F-630D8A595E02}" srcOrd="0" destOrd="2" presId="urn:microsoft.com/office/officeart/2005/8/layout/hProcess6"/>
    <dgm:cxn modelId="{9814AD8B-D3BB-457F-A586-3F4928BECC86}" type="presOf" srcId="{C475247F-ABF7-4ABB-ABDE-44A11CBDF862}" destId="{D26C1E0D-A4B2-42B3-A766-2BD347579D92}" srcOrd="1" destOrd="2" presId="urn:microsoft.com/office/officeart/2005/8/layout/hProcess6"/>
    <dgm:cxn modelId="{C097DD46-4891-4DCF-8124-D8E9529C56A8}" type="presOf" srcId="{5A51CFCD-B7E7-4EDC-A96D-46E8CDE781ED}" destId="{DA13F583-3B8F-40E6-96F5-F82B73D0A8E1}" srcOrd="0" destOrd="0" presId="urn:microsoft.com/office/officeart/2005/8/layout/hProcess6"/>
    <dgm:cxn modelId="{BBD23DD5-28D5-4262-AD8C-9A56106688C3}" type="presOf" srcId="{7DDCEE4D-0907-4864-9E4A-170FB3ABCAB9}" destId="{732B68B8-A84C-459B-89E8-C5CD3EC9E99E}" srcOrd="1" destOrd="2" presId="urn:microsoft.com/office/officeart/2005/8/layout/hProcess6"/>
    <dgm:cxn modelId="{A547ECF3-EEA0-486C-9A10-BADD63FD358D}" srcId="{39B5B995-AB1C-4E59-9AB2-EEFCC1372EEE}" destId="{48DC4846-0646-429F-AF8B-EFA178AA2BA0}" srcOrd="2" destOrd="0" parTransId="{E4C43F78-97A7-4AB0-9004-3A7EAD1E4E55}" sibTransId="{376BC48D-79C3-4F8C-9281-75CD67B83EDF}"/>
    <dgm:cxn modelId="{7ED0F82E-E511-4568-9F71-48BB2AC8541F}" srcId="{48DC4846-0646-429F-AF8B-EFA178AA2BA0}" destId="{C99F4772-BFDD-4365-B11D-78D2319A56D0}" srcOrd="1" destOrd="0" parTransId="{635B24E7-AECD-401D-AD6F-C987F16E606C}" sibTransId="{3970BBD7-2D72-4738-AEBB-179C16CC9126}"/>
    <dgm:cxn modelId="{2F7A6222-35F1-4099-B601-A841FAFD9E08}" type="presOf" srcId="{7665E864-3609-4965-AA24-CAA1ACC54BDB}" destId="{7F8AEBC3-5E0A-4858-8681-3FD747E14615}" srcOrd="0" destOrd="0" presId="urn:microsoft.com/office/officeart/2005/8/layout/hProcess6"/>
    <dgm:cxn modelId="{F217EC8C-1311-4F01-A1D8-6B2660E54CA0}" type="presOf" srcId="{48DC4846-0646-429F-AF8B-EFA178AA2BA0}" destId="{D4601888-A9EA-4DD8-BBAC-6B6011505195}" srcOrd="0" destOrd="0" presId="urn:microsoft.com/office/officeart/2005/8/layout/hProcess6"/>
    <dgm:cxn modelId="{42C310D2-2BD4-4E6F-8C64-B9AF9A79642F}" type="presOf" srcId="{3A8D765B-19B9-4BA7-98BF-AC8964CC55B6}" destId="{60F68962-AD9A-4B89-9FB9-430247A85AD6}" srcOrd="1" destOrd="1" presId="urn:microsoft.com/office/officeart/2005/8/layout/hProcess6"/>
    <dgm:cxn modelId="{F5462B9C-1DD7-48A1-A3E6-BA21CC47076B}" srcId="{7665E864-3609-4965-AA24-CAA1ACC54BDB}" destId="{23FA3924-007B-40E9-B537-62B2537B8507}" srcOrd="0" destOrd="0" parTransId="{5ABD9E49-07F3-49D2-9279-4DBE7D960104}" sibTransId="{533478B0-FA51-485E-98B3-9FC576CE496F}"/>
    <dgm:cxn modelId="{82AD5AA2-321E-4A72-B152-96A0CA25FE82}" srcId="{5A51CFCD-B7E7-4EDC-A96D-46E8CDE781ED}" destId="{574CBF6D-AF96-41BE-9C24-91FC65621A20}" srcOrd="0" destOrd="0" parTransId="{00E7713C-37A5-4ED4-A9FE-8DCE7F5E24E1}" sibTransId="{013D1C33-F175-4A6C-A836-B7D9BFBFE8F0}"/>
    <dgm:cxn modelId="{24CA8207-2955-44F1-B12C-7EEEC192FD8B}" srcId="{7665E864-3609-4965-AA24-CAA1ACC54BDB}" destId="{7DDCEE4D-0907-4864-9E4A-170FB3ABCAB9}" srcOrd="2" destOrd="0" parTransId="{FBA4095C-19BB-457E-BDB8-CD824CF2B99C}" sibTransId="{C8F5C172-442E-4055-8C01-AC453CCC7DF8}"/>
    <dgm:cxn modelId="{E18A6BB9-0D07-4EA0-B925-759032FE5456}" type="presOf" srcId="{23FA3924-007B-40E9-B537-62B2537B8507}" destId="{701F8038-DB1D-4050-A345-DD337BC0346E}" srcOrd="0" destOrd="0" presId="urn:microsoft.com/office/officeart/2005/8/layout/hProcess6"/>
    <dgm:cxn modelId="{7796BB93-F73C-4A6D-A8D7-3A5394792A49}" srcId="{39B5B995-AB1C-4E59-9AB2-EEFCC1372EEE}" destId="{7665E864-3609-4965-AA24-CAA1ACC54BDB}" srcOrd="1" destOrd="0" parTransId="{E2342D8C-768A-455C-9020-B5BB54E84EEB}" sibTransId="{0DEB83F3-E841-4B83-A13B-7CC22B530433}"/>
    <dgm:cxn modelId="{DE40EEF1-DB9E-4CF6-B773-8BD1B4412950}" type="presOf" srcId="{23FA3924-007B-40E9-B537-62B2537B8507}" destId="{732B68B8-A84C-459B-89E8-C5CD3EC9E99E}" srcOrd="1" destOrd="0" presId="urn:microsoft.com/office/officeart/2005/8/layout/hProcess6"/>
    <dgm:cxn modelId="{C323E2B8-650C-46BD-B8FA-B813CB1FBB72}" type="presOf" srcId="{53858C50-6A1C-44B4-83D4-4A8BE0E7DD64}" destId="{D26C1E0D-A4B2-42B3-A766-2BD347579D92}" srcOrd="1" destOrd="0" presId="urn:microsoft.com/office/officeart/2005/8/layout/hProcess6"/>
    <dgm:cxn modelId="{2D614A64-2D87-475B-A2CE-C9A883108DAF}" type="presOf" srcId="{3A8D765B-19B9-4BA7-98BF-AC8964CC55B6}" destId="{8AEE5820-FA4E-47C1-B41F-630D8A595E02}" srcOrd="0" destOrd="1" presId="urn:microsoft.com/office/officeart/2005/8/layout/hProcess6"/>
    <dgm:cxn modelId="{58B1F4FE-07C9-4F67-8FD6-3DD40BDAF5C6}" type="presOf" srcId="{E8272598-9549-44EF-8546-B6C503A145D9}" destId="{701F8038-DB1D-4050-A345-DD337BC0346E}" srcOrd="0" destOrd="1" presId="urn:microsoft.com/office/officeart/2005/8/layout/hProcess6"/>
    <dgm:cxn modelId="{69686074-DB3E-446F-9B09-2FEC4E816359}" type="presOf" srcId="{E8272598-9549-44EF-8546-B6C503A145D9}" destId="{732B68B8-A84C-459B-89E8-C5CD3EC9E99E}" srcOrd="1" destOrd="1" presId="urn:microsoft.com/office/officeart/2005/8/layout/hProcess6"/>
    <dgm:cxn modelId="{667ABF1D-8384-4CBB-8FF2-64BF7CA23398}" type="presOf" srcId="{A752610D-E4B0-40A4-9E1C-3A7C211B0577}" destId="{60F68962-AD9A-4B89-9FB9-430247A85AD6}" srcOrd="1" destOrd="2" presId="urn:microsoft.com/office/officeart/2005/8/layout/hProcess6"/>
    <dgm:cxn modelId="{7F188DB8-C7A5-45DA-8A0F-F0B2EC4D52E1}" type="presOf" srcId="{53858C50-6A1C-44B4-83D4-4A8BE0E7DD64}" destId="{1BB16CC9-8107-49CD-A391-F6419EBD481D}" srcOrd="0" destOrd="0" presId="urn:microsoft.com/office/officeart/2005/8/layout/hProcess6"/>
    <dgm:cxn modelId="{E903F5D0-7D10-4D68-8748-D8EB7CD2EECD}" type="presOf" srcId="{574CBF6D-AF96-41BE-9C24-91FC65621A20}" destId="{8AEE5820-FA4E-47C1-B41F-630D8A595E02}" srcOrd="0" destOrd="0" presId="urn:microsoft.com/office/officeart/2005/8/layout/hProcess6"/>
    <dgm:cxn modelId="{5BB77765-5234-42C3-B9B4-E18ABB9AAA1C}" type="presOf" srcId="{7880A95A-4B23-42FE-85BE-8842FDB05621}" destId="{60F68962-AD9A-4B89-9FB9-430247A85AD6}" srcOrd="1" destOrd="3" presId="urn:microsoft.com/office/officeart/2005/8/layout/hProcess6"/>
    <dgm:cxn modelId="{121EA554-8686-4F8A-A7DB-44AD4B31E64A}" type="presOf" srcId="{7880A95A-4B23-42FE-85BE-8842FDB05621}" destId="{8AEE5820-FA4E-47C1-B41F-630D8A595E02}" srcOrd="0" destOrd="3" presId="urn:microsoft.com/office/officeart/2005/8/layout/hProcess6"/>
    <dgm:cxn modelId="{D4B2A891-A422-4532-9C9E-4C77347D517A}" srcId="{48DC4846-0646-429F-AF8B-EFA178AA2BA0}" destId="{C475247F-ABF7-4ABB-ABDE-44A11CBDF862}" srcOrd="2" destOrd="0" parTransId="{366E9BC7-8AA6-4F37-9B8A-DF58D1ED65EF}" sibTransId="{D34B4C43-AE4D-43D8-B566-180C161D96CA}"/>
    <dgm:cxn modelId="{EE2FF1D5-1A7C-4855-AC40-C6E28B9C3C0A}" srcId="{48DC4846-0646-429F-AF8B-EFA178AA2BA0}" destId="{53858C50-6A1C-44B4-83D4-4A8BE0E7DD64}" srcOrd="0" destOrd="0" parTransId="{EF9C6B39-FB9C-4B52-B2C6-CF95BAED8921}" sibTransId="{07C38652-B5BB-47D6-A9FF-49A0A76299EF}"/>
    <dgm:cxn modelId="{5B39ADF9-E8A9-4774-8E10-0169950A0FDD}" type="presOf" srcId="{C475247F-ABF7-4ABB-ABDE-44A11CBDF862}" destId="{1BB16CC9-8107-49CD-A391-F6419EBD481D}" srcOrd="0" destOrd="2" presId="urn:microsoft.com/office/officeart/2005/8/layout/hProcess6"/>
    <dgm:cxn modelId="{D35ABD49-3597-4D18-9B84-010FD683730C}" srcId="{39B5B995-AB1C-4E59-9AB2-EEFCC1372EEE}" destId="{D80B9ACB-12DB-4FC2-8C55-8D1AE632808B}" srcOrd="3" destOrd="0" parTransId="{B7A77CA2-AF59-44F1-A064-0344564E04D6}" sibTransId="{E2C9C28D-6936-46DE-8459-9DF2804D3615}"/>
    <dgm:cxn modelId="{701AF2F7-E471-4605-9236-D6247872BC43}" type="presOf" srcId="{C99F4772-BFDD-4365-B11D-78D2319A56D0}" destId="{D26C1E0D-A4B2-42B3-A766-2BD347579D92}" srcOrd="1" destOrd="1" presId="urn:microsoft.com/office/officeart/2005/8/layout/hProcess6"/>
    <dgm:cxn modelId="{A2540DF9-85EC-443C-883F-3D8B8B024B70}" type="presOf" srcId="{C99F4772-BFDD-4365-B11D-78D2319A56D0}" destId="{1BB16CC9-8107-49CD-A391-F6419EBD481D}" srcOrd="0" destOrd="1" presId="urn:microsoft.com/office/officeart/2005/8/layout/hProcess6"/>
    <dgm:cxn modelId="{55FE47EA-1F5E-4608-BE88-2A7D36DA905F}" srcId="{5A51CFCD-B7E7-4EDC-A96D-46E8CDE781ED}" destId="{3A8D765B-19B9-4BA7-98BF-AC8964CC55B6}" srcOrd="1" destOrd="0" parTransId="{A99B9D0C-2006-40CF-B160-AA757F934893}" sibTransId="{AB029ACE-D3A1-4E5C-8EC0-707E86FACD7D}"/>
    <dgm:cxn modelId="{29D9D1A1-9F50-4854-98DA-48B041C1E49C}" srcId="{7665E864-3609-4965-AA24-CAA1ACC54BDB}" destId="{E8272598-9549-44EF-8546-B6C503A145D9}" srcOrd="1" destOrd="0" parTransId="{A72DB61D-C783-42FF-A57B-1C736C392F17}" sibTransId="{3F2B0CBA-5D5B-4655-B417-C6DFAF6EA858}"/>
    <dgm:cxn modelId="{EACEAA28-E4D5-4CB2-83AC-5F8A7A4BD87A}" type="presOf" srcId="{D80B9ACB-12DB-4FC2-8C55-8D1AE632808B}" destId="{5A5B8AFC-94F8-4EE3-8A37-09E9EDA72082}" srcOrd="0" destOrd="0" presId="urn:microsoft.com/office/officeart/2005/8/layout/hProcess6"/>
    <dgm:cxn modelId="{3C814F04-2A42-466C-9FA7-66C9EFCBB9E2}" srcId="{39B5B995-AB1C-4E59-9AB2-EEFCC1372EEE}" destId="{5A51CFCD-B7E7-4EDC-A96D-46E8CDE781ED}" srcOrd="0" destOrd="0" parTransId="{1C85142A-7AD9-4DAB-A7E8-4EB20505C97F}" sibTransId="{69FCB6EE-A09F-49E5-8B79-E92D28487477}"/>
    <dgm:cxn modelId="{8CE48D76-48E1-46E0-8D87-4E3BB8D24CD7}" srcId="{5A51CFCD-B7E7-4EDC-A96D-46E8CDE781ED}" destId="{7880A95A-4B23-42FE-85BE-8842FDB05621}" srcOrd="3" destOrd="0" parTransId="{1B5F63F9-4CD8-432E-AE49-10800555A724}" sibTransId="{5EFEB111-327E-4628-8F75-AA78566E28DF}"/>
    <dgm:cxn modelId="{87D52729-3710-451A-8EC5-4826F653D9B8}" srcId="{5A51CFCD-B7E7-4EDC-A96D-46E8CDE781ED}" destId="{A752610D-E4B0-40A4-9E1C-3A7C211B0577}" srcOrd="2" destOrd="0" parTransId="{8D61EA50-CD46-4265-87CE-21A505638EEE}" sibTransId="{3A506989-A1D9-4566-BFFF-24AB83DEC5C0}"/>
    <dgm:cxn modelId="{1BDE3D13-EDB3-406A-A34D-4413465F0DE2}" type="presOf" srcId="{39B5B995-AB1C-4E59-9AB2-EEFCC1372EEE}" destId="{DBE3EF32-CDFF-4888-A217-B4F08D82C3AD}" srcOrd="0" destOrd="0" presId="urn:microsoft.com/office/officeart/2005/8/layout/hProcess6"/>
    <dgm:cxn modelId="{8735D7E1-2E28-4FDA-A373-9387E766D1A3}" srcId="{D80B9ACB-12DB-4FC2-8C55-8D1AE632808B}" destId="{CD9A3AC0-D8A5-4AFE-9D89-AF2B49C15417}" srcOrd="0" destOrd="0" parTransId="{481BC605-1C3D-4BD5-BCA7-EC3A93C91E79}" sibTransId="{5254C58F-A2D6-49A4-90C0-D6BAD74ACF2E}"/>
    <dgm:cxn modelId="{28BA0380-FFEF-420C-91B7-98745C3C40E5}" type="presOf" srcId="{7DDCEE4D-0907-4864-9E4A-170FB3ABCAB9}" destId="{701F8038-DB1D-4050-A345-DD337BC0346E}" srcOrd="0" destOrd="2" presId="urn:microsoft.com/office/officeart/2005/8/layout/hProcess6"/>
    <dgm:cxn modelId="{5FA5BE8A-BE8F-4056-BE09-261C0DD669FE}" type="presOf" srcId="{CD9A3AC0-D8A5-4AFE-9D89-AF2B49C15417}" destId="{EF9F06C1-8669-4E7A-A520-58BDBB839C44}" srcOrd="1" destOrd="0" presId="urn:microsoft.com/office/officeart/2005/8/layout/hProcess6"/>
    <dgm:cxn modelId="{7439D545-D995-4DF7-A47F-938C935C071A}" type="presOf" srcId="{CD9A3AC0-D8A5-4AFE-9D89-AF2B49C15417}" destId="{B92FF167-4316-4931-A51D-24ED2E06BC6F}" srcOrd="0" destOrd="0" presId="urn:microsoft.com/office/officeart/2005/8/layout/hProcess6"/>
    <dgm:cxn modelId="{9D3AEAB8-B4DB-4A65-AD94-03E5037E3AF2}" type="presOf" srcId="{574CBF6D-AF96-41BE-9C24-91FC65621A20}" destId="{60F68962-AD9A-4B89-9FB9-430247A85AD6}" srcOrd="1" destOrd="0" presId="urn:microsoft.com/office/officeart/2005/8/layout/hProcess6"/>
    <dgm:cxn modelId="{3A5CD050-CF0F-4444-9214-BDBAD12E26B0}" type="presParOf" srcId="{DBE3EF32-CDFF-4888-A217-B4F08D82C3AD}" destId="{1FEDBD87-4AAD-4433-A061-8052C88E195F}" srcOrd="0" destOrd="0" presId="urn:microsoft.com/office/officeart/2005/8/layout/hProcess6"/>
    <dgm:cxn modelId="{7FDB2A98-4734-4022-A773-4B4D53CF6632}" type="presParOf" srcId="{1FEDBD87-4AAD-4433-A061-8052C88E195F}" destId="{73813AE4-1801-4B74-AD67-FCAD7B889539}" srcOrd="0" destOrd="0" presId="urn:microsoft.com/office/officeart/2005/8/layout/hProcess6"/>
    <dgm:cxn modelId="{4F3D71F3-78F9-4950-AC4F-8C708152DEA4}" type="presParOf" srcId="{1FEDBD87-4AAD-4433-A061-8052C88E195F}" destId="{8AEE5820-FA4E-47C1-B41F-630D8A595E02}" srcOrd="1" destOrd="0" presId="urn:microsoft.com/office/officeart/2005/8/layout/hProcess6"/>
    <dgm:cxn modelId="{E5C3C3F7-8B96-403B-A66E-E9251254EA21}" type="presParOf" srcId="{1FEDBD87-4AAD-4433-A061-8052C88E195F}" destId="{60F68962-AD9A-4B89-9FB9-430247A85AD6}" srcOrd="2" destOrd="0" presId="urn:microsoft.com/office/officeart/2005/8/layout/hProcess6"/>
    <dgm:cxn modelId="{E7E87B1B-1381-4535-B97B-2776D2112825}" type="presParOf" srcId="{1FEDBD87-4AAD-4433-A061-8052C88E195F}" destId="{DA13F583-3B8F-40E6-96F5-F82B73D0A8E1}" srcOrd="3" destOrd="0" presId="urn:microsoft.com/office/officeart/2005/8/layout/hProcess6"/>
    <dgm:cxn modelId="{DF843981-5634-4E6F-9C6A-F9EBEED59A89}" type="presParOf" srcId="{DBE3EF32-CDFF-4888-A217-B4F08D82C3AD}" destId="{75A273F9-8EC5-473B-A03B-2CA0929C03F2}" srcOrd="1" destOrd="0" presId="urn:microsoft.com/office/officeart/2005/8/layout/hProcess6"/>
    <dgm:cxn modelId="{A6A9F1D7-5C8D-4593-8EDF-347718A7CAE0}" type="presParOf" srcId="{DBE3EF32-CDFF-4888-A217-B4F08D82C3AD}" destId="{E113AE51-BB4C-490B-8C1D-2BED7CEDBD5D}" srcOrd="2" destOrd="0" presId="urn:microsoft.com/office/officeart/2005/8/layout/hProcess6"/>
    <dgm:cxn modelId="{E60E8D61-FAE5-4F9E-A823-607823347118}" type="presParOf" srcId="{E113AE51-BB4C-490B-8C1D-2BED7CEDBD5D}" destId="{E96D39E5-3733-4816-96AE-C47573523614}" srcOrd="0" destOrd="0" presId="urn:microsoft.com/office/officeart/2005/8/layout/hProcess6"/>
    <dgm:cxn modelId="{F35FA70B-B3C5-4A41-A096-76F8DC53860D}" type="presParOf" srcId="{E113AE51-BB4C-490B-8C1D-2BED7CEDBD5D}" destId="{701F8038-DB1D-4050-A345-DD337BC0346E}" srcOrd="1" destOrd="0" presId="urn:microsoft.com/office/officeart/2005/8/layout/hProcess6"/>
    <dgm:cxn modelId="{A3CBB349-5900-447F-8EDD-8800BEB5572B}" type="presParOf" srcId="{E113AE51-BB4C-490B-8C1D-2BED7CEDBD5D}" destId="{732B68B8-A84C-459B-89E8-C5CD3EC9E99E}" srcOrd="2" destOrd="0" presId="urn:microsoft.com/office/officeart/2005/8/layout/hProcess6"/>
    <dgm:cxn modelId="{C5D92A1C-0902-426B-945D-E977A86B196C}" type="presParOf" srcId="{E113AE51-BB4C-490B-8C1D-2BED7CEDBD5D}" destId="{7F8AEBC3-5E0A-4858-8681-3FD747E14615}" srcOrd="3" destOrd="0" presId="urn:microsoft.com/office/officeart/2005/8/layout/hProcess6"/>
    <dgm:cxn modelId="{0293EAFF-98F3-4281-B357-550293824648}" type="presParOf" srcId="{DBE3EF32-CDFF-4888-A217-B4F08D82C3AD}" destId="{5270823C-60B7-4E7A-86B1-7947206B8CF2}" srcOrd="3" destOrd="0" presId="urn:microsoft.com/office/officeart/2005/8/layout/hProcess6"/>
    <dgm:cxn modelId="{2A458CAC-00FA-4757-B04C-40A61B6B5646}" type="presParOf" srcId="{DBE3EF32-CDFF-4888-A217-B4F08D82C3AD}" destId="{793A5F7E-CA9D-4348-A75E-B89345D4FB05}" srcOrd="4" destOrd="0" presId="urn:microsoft.com/office/officeart/2005/8/layout/hProcess6"/>
    <dgm:cxn modelId="{411E976F-1CB9-42F8-B1C4-95BB2978065E}" type="presParOf" srcId="{793A5F7E-CA9D-4348-A75E-B89345D4FB05}" destId="{A803B4E8-DE2A-4B2B-AA38-6D3CCBEB86F7}" srcOrd="0" destOrd="0" presId="urn:microsoft.com/office/officeart/2005/8/layout/hProcess6"/>
    <dgm:cxn modelId="{0FF1DABE-6FC6-4C4D-B1D9-D505C127FC03}" type="presParOf" srcId="{793A5F7E-CA9D-4348-A75E-B89345D4FB05}" destId="{1BB16CC9-8107-49CD-A391-F6419EBD481D}" srcOrd="1" destOrd="0" presId="urn:microsoft.com/office/officeart/2005/8/layout/hProcess6"/>
    <dgm:cxn modelId="{44474734-01F0-4AB6-9624-74567A50A495}" type="presParOf" srcId="{793A5F7E-CA9D-4348-A75E-B89345D4FB05}" destId="{D26C1E0D-A4B2-42B3-A766-2BD347579D92}" srcOrd="2" destOrd="0" presId="urn:microsoft.com/office/officeart/2005/8/layout/hProcess6"/>
    <dgm:cxn modelId="{9C0BE9C2-2526-4B49-9272-611CA357486C}" type="presParOf" srcId="{793A5F7E-CA9D-4348-A75E-B89345D4FB05}" destId="{D4601888-A9EA-4DD8-BBAC-6B6011505195}" srcOrd="3" destOrd="0" presId="urn:microsoft.com/office/officeart/2005/8/layout/hProcess6"/>
    <dgm:cxn modelId="{9C1C45A2-3D92-4365-94B1-EC636E49AA23}" type="presParOf" srcId="{DBE3EF32-CDFF-4888-A217-B4F08D82C3AD}" destId="{351F721B-D2F0-4E98-84AE-14DD7D730B62}" srcOrd="5" destOrd="0" presId="urn:microsoft.com/office/officeart/2005/8/layout/hProcess6"/>
    <dgm:cxn modelId="{E2EB2693-C9FB-4267-89F3-94C2281BFC00}" type="presParOf" srcId="{DBE3EF32-CDFF-4888-A217-B4F08D82C3AD}" destId="{C745A658-09BE-4443-A438-82AF7E7FC671}" srcOrd="6" destOrd="0" presId="urn:microsoft.com/office/officeart/2005/8/layout/hProcess6"/>
    <dgm:cxn modelId="{BD38D7EE-4979-4EEA-8164-E31F9D273FBA}" type="presParOf" srcId="{C745A658-09BE-4443-A438-82AF7E7FC671}" destId="{4503C2FE-FF15-42FB-9408-46FEB26299A9}" srcOrd="0" destOrd="0" presId="urn:microsoft.com/office/officeart/2005/8/layout/hProcess6"/>
    <dgm:cxn modelId="{DC039407-0C66-4A87-A715-7D8D4AEEB1FE}" type="presParOf" srcId="{C745A658-09BE-4443-A438-82AF7E7FC671}" destId="{B92FF167-4316-4931-A51D-24ED2E06BC6F}" srcOrd="1" destOrd="0" presId="urn:microsoft.com/office/officeart/2005/8/layout/hProcess6"/>
    <dgm:cxn modelId="{FC92E7A8-05E9-4088-9BAC-655B1B1197D7}" type="presParOf" srcId="{C745A658-09BE-4443-A438-82AF7E7FC671}" destId="{EF9F06C1-8669-4E7A-A520-58BDBB839C44}" srcOrd="2" destOrd="0" presId="urn:microsoft.com/office/officeart/2005/8/layout/hProcess6"/>
    <dgm:cxn modelId="{0C95F2DA-1063-42EF-AFB9-DBC9456C137E}" type="presParOf" srcId="{C745A658-09BE-4443-A438-82AF7E7FC671}" destId="{5A5B8AFC-94F8-4EE3-8A37-09E9EDA7208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5820-FA4E-47C1-B41F-630D8A595E02}">
      <dsp:nvSpPr>
        <dsp:cNvPr id="0" name=""/>
        <dsp:cNvSpPr/>
      </dsp:nvSpPr>
      <dsp:spPr>
        <a:xfrm>
          <a:off x="444810" y="2659360"/>
          <a:ext cx="1760934" cy="1539278"/>
        </a:xfrm>
        <a:prstGeom prst="rightArrow">
          <a:avLst>
            <a:gd name="adj1" fmla="val 70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Onsite Regional Trainings</a:t>
          </a:r>
          <a:endParaRPr lang="en-US" sz="800" kern="1200" dirty="0"/>
        </a:p>
        <a:p>
          <a:pPr marL="57150" lvl="1" indent="-57150" algn="l" defTabSz="355600">
            <a:lnSpc>
              <a:spcPct val="90000"/>
            </a:lnSpc>
            <a:spcBef>
              <a:spcPct val="0"/>
            </a:spcBef>
            <a:spcAft>
              <a:spcPct val="15000"/>
            </a:spcAft>
            <a:buChar char="••"/>
          </a:pPr>
          <a:r>
            <a:rPr lang="en-US" sz="800" kern="1200" dirty="0" smtClean="0"/>
            <a:t>Online Trainings</a:t>
          </a:r>
          <a:endParaRPr lang="en-US" sz="800" kern="1200" dirty="0"/>
        </a:p>
        <a:p>
          <a:pPr marL="57150" lvl="1" indent="-57150" algn="l" defTabSz="355600">
            <a:lnSpc>
              <a:spcPct val="90000"/>
            </a:lnSpc>
            <a:spcBef>
              <a:spcPct val="0"/>
            </a:spcBef>
            <a:spcAft>
              <a:spcPct val="15000"/>
            </a:spcAft>
            <a:buChar char="••"/>
          </a:pPr>
          <a:r>
            <a:rPr lang="en-US" sz="800" kern="1200" dirty="0" smtClean="0"/>
            <a:t>Data Standards</a:t>
          </a:r>
          <a:endParaRPr lang="en-US" sz="800" kern="1200" dirty="0"/>
        </a:p>
        <a:p>
          <a:pPr marL="57150" lvl="1" indent="-57150" algn="l" defTabSz="355600">
            <a:lnSpc>
              <a:spcPct val="90000"/>
            </a:lnSpc>
            <a:spcBef>
              <a:spcPct val="0"/>
            </a:spcBef>
            <a:spcAft>
              <a:spcPct val="15000"/>
            </a:spcAft>
            <a:buChar char="••"/>
          </a:pPr>
          <a:r>
            <a:rPr lang="en-US" sz="800" kern="1200" dirty="0" smtClean="0"/>
            <a:t>Data Stewards</a:t>
          </a:r>
          <a:endParaRPr lang="en-US" sz="800" kern="1200" dirty="0"/>
        </a:p>
      </dsp:txBody>
      <dsp:txXfrm>
        <a:off x="885043" y="2890252"/>
        <a:ext cx="858455" cy="1077494"/>
      </dsp:txXfrm>
    </dsp:sp>
    <dsp:sp modelId="{DA13F583-3B8F-40E6-96F5-F82B73D0A8E1}">
      <dsp:nvSpPr>
        <dsp:cNvPr id="0" name=""/>
        <dsp:cNvSpPr/>
      </dsp:nvSpPr>
      <dsp:spPr>
        <a:xfrm>
          <a:off x="4576" y="2988766"/>
          <a:ext cx="880467" cy="88046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Guidance</a:t>
          </a:r>
          <a:endParaRPr lang="en-US" sz="900" kern="1200" dirty="0"/>
        </a:p>
      </dsp:txBody>
      <dsp:txXfrm>
        <a:off x="133517" y="3117707"/>
        <a:ext cx="622585" cy="622585"/>
      </dsp:txXfrm>
    </dsp:sp>
    <dsp:sp modelId="{701F8038-DB1D-4050-A345-DD337BC0346E}">
      <dsp:nvSpPr>
        <dsp:cNvPr id="0" name=""/>
        <dsp:cNvSpPr/>
      </dsp:nvSpPr>
      <dsp:spPr>
        <a:xfrm>
          <a:off x="2756036" y="2659360"/>
          <a:ext cx="1760934" cy="1539278"/>
        </a:xfrm>
        <a:prstGeom prst="rightArrow">
          <a:avLst>
            <a:gd name="adj1" fmla="val 70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District Edition support</a:t>
          </a:r>
          <a:endParaRPr lang="en-US" sz="800" kern="1200" dirty="0"/>
        </a:p>
        <a:p>
          <a:pPr marL="57150" lvl="1" indent="-57150" algn="l" defTabSz="355600">
            <a:lnSpc>
              <a:spcPct val="90000"/>
            </a:lnSpc>
            <a:spcBef>
              <a:spcPct val="0"/>
            </a:spcBef>
            <a:spcAft>
              <a:spcPct val="15000"/>
            </a:spcAft>
            <a:buChar char="••"/>
          </a:pPr>
          <a:r>
            <a:rPr lang="en-US" sz="800" kern="1200" dirty="0" smtClean="0"/>
            <a:t>State Edition Support</a:t>
          </a:r>
          <a:endParaRPr lang="en-US" sz="800" kern="1200" dirty="0"/>
        </a:p>
        <a:p>
          <a:pPr marL="57150" lvl="1" indent="-57150" algn="l" defTabSz="355600">
            <a:lnSpc>
              <a:spcPct val="90000"/>
            </a:lnSpc>
            <a:spcBef>
              <a:spcPct val="0"/>
            </a:spcBef>
            <a:spcAft>
              <a:spcPct val="15000"/>
            </a:spcAft>
            <a:buChar char="••"/>
          </a:pPr>
          <a:r>
            <a:rPr lang="en-US" sz="800" kern="1200" dirty="0" smtClean="0"/>
            <a:t>Phone Support</a:t>
          </a:r>
          <a:endParaRPr lang="en-US" sz="800" kern="1200" dirty="0"/>
        </a:p>
      </dsp:txBody>
      <dsp:txXfrm>
        <a:off x="3196270" y="2890252"/>
        <a:ext cx="858455" cy="1077494"/>
      </dsp:txXfrm>
    </dsp:sp>
    <dsp:sp modelId="{7F8AEBC3-5E0A-4858-8681-3FD747E14615}">
      <dsp:nvSpPr>
        <dsp:cNvPr id="0" name=""/>
        <dsp:cNvSpPr/>
      </dsp:nvSpPr>
      <dsp:spPr>
        <a:xfrm>
          <a:off x="2315802" y="2988766"/>
          <a:ext cx="880467" cy="88046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Technical Assistance</a:t>
          </a:r>
          <a:endParaRPr lang="en-US" sz="900" kern="1200" dirty="0"/>
        </a:p>
      </dsp:txBody>
      <dsp:txXfrm>
        <a:off x="2444743" y="3117707"/>
        <a:ext cx="622585" cy="622585"/>
      </dsp:txXfrm>
    </dsp:sp>
    <dsp:sp modelId="{1BB16CC9-8107-49CD-A391-F6419EBD481D}">
      <dsp:nvSpPr>
        <dsp:cNvPr id="0" name=""/>
        <dsp:cNvSpPr/>
      </dsp:nvSpPr>
      <dsp:spPr>
        <a:xfrm>
          <a:off x="5067262" y="2659360"/>
          <a:ext cx="1760934" cy="1539278"/>
        </a:xfrm>
        <a:prstGeom prst="rightArrow">
          <a:avLst>
            <a:gd name="adj1" fmla="val 70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800" kern="1200" dirty="0" smtClean="0"/>
            <a:t>System Validation Checks</a:t>
          </a:r>
          <a:endParaRPr lang="en-US" sz="800" kern="1200" dirty="0"/>
        </a:p>
        <a:p>
          <a:pPr marL="57150" lvl="1" indent="0" algn="l" defTabSz="266700">
            <a:lnSpc>
              <a:spcPct val="90000"/>
            </a:lnSpc>
            <a:spcBef>
              <a:spcPct val="0"/>
            </a:spcBef>
            <a:spcAft>
              <a:spcPct val="15000"/>
            </a:spcAft>
            <a:buChar char="••"/>
          </a:pPr>
          <a:r>
            <a:rPr lang="en-US" sz="800" kern="1200" dirty="0" smtClean="0"/>
            <a:t>SEA TA for validation</a:t>
          </a:r>
          <a:endParaRPr lang="en-US" sz="800" kern="1200" dirty="0"/>
        </a:p>
        <a:p>
          <a:pPr marL="57150" lvl="1" indent="0" algn="l" defTabSz="266700">
            <a:lnSpc>
              <a:spcPct val="90000"/>
            </a:lnSpc>
            <a:spcBef>
              <a:spcPct val="0"/>
            </a:spcBef>
            <a:spcAft>
              <a:spcPct val="15000"/>
            </a:spcAft>
            <a:buChar char="••"/>
          </a:pPr>
          <a:r>
            <a:rPr lang="en-US" sz="800" kern="1200" dirty="0" smtClean="0"/>
            <a:t>Reporting Validation Checks</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800" kern="1200" dirty="0"/>
        </a:p>
      </dsp:txBody>
      <dsp:txXfrm>
        <a:off x="5507496" y="2890252"/>
        <a:ext cx="858455" cy="1077494"/>
      </dsp:txXfrm>
    </dsp:sp>
    <dsp:sp modelId="{D4601888-A9EA-4DD8-BBAC-6B6011505195}">
      <dsp:nvSpPr>
        <dsp:cNvPr id="0" name=""/>
        <dsp:cNvSpPr/>
      </dsp:nvSpPr>
      <dsp:spPr>
        <a:xfrm>
          <a:off x="4627029" y="2988766"/>
          <a:ext cx="880467" cy="88046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Data Validation Pre-Submission</a:t>
          </a:r>
          <a:endParaRPr lang="en-US" sz="900" kern="1200" dirty="0"/>
        </a:p>
      </dsp:txBody>
      <dsp:txXfrm>
        <a:off x="4755970" y="3117707"/>
        <a:ext cx="622585" cy="622585"/>
      </dsp:txXfrm>
    </dsp:sp>
    <dsp:sp modelId="{B92FF167-4316-4931-A51D-24ED2E06BC6F}">
      <dsp:nvSpPr>
        <dsp:cNvPr id="0" name=""/>
        <dsp:cNvSpPr/>
      </dsp:nvSpPr>
      <dsp:spPr>
        <a:xfrm>
          <a:off x="7378489" y="2659360"/>
          <a:ext cx="1760934" cy="1539278"/>
        </a:xfrm>
        <a:prstGeom prst="rightArrow">
          <a:avLst>
            <a:gd name="adj1" fmla="val 70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r>
            <a:rPr lang="en-US" sz="800" kern="1200" dirty="0" smtClean="0"/>
            <a:t>Validation via secure viewing of data to be publicly reporting on State School Report Card</a:t>
          </a:r>
          <a:endParaRPr lang="en-US" sz="800" kern="1200" dirty="0"/>
        </a:p>
      </dsp:txBody>
      <dsp:txXfrm>
        <a:off x="7818722" y="2890252"/>
        <a:ext cx="858455" cy="1077494"/>
      </dsp:txXfrm>
    </dsp:sp>
    <dsp:sp modelId="{5A5B8AFC-94F8-4EE3-8A37-09E9EDA72082}">
      <dsp:nvSpPr>
        <dsp:cNvPr id="0" name=""/>
        <dsp:cNvSpPr/>
      </dsp:nvSpPr>
      <dsp:spPr>
        <a:xfrm>
          <a:off x="6938255" y="2988766"/>
          <a:ext cx="880467" cy="88046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Dada Validation Post-Submission</a:t>
          </a:r>
          <a:endParaRPr lang="en-US" sz="900" kern="1200" dirty="0"/>
        </a:p>
      </dsp:txBody>
      <dsp:txXfrm>
        <a:off x="7067196" y="3117707"/>
        <a:ext cx="622585" cy="6225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9D09B-E6BE-4204-9A8A-3E7614FF45B2}"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A14A6-B195-430E-B073-592A64327056}" type="slidenum">
              <a:rPr lang="en-US" smtClean="0"/>
              <a:t>‹#›</a:t>
            </a:fld>
            <a:endParaRPr lang="en-US"/>
          </a:p>
        </p:txBody>
      </p:sp>
    </p:spTree>
    <p:extLst>
      <p:ext uri="{BB962C8B-B14F-4D97-AF65-F5344CB8AC3E}">
        <p14:creationId xmlns:p14="http://schemas.microsoft.com/office/powerpoint/2010/main" val="92524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1138E90-622A-406D-9553-7254640F54E4}"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extLst>
      <p:ext uri="{BB962C8B-B14F-4D97-AF65-F5344CB8AC3E}">
        <p14:creationId xmlns:p14="http://schemas.microsoft.com/office/powerpoint/2010/main" val="164184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 </a:t>
            </a:r>
          </a:p>
          <a:p>
            <a:pPr>
              <a:spcBef>
                <a:spcPct val="0"/>
              </a:spcBef>
            </a:pPr>
            <a:r>
              <a:rPr lang="en-US" altLang="en-US" smtClean="0"/>
              <a:t>First we need to stop anything that KDE does that allows/encourages/requires a district or KDE staff making changes the separate excel spreadsheets/Filemaker pro apps versus within the authoritative source (i.e. district IC edition, MUNIS district edition, IC state edition).   We also need districts to take the same approach internally (e.g. cafeteria system being updates with a new student home but IC not being updated).  This results in the data not being consistent between multiple systems (e.g. Center for School Safety Report and P-20 data, Free and reduced Lunch,   KEES, etc, etc)….which of course leads to embarrassing revelations    </a:t>
            </a:r>
          </a:p>
          <a:p>
            <a:pPr>
              <a:spcBef>
                <a:spcPct val="0"/>
              </a:spcBef>
            </a:pPr>
            <a:r>
              <a:rPr lang="en-US" altLang="en-US" smtClean="0"/>
              <a:t> </a:t>
            </a:r>
          </a:p>
          <a:p>
            <a:pPr>
              <a:spcBef>
                <a:spcPct val="0"/>
              </a:spcBef>
            </a:pPr>
            <a:r>
              <a:rPr lang="en-US" altLang="en-US" smtClean="0"/>
              <a:t>Second. We need the identified data stewards in KDE to get very serious/focused on inspecting the quality of the every data element that they are responsible for versus waiting for some report to be produced that points out the problem with that data element.   They need to look at it from the perspective of every major stakeholder that counts on that data element.  What we are finding is a good number of them have never closely looked at it or inspected it or compared it with other states.  For every major data element that KIDS in responsible for we frequently compare it with other states to see if we are close to other states to ensure we don’t have some really wrong stuff.   However it appears a good number of the data stewards don’t have any feel for if the totals they see in IC are in the ball park or way out of line.        </a:t>
            </a:r>
          </a:p>
          <a:p>
            <a:pPr>
              <a:spcBef>
                <a:spcPct val="0"/>
              </a:spcBef>
            </a:pPr>
            <a:r>
              <a:rPr lang="en-US" altLang="en-US" smtClean="0"/>
              <a:t> </a:t>
            </a:r>
          </a:p>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9F1E9913-1808-4874-BBA4-829B9E34CE48}"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extLst>
      <p:ext uri="{BB962C8B-B14F-4D97-AF65-F5344CB8AC3E}">
        <p14:creationId xmlns:p14="http://schemas.microsoft.com/office/powerpoint/2010/main" val="239709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A4E29-36CF-4755-A961-B130DB901C7D}" type="slidenum">
              <a:rPr lang="en-US" smtClean="0"/>
              <a:t>34</a:t>
            </a:fld>
            <a:endParaRPr lang="en-US"/>
          </a:p>
        </p:txBody>
      </p:sp>
    </p:spTree>
    <p:extLst>
      <p:ext uri="{BB962C8B-B14F-4D97-AF65-F5344CB8AC3E}">
        <p14:creationId xmlns:p14="http://schemas.microsoft.com/office/powerpoint/2010/main" val="48917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0C4249-0099-44F2-84E0-A4F04917D51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5578-755E-41C8-ADBA-DBD1625ED65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C4249-0099-44F2-84E0-A4F04917D51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C4249-0099-44F2-84E0-A4F04917D51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C4249-0099-44F2-84E0-A4F04917D51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C4249-0099-44F2-84E0-A4F04917D51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5578-755E-41C8-ADBA-DBD1625ED65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0C4249-0099-44F2-84E0-A4F04917D51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0C4249-0099-44F2-84E0-A4F04917D51C}"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75578-755E-41C8-ADBA-DBD1625ED65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C4249-0099-44F2-84E0-A4F04917D51C}"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C4249-0099-44F2-84E0-A4F04917D51C}"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C4249-0099-44F2-84E0-A4F04917D51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5578-755E-41C8-ADBA-DBD1625ED65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C4249-0099-44F2-84E0-A4F04917D51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5578-755E-41C8-ADBA-DBD1625ED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50C4249-0099-44F2-84E0-A4F04917D51C}" type="datetimeFigureOut">
              <a:rPr lang="en-US" smtClean="0"/>
              <a:t>8/27/2014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D475578-755E-41C8-ADBA-DBD1625ED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applications.education.ky.gov/SR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26" Type="http://schemas.openxmlformats.org/officeDocument/2006/relationships/image" Target="../media/image30.jpg"/><Relationship Id="rId39" Type="http://schemas.openxmlformats.org/officeDocument/2006/relationships/image" Target="../media/image43.jpg"/><Relationship Id="rId3" Type="http://schemas.openxmlformats.org/officeDocument/2006/relationships/image" Target="../media/image7.jpg"/><Relationship Id="rId21" Type="http://schemas.openxmlformats.org/officeDocument/2006/relationships/image" Target="../media/image25.jpg"/><Relationship Id="rId34" Type="http://schemas.openxmlformats.org/officeDocument/2006/relationships/image" Target="../media/image38.jp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5" Type="http://schemas.openxmlformats.org/officeDocument/2006/relationships/image" Target="../media/image29.jpg"/><Relationship Id="rId33" Type="http://schemas.openxmlformats.org/officeDocument/2006/relationships/image" Target="../media/image37.jpg"/><Relationship Id="rId38" Type="http://schemas.openxmlformats.org/officeDocument/2006/relationships/image" Target="../media/image42.jpg"/><Relationship Id="rId2" Type="http://schemas.openxmlformats.org/officeDocument/2006/relationships/image" Target="../media/image6.jpg"/><Relationship Id="rId16" Type="http://schemas.openxmlformats.org/officeDocument/2006/relationships/image" Target="../media/image20.jpg"/><Relationship Id="rId20" Type="http://schemas.openxmlformats.org/officeDocument/2006/relationships/image" Target="../media/image24.jpg"/><Relationship Id="rId29"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24" Type="http://schemas.openxmlformats.org/officeDocument/2006/relationships/image" Target="../media/image28.jpg"/><Relationship Id="rId32" Type="http://schemas.openxmlformats.org/officeDocument/2006/relationships/image" Target="../media/image36.jpg"/><Relationship Id="rId37" Type="http://schemas.openxmlformats.org/officeDocument/2006/relationships/image" Target="../media/image41.jpg"/><Relationship Id="rId5" Type="http://schemas.openxmlformats.org/officeDocument/2006/relationships/image" Target="../media/image9.jpg"/><Relationship Id="rId15" Type="http://schemas.openxmlformats.org/officeDocument/2006/relationships/image" Target="../media/image19.jpg"/><Relationship Id="rId23" Type="http://schemas.openxmlformats.org/officeDocument/2006/relationships/image" Target="../media/image27.jpg"/><Relationship Id="rId28" Type="http://schemas.openxmlformats.org/officeDocument/2006/relationships/image" Target="../media/image32.jpg"/><Relationship Id="rId36" Type="http://schemas.openxmlformats.org/officeDocument/2006/relationships/image" Target="../media/image40.jpg"/><Relationship Id="rId10" Type="http://schemas.openxmlformats.org/officeDocument/2006/relationships/image" Target="../media/image14.jpg"/><Relationship Id="rId19" Type="http://schemas.openxmlformats.org/officeDocument/2006/relationships/image" Target="../media/image23.png"/><Relationship Id="rId31" Type="http://schemas.openxmlformats.org/officeDocument/2006/relationships/image" Target="../media/image35.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 Id="rId22" Type="http://schemas.openxmlformats.org/officeDocument/2006/relationships/image" Target="../media/image26.jpg"/><Relationship Id="rId27" Type="http://schemas.openxmlformats.org/officeDocument/2006/relationships/image" Target="../media/image31.jpg"/><Relationship Id="rId30" Type="http://schemas.openxmlformats.org/officeDocument/2006/relationships/image" Target="../media/image34.jpg"/><Relationship Id="rId35" Type="http://schemas.openxmlformats.org/officeDocument/2006/relationships/image" Target="../media/image39.jp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slide" Target="slide25.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slide" Target="slide28.xml"/><Relationship Id="rId4" Type="http://schemas.openxmlformats.org/officeDocument/2006/relationships/slide" Target="slide1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4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Collecting and Reporting Accurate Data </a:t>
            </a:r>
            <a:endParaRPr lang="en-US" dirty="0"/>
          </a:p>
        </p:txBody>
      </p:sp>
      <p:sp>
        <p:nvSpPr>
          <p:cNvPr id="3" name="Subtitle 2"/>
          <p:cNvSpPr>
            <a:spLocks noGrp="1"/>
          </p:cNvSpPr>
          <p:nvPr>
            <p:ph type="subTitle" idx="1"/>
          </p:nvPr>
        </p:nvSpPr>
        <p:spPr/>
        <p:txBody>
          <a:bodyPr/>
          <a:lstStyle/>
          <a:p>
            <a:r>
              <a:rPr lang="en-US" b="1" dirty="0"/>
              <a:t>Three States Discuss Their Strategies for Advancing Data Quality</a:t>
            </a:r>
            <a:endParaRPr lang="en-US" dirty="0"/>
          </a:p>
        </p:txBody>
      </p:sp>
    </p:spTree>
    <p:extLst>
      <p:ext uri="{BB962C8B-B14F-4D97-AF65-F5344CB8AC3E}">
        <p14:creationId xmlns:p14="http://schemas.microsoft.com/office/powerpoint/2010/main" val="987100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219200"/>
            <a:ext cx="5638800" cy="4572000"/>
          </a:xfrm>
        </p:spPr>
        <p:txBody>
          <a:bodyPr rtlCol="0">
            <a:normAutofit fontScale="92500" lnSpcReduction="10000"/>
          </a:bodyPr>
          <a:lstStyle/>
          <a:p>
            <a:pPr marL="274320" indent="-274320" fontAlgn="auto">
              <a:spcAft>
                <a:spcPts val="0"/>
              </a:spcAft>
              <a:defRPr/>
            </a:pPr>
            <a:endParaRPr lang="en-US" sz="2400" dirty="0" smtClean="0"/>
          </a:p>
          <a:p>
            <a:pPr marL="274320" indent="-274320" fontAlgn="auto">
              <a:spcAft>
                <a:spcPts val="0"/>
              </a:spcAft>
              <a:defRPr/>
            </a:pPr>
            <a:endParaRPr lang="en-US" sz="2400" dirty="0"/>
          </a:p>
          <a:p>
            <a:pPr marL="274320" indent="-274320" fontAlgn="auto">
              <a:spcAft>
                <a:spcPts val="0"/>
              </a:spcAft>
              <a:defRPr/>
            </a:pPr>
            <a:endParaRPr lang="en-US" sz="2400" dirty="0" smtClean="0"/>
          </a:p>
          <a:p>
            <a:pPr marL="274320" indent="-274320" fontAlgn="auto">
              <a:spcAft>
                <a:spcPts val="0"/>
              </a:spcAft>
              <a:defRPr/>
            </a:pPr>
            <a:r>
              <a:rPr lang="en-US" sz="2400" dirty="0" smtClean="0"/>
              <a:t>Data </a:t>
            </a:r>
            <a:r>
              <a:rPr lang="en-US" sz="2400" dirty="0"/>
              <a:t>Standardization is the process of making all data of the same type or class conform to an established convention or procedure to ensure consistency and comparability across different databases. </a:t>
            </a:r>
          </a:p>
          <a:p>
            <a:pPr marL="274320" indent="-274320" fontAlgn="auto">
              <a:spcAft>
                <a:spcPts val="0"/>
              </a:spcAft>
              <a:defRPr/>
            </a:pPr>
            <a:r>
              <a:rPr lang="en-US" sz="2400" dirty="0" smtClean="0"/>
              <a:t>Data Standards are linked to website and to SIS.</a:t>
            </a:r>
            <a:endParaRPr lang="en-US" sz="2400" dirty="0"/>
          </a:p>
          <a:p>
            <a:pPr marL="274320" indent="-274320" fontAlgn="auto">
              <a:spcAft>
                <a:spcPts val="0"/>
              </a:spcAft>
              <a:defRPr/>
            </a:pPr>
            <a:r>
              <a:rPr lang="en-US" sz="2400" dirty="0" smtClean="0"/>
              <a:t>Promote the use of procedures, guidelines for consistency for new initiatives and to improve data quality.</a:t>
            </a:r>
            <a:endParaRPr lang="en-US" sz="2400" u="sng" dirty="0"/>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a:t>Data </a:t>
            </a:r>
            <a:r>
              <a:rPr lang="en-US" dirty="0" smtClean="0"/>
              <a:t>Standards</a:t>
            </a:r>
            <a:r>
              <a:rPr lang="en-US" dirty="0"/>
              <a:t/>
            </a:r>
            <a:br>
              <a:rPr lang="en-US" dirty="0"/>
            </a:br>
            <a:endParaRPr lang="en-US" dirty="0"/>
          </a:p>
        </p:txBody>
      </p:sp>
      <p:grpSp>
        <p:nvGrpSpPr>
          <p:cNvPr id="4" name="Group 3"/>
          <p:cNvGrpSpPr/>
          <p:nvPr/>
        </p:nvGrpSpPr>
        <p:grpSpPr>
          <a:xfrm>
            <a:off x="76200" y="2222252"/>
            <a:ext cx="2781300" cy="2233220"/>
            <a:chOff x="76200" y="914400"/>
            <a:chExt cx="2781300" cy="2233220"/>
          </a:xfrm>
        </p:grpSpPr>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914400"/>
              <a:ext cx="2781300" cy="22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2133600"/>
              <a:ext cx="1066800" cy="177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8465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799" y="1777505"/>
            <a:ext cx="6455867" cy="4254747"/>
          </a:xfrm>
        </p:spPr>
        <p:txBody>
          <a:bodyPr rtlCol="0">
            <a:normAutofit fontScale="77500" lnSpcReduction="20000"/>
          </a:bodyPr>
          <a:lstStyle/>
          <a:p>
            <a:pPr marL="274320" indent="-274320" fontAlgn="auto">
              <a:spcAft>
                <a:spcPts val="0"/>
              </a:spcAft>
              <a:defRPr/>
            </a:pPr>
            <a:r>
              <a:rPr lang="en-US" b="1" dirty="0"/>
              <a:t>Data Steward:</a:t>
            </a:r>
            <a:r>
              <a:rPr lang="en-US" dirty="0"/>
              <a:t> owner of a data element or data field responsible for hands-on work related to data at KDE.</a:t>
            </a:r>
          </a:p>
          <a:p>
            <a:pPr marL="0" indent="0" fontAlgn="auto">
              <a:spcAft>
                <a:spcPts val="0"/>
              </a:spcAft>
              <a:buFont typeface="Symbol" pitchFamily="18" charset="2"/>
              <a:buNone/>
              <a:defRPr/>
            </a:pPr>
            <a:endParaRPr lang="en-US" dirty="0" smtClean="0"/>
          </a:p>
          <a:p>
            <a:pPr marL="274320" indent="-274320" fontAlgn="auto">
              <a:spcAft>
                <a:spcPts val="0"/>
              </a:spcAft>
              <a:defRPr/>
            </a:pPr>
            <a:r>
              <a:rPr lang="en-US" dirty="0"/>
              <a:t>That person and office should (a) be the expert of what that particular data element means/does, (b) is the person/office that answers detailed questions/issues about that data element and (c) lastly regularly inspects </a:t>
            </a:r>
            <a:r>
              <a:rPr lang="en-US" dirty="0" smtClean="0"/>
              <a:t>(you </a:t>
            </a:r>
            <a:r>
              <a:rPr lang="en-US" dirty="0"/>
              <a:t>get what you inspect versus expect) the level of quality to ensure it meets not only their office needs but all the others that depend on it.  </a:t>
            </a:r>
            <a:endParaRPr lang="en-US" dirty="0" smtClean="0"/>
          </a:p>
          <a:p>
            <a:pPr marL="274320" indent="-274320" fontAlgn="auto">
              <a:spcAft>
                <a:spcPts val="0"/>
              </a:spcAft>
              <a:defRPr/>
            </a:pPr>
            <a:endParaRPr lang="en-US" dirty="0" smtClean="0"/>
          </a:p>
          <a:p>
            <a:pPr marL="274320" indent="-274320" fontAlgn="auto">
              <a:spcAft>
                <a:spcPts val="0"/>
              </a:spcAft>
              <a:defRPr/>
            </a:pPr>
            <a:r>
              <a:rPr lang="en-US" dirty="0" smtClean="0"/>
              <a:t>The </a:t>
            </a:r>
            <a:r>
              <a:rPr lang="en-US" dirty="0"/>
              <a:t>data steward for each key data element arrives each day knowing they have the responsibility for the accuracy of each data element that they have been assigned for not only their office but others outside their office that count on it.  </a:t>
            </a:r>
          </a:p>
        </p:txBody>
      </p:sp>
      <p:sp>
        <p:nvSpPr>
          <p:cNvPr id="13315" name="Title 1"/>
          <p:cNvSpPr>
            <a:spLocks noGrp="1"/>
          </p:cNvSpPr>
          <p:nvPr>
            <p:ph type="title"/>
          </p:nvPr>
        </p:nvSpPr>
        <p:spPr/>
        <p:txBody>
          <a:bodyPr/>
          <a:lstStyle/>
          <a:p>
            <a:r>
              <a:rPr lang="en-US" altLang="en-US" dirty="0" smtClean="0"/>
              <a:t>Data Stewards</a:t>
            </a:r>
          </a:p>
        </p:txBody>
      </p:sp>
      <p:grpSp>
        <p:nvGrpSpPr>
          <p:cNvPr id="2" name="Group 1"/>
          <p:cNvGrpSpPr/>
          <p:nvPr/>
        </p:nvGrpSpPr>
        <p:grpSpPr>
          <a:xfrm>
            <a:off x="0" y="2362200"/>
            <a:ext cx="2781300" cy="2233220"/>
            <a:chOff x="-495300" y="1105642"/>
            <a:chExt cx="2781300" cy="2233220"/>
          </a:xfrm>
        </p:grpSpPr>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 y="1105642"/>
              <a:ext cx="2781300" cy="22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2514600"/>
              <a:ext cx="1066800" cy="177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3638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295400"/>
            <a:ext cx="5308600" cy="4800600"/>
          </a:xfrm>
        </p:spPr>
        <p:txBody>
          <a:bodyPr rtlCol="0">
            <a:normAutofit fontScale="70000" lnSpcReduction="20000"/>
          </a:bodyPr>
          <a:lstStyle/>
          <a:p>
            <a:pPr marL="274320" indent="-274320" fontAlgn="auto">
              <a:spcAft>
                <a:spcPts val="0"/>
              </a:spcAft>
              <a:defRPr/>
            </a:pPr>
            <a:r>
              <a:rPr lang="en-US" dirty="0">
                <a:solidFill>
                  <a:schemeClr val="tx1"/>
                </a:solidFill>
              </a:rPr>
              <a:t>Recognize the Authoritative Source of the Data</a:t>
            </a:r>
          </a:p>
          <a:p>
            <a:pPr lvl="1" indent="-274320" fontAlgn="auto">
              <a:spcAft>
                <a:spcPts val="0"/>
              </a:spcAft>
              <a:defRPr/>
            </a:pPr>
            <a:r>
              <a:rPr lang="en-US" dirty="0">
                <a:solidFill>
                  <a:schemeClr val="tx1"/>
                </a:solidFill>
              </a:rPr>
              <a:t>Utilize Authoritative Source Systems </a:t>
            </a:r>
          </a:p>
          <a:p>
            <a:pPr lvl="2" fontAlgn="auto">
              <a:spcAft>
                <a:spcPts val="0"/>
              </a:spcAft>
              <a:defRPr/>
            </a:pPr>
            <a:r>
              <a:rPr lang="en-US" dirty="0">
                <a:solidFill>
                  <a:schemeClr val="tx1"/>
                </a:solidFill>
              </a:rPr>
              <a:t>Systems should communicate</a:t>
            </a:r>
          </a:p>
          <a:p>
            <a:pPr lvl="2" fontAlgn="auto">
              <a:spcAft>
                <a:spcPts val="0"/>
              </a:spcAft>
              <a:defRPr/>
            </a:pPr>
            <a:r>
              <a:rPr lang="en-US" dirty="0">
                <a:solidFill>
                  <a:schemeClr val="tx1"/>
                </a:solidFill>
              </a:rPr>
              <a:t>Avoid duplicate collections of data.</a:t>
            </a:r>
          </a:p>
          <a:p>
            <a:pPr lvl="1" indent="-274320" fontAlgn="auto">
              <a:spcAft>
                <a:spcPts val="0"/>
              </a:spcAft>
              <a:defRPr/>
            </a:pPr>
            <a:r>
              <a:rPr lang="en-US" dirty="0">
                <a:solidFill>
                  <a:schemeClr val="tx1"/>
                </a:solidFill>
              </a:rPr>
              <a:t>Validate and update data within authoritative source </a:t>
            </a:r>
            <a:r>
              <a:rPr lang="en-US" dirty="0" err="1">
                <a:solidFill>
                  <a:schemeClr val="tx1"/>
                </a:solidFill>
              </a:rPr>
              <a:t>sytem</a:t>
            </a:r>
            <a:r>
              <a:rPr lang="en-US" dirty="0">
                <a:solidFill>
                  <a:schemeClr val="tx1"/>
                </a:solidFill>
              </a:rPr>
              <a:t>.</a:t>
            </a:r>
          </a:p>
          <a:p>
            <a:pPr marL="0" indent="0" fontAlgn="auto">
              <a:spcAft>
                <a:spcPts val="0"/>
              </a:spcAft>
              <a:buFont typeface="Symbol" pitchFamily="18" charset="2"/>
              <a:buNone/>
              <a:defRPr/>
            </a:pPr>
            <a:r>
              <a:rPr lang="en-US" dirty="0">
                <a:solidFill>
                  <a:schemeClr val="tx1"/>
                </a:solidFill>
              </a:rPr>
              <a:t> </a:t>
            </a:r>
          </a:p>
          <a:p>
            <a:pPr marL="274320" indent="-274320" fontAlgn="auto">
              <a:spcAft>
                <a:spcPts val="0"/>
              </a:spcAft>
              <a:defRPr/>
            </a:pPr>
            <a:r>
              <a:rPr lang="en-US" dirty="0">
                <a:solidFill>
                  <a:schemeClr val="tx1"/>
                </a:solidFill>
              </a:rPr>
              <a:t>Data stewards need to know and understand data.  </a:t>
            </a:r>
          </a:p>
          <a:p>
            <a:pPr lvl="1" indent="-274320" fontAlgn="auto">
              <a:spcAft>
                <a:spcPts val="0"/>
              </a:spcAft>
              <a:defRPr/>
            </a:pPr>
            <a:r>
              <a:rPr lang="en-US" dirty="0">
                <a:solidFill>
                  <a:schemeClr val="tx1"/>
                </a:solidFill>
              </a:rPr>
              <a:t>Should know how data is used agency wide.</a:t>
            </a:r>
          </a:p>
          <a:p>
            <a:pPr lvl="1" indent="-274320" fontAlgn="auto">
              <a:spcAft>
                <a:spcPts val="0"/>
              </a:spcAft>
              <a:defRPr/>
            </a:pPr>
            <a:r>
              <a:rPr lang="en-US" dirty="0">
                <a:solidFill>
                  <a:schemeClr val="tx1"/>
                </a:solidFill>
              </a:rPr>
              <a:t>Verify reasonability</a:t>
            </a:r>
          </a:p>
          <a:p>
            <a:pPr lvl="1" indent="-274320" fontAlgn="auto">
              <a:spcAft>
                <a:spcPts val="0"/>
              </a:spcAft>
              <a:defRPr/>
            </a:pPr>
            <a:r>
              <a:rPr lang="en-US" dirty="0">
                <a:solidFill>
                  <a:schemeClr val="tx1"/>
                </a:solidFill>
              </a:rPr>
              <a:t>Follow-up on issues to improve data quality.</a:t>
            </a:r>
          </a:p>
          <a:p>
            <a:pPr marL="274320" indent="-274320" fontAlgn="auto">
              <a:spcAft>
                <a:spcPts val="0"/>
              </a:spcAft>
              <a:defRPr/>
            </a:pPr>
            <a:endParaRPr lang="en-US" dirty="0">
              <a:solidFill>
                <a:schemeClr val="tx1"/>
              </a:solidFill>
            </a:endParaRPr>
          </a:p>
          <a:p>
            <a:pPr marL="274320" indent="-274320" fontAlgn="auto">
              <a:spcAft>
                <a:spcPts val="0"/>
              </a:spcAft>
              <a:defRPr/>
            </a:pPr>
            <a:r>
              <a:rPr lang="en-US" dirty="0">
                <a:solidFill>
                  <a:schemeClr val="tx1"/>
                </a:solidFill>
              </a:rPr>
              <a:t>Promote the use of procedures, guidelines for consistency for new initiatives and to improve data quality.</a:t>
            </a:r>
          </a:p>
          <a:p>
            <a:pPr lvl="2" fontAlgn="auto">
              <a:spcAft>
                <a:spcPts val="0"/>
              </a:spcAft>
              <a:defRPr/>
            </a:pPr>
            <a:r>
              <a:rPr lang="en-US" dirty="0">
                <a:solidFill>
                  <a:schemeClr val="tx1"/>
                </a:solidFill>
              </a:rPr>
              <a:t>Historically – Legislatively Required</a:t>
            </a:r>
          </a:p>
          <a:p>
            <a:pPr lvl="2" fontAlgn="auto">
              <a:spcAft>
                <a:spcPts val="0"/>
              </a:spcAft>
              <a:defRPr/>
            </a:pPr>
            <a:r>
              <a:rPr lang="en-US" dirty="0">
                <a:solidFill>
                  <a:schemeClr val="tx1"/>
                </a:solidFill>
              </a:rPr>
              <a:t>NOW – best practices</a:t>
            </a:r>
          </a:p>
          <a:p>
            <a:pPr lvl="2" fontAlgn="auto">
              <a:spcAft>
                <a:spcPts val="0"/>
              </a:spcAft>
              <a:defRPr/>
            </a:pPr>
            <a:r>
              <a:rPr lang="en-US" dirty="0">
                <a:solidFill>
                  <a:schemeClr val="tx1"/>
                </a:solidFill>
              </a:rPr>
              <a:t>Verify/Validate - completeness</a:t>
            </a:r>
          </a:p>
          <a:p>
            <a:pPr marL="274320" indent="-274320" fontAlgn="auto">
              <a:spcAft>
                <a:spcPts val="0"/>
              </a:spcAft>
              <a:defRPr/>
            </a:pPr>
            <a:endParaRPr lang="en-US" dirty="0">
              <a:solidFill>
                <a:schemeClr val="tx1"/>
              </a:solidFill>
            </a:endParaRPr>
          </a:p>
          <a:p>
            <a:pPr marL="274320" indent="-274320" fontAlgn="auto">
              <a:spcAft>
                <a:spcPts val="0"/>
              </a:spcAft>
              <a:defRPr/>
            </a:pPr>
            <a:endParaRPr lang="en-US" dirty="0"/>
          </a:p>
        </p:txBody>
      </p:sp>
      <p:sp>
        <p:nvSpPr>
          <p:cNvPr id="14339" name="Title 1"/>
          <p:cNvSpPr>
            <a:spLocks noGrp="1"/>
          </p:cNvSpPr>
          <p:nvPr>
            <p:ph type="title"/>
          </p:nvPr>
        </p:nvSpPr>
        <p:spPr/>
        <p:txBody>
          <a:bodyPr/>
          <a:lstStyle/>
          <a:p>
            <a:r>
              <a:rPr lang="en-US" altLang="en-US" dirty="0" smtClean="0"/>
              <a:t>Data Stewards</a:t>
            </a:r>
          </a:p>
        </p:txBody>
      </p:sp>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676400"/>
            <a:ext cx="2781300" cy="22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47800" y="3099295"/>
            <a:ext cx="1066800" cy="177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39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223838"/>
            <a:ext cx="8229600" cy="1143000"/>
          </a:xfrm>
        </p:spPr>
        <p:txBody>
          <a:bodyPr/>
          <a:lstStyle/>
          <a:p>
            <a:r>
              <a:rPr lang="en-US" altLang="en-US" dirty="0" smtClean="0"/>
              <a:t>Student Information System </a:t>
            </a:r>
          </a:p>
        </p:txBody>
      </p:sp>
      <p:sp>
        <p:nvSpPr>
          <p:cNvPr id="4" name="Down Arrow Callout 3"/>
          <p:cNvSpPr/>
          <p:nvPr/>
        </p:nvSpPr>
        <p:spPr>
          <a:xfrm>
            <a:off x="1752600" y="2160588"/>
            <a:ext cx="3505200" cy="2209800"/>
          </a:xfrm>
          <a:prstGeom prst="downArrowCallou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2400" b="1" dirty="0"/>
              <a:t>District Edition</a:t>
            </a:r>
          </a:p>
          <a:p>
            <a:pPr algn="ctr" fontAlgn="auto">
              <a:spcBef>
                <a:spcPts val="0"/>
              </a:spcBef>
              <a:spcAft>
                <a:spcPts val="0"/>
              </a:spcAft>
              <a:defRPr/>
            </a:pPr>
            <a:r>
              <a:rPr lang="en-US" sz="1400" i="1" dirty="0"/>
              <a:t>Districts enter data into </a:t>
            </a:r>
            <a:r>
              <a:rPr lang="en-US" sz="1400" i="1" dirty="0" smtClean="0"/>
              <a:t>LEA SIS</a:t>
            </a:r>
            <a:endParaRPr lang="en-US" sz="1400" i="1" dirty="0"/>
          </a:p>
          <a:p>
            <a:pPr algn="ctr" fontAlgn="auto">
              <a:spcBef>
                <a:spcPts val="0"/>
              </a:spcBef>
              <a:spcAft>
                <a:spcPts val="0"/>
              </a:spcAft>
              <a:defRPr/>
            </a:pPr>
            <a:endParaRPr lang="en-US" sz="1400" i="1" dirty="0"/>
          </a:p>
        </p:txBody>
      </p:sp>
      <p:sp>
        <p:nvSpPr>
          <p:cNvPr id="6" name="Rectangle 5"/>
          <p:cNvSpPr/>
          <p:nvPr/>
        </p:nvSpPr>
        <p:spPr>
          <a:xfrm>
            <a:off x="1752600" y="4419600"/>
            <a:ext cx="3505200" cy="11430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2400" b="1" dirty="0"/>
              <a:t>State Edition</a:t>
            </a:r>
          </a:p>
          <a:p>
            <a:pPr algn="ctr" fontAlgn="auto">
              <a:spcBef>
                <a:spcPts val="0"/>
              </a:spcBef>
              <a:spcAft>
                <a:spcPts val="0"/>
              </a:spcAft>
              <a:defRPr/>
            </a:pPr>
            <a:r>
              <a:rPr lang="en-US" sz="1400" i="1" dirty="0" smtClean="0"/>
              <a:t>SEA SIS links to all LEA SIS </a:t>
            </a:r>
            <a:endParaRPr lang="en-US" sz="1400" i="1" dirty="0"/>
          </a:p>
          <a:p>
            <a:pPr algn="ctr" fontAlgn="auto">
              <a:spcBef>
                <a:spcPts val="0"/>
              </a:spcBef>
              <a:spcAft>
                <a:spcPts val="0"/>
              </a:spcAft>
              <a:defRPr/>
            </a:pPr>
            <a:endParaRPr lang="en-US" sz="2400" b="1" dirty="0"/>
          </a:p>
        </p:txBody>
      </p:sp>
      <p:sp>
        <p:nvSpPr>
          <p:cNvPr id="8" name="Striped Right Arrow 7"/>
          <p:cNvSpPr/>
          <p:nvPr/>
        </p:nvSpPr>
        <p:spPr>
          <a:xfrm>
            <a:off x="5257800" y="2414016"/>
            <a:ext cx="1676400" cy="914400"/>
          </a:xfrm>
          <a:prstGeom prst="striped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200" i="1" dirty="0"/>
              <a:t>Sync Weekly</a:t>
            </a:r>
          </a:p>
        </p:txBody>
      </p:sp>
      <p:sp>
        <p:nvSpPr>
          <p:cNvPr id="9" name="Striped Right Arrow 8"/>
          <p:cNvSpPr/>
          <p:nvPr/>
        </p:nvSpPr>
        <p:spPr>
          <a:xfrm>
            <a:off x="5276850" y="4509516"/>
            <a:ext cx="1657350" cy="914400"/>
          </a:xfrm>
          <a:prstGeom prst="striped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200" i="1" dirty="0"/>
              <a:t>Sync Weekly</a:t>
            </a:r>
          </a:p>
        </p:txBody>
      </p:sp>
      <p:sp>
        <p:nvSpPr>
          <p:cNvPr id="10" name="Rectangle 9"/>
          <p:cNvSpPr/>
          <p:nvPr/>
        </p:nvSpPr>
        <p:spPr>
          <a:xfrm>
            <a:off x="7091363" y="2071116"/>
            <a:ext cx="1676400" cy="35814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2400" b="1" dirty="0"/>
              <a:t>Weekly Snapshot</a:t>
            </a:r>
          </a:p>
          <a:p>
            <a:pPr algn="ctr" fontAlgn="auto">
              <a:spcBef>
                <a:spcPts val="0"/>
              </a:spcBef>
              <a:spcAft>
                <a:spcPts val="0"/>
              </a:spcAft>
              <a:defRPr/>
            </a:pPr>
            <a:endParaRPr lang="en-US" sz="1400" i="1" dirty="0"/>
          </a:p>
        </p:txBody>
      </p:sp>
      <p:sp>
        <p:nvSpPr>
          <p:cNvPr id="11273" name="TextBox 10"/>
          <p:cNvSpPr txBox="1">
            <a:spLocks noChangeArrowheads="1"/>
          </p:cNvSpPr>
          <p:nvPr/>
        </p:nvSpPr>
        <p:spPr bwMode="auto">
          <a:xfrm>
            <a:off x="2438400" y="1082675"/>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2400" dirty="0" smtClean="0"/>
              <a:t>Technical Assistance</a:t>
            </a:r>
            <a:endParaRPr lang="en-US" altLang="en-US" sz="2400" dirty="0"/>
          </a:p>
        </p:txBody>
      </p:sp>
      <p:sp>
        <p:nvSpPr>
          <p:cNvPr id="11274" name="TextBox 11"/>
          <p:cNvSpPr txBox="1">
            <a:spLocks noChangeArrowheads="1"/>
          </p:cNvSpPr>
          <p:nvPr/>
        </p:nvSpPr>
        <p:spPr bwMode="auto">
          <a:xfrm>
            <a:off x="2662238" y="3503613"/>
            <a:ext cx="538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en-US" sz="1200" b="1" i="1" dirty="0">
                <a:solidFill>
                  <a:schemeClr val="bg1"/>
                </a:solidFill>
              </a:rPr>
              <a:t>Real </a:t>
            </a:r>
          </a:p>
          <a:p>
            <a:r>
              <a:rPr lang="en-US" altLang="en-US" sz="1200" b="1" i="1" dirty="0">
                <a:solidFill>
                  <a:schemeClr val="bg1"/>
                </a:solidFill>
              </a:rPr>
              <a:t>Time </a:t>
            </a:r>
          </a:p>
          <a:p>
            <a:r>
              <a:rPr lang="en-US" altLang="en-US" sz="1200" b="1" i="1" dirty="0">
                <a:solidFill>
                  <a:schemeClr val="bg1"/>
                </a:solidFill>
              </a:rPr>
              <a:t>Sync</a:t>
            </a: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48000"/>
            <a:ext cx="2381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36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Data Validation Pre-Submission</a:t>
            </a:r>
          </a:p>
        </p:txBody>
      </p:sp>
      <p:grpSp>
        <p:nvGrpSpPr>
          <p:cNvPr id="5" name="Group 4"/>
          <p:cNvGrpSpPr/>
          <p:nvPr/>
        </p:nvGrpSpPr>
        <p:grpSpPr>
          <a:xfrm>
            <a:off x="685800" y="2604432"/>
            <a:ext cx="2488810" cy="2228850"/>
            <a:chOff x="612385" y="2857500"/>
            <a:chExt cx="2028825" cy="1581150"/>
          </a:xfrm>
        </p:grpSpPr>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385" y="2857500"/>
              <a:ext cx="20288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3200400"/>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38400"/>
            <a:ext cx="41052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072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223838"/>
            <a:ext cx="8229600" cy="1143000"/>
          </a:xfrm>
        </p:spPr>
        <p:txBody>
          <a:bodyPr/>
          <a:lstStyle/>
          <a:p>
            <a:r>
              <a:rPr lang="en-US" altLang="en-US" dirty="0" smtClean="0"/>
              <a:t>SEA Validation</a:t>
            </a:r>
          </a:p>
        </p:txBody>
      </p:sp>
      <p:sp>
        <p:nvSpPr>
          <p:cNvPr id="11274" name="TextBox 11"/>
          <p:cNvSpPr txBox="1">
            <a:spLocks noChangeArrowheads="1"/>
          </p:cNvSpPr>
          <p:nvPr/>
        </p:nvSpPr>
        <p:spPr bwMode="auto">
          <a:xfrm>
            <a:off x="2662238" y="3503613"/>
            <a:ext cx="538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en-US" altLang="en-US" sz="1200" b="1" i="1">
                <a:solidFill>
                  <a:schemeClr val="bg1"/>
                </a:solidFill>
              </a:rPr>
              <a:t>Real </a:t>
            </a:r>
          </a:p>
          <a:p>
            <a:r>
              <a:rPr lang="en-US" altLang="en-US" sz="1200" b="1" i="1">
                <a:solidFill>
                  <a:schemeClr val="bg1"/>
                </a:solidFill>
              </a:rPr>
              <a:t>Time </a:t>
            </a:r>
          </a:p>
          <a:p>
            <a:r>
              <a:rPr lang="en-US" altLang="en-US" sz="1200" b="1" i="1">
                <a:solidFill>
                  <a:schemeClr val="bg1"/>
                </a:solidFill>
              </a:rPr>
              <a:t>Sync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121" y="1905000"/>
            <a:ext cx="7214879"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0" y="2209800"/>
            <a:ext cx="2309811" cy="2011138"/>
            <a:chOff x="280986" y="2639788"/>
            <a:chExt cx="2028825" cy="1581150"/>
          </a:xfrm>
        </p:grpSpPr>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6" y="2639788"/>
              <a:ext cx="20288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070793" y="3216051"/>
              <a:ext cx="838200"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229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Data Validation Pre-Submission</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53" t="20659" r="76687" b="9311"/>
          <a:stretch/>
        </p:blipFill>
        <p:spPr bwMode="auto">
          <a:xfrm>
            <a:off x="3581400" y="1496613"/>
            <a:ext cx="4691332" cy="529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57200" y="1981200"/>
            <a:ext cx="2486025" cy="2343150"/>
            <a:chOff x="457200" y="1219200"/>
            <a:chExt cx="2028825" cy="1581150"/>
          </a:xfrm>
        </p:grpSpPr>
        <p:pic>
          <p:nvPicPr>
            <p:cNvPr id="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219200"/>
              <a:ext cx="20288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2009774"/>
              <a:ext cx="83820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386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Report Validation</a:t>
            </a:r>
            <a:endParaRPr lang="en-US" dirty="0"/>
          </a:p>
        </p:txBody>
      </p:sp>
      <p:pic>
        <p:nvPicPr>
          <p:cNvPr id="3074"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994" y="2133600"/>
            <a:ext cx="650850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82841" y="2590800"/>
            <a:ext cx="2028825" cy="1581150"/>
            <a:chOff x="457200" y="1219200"/>
            <a:chExt cx="2028825" cy="1581150"/>
          </a:xfrm>
        </p:grpSpPr>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219200"/>
              <a:ext cx="20288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97254" y="2009774"/>
              <a:ext cx="838200" cy="352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471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Validation via Public Reporting</a:t>
            </a:r>
            <a:endParaRPr lang="en-US" dirty="0"/>
          </a:p>
        </p:txBody>
      </p:sp>
      <p:sp>
        <p:nvSpPr>
          <p:cNvPr id="3" name="Content Placeholder 2"/>
          <p:cNvSpPr>
            <a:spLocks noGrp="1"/>
          </p:cNvSpPr>
          <p:nvPr>
            <p:ph idx="1"/>
          </p:nvPr>
        </p:nvSpPr>
        <p:spPr>
          <a:xfrm>
            <a:off x="3429000" y="990600"/>
            <a:ext cx="5257800" cy="5486400"/>
          </a:xfrm>
        </p:spPr>
        <p:txBody>
          <a:bodyPr>
            <a:normAutofit fontScale="92500" lnSpcReduction="20000"/>
          </a:bodyPr>
          <a:lstStyle/>
          <a:p>
            <a:endParaRPr lang="en-US" dirty="0" smtClean="0"/>
          </a:p>
          <a:p>
            <a:endParaRPr lang="en-US" dirty="0"/>
          </a:p>
          <a:p>
            <a:endParaRPr lang="en-US" dirty="0" smtClean="0"/>
          </a:p>
          <a:p>
            <a:r>
              <a:rPr lang="en-US" dirty="0"/>
              <a:t>Kentucky’s School Report </a:t>
            </a:r>
            <a:r>
              <a:rPr lang="en-US" dirty="0" smtClean="0"/>
              <a:t>Card</a:t>
            </a:r>
          </a:p>
          <a:p>
            <a:pPr lvl="1"/>
            <a:r>
              <a:rPr lang="en-US" dirty="0">
                <a:hlinkClick r:id="rId2"/>
              </a:rPr>
              <a:t>http://applications.education.ky.gov/SRC</a:t>
            </a:r>
            <a:r>
              <a:rPr lang="en-US" dirty="0" smtClean="0">
                <a:hlinkClick r:id="rId2"/>
              </a:rPr>
              <a:t>/</a:t>
            </a:r>
            <a:r>
              <a:rPr lang="en-US" dirty="0" smtClean="0"/>
              <a:t> </a:t>
            </a:r>
          </a:p>
          <a:p>
            <a:r>
              <a:rPr lang="en-US" dirty="0"/>
              <a:t>Each year, School and District Report Cards are posted on the Kentucky Department of Education’s (KDE's) </a:t>
            </a:r>
            <a:r>
              <a:rPr lang="en-US" dirty="0" smtClean="0"/>
              <a:t>website and provide </a:t>
            </a:r>
            <a:r>
              <a:rPr lang="en-US" dirty="0"/>
              <a:t>information about each school and district, including test performance, teacher qualifications, student safety, awards, parent involvement and much more</a:t>
            </a:r>
            <a:r>
              <a:rPr lang="en-US" dirty="0" smtClean="0"/>
              <a:t>.’</a:t>
            </a:r>
          </a:p>
          <a:p>
            <a:r>
              <a:rPr lang="en-US" dirty="0" smtClean="0"/>
              <a:t>LEAs have a data verification window to check data and make corrections either via the SRC data collector or by correcting the SIS and resubmitting the report. </a:t>
            </a:r>
          </a:p>
          <a:p>
            <a:endParaRPr lang="en-US" dirty="0" smtClean="0"/>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04" y="1905000"/>
            <a:ext cx="255984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20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76" y="656573"/>
            <a:ext cx="8229600" cy="990600"/>
          </a:xfrm>
        </p:spPr>
        <p:txBody>
          <a:bodyPr/>
          <a:lstStyle/>
          <a:p>
            <a:r>
              <a:rPr lang="en-US" dirty="0" smtClean="0"/>
              <a:t>California</a:t>
            </a:r>
            <a:endParaRPr lang="en-US" dirty="0"/>
          </a:p>
        </p:txBody>
      </p:sp>
      <p:sp>
        <p:nvSpPr>
          <p:cNvPr id="5" name="Content Placeholder 4"/>
          <p:cNvSpPr>
            <a:spLocks noGrp="1"/>
          </p:cNvSpPr>
          <p:nvPr>
            <p:ph sz="half" idx="2"/>
          </p:nvPr>
        </p:nvSpPr>
        <p:spPr>
          <a:xfrm>
            <a:off x="4676243" y="1647173"/>
            <a:ext cx="4038600" cy="4718304"/>
          </a:xfrm>
        </p:spPr>
        <p:txBody>
          <a:bodyPr/>
          <a:lstStyle/>
          <a:p>
            <a:r>
              <a:rPr lang="en-US" dirty="0" smtClean="0"/>
              <a:t>705,000 Special Education Students</a:t>
            </a:r>
          </a:p>
          <a:p>
            <a:r>
              <a:rPr lang="en-US" dirty="0" smtClean="0"/>
              <a:t>1700 Districts (LEAs)</a:t>
            </a:r>
          </a:p>
          <a:p>
            <a:r>
              <a:rPr lang="en-US" dirty="0" smtClean="0"/>
              <a:t>139 SELPAs</a:t>
            </a:r>
          </a:p>
          <a:p>
            <a:endParaRPr lang="en-US" dirty="0" smtClean="0"/>
          </a:p>
          <a:p>
            <a:endParaRPr lang="en-US" dirty="0"/>
          </a:p>
        </p:txBody>
      </p:sp>
      <p:pic>
        <p:nvPicPr>
          <p:cNvPr id="199" name="Picture 198"/>
          <p:cNvPicPr/>
          <p:nvPr/>
        </p:nvPicPr>
        <p:blipFill rotWithShape="1">
          <a:blip r:embed="rId2"/>
          <a:srcRect l="17628" t="26511" r="56411" b="18472"/>
          <a:stretch/>
        </p:blipFill>
        <p:spPr bwMode="auto">
          <a:xfrm>
            <a:off x="685800" y="1647173"/>
            <a:ext cx="3962400" cy="4724399"/>
          </a:xfrm>
          <a:prstGeom prst="rect">
            <a:avLst/>
          </a:prstGeom>
          <a:ln>
            <a:noFill/>
          </a:ln>
          <a:extLst>
            <a:ext uri="{53640926-AAD7-44D8-BBD7-CCE9431645EC}">
              <a14:shadowObscured xmlns:a14="http://schemas.microsoft.com/office/drawing/2010/main"/>
            </a:ext>
          </a:extLst>
        </p:spPr>
      </p:pic>
      <p:pic>
        <p:nvPicPr>
          <p:cNvPr id="200" name="Picture 199"/>
          <p:cNvPicPr/>
          <p:nvPr/>
        </p:nvPicPr>
        <p:blipFill rotWithShape="1">
          <a:blip r:embed="rId3"/>
          <a:srcRect l="17628" t="27366" r="56731" b="18187"/>
          <a:stretch/>
        </p:blipFill>
        <p:spPr bwMode="auto">
          <a:xfrm>
            <a:off x="626442" y="1869677"/>
            <a:ext cx="3810000" cy="4495800"/>
          </a:xfrm>
          <a:prstGeom prst="rect">
            <a:avLst/>
          </a:prstGeom>
          <a:ln>
            <a:noFill/>
          </a:ln>
          <a:extLst>
            <a:ext uri="{53640926-AAD7-44D8-BBD7-CCE9431645EC}">
              <a14:shadowObscured xmlns:a14="http://schemas.microsoft.com/office/drawing/2010/main"/>
            </a:ext>
          </a:extLst>
        </p:spPr>
      </p:pic>
      <p:pic>
        <p:nvPicPr>
          <p:cNvPr id="201" name="Picture 200"/>
          <p:cNvPicPr/>
          <p:nvPr/>
        </p:nvPicPr>
        <p:blipFill rotWithShape="1">
          <a:blip r:embed="rId4"/>
          <a:srcRect l="16667" t="28792" r="57852" b="19897"/>
          <a:stretch/>
        </p:blipFill>
        <p:spPr bwMode="auto">
          <a:xfrm>
            <a:off x="428876" y="1915522"/>
            <a:ext cx="3838324" cy="4332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3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0" y="228600"/>
            <a:ext cx="8229600" cy="990600"/>
          </a:xfrm>
        </p:spPr>
        <p:txBody>
          <a:bodyPr/>
          <a:lstStyle/>
          <a:p>
            <a:r>
              <a:rPr lang="en-US" dirty="0" smtClean="0"/>
              <a:t>Do you know who I am? </a:t>
            </a:r>
            <a:endParaRPr lang="en-US" dirty="0"/>
          </a:p>
        </p:txBody>
      </p:sp>
      <p:grpSp>
        <p:nvGrpSpPr>
          <p:cNvPr id="6" name="Group 5"/>
          <p:cNvGrpSpPr/>
          <p:nvPr/>
        </p:nvGrpSpPr>
        <p:grpSpPr>
          <a:xfrm>
            <a:off x="381000" y="1371600"/>
            <a:ext cx="4419600" cy="2648754"/>
            <a:chOff x="381000" y="1371600"/>
            <a:chExt cx="4419600" cy="26487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3233945" cy="2171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81000" y="3543300"/>
              <a:ext cx="4419600" cy="477054"/>
            </a:xfrm>
            <a:prstGeom prst="rect">
              <a:avLst/>
            </a:prstGeom>
            <a:solidFill>
              <a:schemeClr val="bg1"/>
            </a:solidFill>
          </p:spPr>
          <p:txBody>
            <a:bodyPr wrap="square" rtlCol="0">
              <a:spAutoFit/>
            </a:bodyPr>
            <a:lstStyle/>
            <a:p>
              <a:r>
                <a:rPr lang="en-US" sz="2500" dirty="0" smtClean="0"/>
                <a:t>I am a Person</a:t>
              </a:r>
              <a:endParaRPr lang="en-US" sz="2500" dirty="0"/>
            </a:p>
          </p:txBody>
        </p:sp>
      </p:grpSp>
      <p:grpSp>
        <p:nvGrpSpPr>
          <p:cNvPr id="9" name="Group 8"/>
          <p:cNvGrpSpPr/>
          <p:nvPr/>
        </p:nvGrpSpPr>
        <p:grpSpPr>
          <a:xfrm>
            <a:off x="6096000" y="1537216"/>
            <a:ext cx="2495827" cy="2337316"/>
            <a:chOff x="6096000" y="1537216"/>
            <a:chExt cx="2495827" cy="233731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37216"/>
              <a:ext cx="2085975" cy="2190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124852" y="3505200"/>
              <a:ext cx="2466975" cy="369332"/>
            </a:xfrm>
            <a:prstGeom prst="rect">
              <a:avLst/>
            </a:prstGeom>
            <a:solidFill>
              <a:schemeClr val="bg1"/>
            </a:solidFill>
          </p:spPr>
          <p:txBody>
            <a:bodyPr wrap="square" rtlCol="0">
              <a:spAutoFit/>
            </a:bodyPr>
            <a:lstStyle/>
            <a:p>
              <a:r>
                <a:rPr lang="en-US" dirty="0" smtClean="0"/>
                <a:t>I have a student profile</a:t>
              </a:r>
              <a:endParaRPr lang="en-US" dirty="0"/>
            </a:p>
          </p:txBody>
        </p:sp>
      </p:grpSp>
      <p:grpSp>
        <p:nvGrpSpPr>
          <p:cNvPr id="13" name="Group 12"/>
          <p:cNvGrpSpPr/>
          <p:nvPr/>
        </p:nvGrpSpPr>
        <p:grpSpPr>
          <a:xfrm>
            <a:off x="609601" y="4343400"/>
            <a:ext cx="3067296" cy="2246694"/>
            <a:chOff x="1022515" y="4343400"/>
            <a:chExt cx="2707943" cy="2246694"/>
          </a:xfrm>
          <a:scene3d>
            <a:camera prst="orthographicFront">
              <a:rot lat="0" lon="0" rev="0"/>
            </a:camera>
            <a:lightRig rig="threePt" dir="t"/>
          </a:scene3d>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343400"/>
              <a:ext cx="2619375" cy="1743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p3d contourW="6350">
              <a:bevelT h="38100"/>
              <a:contourClr>
                <a:srgbClr val="C0C0C0"/>
              </a:contourClr>
            </a:sp3d>
          </p:spPr>
        </p:pic>
        <p:sp>
          <p:nvSpPr>
            <p:cNvPr id="12" name="TextBox 11"/>
            <p:cNvSpPr txBox="1"/>
            <p:nvPr/>
          </p:nvSpPr>
          <p:spPr>
            <a:xfrm>
              <a:off x="1022515" y="5943763"/>
              <a:ext cx="2707943" cy="646331"/>
            </a:xfrm>
            <a:prstGeom prst="rect">
              <a:avLst/>
            </a:prstGeom>
            <a:solidFill>
              <a:schemeClr val="bg1"/>
            </a:solidFill>
          </p:spPr>
          <p:txBody>
            <a:bodyPr wrap="square" rtlCol="0">
              <a:spAutoFit/>
            </a:bodyPr>
            <a:lstStyle/>
            <a:p>
              <a:r>
                <a:rPr lang="en-US" dirty="0" smtClean="0"/>
                <a:t>I have a Special Education file</a:t>
              </a:r>
              <a:endParaRPr lang="en-US" dirty="0"/>
            </a:p>
          </p:txBody>
        </p:sp>
      </p:grpSp>
      <p:grpSp>
        <p:nvGrpSpPr>
          <p:cNvPr id="16" name="Group 15"/>
          <p:cNvGrpSpPr/>
          <p:nvPr/>
        </p:nvGrpSpPr>
        <p:grpSpPr>
          <a:xfrm>
            <a:off x="5105400" y="4336787"/>
            <a:ext cx="3486427" cy="1823745"/>
            <a:chOff x="5105400" y="4336787"/>
            <a:chExt cx="3486427" cy="1823745"/>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336787"/>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rot lat="0" lon="0" rev="20999999"/>
              </a:camera>
              <a:lightRig rig="threePt" dir="t"/>
            </a:scene3d>
          </p:spPr>
        </p:pic>
        <p:sp>
          <p:nvSpPr>
            <p:cNvPr id="15" name="TextBox 14"/>
            <p:cNvSpPr txBox="1"/>
            <p:nvPr/>
          </p:nvSpPr>
          <p:spPr>
            <a:xfrm>
              <a:off x="5715000" y="5791200"/>
              <a:ext cx="2876827" cy="369332"/>
            </a:xfrm>
            <a:prstGeom prst="rect">
              <a:avLst/>
            </a:prstGeom>
            <a:solidFill>
              <a:schemeClr val="bg1"/>
            </a:solidFill>
          </p:spPr>
          <p:txBody>
            <a:bodyPr wrap="square" rtlCol="0">
              <a:spAutoFit/>
            </a:bodyPr>
            <a:lstStyle/>
            <a:p>
              <a:r>
                <a:rPr lang="en-US" dirty="0" smtClean="0"/>
                <a:t>I have a SIS File </a:t>
              </a:r>
              <a:endParaRPr lang="en-US" dirty="0"/>
            </a:p>
          </p:txBody>
        </p:sp>
      </p:grpSp>
    </p:spTree>
    <p:extLst>
      <p:ext uri="{BB962C8B-B14F-4D97-AF65-F5344CB8AC3E}">
        <p14:creationId xmlns:p14="http://schemas.microsoft.com/office/powerpoint/2010/main" val="27158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System</a:t>
            </a:r>
            <a:endParaRPr lang="en-US" dirty="0"/>
          </a:p>
        </p:txBody>
      </p:sp>
      <p:sp>
        <p:nvSpPr>
          <p:cNvPr id="5" name="Content Placeholder 4"/>
          <p:cNvSpPr>
            <a:spLocks noGrp="1"/>
          </p:cNvSpPr>
          <p:nvPr>
            <p:ph idx="1"/>
          </p:nvPr>
        </p:nvSpPr>
        <p:spPr/>
        <p:txBody>
          <a:bodyPr/>
          <a:lstStyle/>
          <a:p>
            <a:r>
              <a:rPr lang="en-US" dirty="0" smtClean="0"/>
              <a:t>California Special Education Management Information System (CASEMIS)</a:t>
            </a:r>
          </a:p>
          <a:p>
            <a:r>
              <a:rPr lang="en-US" dirty="0" smtClean="0"/>
              <a:t>2 data collections per year from LEAs</a:t>
            </a:r>
          </a:p>
          <a:p>
            <a:r>
              <a:rPr lang="en-US" dirty="0" smtClean="0"/>
              <a:t>California is Local Control---Each LEA contracts with a vendor for a Student Information System (SIS) and an electronic IEP system </a:t>
            </a:r>
          </a:p>
          <a:p>
            <a:pPr lvl="1"/>
            <a:r>
              <a:rPr lang="en-US" dirty="0" smtClean="0"/>
              <a:t>Two separate systems at both the LEA and the state level</a:t>
            </a:r>
            <a:endParaRPr lang="en-US" dirty="0"/>
          </a:p>
        </p:txBody>
      </p:sp>
    </p:spTree>
    <p:extLst>
      <p:ext uri="{BB962C8B-B14F-4D97-AF65-F5344CB8AC3E}">
        <p14:creationId xmlns:p14="http://schemas.microsoft.com/office/powerpoint/2010/main" val="714881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does the data get to us?</a:t>
            </a:r>
            <a:endParaRPr lang="en-US" dirty="0"/>
          </a:p>
        </p:txBody>
      </p:sp>
    </p:spTree>
    <p:extLst>
      <p:ext uri="{BB962C8B-B14F-4D97-AF65-F5344CB8AC3E}">
        <p14:creationId xmlns:p14="http://schemas.microsoft.com/office/powerpoint/2010/main" val="3391211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998720"/>
            <a:ext cx="4426857" cy="18592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088" b="4762"/>
          <a:stretch/>
        </p:blipFill>
        <p:spPr>
          <a:xfrm>
            <a:off x="3427274" y="481088"/>
            <a:ext cx="2960825" cy="3810000"/>
          </a:xfrm>
          <a:prstGeom prst="rect">
            <a:avLst/>
          </a:prstGeom>
        </p:spPr>
      </p:pic>
      <p:sp>
        <p:nvSpPr>
          <p:cNvPr id="7" name="Shape 6"/>
          <p:cNvSpPr/>
          <p:nvPr/>
        </p:nvSpPr>
        <p:spPr>
          <a:xfrm rot="15618038">
            <a:off x="1033364" y="3719380"/>
            <a:ext cx="2804106" cy="2761476"/>
          </a:xfrm>
          <a:prstGeom prst="swooshArrow">
            <a:avLst>
              <a:gd name="adj1" fmla="val 16310"/>
              <a:gd name="adj2" fmla="val 3137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7"/>
          <p:cNvSpPr/>
          <p:nvPr/>
        </p:nvSpPr>
        <p:spPr>
          <a:xfrm rot="1146525" flipH="1">
            <a:off x="4872783" y="1021414"/>
            <a:ext cx="3104929" cy="3990508"/>
          </a:xfrm>
          <a:prstGeom prst="swooshArrow">
            <a:avLst>
              <a:gd name="adj1" fmla="val 26833"/>
              <a:gd name="adj2" fmla="val 3479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0" y="3581400"/>
            <a:ext cx="2819400" cy="369332"/>
          </a:xfrm>
          <a:prstGeom prst="rect">
            <a:avLst/>
          </a:prstGeom>
          <a:noFill/>
        </p:spPr>
        <p:txBody>
          <a:bodyPr wrap="square" rtlCol="0">
            <a:spAutoFit/>
          </a:bodyPr>
          <a:lstStyle/>
          <a:p>
            <a:pPr algn="ctr"/>
            <a:r>
              <a:rPr lang="en-US" b="1" dirty="0" smtClean="0"/>
              <a:t>SELPAS</a:t>
            </a:r>
            <a:endParaRPr lang="en-US" b="1" dirty="0"/>
          </a:p>
        </p:txBody>
      </p:sp>
      <p:sp>
        <p:nvSpPr>
          <p:cNvPr id="10" name="Shape 9"/>
          <p:cNvSpPr/>
          <p:nvPr/>
        </p:nvSpPr>
        <p:spPr>
          <a:xfrm rot="1044319">
            <a:off x="1409549" y="1797511"/>
            <a:ext cx="2352642" cy="2142284"/>
          </a:xfrm>
          <a:prstGeom prst="swooshArrow">
            <a:avLst>
              <a:gd name="adj1" fmla="val 16310"/>
              <a:gd name="adj2" fmla="val 3137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p:cNvSpPr txBox="1"/>
          <p:nvPr/>
        </p:nvSpPr>
        <p:spPr>
          <a:xfrm>
            <a:off x="166594" y="1295400"/>
            <a:ext cx="3122474" cy="892552"/>
          </a:xfrm>
          <a:prstGeom prst="rect">
            <a:avLst/>
          </a:prstGeom>
          <a:noFill/>
        </p:spPr>
        <p:txBody>
          <a:bodyPr wrap="square" rtlCol="0">
            <a:spAutoFit/>
          </a:bodyPr>
          <a:lstStyle/>
          <a:p>
            <a:pPr algn="ctr"/>
            <a:r>
              <a:rPr lang="en-US" sz="2600" b="1" dirty="0" smtClean="0"/>
              <a:t>Special Education Data</a:t>
            </a:r>
            <a:endParaRPr lang="en-US" sz="2600" b="1" dirty="0"/>
          </a:p>
        </p:txBody>
      </p:sp>
      <p:sp>
        <p:nvSpPr>
          <p:cNvPr id="12" name="TextBox 11"/>
          <p:cNvSpPr txBox="1"/>
          <p:nvPr/>
        </p:nvSpPr>
        <p:spPr>
          <a:xfrm>
            <a:off x="6639280" y="660699"/>
            <a:ext cx="2551748" cy="892552"/>
          </a:xfrm>
          <a:prstGeom prst="rect">
            <a:avLst/>
          </a:prstGeom>
          <a:noFill/>
        </p:spPr>
        <p:txBody>
          <a:bodyPr wrap="square" rtlCol="0">
            <a:spAutoFit/>
          </a:bodyPr>
          <a:lstStyle/>
          <a:p>
            <a:pPr algn="ctr"/>
            <a:r>
              <a:rPr lang="en-US" sz="2600" b="1" dirty="0" smtClean="0"/>
              <a:t>All Other Student Data</a:t>
            </a:r>
            <a:endParaRPr lang="en-US" sz="2600" b="1" dirty="0"/>
          </a:p>
        </p:txBody>
      </p:sp>
    </p:spTree>
    <p:extLst>
      <p:ext uri="{BB962C8B-B14F-4D97-AF65-F5344CB8AC3E}">
        <p14:creationId xmlns:p14="http://schemas.microsoft.com/office/powerpoint/2010/main" val="346429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6" presetClass="entr" presetSubtype="16"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000"/>
                                        <p:tgtEl>
                                          <p:spTgt spid="9"/>
                                        </p:tgtEl>
                                      </p:cBhvr>
                                    </p:animEffect>
                                  </p:childTnLst>
                                </p:cTn>
                              </p:par>
                            </p:childTnLst>
                          </p:cTn>
                        </p:par>
                        <p:par>
                          <p:cTn id="12" fill="hold">
                            <p:stCondLst>
                              <p:cond delay="2500"/>
                            </p:stCondLst>
                            <p:childTnLst>
                              <p:par>
                                <p:cTn id="13" presetID="22" presetClass="entr" presetSubtype="8"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Data Submission Structure</a:t>
            </a:r>
            <a:endParaRPr lang="en-US" dirty="0"/>
          </a:p>
        </p:txBody>
      </p:sp>
      <p:grpSp>
        <p:nvGrpSpPr>
          <p:cNvPr id="24" name="Group 23"/>
          <p:cNvGrpSpPr/>
          <p:nvPr/>
        </p:nvGrpSpPr>
        <p:grpSpPr>
          <a:xfrm>
            <a:off x="923818" y="2667000"/>
            <a:ext cx="7231349" cy="2649352"/>
            <a:chOff x="923818" y="2667000"/>
            <a:chExt cx="7231349" cy="2649352"/>
          </a:xfrm>
        </p:grpSpPr>
        <p:sp>
          <p:nvSpPr>
            <p:cNvPr id="27" name="Freeform 26"/>
            <p:cNvSpPr/>
            <p:nvPr/>
          </p:nvSpPr>
          <p:spPr>
            <a:xfrm>
              <a:off x="3577864" y="4772285"/>
              <a:ext cx="2064806" cy="544067"/>
            </a:xfrm>
            <a:custGeom>
              <a:avLst/>
              <a:gdLst>
                <a:gd name="connsiteX0" fmla="*/ 0 w 2064806"/>
                <a:gd name="connsiteY0" fmla="*/ 0 h 544067"/>
                <a:gd name="connsiteX1" fmla="*/ 2064806 w 2064806"/>
                <a:gd name="connsiteY1" fmla="*/ 0 h 544067"/>
                <a:gd name="connsiteX2" fmla="*/ 2064806 w 2064806"/>
                <a:gd name="connsiteY2" fmla="*/ 544067 h 544067"/>
                <a:gd name="connsiteX3" fmla="*/ 0 w 2064806"/>
                <a:gd name="connsiteY3" fmla="*/ 544067 h 544067"/>
                <a:gd name="connsiteX4" fmla="*/ 0 w 2064806"/>
                <a:gd name="connsiteY4" fmla="*/ 0 h 54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806" h="544067">
                  <a:moveTo>
                    <a:pt x="0" y="0"/>
                  </a:moveTo>
                  <a:lnTo>
                    <a:pt x="2064806" y="0"/>
                  </a:lnTo>
                  <a:lnTo>
                    <a:pt x="2064806" y="544067"/>
                  </a:lnTo>
                  <a:lnTo>
                    <a:pt x="0" y="544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SELPAs</a:t>
              </a:r>
              <a:endParaRPr lang="en-US" sz="2500" kern="1200" dirty="0"/>
            </a:p>
          </p:txBody>
        </p:sp>
        <p:sp>
          <p:nvSpPr>
            <p:cNvPr id="30" name="Freeform 29"/>
            <p:cNvSpPr/>
            <p:nvPr/>
          </p:nvSpPr>
          <p:spPr>
            <a:xfrm>
              <a:off x="6090361" y="4772285"/>
              <a:ext cx="2064806" cy="544067"/>
            </a:xfrm>
            <a:custGeom>
              <a:avLst/>
              <a:gdLst>
                <a:gd name="connsiteX0" fmla="*/ 0 w 2064806"/>
                <a:gd name="connsiteY0" fmla="*/ 0 h 544067"/>
                <a:gd name="connsiteX1" fmla="*/ 2064806 w 2064806"/>
                <a:gd name="connsiteY1" fmla="*/ 0 h 544067"/>
                <a:gd name="connsiteX2" fmla="*/ 2064806 w 2064806"/>
                <a:gd name="connsiteY2" fmla="*/ 544067 h 544067"/>
                <a:gd name="connsiteX3" fmla="*/ 0 w 2064806"/>
                <a:gd name="connsiteY3" fmla="*/ 544067 h 544067"/>
                <a:gd name="connsiteX4" fmla="*/ 0 w 2064806"/>
                <a:gd name="connsiteY4" fmla="*/ 0 h 54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806" h="544067">
                  <a:moveTo>
                    <a:pt x="0" y="0"/>
                  </a:moveTo>
                  <a:lnTo>
                    <a:pt x="2064806" y="0"/>
                  </a:lnTo>
                  <a:lnTo>
                    <a:pt x="2064806" y="544067"/>
                  </a:lnTo>
                  <a:lnTo>
                    <a:pt x="0" y="544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CDE</a:t>
              </a:r>
              <a:endParaRPr lang="en-US" sz="2500" kern="1200" dirty="0"/>
            </a:p>
          </p:txBody>
        </p:sp>
        <p:sp>
          <p:nvSpPr>
            <p:cNvPr id="31" name="Freeform 30"/>
            <p:cNvSpPr/>
            <p:nvPr/>
          </p:nvSpPr>
          <p:spPr>
            <a:xfrm>
              <a:off x="3511517" y="3190340"/>
              <a:ext cx="1245994" cy="1245994"/>
            </a:xfrm>
            <a:custGeom>
              <a:avLst/>
              <a:gdLst>
                <a:gd name="connsiteX0" fmla="*/ 0 w 1245994"/>
                <a:gd name="connsiteY0" fmla="*/ 622997 h 1245994"/>
                <a:gd name="connsiteX1" fmla="*/ 622997 w 1245994"/>
                <a:gd name="connsiteY1" fmla="*/ 0 h 1245994"/>
                <a:gd name="connsiteX2" fmla="*/ 1245994 w 1245994"/>
                <a:gd name="connsiteY2" fmla="*/ 622997 h 1245994"/>
                <a:gd name="connsiteX3" fmla="*/ 622997 w 1245994"/>
                <a:gd name="connsiteY3" fmla="*/ 1245994 h 1245994"/>
                <a:gd name="connsiteX4" fmla="*/ 0 w 1245994"/>
                <a:gd name="connsiteY4" fmla="*/ 622997 h 124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994" h="1245994">
                  <a:moveTo>
                    <a:pt x="0" y="622997"/>
                  </a:moveTo>
                  <a:cubicBezTo>
                    <a:pt x="0" y="278925"/>
                    <a:pt x="278925" y="0"/>
                    <a:pt x="622997" y="0"/>
                  </a:cubicBezTo>
                  <a:cubicBezTo>
                    <a:pt x="967069" y="0"/>
                    <a:pt x="1245994" y="278925"/>
                    <a:pt x="1245994" y="622997"/>
                  </a:cubicBezTo>
                  <a:cubicBezTo>
                    <a:pt x="1245994" y="967069"/>
                    <a:pt x="967069" y="1245994"/>
                    <a:pt x="622997" y="1245994"/>
                  </a:cubicBezTo>
                  <a:cubicBezTo>
                    <a:pt x="278925" y="1245994"/>
                    <a:pt x="0" y="967069"/>
                    <a:pt x="0" y="62299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2">
                <a:alpha val="50000"/>
                <a:hueOff val="0"/>
                <a:satOff val="0"/>
                <a:lumOff val="0"/>
                <a:alphaOff val="0"/>
              </a:schemeClr>
            </a:fillRef>
            <a:effectRef idx="1">
              <a:schemeClr val="accent2">
                <a:alpha val="50000"/>
                <a:hueOff val="0"/>
                <a:satOff val="0"/>
                <a:lumOff val="0"/>
                <a:alphaOff val="0"/>
              </a:schemeClr>
            </a:effectRef>
            <a:fontRef idx="minor">
              <a:schemeClr val="tx1"/>
            </a:fontRef>
          </p:style>
          <p:txBody>
            <a:bodyPr spcFirstLastPara="0" vert="horz" wrap="square" lIns="173990" tIns="146930" rIns="353593" bIns="146929" numCol="1" spcCol="1270" anchor="ctr" anchorCtr="0">
              <a:noAutofit/>
            </a:bodyPr>
            <a:lstStyle/>
            <a:p>
              <a:pPr lvl="0" algn="ctr" defTabSz="488950">
                <a:lnSpc>
                  <a:spcPct val="90000"/>
                </a:lnSpc>
                <a:spcBef>
                  <a:spcPct val="0"/>
                </a:spcBef>
                <a:spcAft>
                  <a:spcPct val="35000"/>
                </a:spcAft>
              </a:pPr>
              <a:r>
                <a:rPr lang="en-US" sz="1100" kern="1200" dirty="0" smtClean="0"/>
                <a:t>Extraction</a:t>
              </a:r>
              <a:endParaRPr lang="en-US" sz="1100" kern="1200" dirty="0"/>
            </a:p>
          </p:txBody>
        </p:sp>
        <p:sp>
          <p:nvSpPr>
            <p:cNvPr id="32" name="Freeform 31"/>
            <p:cNvSpPr/>
            <p:nvPr/>
          </p:nvSpPr>
          <p:spPr>
            <a:xfrm>
              <a:off x="4409530" y="3130273"/>
              <a:ext cx="1381669" cy="1306061"/>
            </a:xfrm>
            <a:custGeom>
              <a:avLst/>
              <a:gdLst>
                <a:gd name="connsiteX0" fmla="*/ 0 w 1245994"/>
                <a:gd name="connsiteY0" fmla="*/ 622997 h 1245994"/>
                <a:gd name="connsiteX1" fmla="*/ 622997 w 1245994"/>
                <a:gd name="connsiteY1" fmla="*/ 0 h 1245994"/>
                <a:gd name="connsiteX2" fmla="*/ 1245994 w 1245994"/>
                <a:gd name="connsiteY2" fmla="*/ 622997 h 1245994"/>
                <a:gd name="connsiteX3" fmla="*/ 622997 w 1245994"/>
                <a:gd name="connsiteY3" fmla="*/ 1245994 h 1245994"/>
                <a:gd name="connsiteX4" fmla="*/ 0 w 1245994"/>
                <a:gd name="connsiteY4" fmla="*/ 622997 h 124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994" h="1245994">
                  <a:moveTo>
                    <a:pt x="0" y="622997"/>
                  </a:moveTo>
                  <a:cubicBezTo>
                    <a:pt x="0" y="278925"/>
                    <a:pt x="278925" y="0"/>
                    <a:pt x="622997" y="0"/>
                  </a:cubicBezTo>
                  <a:cubicBezTo>
                    <a:pt x="967069" y="0"/>
                    <a:pt x="1245994" y="278925"/>
                    <a:pt x="1245994" y="622997"/>
                  </a:cubicBezTo>
                  <a:cubicBezTo>
                    <a:pt x="1245994" y="967069"/>
                    <a:pt x="967069" y="1245994"/>
                    <a:pt x="622997" y="1245994"/>
                  </a:cubicBezTo>
                  <a:cubicBezTo>
                    <a:pt x="278925" y="1245994"/>
                    <a:pt x="0" y="967069"/>
                    <a:pt x="0" y="62299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353593" tIns="146930" rIns="173990" bIns="146929" numCol="1" spcCol="1270" anchor="ctr" anchorCtr="0">
              <a:noAutofit/>
            </a:bodyPr>
            <a:lstStyle/>
            <a:p>
              <a:pPr lvl="0" algn="ctr" defTabSz="488950">
                <a:lnSpc>
                  <a:spcPct val="90000"/>
                </a:lnSpc>
                <a:spcBef>
                  <a:spcPct val="0"/>
                </a:spcBef>
                <a:spcAft>
                  <a:spcPct val="35000"/>
                </a:spcAft>
              </a:pPr>
              <a:r>
                <a:rPr lang="en-US" sz="1100" kern="1200" dirty="0" smtClean="0"/>
                <a:t>Certification</a:t>
              </a:r>
              <a:endParaRPr lang="en-US" sz="1100" kern="1200" dirty="0"/>
            </a:p>
          </p:txBody>
        </p:sp>
        <p:sp>
          <p:nvSpPr>
            <p:cNvPr id="33" name="Freeform 32"/>
            <p:cNvSpPr/>
            <p:nvPr/>
          </p:nvSpPr>
          <p:spPr>
            <a:xfrm>
              <a:off x="1135451" y="2667000"/>
              <a:ext cx="967857" cy="1017548"/>
            </a:xfrm>
            <a:custGeom>
              <a:avLst/>
              <a:gdLst>
                <a:gd name="connsiteX0" fmla="*/ 0 w 861686"/>
                <a:gd name="connsiteY0" fmla="*/ 430853 h 861706"/>
                <a:gd name="connsiteX1" fmla="*/ 430843 w 861686"/>
                <a:gd name="connsiteY1" fmla="*/ 0 h 861706"/>
                <a:gd name="connsiteX2" fmla="*/ 861686 w 861686"/>
                <a:gd name="connsiteY2" fmla="*/ 430853 h 861706"/>
                <a:gd name="connsiteX3" fmla="*/ 430843 w 861686"/>
                <a:gd name="connsiteY3" fmla="*/ 861706 h 861706"/>
                <a:gd name="connsiteX4" fmla="*/ 0 w 861686"/>
                <a:gd name="connsiteY4" fmla="*/ 430853 h 86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686" h="861706">
                  <a:moveTo>
                    <a:pt x="0" y="430853"/>
                  </a:moveTo>
                  <a:cubicBezTo>
                    <a:pt x="0" y="192899"/>
                    <a:pt x="192895" y="0"/>
                    <a:pt x="430843" y="0"/>
                  </a:cubicBezTo>
                  <a:cubicBezTo>
                    <a:pt x="668791" y="0"/>
                    <a:pt x="861686" y="192899"/>
                    <a:pt x="861686" y="430853"/>
                  </a:cubicBezTo>
                  <a:cubicBezTo>
                    <a:pt x="861686" y="668807"/>
                    <a:pt x="668791" y="861706"/>
                    <a:pt x="430843" y="861706"/>
                  </a:cubicBezTo>
                  <a:cubicBezTo>
                    <a:pt x="192895" y="861706"/>
                    <a:pt x="0" y="668807"/>
                    <a:pt x="0" y="43085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0"/>
                <a:satOff val="0"/>
                <a:lumOff val="0"/>
                <a:alphaOff val="0"/>
              </a:schemeClr>
            </a:fillRef>
            <a:effectRef idx="1">
              <a:schemeClr val="accent4">
                <a:alpha val="50000"/>
                <a:hueOff val="0"/>
                <a:satOff val="0"/>
                <a:lumOff val="0"/>
                <a:alphaOff val="0"/>
              </a:schemeClr>
            </a:effectRef>
            <a:fontRef idx="minor">
              <a:schemeClr val="tx1"/>
            </a:fontRef>
          </p:style>
          <p:txBody>
            <a:bodyPr spcFirstLastPara="0" vert="horz" wrap="square" lIns="198581" tIns="198584" rIns="198581" bIns="198584"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p:txBody>
        </p:sp>
        <p:sp>
          <p:nvSpPr>
            <p:cNvPr id="34" name="Oval 33"/>
            <p:cNvSpPr/>
            <p:nvPr/>
          </p:nvSpPr>
          <p:spPr>
            <a:xfrm>
              <a:off x="923818" y="3543266"/>
              <a:ext cx="423266" cy="423097"/>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5">
                <a:alpha val="50000"/>
                <a:hueOff val="0"/>
                <a:satOff val="0"/>
                <a:lumOff val="0"/>
                <a:alphaOff val="0"/>
              </a:schemeClr>
            </a:fillRef>
            <a:effectRef idx="1">
              <a:schemeClr val="accent5">
                <a:alpha val="50000"/>
                <a:hueOff val="0"/>
                <a:satOff val="0"/>
                <a:lumOff val="0"/>
                <a:alphaOff val="0"/>
              </a:schemeClr>
            </a:effectRef>
            <a:fontRef idx="minor">
              <a:schemeClr val="tx1"/>
            </a:fontRef>
          </p:style>
        </p:sp>
        <p:sp>
          <p:nvSpPr>
            <p:cNvPr id="35" name="Oval 34"/>
            <p:cNvSpPr/>
            <p:nvPr/>
          </p:nvSpPr>
          <p:spPr>
            <a:xfrm>
              <a:off x="2174021" y="2992342"/>
              <a:ext cx="246282" cy="24612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6">
                <a:alpha val="50000"/>
                <a:hueOff val="0"/>
                <a:satOff val="0"/>
                <a:lumOff val="0"/>
                <a:alphaOff val="0"/>
              </a:schemeClr>
            </a:fillRef>
            <a:effectRef idx="1">
              <a:schemeClr val="accent6">
                <a:alpha val="50000"/>
                <a:hueOff val="0"/>
                <a:satOff val="0"/>
                <a:lumOff val="0"/>
                <a:alphaOff val="0"/>
              </a:schemeClr>
            </a:effectRef>
            <a:fontRef idx="minor">
              <a:schemeClr val="tx1"/>
            </a:fontRef>
          </p:style>
        </p:sp>
        <p:sp>
          <p:nvSpPr>
            <p:cNvPr id="36" name="Freeform 35"/>
            <p:cNvSpPr/>
            <p:nvPr/>
          </p:nvSpPr>
          <p:spPr>
            <a:xfrm>
              <a:off x="2082498" y="3337511"/>
              <a:ext cx="1041702" cy="861706"/>
            </a:xfrm>
            <a:custGeom>
              <a:avLst/>
              <a:gdLst>
                <a:gd name="connsiteX0" fmla="*/ 0 w 861686"/>
                <a:gd name="connsiteY0" fmla="*/ 430853 h 861706"/>
                <a:gd name="connsiteX1" fmla="*/ 430843 w 861686"/>
                <a:gd name="connsiteY1" fmla="*/ 0 h 861706"/>
                <a:gd name="connsiteX2" fmla="*/ 861686 w 861686"/>
                <a:gd name="connsiteY2" fmla="*/ 430853 h 861706"/>
                <a:gd name="connsiteX3" fmla="*/ 430843 w 861686"/>
                <a:gd name="connsiteY3" fmla="*/ 861706 h 861706"/>
                <a:gd name="connsiteX4" fmla="*/ 0 w 861686"/>
                <a:gd name="connsiteY4" fmla="*/ 430853 h 86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686" h="861706">
                  <a:moveTo>
                    <a:pt x="0" y="430853"/>
                  </a:moveTo>
                  <a:cubicBezTo>
                    <a:pt x="0" y="192899"/>
                    <a:pt x="192895" y="0"/>
                    <a:pt x="430843" y="0"/>
                  </a:cubicBezTo>
                  <a:cubicBezTo>
                    <a:pt x="668791" y="0"/>
                    <a:pt x="861686" y="192899"/>
                    <a:pt x="861686" y="430853"/>
                  </a:cubicBezTo>
                  <a:cubicBezTo>
                    <a:pt x="861686" y="668807"/>
                    <a:pt x="668791" y="861706"/>
                    <a:pt x="430843" y="861706"/>
                  </a:cubicBezTo>
                  <a:cubicBezTo>
                    <a:pt x="192895" y="861706"/>
                    <a:pt x="0" y="668807"/>
                    <a:pt x="0" y="43085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2">
                <a:alpha val="50000"/>
                <a:hueOff val="0"/>
                <a:satOff val="0"/>
                <a:lumOff val="0"/>
                <a:alphaOff val="0"/>
              </a:schemeClr>
            </a:fillRef>
            <a:effectRef idx="1">
              <a:schemeClr val="accent2">
                <a:alpha val="50000"/>
                <a:hueOff val="0"/>
                <a:satOff val="0"/>
                <a:lumOff val="0"/>
                <a:alphaOff val="0"/>
              </a:schemeClr>
            </a:effectRef>
            <a:fontRef idx="minor">
              <a:schemeClr val="tx1"/>
            </a:fontRef>
          </p:style>
          <p:txBody>
            <a:bodyPr spcFirstLastPara="0" vert="horz" wrap="square" lIns="198581" tIns="198584" rIns="198581" bIns="198584"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p:txBody>
        </p:sp>
        <p:sp>
          <p:nvSpPr>
            <p:cNvPr id="37" name="Oval 36"/>
            <p:cNvSpPr/>
            <p:nvPr/>
          </p:nvSpPr>
          <p:spPr>
            <a:xfrm>
              <a:off x="2172607" y="4251918"/>
              <a:ext cx="246282" cy="24612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38" name="Freeform 37"/>
            <p:cNvSpPr/>
            <p:nvPr/>
          </p:nvSpPr>
          <p:spPr>
            <a:xfrm>
              <a:off x="1135451" y="3829941"/>
              <a:ext cx="983211" cy="861706"/>
            </a:xfrm>
            <a:custGeom>
              <a:avLst/>
              <a:gdLst>
                <a:gd name="connsiteX0" fmla="*/ 0 w 861686"/>
                <a:gd name="connsiteY0" fmla="*/ 430853 h 861706"/>
                <a:gd name="connsiteX1" fmla="*/ 430843 w 861686"/>
                <a:gd name="connsiteY1" fmla="*/ 0 h 861706"/>
                <a:gd name="connsiteX2" fmla="*/ 861686 w 861686"/>
                <a:gd name="connsiteY2" fmla="*/ 430853 h 861706"/>
                <a:gd name="connsiteX3" fmla="*/ 430843 w 861686"/>
                <a:gd name="connsiteY3" fmla="*/ 861706 h 861706"/>
                <a:gd name="connsiteX4" fmla="*/ 0 w 861686"/>
                <a:gd name="connsiteY4" fmla="*/ 430853 h 86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686" h="861706">
                  <a:moveTo>
                    <a:pt x="0" y="430853"/>
                  </a:moveTo>
                  <a:cubicBezTo>
                    <a:pt x="0" y="192899"/>
                    <a:pt x="192895" y="0"/>
                    <a:pt x="430843" y="0"/>
                  </a:cubicBezTo>
                  <a:cubicBezTo>
                    <a:pt x="668791" y="0"/>
                    <a:pt x="861686" y="192899"/>
                    <a:pt x="861686" y="430853"/>
                  </a:cubicBezTo>
                  <a:cubicBezTo>
                    <a:pt x="861686" y="668807"/>
                    <a:pt x="668791" y="861706"/>
                    <a:pt x="430843" y="861706"/>
                  </a:cubicBezTo>
                  <a:cubicBezTo>
                    <a:pt x="192895" y="861706"/>
                    <a:pt x="0" y="668807"/>
                    <a:pt x="0" y="43085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0"/>
                <a:satOff val="0"/>
                <a:lumOff val="0"/>
                <a:alphaOff val="0"/>
              </a:schemeClr>
            </a:fillRef>
            <a:effectRef idx="1">
              <a:schemeClr val="accent4">
                <a:alpha val="50000"/>
                <a:hueOff val="0"/>
                <a:satOff val="0"/>
                <a:lumOff val="0"/>
                <a:alphaOff val="0"/>
              </a:schemeClr>
            </a:effectRef>
            <a:fontRef idx="minor">
              <a:schemeClr val="tx1"/>
            </a:fontRef>
          </p:style>
          <p:txBody>
            <a:bodyPr spcFirstLastPara="0" vert="horz" wrap="square" lIns="198581" tIns="198584" rIns="198581" bIns="198584"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p:txBody>
        </p:sp>
        <p:sp>
          <p:nvSpPr>
            <p:cNvPr id="39" name="Freeform 38"/>
            <p:cNvSpPr/>
            <p:nvPr/>
          </p:nvSpPr>
          <p:spPr>
            <a:xfrm>
              <a:off x="6324904" y="2972096"/>
              <a:ext cx="1752296" cy="1588025"/>
            </a:xfrm>
            <a:custGeom>
              <a:avLst/>
              <a:gdLst>
                <a:gd name="connsiteX0" fmla="*/ 0 w 1588312"/>
                <a:gd name="connsiteY0" fmla="*/ 794013 h 1588025"/>
                <a:gd name="connsiteX1" fmla="*/ 794156 w 1588312"/>
                <a:gd name="connsiteY1" fmla="*/ 0 h 1588025"/>
                <a:gd name="connsiteX2" fmla="*/ 1588312 w 1588312"/>
                <a:gd name="connsiteY2" fmla="*/ 794013 h 1588025"/>
                <a:gd name="connsiteX3" fmla="*/ 794156 w 1588312"/>
                <a:gd name="connsiteY3" fmla="*/ 1588026 h 1588025"/>
                <a:gd name="connsiteX4" fmla="*/ 0 w 1588312"/>
                <a:gd name="connsiteY4" fmla="*/ 794013 h 158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12" h="1588025">
                  <a:moveTo>
                    <a:pt x="0" y="794013"/>
                  </a:moveTo>
                  <a:cubicBezTo>
                    <a:pt x="0" y="355492"/>
                    <a:pt x="355556" y="0"/>
                    <a:pt x="794156" y="0"/>
                  </a:cubicBezTo>
                  <a:cubicBezTo>
                    <a:pt x="1232756" y="0"/>
                    <a:pt x="1588312" y="355492"/>
                    <a:pt x="1588312" y="794013"/>
                  </a:cubicBezTo>
                  <a:cubicBezTo>
                    <a:pt x="1588312" y="1232534"/>
                    <a:pt x="1232756" y="1588026"/>
                    <a:pt x="794156" y="1588026"/>
                  </a:cubicBezTo>
                  <a:cubicBezTo>
                    <a:pt x="355556" y="1588026"/>
                    <a:pt x="0" y="1232534"/>
                    <a:pt x="0" y="794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4993" tIns="304951" rIns="304993" bIns="304951" numCol="1" spcCol="1270" anchor="ctr" anchorCtr="0">
              <a:noAutofit/>
            </a:bodyPr>
            <a:lstStyle/>
            <a:p>
              <a:pPr lvl="0" algn="ctr" defTabSz="844550">
                <a:lnSpc>
                  <a:spcPct val="90000"/>
                </a:lnSpc>
                <a:spcBef>
                  <a:spcPct val="0"/>
                </a:spcBef>
                <a:spcAft>
                  <a:spcPct val="35000"/>
                </a:spcAft>
              </a:pPr>
              <a:r>
                <a:rPr lang="en-US" sz="1900" kern="1200" dirty="0" smtClean="0"/>
                <a:t>State and Federal Reporting</a:t>
              </a:r>
              <a:endParaRPr lang="en-US" sz="1900" kern="1200" dirty="0"/>
            </a:p>
          </p:txBody>
        </p:sp>
        <p:sp>
          <p:nvSpPr>
            <p:cNvPr id="40" name="Freeform 39"/>
            <p:cNvSpPr/>
            <p:nvPr/>
          </p:nvSpPr>
          <p:spPr>
            <a:xfrm>
              <a:off x="968258" y="4772285"/>
              <a:ext cx="2064806" cy="544067"/>
            </a:xfrm>
            <a:custGeom>
              <a:avLst/>
              <a:gdLst>
                <a:gd name="connsiteX0" fmla="*/ 0 w 2064806"/>
                <a:gd name="connsiteY0" fmla="*/ 0 h 544067"/>
                <a:gd name="connsiteX1" fmla="*/ 2064806 w 2064806"/>
                <a:gd name="connsiteY1" fmla="*/ 0 h 544067"/>
                <a:gd name="connsiteX2" fmla="*/ 2064806 w 2064806"/>
                <a:gd name="connsiteY2" fmla="*/ 544067 h 544067"/>
                <a:gd name="connsiteX3" fmla="*/ 0 w 2064806"/>
                <a:gd name="connsiteY3" fmla="*/ 544067 h 544067"/>
                <a:gd name="connsiteX4" fmla="*/ 0 w 2064806"/>
                <a:gd name="connsiteY4" fmla="*/ 0 h 54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806" h="544067">
                  <a:moveTo>
                    <a:pt x="0" y="0"/>
                  </a:moveTo>
                  <a:lnTo>
                    <a:pt x="2064806" y="0"/>
                  </a:lnTo>
                  <a:lnTo>
                    <a:pt x="2064806" y="544067"/>
                  </a:lnTo>
                  <a:lnTo>
                    <a:pt x="0" y="544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LEAs</a:t>
              </a:r>
              <a:endParaRPr lang="en-US" sz="2500" kern="1200" dirty="0"/>
            </a:p>
          </p:txBody>
        </p:sp>
      </p:grpSp>
      <p:sp>
        <p:nvSpPr>
          <p:cNvPr id="41" name="Right Arrow 40"/>
          <p:cNvSpPr/>
          <p:nvPr/>
        </p:nvSpPr>
        <p:spPr>
          <a:xfrm>
            <a:off x="2944184" y="3190340"/>
            <a:ext cx="567333" cy="130769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2" name="Right Arrow 41"/>
          <p:cNvSpPr/>
          <p:nvPr/>
        </p:nvSpPr>
        <p:spPr>
          <a:xfrm>
            <a:off x="5718438" y="3130273"/>
            <a:ext cx="606466" cy="130769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165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Validity Concerns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2985" y="2661444"/>
            <a:ext cx="3295650" cy="2717800"/>
          </a:xfrm>
          <a:effectLst>
            <a:softEdge rad="203200"/>
          </a:effectLst>
        </p:spPr>
      </p:pic>
      <p:sp>
        <p:nvSpPr>
          <p:cNvPr id="5" name="TextBox 4"/>
          <p:cNvSpPr txBox="1"/>
          <p:nvPr/>
        </p:nvSpPr>
        <p:spPr>
          <a:xfrm>
            <a:off x="142875" y="2179529"/>
            <a:ext cx="2781299" cy="2031325"/>
          </a:xfrm>
          <a:prstGeom prst="rect">
            <a:avLst/>
          </a:prstGeom>
          <a:noFill/>
        </p:spPr>
        <p:txBody>
          <a:bodyPr wrap="square" rtlCol="0">
            <a:spAutoFit/>
          </a:bodyPr>
          <a:lstStyle/>
          <a:p>
            <a:r>
              <a:rPr lang="en-US" b="1" dirty="0" smtClean="0"/>
              <a:t>Is </a:t>
            </a:r>
            <a:r>
              <a:rPr lang="en-US" b="1" dirty="0"/>
              <a:t>data being entered correctly</a:t>
            </a:r>
            <a:r>
              <a:rPr lang="en-US" b="1" dirty="0" smtClean="0"/>
              <a:t>?</a:t>
            </a:r>
          </a:p>
          <a:p>
            <a:endParaRPr lang="en-US" b="1" dirty="0"/>
          </a:p>
          <a:p>
            <a:r>
              <a:rPr lang="en-US" b="1" dirty="0"/>
              <a:t>Does everyone who enters the data have the same understanding?</a:t>
            </a:r>
          </a:p>
          <a:p>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657226" y="4779080"/>
            <a:ext cx="2781299" cy="1200329"/>
          </a:xfrm>
          <a:prstGeom prst="rect">
            <a:avLst/>
          </a:prstGeom>
          <a:noFill/>
        </p:spPr>
        <p:txBody>
          <a:bodyPr wrap="square" rtlCol="0">
            <a:spAutoFit/>
          </a:bodyPr>
          <a:lstStyle/>
          <a:p>
            <a:r>
              <a:rPr lang="en-US" b="1" dirty="0"/>
              <a:t>Are there explanations for anomalous data</a:t>
            </a:r>
            <a:r>
              <a:rPr lang="en-US" b="1" dirty="0" smtClean="0"/>
              <a:t>?</a:t>
            </a:r>
          </a:p>
          <a:p>
            <a:endParaRPr lang="en-US" b="1" dirty="0"/>
          </a:p>
          <a:p>
            <a:r>
              <a:rPr lang="en-US" b="1" dirty="0"/>
              <a:t>Where are discrepancies</a:t>
            </a:r>
            <a:r>
              <a:rPr lang="en-US" b="1" dirty="0" smtClean="0"/>
              <a:t>?</a:t>
            </a:r>
            <a:endParaRPr lang="en-US" b="1" dirty="0"/>
          </a:p>
        </p:txBody>
      </p:sp>
      <p:sp>
        <p:nvSpPr>
          <p:cNvPr id="7" name="TextBox 6"/>
          <p:cNvSpPr txBox="1"/>
          <p:nvPr/>
        </p:nvSpPr>
        <p:spPr>
          <a:xfrm>
            <a:off x="6219826" y="3401129"/>
            <a:ext cx="2781299" cy="1477328"/>
          </a:xfrm>
          <a:prstGeom prst="rect">
            <a:avLst/>
          </a:prstGeom>
          <a:noFill/>
        </p:spPr>
        <p:txBody>
          <a:bodyPr wrap="square" rtlCol="0">
            <a:spAutoFit/>
          </a:bodyPr>
          <a:lstStyle/>
          <a:p>
            <a:r>
              <a:rPr lang="en-US" b="1" dirty="0"/>
              <a:t>Are all SWD being reported</a:t>
            </a:r>
            <a:r>
              <a:rPr lang="en-US" b="1" dirty="0" smtClean="0"/>
              <a:t>?</a:t>
            </a:r>
          </a:p>
          <a:p>
            <a:endParaRPr lang="en-US" b="1" dirty="0"/>
          </a:p>
          <a:p>
            <a:r>
              <a:rPr lang="en-US" b="1" dirty="0"/>
              <a:t>Are all events being reported?</a:t>
            </a:r>
          </a:p>
        </p:txBody>
      </p:sp>
    </p:spTree>
    <p:extLst>
      <p:ext uri="{BB962C8B-B14F-4D97-AF65-F5344CB8AC3E}">
        <p14:creationId xmlns:p14="http://schemas.microsoft.com/office/powerpoint/2010/main" val="42812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Concerns</a:t>
            </a:r>
            <a:endParaRPr lang="en-US" dirty="0"/>
          </a:p>
        </p:txBody>
      </p:sp>
      <p:sp>
        <p:nvSpPr>
          <p:cNvPr id="3" name="Content Placeholder 2"/>
          <p:cNvSpPr>
            <a:spLocks noGrp="1"/>
          </p:cNvSpPr>
          <p:nvPr>
            <p:ph idx="1"/>
          </p:nvPr>
        </p:nvSpPr>
        <p:spPr/>
        <p:txBody>
          <a:bodyPr/>
          <a:lstStyle/>
          <a:p>
            <a:r>
              <a:rPr lang="en-US" dirty="0" smtClean="0"/>
              <a:t>Accuracy</a:t>
            </a:r>
          </a:p>
          <a:p>
            <a:r>
              <a:rPr lang="en-US" dirty="0" smtClean="0"/>
              <a:t>Alignment to other data </a:t>
            </a:r>
          </a:p>
          <a:p>
            <a:r>
              <a:rPr lang="en-US" dirty="0" smtClean="0"/>
              <a:t>Consistency in reporting fields</a:t>
            </a:r>
          </a:p>
          <a:p>
            <a:r>
              <a:rPr lang="en-US" dirty="0" smtClean="0"/>
              <a:t>Training for field colleagues on needs and expectations</a:t>
            </a:r>
          </a:p>
          <a:p>
            <a:r>
              <a:rPr lang="en-US" dirty="0" smtClean="0"/>
              <a:t>Lack of Data Culture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222"/>
          <a:stretch/>
        </p:blipFill>
        <p:spPr>
          <a:xfrm>
            <a:off x="762000" y="3991811"/>
            <a:ext cx="6019800" cy="2256589"/>
          </a:xfrm>
          <a:prstGeom prst="rect">
            <a:avLst/>
          </a:prstGeom>
        </p:spPr>
      </p:pic>
    </p:spTree>
    <p:extLst>
      <p:ext uri="{BB962C8B-B14F-4D97-AF65-F5344CB8AC3E}">
        <p14:creationId xmlns:p14="http://schemas.microsoft.com/office/powerpoint/2010/main" val="52967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Validation Process</a:t>
            </a:r>
            <a:endParaRPr lang="en-US" dirty="0"/>
          </a:p>
        </p:txBody>
      </p:sp>
      <p:sp>
        <p:nvSpPr>
          <p:cNvPr id="20" name="Freeform 19"/>
          <p:cNvSpPr/>
          <p:nvPr/>
        </p:nvSpPr>
        <p:spPr>
          <a:xfrm>
            <a:off x="76201" y="2514600"/>
            <a:ext cx="1667400" cy="1638973"/>
          </a:xfrm>
          <a:custGeom>
            <a:avLst/>
            <a:gdLst>
              <a:gd name="connsiteX0" fmla="*/ 0 w 1803182"/>
              <a:gd name="connsiteY0" fmla="*/ 148725 h 1487248"/>
              <a:gd name="connsiteX1" fmla="*/ 148725 w 1803182"/>
              <a:gd name="connsiteY1" fmla="*/ 0 h 1487248"/>
              <a:gd name="connsiteX2" fmla="*/ 1654457 w 1803182"/>
              <a:gd name="connsiteY2" fmla="*/ 0 h 1487248"/>
              <a:gd name="connsiteX3" fmla="*/ 1803182 w 1803182"/>
              <a:gd name="connsiteY3" fmla="*/ 148725 h 1487248"/>
              <a:gd name="connsiteX4" fmla="*/ 1803182 w 1803182"/>
              <a:gd name="connsiteY4" fmla="*/ 1338523 h 1487248"/>
              <a:gd name="connsiteX5" fmla="*/ 1654457 w 1803182"/>
              <a:gd name="connsiteY5" fmla="*/ 1487248 h 1487248"/>
              <a:gd name="connsiteX6" fmla="*/ 148725 w 1803182"/>
              <a:gd name="connsiteY6" fmla="*/ 1487248 h 1487248"/>
              <a:gd name="connsiteX7" fmla="*/ 0 w 1803182"/>
              <a:gd name="connsiteY7" fmla="*/ 1338523 h 1487248"/>
              <a:gd name="connsiteX8" fmla="*/ 0 w 1803182"/>
              <a:gd name="connsiteY8" fmla="*/ 148725 h 14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182" h="1487248">
                <a:moveTo>
                  <a:pt x="0" y="148725"/>
                </a:moveTo>
                <a:cubicBezTo>
                  <a:pt x="0" y="66586"/>
                  <a:pt x="66586" y="0"/>
                  <a:pt x="148725" y="0"/>
                </a:cubicBezTo>
                <a:lnTo>
                  <a:pt x="1654457" y="0"/>
                </a:lnTo>
                <a:cubicBezTo>
                  <a:pt x="1736596" y="0"/>
                  <a:pt x="1803182" y="66586"/>
                  <a:pt x="1803182" y="148725"/>
                </a:cubicBezTo>
                <a:lnTo>
                  <a:pt x="1803182" y="1338523"/>
                </a:lnTo>
                <a:cubicBezTo>
                  <a:pt x="1803182" y="1420662"/>
                  <a:pt x="1736596" y="1487248"/>
                  <a:pt x="1654457" y="1487248"/>
                </a:cubicBezTo>
                <a:lnTo>
                  <a:pt x="148725" y="1487248"/>
                </a:lnTo>
                <a:cubicBezTo>
                  <a:pt x="66586" y="1487248"/>
                  <a:pt x="0" y="1420662"/>
                  <a:pt x="0" y="1338523"/>
                </a:cubicBezTo>
                <a:lnTo>
                  <a:pt x="0" y="14872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051" tIns="158051" rIns="158051" bIns="476747"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Arial" panose="020B0604020202020204" pitchFamily="34" charset="0"/>
                <a:cs typeface="Arial" panose="020B0604020202020204" pitchFamily="34" charset="0"/>
              </a:rPr>
              <a:t>Technical Assistance Guides</a:t>
            </a:r>
          </a:p>
          <a:p>
            <a:pPr marL="57150" lvl="1" indent="-57150" algn="l" defTabSz="488950">
              <a:lnSpc>
                <a:spcPct val="90000"/>
              </a:lnSpc>
              <a:spcBef>
                <a:spcPct val="0"/>
              </a:spcBef>
              <a:spcAft>
                <a:spcPct val="15000"/>
              </a:spcAft>
              <a:buChar char="••"/>
            </a:pPr>
            <a:endParaRPr lang="en-US" sz="1100" b="1" kern="1200" dirty="0" smtClean="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b="1" kern="1200" dirty="0" smtClean="0">
                <a:latin typeface="Arial" panose="020B0604020202020204" pitchFamily="34" charset="0"/>
                <a:cs typeface="Arial" panose="020B0604020202020204" pitchFamily="34" charset="0"/>
              </a:rPr>
              <a:t>CASEMIS Training</a:t>
            </a:r>
          </a:p>
          <a:p>
            <a:pPr marL="57150" lvl="1" indent="-57150" algn="l" defTabSz="488950">
              <a:lnSpc>
                <a:spcPct val="90000"/>
              </a:lnSpc>
              <a:spcBef>
                <a:spcPct val="0"/>
              </a:spcBef>
              <a:spcAft>
                <a:spcPct val="15000"/>
              </a:spcAft>
              <a:buChar char="••"/>
            </a:pPr>
            <a:endParaRPr lang="en-US" sz="1100" b="1" kern="1200" dirty="0" smtClean="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b="1" kern="1200" dirty="0" smtClean="0">
                <a:latin typeface="Arial" panose="020B0604020202020204" pitchFamily="34" charset="0"/>
                <a:cs typeface="Arial" panose="020B0604020202020204" pitchFamily="34" charset="0"/>
              </a:rPr>
              <a:t>CASEMIS Help Team</a:t>
            </a:r>
            <a:endParaRPr lang="en-US" sz="1100" b="1" kern="1200" dirty="0">
              <a:latin typeface="Arial" panose="020B0604020202020204" pitchFamily="34" charset="0"/>
              <a:cs typeface="Arial" panose="020B0604020202020204" pitchFamily="34" charset="0"/>
            </a:endParaRPr>
          </a:p>
        </p:txBody>
      </p:sp>
      <p:sp>
        <p:nvSpPr>
          <p:cNvPr id="21" name="Shape 20"/>
          <p:cNvSpPr/>
          <p:nvPr/>
        </p:nvSpPr>
        <p:spPr>
          <a:xfrm>
            <a:off x="1128282" y="2999021"/>
            <a:ext cx="1547157" cy="2062876"/>
          </a:xfrm>
          <a:prstGeom prst="leftCircularArrow">
            <a:avLst>
              <a:gd name="adj1" fmla="val 3505"/>
              <a:gd name="adj2" fmla="val 434918"/>
              <a:gd name="adj3" fmla="val 2091882"/>
              <a:gd name="adj4" fmla="val 8905943"/>
              <a:gd name="adj5" fmla="val 408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Freeform 21"/>
          <p:cNvSpPr/>
          <p:nvPr/>
        </p:nvSpPr>
        <p:spPr>
          <a:xfrm>
            <a:off x="691744" y="3892026"/>
            <a:ext cx="1202121" cy="637392"/>
          </a:xfrm>
          <a:custGeom>
            <a:avLst/>
            <a:gdLst>
              <a:gd name="connsiteX0" fmla="*/ 0 w 1602828"/>
              <a:gd name="connsiteY0" fmla="*/ 63739 h 637392"/>
              <a:gd name="connsiteX1" fmla="*/ 63739 w 1602828"/>
              <a:gd name="connsiteY1" fmla="*/ 0 h 637392"/>
              <a:gd name="connsiteX2" fmla="*/ 1539089 w 1602828"/>
              <a:gd name="connsiteY2" fmla="*/ 0 h 637392"/>
              <a:gd name="connsiteX3" fmla="*/ 1602828 w 1602828"/>
              <a:gd name="connsiteY3" fmla="*/ 63739 h 637392"/>
              <a:gd name="connsiteX4" fmla="*/ 1602828 w 1602828"/>
              <a:gd name="connsiteY4" fmla="*/ 573653 h 637392"/>
              <a:gd name="connsiteX5" fmla="*/ 1539089 w 1602828"/>
              <a:gd name="connsiteY5" fmla="*/ 637392 h 637392"/>
              <a:gd name="connsiteX6" fmla="*/ 63739 w 1602828"/>
              <a:gd name="connsiteY6" fmla="*/ 637392 h 637392"/>
              <a:gd name="connsiteX7" fmla="*/ 0 w 1602828"/>
              <a:gd name="connsiteY7" fmla="*/ 573653 h 637392"/>
              <a:gd name="connsiteX8" fmla="*/ 0 w 1602828"/>
              <a:gd name="connsiteY8" fmla="*/ 63739 h 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28" h="637392">
                <a:moveTo>
                  <a:pt x="0" y="63739"/>
                </a:moveTo>
                <a:cubicBezTo>
                  <a:pt x="0" y="28537"/>
                  <a:pt x="28537" y="0"/>
                  <a:pt x="63739" y="0"/>
                </a:cubicBezTo>
                <a:lnTo>
                  <a:pt x="1539089" y="0"/>
                </a:lnTo>
                <a:cubicBezTo>
                  <a:pt x="1574291" y="0"/>
                  <a:pt x="1602828" y="28537"/>
                  <a:pt x="1602828" y="63739"/>
                </a:cubicBezTo>
                <a:lnTo>
                  <a:pt x="1602828" y="573653"/>
                </a:lnTo>
                <a:cubicBezTo>
                  <a:pt x="1602828" y="608855"/>
                  <a:pt x="1574291" y="637392"/>
                  <a:pt x="1539089" y="637392"/>
                </a:cubicBezTo>
                <a:lnTo>
                  <a:pt x="63739" y="637392"/>
                </a:lnTo>
                <a:cubicBezTo>
                  <a:pt x="28537" y="637392"/>
                  <a:pt x="0" y="608855"/>
                  <a:pt x="0" y="573653"/>
                </a:cubicBezTo>
                <a:lnTo>
                  <a:pt x="0" y="63739"/>
                </a:lnTo>
                <a:close/>
              </a:path>
            </a:pathLst>
          </a:custGeom>
          <a:solidFill>
            <a:schemeClr val="accent2">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814" tIns="30099" rIns="35814" bIns="30099"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bg1"/>
                </a:solidFill>
                <a:latin typeface="Arial" panose="020B0604020202020204" pitchFamily="34" charset="0"/>
                <a:cs typeface="Arial" panose="020B0604020202020204" pitchFamily="34" charset="0"/>
              </a:rPr>
              <a:t>Pre-Validation Stage</a:t>
            </a:r>
            <a:endParaRPr lang="en-US" sz="900" b="1" kern="1200" dirty="0">
              <a:solidFill>
                <a:schemeClr val="bg1"/>
              </a:solidFill>
              <a:latin typeface="Arial" panose="020B0604020202020204" pitchFamily="34" charset="0"/>
              <a:cs typeface="Arial" panose="020B0604020202020204" pitchFamily="34" charset="0"/>
            </a:endParaRPr>
          </a:p>
        </p:txBody>
      </p:sp>
      <p:sp>
        <p:nvSpPr>
          <p:cNvPr id="23" name="Freeform 22"/>
          <p:cNvSpPr/>
          <p:nvPr/>
        </p:nvSpPr>
        <p:spPr>
          <a:xfrm>
            <a:off x="2152081" y="2666325"/>
            <a:ext cx="1352387" cy="1487248"/>
          </a:xfrm>
          <a:custGeom>
            <a:avLst/>
            <a:gdLst>
              <a:gd name="connsiteX0" fmla="*/ 0 w 1803182"/>
              <a:gd name="connsiteY0" fmla="*/ 148725 h 1487248"/>
              <a:gd name="connsiteX1" fmla="*/ 148725 w 1803182"/>
              <a:gd name="connsiteY1" fmla="*/ 0 h 1487248"/>
              <a:gd name="connsiteX2" fmla="*/ 1654457 w 1803182"/>
              <a:gd name="connsiteY2" fmla="*/ 0 h 1487248"/>
              <a:gd name="connsiteX3" fmla="*/ 1803182 w 1803182"/>
              <a:gd name="connsiteY3" fmla="*/ 148725 h 1487248"/>
              <a:gd name="connsiteX4" fmla="*/ 1803182 w 1803182"/>
              <a:gd name="connsiteY4" fmla="*/ 1338523 h 1487248"/>
              <a:gd name="connsiteX5" fmla="*/ 1654457 w 1803182"/>
              <a:gd name="connsiteY5" fmla="*/ 1487248 h 1487248"/>
              <a:gd name="connsiteX6" fmla="*/ 148725 w 1803182"/>
              <a:gd name="connsiteY6" fmla="*/ 1487248 h 1487248"/>
              <a:gd name="connsiteX7" fmla="*/ 0 w 1803182"/>
              <a:gd name="connsiteY7" fmla="*/ 1338523 h 1487248"/>
              <a:gd name="connsiteX8" fmla="*/ 0 w 1803182"/>
              <a:gd name="connsiteY8" fmla="*/ 148725 h 14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182" h="1487248">
                <a:moveTo>
                  <a:pt x="0" y="148725"/>
                </a:moveTo>
                <a:cubicBezTo>
                  <a:pt x="0" y="66586"/>
                  <a:pt x="66586" y="0"/>
                  <a:pt x="148725" y="0"/>
                </a:cubicBezTo>
                <a:lnTo>
                  <a:pt x="1654457" y="0"/>
                </a:lnTo>
                <a:cubicBezTo>
                  <a:pt x="1736596" y="0"/>
                  <a:pt x="1803182" y="66586"/>
                  <a:pt x="1803182" y="148725"/>
                </a:cubicBezTo>
                <a:lnTo>
                  <a:pt x="1803182" y="1338523"/>
                </a:lnTo>
                <a:cubicBezTo>
                  <a:pt x="1803182" y="1420662"/>
                  <a:pt x="1736596" y="1487248"/>
                  <a:pt x="1654457" y="1487248"/>
                </a:cubicBezTo>
                <a:lnTo>
                  <a:pt x="148725" y="1487248"/>
                </a:lnTo>
                <a:cubicBezTo>
                  <a:pt x="66586" y="1487248"/>
                  <a:pt x="0" y="1420662"/>
                  <a:pt x="0" y="1338523"/>
                </a:cubicBezTo>
                <a:lnTo>
                  <a:pt x="0" y="148725"/>
                </a:lnTo>
                <a:close/>
              </a:path>
            </a:pathLst>
          </a:custGeom>
        </p:spPr>
        <p:style>
          <a:lnRef idx="2">
            <a:schemeClr val="accent5">
              <a:hueOff val="-344622"/>
              <a:satOff val="-1209"/>
              <a:lumOff val="2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051" tIns="476747" rIns="158051" bIns="158051"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Software based Validation</a:t>
            </a:r>
            <a:endParaRPr lang="en-US" sz="1400" b="1" kern="1200" dirty="0">
              <a:latin typeface="Arial" panose="020B0604020202020204" pitchFamily="34" charset="0"/>
              <a:cs typeface="Arial" panose="020B0604020202020204" pitchFamily="34" charset="0"/>
            </a:endParaRPr>
          </a:p>
        </p:txBody>
      </p:sp>
      <p:sp>
        <p:nvSpPr>
          <p:cNvPr id="24" name="Circular Arrow 23"/>
          <p:cNvSpPr/>
          <p:nvPr/>
        </p:nvSpPr>
        <p:spPr>
          <a:xfrm>
            <a:off x="2902265" y="1756897"/>
            <a:ext cx="1719870" cy="2293160"/>
          </a:xfrm>
          <a:prstGeom prst="circularArrow">
            <a:avLst>
              <a:gd name="adj1" fmla="val 3153"/>
              <a:gd name="adj2" fmla="val 387987"/>
              <a:gd name="adj3" fmla="val 19330737"/>
              <a:gd name="adj4" fmla="val 12469746"/>
              <a:gd name="adj5" fmla="val 3678"/>
            </a:avLst>
          </a:prstGeom>
          <a:solidFill>
            <a:schemeClr val="tx2">
              <a:lumMod val="60000"/>
              <a:lumOff val="40000"/>
              <a:alpha val="99000"/>
            </a:schemeClr>
          </a:solidFill>
        </p:spPr>
        <p:style>
          <a:lnRef idx="0">
            <a:schemeClr val="lt1">
              <a:hueOff val="0"/>
              <a:satOff val="0"/>
              <a:lumOff val="0"/>
              <a:alphaOff val="0"/>
            </a:schemeClr>
          </a:lnRef>
          <a:fillRef idx="1">
            <a:schemeClr val="accent5">
              <a:hueOff val="-459496"/>
              <a:satOff val="-1613"/>
              <a:lumOff val="3399"/>
              <a:alphaOff val="0"/>
            </a:schemeClr>
          </a:fillRef>
          <a:effectRef idx="0">
            <a:schemeClr val="accent5">
              <a:hueOff val="-459496"/>
              <a:satOff val="-1613"/>
              <a:lumOff val="3399"/>
              <a:alphaOff val="0"/>
            </a:schemeClr>
          </a:effectRef>
          <a:fontRef idx="minor">
            <a:schemeClr val="lt1"/>
          </a:fontRef>
        </p:style>
      </p:sp>
      <p:sp>
        <p:nvSpPr>
          <p:cNvPr id="25" name="Freeform 24"/>
          <p:cNvSpPr/>
          <p:nvPr/>
        </p:nvSpPr>
        <p:spPr>
          <a:xfrm>
            <a:off x="2452611" y="2404778"/>
            <a:ext cx="1202121" cy="637392"/>
          </a:xfrm>
          <a:custGeom>
            <a:avLst/>
            <a:gdLst>
              <a:gd name="connsiteX0" fmla="*/ 0 w 1602828"/>
              <a:gd name="connsiteY0" fmla="*/ 63739 h 637392"/>
              <a:gd name="connsiteX1" fmla="*/ 63739 w 1602828"/>
              <a:gd name="connsiteY1" fmla="*/ 0 h 637392"/>
              <a:gd name="connsiteX2" fmla="*/ 1539089 w 1602828"/>
              <a:gd name="connsiteY2" fmla="*/ 0 h 637392"/>
              <a:gd name="connsiteX3" fmla="*/ 1602828 w 1602828"/>
              <a:gd name="connsiteY3" fmla="*/ 63739 h 637392"/>
              <a:gd name="connsiteX4" fmla="*/ 1602828 w 1602828"/>
              <a:gd name="connsiteY4" fmla="*/ 573653 h 637392"/>
              <a:gd name="connsiteX5" fmla="*/ 1539089 w 1602828"/>
              <a:gd name="connsiteY5" fmla="*/ 637392 h 637392"/>
              <a:gd name="connsiteX6" fmla="*/ 63739 w 1602828"/>
              <a:gd name="connsiteY6" fmla="*/ 637392 h 637392"/>
              <a:gd name="connsiteX7" fmla="*/ 0 w 1602828"/>
              <a:gd name="connsiteY7" fmla="*/ 573653 h 637392"/>
              <a:gd name="connsiteX8" fmla="*/ 0 w 1602828"/>
              <a:gd name="connsiteY8" fmla="*/ 63739 h 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28" h="637392">
                <a:moveTo>
                  <a:pt x="0" y="63739"/>
                </a:moveTo>
                <a:cubicBezTo>
                  <a:pt x="0" y="28537"/>
                  <a:pt x="28537" y="0"/>
                  <a:pt x="63739" y="0"/>
                </a:cubicBezTo>
                <a:lnTo>
                  <a:pt x="1539089" y="0"/>
                </a:lnTo>
                <a:cubicBezTo>
                  <a:pt x="1574291" y="0"/>
                  <a:pt x="1602828" y="28537"/>
                  <a:pt x="1602828" y="63739"/>
                </a:cubicBezTo>
                <a:lnTo>
                  <a:pt x="1602828" y="573653"/>
                </a:lnTo>
                <a:cubicBezTo>
                  <a:pt x="1602828" y="608855"/>
                  <a:pt x="1574291" y="637392"/>
                  <a:pt x="1539089" y="637392"/>
                </a:cubicBezTo>
                <a:lnTo>
                  <a:pt x="63739" y="637392"/>
                </a:lnTo>
                <a:cubicBezTo>
                  <a:pt x="28537" y="637392"/>
                  <a:pt x="0" y="608855"/>
                  <a:pt x="0" y="573653"/>
                </a:cubicBezTo>
                <a:lnTo>
                  <a:pt x="0" y="63739"/>
                </a:lnTo>
                <a:close/>
              </a:path>
            </a:pathLst>
          </a:custGeom>
          <a:solidFill>
            <a:schemeClr val="tx2">
              <a:lumMod val="60000"/>
              <a:lumOff val="40000"/>
            </a:schemeClr>
          </a:solidFill>
        </p:spPr>
        <p:style>
          <a:lnRef idx="2">
            <a:schemeClr val="lt1">
              <a:hueOff val="0"/>
              <a:satOff val="0"/>
              <a:lumOff val="0"/>
              <a:alphaOff val="0"/>
            </a:schemeClr>
          </a:lnRef>
          <a:fillRef idx="1">
            <a:schemeClr val="accent5">
              <a:hueOff val="-344622"/>
              <a:satOff val="-1209"/>
              <a:lumOff val="2549"/>
              <a:alphaOff val="0"/>
            </a:schemeClr>
          </a:fillRef>
          <a:effectRef idx="0">
            <a:schemeClr val="accent5">
              <a:hueOff val="-344622"/>
              <a:satOff val="-1209"/>
              <a:lumOff val="2549"/>
              <a:alphaOff val="0"/>
            </a:schemeClr>
          </a:effectRef>
          <a:fontRef idx="minor">
            <a:schemeClr val="lt1"/>
          </a:fontRef>
        </p:style>
        <p:txBody>
          <a:bodyPr spcFirstLastPara="0" vert="horz" wrap="square" lIns="41529" tIns="33909" rIns="41529" bIns="33909"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Phase I</a:t>
            </a:r>
            <a:endParaRPr lang="en-US" sz="1200" b="1" kern="1200" dirty="0">
              <a:solidFill>
                <a:schemeClr val="bg1"/>
              </a:solidFill>
              <a:latin typeface="Arial" panose="020B0604020202020204" pitchFamily="34" charset="0"/>
              <a:cs typeface="Arial" panose="020B0604020202020204" pitchFamily="34" charset="0"/>
            </a:endParaRPr>
          </a:p>
        </p:txBody>
      </p:sp>
      <p:sp>
        <p:nvSpPr>
          <p:cNvPr id="26" name="Freeform 25"/>
          <p:cNvSpPr/>
          <p:nvPr/>
        </p:nvSpPr>
        <p:spPr>
          <a:xfrm>
            <a:off x="3912947" y="2666325"/>
            <a:ext cx="1649653" cy="1487248"/>
          </a:xfrm>
          <a:custGeom>
            <a:avLst/>
            <a:gdLst>
              <a:gd name="connsiteX0" fmla="*/ 0 w 1803182"/>
              <a:gd name="connsiteY0" fmla="*/ 148725 h 1487248"/>
              <a:gd name="connsiteX1" fmla="*/ 148725 w 1803182"/>
              <a:gd name="connsiteY1" fmla="*/ 0 h 1487248"/>
              <a:gd name="connsiteX2" fmla="*/ 1654457 w 1803182"/>
              <a:gd name="connsiteY2" fmla="*/ 0 h 1487248"/>
              <a:gd name="connsiteX3" fmla="*/ 1803182 w 1803182"/>
              <a:gd name="connsiteY3" fmla="*/ 148725 h 1487248"/>
              <a:gd name="connsiteX4" fmla="*/ 1803182 w 1803182"/>
              <a:gd name="connsiteY4" fmla="*/ 1338523 h 1487248"/>
              <a:gd name="connsiteX5" fmla="*/ 1654457 w 1803182"/>
              <a:gd name="connsiteY5" fmla="*/ 1487248 h 1487248"/>
              <a:gd name="connsiteX6" fmla="*/ 148725 w 1803182"/>
              <a:gd name="connsiteY6" fmla="*/ 1487248 h 1487248"/>
              <a:gd name="connsiteX7" fmla="*/ 0 w 1803182"/>
              <a:gd name="connsiteY7" fmla="*/ 1338523 h 1487248"/>
              <a:gd name="connsiteX8" fmla="*/ 0 w 1803182"/>
              <a:gd name="connsiteY8" fmla="*/ 148725 h 14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182" h="1487248">
                <a:moveTo>
                  <a:pt x="0" y="148725"/>
                </a:moveTo>
                <a:cubicBezTo>
                  <a:pt x="0" y="66586"/>
                  <a:pt x="66586" y="0"/>
                  <a:pt x="148725" y="0"/>
                </a:cubicBezTo>
                <a:lnTo>
                  <a:pt x="1654457" y="0"/>
                </a:lnTo>
                <a:cubicBezTo>
                  <a:pt x="1736596" y="0"/>
                  <a:pt x="1803182" y="66586"/>
                  <a:pt x="1803182" y="148725"/>
                </a:cubicBezTo>
                <a:lnTo>
                  <a:pt x="1803182" y="1338523"/>
                </a:lnTo>
                <a:cubicBezTo>
                  <a:pt x="1803182" y="1420662"/>
                  <a:pt x="1736596" y="1487248"/>
                  <a:pt x="1654457" y="1487248"/>
                </a:cubicBezTo>
                <a:lnTo>
                  <a:pt x="148725" y="1487248"/>
                </a:lnTo>
                <a:cubicBezTo>
                  <a:pt x="66586" y="1487248"/>
                  <a:pt x="0" y="1420662"/>
                  <a:pt x="0" y="1338523"/>
                </a:cubicBezTo>
                <a:lnTo>
                  <a:pt x="0" y="148725"/>
                </a:lnTo>
                <a:close/>
              </a:path>
            </a:pathLst>
          </a:custGeom>
        </p:spPr>
        <p:style>
          <a:lnRef idx="2">
            <a:schemeClr val="accent5">
              <a:hueOff val="-689244"/>
              <a:satOff val="-2419"/>
              <a:lumOff val="50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051" tIns="158051" rIns="158051" bIns="476747"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Anomaly Review</a:t>
            </a:r>
            <a:endParaRPr lang="en-US"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Warning Review</a:t>
            </a:r>
            <a:endParaRPr lang="en-US"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On-time Submission</a:t>
            </a:r>
            <a:endParaRPr lang="en-US" sz="1400" b="1" kern="1200" dirty="0">
              <a:latin typeface="Arial" panose="020B0604020202020204" pitchFamily="34" charset="0"/>
              <a:cs typeface="Arial" panose="020B0604020202020204" pitchFamily="34" charset="0"/>
            </a:endParaRPr>
          </a:p>
        </p:txBody>
      </p:sp>
      <p:sp>
        <p:nvSpPr>
          <p:cNvPr id="27" name="Shape 26"/>
          <p:cNvSpPr/>
          <p:nvPr/>
        </p:nvSpPr>
        <p:spPr>
          <a:xfrm>
            <a:off x="4900660" y="3042170"/>
            <a:ext cx="1546307" cy="2061743"/>
          </a:xfrm>
          <a:prstGeom prst="leftCircularArrow">
            <a:avLst>
              <a:gd name="adj1" fmla="val 3507"/>
              <a:gd name="adj2" fmla="val 435177"/>
              <a:gd name="adj3" fmla="val 2210688"/>
              <a:gd name="adj4" fmla="val 9024489"/>
              <a:gd name="adj5" fmla="val 4091"/>
            </a:avLst>
          </a:prstGeom>
        </p:spPr>
        <p:style>
          <a:lnRef idx="0">
            <a:schemeClr val="lt1">
              <a:hueOff val="0"/>
              <a:satOff val="0"/>
              <a:lumOff val="0"/>
              <a:alphaOff val="0"/>
            </a:schemeClr>
          </a:lnRef>
          <a:fillRef idx="1">
            <a:schemeClr val="accent5">
              <a:hueOff val="-918992"/>
              <a:satOff val="-3225"/>
              <a:lumOff val="6798"/>
              <a:alphaOff val="0"/>
            </a:schemeClr>
          </a:fillRef>
          <a:effectRef idx="0">
            <a:schemeClr val="accent5">
              <a:hueOff val="-918992"/>
              <a:satOff val="-3225"/>
              <a:lumOff val="6798"/>
              <a:alphaOff val="0"/>
            </a:schemeClr>
          </a:effectRef>
          <a:fontRef idx="minor">
            <a:schemeClr val="lt1"/>
          </a:fontRef>
        </p:style>
      </p:sp>
      <p:sp>
        <p:nvSpPr>
          <p:cNvPr id="28" name="Freeform 27"/>
          <p:cNvSpPr/>
          <p:nvPr/>
        </p:nvSpPr>
        <p:spPr>
          <a:xfrm>
            <a:off x="4213478" y="3991386"/>
            <a:ext cx="1202121" cy="637392"/>
          </a:xfrm>
          <a:custGeom>
            <a:avLst/>
            <a:gdLst>
              <a:gd name="connsiteX0" fmla="*/ 0 w 1602828"/>
              <a:gd name="connsiteY0" fmla="*/ 63739 h 637392"/>
              <a:gd name="connsiteX1" fmla="*/ 63739 w 1602828"/>
              <a:gd name="connsiteY1" fmla="*/ 0 h 637392"/>
              <a:gd name="connsiteX2" fmla="*/ 1539089 w 1602828"/>
              <a:gd name="connsiteY2" fmla="*/ 0 h 637392"/>
              <a:gd name="connsiteX3" fmla="*/ 1602828 w 1602828"/>
              <a:gd name="connsiteY3" fmla="*/ 63739 h 637392"/>
              <a:gd name="connsiteX4" fmla="*/ 1602828 w 1602828"/>
              <a:gd name="connsiteY4" fmla="*/ 573653 h 637392"/>
              <a:gd name="connsiteX5" fmla="*/ 1539089 w 1602828"/>
              <a:gd name="connsiteY5" fmla="*/ 637392 h 637392"/>
              <a:gd name="connsiteX6" fmla="*/ 63739 w 1602828"/>
              <a:gd name="connsiteY6" fmla="*/ 637392 h 637392"/>
              <a:gd name="connsiteX7" fmla="*/ 0 w 1602828"/>
              <a:gd name="connsiteY7" fmla="*/ 573653 h 637392"/>
              <a:gd name="connsiteX8" fmla="*/ 0 w 1602828"/>
              <a:gd name="connsiteY8" fmla="*/ 63739 h 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28" h="637392">
                <a:moveTo>
                  <a:pt x="0" y="63739"/>
                </a:moveTo>
                <a:cubicBezTo>
                  <a:pt x="0" y="28537"/>
                  <a:pt x="28537" y="0"/>
                  <a:pt x="63739" y="0"/>
                </a:cubicBezTo>
                <a:lnTo>
                  <a:pt x="1539089" y="0"/>
                </a:lnTo>
                <a:cubicBezTo>
                  <a:pt x="1574291" y="0"/>
                  <a:pt x="1602828" y="28537"/>
                  <a:pt x="1602828" y="63739"/>
                </a:cubicBezTo>
                <a:lnTo>
                  <a:pt x="1602828" y="573653"/>
                </a:lnTo>
                <a:cubicBezTo>
                  <a:pt x="1602828" y="608855"/>
                  <a:pt x="1574291" y="637392"/>
                  <a:pt x="1539089" y="637392"/>
                </a:cubicBezTo>
                <a:lnTo>
                  <a:pt x="63739" y="637392"/>
                </a:lnTo>
                <a:cubicBezTo>
                  <a:pt x="28537" y="637392"/>
                  <a:pt x="0" y="608855"/>
                  <a:pt x="0" y="573653"/>
                </a:cubicBezTo>
                <a:lnTo>
                  <a:pt x="0" y="63739"/>
                </a:lnTo>
                <a:close/>
              </a:path>
            </a:pathLst>
          </a:custGeom>
          <a:solidFill>
            <a:schemeClr val="accent3">
              <a:lumMod val="75000"/>
            </a:schemeClr>
          </a:solidFill>
        </p:spPr>
        <p:style>
          <a:lnRef idx="2">
            <a:schemeClr val="lt1">
              <a:hueOff val="0"/>
              <a:satOff val="0"/>
              <a:lumOff val="0"/>
              <a:alphaOff val="0"/>
            </a:schemeClr>
          </a:lnRef>
          <a:fillRef idx="1">
            <a:schemeClr val="accent5">
              <a:hueOff val="-689244"/>
              <a:satOff val="-2419"/>
              <a:lumOff val="5099"/>
              <a:alphaOff val="0"/>
            </a:schemeClr>
          </a:fillRef>
          <a:effectRef idx="0">
            <a:schemeClr val="accent5">
              <a:hueOff val="-689244"/>
              <a:satOff val="-2419"/>
              <a:lumOff val="5099"/>
              <a:alphaOff val="0"/>
            </a:schemeClr>
          </a:effectRef>
          <a:fontRef idx="minor">
            <a:schemeClr val="lt1"/>
          </a:fontRef>
        </p:style>
        <p:txBody>
          <a:bodyPr spcFirstLastPara="0" vert="horz" wrap="square" lIns="41529" tIns="33909" rIns="41529" bIns="33909"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Phase II</a:t>
            </a:r>
            <a:endParaRPr lang="en-US" sz="1200" b="1" kern="1200" dirty="0">
              <a:solidFill>
                <a:schemeClr val="bg1"/>
              </a:solidFill>
              <a:latin typeface="Arial" panose="020B0604020202020204" pitchFamily="34" charset="0"/>
              <a:cs typeface="Arial" panose="020B0604020202020204" pitchFamily="34" charset="0"/>
            </a:endParaRPr>
          </a:p>
        </p:txBody>
      </p:sp>
      <p:sp>
        <p:nvSpPr>
          <p:cNvPr id="29" name="Freeform 28"/>
          <p:cNvSpPr/>
          <p:nvPr/>
        </p:nvSpPr>
        <p:spPr>
          <a:xfrm>
            <a:off x="5673814" y="2666325"/>
            <a:ext cx="1352387" cy="1487248"/>
          </a:xfrm>
          <a:custGeom>
            <a:avLst/>
            <a:gdLst>
              <a:gd name="connsiteX0" fmla="*/ 0 w 1803182"/>
              <a:gd name="connsiteY0" fmla="*/ 148725 h 1487248"/>
              <a:gd name="connsiteX1" fmla="*/ 148725 w 1803182"/>
              <a:gd name="connsiteY1" fmla="*/ 0 h 1487248"/>
              <a:gd name="connsiteX2" fmla="*/ 1654457 w 1803182"/>
              <a:gd name="connsiteY2" fmla="*/ 0 h 1487248"/>
              <a:gd name="connsiteX3" fmla="*/ 1803182 w 1803182"/>
              <a:gd name="connsiteY3" fmla="*/ 148725 h 1487248"/>
              <a:gd name="connsiteX4" fmla="*/ 1803182 w 1803182"/>
              <a:gd name="connsiteY4" fmla="*/ 1338523 h 1487248"/>
              <a:gd name="connsiteX5" fmla="*/ 1654457 w 1803182"/>
              <a:gd name="connsiteY5" fmla="*/ 1487248 h 1487248"/>
              <a:gd name="connsiteX6" fmla="*/ 148725 w 1803182"/>
              <a:gd name="connsiteY6" fmla="*/ 1487248 h 1487248"/>
              <a:gd name="connsiteX7" fmla="*/ 0 w 1803182"/>
              <a:gd name="connsiteY7" fmla="*/ 1338523 h 1487248"/>
              <a:gd name="connsiteX8" fmla="*/ 0 w 1803182"/>
              <a:gd name="connsiteY8" fmla="*/ 148725 h 14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182" h="1487248">
                <a:moveTo>
                  <a:pt x="0" y="148725"/>
                </a:moveTo>
                <a:cubicBezTo>
                  <a:pt x="0" y="66586"/>
                  <a:pt x="66586" y="0"/>
                  <a:pt x="148725" y="0"/>
                </a:cubicBezTo>
                <a:lnTo>
                  <a:pt x="1654457" y="0"/>
                </a:lnTo>
                <a:cubicBezTo>
                  <a:pt x="1736596" y="0"/>
                  <a:pt x="1803182" y="66586"/>
                  <a:pt x="1803182" y="148725"/>
                </a:cubicBezTo>
                <a:lnTo>
                  <a:pt x="1803182" y="1338523"/>
                </a:lnTo>
                <a:cubicBezTo>
                  <a:pt x="1803182" y="1420662"/>
                  <a:pt x="1736596" y="1487248"/>
                  <a:pt x="1654457" y="1487248"/>
                </a:cubicBezTo>
                <a:lnTo>
                  <a:pt x="148725" y="1487248"/>
                </a:lnTo>
                <a:cubicBezTo>
                  <a:pt x="66586" y="1487248"/>
                  <a:pt x="0" y="1420662"/>
                  <a:pt x="0" y="1338523"/>
                </a:cubicBezTo>
                <a:lnTo>
                  <a:pt x="0" y="148725"/>
                </a:lnTo>
                <a:close/>
              </a:path>
            </a:pathLst>
          </a:custGeom>
        </p:spPr>
        <p:style>
          <a:lnRef idx="2">
            <a:schemeClr val="accent5">
              <a:hueOff val="-1033866"/>
              <a:satOff val="-3628"/>
              <a:lumOff val="764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051" tIns="476747" rIns="158051" bIns="158051"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Cross-Validation</a:t>
            </a:r>
            <a:endParaRPr lang="en-US"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Other Analysis</a:t>
            </a:r>
            <a:endParaRPr lang="en-US" sz="1400" b="1" kern="1200" dirty="0">
              <a:latin typeface="Arial" panose="020B0604020202020204" pitchFamily="34" charset="0"/>
              <a:cs typeface="Arial" panose="020B0604020202020204" pitchFamily="34" charset="0"/>
            </a:endParaRPr>
          </a:p>
        </p:txBody>
      </p:sp>
      <p:sp>
        <p:nvSpPr>
          <p:cNvPr id="30" name="Circular Arrow 29"/>
          <p:cNvSpPr/>
          <p:nvPr/>
        </p:nvSpPr>
        <p:spPr>
          <a:xfrm>
            <a:off x="6412208" y="1728829"/>
            <a:ext cx="1719112" cy="2292149"/>
          </a:xfrm>
          <a:prstGeom prst="circularArrow">
            <a:avLst>
              <a:gd name="adj1" fmla="val 3154"/>
              <a:gd name="adj2" fmla="val 388171"/>
              <a:gd name="adj3" fmla="val 19436318"/>
              <a:gd name="adj4" fmla="val 12575511"/>
              <a:gd name="adj5" fmla="val 3680"/>
            </a:avLst>
          </a:prstGeom>
        </p:spPr>
        <p:style>
          <a:lnRef idx="0">
            <a:schemeClr val="lt1">
              <a:hueOff val="0"/>
              <a:satOff val="0"/>
              <a:lumOff val="0"/>
              <a:alphaOff val="0"/>
            </a:schemeClr>
          </a:lnRef>
          <a:fillRef idx="1">
            <a:schemeClr val="accent5">
              <a:hueOff val="-1378488"/>
              <a:satOff val="-4838"/>
              <a:lumOff val="10197"/>
              <a:alphaOff val="0"/>
            </a:schemeClr>
          </a:fillRef>
          <a:effectRef idx="0">
            <a:schemeClr val="accent5">
              <a:hueOff val="-1378488"/>
              <a:satOff val="-4838"/>
              <a:lumOff val="10197"/>
              <a:alphaOff val="0"/>
            </a:schemeClr>
          </a:effectRef>
          <a:fontRef idx="minor">
            <a:schemeClr val="lt1"/>
          </a:fontRef>
        </p:style>
      </p:sp>
      <p:sp>
        <p:nvSpPr>
          <p:cNvPr id="31" name="Freeform 30"/>
          <p:cNvSpPr/>
          <p:nvPr/>
        </p:nvSpPr>
        <p:spPr>
          <a:xfrm>
            <a:off x="5974345" y="2347629"/>
            <a:ext cx="1202121" cy="637392"/>
          </a:xfrm>
          <a:custGeom>
            <a:avLst/>
            <a:gdLst>
              <a:gd name="connsiteX0" fmla="*/ 0 w 1602828"/>
              <a:gd name="connsiteY0" fmla="*/ 63739 h 637392"/>
              <a:gd name="connsiteX1" fmla="*/ 63739 w 1602828"/>
              <a:gd name="connsiteY1" fmla="*/ 0 h 637392"/>
              <a:gd name="connsiteX2" fmla="*/ 1539089 w 1602828"/>
              <a:gd name="connsiteY2" fmla="*/ 0 h 637392"/>
              <a:gd name="connsiteX3" fmla="*/ 1602828 w 1602828"/>
              <a:gd name="connsiteY3" fmla="*/ 63739 h 637392"/>
              <a:gd name="connsiteX4" fmla="*/ 1602828 w 1602828"/>
              <a:gd name="connsiteY4" fmla="*/ 573653 h 637392"/>
              <a:gd name="connsiteX5" fmla="*/ 1539089 w 1602828"/>
              <a:gd name="connsiteY5" fmla="*/ 637392 h 637392"/>
              <a:gd name="connsiteX6" fmla="*/ 63739 w 1602828"/>
              <a:gd name="connsiteY6" fmla="*/ 637392 h 637392"/>
              <a:gd name="connsiteX7" fmla="*/ 0 w 1602828"/>
              <a:gd name="connsiteY7" fmla="*/ 573653 h 637392"/>
              <a:gd name="connsiteX8" fmla="*/ 0 w 1602828"/>
              <a:gd name="connsiteY8" fmla="*/ 63739 h 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28" h="637392">
                <a:moveTo>
                  <a:pt x="0" y="63739"/>
                </a:moveTo>
                <a:cubicBezTo>
                  <a:pt x="0" y="28537"/>
                  <a:pt x="28537" y="0"/>
                  <a:pt x="63739" y="0"/>
                </a:cubicBezTo>
                <a:lnTo>
                  <a:pt x="1539089" y="0"/>
                </a:lnTo>
                <a:cubicBezTo>
                  <a:pt x="1574291" y="0"/>
                  <a:pt x="1602828" y="28537"/>
                  <a:pt x="1602828" y="63739"/>
                </a:cubicBezTo>
                <a:lnTo>
                  <a:pt x="1602828" y="573653"/>
                </a:lnTo>
                <a:cubicBezTo>
                  <a:pt x="1602828" y="608855"/>
                  <a:pt x="1574291" y="637392"/>
                  <a:pt x="1539089" y="637392"/>
                </a:cubicBezTo>
                <a:lnTo>
                  <a:pt x="63739" y="637392"/>
                </a:lnTo>
                <a:cubicBezTo>
                  <a:pt x="28537" y="637392"/>
                  <a:pt x="0" y="608855"/>
                  <a:pt x="0" y="573653"/>
                </a:cubicBezTo>
                <a:lnTo>
                  <a:pt x="0" y="63739"/>
                </a:lnTo>
                <a:close/>
              </a:path>
            </a:pathLst>
          </a:custGeom>
          <a:solidFill>
            <a:schemeClr val="accent6">
              <a:lumMod val="75000"/>
            </a:schemeClr>
          </a:solidFill>
        </p:spPr>
        <p:style>
          <a:lnRef idx="2">
            <a:schemeClr val="lt1">
              <a:hueOff val="0"/>
              <a:satOff val="0"/>
              <a:lumOff val="0"/>
              <a:alphaOff val="0"/>
            </a:schemeClr>
          </a:lnRef>
          <a:fillRef idx="1">
            <a:schemeClr val="accent5">
              <a:hueOff val="-1033866"/>
              <a:satOff val="-3628"/>
              <a:lumOff val="7648"/>
              <a:alphaOff val="0"/>
            </a:schemeClr>
          </a:fillRef>
          <a:effectRef idx="0">
            <a:schemeClr val="accent5">
              <a:hueOff val="-1033866"/>
              <a:satOff val="-3628"/>
              <a:lumOff val="7648"/>
              <a:alphaOff val="0"/>
            </a:schemeClr>
          </a:effectRef>
          <a:fontRef idx="minor">
            <a:schemeClr val="lt1"/>
          </a:fontRef>
        </p:style>
        <p:txBody>
          <a:bodyPr spcFirstLastPara="0" vert="horz" wrap="square" lIns="41529" tIns="33909" rIns="41529" bIns="33909"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Phase III</a:t>
            </a:r>
            <a:endParaRPr lang="en-US" sz="1200" b="1" kern="1200" dirty="0">
              <a:solidFill>
                <a:schemeClr val="bg1"/>
              </a:solidFill>
              <a:latin typeface="Arial" panose="020B0604020202020204" pitchFamily="34" charset="0"/>
              <a:cs typeface="Arial" panose="020B0604020202020204" pitchFamily="34" charset="0"/>
            </a:endParaRPr>
          </a:p>
        </p:txBody>
      </p:sp>
      <p:sp>
        <p:nvSpPr>
          <p:cNvPr id="32" name="Freeform 31"/>
          <p:cNvSpPr/>
          <p:nvPr/>
        </p:nvSpPr>
        <p:spPr>
          <a:xfrm>
            <a:off x="7434681" y="2666325"/>
            <a:ext cx="1352387" cy="1487248"/>
          </a:xfrm>
          <a:custGeom>
            <a:avLst/>
            <a:gdLst>
              <a:gd name="connsiteX0" fmla="*/ 0 w 1803182"/>
              <a:gd name="connsiteY0" fmla="*/ 148725 h 1487248"/>
              <a:gd name="connsiteX1" fmla="*/ 148725 w 1803182"/>
              <a:gd name="connsiteY1" fmla="*/ 0 h 1487248"/>
              <a:gd name="connsiteX2" fmla="*/ 1654457 w 1803182"/>
              <a:gd name="connsiteY2" fmla="*/ 0 h 1487248"/>
              <a:gd name="connsiteX3" fmla="*/ 1803182 w 1803182"/>
              <a:gd name="connsiteY3" fmla="*/ 148725 h 1487248"/>
              <a:gd name="connsiteX4" fmla="*/ 1803182 w 1803182"/>
              <a:gd name="connsiteY4" fmla="*/ 1338523 h 1487248"/>
              <a:gd name="connsiteX5" fmla="*/ 1654457 w 1803182"/>
              <a:gd name="connsiteY5" fmla="*/ 1487248 h 1487248"/>
              <a:gd name="connsiteX6" fmla="*/ 148725 w 1803182"/>
              <a:gd name="connsiteY6" fmla="*/ 1487248 h 1487248"/>
              <a:gd name="connsiteX7" fmla="*/ 0 w 1803182"/>
              <a:gd name="connsiteY7" fmla="*/ 1338523 h 1487248"/>
              <a:gd name="connsiteX8" fmla="*/ 0 w 1803182"/>
              <a:gd name="connsiteY8" fmla="*/ 148725 h 14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182" h="1487248">
                <a:moveTo>
                  <a:pt x="0" y="148725"/>
                </a:moveTo>
                <a:cubicBezTo>
                  <a:pt x="0" y="66586"/>
                  <a:pt x="66586" y="0"/>
                  <a:pt x="148725" y="0"/>
                </a:cubicBezTo>
                <a:lnTo>
                  <a:pt x="1654457" y="0"/>
                </a:lnTo>
                <a:cubicBezTo>
                  <a:pt x="1736596" y="0"/>
                  <a:pt x="1803182" y="66586"/>
                  <a:pt x="1803182" y="148725"/>
                </a:cubicBezTo>
                <a:lnTo>
                  <a:pt x="1803182" y="1338523"/>
                </a:lnTo>
                <a:cubicBezTo>
                  <a:pt x="1803182" y="1420662"/>
                  <a:pt x="1736596" y="1487248"/>
                  <a:pt x="1654457" y="1487248"/>
                </a:cubicBezTo>
                <a:lnTo>
                  <a:pt x="148725" y="1487248"/>
                </a:lnTo>
                <a:cubicBezTo>
                  <a:pt x="66586" y="1487248"/>
                  <a:pt x="0" y="1420662"/>
                  <a:pt x="0" y="1338523"/>
                </a:cubicBezTo>
                <a:lnTo>
                  <a:pt x="0" y="148725"/>
                </a:lnTo>
                <a:close/>
              </a:path>
            </a:pathLst>
          </a:custGeom>
        </p:spPr>
        <p:style>
          <a:lnRef idx="2">
            <a:schemeClr val="accent5">
              <a:hueOff val="-1378488"/>
              <a:satOff val="-4838"/>
              <a:lumOff val="1019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051" tIns="158051" rIns="158051" bIns="476747"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Data Validation Review</a:t>
            </a:r>
            <a:endParaRPr lang="en-US" sz="1400" b="1" kern="1200" dirty="0">
              <a:latin typeface="Arial" panose="020B0604020202020204" pitchFamily="34" charset="0"/>
              <a:cs typeface="Arial" panose="020B0604020202020204" pitchFamily="34" charset="0"/>
            </a:endParaRPr>
          </a:p>
        </p:txBody>
      </p:sp>
      <p:sp>
        <p:nvSpPr>
          <p:cNvPr id="33" name="Freeform 32"/>
          <p:cNvSpPr/>
          <p:nvPr/>
        </p:nvSpPr>
        <p:spPr>
          <a:xfrm>
            <a:off x="7735211" y="3834878"/>
            <a:ext cx="1202121" cy="637392"/>
          </a:xfrm>
          <a:custGeom>
            <a:avLst/>
            <a:gdLst>
              <a:gd name="connsiteX0" fmla="*/ 0 w 1602828"/>
              <a:gd name="connsiteY0" fmla="*/ 63739 h 637392"/>
              <a:gd name="connsiteX1" fmla="*/ 63739 w 1602828"/>
              <a:gd name="connsiteY1" fmla="*/ 0 h 637392"/>
              <a:gd name="connsiteX2" fmla="*/ 1539089 w 1602828"/>
              <a:gd name="connsiteY2" fmla="*/ 0 h 637392"/>
              <a:gd name="connsiteX3" fmla="*/ 1602828 w 1602828"/>
              <a:gd name="connsiteY3" fmla="*/ 63739 h 637392"/>
              <a:gd name="connsiteX4" fmla="*/ 1602828 w 1602828"/>
              <a:gd name="connsiteY4" fmla="*/ 573653 h 637392"/>
              <a:gd name="connsiteX5" fmla="*/ 1539089 w 1602828"/>
              <a:gd name="connsiteY5" fmla="*/ 637392 h 637392"/>
              <a:gd name="connsiteX6" fmla="*/ 63739 w 1602828"/>
              <a:gd name="connsiteY6" fmla="*/ 637392 h 637392"/>
              <a:gd name="connsiteX7" fmla="*/ 0 w 1602828"/>
              <a:gd name="connsiteY7" fmla="*/ 573653 h 637392"/>
              <a:gd name="connsiteX8" fmla="*/ 0 w 1602828"/>
              <a:gd name="connsiteY8" fmla="*/ 63739 h 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828" h="637392">
                <a:moveTo>
                  <a:pt x="0" y="63739"/>
                </a:moveTo>
                <a:cubicBezTo>
                  <a:pt x="0" y="28537"/>
                  <a:pt x="28537" y="0"/>
                  <a:pt x="63739" y="0"/>
                </a:cubicBezTo>
                <a:lnTo>
                  <a:pt x="1539089" y="0"/>
                </a:lnTo>
                <a:cubicBezTo>
                  <a:pt x="1574291" y="0"/>
                  <a:pt x="1602828" y="28537"/>
                  <a:pt x="1602828" y="63739"/>
                </a:cubicBezTo>
                <a:lnTo>
                  <a:pt x="1602828" y="573653"/>
                </a:lnTo>
                <a:cubicBezTo>
                  <a:pt x="1602828" y="608855"/>
                  <a:pt x="1574291" y="637392"/>
                  <a:pt x="1539089" y="637392"/>
                </a:cubicBezTo>
                <a:lnTo>
                  <a:pt x="63739" y="637392"/>
                </a:lnTo>
                <a:cubicBezTo>
                  <a:pt x="28537" y="637392"/>
                  <a:pt x="0" y="608855"/>
                  <a:pt x="0" y="573653"/>
                </a:cubicBezTo>
                <a:lnTo>
                  <a:pt x="0" y="63739"/>
                </a:lnTo>
                <a:close/>
              </a:path>
            </a:pathLst>
          </a:custGeom>
          <a:solidFill>
            <a:schemeClr val="bg2">
              <a:lumMod val="25000"/>
            </a:schemeClr>
          </a:solidFill>
        </p:spPr>
        <p:style>
          <a:lnRef idx="2">
            <a:schemeClr val="lt1">
              <a:hueOff val="0"/>
              <a:satOff val="0"/>
              <a:lumOff val="0"/>
              <a:alphaOff val="0"/>
            </a:schemeClr>
          </a:lnRef>
          <a:fillRef idx="1">
            <a:schemeClr val="accent5">
              <a:hueOff val="-1378488"/>
              <a:satOff val="-4838"/>
              <a:lumOff val="10197"/>
              <a:alphaOff val="0"/>
            </a:schemeClr>
          </a:fillRef>
          <a:effectRef idx="0">
            <a:schemeClr val="accent5">
              <a:hueOff val="-1378488"/>
              <a:satOff val="-4838"/>
              <a:lumOff val="10197"/>
              <a:alphaOff val="0"/>
            </a:schemeClr>
          </a:effectRef>
          <a:fontRef idx="minor">
            <a:schemeClr val="lt1"/>
          </a:fontRef>
        </p:style>
        <p:txBody>
          <a:bodyPr spcFirstLastPara="0" vert="horz" wrap="square" lIns="41529" tIns="33909" rIns="41529" bIns="33909"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Phase IV</a:t>
            </a:r>
            <a:endParaRPr lang="en-US" sz="1200" b="1"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4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6" grpId="0" animBg="1"/>
      <p:bldP spid="28" grpId="0" animBg="1"/>
      <p:bldP spid="29" grpId="0" animBg="1"/>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Practice</a:t>
            </a:r>
            <a:endParaRPr lang="en-US" dirty="0"/>
          </a:p>
        </p:txBody>
      </p:sp>
      <p:sp>
        <p:nvSpPr>
          <p:cNvPr id="3" name="Content Placeholder 2"/>
          <p:cNvSpPr>
            <a:spLocks noGrp="1"/>
          </p:cNvSpPr>
          <p:nvPr>
            <p:ph idx="1"/>
          </p:nvPr>
        </p:nvSpPr>
        <p:spPr/>
        <p:txBody>
          <a:bodyPr/>
          <a:lstStyle/>
          <a:p>
            <a:r>
              <a:rPr lang="en-US" dirty="0" smtClean="0"/>
              <a:t>Pre-Validation</a:t>
            </a:r>
          </a:p>
          <a:p>
            <a:pPr lvl="1"/>
            <a:r>
              <a:rPr lang="en-US" dirty="0" smtClean="0"/>
              <a:t>CASEMIS Technical Assistance Guide</a:t>
            </a:r>
          </a:p>
          <a:p>
            <a:pPr lvl="2"/>
            <a:r>
              <a:rPr lang="en-US" dirty="0" smtClean="0"/>
              <a:t>Published twice per year</a:t>
            </a:r>
          </a:p>
          <a:p>
            <a:pPr lvl="2"/>
            <a:r>
              <a:rPr lang="en-US" dirty="0" smtClean="0"/>
              <a:t>Regularly updated</a:t>
            </a:r>
          </a:p>
          <a:p>
            <a:pPr lvl="1"/>
            <a:r>
              <a:rPr lang="en-US" dirty="0" smtClean="0"/>
              <a:t>CASEMIS Help Team</a:t>
            </a:r>
          </a:p>
          <a:p>
            <a:pPr lvl="1"/>
            <a:r>
              <a:rPr lang="en-US" dirty="0" smtClean="0"/>
              <a:t>In-Person Trainings (CASEMIS Roadshow)</a:t>
            </a:r>
          </a:p>
          <a:p>
            <a:pPr lvl="1"/>
            <a:r>
              <a:rPr lang="en-US" dirty="0" smtClean="0"/>
              <a:t>Webinars</a:t>
            </a:r>
            <a:endParaRPr lang="en-US" dirty="0"/>
          </a:p>
        </p:txBody>
      </p:sp>
    </p:spTree>
    <p:extLst>
      <p:ext uri="{BB962C8B-B14F-4D97-AF65-F5344CB8AC3E}">
        <p14:creationId xmlns:p14="http://schemas.microsoft.com/office/powerpoint/2010/main" val="3366158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Practice</a:t>
            </a:r>
            <a:endParaRPr lang="en-US" dirty="0"/>
          </a:p>
        </p:txBody>
      </p:sp>
      <p:sp>
        <p:nvSpPr>
          <p:cNvPr id="3" name="Content Placeholder 2"/>
          <p:cNvSpPr>
            <a:spLocks noGrp="1"/>
          </p:cNvSpPr>
          <p:nvPr>
            <p:ph idx="1"/>
          </p:nvPr>
        </p:nvSpPr>
        <p:spPr/>
        <p:txBody>
          <a:bodyPr/>
          <a:lstStyle/>
          <a:p>
            <a:r>
              <a:rPr lang="en-US" dirty="0" smtClean="0"/>
              <a:t>Cross-Validation of Data</a:t>
            </a:r>
          </a:p>
          <a:p>
            <a:pPr lvl="1"/>
            <a:r>
              <a:rPr lang="en-US" dirty="0" smtClean="0"/>
              <a:t>Discipline data collected in two separate systems</a:t>
            </a:r>
          </a:p>
          <a:p>
            <a:pPr lvl="1"/>
            <a:r>
              <a:rPr lang="en-US" dirty="0" smtClean="0"/>
              <a:t>Did not match up</a:t>
            </a:r>
          </a:p>
          <a:p>
            <a:pPr lvl="1"/>
            <a:r>
              <a:rPr lang="en-US" dirty="0" smtClean="0"/>
              <a:t>Engaged with our stakeholders to develop solutions</a:t>
            </a:r>
            <a:endParaRPr lang="en-US" dirty="0"/>
          </a:p>
        </p:txBody>
      </p:sp>
    </p:spTree>
    <p:extLst>
      <p:ext uri="{BB962C8B-B14F-4D97-AF65-F5344CB8AC3E}">
        <p14:creationId xmlns:p14="http://schemas.microsoft.com/office/powerpoint/2010/main" val="2146746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with LEAs and SELPAs</a:t>
            </a:r>
            <a:endParaRPr lang="en-US" dirty="0"/>
          </a:p>
        </p:txBody>
      </p:sp>
    </p:spTree>
    <p:extLst>
      <p:ext uri="{BB962C8B-B14F-4D97-AF65-F5344CB8AC3E}">
        <p14:creationId xmlns:p14="http://schemas.microsoft.com/office/powerpoint/2010/main" val="390847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2125"/>
            <a:ext cx="2857500" cy="3333750"/>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887" y="2576512"/>
            <a:ext cx="2562225" cy="1704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0" name="Group 99"/>
          <p:cNvGrpSpPr/>
          <p:nvPr/>
        </p:nvGrpSpPr>
        <p:grpSpPr>
          <a:xfrm>
            <a:off x="1416764" y="39776"/>
            <a:ext cx="6943972" cy="6464924"/>
            <a:chOff x="1416764" y="39776"/>
            <a:chExt cx="6943972" cy="6464924"/>
          </a:xfrm>
        </p:grpSpPr>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492" y="2872852"/>
              <a:ext cx="1217244" cy="758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Picture 58"/>
            <p:cNvPicPr>
              <a:picLocks noChangeAspect="1"/>
            </p:cNvPicPr>
            <p:nvPr/>
          </p:nvPicPr>
          <p:blipFill rotWithShape="1">
            <a:blip r:embed="rId5">
              <a:extLst>
                <a:ext uri="{28A0092B-C50C-407E-A947-70E740481C1C}">
                  <a14:useLocalDpi xmlns:a14="http://schemas.microsoft.com/office/drawing/2010/main" val="0"/>
                </a:ext>
              </a:extLst>
            </a:blip>
            <a:srcRect l="15677" r="9660"/>
            <a:stretch/>
          </p:blipFill>
          <p:spPr>
            <a:xfrm>
              <a:off x="6166272" y="39776"/>
              <a:ext cx="1802183" cy="1132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177" y="5562600"/>
              <a:ext cx="2025823" cy="942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4953" y="3454119"/>
              <a:ext cx="2044823" cy="1145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0" name="Picture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6764" y="4637265"/>
              <a:ext cx="1036916" cy="766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95" name="Group 94"/>
          <p:cNvGrpSpPr/>
          <p:nvPr/>
        </p:nvGrpSpPr>
        <p:grpSpPr>
          <a:xfrm>
            <a:off x="32999" y="117074"/>
            <a:ext cx="7704588" cy="6645728"/>
            <a:chOff x="32999" y="117074"/>
            <a:chExt cx="7704588" cy="6645728"/>
          </a:xfrm>
        </p:grpSpPr>
        <p:pic>
          <p:nvPicPr>
            <p:cNvPr id="85" name="Picture 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99" y="2872852"/>
              <a:ext cx="1643401" cy="1093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7400" y="117074"/>
              <a:ext cx="1431235" cy="1028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2400" y="762000"/>
              <a:ext cx="28575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9535" y="1662546"/>
              <a:ext cx="1538052" cy="1023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7" name="Picture 66"/>
            <p:cNvPicPr>
              <a:picLocks noChangeAspect="1"/>
            </p:cNvPicPr>
            <p:nvPr/>
          </p:nvPicPr>
          <p:blipFill rotWithShape="1">
            <a:blip r:embed="rId13">
              <a:extLst>
                <a:ext uri="{28A0092B-C50C-407E-A947-70E740481C1C}">
                  <a14:useLocalDpi xmlns:a14="http://schemas.microsoft.com/office/drawing/2010/main" val="0"/>
                </a:ext>
              </a:extLst>
            </a:blip>
            <a:srcRect r="42707"/>
            <a:stretch/>
          </p:blipFill>
          <p:spPr>
            <a:xfrm>
              <a:off x="1869749" y="5468924"/>
              <a:ext cx="1167861" cy="1293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6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9665" y="5440563"/>
              <a:ext cx="1662112" cy="1106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4" name="Picture 7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72717" y="2624573"/>
              <a:ext cx="1437855" cy="956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96" name="Group 95"/>
          <p:cNvGrpSpPr/>
          <p:nvPr/>
        </p:nvGrpSpPr>
        <p:grpSpPr>
          <a:xfrm>
            <a:off x="100014" y="0"/>
            <a:ext cx="9055822" cy="5348581"/>
            <a:chOff x="100014" y="0"/>
            <a:chExt cx="9055822" cy="5348581"/>
          </a:xfrm>
        </p:grpSpPr>
        <p:pic>
          <p:nvPicPr>
            <p:cNvPr id="88" name="Picture 8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0600" y="0"/>
              <a:ext cx="1348414" cy="1803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7" name="Picture 7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29735" y="3647209"/>
              <a:ext cx="1126101" cy="169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3853" y="1257331"/>
              <a:ext cx="2057400" cy="1369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89940" y="1202836"/>
              <a:ext cx="2215109" cy="1393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Picture 5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014" y="3886200"/>
              <a:ext cx="1874966" cy="1404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81415" y="58097"/>
              <a:ext cx="1238250" cy="923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6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538463" y="4350550"/>
              <a:ext cx="1505227" cy="998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98" name="Group 97"/>
          <p:cNvGrpSpPr/>
          <p:nvPr/>
        </p:nvGrpSpPr>
        <p:grpSpPr>
          <a:xfrm>
            <a:off x="-23716" y="-14803"/>
            <a:ext cx="9135593" cy="6767015"/>
            <a:chOff x="-23716" y="-14803"/>
            <a:chExt cx="9135593" cy="6767015"/>
          </a:xfrm>
        </p:grpSpPr>
        <p:pic>
          <p:nvPicPr>
            <p:cNvPr id="75" name="Picture 7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935808" y="4461220"/>
              <a:ext cx="1469244" cy="2207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9" name="Picture 7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716" y="-14803"/>
              <a:ext cx="1139058" cy="1069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 name="Picture 7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377586" y="2928504"/>
              <a:ext cx="734291" cy="734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7" name="Picture 8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518647" y="878217"/>
              <a:ext cx="1521070" cy="960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 name="Picture 90"/>
            <p:cNvPicPr>
              <a:picLocks noChangeAspect="1"/>
            </p:cNvPicPr>
            <p:nvPr/>
          </p:nvPicPr>
          <p:blipFill rotWithShape="1">
            <a:blip r:embed="rId27">
              <a:extLst>
                <a:ext uri="{28A0092B-C50C-407E-A947-70E740481C1C}">
                  <a14:useLocalDpi xmlns:a14="http://schemas.microsoft.com/office/drawing/2010/main" val="0"/>
                </a:ext>
              </a:extLst>
            </a:blip>
            <a:srcRect l="7932" t="4743" r="8374" b="1836"/>
            <a:stretch/>
          </p:blipFill>
          <p:spPr>
            <a:xfrm>
              <a:off x="7694693" y="5227705"/>
              <a:ext cx="1365785" cy="1524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97" name="Group 96"/>
          <p:cNvGrpSpPr/>
          <p:nvPr/>
        </p:nvGrpSpPr>
        <p:grpSpPr>
          <a:xfrm>
            <a:off x="-7871" y="9724"/>
            <a:ext cx="9047588" cy="6822478"/>
            <a:chOff x="-7871" y="9724"/>
            <a:chExt cx="9047588" cy="6822478"/>
          </a:xfrm>
        </p:grpSpPr>
        <p:pic>
          <p:nvPicPr>
            <p:cNvPr id="65" name="Picture 6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98193" y="9724"/>
              <a:ext cx="1250007" cy="16666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2" name="Picture 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752114" y="1709737"/>
              <a:ext cx="1287603" cy="1304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3" name="Picture 8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067364" y="4367902"/>
              <a:ext cx="962371" cy="962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9" name="Picture 8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732486" y="3133840"/>
              <a:ext cx="1562100" cy="1562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 name="Picture 91"/>
            <p:cNvPicPr>
              <a:picLocks noChangeAspect="1"/>
            </p:cNvPicPr>
            <p:nvPr/>
          </p:nvPicPr>
          <p:blipFill rotWithShape="1">
            <a:blip r:embed="rId32">
              <a:extLst>
                <a:ext uri="{28A0092B-C50C-407E-A947-70E740481C1C}">
                  <a14:useLocalDpi xmlns:a14="http://schemas.microsoft.com/office/drawing/2010/main" val="0"/>
                </a:ext>
              </a:extLst>
            </a:blip>
            <a:srcRect t="2099" r="21910"/>
            <a:stretch/>
          </p:blipFill>
          <p:spPr>
            <a:xfrm>
              <a:off x="78235" y="1110206"/>
              <a:ext cx="868218" cy="1635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3" name="Picture 9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871" y="4970339"/>
              <a:ext cx="973262" cy="973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Picture 6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077654" y="5848220"/>
              <a:ext cx="654795" cy="983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99" name="Group 98"/>
          <p:cNvGrpSpPr/>
          <p:nvPr/>
        </p:nvGrpSpPr>
        <p:grpSpPr>
          <a:xfrm>
            <a:off x="238125" y="12787"/>
            <a:ext cx="8938426" cy="6804744"/>
            <a:chOff x="238125" y="12787"/>
            <a:chExt cx="8938426" cy="6804744"/>
          </a:xfrm>
        </p:grpSpPr>
        <p:pic>
          <p:nvPicPr>
            <p:cNvPr id="90" name="Picture 89"/>
            <p:cNvPicPr>
              <a:picLocks noChangeAspect="1"/>
            </p:cNvPicPr>
            <p:nvPr/>
          </p:nvPicPr>
          <p:blipFill rotWithShape="1">
            <a:blip r:embed="rId35">
              <a:extLst>
                <a:ext uri="{28A0092B-C50C-407E-A947-70E740481C1C}">
                  <a14:useLocalDpi xmlns:a14="http://schemas.microsoft.com/office/drawing/2010/main" val="0"/>
                </a:ext>
              </a:extLst>
            </a:blip>
            <a:srcRect l="36203" t="18346" r="25779"/>
            <a:stretch/>
          </p:blipFill>
          <p:spPr>
            <a:xfrm>
              <a:off x="8075719" y="12787"/>
              <a:ext cx="1100832" cy="1291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2" name="Picture 8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38125" y="5688190"/>
              <a:ext cx="1697097" cy="1129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 name="Picture 70"/>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393955" y="4323504"/>
              <a:ext cx="1335332"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 name="Picture 54"/>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516872" y="2188308"/>
              <a:ext cx="12573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Picture 63"/>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975451" y="1279603"/>
              <a:ext cx="859202" cy="1296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03" name="Group 102"/>
          <p:cNvGrpSpPr/>
          <p:nvPr/>
        </p:nvGrpSpPr>
        <p:grpSpPr>
          <a:xfrm>
            <a:off x="1542553" y="1783924"/>
            <a:ext cx="6306047" cy="3659089"/>
            <a:chOff x="1542553" y="1783924"/>
            <a:chExt cx="6306047" cy="3357331"/>
          </a:xfrm>
        </p:grpSpPr>
        <p:sp>
          <p:nvSpPr>
            <p:cNvPr id="101" name="TextBox 100"/>
            <p:cNvSpPr txBox="1"/>
            <p:nvPr/>
          </p:nvSpPr>
          <p:spPr>
            <a:xfrm>
              <a:off x="2002093" y="1783924"/>
              <a:ext cx="4898168" cy="707886"/>
            </a:xfrm>
            <a:prstGeom prst="rect">
              <a:avLst/>
            </a:prstGeom>
            <a:solidFill>
              <a:schemeClr val="bg1"/>
            </a:solidFill>
          </p:spPr>
          <p:txBody>
            <a:bodyPr wrap="square" rtlCol="0">
              <a:spAutoFit/>
            </a:bodyPr>
            <a:lstStyle/>
            <a:p>
              <a:pPr algn="ctr"/>
              <a:r>
                <a:rPr lang="en-US" sz="4000" b="1" dirty="0" smtClean="0"/>
                <a:t>The data is me</a:t>
              </a:r>
              <a:endParaRPr lang="en-US" sz="4000" b="1" dirty="0"/>
            </a:p>
          </p:txBody>
        </p:sp>
        <p:sp>
          <p:nvSpPr>
            <p:cNvPr id="102" name="TextBox 101"/>
            <p:cNvSpPr txBox="1"/>
            <p:nvPr/>
          </p:nvSpPr>
          <p:spPr>
            <a:xfrm>
              <a:off x="1542553" y="4350550"/>
              <a:ext cx="6306047" cy="790705"/>
            </a:xfrm>
            <a:prstGeom prst="rect">
              <a:avLst/>
            </a:prstGeom>
            <a:solidFill>
              <a:schemeClr val="bg1"/>
            </a:solidFill>
          </p:spPr>
          <p:txBody>
            <a:bodyPr wrap="square" rtlCol="0">
              <a:spAutoFit/>
            </a:bodyPr>
            <a:lstStyle/>
            <a:p>
              <a:pPr algn="ctr"/>
              <a:r>
                <a:rPr lang="en-US" sz="2500" b="1" dirty="0" smtClean="0"/>
                <a:t>Thank you for being my voice and ensuring others see the real me</a:t>
              </a:r>
              <a:endParaRPr lang="en-US" sz="2500" b="1" dirty="0"/>
            </a:p>
          </p:txBody>
        </p:sp>
      </p:grpSp>
    </p:spTree>
    <p:extLst>
      <p:ext uri="{BB962C8B-B14F-4D97-AF65-F5344CB8AC3E}">
        <p14:creationId xmlns:p14="http://schemas.microsoft.com/office/powerpoint/2010/main" val="23104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249"/>
                                          </p:stCondLst>
                                        </p:cTn>
                                        <p:tgtEl>
                                          <p:spTgt spid="99"/>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0"/>
                                  </p:stCondLst>
                                  <p:childTnLst>
                                    <p:set>
                                      <p:cBhvr>
                                        <p:cTn id="9" dur="1" fill="hold">
                                          <p:stCondLst>
                                            <p:cond delay="1249"/>
                                          </p:stCondLst>
                                        </p:cTn>
                                        <p:tgtEl>
                                          <p:spTgt spid="9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1249"/>
                                          </p:stCondLst>
                                        </p:cTn>
                                        <p:tgtEl>
                                          <p:spTgt spid="98"/>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nodeType="afterEffect">
                                  <p:stCondLst>
                                    <p:cond delay="0"/>
                                  </p:stCondLst>
                                  <p:childTnLst>
                                    <p:set>
                                      <p:cBhvr>
                                        <p:cTn id="15" dur="1" fill="hold">
                                          <p:stCondLst>
                                            <p:cond delay="1249"/>
                                          </p:stCondLst>
                                        </p:cTn>
                                        <p:tgtEl>
                                          <p:spTgt spid="96"/>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1249"/>
                                          </p:stCondLst>
                                        </p:cTn>
                                        <p:tgtEl>
                                          <p:spTgt spid="95"/>
                                        </p:tgtEl>
                                        <p:attrNameLst>
                                          <p:attrName>style.visibility</p:attrName>
                                        </p:attrNameLst>
                                      </p:cBhvr>
                                      <p:to>
                                        <p:strVal val="visible"/>
                                      </p:to>
                                    </p:set>
                                  </p:childTnLst>
                                </p:cTn>
                              </p:par>
                            </p:childTnLst>
                          </p:cTn>
                        </p:par>
                        <p:par>
                          <p:cTn id="19" fill="hold">
                            <p:stCondLst>
                              <p:cond delay="6250"/>
                            </p:stCondLst>
                            <p:childTnLst>
                              <p:par>
                                <p:cTn id="20" presetID="1" presetClass="entr" presetSubtype="0" fill="hold" nodeType="afterEffect">
                                  <p:stCondLst>
                                    <p:cond delay="0"/>
                                  </p:stCondLst>
                                  <p:childTnLst>
                                    <p:set>
                                      <p:cBhvr>
                                        <p:cTn id="21" dur="1" fill="hold">
                                          <p:stCondLst>
                                            <p:cond delay="1749"/>
                                          </p:stCondLst>
                                        </p:cTn>
                                        <p:tgtEl>
                                          <p:spTgt spid="10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nodeType="afterEffect">
                                  <p:stCondLst>
                                    <p:cond delay="0"/>
                                  </p:stCondLst>
                                  <p:childTnLst>
                                    <p:set>
                                      <p:cBhvr>
                                        <p:cTn id="24" dur="1" fill="hold">
                                          <p:stCondLst>
                                            <p:cond delay="1749"/>
                                          </p:stCondLst>
                                        </p:cTn>
                                        <p:tgtEl>
                                          <p:spTgt spid="57"/>
                                        </p:tgtEl>
                                        <p:attrNameLst>
                                          <p:attrName>style.visibility</p:attrName>
                                        </p:attrNameLst>
                                      </p:cBhvr>
                                      <p:to>
                                        <p:strVal val="visible"/>
                                      </p:to>
                                    </p:set>
                                  </p:childTnLst>
                                </p:cTn>
                              </p:par>
                            </p:childTnLst>
                          </p:cTn>
                        </p:par>
                        <p:par>
                          <p:cTn id="25" fill="hold">
                            <p:stCondLst>
                              <p:cond delay="9750"/>
                            </p:stCondLst>
                            <p:childTnLst>
                              <p:par>
                                <p:cTn id="26" presetID="42" presetClass="entr" presetSubtype="0" fill="hold" nodeType="afterEffect">
                                  <p:stCondLst>
                                    <p:cond delay="50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0"/>
                                        <p:tgtEl>
                                          <p:spTgt spid="103"/>
                                        </p:tgtEl>
                                      </p:cBhvr>
                                    </p:animEffect>
                                    <p:anim calcmode="lin" valueType="num">
                                      <p:cBhvr>
                                        <p:cTn id="29" dur="5000" fill="hold"/>
                                        <p:tgtEl>
                                          <p:spTgt spid="103"/>
                                        </p:tgtEl>
                                        <p:attrNameLst>
                                          <p:attrName>ppt_x</p:attrName>
                                        </p:attrNameLst>
                                      </p:cBhvr>
                                      <p:tavLst>
                                        <p:tav tm="0">
                                          <p:val>
                                            <p:strVal val="#ppt_x"/>
                                          </p:val>
                                        </p:tav>
                                        <p:tav tm="100000">
                                          <p:val>
                                            <p:strVal val="#ppt_x"/>
                                          </p:val>
                                        </p:tav>
                                      </p:tavLst>
                                    </p:anim>
                                    <p:anim calcmode="lin" valueType="num">
                                      <p:cBhvr>
                                        <p:cTn id="30" dur="5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1000"/>
                                        <p:tgtEl>
                                          <p:spTgt spid="99"/>
                                        </p:tgtEl>
                                        <p:attrNameLst>
                                          <p:attrName>ppt_w</p:attrName>
                                        </p:attrNameLst>
                                      </p:cBhvr>
                                      <p:tavLst>
                                        <p:tav tm="0">
                                          <p:val>
                                            <p:strVal val="ppt_w"/>
                                          </p:val>
                                        </p:tav>
                                        <p:tav tm="100000">
                                          <p:val>
                                            <p:fltVal val="0"/>
                                          </p:val>
                                        </p:tav>
                                      </p:tavLst>
                                    </p:anim>
                                    <p:anim calcmode="lin" valueType="num">
                                      <p:cBhvr>
                                        <p:cTn id="35" dur="1000"/>
                                        <p:tgtEl>
                                          <p:spTgt spid="99"/>
                                        </p:tgtEl>
                                        <p:attrNameLst>
                                          <p:attrName>ppt_h</p:attrName>
                                        </p:attrNameLst>
                                      </p:cBhvr>
                                      <p:tavLst>
                                        <p:tav tm="0">
                                          <p:val>
                                            <p:strVal val="ppt_h"/>
                                          </p:val>
                                        </p:tav>
                                        <p:tav tm="100000">
                                          <p:val>
                                            <p:fltVal val="0"/>
                                          </p:val>
                                        </p:tav>
                                      </p:tavLst>
                                    </p:anim>
                                    <p:anim calcmode="lin" valueType="num">
                                      <p:cBhvr>
                                        <p:cTn id="36" dur="1000"/>
                                        <p:tgtEl>
                                          <p:spTgt spid="99"/>
                                        </p:tgtEl>
                                        <p:attrNameLst>
                                          <p:attrName>style.rotation</p:attrName>
                                        </p:attrNameLst>
                                      </p:cBhvr>
                                      <p:tavLst>
                                        <p:tav tm="0">
                                          <p:val>
                                            <p:fltVal val="0"/>
                                          </p:val>
                                        </p:tav>
                                        <p:tav tm="100000">
                                          <p:val>
                                            <p:fltVal val="90"/>
                                          </p:val>
                                        </p:tav>
                                      </p:tavLst>
                                    </p:anim>
                                    <p:animEffect transition="out" filter="fade">
                                      <p:cBhvr>
                                        <p:cTn id="37" dur="1000"/>
                                        <p:tgtEl>
                                          <p:spTgt spid="99"/>
                                        </p:tgtEl>
                                      </p:cBhvr>
                                    </p:animEffect>
                                    <p:set>
                                      <p:cBhvr>
                                        <p:cTn id="38" dur="1" fill="hold">
                                          <p:stCondLst>
                                            <p:cond delay="999"/>
                                          </p:stCondLst>
                                        </p:cTn>
                                        <p:tgtEl>
                                          <p:spTgt spid="99"/>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1000"/>
                                        <p:tgtEl>
                                          <p:spTgt spid="97"/>
                                        </p:tgtEl>
                                        <p:attrNameLst>
                                          <p:attrName>ppt_w</p:attrName>
                                        </p:attrNameLst>
                                      </p:cBhvr>
                                      <p:tavLst>
                                        <p:tav tm="0">
                                          <p:val>
                                            <p:strVal val="ppt_w"/>
                                          </p:val>
                                        </p:tav>
                                        <p:tav tm="100000">
                                          <p:val>
                                            <p:fltVal val="0"/>
                                          </p:val>
                                        </p:tav>
                                      </p:tavLst>
                                    </p:anim>
                                    <p:anim calcmode="lin" valueType="num">
                                      <p:cBhvr>
                                        <p:cTn id="41" dur="1000"/>
                                        <p:tgtEl>
                                          <p:spTgt spid="97"/>
                                        </p:tgtEl>
                                        <p:attrNameLst>
                                          <p:attrName>ppt_h</p:attrName>
                                        </p:attrNameLst>
                                      </p:cBhvr>
                                      <p:tavLst>
                                        <p:tav tm="0">
                                          <p:val>
                                            <p:strVal val="ppt_h"/>
                                          </p:val>
                                        </p:tav>
                                        <p:tav tm="100000">
                                          <p:val>
                                            <p:fltVal val="0"/>
                                          </p:val>
                                        </p:tav>
                                      </p:tavLst>
                                    </p:anim>
                                    <p:anim calcmode="lin" valueType="num">
                                      <p:cBhvr>
                                        <p:cTn id="42" dur="1000"/>
                                        <p:tgtEl>
                                          <p:spTgt spid="97"/>
                                        </p:tgtEl>
                                        <p:attrNameLst>
                                          <p:attrName>style.rotation</p:attrName>
                                        </p:attrNameLst>
                                      </p:cBhvr>
                                      <p:tavLst>
                                        <p:tav tm="0">
                                          <p:val>
                                            <p:fltVal val="0"/>
                                          </p:val>
                                        </p:tav>
                                        <p:tav tm="100000">
                                          <p:val>
                                            <p:fltVal val="90"/>
                                          </p:val>
                                        </p:tav>
                                      </p:tavLst>
                                    </p:anim>
                                    <p:animEffect transition="out" filter="fade">
                                      <p:cBhvr>
                                        <p:cTn id="43" dur="1000"/>
                                        <p:tgtEl>
                                          <p:spTgt spid="97"/>
                                        </p:tgtEl>
                                      </p:cBhvr>
                                    </p:animEffect>
                                    <p:set>
                                      <p:cBhvr>
                                        <p:cTn id="44" dur="1" fill="hold">
                                          <p:stCondLst>
                                            <p:cond delay="999"/>
                                          </p:stCondLst>
                                        </p:cTn>
                                        <p:tgtEl>
                                          <p:spTgt spid="97"/>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98"/>
                                        </p:tgtEl>
                                        <p:attrNameLst>
                                          <p:attrName>ppt_w</p:attrName>
                                        </p:attrNameLst>
                                      </p:cBhvr>
                                      <p:tavLst>
                                        <p:tav tm="0">
                                          <p:val>
                                            <p:strVal val="ppt_w"/>
                                          </p:val>
                                        </p:tav>
                                        <p:tav tm="100000">
                                          <p:val>
                                            <p:fltVal val="0"/>
                                          </p:val>
                                        </p:tav>
                                      </p:tavLst>
                                    </p:anim>
                                    <p:anim calcmode="lin" valueType="num">
                                      <p:cBhvr>
                                        <p:cTn id="47" dur="1000"/>
                                        <p:tgtEl>
                                          <p:spTgt spid="98"/>
                                        </p:tgtEl>
                                        <p:attrNameLst>
                                          <p:attrName>ppt_h</p:attrName>
                                        </p:attrNameLst>
                                      </p:cBhvr>
                                      <p:tavLst>
                                        <p:tav tm="0">
                                          <p:val>
                                            <p:strVal val="ppt_h"/>
                                          </p:val>
                                        </p:tav>
                                        <p:tav tm="100000">
                                          <p:val>
                                            <p:fltVal val="0"/>
                                          </p:val>
                                        </p:tav>
                                      </p:tavLst>
                                    </p:anim>
                                    <p:anim calcmode="lin" valueType="num">
                                      <p:cBhvr>
                                        <p:cTn id="48" dur="1000"/>
                                        <p:tgtEl>
                                          <p:spTgt spid="98"/>
                                        </p:tgtEl>
                                        <p:attrNameLst>
                                          <p:attrName>style.rotation</p:attrName>
                                        </p:attrNameLst>
                                      </p:cBhvr>
                                      <p:tavLst>
                                        <p:tav tm="0">
                                          <p:val>
                                            <p:fltVal val="0"/>
                                          </p:val>
                                        </p:tav>
                                        <p:tav tm="100000">
                                          <p:val>
                                            <p:fltVal val="90"/>
                                          </p:val>
                                        </p:tav>
                                      </p:tavLst>
                                    </p:anim>
                                    <p:animEffect transition="out" filter="fade">
                                      <p:cBhvr>
                                        <p:cTn id="49" dur="1000"/>
                                        <p:tgtEl>
                                          <p:spTgt spid="98"/>
                                        </p:tgtEl>
                                      </p:cBhvr>
                                    </p:animEffect>
                                    <p:set>
                                      <p:cBhvr>
                                        <p:cTn id="50" dur="1" fill="hold">
                                          <p:stCondLst>
                                            <p:cond delay="999"/>
                                          </p:stCondLst>
                                        </p:cTn>
                                        <p:tgtEl>
                                          <p:spTgt spid="98"/>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96"/>
                                        </p:tgtEl>
                                        <p:attrNameLst>
                                          <p:attrName>ppt_w</p:attrName>
                                        </p:attrNameLst>
                                      </p:cBhvr>
                                      <p:tavLst>
                                        <p:tav tm="0">
                                          <p:val>
                                            <p:strVal val="ppt_w"/>
                                          </p:val>
                                        </p:tav>
                                        <p:tav tm="100000">
                                          <p:val>
                                            <p:fltVal val="0"/>
                                          </p:val>
                                        </p:tav>
                                      </p:tavLst>
                                    </p:anim>
                                    <p:anim calcmode="lin" valueType="num">
                                      <p:cBhvr>
                                        <p:cTn id="53" dur="1000"/>
                                        <p:tgtEl>
                                          <p:spTgt spid="96"/>
                                        </p:tgtEl>
                                        <p:attrNameLst>
                                          <p:attrName>ppt_h</p:attrName>
                                        </p:attrNameLst>
                                      </p:cBhvr>
                                      <p:tavLst>
                                        <p:tav tm="0">
                                          <p:val>
                                            <p:strVal val="ppt_h"/>
                                          </p:val>
                                        </p:tav>
                                        <p:tav tm="100000">
                                          <p:val>
                                            <p:fltVal val="0"/>
                                          </p:val>
                                        </p:tav>
                                      </p:tavLst>
                                    </p:anim>
                                    <p:anim calcmode="lin" valueType="num">
                                      <p:cBhvr>
                                        <p:cTn id="54" dur="1000"/>
                                        <p:tgtEl>
                                          <p:spTgt spid="96"/>
                                        </p:tgtEl>
                                        <p:attrNameLst>
                                          <p:attrName>style.rotation</p:attrName>
                                        </p:attrNameLst>
                                      </p:cBhvr>
                                      <p:tavLst>
                                        <p:tav tm="0">
                                          <p:val>
                                            <p:fltVal val="0"/>
                                          </p:val>
                                        </p:tav>
                                        <p:tav tm="100000">
                                          <p:val>
                                            <p:fltVal val="90"/>
                                          </p:val>
                                        </p:tav>
                                      </p:tavLst>
                                    </p:anim>
                                    <p:animEffect transition="out" filter="fade">
                                      <p:cBhvr>
                                        <p:cTn id="55" dur="1000"/>
                                        <p:tgtEl>
                                          <p:spTgt spid="96"/>
                                        </p:tgtEl>
                                      </p:cBhvr>
                                    </p:animEffect>
                                    <p:set>
                                      <p:cBhvr>
                                        <p:cTn id="56" dur="1" fill="hold">
                                          <p:stCondLst>
                                            <p:cond delay="999"/>
                                          </p:stCondLst>
                                        </p:cTn>
                                        <p:tgtEl>
                                          <p:spTgt spid="96"/>
                                        </p:tgtEl>
                                        <p:attrNameLst>
                                          <p:attrName>style.visibility</p:attrName>
                                        </p:attrNameLst>
                                      </p:cBhvr>
                                      <p:to>
                                        <p:strVal val="hidden"/>
                                      </p:to>
                                    </p:set>
                                  </p:childTnLst>
                                </p:cTn>
                              </p:par>
                              <p:par>
                                <p:cTn id="57" presetID="31" presetClass="exit" presetSubtype="0" fill="hold" nodeType="withEffect">
                                  <p:stCondLst>
                                    <p:cond delay="0"/>
                                  </p:stCondLst>
                                  <p:childTnLst>
                                    <p:anim calcmode="lin" valueType="num">
                                      <p:cBhvr>
                                        <p:cTn id="58" dur="1000"/>
                                        <p:tgtEl>
                                          <p:spTgt spid="95"/>
                                        </p:tgtEl>
                                        <p:attrNameLst>
                                          <p:attrName>ppt_w</p:attrName>
                                        </p:attrNameLst>
                                      </p:cBhvr>
                                      <p:tavLst>
                                        <p:tav tm="0">
                                          <p:val>
                                            <p:strVal val="ppt_w"/>
                                          </p:val>
                                        </p:tav>
                                        <p:tav tm="100000">
                                          <p:val>
                                            <p:fltVal val="0"/>
                                          </p:val>
                                        </p:tav>
                                      </p:tavLst>
                                    </p:anim>
                                    <p:anim calcmode="lin" valueType="num">
                                      <p:cBhvr>
                                        <p:cTn id="59" dur="1000"/>
                                        <p:tgtEl>
                                          <p:spTgt spid="95"/>
                                        </p:tgtEl>
                                        <p:attrNameLst>
                                          <p:attrName>ppt_h</p:attrName>
                                        </p:attrNameLst>
                                      </p:cBhvr>
                                      <p:tavLst>
                                        <p:tav tm="0">
                                          <p:val>
                                            <p:strVal val="ppt_h"/>
                                          </p:val>
                                        </p:tav>
                                        <p:tav tm="100000">
                                          <p:val>
                                            <p:fltVal val="0"/>
                                          </p:val>
                                        </p:tav>
                                      </p:tavLst>
                                    </p:anim>
                                    <p:anim calcmode="lin" valueType="num">
                                      <p:cBhvr>
                                        <p:cTn id="60" dur="1000"/>
                                        <p:tgtEl>
                                          <p:spTgt spid="95"/>
                                        </p:tgtEl>
                                        <p:attrNameLst>
                                          <p:attrName>style.rotation</p:attrName>
                                        </p:attrNameLst>
                                      </p:cBhvr>
                                      <p:tavLst>
                                        <p:tav tm="0">
                                          <p:val>
                                            <p:fltVal val="0"/>
                                          </p:val>
                                        </p:tav>
                                        <p:tav tm="100000">
                                          <p:val>
                                            <p:fltVal val="90"/>
                                          </p:val>
                                        </p:tav>
                                      </p:tavLst>
                                    </p:anim>
                                    <p:animEffect transition="out" filter="fade">
                                      <p:cBhvr>
                                        <p:cTn id="61" dur="1000"/>
                                        <p:tgtEl>
                                          <p:spTgt spid="95"/>
                                        </p:tgtEl>
                                      </p:cBhvr>
                                    </p:animEffect>
                                    <p:set>
                                      <p:cBhvr>
                                        <p:cTn id="62" dur="1" fill="hold">
                                          <p:stCondLst>
                                            <p:cond delay="999"/>
                                          </p:stCondLst>
                                        </p:cTn>
                                        <p:tgtEl>
                                          <p:spTgt spid="95"/>
                                        </p:tgtEl>
                                        <p:attrNameLst>
                                          <p:attrName>style.visibility</p:attrName>
                                        </p:attrNameLst>
                                      </p:cBhvr>
                                      <p:to>
                                        <p:strVal val="hidden"/>
                                      </p:to>
                                    </p:set>
                                  </p:childTnLst>
                                </p:cTn>
                              </p:par>
                              <p:par>
                                <p:cTn id="63" presetID="31" presetClass="exit" presetSubtype="0" fill="hold" nodeType="withEffect">
                                  <p:stCondLst>
                                    <p:cond delay="0"/>
                                  </p:stCondLst>
                                  <p:childTnLst>
                                    <p:anim calcmode="lin" valueType="num">
                                      <p:cBhvr>
                                        <p:cTn id="64" dur="1000"/>
                                        <p:tgtEl>
                                          <p:spTgt spid="100"/>
                                        </p:tgtEl>
                                        <p:attrNameLst>
                                          <p:attrName>ppt_w</p:attrName>
                                        </p:attrNameLst>
                                      </p:cBhvr>
                                      <p:tavLst>
                                        <p:tav tm="0">
                                          <p:val>
                                            <p:strVal val="ppt_w"/>
                                          </p:val>
                                        </p:tav>
                                        <p:tav tm="100000">
                                          <p:val>
                                            <p:fltVal val="0"/>
                                          </p:val>
                                        </p:tav>
                                      </p:tavLst>
                                    </p:anim>
                                    <p:anim calcmode="lin" valueType="num">
                                      <p:cBhvr>
                                        <p:cTn id="65" dur="1000"/>
                                        <p:tgtEl>
                                          <p:spTgt spid="100"/>
                                        </p:tgtEl>
                                        <p:attrNameLst>
                                          <p:attrName>ppt_h</p:attrName>
                                        </p:attrNameLst>
                                      </p:cBhvr>
                                      <p:tavLst>
                                        <p:tav tm="0">
                                          <p:val>
                                            <p:strVal val="ppt_h"/>
                                          </p:val>
                                        </p:tav>
                                        <p:tav tm="100000">
                                          <p:val>
                                            <p:fltVal val="0"/>
                                          </p:val>
                                        </p:tav>
                                      </p:tavLst>
                                    </p:anim>
                                    <p:anim calcmode="lin" valueType="num">
                                      <p:cBhvr>
                                        <p:cTn id="66" dur="1000"/>
                                        <p:tgtEl>
                                          <p:spTgt spid="100"/>
                                        </p:tgtEl>
                                        <p:attrNameLst>
                                          <p:attrName>style.rotation</p:attrName>
                                        </p:attrNameLst>
                                      </p:cBhvr>
                                      <p:tavLst>
                                        <p:tav tm="0">
                                          <p:val>
                                            <p:fltVal val="0"/>
                                          </p:val>
                                        </p:tav>
                                        <p:tav tm="100000">
                                          <p:val>
                                            <p:fltVal val="90"/>
                                          </p:val>
                                        </p:tav>
                                      </p:tavLst>
                                    </p:anim>
                                    <p:animEffect transition="out" filter="fade">
                                      <p:cBhvr>
                                        <p:cTn id="67" dur="1000"/>
                                        <p:tgtEl>
                                          <p:spTgt spid="100"/>
                                        </p:tgtEl>
                                      </p:cBhvr>
                                    </p:animEffect>
                                    <p:set>
                                      <p:cBhvr>
                                        <p:cTn id="68" dur="1" fill="hold">
                                          <p:stCondLst>
                                            <p:cond delay="999"/>
                                          </p:stCondLst>
                                        </p:cTn>
                                        <p:tgtEl>
                                          <p:spTgt spid="100"/>
                                        </p:tgtEl>
                                        <p:attrNameLst>
                                          <p:attrName>style.visibility</p:attrName>
                                        </p:attrNameLst>
                                      </p:cBhvr>
                                      <p:to>
                                        <p:strVal val="hidden"/>
                                      </p:to>
                                    </p:set>
                                  </p:childTnLst>
                                </p:cTn>
                              </p:par>
                              <p:par>
                                <p:cTn id="69" presetID="31" presetClass="exit" presetSubtype="0" fill="hold" nodeType="withEffect">
                                  <p:stCondLst>
                                    <p:cond delay="0"/>
                                  </p:stCondLst>
                                  <p:childTnLst>
                                    <p:anim calcmode="lin" valueType="num">
                                      <p:cBhvr>
                                        <p:cTn id="70" dur="1000"/>
                                        <p:tgtEl>
                                          <p:spTgt spid="57"/>
                                        </p:tgtEl>
                                        <p:attrNameLst>
                                          <p:attrName>ppt_w</p:attrName>
                                        </p:attrNameLst>
                                      </p:cBhvr>
                                      <p:tavLst>
                                        <p:tav tm="0">
                                          <p:val>
                                            <p:strVal val="ppt_w"/>
                                          </p:val>
                                        </p:tav>
                                        <p:tav tm="100000">
                                          <p:val>
                                            <p:fltVal val="0"/>
                                          </p:val>
                                        </p:tav>
                                      </p:tavLst>
                                    </p:anim>
                                    <p:anim calcmode="lin" valueType="num">
                                      <p:cBhvr>
                                        <p:cTn id="71" dur="1000"/>
                                        <p:tgtEl>
                                          <p:spTgt spid="57"/>
                                        </p:tgtEl>
                                        <p:attrNameLst>
                                          <p:attrName>ppt_h</p:attrName>
                                        </p:attrNameLst>
                                      </p:cBhvr>
                                      <p:tavLst>
                                        <p:tav tm="0">
                                          <p:val>
                                            <p:strVal val="ppt_h"/>
                                          </p:val>
                                        </p:tav>
                                        <p:tav tm="100000">
                                          <p:val>
                                            <p:fltVal val="0"/>
                                          </p:val>
                                        </p:tav>
                                      </p:tavLst>
                                    </p:anim>
                                    <p:anim calcmode="lin" valueType="num">
                                      <p:cBhvr>
                                        <p:cTn id="72" dur="1000"/>
                                        <p:tgtEl>
                                          <p:spTgt spid="57"/>
                                        </p:tgtEl>
                                        <p:attrNameLst>
                                          <p:attrName>style.rotation</p:attrName>
                                        </p:attrNameLst>
                                      </p:cBhvr>
                                      <p:tavLst>
                                        <p:tav tm="0">
                                          <p:val>
                                            <p:fltVal val="0"/>
                                          </p:val>
                                        </p:tav>
                                        <p:tav tm="100000">
                                          <p:val>
                                            <p:fltVal val="90"/>
                                          </p:val>
                                        </p:tav>
                                      </p:tavLst>
                                    </p:anim>
                                    <p:animEffect transition="out" filter="fade">
                                      <p:cBhvr>
                                        <p:cTn id="73" dur="1000"/>
                                        <p:tgtEl>
                                          <p:spTgt spid="57"/>
                                        </p:tgtEl>
                                      </p:cBhvr>
                                    </p:animEffect>
                                    <p:set>
                                      <p:cBhvr>
                                        <p:cTn id="74" dur="1" fill="hold">
                                          <p:stCondLst>
                                            <p:cond delay="999"/>
                                          </p:stCondLst>
                                        </p:cTn>
                                        <p:tgtEl>
                                          <p:spTgt spid="57"/>
                                        </p:tgtEl>
                                        <p:attrNameLst>
                                          <p:attrName>style.visibility</p:attrName>
                                        </p:attrNameLst>
                                      </p:cBhvr>
                                      <p:to>
                                        <p:strVal val="hidden"/>
                                      </p:to>
                                    </p:set>
                                  </p:childTnLst>
                                </p:cTn>
                              </p:par>
                              <p:par>
                                <p:cTn id="75" presetID="31" presetClass="exit" presetSubtype="0" fill="hold" nodeType="withEffect">
                                  <p:stCondLst>
                                    <p:cond delay="0"/>
                                  </p:stCondLst>
                                  <p:childTnLst>
                                    <p:anim calcmode="lin" valueType="num">
                                      <p:cBhvr>
                                        <p:cTn id="76" dur="1000"/>
                                        <p:tgtEl>
                                          <p:spTgt spid="99"/>
                                        </p:tgtEl>
                                        <p:attrNameLst>
                                          <p:attrName>ppt_w</p:attrName>
                                        </p:attrNameLst>
                                      </p:cBhvr>
                                      <p:tavLst>
                                        <p:tav tm="0">
                                          <p:val>
                                            <p:strVal val="ppt_w"/>
                                          </p:val>
                                        </p:tav>
                                        <p:tav tm="100000">
                                          <p:val>
                                            <p:fltVal val="0"/>
                                          </p:val>
                                        </p:tav>
                                      </p:tavLst>
                                    </p:anim>
                                    <p:anim calcmode="lin" valueType="num">
                                      <p:cBhvr>
                                        <p:cTn id="77" dur="1000"/>
                                        <p:tgtEl>
                                          <p:spTgt spid="99"/>
                                        </p:tgtEl>
                                        <p:attrNameLst>
                                          <p:attrName>ppt_h</p:attrName>
                                        </p:attrNameLst>
                                      </p:cBhvr>
                                      <p:tavLst>
                                        <p:tav tm="0">
                                          <p:val>
                                            <p:strVal val="ppt_h"/>
                                          </p:val>
                                        </p:tav>
                                        <p:tav tm="100000">
                                          <p:val>
                                            <p:fltVal val="0"/>
                                          </p:val>
                                        </p:tav>
                                      </p:tavLst>
                                    </p:anim>
                                    <p:anim calcmode="lin" valueType="num">
                                      <p:cBhvr>
                                        <p:cTn id="78" dur="1000"/>
                                        <p:tgtEl>
                                          <p:spTgt spid="99"/>
                                        </p:tgtEl>
                                        <p:attrNameLst>
                                          <p:attrName>style.rotation</p:attrName>
                                        </p:attrNameLst>
                                      </p:cBhvr>
                                      <p:tavLst>
                                        <p:tav tm="0">
                                          <p:val>
                                            <p:fltVal val="0"/>
                                          </p:val>
                                        </p:tav>
                                        <p:tav tm="100000">
                                          <p:val>
                                            <p:fltVal val="90"/>
                                          </p:val>
                                        </p:tav>
                                      </p:tavLst>
                                    </p:anim>
                                    <p:animEffect transition="out" filter="fade">
                                      <p:cBhvr>
                                        <p:cTn id="79" dur="1000"/>
                                        <p:tgtEl>
                                          <p:spTgt spid="99"/>
                                        </p:tgtEl>
                                      </p:cBhvr>
                                    </p:animEffect>
                                    <p:set>
                                      <p:cBhvr>
                                        <p:cTn id="80" dur="1" fill="hold">
                                          <p:stCondLst>
                                            <p:cond delay="999"/>
                                          </p:stCondLst>
                                        </p:cTn>
                                        <p:tgtEl>
                                          <p:spTgt spid="99"/>
                                        </p:tgtEl>
                                        <p:attrNameLst>
                                          <p:attrName>style.visibility</p:attrName>
                                        </p:attrNameLst>
                                      </p:cBhvr>
                                      <p:to>
                                        <p:strVal val="hidden"/>
                                      </p:to>
                                    </p:set>
                                  </p:childTnLst>
                                </p:cTn>
                              </p:par>
                              <p:par>
                                <p:cTn id="81" presetID="31" presetClass="exit" presetSubtype="0" fill="hold" nodeType="withEffect">
                                  <p:stCondLst>
                                    <p:cond delay="0"/>
                                  </p:stCondLst>
                                  <p:childTnLst>
                                    <p:anim calcmode="lin" valueType="num">
                                      <p:cBhvr>
                                        <p:cTn id="82" dur="1000"/>
                                        <p:tgtEl>
                                          <p:spTgt spid="99"/>
                                        </p:tgtEl>
                                        <p:attrNameLst>
                                          <p:attrName>ppt_w</p:attrName>
                                        </p:attrNameLst>
                                      </p:cBhvr>
                                      <p:tavLst>
                                        <p:tav tm="0">
                                          <p:val>
                                            <p:strVal val="ppt_w"/>
                                          </p:val>
                                        </p:tav>
                                        <p:tav tm="100000">
                                          <p:val>
                                            <p:fltVal val="0"/>
                                          </p:val>
                                        </p:tav>
                                      </p:tavLst>
                                    </p:anim>
                                    <p:anim calcmode="lin" valueType="num">
                                      <p:cBhvr>
                                        <p:cTn id="83" dur="1000"/>
                                        <p:tgtEl>
                                          <p:spTgt spid="99"/>
                                        </p:tgtEl>
                                        <p:attrNameLst>
                                          <p:attrName>ppt_h</p:attrName>
                                        </p:attrNameLst>
                                      </p:cBhvr>
                                      <p:tavLst>
                                        <p:tav tm="0">
                                          <p:val>
                                            <p:strVal val="ppt_h"/>
                                          </p:val>
                                        </p:tav>
                                        <p:tav tm="100000">
                                          <p:val>
                                            <p:fltVal val="0"/>
                                          </p:val>
                                        </p:tav>
                                      </p:tavLst>
                                    </p:anim>
                                    <p:anim calcmode="lin" valueType="num">
                                      <p:cBhvr>
                                        <p:cTn id="84" dur="1000"/>
                                        <p:tgtEl>
                                          <p:spTgt spid="99"/>
                                        </p:tgtEl>
                                        <p:attrNameLst>
                                          <p:attrName>style.rotation</p:attrName>
                                        </p:attrNameLst>
                                      </p:cBhvr>
                                      <p:tavLst>
                                        <p:tav tm="0">
                                          <p:val>
                                            <p:fltVal val="0"/>
                                          </p:val>
                                        </p:tav>
                                        <p:tav tm="100000">
                                          <p:val>
                                            <p:fltVal val="90"/>
                                          </p:val>
                                        </p:tav>
                                      </p:tavLst>
                                    </p:anim>
                                    <p:animEffect transition="out" filter="fade">
                                      <p:cBhvr>
                                        <p:cTn id="85" dur="1000"/>
                                        <p:tgtEl>
                                          <p:spTgt spid="99"/>
                                        </p:tgtEl>
                                      </p:cBhvr>
                                    </p:animEffect>
                                    <p:set>
                                      <p:cBhvr>
                                        <p:cTn id="86" dur="1" fill="hold">
                                          <p:stCondLst>
                                            <p:cond delay="999"/>
                                          </p:stCondLst>
                                        </p:cTn>
                                        <p:tgtEl>
                                          <p:spTgt spid="99"/>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9"/>
                                          </p:stCondLst>
                                        </p:cTn>
                                        <p:tgtEl>
                                          <p:spTgt spid="106"/>
                                        </p:tgtEl>
                                        <p:attrNameLst>
                                          <p:attrName>style.visibility</p:attrName>
                                        </p:attrNameLst>
                                      </p:cBhvr>
                                      <p:to>
                                        <p:strVal val="visible"/>
                                      </p:to>
                                    </p:set>
                                  </p:childTnLst>
                                </p:cTn>
                              </p:par>
                            </p:childTnLst>
                          </p:cTn>
                        </p:par>
                        <p:par>
                          <p:cTn id="89" fill="hold">
                            <p:stCondLst>
                              <p:cond delay="1000"/>
                            </p:stCondLst>
                            <p:childTnLst>
                              <p:par>
                                <p:cTn id="90" presetID="6" presetClass="emph" presetSubtype="0" fill="hold" nodeType="afterEffect">
                                  <p:stCondLst>
                                    <p:cond delay="0"/>
                                  </p:stCondLst>
                                  <p:childTnLst>
                                    <p:animScale>
                                      <p:cBhvr>
                                        <p:cTn id="91" dur="2000" fill="hold"/>
                                        <p:tgtEl>
                                          <p:spTgt spid="1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First it was…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471" y="2514600"/>
            <a:ext cx="7615729" cy="2362199"/>
          </a:xfrm>
        </p:spPr>
      </p:pic>
    </p:spTree>
    <p:extLst>
      <p:ext uri="{BB962C8B-B14F-4D97-AF65-F5344CB8AC3E}">
        <p14:creationId xmlns:p14="http://schemas.microsoft.com/office/powerpoint/2010/main" val="2792802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SELPA and LEAs Partners</a:t>
            </a:r>
            <a:endParaRPr lang="en-US" dirty="0"/>
          </a:p>
        </p:txBody>
      </p:sp>
      <p:sp>
        <p:nvSpPr>
          <p:cNvPr id="3" name="Content Placeholder 2"/>
          <p:cNvSpPr>
            <a:spLocks noGrp="1"/>
          </p:cNvSpPr>
          <p:nvPr>
            <p:ph idx="1"/>
          </p:nvPr>
        </p:nvSpPr>
        <p:spPr/>
        <p:txBody>
          <a:bodyPr>
            <a:normAutofit/>
          </a:bodyPr>
          <a:lstStyle/>
          <a:p>
            <a:r>
              <a:rPr lang="en-US" sz="2900" b="1" dirty="0" smtClean="0"/>
              <a:t>Work collaboratively</a:t>
            </a:r>
          </a:p>
          <a:p>
            <a:r>
              <a:rPr lang="en-US" sz="2900" b="1" dirty="0" smtClean="0"/>
              <a:t>Build Trust</a:t>
            </a:r>
          </a:p>
          <a:p>
            <a:r>
              <a:rPr lang="en-US" sz="2900" b="1" dirty="0" smtClean="0"/>
              <a:t>Be Consistent but Flexible</a:t>
            </a:r>
          </a:p>
          <a:p>
            <a:r>
              <a:rPr lang="en-US" sz="2900" b="1" dirty="0" smtClean="0"/>
              <a:t>Be Open to Their Concerns</a:t>
            </a:r>
          </a:p>
          <a:p>
            <a:r>
              <a:rPr lang="en-US" sz="2900" b="1" dirty="0" smtClean="0"/>
              <a:t>Lead by Example</a:t>
            </a:r>
          </a:p>
          <a:p>
            <a:r>
              <a:rPr lang="en-US" sz="2900" b="1" dirty="0" smtClean="0"/>
              <a:t>Hold Accountable</a:t>
            </a:r>
          </a:p>
          <a:p>
            <a:r>
              <a:rPr lang="en-US" sz="2900" b="1" dirty="0" smtClean="0"/>
              <a:t>Find the WIIFM</a:t>
            </a:r>
            <a:endParaRPr lang="en-US" sz="29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4305300" cy="2839002"/>
          </a:xfrm>
          <a:prstGeom prst="rect">
            <a:avLst/>
          </a:prstGeom>
        </p:spPr>
      </p:pic>
    </p:spTree>
    <p:extLst>
      <p:ext uri="{BB962C8B-B14F-4D97-AF65-F5344CB8AC3E}">
        <p14:creationId xmlns:p14="http://schemas.microsoft.com/office/powerpoint/2010/main" val="3084730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14600"/>
            <a:ext cx="4898571" cy="2743200"/>
          </a:xfrm>
          <a:prstGeom prst="rect">
            <a:avLst/>
          </a:prstGeom>
        </p:spPr>
      </p:pic>
      <p:sp>
        <p:nvSpPr>
          <p:cNvPr id="2" name="Title 1"/>
          <p:cNvSpPr>
            <a:spLocks noGrp="1"/>
          </p:cNvSpPr>
          <p:nvPr>
            <p:ph type="title"/>
          </p:nvPr>
        </p:nvSpPr>
        <p:spPr/>
        <p:txBody>
          <a:bodyPr/>
          <a:lstStyle/>
          <a:p>
            <a:r>
              <a:rPr lang="en-US" dirty="0" smtClean="0"/>
              <a:t>Working with General Education </a:t>
            </a:r>
            <a:endParaRPr lang="en-US" dirty="0"/>
          </a:p>
        </p:txBody>
      </p:sp>
      <p:sp>
        <p:nvSpPr>
          <p:cNvPr id="3" name="Content Placeholder 2"/>
          <p:cNvSpPr>
            <a:spLocks noGrp="1"/>
          </p:cNvSpPr>
          <p:nvPr>
            <p:ph idx="1"/>
          </p:nvPr>
        </p:nvSpPr>
        <p:spPr/>
        <p:txBody>
          <a:bodyPr>
            <a:normAutofit/>
          </a:bodyPr>
          <a:lstStyle/>
          <a:p>
            <a:r>
              <a:rPr lang="en-US" sz="2900" b="1" dirty="0" smtClean="0"/>
              <a:t>Open Lines of Communication</a:t>
            </a:r>
          </a:p>
          <a:p>
            <a:r>
              <a:rPr lang="en-US" sz="2900" b="1" dirty="0" smtClean="0"/>
              <a:t>Be the teacher</a:t>
            </a:r>
          </a:p>
          <a:p>
            <a:r>
              <a:rPr lang="en-US" sz="2900" b="1" dirty="0" smtClean="0"/>
              <a:t>Show up to every invite</a:t>
            </a:r>
          </a:p>
          <a:p>
            <a:r>
              <a:rPr lang="en-US" sz="2900" b="1" dirty="0" smtClean="0"/>
              <a:t>Use your voice at meetings</a:t>
            </a:r>
          </a:p>
          <a:p>
            <a:r>
              <a:rPr lang="en-US" sz="2900" b="1" dirty="0" smtClean="0"/>
              <a:t>Get executive buy-in</a:t>
            </a:r>
          </a:p>
          <a:p>
            <a:r>
              <a:rPr lang="en-US" sz="2900" b="1" dirty="0" smtClean="0"/>
              <a:t>Find common ground</a:t>
            </a:r>
          </a:p>
          <a:p>
            <a:r>
              <a:rPr lang="en-US" sz="2900" b="1" dirty="0" smtClean="0"/>
              <a:t>Be appreciative</a:t>
            </a:r>
            <a:endParaRPr lang="en-US" sz="2900" b="1" dirty="0"/>
          </a:p>
        </p:txBody>
      </p:sp>
    </p:spTree>
    <p:extLst>
      <p:ext uri="{BB962C8B-B14F-4D97-AF65-F5344CB8AC3E}">
        <p14:creationId xmlns:p14="http://schemas.microsoft.com/office/powerpoint/2010/main" val="980681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We are engaging in a process in which everyone has a voice</a:t>
            </a:r>
          </a:p>
          <a:p>
            <a:r>
              <a:rPr lang="en-US" dirty="0" smtClean="0"/>
              <a:t>We are creating a culture of data</a:t>
            </a:r>
          </a:p>
          <a:p>
            <a:r>
              <a:rPr lang="en-US" dirty="0" smtClean="0"/>
              <a:t>We can tell the story more accurately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733800"/>
            <a:ext cx="6096000" cy="2859024"/>
          </a:xfrm>
          <a:prstGeom prst="rect">
            <a:avLst/>
          </a:prstGeom>
        </p:spPr>
      </p:pic>
    </p:spTree>
    <p:extLst>
      <p:ext uri="{BB962C8B-B14F-4D97-AF65-F5344CB8AC3E}">
        <p14:creationId xmlns:p14="http://schemas.microsoft.com/office/powerpoint/2010/main" val="438816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nnie.Dye\AppData\Local\Temp\SNAGHTML6054d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864" y="-69166"/>
            <a:ext cx="5698824" cy="684151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GaDOE-Logo-John-Bar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5" y="5611502"/>
            <a:ext cx="2385463" cy="115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1219200" y="373380"/>
            <a:ext cx="10744200" cy="5821680"/>
            <a:chOff x="-285750" y="373380"/>
            <a:chExt cx="10058400" cy="5821680"/>
          </a:xfrm>
          <a:scene3d>
            <a:camera prst="perspectiveRelaxed"/>
            <a:lightRig rig="threePt" dir="t"/>
          </a:scene3d>
        </p:grpSpPr>
        <p:cxnSp>
          <p:nvCxnSpPr>
            <p:cNvPr id="13" name="Curved Connector 12"/>
            <p:cNvCxnSpPr/>
            <p:nvPr/>
          </p:nvCxnSpPr>
          <p:spPr>
            <a:xfrm>
              <a:off x="-285750" y="373380"/>
              <a:ext cx="10058400" cy="5791200"/>
            </a:xfrm>
            <a:prstGeom prst="curvedConnector3">
              <a:avLst>
                <a:gd name="adj1" fmla="val 50000"/>
              </a:avLst>
            </a:prstGeom>
            <a:ln w="762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a:off x="-285750" y="403860"/>
              <a:ext cx="10058400" cy="5791200"/>
            </a:xfrm>
            <a:prstGeom prst="curvedConnector3">
              <a:avLst>
                <a:gd name="adj1" fmla="val 50000"/>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539888" y="3634579"/>
            <a:ext cx="1714500" cy="1714500"/>
            <a:chOff x="2857500" y="-53926"/>
            <a:chExt cx="1714500" cy="1714500"/>
          </a:xfrm>
        </p:grpSpPr>
        <p:pic>
          <p:nvPicPr>
            <p:cNvPr id="1027"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5392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975212" y="510459"/>
              <a:ext cx="1596788" cy="830997"/>
            </a:xfrm>
            <a:prstGeom prst="rect">
              <a:avLst/>
            </a:prstGeom>
            <a:noFill/>
          </p:spPr>
          <p:txBody>
            <a:bodyPr wrap="square" rtlCol="0">
              <a:spAutoFit/>
            </a:bodyPr>
            <a:lstStyle/>
            <a:p>
              <a:pPr algn="ctr"/>
              <a:r>
                <a:rPr lang="en-US" sz="2400" b="1" dirty="0" smtClean="0"/>
                <a:t>21 Data</a:t>
              </a:r>
            </a:p>
            <a:p>
              <a:pPr algn="ctr"/>
              <a:r>
                <a:rPr lang="en-US" sz="2400" b="1" dirty="0" smtClean="0"/>
                <a:t>Collections</a:t>
              </a:r>
              <a:endParaRPr lang="en-US" sz="2400" b="1" dirty="0"/>
            </a:p>
          </p:txBody>
        </p:sp>
      </p:grpSp>
      <p:grpSp>
        <p:nvGrpSpPr>
          <p:cNvPr id="30" name="Group 29"/>
          <p:cNvGrpSpPr/>
          <p:nvPr/>
        </p:nvGrpSpPr>
        <p:grpSpPr>
          <a:xfrm>
            <a:off x="5787169" y="-69166"/>
            <a:ext cx="1714500" cy="1714500"/>
            <a:chOff x="6248400" y="955724"/>
            <a:chExt cx="1714500" cy="1714500"/>
          </a:xfrm>
        </p:grpSpPr>
        <p:pic>
          <p:nvPicPr>
            <p:cNvPr id="32"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498276" y="1524000"/>
              <a:ext cx="1214747" cy="830997"/>
            </a:xfrm>
            <a:prstGeom prst="rect">
              <a:avLst/>
            </a:prstGeom>
            <a:noFill/>
          </p:spPr>
          <p:txBody>
            <a:bodyPr wrap="square" rtlCol="0">
              <a:spAutoFit/>
            </a:bodyPr>
            <a:lstStyle/>
            <a:p>
              <a:pPr algn="ctr"/>
              <a:r>
                <a:rPr lang="en-US" sz="2400" b="1" dirty="0" smtClean="0"/>
                <a:t>2263 Schools</a:t>
              </a:r>
              <a:endParaRPr lang="en-US" sz="2400" b="1" dirty="0"/>
            </a:p>
          </p:txBody>
        </p:sp>
      </p:grpSp>
      <p:grpSp>
        <p:nvGrpSpPr>
          <p:cNvPr id="35" name="Group 34"/>
          <p:cNvGrpSpPr/>
          <p:nvPr/>
        </p:nvGrpSpPr>
        <p:grpSpPr>
          <a:xfrm>
            <a:off x="5254388" y="2360328"/>
            <a:ext cx="1714500" cy="1714500"/>
            <a:chOff x="6248400" y="955724"/>
            <a:chExt cx="1714500" cy="1714500"/>
          </a:xfrm>
        </p:grpSpPr>
        <p:pic>
          <p:nvPicPr>
            <p:cNvPr id="36"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345876" y="1524000"/>
              <a:ext cx="1617024" cy="830997"/>
            </a:xfrm>
            <a:prstGeom prst="rect">
              <a:avLst/>
            </a:prstGeom>
            <a:noFill/>
          </p:spPr>
          <p:txBody>
            <a:bodyPr wrap="square" rtlCol="0">
              <a:spAutoFit/>
            </a:bodyPr>
            <a:lstStyle/>
            <a:p>
              <a:pPr algn="ctr"/>
              <a:r>
                <a:rPr lang="en-US" sz="2400" b="1" dirty="0" smtClean="0"/>
                <a:t>1,723,439 Students</a:t>
              </a:r>
              <a:endParaRPr lang="en-US" sz="2400" b="1" dirty="0"/>
            </a:p>
          </p:txBody>
        </p:sp>
      </p:grpSp>
      <p:grpSp>
        <p:nvGrpSpPr>
          <p:cNvPr id="38" name="Group 37"/>
          <p:cNvGrpSpPr/>
          <p:nvPr/>
        </p:nvGrpSpPr>
        <p:grpSpPr>
          <a:xfrm>
            <a:off x="182088" y="31901"/>
            <a:ext cx="1740776" cy="1714500"/>
            <a:chOff x="6248400" y="955724"/>
            <a:chExt cx="1740776" cy="1714500"/>
          </a:xfrm>
        </p:grpSpPr>
        <p:pic>
          <p:nvPicPr>
            <p:cNvPr id="39"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372152" y="1212809"/>
              <a:ext cx="1617024" cy="1200329"/>
            </a:xfrm>
            <a:prstGeom prst="rect">
              <a:avLst/>
            </a:prstGeom>
            <a:noFill/>
          </p:spPr>
          <p:txBody>
            <a:bodyPr wrap="square" rtlCol="0">
              <a:spAutoFit/>
            </a:bodyPr>
            <a:lstStyle/>
            <a:p>
              <a:pPr algn="ctr"/>
              <a:r>
                <a:rPr lang="en-US" sz="2400" b="1" dirty="0" smtClean="0"/>
                <a:t>1100 </a:t>
              </a:r>
            </a:p>
            <a:p>
              <a:pPr algn="ctr"/>
              <a:r>
                <a:rPr lang="en-US" sz="2400" b="1" dirty="0" smtClean="0"/>
                <a:t>Business</a:t>
              </a:r>
            </a:p>
            <a:p>
              <a:pPr algn="ctr"/>
              <a:r>
                <a:rPr lang="en-US" sz="2400" b="1" dirty="0" smtClean="0"/>
                <a:t>Rules</a:t>
              </a:r>
              <a:endParaRPr lang="en-US" sz="2400" b="1" dirty="0"/>
            </a:p>
          </p:txBody>
        </p:sp>
      </p:grpSp>
      <p:grpSp>
        <p:nvGrpSpPr>
          <p:cNvPr id="41" name="Group 40"/>
          <p:cNvGrpSpPr/>
          <p:nvPr/>
        </p:nvGrpSpPr>
        <p:grpSpPr>
          <a:xfrm>
            <a:off x="7501669" y="3409360"/>
            <a:ext cx="1714500" cy="1714500"/>
            <a:chOff x="6248400" y="955724"/>
            <a:chExt cx="1714500" cy="1714500"/>
          </a:xfrm>
        </p:grpSpPr>
        <p:pic>
          <p:nvPicPr>
            <p:cNvPr id="42"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345876" y="1383061"/>
              <a:ext cx="1617024" cy="1200329"/>
            </a:xfrm>
            <a:prstGeom prst="rect">
              <a:avLst/>
            </a:prstGeom>
            <a:noFill/>
          </p:spPr>
          <p:txBody>
            <a:bodyPr wrap="square" rtlCol="0">
              <a:spAutoFit/>
            </a:bodyPr>
            <a:lstStyle/>
            <a:p>
              <a:pPr algn="ctr"/>
              <a:r>
                <a:rPr lang="en-US" sz="2400" b="1" dirty="0" smtClean="0"/>
                <a:t>12 Month Collection Period</a:t>
              </a:r>
              <a:endParaRPr lang="en-US" sz="2400" b="1" dirty="0"/>
            </a:p>
          </p:txBody>
        </p:sp>
      </p:grpSp>
      <p:grpSp>
        <p:nvGrpSpPr>
          <p:cNvPr id="44" name="Group 43"/>
          <p:cNvGrpSpPr/>
          <p:nvPr/>
        </p:nvGrpSpPr>
        <p:grpSpPr>
          <a:xfrm>
            <a:off x="6968888" y="5136784"/>
            <a:ext cx="1740776" cy="1714500"/>
            <a:chOff x="6248400" y="955724"/>
            <a:chExt cx="1740776" cy="1714500"/>
          </a:xfrm>
        </p:grpSpPr>
        <p:pic>
          <p:nvPicPr>
            <p:cNvPr id="45"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372152" y="1212809"/>
              <a:ext cx="1617024" cy="1200329"/>
            </a:xfrm>
            <a:prstGeom prst="rect">
              <a:avLst/>
            </a:prstGeom>
            <a:noFill/>
          </p:spPr>
          <p:txBody>
            <a:bodyPr wrap="square" rtlCol="0">
              <a:spAutoFit/>
            </a:bodyPr>
            <a:lstStyle/>
            <a:p>
              <a:pPr algn="ctr"/>
              <a:r>
                <a:rPr lang="en-US" sz="2400" b="1" dirty="0" smtClean="0"/>
                <a:t>700+ </a:t>
              </a:r>
            </a:p>
            <a:p>
              <a:pPr algn="ctr"/>
              <a:r>
                <a:rPr lang="en-US" sz="2400" b="1" dirty="0" smtClean="0"/>
                <a:t>Data Elements</a:t>
              </a:r>
              <a:endParaRPr lang="en-US" sz="2400" b="1" dirty="0"/>
            </a:p>
          </p:txBody>
        </p:sp>
      </p:grpSp>
      <p:grpSp>
        <p:nvGrpSpPr>
          <p:cNvPr id="47" name="Group 46"/>
          <p:cNvGrpSpPr/>
          <p:nvPr/>
        </p:nvGrpSpPr>
        <p:grpSpPr>
          <a:xfrm>
            <a:off x="1552274" y="3344102"/>
            <a:ext cx="1714500" cy="1714500"/>
            <a:chOff x="6248400" y="955724"/>
            <a:chExt cx="1714500" cy="1714500"/>
          </a:xfrm>
        </p:grpSpPr>
        <p:pic>
          <p:nvPicPr>
            <p:cNvPr id="48"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6336552" y="1282417"/>
              <a:ext cx="1617024" cy="1200329"/>
            </a:xfrm>
            <a:prstGeom prst="rect">
              <a:avLst/>
            </a:prstGeom>
            <a:noFill/>
          </p:spPr>
          <p:txBody>
            <a:bodyPr wrap="square" rtlCol="0">
              <a:spAutoFit/>
            </a:bodyPr>
            <a:lstStyle/>
            <a:p>
              <a:pPr algn="ctr"/>
              <a:r>
                <a:rPr lang="en-US" sz="2400" b="1" dirty="0" smtClean="0"/>
                <a:t>26,000</a:t>
              </a:r>
            </a:p>
            <a:p>
              <a:pPr algn="ctr"/>
              <a:r>
                <a:rPr lang="en-US" sz="2400" b="1" dirty="0" smtClean="0"/>
                <a:t>Helpdesk</a:t>
              </a:r>
            </a:p>
            <a:p>
              <a:pPr algn="ctr"/>
              <a:r>
                <a:rPr lang="en-US" sz="2400" b="1" dirty="0" smtClean="0"/>
                <a:t>Calls</a:t>
              </a:r>
              <a:endParaRPr lang="en-US" sz="2400" b="1" dirty="0"/>
            </a:p>
          </p:txBody>
        </p:sp>
      </p:grpSp>
      <p:grpSp>
        <p:nvGrpSpPr>
          <p:cNvPr id="50" name="Group 49"/>
          <p:cNvGrpSpPr/>
          <p:nvPr/>
        </p:nvGrpSpPr>
        <p:grpSpPr>
          <a:xfrm>
            <a:off x="3266774" y="250829"/>
            <a:ext cx="1987614" cy="1714500"/>
            <a:chOff x="3014815" y="-210136"/>
            <a:chExt cx="1987614" cy="1714500"/>
          </a:xfrm>
        </p:grpSpPr>
        <p:pic>
          <p:nvPicPr>
            <p:cNvPr id="51"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743" y="-21013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014815" y="57814"/>
              <a:ext cx="1987614" cy="1446550"/>
            </a:xfrm>
            <a:prstGeom prst="rect">
              <a:avLst/>
            </a:prstGeom>
            <a:noFill/>
          </p:spPr>
          <p:txBody>
            <a:bodyPr wrap="square" rtlCol="0">
              <a:spAutoFit/>
            </a:bodyPr>
            <a:lstStyle/>
            <a:p>
              <a:pPr algn="ctr"/>
              <a:r>
                <a:rPr lang="en-US" sz="2200" b="1" dirty="0" smtClean="0"/>
                <a:t>21,147 </a:t>
              </a:r>
            </a:p>
            <a:p>
              <a:pPr algn="ctr"/>
              <a:r>
                <a:rPr lang="en-US" sz="2200" b="1" dirty="0" err="1" smtClean="0"/>
                <a:t>SpEd</a:t>
              </a:r>
              <a:r>
                <a:rPr lang="en-US" sz="2200" b="1" dirty="0" smtClean="0"/>
                <a:t> Teachers/</a:t>
              </a:r>
            </a:p>
            <a:p>
              <a:pPr algn="ctr"/>
              <a:r>
                <a:rPr lang="en-US" sz="2200" b="1" dirty="0" smtClean="0"/>
                <a:t>Related Service Providers</a:t>
              </a:r>
              <a:endParaRPr lang="en-US" sz="2200" b="1" dirty="0"/>
            </a:p>
          </p:txBody>
        </p:sp>
      </p:grpSp>
      <p:grpSp>
        <p:nvGrpSpPr>
          <p:cNvPr id="53" name="Group 52"/>
          <p:cNvGrpSpPr/>
          <p:nvPr/>
        </p:nvGrpSpPr>
        <p:grpSpPr>
          <a:xfrm>
            <a:off x="5121643" y="5050756"/>
            <a:ext cx="1714500" cy="1800528"/>
            <a:chOff x="6248400" y="955724"/>
            <a:chExt cx="1714500" cy="1800528"/>
          </a:xfrm>
        </p:grpSpPr>
        <p:pic>
          <p:nvPicPr>
            <p:cNvPr id="54"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557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345876" y="1186592"/>
              <a:ext cx="1617024" cy="1569660"/>
            </a:xfrm>
            <a:prstGeom prst="rect">
              <a:avLst/>
            </a:prstGeom>
            <a:noFill/>
          </p:spPr>
          <p:txBody>
            <a:bodyPr wrap="square" rtlCol="0">
              <a:spAutoFit/>
            </a:bodyPr>
            <a:lstStyle/>
            <a:p>
              <a:pPr algn="ctr"/>
              <a:r>
                <a:rPr lang="en-US" sz="2400" b="1" dirty="0" smtClean="0"/>
                <a:t>190,587 Students with Disabilities</a:t>
              </a:r>
              <a:endParaRPr lang="en-US" sz="2400" b="1" dirty="0"/>
            </a:p>
          </p:txBody>
        </p:sp>
      </p:grpSp>
      <p:grpSp>
        <p:nvGrpSpPr>
          <p:cNvPr id="56" name="Group 55"/>
          <p:cNvGrpSpPr/>
          <p:nvPr/>
        </p:nvGrpSpPr>
        <p:grpSpPr>
          <a:xfrm>
            <a:off x="-129795" y="2087911"/>
            <a:ext cx="2133600" cy="1760902"/>
            <a:chOff x="2171700" y="279875"/>
            <a:chExt cx="2133600" cy="1714500"/>
          </a:xfrm>
        </p:grpSpPr>
        <p:pic>
          <p:nvPicPr>
            <p:cNvPr id="57"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27987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171700" y="623044"/>
              <a:ext cx="2133600" cy="1200329"/>
            </a:xfrm>
            <a:prstGeom prst="rect">
              <a:avLst/>
            </a:prstGeom>
            <a:noFill/>
          </p:spPr>
          <p:txBody>
            <a:bodyPr wrap="square" rtlCol="0">
              <a:spAutoFit/>
            </a:bodyPr>
            <a:lstStyle/>
            <a:p>
              <a:pPr algn="ctr"/>
              <a:r>
                <a:rPr lang="en-US" sz="2400" b="1" dirty="0" smtClean="0"/>
                <a:t>6 </a:t>
              </a:r>
              <a:r>
                <a:rPr lang="en-US" sz="2400" b="1" dirty="0" err="1" smtClean="0"/>
                <a:t>SpeED</a:t>
              </a:r>
              <a:endParaRPr lang="en-US" sz="2400" b="1" dirty="0" smtClean="0"/>
            </a:p>
            <a:p>
              <a:pPr algn="ctr"/>
              <a:r>
                <a:rPr lang="en-US" sz="2400" b="1" dirty="0" smtClean="0"/>
                <a:t> Data Applications</a:t>
              </a:r>
              <a:endParaRPr lang="en-US" sz="2400" b="1" dirty="0"/>
            </a:p>
          </p:txBody>
        </p:sp>
      </p:grpSp>
      <p:grpSp>
        <p:nvGrpSpPr>
          <p:cNvPr id="59" name="Group 58"/>
          <p:cNvGrpSpPr/>
          <p:nvPr/>
        </p:nvGrpSpPr>
        <p:grpSpPr>
          <a:xfrm>
            <a:off x="7251792" y="1387276"/>
            <a:ext cx="1714500" cy="1714500"/>
            <a:chOff x="4331998" y="1380878"/>
            <a:chExt cx="1714500" cy="1714500"/>
          </a:xfrm>
        </p:grpSpPr>
        <p:pic>
          <p:nvPicPr>
            <p:cNvPr id="60" name="Picture 3" descr="C:\Users\Bonnie.Dye\AppData\Local\Microsoft\Windows\Temporary Internet Files\Content.IE5\288IZ08T\MC900436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998" y="138087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4522076" y="2064465"/>
              <a:ext cx="1505766" cy="461665"/>
            </a:xfrm>
            <a:prstGeom prst="rect">
              <a:avLst/>
            </a:prstGeom>
            <a:noFill/>
          </p:spPr>
          <p:txBody>
            <a:bodyPr wrap="square" rtlCol="0">
              <a:spAutoFit/>
            </a:bodyPr>
            <a:lstStyle/>
            <a:p>
              <a:r>
                <a:rPr lang="en-US" sz="2400" b="1" dirty="0" smtClean="0"/>
                <a:t>198 LEAS</a:t>
              </a:r>
              <a:endParaRPr lang="en-US" sz="2400" b="1" dirty="0"/>
            </a:p>
          </p:txBody>
        </p:sp>
      </p:grpSp>
    </p:spTree>
    <p:extLst>
      <p:ext uri="{BB962C8B-B14F-4D97-AF65-F5344CB8AC3E}">
        <p14:creationId xmlns:p14="http://schemas.microsoft.com/office/powerpoint/2010/main" val="331276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0039" y="3051989"/>
            <a:ext cx="1069741" cy="369332"/>
          </a:xfrm>
          <a:prstGeom prst="rect">
            <a:avLst/>
          </a:prstGeom>
          <a:noFill/>
        </p:spPr>
        <p:txBody>
          <a:bodyPr wrap="square" rtlCol="0">
            <a:spAutoFit/>
          </a:bodyPr>
          <a:lstStyle/>
          <a:p>
            <a:r>
              <a:rPr lang="en-US" b="1" dirty="0" smtClean="0"/>
              <a:t>All Files</a:t>
            </a:r>
            <a:endParaRPr lang="en-US" b="1" dirty="0"/>
          </a:p>
        </p:txBody>
      </p:sp>
      <p:sp>
        <p:nvSpPr>
          <p:cNvPr id="18" name="TextBox 17"/>
          <p:cNvSpPr txBox="1"/>
          <p:nvPr/>
        </p:nvSpPr>
        <p:spPr>
          <a:xfrm>
            <a:off x="1562358" y="4343400"/>
            <a:ext cx="4040250" cy="1200329"/>
          </a:xfrm>
          <a:prstGeom prst="rect">
            <a:avLst/>
          </a:prstGeom>
          <a:noFill/>
        </p:spPr>
        <p:txBody>
          <a:bodyPr wrap="square" rtlCol="0">
            <a:spAutoFit/>
          </a:bodyPr>
          <a:lstStyle/>
          <a:p>
            <a:pPr algn="ctr"/>
            <a:r>
              <a:rPr lang="en-US" b="1" dirty="0" smtClean="0"/>
              <a:t>Preschool Outcomes (Indictor 7)</a:t>
            </a:r>
          </a:p>
          <a:p>
            <a:pPr algn="ctr"/>
            <a:r>
              <a:rPr lang="en-US" b="1" dirty="0" smtClean="0"/>
              <a:t>Transition Planning (Indicator 13)</a:t>
            </a:r>
          </a:p>
          <a:p>
            <a:pPr algn="ctr"/>
            <a:r>
              <a:rPr lang="en-US" b="1" dirty="0" smtClean="0"/>
              <a:t>Postsecondary Outcomes (Indicator 14)</a:t>
            </a:r>
          </a:p>
          <a:p>
            <a:pPr algn="ctr"/>
            <a:r>
              <a:rPr lang="en-US" b="1" dirty="0" smtClean="0"/>
              <a:t>CEIS (Table 8)</a:t>
            </a:r>
            <a:endParaRPr lang="en-US" b="1" dirty="0"/>
          </a:p>
        </p:txBody>
      </p:sp>
      <p:sp>
        <p:nvSpPr>
          <p:cNvPr id="7" name="TextBox 6"/>
          <p:cNvSpPr txBox="1"/>
          <p:nvPr/>
        </p:nvSpPr>
        <p:spPr>
          <a:xfrm>
            <a:off x="294229" y="4459069"/>
            <a:ext cx="1752600" cy="646331"/>
          </a:xfrm>
          <a:prstGeom prst="rect">
            <a:avLst/>
          </a:prstGeom>
          <a:noFill/>
        </p:spPr>
        <p:txBody>
          <a:bodyPr wrap="square" rtlCol="0">
            <a:spAutoFit/>
          </a:bodyPr>
          <a:lstStyle/>
          <a:p>
            <a:pPr algn="ctr"/>
            <a:r>
              <a:rPr lang="en-US" b="1" dirty="0" smtClean="0"/>
              <a:t>618 Data</a:t>
            </a:r>
          </a:p>
          <a:p>
            <a:pPr algn="ctr"/>
            <a:r>
              <a:rPr lang="en-US" b="1" dirty="0" smtClean="0"/>
              <a:t>State Reporting</a:t>
            </a:r>
            <a:endParaRPr lang="en-US" b="1" dirty="0"/>
          </a:p>
        </p:txBody>
      </p:sp>
      <p:sp>
        <p:nvSpPr>
          <p:cNvPr id="2" name="Rectangle 1"/>
          <p:cNvSpPr/>
          <p:nvPr/>
        </p:nvSpPr>
        <p:spPr>
          <a:xfrm>
            <a:off x="-40270" y="-673832"/>
            <a:ext cx="9184269" cy="174063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5" name="Flowchart: Direct Access Storage 4"/>
          <p:cNvSpPr/>
          <p:nvPr/>
        </p:nvSpPr>
        <p:spPr>
          <a:xfrm rot="16200000">
            <a:off x="2354707" y="2023579"/>
            <a:ext cx="2171700" cy="2086943"/>
          </a:xfrm>
          <a:prstGeom prst="flowChartMagneticDrum">
            <a:avLst/>
          </a:prstGeom>
          <a:solidFill>
            <a:schemeClr val="accent3">
              <a:lumMod val="75000"/>
            </a:schemeClr>
          </a:solidFill>
          <a:ln>
            <a:solidFill>
              <a:schemeClr val="bg1">
                <a:lumMod val="65000"/>
              </a:schemeClr>
            </a:solidFill>
          </a:ln>
          <a:effectLst>
            <a:reflection blurRad="6350" stA="50000" endA="300" endPos="38500" dist="50800" dir="5400000" sy="-100000" algn="bl" rotWithShape="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tx1"/>
                </a:solidFill>
              </a:rPr>
              <a:t>Special Education Data Applications </a:t>
            </a:r>
            <a:endParaRPr lang="en-US" b="1" dirty="0">
              <a:solidFill>
                <a:schemeClr val="tx1"/>
              </a:solidFill>
            </a:endParaRPr>
          </a:p>
        </p:txBody>
      </p:sp>
      <p:sp>
        <p:nvSpPr>
          <p:cNvPr id="15" name="Flowchart: Direct Access Storage 14"/>
          <p:cNvSpPr/>
          <p:nvPr/>
        </p:nvSpPr>
        <p:spPr>
          <a:xfrm rot="16200000">
            <a:off x="4624735" y="2008518"/>
            <a:ext cx="2171700" cy="2086943"/>
          </a:xfrm>
          <a:prstGeom prst="flowChartMagneticDrum">
            <a:avLst/>
          </a:prstGeom>
          <a:solidFill>
            <a:schemeClr val="accent2"/>
          </a:solidFill>
          <a:ln>
            <a:solidFill>
              <a:schemeClr val="bg1">
                <a:lumMod val="65000"/>
              </a:schemeClr>
            </a:solidFill>
          </a:ln>
          <a:effectLst>
            <a:reflection blurRad="6350" stA="50000" endA="300" endPos="38500" dist="50800" dir="5400000" sy="-100000" algn="bl" rotWithShape="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b="1" dirty="0" smtClean="0">
                <a:solidFill>
                  <a:schemeClr val="tx1"/>
                </a:solidFill>
              </a:rPr>
              <a:t>EDFacts </a:t>
            </a:r>
          </a:p>
          <a:p>
            <a:pPr algn="ctr"/>
            <a:r>
              <a:rPr lang="en-US" sz="2000" b="1" dirty="0" smtClean="0">
                <a:solidFill>
                  <a:schemeClr val="tx1"/>
                </a:solidFill>
              </a:rPr>
              <a:t>Reporting</a:t>
            </a:r>
            <a:endParaRPr lang="en-US" sz="2000" b="1" dirty="0">
              <a:solidFill>
                <a:schemeClr val="tx1"/>
              </a:solidFill>
            </a:endParaRPr>
          </a:p>
        </p:txBody>
      </p:sp>
      <p:sp>
        <p:nvSpPr>
          <p:cNvPr id="16" name="Flowchart: Direct Access Storage 15"/>
          <p:cNvSpPr/>
          <p:nvPr/>
        </p:nvSpPr>
        <p:spPr>
          <a:xfrm rot="16200000">
            <a:off x="84679" y="2027389"/>
            <a:ext cx="2171700" cy="2086943"/>
          </a:xfrm>
          <a:prstGeom prst="flowChartMagneticDrum">
            <a:avLst/>
          </a:prstGeom>
          <a:solidFill>
            <a:schemeClr val="accent1">
              <a:lumMod val="75000"/>
            </a:schemeClr>
          </a:solidFill>
          <a:ln>
            <a:solidFill>
              <a:schemeClr val="bg1">
                <a:lumMod val="50000"/>
              </a:schemeClr>
            </a:solidFill>
          </a:ln>
          <a:effectLst>
            <a:reflection blurRad="6350" stA="50000" endA="300" endPos="38500" dist="50800" dir="5400000" sy="-100000" algn="bl" rotWithShape="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b="1" dirty="0" smtClean="0">
                <a:solidFill>
                  <a:schemeClr val="tx1"/>
                </a:solidFill>
              </a:rPr>
              <a:t>Georgia </a:t>
            </a:r>
          </a:p>
          <a:p>
            <a:pPr algn="ctr"/>
            <a:r>
              <a:rPr lang="en-US" sz="2000" b="1" dirty="0" smtClean="0">
                <a:solidFill>
                  <a:schemeClr val="tx1"/>
                </a:solidFill>
              </a:rPr>
              <a:t>Data Collections Division</a:t>
            </a:r>
            <a:endParaRPr lang="en-US" sz="2000" b="1" dirty="0">
              <a:solidFill>
                <a:schemeClr val="tx1"/>
              </a:solidFill>
            </a:endParaRPr>
          </a:p>
        </p:txBody>
      </p:sp>
      <p:sp>
        <p:nvSpPr>
          <p:cNvPr id="17" name="Flowchart: Direct Access Storage 16"/>
          <p:cNvSpPr/>
          <p:nvPr/>
        </p:nvSpPr>
        <p:spPr>
          <a:xfrm rot="16200000">
            <a:off x="6894763" y="2019298"/>
            <a:ext cx="2171700" cy="2086943"/>
          </a:xfrm>
          <a:prstGeom prst="flowChartMagneticDrum">
            <a:avLst/>
          </a:prstGeom>
          <a:solidFill>
            <a:schemeClr val="bg2">
              <a:lumMod val="50000"/>
            </a:schemeClr>
          </a:solidFill>
          <a:ln>
            <a:solidFill>
              <a:schemeClr val="bg1">
                <a:lumMod val="65000"/>
              </a:schemeClr>
            </a:solidFill>
          </a:ln>
          <a:effectLst>
            <a:reflection blurRad="6350" stA="50000" endA="300" endPos="38500" dist="50800" dir="5400000" sy="-100000" algn="bl" rotWithShape="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tx1"/>
                </a:solidFill>
              </a:rPr>
              <a:t>SPP/APR</a:t>
            </a:r>
            <a:endParaRPr lang="en-US" b="1" dirty="0">
              <a:solidFill>
                <a:schemeClr val="tx1"/>
              </a:solidFill>
            </a:endParaRPr>
          </a:p>
        </p:txBody>
      </p:sp>
      <p:cxnSp>
        <p:nvCxnSpPr>
          <p:cNvPr id="20" name="Curved Connector 19"/>
          <p:cNvCxnSpPr/>
          <p:nvPr/>
        </p:nvCxnSpPr>
        <p:spPr>
          <a:xfrm rot="5400000" flipH="1" flipV="1">
            <a:off x="3428840" y="-105661"/>
            <a:ext cx="12700" cy="4529321"/>
          </a:xfrm>
          <a:prstGeom prst="curvedConnector3">
            <a:avLst>
              <a:gd name="adj1" fmla="val 7316315"/>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5400000" flipH="1" flipV="1">
            <a:off x="5738950" y="59440"/>
            <a:ext cx="12700" cy="4529321"/>
          </a:xfrm>
          <a:prstGeom prst="curvedConnector3">
            <a:avLst>
              <a:gd name="adj1" fmla="val 7316299"/>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V="1">
            <a:off x="5661270" y="2127479"/>
            <a:ext cx="2157710" cy="11430"/>
          </a:xfrm>
          <a:prstGeom prst="curvedConnector3">
            <a:avLst>
              <a:gd name="adj1" fmla="val 48074"/>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2677" y="5562600"/>
            <a:ext cx="8018646" cy="707886"/>
          </a:xfrm>
          <a:prstGeom prst="rect">
            <a:avLst/>
          </a:prstGeom>
          <a:noFill/>
        </p:spPr>
        <p:txBody>
          <a:bodyPr wrap="square" rtlCol="0">
            <a:spAutoFit/>
          </a:bodyPr>
          <a:lstStyle/>
          <a:p>
            <a:r>
              <a:rPr lang="en-US" sz="4000" dirty="0" smtClean="0"/>
              <a:t>Overview of Georgia’s Data Reporting</a:t>
            </a:r>
            <a:endParaRPr lang="en-US" sz="4000" dirty="0"/>
          </a:p>
        </p:txBody>
      </p:sp>
    </p:spTree>
    <p:extLst>
      <p:ext uri="{BB962C8B-B14F-4D97-AF65-F5344CB8AC3E}">
        <p14:creationId xmlns:p14="http://schemas.microsoft.com/office/powerpoint/2010/main" val="42144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3048000"/>
            <a:ext cx="8686800" cy="1095375"/>
            <a:chOff x="228600" y="2895600"/>
            <a:chExt cx="8686800" cy="1095375"/>
          </a:xfrm>
          <a:scene3d>
            <a:camera prst="perspectiveContrastingRightFacing"/>
            <a:lightRig rig="threePt" dir="t"/>
          </a:scene3d>
        </p:grpSpPr>
        <p:sp>
          <p:nvSpPr>
            <p:cNvPr id="2" name="Right Arrow 1"/>
            <p:cNvSpPr/>
            <p:nvPr/>
          </p:nvSpPr>
          <p:spPr>
            <a:xfrm>
              <a:off x="228600" y="2933700"/>
              <a:ext cx="8686800" cy="1028700"/>
            </a:xfrm>
            <a:prstGeom prst="rightArrow">
              <a:avLst/>
            </a:prstGeom>
            <a:solidFill>
              <a:schemeClr val="bg1">
                <a:lumMod val="50000"/>
              </a:schemeClr>
            </a:solidFill>
            <a:sp3d z="177800"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hlinkClick r:id="rId2" action="ppaction://hlinksldjump"/>
            </p:cNvPr>
            <p:cNvSpPr/>
            <p:nvPr/>
          </p:nvSpPr>
          <p:spPr>
            <a:xfrm>
              <a:off x="575310" y="2895600"/>
              <a:ext cx="1600200" cy="1066800"/>
            </a:xfrm>
            <a:prstGeom prst="roundRect">
              <a:avLst>
                <a:gd name="adj" fmla="val 50000"/>
              </a:avLst>
            </a:prstGeom>
            <a:solidFill>
              <a:schemeClr val="accent1">
                <a:lumMod val="75000"/>
              </a:schemeClr>
            </a:solidFill>
            <a:scene3d>
              <a:camera prst="orthographicFront">
                <a:rot lat="0" lon="0" rev="0"/>
              </a:camera>
              <a:lightRig rig="threePt" dir="t">
                <a:rot lat="0" lon="0" rev="1200000"/>
              </a:lightRig>
            </a:scene3d>
            <a:sp3d z="381000" extrusionH="635000">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Written Guidance</a:t>
              </a:r>
              <a:endParaRPr lang="en-US" dirty="0">
                <a:solidFill>
                  <a:schemeClr val="tx1"/>
                </a:solidFill>
              </a:endParaRPr>
            </a:p>
          </p:txBody>
        </p:sp>
        <p:sp>
          <p:nvSpPr>
            <p:cNvPr id="5" name="Rounded Rectangle 4">
              <a:hlinkClick r:id="rId3" action="ppaction://hlinksldjump"/>
            </p:cNvPr>
            <p:cNvSpPr/>
            <p:nvPr/>
          </p:nvSpPr>
          <p:spPr>
            <a:xfrm>
              <a:off x="2362200" y="2905125"/>
              <a:ext cx="1600200" cy="1066800"/>
            </a:xfrm>
            <a:prstGeom prst="roundRect">
              <a:avLst>
                <a:gd name="adj" fmla="val 50000"/>
              </a:avLst>
            </a:prstGeom>
            <a:solidFill>
              <a:schemeClr val="accent3">
                <a:lumMod val="75000"/>
              </a:schemeClr>
            </a:solidFill>
            <a:scene3d>
              <a:camera prst="orthographicFront">
                <a:rot lat="0" lon="0" rev="0"/>
              </a:camera>
              <a:lightRig rig="threePt" dir="t">
                <a:rot lat="0" lon="0" rev="1200000"/>
              </a:lightRig>
            </a:scene3d>
            <a:sp3d z="381000" extrusionH="635000">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Business Rules</a:t>
              </a:r>
              <a:endParaRPr lang="en-US" dirty="0">
                <a:solidFill>
                  <a:schemeClr val="tx1"/>
                </a:solidFill>
              </a:endParaRPr>
            </a:p>
          </p:txBody>
        </p:sp>
        <p:sp>
          <p:nvSpPr>
            <p:cNvPr id="6" name="Rounded Rectangle 5"/>
            <p:cNvSpPr/>
            <p:nvPr/>
          </p:nvSpPr>
          <p:spPr>
            <a:xfrm>
              <a:off x="4191000" y="2914650"/>
              <a:ext cx="1600200" cy="1066800"/>
            </a:xfrm>
            <a:prstGeom prst="roundRect">
              <a:avLst>
                <a:gd name="adj" fmla="val 50000"/>
              </a:avLst>
            </a:prstGeom>
            <a:solidFill>
              <a:schemeClr val="accent2"/>
            </a:solidFill>
            <a:scene3d>
              <a:camera prst="orthographicFront">
                <a:rot lat="0" lon="0" rev="0"/>
              </a:camera>
              <a:lightRig rig="threePt" dir="t">
                <a:rot lat="0" lon="0" rev="1200000"/>
              </a:lightRig>
            </a:scene3d>
            <a:sp3d z="381000" extrusionH="635000">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Errors and Warning</a:t>
              </a:r>
              <a:endParaRPr lang="en-US" dirty="0">
                <a:solidFill>
                  <a:schemeClr val="tx1"/>
                </a:solidFill>
              </a:endParaRPr>
            </a:p>
          </p:txBody>
        </p:sp>
        <p:sp>
          <p:nvSpPr>
            <p:cNvPr id="7" name="Rounded Rectangle 6">
              <a:hlinkClick r:id="rId4" action="ppaction://hlinksldjump"/>
            </p:cNvPr>
            <p:cNvSpPr/>
            <p:nvPr/>
          </p:nvSpPr>
          <p:spPr>
            <a:xfrm>
              <a:off x="5943600" y="2924175"/>
              <a:ext cx="1600200" cy="1066800"/>
            </a:xfrm>
            <a:prstGeom prst="roundRect">
              <a:avLst>
                <a:gd name="adj" fmla="val 50000"/>
              </a:avLst>
            </a:prstGeom>
            <a:solidFill>
              <a:schemeClr val="bg2">
                <a:lumMod val="50000"/>
              </a:schemeClr>
            </a:solidFill>
            <a:scene3d>
              <a:camera prst="orthographicFront">
                <a:rot lat="0" lon="0" rev="0"/>
              </a:camera>
              <a:lightRig rig="threePt" dir="t">
                <a:rot lat="0" lon="0" rev="1200000"/>
              </a:lightRig>
            </a:scene3d>
            <a:sp3d z="381000" extrusionH="635000">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Data Reports</a:t>
              </a:r>
            </a:p>
          </p:txBody>
        </p:sp>
      </p:grpSp>
      <p:sp>
        <p:nvSpPr>
          <p:cNvPr id="10" name="Title 9"/>
          <p:cNvSpPr>
            <a:spLocks noGrp="1"/>
          </p:cNvSpPr>
          <p:nvPr>
            <p:ph type="title"/>
          </p:nvPr>
        </p:nvSpPr>
        <p:spPr/>
        <p:txBody>
          <a:bodyPr>
            <a:normAutofit/>
          </a:bodyPr>
          <a:lstStyle/>
          <a:p>
            <a:r>
              <a:rPr lang="en-US" dirty="0" smtClean="0"/>
              <a:t>Strategies for Advancing Data Quality</a:t>
            </a:r>
            <a:endParaRPr lang="en-US" dirty="0"/>
          </a:p>
        </p:txBody>
      </p:sp>
      <p:pic>
        <p:nvPicPr>
          <p:cNvPr id="11" name="Picture 3" descr="GaDOE-Logo-John-B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4878" y="5565775"/>
            <a:ext cx="26717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240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80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565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3"/>
            <a:ext cx="91440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769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onnie.Dye\AppData\Local\Temp\SNAGHTML1047e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47" y="-127907"/>
            <a:ext cx="9302451" cy="698590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733800" y="5181600"/>
            <a:ext cx="914400" cy="7622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7" name="Oval 6"/>
          <p:cNvSpPr/>
          <p:nvPr/>
        </p:nvSpPr>
        <p:spPr>
          <a:xfrm>
            <a:off x="7686438" y="5257800"/>
            <a:ext cx="599838" cy="7622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8" name="Rectangular Callout 7"/>
          <p:cNvSpPr/>
          <p:nvPr/>
        </p:nvSpPr>
        <p:spPr>
          <a:xfrm>
            <a:off x="1828800" y="4244633"/>
            <a:ext cx="1504476" cy="1318075"/>
          </a:xfrm>
          <a:prstGeom prst="wedgeRectCallout">
            <a:avLst>
              <a:gd name="adj1" fmla="val 95508"/>
              <a:gd name="adj2" fmla="val 54794"/>
            </a:avLst>
          </a:prstGeom>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r>
              <a:rPr lang="en-US" dirty="0" smtClean="0">
                <a:solidFill>
                  <a:schemeClr val="bg1"/>
                </a:solidFill>
              </a:rPr>
              <a:t>Was this a continuation of the same action? </a:t>
            </a:r>
            <a:endParaRPr lang="en-US" dirty="0">
              <a:solidFill>
                <a:schemeClr val="bg1"/>
              </a:solidFill>
            </a:endParaRPr>
          </a:p>
        </p:txBody>
      </p:sp>
      <p:sp>
        <p:nvSpPr>
          <p:cNvPr id="9" name="Oval 8"/>
          <p:cNvSpPr/>
          <p:nvPr/>
        </p:nvSpPr>
        <p:spPr>
          <a:xfrm>
            <a:off x="6477000" y="5257800"/>
            <a:ext cx="1133238" cy="7622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0" name="Rectangular Callout 9"/>
          <p:cNvSpPr/>
          <p:nvPr/>
        </p:nvSpPr>
        <p:spPr>
          <a:xfrm>
            <a:off x="685800" y="1066799"/>
            <a:ext cx="1590438" cy="1218021"/>
          </a:xfrm>
          <a:prstGeom prst="wedgeRectCallout">
            <a:avLst>
              <a:gd name="adj1" fmla="val 75988"/>
              <a:gd name="adj2" fmla="val 117477"/>
            </a:avLst>
          </a:prstGeom>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r>
              <a:rPr lang="en-US" dirty="0" smtClean="0"/>
              <a:t>Drilldown on Student ID to View Student Level Data</a:t>
            </a:r>
            <a:endParaRPr lang="en-US" dirty="0"/>
          </a:p>
        </p:txBody>
      </p:sp>
    </p:spTree>
    <p:extLst>
      <p:ext uri="{BB962C8B-B14F-4D97-AF65-F5344CB8AC3E}">
        <p14:creationId xmlns:p14="http://schemas.microsoft.com/office/powerpoint/2010/main" val="423231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idx="1"/>
          </p:nvPr>
        </p:nvSpPr>
        <p:spPr/>
        <p:txBody>
          <a:bodyPr/>
          <a:lstStyle/>
          <a:p>
            <a:r>
              <a:rPr lang="en-US" dirty="0" smtClean="0"/>
              <a:t>Bonnie Dye</a:t>
            </a:r>
          </a:p>
          <a:p>
            <a:pPr lvl="1"/>
            <a:r>
              <a:rPr lang="en-US" dirty="0" smtClean="0"/>
              <a:t>Georgia</a:t>
            </a:r>
          </a:p>
          <a:p>
            <a:r>
              <a:rPr lang="en-US" dirty="0" smtClean="0"/>
              <a:t>Nick Easter</a:t>
            </a:r>
          </a:p>
          <a:p>
            <a:pPr lvl="1"/>
            <a:r>
              <a:rPr lang="en-US" dirty="0" smtClean="0"/>
              <a:t>Kentucky</a:t>
            </a:r>
          </a:p>
          <a:p>
            <a:r>
              <a:rPr lang="en-US" dirty="0" smtClean="0"/>
              <a:t>Shiyloh Duncan-Becerril</a:t>
            </a:r>
          </a:p>
          <a:p>
            <a:pPr lvl="1"/>
            <a:r>
              <a:rPr lang="en-US" dirty="0" smtClean="0"/>
              <a:t>California</a:t>
            </a:r>
          </a:p>
        </p:txBody>
      </p:sp>
    </p:spTree>
    <p:extLst>
      <p:ext uri="{BB962C8B-B14F-4D97-AF65-F5344CB8AC3E}">
        <p14:creationId xmlns:p14="http://schemas.microsoft.com/office/powerpoint/2010/main" val="1707682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7181"/>
            <a:ext cx="8991600" cy="769441"/>
          </a:xfrm>
          <a:prstGeom prst="rect">
            <a:avLst/>
          </a:prstGeom>
          <a:noFill/>
        </p:spPr>
        <p:txBody>
          <a:bodyPr wrap="square" rtlCol="0">
            <a:spAutoFit/>
          </a:bodyPr>
          <a:lstStyle/>
          <a:p>
            <a:pPr algn="ctr"/>
            <a:r>
              <a:rPr lang="en-US" sz="4400" dirty="0" smtClean="0"/>
              <a:t>Ongoing Technical Assistance</a:t>
            </a:r>
            <a:endParaRPr lang="en-US" sz="4400" dirty="0"/>
          </a:p>
        </p:txBody>
      </p:sp>
      <p:sp>
        <p:nvSpPr>
          <p:cNvPr id="3" name="TextBox 2"/>
          <p:cNvSpPr txBox="1"/>
          <p:nvPr/>
        </p:nvSpPr>
        <p:spPr>
          <a:xfrm>
            <a:off x="10058400" y="2581617"/>
            <a:ext cx="1752600" cy="369332"/>
          </a:xfrm>
          <a:prstGeom prst="rect">
            <a:avLst/>
          </a:prstGeom>
          <a:noFill/>
        </p:spPr>
        <p:txBody>
          <a:bodyPr wrap="square" rtlCol="0">
            <a:spAutoFit/>
          </a:bodyPr>
          <a:lstStyle/>
          <a:p>
            <a:r>
              <a:rPr lang="en-US" b="1" dirty="0" smtClean="0"/>
              <a:t>Help Desk</a:t>
            </a:r>
            <a:endParaRPr lang="en-US" b="1" dirty="0"/>
          </a:p>
        </p:txBody>
      </p:sp>
      <p:sp>
        <p:nvSpPr>
          <p:cNvPr id="9" name="Flowchart: Connector 8"/>
          <p:cNvSpPr/>
          <p:nvPr/>
        </p:nvSpPr>
        <p:spPr>
          <a:xfrm>
            <a:off x="914400" y="1905000"/>
            <a:ext cx="1905000" cy="18288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Help desk</a:t>
            </a:r>
            <a:endParaRPr lang="en-US" sz="2000" b="1" dirty="0">
              <a:solidFill>
                <a:schemeClr val="tx1"/>
              </a:solidFill>
            </a:endParaRPr>
          </a:p>
        </p:txBody>
      </p:sp>
      <p:sp>
        <p:nvSpPr>
          <p:cNvPr id="10" name="Flowchart: Connector 9"/>
          <p:cNvSpPr/>
          <p:nvPr/>
        </p:nvSpPr>
        <p:spPr>
          <a:xfrm>
            <a:off x="3810000" y="1404327"/>
            <a:ext cx="19050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Age 6 -21 Environment Calculator</a:t>
            </a:r>
            <a:endParaRPr lang="en-US" sz="1400" b="1" dirty="0">
              <a:solidFill>
                <a:schemeClr val="tx1"/>
              </a:solidFill>
            </a:endParaRPr>
          </a:p>
        </p:txBody>
      </p:sp>
      <p:sp>
        <p:nvSpPr>
          <p:cNvPr id="11" name="Flowchart: Connector 10"/>
          <p:cNvSpPr/>
          <p:nvPr/>
        </p:nvSpPr>
        <p:spPr>
          <a:xfrm>
            <a:off x="3581400" y="3080727"/>
            <a:ext cx="1905000" cy="1872273"/>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Special Education Leadership Conference</a:t>
            </a:r>
            <a:endParaRPr lang="en-US" sz="1600" b="1" dirty="0">
              <a:solidFill>
                <a:schemeClr val="tx1"/>
              </a:solidFill>
            </a:endParaRPr>
          </a:p>
        </p:txBody>
      </p:sp>
      <p:sp>
        <p:nvSpPr>
          <p:cNvPr id="12" name="Flowchart: Connector 11"/>
          <p:cNvSpPr/>
          <p:nvPr/>
        </p:nvSpPr>
        <p:spPr>
          <a:xfrm>
            <a:off x="5116830" y="2242527"/>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Monthly TA Calls</a:t>
            </a:r>
            <a:endParaRPr lang="en-US" sz="2000" b="1" dirty="0">
              <a:solidFill>
                <a:schemeClr val="tx1"/>
              </a:solidFill>
            </a:endParaRPr>
          </a:p>
        </p:txBody>
      </p:sp>
      <p:sp>
        <p:nvSpPr>
          <p:cNvPr id="13" name="Flowchart: Connector 12"/>
          <p:cNvSpPr/>
          <p:nvPr/>
        </p:nvSpPr>
        <p:spPr>
          <a:xfrm>
            <a:off x="6019800" y="507873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Friday Blast</a:t>
            </a:r>
            <a:endParaRPr lang="en-US" sz="2000" b="1" dirty="0">
              <a:solidFill>
                <a:schemeClr val="tx1"/>
              </a:solidFill>
            </a:endParaRPr>
          </a:p>
        </p:txBody>
      </p:sp>
      <p:sp>
        <p:nvSpPr>
          <p:cNvPr id="14" name="Flowchart: Connector 13"/>
          <p:cNvSpPr/>
          <p:nvPr/>
        </p:nvSpPr>
        <p:spPr>
          <a:xfrm>
            <a:off x="762000" y="424053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GOIEP </a:t>
            </a:r>
            <a:endParaRPr lang="en-US" sz="2000" b="1" dirty="0">
              <a:solidFill>
                <a:schemeClr val="tx1"/>
              </a:solidFill>
            </a:endParaRPr>
          </a:p>
        </p:txBody>
      </p:sp>
      <p:sp>
        <p:nvSpPr>
          <p:cNvPr id="15" name="Flowchart: Connector 14"/>
          <p:cNvSpPr/>
          <p:nvPr/>
        </p:nvSpPr>
        <p:spPr>
          <a:xfrm>
            <a:off x="5486400" y="3505200"/>
            <a:ext cx="2133600" cy="187833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Special Education Leadership Academy</a:t>
            </a:r>
            <a:endParaRPr lang="en-US" b="1" dirty="0">
              <a:solidFill>
                <a:schemeClr val="tx1"/>
              </a:solidFill>
            </a:endParaRPr>
          </a:p>
        </p:txBody>
      </p:sp>
      <p:sp>
        <p:nvSpPr>
          <p:cNvPr id="16" name="Flowchart: Connector 15"/>
          <p:cNvSpPr/>
          <p:nvPr/>
        </p:nvSpPr>
        <p:spPr>
          <a:xfrm>
            <a:off x="6705600" y="836622"/>
            <a:ext cx="19431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Data Conference</a:t>
            </a:r>
            <a:endParaRPr lang="en-US" sz="1600" b="1" dirty="0">
              <a:solidFill>
                <a:schemeClr val="tx1"/>
              </a:solidFill>
            </a:endParaRPr>
          </a:p>
        </p:txBody>
      </p:sp>
      <p:sp>
        <p:nvSpPr>
          <p:cNvPr id="17" name="Flowchart: Connector 16"/>
          <p:cNvSpPr/>
          <p:nvPr/>
        </p:nvSpPr>
        <p:spPr>
          <a:xfrm>
            <a:off x="2487930" y="518160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Year to Year Change Reports</a:t>
            </a:r>
            <a:endParaRPr lang="en-US" sz="2000" b="1" dirty="0">
              <a:solidFill>
                <a:schemeClr val="tx1"/>
              </a:solidFill>
            </a:endParaRPr>
          </a:p>
        </p:txBody>
      </p:sp>
      <p:sp>
        <p:nvSpPr>
          <p:cNvPr id="18" name="Flowchart: Connector 17"/>
          <p:cNvSpPr/>
          <p:nvPr/>
        </p:nvSpPr>
        <p:spPr>
          <a:xfrm>
            <a:off x="3935730" y="454533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GLRS/</a:t>
            </a:r>
          </a:p>
          <a:p>
            <a:pPr algn="ctr"/>
            <a:r>
              <a:rPr lang="en-US" sz="2000" b="1" dirty="0" smtClean="0">
                <a:solidFill>
                  <a:schemeClr val="tx1"/>
                </a:solidFill>
              </a:rPr>
              <a:t>District Liaison Training</a:t>
            </a:r>
          </a:p>
          <a:p>
            <a:pPr algn="ctr"/>
            <a:r>
              <a:rPr lang="en-US" sz="2000" b="1" dirty="0" smtClean="0">
                <a:solidFill>
                  <a:schemeClr val="tx1"/>
                </a:solidFill>
              </a:rPr>
              <a:t> </a:t>
            </a:r>
            <a:endParaRPr lang="en-US" sz="2000" b="1" dirty="0">
              <a:solidFill>
                <a:schemeClr val="tx1"/>
              </a:solidFill>
            </a:endParaRPr>
          </a:p>
        </p:txBody>
      </p:sp>
      <p:sp>
        <p:nvSpPr>
          <p:cNvPr id="19" name="Flowchart: Connector 18"/>
          <p:cNvSpPr/>
          <p:nvPr/>
        </p:nvSpPr>
        <p:spPr>
          <a:xfrm>
            <a:off x="1954530" y="327660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Data Reports</a:t>
            </a:r>
            <a:endParaRPr lang="en-US" sz="2000" b="1" dirty="0">
              <a:solidFill>
                <a:schemeClr val="tx1"/>
              </a:solidFill>
            </a:endParaRPr>
          </a:p>
        </p:txBody>
      </p:sp>
      <p:sp>
        <p:nvSpPr>
          <p:cNvPr id="20" name="Flowchart: Connector 19"/>
          <p:cNvSpPr/>
          <p:nvPr/>
        </p:nvSpPr>
        <p:spPr>
          <a:xfrm>
            <a:off x="2487930" y="1404327"/>
            <a:ext cx="193167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Age 3-5 Environment Calculator</a:t>
            </a:r>
            <a:endParaRPr lang="en-US" sz="1400" b="1" dirty="0">
              <a:solidFill>
                <a:schemeClr val="tx1"/>
              </a:solidFill>
            </a:endParaRPr>
          </a:p>
        </p:txBody>
      </p:sp>
      <p:sp>
        <p:nvSpPr>
          <p:cNvPr id="21" name="Flowchart: Connector 20"/>
          <p:cNvSpPr/>
          <p:nvPr/>
        </p:nvSpPr>
        <p:spPr>
          <a:xfrm>
            <a:off x="1295400" y="836622"/>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Phone Calls</a:t>
            </a:r>
            <a:endParaRPr lang="en-US" sz="2000" b="1" dirty="0">
              <a:solidFill>
                <a:schemeClr val="tx1"/>
              </a:solidFill>
            </a:endParaRPr>
          </a:p>
        </p:txBody>
      </p:sp>
      <p:sp>
        <p:nvSpPr>
          <p:cNvPr id="22" name="Flowchart: Connector 21"/>
          <p:cNvSpPr/>
          <p:nvPr/>
        </p:nvSpPr>
        <p:spPr>
          <a:xfrm>
            <a:off x="7048500" y="3505200"/>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Emails</a:t>
            </a:r>
            <a:endParaRPr lang="en-US" sz="2000" b="1" dirty="0">
              <a:solidFill>
                <a:schemeClr val="tx1"/>
              </a:solidFill>
            </a:endParaRPr>
          </a:p>
        </p:txBody>
      </p:sp>
      <p:sp>
        <p:nvSpPr>
          <p:cNvPr id="23" name="Flowchart: Connector 22"/>
          <p:cNvSpPr/>
          <p:nvPr/>
        </p:nvSpPr>
        <p:spPr>
          <a:xfrm>
            <a:off x="76200" y="2983676"/>
            <a:ext cx="1885950" cy="1740724"/>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Data Collection Worksheets</a:t>
            </a:r>
            <a:endParaRPr lang="en-US" sz="1600" b="1" dirty="0">
              <a:solidFill>
                <a:schemeClr val="tx1"/>
              </a:solidFill>
            </a:endParaRPr>
          </a:p>
        </p:txBody>
      </p:sp>
      <p:sp>
        <p:nvSpPr>
          <p:cNvPr id="24" name="Flowchart: Connector 23"/>
          <p:cNvSpPr/>
          <p:nvPr/>
        </p:nvSpPr>
        <p:spPr>
          <a:xfrm>
            <a:off x="6896100" y="2112748"/>
            <a:ext cx="1905000" cy="1849651"/>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Warnings/Errors</a:t>
            </a:r>
            <a:endParaRPr lang="en-US" sz="2000" b="1" dirty="0">
              <a:solidFill>
                <a:schemeClr val="tx1"/>
              </a:solidFill>
            </a:endParaRPr>
          </a:p>
        </p:txBody>
      </p:sp>
      <p:sp>
        <p:nvSpPr>
          <p:cNvPr id="25" name="Flowchart: Connector 24"/>
          <p:cNvSpPr/>
          <p:nvPr/>
        </p:nvSpPr>
        <p:spPr>
          <a:xfrm>
            <a:off x="5143500" y="836622"/>
            <a:ext cx="1752600" cy="167640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Preschool Outcomes Collection Tool</a:t>
            </a:r>
            <a:endParaRPr lang="en-US" sz="1600" b="1" dirty="0">
              <a:solidFill>
                <a:schemeClr val="tx1"/>
              </a:solidFill>
            </a:endParaRPr>
          </a:p>
        </p:txBody>
      </p:sp>
    </p:spTree>
    <p:extLst>
      <p:ext uri="{BB962C8B-B14F-4D97-AF65-F5344CB8AC3E}">
        <p14:creationId xmlns:p14="http://schemas.microsoft.com/office/powerpoint/2010/main" val="5116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371600" y="1295400"/>
            <a:ext cx="6172200" cy="4572000"/>
            <a:chOff x="2743200" y="1866900"/>
            <a:chExt cx="3657600" cy="3124200"/>
          </a:xfrm>
          <a:effectLst>
            <a:outerShdw blurRad="50800" dist="38100" dir="2700000" sx="103000" sy="103000" algn="tl" rotWithShape="0">
              <a:prstClr val="black">
                <a:alpha val="40000"/>
              </a:prstClr>
            </a:outerShdw>
          </a:effectLst>
          <a:scene3d>
            <a:camera prst="perspectiveRelaxed"/>
            <a:lightRig rig="balanced" dir="t"/>
          </a:scene3d>
        </p:grpSpPr>
        <p:sp>
          <p:nvSpPr>
            <p:cNvPr id="13" name="Block Arc 12"/>
            <p:cNvSpPr/>
            <p:nvPr/>
          </p:nvSpPr>
          <p:spPr>
            <a:xfrm>
              <a:off x="2743200" y="1866900"/>
              <a:ext cx="3657600" cy="3124200"/>
            </a:xfrm>
            <a:prstGeom prst="blockArc">
              <a:avLst>
                <a:gd name="adj1" fmla="val 10836096"/>
                <a:gd name="adj2" fmla="val 16139290"/>
                <a:gd name="adj3" fmla="val 12780"/>
              </a:avLst>
            </a:prstGeom>
            <a:ln w="57150">
              <a:solidFill>
                <a:schemeClr val="bg1"/>
              </a:solidFill>
            </a:ln>
            <a:sp3d extrusionH="381000" prstMaterial="dkEdge">
              <a:bevelT w="139700" prst="cross"/>
              <a:extrusionClr>
                <a:schemeClr val="bg2">
                  <a:lumMod val="75000"/>
                </a:schemeClr>
              </a:extrusionClr>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0" name="Block Arc 19"/>
            <p:cNvSpPr/>
            <p:nvPr/>
          </p:nvSpPr>
          <p:spPr>
            <a:xfrm flipH="1" flipV="1">
              <a:off x="2743200" y="1866900"/>
              <a:ext cx="3657600" cy="3124200"/>
            </a:xfrm>
            <a:prstGeom prst="blockArc">
              <a:avLst>
                <a:gd name="adj1" fmla="val 10836096"/>
                <a:gd name="adj2" fmla="val 16139290"/>
                <a:gd name="adj3" fmla="val 12780"/>
              </a:avLst>
            </a:prstGeom>
            <a:ln w="57150">
              <a:solidFill>
                <a:schemeClr val="bg1"/>
              </a:solidFill>
            </a:ln>
            <a:sp3d extrusionH="381000" prstMaterial="dkEdge">
              <a:bevelT w="139700" prst="cross"/>
              <a:extrusionClr>
                <a:schemeClr val="bg2">
                  <a:lumMod val="75000"/>
                </a:schemeClr>
              </a:extrusion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1" name="Block Arc 20"/>
            <p:cNvSpPr/>
            <p:nvPr/>
          </p:nvSpPr>
          <p:spPr>
            <a:xfrm flipH="1">
              <a:off x="2743200" y="1866900"/>
              <a:ext cx="3657600" cy="3124200"/>
            </a:xfrm>
            <a:prstGeom prst="blockArc">
              <a:avLst>
                <a:gd name="adj1" fmla="val 10836096"/>
                <a:gd name="adj2" fmla="val 16139290"/>
                <a:gd name="adj3" fmla="val 12780"/>
              </a:avLst>
            </a:prstGeom>
            <a:ln w="57150">
              <a:solidFill>
                <a:schemeClr val="bg1"/>
              </a:solidFill>
            </a:ln>
            <a:effectLst/>
            <a:sp3d extrusionH="381000" prstMaterial="dkEdge">
              <a:bevelT w="88900" h="88900" prst="cross"/>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2" name="Block Arc 21"/>
            <p:cNvSpPr/>
            <p:nvPr/>
          </p:nvSpPr>
          <p:spPr>
            <a:xfrm flipV="1">
              <a:off x="2743200" y="1866900"/>
              <a:ext cx="3657600" cy="3124200"/>
            </a:xfrm>
            <a:prstGeom prst="blockArc">
              <a:avLst>
                <a:gd name="adj1" fmla="val 10836096"/>
                <a:gd name="adj2" fmla="val 16139290"/>
                <a:gd name="adj3" fmla="val 12780"/>
              </a:avLst>
            </a:prstGeom>
            <a:solidFill>
              <a:schemeClr val="bg2">
                <a:lumMod val="50000"/>
              </a:schemeClr>
            </a:solidFill>
            <a:ln w="57150">
              <a:solidFill>
                <a:schemeClr val="bg1"/>
              </a:solidFill>
            </a:ln>
            <a:effectLst/>
            <a:sp3d extrusionH="381000" prstMaterial="dkEdge">
              <a:bevelT w="88900" h="88900" prst="cross"/>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grpSp>
      <p:sp>
        <p:nvSpPr>
          <p:cNvPr id="24" name="Flowchart: Connector 23">
            <a:hlinkClick r:id="rId2" action="ppaction://hlinksldjump"/>
          </p:cNvPr>
          <p:cNvSpPr/>
          <p:nvPr/>
        </p:nvSpPr>
        <p:spPr>
          <a:xfrm>
            <a:off x="5943600" y="2590800"/>
            <a:ext cx="133350" cy="133350"/>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5" name="Flowchart: Connector 24">
            <a:hlinkClick r:id="rId3" action="ppaction://hlinksldjump"/>
          </p:cNvPr>
          <p:cNvSpPr/>
          <p:nvPr/>
        </p:nvSpPr>
        <p:spPr>
          <a:xfrm>
            <a:off x="6177915" y="4638675"/>
            <a:ext cx="133350" cy="133350"/>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6" name="Flowchart: Connector 25">
            <a:hlinkClick r:id="rId4" action="ppaction://hlinksldjump"/>
          </p:cNvPr>
          <p:cNvSpPr/>
          <p:nvPr/>
        </p:nvSpPr>
        <p:spPr>
          <a:xfrm>
            <a:off x="2514600" y="4572000"/>
            <a:ext cx="133350" cy="133350"/>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7" name="Flowchart: Connector 26">
            <a:hlinkClick r:id="rId5" action="ppaction://hlinksldjump"/>
          </p:cNvPr>
          <p:cNvSpPr/>
          <p:nvPr/>
        </p:nvSpPr>
        <p:spPr>
          <a:xfrm>
            <a:off x="2680335" y="2657475"/>
            <a:ext cx="133350" cy="133350"/>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tx1"/>
              </a:solidFill>
            </a:endParaRPr>
          </a:p>
        </p:txBody>
      </p:sp>
      <p:sp>
        <p:nvSpPr>
          <p:cNvPr id="28" name="Title 27"/>
          <p:cNvSpPr>
            <a:spLocks noGrp="1"/>
          </p:cNvSpPr>
          <p:nvPr>
            <p:ph type="title"/>
          </p:nvPr>
        </p:nvSpPr>
        <p:spPr/>
        <p:txBody>
          <a:bodyPr/>
          <a:lstStyle/>
          <a:p>
            <a:r>
              <a:rPr lang="en-US" dirty="0" smtClean="0"/>
              <a:t>Georgia EDFacts Database</a:t>
            </a:r>
            <a:endParaRPr lang="en-US" dirty="0"/>
          </a:p>
        </p:txBody>
      </p:sp>
      <p:grpSp>
        <p:nvGrpSpPr>
          <p:cNvPr id="33" name="Group 32"/>
          <p:cNvGrpSpPr/>
          <p:nvPr/>
        </p:nvGrpSpPr>
        <p:grpSpPr>
          <a:xfrm>
            <a:off x="6010275" y="2057400"/>
            <a:ext cx="2600325" cy="533400"/>
            <a:chOff x="6010275" y="2057400"/>
            <a:chExt cx="923925" cy="533400"/>
          </a:xfrm>
        </p:grpSpPr>
        <p:cxnSp>
          <p:nvCxnSpPr>
            <p:cNvPr id="30" name="Straight Connector 29"/>
            <p:cNvCxnSpPr/>
            <p:nvPr/>
          </p:nvCxnSpPr>
          <p:spPr>
            <a:xfrm flipV="1">
              <a:off x="6010275" y="2057400"/>
              <a:ext cx="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10275" y="2057400"/>
              <a:ext cx="92392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5884544" y="1749623"/>
            <a:ext cx="3183256" cy="338554"/>
          </a:xfrm>
          <a:prstGeom prst="rect">
            <a:avLst/>
          </a:prstGeom>
          <a:noFill/>
        </p:spPr>
        <p:txBody>
          <a:bodyPr wrap="square" rtlCol="0">
            <a:spAutoFit/>
          </a:bodyPr>
          <a:lstStyle/>
          <a:p>
            <a:r>
              <a:rPr lang="en-US" sz="1600" b="1" dirty="0" smtClean="0"/>
              <a:t>Reports for Program Office Review</a:t>
            </a:r>
            <a:endParaRPr lang="en-US" sz="1600" b="1" dirty="0"/>
          </a:p>
        </p:txBody>
      </p:sp>
      <p:sp>
        <p:nvSpPr>
          <p:cNvPr id="35" name="TextBox 34"/>
          <p:cNvSpPr txBox="1"/>
          <p:nvPr/>
        </p:nvSpPr>
        <p:spPr>
          <a:xfrm>
            <a:off x="6674167" y="2139434"/>
            <a:ext cx="2088833" cy="584775"/>
          </a:xfrm>
          <a:prstGeom prst="rect">
            <a:avLst/>
          </a:prstGeom>
          <a:noFill/>
        </p:spPr>
        <p:txBody>
          <a:bodyPr wrap="square" rtlCol="0">
            <a:spAutoFit/>
          </a:bodyPr>
          <a:lstStyle/>
          <a:p>
            <a:r>
              <a:rPr lang="en-US" sz="1600" b="1" dirty="0" smtClean="0"/>
              <a:t>SEA, LEA, School</a:t>
            </a:r>
          </a:p>
          <a:p>
            <a:r>
              <a:rPr lang="en-US" sz="1600" b="1" dirty="0" smtClean="0"/>
              <a:t>Cell by Cell Analysis</a:t>
            </a:r>
            <a:endParaRPr lang="en-US" sz="1600" b="1" dirty="0"/>
          </a:p>
        </p:txBody>
      </p:sp>
      <p:grpSp>
        <p:nvGrpSpPr>
          <p:cNvPr id="47" name="Group 46"/>
          <p:cNvGrpSpPr/>
          <p:nvPr/>
        </p:nvGrpSpPr>
        <p:grpSpPr>
          <a:xfrm>
            <a:off x="6244590" y="4772025"/>
            <a:ext cx="2366010" cy="1095375"/>
            <a:chOff x="6244590" y="4772025"/>
            <a:chExt cx="2366010" cy="1095375"/>
          </a:xfrm>
        </p:grpSpPr>
        <p:cxnSp>
          <p:nvCxnSpPr>
            <p:cNvPr id="44" name="Straight Connector 43"/>
            <p:cNvCxnSpPr/>
            <p:nvPr/>
          </p:nvCxnSpPr>
          <p:spPr>
            <a:xfrm>
              <a:off x="6244590" y="4772025"/>
              <a:ext cx="0" cy="109537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44590" y="5867400"/>
              <a:ext cx="236601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172200" y="5528846"/>
            <a:ext cx="2819400" cy="338554"/>
          </a:xfrm>
          <a:prstGeom prst="rect">
            <a:avLst/>
          </a:prstGeom>
          <a:noFill/>
        </p:spPr>
        <p:txBody>
          <a:bodyPr wrap="square" rtlCol="0">
            <a:spAutoFit/>
          </a:bodyPr>
          <a:lstStyle/>
          <a:p>
            <a:r>
              <a:rPr lang="en-US" sz="1600" b="1" dirty="0" smtClean="0"/>
              <a:t>Prior Year Comparison Reports</a:t>
            </a:r>
            <a:endParaRPr lang="en-US" sz="1600" b="1" dirty="0"/>
          </a:p>
        </p:txBody>
      </p:sp>
      <p:sp>
        <p:nvSpPr>
          <p:cNvPr id="49" name="TextBox 48"/>
          <p:cNvSpPr txBox="1"/>
          <p:nvPr/>
        </p:nvSpPr>
        <p:spPr>
          <a:xfrm>
            <a:off x="7010400" y="5943600"/>
            <a:ext cx="1981200" cy="830997"/>
          </a:xfrm>
          <a:prstGeom prst="rect">
            <a:avLst/>
          </a:prstGeom>
          <a:noFill/>
        </p:spPr>
        <p:txBody>
          <a:bodyPr wrap="square" rtlCol="0">
            <a:spAutoFit/>
          </a:bodyPr>
          <a:lstStyle/>
          <a:p>
            <a:r>
              <a:rPr lang="en-US" sz="1600" b="1" dirty="0" smtClean="0"/>
              <a:t>SEA, LEA, School</a:t>
            </a:r>
          </a:p>
          <a:p>
            <a:r>
              <a:rPr lang="en-US" sz="1600" b="1" dirty="0" err="1" smtClean="0"/>
              <a:t>Nsize</a:t>
            </a:r>
            <a:r>
              <a:rPr lang="en-US" sz="1600" b="1" dirty="0" smtClean="0"/>
              <a:t> and % Change</a:t>
            </a:r>
          </a:p>
          <a:p>
            <a:r>
              <a:rPr lang="en-US" sz="1600" b="1" dirty="0" smtClean="0"/>
              <a:t>Cell by Cell Analysis</a:t>
            </a:r>
            <a:endParaRPr lang="en-US" sz="1600" b="1" dirty="0"/>
          </a:p>
        </p:txBody>
      </p:sp>
      <p:grpSp>
        <p:nvGrpSpPr>
          <p:cNvPr id="50" name="Group 49"/>
          <p:cNvGrpSpPr/>
          <p:nvPr/>
        </p:nvGrpSpPr>
        <p:grpSpPr>
          <a:xfrm flipH="1">
            <a:off x="146685" y="2088177"/>
            <a:ext cx="2600325" cy="533400"/>
            <a:chOff x="6010275" y="2057400"/>
            <a:chExt cx="923925" cy="533400"/>
          </a:xfrm>
        </p:grpSpPr>
        <p:cxnSp>
          <p:nvCxnSpPr>
            <p:cNvPr id="51" name="Straight Connector 50"/>
            <p:cNvCxnSpPr/>
            <p:nvPr/>
          </p:nvCxnSpPr>
          <p:spPr>
            <a:xfrm flipV="1">
              <a:off x="6010275" y="2057400"/>
              <a:ext cx="0" cy="533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10275" y="2057400"/>
              <a:ext cx="923925"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150495" y="1795046"/>
            <a:ext cx="1383030" cy="338554"/>
          </a:xfrm>
          <a:prstGeom prst="rect">
            <a:avLst/>
          </a:prstGeom>
          <a:noFill/>
        </p:spPr>
        <p:txBody>
          <a:bodyPr wrap="square" rtlCol="0">
            <a:spAutoFit/>
          </a:bodyPr>
          <a:lstStyle/>
          <a:p>
            <a:r>
              <a:rPr lang="en-US" sz="1600" b="1" dirty="0" smtClean="0"/>
              <a:t>Category Sets</a:t>
            </a:r>
            <a:endParaRPr lang="en-US" sz="1600" b="1" dirty="0"/>
          </a:p>
        </p:txBody>
      </p:sp>
      <p:sp>
        <p:nvSpPr>
          <p:cNvPr id="55" name="TextBox 54"/>
          <p:cNvSpPr txBox="1"/>
          <p:nvPr/>
        </p:nvSpPr>
        <p:spPr>
          <a:xfrm>
            <a:off x="224790" y="2139434"/>
            <a:ext cx="2088833" cy="1323439"/>
          </a:xfrm>
          <a:prstGeom prst="rect">
            <a:avLst/>
          </a:prstGeom>
          <a:noFill/>
        </p:spPr>
        <p:txBody>
          <a:bodyPr wrap="square" rtlCol="0">
            <a:spAutoFit/>
          </a:bodyPr>
          <a:lstStyle/>
          <a:p>
            <a:r>
              <a:rPr lang="en-US" sz="1600" b="1" dirty="0" smtClean="0"/>
              <a:t>SEA</a:t>
            </a:r>
          </a:p>
          <a:p>
            <a:r>
              <a:rPr lang="en-US" sz="1600" b="1" dirty="0" smtClean="0"/>
              <a:t>Total Records by: Category Set </a:t>
            </a:r>
          </a:p>
          <a:p>
            <a:r>
              <a:rPr lang="en-US" sz="1600" b="1" dirty="0" smtClean="0"/>
              <a:t>Subtotal</a:t>
            </a:r>
          </a:p>
          <a:p>
            <a:r>
              <a:rPr lang="en-US" sz="1600" b="1" dirty="0" smtClean="0"/>
              <a:t>Total</a:t>
            </a:r>
            <a:endParaRPr lang="en-US" sz="1600" b="1" dirty="0"/>
          </a:p>
        </p:txBody>
      </p:sp>
      <p:grpSp>
        <p:nvGrpSpPr>
          <p:cNvPr id="56" name="Group 55"/>
          <p:cNvGrpSpPr/>
          <p:nvPr/>
        </p:nvGrpSpPr>
        <p:grpSpPr>
          <a:xfrm flipH="1" flipV="1">
            <a:off x="114301" y="4705350"/>
            <a:ext cx="2476499" cy="1090196"/>
            <a:chOff x="6010275" y="2057400"/>
            <a:chExt cx="923925" cy="533400"/>
          </a:xfrm>
        </p:grpSpPr>
        <p:cxnSp>
          <p:nvCxnSpPr>
            <p:cNvPr id="57" name="Straight Connector 56"/>
            <p:cNvCxnSpPr/>
            <p:nvPr/>
          </p:nvCxnSpPr>
          <p:spPr>
            <a:xfrm flipV="1">
              <a:off x="6010275" y="2057400"/>
              <a:ext cx="0" cy="5334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10275" y="2057400"/>
              <a:ext cx="923925"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01930" y="5452646"/>
            <a:ext cx="1703070" cy="338554"/>
          </a:xfrm>
          <a:prstGeom prst="rect">
            <a:avLst/>
          </a:prstGeom>
          <a:noFill/>
        </p:spPr>
        <p:txBody>
          <a:bodyPr wrap="square" rtlCol="0">
            <a:spAutoFit/>
          </a:bodyPr>
          <a:lstStyle/>
          <a:p>
            <a:r>
              <a:rPr lang="en-US" sz="1600" b="1" dirty="0" smtClean="0"/>
              <a:t>Specialty Reports</a:t>
            </a:r>
            <a:endParaRPr lang="en-US" sz="1600" b="1" dirty="0"/>
          </a:p>
        </p:txBody>
      </p:sp>
      <p:sp>
        <p:nvSpPr>
          <p:cNvPr id="60" name="TextBox 59"/>
          <p:cNvSpPr txBox="1"/>
          <p:nvPr/>
        </p:nvSpPr>
        <p:spPr>
          <a:xfrm>
            <a:off x="224790" y="5867697"/>
            <a:ext cx="3787617" cy="584775"/>
          </a:xfrm>
          <a:prstGeom prst="rect">
            <a:avLst/>
          </a:prstGeom>
          <a:noFill/>
        </p:spPr>
        <p:txBody>
          <a:bodyPr wrap="square" rtlCol="0">
            <a:spAutoFit/>
          </a:bodyPr>
          <a:lstStyle/>
          <a:p>
            <a:r>
              <a:rPr lang="en-US" sz="1600" b="1" dirty="0" smtClean="0"/>
              <a:t>175,178,185,188,146 &amp; 004 Summary </a:t>
            </a:r>
          </a:p>
          <a:p>
            <a:r>
              <a:rPr lang="en-US" sz="1600" b="1" dirty="0" smtClean="0"/>
              <a:t>Assessment Results by Disability Area</a:t>
            </a:r>
            <a:endParaRPr lang="en-US" sz="1600" b="1" dirty="0"/>
          </a:p>
        </p:txBody>
      </p:sp>
      <p:sp>
        <p:nvSpPr>
          <p:cNvPr id="61" name="TextBox 60"/>
          <p:cNvSpPr txBox="1"/>
          <p:nvPr/>
        </p:nvSpPr>
        <p:spPr>
          <a:xfrm>
            <a:off x="3420428" y="3462873"/>
            <a:ext cx="2303144" cy="707886"/>
          </a:xfrm>
          <a:prstGeom prst="rect">
            <a:avLst/>
          </a:prstGeom>
          <a:noFill/>
        </p:spPr>
        <p:txBody>
          <a:bodyPr wrap="square" rtlCol="0">
            <a:spAutoFit/>
          </a:bodyPr>
          <a:lstStyle/>
          <a:p>
            <a:pPr algn="ctr"/>
            <a:r>
              <a:rPr lang="en-US" sz="2000" b="1" dirty="0" smtClean="0"/>
              <a:t>Submission Reports </a:t>
            </a:r>
          </a:p>
          <a:p>
            <a:pPr algn="ctr"/>
            <a:r>
              <a:rPr lang="en-US" sz="2000" b="1" dirty="0" smtClean="0"/>
              <a:t>Submission Logs</a:t>
            </a:r>
            <a:endParaRPr lang="en-US" sz="2000" b="1" dirty="0"/>
          </a:p>
        </p:txBody>
      </p:sp>
    </p:spTree>
    <p:extLst>
      <p:ext uri="{BB962C8B-B14F-4D97-AF65-F5344CB8AC3E}">
        <p14:creationId xmlns:p14="http://schemas.microsoft.com/office/powerpoint/2010/main" val="2003975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914"/>
          <a:stretch/>
        </p:blipFill>
        <p:spPr bwMode="auto">
          <a:xfrm>
            <a:off x="0" y="152400"/>
            <a:ext cx="9067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0" y="1676400"/>
            <a:ext cx="2514600" cy="914400"/>
            <a:chOff x="457200" y="1714500"/>
            <a:chExt cx="2514600" cy="914400"/>
          </a:xfrm>
          <a:scene3d>
            <a:camera prst="perspectiveContrastingRightFacing"/>
            <a:lightRig rig="threePt" dir="t"/>
          </a:scene3d>
        </p:grpSpPr>
        <p:sp>
          <p:nvSpPr>
            <p:cNvPr id="15" name="Right Arrow 14"/>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ounded Rectangle 15"/>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60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SEA</a:t>
              </a:r>
            </a:p>
            <a:p>
              <a:pPr algn="ctr"/>
              <a:r>
                <a:rPr lang="en-US" b="1" dirty="0" smtClean="0">
                  <a:solidFill>
                    <a:schemeClr val="tx1"/>
                  </a:solidFill>
                </a:rPr>
                <a:t>LEA </a:t>
              </a:r>
            </a:p>
            <a:p>
              <a:pPr algn="ctr"/>
              <a:r>
                <a:rPr lang="en-US" b="1" dirty="0" smtClean="0">
                  <a:solidFill>
                    <a:schemeClr val="tx1"/>
                  </a:solidFill>
                </a:rPr>
                <a:t>School</a:t>
              </a:r>
            </a:p>
          </p:txBody>
        </p:sp>
      </p:grpSp>
    </p:spTree>
    <p:extLst>
      <p:ext uri="{BB962C8B-B14F-4D97-AF65-F5344CB8AC3E}">
        <p14:creationId xmlns:p14="http://schemas.microsoft.com/office/powerpoint/2010/main" val="3735892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onnie.Dye\AppData\Local\Temp\SNAGHTML81920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11" y="342900"/>
            <a:ext cx="8155766" cy="5791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1714500"/>
            <a:ext cx="2514600" cy="914400"/>
            <a:chOff x="457200" y="1714500"/>
            <a:chExt cx="2514600" cy="914400"/>
          </a:xfrm>
          <a:scene3d>
            <a:camera prst="perspectiveContrastingRightFacing"/>
            <a:lightRig rig="threePt" dir="t"/>
          </a:scene3d>
        </p:grpSpPr>
        <p:sp>
          <p:nvSpPr>
            <p:cNvPr id="4" name="Right Arrow 3"/>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 name="Rounded Rectangle 4"/>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School Level</a:t>
              </a:r>
            </a:p>
          </p:txBody>
        </p:sp>
      </p:grpSp>
      <p:grpSp>
        <p:nvGrpSpPr>
          <p:cNvPr id="6" name="Group 5"/>
          <p:cNvGrpSpPr/>
          <p:nvPr/>
        </p:nvGrpSpPr>
        <p:grpSpPr>
          <a:xfrm>
            <a:off x="5791200" y="2381250"/>
            <a:ext cx="2756388" cy="971550"/>
            <a:chOff x="457200" y="1714500"/>
            <a:chExt cx="2514600" cy="914400"/>
          </a:xfrm>
          <a:scene3d>
            <a:camera prst="perspectiveContrastingRightFacing"/>
            <a:lightRig rig="threePt" dir="t"/>
          </a:scene3d>
        </p:grpSpPr>
        <p:sp>
          <p:nvSpPr>
            <p:cNvPr id="7" name="Right Arrow 6"/>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 name="Rounded Rectangle 7"/>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60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Environment</a:t>
              </a:r>
            </a:p>
          </p:txBody>
        </p:sp>
      </p:grpSp>
      <p:grpSp>
        <p:nvGrpSpPr>
          <p:cNvPr id="9" name="Group 8"/>
          <p:cNvGrpSpPr/>
          <p:nvPr/>
        </p:nvGrpSpPr>
        <p:grpSpPr>
          <a:xfrm>
            <a:off x="5791200" y="2099897"/>
            <a:ext cx="2514600" cy="914400"/>
            <a:chOff x="457200" y="1714500"/>
            <a:chExt cx="2514600" cy="914400"/>
          </a:xfrm>
          <a:scene3d>
            <a:camera prst="perspectiveContrastingRightFacing"/>
            <a:lightRig rig="threePt" dir="t"/>
          </a:scene3d>
        </p:grpSpPr>
        <p:sp>
          <p:nvSpPr>
            <p:cNvPr id="10" name="Right Arrow 9"/>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1" name="Rounded Rectangle 10"/>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Age</a:t>
              </a:r>
            </a:p>
          </p:txBody>
        </p:sp>
      </p:grpSp>
      <p:grpSp>
        <p:nvGrpSpPr>
          <p:cNvPr id="12" name="Group 11"/>
          <p:cNvGrpSpPr/>
          <p:nvPr/>
        </p:nvGrpSpPr>
        <p:grpSpPr>
          <a:xfrm>
            <a:off x="6858000" y="2057400"/>
            <a:ext cx="2514600" cy="914400"/>
            <a:chOff x="457200" y="1714500"/>
            <a:chExt cx="2514600" cy="914400"/>
          </a:xfrm>
          <a:scene3d>
            <a:camera prst="perspectiveContrastingRightFacing"/>
            <a:lightRig rig="threePt" dir="t"/>
          </a:scene3d>
        </p:grpSpPr>
        <p:sp>
          <p:nvSpPr>
            <p:cNvPr id="13" name="Right Arrow 12"/>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ounded Rectangle 13"/>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60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Student Count</a:t>
              </a:r>
            </a:p>
          </p:txBody>
        </p:sp>
      </p:grpSp>
      <p:grpSp>
        <p:nvGrpSpPr>
          <p:cNvPr id="15" name="Group 14"/>
          <p:cNvGrpSpPr/>
          <p:nvPr/>
        </p:nvGrpSpPr>
        <p:grpSpPr>
          <a:xfrm>
            <a:off x="5181600" y="1676400"/>
            <a:ext cx="2971800" cy="990600"/>
            <a:chOff x="457200" y="1714500"/>
            <a:chExt cx="2514600" cy="914400"/>
          </a:xfrm>
          <a:scene3d>
            <a:camera prst="perspectiveContrastingRightFacing"/>
            <a:lightRig rig="threePt" dir="t"/>
          </a:scene3d>
        </p:grpSpPr>
        <p:sp>
          <p:nvSpPr>
            <p:cNvPr id="16" name="Right Arrow 15"/>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ounded Rectangle 16"/>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Disability</a:t>
              </a:r>
            </a:p>
          </p:txBody>
        </p:sp>
      </p:grpSp>
      <p:grpSp>
        <p:nvGrpSpPr>
          <p:cNvPr id="18" name="Group 17"/>
          <p:cNvGrpSpPr/>
          <p:nvPr/>
        </p:nvGrpSpPr>
        <p:grpSpPr>
          <a:xfrm>
            <a:off x="76200" y="1651489"/>
            <a:ext cx="2514600" cy="914400"/>
            <a:chOff x="457200" y="1714500"/>
            <a:chExt cx="2514600" cy="914400"/>
          </a:xfrm>
          <a:scene3d>
            <a:camera prst="perspectiveContrastingRightFacing"/>
            <a:lightRig rig="threePt" dir="t"/>
          </a:scene3d>
        </p:grpSpPr>
        <p:sp>
          <p:nvSpPr>
            <p:cNvPr id="19" name="Right Arrow 18"/>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ounded Rectangle 19"/>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LEA</a:t>
              </a:r>
            </a:p>
          </p:txBody>
        </p:sp>
      </p:grpSp>
      <p:grpSp>
        <p:nvGrpSpPr>
          <p:cNvPr id="21" name="Group 20"/>
          <p:cNvGrpSpPr/>
          <p:nvPr/>
        </p:nvGrpSpPr>
        <p:grpSpPr>
          <a:xfrm>
            <a:off x="1752600" y="1714500"/>
            <a:ext cx="2514600" cy="914400"/>
            <a:chOff x="457200" y="1714500"/>
            <a:chExt cx="2514600" cy="914400"/>
          </a:xfrm>
          <a:scene3d>
            <a:camera prst="perspectiveContrastingRightFacing"/>
            <a:lightRig rig="threePt" dir="t"/>
          </a:scene3d>
        </p:grpSpPr>
        <p:sp>
          <p:nvSpPr>
            <p:cNvPr id="22" name="Right Arrow 21"/>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3" name="Rounded Rectangle 22"/>
            <p:cNvSpPr/>
            <p:nvPr/>
          </p:nvSpPr>
          <p:spPr>
            <a:xfrm>
              <a:off x="990600" y="1714500"/>
              <a:ext cx="1333500" cy="914400"/>
            </a:xfrm>
            <a:prstGeom prst="roundRect">
              <a:avLst>
                <a:gd name="adj" fmla="val 50000"/>
              </a:avLst>
            </a:prstGeom>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School</a:t>
              </a:r>
            </a:p>
          </p:txBody>
        </p:sp>
      </p:grpSp>
      <p:sp>
        <p:nvSpPr>
          <p:cNvPr id="24" name="Oval 23">
            <a:hlinkClick r:id="rId3" action="ppaction://hlinksldjump"/>
          </p:cNvPr>
          <p:cNvSpPr/>
          <p:nvPr/>
        </p:nvSpPr>
        <p:spPr>
          <a:xfrm>
            <a:off x="8058150" y="6553200"/>
            <a:ext cx="95250" cy="152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extLst>
      <p:ext uri="{BB962C8B-B14F-4D97-AF65-F5344CB8AC3E}">
        <p14:creationId xmlns:p14="http://schemas.microsoft.com/office/powerpoint/2010/main" val="31061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 y="76200"/>
            <a:ext cx="9144969" cy="141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 y="1482931"/>
            <a:ext cx="9372600" cy="216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257800" y="1263162"/>
            <a:ext cx="2514600" cy="914400"/>
            <a:chOff x="457200" y="1714500"/>
            <a:chExt cx="2514600" cy="914400"/>
          </a:xfrm>
          <a:scene3d>
            <a:camera prst="perspectiveContrastingRightFacing"/>
            <a:lightRig rig="threePt" dir="t"/>
          </a:scene3d>
        </p:grpSpPr>
        <p:sp>
          <p:nvSpPr>
            <p:cNvPr id="5" name="Right Arrow 4"/>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 name="Rounded Rectangle 5"/>
            <p:cNvSpPr/>
            <p:nvPr/>
          </p:nvSpPr>
          <p:spPr>
            <a:xfrm>
              <a:off x="990600" y="1714500"/>
              <a:ext cx="1333500" cy="914400"/>
            </a:xfrm>
            <a:prstGeom prst="roundRect">
              <a:avLst>
                <a:gd name="adj" fmla="val 50000"/>
              </a:avLst>
            </a:prstGeom>
            <a:solidFill>
              <a:schemeClr val="accent2"/>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Current Year</a:t>
              </a:r>
            </a:p>
          </p:txBody>
        </p:sp>
      </p:grpSp>
      <p:grpSp>
        <p:nvGrpSpPr>
          <p:cNvPr id="7" name="Group 6"/>
          <p:cNvGrpSpPr/>
          <p:nvPr/>
        </p:nvGrpSpPr>
        <p:grpSpPr>
          <a:xfrm>
            <a:off x="6019800" y="1415562"/>
            <a:ext cx="2514600" cy="914400"/>
            <a:chOff x="457200" y="1714500"/>
            <a:chExt cx="2514600" cy="914400"/>
          </a:xfrm>
          <a:scene3d>
            <a:camera prst="perspectiveContrastingRightFacing"/>
            <a:lightRig rig="threePt" dir="t"/>
          </a:scene3d>
        </p:grpSpPr>
        <p:sp>
          <p:nvSpPr>
            <p:cNvPr id="8" name="Right Arrow 7"/>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 name="Rounded Rectangle 8"/>
            <p:cNvSpPr/>
            <p:nvPr/>
          </p:nvSpPr>
          <p:spPr>
            <a:xfrm>
              <a:off x="990600" y="1714500"/>
              <a:ext cx="1333500" cy="914400"/>
            </a:xfrm>
            <a:prstGeom prst="roundRect">
              <a:avLst>
                <a:gd name="adj" fmla="val 50000"/>
              </a:avLst>
            </a:prstGeom>
            <a:solidFill>
              <a:schemeClr val="accent2"/>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Prior Year</a:t>
              </a:r>
            </a:p>
          </p:txBody>
        </p:sp>
      </p:grpSp>
      <p:grpSp>
        <p:nvGrpSpPr>
          <p:cNvPr id="10" name="Group 9"/>
          <p:cNvGrpSpPr/>
          <p:nvPr/>
        </p:nvGrpSpPr>
        <p:grpSpPr>
          <a:xfrm>
            <a:off x="6477000" y="1524000"/>
            <a:ext cx="2514600" cy="914400"/>
            <a:chOff x="457200" y="1714500"/>
            <a:chExt cx="2514600" cy="914400"/>
          </a:xfrm>
          <a:scene3d>
            <a:camera prst="perspectiveContrastingRightFacing"/>
            <a:lightRig rig="threePt" dir="t"/>
          </a:scene3d>
        </p:grpSpPr>
        <p:sp>
          <p:nvSpPr>
            <p:cNvPr id="11" name="Right Arrow 10"/>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Rounded Rectangle 11"/>
            <p:cNvSpPr/>
            <p:nvPr/>
          </p:nvSpPr>
          <p:spPr>
            <a:xfrm>
              <a:off x="990600" y="1714500"/>
              <a:ext cx="1333500" cy="914400"/>
            </a:xfrm>
            <a:prstGeom prst="roundRect">
              <a:avLst>
                <a:gd name="adj" fmla="val 50000"/>
              </a:avLst>
            </a:prstGeom>
            <a:solidFill>
              <a:schemeClr val="accent2"/>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Count Difference</a:t>
              </a:r>
            </a:p>
          </p:txBody>
        </p:sp>
      </p:grpSp>
      <p:grpSp>
        <p:nvGrpSpPr>
          <p:cNvPr id="13" name="Group 12"/>
          <p:cNvGrpSpPr/>
          <p:nvPr/>
        </p:nvGrpSpPr>
        <p:grpSpPr>
          <a:xfrm>
            <a:off x="6553200" y="1752600"/>
            <a:ext cx="2819400" cy="1066800"/>
            <a:chOff x="457200" y="1714500"/>
            <a:chExt cx="2514600" cy="914400"/>
          </a:xfrm>
          <a:scene3d>
            <a:camera prst="perspectiveContrastingRightFacing"/>
            <a:lightRig rig="threePt" dir="t"/>
          </a:scene3d>
        </p:grpSpPr>
        <p:sp>
          <p:nvSpPr>
            <p:cNvPr id="14" name="Right Arrow 13"/>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5" name="Rounded Rectangle 14"/>
            <p:cNvSpPr/>
            <p:nvPr/>
          </p:nvSpPr>
          <p:spPr>
            <a:xfrm>
              <a:off x="990600" y="1714500"/>
              <a:ext cx="1333500" cy="914400"/>
            </a:xfrm>
            <a:prstGeom prst="roundRect">
              <a:avLst>
                <a:gd name="adj" fmla="val 50000"/>
              </a:avLst>
            </a:prstGeom>
            <a:solidFill>
              <a:schemeClr val="accent2"/>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 Difference</a:t>
              </a:r>
            </a:p>
          </p:txBody>
        </p:sp>
      </p:grpSp>
      <p:sp>
        <p:nvSpPr>
          <p:cNvPr id="16" name="Oval 15">
            <a:hlinkClick r:id="rId4" action="ppaction://hlinksldjump"/>
          </p:cNvPr>
          <p:cNvSpPr/>
          <p:nvPr/>
        </p:nvSpPr>
        <p:spPr>
          <a:xfrm>
            <a:off x="8058150" y="6553200"/>
            <a:ext cx="123825" cy="152400"/>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extLst>
      <p:ext uri="{BB962C8B-B14F-4D97-AF65-F5344CB8AC3E}">
        <p14:creationId xmlns:p14="http://schemas.microsoft.com/office/powerpoint/2010/main" val="13774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52400" y="2438400"/>
            <a:ext cx="2514600" cy="914400"/>
            <a:chOff x="457200" y="1714500"/>
            <a:chExt cx="2514600" cy="914400"/>
          </a:xfrm>
          <a:scene3d>
            <a:camera prst="perspectiveContrastingRightFacing"/>
            <a:lightRig rig="threePt" dir="t"/>
          </a:scene3d>
        </p:grpSpPr>
        <p:sp>
          <p:nvSpPr>
            <p:cNvPr id="4" name="Right Arrow 3"/>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 name="Rounded Rectangle 4"/>
            <p:cNvSpPr/>
            <p:nvPr/>
          </p:nvSpPr>
          <p:spPr>
            <a:xfrm>
              <a:off x="990600" y="1714500"/>
              <a:ext cx="1333500" cy="914400"/>
            </a:xfrm>
            <a:prstGeom prst="roundRect">
              <a:avLst>
                <a:gd name="adj" fmla="val 50000"/>
              </a:avLst>
            </a:prstGeom>
            <a:solidFill>
              <a:schemeClr val="accent3">
                <a:lumMod val="75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SEA</a:t>
              </a:r>
            </a:p>
          </p:txBody>
        </p:sp>
      </p:grpSp>
      <p:grpSp>
        <p:nvGrpSpPr>
          <p:cNvPr id="6" name="Group 5"/>
          <p:cNvGrpSpPr/>
          <p:nvPr/>
        </p:nvGrpSpPr>
        <p:grpSpPr>
          <a:xfrm>
            <a:off x="4191000" y="2743200"/>
            <a:ext cx="2514600" cy="914400"/>
            <a:chOff x="457200" y="1714500"/>
            <a:chExt cx="2514600" cy="914400"/>
          </a:xfrm>
          <a:scene3d>
            <a:camera prst="perspectiveContrastingRightFacing"/>
            <a:lightRig rig="threePt" dir="t"/>
          </a:scene3d>
        </p:grpSpPr>
        <p:sp>
          <p:nvSpPr>
            <p:cNvPr id="7" name="Right Arrow 6"/>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 name="Rounded Rectangle 7"/>
            <p:cNvSpPr/>
            <p:nvPr/>
          </p:nvSpPr>
          <p:spPr>
            <a:xfrm>
              <a:off x="990600" y="1714500"/>
              <a:ext cx="1333500" cy="914400"/>
            </a:xfrm>
            <a:prstGeom prst="roundRect">
              <a:avLst>
                <a:gd name="adj" fmla="val 50000"/>
              </a:avLst>
            </a:prstGeom>
            <a:solidFill>
              <a:schemeClr val="accent3">
                <a:lumMod val="75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Student Count</a:t>
              </a:r>
            </a:p>
          </p:txBody>
        </p:sp>
      </p:grpSp>
      <p:grpSp>
        <p:nvGrpSpPr>
          <p:cNvPr id="9" name="Group 8"/>
          <p:cNvGrpSpPr/>
          <p:nvPr/>
        </p:nvGrpSpPr>
        <p:grpSpPr>
          <a:xfrm>
            <a:off x="5715000" y="3886200"/>
            <a:ext cx="2514600" cy="914400"/>
            <a:chOff x="457200" y="1714500"/>
            <a:chExt cx="2514600" cy="914400"/>
          </a:xfrm>
          <a:scene3d>
            <a:camera prst="perspectiveContrastingRightFacing"/>
            <a:lightRig rig="threePt" dir="t"/>
          </a:scene3d>
        </p:grpSpPr>
        <p:sp>
          <p:nvSpPr>
            <p:cNvPr id="10" name="Right Arrow 9"/>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1" name="Rounded Rectangle 10"/>
            <p:cNvSpPr/>
            <p:nvPr/>
          </p:nvSpPr>
          <p:spPr>
            <a:xfrm>
              <a:off x="990600" y="1714500"/>
              <a:ext cx="1333500" cy="914400"/>
            </a:xfrm>
            <a:prstGeom prst="roundRect">
              <a:avLst>
                <a:gd name="adj" fmla="val 50000"/>
              </a:avLst>
            </a:prstGeom>
            <a:solidFill>
              <a:schemeClr val="accent3">
                <a:lumMod val="75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Age</a:t>
              </a:r>
            </a:p>
            <a:p>
              <a:pPr algn="ctr"/>
              <a:r>
                <a:rPr lang="en-US" b="1" dirty="0" smtClean="0">
                  <a:solidFill>
                    <a:schemeClr val="tx1"/>
                  </a:solidFill>
                </a:rPr>
                <a:t>(3, 4, 5)</a:t>
              </a:r>
            </a:p>
          </p:txBody>
        </p:sp>
      </p:grpSp>
      <p:grpSp>
        <p:nvGrpSpPr>
          <p:cNvPr id="12" name="Group 11"/>
          <p:cNvGrpSpPr/>
          <p:nvPr/>
        </p:nvGrpSpPr>
        <p:grpSpPr>
          <a:xfrm>
            <a:off x="5448300" y="4495800"/>
            <a:ext cx="2781300" cy="990600"/>
            <a:chOff x="457200" y="1714500"/>
            <a:chExt cx="2514600" cy="914400"/>
          </a:xfrm>
          <a:scene3d>
            <a:camera prst="perspectiveContrastingRightFacing"/>
            <a:lightRig rig="threePt" dir="t"/>
          </a:scene3d>
        </p:grpSpPr>
        <p:sp>
          <p:nvSpPr>
            <p:cNvPr id="13" name="Right Arrow 12"/>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ounded Rectangle 13"/>
            <p:cNvSpPr/>
            <p:nvPr/>
          </p:nvSpPr>
          <p:spPr>
            <a:xfrm>
              <a:off x="990600" y="1714500"/>
              <a:ext cx="1333500" cy="914400"/>
            </a:xfrm>
            <a:prstGeom prst="roundRect">
              <a:avLst>
                <a:gd name="adj" fmla="val 50000"/>
              </a:avLst>
            </a:prstGeom>
            <a:solidFill>
              <a:schemeClr val="accent3">
                <a:lumMod val="75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Race/</a:t>
              </a:r>
            </a:p>
            <a:p>
              <a:pPr algn="ctr"/>
              <a:r>
                <a:rPr lang="en-US" b="1" dirty="0" smtClean="0">
                  <a:solidFill>
                    <a:schemeClr val="tx1"/>
                  </a:solidFill>
                </a:rPr>
                <a:t>Ethnicity</a:t>
              </a:r>
            </a:p>
          </p:txBody>
        </p:sp>
      </p:grpSp>
      <p:sp>
        <p:nvSpPr>
          <p:cNvPr id="15" name="Oval 14">
            <a:hlinkClick r:id="rId3" action="ppaction://hlinksldjump"/>
          </p:cNvPr>
          <p:cNvSpPr/>
          <p:nvPr/>
        </p:nvSpPr>
        <p:spPr>
          <a:xfrm>
            <a:off x="8058150" y="6553200"/>
            <a:ext cx="171450" cy="152400"/>
          </a:xfrm>
          <a:prstGeom prst="ellips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extLst>
      <p:ext uri="{BB962C8B-B14F-4D97-AF65-F5344CB8AC3E}">
        <p14:creationId xmlns:p14="http://schemas.microsoft.com/office/powerpoint/2010/main" val="6172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t="13054" r="11714" b="50595"/>
          <a:stretch/>
        </p:blipFill>
        <p:spPr bwMode="auto">
          <a:xfrm>
            <a:off x="76200" y="750277"/>
            <a:ext cx="9067800" cy="2872154"/>
          </a:xfrm>
          <a:prstGeom prst="rect">
            <a:avLst/>
          </a:prstGeom>
          <a:ln>
            <a:noFill/>
          </a:ln>
          <a:extLst>
            <a:ext uri="{53640926-AAD7-44D8-BBD7-CCE9431645EC}">
              <a14:shadowObscured xmlns:a14="http://schemas.microsoft.com/office/drawing/2010/main"/>
            </a:ext>
          </a:extLst>
        </p:spPr>
      </p:pic>
      <p:grpSp>
        <p:nvGrpSpPr>
          <p:cNvPr id="4" name="Group 3"/>
          <p:cNvGrpSpPr/>
          <p:nvPr/>
        </p:nvGrpSpPr>
        <p:grpSpPr>
          <a:xfrm rot="16351878">
            <a:off x="-7179" y="3794438"/>
            <a:ext cx="2849891" cy="1097922"/>
            <a:chOff x="457200" y="1714500"/>
            <a:chExt cx="2514600" cy="914400"/>
          </a:xfrm>
          <a:scene3d>
            <a:camera prst="perspectiveContrastingRightFacing"/>
            <a:lightRig rig="threePt" dir="t"/>
          </a:scene3d>
        </p:grpSpPr>
        <p:sp>
          <p:nvSpPr>
            <p:cNvPr id="5" name="Right Arrow 4"/>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 name="Rounded Rectangle 5"/>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smtClean="0">
                  <a:solidFill>
                    <a:schemeClr val="tx1"/>
                  </a:solidFill>
                </a:rPr>
                <a:t>Total Enrollment</a:t>
              </a:r>
            </a:p>
            <a:p>
              <a:pPr algn="ctr"/>
              <a:r>
                <a:rPr lang="en-US" sz="1400" b="1" dirty="0" smtClean="0">
                  <a:solidFill>
                    <a:schemeClr val="tx1"/>
                  </a:solidFill>
                </a:rPr>
                <a:t>15,931</a:t>
              </a:r>
            </a:p>
          </p:txBody>
        </p:sp>
      </p:grpSp>
      <p:grpSp>
        <p:nvGrpSpPr>
          <p:cNvPr id="7" name="Group 6"/>
          <p:cNvGrpSpPr/>
          <p:nvPr/>
        </p:nvGrpSpPr>
        <p:grpSpPr>
          <a:xfrm rot="16351878">
            <a:off x="2497617" y="3638466"/>
            <a:ext cx="2514600" cy="914400"/>
            <a:chOff x="457200" y="1714500"/>
            <a:chExt cx="2514600" cy="914400"/>
          </a:xfrm>
          <a:scene3d>
            <a:camera prst="perspectiveContrastingRightFacing"/>
            <a:lightRig rig="threePt" dir="t"/>
          </a:scene3d>
        </p:grpSpPr>
        <p:sp>
          <p:nvSpPr>
            <p:cNvPr id="8" name="Right Arrow 7"/>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 name="Rounded Rectangle 8"/>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smtClean="0">
                  <a:solidFill>
                    <a:schemeClr val="tx1"/>
                  </a:solidFill>
                </a:rPr>
                <a:t>Minus Medical</a:t>
              </a:r>
              <a:endParaRPr lang="en-US" sz="900" b="1" dirty="0" smtClean="0">
                <a:solidFill>
                  <a:schemeClr val="tx1"/>
                </a:solidFill>
              </a:endParaRPr>
            </a:p>
            <a:p>
              <a:pPr algn="ctr"/>
              <a:r>
                <a:rPr lang="en-US" sz="1400" b="1" dirty="0" smtClean="0">
                  <a:solidFill>
                    <a:schemeClr val="tx1"/>
                  </a:solidFill>
                </a:rPr>
                <a:t>15,390</a:t>
              </a:r>
            </a:p>
          </p:txBody>
        </p:sp>
      </p:grpSp>
      <p:grpSp>
        <p:nvGrpSpPr>
          <p:cNvPr id="10" name="Group 9"/>
          <p:cNvGrpSpPr/>
          <p:nvPr/>
        </p:nvGrpSpPr>
        <p:grpSpPr>
          <a:xfrm rot="16351878">
            <a:off x="2074383" y="3638466"/>
            <a:ext cx="2514600" cy="914400"/>
            <a:chOff x="457200" y="1714500"/>
            <a:chExt cx="2514600" cy="914400"/>
          </a:xfrm>
          <a:scene3d>
            <a:camera prst="perspectiveContrastingRightFacing"/>
            <a:lightRig rig="threePt" dir="t"/>
          </a:scene3d>
        </p:grpSpPr>
        <p:sp>
          <p:nvSpPr>
            <p:cNvPr id="11" name="Right Arrow 10"/>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Rounded Rectangle 11"/>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smtClean="0">
                  <a:solidFill>
                    <a:schemeClr val="tx1"/>
                  </a:solidFill>
                </a:rPr>
                <a:t>Non-Part 60</a:t>
              </a:r>
            </a:p>
          </p:txBody>
        </p:sp>
      </p:grpSp>
      <p:grpSp>
        <p:nvGrpSpPr>
          <p:cNvPr id="13" name="Group 12"/>
          <p:cNvGrpSpPr/>
          <p:nvPr/>
        </p:nvGrpSpPr>
        <p:grpSpPr>
          <a:xfrm rot="16351878">
            <a:off x="2954817" y="3638466"/>
            <a:ext cx="2514600" cy="914400"/>
            <a:chOff x="457200" y="1714500"/>
            <a:chExt cx="2514600" cy="914400"/>
          </a:xfrm>
          <a:scene3d>
            <a:camera prst="perspectiveContrastingRightFacing"/>
            <a:lightRig rig="threePt" dir="t"/>
          </a:scene3d>
        </p:grpSpPr>
        <p:sp>
          <p:nvSpPr>
            <p:cNvPr id="14" name="Right Arrow 13"/>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5" name="Rounded Rectangle 14"/>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b="1" dirty="0" smtClean="0">
                  <a:solidFill>
                    <a:schemeClr val="tx1"/>
                  </a:solidFill>
                </a:rPr>
                <a:t>Performance  15,870</a:t>
              </a:r>
            </a:p>
          </p:txBody>
        </p:sp>
      </p:grpSp>
      <p:sp>
        <p:nvSpPr>
          <p:cNvPr id="32" name="Rectangle 31"/>
          <p:cNvSpPr/>
          <p:nvPr/>
        </p:nvSpPr>
        <p:spPr>
          <a:xfrm>
            <a:off x="533400" y="5562600"/>
            <a:ext cx="8153400" cy="707886"/>
          </a:xfrm>
          <a:prstGeom prst="rect">
            <a:avLst/>
          </a:prstGeom>
        </p:spPr>
        <p:txBody>
          <a:bodyPr wrap="square">
            <a:spAutoFit/>
          </a:bodyPr>
          <a:lstStyle/>
          <a:p>
            <a:pPr algn="ctr"/>
            <a:r>
              <a:rPr lang="en-US" sz="4000" dirty="0">
                <a:solidFill>
                  <a:prstClr val="black"/>
                </a:solidFill>
              </a:rPr>
              <a:t>Assessment Congruency Report</a:t>
            </a:r>
            <a:endParaRPr lang="en-US" sz="4000" dirty="0"/>
          </a:p>
        </p:txBody>
      </p:sp>
    </p:spTree>
    <p:extLst>
      <p:ext uri="{BB962C8B-B14F-4D97-AF65-F5344CB8AC3E}">
        <p14:creationId xmlns:p14="http://schemas.microsoft.com/office/powerpoint/2010/main" val="12121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t="13054" r="11714" b="50595"/>
          <a:stretch/>
        </p:blipFill>
        <p:spPr bwMode="auto">
          <a:xfrm>
            <a:off x="76200" y="750277"/>
            <a:ext cx="9067800" cy="2872154"/>
          </a:xfrm>
          <a:prstGeom prst="rect">
            <a:avLst/>
          </a:prstGeom>
          <a:ln>
            <a:noFill/>
          </a:ln>
          <a:extLst>
            <a:ext uri="{53640926-AAD7-44D8-BBD7-CCE9431645EC}">
              <a14:shadowObscured xmlns:a14="http://schemas.microsoft.com/office/drawing/2010/main"/>
            </a:ext>
          </a:extLst>
        </p:spPr>
      </p:pic>
      <p:grpSp>
        <p:nvGrpSpPr>
          <p:cNvPr id="4" name="Group 3"/>
          <p:cNvGrpSpPr/>
          <p:nvPr/>
        </p:nvGrpSpPr>
        <p:grpSpPr>
          <a:xfrm rot="16351878">
            <a:off x="592617" y="3638466"/>
            <a:ext cx="2514600" cy="914400"/>
            <a:chOff x="457200" y="1714500"/>
            <a:chExt cx="2514600" cy="914400"/>
          </a:xfrm>
          <a:scene3d>
            <a:camera prst="perspectiveContrastingRightFacing"/>
            <a:lightRig rig="threePt" dir="t"/>
          </a:scene3d>
        </p:grpSpPr>
        <p:sp>
          <p:nvSpPr>
            <p:cNvPr id="5" name="Right Arrow 4"/>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 name="Rounded Rectangle 5"/>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ALT/ALT Participation</a:t>
              </a:r>
            </a:p>
            <a:p>
              <a:pPr algn="ctr"/>
              <a:r>
                <a:rPr lang="en-US" sz="1200" b="1" dirty="0" smtClean="0">
                  <a:solidFill>
                    <a:schemeClr val="tx1"/>
                  </a:solidFill>
                </a:rPr>
                <a:t>1,254</a:t>
              </a:r>
            </a:p>
          </p:txBody>
        </p:sp>
      </p:grpSp>
      <p:grpSp>
        <p:nvGrpSpPr>
          <p:cNvPr id="7" name="Group 6"/>
          <p:cNvGrpSpPr/>
          <p:nvPr/>
        </p:nvGrpSpPr>
        <p:grpSpPr>
          <a:xfrm rot="16351878">
            <a:off x="3289641" y="3682645"/>
            <a:ext cx="2700932" cy="1016710"/>
            <a:chOff x="457200" y="1714500"/>
            <a:chExt cx="2514600" cy="914400"/>
          </a:xfrm>
          <a:scene3d>
            <a:camera prst="perspectiveContrastingRightFacing"/>
            <a:lightRig rig="threePt" dir="t"/>
          </a:scene3d>
        </p:grpSpPr>
        <p:sp>
          <p:nvSpPr>
            <p:cNvPr id="8" name="Right Arrow 7"/>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 name="Rounded Rectangle 8"/>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Performance By Level</a:t>
              </a:r>
            </a:p>
            <a:p>
              <a:pPr algn="ctr"/>
              <a:endParaRPr lang="en-US" sz="1200" b="1" dirty="0" smtClean="0">
                <a:solidFill>
                  <a:schemeClr val="tx1"/>
                </a:solidFill>
              </a:endParaRPr>
            </a:p>
          </p:txBody>
        </p:sp>
      </p:grpSp>
      <p:grpSp>
        <p:nvGrpSpPr>
          <p:cNvPr id="10" name="Group 9"/>
          <p:cNvGrpSpPr/>
          <p:nvPr/>
        </p:nvGrpSpPr>
        <p:grpSpPr>
          <a:xfrm rot="16351878">
            <a:off x="3869217" y="3638466"/>
            <a:ext cx="2514600" cy="914400"/>
            <a:chOff x="457200" y="1714500"/>
            <a:chExt cx="2514600" cy="914400"/>
          </a:xfrm>
          <a:scene3d>
            <a:camera prst="perspectiveContrastingRightFacing"/>
            <a:lightRig rig="threePt" dir="t"/>
          </a:scene3d>
        </p:grpSpPr>
        <p:sp>
          <p:nvSpPr>
            <p:cNvPr id="11" name="Right Arrow 10"/>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Rounded Rectangle 11"/>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300" b="1" dirty="0" smtClean="0">
                  <a:solidFill>
                    <a:schemeClr val="tx1"/>
                  </a:solidFill>
                </a:rPr>
                <a:t>Total Performance 1,264</a:t>
              </a:r>
            </a:p>
          </p:txBody>
        </p:sp>
      </p:grpSp>
      <p:grpSp>
        <p:nvGrpSpPr>
          <p:cNvPr id="13" name="Group 12"/>
          <p:cNvGrpSpPr/>
          <p:nvPr/>
        </p:nvGrpSpPr>
        <p:grpSpPr>
          <a:xfrm rot="16351878">
            <a:off x="4665183" y="3638466"/>
            <a:ext cx="2514600" cy="914400"/>
            <a:chOff x="457200" y="1714500"/>
            <a:chExt cx="2514600" cy="914400"/>
          </a:xfrm>
          <a:scene3d>
            <a:camera prst="perspectiveContrastingRightFacing"/>
            <a:lightRig rig="threePt" dir="t"/>
          </a:scene3d>
        </p:grpSpPr>
        <p:sp>
          <p:nvSpPr>
            <p:cNvPr id="14" name="Right Arrow 13"/>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5" name="Rounded Rectangle 14"/>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solidFill>
                    <a:schemeClr val="tx1"/>
                  </a:solidFill>
                </a:rPr>
                <a:t>Difference</a:t>
              </a:r>
              <a:r>
                <a:rPr lang="en-US" sz="1100" b="1" dirty="0" smtClean="0">
                  <a:solidFill>
                    <a:schemeClr val="tx1"/>
                  </a:solidFill>
                </a:rPr>
                <a:t> </a:t>
              </a:r>
              <a:r>
                <a:rPr lang="en-US" sz="1600" b="1" dirty="0" smtClean="0">
                  <a:solidFill>
                    <a:schemeClr val="tx1"/>
                  </a:solidFill>
                </a:rPr>
                <a:t>= 0</a:t>
              </a:r>
            </a:p>
          </p:txBody>
        </p:sp>
      </p:grpSp>
      <p:sp>
        <p:nvSpPr>
          <p:cNvPr id="16" name="Left Brace 15"/>
          <p:cNvSpPr/>
          <p:nvPr/>
        </p:nvSpPr>
        <p:spPr>
          <a:xfrm rot="5400000">
            <a:off x="6212931" y="-1102272"/>
            <a:ext cx="735624" cy="4821719"/>
          </a:xfrm>
          <a:prstGeom prst="leftBrace">
            <a:avLst>
              <a:gd name="adj1" fmla="val 8333"/>
              <a:gd name="adj2" fmla="val 50519"/>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638800" y="533286"/>
            <a:ext cx="1877457" cy="369332"/>
          </a:xfrm>
          <a:prstGeom prst="rect">
            <a:avLst/>
          </a:prstGeom>
          <a:noFill/>
        </p:spPr>
        <p:txBody>
          <a:bodyPr wrap="square" rtlCol="0">
            <a:spAutoFit/>
          </a:bodyPr>
          <a:lstStyle/>
          <a:p>
            <a:pPr algn="ctr"/>
            <a:r>
              <a:rPr lang="en-US" b="1" dirty="0" smtClean="0"/>
              <a:t>All Assessments</a:t>
            </a:r>
            <a:endParaRPr lang="en-US" b="1" dirty="0"/>
          </a:p>
        </p:txBody>
      </p:sp>
      <p:grpSp>
        <p:nvGrpSpPr>
          <p:cNvPr id="18" name="Group 17"/>
          <p:cNvGrpSpPr/>
          <p:nvPr/>
        </p:nvGrpSpPr>
        <p:grpSpPr>
          <a:xfrm rot="16351878">
            <a:off x="4117725" y="3724821"/>
            <a:ext cx="2777567" cy="1008558"/>
            <a:chOff x="457200" y="1714500"/>
            <a:chExt cx="2514600" cy="914400"/>
          </a:xfrm>
          <a:scene3d>
            <a:camera prst="perspectiveContrastingRightFacing"/>
            <a:lightRig rig="threePt" dir="t"/>
          </a:scene3d>
        </p:grpSpPr>
        <p:sp>
          <p:nvSpPr>
            <p:cNvPr id="19" name="Right Arrow 18"/>
            <p:cNvSpPr/>
            <p:nvPr/>
          </p:nvSpPr>
          <p:spPr>
            <a:xfrm>
              <a:off x="457200" y="1847850"/>
              <a:ext cx="2514600" cy="647700"/>
            </a:xfrm>
            <a:prstGeom prst="rightArrow">
              <a:avLst/>
            </a:prstGeom>
            <a:solidFill>
              <a:schemeClr val="bg1">
                <a:lumMod val="50000"/>
              </a:schemeClr>
            </a:solidFill>
            <a:ln>
              <a:noFill/>
            </a:ln>
            <a:effectLst>
              <a:outerShdw blurRad="149987" dist="250190" dir="8460000" algn="ctr">
                <a:srgbClr val="000000">
                  <a:alpha val="28000"/>
                </a:srgbClr>
              </a:outerShdw>
            </a:effectLst>
            <a:sp3d z="-127000" extrusionH="13335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ounded Rectangle 19"/>
            <p:cNvSpPr/>
            <p:nvPr/>
          </p:nvSpPr>
          <p:spPr>
            <a:xfrm>
              <a:off x="990600" y="1714500"/>
              <a:ext cx="1333500" cy="91440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solidFill>
                    <a:schemeClr val="tx1"/>
                  </a:solidFill>
                </a:rPr>
                <a:t>Total Proficient</a:t>
              </a:r>
            </a:p>
          </p:txBody>
        </p:sp>
      </p:grpSp>
      <p:sp>
        <p:nvSpPr>
          <p:cNvPr id="21" name="Title 20"/>
          <p:cNvSpPr>
            <a:spLocks noGrp="1"/>
          </p:cNvSpPr>
          <p:nvPr>
            <p:ph type="title"/>
          </p:nvPr>
        </p:nvSpPr>
        <p:spPr>
          <a:xfrm>
            <a:off x="495300" y="5366043"/>
            <a:ext cx="8229600" cy="1143000"/>
          </a:xfrm>
        </p:spPr>
        <p:txBody>
          <a:bodyPr>
            <a:normAutofit/>
          </a:bodyPr>
          <a:lstStyle/>
          <a:p>
            <a:r>
              <a:rPr lang="en-US" sz="4000" dirty="0" smtClean="0"/>
              <a:t>Assessment Congruency Report</a:t>
            </a:r>
            <a:endParaRPr lang="en-US" sz="4000" dirty="0"/>
          </a:p>
        </p:txBody>
      </p:sp>
    </p:spTree>
    <p:extLst>
      <p:ext uri="{BB962C8B-B14F-4D97-AF65-F5344CB8AC3E}">
        <p14:creationId xmlns:p14="http://schemas.microsoft.com/office/powerpoint/2010/main" val="30644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52400"/>
            <a:ext cx="9143999" cy="7010400"/>
          </a:xfrm>
          <a:prstGeom prst="rect">
            <a:avLst/>
          </a:prstGeom>
        </p:spPr>
      </p:pic>
      <p:sp>
        <p:nvSpPr>
          <p:cNvPr id="3" name="Rounded Rectangle 2"/>
          <p:cNvSpPr/>
          <p:nvPr/>
        </p:nvSpPr>
        <p:spPr>
          <a:xfrm>
            <a:off x="112148" y="2895600"/>
            <a:ext cx="2707252" cy="186704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cene3d>
            <a:camera prst="orthographicFront"/>
            <a:lightRig rig="threePt" dir="t"/>
          </a:scene3d>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solidFill>
                  <a:schemeClr val="tx1"/>
                </a:solidFill>
              </a:rPr>
              <a:t>Calculates Caps Based on Count Proficient to Enrollment</a:t>
            </a:r>
          </a:p>
          <a:p>
            <a:pPr algn="ctr"/>
            <a:endParaRPr lang="en-US" sz="1600" b="1" dirty="0" smtClean="0">
              <a:solidFill>
                <a:schemeClr val="tx1"/>
              </a:solidFill>
            </a:endParaRPr>
          </a:p>
          <a:p>
            <a:pPr algn="ctr"/>
            <a:r>
              <a:rPr lang="en-US" sz="1600" b="1" dirty="0" smtClean="0">
                <a:solidFill>
                  <a:schemeClr val="tx1"/>
                </a:solidFill>
              </a:rPr>
              <a:t>Reports Count Over/Under Cap</a:t>
            </a:r>
          </a:p>
        </p:txBody>
      </p:sp>
      <p:sp>
        <p:nvSpPr>
          <p:cNvPr id="4" name="Rounded Rectangle 3"/>
          <p:cNvSpPr/>
          <p:nvPr/>
        </p:nvSpPr>
        <p:spPr>
          <a:xfrm>
            <a:off x="2438400" y="3036277"/>
            <a:ext cx="2707252" cy="171464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cene3d>
            <a:camera prst="orthographicFront"/>
            <a:lightRig rig="threePt" dir="t"/>
          </a:scene3d>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solidFill>
                  <a:schemeClr val="tx1"/>
                </a:solidFill>
              </a:rPr>
              <a:t>Congruency Check Between Non-Part in N185 and N188 Compared to </a:t>
            </a:r>
          </a:p>
          <a:p>
            <a:pPr algn="ctr"/>
            <a:r>
              <a:rPr lang="en-US" sz="1600" b="1" dirty="0" smtClean="0">
                <a:solidFill>
                  <a:schemeClr val="tx1"/>
                </a:solidFill>
              </a:rPr>
              <a:t>Reasons for Non-Part in N004 </a:t>
            </a:r>
          </a:p>
        </p:txBody>
      </p:sp>
      <p:sp>
        <p:nvSpPr>
          <p:cNvPr id="5" name="Rounded Rectangle 4"/>
          <p:cNvSpPr/>
          <p:nvPr/>
        </p:nvSpPr>
        <p:spPr>
          <a:xfrm>
            <a:off x="5961185" y="3942025"/>
            <a:ext cx="2707252" cy="1714640"/>
          </a:xfrm>
          <a:prstGeom prst="roundRect">
            <a:avLst>
              <a:gd name="adj" fmla="val 50000"/>
            </a:avLst>
          </a:prstGeom>
          <a:solidFill>
            <a:schemeClr val="bg2">
              <a:lumMod val="50000"/>
            </a:schemeClr>
          </a:solidFill>
          <a:ln>
            <a:noFill/>
          </a:ln>
          <a:effectLst>
            <a:outerShdw blurRad="149987" dist="250190" dir="8460000" algn="ctr">
              <a:srgbClr val="000000">
                <a:alpha val="28000"/>
              </a:srgbClr>
            </a:outerShdw>
          </a:effectLst>
          <a:scene3d>
            <a:camera prst="orthographicFront"/>
            <a:lightRig rig="threePt" dir="t"/>
          </a:scene3d>
          <a:sp3d extrusionH="254000"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solidFill>
                  <a:schemeClr val="tx1"/>
                </a:solidFill>
              </a:rPr>
              <a:t>Congruency Check Between </a:t>
            </a:r>
          </a:p>
          <a:p>
            <a:pPr algn="ctr"/>
            <a:r>
              <a:rPr lang="en-US" sz="1600" b="1" dirty="0" smtClean="0">
                <a:solidFill>
                  <a:schemeClr val="tx1"/>
                </a:solidFill>
              </a:rPr>
              <a:t>N185 and N188 Compared to </a:t>
            </a:r>
          </a:p>
          <a:p>
            <a:pPr algn="ctr"/>
            <a:r>
              <a:rPr lang="en-US" sz="1600" b="1" dirty="0" smtClean="0">
                <a:solidFill>
                  <a:schemeClr val="tx1"/>
                </a:solidFill>
              </a:rPr>
              <a:t>N175 and N178</a:t>
            </a:r>
          </a:p>
        </p:txBody>
      </p:sp>
    </p:spTree>
    <p:extLst>
      <p:ext uri="{BB962C8B-B14F-4D97-AF65-F5344CB8AC3E}">
        <p14:creationId xmlns:p14="http://schemas.microsoft.com/office/powerpoint/2010/main" val="5032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a:t>
            </a:r>
            <a:endParaRPr lang="en-US" dirty="0"/>
          </a:p>
        </p:txBody>
      </p:sp>
      <p:sp>
        <p:nvSpPr>
          <p:cNvPr id="3" name="Content Placeholder 2"/>
          <p:cNvSpPr>
            <a:spLocks noGrp="1"/>
          </p:cNvSpPr>
          <p:nvPr>
            <p:ph sz="half" idx="1"/>
          </p:nvPr>
        </p:nvSpPr>
        <p:spPr/>
        <p:txBody>
          <a:bodyPr/>
          <a:lstStyle/>
          <a:p>
            <a:pPr marL="2743200" lvl="6" indent="0">
              <a:buNone/>
            </a:pPr>
            <a:r>
              <a:rPr lang="en-US" dirty="0" smtClean="0"/>
              <a:t>				</a:t>
            </a:r>
            <a:endParaRPr lang="en-US" dirty="0"/>
          </a:p>
        </p:txBody>
      </p:sp>
      <p:sp>
        <p:nvSpPr>
          <p:cNvPr id="4" name="Content Placeholder 3"/>
          <p:cNvSpPr>
            <a:spLocks noGrp="1"/>
          </p:cNvSpPr>
          <p:nvPr>
            <p:ph sz="half" idx="2"/>
          </p:nvPr>
        </p:nvSpPr>
        <p:spPr>
          <a:xfrm>
            <a:off x="304800" y="4038600"/>
            <a:ext cx="8382000" cy="1981200"/>
          </a:xfrm>
        </p:spPr>
        <p:txBody>
          <a:bodyPr/>
          <a:lstStyle/>
          <a:p>
            <a:r>
              <a:rPr lang="en-US" dirty="0" smtClean="0"/>
              <a:t>97,500 Students</a:t>
            </a:r>
          </a:p>
          <a:p>
            <a:r>
              <a:rPr lang="en-US" dirty="0" smtClean="0"/>
              <a:t>173 LEAs</a:t>
            </a:r>
          </a:p>
          <a:p>
            <a:r>
              <a:rPr lang="en-US" dirty="0" smtClean="0"/>
              <a:t>2 State Schools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45"/>
          <a:stretch/>
        </p:blipFill>
        <p:spPr bwMode="auto">
          <a:xfrm>
            <a:off x="2362200" y="1447800"/>
            <a:ext cx="5518612" cy="262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08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System</a:t>
            </a:r>
            <a:endParaRPr lang="en-US" dirty="0"/>
          </a:p>
        </p:txBody>
      </p:sp>
      <p:sp>
        <p:nvSpPr>
          <p:cNvPr id="5" name="Content Placeholder 4"/>
          <p:cNvSpPr>
            <a:spLocks noGrp="1"/>
          </p:cNvSpPr>
          <p:nvPr>
            <p:ph idx="1"/>
          </p:nvPr>
        </p:nvSpPr>
        <p:spPr/>
        <p:txBody>
          <a:bodyPr/>
          <a:lstStyle/>
          <a:p>
            <a:r>
              <a:rPr lang="en-US" dirty="0" smtClean="0"/>
              <a:t>Kentucky is Local Control---However, it was mandated that all LEAs use the same vendor for their Student Information System (SIS).</a:t>
            </a:r>
          </a:p>
        </p:txBody>
      </p:sp>
    </p:spTree>
    <p:extLst>
      <p:ext uri="{BB962C8B-B14F-4D97-AF65-F5344CB8AC3E}">
        <p14:creationId xmlns:p14="http://schemas.microsoft.com/office/powerpoint/2010/main" val="201890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Student Information System</a:t>
            </a:r>
          </a:p>
        </p:txBody>
      </p:sp>
      <p:sp>
        <p:nvSpPr>
          <p:cNvPr id="12298" name="TextBox 21"/>
          <p:cNvSpPr txBox="1">
            <a:spLocks noChangeArrowheads="1"/>
          </p:cNvSpPr>
          <p:nvPr/>
        </p:nvSpPr>
        <p:spPr bwMode="auto">
          <a:xfrm>
            <a:off x="685800" y="1219200"/>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i="1" dirty="0"/>
              <a:t>Authoritative Source </a:t>
            </a:r>
          </a:p>
          <a:p>
            <a:pPr algn="ctr"/>
            <a:r>
              <a:rPr lang="en-US" altLang="en-US" i="1" dirty="0"/>
              <a:t>for</a:t>
            </a:r>
          </a:p>
        </p:txBody>
      </p:sp>
      <p:sp>
        <p:nvSpPr>
          <p:cNvPr id="12308" name="TextBox 2052"/>
          <p:cNvSpPr txBox="1">
            <a:spLocks noChangeArrowheads="1"/>
          </p:cNvSpPr>
          <p:nvPr/>
        </p:nvSpPr>
        <p:spPr bwMode="auto">
          <a:xfrm>
            <a:off x="558346" y="1857375"/>
            <a:ext cx="16906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buFont typeface="Arial" charset="0"/>
              <a:buChar char="•"/>
            </a:pPr>
            <a:r>
              <a:rPr lang="en-US" altLang="en-US" sz="1400" dirty="0"/>
              <a:t>Student Demographics</a:t>
            </a:r>
          </a:p>
          <a:p>
            <a:pPr>
              <a:buFont typeface="Arial" charset="0"/>
              <a:buChar char="•"/>
            </a:pPr>
            <a:r>
              <a:rPr lang="en-US" altLang="en-US" sz="1400" dirty="0"/>
              <a:t>Attendance</a:t>
            </a:r>
          </a:p>
          <a:p>
            <a:pPr>
              <a:buFont typeface="Arial" charset="0"/>
              <a:buChar char="•"/>
            </a:pPr>
            <a:r>
              <a:rPr lang="en-US" altLang="en-US" sz="1400" dirty="0"/>
              <a:t>Behavior</a:t>
            </a:r>
          </a:p>
          <a:p>
            <a:pPr>
              <a:buFont typeface="Arial" charset="0"/>
              <a:buChar char="•"/>
            </a:pPr>
            <a:r>
              <a:rPr lang="en-US" altLang="en-US" sz="1400" dirty="0"/>
              <a:t>Health</a:t>
            </a:r>
          </a:p>
          <a:p>
            <a:pPr>
              <a:buFont typeface="Arial" charset="0"/>
              <a:buChar char="•"/>
            </a:pPr>
            <a:r>
              <a:rPr lang="en-US" altLang="en-US" sz="1400" dirty="0"/>
              <a:t>Grades, GPA, &amp; Graduates</a:t>
            </a:r>
          </a:p>
          <a:p>
            <a:pPr>
              <a:buFont typeface="Arial" charset="0"/>
              <a:buChar char="•"/>
            </a:pPr>
            <a:r>
              <a:rPr lang="en-US" altLang="en-US" sz="1400" dirty="0"/>
              <a:t>Teacher Identifiers</a:t>
            </a:r>
          </a:p>
          <a:p>
            <a:pPr>
              <a:buFont typeface="Arial" charset="0"/>
              <a:buChar char="•"/>
            </a:pPr>
            <a:r>
              <a:rPr lang="en-US" altLang="en-US" sz="1400" dirty="0"/>
              <a:t>Courses</a:t>
            </a:r>
          </a:p>
          <a:p>
            <a:pPr>
              <a:buFont typeface="Arial" charset="0"/>
              <a:buChar char="•"/>
            </a:pPr>
            <a:r>
              <a:rPr lang="en-US" altLang="en-US" sz="1400" dirty="0"/>
              <a:t>Class Rosters linking students to teachers</a:t>
            </a:r>
          </a:p>
          <a:p>
            <a:pPr>
              <a:buFont typeface="Arial" charset="0"/>
              <a:buChar char="•"/>
            </a:pPr>
            <a:endParaRPr lang="en-US" altLang="en-US" sz="1400" dirty="0"/>
          </a:p>
        </p:txBody>
      </p:sp>
      <p:sp>
        <p:nvSpPr>
          <p:cNvPr id="42" name="TextBox 41"/>
          <p:cNvSpPr txBox="1"/>
          <p:nvPr/>
        </p:nvSpPr>
        <p:spPr>
          <a:xfrm>
            <a:off x="2362200" y="1865312"/>
            <a:ext cx="2209800" cy="3108543"/>
          </a:xfrm>
          <a:prstGeom prst="rect">
            <a:avLst/>
          </a:prstGeom>
          <a:noFill/>
        </p:spPr>
        <p:txBody>
          <a:bodyPr wrap="square">
            <a:spAutoFit/>
          </a:bodyPr>
          <a:lstStyle/>
          <a:p>
            <a:pPr marL="285750" indent="-285750" fontAlgn="auto">
              <a:spcBef>
                <a:spcPts val="0"/>
              </a:spcBef>
              <a:spcAft>
                <a:spcPts val="0"/>
              </a:spcAft>
              <a:buFont typeface="Arial" charset="0"/>
              <a:buChar char="•"/>
              <a:defRPr/>
            </a:pPr>
            <a:r>
              <a:rPr lang="en-US" sz="1400" dirty="0">
                <a:latin typeface="Candara" pitchFamily="34" charset="0"/>
              </a:rPr>
              <a:t>School/District</a:t>
            </a:r>
          </a:p>
          <a:p>
            <a:pPr marL="285750" indent="-285750" fontAlgn="auto">
              <a:spcBef>
                <a:spcPts val="0"/>
              </a:spcBef>
              <a:spcAft>
                <a:spcPts val="0"/>
              </a:spcAft>
              <a:buFont typeface="Arial" charset="0"/>
              <a:buChar char="•"/>
              <a:defRPr/>
            </a:pPr>
            <a:r>
              <a:rPr lang="en-US" sz="1400" dirty="0">
                <a:latin typeface="Candara" pitchFamily="34" charset="0"/>
              </a:rPr>
              <a:t>Superintendents &amp; Principals</a:t>
            </a:r>
          </a:p>
          <a:p>
            <a:pPr marL="285750" indent="-285750" fontAlgn="auto">
              <a:spcBef>
                <a:spcPts val="0"/>
              </a:spcBef>
              <a:spcAft>
                <a:spcPts val="0"/>
              </a:spcAft>
              <a:buFont typeface="Arial" charset="0"/>
              <a:buChar char="•"/>
              <a:defRPr/>
            </a:pPr>
            <a:r>
              <a:rPr lang="en-US" sz="1400" dirty="0">
                <a:latin typeface="Candara" pitchFamily="34" charset="0"/>
              </a:rPr>
              <a:t>Program Participation</a:t>
            </a:r>
          </a:p>
          <a:p>
            <a:pPr marL="285750" lvl="1" indent="-285750" fontAlgn="auto">
              <a:spcBef>
                <a:spcPts val="0"/>
              </a:spcBef>
              <a:spcAft>
                <a:spcPts val="0"/>
              </a:spcAft>
              <a:buFont typeface="Arial" charset="0"/>
              <a:buChar char="•"/>
              <a:defRPr/>
            </a:pPr>
            <a:r>
              <a:rPr lang="en-US" sz="1400" dirty="0">
                <a:latin typeface="Candara" pitchFamily="34" charset="0"/>
              </a:rPr>
              <a:t>-Gifted &amp; Talented</a:t>
            </a:r>
          </a:p>
          <a:p>
            <a:pPr marL="285750" indent="-285750" fontAlgn="auto">
              <a:spcBef>
                <a:spcPts val="0"/>
              </a:spcBef>
              <a:spcAft>
                <a:spcPts val="0"/>
              </a:spcAft>
              <a:buFont typeface="Arial" charset="0"/>
              <a:buChar char="•"/>
              <a:defRPr/>
            </a:pPr>
            <a:r>
              <a:rPr lang="en-US" sz="1400" dirty="0">
                <a:latin typeface="Candara" pitchFamily="34" charset="0"/>
              </a:rPr>
              <a:t>            -Title I</a:t>
            </a:r>
          </a:p>
          <a:p>
            <a:pPr marL="285750" indent="-285750" fontAlgn="auto">
              <a:spcBef>
                <a:spcPts val="0"/>
              </a:spcBef>
              <a:spcAft>
                <a:spcPts val="0"/>
              </a:spcAft>
              <a:buFont typeface="Arial" charset="0"/>
              <a:buChar char="•"/>
              <a:defRPr/>
            </a:pPr>
            <a:r>
              <a:rPr lang="en-US" sz="1400" dirty="0">
                <a:latin typeface="Candara" pitchFamily="34" charset="0"/>
              </a:rPr>
              <a:t>            -LEP</a:t>
            </a:r>
          </a:p>
          <a:p>
            <a:pPr marL="285750" indent="-285750" fontAlgn="auto">
              <a:spcBef>
                <a:spcPts val="0"/>
              </a:spcBef>
              <a:spcAft>
                <a:spcPts val="0"/>
              </a:spcAft>
              <a:buFont typeface="Arial" charset="0"/>
              <a:buChar char="•"/>
              <a:defRPr/>
            </a:pPr>
            <a:r>
              <a:rPr lang="en-US" sz="1400" dirty="0">
                <a:latin typeface="Candara" pitchFamily="34" charset="0"/>
              </a:rPr>
              <a:t>            -Free/Red. Lunch</a:t>
            </a:r>
          </a:p>
          <a:p>
            <a:pPr marL="285750" indent="-285750" fontAlgn="auto">
              <a:spcBef>
                <a:spcPts val="0"/>
              </a:spcBef>
              <a:spcAft>
                <a:spcPts val="0"/>
              </a:spcAft>
              <a:buFont typeface="Arial" charset="0"/>
              <a:buChar char="•"/>
              <a:defRPr/>
            </a:pPr>
            <a:r>
              <a:rPr lang="en-US" sz="1400" dirty="0">
                <a:latin typeface="Candara" pitchFamily="34" charset="0"/>
              </a:rPr>
              <a:t>            -Preschool</a:t>
            </a:r>
          </a:p>
          <a:p>
            <a:pPr marL="285750" indent="-285750" fontAlgn="auto">
              <a:spcBef>
                <a:spcPts val="0"/>
              </a:spcBef>
              <a:spcAft>
                <a:spcPts val="0"/>
              </a:spcAft>
              <a:buFont typeface="Arial" charset="0"/>
              <a:buChar char="•"/>
              <a:defRPr/>
            </a:pPr>
            <a:r>
              <a:rPr lang="en-US" sz="1400" dirty="0">
                <a:latin typeface="Candara" pitchFamily="34" charset="0"/>
              </a:rPr>
              <a:t>            -Migrant </a:t>
            </a:r>
          </a:p>
          <a:p>
            <a:pPr marL="285750" indent="-285750">
              <a:buFont typeface="Arial" charset="0"/>
              <a:buChar char="•"/>
              <a:defRPr/>
            </a:pPr>
            <a:r>
              <a:rPr lang="en-US" sz="1400" dirty="0">
                <a:latin typeface="Candara" pitchFamily="34" charset="0"/>
              </a:rPr>
              <a:t>            -K-Readiness </a:t>
            </a:r>
          </a:p>
          <a:p>
            <a:pPr marL="285750" indent="-285750" fontAlgn="auto">
              <a:spcBef>
                <a:spcPts val="0"/>
              </a:spcBef>
              <a:spcAft>
                <a:spcPts val="0"/>
              </a:spcAft>
              <a:buFont typeface="Arial" charset="0"/>
              <a:buChar char="•"/>
              <a:defRPr/>
            </a:pPr>
            <a:r>
              <a:rPr lang="en-US" sz="1400" dirty="0">
                <a:latin typeface="Candara" pitchFamily="34" charset="0"/>
              </a:rPr>
              <a:t>            -Prior Setting </a:t>
            </a:r>
          </a:p>
          <a:p>
            <a:pPr fontAlgn="auto">
              <a:spcBef>
                <a:spcPts val="0"/>
              </a:spcBef>
              <a:spcAft>
                <a:spcPts val="0"/>
              </a:spcAft>
              <a:defRPr/>
            </a:pPr>
            <a:endParaRPr lang="en-US" sz="1400" dirty="0" smtClean="0">
              <a:latin typeface="+mn-lt"/>
              <a:cs typeface="+mn-cs"/>
            </a:endParaRPr>
          </a:p>
          <a:p>
            <a:pPr fontAlgn="auto">
              <a:spcBef>
                <a:spcPts val="0"/>
              </a:spcBef>
              <a:spcAft>
                <a:spcPts val="0"/>
              </a:spcAft>
              <a:defRPr/>
            </a:pPr>
            <a:r>
              <a:rPr lang="en-US" sz="1400" dirty="0" smtClean="0">
                <a:latin typeface="+mn-lt"/>
                <a:cs typeface="+mn-cs"/>
              </a:rPr>
              <a:t>         </a:t>
            </a:r>
            <a:endParaRPr lang="en-US" sz="1400" dirty="0">
              <a:latin typeface="+mn-lt"/>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158883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5257800"/>
            <a:ext cx="281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17958 Data Elements</a:t>
            </a:r>
          </a:p>
          <a:p>
            <a:pPr marL="285750" indent="-285750">
              <a:buFont typeface="Arial" panose="020B0604020202020204" pitchFamily="34" charset="0"/>
              <a:buChar char="•"/>
            </a:pPr>
            <a:r>
              <a:rPr lang="en-US" dirty="0" smtClean="0"/>
              <a:t>315 SpEd Data Elements</a:t>
            </a:r>
            <a:endParaRPr lang="en-US" dirty="0"/>
          </a:p>
        </p:txBody>
      </p:sp>
    </p:spTree>
    <p:extLst>
      <p:ext uri="{BB962C8B-B14F-4D97-AF65-F5344CB8AC3E}">
        <p14:creationId xmlns:p14="http://schemas.microsoft.com/office/powerpoint/2010/main" val="61378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Quality and Validation</a:t>
            </a:r>
            <a:endParaRPr lang="en-US" dirty="0"/>
          </a:p>
        </p:txBody>
      </p:sp>
      <p:graphicFrame>
        <p:nvGraphicFramePr>
          <p:cNvPr id="3" name="Diagram 2"/>
          <p:cNvGraphicFramePr/>
          <p:nvPr>
            <p:extLst>
              <p:ext uri="{D42A27DB-BD31-4B8C-83A1-F6EECF244321}">
                <p14:modId xmlns:p14="http://schemas.microsoft.com/office/powerpoint/2010/main" val="2721028922"/>
              </p:ext>
            </p:extLst>
          </p:nvPr>
        </p:nvGraphicFramePr>
        <p:xfrm>
          <a:off x="0" y="-762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44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Training</a:t>
            </a:r>
            <a:endParaRPr lang="en-US" dirty="0"/>
          </a:p>
        </p:txBody>
      </p:sp>
      <p:sp>
        <p:nvSpPr>
          <p:cNvPr id="3" name="Content Placeholder 2"/>
          <p:cNvSpPr>
            <a:spLocks noGrp="1"/>
          </p:cNvSpPr>
          <p:nvPr>
            <p:ph idx="1"/>
          </p:nvPr>
        </p:nvSpPr>
        <p:spPr>
          <a:xfrm>
            <a:off x="2895600" y="1670254"/>
            <a:ext cx="5943600" cy="3581400"/>
          </a:xfrm>
        </p:spPr>
        <p:txBody>
          <a:bodyPr/>
          <a:lstStyle/>
          <a:p>
            <a:endParaRPr lang="en-US" dirty="0" smtClean="0"/>
          </a:p>
          <a:p>
            <a:r>
              <a:rPr lang="en-US" dirty="0" smtClean="0"/>
              <a:t>Regional Trainings via 9 Special Education Cooperatives</a:t>
            </a:r>
          </a:p>
          <a:p>
            <a:r>
              <a:rPr lang="en-US" dirty="0" smtClean="0"/>
              <a:t>Online Trainings </a:t>
            </a:r>
          </a:p>
          <a:p>
            <a:r>
              <a:rPr lang="en-US" dirty="0" smtClean="0"/>
              <a:t>Data Steward Trainings</a:t>
            </a:r>
            <a:endParaRPr lang="en-US" dirty="0"/>
          </a:p>
        </p:txBody>
      </p:sp>
      <p:grpSp>
        <p:nvGrpSpPr>
          <p:cNvPr id="5" name="Group 4"/>
          <p:cNvGrpSpPr/>
          <p:nvPr/>
        </p:nvGrpSpPr>
        <p:grpSpPr>
          <a:xfrm>
            <a:off x="32857" y="1676400"/>
            <a:ext cx="2781300" cy="2233220"/>
            <a:chOff x="0" y="1227734"/>
            <a:chExt cx="2781300" cy="223322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7734"/>
              <a:ext cx="2781300" cy="22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1981200"/>
              <a:ext cx="1066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874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144</TotalTime>
  <Words>1218</Words>
  <Application>Microsoft Office PowerPoint</Application>
  <PresentationFormat>On-screen Show (4:3)</PresentationFormat>
  <Paragraphs>351</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Collecting and Reporting Accurate Data </vt:lpstr>
      <vt:lpstr>Do you know who I am? </vt:lpstr>
      <vt:lpstr>PowerPoint Presentation</vt:lpstr>
      <vt:lpstr>Who are we?</vt:lpstr>
      <vt:lpstr>Kentucky</vt:lpstr>
      <vt:lpstr>Data Collection System</vt:lpstr>
      <vt:lpstr>Student Information System</vt:lpstr>
      <vt:lpstr>Data Quality and Validation</vt:lpstr>
      <vt:lpstr>Guidance: Training</vt:lpstr>
      <vt:lpstr>Data Standards </vt:lpstr>
      <vt:lpstr>Data Stewards</vt:lpstr>
      <vt:lpstr>Data Stewards</vt:lpstr>
      <vt:lpstr>Student Information System </vt:lpstr>
      <vt:lpstr>Data Validation Pre-Submission</vt:lpstr>
      <vt:lpstr>SEA Validation</vt:lpstr>
      <vt:lpstr>Data Validation Pre-Submission</vt:lpstr>
      <vt:lpstr>Report Validation</vt:lpstr>
      <vt:lpstr>Data Validation via Public Reporting</vt:lpstr>
      <vt:lpstr>California</vt:lpstr>
      <vt:lpstr>Data Collection System</vt:lpstr>
      <vt:lpstr>How does the data get to us?</vt:lpstr>
      <vt:lpstr>PowerPoint Presentation</vt:lpstr>
      <vt:lpstr>Current Data Submission Structure</vt:lpstr>
      <vt:lpstr>Data Validity Concerns</vt:lpstr>
      <vt:lpstr>Data Concerns</vt:lpstr>
      <vt:lpstr>The Data Validation Process</vt:lpstr>
      <vt:lpstr>Example in Practice</vt:lpstr>
      <vt:lpstr>Example in Practice</vt:lpstr>
      <vt:lpstr>Working with LEAs and SELPAs</vt:lpstr>
      <vt:lpstr>At First it was…</vt:lpstr>
      <vt:lpstr>Making SELPA and LEAs Partners</vt:lpstr>
      <vt:lpstr>Working with General Education </vt:lpstr>
      <vt:lpstr>Now….</vt:lpstr>
      <vt:lpstr>PowerPoint Presentation</vt:lpstr>
      <vt:lpstr>PowerPoint Presentation</vt:lpstr>
      <vt:lpstr>Strategies for Advancing Data Quality</vt:lpstr>
      <vt:lpstr>PowerPoint Presentation</vt:lpstr>
      <vt:lpstr>PowerPoint Presentation</vt:lpstr>
      <vt:lpstr>PowerPoint Presentation</vt:lpstr>
      <vt:lpstr>PowerPoint Presentation</vt:lpstr>
      <vt:lpstr>Georgia EDFacts Database</vt:lpstr>
      <vt:lpstr>PowerPoint Presentation</vt:lpstr>
      <vt:lpstr>PowerPoint Presentation</vt:lpstr>
      <vt:lpstr>PowerPoint Presentation</vt:lpstr>
      <vt:lpstr>PowerPoint Presentation</vt:lpstr>
      <vt:lpstr>PowerPoint Presentation</vt:lpstr>
      <vt:lpstr>Assessment Congruency Report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DASY Presentation</dc:title>
  <dc:creator>CDE2</dc:creator>
  <cp:lastModifiedBy>CDE2</cp:lastModifiedBy>
  <cp:revision>28</cp:revision>
  <dcterms:created xsi:type="dcterms:W3CDTF">2014-07-15T15:42:47Z</dcterms:created>
  <dcterms:modified xsi:type="dcterms:W3CDTF">2014-08-27T16:39:26Z</dcterms:modified>
</cp:coreProperties>
</file>