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1"/>
    <p:sldMasterId id="2147485018" r:id="rId2"/>
    <p:sldMasterId id="2147485030" r:id="rId3"/>
    <p:sldMasterId id="2147485042" r:id="rId4"/>
    <p:sldMasterId id="2147485049" r:id="rId5"/>
    <p:sldMasterId id="2147485061" r:id="rId6"/>
  </p:sldMasterIdLst>
  <p:notesMasterIdLst>
    <p:notesMasterId r:id="rId69"/>
  </p:notesMasterIdLst>
  <p:handoutMasterIdLst>
    <p:handoutMasterId r:id="rId70"/>
  </p:handoutMasterIdLst>
  <p:sldIdLst>
    <p:sldId id="257"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272" r:id="rId44"/>
    <p:sldId id="273" r:id="rId45"/>
    <p:sldId id="274" r:id="rId46"/>
    <p:sldId id="275" r:id="rId47"/>
    <p:sldId id="276" r:id="rId48"/>
    <p:sldId id="260" r:id="rId49"/>
    <p:sldId id="261" r:id="rId50"/>
    <p:sldId id="262" r:id="rId51"/>
    <p:sldId id="263" r:id="rId52"/>
    <p:sldId id="264" r:id="rId53"/>
    <p:sldId id="265" r:id="rId54"/>
    <p:sldId id="266" r:id="rId55"/>
    <p:sldId id="267" r:id="rId56"/>
    <p:sldId id="268" r:id="rId57"/>
    <p:sldId id="269" r:id="rId58"/>
    <p:sldId id="270" r:id="rId59"/>
    <p:sldId id="277" r:id="rId60"/>
    <p:sldId id="278" r:id="rId61"/>
    <p:sldId id="281" r:id="rId62"/>
    <p:sldId id="282" r:id="rId63"/>
    <p:sldId id="284" r:id="rId64"/>
    <p:sldId id="285" r:id="rId65"/>
    <p:sldId id="280" r:id="rId66"/>
    <p:sldId id="287" r:id="rId67"/>
    <p:sldId id="286" r:id="rId68"/>
  </p:sldIdLst>
  <p:sldSz cx="9144000" cy="6858000" type="screen4x3"/>
  <p:notesSz cx="6858000" cy="9144000"/>
  <p:custDataLst>
    <p:tags r:id="rId71"/>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6600CC"/>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p:cViewPr varScale="1">
        <p:scale>
          <a:sx n="41" d="100"/>
          <a:sy n="41" d="100"/>
        </p:scale>
        <p:origin x="-10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7212"/>
    </p:cViewPr>
  </p:sorterViewPr>
  <p:notesViewPr>
    <p:cSldViewPr>
      <p:cViewPr varScale="1">
        <p:scale>
          <a:sx n="86" d="100"/>
          <a:sy n="86"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5B356-0600-4460-B547-8ADBB07C7D46}" type="doc">
      <dgm:prSet loTypeId="urn:microsoft.com/office/officeart/2005/8/layout/hProcess9" loCatId="process" qsTypeId="urn:microsoft.com/office/officeart/2005/8/quickstyle/simple1" qsCatId="simple" csTypeId="urn:microsoft.com/office/officeart/2005/8/colors/colorful5" csCatId="colorful" phldr="1"/>
      <dgm:spPr/>
    </dgm:pt>
    <dgm:pt modelId="{A1CD64D6-F086-433A-BF36-9183720DA736}">
      <dgm:prSet phldrT="[Text]"/>
      <dgm:spPr/>
      <dgm:t>
        <a:bodyPr/>
        <a:lstStyle/>
        <a:p>
          <a:r>
            <a:rPr lang="en-US" b="1" smtClean="0"/>
            <a:t>State / Program  Training &amp; Practical Experience</a:t>
          </a:r>
          <a:endParaRPr lang="en-US" b="1" dirty="0"/>
        </a:p>
      </dgm:t>
    </dgm:pt>
    <dgm:pt modelId="{511DD8A7-D6A4-4C2B-AC2F-62CC6239210E}" type="parTrans" cxnId="{9E6AC0B6-4BDD-4E82-B75C-6E1F7DEF8C23}">
      <dgm:prSet/>
      <dgm:spPr/>
      <dgm:t>
        <a:bodyPr/>
        <a:lstStyle/>
        <a:p>
          <a:endParaRPr lang="en-US"/>
        </a:p>
      </dgm:t>
    </dgm:pt>
    <dgm:pt modelId="{3745E6D5-0D16-4CA4-A176-3990505BBC84}" type="sibTrans" cxnId="{9E6AC0B6-4BDD-4E82-B75C-6E1F7DEF8C23}">
      <dgm:prSet/>
      <dgm:spPr/>
      <dgm:t>
        <a:bodyPr/>
        <a:lstStyle/>
        <a:p>
          <a:endParaRPr lang="en-US"/>
        </a:p>
      </dgm:t>
    </dgm:pt>
    <dgm:pt modelId="{84D94648-3A92-4361-9DDF-4F3BF613681C}">
      <dgm:prSet phldrT="[Text]"/>
      <dgm:spPr/>
      <dgm:t>
        <a:bodyPr/>
        <a:lstStyle/>
        <a:p>
          <a:r>
            <a:rPr lang="en-US" b="1" dirty="0" smtClean="0"/>
            <a:t>COS-CC </a:t>
          </a:r>
        </a:p>
        <a:p>
          <a:r>
            <a:rPr lang="en-US" dirty="0" smtClean="0"/>
            <a:t>Level I Questions</a:t>
          </a:r>
          <a:endParaRPr lang="en-US" dirty="0"/>
        </a:p>
      </dgm:t>
    </dgm:pt>
    <dgm:pt modelId="{6C3468E3-2A9E-4427-8C1D-A4E2F3E69D50}" type="parTrans" cxnId="{AF0C5AB5-9A6F-4111-8D3E-0F0024044DFF}">
      <dgm:prSet/>
      <dgm:spPr/>
      <dgm:t>
        <a:bodyPr/>
        <a:lstStyle/>
        <a:p>
          <a:endParaRPr lang="en-US"/>
        </a:p>
      </dgm:t>
    </dgm:pt>
    <dgm:pt modelId="{3034A691-5D0E-44B6-9903-EF4F8DE68B9A}" type="sibTrans" cxnId="{AF0C5AB5-9A6F-4111-8D3E-0F0024044DFF}">
      <dgm:prSet/>
      <dgm:spPr/>
      <dgm:t>
        <a:bodyPr/>
        <a:lstStyle/>
        <a:p>
          <a:endParaRPr lang="en-US"/>
        </a:p>
      </dgm:t>
    </dgm:pt>
    <dgm:pt modelId="{CF16A200-DB1D-4465-B05C-3E1CEB50A0CE}">
      <dgm:prSet phldrT="[Text]"/>
      <dgm:spPr/>
      <dgm:t>
        <a:bodyPr/>
        <a:lstStyle/>
        <a:p>
          <a:r>
            <a:rPr lang="en-US" b="1" dirty="0" smtClean="0"/>
            <a:t>COS-CC</a:t>
          </a:r>
        </a:p>
        <a:p>
          <a:r>
            <a:rPr lang="en-US" dirty="0" smtClean="0"/>
            <a:t>Level II</a:t>
          </a:r>
        </a:p>
        <a:p>
          <a:r>
            <a:rPr lang="en-US" dirty="0" smtClean="0"/>
            <a:t>Case Studies</a:t>
          </a:r>
          <a:endParaRPr lang="en-US" dirty="0"/>
        </a:p>
      </dgm:t>
    </dgm:pt>
    <dgm:pt modelId="{23FA0CEB-6B3F-4443-BA7D-C781601A5FCF}" type="parTrans" cxnId="{FEAE3E19-4B97-4B5A-AF01-BD5CAD495799}">
      <dgm:prSet/>
      <dgm:spPr/>
      <dgm:t>
        <a:bodyPr/>
        <a:lstStyle/>
        <a:p>
          <a:endParaRPr lang="en-US"/>
        </a:p>
      </dgm:t>
    </dgm:pt>
    <dgm:pt modelId="{0908323C-F583-4F40-AFF0-064C2F5219D2}" type="sibTrans" cxnId="{FEAE3E19-4B97-4B5A-AF01-BD5CAD495799}">
      <dgm:prSet/>
      <dgm:spPr/>
      <dgm:t>
        <a:bodyPr/>
        <a:lstStyle/>
        <a:p>
          <a:endParaRPr lang="en-US"/>
        </a:p>
      </dgm:t>
    </dgm:pt>
    <dgm:pt modelId="{8794497C-2E7F-4C94-96E1-5F08EA7B4521}" type="pres">
      <dgm:prSet presAssocID="{1885B356-0600-4460-B547-8ADBB07C7D46}" presName="CompostProcess" presStyleCnt="0">
        <dgm:presLayoutVars>
          <dgm:dir/>
          <dgm:resizeHandles val="exact"/>
        </dgm:presLayoutVars>
      </dgm:prSet>
      <dgm:spPr/>
    </dgm:pt>
    <dgm:pt modelId="{C4B87917-56C5-476B-9418-470E516CCBB3}" type="pres">
      <dgm:prSet presAssocID="{1885B356-0600-4460-B547-8ADBB07C7D46}" presName="arrow" presStyleLbl="bgShp" presStyleIdx="0" presStyleCnt="1"/>
      <dgm:spPr/>
    </dgm:pt>
    <dgm:pt modelId="{54F1FFE4-404C-460B-8A34-5A0D5EF024D1}" type="pres">
      <dgm:prSet presAssocID="{1885B356-0600-4460-B547-8ADBB07C7D46}" presName="linearProcess" presStyleCnt="0"/>
      <dgm:spPr/>
    </dgm:pt>
    <dgm:pt modelId="{BADB3C1F-6C9B-4BE2-8121-29754472C352}" type="pres">
      <dgm:prSet presAssocID="{A1CD64D6-F086-433A-BF36-9183720DA736}" presName="textNode" presStyleLbl="node1" presStyleIdx="0" presStyleCnt="3" custScaleX="103504" custScaleY="212500">
        <dgm:presLayoutVars>
          <dgm:bulletEnabled val="1"/>
        </dgm:presLayoutVars>
      </dgm:prSet>
      <dgm:spPr/>
      <dgm:t>
        <a:bodyPr/>
        <a:lstStyle/>
        <a:p>
          <a:endParaRPr lang="en-US"/>
        </a:p>
      </dgm:t>
    </dgm:pt>
    <dgm:pt modelId="{CDB15CD8-C4F3-4C3C-AADD-34BE5CF18CF2}" type="pres">
      <dgm:prSet presAssocID="{3745E6D5-0D16-4CA4-A176-3990505BBC84}" presName="sibTrans" presStyleCnt="0"/>
      <dgm:spPr/>
    </dgm:pt>
    <dgm:pt modelId="{693F4171-5975-4A2F-A978-5FD80D820464}" type="pres">
      <dgm:prSet presAssocID="{84D94648-3A92-4361-9DDF-4F3BF613681C}" presName="textNode" presStyleLbl="node1" presStyleIdx="1" presStyleCnt="3">
        <dgm:presLayoutVars>
          <dgm:bulletEnabled val="1"/>
        </dgm:presLayoutVars>
      </dgm:prSet>
      <dgm:spPr>
        <a:prstGeom prst="bevel">
          <a:avLst/>
        </a:prstGeom>
      </dgm:spPr>
      <dgm:t>
        <a:bodyPr/>
        <a:lstStyle/>
        <a:p>
          <a:endParaRPr lang="en-US"/>
        </a:p>
      </dgm:t>
    </dgm:pt>
    <dgm:pt modelId="{A1B3D648-3442-47F4-AB3E-9663756955D7}" type="pres">
      <dgm:prSet presAssocID="{3034A691-5D0E-44B6-9903-EF4F8DE68B9A}" presName="sibTrans" presStyleCnt="0"/>
      <dgm:spPr/>
    </dgm:pt>
    <dgm:pt modelId="{B68B8E77-00A3-4F8F-86B0-7AC1BC695F9B}" type="pres">
      <dgm:prSet presAssocID="{CF16A200-DB1D-4465-B05C-3E1CEB50A0CE}" presName="textNode" presStyleLbl="node1" presStyleIdx="2" presStyleCnt="3">
        <dgm:presLayoutVars>
          <dgm:bulletEnabled val="1"/>
        </dgm:presLayoutVars>
      </dgm:prSet>
      <dgm:spPr>
        <a:prstGeom prst="bevel">
          <a:avLst/>
        </a:prstGeom>
      </dgm:spPr>
      <dgm:t>
        <a:bodyPr/>
        <a:lstStyle/>
        <a:p>
          <a:endParaRPr lang="en-US"/>
        </a:p>
      </dgm:t>
    </dgm:pt>
  </dgm:ptLst>
  <dgm:cxnLst>
    <dgm:cxn modelId="{BF48C7DD-CFD4-4F67-8153-E4AF3723FBB7}" type="presOf" srcId="{A1CD64D6-F086-433A-BF36-9183720DA736}" destId="{BADB3C1F-6C9B-4BE2-8121-29754472C352}" srcOrd="0" destOrd="0" presId="urn:microsoft.com/office/officeart/2005/8/layout/hProcess9"/>
    <dgm:cxn modelId="{02FFD823-CB62-47C6-84DB-CC282DA40DDA}" type="presOf" srcId="{84D94648-3A92-4361-9DDF-4F3BF613681C}" destId="{693F4171-5975-4A2F-A978-5FD80D820464}" srcOrd="0" destOrd="0" presId="urn:microsoft.com/office/officeart/2005/8/layout/hProcess9"/>
    <dgm:cxn modelId="{FEAE3E19-4B97-4B5A-AF01-BD5CAD495799}" srcId="{1885B356-0600-4460-B547-8ADBB07C7D46}" destId="{CF16A200-DB1D-4465-B05C-3E1CEB50A0CE}" srcOrd="2" destOrd="0" parTransId="{23FA0CEB-6B3F-4443-BA7D-C781601A5FCF}" sibTransId="{0908323C-F583-4F40-AFF0-064C2F5219D2}"/>
    <dgm:cxn modelId="{9E6AC0B6-4BDD-4E82-B75C-6E1F7DEF8C23}" srcId="{1885B356-0600-4460-B547-8ADBB07C7D46}" destId="{A1CD64D6-F086-433A-BF36-9183720DA736}" srcOrd="0" destOrd="0" parTransId="{511DD8A7-D6A4-4C2B-AC2F-62CC6239210E}" sibTransId="{3745E6D5-0D16-4CA4-A176-3990505BBC84}"/>
    <dgm:cxn modelId="{AF0C5AB5-9A6F-4111-8D3E-0F0024044DFF}" srcId="{1885B356-0600-4460-B547-8ADBB07C7D46}" destId="{84D94648-3A92-4361-9DDF-4F3BF613681C}" srcOrd="1" destOrd="0" parTransId="{6C3468E3-2A9E-4427-8C1D-A4E2F3E69D50}" sibTransId="{3034A691-5D0E-44B6-9903-EF4F8DE68B9A}"/>
    <dgm:cxn modelId="{C40F2F8C-8E00-4426-9C0E-471BEB38D86B}" type="presOf" srcId="{CF16A200-DB1D-4465-B05C-3E1CEB50A0CE}" destId="{B68B8E77-00A3-4F8F-86B0-7AC1BC695F9B}" srcOrd="0" destOrd="0" presId="urn:microsoft.com/office/officeart/2005/8/layout/hProcess9"/>
    <dgm:cxn modelId="{70E6BF9B-B376-4ACB-B9D8-403E6D0D53CF}" type="presOf" srcId="{1885B356-0600-4460-B547-8ADBB07C7D46}" destId="{8794497C-2E7F-4C94-96E1-5F08EA7B4521}" srcOrd="0" destOrd="0" presId="urn:microsoft.com/office/officeart/2005/8/layout/hProcess9"/>
    <dgm:cxn modelId="{0520FBB8-D9BC-4B75-990A-E6F2BF5F7A49}" type="presParOf" srcId="{8794497C-2E7F-4C94-96E1-5F08EA7B4521}" destId="{C4B87917-56C5-476B-9418-470E516CCBB3}" srcOrd="0" destOrd="0" presId="urn:microsoft.com/office/officeart/2005/8/layout/hProcess9"/>
    <dgm:cxn modelId="{E86541D9-D9D2-4A37-81D3-9D2226DB64F6}" type="presParOf" srcId="{8794497C-2E7F-4C94-96E1-5F08EA7B4521}" destId="{54F1FFE4-404C-460B-8A34-5A0D5EF024D1}" srcOrd="1" destOrd="0" presId="urn:microsoft.com/office/officeart/2005/8/layout/hProcess9"/>
    <dgm:cxn modelId="{FCBF99AC-7816-4C46-9F34-356E36E9F09E}" type="presParOf" srcId="{54F1FFE4-404C-460B-8A34-5A0D5EF024D1}" destId="{BADB3C1F-6C9B-4BE2-8121-29754472C352}" srcOrd="0" destOrd="0" presId="urn:microsoft.com/office/officeart/2005/8/layout/hProcess9"/>
    <dgm:cxn modelId="{F354383C-DC65-4D9B-BE0E-BC89A495B708}" type="presParOf" srcId="{54F1FFE4-404C-460B-8A34-5A0D5EF024D1}" destId="{CDB15CD8-C4F3-4C3C-AADD-34BE5CF18CF2}" srcOrd="1" destOrd="0" presId="urn:microsoft.com/office/officeart/2005/8/layout/hProcess9"/>
    <dgm:cxn modelId="{94420260-8324-41A6-86F0-82261096AFE9}" type="presParOf" srcId="{54F1FFE4-404C-460B-8A34-5A0D5EF024D1}" destId="{693F4171-5975-4A2F-A978-5FD80D820464}" srcOrd="2" destOrd="0" presId="urn:microsoft.com/office/officeart/2005/8/layout/hProcess9"/>
    <dgm:cxn modelId="{B882F4CB-1483-4134-9DB7-A159B9EA92CF}" type="presParOf" srcId="{54F1FFE4-404C-460B-8A34-5A0D5EF024D1}" destId="{A1B3D648-3442-47F4-AB3E-9663756955D7}" srcOrd="3" destOrd="0" presId="urn:microsoft.com/office/officeart/2005/8/layout/hProcess9"/>
    <dgm:cxn modelId="{9A15A4B1-5265-44E5-A08B-4EBA754A1871}" type="presParOf" srcId="{54F1FFE4-404C-460B-8A34-5A0D5EF024D1}" destId="{B68B8E77-00A3-4F8F-86B0-7AC1BC695F9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87917-56C5-476B-9418-470E516CCBB3}">
      <dsp:nvSpPr>
        <dsp:cNvPr id="0" name=""/>
        <dsp:cNvSpPr/>
      </dsp:nvSpPr>
      <dsp:spPr>
        <a:xfrm>
          <a:off x="474344" y="0"/>
          <a:ext cx="5375910"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B3C1F-6C9B-4BE2-8121-29754472C352}">
      <dsp:nvSpPr>
        <dsp:cNvPr id="0" name=""/>
        <dsp:cNvSpPr/>
      </dsp:nvSpPr>
      <dsp:spPr>
        <a:xfrm>
          <a:off x="1264" y="304799"/>
          <a:ext cx="2087244" cy="345440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t>State / Program  Training &amp; Practical Experience</a:t>
          </a:r>
          <a:endParaRPr lang="en-US" sz="2000" b="1" kern="1200" dirty="0"/>
        </a:p>
      </dsp:txBody>
      <dsp:txXfrm>
        <a:off x="103155" y="406690"/>
        <a:ext cx="1883462" cy="3250618"/>
      </dsp:txXfrm>
    </dsp:sp>
    <dsp:sp modelId="{693F4171-5975-4A2F-A978-5FD80D820464}">
      <dsp:nvSpPr>
        <dsp:cNvPr id="0" name=""/>
        <dsp:cNvSpPr/>
      </dsp:nvSpPr>
      <dsp:spPr>
        <a:xfrm>
          <a:off x="2189338" y="1219199"/>
          <a:ext cx="2016583" cy="1625600"/>
        </a:xfrm>
        <a:prstGeom prst="bevel">
          <a:avLst/>
        </a:prstGeom>
        <a:solidFill>
          <a:schemeClr val="accent5">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COS-CC </a:t>
          </a:r>
        </a:p>
        <a:p>
          <a:pPr lvl="0" algn="ctr" defTabSz="889000">
            <a:lnSpc>
              <a:spcPct val="90000"/>
            </a:lnSpc>
            <a:spcBef>
              <a:spcPct val="0"/>
            </a:spcBef>
            <a:spcAft>
              <a:spcPct val="35000"/>
            </a:spcAft>
          </a:pPr>
          <a:r>
            <a:rPr lang="en-US" sz="2000" kern="1200" dirty="0" smtClean="0"/>
            <a:t>Level I Questions</a:t>
          </a:r>
          <a:endParaRPr lang="en-US" sz="2000" kern="1200" dirty="0"/>
        </a:p>
      </dsp:txBody>
      <dsp:txXfrm>
        <a:off x="2392538" y="1422399"/>
        <a:ext cx="1610183" cy="1219200"/>
      </dsp:txXfrm>
    </dsp:sp>
    <dsp:sp modelId="{B68B8E77-00A3-4F8F-86B0-7AC1BC695F9B}">
      <dsp:nvSpPr>
        <dsp:cNvPr id="0" name=""/>
        <dsp:cNvSpPr/>
      </dsp:nvSpPr>
      <dsp:spPr>
        <a:xfrm>
          <a:off x="4306751" y="1219199"/>
          <a:ext cx="2016583" cy="1625600"/>
        </a:xfrm>
        <a:prstGeom prst="bevel">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COS-CC</a:t>
          </a:r>
        </a:p>
        <a:p>
          <a:pPr lvl="0" algn="ctr" defTabSz="889000">
            <a:lnSpc>
              <a:spcPct val="90000"/>
            </a:lnSpc>
            <a:spcBef>
              <a:spcPct val="0"/>
            </a:spcBef>
            <a:spcAft>
              <a:spcPct val="35000"/>
            </a:spcAft>
          </a:pPr>
          <a:r>
            <a:rPr lang="en-US" sz="2000" kern="1200" dirty="0" smtClean="0"/>
            <a:t>Level II</a:t>
          </a:r>
        </a:p>
        <a:p>
          <a:pPr lvl="0" algn="ctr" defTabSz="889000">
            <a:lnSpc>
              <a:spcPct val="90000"/>
            </a:lnSpc>
            <a:spcBef>
              <a:spcPct val="0"/>
            </a:spcBef>
            <a:spcAft>
              <a:spcPct val="35000"/>
            </a:spcAft>
          </a:pPr>
          <a:r>
            <a:rPr lang="en-US" sz="2000" kern="1200" dirty="0" smtClean="0"/>
            <a:t>Case Studies</a:t>
          </a:r>
          <a:endParaRPr lang="en-US" sz="2000" kern="1200" dirty="0"/>
        </a:p>
      </dsp:txBody>
      <dsp:txXfrm>
        <a:off x="4509951" y="1422399"/>
        <a:ext cx="1610183" cy="1219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9/4/2014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9/4/2014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NECTAC/ECO/WRRC 2012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ACFC5-85F7-4C38-81C8-9FDF562B30D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022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E5B7026A-837E-4AE4-9AA6-9AF937F2A6E3}" type="slidenum">
              <a:rPr lang="en-US" altLang="en-US" smtClean="0">
                <a:solidFill>
                  <a:prstClr val="black"/>
                </a:solidFill>
                <a:ea typeface="+mn-ea"/>
                <a:cs typeface="+mn-cs"/>
              </a:rPr>
              <a:pPr algn="r">
                <a:spcBef>
                  <a:spcPct val="0"/>
                </a:spcBef>
              </a:pPr>
              <a:t>29</a:t>
            </a:fld>
            <a:endParaRPr lang="en-US" altLang="en-US" smtClean="0">
              <a:solidFill>
                <a:prstClr val="black"/>
              </a:solidFill>
              <a:ea typeface="+mn-ea"/>
              <a:cs typeface="+mn-cs"/>
            </a:endParaRPr>
          </a:p>
        </p:txBody>
      </p:sp>
      <p:sp>
        <p:nvSpPr>
          <p:cNvPr id="18437" name="Header Placeholder 4"/>
          <p:cNvSpPr txBox="1">
            <a:spLocks noGrp="1"/>
          </p:cNvSpPr>
          <p:nvPr/>
        </p:nvSpPr>
        <p:spPr bwMode="auto">
          <a:xfrm>
            <a:off x="0" y="0"/>
            <a:ext cx="2971592" cy="457358"/>
          </a:xfrm>
          <a:prstGeom prst="rect">
            <a:avLst/>
          </a:prstGeom>
          <a:noFill/>
          <a:ln>
            <a:miter lim="800000"/>
            <a:headEnd/>
            <a:tailEnd/>
          </a:ln>
        </p:spPr>
        <p:txBody>
          <a:bodyPr lIns="91438" tIns="45719" rIns="91438" bIns="45719"/>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771C09B9-A9FB-4103-A8C4-C26A149CA0D1}" type="slidenum">
              <a:rPr lang="en-US" altLang="en-US" smtClean="0">
                <a:solidFill>
                  <a:prstClr val="black"/>
                </a:solidFill>
                <a:ea typeface="+mn-ea"/>
                <a:cs typeface="+mn-cs"/>
              </a:rPr>
              <a:pPr algn="r">
                <a:spcBef>
                  <a:spcPct val="0"/>
                </a:spcBef>
              </a:pPr>
              <a:t>30</a:t>
            </a:fld>
            <a:endParaRPr lang="en-US" altLang="en-US" smtClean="0">
              <a:solidFill>
                <a:prstClr val="black"/>
              </a:solidFill>
              <a:ea typeface="+mn-ea"/>
              <a:cs typeface="+mn-cs"/>
            </a:endParaRPr>
          </a:p>
        </p:txBody>
      </p:sp>
      <p:sp>
        <p:nvSpPr>
          <p:cNvPr id="18437" name="Header Placeholder 4"/>
          <p:cNvSpPr txBox="1">
            <a:spLocks noGrp="1"/>
          </p:cNvSpPr>
          <p:nvPr/>
        </p:nvSpPr>
        <p:spPr bwMode="auto">
          <a:xfrm>
            <a:off x="0" y="0"/>
            <a:ext cx="2971592" cy="457358"/>
          </a:xfrm>
          <a:prstGeom prst="rect">
            <a:avLst/>
          </a:prstGeom>
          <a:noFill/>
          <a:ln>
            <a:miter lim="800000"/>
            <a:headEnd/>
            <a:tailEnd/>
          </a:ln>
        </p:spPr>
        <p:txBody>
          <a:bodyPr lIns="91438" tIns="45719" rIns="91438" bIns="45719"/>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2448AE54-1235-48C2-93B5-54A80FFD1BC2}" type="slidenum">
              <a:rPr lang="en-US" altLang="en-US" smtClean="0">
                <a:solidFill>
                  <a:prstClr val="black"/>
                </a:solidFill>
                <a:ea typeface="+mn-ea"/>
                <a:cs typeface="+mn-cs"/>
              </a:rPr>
              <a:pPr algn="r">
                <a:spcBef>
                  <a:spcPct val="0"/>
                </a:spcBef>
              </a:pPr>
              <a:t>31</a:t>
            </a:fld>
            <a:endParaRPr lang="en-US" altLang="en-US" smtClean="0">
              <a:solidFill>
                <a:prstClr val="black"/>
              </a:solidFill>
              <a:ea typeface="+mn-ea"/>
              <a:cs typeface="+mn-cs"/>
            </a:endParaRPr>
          </a:p>
        </p:txBody>
      </p:sp>
      <p:sp>
        <p:nvSpPr>
          <p:cNvPr id="13317" name="Header Placeholder 4"/>
          <p:cNvSpPr txBox="1">
            <a:spLocks noGrp="1"/>
          </p:cNvSpPr>
          <p:nvPr/>
        </p:nvSpPr>
        <p:spPr bwMode="auto">
          <a:xfrm>
            <a:off x="0" y="0"/>
            <a:ext cx="2971592" cy="457358"/>
          </a:xfrm>
          <a:prstGeom prst="rect">
            <a:avLst/>
          </a:prstGeom>
          <a:noFill/>
          <a:ln>
            <a:miter lim="800000"/>
            <a:headEnd/>
            <a:tailEnd/>
          </a:ln>
        </p:spPr>
        <p:txBody>
          <a:bodyPr lIns="91438" tIns="45719" rIns="91438" bIns="45719"/>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5EC3DFC7-A7A3-489C-86F2-20A0FDB77AA3}" type="slidenum">
              <a:rPr lang="en-US" altLang="en-US" smtClean="0">
                <a:solidFill>
                  <a:prstClr val="black"/>
                </a:solidFill>
                <a:ea typeface="+mn-ea"/>
                <a:cs typeface="+mn-cs"/>
              </a:rPr>
              <a:pPr algn="r">
                <a:spcBef>
                  <a:spcPct val="0"/>
                </a:spcBef>
              </a:pPr>
              <a:t>32</a:t>
            </a:fld>
            <a:endParaRPr lang="en-US" altLang="en-US" smtClean="0">
              <a:solidFill>
                <a:prstClr val="black"/>
              </a:solidFill>
              <a:ea typeface="+mn-ea"/>
              <a:cs typeface="+mn-cs"/>
            </a:endParaRPr>
          </a:p>
        </p:txBody>
      </p:sp>
      <p:sp>
        <p:nvSpPr>
          <p:cNvPr id="18437" name="Header Placeholder 4"/>
          <p:cNvSpPr txBox="1">
            <a:spLocks noGrp="1"/>
          </p:cNvSpPr>
          <p:nvPr/>
        </p:nvSpPr>
        <p:spPr bwMode="auto">
          <a:xfrm>
            <a:off x="0" y="0"/>
            <a:ext cx="2971592" cy="457358"/>
          </a:xfrm>
          <a:prstGeom prst="rect">
            <a:avLst/>
          </a:prstGeom>
          <a:noFill/>
          <a:ln>
            <a:miter lim="800000"/>
            <a:headEnd/>
            <a:tailEnd/>
          </a:ln>
        </p:spPr>
        <p:txBody>
          <a:bodyPr lIns="91438" tIns="45719" rIns="91438" bIns="45719"/>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7A017CA9-710D-4D6C-96ED-D677DDDB13AB}" type="slidenum">
              <a:rPr lang="en-US" altLang="en-US" smtClean="0">
                <a:solidFill>
                  <a:prstClr val="black"/>
                </a:solidFill>
                <a:ea typeface="+mn-ea"/>
                <a:cs typeface="+mn-cs"/>
              </a:rPr>
              <a:pPr algn="r">
                <a:spcBef>
                  <a:spcPct val="0"/>
                </a:spcBef>
              </a:pPr>
              <a:t>33</a:t>
            </a:fld>
            <a:endParaRPr lang="en-US" altLang="en-US" smtClean="0">
              <a:solidFill>
                <a:prstClr val="black"/>
              </a:solidFill>
              <a:ea typeface="+mn-ea"/>
              <a:cs typeface="+mn-cs"/>
            </a:endParaRPr>
          </a:p>
        </p:txBody>
      </p:sp>
      <p:sp>
        <p:nvSpPr>
          <p:cNvPr id="14341" name="Header Placeholder 4"/>
          <p:cNvSpPr txBox="1">
            <a:spLocks noGrp="1"/>
          </p:cNvSpPr>
          <p:nvPr/>
        </p:nvSpPr>
        <p:spPr bwMode="auto">
          <a:xfrm>
            <a:off x="0" y="0"/>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D6ACDBC9-A311-4191-BDB6-122A398C2405}" type="slidenum">
              <a:rPr lang="en-US" altLang="en-US" smtClean="0">
                <a:solidFill>
                  <a:prstClr val="black"/>
                </a:solidFill>
                <a:ea typeface="+mn-ea"/>
                <a:cs typeface="+mn-cs"/>
              </a:rPr>
              <a:pPr algn="r">
                <a:spcBef>
                  <a:spcPct val="0"/>
                </a:spcBef>
              </a:pPr>
              <a:t>34</a:t>
            </a:fld>
            <a:endParaRPr lang="en-US" altLang="en-US" smtClean="0">
              <a:solidFill>
                <a:prstClr val="black"/>
              </a:solidFill>
              <a:ea typeface="+mn-ea"/>
              <a:cs typeface="+mn-cs"/>
            </a:endParaRPr>
          </a:p>
        </p:txBody>
      </p:sp>
      <p:sp>
        <p:nvSpPr>
          <p:cNvPr id="14341" name="Header Placeholder 4"/>
          <p:cNvSpPr txBox="1">
            <a:spLocks noGrp="1"/>
          </p:cNvSpPr>
          <p:nvPr/>
        </p:nvSpPr>
        <p:spPr bwMode="auto">
          <a:xfrm>
            <a:off x="0" y="0"/>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0538B9EB-7021-4C2E-9ADB-367AB1E97B60}" type="slidenum">
              <a:rPr lang="en-US" altLang="en-US" smtClean="0">
                <a:solidFill>
                  <a:prstClr val="black"/>
                </a:solidFill>
                <a:ea typeface="+mn-ea"/>
                <a:cs typeface="+mn-cs"/>
              </a:rPr>
              <a:pPr algn="r">
                <a:spcBef>
                  <a:spcPct val="0"/>
                </a:spcBef>
              </a:pPr>
              <a:t>35</a:t>
            </a:fld>
            <a:endParaRPr lang="en-US" altLang="en-US" smtClean="0">
              <a:solidFill>
                <a:prstClr val="black"/>
              </a:solidFill>
              <a:ea typeface="+mn-ea"/>
              <a:cs typeface="+mn-cs"/>
            </a:endParaRPr>
          </a:p>
        </p:txBody>
      </p:sp>
      <p:sp>
        <p:nvSpPr>
          <p:cNvPr id="14341" name="Header Placeholder 4"/>
          <p:cNvSpPr txBox="1">
            <a:spLocks noGrp="1"/>
          </p:cNvSpPr>
          <p:nvPr/>
        </p:nvSpPr>
        <p:spPr bwMode="auto">
          <a:xfrm>
            <a:off x="0" y="0"/>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D7E550C5-1216-426B-8AA5-454B55FB03EA}" type="slidenum">
              <a:rPr lang="en-US" altLang="en-US" smtClean="0">
                <a:solidFill>
                  <a:prstClr val="black"/>
                </a:solidFill>
                <a:ea typeface="+mn-ea"/>
                <a:cs typeface="+mn-cs"/>
              </a:rPr>
              <a:pPr algn="r">
                <a:spcBef>
                  <a:spcPct val="0"/>
                </a:spcBef>
              </a:pPr>
              <a:t>36</a:t>
            </a:fld>
            <a:endParaRPr lang="en-US" altLang="en-US" smtClean="0">
              <a:solidFill>
                <a:prstClr val="black"/>
              </a:solidFill>
              <a:ea typeface="+mn-ea"/>
              <a:cs typeface="+mn-cs"/>
            </a:endParaRPr>
          </a:p>
        </p:txBody>
      </p:sp>
      <p:sp>
        <p:nvSpPr>
          <p:cNvPr id="14341" name="Header Placeholder 4"/>
          <p:cNvSpPr txBox="1">
            <a:spLocks noGrp="1"/>
          </p:cNvSpPr>
          <p:nvPr/>
        </p:nvSpPr>
        <p:spPr bwMode="auto">
          <a:xfrm>
            <a:off x="0" y="0"/>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05FC5254-E630-49B5-BA2F-C2EB394076C5}" type="slidenum">
              <a:rPr lang="en-US" altLang="en-US" smtClean="0">
                <a:solidFill>
                  <a:prstClr val="black"/>
                </a:solidFill>
                <a:ea typeface="+mn-ea"/>
                <a:cs typeface="+mn-cs"/>
              </a:rPr>
              <a:pPr algn="r">
                <a:spcBef>
                  <a:spcPct val="0"/>
                </a:spcBef>
              </a:pPr>
              <a:t>37</a:t>
            </a:fld>
            <a:endParaRPr lang="en-US" altLang="en-US" smtClean="0">
              <a:solidFill>
                <a:prstClr val="black"/>
              </a:solidFill>
              <a:ea typeface="+mn-ea"/>
              <a:cs typeface="+mn-cs"/>
            </a:endParaRPr>
          </a:p>
        </p:txBody>
      </p:sp>
      <p:sp>
        <p:nvSpPr>
          <p:cNvPr id="15365" name="Header Placeholder 4"/>
          <p:cNvSpPr txBox="1">
            <a:spLocks noGrp="1"/>
          </p:cNvSpPr>
          <p:nvPr/>
        </p:nvSpPr>
        <p:spPr bwMode="auto">
          <a:xfrm>
            <a:off x="0" y="0"/>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Kathi</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38</a:t>
            </a:fld>
            <a:endParaRPr lang="en-US"/>
          </a:p>
        </p:txBody>
      </p:sp>
    </p:spTree>
    <p:extLst>
      <p:ext uri="{BB962C8B-B14F-4D97-AF65-F5344CB8AC3E}">
        <p14:creationId xmlns:p14="http://schemas.microsoft.com/office/powerpoint/2010/main" val="111964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ACFC5-85F7-4C38-81C8-9FDF562B30D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022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Kathi</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note: JHU</a:t>
            </a:r>
            <a:r>
              <a:rPr lang="en-US" baseline="0" dirty="0" smtClean="0"/>
              <a:t> CTE </a:t>
            </a:r>
            <a:r>
              <a:rPr lang="en-US" dirty="0" smtClean="0"/>
              <a:t>has proposed five sessions based</a:t>
            </a:r>
            <a:r>
              <a:rPr lang="en-US" baseline="0" dirty="0" smtClean="0"/>
              <a:t> on our preliminary review of the content. If this changes or is incorrect, the slide will need to be revised.</a:t>
            </a:r>
          </a:p>
          <a:p>
            <a:endParaRPr lang="en-US" dirty="0"/>
          </a:p>
        </p:txBody>
      </p:sp>
      <p:sp>
        <p:nvSpPr>
          <p:cNvPr id="4" name="Slide Number Placeholder 3"/>
          <p:cNvSpPr>
            <a:spLocks noGrp="1"/>
          </p:cNvSpPr>
          <p:nvPr>
            <p:ph type="sldNum" sz="quarter" idx="10"/>
          </p:nvPr>
        </p:nvSpPr>
        <p:spPr/>
        <p:txBody>
          <a:bodyPr/>
          <a:lstStyle/>
          <a:p>
            <a:fld id="{650BAB04-2F12-43C4-985B-22273A7E0B1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305344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Amy</a:t>
            </a:r>
          </a:p>
          <a:p>
            <a:endParaRPr lang="en-US" dirty="0" smtClean="0"/>
          </a:p>
          <a:p>
            <a:r>
              <a:rPr lang="en-US" dirty="0" smtClean="0"/>
              <a:t>This module is designed with JHU CTE’s </a:t>
            </a:r>
            <a:r>
              <a:rPr lang="en-US" dirty="0" err="1" smtClean="0"/>
              <a:t>PDQuest</a:t>
            </a:r>
            <a:r>
              <a:rPr lang="en-US" dirty="0" smtClean="0"/>
              <a:t> model of online professional development. </a:t>
            </a:r>
          </a:p>
          <a:p>
            <a:r>
              <a:rPr lang="en-US" dirty="0" smtClean="0"/>
              <a:t>Individual activities in each session are organized around a cycle of instruction that follows a consistent format and sequence:</a:t>
            </a:r>
          </a:p>
          <a:p>
            <a:r>
              <a:rPr lang="en-US" b="1" dirty="0" smtClean="0">
                <a:effectLst/>
              </a:rPr>
              <a:t>Set-Up</a:t>
            </a:r>
            <a:r>
              <a:rPr lang="en-US" dirty="0" smtClean="0">
                <a:effectLst/>
              </a:rPr>
              <a:t>: Establishes the purpose of the session and provides a Challenge Question to guide learning</a:t>
            </a:r>
            <a:r>
              <a:rPr lang="en-US" dirty="0" smtClean="0"/>
              <a:t/>
            </a:r>
            <a:br>
              <a:rPr lang="en-US" dirty="0" smtClean="0"/>
            </a:br>
            <a:r>
              <a:rPr lang="en-US" dirty="0" smtClean="0"/>
              <a:t> </a:t>
            </a:r>
          </a:p>
          <a:p>
            <a:r>
              <a:rPr lang="en-US" b="1" dirty="0" smtClean="0">
                <a:effectLst/>
              </a:rPr>
              <a:t>Presentation</a:t>
            </a:r>
            <a:r>
              <a:rPr lang="en-US" dirty="0" smtClean="0">
                <a:effectLst/>
              </a:rPr>
              <a:t>: Presents the essential concepts, ideas, and skills of the session content</a:t>
            </a:r>
            <a:r>
              <a:rPr lang="en-US" dirty="0" smtClean="0"/>
              <a:t/>
            </a:r>
            <a:br>
              <a:rPr lang="en-US" dirty="0" smtClean="0"/>
            </a:br>
            <a:r>
              <a:rPr lang="en-US" dirty="0" smtClean="0"/>
              <a:t> </a:t>
            </a:r>
          </a:p>
          <a:p>
            <a:r>
              <a:rPr lang="en-US" b="1" dirty="0" smtClean="0">
                <a:effectLst/>
              </a:rPr>
              <a:t>Just for Me</a:t>
            </a:r>
            <a:r>
              <a:rPr lang="en-US" dirty="0" smtClean="0">
                <a:effectLst/>
              </a:rPr>
              <a:t>: Provides an opportunity for individual reflection, application of content, and resource gathering</a:t>
            </a:r>
            <a:r>
              <a:rPr lang="en-US" dirty="0" smtClean="0"/>
              <a:t/>
            </a:r>
            <a:br>
              <a:rPr lang="en-US" dirty="0" smtClean="0"/>
            </a:br>
            <a:r>
              <a:rPr lang="en-US" dirty="0" smtClean="0"/>
              <a:t> </a:t>
            </a:r>
          </a:p>
          <a:p>
            <a:r>
              <a:rPr lang="en-US" b="1" dirty="0" smtClean="0">
                <a:effectLst/>
              </a:rPr>
              <a:t>Assessment</a:t>
            </a:r>
            <a:r>
              <a:rPr lang="en-US" dirty="0" smtClean="0">
                <a:effectLst/>
              </a:rPr>
              <a:t>: Checks for understanding of the essential concepts, ideas, and skills</a:t>
            </a:r>
            <a:r>
              <a:rPr lang="en-US" dirty="0" smtClean="0"/>
              <a:t/>
            </a:r>
            <a:br>
              <a:rPr lang="en-US" dirty="0" smtClean="0"/>
            </a:br>
            <a:endParaRPr lang="en-US" dirty="0" smtClean="0"/>
          </a:p>
          <a:p>
            <a:r>
              <a:rPr lang="en-US" b="1" dirty="0" smtClean="0">
                <a:effectLst/>
              </a:rPr>
              <a:t>Wrap-Up</a:t>
            </a:r>
            <a:r>
              <a:rPr lang="en-US" dirty="0" smtClean="0">
                <a:effectLst/>
              </a:rPr>
              <a:t>: Concludes the session with your response to the Challenge Question</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0BAB04-2F12-43C4-985B-22273A7E0B1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057695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Kathi</a:t>
            </a:r>
          </a:p>
          <a:p>
            <a:endParaRPr lang="en-US" dirty="0" smtClean="0"/>
          </a:p>
          <a:p>
            <a:r>
              <a:rPr lang="en-US" dirty="0" smtClean="0"/>
              <a:t>This slide has</a:t>
            </a:r>
            <a:r>
              <a:rPr lang="en-US" baseline="0" dirty="0" smtClean="0"/>
              <a:t> a screenshot of the module. At this point, you can login and show the first session using this demo login:</a:t>
            </a:r>
          </a:p>
          <a:p>
            <a:endParaRPr lang="en-US" baseline="0" dirty="0" smtClean="0"/>
          </a:p>
          <a:p>
            <a:r>
              <a:rPr lang="en-US" baseline="0" dirty="0" smtClean="0"/>
              <a:t>http://olms.cte.jhu.edu/olms2</a:t>
            </a:r>
          </a:p>
          <a:p>
            <a:r>
              <a:rPr lang="en-US" baseline="0" dirty="0" smtClean="0"/>
              <a:t>Username: pduser1</a:t>
            </a:r>
          </a:p>
          <a:p>
            <a:r>
              <a:rPr lang="en-US" baseline="0" dirty="0" smtClean="0"/>
              <a:t>Password: welcome</a:t>
            </a:r>
          </a:p>
          <a:p>
            <a:endParaRPr lang="en-US" baseline="0" dirty="0" smtClean="0"/>
          </a:p>
          <a:p>
            <a:r>
              <a:rPr lang="en-US" baseline="0" dirty="0" smtClean="0"/>
              <a:t>Suggested questions for review would be around how providers and administrators might use this, content needs for the remaining sessions, practical resources to include for providers, etc.</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50BAB04-2F12-43C4-985B-22273A7E0B1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89628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Kathi</a:t>
            </a:r>
          </a:p>
          <a:p>
            <a:endParaRPr lang="en-US" dirty="0"/>
          </a:p>
        </p:txBody>
      </p:sp>
      <p:sp>
        <p:nvSpPr>
          <p:cNvPr id="4" name="Slide Number Placeholder 3"/>
          <p:cNvSpPr>
            <a:spLocks noGrp="1"/>
          </p:cNvSpPr>
          <p:nvPr>
            <p:ph type="sldNum" sz="quarter" idx="10"/>
          </p:nvPr>
        </p:nvSpPr>
        <p:spPr/>
        <p:txBody>
          <a:bodyPr/>
          <a:lstStyle/>
          <a:p>
            <a:fld id="{650BAB04-2F12-43C4-985B-22273A7E0B1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962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Naomi</a:t>
            </a:r>
            <a:endParaRPr lang="en-US" dirty="0"/>
          </a:p>
        </p:txBody>
      </p:sp>
      <p:sp>
        <p:nvSpPr>
          <p:cNvPr id="4" name="Slide Number Placeholder 3"/>
          <p:cNvSpPr>
            <a:spLocks noGrp="1"/>
          </p:cNvSpPr>
          <p:nvPr>
            <p:ph type="sldNum" sz="quarter" idx="10"/>
          </p:nvPr>
        </p:nvSpPr>
        <p:spPr/>
        <p:txBody>
          <a:bodyPr/>
          <a:lstStyle/>
          <a:p>
            <a:fld id="{E3B78B56-F27C-42E2-A880-C0941FC6704C}" type="slidenum">
              <a:rPr lang="en-US" smtClean="0"/>
              <a:pPr/>
              <a:t>43</a:t>
            </a:fld>
            <a:endParaRPr lang="en-US"/>
          </a:p>
        </p:txBody>
      </p:sp>
    </p:spTree>
    <p:extLst>
      <p:ext uri="{BB962C8B-B14F-4D97-AF65-F5344CB8AC3E}">
        <p14:creationId xmlns:p14="http://schemas.microsoft.com/office/powerpoint/2010/main" val="3097451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Naomi</a:t>
            </a:r>
          </a:p>
          <a:p>
            <a:endParaRPr lang="en-US" dirty="0" smtClean="0"/>
          </a:p>
          <a:p>
            <a:r>
              <a:rPr lang="en-US" dirty="0" smtClean="0"/>
              <a:t>Most states are using the</a:t>
            </a:r>
            <a:r>
              <a:rPr lang="en-US" baseline="0" dirty="0" smtClean="0"/>
              <a:t> COS Process to measure child outcomes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ENHANCE study:  Results also show that COS teams who are trained can effectively apply this knowledge. Trained teams apply knowledge about which skills map on to specific outcomes and identify ratings that are consistent with the specific rating criteria provided.  Ratings by independent coders have consistency with team rating scores. Taken together, trained teams who implement the COS process using resources and ideas from training are able to implement the COS in ways that produce meaningful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Everyone gets training – recognize there is variation in the way it’s implemented.  Training is tailored to meet the needs of the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What we don’t have is a universal mechanism to check people’s foundational competence with the COS process after they have received training.</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3B78B56-F27C-42E2-A880-C0941FC6704C}" type="slidenum">
              <a:rPr lang="en-US" smtClean="0"/>
              <a:pPr/>
              <a:t>44</a:t>
            </a:fld>
            <a:endParaRPr lang="en-US"/>
          </a:p>
        </p:txBody>
      </p:sp>
    </p:spTree>
    <p:extLst>
      <p:ext uri="{BB962C8B-B14F-4D97-AF65-F5344CB8AC3E}">
        <p14:creationId xmlns:p14="http://schemas.microsoft.com/office/powerpoint/2010/main" val="1208358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Naomi</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set of materials to assess staff understanding of the essential knowledge and skills needed to contribute to the COS process.</a:t>
            </a:r>
          </a:p>
          <a:p>
            <a:endParaRPr lang="en-US" dirty="0" smtClean="0"/>
          </a:p>
          <a:p>
            <a:endParaRPr lang="en-US" dirty="0" smtClean="0"/>
          </a:p>
          <a:p>
            <a:r>
              <a:rPr lang="en-US" dirty="0" smtClean="0"/>
              <a:t>It’s a competency</a:t>
            </a:r>
            <a:r>
              <a:rPr lang="en-US" baseline="0" dirty="0" smtClean="0"/>
              <a:t> check – not a certification. It’s a means to check provider’s understanding of the key components of the COS process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Passing the COS-CC doesn’t make you an expert – it only verifies that  you have the basic competencies needed to contribute to the COS discussions.</a:t>
            </a:r>
          </a:p>
          <a:p>
            <a:endParaRPr lang="en-US" baseline="0" dirty="0" smtClean="0"/>
          </a:p>
          <a:p>
            <a:endParaRPr lang="en-US" baseline="0" dirty="0" smtClean="0"/>
          </a:p>
          <a:p>
            <a:r>
              <a:rPr lang="en-US" baseline="0" dirty="0" smtClean="0"/>
              <a:t>Results will help states determine which areas of professional development and training support providers’ understanding, and which might need expansion or strengthening to support providers.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45</a:t>
            </a:fld>
            <a:endParaRPr lang="en-US"/>
          </a:p>
        </p:txBody>
      </p:sp>
    </p:spTree>
    <p:extLst>
      <p:ext uri="{BB962C8B-B14F-4D97-AF65-F5344CB8AC3E}">
        <p14:creationId xmlns:p14="http://schemas.microsoft.com/office/powerpoint/2010/main" val="4057018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t>Naomi</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t>It is expected that staff using the COS-CC would have attended  training on the basic competencies prior to using the assessments.</a:t>
            </a:r>
          </a:p>
          <a:p>
            <a:pPr marL="0" indent="0">
              <a:buNone/>
            </a:pPr>
            <a:r>
              <a:rPr lang="en-US" dirty="0" smtClean="0"/>
              <a:t>Does </a:t>
            </a:r>
            <a:r>
              <a:rPr lang="en-US" b="1" dirty="0" smtClean="0"/>
              <a:t>not </a:t>
            </a:r>
            <a:r>
              <a:rPr lang="en-US" dirty="0" smtClean="0"/>
              <a:t>include:</a:t>
            </a:r>
          </a:p>
          <a:p>
            <a:r>
              <a:rPr lang="en-US" dirty="0" smtClean="0"/>
              <a:t>Observation of children’s skills and behaviors</a:t>
            </a:r>
          </a:p>
          <a:p>
            <a:r>
              <a:rPr lang="en-US" dirty="0" smtClean="0"/>
              <a:t>Collaborative teaming</a:t>
            </a:r>
          </a:p>
          <a:p>
            <a:endParaRPr lang="en-US" dirty="0" smtClean="0"/>
          </a:p>
          <a:p>
            <a:pPr marL="0" indent="0">
              <a:buNone/>
            </a:pPr>
            <a:r>
              <a:rPr lang="en-US" dirty="0" smtClean="0"/>
              <a:t>These are </a:t>
            </a:r>
            <a:r>
              <a:rPr lang="en-US" b="1" dirty="0" smtClean="0"/>
              <a:t>essential</a:t>
            </a:r>
            <a:r>
              <a:rPr lang="en-US" dirty="0" smtClean="0"/>
              <a:t> to the COS process, but are difficult to assess.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46</a:t>
            </a:fld>
            <a:endParaRPr lang="en-US"/>
          </a:p>
        </p:txBody>
      </p:sp>
    </p:spTree>
    <p:extLst>
      <p:ext uri="{BB962C8B-B14F-4D97-AF65-F5344CB8AC3E}">
        <p14:creationId xmlns:p14="http://schemas.microsoft.com/office/powerpoint/2010/main" val="2376155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800" dirty="0" smtClean="0"/>
              <a:t>Naomi</a:t>
            </a:r>
          </a:p>
          <a:p>
            <a:endParaRPr lang="en-US" sz="2800" dirty="0" smtClean="0"/>
          </a:p>
          <a:p>
            <a:r>
              <a:rPr lang="en-US" sz="2800" dirty="0" smtClean="0"/>
              <a:t>Two levels of information (Levels 1 &amp; 2)</a:t>
            </a:r>
          </a:p>
          <a:p>
            <a:pPr lvl="1"/>
            <a:r>
              <a:rPr lang="en-US" sz="2400" dirty="0" smtClean="0"/>
              <a:t>Banks of questions and answers (both levels)</a:t>
            </a:r>
          </a:p>
          <a:p>
            <a:pPr lvl="1"/>
            <a:r>
              <a:rPr lang="en-US" sz="2400" dirty="0" smtClean="0"/>
              <a:t>Case studies and videos (level 2)</a:t>
            </a:r>
          </a:p>
          <a:p>
            <a:pPr lvl="1"/>
            <a:endParaRPr lang="en-US" sz="1400" dirty="0" smtClean="0"/>
          </a:p>
          <a:p>
            <a:pPr marL="347663" indent="-290513"/>
            <a:r>
              <a:rPr lang="en-US" sz="2800" dirty="0" smtClean="0"/>
              <a:t>Level 1 must be passed before moving on to Level 2.</a:t>
            </a:r>
          </a:p>
          <a:p>
            <a:pPr marL="347663" indent="-290513"/>
            <a:endParaRPr lang="en-US" sz="1400" dirty="0" smtClean="0"/>
          </a:p>
          <a:p>
            <a:pPr marL="347663" indent="-290513"/>
            <a:r>
              <a:rPr lang="en-US" sz="2800" dirty="0" smtClean="0"/>
              <a:t>Instructions will be included, with options for customizing the materials for your state.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47</a:t>
            </a:fld>
            <a:endParaRPr lang="en-US"/>
          </a:p>
        </p:txBody>
      </p:sp>
    </p:spTree>
    <p:extLst>
      <p:ext uri="{BB962C8B-B14F-4D97-AF65-F5344CB8AC3E}">
        <p14:creationId xmlns:p14="http://schemas.microsoft.com/office/powerpoint/2010/main" val="21372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Naomi</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48</a:t>
            </a:fld>
            <a:endParaRPr lang="en-US"/>
          </a:p>
        </p:txBody>
      </p:sp>
    </p:spTree>
    <p:extLst>
      <p:ext uri="{BB962C8B-B14F-4D97-AF65-F5344CB8AC3E}">
        <p14:creationId xmlns:p14="http://schemas.microsoft.com/office/powerpoint/2010/main" val="639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17575">
              <a:spcBef>
                <a:spcPct val="30000"/>
              </a:spcBef>
              <a:defRPr sz="1200">
                <a:solidFill>
                  <a:schemeClr val="tx1"/>
                </a:solidFill>
                <a:latin typeface="Calibri" pitchFamily="34" charset="0"/>
              </a:defRPr>
            </a:lvl1pPr>
            <a:lvl2pPr marL="742950" indent="-285750" defTabSz="917575">
              <a:spcBef>
                <a:spcPct val="30000"/>
              </a:spcBef>
              <a:defRPr sz="1200">
                <a:solidFill>
                  <a:schemeClr val="tx1"/>
                </a:solidFill>
                <a:latin typeface="Calibri" pitchFamily="34" charset="0"/>
              </a:defRPr>
            </a:lvl2pPr>
            <a:lvl3pPr marL="1143000" indent="-228600" defTabSz="917575">
              <a:spcBef>
                <a:spcPct val="30000"/>
              </a:spcBef>
              <a:defRPr sz="1200">
                <a:solidFill>
                  <a:schemeClr val="tx1"/>
                </a:solidFill>
                <a:latin typeface="Calibri" pitchFamily="34" charset="0"/>
              </a:defRPr>
            </a:lvl3pPr>
            <a:lvl4pPr marL="1600200" indent="-228600" defTabSz="917575">
              <a:spcBef>
                <a:spcPct val="30000"/>
              </a:spcBef>
              <a:defRPr sz="1200">
                <a:solidFill>
                  <a:schemeClr val="tx1"/>
                </a:solidFill>
                <a:latin typeface="Calibri" pitchFamily="34" charset="0"/>
              </a:defRPr>
            </a:lvl4pPr>
            <a:lvl5pPr marL="2057400" indent="-228600" defTabSz="917575">
              <a:spcBef>
                <a:spcPct val="30000"/>
              </a:spcBef>
              <a:defRPr sz="1200">
                <a:solidFill>
                  <a:schemeClr val="tx1"/>
                </a:solidFill>
                <a:latin typeface="Calibri" pitchFamily="34" charset="0"/>
              </a:defRPr>
            </a:lvl5pPr>
            <a:lvl6pPr marL="2514600" indent="-228600" defTabSz="917575" eaLnBrk="0" fontAlgn="base" hangingPunct="0">
              <a:spcBef>
                <a:spcPct val="30000"/>
              </a:spcBef>
              <a:spcAft>
                <a:spcPct val="0"/>
              </a:spcAft>
              <a:defRPr sz="1200">
                <a:solidFill>
                  <a:schemeClr val="tx1"/>
                </a:solidFill>
                <a:latin typeface="Calibri" pitchFamily="34" charset="0"/>
              </a:defRPr>
            </a:lvl6pPr>
            <a:lvl7pPr marL="2971800" indent="-228600" defTabSz="917575" eaLnBrk="0" fontAlgn="base" hangingPunct="0">
              <a:spcBef>
                <a:spcPct val="30000"/>
              </a:spcBef>
              <a:spcAft>
                <a:spcPct val="0"/>
              </a:spcAft>
              <a:defRPr sz="1200">
                <a:solidFill>
                  <a:schemeClr val="tx1"/>
                </a:solidFill>
                <a:latin typeface="Calibri" pitchFamily="34" charset="0"/>
              </a:defRPr>
            </a:lvl7pPr>
            <a:lvl8pPr marL="3429000" indent="-228600" defTabSz="917575" eaLnBrk="0" fontAlgn="base" hangingPunct="0">
              <a:spcBef>
                <a:spcPct val="30000"/>
              </a:spcBef>
              <a:spcAft>
                <a:spcPct val="0"/>
              </a:spcAft>
              <a:defRPr sz="1200">
                <a:solidFill>
                  <a:schemeClr val="tx1"/>
                </a:solidFill>
                <a:latin typeface="Calibri" pitchFamily="34" charset="0"/>
              </a:defRPr>
            </a:lvl8pPr>
            <a:lvl9pPr marL="3886200" indent="-228600" defTabSz="917575"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62C9CBBA-A261-4782-A0E5-6A6F0D805DB1}" type="slidenum">
              <a:rPr lang="en-US" altLang="en-US" smtClean="0">
                <a:solidFill>
                  <a:prstClr val="black"/>
                </a:solidFill>
                <a:ea typeface="+mn-ea"/>
                <a:cs typeface="+mn-cs"/>
              </a:rPr>
              <a:pPr algn="r">
                <a:spcBef>
                  <a:spcPct val="0"/>
                </a:spcBef>
              </a:pPr>
              <a:t>22</a:t>
            </a:fld>
            <a:endParaRPr lang="en-US" altLang="en-US" smtClean="0">
              <a:solidFill>
                <a:prstClr val="black"/>
              </a:solidFill>
              <a:ea typeface="+mn-ea"/>
              <a:cs typeface="+mn-cs"/>
            </a:endParaRPr>
          </a:p>
        </p:txBody>
      </p:sp>
      <p:sp>
        <p:nvSpPr>
          <p:cNvPr id="1945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spcBef>
                <a:spcPct val="0"/>
              </a:spcBef>
            </a:pPr>
            <a:endParaRPr lang="en-US" alt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lvl="0" indent="0" fontAlgn="base">
              <a:spcBef>
                <a:spcPct val="20000"/>
              </a:spcBef>
              <a:spcAft>
                <a:spcPct val="0"/>
              </a:spcAft>
              <a:buFont typeface="Wingdings" pitchFamily="2" charset="2"/>
              <a:buNone/>
              <a:defRPr/>
            </a:pPr>
            <a:r>
              <a:rPr lang="en-US" sz="1200" kern="0" dirty="0" smtClean="0">
                <a:solidFill>
                  <a:schemeClr val="bg1"/>
                </a:solidFill>
              </a:rPr>
              <a:t>Naomi</a:t>
            </a:r>
          </a:p>
          <a:p>
            <a:pPr marL="342900" lvl="0" indent="-342900" fontAlgn="base">
              <a:spcBef>
                <a:spcPct val="20000"/>
              </a:spcBef>
              <a:spcAft>
                <a:spcPct val="0"/>
              </a:spcAft>
              <a:buFont typeface="Wingdings" pitchFamily="2" charset="2"/>
              <a:buChar char="§"/>
              <a:defRPr/>
            </a:pPr>
            <a:endParaRPr lang="en-US" sz="1200" kern="0" dirty="0" smtClean="0">
              <a:solidFill>
                <a:schemeClr val="bg1"/>
              </a:solidFill>
            </a:endParaRPr>
          </a:p>
          <a:p>
            <a:pPr marL="342900" lvl="0" indent="-342900" fontAlgn="base">
              <a:spcBef>
                <a:spcPct val="20000"/>
              </a:spcBef>
              <a:spcAft>
                <a:spcPct val="0"/>
              </a:spcAft>
              <a:buFont typeface="Wingdings" pitchFamily="2" charset="2"/>
              <a:buChar char="§"/>
              <a:defRPr/>
            </a:pPr>
            <a:r>
              <a:rPr lang="en-US" sz="1200" kern="0" dirty="0" smtClean="0">
                <a:solidFill>
                  <a:schemeClr val="bg1"/>
                </a:solidFill>
              </a:rPr>
              <a:t>Video clips</a:t>
            </a:r>
          </a:p>
          <a:p>
            <a:pPr marL="342900" lvl="0" indent="-342900" fontAlgn="base">
              <a:spcBef>
                <a:spcPct val="20000"/>
              </a:spcBef>
              <a:spcAft>
                <a:spcPct val="0"/>
              </a:spcAft>
              <a:buFont typeface="Wingdings" pitchFamily="2" charset="2"/>
              <a:buChar char="§"/>
              <a:defRPr/>
            </a:pPr>
            <a:r>
              <a:rPr lang="en-US" sz="1200" kern="0" dirty="0" smtClean="0">
                <a:solidFill>
                  <a:schemeClr val="bg1"/>
                </a:solidFill>
              </a:rPr>
              <a:t>AE development primers</a:t>
            </a:r>
          </a:p>
          <a:p>
            <a:pPr marL="342900" lvl="0" indent="-342900" fontAlgn="base">
              <a:spcBef>
                <a:spcPct val="20000"/>
              </a:spcBef>
              <a:spcAft>
                <a:spcPct val="0"/>
              </a:spcAft>
              <a:buFont typeface="Wingdings" pitchFamily="2" charset="2"/>
              <a:buChar char="§"/>
              <a:defRPr/>
            </a:pPr>
            <a:r>
              <a:rPr lang="en-US" sz="1200" kern="0" dirty="0" smtClean="0">
                <a:solidFill>
                  <a:schemeClr val="bg1"/>
                </a:solidFill>
              </a:rPr>
              <a:t>Write-ups</a:t>
            </a:r>
          </a:p>
          <a:p>
            <a:pPr marL="342900" lvl="0" indent="-342900" fontAlgn="base">
              <a:spcBef>
                <a:spcPct val="20000"/>
              </a:spcBef>
              <a:spcAft>
                <a:spcPct val="0"/>
              </a:spcAft>
              <a:buFont typeface="Wingdings" pitchFamily="2" charset="2"/>
              <a:buChar char="§"/>
              <a:defRPr/>
            </a:pPr>
            <a:r>
              <a:rPr lang="en-US" sz="1200" kern="0" dirty="0" smtClean="0">
                <a:solidFill>
                  <a:schemeClr val="bg1"/>
                </a:solidFill>
              </a:rPr>
              <a:t>Competency questions</a:t>
            </a:r>
          </a:p>
          <a:p>
            <a:pPr marL="342900" lvl="0" indent="-342900" fontAlgn="base">
              <a:spcBef>
                <a:spcPct val="20000"/>
              </a:spcBef>
              <a:spcAft>
                <a:spcPct val="0"/>
              </a:spcAft>
              <a:defRPr/>
            </a:pPr>
            <a:r>
              <a:rPr lang="en-US" sz="1200" kern="0" dirty="0" smtClean="0">
                <a:solidFill>
                  <a:schemeClr val="bg1"/>
                </a:solidFill>
              </a:rPr>
              <a:t>Answer Keys</a:t>
            </a:r>
          </a:p>
          <a:p>
            <a:endParaRPr lang="en-US" dirty="0"/>
          </a:p>
        </p:txBody>
      </p:sp>
      <p:sp>
        <p:nvSpPr>
          <p:cNvPr id="4" name="Slide Number Placeholder 3"/>
          <p:cNvSpPr>
            <a:spLocks noGrp="1"/>
          </p:cNvSpPr>
          <p:nvPr>
            <p:ph type="sldNum" sz="quarter" idx="10"/>
          </p:nvPr>
        </p:nvSpPr>
        <p:spPr/>
        <p:txBody>
          <a:bodyPr/>
          <a:lstStyle/>
          <a:p>
            <a:fld id="{E3B78B56-F27C-42E2-A880-C0941FC6704C}" type="slidenum">
              <a:rPr lang="en-US" smtClean="0"/>
              <a:pPr/>
              <a:t>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Naomi</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50</a:t>
            </a:fld>
            <a:endParaRPr lang="en-US"/>
          </a:p>
        </p:txBody>
      </p:sp>
    </p:spTree>
    <p:extLst>
      <p:ext uri="{BB962C8B-B14F-4D97-AF65-F5344CB8AC3E}">
        <p14:creationId xmlns:p14="http://schemas.microsoft.com/office/powerpoint/2010/main" val="4096486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Naomi</a:t>
            </a:r>
          </a:p>
          <a:p>
            <a:r>
              <a:rPr lang="en-US" dirty="0" smtClean="0"/>
              <a:t>IRB</a:t>
            </a:r>
            <a:r>
              <a:rPr lang="en-US" baseline="0" dirty="0" smtClean="0"/>
              <a:t> exemption obtained</a:t>
            </a:r>
            <a:endParaRPr lang="en-US" dirty="0" smtClean="0"/>
          </a:p>
          <a:p>
            <a:r>
              <a:rPr lang="en-US" dirty="0" smtClean="0"/>
              <a:t>Inviting more states</a:t>
            </a:r>
          </a:p>
          <a:p>
            <a:r>
              <a:rPr lang="en-US" dirty="0" smtClean="0"/>
              <a:t>Identifying 5 programs each</a:t>
            </a:r>
          </a:p>
          <a:p>
            <a:r>
              <a:rPr lang="en-US" dirty="0" smtClean="0"/>
              <a:t>Providers taking Level 1 then Level 2</a:t>
            </a:r>
          </a:p>
          <a:p>
            <a:r>
              <a:rPr lang="en-US" dirty="0" smtClean="0"/>
              <a:t>Analyzing results</a:t>
            </a:r>
          </a:p>
          <a:p>
            <a:endParaRPr lang="en-US" dirty="0" smtClean="0"/>
          </a:p>
          <a:p>
            <a:endParaRPr lang="en-US" dirty="0" smtClean="0"/>
          </a:p>
          <a:p>
            <a:r>
              <a:rPr lang="en-US" dirty="0" smtClean="0"/>
              <a:t>Developed;</a:t>
            </a:r>
          </a:p>
          <a:p>
            <a:r>
              <a:rPr lang="en-US" dirty="0" smtClean="0"/>
              <a:t>Content validity</a:t>
            </a:r>
            <a:r>
              <a:rPr lang="en-US" baseline="0" dirty="0" smtClean="0"/>
              <a:t> analysis to make sure questions asked what we wanted</a:t>
            </a:r>
            <a:endParaRPr lang="en-US" dirty="0" smtClean="0"/>
          </a:p>
          <a:p>
            <a:endParaRPr lang="en-US" dirty="0" smtClean="0"/>
          </a:p>
          <a:p>
            <a:r>
              <a:rPr lang="en-US" dirty="0" smtClean="0"/>
              <a:t>100 questions</a:t>
            </a:r>
            <a:r>
              <a:rPr lang="en-US" baseline="0" dirty="0" smtClean="0"/>
              <a:t> reviewed by experts and given feedback on whether actually measured what we wanted to measure</a:t>
            </a:r>
            <a:endParaRPr lang="en-US" dirty="0" smtClean="0"/>
          </a:p>
          <a:p>
            <a:endParaRPr lang="en-US" dirty="0" smtClean="0"/>
          </a:p>
          <a:p>
            <a:r>
              <a:rPr lang="en-US" dirty="0" smtClean="0"/>
              <a:t>Field</a:t>
            </a:r>
            <a:r>
              <a:rPr lang="en-US" baseline="0" dirty="0" smtClean="0"/>
              <a:t> tested case studies:</a:t>
            </a:r>
          </a:p>
          <a:p>
            <a:endParaRPr lang="en-US" baseline="0" dirty="0" smtClean="0"/>
          </a:p>
          <a:p>
            <a:r>
              <a:rPr lang="en-US" baseline="0" dirty="0" smtClean="0"/>
              <a:t>Results…</a:t>
            </a:r>
          </a:p>
          <a:p>
            <a:r>
              <a:rPr lang="en-US" baseline="0" dirty="0" smtClean="0"/>
              <a:t>Variations in C and 619 (functionality – was better for Part C; age anchoring was better for 619)</a:t>
            </a:r>
          </a:p>
          <a:p>
            <a:r>
              <a:rPr lang="en-US" baseline="0" dirty="0" smtClean="0"/>
              <a:t>Item analysis:  those that did better on functionality and age anchoring did better with the ratings</a:t>
            </a:r>
          </a:p>
          <a:p>
            <a:endParaRPr lang="en-US" baseline="0" dirty="0" smtClean="0"/>
          </a:p>
          <a:p>
            <a:r>
              <a:rPr lang="en-US" baseline="0" dirty="0" smtClean="0"/>
              <a:t>Field testing was with small sample and because of variation decided to do another round of field testing – to widen sample and administer as intended and analyze that data.</a:t>
            </a:r>
            <a:endParaRPr lang="en-US" dirty="0"/>
          </a:p>
        </p:txBody>
      </p:sp>
      <p:sp>
        <p:nvSpPr>
          <p:cNvPr id="4" name="Slide Number Placeholder 3"/>
          <p:cNvSpPr>
            <a:spLocks noGrp="1"/>
          </p:cNvSpPr>
          <p:nvPr>
            <p:ph type="sldNum" sz="quarter" idx="10"/>
          </p:nvPr>
        </p:nvSpPr>
        <p:spPr/>
        <p:txBody>
          <a:bodyPr/>
          <a:lstStyle/>
          <a:p>
            <a:fld id="{E3B78B56-F27C-42E2-A880-C0941FC6704C}" type="slidenum">
              <a:rPr lang="en-US" smtClean="0"/>
              <a:pPr/>
              <a:t>51</a:t>
            </a:fld>
            <a:endParaRPr lang="en-US"/>
          </a:p>
        </p:txBody>
      </p:sp>
    </p:spTree>
    <p:extLst>
      <p:ext uri="{BB962C8B-B14F-4D97-AF65-F5344CB8AC3E}">
        <p14:creationId xmlns:p14="http://schemas.microsoft.com/office/powerpoint/2010/main" val="2602005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Naomi</a:t>
            </a:r>
            <a:endParaRPr lang="en-US" dirty="0"/>
          </a:p>
        </p:txBody>
      </p:sp>
      <p:sp>
        <p:nvSpPr>
          <p:cNvPr id="4" name="Slide Number Placeholder 3"/>
          <p:cNvSpPr>
            <a:spLocks noGrp="1"/>
          </p:cNvSpPr>
          <p:nvPr>
            <p:ph type="sldNum" sz="quarter" idx="10"/>
          </p:nvPr>
        </p:nvSpPr>
        <p:spPr/>
        <p:txBody>
          <a:bodyPr/>
          <a:lstStyle/>
          <a:p>
            <a:fld id="{E3B78B56-F27C-42E2-A880-C0941FC6704C}" type="slidenum">
              <a:rPr lang="en-US" smtClean="0"/>
              <a:pPr/>
              <a:t>52</a:t>
            </a:fld>
            <a:endParaRPr lang="en-US"/>
          </a:p>
        </p:txBody>
      </p:sp>
    </p:spTree>
    <p:extLst>
      <p:ext uri="{BB962C8B-B14F-4D97-AF65-F5344CB8AC3E}">
        <p14:creationId xmlns:p14="http://schemas.microsoft.com/office/powerpoint/2010/main" val="1507378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Naomi</a:t>
            </a:r>
            <a:endParaRPr lang="en-US" dirty="0"/>
          </a:p>
        </p:txBody>
      </p:sp>
      <p:sp>
        <p:nvSpPr>
          <p:cNvPr id="4" name="Slide Number Placeholder 3"/>
          <p:cNvSpPr>
            <a:spLocks noGrp="1"/>
          </p:cNvSpPr>
          <p:nvPr>
            <p:ph type="sldNum" sz="quarter" idx="10"/>
          </p:nvPr>
        </p:nvSpPr>
        <p:spPr/>
        <p:txBody>
          <a:bodyPr/>
          <a:lstStyle/>
          <a:p>
            <a:fld id="{E3B78B56-F27C-42E2-A880-C0941FC6704C}" type="slidenum">
              <a:rPr lang="en-US" smtClean="0"/>
              <a:pPr/>
              <a:t>53</a:t>
            </a:fld>
            <a:endParaRPr lang="en-US"/>
          </a:p>
        </p:txBody>
      </p:sp>
    </p:spTree>
    <p:extLst>
      <p:ext uri="{BB962C8B-B14F-4D97-AF65-F5344CB8AC3E}">
        <p14:creationId xmlns:p14="http://schemas.microsoft.com/office/powerpoint/2010/main" val="1507378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 until the</a:t>
            </a:r>
            <a:r>
              <a:rPr lang="en-US" baseline="0" dirty="0" smtClean="0"/>
              <a:t> end </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54</a:t>
            </a:fld>
            <a:endParaRPr lang="en-US"/>
          </a:p>
        </p:txBody>
      </p:sp>
    </p:spTree>
    <p:extLst>
      <p:ext uri="{BB962C8B-B14F-4D97-AF65-F5344CB8AC3E}">
        <p14:creationId xmlns:p14="http://schemas.microsoft.com/office/powerpoint/2010/main" val="3262726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Families are not targeted</a:t>
            </a:r>
            <a:r>
              <a:rPr lang="en-US" baseline="0" dirty="0" smtClean="0"/>
              <a:t> users, but it will be available for them</a:t>
            </a:r>
            <a:r>
              <a:rPr lang="en-US" baseline="0" smtClean="0"/>
              <a:t>. </a:t>
            </a:r>
            <a:endParaRPr lang="en-US" dirty="0"/>
          </a:p>
        </p:txBody>
      </p:sp>
      <p:sp>
        <p:nvSpPr>
          <p:cNvPr id="4" name="Slide Number Placeholder 3"/>
          <p:cNvSpPr>
            <a:spLocks noGrp="1"/>
          </p:cNvSpPr>
          <p:nvPr>
            <p:ph type="sldNum" sz="quarter" idx="10"/>
          </p:nvPr>
        </p:nvSpPr>
        <p:spPr/>
        <p:txBody>
          <a:bodyPr/>
          <a:lstStyle/>
          <a:p>
            <a:fld id="{650BAB04-2F12-43C4-985B-22273A7E0B1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4389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Kathi/Siobhan</a:t>
            </a:r>
            <a:endParaRPr lang="en-US" dirty="0"/>
          </a:p>
        </p:txBody>
      </p:sp>
      <p:sp>
        <p:nvSpPr>
          <p:cNvPr id="4" name="Slide Number Placeholder 3"/>
          <p:cNvSpPr>
            <a:spLocks noGrp="1"/>
          </p:cNvSpPr>
          <p:nvPr>
            <p:ph type="sldNum" sz="quarter" idx="10"/>
          </p:nvPr>
        </p:nvSpPr>
        <p:spPr/>
        <p:txBody>
          <a:bodyPr/>
          <a:lstStyle/>
          <a:p>
            <a:fld id="{E3B78B56-F27C-42E2-A880-C0941FC6704C}"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097451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Kathi</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62</a:t>
            </a:fld>
            <a:endParaRPr lang="en-US"/>
          </a:p>
        </p:txBody>
      </p:sp>
    </p:spTree>
    <p:extLst>
      <p:ext uri="{BB962C8B-B14F-4D97-AF65-F5344CB8AC3E}">
        <p14:creationId xmlns:p14="http://schemas.microsoft.com/office/powerpoint/2010/main" val="318373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480" indent="-282492">
              <a:spcBef>
                <a:spcPct val="30000"/>
              </a:spcBef>
              <a:defRPr sz="1200">
                <a:solidFill>
                  <a:schemeClr val="tx1"/>
                </a:solidFill>
                <a:latin typeface="Calibri" pitchFamily="34" charset="0"/>
              </a:defRPr>
            </a:lvl2pPr>
            <a:lvl3pPr marL="1129970" indent="-225994">
              <a:spcBef>
                <a:spcPct val="30000"/>
              </a:spcBef>
              <a:defRPr sz="1200">
                <a:solidFill>
                  <a:schemeClr val="tx1"/>
                </a:solidFill>
                <a:latin typeface="Calibri" pitchFamily="34" charset="0"/>
              </a:defRPr>
            </a:lvl3pPr>
            <a:lvl4pPr marL="1581958" indent="-225994">
              <a:spcBef>
                <a:spcPct val="30000"/>
              </a:spcBef>
              <a:defRPr sz="1200">
                <a:solidFill>
                  <a:schemeClr val="tx1"/>
                </a:solidFill>
                <a:latin typeface="Calibri" pitchFamily="34" charset="0"/>
              </a:defRPr>
            </a:lvl4pPr>
            <a:lvl5pPr marL="2033946" indent="-225994">
              <a:spcBef>
                <a:spcPct val="30000"/>
              </a:spcBef>
              <a:defRPr sz="1200">
                <a:solidFill>
                  <a:schemeClr val="tx1"/>
                </a:solidFill>
                <a:latin typeface="Calibri" pitchFamily="34" charset="0"/>
              </a:defRPr>
            </a:lvl5pPr>
            <a:lvl6pPr marL="2485934" indent="-225994" eaLnBrk="0" fontAlgn="base" hangingPunct="0">
              <a:spcBef>
                <a:spcPct val="30000"/>
              </a:spcBef>
              <a:spcAft>
                <a:spcPct val="0"/>
              </a:spcAft>
              <a:defRPr sz="1200">
                <a:solidFill>
                  <a:schemeClr val="tx1"/>
                </a:solidFill>
                <a:latin typeface="Calibri" pitchFamily="34" charset="0"/>
              </a:defRPr>
            </a:lvl6pPr>
            <a:lvl7pPr marL="2937921" indent="-225994" eaLnBrk="0" fontAlgn="base" hangingPunct="0">
              <a:spcBef>
                <a:spcPct val="30000"/>
              </a:spcBef>
              <a:spcAft>
                <a:spcPct val="0"/>
              </a:spcAft>
              <a:defRPr sz="1200">
                <a:solidFill>
                  <a:schemeClr val="tx1"/>
                </a:solidFill>
                <a:latin typeface="Calibri" pitchFamily="34" charset="0"/>
              </a:defRPr>
            </a:lvl7pPr>
            <a:lvl8pPr marL="3389909" indent="-225994" eaLnBrk="0" fontAlgn="base" hangingPunct="0">
              <a:spcBef>
                <a:spcPct val="30000"/>
              </a:spcBef>
              <a:spcAft>
                <a:spcPct val="0"/>
              </a:spcAft>
              <a:defRPr sz="1200">
                <a:solidFill>
                  <a:schemeClr val="tx1"/>
                </a:solidFill>
                <a:latin typeface="Calibri" pitchFamily="34" charset="0"/>
              </a:defRPr>
            </a:lvl8pPr>
            <a:lvl9pPr marL="3841897" indent="-225994" eaLnBrk="0" fontAlgn="base" hangingPunct="0">
              <a:spcBef>
                <a:spcPct val="30000"/>
              </a:spcBef>
              <a:spcAft>
                <a:spcPct val="0"/>
              </a:spcAft>
              <a:defRPr sz="1200">
                <a:solidFill>
                  <a:schemeClr val="tx1"/>
                </a:solidFill>
                <a:latin typeface="Calibri" pitchFamily="34" charset="0"/>
              </a:defRPr>
            </a:lvl9pPr>
          </a:lstStyle>
          <a:p>
            <a:pPr>
              <a:spcBef>
                <a:spcPct val="0"/>
              </a:spcBef>
            </a:pPr>
            <a:fld id="{109007C3-216E-4D4D-BF87-0851ED638CE5}" type="slidenum">
              <a:rPr lang="en-US" altLang="en-US">
                <a:solidFill>
                  <a:prstClr val="black"/>
                </a:solidFill>
              </a:rPr>
              <a:pPr>
                <a:spcBef>
                  <a:spcPct val="0"/>
                </a:spcBef>
              </a:pPr>
              <a:t>23</a:t>
            </a:fld>
            <a:endParaRPr lang="en-US" altLang="en-US">
              <a:solidFill>
                <a:prstClr val="black"/>
              </a:solidFill>
            </a:endParaRPr>
          </a:p>
        </p:txBody>
      </p:sp>
      <p:sp>
        <p:nvSpPr>
          <p:cNvPr id="14341"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480" indent="-282492">
              <a:spcBef>
                <a:spcPct val="30000"/>
              </a:spcBef>
              <a:defRPr sz="1200">
                <a:solidFill>
                  <a:schemeClr val="tx1"/>
                </a:solidFill>
                <a:latin typeface="Calibri" pitchFamily="34" charset="0"/>
              </a:defRPr>
            </a:lvl2pPr>
            <a:lvl3pPr marL="1129970" indent="-225994">
              <a:spcBef>
                <a:spcPct val="30000"/>
              </a:spcBef>
              <a:defRPr sz="1200">
                <a:solidFill>
                  <a:schemeClr val="tx1"/>
                </a:solidFill>
                <a:latin typeface="Calibri" pitchFamily="34" charset="0"/>
              </a:defRPr>
            </a:lvl3pPr>
            <a:lvl4pPr marL="1581958" indent="-225994">
              <a:spcBef>
                <a:spcPct val="30000"/>
              </a:spcBef>
              <a:defRPr sz="1200">
                <a:solidFill>
                  <a:schemeClr val="tx1"/>
                </a:solidFill>
                <a:latin typeface="Calibri" pitchFamily="34" charset="0"/>
              </a:defRPr>
            </a:lvl4pPr>
            <a:lvl5pPr marL="2033946" indent="-225994">
              <a:spcBef>
                <a:spcPct val="30000"/>
              </a:spcBef>
              <a:defRPr sz="1200">
                <a:solidFill>
                  <a:schemeClr val="tx1"/>
                </a:solidFill>
                <a:latin typeface="Calibri" pitchFamily="34" charset="0"/>
              </a:defRPr>
            </a:lvl5pPr>
            <a:lvl6pPr marL="2485934" indent="-225994" eaLnBrk="0" fontAlgn="base" hangingPunct="0">
              <a:spcBef>
                <a:spcPct val="30000"/>
              </a:spcBef>
              <a:spcAft>
                <a:spcPct val="0"/>
              </a:spcAft>
              <a:defRPr sz="1200">
                <a:solidFill>
                  <a:schemeClr val="tx1"/>
                </a:solidFill>
                <a:latin typeface="Calibri" pitchFamily="34" charset="0"/>
              </a:defRPr>
            </a:lvl6pPr>
            <a:lvl7pPr marL="2937921" indent="-225994" eaLnBrk="0" fontAlgn="base" hangingPunct="0">
              <a:spcBef>
                <a:spcPct val="30000"/>
              </a:spcBef>
              <a:spcAft>
                <a:spcPct val="0"/>
              </a:spcAft>
              <a:defRPr sz="1200">
                <a:solidFill>
                  <a:schemeClr val="tx1"/>
                </a:solidFill>
                <a:latin typeface="Calibri" pitchFamily="34" charset="0"/>
              </a:defRPr>
            </a:lvl7pPr>
            <a:lvl8pPr marL="3389909" indent="-225994" eaLnBrk="0" fontAlgn="base" hangingPunct="0">
              <a:spcBef>
                <a:spcPct val="30000"/>
              </a:spcBef>
              <a:spcAft>
                <a:spcPct val="0"/>
              </a:spcAft>
              <a:defRPr sz="1200">
                <a:solidFill>
                  <a:schemeClr val="tx1"/>
                </a:solidFill>
                <a:latin typeface="Calibri" pitchFamily="34" charset="0"/>
              </a:defRPr>
            </a:lvl8pPr>
            <a:lvl9pPr marL="3841897" indent="-225994" eaLnBrk="0" fontAlgn="base" hangingPunct="0">
              <a:spcBef>
                <a:spcPct val="30000"/>
              </a:spcBef>
              <a:spcAft>
                <a:spcPct val="0"/>
              </a:spcAft>
              <a:defRPr sz="1200">
                <a:solidFill>
                  <a:schemeClr val="tx1"/>
                </a:solidFill>
                <a:latin typeface="Calibri" pitchFamily="34" charset="0"/>
              </a:defRPr>
            </a:lvl9pPr>
          </a:lstStyle>
          <a:p>
            <a:pPr>
              <a:spcBef>
                <a:spcPct val="0"/>
              </a:spcBef>
            </a:pPr>
            <a:fld id="{4C571BB2-5C53-4595-A52D-2AC0BCAD90D3}" type="slidenum">
              <a:rPr lang="en-US" altLang="en-US">
                <a:solidFill>
                  <a:prstClr val="black"/>
                </a:solidFill>
              </a:rPr>
              <a:pPr>
                <a:spcBef>
                  <a:spcPct val="0"/>
                </a:spcBef>
              </a:pPr>
              <a:t>24</a:t>
            </a:fld>
            <a:endParaRPr lang="en-US" altLang="en-US">
              <a:solidFill>
                <a:prstClr val="black"/>
              </a:solidFill>
            </a:endParaRPr>
          </a:p>
        </p:txBody>
      </p:sp>
      <p:sp>
        <p:nvSpPr>
          <p:cNvPr id="14341"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DB4CA202-348D-4805-8401-D813A06DFCE6}" type="slidenum">
              <a:rPr lang="en-US" altLang="en-US" smtClean="0">
                <a:solidFill>
                  <a:prstClr val="black"/>
                </a:solidFill>
                <a:ea typeface="+mn-ea"/>
                <a:cs typeface="+mn-cs"/>
              </a:rPr>
              <a:pPr algn="r">
                <a:spcBef>
                  <a:spcPct val="0"/>
                </a:spcBef>
              </a:pPr>
              <a:t>25</a:t>
            </a:fld>
            <a:endParaRPr lang="en-US" altLang="en-US" smtClean="0">
              <a:solidFill>
                <a:prstClr val="black"/>
              </a:solidFill>
              <a:ea typeface="+mn-ea"/>
              <a:cs typeface="+mn-cs"/>
            </a:endParaRPr>
          </a:p>
        </p:txBody>
      </p:sp>
      <p:sp>
        <p:nvSpPr>
          <p:cNvPr id="13317" name="Header Placeholder 4"/>
          <p:cNvSpPr txBox="1">
            <a:spLocks noGrp="1"/>
          </p:cNvSpPr>
          <p:nvPr/>
        </p:nvSpPr>
        <p:spPr bwMode="auto">
          <a:xfrm>
            <a:off x="0" y="0"/>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AC6A8B6C-7E37-470F-89A6-1FEC25393FD0}" type="slidenum">
              <a:rPr lang="en-US" altLang="en-US" smtClean="0">
                <a:solidFill>
                  <a:prstClr val="black"/>
                </a:solidFill>
                <a:ea typeface="+mn-ea"/>
                <a:cs typeface="+mn-cs"/>
              </a:rPr>
              <a:pPr algn="r">
                <a:spcBef>
                  <a:spcPct val="0"/>
                </a:spcBef>
              </a:pPr>
              <a:t>26</a:t>
            </a:fld>
            <a:endParaRPr lang="en-US" altLang="en-US" smtClean="0">
              <a:solidFill>
                <a:prstClr val="black"/>
              </a:solidFill>
              <a:ea typeface="+mn-ea"/>
              <a:cs typeface="+mn-cs"/>
            </a:endParaRPr>
          </a:p>
        </p:txBody>
      </p:sp>
      <p:sp>
        <p:nvSpPr>
          <p:cNvPr id="13317" name="Header Placeholder 4"/>
          <p:cNvSpPr txBox="1">
            <a:spLocks noGrp="1"/>
          </p:cNvSpPr>
          <p:nvPr/>
        </p:nvSpPr>
        <p:spPr bwMode="auto">
          <a:xfrm>
            <a:off x="0" y="0"/>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a:defRPr/>
            </a:pPr>
            <a:endParaRPr lang="en-US" sz="1200">
              <a:solidFill>
                <a:prstClr val="black"/>
              </a:solidFill>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480" indent="-282492">
              <a:spcBef>
                <a:spcPct val="30000"/>
              </a:spcBef>
              <a:defRPr sz="1200">
                <a:solidFill>
                  <a:schemeClr val="tx1"/>
                </a:solidFill>
                <a:latin typeface="Calibri" pitchFamily="34" charset="0"/>
              </a:defRPr>
            </a:lvl2pPr>
            <a:lvl3pPr marL="1129970" indent="-225994">
              <a:spcBef>
                <a:spcPct val="30000"/>
              </a:spcBef>
              <a:defRPr sz="1200">
                <a:solidFill>
                  <a:schemeClr val="tx1"/>
                </a:solidFill>
                <a:latin typeface="Calibri" pitchFamily="34" charset="0"/>
              </a:defRPr>
            </a:lvl3pPr>
            <a:lvl4pPr marL="1581958" indent="-225994">
              <a:spcBef>
                <a:spcPct val="30000"/>
              </a:spcBef>
              <a:defRPr sz="1200">
                <a:solidFill>
                  <a:schemeClr val="tx1"/>
                </a:solidFill>
                <a:latin typeface="Calibri" pitchFamily="34" charset="0"/>
              </a:defRPr>
            </a:lvl4pPr>
            <a:lvl5pPr marL="2033946" indent="-225994">
              <a:spcBef>
                <a:spcPct val="30000"/>
              </a:spcBef>
              <a:defRPr sz="1200">
                <a:solidFill>
                  <a:schemeClr val="tx1"/>
                </a:solidFill>
                <a:latin typeface="Calibri" pitchFamily="34" charset="0"/>
              </a:defRPr>
            </a:lvl5pPr>
            <a:lvl6pPr marL="2485934" indent="-225994" eaLnBrk="0" fontAlgn="base" hangingPunct="0">
              <a:spcBef>
                <a:spcPct val="30000"/>
              </a:spcBef>
              <a:spcAft>
                <a:spcPct val="0"/>
              </a:spcAft>
              <a:defRPr sz="1200">
                <a:solidFill>
                  <a:schemeClr val="tx1"/>
                </a:solidFill>
                <a:latin typeface="Calibri" pitchFamily="34" charset="0"/>
              </a:defRPr>
            </a:lvl6pPr>
            <a:lvl7pPr marL="2937921" indent="-225994" eaLnBrk="0" fontAlgn="base" hangingPunct="0">
              <a:spcBef>
                <a:spcPct val="30000"/>
              </a:spcBef>
              <a:spcAft>
                <a:spcPct val="0"/>
              </a:spcAft>
              <a:defRPr sz="1200">
                <a:solidFill>
                  <a:schemeClr val="tx1"/>
                </a:solidFill>
                <a:latin typeface="Calibri" pitchFamily="34" charset="0"/>
              </a:defRPr>
            </a:lvl7pPr>
            <a:lvl8pPr marL="3389909" indent="-225994" eaLnBrk="0" fontAlgn="base" hangingPunct="0">
              <a:spcBef>
                <a:spcPct val="30000"/>
              </a:spcBef>
              <a:spcAft>
                <a:spcPct val="0"/>
              </a:spcAft>
              <a:defRPr sz="1200">
                <a:solidFill>
                  <a:schemeClr val="tx1"/>
                </a:solidFill>
                <a:latin typeface="Calibri" pitchFamily="34" charset="0"/>
              </a:defRPr>
            </a:lvl8pPr>
            <a:lvl9pPr marL="3841897" indent="-225994" eaLnBrk="0" fontAlgn="base" hangingPunct="0">
              <a:spcBef>
                <a:spcPct val="30000"/>
              </a:spcBef>
              <a:spcAft>
                <a:spcPct val="0"/>
              </a:spcAft>
              <a:defRPr sz="1200">
                <a:solidFill>
                  <a:schemeClr val="tx1"/>
                </a:solidFill>
                <a:latin typeface="Calibri" pitchFamily="34" charset="0"/>
              </a:defRPr>
            </a:lvl9pPr>
          </a:lstStyle>
          <a:p>
            <a:pPr>
              <a:spcBef>
                <a:spcPct val="0"/>
              </a:spcBef>
            </a:pPr>
            <a:fld id="{612559EC-4466-4A4F-A196-B4AF90CE2189}" type="slidenum">
              <a:rPr lang="en-US" altLang="en-US">
                <a:solidFill>
                  <a:prstClr val="black"/>
                </a:solidFill>
              </a:rPr>
              <a:pPr>
                <a:spcBef>
                  <a:spcPct val="0"/>
                </a:spcBef>
              </a:pPr>
              <a:t>27</a:t>
            </a:fld>
            <a:endParaRPr lang="en-US" altLang="en-US">
              <a:solidFill>
                <a:prstClr val="black"/>
              </a:solidFill>
            </a:endParaRPr>
          </a:p>
        </p:txBody>
      </p:sp>
      <p:sp>
        <p:nvSpPr>
          <p:cNvPr id="17413"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CE49C362-017C-426E-8AB1-73280FC55950}" type="slidenum">
              <a:rPr lang="en-US" altLang="en-US" smtClean="0">
                <a:solidFill>
                  <a:prstClr val="black"/>
                </a:solidFill>
                <a:ea typeface="+mn-ea"/>
                <a:cs typeface="+mn-cs"/>
              </a:rPr>
              <a:pPr algn="r">
                <a:spcBef>
                  <a:spcPct val="0"/>
                </a:spcBef>
              </a:pPr>
              <a:t>28</a:t>
            </a:fld>
            <a:endParaRPr lang="en-US" altLang="en-US" smtClean="0">
              <a:solidFill>
                <a:prstClr val="black"/>
              </a:solidFill>
              <a:ea typeface="+mn-ea"/>
              <a:cs typeface="+mn-cs"/>
            </a:endParaRPr>
          </a:p>
        </p:txBody>
      </p:sp>
      <p:sp>
        <p:nvSpPr>
          <p:cNvPr id="18437" name="Header Placeholder 4"/>
          <p:cNvSpPr txBox="1">
            <a:spLocks noGrp="1"/>
          </p:cNvSpPr>
          <p:nvPr/>
        </p:nvSpPr>
        <p:spPr bwMode="auto">
          <a:xfrm>
            <a:off x="0" y="0"/>
            <a:ext cx="2971592" cy="457358"/>
          </a:xfrm>
          <a:prstGeom prst="rect">
            <a:avLst/>
          </a:prstGeom>
          <a:noFill/>
          <a:ln>
            <a:miter lim="800000"/>
            <a:headEnd/>
            <a:tailEnd/>
          </a:ln>
        </p:spPr>
        <p:txBody>
          <a:bodyPr lIns="91438" tIns="45719" rIns="91438" bIns="45719"/>
          <a:lstStyle/>
          <a:p>
            <a:pPr>
              <a:defRPr/>
            </a:pPr>
            <a:endParaRPr lang="en-US" sz="1200">
              <a:solidFill>
                <a:prstClr val="black"/>
              </a:solidFill>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33031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9"/>
            <a:ext cx="260604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en-US" dirty="0">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48599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en-US" dirty="0">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898789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675600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16515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4"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a:xfrm>
            <a:off x="2624327" y="6356353"/>
            <a:ext cx="4433638" cy="365125"/>
          </a:xfrm>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47380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96726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11851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204272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81421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520836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074423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en-US" dirty="0">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273005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en-US" dirty="0">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015907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354517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449590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473461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311801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329522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096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9B38E34B-C6C3-44DF-97AE-E5CAE0D28ED2}" type="datetimeFigureOut">
              <a:rPr lang="en-US" smtClean="0"/>
              <a:pPr/>
              <a:t>9/4/2014</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8CCD9734-54AF-4053-A70F-D1CAE4850231}" type="slidenum">
              <a:rPr lang="en-US" smtClean="0"/>
              <a:pPr/>
              <a:t>‹#›</a:t>
            </a:fld>
            <a:endParaRPr lang="en-US"/>
          </a:p>
        </p:txBody>
      </p:sp>
    </p:spTree>
    <p:extLst>
      <p:ext uri="{BB962C8B-B14F-4D97-AF65-F5344CB8AC3E}">
        <p14:creationId xmlns:p14="http://schemas.microsoft.com/office/powerpoint/2010/main" val="4074328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9418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9B38E34B-C6C3-44DF-97AE-E5CAE0D28ED2}" type="datetimeFigureOut">
              <a:rPr lang="en-US" smtClean="0">
                <a:solidFill>
                  <a:prstClr val="black"/>
                </a:solidFill>
              </a:rPr>
              <a:pPr/>
              <a:t>9/4/2014</a:t>
            </a:fld>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8CCD9734-54AF-4053-A70F-D1CAE48502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47912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9B38E34B-C6C3-44DF-97AE-E5CAE0D28ED2}" type="datetimeFigureOut">
              <a:rPr lang="en-US" smtClean="0">
                <a:solidFill>
                  <a:prstClr val="black"/>
                </a:solidFill>
              </a:rPr>
              <a:pPr/>
              <a:t>9/4/2014</a:t>
            </a:fld>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8CCD9734-54AF-4053-A70F-D1CAE48502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38139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9B38E34B-C6C3-44DF-97AE-E5CAE0D28ED2}" type="datetimeFigureOut">
              <a:rPr lang="en-US" smtClean="0">
                <a:solidFill>
                  <a:prstClr val="black"/>
                </a:solidFill>
              </a:rPr>
              <a:pPr/>
              <a:t>9/4/2014</a:t>
            </a:fld>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8CCD9734-54AF-4053-A70F-D1CAE48502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7980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9B38E34B-C6C3-44DF-97AE-E5CAE0D28ED2}" type="datetimeFigureOut">
              <a:rPr lang="en-US" smtClean="0">
                <a:solidFill>
                  <a:prstClr val="black"/>
                </a:solidFill>
              </a:rPr>
              <a:pPr/>
              <a:t>9/4/2014</a:t>
            </a:fld>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8CCD9734-54AF-4053-A70F-D1CAE48502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5548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7035D8-FFF8-4ACD-B069-33A5F02CEE84}" type="datetime1">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6" name="Slide Number Placeholder 5"/>
          <p:cNvSpPr>
            <a:spLocks noGrp="1"/>
          </p:cNvSpPr>
          <p:nvPr>
            <p:ph type="sldNum" sz="quarter" idx="12"/>
          </p:nvPr>
        </p:nvSpPr>
        <p:spPr/>
        <p:txBody>
          <a:bodyPr/>
          <a:lstStyle>
            <a:lvl1pPr>
              <a:defRPr/>
            </a:lvl1pPr>
          </a:lstStyle>
          <a:p>
            <a:pPr>
              <a:defRPr/>
            </a:pPr>
            <a:fld id="{FB00E22B-6ACB-4AC5-AE91-8810DAD62DC5}" type="slidenum">
              <a:rPr lang="en-US" altLang="en-US"/>
              <a:pPr>
                <a:defRPr/>
              </a:pPr>
              <a:t>‹#›</a:t>
            </a:fld>
            <a:endParaRPr lang="en-US" altLang="en-US"/>
          </a:p>
        </p:txBody>
      </p:sp>
    </p:spTree>
    <p:extLst>
      <p:ext uri="{BB962C8B-B14F-4D97-AF65-F5344CB8AC3E}">
        <p14:creationId xmlns:p14="http://schemas.microsoft.com/office/powerpoint/2010/main" val="2188471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2A376F-F539-4C79-9EEE-5A06CC38F540}" type="datetime1">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6" name="Slide Number Placeholder 5"/>
          <p:cNvSpPr>
            <a:spLocks noGrp="1"/>
          </p:cNvSpPr>
          <p:nvPr>
            <p:ph type="sldNum" sz="quarter" idx="12"/>
          </p:nvPr>
        </p:nvSpPr>
        <p:spPr/>
        <p:txBody>
          <a:bodyPr/>
          <a:lstStyle>
            <a:lvl1pPr>
              <a:defRPr/>
            </a:lvl1pPr>
          </a:lstStyle>
          <a:p>
            <a:pPr>
              <a:defRPr/>
            </a:pPr>
            <a:fld id="{313F7E20-22D6-4BA8-B325-2B5D0E3B270F}" type="slidenum">
              <a:rPr lang="en-US" altLang="en-US"/>
              <a:pPr>
                <a:defRPr/>
              </a:pPr>
              <a:t>‹#›</a:t>
            </a:fld>
            <a:endParaRPr lang="en-US" altLang="en-US"/>
          </a:p>
        </p:txBody>
      </p:sp>
    </p:spTree>
    <p:extLst>
      <p:ext uri="{BB962C8B-B14F-4D97-AF65-F5344CB8AC3E}">
        <p14:creationId xmlns:p14="http://schemas.microsoft.com/office/powerpoint/2010/main" val="680351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6A88BC-527B-49D4-96EA-F9F7308048F4}" type="datetime1">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6" name="Slide Number Placeholder 5"/>
          <p:cNvSpPr>
            <a:spLocks noGrp="1"/>
          </p:cNvSpPr>
          <p:nvPr>
            <p:ph type="sldNum" sz="quarter" idx="12"/>
          </p:nvPr>
        </p:nvSpPr>
        <p:spPr/>
        <p:txBody>
          <a:bodyPr/>
          <a:lstStyle>
            <a:lvl1pPr>
              <a:defRPr/>
            </a:lvl1pPr>
          </a:lstStyle>
          <a:p>
            <a:pPr>
              <a:defRPr/>
            </a:pPr>
            <a:fld id="{50A32D32-A4E7-4946-8B4A-0C8EE1CCCE46}" type="slidenum">
              <a:rPr lang="en-US" altLang="en-US"/>
              <a:pPr>
                <a:defRPr/>
              </a:pPr>
              <a:t>‹#›</a:t>
            </a:fld>
            <a:endParaRPr lang="en-US" altLang="en-US"/>
          </a:p>
        </p:txBody>
      </p:sp>
    </p:spTree>
    <p:extLst>
      <p:ext uri="{BB962C8B-B14F-4D97-AF65-F5344CB8AC3E}">
        <p14:creationId xmlns:p14="http://schemas.microsoft.com/office/powerpoint/2010/main" val="119993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23532D-7877-4451-A0E8-76C69A164AB1}" type="datetime1">
              <a:rPr lang="en-US">
                <a:solidFill>
                  <a:prstClr val="black">
                    <a:tint val="75000"/>
                  </a:prstClr>
                </a:solidFill>
              </a:rPr>
              <a:pPr>
                <a:defRPr/>
              </a:pPr>
              <a:t>9/4/2014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7" name="Slide Number Placeholder 5"/>
          <p:cNvSpPr>
            <a:spLocks noGrp="1"/>
          </p:cNvSpPr>
          <p:nvPr>
            <p:ph type="sldNum" sz="quarter" idx="12"/>
          </p:nvPr>
        </p:nvSpPr>
        <p:spPr/>
        <p:txBody>
          <a:bodyPr/>
          <a:lstStyle>
            <a:lvl1pPr>
              <a:defRPr/>
            </a:lvl1pPr>
          </a:lstStyle>
          <a:p>
            <a:pPr>
              <a:defRPr/>
            </a:pPr>
            <a:fld id="{85001064-BB94-4CF0-8B4B-080D92272C28}" type="slidenum">
              <a:rPr lang="en-US" altLang="en-US"/>
              <a:pPr>
                <a:defRPr/>
              </a:pPr>
              <a:t>‹#›</a:t>
            </a:fld>
            <a:endParaRPr lang="en-US" altLang="en-US"/>
          </a:p>
        </p:txBody>
      </p:sp>
    </p:spTree>
    <p:extLst>
      <p:ext uri="{BB962C8B-B14F-4D97-AF65-F5344CB8AC3E}">
        <p14:creationId xmlns:p14="http://schemas.microsoft.com/office/powerpoint/2010/main" val="2618381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5ECB6C-BB94-4AE3-84D8-87AC3053B58A}" type="datetime1">
              <a:rPr lang="en-US">
                <a:solidFill>
                  <a:prstClr val="black">
                    <a:tint val="75000"/>
                  </a:prstClr>
                </a:solidFill>
              </a:rPr>
              <a:pPr>
                <a:defRPr/>
              </a:pPr>
              <a:t>9/4/2014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9" name="Slide Number Placeholder 5"/>
          <p:cNvSpPr>
            <a:spLocks noGrp="1"/>
          </p:cNvSpPr>
          <p:nvPr>
            <p:ph type="sldNum" sz="quarter" idx="12"/>
          </p:nvPr>
        </p:nvSpPr>
        <p:spPr/>
        <p:txBody>
          <a:bodyPr/>
          <a:lstStyle>
            <a:lvl1pPr>
              <a:defRPr/>
            </a:lvl1pPr>
          </a:lstStyle>
          <a:p>
            <a:pPr>
              <a:defRPr/>
            </a:pPr>
            <a:fld id="{7F81A910-71D7-4C1E-81E6-BBBF08F98B3E}" type="slidenum">
              <a:rPr lang="en-US" altLang="en-US"/>
              <a:pPr>
                <a:defRPr/>
              </a:pPr>
              <a:t>‹#›</a:t>
            </a:fld>
            <a:endParaRPr lang="en-US" altLang="en-US"/>
          </a:p>
        </p:txBody>
      </p:sp>
    </p:spTree>
    <p:extLst>
      <p:ext uri="{BB962C8B-B14F-4D97-AF65-F5344CB8AC3E}">
        <p14:creationId xmlns:p14="http://schemas.microsoft.com/office/powerpoint/2010/main" val="379365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9B38E34B-C6C3-44DF-97AE-E5CAE0D28ED2}" type="datetimeFigureOut">
              <a:rPr lang="en-US" smtClean="0"/>
              <a:pPr/>
              <a:t>9/4/2014</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8CCD9734-54AF-4053-A70F-D1CAE4850231}" type="slidenum">
              <a:rPr lang="en-US" smtClean="0"/>
              <a:pPr/>
              <a:t>‹#›</a:t>
            </a:fld>
            <a:endParaRPr lang="en-US"/>
          </a:p>
        </p:txBody>
      </p:sp>
    </p:spTree>
    <p:extLst>
      <p:ext uri="{BB962C8B-B14F-4D97-AF65-F5344CB8AC3E}">
        <p14:creationId xmlns:p14="http://schemas.microsoft.com/office/powerpoint/2010/main" val="308973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5A1780-12C3-4030-B733-2CF2070A4311}" type="datetime1">
              <a:rPr lang="en-US">
                <a:solidFill>
                  <a:prstClr val="black">
                    <a:tint val="75000"/>
                  </a:prstClr>
                </a:solidFill>
              </a:rPr>
              <a:pPr>
                <a:defRPr/>
              </a:pPr>
              <a:t>9/4/2014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5" name="Slide Number Placeholder 5"/>
          <p:cNvSpPr>
            <a:spLocks noGrp="1"/>
          </p:cNvSpPr>
          <p:nvPr>
            <p:ph type="sldNum" sz="quarter" idx="12"/>
          </p:nvPr>
        </p:nvSpPr>
        <p:spPr/>
        <p:txBody>
          <a:bodyPr/>
          <a:lstStyle>
            <a:lvl1pPr>
              <a:defRPr/>
            </a:lvl1pPr>
          </a:lstStyle>
          <a:p>
            <a:pPr>
              <a:defRPr/>
            </a:pPr>
            <a:fld id="{DCE53025-83C7-4CB1-B617-0616B296F222}" type="slidenum">
              <a:rPr lang="en-US" altLang="en-US"/>
              <a:pPr>
                <a:defRPr/>
              </a:pPr>
              <a:t>‹#›</a:t>
            </a:fld>
            <a:endParaRPr lang="en-US" altLang="en-US"/>
          </a:p>
        </p:txBody>
      </p:sp>
    </p:spTree>
    <p:extLst>
      <p:ext uri="{BB962C8B-B14F-4D97-AF65-F5344CB8AC3E}">
        <p14:creationId xmlns:p14="http://schemas.microsoft.com/office/powerpoint/2010/main" val="3701537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CF6279-C7C4-486B-8ADA-3B2662DE3517}" type="datetime1">
              <a:rPr lang="en-US">
                <a:solidFill>
                  <a:prstClr val="black">
                    <a:tint val="75000"/>
                  </a:prstClr>
                </a:solidFill>
              </a:rPr>
              <a:pPr>
                <a:defRPr/>
              </a:pPr>
              <a:t>9/4/2014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4" name="Slide Number Placeholder 5"/>
          <p:cNvSpPr>
            <a:spLocks noGrp="1"/>
          </p:cNvSpPr>
          <p:nvPr>
            <p:ph type="sldNum" sz="quarter" idx="12"/>
          </p:nvPr>
        </p:nvSpPr>
        <p:spPr/>
        <p:txBody>
          <a:bodyPr/>
          <a:lstStyle>
            <a:lvl1pPr>
              <a:defRPr/>
            </a:lvl1pPr>
          </a:lstStyle>
          <a:p>
            <a:pPr>
              <a:defRPr/>
            </a:pPr>
            <a:fld id="{9A3066DF-01DA-413A-A827-95C067C6B014}" type="slidenum">
              <a:rPr lang="en-US" altLang="en-US"/>
              <a:pPr>
                <a:defRPr/>
              </a:pPr>
              <a:t>‹#›</a:t>
            </a:fld>
            <a:endParaRPr lang="en-US" altLang="en-US"/>
          </a:p>
        </p:txBody>
      </p:sp>
    </p:spTree>
    <p:extLst>
      <p:ext uri="{BB962C8B-B14F-4D97-AF65-F5344CB8AC3E}">
        <p14:creationId xmlns:p14="http://schemas.microsoft.com/office/powerpoint/2010/main" val="295827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50F086-B614-45F8-ADC7-DEA515CCC665}" type="datetime1">
              <a:rPr lang="en-US">
                <a:solidFill>
                  <a:prstClr val="black">
                    <a:tint val="75000"/>
                  </a:prstClr>
                </a:solidFill>
              </a:rPr>
              <a:pPr>
                <a:defRPr/>
              </a:pPr>
              <a:t>9/4/2014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7" name="Slide Number Placeholder 5"/>
          <p:cNvSpPr>
            <a:spLocks noGrp="1"/>
          </p:cNvSpPr>
          <p:nvPr>
            <p:ph type="sldNum" sz="quarter" idx="12"/>
          </p:nvPr>
        </p:nvSpPr>
        <p:spPr/>
        <p:txBody>
          <a:bodyPr/>
          <a:lstStyle>
            <a:lvl1pPr>
              <a:defRPr/>
            </a:lvl1pPr>
          </a:lstStyle>
          <a:p>
            <a:pPr>
              <a:defRPr/>
            </a:pPr>
            <a:fld id="{F29789EA-4586-4509-A412-296DBF5F3C7F}" type="slidenum">
              <a:rPr lang="en-US" altLang="en-US"/>
              <a:pPr>
                <a:defRPr/>
              </a:pPr>
              <a:t>‹#›</a:t>
            </a:fld>
            <a:endParaRPr lang="en-US" altLang="en-US"/>
          </a:p>
        </p:txBody>
      </p:sp>
    </p:spTree>
    <p:extLst>
      <p:ext uri="{BB962C8B-B14F-4D97-AF65-F5344CB8AC3E}">
        <p14:creationId xmlns:p14="http://schemas.microsoft.com/office/powerpoint/2010/main" val="2382249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9E4B3C-2E52-4D4D-A7B4-6CF216C97BC9}" type="datetime1">
              <a:rPr lang="en-US">
                <a:solidFill>
                  <a:prstClr val="black">
                    <a:tint val="75000"/>
                  </a:prstClr>
                </a:solidFill>
              </a:rPr>
              <a:pPr>
                <a:defRPr/>
              </a:pPr>
              <a:t>9/4/2014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7" name="Slide Number Placeholder 5"/>
          <p:cNvSpPr>
            <a:spLocks noGrp="1"/>
          </p:cNvSpPr>
          <p:nvPr>
            <p:ph type="sldNum" sz="quarter" idx="12"/>
          </p:nvPr>
        </p:nvSpPr>
        <p:spPr/>
        <p:txBody>
          <a:bodyPr/>
          <a:lstStyle>
            <a:lvl1pPr>
              <a:defRPr/>
            </a:lvl1pPr>
          </a:lstStyle>
          <a:p>
            <a:pPr>
              <a:defRPr/>
            </a:pPr>
            <a:fld id="{5B15B7D5-E552-4AD6-8830-7A89000081C4}" type="slidenum">
              <a:rPr lang="en-US" altLang="en-US"/>
              <a:pPr>
                <a:defRPr/>
              </a:pPr>
              <a:t>‹#›</a:t>
            </a:fld>
            <a:endParaRPr lang="en-US" altLang="en-US"/>
          </a:p>
        </p:txBody>
      </p:sp>
    </p:spTree>
    <p:extLst>
      <p:ext uri="{BB962C8B-B14F-4D97-AF65-F5344CB8AC3E}">
        <p14:creationId xmlns:p14="http://schemas.microsoft.com/office/powerpoint/2010/main" val="3054224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2EE323-1179-4587-8941-231E34C59CDC}" type="datetime1">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6" name="Slide Number Placeholder 5"/>
          <p:cNvSpPr>
            <a:spLocks noGrp="1"/>
          </p:cNvSpPr>
          <p:nvPr>
            <p:ph type="sldNum" sz="quarter" idx="12"/>
          </p:nvPr>
        </p:nvSpPr>
        <p:spPr/>
        <p:txBody>
          <a:bodyPr/>
          <a:lstStyle>
            <a:lvl1pPr>
              <a:defRPr/>
            </a:lvl1pPr>
          </a:lstStyle>
          <a:p>
            <a:pPr>
              <a:defRPr/>
            </a:pPr>
            <a:fld id="{B1587F1F-2F3A-4B7F-81F7-C2DD39230FC8}" type="slidenum">
              <a:rPr lang="en-US" altLang="en-US"/>
              <a:pPr>
                <a:defRPr/>
              </a:pPr>
              <a:t>‹#›</a:t>
            </a:fld>
            <a:endParaRPr lang="en-US" altLang="en-US"/>
          </a:p>
        </p:txBody>
      </p:sp>
    </p:spTree>
    <p:extLst>
      <p:ext uri="{BB962C8B-B14F-4D97-AF65-F5344CB8AC3E}">
        <p14:creationId xmlns:p14="http://schemas.microsoft.com/office/powerpoint/2010/main" val="1624050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718A70-AFB1-4485-8139-24C10FB9841D}" type="datetime1">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Kids' Potential, Our Purpose</a:t>
            </a:r>
          </a:p>
        </p:txBody>
      </p:sp>
      <p:sp>
        <p:nvSpPr>
          <p:cNvPr id="6" name="Slide Number Placeholder 5"/>
          <p:cNvSpPr>
            <a:spLocks noGrp="1"/>
          </p:cNvSpPr>
          <p:nvPr>
            <p:ph type="sldNum" sz="quarter" idx="12"/>
          </p:nvPr>
        </p:nvSpPr>
        <p:spPr/>
        <p:txBody>
          <a:bodyPr/>
          <a:lstStyle>
            <a:lvl1pPr>
              <a:defRPr/>
            </a:lvl1pPr>
          </a:lstStyle>
          <a:p>
            <a:pPr>
              <a:defRPr/>
            </a:pPr>
            <a:fld id="{3E377BA7-9427-4E1A-A266-0F6540ED6D2C}" type="slidenum">
              <a:rPr lang="en-US" altLang="en-US"/>
              <a:pPr>
                <a:defRPr/>
              </a:pPr>
              <a:t>‹#›</a:t>
            </a:fld>
            <a:endParaRPr lang="en-US" altLang="en-US"/>
          </a:p>
        </p:txBody>
      </p:sp>
    </p:spTree>
    <p:extLst>
      <p:ext uri="{BB962C8B-B14F-4D97-AF65-F5344CB8AC3E}">
        <p14:creationId xmlns:p14="http://schemas.microsoft.com/office/powerpoint/2010/main" val="4480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7F08C5-53BC-4004-B9F2-A8001E6F2312}"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96651-6F64-4195-958F-0E404AA536D6}" type="slidenum">
              <a:rPr lang="en-US" smtClean="0"/>
              <a:pPr/>
              <a:t>‹#›</a:t>
            </a:fld>
            <a:endParaRPr lang="en-US"/>
          </a:p>
        </p:txBody>
      </p:sp>
    </p:spTree>
    <p:extLst>
      <p:ext uri="{BB962C8B-B14F-4D97-AF65-F5344CB8AC3E}">
        <p14:creationId xmlns:p14="http://schemas.microsoft.com/office/powerpoint/2010/main" val="2118307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7F08C5-53BC-4004-B9F2-A8001E6F2312}"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96651-6F64-4195-958F-0E404AA536D6}" type="slidenum">
              <a:rPr lang="en-US" smtClean="0"/>
              <a:pPr/>
              <a:t>‹#›</a:t>
            </a:fld>
            <a:endParaRPr lang="en-US"/>
          </a:p>
        </p:txBody>
      </p:sp>
    </p:spTree>
    <p:extLst>
      <p:ext uri="{BB962C8B-B14F-4D97-AF65-F5344CB8AC3E}">
        <p14:creationId xmlns:p14="http://schemas.microsoft.com/office/powerpoint/2010/main" val="557840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67F08C5-53BC-4004-B9F2-A8001E6F2312}"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96651-6F64-4195-958F-0E404AA536D6}" type="slidenum">
              <a:rPr lang="en-US" smtClean="0"/>
              <a:pPr/>
              <a:t>‹#›</a:t>
            </a:fld>
            <a:endParaRPr lang="en-US"/>
          </a:p>
        </p:txBody>
      </p:sp>
    </p:spTree>
    <p:extLst>
      <p:ext uri="{BB962C8B-B14F-4D97-AF65-F5344CB8AC3E}">
        <p14:creationId xmlns:p14="http://schemas.microsoft.com/office/powerpoint/2010/main" val="4238238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7F08C5-53BC-4004-B9F2-A8001E6F2312}" type="datetimeFigureOut">
              <a:rPr lang="en-US" smtClean="0"/>
              <a:pPr/>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96651-6F64-4195-958F-0E404AA536D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880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9B38E34B-C6C3-44DF-97AE-E5CAE0D28ED2}" type="datetimeFigureOut">
              <a:rPr lang="en-US" smtClean="0"/>
              <a:pPr/>
              <a:t>9/4/2014</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8CCD9734-54AF-4053-A70F-D1CAE4850231}" type="slidenum">
              <a:rPr lang="en-US" smtClean="0"/>
              <a:pPr/>
              <a:t>‹#›</a:t>
            </a:fld>
            <a:endParaRPr lang="en-US"/>
          </a:p>
        </p:txBody>
      </p:sp>
    </p:spTree>
    <p:extLst>
      <p:ext uri="{BB962C8B-B14F-4D97-AF65-F5344CB8AC3E}">
        <p14:creationId xmlns:p14="http://schemas.microsoft.com/office/powerpoint/2010/main" val="12521038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7F08C5-53BC-4004-B9F2-A8001E6F2312}" type="datetimeFigureOut">
              <a:rPr lang="en-US" smtClean="0"/>
              <a:pPr/>
              <a:t>9/4/2014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296651-6F64-4195-958F-0E404AA536D6}" type="slidenum">
              <a:rPr lang="en-US" smtClean="0"/>
              <a:pPr/>
              <a:t>‹#›</a:t>
            </a:fld>
            <a:endParaRPr lang="en-US"/>
          </a:p>
        </p:txBody>
      </p:sp>
    </p:spTree>
    <p:extLst>
      <p:ext uri="{BB962C8B-B14F-4D97-AF65-F5344CB8AC3E}">
        <p14:creationId xmlns:p14="http://schemas.microsoft.com/office/powerpoint/2010/main" val="2279897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7F08C5-53BC-4004-B9F2-A8001E6F2312}" type="datetimeFigureOut">
              <a:rPr lang="en-US" smtClean="0"/>
              <a:pPr/>
              <a:t>9/4/2014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296651-6F64-4195-958F-0E404AA536D6}" type="slidenum">
              <a:rPr lang="en-US" smtClean="0"/>
              <a:pPr/>
              <a:t>‹#›</a:t>
            </a:fld>
            <a:endParaRPr lang="en-US"/>
          </a:p>
        </p:txBody>
      </p:sp>
    </p:spTree>
    <p:extLst>
      <p:ext uri="{BB962C8B-B14F-4D97-AF65-F5344CB8AC3E}">
        <p14:creationId xmlns:p14="http://schemas.microsoft.com/office/powerpoint/2010/main" val="3104090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F08C5-53BC-4004-B9F2-A8001E6F2312}" type="datetimeFigureOut">
              <a:rPr lang="en-US" smtClean="0"/>
              <a:pPr/>
              <a:t>9/4/2014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296651-6F64-4195-958F-0E404AA536D6}" type="slidenum">
              <a:rPr lang="en-US" smtClean="0"/>
              <a:pPr/>
              <a:t>‹#›</a:t>
            </a:fld>
            <a:endParaRPr lang="en-US"/>
          </a:p>
        </p:txBody>
      </p:sp>
    </p:spTree>
    <p:extLst>
      <p:ext uri="{BB962C8B-B14F-4D97-AF65-F5344CB8AC3E}">
        <p14:creationId xmlns:p14="http://schemas.microsoft.com/office/powerpoint/2010/main" val="564721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67F08C5-53BC-4004-B9F2-A8001E6F2312}" type="datetimeFigureOut">
              <a:rPr lang="en-US" smtClean="0"/>
              <a:pPr/>
              <a:t>9/4/2014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4296651-6F64-4195-958F-0E404AA536D6}"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2584232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F08C5-53BC-4004-B9F2-A8001E6F2312}" type="datetimeFigureOut">
              <a:rPr lang="en-US" smtClean="0"/>
              <a:pPr/>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96651-6F64-4195-958F-0E404AA536D6}" type="slidenum">
              <a:rPr lang="en-US" smtClean="0"/>
              <a:pPr/>
              <a:t>‹#›</a:t>
            </a:fld>
            <a:endParaRPr lang="en-US"/>
          </a:p>
        </p:txBody>
      </p:sp>
    </p:spTree>
    <p:extLst>
      <p:ext uri="{BB962C8B-B14F-4D97-AF65-F5344CB8AC3E}">
        <p14:creationId xmlns:p14="http://schemas.microsoft.com/office/powerpoint/2010/main" val="1034681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F08C5-53BC-4004-B9F2-A8001E6F2312}"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96651-6F64-4195-958F-0E404AA536D6}" type="slidenum">
              <a:rPr lang="en-US" smtClean="0"/>
              <a:pPr/>
              <a:t>‹#›</a:t>
            </a:fld>
            <a:endParaRPr lang="en-US"/>
          </a:p>
        </p:txBody>
      </p:sp>
    </p:spTree>
    <p:extLst>
      <p:ext uri="{BB962C8B-B14F-4D97-AF65-F5344CB8AC3E}">
        <p14:creationId xmlns:p14="http://schemas.microsoft.com/office/powerpoint/2010/main" val="2269333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F08C5-53BC-4004-B9F2-A8001E6F2312}"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96651-6F64-4195-958F-0E404AA536D6}" type="slidenum">
              <a:rPr lang="en-US" smtClean="0"/>
              <a:pPr/>
              <a:t>‹#›</a:t>
            </a:fld>
            <a:endParaRPr lang="en-US"/>
          </a:p>
        </p:txBody>
      </p:sp>
    </p:spTree>
    <p:extLst>
      <p:ext uri="{BB962C8B-B14F-4D97-AF65-F5344CB8AC3E}">
        <p14:creationId xmlns:p14="http://schemas.microsoft.com/office/powerpoint/2010/main" val="294385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9B38E34B-C6C3-44DF-97AE-E5CAE0D28ED2}" type="datetimeFigureOut">
              <a:rPr lang="en-US" smtClean="0"/>
              <a:pPr/>
              <a:t>9/4/2014</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8CCD9734-54AF-4053-A70F-D1CAE4850231}" type="slidenum">
              <a:rPr lang="en-US" smtClean="0"/>
              <a:pPr/>
              <a:t>‹#›</a:t>
            </a:fld>
            <a:endParaRPr lang="en-US"/>
          </a:p>
        </p:txBody>
      </p:sp>
    </p:spTree>
    <p:extLst>
      <p:ext uri="{BB962C8B-B14F-4D97-AF65-F5344CB8AC3E}">
        <p14:creationId xmlns:p14="http://schemas.microsoft.com/office/powerpoint/2010/main" val="238546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8"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70989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42787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9/4/2014</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3486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90" y="1123840"/>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3"/>
            <a:ext cx="20574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fontAlgn="auto">
              <a:spcBef>
                <a:spcPts val="0"/>
              </a:spcBef>
              <a:spcAft>
                <a:spcPts val="0"/>
              </a:spcAft>
            </a:pPr>
            <a:fld id="{5586B75A-687E-405C-8A0B-8D00578BA2C3}" type="datetimeFigureOut">
              <a:rPr lang="en-US" dirty="0">
                <a:solidFill>
                  <a:srgbClr val="000000">
                    <a:lumMod val="50000"/>
                    <a:lumOff val="50000"/>
                  </a:srgbClr>
                </a:solidFill>
                <a:latin typeface="Corbel" panose="020B0503020204020204"/>
                <a:ea typeface="+mn-ea"/>
                <a:cs typeface="+mn-cs"/>
              </a:rPr>
              <a:pPr defTabSz="457200" fontAlgn="auto">
                <a:spcBef>
                  <a:spcPts val="0"/>
                </a:spcBef>
                <a:spcAft>
                  <a:spcPts val="0"/>
                </a:spcAft>
              </a:pPr>
              <a:t>9/4/2014</a:t>
            </a:fld>
            <a:endParaRPr lang="en-US" dirty="0">
              <a:solidFill>
                <a:srgbClr val="000000">
                  <a:lumMod val="50000"/>
                  <a:lumOff val="50000"/>
                </a:srgbClr>
              </a:solidFill>
              <a:latin typeface="Corbel" panose="020B0503020204020204"/>
              <a:ea typeface="+mn-ea"/>
              <a:cs typeface="+mn-cs"/>
            </a:endParaRPr>
          </a:p>
        </p:txBody>
      </p:sp>
      <p:sp>
        <p:nvSpPr>
          <p:cNvPr id="5" name="Footer Placeholder 4"/>
          <p:cNvSpPr>
            <a:spLocks noGrp="1"/>
          </p:cNvSpPr>
          <p:nvPr>
            <p:ph type="ftr" sz="quarter" idx="3"/>
          </p:nvPr>
        </p:nvSpPr>
        <p:spPr>
          <a:xfrm>
            <a:off x="2901951" y="6356353"/>
            <a:ext cx="4433638"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fontAlgn="auto">
              <a:spcBef>
                <a:spcPts val="0"/>
              </a:spcBef>
              <a:spcAft>
                <a:spcPts val="0"/>
              </a:spcAft>
            </a:pPr>
            <a:endParaRPr lang="en-US" dirty="0">
              <a:solidFill>
                <a:srgbClr val="000000">
                  <a:lumMod val="50000"/>
                  <a:lumOff val="50000"/>
                </a:srgbClr>
              </a:solidFill>
              <a:latin typeface="Corbel" panose="020B0503020204020204"/>
              <a:ea typeface="+mn-ea"/>
              <a:cs typeface="+mn-cs"/>
            </a:endParaRPr>
          </a:p>
        </p:txBody>
      </p:sp>
      <p:sp>
        <p:nvSpPr>
          <p:cNvPr id="6" name="Slide Number Placeholder 5"/>
          <p:cNvSpPr>
            <a:spLocks noGrp="1"/>
          </p:cNvSpPr>
          <p:nvPr>
            <p:ph type="sldNum" sz="quarter" idx="4"/>
          </p:nvPr>
        </p:nvSpPr>
        <p:spPr>
          <a:xfrm>
            <a:off x="7975603" y="6356353"/>
            <a:ext cx="1148195" cy="365125"/>
          </a:xfrm>
          <a:prstGeom prst="rect">
            <a:avLst/>
          </a:prstGeom>
        </p:spPr>
        <p:txBody>
          <a:bodyPr vert="horz" lIns="91440" tIns="45720" rIns="91440" bIns="45720" rtlCol="0" anchor="ctr"/>
          <a:lstStyle>
            <a:lvl1pPr algn="r">
              <a:defRPr sz="1200" b="1">
                <a:solidFill>
                  <a:schemeClr val="accent1"/>
                </a:solidFill>
              </a:defRPr>
            </a:lvl1pPr>
          </a:lstStyle>
          <a:p>
            <a:pPr defTabSz="457200" fontAlgn="auto">
              <a:spcBef>
                <a:spcPts val="0"/>
              </a:spcBef>
              <a:spcAft>
                <a:spcPts val="0"/>
              </a:spcAft>
            </a:pPr>
            <a:fld id="{4FAB73BC-B049-4115-A692-8D63A059BFB8}" type="slidenum">
              <a:rPr lang="en-US" dirty="0">
                <a:solidFill>
                  <a:srgbClr val="40BAD2"/>
                </a:solidFill>
                <a:latin typeface="Corbel" panose="020B0503020204020204"/>
                <a:ea typeface="+mn-ea"/>
                <a:cs typeface="+mn-cs"/>
              </a:rPr>
              <a:pPr defTabSz="457200" fontAlgn="auto">
                <a:spcBef>
                  <a:spcPts val="0"/>
                </a:spcBef>
                <a:spcAft>
                  <a:spcPts val="0"/>
                </a:spcAft>
              </a:pPr>
              <a:t>‹#›</a:t>
            </a:fld>
            <a:endParaRPr lang="en-US" dirty="0">
              <a:solidFill>
                <a:srgbClr val="40BAD2"/>
              </a:solidFill>
              <a:latin typeface="Corbel" panose="020B0503020204020204"/>
              <a:ea typeface="+mn-ea"/>
              <a:cs typeface="+mn-cs"/>
            </a:endParaRPr>
          </a:p>
        </p:txBody>
      </p:sp>
    </p:spTree>
    <p:extLst>
      <p:ext uri="{BB962C8B-B14F-4D97-AF65-F5344CB8AC3E}">
        <p14:creationId xmlns:p14="http://schemas.microsoft.com/office/powerpoint/2010/main" val="1444678907"/>
      </p:ext>
    </p:extLst>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fontAlgn="auto">
              <a:spcBef>
                <a:spcPts val="0"/>
              </a:spcBef>
              <a:spcAft>
                <a:spcPts val="0"/>
              </a:spcAft>
            </a:pPr>
            <a:fld id="{5586B75A-687E-405C-8A0B-8D00578BA2C3}" type="datetimeFigureOut">
              <a:rPr lang="en-US" dirty="0">
                <a:solidFill>
                  <a:srgbClr val="000000">
                    <a:lumMod val="50000"/>
                    <a:lumOff val="50000"/>
                  </a:srgbClr>
                </a:solidFill>
                <a:latin typeface="Corbel" panose="020B0503020204020204"/>
                <a:ea typeface="+mn-ea"/>
                <a:cs typeface="+mn-cs"/>
              </a:rPr>
              <a:pPr defTabSz="457200" fontAlgn="auto">
                <a:spcBef>
                  <a:spcPts val="0"/>
                </a:spcBef>
                <a:spcAft>
                  <a:spcPts val="0"/>
                </a:spcAft>
              </a:pPr>
              <a:t>9/4/2014</a:t>
            </a:fld>
            <a:endParaRPr lang="en-US" dirty="0">
              <a:solidFill>
                <a:srgbClr val="000000">
                  <a:lumMod val="50000"/>
                  <a:lumOff val="50000"/>
                </a:srgbClr>
              </a:solidFill>
              <a:latin typeface="Corbel" panose="020B0503020204020204"/>
              <a:ea typeface="+mn-ea"/>
              <a:cs typeface="+mn-cs"/>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fontAlgn="auto">
              <a:spcBef>
                <a:spcPts val="0"/>
              </a:spcBef>
              <a:spcAft>
                <a:spcPts val="0"/>
              </a:spcAft>
            </a:pPr>
            <a:endParaRPr lang="en-US" dirty="0">
              <a:solidFill>
                <a:srgbClr val="000000">
                  <a:lumMod val="50000"/>
                  <a:lumOff val="50000"/>
                </a:srgbClr>
              </a:solidFill>
              <a:latin typeface="Corbel" panose="020B0503020204020204"/>
              <a:ea typeface="+mn-ea"/>
              <a:cs typeface="+mn-cs"/>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200" b="1">
                <a:solidFill>
                  <a:schemeClr val="accent1"/>
                </a:solidFill>
              </a:defRPr>
            </a:lvl1pPr>
          </a:lstStyle>
          <a:p>
            <a:pPr defTabSz="457200" fontAlgn="auto">
              <a:spcBef>
                <a:spcPts val="0"/>
              </a:spcBef>
              <a:spcAft>
                <a:spcPts val="0"/>
              </a:spcAft>
            </a:pPr>
            <a:fld id="{4FAB73BC-B049-4115-A692-8D63A059BFB8}" type="slidenum">
              <a:rPr lang="en-US" dirty="0">
                <a:solidFill>
                  <a:srgbClr val="40BAD2"/>
                </a:solidFill>
                <a:latin typeface="Corbel" panose="020B0503020204020204"/>
                <a:ea typeface="+mn-ea"/>
                <a:cs typeface="+mn-cs"/>
              </a:rPr>
              <a:pPr defTabSz="457200" fontAlgn="auto">
                <a:spcBef>
                  <a:spcPts val="0"/>
                </a:spcBef>
                <a:spcAft>
                  <a:spcPts val="0"/>
                </a:spcAft>
              </a:pPr>
              <a:t>‹#›</a:t>
            </a:fld>
            <a:endParaRPr lang="en-US" dirty="0">
              <a:solidFill>
                <a:srgbClr val="40BAD2"/>
              </a:solidFill>
              <a:latin typeface="Corbel" panose="020B0503020204020204"/>
              <a:ea typeface="+mn-ea"/>
              <a:cs typeface="+mn-cs"/>
            </a:endParaRPr>
          </a:p>
        </p:txBody>
      </p:sp>
    </p:spTree>
    <p:extLst>
      <p:ext uri="{BB962C8B-B14F-4D97-AF65-F5344CB8AC3E}">
        <p14:creationId xmlns:p14="http://schemas.microsoft.com/office/powerpoint/2010/main" val="630581139"/>
      </p:ext>
    </p:extLst>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1594211"/>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7AF4FA0-E36C-4311-B65C-D1C99D3A5020}" type="datetime1">
              <a:rPr lang="en-US">
                <a:solidFill>
                  <a:prstClr val="black">
                    <a:tint val="75000"/>
                  </a:prstClr>
                </a:solidFill>
                <a:ea typeface="+mn-ea"/>
                <a:cs typeface="+mn-cs"/>
              </a:rPr>
              <a:pPr>
                <a:defRPr/>
              </a:pPr>
              <a:t>9/4/2014</a:t>
            </a:fld>
            <a:endParaRPr lang="en-US">
              <a:solidFill>
                <a:prstClr val="black">
                  <a:tint val="75000"/>
                </a:prstClr>
              </a:solidFil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ea typeface="+mn-ea"/>
                <a:cs typeface="+mn-cs"/>
              </a:rPr>
              <a:t>Kids' Potential, Our Purpose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32BA9617-E60E-4391-93CB-03D01C3D833F}" type="slidenum">
              <a:rPr lang="en-US" altLang="en-US">
                <a:ea typeface="+mn-ea"/>
                <a:cs typeface="+mn-cs"/>
              </a:rPr>
              <a:pPr>
                <a:defRPr/>
              </a:pPr>
              <a:t>‹#›</a:t>
            </a:fld>
            <a:endParaRPr lang="en-US" altLang="en-US">
              <a:ea typeface="+mn-ea"/>
              <a:cs typeface="+mn-cs"/>
            </a:endParaRPr>
          </a:p>
        </p:txBody>
      </p:sp>
    </p:spTree>
    <p:extLst>
      <p:ext uri="{BB962C8B-B14F-4D97-AF65-F5344CB8AC3E}">
        <p14:creationId xmlns:p14="http://schemas.microsoft.com/office/powerpoint/2010/main" val="3471185324"/>
      </p:ext>
    </p:extLst>
  </p:cSld>
  <p:clrMap bg1="lt1" tx1="dk1" bg2="lt2" tx2="dk2" accent1="accent1" accent2="accent2" accent3="accent3" accent4="accent4" accent5="accent5" accent6="accent6" hlink="hlink" folHlink="folHlink"/>
  <p:sldLayoutIdLst>
    <p:sldLayoutId id="2147485050"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fontAlgn="auto">
              <a:spcBef>
                <a:spcPts val="0"/>
              </a:spcBef>
              <a:spcAft>
                <a:spcPts val="0"/>
              </a:spcAft>
            </a:pPr>
            <a:fld id="{567F08C5-53BC-4004-B9F2-A8001E6F2312}" type="datetimeFigureOut">
              <a:rPr lang="en-US" smtClean="0">
                <a:latin typeface="Franklin Gothic Book"/>
                <a:ea typeface="+mn-ea"/>
                <a:cs typeface="+mn-cs"/>
              </a:rPr>
              <a:pPr fontAlgn="auto">
                <a:spcBef>
                  <a:spcPts val="0"/>
                </a:spcBef>
                <a:spcAft>
                  <a:spcPts val="0"/>
                </a:spcAft>
              </a:pPr>
              <a:t>9/4/2014</a:t>
            </a:fld>
            <a:endParaRPr lang="en-US">
              <a:latin typeface="Franklin Gothic Book"/>
              <a:ea typeface="+mn-ea"/>
              <a:cs typeface="+mn-cs"/>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fontAlgn="auto">
              <a:spcBef>
                <a:spcPts val="0"/>
              </a:spcBef>
              <a:spcAft>
                <a:spcPts val="0"/>
              </a:spcAft>
            </a:pPr>
            <a:endParaRPr lang="en-US">
              <a:latin typeface="Franklin Gothic Book"/>
              <a:ea typeface="+mn-ea"/>
              <a:cs typeface="+mn-cs"/>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fontAlgn="auto">
              <a:spcBef>
                <a:spcPts val="0"/>
              </a:spcBef>
              <a:spcAft>
                <a:spcPts val="0"/>
              </a:spcAft>
            </a:pPr>
            <a:fld id="{C4296651-6F64-4195-958F-0E404AA536D6}" type="slidenum">
              <a:rPr lang="en-US" smtClean="0">
                <a:latin typeface="Franklin Gothic Book"/>
                <a:ea typeface="+mn-ea"/>
                <a:cs typeface="+mn-cs"/>
              </a:rPr>
              <a:pPr fontAlgn="auto">
                <a:spcBef>
                  <a:spcPts val="0"/>
                </a:spcBef>
                <a:spcAft>
                  <a:spcPts val="0"/>
                </a:spcAft>
              </a:pPr>
              <a:t>‹#›</a:t>
            </a:fld>
            <a:endParaRPr lang="en-US">
              <a:latin typeface="Franklin Gothic Book"/>
              <a:ea typeface="+mn-ea"/>
              <a:cs typeface="+mn-cs"/>
            </a:endParaRPr>
          </a:p>
        </p:txBody>
      </p:sp>
    </p:spTree>
    <p:extLst>
      <p:ext uri="{BB962C8B-B14F-4D97-AF65-F5344CB8AC3E}">
        <p14:creationId xmlns:p14="http://schemas.microsoft.com/office/powerpoint/2010/main" val="1000290054"/>
      </p:ext>
    </p:extLst>
  </p:cSld>
  <p:clrMap bg1="lt1" tx1="dk1" bg2="lt2" tx2="dk2" accent1="accent1" accent2="accent2" accent3="accent3" accent4="accent4" accent5="accent5" accent6="accent6" hlink="hlink" folHlink="folHlink"/>
  <p:sldLayoutIdLst>
    <p:sldLayoutId id="2147485062" r:id="rId1"/>
    <p:sldLayoutId id="2147485063" r:id="rId2"/>
    <p:sldLayoutId id="2147485064" r:id="rId3"/>
    <p:sldLayoutId id="2147485065" r:id="rId4"/>
    <p:sldLayoutId id="2147485066" r:id="rId5"/>
    <p:sldLayoutId id="2147485067" r:id="rId6"/>
    <p:sldLayoutId id="2147485068" r:id="rId7"/>
    <p:sldLayoutId id="2147485069" r:id="rId8"/>
    <p:sldLayoutId id="2147485070" r:id="rId9"/>
    <p:sldLayoutId id="2147485071" r:id="rId10"/>
    <p:sldLayoutId id="2147485072"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reeppt.net/background/Young_boy_game_backgrounds.jpg" TargetMode="Externa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hyperlink" Target="http://www.freeppt.net/background/Young_boy_game_backgrounds.jpg" TargetMode="External"/><Relationship Id="rId2" Type="http://schemas.openxmlformats.org/officeDocument/2006/relationships/image" Target="../media/image12.jpeg"/><Relationship Id="rId1" Type="http://schemas.openxmlformats.org/officeDocument/2006/relationships/slideLayout" Target="../slideLayouts/slideLayout4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reeppt.net/background/Young_boy_game_backgrounds.jpg" TargetMode="Externa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hyperlink" Target="http://www.freeppt.net/background/Young_boy_game_backgrounds.jpg" TargetMode="External"/><Relationship Id="rId2" Type="http://schemas.openxmlformats.org/officeDocument/2006/relationships/image" Target="../media/image12.jpeg"/><Relationship Id="rId1" Type="http://schemas.openxmlformats.org/officeDocument/2006/relationships/slideLayout" Target="../slideLayouts/slideLayout46.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www.freeppt.net/background/Young_boy_game_backgrounds.jpg" TargetMode="External"/><Relationship Id="rId2" Type="http://schemas.openxmlformats.org/officeDocument/2006/relationships/image" Target="../media/image12.jpeg"/><Relationship Id="rId1" Type="http://schemas.openxmlformats.org/officeDocument/2006/relationships/slideLayout" Target="../slideLayouts/slideLayout46.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20.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15.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23.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20.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25.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26.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hyperlink" Target="mailto:Sheila.ammons@del.wa.gov" TargetMode="External"/><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image" Target="../media/image27.jpeg"/><Relationship Id="rId5" Type="http://schemas.openxmlformats.org/officeDocument/2006/relationships/image" Target="../media/image16.jpeg"/><Relationship Id="rId4" Type="http://schemas.openxmlformats.org/officeDocument/2006/relationships/hyperlink" Target="http://www.del.wa.gov/development/esit/training.asp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mailto:sdunstan@sde.idaho.gov" TargetMode="External"/><Relationship Id="rId7" Type="http://schemas.openxmlformats.org/officeDocument/2006/relationships/hyperlink" Target="mailto:kathi.gillaspy@unc.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anicholas@jhu.ed" TargetMode="External"/><Relationship Id="rId5" Type="http://schemas.openxmlformats.org/officeDocument/2006/relationships/hyperlink" Target="mailto:naomi.younggren@googlemail.com" TargetMode="External"/><Relationship Id="rId4" Type="http://schemas.openxmlformats.org/officeDocument/2006/relationships/hyperlink" Target="mailto:sheila.ammons@del.w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reeppt.net/background/Young_boy_game_backgrounds.jpg" TargetMode="Externa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0" name="Picture 4" descr="ectalogo-template-larg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1"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1219200"/>
            <a:ext cx="8763000" cy="1676400"/>
          </a:xfrm>
        </p:spPr>
        <p:txBody>
          <a:bodyPr anchor="ctr"/>
          <a:lstStyle/>
          <a:p>
            <a:pPr algn="l">
              <a:defRPr/>
            </a:pPr>
            <a:r>
              <a:rPr lang="en-US" dirty="0" smtClean="0"/>
              <a:t>Professional Development for the Child Outcomes Summary Process:  </a:t>
            </a:r>
            <a:br>
              <a:rPr lang="en-US" dirty="0" smtClean="0"/>
            </a:br>
            <a:r>
              <a:rPr lang="en-US" dirty="0" smtClean="0"/>
              <a:t>Updates and Innovations</a:t>
            </a:r>
            <a:endParaRPr lang="en-US" dirty="0"/>
          </a:p>
        </p:txBody>
      </p:sp>
      <p:sp>
        <p:nvSpPr>
          <p:cNvPr id="9" name="Title 1"/>
          <p:cNvSpPr txBox="1">
            <a:spLocks/>
          </p:cNvSpPr>
          <p:nvPr/>
        </p:nvSpPr>
        <p:spPr>
          <a:xfrm>
            <a:off x="228600" y="2971800"/>
            <a:ext cx="8763000" cy="2362200"/>
          </a:xfrm>
          <a:prstGeom prst="rect">
            <a:avLst/>
          </a:prstGeom>
        </p:spPr>
        <p:txBody>
          <a:bodyPr anchor="t"/>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lgn="l">
              <a:defRPr/>
            </a:pPr>
            <a:r>
              <a:rPr lang="en-US" sz="2400" b="1" dirty="0" smtClean="0">
                <a:solidFill>
                  <a:schemeClr val="accent3"/>
                </a:solidFill>
              </a:rPr>
              <a:t>Shannon Dunstan, ID 619</a:t>
            </a:r>
          </a:p>
          <a:p>
            <a:pPr algn="l">
              <a:defRPr/>
            </a:pPr>
            <a:r>
              <a:rPr lang="en-US" sz="2400" b="1" dirty="0" smtClean="0">
                <a:solidFill>
                  <a:schemeClr val="accent3"/>
                </a:solidFill>
              </a:rPr>
              <a:t>Sheila </a:t>
            </a:r>
            <a:r>
              <a:rPr lang="en-US" sz="2400" b="1" dirty="0" err="1" smtClean="0">
                <a:solidFill>
                  <a:schemeClr val="accent3"/>
                </a:solidFill>
              </a:rPr>
              <a:t>Ammons</a:t>
            </a:r>
            <a:r>
              <a:rPr lang="en-US" sz="2400" b="1" dirty="0" smtClean="0">
                <a:solidFill>
                  <a:schemeClr val="accent3"/>
                </a:solidFill>
              </a:rPr>
              <a:t>, WA Part C</a:t>
            </a:r>
          </a:p>
          <a:p>
            <a:pPr algn="l">
              <a:defRPr/>
            </a:pPr>
            <a:r>
              <a:rPr lang="en-US" sz="2400" b="1" dirty="0" smtClean="0">
                <a:solidFill>
                  <a:schemeClr val="accent3"/>
                </a:solidFill>
              </a:rPr>
              <a:t>Naomi Younggren, EDIS Program</a:t>
            </a:r>
          </a:p>
          <a:p>
            <a:pPr algn="l">
              <a:defRPr/>
            </a:pPr>
            <a:r>
              <a:rPr lang="en-US" sz="2400" b="1" dirty="0" smtClean="0">
                <a:solidFill>
                  <a:schemeClr val="accent3"/>
                </a:solidFill>
              </a:rPr>
              <a:t>Amy Nicholas, JHU/CTE, DaSy</a:t>
            </a:r>
          </a:p>
          <a:p>
            <a:pPr algn="l">
              <a:defRPr/>
            </a:pPr>
            <a:r>
              <a:rPr lang="en-US" sz="2400" b="1" dirty="0" smtClean="0">
                <a:solidFill>
                  <a:schemeClr val="accent3"/>
                </a:solidFill>
              </a:rPr>
              <a:t>Kathi Gillaspy, ECTA, DaSy</a:t>
            </a:r>
          </a:p>
          <a:p>
            <a:pPr algn="l">
              <a:defRPr/>
            </a:pPr>
            <a:endParaRPr lang="en-US" sz="2400" b="1" dirty="0">
              <a:solidFill>
                <a:schemeClr val="accent3"/>
              </a:solidFill>
            </a:endParaRPr>
          </a:p>
        </p:txBody>
      </p:sp>
      <p:sp>
        <p:nvSpPr>
          <p:cNvPr id="10" name="Title 1"/>
          <p:cNvSpPr txBox="1">
            <a:spLocks/>
          </p:cNvSpPr>
          <p:nvPr/>
        </p:nvSpPr>
        <p:spPr>
          <a:xfrm>
            <a:off x="190500" y="5162550"/>
            <a:ext cx="8763000" cy="131445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lgn="l">
              <a:defRPr/>
            </a:pPr>
            <a:r>
              <a:rPr lang="en-US" sz="2400" i="1" dirty="0" smtClean="0">
                <a:solidFill>
                  <a:schemeClr val="accent3"/>
                </a:solidFill>
              </a:rPr>
              <a:t>September 9, 2014</a:t>
            </a:r>
          </a:p>
          <a:p>
            <a:pPr algn="l">
              <a:defRPr/>
            </a:pPr>
            <a:r>
              <a:rPr lang="en-US" sz="2400" i="1" dirty="0" smtClean="0">
                <a:solidFill>
                  <a:schemeClr val="accent3"/>
                </a:solidFill>
              </a:rPr>
              <a:t>Improving Data, Improving Outcomes Conference</a:t>
            </a:r>
          </a:p>
          <a:p>
            <a:pPr algn="l">
              <a:defRPr/>
            </a:pPr>
            <a:r>
              <a:rPr lang="en-US" sz="2400" i="1" dirty="0" smtClean="0">
                <a:solidFill>
                  <a:schemeClr val="accent3"/>
                </a:solidFill>
              </a:rPr>
              <a:t>New Orleans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0" y="1295400"/>
            <a:ext cx="911542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56752" y="380999"/>
            <a:ext cx="6477000" cy="769441"/>
          </a:xfrm>
          <a:prstGeom prst="rect">
            <a:avLst/>
          </a:prstGeom>
          <a:noFill/>
        </p:spPr>
        <p:txBody>
          <a:bodyPr wrap="square" rtlCol="0">
            <a:spAutoFit/>
          </a:bodyPr>
          <a:lstStyle/>
          <a:p>
            <a:pPr algn="ctr" fontAlgn="auto">
              <a:spcBef>
                <a:spcPts val="0"/>
              </a:spcBef>
              <a:spcAft>
                <a:spcPts val="0"/>
              </a:spcAft>
            </a:pPr>
            <a:r>
              <a:rPr lang="en-US" sz="4400" dirty="0" smtClean="0">
                <a:solidFill>
                  <a:srgbClr val="000000"/>
                </a:solidFill>
                <a:latin typeface="Arial" panose="020B0604020202020204" pitchFamily="34" charset="0"/>
                <a:ea typeface="+mn-ea"/>
                <a:cs typeface="Arial" panose="020B0604020202020204" pitchFamily="34" charset="0"/>
              </a:rPr>
              <a:t>Resource Adaptation</a:t>
            </a:r>
            <a:endParaRPr lang="en-US" sz="44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502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40643" y="1525876"/>
            <a:ext cx="6272124" cy="1204306"/>
          </a:xfrm>
        </p:spPr>
        <p:txBody>
          <a:bodyPr/>
          <a:lstStyle/>
          <a:p>
            <a:r>
              <a:rPr lang="en-US" sz="4400" dirty="0" smtClean="0">
                <a:latin typeface="Arial" panose="020B0604020202020204" pitchFamily="34" charset="0"/>
                <a:cs typeface="Arial" panose="020B0604020202020204" pitchFamily="34" charset="0"/>
              </a:rPr>
              <a:t>Summer Institute</a:t>
            </a:r>
            <a:endParaRPr lang="en-US"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smtClean="0"/>
              <a:t>Training in 7 locations Statewide</a:t>
            </a:r>
            <a:endParaRPr lang="en-US" dirty="0"/>
          </a:p>
        </p:txBody>
      </p:sp>
      <p:sp>
        <p:nvSpPr>
          <p:cNvPr id="4" name="TextBox 3"/>
          <p:cNvSpPr txBox="1"/>
          <p:nvPr/>
        </p:nvSpPr>
        <p:spPr>
          <a:xfrm>
            <a:off x="4554245" y="3124200"/>
            <a:ext cx="4191000" cy="3416320"/>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Arial" panose="020B0604020202020204" pitchFamily="34" charset="0"/>
                <a:ea typeface="+mn-ea"/>
                <a:cs typeface="Arial" panose="020B0604020202020204" pitchFamily="34" charset="0"/>
              </a:rPr>
              <a:t>Attendance represented approximately 300:  Special Education Directors, Speech Language Pathologist, Early Childhood Special Education Teachers, Occupational Therapist, Physical Therapist, and Head Start Teachers</a:t>
            </a:r>
            <a:endParaRPr lang="en-US"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5296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914400"/>
            <a:ext cx="7543800" cy="4114800"/>
          </a:xfrm>
        </p:spPr>
        <p:txBody>
          <a:bodyPr>
            <a:normAutofit fontScale="25000" lnSpcReduction="20000"/>
          </a:bodyPr>
          <a:lstStyle/>
          <a:p>
            <a:pPr marL="0" indent="0">
              <a:buNone/>
            </a:pPr>
            <a:r>
              <a:rPr lang="en-US" sz="8000" b="0" dirty="0" smtClean="0">
                <a:latin typeface="Arial" panose="020B0604020202020204" pitchFamily="34" charset="0"/>
                <a:cs typeface="Arial" panose="020B0604020202020204" pitchFamily="34" charset="0"/>
              </a:rPr>
              <a:t>Day 1</a:t>
            </a:r>
          </a:p>
          <a:p>
            <a:pPr marL="169164" indent="-169164"/>
            <a:r>
              <a:rPr lang="en-US" sz="5200" dirty="0" smtClean="0">
                <a:latin typeface="Arial" panose="020B0604020202020204" pitchFamily="34" charset="0"/>
                <a:cs typeface="Arial" panose="020B0604020202020204" pitchFamily="34" charset="0"/>
              </a:rPr>
              <a:t>1. Introductions</a:t>
            </a:r>
          </a:p>
          <a:p>
            <a:pPr marL="457200" lvl="1" indent="0">
              <a:buNone/>
            </a:pPr>
            <a:r>
              <a:rPr lang="en-US" sz="4800" dirty="0" smtClean="0">
                <a:latin typeface="Arial" panose="020B0604020202020204" pitchFamily="34" charset="0"/>
                <a:cs typeface="Arial" panose="020B0604020202020204" pitchFamily="34" charset="0"/>
              </a:rPr>
              <a:t>Purpose &amp; Agenda</a:t>
            </a:r>
          </a:p>
          <a:p>
            <a:pPr marL="457200" lvl="1" indent="0">
              <a:buNone/>
            </a:pPr>
            <a:r>
              <a:rPr lang="en-US" sz="4800" dirty="0" smtClean="0">
                <a:latin typeface="Arial" panose="020B0604020202020204" pitchFamily="34" charset="0"/>
                <a:cs typeface="Arial" panose="020B0604020202020204" pitchFamily="34" charset="0"/>
              </a:rPr>
              <a:t>IDEA &amp; Federal Requirements</a:t>
            </a:r>
          </a:p>
          <a:p>
            <a:pPr marL="457200" lvl="1" indent="0">
              <a:buNone/>
            </a:pPr>
            <a:r>
              <a:rPr lang="en-US" sz="4800" dirty="0" smtClean="0">
                <a:latin typeface="Arial" panose="020B0604020202020204" pitchFamily="34" charset="0"/>
                <a:cs typeface="Arial" panose="020B0604020202020204" pitchFamily="34" charset="0"/>
              </a:rPr>
              <a:t>Idaho Integrated Outcomes/IEP Process  </a:t>
            </a:r>
            <a:r>
              <a:rPr lang="en-US" sz="4800" i="1" dirty="0" smtClean="0">
                <a:latin typeface="Arial" panose="020B0604020202020204" pitchFamily="34" charset="0"/>
                <a:cs typeface="Arial" panose="020B0604020202020204" pitchFamily="34" charset="0"/>
              </a:rPr>
              <a:t>(adapted NECTAC form) </a:t>
            </a:r>
          </a:p>
          <a:p>
            <a:pPr marL="457200" lvl="1" indent="0">
              <a:buNone/>
            </a:pPr>
            <a:r>
              <a:rPr lang="en-US" sz="4800" dirty="0" smtClean="0">
                <a:latin typeface="Arial" panose="020B0604020202020204" pitchFamily="34" charset="0"/>
                <a:cs typeface="Arial" panose="020B0604020202020204" pitchFamily="34" charset="0"/>
              </a:rPr>
              <a:t>Setting </a:t>
            </a:r>
            <a:r>
              <a:rPr lang="en-US" sz="4800" dirty="0">
                <a:latin typeface="Arial" panose="020B0604020202020204" pitchFamily="34" charset="0"/>
                <a:cs typeface="Arial" panose="020B0604020202020204" pitchFamily="34" charset="0"/>
              </a:rPr>
              <a:t>the </a:t>
            </a:r>
            <a:r>
              <a:rPr lang="en-US" sz="4800" dirty="0" smtClean="0">
                <a:latin typeface="Arial" panose="020B0604020202020204" pitchFamily="34" charset="0"/>
                <a:cs typeface="Arial" panose="020B0604020202020204" pitchFamily="34" charset="0"/>
              </a:rPr>
              <a:t>Context </a:t>
            </a:r>
            <a:r>
              <a:rPr lang="en-US" sz="4800" i="1" dirty="0" smtClean="0">
                <a:latin typeface="Arial" panose="020B0604020202020204" pitchFamily="34" charset="0"/>
                <a:cs typeface="Arial" panose="020B0604020202020204" pitchFamily="34" charset="0"/>
              </a:rPr>
              <a:t>(adapted ECTAC PowerPoint and Key Practices document dated 10/12)</a:t>
            </a:r>
          </a:p>
          <a:p>
            <a:pPr marL="457200" lvl="1" indent="0">
              <a:buNone/>
            </a:pPr>
            <a:r>
              <a:rPr lang="en-US" sz="4800" dirty="0" smtClean="0">
                <a:latin typeface="Arial" panose="020B0604020202020204" pitchFamily="34" charset="0"/>
                <a:cs typeface="Arial" panose="020B0604020202020204" pitchFamily="34" charset="0"/>
              </a:rPr>
              <a:t>Engaging Families </a:t>
            </a:r>
            <a:r>
              <a:rPr lang="en-US" sz="4800" i="1" dirty="0" smtClean="0">
                <a:latin typeface="Arial" panose="020B0604020202020204" pitchFamily="34" charset="0"/>
                <a:cs typeface="Arial" panose="020B0604020202020204" pitchFamily="34" charset="0"/>
              </a:rPr>
              <a:t>(used with permission from Maryland State MSDE)</a:t>
            </a:r>
          </a:p>
          <a:p>
            <a:pPr marL="457200" lvl="1" indent="0">
              <a:buNone/>
            </a:pPr>
            <a:endParaRPr lang="en-US" sz="4800" i="1" dirty="0" smtClean="0">
              <a:latin typeface="Arial" panose="020B0604020202020204" pitchFamily="34" charset="0"/>
              <a:cs typeface="Arial" panose="020B0604020202020204" pitchFamily="34" charset="0"/>
            </a:endParaRPr>
          </a:p>
          <a:p>
            <a:pPr marL="0" indent="0">
              <a:buNone/>
            </a:pPr>
            <a:r>
              <a:rPr lang="en-US" sz="5600" dirty="0" smtClean="0">
                <a:latin typeface="Arial" panose="020B0604020202020204" pitchFamily="34" charset="0"/>
                <a:cs typeface="Arial" panose="020B0604020202020204" pitchFamily="34" charset="0"/>
              </a:rPr>
              <a:t>Special Education Process</a:t>
            </a:r>
          </a:p>
          <a:p>
            <a:pPr marL="0" indent="0">
              <a:buNone/>
            </a:pPr>
            <a:r>
              <a:rPr lang="en-US" sz="4800" dirty="0" smtClean="0">
                <a:latin typeface="Arial" panose="020B0604020202020204" pitchFamily="34" charset="0"/>
                <a:cs typeface="Arial" panose="020B0604020202020204" pitchFamily="34" charset="0"/>
              </a:rPr>
              <a:t>2.  Child Find and Identification</a:t>
            </a:r>
          </a:p>
          <a:p>
            <a:pPr marL="457200" lvl="1" indent="0">
              <a:buNone/>
            </a:pPr>
            <a:r>
              <a:rPr lang="en-US" sz="4800" dirty="0" smtClean="0">
                <a:latin typeface="Arial" panose="020B0604020202020204" pitchFamily="34" charset="0"/>
                <a:cs typeface="Arial" panose="020B0604020202020204" pitchFamily="34" charset="0"/>
              </a:rPr>
              <a:t>Transition, Screening &amp; Referral</a:t>
            </a:r>
          </a:p>
          <a:p>
            <a:pPr marL="0" indent="0">
              <a:buNone/>
            </a:pPr>
            <a:r>
              <a:rPr lang="en-US" sz="4800" dirty="0" smtClean="0">
                <a:latin typeface="Arial" panose="020B0604020202020204" pitchFamily="34" charset="0"/>
                <a:cs typeface="Arial" panose="020B0604020202020204" pitchFamily="34" charset="0"/>
              </a:rPr>
              <a:t>3.  Evaluation and Eligibility</a:t>
            </a:r>
          </a:p>
          <a:p>
            <a:pPr marL="457200" lvl="1" indent="0">
              <a:buNone/>
            </a:pPr>
            <a:r>
              <a:rPr lang="en-US" sz="4800" dirty="0" smtClean="0">
                <a:latin typeface="Arial" panose="020B0604020202020204" pitchFamily="34" charset="0"/>
                <a:cs typeface="Arial" panose="020B0604020202020204" pitchFamily="34" charset="0"/>
              </a:rPr>
              <a:t>Comprehensive evaluations</a:t>
            </a:r>
          </a:p>
          <a:p>
            <a:pPr marL="457200" lvl="1" indent="0">
              <a:buNone/>
            </a:pPr>
            <a:r>
              <a:rPr lang="en-US" sz="4800" dirty="0" smtClean="0">
                <a:latin typeface="Arial" panose="020B0604020202020204" pitchFamily="34" charset="0"/>
                <a:cs typeface="Arial" panose="020B0604020202020204" pitchFamily="34" charset="0"/>
              </a:rPr>
              <a:t>CLD/ELL Evaluations</a:t>
            </a:r>
          </a:p>
          <a:p>
            <a:pPr marL="457200" lvl="1" indent="0">
              <a:buNone/>
            </a:pPr>
            <a:r>
              <a:rPr lang="en-US" sz="4800" dirty="0" smtClean="0">
                <a:latin typeface="Arial" panose="020B0604020202020204" pitchFamily="34" charset="0"/>
                <a:cs typeface="Arial" panose="020B0604020202020204" pitchFamily="34" charset="0"/>
              </a:rPr>
              <a:t>ECO Anchor Assessments</a:t>
            </a:r>
          </a:p>
          <a:p>
            <a:pPr marL="457200" lvl="1" indent="0">
              <a:buNone/>
            </a:pPr>
            <a:r>
              <a:rPr lang="en-US" sz="4800" dirty="0" smtClean="0">
                <a:latin typeface="Arial" panose="020B0604020202020204" pitchFamily="34" charset="0"/>
                <a:cs typeface="Arial" panose="020B0604020202020204" pitchFamily="34" charset="0"/>
              </a:rPr>
              <a:t>Functional Assessments </a:t>
            </a:r>
            <a:r>
              <a:rPr lang="en-US" sz="4800" i="1" dirty="0" smtClean="0">
                <a:latin typeface="Arial" panose="020B0604020202020204" pitchFamily="34" charset="0"/>
                <a:cs typeface="Arial" panose="020B0604020202020204" pitchFamily="34" charset="0"/>
              </a:rPr>
              <a:t>(adapted ECTAC PowerPoint and activities)</a:t>
            </a:r>
          </a:p>
          <a:p>
            <a:pPr marL="457200" lvl="1" indent="0">
              <a:buNone/>
            </a:pPr>
            <a:r>
              <a:rPr lang="en-US" sz="4800" dirty="0" smtClean="0">
                <a:latin typeface="Arial" panose="020B0604020202020204" pitchFamily="34" charset="0"/>
                <a:cs typeface="Arial" panose="020B0604020202020204" pitchFamily="34" charset="0"/>
              </a:rPr>
              <a:t>Determining Developmental Skills (adapted ECTAC PowerPoint and activities)</a:t>
            </a:r>
          </a:p>
          <a:p>
            <a:pPr marL="457200" lvl="1" indent="0">
              <a:buNone/>
            </a:pPr>
            <a:r>
              <a:rPr lang="en-US" sz="4800" dirty="0" smtClean="0">
                <a:latin typeface="Arial" panose="020B0604020202020204" pitchFamily="34" charset="0"/>
                <a:cs typeface="Arial" panose="020B0604020202020204" pitchFamily="34" charset="0"/>
              </a:rPr>
              <a:t>Eligibility</a:t>
            </a:r>
            <a:endParaRPr lang="en-US" sz="4800" dirty="0">
              <a:latin typeface="Arial" panose="020B0604020202020204" pitchFamily="34" charset="0"/>
              <a:cs typeface="Arial" panose="020B0604020202020204" pitchFamily="34" charset="0"/>
            </a:endParaRPr>
          </a:p>
          <a:p>
            <a:pPr marL="0" indent="0">
              <a:buNone/>
            </a:pPr>
            <a:r>
              <a:rPr lang="en-US" sz="4800" dirty="0" smtClean="0"/>
              <a:t>	</a:t>
            </a:r>
          </a:p>
          <a:p>
            <a:pPr marL="274320" lvl="1" indent="0">
              <a:buNone/>
            </a:pPr>
            <a:r>
              <a:rPr lang="en-US" dirty="0" smtClean="0"/>
              <a:t> </a:t>
            </a:r>
            <a:endParaRPr lang="en-US" dirty="0"/>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52E15098-A8FD-4E47-A875-E24779A2BE05}" type="slidenum">
              <a:rPr lang="en-US" smtClean="0"/>
              <a:pPr/>
              <a:t>12</a:t>
            </a:fld>
            <a:endParaRPr lang="en-US"/>
          </a:p>
        </p:txBody>
      </p:sp>
      <p:sp>
        <p:nvSpPr>
          <p:cNvPr id="2" name="Title 1"/>
          <p:cNvSpPr>
            <a:spLocks noGrp="1"/>
          </p:cNvSpPr>
          <p:nvPr>
            <p:ph type="title"/>
          </p:nvPr>
        </p:nvSpPr>
        <p:spPr>
          <a:xfrm>
            <a:off x="1447800" y="152400"/>
            <a:ext cx="5257800" cy="548640"/>
          </a:xfrm>
        </p:spPr>
        <p:txBody>
          <a:bodyPr/>
          <a:lstStyle/>
          <a:p>
            <a:pPr algn="ctr"/>
            <a:r>
              <a:rPr lang="en-US" dirty="0" smtClean="0">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863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000" y="838200"/>
            <a:ext cx="7315200" cy="4038600"/>
          </a:xfrm>
        </p:spPr>
        <p:txBody>
          <a:bodyPr>
            <a:normAutofit fontScale="25000" lnSpcReduction="20000"/>
          </a:bodyPr>
          <a:lstStyle/>
          <a:p>
            <a:pPr marL="0" indent="0">
              <a:buNone/>
            </a:pPr>
            <a:r>
              <a:rPr lang="en-US" sz="8000" b="0" dirty="0">
                <a:latin typeface="Arial" panose="020B0604020202020204" pitchFamily="34" charset="0"/>
                <a:cs typeface="Arial" panose="020B0604020202020204" pitchFamily="34" charset="0"/>
              </a:rPr>
              <a:t>Day 2</a:t>
            </a:r>
          </a:p>
          <a:p>
            <a:pPr marL="0" indent="0">
              <a:buNone/>
            </a:pPr>
            <a:endParaRPr lang="en-US" sz="6400" dirty="0" smtClean="0"/>
          </a:p>
          <a:p>
            <a:pPr marL="0" indent="0">
              <a:buNone/>
            </a:pPr>
            <a:r>
              <a:rPr lang="en-US" sz="5200" dirty="0" smtClean="0">
                <a:latin typeface="Arial" panose="020B0604020202020204" pitchFamily="34" charset="0"/>
                <a:cs typeface="Arial" panose="020B0604020202020204" pitchFamily="34" charset="0"/>
              </a:rPr>
              <a:t>4.  IEP Development</a:t>
            </a:r>
          </a:p>
          <a:p>
            <a:pPr marL="457200" lvl="1" indent="0">
              <a:buNone/>
            </a:pPr>
            <a:r>
              <a:rPr lang="en-US" sz="4800" dirty="0" smtClean="0">
                <a:latin typeface="Arial" panose="020B0604020202020204" pitchFamily="34" charset="0"/>
                <a:cs typeface="Arial" panose="020B0604020202020204" pitchFamily="34" charset="0"/>
              </a:rPr>
              <a:t>Integrating  assessment and the </a:t>
            </a:r>
            <a:r>
              <a:rPr lang="en-US" sz="4800" dirty="0">
                <a:latin typeface="Arial" panose="020B0604020202020204" pitchFamily="34" charset="0"/>
                <a:cs typeface="Arial" panose="020B0604020202020204" pitchFamily="34" charset="0"/>
              </a:rPr>
              <a:t>IEP </a:t>
            </a:r>
            <a:r>
              <a:rPr lang="en-US" sz="4800" i="1" dirty="0">
                <a:latin typeface="Arial" panose="020B0604020202020204" pitchFamily="34" charset="0"/>
                <a:cs typeface="Arial" panose="020B0604020202020204" pitchFamily="34" charset="0"/>
              </a:rPr>
              <a:t>(adapted ECTAC PowerPoint and activities)</a:t>
            </a:r>
          </a:p>
          <a:p>
            <a:pPr marL="457200" lvl="1" indent="0">
              <a:buNone/>
            </a:pPr>
            <a:r>
              <a:rPr lang="en-US" sz="4800" dirty="0" smtClean="0">
                <a:latin typeface="Arial" panose="020B0604020202020204" pitchFamily="34" charset="0"/>
                <a:cs typeface="Arial" panose="020B0604020202020204" pitchFamily="34" charset="0"/>
              </a:rPr>
              <a:t>IEP Requirements</a:t>
            </a:r>
          </a:p>
          <a:p>
            <a:pPr marL="457200" lvl="1" indent="0">
              <a:buNone/>
            </a:pPr>
            <a:r>
              <a:rPr lang="en-US" sz="4800" dirty="0" smtClean="0">
                <a:latin typeface="Arial" panose="020B0604020202020204" pitchFamily="34" charset="0"/>
                <a:cs typeface="Arial" panose="020B0604020202020204" pitchFamily="34" charset="0"/>
              </a:rPr>
              <a:t>Writing Functional Goals </a:t>
            </a:r>
            <a:r>
              <a:rPr lang="en-US" sz="4800" i="1" dirty="0">
                <a:latin typeface="Arial" panose="020B0604020202020204" pitchFamily="34" charset="0"/>
                <a:cs typeface="Arial" panose="020B0604020202020204" pitchFamily="34" charset="0"/>
              </a:rPr>
              <a:t>(adapted ECTAC PowerPoint and activities)</a:t>
            </a:r>
            <a:endParaRPr lang="en-US" sz="4800" dirty="0">
              <a:latin typeface="Arial" panose="020B0604020202020204" pitchFamily="34" charset="0"/>
              <a:cs typeface="Arial" panose="020B0604020202020204" pitchFamily="34" charset="0"/>
            </a:endParaRPr>
          </a:p>
          <a:p>
            <a:pPr marL="457200" lvl="1" indent="0">
              <a:buNone/>
            </a:pPr>
            <a:r>
              <a:rPr lang="en-US" sz="4800" dirty="0" smtClean="0">
                <a:latin typeface="Arial" panose="020B0604020202020204" pitchFamily="34" charset="0"/>
                <a:cs typeface="Arial" panose="020B0604020202020204" pitchFamily="34" charset="0"/>
              </a:rPr>
              <a:t>New IEP/ECO </a:t>
            </a:r>
            <a:r>
              <a:rPr lang="en-US" sz="4800" dirty="0">
                <a:latin typeface="Arial" panose="020B0604020202020204" pitchFamily="34" charset="0"/>
                <a:cs typeface="Arial" panose="020B0604020202020204" pitchFamily="34" charset="0"/>
              </a:rPr>
              <a:t>Process: Entry </a:t>
            </a:r>
            <a:r>
              <a:rPr lang="en-US" sz="4800" dirty="0" smtClean="0">
                <a:latin typeface="Arial" panose="020B0604020202020204" pitchFamily="34" charset="0"/>
                <a:cs typeface="Arial" panose="020B0604020202020204" pitchFamily="34" charset="0"/>
              </a:rPr>
              <a:t>Rating </a:t>
            </a:r>
            <a:r>
              <a:rPr lang="en-US" sz="4800" i="1" dirty="0" smtClean="0">
                <a:latin typeface="Arial" panose="020B0604020202020204" pitchFamily="34" charset="0"/>
                <a:cs typeface="Arial" panose="020B0604020202020204" pitchFamily="34" charset="0"/>
              </a:rPr>
              <a:t>(ECTAC activity</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pPr marL="457200" lvl="1" indent="0">
              <a:buNone/>
            </a:pPr>
            <a:r>
              <a:rPr lang="en-US" sz="4800" dirty="0" smtClean="0">
                <a:latin typeface="Arial" panose="020B0604020202020204" pitchFamily="34" charset="0"/>
                <a:cs typeface="Arial" panose="020B0604020202020204" pitchFamily="34" charset="0"/>
              </a:rPr>
              <a:t>Idaho eGuidelines </a:t>
            </a:r>
            <a:r>
              <a:rPr lang="en-US" sz="4800" i="1" dirty="0" smtClean="0">
                <a:latin typeface="Arial" panose="020B0604020202020204" pitchFamily="34" charset="0"/>
                <a:cs typeface="Arial" panose="020B0604020202020204" pitchFamily="34" charset="0"/>
              </a:rPr>
              <a:t>(Idaho’s Early Childhood Standards)</a:t>
            </a:r>
          </a:p>
          <a:p>
            <a:pPr marL="274320" lvl="1" indent="0">
              <a:buNone/>
            </a:pPr>
            <a:endParaRPr lang="en-US" sz="4400" dirty="0">
              <a:latin typeface="Arial" panose="020B0604020202020204" pitchFamily="34" charset="0"/>
              <a:cs typeface="Arial" panose="020B0604020202020204" pitchFamily="34" charset="0"/>
            </a:endParaRPr>
          </a:p>
          <a:p>
            <a:pPr marL="0" indent="0">
              <a:buNone/>
            </a:pPr>
            <a:r>
              <a:rPr lang="en-US" sz="5200" dirty="0" smtClean="0">
                <a:latin typeface="Arial" panose="020B0604020202020204" pitchFamily="34" charset="0"/>
                <a:cs typeface="Arial" panose="020B0604020202020204" pitchFamily="34" charset="0"/>
              </a:rPr>
              <a:t>5.  IEP </a:t>
            </a:r>
            <a:r>
              <a:rPr lang="en-US" sz="5200" dirty="0">
                <a:latin typeface="Arial" panose="020B0604020202020204" pitchFamily="34" charset="0"/>
                <a:cs typeface="Arial" panose="020B0604020202020204" pitchFamily="34" charset="0"/>
              </a:rPr>
              <a:t>Services &amp; </a:t>
            </a:r>
            <a:r>
              <a:rPr lang="en-US" sz="5200" dirty="0" smtClean="0">
                <a:latin typeface="Arial" panose="020B0604020202020204" pitchFamily="34" charset="0"/>
                <a:cs typeface="Arial" panose="020B0604020202020204" pitchFamily="34" charset="0"/>
              </a:rPr>
              <a:t>Considerations</a:t>
            </a:r>
          </a:p>
          <a:p>
            <a:pPr marL="457200" lvl="1" indent="0">
              <a:buNone/>
            </a:pPr>
            <a:r>
              <a:rPr lang="en-US" sz="4800" dirty="0" smtClean="0">
                <a:latin typeface="Arial" panose="020B0604020202020204" pitchFamily="34" charset="0"/>
                <a:cs typeface="Arial" panose="020B0604020202020204" pitchFamily="34" charset="0"/>
              </a:rPr>
              <a:t>IEP Requirements</a:t>
            </a:r>
          </a:p>
          <a:p>
            <a:pPr marL="457200" lvl="1" indent="0">
              <a:buNone/>
            </a:pPr>
            <a:r>
              <a:rPr lang="en-US" sz="4800" dirty="0" smtClean="0">
                <a:latin typeface="Arial" panose="020B0604020202020204" pitchFamily="34" charset="0"/>
                <a:cs typeface="Arial" panose="020B0604020202020204" pitchFamily="34" charset="0"/>
              </a:rPr>
              <a:t>LRE</a:t>
            </a:r>
          </a:p>
          <a:p>
            <a:pPr marL="274320" lvl="1" indent="0">
              <a:buNone/>
            </a:pPr>
            <a:endParaRPr lang="en-US" sz="4400" dirty="0">
              <a:latin typeface="Arial" panose="020B0604020202020204" pitchFamily="34" charset="0"/>
              <a:cs typeface="Arial" panose="020B0604020202020204" pitchFamily="34" charset="0"/>
            </a:endParaRPr>
          </a:p>
          <a:p>
            <a:pPr marL="0" indent="0">
              <a:buNone/>
            </a:pPr>
            <a:r>
              <a:rPr lang="en-US" sz="5200" dirty="0" smtClean="0">
                <a:latin typeface="Arial" panose="020B0604020202020204" pitchFamily="34" charset="0"/>
                <a:cs typeface="Arial" panose="020B0604020202020204" pitchFamily="34" charset="0"/>
              </a:rPr>
              <a:t>6.  IEP </a:t>
            </a:r>
            <a:r>
              <a:rPr lang="en-US" sz="5200" dirty="0">
                <a:latin typeface="Arial" panose="020B0604020202020204" pitchFamily="34" charset="0"/>
                <a:cs typeface="Arial" panose="020B0604020202020204" pitchFamily="34" charset="0"/>
              </a:rPr>
              <a:t>Implementation &amp; Review</a:t>
            </a:r>
          </a:p>
          <a:p>
            <a:pPr marL="457200" lvl="1" indent="0">
              <a:buNone/>
            </a:pPr>
            <a:r>
              <a:rPr lang="en-US" sz="4800" dirty="0">
                <a:latin typeface="Arial" panose="020B0604020202020204" pitchFamily="34" charset="0"/>
                <a:cs typeface="Arial" panose="020B0604020202020204" pitchFamily="34" charset="0"/>
              </a:rPr>
              <a:t>Progress </a:t>
            </a:r>
            <a:r>
              <a:rPr lang="en-US" sz="4800" dirty="0" smtClean="0">
                <a:latin typeface="Arial" panose="020B0604020202020204" pitchFamily="34" charset="0"/>
                <a:cs typeface="Arial" panose="020B0604020202020204" pitchFamily="34" charset="0"/>
              </a:rPr>
              <a:t>Monitoring &amp; Data Collection</a:t>
            </a:r>
            <a:endParaRPr lang="en-US" sz="4800" dirty="0">
              <a:latin typeface="Arial" panose="020B0604020202020204" pitchFamily="34" charset="0"/>
              <a:cs typeface="Arial" panose="020B0604020202020204" pitchFamily="34" charset="0"/>
            </a:endParaRPr>
          </a:p>
          <a:p>
            <a:pPr marL="457200" lvl="1" indent="0">
              <a:buNone/>
            </a:pPr>
            <a:r>
              <a:rPr lang="en-US" sz="4800" dirty="0" smtClean="0">
                <a:latin typeface="Arial" panose="020B0604020202020204" pitchFamily="34" charset="0"/>
                <a:cs typeface="Arial" panose="020B0604020202020204" pitchFamily="34" charset="0"/>
              </a:rPr>
              <a:t>Amendments &amp; Annual </a:t>
            </a:r>
            <a:r>
              <a:rPr lang="en-US" sz="4800" dirty="0">
                <a:latin typeface="Arial" panose="020B0604020202020204" pitchFamily="34" charset="0"/>
                <a:cs typeface="Arial" panose="020B0604020202020204" pitchFamily="34" charset="0"/>
              </a:rPr>
              <a:t>Review </a:t>
            </a:r>
          </a:p>
          <a:p>
            <a:pPr marL="457200" lvl="1" indent="0">
              <a:buNone/>
            </a:pPr>
            <a:r>
              <a:rPr lang="en-US" sz="4800" dirty="0" smtClean="0">
                <a:latin typeface="Arial" panose="020B0604020202020204" pitchFamily="34" charset="0"/>
                <a:cs typeface="Arial" panose="020B0604020202020204" pitchFamily="34" charset="0"/>
              </a:rPr>
              <a:t>ECO Exit </a:t>
            </a:r>
            <a:r>
              <a:rPr lang="en-US" sz="4800" dirty="0">
                <a:latin typeface="Arial" panose="020B0604020202020204" pitchFamily="34" charset="0"/>
                <a:cs typeface="Arial" panose="020B0604020202020204" pitchFamily="34" charset="0"/>
              </a:rPr>
              <a:t>Rating </a:t>
            </a:r>
            <a:endParaRPr lang="en-US" sz="4800" dirty="0" smtClean="0">
              <a:latin typeface="Arial" panose="020B0604020202020204" pitchFamily="34" charset="0"/>
              <a:cs typeface="Arial" panose="020B0604020202020204" pitchFamily="34" charset="0"/>
            </a:endParaRPr>
          </a:p>
          <a:p>
            <a:pPr marL="457200" lvl="1" indent="0">
              <a:buNone/>
            </a:pPr>
            <a:r>
              <a:rPr lang="en-US" sz="4800" dirty="0" smtClean="0">
                <a:latin typeface="Arial" panose="020B0604020202020204" pitchFamily="34" charset="0"/>
                <a:cs typeface="Arial" panose="020B0604020202020204" pitchFamily="34" charset="0"/>
              </a:rPr>
              <a:t>Kindergarten transition</a:t>
            </a:r>
            <a:endParaRPr lang="en-US" sz="4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52E15098-A8FD-4E47-A875-E24779A2BE05}" type="slidenum">
              <a:rPr lang="en-US" smtClean="0"/>
              <a:pPr/>
              <a:t>13</a:t>
            </a:fld>
            <a:endParaRPr lang="en-US"/>
          </a:p>
        </p:txBody>
      </p:sp>
      <p:sp>
        <p:nvSpPr>
          <p:cNvPr id="2" name="Title 1"/>
          <p:cNvSpPr>
            <a:spLocks noGrp="1"/>
          </p:cNvSpPr>
          <p:nvPr>
            <p:ph type="title"/>
          </p:nvPr>
        </p:nvSpPr>
        <p:spPr>
          <a:xfrm>
            <a:off x="1447800" y="152400"/>
            <a:ext cx="5257800" cy="548640"/>
          </a:xfrm>
        </p:spPr>
        <p:txBody>
          <a:bodyPr/>
          <a:lstStyle/>
          <a:p>
            <a:pPr algn="ctr"/>
            <a:r>
              <a:rPr lang="en-US" dirty="0" smtClean="0">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062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dergarten Young boy with Game">
            <a:hlinkClick r:id="rId2" tooltip="Kindergarten Young boy with Game ppt backgrounds, Kindergarten Young boy with Game powerpoin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753600" cy="7315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7467" y="177225"/>
            <a:ext cx="7772400" cy="584775"/>
          </a:xfrm>
          <a:prstGeom prst="rect">
            <a:avLst/>
          </a:prstGeom>
          <a:noFill/>
        </p:spPr>
        <p:txBody>
          <a:bodyPr wrap="square" rtlCol="0">
            <a:spAutoFit/>
          </a:bodyPr>
          <a:lstStyle/>
          <a:p>
            <a:pPr fontAlgn="auto">
              <a:spcBef>
                <a:spcPts val="0"/>
              </a:spcBef>
              <a:spcAft>
                <a:spcPts val="0"/>
              </a:spcAft>
            </a:pPr>
            <a:r>
              <a:rPr lang="en-US" sz="3200" dirty="0" smtClean="0">
                <a:solidFill>
                  <a:srgbClr val="000000"/>
                </a:solidFill>
                <a:latin typeface="Arial" panose="020B0604020202020204" pitchFamily="34" charset="0"/>
                <a:ea typeface="+mn-ea"/>
                <a:cs typeface="Arial" panose="020B0604020202020204" pitchFamily="34" charset="0"/>
              </a:rPr>
              <a:t>Credit to other States and Organizations</a:t>
            </a:r>
            <a:endParaRPr lang="en-US" sz="3200" dirty="0">
              <a:solidFill>
                <a:srgbClr val="000000"/>
              </a:solidFill>
              <a:latin typeface="Arial" panose="020B0604020202020204" pitchFamily="34" charset="0"/>
              <a:ea typeface="+mn-ea"/>
              <a:cs typeface="Arial" panose="020B0604020202020204" pitchFamily="34" charset="0"/>
            </a:endParaRPr>
          </a:p>
        </p:txBody>
      </p:sp>
      <p:sp>
        <p:nvSpPr>
          <p:cNvPr id="3" name="TextBox 2"/>
          <p:cNvSpPr txBox="1"/>
          <p:nvPr/>
        </p:nvSpPr>
        <p:spPr>
          <a:xfrm>
            <a:off x="1087967" y="812800"/>
            <a:ext cx="7391400" cy="3139321"/>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ü"/>
            </a:pPr>
            <a:r>
              <a:rPr lang="en-US" sz="1800" dirty="0" smtClean="0">
                <a:solidFill>
                  <a:srgbClr val="000000"/>
                </a:solidFill>
                <a:latin typeface="Franklin Gothic Book"/>
                <a:ea typeface="+mn-ea"/>
                <a:cs typeface="+mn-cs"/>
              </a:rPr>
              <a:t>Maryland State Department of Education</a:t>
            </a:r>
          </a:p>
          <a:p>
            <a:pPr marL="285750" indent="-285750" fontAlgn="auto">
              <a:spcBef>
                <a:spcPts val="0"/>
              </a:spcBef>
              <a:spcAft>
                <a:spcPts val="0"/>
              </a:spcAft>
              <a:buFont typeface="Wingdings" panose="05000000000000000000" pitchFamily="2" charset="2"/>
              <a:buChar char="ü"/>
            </a:pPr>
            <a:r>
              <a:rPr lang="en-US" sz="1800" dirty="0" smtClean="0">
                <a:solidFill>
                  <a:srgbClr val="000000"/>
                </a:solidFill>
                <a:latin typeface="Franklin Gothic Book"/>
                <a:ea typeface="+mn-ea"/>
                <a:cs typeface="+mn-cs"/>
              </a:rPr>
              <a:t>Ventura County Special Education Local Plan Area</a:t>
            </a:r>
          </a:p>
          <a:p>
            <a:pPr marL="285750" indent="-285750" fontAlgn="auto">
              <a:spcBef>
                <a:spcPts val="0"/>
              </a:spcBef>
              <a:spcAft>
                <a:spcPts val="0"/>
              </a:spcAft>
              <a:buFont typeface="Wingdings" panose="05000000000000000000" pitchFamily="2" charset="2"/>
              <a:buChar char="ü"/>
            </a:pPr>
            <a:r>
              <a:rPr lang="en-US" sz="1800" dirty="0" smtClean="0">
                <a:solidFill>
                  <a:srgbClr val="000000"/>
                </a:solidFill>
                <a:latin typeface="Franklin Gothic Book"/>
                <a:ea typeface="+mn-ea"/>
                <a:cs typeface="+mn-cs"/>
              </a:rPr>
              <a:t>Idaho School Districts that shared materials</a:t>
            </a:r>
          </a:p>
          <a:p>
            <a:pPr marL="285750" indent="-285750" fontAlgn="auto">
              <a:spcBef>
                <a:spcPts val="0"/>
              </a:spcBef>
              <a:spcAft>
                <a:spcPts val="0"/>
              </a:spcAft>
              <a:buFont typeface="Wingdings" panose="05000000000000000000" pitchFamily="2" charset="2"/>
              <a:buChar char="ü"/>
            </a:pPr>
            <a:r>
              <a:rPr lang="en-US" sz="1800" dirty="0" smtClean="0">
                <a:solidFill>
                  <a:srgbClr val="000000"/>
                </a:solidFill>
                <a:latin typeface="Franklin Gothic Book"/>
                <a:ea typeface="+mn-ea"/>
                <a:cs typeface="+mn-cs"/>
              </a:rPr>
              <a:t>Wicomico County Board Of Education, Salisbury, MD </a:t>
            </a:r>
          </a:p>
          <a:p>
            <a:pPr marL="285750" indent="-285750" fontAlgn="auto">
              <a:spcBef>
                <a:spcPts val="0"/>
              </a:spcBef>
              <a:spcAft>
                <a:spcPts val="0"/>
              </a:spcAft>
              <a:buFont typeface="Wingdings" panose="05000000000000000000" pitchFamily="2" charset="2"/>
              <a:buChar char="ü"/>
            </a:pPr>
            <a:r>
              <a:rPr lang="en-US" sz="1800" dirty="0" smtClean="0">
                <a:solidFill>
                  <a:srgbClr val="000000"/>
                </a:solidFill>
                <a:latin typeface="Franklin Gothic Book"/>
                <a:ea typeface="+mn-ea"/>
                <a:cs typeface="+mn-cs"/>
              </a:rPr>
              <a:t>Baltimore County</a:t>
            </a:r>
          </a:p>
          <a:p>
            <a:pPr marL="285750" indent="-285750" fontAlgn="auto">
              <a:spcBef>
                <a:spcPts val="0"/>
              </a:spcBef>
              <a:spcAft>
                <a:spcPts val="0"/>
              </a:spcAft>
              <a:buFont typeface="Wingdings" panose="05000000000000000000" pitchFamily="2" charset="2"/>
              <a:buChar char="ü"/>
            </a:pPr>
            <a:r>
              <a:rPr lang="en-US" sz="1800" dirty="0">
                <a:solidFill>
                  <a:srgbClr val="000000"/>
                </a:solidFill>
                <a:latin typeface="Franklin Gothic Book"/>
                <a:ea typeface="+mn-ea"/>
                <a:cs typeface="+mn-cs"/>
              </a:rPr>
              <a:t>Rhode Island Early </a:t>
            </a:r>
            <a:r>
              <a:rPr lang="en-US" sz="1800" dirty="0" smtClean="0">
                <a:solidFill>
                  <a:srgbClr val="000000"/>
                </a:solidFill>
                <a:latin typeface="Franklin Gothic Book"/>
                <a:ea typeface="+mn-ea"/>
                <a:cs typeface="+mn-cs"/>
              </a:rPr>
              <a:t>Intervention</a:t>
            </a:r>
          </a:p>
          <a:p>
            <a:pPr marL="285750" indent="-285750" fontAlgn="auto">
              <a:spcBef>
                <a:spcPts val="0"/>
              </a:spcBef>
              <a:spcAft>
                <a:spcPts val="0"/>
              </a:spcAft>
              <a:buFont typeface="Wingdings" panose="05000000000000000000" pitchFamily="2" charset="2"/>
              <a:buChar char="ü"/>
            </a:pPr>
            <a:r>
              <a:rPr lang="en-US" sz="1800" dirty="0" smtClean="0">
                <a:solidFill>
                  <a:srgbClr val="000000"/>
                </a:solidFill>
                <a:latin typeface="Franklin Gothic Book"/>
                <a:ea typeface="+mn-ea"/>
                <a:cs typeface="+mn-cs"/>
              </a:rPr>
              <a:t>North Dakota Department of Special Education</a:t>
            </a:r>
          </a:p>
          <a:p>
            <a:pPr marL="285750" indent="-285750" fontAlgn="auto">
              <a:spcBef>
                <a:spcPts val="0"/>
              </a:spcBef>
              <a:spcAft>
                <a:spcPts val="0"/>
              </a:spcAft>
              <a:buFont typeface="Wingdings" panose="05000000000000000000" pitchFamily="2" charset="2"/>
              <a:buChar char="ü"/>
            </a:pPr>
            <a:r>
              <a:rPr lang="en-US" sz="1800" dirty="0" smtClean="0">
                <a:solidFill>
                  <a:srgbClr val="000000"/>
                </a:solidFill>
                <a:latin typeface="Franklin Gothic Book"/>
                <a:ea typeface="+mn-ea"/>
                <a:cs typeface="+mn-cs"/>
              </a:rPr>
              <a:t>Tennessee Early Intervention</a:t>
            </a:r>
          </a:p>
          <a:p>
            <a:pPr marL="285750" indent="-285750" fontAlgn="auto">
              <a:spcBef>
                <a:spcPts val="0"/>
              </a:spcBef>
              <a:spcAft>
                <a:spcPts val="0"/>
              </a:spcAft>
              <a:buFont typeface="Wingdings" panose="05000000000000000000" pitchFamily="2" charset="2"/>
              <a:buChar char="ü"/>
            </a:pPr>
            <a:r>
              <a:rPr lang="en-US" sz="1800" dirty="0" smtClean="0">
                <a:solidFill>
                  <a:srgbClr val="000000"/>
                </a:solidFill>
                <a:latin typeface="Franklin Gothic Book"/>
                <a:ea typeface="+mn-ea"/>
                <a:cs typeface="+mn-cs"/>
              </a:rPr>
              <a:t>RA McWilliams (forms adapted)</a:t>
            </a:r>
          </a:p>
          <a:p>
            <a:pPr marL="285750" indent="-285750" fontAlgn="auto">
              <a:spcBef>
                <a:spcPts val="0"/>
              </a:spcBef>
              <a:spcAft>
                <a:spcPts val="0"/>
              </a:spcAft>
              <a:buFont typeface="Wingdings" panose="05000000000000000000" pitchFamily="2" charset="2"/>
              <a:buChar char="ü"/>
            </a:pPr>
            <a:r>
              <a:rPr lang="en-US" sz="1800" dirty="0" smtClean="0">
                <a:solidFill>
                  <a:srgbClr val="000000"/>
                </a:solidFill>
                <a:latin typeface="Franklin Gothic Book"/>
                <a:ea typeface="+mn-ea"/>
                <a:cs typeface="+mn-cs"/>
              </a:rPr>
              <a:t>Head Start</a:t>
            </a:r>
          </a:p>
          <a:p>
            <a:pPr marL="285750" indent="-285750" fontAlgn="auto">
              <a:spcBef>
                <a:spcPts val="0"/>
              </a:spcBef>
              <a:spcAft>
                <a:spcPts val="0"/>
              </a:spcAft>
              <a:buFont typeface="Wingdings" panose="05000000000000000000" pitchFamily="2" charset="2"/>
              <a:buChar char="ü"/>
            </a:pPr>
            <a:endParaRPr lang="en-US" sz="1800" dirty="0">
              <a:solidFill>
                <a:srgbClr val="000000"/>
              </a:solidFill>
              <a:latin typeface="Franklin Gothic Book"/>
              <a:ea typeface="+mn-ea"/>
              <a:cs typeface="+mn-cs"/>
            </a:endParaRPr>
          </a:p>
        </p:txBody>
      </p:sp>
    </p:spTree>
    <p:extLst>
      <p:ext uri="{BB962C8B-B14F-4D97-AF65-F5344CB8AC3E}">
        <p14:creationId xmlns:p14="http://schemas.microsoft.com/office/powerpoint/2010/main" val="2144655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Arial" panose="020B0604020202020204" pitchFamily="34" charset="0"/>
                <a:cs typeface="Arial" panose="020B0604020202020204" pitchFamily="34" charset="0"/>
              </a:rPr>
              <a:t>Comments from the field Fall 2013</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143000"/>
            <a:ext cx="8610600" cy="5059363"/>
          </a:xfrm>
        </p:spPr>
        <p:txBody>
          <a:bodyPr>
            <a:normAutofit/>
          </a:bodyPr>
          <a:lstStyle/>
          <a:p>
            <a:pPr>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I feel that we get better information from parents</a:t>
            </a:r>
          </a:p>
          <a:p>
            <a:pPr>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I get more functional assessment information</a:t>
            </a:r>
          </a:p>
          <a:p>
            <a:pPr>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I have improved my knowledge of child development</a:t>
            </a:r>
          </a:p>
          <a:p>
            <a:pPr>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I feel much better about ECO!!!! </a:t>
            </a:r>
          </a:p>
          <a:p>
            <a:pPr>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I learned so much and do not feel so overwhelmed</a:t>
            </a:r>
          </a:p>
          <a:p>
            <a:pPr>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Loved ideas of how other districts are implementing ECOs</a:t>
            </a:r>
          </a:p>
          <a:p>
            <a:pPr>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I value time to discuss concerns, successes and ask questions.  Love ALL the resources!</a:t>
            </a:r>
          </a:p>
          <a:p>
            <a:pPr>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Hands-on application with real files was valuable</a:t>
            </a:r>
          </a:p>
          <a:p>
            <a:pPr>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Connecting AA, IF, F with </a:t>
            </a:r>
            <a:r>
              <a:rPr lang="en-US" sz="2000" b="0" dirty="0">
                <a:latin typeface="Arial" panose="020B0604020202020204" pitchFamily="34" charset="0"/>
                <a:cs typeface="Arial" panose="020B0604020202020204" pitchFamily="34" charset="0"/>
              </a:rPr>
              <a:t>D</a:t>
            </a:r>
            <a:r>
              <a:rPr lang="en-US" sz="2000" b="0" dirty="0" smtClean="0">
                <a:latin typeface="Arial" panose="020B0604020202020204" pitchFamily="34" charset="0"/>
                <a:cs typeface="Arial" panose="020B0604020202020204" pitchFamily="34" charset="0"/>
              </a:rPr>
              <a:t>ecision </a:t>
            </a:r>
            <a:r>
              <a:rPr lang="en-US" sz="2000" b="0" dirty="0">
                <a:latin typeface="Arial" panose="020B0604020202020204" pitchFamily="34" charset="0"/>
                <a:cs typeface="Arial" panose="020B0604020202020204" pitchFamily="34" charset="0"/>
              </a:rPr>
              <a:t>T</a:t>
            </a:r>
            <a:r>
              <a:rPr lang="en-US" sz="2000" b="0" dirty="0" smtClean="0">
                <a:latin typeface="Arial" panose="020B0604020202020204" pitchFamily="34" charset="0"/>
                <a:cs typeface="Arial" panose="020B0604020202020204" pitchFamily="34" charset="0"/>
              </a:rPr>
              <a:t>ree and into IEP</a:t>
            </a:r>
          </a:p>
          <a:p>
            <a:endParaRPr lang="en-US" sz="2800" dirty="0"/>
          </a:p>
        </p:txBody>
      </p:sp>
    </p:spTree>
    <p:extLst>
      <p:ext uri="{BB962C8B-B14F-4D97-AF65-F5344CB8AC3E}">
        <p14:creationId xmlns:p14="http://schemas.microsoft.com/office/powerpoint/2010/main" val="688772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0940" cy="548640"/>
          </a:xfrm>
        </p:spPr>
        <p:txBody>
          <a:bodyPr>
            <a:normAutofit fontScale="90000"/>
          </a:bodyPr>
          <a:lstStyle/>
          <a:p>
            <a:pPr algn="ctr"/>
            <a:r>
              <a:rPr lang="en-US" sz="3200" dirty="0" smtClean="0">
                <a:latin typeface="Arial" panose="020B0604020202020204" pitchFamily="34" charset="0"/>
                <a:cs typeface="Arial" panose="020B0604020202020204" pitchFamily="34" charset="0"/>
              </a:rPr>
              <a:t>Comments from </a:t>
            </a:r>
            <a:r>
              <a:rPr lang="en-US" sz="3200" dirty="0">
                <a:latin typeface="Arial" panose="020B0604020202020204" pitchFamily="34" charset="0"/>
                <a:cs typeface="Arial" panose="020B0604020202020204" pitchFamily="34" charset="0"/>
              </a:rPr>
              <a:t>the </a:t>
            </a:r>
            <a:r>
              <a:rPr lang="en-US" sz="3200" dirty="0" smtClean="0">
                <a:latin typeface="Arial" panose="020B0604020202020204" pitchFamily="34" charset="0"/>
                <a:cs typeface="Arial" panose="020B0604020202020204" pitchFamily="34" charset="0"/>
              </a:rPr>
              <a:t>field Cont.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762000"/>
            <a:ext cx="8229600" cy="4906963"/>
          </a:xfrm>
        </p:spPr>
        <p:txBody>
          <a:bodyPr>
            <a:normAutofit/>
          </a:bodyPr>
          <a:lstStyle/>
          <a:p>
            <a:pPr marL="457200" indent="-457200">
              <a:buFont typeface="Wingdings" panose="05000000000000000000" pitchFamily="2" charset="2"/>
              <a:buChar char="v"/>
            </a:pPr>
            <a:r>
              <a:rPr lang="en-US" sz="2000" b="0" dirty="0">
                <a:latin typeface="Arial" panose="020B0604020202020204" pitchFamily="34" charset="0"/>
                <a:cs typeface="Arial" panose="020B0604020202020204" pitchFamily="34" charset="0"/>
              </a:rPr>
              <a:t>Follow-up training is so helpful because it is so hard to take in all changes and know if you are doing it right</a:t>
            </a:r>
          </a:p>
          <a:p>
            <a:pPr marL="457200" indent="-457200">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Valuable </a:t>
            </a:r>
            <a:r>
              <a:rPr lang="en-US" sz="2000" b="0" dirty="0">
                <a:latin typeface="Arial" panose="020B0604020202020204" pitchFamily="34" charset="0"/>
                <a:cs typeface="Arial" panose="020B0604020202020204" pitchFamily="34" charset="0"/>
              </a:rPr>
              <a:t>to use our own files for practice and discussion</a:t>
            </a:r>
          </a:p>
          <a:p>
            <a:pPr marL="457200" indent="-457200">
              <a:buFont typeface="Wingdings" panose="05000000000000000000" pitchFamily="2" charset="2"/>
              <a:buChar char="v"/>
            </a:pPr>
            <a:r>
              <a:rPr lang="en-US" sz="2000" b="0" dirty="0">
                <a:latin typeface="Arial" panose="020B0604020202020204" pitchFamily="34" charset="0"/>
                <a:cs typeface="Arial" panose="020B0604020202020204" pitchFamily="34" charset="0"/>
              </a:rPr>
              <a:t>Having heard this more than once, I now feel ready to make necessary tweaks to be in compliance</a:t>
            </a:r>
          </a:p>
          <a:p>
            <a:pPr marL="457200" indent="-457200">
              <a:buFont typeface="Wingdings" panose="05000000000000000000" pitchFamily="2" charset="2"/>
              <a:buChar char="v"/>
            </a:pPr>
            <a:r>
              <a:rPr lang="en-US" sz="2000" b="0" dirty="0">
                <a:latin typeface="Arial" panose="020B0604020202020204" pitchFamily="34" charset="0"/>
                <a:cs typeface="Arial" panose="020B0604020202020204" pitchFamily="34" charset="0"/>
              </a:rPr>
              <a:t>Want more opportunity for peer review</a:t>
            </a:r>
          </a:p>
          <a:p>
            <a:pPr marL="457200" indent="-457200">
              <a:buFont typeface="Wingdings" panose="05000000000000000000" pitchFamily="2" charset="2"/>
              <a:buChar char="v"/>
            </a:pPr>
            <a:r>
              <a:rPr lang="en-US" sz="2000" b="0" dirty="0">
                <a:latin typeface="Arial" panose="020B0604020202020204" pitchFamily="34" charset="0"/>
                <a:cs typeface="Arial" panose="020B0604020202020204" pitchFamily="34" charset="0"/>
              </a:rPr>
              <a:t>Concerned with disagreement between participants on classifying AA, IF and </a:t>
            </a:r>
            <a:r>
              <a:rPr lang="en-US" sz="2000" b="0" dirty="0" smtClean="0">
                <a:latin typeface="Arial" panose="020B0604020202020204" pitchFamily="34" charset="0"/>
                <a:cs typeface="Arial" panose="020B0604020202020204" pitchFamily="34" charset="0"/>
              </a:rPr>
              <a:t>F</a:t>
            </a:r>
          </a:p>
          <a:p>
            <a:pPr marL="457200" indent="-457200">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Helped me realize I was on right track and clarified what we have been doing</a:t>
            </a:r>
          </a:p>
          <a:p>
            <a:pPr marL="457200" indent="-457200">
              <a:buFont typeface="Wingdings" panose="05000000000000000000" pitchFamily="2" charset="2"/>
              <a:buChar char="v"/>
            </a:pPr>
            <a:r>
              <a:rPr lang="en-US" sz="2000" b="0" dirty="0" smtClean="0">
                <a:latin typeface="Arial" panose="020B0604020202020204" pitchFamily="34" charset="0"/>
                <a:cs typeface="Arial" panose="020B0604020202020204" pitchFamily="34" charset="0"/>
              </a:rPr>
              <a:t>Liked being able to take information, use it and bring it back to work out the bugs</a:t>
            </a: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699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91067"/>
            <a:ext cx="73818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247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9733" y="609600"/>
            <a:ext cx="7467600" cy="1323439"/>
          </a:xfrm>
          <a:prstGeom prst="rect">
            <a:avLst/>
          </a:prstGeom>
          <a:noFill/>
        </p:spPr>
        <p:txBody>
          <a:bodyPr wrap="square" rtlCol="0">
            <a:spAutoFit/>
          </a:bodyPr>
          <a:lstStyle/>
          <a:p>
            <a:pPr algn="ctr" fontAlgn="auto">
              <a:spcBef>
                <a:spcPts val="0"/>
              </a:spcBef>
              <a:spcAft>
                <a:spcPts val="0"/>
              </a:spcAft>
            </a:pPr>
            <a:r>
              <a:rPr lang="en-US" sz="4000" dirty="0" smtClean="0">
                <a:solidFill>
                  <a:srgbClr val="000000"/>
                </a:solidFill>
                <a:latin typeface="Arial" panose="020B0604020202020204" pitchFamily="34" charset="0"/>
                <a:ea typeface="+mn-ea"/>
                <a:cs typeface="Arial" panose="020B0604020202020204" pitchFamily="34" charset="0"/>
              </a:rPr>
              <a:t>Idaho Core Standards and Idaho’s eGuidelines</a:t>
            </a:r>
            <a:endParaRPr lang="en-US" sz="4000" dirty="0">
              <a:solidFill>
                <a:srgbClr val="000000"/>
              </a:solidFill>
              <a:latin typeface="Arial" panose="020B0604020202020204" pitchFamily="34" charset="0"/>
              <a:ea typeface="+mn-ea"/>
              <a:cs typeface="Arial" panose="020B06040202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3036"/>
            <a:ext cx="9592733" cy="81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7" y="2624667"/>
            <a:ext cx="9711266" cy="335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363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Idaho Integrated ECO Journey</a:t>
            </a:r>
            <a:endParaRPr lang="en-US" dirty="0"/>
          </a:p>
        </p:txBody>
      </p:sp>
      <p:pic>
        <p:nvPicPr>
          <p:cNvPr id="1026" name="Picture 2" descr="C:\Users\rcarter\AppData\Local\Microsoft\Windows\Temporary Internet Files\Content.IE5\BK7FCPEN\MC90044906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75345" y="3916564"/>
            <a:ext cx="1811055" cy="1656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indergarten Young boy with Game">
            <a:hlinkClick r:id="rId3" tooltip="Kindergarten Young boy with Game ppt backgrounds, Kindergarten Young boy with Game powerpoin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1"/>
            <a:ext cx="9753600" cy="73152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2960" y="365760"/>
            <a:ext cx="7520940" cy="54864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fontAlgn="auto">
              <a:spcAft>
                <a:spcPts val="0"/>
              </a:spcAft>
            </a:pPr>
            <a:r>
              <a:rPr lang="en-US" dirty="0" smtClean="0">
                <a:solidFill>
                  <a:srgbClr val="000000"/>
                </a:solidFill>
                <a:latin typeface="Arial" panose="020B0604020202020204" pitchFamily="34" charset="0"/>
                <a:cs typeface="Arial" panose="020B0604020202020204" pitchFamily="34" charset="0"/>
              </a:rPr>
              <a:t>What to Anticipate</a:t>
            </a:r>
            <a:endParaRPr lang="en-US" dirty="0">
              <a:solidFill>
                <a:srgbClr val="000000"/>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822960" y="1376488"/>
            <a:ext cx="7520940" cy="2556972"/>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342900" indent="-342900" fontAlgn="auto">
              <a:spcAft>
                <a:spcPts val="0"/>
              </a:spcAft>
              <a:buFont typeface="Wingdings" panose="05000000000000000000" pitchFamily="2" charset="2"/>
              <a:buChar char="ü"/>
            </a:pPr>
            <a:r>
              <a:rPr sz="1800">
                <a:solidFill>
                  <a:srgbClr val="000000"/>
                </a:solidFill>
                <a:latin typeface="Arial" panose="020B0604020202020204" pitchFamily="34" charset="0"/>
                <a:cs typeface="Arial" panose="020B0604020202020204" pitchFamily="34" charset="0"/>
              </a:rPr>
              <a:t>Change is hard and teachers are overworked</a:t>
            </a:r>
          </a:p>
          <a:p>
            <a:pPr marL="342900" indent="-342900" fontAlgn="auto">
              <a:spcAft>
                <a:spcPts val="0"/>
              </a:spcAft>
              <a:buFont typeface="Wingdings" panose="05000000000000000000" pitchFamily="2" charset="2"/>
              <a:buChar char="ü"/>
            </a:pPr>
            <a:r>
              <a:rPr sz="1800">
                <a:solidFill>
                  <a:srgbClr val="000000"/>
                </a:solidFill>
                <a:latin typeface="Arial" panose="020B0604020202020204" pitchFamily="34" charset="0"/>
                <a:cs typeface="Arial" panose="020B0604020202020204" pitchFamily="34" charset="0"/>
              </a:rPr>
              <a:t>Complaints</a:t>
            </a:r>
          </a:p>
          <a:p>
            <a:pPr marL="342900" indent="-342900" fontAlgn="auto">
              <a:spcAft>
                <a:spcPts val="0"/>
              </a:spcAft>
              <a:buFont typeface="Wingdings" panose="05000000000000000000" pitchFamily="2" charset="2"/>
              <a:buChar char="ü"/>
            </a:pPr>
            <a:r>
              <a:rPr sz="1800">
                <a:solidFill>
                  <a:srgbClr val="000000"/>
                </a:solidFill>
                <a:latin typeface="Arial" panose="020B0604020202020204" pitchFamily="34" charset="0"/>
                <a:cs typeface="Arial" panose="020B0604020202020204" pitchFamily="34" charset="0"/>
              </a:rPr>
              <a:t>Teachers are already doing the work</a:t>
            </a:r>
          </a:p>
          <a:p>
            <a:pPr marL="342900" indent="-342900" fontAlgn="auto">
              <a:spcAft>
                <a:spcPts val="0"/>
              </a:spcAft>
              <a:buFont typeface="Wingdings" panose="05000000000000000000" pitchFamily="2" charset="2"/>
              <a:buChar char="ü"/>
            </a:pPr>
            <a:r>
              <a:rPr sz="1800">
                <a:solidFill>
                  <a:srgbClr val="000000"/>
                </a:solidFill>
                <a:latin typeface="Arial" panose="020B0604020202020204" pitchFamily="34" charset="0"/>
                <a:cs typeface="Arial" panose="020B0604020202020204" pitchFamily="34" charset="0"/>
              </a:rPr>
              <a:t>Need multiple compliant examples</a:t>
            </a:r>
          </a:p>
          <a:p>
            <a:pPr marL="342900" indent="-342900" fontAlgn="auto">
              <a:spcAft>
                <a:spcPts val="0"/>
              </a:spcAft>
              <a:buFont typeface="Wingdings" panose="05000000000000000000" pitchFamily="2" charset="2"/>
              <a:buChar char="ü"/>
            </a:pPr>
            <a:r>
              <a:rPr sz="1800">
                <a:solidFill>
                  <a:srgbClr val="000000"/>
                </a:solidFill>
                <a:latin typeface="Arial" panose="020B0604020202020204" pitchFamily="34" charset="0"/>
                <a:cs typeface="Arial" panose="020B0604020202020204" pitchFamily="34" charset="0"/>
              </a:rPr>
              <a:t>Helps to get administrative support</a:t>
            </a:r>
          </a:p>
          <a:p>
            <a:pPr fontAlgn="auto">
              <a:spcAft>
                <a:spcPts val="0"/>
              </a:spcAft>
            </a:pPr>
            <a:endParaRPr>
              <a:solidFill>
                <a:srgbClr val="000000"/>
              </a:solidFill>
            </a:endParaRPr>
          </a:p>
        </p:txBody>
      </p:sp>
    </p:spTree>
    <p:extLst>
      <p:ext uri="{BB962C8B-B14F-4D97-AF65-F5344CB8AC3E}">
        <p14:creationId xmlns:p14="http://schemas.microsoft.com/office/powerpoint/2010/main" val="2419480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Kindergarten Young boy with Game">
            <a:hlinkClick r:id="rId2" tooltip="Kindergarten Young boy with Game ppt backgrounds, Kindergarten Young boy with Game powerpoin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685800"/>
            <a:ext cx="9753600" cy="73152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14400" y="609600"/>
            <a:ext cx="7772400" cy="24384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srgbClr val="000000"/>
                </a:solidFill>
                <a:latin typeface="Arial" panose="020B0604020202020204" pitchFamily="34" charset="0"/>
                <a:cs typeface="Arial" panose="020B0604020202020204" pitchFamily="34" charset="0"/>
              </a:rPr>
              <a:t>Idaho Integrated Early Childhood Outcome Individual Education Plan</a:t>
            </a:r>
          </a:p>
          <a:p>
            <a:pPr fontAlgn="auto">
              <a:spcAft>
                <a:spcPts val="0"/>
              </a:spcAft>
            </a:pPr>
            <a:r>
              <a:rPr lang="en-US" dirty="0" smtClean="0">
                <a:solidFill>
                  <a:srgbClr val="000000"/>
                </a:solidFill>
                <a:latin typeface="Arial" panose="020B0604020202020204" pitchFamily="34" charset="0"/>
                <a:cs typeface="Arial" panose="020B0604020202020204" pitchFamily="34" charset="0"/>
              </a:rPr>
              <a:t>ECO/IEP</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198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Idaho Integrated ECO Journey</a:t>
            </a:r>
            <a:endParaRPr lang="en-US" dirty="0"/>
          </a:p>
        </p:txBody>
      </p:sp>
      <p:pic>
        <p:nvPicPr>
          <p:cNvPr id="1026" name="Picture 2" descr="C:\Users\rcarter\AppData\Local\Microsoft\Windows\Temporary Internet Files\Content.IE5\BK7FCPEN\MC90044906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75345" y="3916564"/>
            <a:ext cx="1811055" cy="1656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indergarten Young boy with Game">
            <a:hlinkClick r:id="rId3" tooltip="Kindergarten Young boy with Game ppt backgrounds, Kindergarten Young boy with Game powerpoin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1"/>
            <a:ext cx="9753600" cy="73152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1143000"/>
          </a:xfrm>
          <a:prstGeom prst="rect">
            <a:avLst/>
          </a:prstGeom>
        </p:spPr>
        <p:txBody>
          <a:bodyPr vert="horz" lIns="91440" tIns="45720" rIns="91440" bIns="9144" rtlCol="0" anchor="b">
            <a:normAutofit fontScale="97500"/>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fontAlgn="auto">
              <a:spcAft>
                <a:spcPts val="0"/>
              </a:spcAft>
            </a:pPr>
            <a:r>
              <a:rPr lang="en-US" dirty="0" smtClean="0">
                <a:solidFill>
                  <a:srgbClr val="000000"/>
                </a:solidFill>
                <a:latin typeface="Arial" panose="020B0604020202020204" pitchFamily="34" charset="0"/>
                <a:cs typeface="Arial" panose="020B0604020202020204" pitchFamily="34" charset="0"/>
              </a:rPr>
              <a:t>What we might have done differently</a:t>
            </a:r>
            <a:endParaRPr lang="en-US" dirty="0">
              <a:solidFill>
                <a:srgbClr val="000000"/>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57200" y="1828800"/>
            <a:ext cx="8229600" cy="1828800"/>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285750" indent="-285750" fontAlgn="auto">
              <a:spcAft>
                <a:spcPts val="0"/>
              </a:spcAft>
              <a:buFont typeface="Wingdings" panose="05000000000000000000" pitchFamily="2" charset="2"/>
              <a:buChar char="ü"/>
            </a:pPr>
            <a:r>
              <a:rPr sz="2000">
                <a:solidFill>
                  <a:srgbClr val="000000"/>
                </a:solidFill>
                <a:latin typeface="Arial" panose="020B0604020202020204" pitchFamily="34" charset="0"/>
                <a:cs typeface="Arial" panose="020B0604020202020204" pitchFamily="34" charset="0"/>
              </a:rPr>
              <a:t>Utilize pilot teachers as member of PD team for regional trainings</a:t>
            </a:r>
          </a:p>
          <a:p>
            <a:pPr marL="285750" indent="-285750" fontAlgn="auto">
              <a:spcAft>
                <a:spcPts val="0"/>
              </a:spcAft>
              <a:buFont typeface="Wingdings" panose="05000000000000000000" pitchFamily="2" charset="2"/>
              <a:buChar char="ü"/>
            </a:pPr>
            <a:r>
              <a:rPr sz="2000">
                <a:solidFill>
                  <a:srgbClr val="000000"/>
                </a:solidFill>
                <a:latin typeface="Arial" panose="020B0604020202020204" pitchFamily="34" charset="0"/>
                <a:cs typeface="Arial" panose="020B0604020202020204" pitchFamily="34" charset="0"/>
              </a:rPr>
              <a:t>Regional teacher coaches to help mentor</a:t>
            </a:r>
          </a:p>
          <a:p>
            <a:pPr fontAlgn="auto">
              <a:spcAft>
                <a:spcPts val="0"/>
              </a:spcAft>
            </a:pPr>
            <a:endParaRPr>
              <a:solidFill>
                <a:srgbClr val="000000"/>
              </a:solidFill>
            </a:endParaRPr>
          </a:p>
        </p:txBody>
      </p:sp>
    </p:spTree>
    <p:extLst>
      <p:ext uri="{BB962C8B-B14F-4D97-AF65-F5344CB8AC3E}">
        <p14:creationId xmlns:p14="http://schemas.microsoft.com/office/powerpoint/2010/main" val="2533427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Idaho Integrated ECO Journey</a:t>
            </a:r>
            <a:endParaRPr lang="en-US" dirty="0"/>
          </a:p>
        </p:txBody>
      </p:sp>
      <p:pic>
        <p:nvPicPr>
          <p:cNvPr id="1026" name="Picture 2" descr="C:\Users\rcarter\AppData\Local\Microsoft\Windows\Temporary Internet Files\Content.IE5\BK7FCPEN\MC90044906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75345" y="3916564"/>
            <a:ext cx="1811055" cy="1656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indergarten Young boy with Game">
            <a:hlinkClick r:id="rId3" tooltip="Kindergarten Young boy with Game ppt backgrounds, Kindergarten Young boy with Game powerpoin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53600" cy="73152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66072" y="-228600"/>
            <a:ext cx="8229600" cy="114300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fontAlgn="auto">
              <a:spcAft>
                <a:spcPts val="0"/>
              </a:spcAft>
            </a:pPr>
            <a:r>
              <a:rPr lang="en-US" sz="4400" dirty="0" smtClean="0">
                <a:solidFill>
                  <a:srgbClr val="000000"/>
                </a:solidFill>
                <a:latin typeface="Arial" panose="020B0604020202020204" pitchFamily="34" charset="0"/>
                <a:cs typeface="Arial" panose="020B0604020202020204" pitchFamily="34" charset="0"/>
              </a:rPr>
              <a:t>What next?</a:t>
            </a:r>
            <a:endParaRPr lang="en-US" sz="4400" dirty="0">
              <a:solidFill>
                <a:srgbClr val="000000"/>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762000" y="973666"/>
            <a:ext cx="8229600" cy="1981200"/>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342900" indent="-342900" fontAlgn="auto">
              <a:spcAft>
                <a:spcPts val="0"/>
              </a:spcAft>
              <a:buFont typeface="Wingdings" panose="05000000000000000000" pitchFamily="2" charset="2"/>
              <a:buChar char="ü"/>
            </a:pPr>
            <a:r>
              <a:rPr sz="2000">
                <a:solidFill>
                  <a:srgbClr val="000000"/>
                </a:solidFill>
                <a:latin typeface="Arial" panose="020B0604020202020204" pitchFamily="34" charset="0"/>
                <a:cs typeface="Arial" panose="020B0604020202020204" pitchFamily="34" charset="0"/>
              </a:rPr>
              <a:t>Post all training materials on ITC</a:t>
            </a:r>
          </a:p>
          <a:p>
            <a:pPr marL="342900" indent="-342900" fontAlgn="auto">
              <a:spcAft>
                <a:spcPts val="0"/>
              </a:spcAft>
              <a:buFont typeface="Wingdings" panose="05000000000000000000" pitchFamily="2" charset="2"/>
              <a:buChar char="ü"/>
            </a:pPr>
            <a:r>
              <a:rPr sz="2000">
                <a:solidFill>
                  <a:srgbClr val="000000"/>
                </a:solidFill>
                <a:latin typeface="Arial" panose="020B0604020202020204" pitchFamily="34" charset="0"/>
                <a:cs typeface="Arial" panose="020B0604020202020204" pitchFamily="34" charset="0"/>
              </a:rPr>
              <a:t>Create training sections into mini webinars for new teachers and refreshers</a:t>
            </a:r>
          </a:p>
          <a:p>
            <a:pPr marL="342900" indent="-342900" fontAlgn="auto">
              <a:spcAft>
                <a:spcPts val="0"/>
              </a:spcAft>
              <a:buFont typeface="Wingdings" panose="05000000000000000000" pitchFamily="2" charset="2"/>
              <a:buChar char="ü"/>
            </a:pPr>
            <a:r>
              <a:rPr sz="2000">
                <a:solidFill>
                  <a:srgbClr val="000000"/>
                </a:solidFill>
                <a:latin typeface="Arial" panose="020B0604020202020204" pitchFamily="34" charset="0"/>
                <a:cs typeface="Arial" panose="020B0604020202020204" pitchFamily="34" charset="0"/>
              </a:rPr>
              <a:t>Next round of training focus on transition to kindergarten</a:t>
            </a:r>
          </a:p>
          <a:p>
            <a:pPr marL="342900" indent="-342900" fontAlgn="auto">
              <a:spcAft>
                <a:spcPts val="0"/>
              </a:spcAft>
              <a:buFont typeface="Wingdings" panose="05000000000000000000" pitchFamily="2" charset="2"/>
              <a:buChar char="ü"/>
            </a:pPr>
            <a:r>
              <a:rPr sz="2000">
                <a:solidFill>
                  <a:srgbClr val="000000"/>
                </a:solidFill>
                <a:latin typeface="Arial" panose="020B0604020202020204" pitchFamily="34" charset="0"/>
                <a:cs typeface="Arial" panose="020B0604020202020204" pitchFamily="34" charset="0"/>
              </a:rPr>
              <a:t>Monitor the process of implementation through General File Review</a:t>
            </a:r>
          </a:p>
        </p:txBody>
      </p:sp>
    </p:spTree>
    <p:extLst>
      <p:ext uri="{BB962C8B-B14F-4D97-AF65-F5344CB8AC3E}">
        <p14:creationId xmlns:p14="http://schemas.microsoft.com/office/powerpoint/2010/main" val="3132528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2286000" cy="68580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051" name="Text Box 2"/>
          <p:cNvSpPr txBox="1">
            <a:spLocks noChangeArrowheads="1"/>
          </p:cNvSpPr>
          <p:nvPr/>
        </p:nvSpPr>
        <p:spPr bwMode="auto">
          <a:xfrm>
            <a:off x="2362200" y="1524000"/>
            <a:ext cx="67056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2800" b="1" smtClean="0">
                <a:solidFill>
                  <a:prstClr val="black"/>
                </a:solidFill>
                <a:latin typeface="Arial" charset="0"/>
                <a:ea typeface="+mn-ea"/>
                <a:cs typeface="Arial" charset="0"/>
              </a:rPr>
              <a:t>Child Outcome Summary (COS) Training Modules</a:t>
            </a:r>
          </a:p>
          <a:p>
            <a:pPr algn="ctr">
              <a:spcBef>
                <a:spcPct val="50000"/>
              </a:spcBef>
              <a:buFontTx/>
              <a:buNone/>
            </a:pPr>
            <a:r>
              <a:rPr lang="en-US" altLang="en-US" sz="2000" smtClean="0">
                <a:solidFill>
                  <a:prstClr val="black"/>
                </a:solidFill>
                <a:latin typeface="Arial" charset="0"/>
                <a:ea typeface="+mn-ea"/>
                <a:cs typeface="+mn-cs"/>
              </a:rPr>
              <a:t>Sheila Ammons</a:t>
            </a:r>
          </a:p>
          <a:p>
            <a:pPr algn="ctr">
              <a:spcBef>
                <a:spcPct val="50000"/>
              </a:spcBef>
              <a:buFontTx/>
              <a:buNone/>
            </a:pPr>
            <a:endParaRPr lang="en-US" altLang="en-US" sz="2000" smtClean="0">
              <a:solidFill>
                <a:prstClr val="black"/>
              </a:solidFill>
              <a:latin typeface="Arial" charset="0"/>
              <a:ea typeface="+mn-ea"/>
              <a:cs typeface="+mn-cs"/>
            </a:endParaRPr>
          </a:p>
          <a:p>
            <a:pPr algn="ctr">
              <a:spcBef>
                <a:spcPct val="50000"/>
              </a:spcBef>
              <a:buFontTx/>
              <a:buNone/>
            </a:pPr>
            <a:r>
              <a:rPr lang="en-US" altLang="en-US" sz="2200" smtClean="0">
                <a:solidFill>
                  <a:prstClr val="black"/>
                </a:solidFill>
                <a:latin typeface="Arial" charset="0"/>
                <a:ea typeface="+mn-ea"/>
                <a:cs typeface="+mn-cs"/>
              </a:rPr>
              <a:t>Improving Data, Improving Outcomes Conference</a:t>
            </a:r>
          </a:p>
          <a:p>
            <a:pPr algn="ctr">
              <a:spcBef>
                <a:spcPct val="50000"/>
              </a:spcBef>
              <a:buFontTx/>
              <a:buNone/>
            </a:pPr>
            <a:r>
              <a:rPr lang="en-US" altLang="en-US" sz="2200" smtClean="0">
                <a:solidFill>
                  <a:prstClr val="black"/>
                </a:solidFill>
                <a:latin typeface="Arial" charset="0"/>
                <a:ea typeface="+mn-ea"/>
                <a:cs typeface="+mn-cs"/>
              </a:rPr>
              <a:t>September 9, 2014</a:t>
            </a:r>
          </a:p>
          <a:p>
            <a:pPr algn="ctr">
              <a:spcBef>
                <a:spcPct val="50000"/>
              </a:spcBef>
              <a:buFontTx/>
              <a:buNone/>
            </a:pPr>
            <a:r>
              <a:rPr lang="en-US" altLang="en-US" sz="2000" smtClean="0">
                <a:solidFill>
                  <a:prstClr val="black"/>
                </a:solidFill>
                <a:latin typeface="Arial" charset="0"/>
                <a:ea typeface="+mn-ea"/>
                <a:cs typeface="+mn-cs"/>
              </a:rPr>
              <a:t>New Orleans, LA </a:t>
            </a:r>
          </a:p>
          <a:p>
            <a:pPr algn="ctr">
              <a:spcBef>
                <a:spcPct val="50000"/>
              </a:spcBef>
              <a:buFontTx/>
              <a:buNone/>
            </a:pPr>
            <a:endParaRPr lang="en-US" altLang="en-US" sz="2800" smtClean="0">
              <a:solidFill>
                <a:prstClr val="black"/>
              </a:solidFill>
              <a:latin typeface="Arial" charset="0"/>
              <a:ea typeface="+mn-ea"/>
              <a:cs typeface="+mn-cs"/>
            </a:endParaRPr>
          </a:p>
          <a:p>
            <a:pPr algn="ctr">
              <a:spcBef>
                <a:spcPct val="50000"/>
              </a:spcBef>
              <a:buFontTx/>
              <a:buNone/>
            </a:pPr>
            <a:endParaRPr lang="en-US" altLang="en-US" sz="2800" smtClean="0">
              <a:solidFill>
                <a:prstClr val="black"/>
              </a:solidFill>
              <a:latin typeface="Arial" charset="0"/>
              <a:ea typeface="+mn-ea"/>
              <a:cs typeface="+mn-cs"/>
            </a:endParaRPr>
          </a:p>
          <a:p>
            <a:pPr algn="ctr">
              <a:spcBef>
                <a:spcPct val="50000"/>
              </a:spcBef>
              <a:buFontTx/>
              <a:buNone/>
            </a:pPr>
            <a:endParaRPr lang="en-US" altLang="en-US" sz="2400" smtClean="0">
              <a:solidFill>
                <a:prstClr val="black"/>
              </a:solidFill>
              <a:ea typeface="+mn-ea"/>
              <a:cs typeface="+mn-cs"/>
            </a:endParaRPr>
          </a:p>
        </p:txBody>
      </p:sp>
      <p:pic>
        <p:nvPicPr>
          <p:cNvPr id="2052" name="Picture 6" descr="http://www.del.wa.gov/img/puzzle_cont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863" y="4953000"/>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DEL_logo_color_lrg.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24200" y="152400"/>
            <a:ext cx="5178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6"/>
          <p:cNvSpPr txBox="1">
            <a:spLocks noChangeArrowheads="1"/>
          </p:cNvSpPr>
          <p:nvPr/>
        </p:nvSpPr>
        <p:spPr bwMode="auto">
          <a:xfrm>
            <a:off x="304800" y="2133600"/>
            <a:ext cx="2057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smtClean="0">
                <a:solidFill>
                  <a:prstClr val="white"/>
                </a:solidFill>
                <a:latin typeface="Arial" charset="0"/>
                <a:ea typeface="+mn-ea"/>
                <a:cs typeface="Arial" charset="0"/>
              </a:rPr>
              <a:t>Every day, we are honored to take action that inspires the world to discover, love and nurture the greatness in all children.</a:t>
            </a:r>
          </a:p>
          <a:p>
            <a:pPr>
              <a:spcBef>
                <a:spcPct val="0"/>
              </a:spcBef>
              <a:buFontTx/>
              <a:buNone/>
            </a:pPr>
            <a:endParaRPr lang="en-US" altLang="en-US" sz="1800" smtClean="0">
              <a:solidFill>
                <a:prstClr val="white"/>
              </a:solidFill>
              <a:latin typeface="Arial" charset="0"/>
              <a:ea typeface="+mn-ea"/>
              <a:cs typeface="Arial" charset="0"/>
            </a:endParaRPr>
          </a:p>
          <a:p>
            <a:pPr>
              <a:spcBef>
                <a:spcPct val="0"/>
              </a:spcBef>
              <a:buFontTx/>
              <a:buNone/>
            </a:pPr>
            <a:endParaRPr lang="en-US" altLang="en-US" sz="1800" smtClean="0">
              <a:solidFill>
                <a:prstClr val="white"/>
              </a:solidFill>
              <a:latin typeface="Arial" charset="0"/>
              <a:ea typeface="+mn-ea"/>
              <a:cs typeface="Arial" charset="0"/>
            </a:endParaRPr>
          </a:p>
          <a:p>
            <a:pPr>
              <a:spcBef>
                <a:spcPct val="0"/>
              </a:spcBef>
              <a:buFontTx/>
              <a:buNone/>
            </a:pPr>
            <a:endParaRPr lang="en-US" altLang="en-US" sz="1800" smtClean="0">
              <a:solidFill>
                <a:prstClr val="white"/>
              </a:solidFill>
              <a:latin typeface="Arial" charset="0"/>
              <a:ea typeface="+mn-ea"/>
              <a:cs typeface="Arial" charset="0"/>
            </a:endParaRPr>
          </a:p>
          <a:p>
            <a:pPr>
              <a:spcBef>
                <a:spcPct val="0"/>
              </a:spcBef>
              <a:buFontTx/>
              <a:buNone/>
            </a:pPr>
            <a:endParaRPr lang="en-US" altLang="en-US" sz="1800" smtClean="0">
              <a:solidFill>
                <a:prstClr val="white"/>
              </a:solidFill>
              <a:latin typeface="Arial" charset="0"/>
              <a:ea typeface="+mn-ea"/>
              <a:cs typeface="Arial" charset="0"/>
            </a:endParaRPr>
          </a:p>
        </p:txBody>
      </p:sp>
    </p:spTree>
    <p:extLst>
      <p:ext uri="{BB962C8B-B14F-4D97-AF65-F5344CB8AC3E}">
        <p14:creationId xmlns:p14="http://schemas.microsoft.com/office/powerpoint/2010/main" val="3459619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075"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a:xfrm>
            <a:off x="457200" y="1828800"/>
            <a:ext cx="8229600" cy="4297363"/>
          </a:xfrm>
        </p:spPr>
        <p:txBody>
          <a:bodyPr/>
          <a:lstStyle/>
          <a:p>
            <a:pPr marL="457200" lvl="1" indent="0" algn="ctr">
              <a:buFont typeface="Arial" panose="020B0604020202020204" pitchFamily="34" charset="0"/>
              <a:buNone/>
              <a:defRPr/>
            </a:pPr>
            <a:r>
              <a:rPr lang="en-US" altLang="en-US" sz="3200" b="1" dirty="0" smtClean="0">
                <a:latin typeface="Arial" panose="020B0604020202020204" pitchFamily="34" charset="0"/>
                <a:cs typeface="Arial" panose="020B0604020202020204" pitchFamily="34" charset="0"/>
              </a:rPr>
              <a:t>Objectives</a:t>
            </a:r>
            <a:endParaRPr lang="en-US" altLang="en-US" dirty="0">
              <a:latin typeface="Arial" panose="020B0604020202020204" pitchFamily="34" charset="0"/>
              <a:cs typeface="Arial" panose="020B0604020202020204" pitchFamily="34" charset="0"/>
            </a:endParaRPr>
          </a:p>
          <a:p>
            <a:pPr marL="796925" lvl="1" indent="-339725">
              <a:buFont typeface="Arial" charset="0"/>
              <a:buBlip>
                <a:blip r:embed="rId3"/>
              </a:buBlip>
              <a:defRPr/>
            </a:pPr>
            <a:r>
              <a:rPr lang="en-US" altLang="en-US" dirty="0" smtClean="0">
                <a:latin typeface="Arial" panose="020B0604020202020204" pitchFamily="34" charset="0"/>
                <a:cs typeface="Arial" panose="020B0604020202020204" pitchFamily="34" charset="0"/>
              </a:rPr>
              <a:t>Context</a:t>
            </a:r>
          </a:p>
          <a:p>
            <a:pPr marL="457200" lvl="1"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marL="796925" lvl="1" indent="-339725">
              <a:buFont typeface="Arial" charset="0"/>
              <a:buBlip>
                <a:blip r:embed="rId3"/>
              </a:buBlip>
              <a:defRPr/>
            </a:pPr>
            <a:r>
              <a:rPr lang="en-US" altLang="en-US" dirty="0" smtClean="0">
                <a:latin typeface="Arial" panose="020B0604020202020204" pitchFamily="34" charset="0"/>
                <a:cs typeface="Arial" panose="020B0604020202020204" pitchFamily="34" charset="0"/>
              </a:rPr>
              <a:t>Journey in creating COS training modules</a:t>
            </a:r>
          </a:p>
          <a:p>
            <a:pPr marL="457200" lvl="1"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marL="796925" lvl="1" indent="-339725">
              <a:buFont typeface="Arial" panose="020B0604020202020204" pitchFamily="34" charset="0"/>
              <a:buBlip>
                <a:blip r:embed="rId3"/>
              </a:buBlip>
              <a:defRPr/>
            </a:pPr>
            <a:r>
              <a:rPr lang="en-US" altLang="en-US" dirty="0">
                <a:latin typeface="Arial" panose="020B0604020202020204" pitchFamily="34" charset="0"/>
                <a:cs typeface="Arial" panose="020B0604020202020204" pitchFamily="34" charset="0"/>
              </a:rPr>
              <a:t>State Systemic Improvement Plan (SSIP</a:t>
            </a:r>
            <a:r>
              <a:rPr lang="en-US" altLang="en-US" dirty="0" smtClean="0">
                <a:latin typeface="Arial" panose="020B0604020202020204" pitchFamily="34" charset="0"/>
                <a:cs typeface="Arial" panose="020B0604020202020204" pitchFamily="34" charset="0"/>
              </a:rPr>
              <a:t>)</a:t>
            </a:r>
          </a:p>
          <a:p>
            <a:pPr marL="457200" lvl="1"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marL="796925" lvl="1" indent="-339725">
              <a:buFont typeface="Arial" charset="0"/>
              <a:buBlip>
                <a:blip r:embed="rId3"/>
              </a:buBlip>
              <a:defRPr/>
            </a:pPr>
            <a:r>
              <a:rPr lang="en-US" altLang="en-US" dirty="0" smtClean="0">
                <a:latin typeface="Arial" panose="020B0604020202020204" pitchFamily="34" charset="0"/>
                <a:cs typeface="Arial" panose="020B0604020202020204" pitchFamily="34" charset="0"/>
              </a:rPr>
              <a:t>Tour of the modules</a:t>
            </a:r>
            <a:endParaRPr lang="en-US" altLang="en-US" dirty="0">
              <a:latin typeface="Arial" panose="020B0604020202020204" pitchFamily="34" charset="0"/>
              <a:cs typeface="Arial" panose="020B0604020202020204" pitchFamily="34" charset="0"/>
            </a:endParaRPr>
          </a:p>
        </p:txBody>
      </p:sp>
      <p:pic>
        <p:nvPicPr>
          <p:cNvPr id="3077" name="Picture 10" descr="DEL_logo_color_m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www.del.wa.gov/img/SL_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94575" y="5181600"/>
            <a:ext cx="12954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975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099" name="Title 1"/>
          <p:cNvSpPr>
            <a:spLocks noGrp="1"/>
          </p:cNvSpPr>
          <p:nvPr>
            <p:ph type="title"/>
          </p:nvPr>
        </p:nvSpPr>
        <p:spPr>
          <a:xfrm>
            <a:off x="381000" y="1371600"/>
            <a:ext cx="8229600" cy="1143000"/>
          </a:xfrm>
        </p:spPr>
        <p:txBody>
          <a:bodyPr/>
          <a:lstStyle/>
          <a:p>
            <a:pPr eaLnBrk="1" hangingPunct="1"/>
            <a:r>
              <a:rPr lang="en-US" altLang="en-US" sz="3200" b="1" smtClean="0">
                <a:latin typeface="Arial" charset="0"/>
                <a:cs typeface="Arial" charset="0"/>
              </a:rPr>
              <a:t>Context</a:t>
            </a:r>
          </a:p>
        </p:txBody>
      </p:sp>
      <p:sp>
        <p:nvSpPr>
          <p:cNvPr id="4100" name="Footer Placeholder 8"/>
          <p:cNvSpPr>
            <a:spLocks noGrp="1"/>
          </p:cNvSpPr>
          <p:nvPr>
            <p:ph type="ftr" sz="quarter" idx="11"/>
          </p:nvPr>
        </p:nvSpPr>
        <p:spPr bwMode="auto">
          <a:xfrm>
            <a:off x="304800" y="60960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fontAlgn="base">
              <a:spcBef>
                <a:spcPct val="0"/>
              </a:spcBef>
              <a:spcAft>
                <a:spcPct val="0"/>
              </a:spcAft>
              <a:buFontTx/>
              <a:buNone/>
            </a:pPr>
            <a:r>
              <a:rPr lang="en-US" altLang="en-US" sz="1400" b="1" i="1" smtClean="0">
                <a:solidFill>
                  <a:srgbClr val="5BBF21"/>
                </a:solidFill>
                <a:latin typeface="Times New Roman" pitchFamily="18" charset="0"/>
                <a:cs typeface="Times New Roman" pitchFamily="18" charset="0"/>
              </a:rPr>
              <a:t>Kids' Potential, Our Purpose</a:t>
            </a:r>
          </a:p>
        </p:txBody>
      </p:sp>
      <p:pic>
        <p:nvPicPr>
          <p:cNvPr id="4101" name="Picture 10" descr="DEL_logo_color_m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http://www.del.wa.gov/img/random/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0" y="5167313"/>
            <a:ext cx="1371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a:spLocks noGrp="1" noChangeArrowheads="1"/>
          </p:cNvSpPr>
          <p:nvPr>
            <p:ph idx="1"/>
          </p:nvPr>
        </p:nvSpPr>
        <p:spPr>
          <a:xfrm>
            <a:off x="381000" y="2286000"/>
            <a:ext cx="8229600" cy="3657600"/>
          </a:xfrm>
        </p:spPr>
        <p:txBody>
          <a:bodyPr/>
          <a:lstStyle/>
          <a:p>
            <a:pPr>
              <a:buFont typeface="Arial" charset="0"/>
              <a:buBlip>
                <a:blip r:embed="rId5"/>
              </a:buBlip>
              <a:defRPr/>
            </a:pPr>
            <a:r>
              <a:rPr lang="en-US" altLang="en-US" sz="2800" dirty="0" smtClean="0">
                <a:latin typeface="Arial" panose="020B0604020202020204" pitchFamily="34" charset="0"/>
                <a:cs typeface="Arial" panose="020B0604020202020204" pitchFamily="34" charset="0"/>
              </a:rPr>
              <a:t>Washington State</a:t>
            </a:r>
          </a:p>
          <a:p>
            <a:pPr marL="0" indent="0">
              <a:buFont typeface="Arial" panose="020B0604020202020204" pitchFamily="34" charset="0"/>
              <a:buNone/>
              <a:defRPr/>
            </a:pPr>
            <a:endParaRPr lang="en-US" altLang="en-US" sz="1000" dirty="0">
              <a:latin typeface="Arial" panose="020B0604020202020204" pitchFamily="34" charset="0"/>
              <a:cs typeface="Arial" panose="020B0604020202020204" pitchFamily="34" charset="0"/>
            </a:endParaRPr>
          </a:p>
          <a:p>
            <a:pPr>
              <a:buFont typeface="Arial" charset="0"/>
              <a:buBlip>
                <a:blip r:embed="rId5"/>
              </a:buBlip>
              <a:defRPr/>
            </a:pPr>
            <a:r>
              <a:rPr lang="en-US" altLang="en-US" sz="2800" dirty="0" smtClean="0">
                <a:latin typeface="Arial" panose="020B0604020202020204" pitchFamily="34" charset="0"/>
                <a:cs typeface="Arial" panose="020B0604020202020204" pitchFamily="34" charset="0"/>
              </a:rPr>
              <a:t>Status of COS training </a:t>
            </a:r>
          </a:p>
          <a:p>
            <a:pPr>
              <a:buFont typeface="Arial" charset="0"/>
              <a:buBlip>
                <a:blip r:embed="rId5"/>
              </a:buBlip>
              <a:defRPr/>
            </a:pPr>
            <a:endParaRPr lang="en-US" altLang="en-US" sz="1000" dirty="0">
              <a:latin typeface="Arial" panose="020B0604020202020204" pitchFamily="34" charset="0"/>
              <a:cs typeface="Arial" panose="020B0604020202020204" pitchFamily="34" charset="0"/>
            </a:endParaRPr>
          </a:p>
          <a:p>
            <a:pPr>
              <a:buFont typeface="Arial" charset="0"/>
              <a:buBlip>
                <a:blip r:embed="rId5"/>
              </a:buBlip>
              <a:defRPr/>
            </a:pPr>
            <a:r>
              <a:rPr lang="en-US" altLang="en-US" sz="2800" dirty="0" smtClean="0">
                <a:latin typeface="Arial" panose="020B0604020202020204" pitchFamily="34" charset="0"/>
                <a:cs typeface="Arial" panose="020B0604020202020204" pitchFamily="34" charset="0"/>
              </a:rPr>
              <a:t>Embedded Summary of Functional Performance (SFP) into the IFSP</a:t>
            </a:r>
          </a:p>
          <a:p>
            <a:pPr lvl="1">
              <a:buFont typeface="Arial" charset="0"/>
              <a:buBlip>
                <a:blip r:embed="rId5"/>
              </a:buBlip>
              <a:defRPr/>
            </a:pPr>
            <a:r>
              <a:rPr lang="en-US" altLang="en-US" sz="2400" dirty="0" smtClean="0">
                <a:latin typeface="Arial" panose="020B0604020202020204" pitchFamily="34" charset="0"/>
                <a:cs typeface="Arial" panose="020B0604020202020204" pitchFamily="34" charset="0"/>
              </a:rPr>
              <a:t>Present Levels of Development and SFP sections</a:t>
            </a:r>
            <a:endParaRPr lang="en-US" altLang="en-US" sz="2400" dirty="0" smtClean="0">
              <a:latin typeface="Arial" charset="0"/>
              <a:cs typeface="Arial" charset="0"/>
            </a:endParaRPr>
          </a:p>
        </p:txBody>
      </p:sp>
    </p:spTree>
    <p:extLst>
      <p:ext uri="{BB962C8B-B14F-4D97-AF65-F5344CB8AC3E}">
        <p14:creationId xmlns:p14="http://schemas.microsoft.com/office/powerpoint/2010/main" val="3944923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123" name="Title 1"/>
          <p:cNvSpPr>
            <a:spLocks noGrp="1"/>
          </p:cNvSpPr>
          <p:nvPr>
            <p:ph type="title" idx="4294967295"/>
          </p:nvPr>
        </p:nvSpPr>
        <p:spPr>
          <a:xfrm>
            <a:off x="381000" y="1371600"/>
            <a:ext cx="8229600" cy="1143000"/>
          </a:xfrm>
        </p:spPr>
        <p:txBody>
          <a:bodyPr/>
          <a:lstStyle/>
          <a:p>
            <a:pPr eaLnBrk="1" hangingPunct="1"/>
            <a:r>
              <a:rPr lang="en-US" altLang="en-US" sz="3200" b="1" smtClean="0">
                <a:latin typeface="Arial" charset="0"/>
                <a:cs typeface="Arial" charset="0"/>
              </a:rPr>
              <a:t>Related Topics</a:t>
            </a:r>
          </a:p>
        </p:txBody>
      </p:sp>
      <p:sp>
        <p:nvSpPr>
          <p:cNvPr id="5124" name="Content Placeholder 3"/>
          <p:cNvSpPr>
            <a:spLocks noGrp="1" noChangeArrowheads="1"/>
          </p:cNvSpPr>
          <p:nvPr>
            <p:ph idx="4294967295"/>
          </p:nvPr>
        </p:nvSpPr>
        <p:spPr>
          <a:xfrm>
            <a:off x="381000" y="2362200"/>
            <a:ext cx="8088313" cy="3581400"/>
          </a:xfrm>
        </p:spPr>
        <p:txBody>
          <a:bodyPr/>
          <a:lstStyle/>
          <a:p>
            <a:pPr marL="457200" lvl="1"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marL="396875" indent="-339725">
              <a:buFont typeface="Arial" charset="0"/>
              <a:buBlip>
                <a:blip r:embed="rId3"/>
              </a:buBlip>
              <a:defRPr/>
            </a:pPr>
            <a:r>
              <a:rPr lang="en-US" altLang="en-US" sz="2800" dirty="0" smtClean="0">
                <a:latin typeface="Arial" panose="020B0604020202020204" pitchFamily="34" charset="0"/>
                <a:cs typeface="Arial" panose="020B0604020202020204" pitchFamily="34" charset="0"/>
              </a:rPr>
              <a:t>High quality assessment practices</a:t>
            </a:r>
          </a:p>
          <a:p>
            <a:pPr marL="396875" indent="-339725">
              <a:buFont typeface="Arial" charset="0"/>
              <a:buBlip>
                <a:blip r:embed="rId3"/>
              </a:buBlip>
              <a:defRPr/>
            </a:pPr>
            <a:r>
              <a:rPr lang="en-US" altLang="en-US" sz="2800" dirty="0" smtClean="0">
                <a:latin typeface="Arial" panose="020B0604020202020204" pitchFamily="34" charset="0"/>
                <a:cs typeface="Arial" panose="020B0604020202020204" pitchFamily="34" charset="0"/>
              </a:rPr>
              <a:t>Effective teaming structures</a:t>
            </a:r>
          </a:p>
          <a:p>
            <a:pPr marL="396875" indent="-339725">
              <a:buFont typeface="Arial" charset="0"/>
              <a:buBlip>
                <a:blip r:embed="rId3"/>
              </a:buBlip>
              <a:defRPr/>
            </a:pPr>
            <a:r>
              <a:rPr lang="en-US" altLang="en-US" sz="2800" dirty="0" smtClean="0">
                <a:latin typeface="Arial" panose="020B0604020202020204" pitchFamily="34" charset="0"/>
                <a:cs typeface="Arial" panose="020B0604020202020204" pitchFamily="34" charset="0"/>
              </a:rPr>
              <a:t>Understanding of COS process</a:t>
            </a:r>
          </a:p>
          <a:p>
            <a:pPr marL="396875" indent="-339725">
              <a:buFont typeface="Arial" charset="0"/>
              <a:buBlip>
                <a:blip r:embed="rId3"/>
              </a:buBlip>
              <a:defRPr/>
            </a:pPr>
            <a:r>
              <a:rPr lang="en-US" altLang="en-US" sz="2800" dirty="0" smtClean="0">
                <a:latin typeface="Arial" panose="020B0604020202020204" pitchFamily="34" charset="0"/>
                <a:cs typeface="Arial" panose="020B0604020202020204" pitchFamily="34" charset="0"/>
              </a:rPr>
              <a:t>Families as full participants in IFSP process</a:t>
            </a:r>
          </a:p>
          <a:p>
            <a:pPr marL="396875" indent="-339725">
              <a:buFont typeface="Arial" charset="0"/>
              <a:buBlip>
                <a:blip r:embed="rId3"/>
              </a:buBlip>
              <a:defRPr/>
            </a:pPr>
            <a:r>
              <a:rPr lang="en-US" altLang="en-US" sz="2800" dirty="0" smtClean="0">
                <a:latin typeface="Arial" panose="020B0604020202020204" pitchFamily="34" charset="0"/>
                <a:cs typeface="Arial" panose="020B0604020202020204" pitchFamily="34" charset="0"/>
              </a:rPr>
              <a:t>Use of Evidence-Based Practices</a:t>
            </a:r>
          </a:p>
          <a:p>
            <a:pPr marL="396875" indent="-339725">
              <a:buFont typeface="Arial" charset="0"/>
              <a:buBlip>
                <a:blip r:embed="rId3"/>
              </a:buBlip>
              <a:defRPr/>
            </a:pPr>
            <a:r>
              <a:rPr lang="en-US" altLang="en-US" sz="2800" dirty="0" smtClean="0">
                <a:latin typeface="Arial" panose="020B0604020202020204" pitchFamily="34" charset="0"/>
                <a:cs typeface="Arial" panose="020B0604020202020204" pitchFamily="34" charset="0"/>
              </a:rPr>
              <a:t>Training on data analysis</a:t>
            </a:r>
          </a:p>
          <a:p>
            <a:pPr marL="796925" lvl="1" indent="-339725">
              <a:buFont typeface="Arial" charset="0"/>
              <a:buBlip>
                <a:blip r:embed="rId3"/>
              </a:buBlip>
              <a:defRPr/>
            </a:pPr>
            <a:endParaRPr lang="en-US" altLang="en-US" dirty="0" smtClean="0">
              <a:latin typeface="Arial" panose="020B0604020202020204" pitchFamily="34" charset="0"/>
              <a:cs typeface="Arial" panose="020B0604020202020204" pitchFamily="34" charset="0"/>
            </a:endParaRPr>
          </a:p>
        </p:txBody>
      </p:sp>
      <p:sp>
        <p:nvSpPr>
          <p:cNvPr id="5125"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5126" name="Picture 10" descr="DEL_logo_color_m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6200" y="5346700"/>
            <a:ext cx="13477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304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147" name="Title 4"/>
          <p:cNvSpPr>
            <a:spLocks noGrp="1"/>
          </p:cNvSpPr>
          <p:nvPr>
            <p:ph type="title"/>
          </p:nvPr>
        </p:nvSpPr>
        <p:spPr/>
        <p:txBody>
          <a:bodyPr/>
          <a:lstStyle/>
          <a:p>
            <a:endParaRPr lang="en-US" altLang="en-US" smtClean="0"/>
          </a:p>
        </p:txBody>
      </p:sp>
      <p:pic>
        <p:nvPicPr>
          <p:cNvPr id="6148" name="Picture 2" descr="http://www.del.wa.gov/img/random/10.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7772400" y="4953000"/>
            <a:ext cx="1249363" cy="1905000"/>
          </a:xfrm>
          <a:noFill/>
        </p:spPr>
      </p:pic>
      <p:sp>
        <p:nvSpPr>
          <p:cNvPr id="6149"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6150" name="Picture 10" descr="DEL_logo_color_m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3"/>
          <p:cNvSpPr txBox="1">
            <a:spLocks noChangeArrowheads="1"/>
          </p:cNvSpPr>
          <p:nvPr/>
        </p:nvSpPr>
        <p:spPr bwMode="auto">
          <a:xfrm>
            <a:off x="304800" y="16002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anose="020B0604020202020204" pitchFamily="34" charset="0"/>
              <a:buNone/>
              <a:defRPr/>
            </a:pPr>
            <a:r>
              <a:rPr lang="en-US" altLang="en-US" b="1" dirty="0">
                <a:solidFill>
                  <a:prstClr val="black"/>
                </a:solidFill>
                <a:latin typeface="Arial" panose="020B0604020202020204" pitchFamily="34" charset="0"/>
                <a:cs typeface="Arial" panose="020B0604020202020204" pitchFamily="34" charset="0"/>
              </a:rPr>
              <a:t>Journey:  What did we want to create?</a:t>
            </a:r>
          </a:p>
          <a:p>
            <a:pPr marL="857250" lvl="2" indent="0">
              <a:buFont typeface="Arial" panose="020B0604020202020204" pitchFamily="34" charset="0"/>
              <a:buNone/>
              <a:defRPr/>
            </a:pPr>
            <a:endParaRPr lang="en-US" altLang="en-US" sz="1000" dirty="0" smtClean="0">
              <a:solidFill>
                <a:prstClr val="black"/>
              </a:solidFill>
              <a:latin typeface="Arial" panose="020B0604020202020204" pitchFamily="34" charset="0"/>
              <a:cs typeface="Arial" panose="020B0604020202020204" pitchFamily="34" charset="0"/>
            </a:endParaRPr>
          </a:p>
          <a:p>
            <a:pPr marL="396875" indent="-339725">
              <a:buFont typeface="Arial" charset="0"/>
              <a:buBlip>
                <a:blip r:embed="rId5"/>
              </a:buBlip>
              <a:defRPr/>
            </a:pPr>
            <a:r>
              <a:rPr lang="en-US" altLang="en-US" sz="2400" dirty="0" smtClean="0">
                <a:solidFill>
                  <a:prstClr val="black"/>
                </a:solidFill>
                <a:latin typeface="Arial" panose="020B0604020202020204" pitchFamily="34" charset="0"/>
                <a:cs typeface="Arial" panose="020B0604020202020204" pitchFamily="34" charset="0"/>
              </a:rPr>
              <a:t>Online, self-directed learning resource accessible to early intervention providers at no cost </a:t>
            </a:r>
          </a:p>
          <a:p>
            <a:pPr marL="796925" lvl="1" indent="-339725">
              <a:buFont typeface="Arial" charset="0"/>
              <a:buBlip>
                <a:blip r:embed="rId5"/>
              </a:buBlip>
              <a:defRPr/>
            </a:pPr>
            <a:r>
              <a:rPr lang="en-US" altLang="en-US" sz="2400" dirty="0">
                <a:solidFill>
                  <a:prstClr val="black"/>
                </a:solidFill>
                <a:latin typeface="Arial" panose="020B0604020202020204" pitchFamily="34" charset="0"/>
                <a:cs typeface="Arial" panose="020B0604020202020204" pitchFamily="34" charset="0"/>
              </a:rPr>
              <a:t>V</a:t>
            </a:r>
            <a:r>
              <a:rPr lang="en-US" altLang="en-US" sz="2400" dirty="0" smtClean="0">
                <a:solidFill>
                  <a:prstClr val="black"/>
                </a:solidFill>
                <a:latin typeface="Arial" panose="020B0604020202020204" pitchFamily="34" charset="0"/>
                <a:cs typeface="Arial" panose="020B0604020202020204" pitchFamily="34" charset="0"/>
              </a:rPr>
              <a:t>oiced Power Point with knowledge checks</a:t>
            </a:r>
          </a:p>
          <a:p>
            <a:pPr marL="457200" lvl="1" indent="0">
              <a:buFont typeface="Arial" panose="020B0604020202020204" pitchFamily="34" charset="0"/>
              <a:buNone/>
              <a:defRPr/>
            </a:pPr>
            <a:endParaRPr lang="en-US" altLang="en-US" sz="1000" dirty="0" smtClean="0">
              <a:solidFill>
                <a:prstClr val="black"/>
              </a:solidFill>
              <a:latin typeface="Arial" panose="020B0604020202020204" pitchFamily="34" charset="0"/>
              <a:cs typeface="Arial" panose="020B0604020202020204" pitchFamily="34" charset="0"/>
            </a:endParaRPr>
          </a:p>
          <a:p>
            <a:pPr marL="396875" indent="-339725">
              <a:buFont typeface="Arial" charset="0"/>
              <a:buBlip>
                <a:blip r:embed="rId5"/>
              </a:buBlip>
              <a:defRPr/>
            </a:pPr>
            <a:r>
              <a:rPr lang="en-US" altLang="en-US" sz="2400" dirty="0" smtClean="0">
                <a:solidFill>
                  <a:prstClr val="black"/>
                </a:solidFill>
                <a:latin typeface="Arial" panose="020B0604020202020204" pitchFamily="34" charset="0"/>
                <a:cs typeface="Arial" panose="020B0604020202020204" pitchFamily="34" charset="0"/>
              </a:rPr>
              <a:t>Comprehensive content to meet the needs of both new and veteran service providers</a:t>
            </a:r>
          </a:p>
          <a:p>
            <a:pPr marL="57150" indent="0">
              <a:buFont typeface="Arial" panose="020B0604020202020204" pitchFamily="34" charset="0"/>
              <a:buNone/>
              <a:defRPr/>
            </a:pPr>
            <a:endParaRPr lang="en-US" altLang="en-US" sz="1000" dirty="0">
              <a:solidFill>
                <a:prstClr val="black"/>
              </a:solidFill>
              <a:latin typeface="Arial" panose="020B0604020202020204" pitchFamily="34" charset="0"/>
              <a:cs typeface="Arial" panose="020B0604020202020204" pitchFamily="34" charset="0"/>
            </a:endParaRPr>
          </a:p>
          <a:p>
            <a:pPr marL="396875" indent="-339725">
              <a:buFont typeface="Arial" charset="0"/>
              <a:buBlip>
                <a:blip r:embed="rId5"/>
              </a:buBlip>
              <a:defRPr/>
            </a:pPr>
            <a:r>
              <a:rPr lang="en-US" altLang="en-US" sz="2400" dirty="0">
                <a:solidFill>
                  <a:prstClr val="black"/>
                </a:solidFill>
                <a:latin typeface="Arial" panose="020B0604020202020204" pitchFamily="34" charset="0"/>
                <a:cs typeface="Arial" panose="020B0604020202020204" pitchFamily="34" charset="0"/>
              </a:rPr>
              <a:t>M</a:t>
            </a:r>
            <a:r>
              <a:rPr lang="en-US" altLang="en-US" sz="2400" dirty="0" smtClean="0">
                <a:solidFill>
                  <a:prstClr val="black"/>
                </a:solidFill>
                <a:latin typeface="Arial" panose="020B0604020202020204" pitchFamily="34" charset="0"/>
                <a:cs typeface="Arial" panose="020B0604020202020204" pitchFamily="34" charset="0"/>
              </a:rPr>
              <a:t>ethod for administrators to evaluate COS implementation in local programs </a:t>
            </a:r>
          </a:p>
          <a:p>
            <a:pPr marL="796925" lvl="1" indent="-339725">
              <a:buFont typeface="Arial" charset="0"/>
              <a:buBlip>
                <a:blip r:embed="rId5"/>
              </a:buBlip>
              <a:defRPr/>
            </a:pPr>
            <a:r>
              <a:rPr lang="en-US" altLang="en-US" sz="2400" dirty="0" smtClean="0">
                <a:solidFill>
                  <a:prstClr val="black"/>
                </a:solidFill>
                <a:latin typeface="Arial" panose="020B0604020202020204" pitchFamily="34" charset="0"/>
                <a:cs typeface="Arial" panose="020B0604020202020204" pitchFamily="34" charset="0"/>
              </a:rPr>
              <a:t>Support improvement efforts at the local level</a:t>
            </a:r>
          </a:p>
        </p:txBody>
      </p:sp>
    </p:spTree>
    <p:extLst>
      <p:ext uri="{BB962C8B-B14F-4D97-AF65-F5344CB8AC3E}">
        <p14:creationId xmlns:p14="http://schemas.microsoft.com/office/powerpoint/2010/main" val="209158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171" name="Title 1"/>
          <p:cNvSpPr>
            <a:spLocks noGrp="1"/>
          </p:cNvSpPr>
          <p:nvPr>
            <p:ph type="title"/>
          </p:nvPr>
        </p:nvSpPr>
        <p:spPr>
          <a:xfrm>
            <a:off x="381000" y="1371600"/>
            <a:ext cx="8229600" cy="1143000"/>
          </a:xfrm>
        </p:spPr>
        <p:txBody>
          <a:bodyPr/>
          <a:lstStyle/>
          <a:p>
            <a:pPr eaLnBrk="1" hangingPunct="1"/>
            <a:r>
              <a:rPr lang="en-US" altLang="en-US" sz="3200" smtClean="0">
                <a:latin typeface="Arial" charset="0"/>
                <a:cs typeface="Arial" charset="0"/>
              </a:rPr>
              <a:t> </a:t>
            </a:r>
            <a:r>
              <a:rPr lang="en-US" altLang="en-US" sz="2800" b="1" smtClean="0">
                <a:latin typeface="Arial" charset="0"/>
                <a:cs typeface="Arial" charset="0"/>
              </a:rPr>
              <a:t>Journey:  What Did We Do? </a:t>
            </a:r>
          </a:p>
        </p:txBody>
      </p:sp>
      <p:sp>
        <p:nvSpPr>
          <p:cNvPr id="7172" name="Footer Placeholder 8"/>
          <p:cNvSpPr>
            <a:spLocks noGrp="1"/>
          </p:cNvSpPr>
          <p:nvPr>
            <p:ph type="ftr" sz="quarter" idx="11"/>
          </p:nvPr>
        </p:nvSpPr>
        <p:spPr bwMode="auto">
          <a:xfrm>
            <a:off x="196850" y="6400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fontAlgn="base">
              <a:spcBef>
                <a:spcPct val="0"/>
              </a:spcBef>
              <a:spcAft>
                <a:spcPct val="0"/>
              </a:spcAft>
              <a:buFontTx/>
              <a:buNone/>
            </a:pPr>
            <a:r>
              <a:rPr lang="en-US" altLang="en-US" sz="1400" b="1" i="1" smtClean="0">
                <a:solidFill>
                  <a:srgbClr val="5BBF21"/>
                </a:solidFill>
                <a:latin typeface="Times New Roman" pitchFamily="18" charset="0"/>
                <a:cs typeface="Times New Roman" pitchFamily="18" charset="0"/>
              </a:rPr>
              <a:t>Kids' Potential, Our Purpose</a:t>
            </a:r>
          </a:p>
        </p:txBody>
      </p:sp>
      <p:pic>
        <p:nvPicPr>
          <p:cNvPr id="7173" name="Picture 10" descr="DEL_logo_color_m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http://www.del.wa.gov/img/SL_9.jpg"/>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7696200" y="5372100"/>
            <a:ext cx="1308100" cy="1447800"/>
          </a:xfrm>
          <a:noFill/>
        </p:spPr>
      </p:pic>
      <p:sp>
        <p:nvSpPr>
          <p:cNvPr id="14343" name="Content Placeholder 3"/>
          <p:cNvSpPr txBox="1">
            <a:spLocks noChangeArrowheads="1"/>
          </p:cNvSpPr>
          <p:nvPr/>
        </p:nvSpPr>
        <p:spPr bwMode="auto">
          <a:xfrm>
            <a:off x="228600" y="2322513"/>
            <a:ext cx="83820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0" hangingPunct="0">
              <a:buFont typeface="Arial" charset="0"/>
              <a:buBlip>
                <a:blip r:embed="rId5"/>
              </a:buBlip>
              <a:defRPr/>
            </a:pPr>
            <a:r>
              <a:rPr lang="en-US" altLang="en-US" sz="2400" dirty="0" smtClean="0">
                <a:solidFill>
                  <a:prstClr val="black"/>
                </a:solidFill>
                <a:latin typeface="Arial" charset="0"/>
                <a:ea typeface="+mn-ea"/>
                <a:cs typeface="Arial" charset="0"/>
              </a:rPr>
              <a:t>Contacted NECTAC (now ECTA) </a:t>
            </a:r>
          </a:p>
          <a:p>
            <a:pPr eaLnBrk="0" hangingPunct="0">
              <a:buFont typeface="Arial" charset="0"/>
              <a:buBlip>
                <a:blip r:embed="rId5"/>
              </a:buBlip>
              <a:defRPr/>
            </a:pPr>
            <a:endParaRPr lang="en-US" altLang="en-US" sz="1000" dirty="0" smtClean="0">
              <a:solidFill>
                <a:prstClr val="black"/>
              </a:solidFill>
              <a:latin typeface="Arial" charset="0"/>
              <a:ea typeface="+mn-ea"/>
              <a:cs typeface="Arial" charset="0"/>
            </a:endParaRPr>
          </a:p>
          <a:p>
            <a:pPr eaLnBrk="0" hangingPunct="0">
              <a:buFont typeface="Arial" charset="0"/>
              <a:buBlip>
                <a:blip r:embed="rId5"/>
              </a:buBlip>
              <a:defRPr/>
            </a:pPr>
            <a:r>
              <a:rPr lang="en-US" altLang="en-US" sz="2400" dirty="0" smtClean="0">
                <a:solidFill>
                  <a:prstClr val="black"/>
                </a:solidFill>
                <a:latin typeface="Arial" charset="0"/>
                <a:ea typeface="+mn-ea"/>
                <a:cs typeface="Arial" charset="0"/>
              </a:rPr>
              <a:t>Participated in a series of phone calls with ECO and DaSy staff to review existing materials</a:t>
            </a:r>
          </a:p>
          <a:p>
            <a:pPr eaLnBrk="0" hangingPunct="0">
              <a:buFont typeface="Arial" charset="0"/>
              <a:buBlip>
                <a:blip r:embed="rId5"/>
              </a:buBlip>
              <a:defRPr/>
            </a:pPr>
            <a:endParaRPr lang="en-US" altLang="en-US" sz="1000" dirty="0" smtClean="0">
              <a:solidFill>
                <a:prstClr val="black"/>
              </a:solidFill>
              <a:latin typeface="Arial" charset="0"/>
              <a:ea typeface="+mn-ea"/>
              <a:cs typeface="Arial" charset="0"/>
            </a:endParaRPr>
          </a:p>
          <a:p>
            <a:pPr eaLnBrk="0" hangingPunct="0">
              <a:buFont typeface="Arial" charset="0"/>
              <a:buBlip>
                <a:blip r:embed="rId5"/>
              </a:buBlip>
              <a:defRPr/>
            </a:pPr>
            <a:r>
              <a:rPr lang="en-US" altLang="en-US" sz="2400" dirty="0" smtClean="0">
                <a:solidFill>
                  <a:prstClr val="black"/>
                </a:solidFill>
                <a:latin typeface="Arial" charset="0"/>
                <a:ea typeface="+mn-ea"/>
                <a:cs typeface="Arial" charset="0"/>
              </a:rPr>
              <a:t>Identified primary training needs in Washington State</a:t>
            </a:r>
          </a:p>
          <a:p>
            <a:pPr marL="0" indent="0" eaLnBrk="0" hangingPunct="0">
              <a:buFont typeface="Arial" charset="0"/>
              <a:buNone/>
              <a:defRPr/>
            </a:pPr>
            <a:endParaRPr lang="en-US" altLang="en-US" sz="1000" dirty="0" smtClean="0">
              <a:solidFill>
                <a:prstClr val="black"/>
              </a:solidFill>
              <a:latin typeface="Arial" charset="0"/>
              <a:ea typeface="+mn-ea"/>
              <a:cs typeface="Arial" charset="0"/>
            </a:endParaRPr>
          </a:p>
          <a:p>
            <a:pPr eaLnBrk="0" hangingPunct="0">
              <a:buFont typeface="Arial" charset="0"/>
              <a:buBlip>
                <a:blip r:embed="rId5"/>
              </a:buBlip>
              <a:defRPr/>
            </a:pPr>
            <a:r>
              <a:rPr lang="en-US" altLang="en-US" sz="2400" dirty="0" smtClean="0">
                <a:solidFill>
                  <a:prstClr val="black"/>
                </a:solidFill>
                <a:latin typeface="Arial" charset="0"/>
                <a:ea typeface="+mn-ea"/>
                <a:cs typeface="Arial" charset="0"/>
              </a:rPr>
              <a:t>Modified materials and customized content to Washington State </a:t>
            </a:r>
          </a:p>
          <a:p>
            <a:pPr lvl="1" eaLnBrk="0" hangingPunct="0">
              <a:buFont typeface="Arial" charset="0"/>
              <a:buBlip>
                <a:blip r:embed="rId5"/>
              </a:buBlip>
              <a:defRPr/>
            </a:pPr>
            <a:r>
              <a:rPr lang="en-US" altLang="en-US" sz="2400" dirty="0" smtClean="0">
                <a:solidFill>
                  <a:prstClr val="black"/>
                </a:solidFill>
                <a:latin typeface="Arial" charset="0"/>
                <a:ea typeface="+mn-ea"/>
                <a:cs typeface="Arial" charset="0"/>
              </a:rPr>
              <a:t>Separated into six topical areas </a:t>
            </a:r>
          </a:p>
          <a:p>
            <a:pPr lvl="1" eaLnBrk="0" hangingPunct="0">
              <a:buFont typeface="Arial" charset="0"/>
              <a:buBlip>
                <a:blip r:embed="rId5"/>
              </a:buBlip>
              <a:defRPr/>
            </a:pPr>
            <a:r>
              <a:rPr lang="en-US" altLang="en-US" sz="2400" dirty="0" smtClean="0">
                <a:solidFill>
                  <a:prstClr val="black"/>
                </a:solidFill>
                <a:latin typeface="Arial" charset="0"/>
                <a:ea typeface="+mn-ea"/>
                <a:cs typeface="Arial" charset="0"/>
              </a:rPr>
              <a:t>Took about two years (fitting into existing work)</a:t>
            </a:r>
          </a:p>
        </p:txBody>
      </p:sp>
    </p:spTree>
    <p:extLst>
      <p:ext uri="{BB962C8B-B14F-4D97-AF65-F5344CB8AC3E}">
        <p14:creationId xmlns:p14="http://schemas.microsoft.com/office/powerpoint/2010/main" val="1396856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195" name="Title 1"/>
          <p:cNvSpPr>
            <a:spLocks noGrp="1"/>
          </p:cNvSpPr>
          <p:nvPr>
            <p:ph type="title" idx="4294967295"/>
          </p:nvPr>
        </p:nvSpPr>
        <p:spPr>
          <a:xfrm>
            <a:off x="381000" y="1676400"/>
            <a:ext cx="8229600" cy="838200"/>
          </a:xfrm>
        </p:spPr>
        <p:txBody>
          <a:bodyPr/>
          <a:lstStyle/>
          <a:p>
            <a:pPr eaLnBrk="1" hangingPunct="1"/>
            <a:r>
              <a:rPr lang="en-US" altLang="en-US" sz="3200" b="1" smtClean="0">
                <a:latin typeface="Arial" charset="0"/>
                <a:cs typeface="Arial" charset="0"/>
              </a:rPr>
              <a:t>Throughout the process… </a:t>
            </a:r>
            <a:r>
              <a:rPr lang="en-US" altLang="en-US" sz="3200" smtClean="0">
                <a:latin typeface="Arial" charset="0"/>
                <a:cs typeface="Arial" charset="0"/>
              </a:rPr>
              <a:t/>
            </a:r>
            <a:br>
              <a:rPr lang="en-US" altLang="en-US" sz="3200" smtClean="0">
                <a:latin typeface="Arial" charset="0"/>
                <a:cs typeface="Arial" charset="0"/>
              </a:rPr>
            </a:br>
            <a:endParaRPr lang="en-US" altLang="en-US" sz="3200" b="1" smtClean="0">
              <a:latin typeface="Arial" charset="0"/>
              <a:cs typeface="Arial" charset="0"/>
            </a:endParaRPr>
          </a:p>
        </p:txBody>
      </p:sp>
      <p:sp>
        <p:nvSpPr>
          <p:cNvPr id="33796" name="Content Placeholder 3"/>
          <p:cNvSpPr>
            <a:spLocks noGrp="1" noChangeArrowheads="1"/>
          </p:cNvSpPr>
          <p:nvPr>
            <p:ph idx="4294967295"/>
          </p:nvPr>
        </p:nvSpPr>
        <p:spPr>
          <a:xfrm>
            <a:off x="557213" y="2514600"/>
            <a:ext cx="8205787" cy="3946525"/>
          </a:xfrm>
        </p:spPr>
        <p:txBody>
          <a:bodyPr/>
          <a:lstStyle/>
          <a:p>
            <a:pPr>
              <a:buFont typeface="Arial" charset="0"/>
              <a:buBlip>
                <a:blip r:embed="rId3"/>
              </a:buBlip>
              <a:defRPr/>
            </a:pPr>
            <a:r>
              <a:rPr lang="en-US" altLang="en-US" sz="2800" dirty="0" smtClean="0">
                <a:latin typeface="Arial" panose="020B0604020202020204" pitchFamily="34" charset="0"/>
                <a:cs typeface="Arial" panose="020B0604020202020204" pitchFamily="34" charset="0"/>
              </a:rPr>
              <a:t>Engaged in ongoing team discussions about the gap between current practices and implementation of a high quality COS process</a:t>
            </a:r>
          </a:p>
          <a:p>
            <a:pPr marL="0"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a:buFont typeface="Arial" charset="0"/>
              <a:buBlip>
                <a:blip r:embed="rId3"/>
              </a:buBlip>
              <a:defRPr/>
            </a:pPr>
            <a:r>
              <a:rPr lang="en-US" altLang="en-US" sz="2800" dirty="0" smtClean="0">
                <a:latin typeface="Arial" panose="020B0604020202020204" pitchFamily="34" charset="0"/>
                <a:cs typeface="Arial" panose="020B0604020202020204" pitchFamily="34" charset="0"/>
              </a:rPr>
              <a:t>Challenged assumptions with data</a:t>
            </a:r>
          </a:p>
          <a:p>
            <a:pPr marL="0"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a:buFont typeface="Arial" charset="0"/>
              <a:buBlip>
                <a:blip r:embed="rId3"/>
              </a:buBlip>
              <a:defRPr/>
            </a:pPr>
            <a:r>
              <a:rPr lang="en-US" altLang="en-US" sz="2800" dirty="0" smtClean="0">
                <a:latin typeface="Arial" panose="020B0604020202020204" pitchFamily="34" charset="0"/>
                <a:cs typeface="Arial" panose="020B0604020202020204" pitchFamily="34" charset="0"/>
              </a:rPr>
              <a:t> Negotiated a balance between ideal practices and realistic expectations</a:t>
            </a:r>
          </a:p>
          <a:p>
            <a:pPr marL="457200" lvl="1" indent="0">
              <a:buFont typeface="Arial" panose="020B0604020202020204" pitchFamily="34" charset="0"/>
              <a:buNone/>
              <a:defRPr/>
            </a:pPr>
            <a:endParaRPr lang="en-US" altLang="en-US" sz="2400" dirty="0" smtClean="0">
              <a:latin typeface="Arial" charset="0"/>
              <a:cs typeface="Arial" charset="0"/>
            </a:endParaRPr>
          </a:p>
        </p:txBody>
      </p:sp>
      <p:sp>
        <p:nvSpPr>
          <p:cNvPr id="8197"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8198" name="Picture 10" descr="DEL_logo_color_m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descr="http://www.del.wa.gov/img/random/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72413" y="5181600"/>
            <a:ext cx="10668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163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219" name="Title 1"/>
          <p:cNvSpPr>
            <a:spLocks noGrp="1"/>
          </p:cNvSpPr>
          <p:nvPr>
            <p:ph type="title" idx="4294967295"/>
          </p:nvPr>
        </p:nvSpPr>
        <p:spPr>
          <a:xfrm>
            <a:off x="381000" y="1676400"/>
            <a:ext cx="8229600" cy="838200"/>
          </a:xfrm>
        </p:spPr>
        <p:txBody>
          <a:bodyPr/>
          <a:lstStyle/>
          <a:p>
            <a:pPr eaLnBrk="1" hangingPunct="1"/>
            <a:r>
              <a:rPr lang="en-US" altLang="en-US" sz="3200" b="1" smtClean="0">
                <a:latin typeface="Arial" charset="0"/>
                <a:cs typeface="Arial" charset="0"/>
              </a:rPr>
              <a:t>Timeline to completion </a:t>
            </a:r>
            <a:r>
              <a:rPr lang="en-US" altLang="en-US" sz="3200" smtClean="0">
                <a:latin typeface="Arial" charset="0"/>
                <a:cs typeface="Arial" charset="0"/>
              </a:rPr>
              <a:t/>
            </a:r>
            <a:br>
              <a:rPr lang="en-US" altLang="en-US" sz="3200" smtClean="0">
                <a:latin typeface="Arial" charset="0"/>
                <a:cs typeface="Arial" charset="0"/>
              </a:rPr>
            </a:br>
            <a:endParaRPr lang="en-US" altLang="en-US" sz="3200" b="1" smtClean="0">
              <a:latin typeface="Arial" charset="0"/>
              <a:cs typeface="Arial" charset="0"/>
            </a:endParaRPr>
          </a:p>
        </p:txBody>
      </p:sp>
      <p:sp>
        <p:nvSpPr>
          <p:cNvPr id="33796" name="Content Placeholder 3"/>
          <p:cNvSpPr>
            <a:spLocks noGrp="1" noChangeArrowheads="1"/>
          </p:cNvSpPr>
          <p:nvPr>
            <p:ph idx="4294967295"/>
          </p:nvPr>
        </p:nvSpPr>
        <p:spPr>
          <a:xfrm>
            <a:off x="557213" y="2286000"/>
            <a:ext cx="8205787" cy="4175125"/>
          </a:xfrm>
        </p:spPr>
        <p:txBody>
          <a:bodyPr/>
          <a:lstStyle/>
          <a:p>
            <a:pPr>
              <a:buFont typeface="Arial" charset="0"/>
              <a:buBlip>
                <a:blip r:embed="rId3"/>
              </a:buBlip>
              <a:defRPr/>
            </a:pPr>
            <a:r>
              <a:rPr lang="en-US" altLang="en-US" sz="2800" dirty="0" smtClean="0">
                <a:latin typeface="Arial" panose="020B0604020202020204" pitchFamily="34" charset="0"/>
                <a:cs typeface="Arial" panose="020B0604020202020204" pitchFamily="34" charset="0"/>
              </a:rPr>
              <a:t>Modules 1-4 are recor</a:t>
            </a:r>
            <a:r>
              <a:rPr lang="en-US" altLang="en-US" sz="2800" dirty="0" smtClean="0">
                <a:latin typeface="Arial" charset="0"/>
                <a:cs typeface="Arial" charset="0"/>
              </a:rPr>
              <a:t>ded, modules 5-6 are being finalized and will be recorded soon</a:t>
            </a:r>
          </a:p>
          <a:p>
            <a:pPr>
              <a:buFont typeface="Arial" charset="0"/>
              <a:buBlip>
                <a:blip r:embed="rId3"/>
              </a:buBlip>
              <a:defRPr/>
            </a:pPr>
            <a:endParaRPr lang="en-US" altLang="en-US" sz="1000" dirty="0">
              <a:latin typeface="Arial" charset="0"/>
              <a:cs typeface="Arial" charset="0"/>
            </a:endParaRPr>
          </a:p>
          <a:p>
            <a:pPr>
              <a:buFont typeface="Arial" charset="0"/>
              <a:buBlip>
                <a:blip r:embed="rId3"/>
              </a:buBlip>
              <a:defRPr/>
            </a:pPr>
            <a:r>
              <a:rPr lang="en-US" altLang="en-US" sz="2800" dirty="0" smtClean="0">
                <a:latin typeface="Arial" charset="0"/>
                <a:cs typeface="Arial" charset="0"/>
              </a:rPr>
              <a:t>Roll out webinar to introduce all six modules this winter (November or December)</a:t>
            </a:r>
          </a:p>
          <a:p>
            <a:pPr marL="0" indent="0">
              <a:buFont typeface="Arial" panose="020B0604020202020204" pitchFamily="34" charset="0"/>
              <a:buNone/>
              <a:defRPr/>
            </a:pPr>
            <a:endParaRPr lang="en-US" altLang="en-US" sz="1000" dirty="0">
              <a:latin typeface="Arial" charset="0"/>
              <a:cs typeface="Arial" charset="0"/>
            </a:endParaRPr>
          </a:p>
          <a:p>
            <a:pPr>
              <a:buFont typeface="Arial" charset="0"/>
              <a:buBlip>
                <a:blip r:embed="rId3"/>
              </a:buBlip>
              <a:defRPr/>
            </a:pPr>
            <a:r>
              <a:rPr lang="en-US" altLang="en-US" sz="2800" dirty="0" smtClean="0">
                <a:latin typeface="Arial" charset="0"/>
                <a:cs typeface="Arial" charset="0"/>
              </a:rPr>
              <a:t>Integrate follow-up training into Local Lead </a:t>
            </a:r>
          </a:p>
          <a:p>
            <a:pPr marL="0" indent="0">
              <a:buFont typeface="Arial" panose="020B0604020202020204" pitchFamily="34" charset="0"/>
              <a:buNone/>
              <a:defRPr/>
            </a:pPr>
            <a:r>
              <a:rPr lang="en-US" altLang="en-US" sz="2800" dirty="0" smtClean="0">
                <a:latin typeface="Arial" charset="0"/>
                <a:cs typeface="Arial" charset="0"/>
              </a:rPr>
              <a:t>   Agency meetings, site visits, and annual self</a:t>
            </a:r>
          </a:p>
          <a:p>
            <a:pPr marL="0" indent="0">
              <a:buFont typeface="Arial" panose="020B0604020202020204" pitchFamily="34" charset="0"/>
              <a:buNone/>
              <a:defRPr/>
            </a:pPr>
            <a:r>
              <a:rPr lang="en-US" altLang="en-US" sz="2800" dirty="0">
                <a:latin typeface="Arial" charset="0"/>
                <a:cs typeface="Arial" charset="0"/>
              </a:rPr>
              <a:t> </a:t>
            </a:r>
            <a:r>
              <a:rPr lang="en-US" altLang="en-US" sz="2800" dirty="0" smtClean="0">
                <a:latin typeface="Arial" charset="0"/>
                <a:cs typeface="Arial" charset="0"/>
              </a:rPr>
              <a:t>  assessment process</a:t>
            </a:r>
            <a:endParaRPr lang="en-US" altLang="en-US" sz="2800" dirty="0" smtClean="0">
              <a:latin typeface="Arial" panose="020B0604020202020204" pitchFamily="34" charset="0"/>
              <a:cs typeface="Arial" panose="020B0604020202020204" pitchFamily="34" charset="0"/>
            </a:endParaRPr>
          </a:p>
        </p:txBody>
      </p:sp>
      <p:sp>
        <p:nvSpPr>
          <p:cNvPr id="9221"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9222" name="Picture 10" descr="DEL_logo_color_m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http://www.del.wa.gov/img/SL_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27963" y="5427663"/>
            <a:ext cx="12954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78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3200" dirty="0">
                <a:latin typeface="Arial" pitchFamily="34" charset="0"/>
                <a:ea typeface="Calibri" pitchFamily="34" charset="0"/>
                <a:cs typeface="Arial" panose="020B0604020202020204" pitchFamily="34" charset="0"/>
              </a:rPr>
              <a:t>ECO/IEP – Indicator 7 Revision Implementation Plan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71600"/>
            <a:ext cx="7520940" cy="3579849"/>
          </a:xfrm>
        </p:spPr>
        <p:txBody>
          <a:bodyPr>
            <a:normAutofit fontScale="55000" lnSpcReduction="20000"/>
          </a:bodyPr>
          <a:lstStyle/>
          <a:p>
            <a:r>
              <a:rPr lang="en-US" sz="2800" b="0" dirty="0" smtClean="0">
                <a:latin typeface="Arial" panose="020B0604020202020204" pitchFamily="34" charset="0"/>
                <a:cs typeface="Arial" panose="020B0604020202020204" pitchFamily="34" charset="0"/>
              </a:rPr>
              <a:t>Statewide on-site needs assessment </a:t>
            </a:r>
          </a:p>
          <a:p>
            <a:r>
              <a:rPr lang="en-US" sz="2800" b="0" dirty="0" smtClean="0">
                <a:latin typeface="Arial" panose="020B0604020202020204" pitchFamily="34" charset="0"/>
                <a:cs typeface="Arial" panose="020B0604020202020204" pitchFamily="34" charset="0"/>
              </a:rPr>
              <a:t>Summary </a:t>
            </a:r>
            <a:r>
              <a:rPr lang="en-US" sz="2800" b="0" dirty="0">
                <a:latin typeface="Arial" panose="020B0604020202020204" pitchFamily="34" charset="0"/>
                <a:cs typeface="Arial" panose="020B0604020202020204" pitchFamily="34" charset="0"/>
              </a:rPr>
              <a:t>analysis of the accuracy and reliability of the current ECO reporting process based on submission of ECO data during Child Count Verification process of 2010 and 2011</a:t>
            </a:r>
            <a:r>
              <a:rPr lang="en-US" sz="2800" b="0" dirty="0" smtClean="0">
                <a:latin typeface="Arial" panose="020B0604020202020204" pitchFamily="34" charset="0"/>
                <a:cs typeface="Arial" panose="020B0604020202020204" pitchFamily="34" charset="0"/>
              </a:rPr>
              <a:t>.</a:t>
            </a:r>
          </a:p>
          <a:p>
            <a:r>
              <a:rPr lang="en-US" sz="2800" b="0" dirty="0">
                <a:latin typeface="Arial" panose="020B0604020202020204" pitchFamily="34" charset="0"/>
                <a:cs typeface="Arial" panose="020B0604020202020204" pitchFamily="34" charset="0"/>
              </a:rPr>
              <a:t>Statewide ECO/IEP Process </a:t>
            </a:r>
            <a:r>
              <a:rPr lang="en-US" sz="2800" b="0" dirty="0" smtClean="0">
                <a:latin typeface="Arial" panose="020B0604020202020204" pitchFamily="34" charset="0"/>
                <a:cs typeface="Arial" panose="020B0604020202020204" pitchFamily="34" charset="0"/>
              </a:rPr>
              <a:t>and new Forms Survey</a:t>
            </a:r>
          </a:p>
          <a:p>
            <a:r>
              <a:rPr lang="en-US" sz="2800" b="0" dirty="0" smtClean="0">
                <a:latin typeface="Arial" panose="020B0604020202020204" pitchFamily="34" charset="0"/>
                <a:cs typeface="Arial" panose="020B0604020202020204" pitchFamily="34" charset="0"/>
              </a:rPr>
              <a:t>Pilot New ECO/IEP forms and process February 2012-June 2012 in 17 school districts statewide</a:t>
            </a:r>
          </a:p>
          <a:p>
            <a:r>
              <a:rPr lang="en-US" sz="2800" b="0" dirty="0" smtClean="0">
                <a:latin typeface="Arial" panose="020B0604020202020204" pitchFamily="34" charset="0"/>
                <a:cs typeface="Arial" panose="020B0604020202020204" pitchFamily="34" charset="0"/>
              </a:rPr>
              <a:t>IEP </a:t>
            </a:r>
            <a:r>
              <a:rPr lang="en-US" sz="2800" b="0" dirty="0">
                <a:latin typeface="Arial" panose="020B0604020202020204" pitchFamily="34" charset="0"/>
                <a:cs typeface="Arial" panose="020B0604020202020204" pitchFamily="34" charset="0"/>
              </a:rPr>
              <a:t>Goals with Early Childhood Outcomes </a:t>
            </a:r>
            <a:r>
              <a:rPr lang="en-US" sz="2800" b="0" dirty="0" smtClean="0">
                <a:latin typeface="Arial" panose="020B0604020202020204" pitchFamily="34" charset="0"/>
                <a:cs typeface="Arial" panose="020B0604020202020204" pitchFamily="34" charset="0"/>
              </a:rPr>
              <a:t>approved </a:t>
            </a:r>
            <a:r>
              <a:rPr lang="en-US" sz="2800" b="0" dirty="0">
                <a:latin typeface="Arial" panose="020B0604020202020204" pitchFamily="34" charset="0"/>
                <a:cs typeface="Arial" panose="020B0604020202020204" pitchFamily="34" charset="0"/>
              </a:rPr>
              <a:t>and adopted for </a:t>
            </a:r>
            <a:r>
              <a:rPr lang="en-US" sz="2800" b="0" dirty="0" smtClean="0">
                <a:latin typeface="Arial" panose="020B0604020202020204" pitchFamily="34" charset="0"/>
                <a:cs typeface="Arial" panose="020B0604020202020204" pitchFamily="34" charset="0"/>
              </a:rPr>
              <a:t>use</a:t>
            </a:r>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(utilized input from pilot and rollout one day trainings)</a:t>
            </a:r>
            <a:endParaRPr lang="en-US" sz="2800" b="0" dirty="0">
              <a:latin typeface="Arial" panose="020B0604020202020204" pitchFamily="34" charset="0"/>
              <a:ea typeface="Calibri"/>
              <a:cs typeface="Arial" panose="020B0604020202020204" pitchFamily="34" charset="0"/>
            </a:endParaRPr>
          </a:p>
          <a:p>
            <a:r>
              <a:rPr lang="en-US" sz="2800" b="0" dirty="0">
                <a:latin typeface="Arial" panose="020B0604020202020204" pitchFamily="34" charset="0"/>
                <a:cs typeface="Arial" panose="020B0604020202020204" pitchFamily="34" charset="0"/>
              </a:rPr>
              <a:t>Modify the SPP to reflect change in ECO process and data collection (include instruction for </a:t>
            </a:r>
            <a:r>
              <a:rPr lang="en-US" sz="2800" b="0" dirty="0" smtClean="0">
                <a:latin typeface="Arial" panose="020B0604020202020204" pitchFamily="34" charset="0"/>
                <a:cs typeface="Arial" panose="020B0604020202020204" pitchFamily="34" charset="0"/>
              </a:rPr>
              <a:t>SDE ECO data </a:t>
            </a:r>
            <a:r>
              <a:rPr lang="en-US" sz="2800" b="0" dirty="0">
                <a:latin typeface="Arial" panose="020B0604020202020204" pitchFamily="34" charset="0"/>
                <a:cs typeface="Arial" panose="020B0604020202020204" pitchFamily="34" charset="0"/>
              </a:rPr>
              <a:t>collection</a:t>
            </a:r>
            <a:r>
              <a:rPr lang="en-US" sz="2800" b="0" dirty="0" smtClean="0">
                <a:latin typeface="Arial" panose="020B0604020202020204" pitchFamily="34" charset="0"/>
                <a:cs typeface="Arial" panose="020B0604020202020204" pitchFamily="34" charset="0"/>
              </a:rPr>
              <a:t>)</a:t>
            </a:r>
          </a:p>
          <a:p>
            <a:r>
              <a:rPr lang="en-US" sz="2800" b="0" dirty="0">
                <a:latin typeface="Arial" panose="020B0604020202020204" pitchFamily="34" charset="0"/>
                <a:cs typeface="Arial" panose="020B0604020202020204" pitchFamily="34" charset="0"/>
              </a:rPr>
              <a:t>Develop Idaho ECO Quality Assurance Checklist to be used during Spring 2013 Child Count </a:t>
            </a:r>
            <a:r>
              <a:rPr lang="en-US" sz="2800" b="0" dirty="0" smtClean="0">
                <a:latin typeface="Arial" panose="020B0604020202020204" pitchFamily="34" charset="0"/>
                <a:cs typeface="Arial" panose="020B0604020202020204" pitchFamily="34" charset="0"/>
              </a:rPr>
              <a:t>Verification</a:t>
            </a:r>
          </a:p>
          <a:p>
            <a:r>
              <a:rPr lang="en-US" sz="2800" b="0" dirty="0" smtClean="0">
                <a:latin typeface="Arial" panose="020B0604020202020204" pitchFamily="34" charset="0"/>
                <a:ea typeface="Calibri"/>
                <a:cs typeface="Arial" panose="020B0604020202020204" pitchFamily="34" charset="0"/>
              </a:rPr>
              <a:t>Training and Resource Development</a:t>
            </a:r>
            <a:endParaRPr lang="en-US" sz="2800" b="0" dirty="0">
              <a:latin typeface="Arial" panose="020B0604020202020204" pitchFamily="34" charset="0"/>
              <a:ea typeface="Calibri"/>
              <a:cs typeface="Arial" panose="020B0604020202020204" pitchFamily="34" charset="0"/>
            </a:endParaRPr>
          </a:p>
          <a:p>
            <a:endParaRPr lang="en-US" sz="2400" dirty="0">
              <a:ea typeface="Calibri"/>
              <a:cs typeface="Calibri"/>
            </a:endParaRPr>
          </a:p>
          <a:p>
            <a:endParaRPr lang="en-US" dirty="0"/>
          </a:p>
        </p:txBody>
      </p:sp>
    </p:spTree>
    <p:extLst>
      <p:ext uri="{BB962C8B-B14F-4D97-AF65-F5344CB8AC3E}">
        <p14:creationId xmlns:p14="http://schemas.microsoft.com/office/powerpoint/2010/main" val="807683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243" name="Title 1"/>
          <p:cNvSpPr>
            <a:spLocks noGrp="1"/>
          </p:cNvSpPr>
          <p:nvPr>
            <p:ph type="title" idx="4294967295"/>
          </p:nvPr>
        </p:nvSpPr>
        <p:spPr>
          <a:xfrm>
            <a:off x="381000" y="1676400"/>
            <a:ext cx="8458200" cy="609600"/>
          </a:xfrm>
        </p:spPr>
        <p:txBody>
          <a:bodyPr/>
          <a:lstStyle/>
          <a:p>
            <a:pPr eaLnBrk="1" hangingPunct="1"/>
            <a:r>
              <a:rPr lang="en-US" altLang="en-US" sz="2800" b="1" smtClean="0">
                <a:solidFill>
                  <a:srgbClr val="000000"/>
                </a:solidFill>
                <a:latin typeface="Arial" charset="0"/>
                <a:cs typeface="Arial" charset="0"/>
              </a:rPr>
              <a:t>Connection to State Systemic Improvement Plan (SSIP)</a:t>
            </a:r>
            <a:endParaRPr lang="en-US" altLang="en-US" sz="3200" b="1" smtClean="0">
              <a:latin typeface="Arial" charset="0"/>
              <a:cs typeface="Arial" charset="0"/>
            </a:endParaRPr>
          </a:p>
        </p:txBody>
      </p:sp>
      <p:sp>
        <p:nvSpPr>
          <p:cNvPr id="33796" name="Content Placeholder 3"/>
          <p:cNvSpPr>
            <a:spLocks noGrp="1" noChangeArrowheads="1"/>
          </p:cNvSpPr>
          <p:nvPr>
            <p:ph idx="4294967295"/>
          </p:nvPr>
        </p:nvSpPr>
        <p:spPr>
          <a:xfrm>
            <a:off x="307975" y="2590800"/>
            <a:ext cx="8531225" cy="3884613"/>
          </a:xfrm>
        </p:spPr>
        <p:txBody>
          <a:bodyPr/>
          <a:lstStyle/>
          <a:p>
            <a:pPr>
              <a:buFont typeface="Arial" panose="020B0604020202020204" pitchFamily="34" charset="0"/>
              <a:buBlip>
                <a:blip r:embed="rId3"/>
              </a:buBlip>
              <a:defRPr/>
            </a:pPr>
            <a:r>
              <a:rPr lang="en-US" altLang="en-US" sz="2400" dirty="0">
                <a:solidFill>
                  <a:prstClr val="black"/>
                </a:solidFill>
                <a:latin typeface="Arial" panose="020B0604020202020204" pitchFamily="34" charset="0"/>
                <a:cs typeface="Arial" panose="020B0604020202020204" pitchFamily="34" charset="0"/>
              </a:rPr>
              <a:t>Washington’s State identified Measurable Result (SiMR) area of focus has been identified by stakeholders as </a:t>
            </a:r>
            <a:r>
              <a:rPr lang="en-US" altLang="en-US" sz="2400" dirty="0" smtClean="0">
                <a:solidFill>
                  <a:prstClr val="black"/>
                </a:solidFill>
                <a:latin typeface="Arial" panose="020B0604020202020204" pitchFamily="34" charset="0"/>
                <a:cs typeface="Arial" panose="020B0604020202020204" pitchFamily="34" charset="0"/>
              </a:rPr>
              <a:t>improving social-emotional </a:t>
            </a:r>
            <a:r>
              <a:rPr lang="en-US" altLang="en-US" sz="2400" dirty="0">
                <a:solidFill>
                  <a:prstClr val="black"/>
                </a:solidFill>
                <a:latin typeface="Arial" panose="020B0604020202020204" pitchFamily="34" charset="0"/>
                <a:cs typeface="Arial" panose="020B0604020202020204" pitchFamily="34" charset="0"/>
              </a:rPr>
              <a:t>skills </a:t>
            </a:r>
          </a:p>
          <a:p>
            <a:pPr marL="0" indent="0">
              <a:buFont typeface="Arial" panose="020B0604020202020204" pitchFamily="34" charset="0"/>
              <a:buNone/>
              <a:defRPr/>
            </a:pPr>
            <a:endParaRPr lang="en-US" altLang="en-US" sz="2400" dirty="0">
              <a:solidFill>
                <a:prstClr val="black"/>
              </a:solidFill>
              <a:latin typeface="Arial" panose="020B0604020202020204" pitchFamily="34" charset="0"/>
              <a:cs typeface="Arial" panose="020B0604020202020204" pitchFamily="34" charset="0"/>
            </a:endParaRPr>
          </a:p>
          <a:p>
            <a:pPr>
              <a:buFont typeface="Arial" panose="020B0604020202020204" pitchFamily="34" charset="0"/>
              <a:buBlip>
                <a:blip r:embed="rId3"/>
              </a:buBlip>
              <a:defRPr/>
            </a:pPr>
            <a:r>
              <a:rPr lang="en-US" altLang="en-US" sz="2400" dirty="0">
                <a:solidFill>
                  <a:prstClr val="black"/>
                </a:solidFill>
                <a:latin typeface="Arial" panose="020B0604020202020204" pitchFamily="34" charset="0"/>
                <a:cs typeface="Arial" panose="020B0604020202020204" pitchFamily="34" charset="0"/>
              </a:rPr>
              <a:t>COS Training Modules will support data quality improvement efforts for each global child outcome area</a:t>
            </a:r>
          </a:p>
          <a:p>
            <a:pPr marL="0" indent="0">
              <a:buFont typeface="Arial" panose="020B0604020202020204" pitchFamily="34" charset="0"/>
              <a:buNone/>
              <a:defRPr/>
            </a:pPr>
            <a:endParaRPr lang="en-US" altLang="en-US" sz="2400" dirty="0">
              <a:solidFill>
                <a:prstClr val="black"/>
              </a:solidFill>
              <a:latin typeface="Arial" panose="020B0604020202020204" pitchFamily="34" charset="0"/>
              <a:cs typeface="Arial" panose="020B0604020202020204" pitchFamily="34" charset="0"/>
            </a:endParaRPr>
          </a:p>
          <a:p>
            <a:pPr>
              <a:buFont typeface="Arial" panose="020B0604020202020204" pitchFamily="34" charset="0"/>
              <a:buBlip>
                <a:blip r:embed="rId3"/>
              </a:buBlip>
              <a:defRPr/>
            </a:pPr>
            <a:r>
              <a:rPr lang="en-US" altLang="en-US" sz="2400" dirty="0">
                <a:solidFill>
                  <a:prstClr val="black"/>
                </a:solidFill>
                <a:latin typeface="Arial" panose="020B0604020202020204" pitchFamily="34" charset="0"/>
                <a:cs typeface="Arial" panose="020B0604020202020204" pitchFamily="34" charset="0"/>
              </a:rPr>
              <a:t>Ultimately assist in improving child outcomes     </a:t>
            </a:r>
          </a:p>
          <a:p>
            <a:pPr marL="0" indent="0">
              <a:buFont typeface="Arial" panose="020B0604020202020204" pitchFamily="34" charset="0"/>
              <a:buNone/>
              <a:defRPr/>
            </a:pPr>
            <a:endParaRPr lang="en-US" altLang="en-US" sz="2800" dirty="0" smtClean="0">
              <a:latin typeface="Arial" panose="020B0604020202020204" pitchFamily="34" charset="0"/>
              <a:cs typeface="Arial" panose="020B0604020202020204" pitchFamily="34" charset="0"/>
            </a:endParaRPr>
          </a:p>
        </p:txBody>
      </p:sp>
      <p:sp>
        <p:nvSpPr>
          <p:cNvPr id="10245"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10246" name="Picture 10" descr="DEL_logo_color_m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descr="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0" y="5410200"/>
            <a:ext cx="13477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523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1267" name="Title 4"/>
          <p:cNvSpPr>
            <a:spLocks noGrp="1"/>
          </p:cNvSpPr>
          <p:nvPr>
            <p:ph type="title"/>
          </p:nvPr>
        </p:nvSpPr>
        <p:spPr/>
        <p:txBody>
          <a:bodyPr/>
          <a:lstStyle/>
          <a:p>
            <a:endParaRPr lang="en-US" altLang="en-US" smtClean="0"/>
          </a:p>
        </p:txBody>
      </p:sp>
      <p:sp>
        <p:nvSpPr>
          <p:cNvPr id="11268" name="Content Placeholder 5"/>
          <p:cNvSpPr>
            <a:spLocks noGrp="1"/>
          </p:cNvSpPr>
          <p:nvPr>
            <p:ph idx="1"/>
          </p:nvPr>
        </p:nvSpPr>
        <p:spPr/>
        <p:txBody>
          <a:bodyPr/>
          <a:lstStyle/>
          <a:p>
            <a:pPr marL="0" indent="0" algn="ctr">
              <a:buFont typeface="Arial" charset="0"/>
              <a:buNone/>
            </a:pPr>
            <a:endParaRPr lang="en-US" altLang="en-US" b="1" smtClean="0"/>
          </a:p>
          <a:p>
            <a:pPr marL="0" indent="0" algn="ctr">
              <a:buFont typeface="Arial" charset="0"/>
              <a:buNone/>
            </a:pPr>
            <a:endParaRPr lang="en-US" altLang="en-US" b="1" smtClean="0"/>
          </a:p>
          <a:p>
            <a:pPr marL="0" indent="0" algn="ctr">
              <a:buFont typeface="Arial" charset="0"/>
              <a:buNone/>
            </a:pPr>
            <a:r>
              <a:rPr lang="en-US" altLang="en-US" b="1" smtClean="0"/>
              <a:t>Brief Tour of COS Training Modules</a:t>
            </a:r>
          </a:p>
        </p:txBody>
      </p:sp>
      <p:sp>
        <p:nvSpPr>
          <p:cNvPr id="11269"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11270" name="Picture 10" descr="DEL_logo_color_m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http://www.del.wa.gov/img/random/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43800" y="5013325"/>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683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2291" name="Title 1"/>
          <p:cNvSpPr>
            <a:spLocks noGrp="1"/>
          </p:cNvSpPr>
          <p:nvPr>
            <p:ph type="title"/>
          </p:nvPr>
        </p:nvSpPr>
        <p:spPr/>
        <p:txBody>
          <a:bodyPr/>
          <a:lstStyle/>
          <a:p>
            <a:endParaRPr lang="en-US" altLang="en-US" smtClean="0"/>
          </a:p>
        </p:txBody>
      </p:sp>
      <p:sp>
        <p:nvSpPr>
          <p:cNvPr id="25604" name="Content Placeholder 3"/>
          <p:cNvSpPr>
            <a:spLocks noGrp="1" noChangeArrowheads="1"/>
          </p:cNvSpPr>
          <p:nvPr>
            <p:ph idx="4294967295"/>
          </p:nvPr>
        </p:nvSpPr>
        <p:spPr>
          <a:xfrm>
            <a:off x="304800" y="1692275"/>
            <a:ext cx="8534400" cy="4802188"/>
          </a:xfrm>
        </p:spPr>
        <p:txBody>
          <a:bodyPr/>
          <a:lstStyle/>
          <a:p>
            <a:pPr marL="0" indent="0" algn="ctr">
              <a:buFont typeface="Arial" panose="020B0604020202020204" pitchFamily="34" charset="0"/>
              <a:buNone/>
              <a:defRPr/>
            </a:pPr>
            <a:r>
              <a:rPr lang="en-US" altLang="en-US" sz="2800" b="1" dirty="0" smtClean="0">
                <a:latin typeface="Arial" panose="020B0604020202020204" pitchFamily="34" charset="0"/>
                <a:cs typeface="Arial" panose="020B0604020202020204" pitchFamily="34" charset="0"/>
              </a:rPr>
              <a:t>Topics of the Six Training Modules </a:t>
            </a:r>
          </a:p>
          <a:p>
            <a:pPr marL="0" indent="0" algn="ctr">
              <a:buFont typeface="Arial" panose="020B0604020202020204" pitchFamily="34" charset="0"/>
              <a:buNone/>
              <a:defRPr/>
            </a:pPr>
            <a:endParaRPr lang="en-US" altLang="en-US" sz="1000" b="1" dirty="0" smtClean="0">
              <a:latin typeface="Arial" panose="020B0604020202020204" pitchFamily="34" charset="0"/>
              <a:cs typeface="Arial" panose="020B0604020202020204" pitchFamily="34" charset="0"/>
            </a:endParaRPr>
          </a:p>
          <a:p>
            <a:pPr>
              <a:buFont typeface="Arial" panose="020B0604020202020204" pitchFamily="34" charset="0"/>
              <a:buBlip>
                <a:blip r:embed="rId3"/>
              </a:buBlip>
              <a:defRPr/>
            </a:pPr>
            <a:r>
              <a:rPr lang="en-US" altLang="en-US" sz="2400" dirty="0" smtClean="0">
                <a:latin typeface="Arial" panose="020B0604020202020204" pitchFamily="34" charset="0"/>
                <a:cs typeface="Arial" panose="020B0604020202020204" pitchFamily="34" charset="0"/>
              </a:rPr>
              <a:t>Module 1: Setting the Stage--Global Child Outcomes and the Summary of Functional Performance (SFP)</a:t>
            </a:r>
          </a:p>
          <a:p>
            <a:pPr marL="0"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a:buFont typeface="Arial" panose="020B0604020202020204" pitchFamily="34" charset="0"/>
              <a:buBlip>
                <a:blip r:embed="rId3"/>
              </a:buBlip>
              <a:defRPr/>
            </a:pPr>
            <a:r>
              <a:rPr lang="en-US" altLang="en-US" sz="2400" dirty="0" smtClean="0">
                <a:latin typeface="Arial" panose="020B0604020202020204" pitchFamily="34" charset="0"/>
                <a:cs typeface="Arial" panose="020B0604020202020204" pitchFamily="34" charset="0"/>
              </a:rPr>
              <a:t>Module 2: Learning More About the SFP and COS Rating</a:t>
            </a:r>
          </a:p>
          <a:p>
            <a:pPr marL="0"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a:buFont typeface="Arial" panose="020B0604020202020204" pitchFamily="34" charset="0"/>
              <a:buBlip>
                <a:blip r:embed="rId3"/>
              </a:buBlip>
              <a:defRPr/>
            </a:pPr>
            <a:r>
              <a:rPr lang="en-US" altLang="en-US" sz="2400" dirty="0" smtClean="0">
                <a:latin typeface="Arial" panose="020B0604020202020204" pitchFamily="34" charset="0"/>
                <a:cs typeface="Arial" panose="020B0604020202020204" pitchFamily="34" charset="0"/>
              </a:rPr>
              <a:t>Module 3: Essential Knowledge for Completing SFP and COS Rating</a:t>
            </a:r>
          </a:p>
          <a:p>
            <a:pPr marL="0"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a:buFont typeface="Arial" panose="020B0604020202020204" pitchFamily="34" charset="0"/>
              <a:buBlip>
                <a:blip r:embed="rId3"/>
              </a:buBlip>
              <a:defRPr/>
            </a:pPr>
            <a:r>
              <a:rPr lang="en-US" altLang="en-US" sz="2400" dirty="0" smtClean="0">
                <a:latin typeface="Arial" panose="020B0604020202020204" pitchFamily="34" charset="0"/>
                <a:cs typeface="Arial" panose="020B0604020202020204" pitchFamily="34" charset="0"/>
              </a:rPr>
              <a:t>Module 4: Guidance for Completing the SFP and COS COS Rating Within the Team Process</a:t>
            </a:r>
          </a:p>
        </p:txBody>
      </p:sp>
      <p:sp>
        <p:nvSpPr>
          <p:cNvPr id="12293"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12294" name="Picture 10" descr="DEL_logo_color_m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51763" y="5549900"/>
            <a:ext cx="13160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332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3315" name="Title 1"/>
          <p:cNvSpPr>
            <a:spLocks noGrp="1"/>
          </p:cNvSpPr>
          <p:nvPr>
            <p:ph type="title"/>
          </p:nvPr>
        </p:nvSpPr>
        <p:spPr/>
        <p:txBody>
          <a:bodyPr/>
          <a:lstStyle/>
          <a:p>
            <a:endParaRPr lang="en-US" altLang="en-US" smtClean="0"/>
          </a:p>
        </p:txBody>
      </p:sp>
      <p:sp>
        <p:nvSpPr>
          <p:cNvPr id="13316" name="Content Placeholder 3"/>
          <p:cNvSpPr>
            <a:spLocks noGrp="1" noChangeArrowheads="1"/>
          </p:cNvSpPr>
          <p:nvPr>
            <p:ph idx="4294967295"/>
          </p:nvPr>
        </p:nvSpPr>
        <p:spPr>
          <a:xfrm>
            <a:off x="0" y="2362200"/>
            <a:ext cx="7924800" cy="3352800"/>
          </a:xfrm>
        </p:spPr>
        <p:txBody>
          <a:bodyPr/>
          <a:lstStyle/>
          <a:p>
            <a:pPr marL="0" indent="0">
              <a:buFont typeface="Arial" charset="0"/>
              <a:buNone/>
            </a:pPr>
            <a:endParaRPr lang="en-US" altLang="en-US" smtClean="0">
              <a:latin typeface="Arial" charset="0"/>
              <a:cs typeface="Arial" charset="0"/>
            </a:endParaRPr>
          </a:p>
          <a:p>
            <a:pPr marL="0" indent="0">
              <a:buFont typeface="Arial" charset="0"/>
              <a:buNone/>
            </a:pPr>
            <a:endParaRPr lang="en-US" altLang="en-US" smtClean="0">
              <a:latin typeface="Arial" charset="0"/>
              <a:cs typeface="Arial" charset="0"/>
            </a:endParaRPr>
          </a:p>
        </p:txBody>
      </p:sp>
      <p:sp>
        <p:nvSpPr>
          <p:cNvPr id="13317"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13318" name="Picture 10" descr="DEL_logo_color_m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3"/>
          <p:cNvSpPr txBox="1">
            <a:spLocks noChangeArrowheads="1"/>
          </p:cNvSpPr>
          <p:nvPr/>
        </p:nvSpPr>
        <p:spPr bwMode="auto">
          <a:xfrm>
            <a:off x="457200" y="1600200"/>
            <a:ext cx="78597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anose="020B0604020202020204" pitchFamily="34" charset="0"/>
              <a:buNone/>
              <a:defRPr/>
            </a:pPr>
            <a:r>
              <a:rPr lang="en-US" altLang="en-US" b="1" dirty="0">
                <a:solidFill>
                  <a:prstClr val="black"/>
                </a:solidFill>
                <a:latin typeface="Arial" panose="020B0604020202020204" pitchFamily="34" charset="0"/>
                <a:cs typeface="Arial" panose="020B0604020202020204" pitchFamily="34" charset="0"/>
              </a:rPr>
              <a:t>Topics of the Six Training </a:t>
            </a:r>
            <a:r>
              <a:rPr lang="en-US" altLang="en-US" b="1" dirty="0" smtClean="0">
                <a:solidFill>
                  <a:prstClr val="black"/>
                </a:solidFill>
                <a:latin typeface="Arial" panose="020B0604020202020204" pitchFamily="34" charset="0"/>
                <a:cs typeface="Arial" panose="020B0604020202020204" pitchFamily="34" charset="0"/>
              </a:rPr>
              <a:t>Modules (con’t.) </a:t>
            </a:r>
            <a:endParaRPr lang="en-US" altLang="en-US" b="1" dirty="0">
              <a:solidFill>
                <a:prstClr val="black"/>
              </a:solidFill>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US" altLang="en-US" sz="1000" dirty="0" smtClean="0">
              <a:solidFill>
                <a:prstClr val="black"/>
              </a:solidFill>
              <a:latin typeface="Arial" panose="020B0604020202020204" pitchFamily="34" charset="0"/>
              <a:cs typeface="Arial" panose="020B0604020202020204" pitchFamily="34" charset="0"/>
            </a:endParaRPr>
          </a:p>
          <a:p>
            <a:pPr>
              <a:buFont typeface="Arial" panose="020B0604020202020204" pitchFamily="34" charset="0"/>
              <a:buBlip>
                <a:blip r:embed="rId4"/>
              </a:buBlip>
              <a:defRPr/>
            </a:pPr>
            <a:r>
              <a:rPr lang="en-US" altLang="en-US" sz="2400" dirty="0" smtClean="0">
                <a:solidFill>
                  <a:prstClr val="black"/>
                </a:solidFill>
                <a:latin typeface="Arial" panose="020B0604020202020204" pitchFamily="34" charset="0"/>
                <a:cs typeface="Arial" panose="020B0604020202020204" pitchFamily="34" charset="0"/>
              </a:rPr>
              <a:t>Module 5: Understanding Age-expected Child Development, Developmental Trajectories, and Progress</a:t>
            </a:r>
          </a:p>
          <a:p>
            <a:pPr marL="0" indent="0">
              <a:buFont typeface="Arial" panose="020B0604020202020204" pitchFamily="34" charset="0"/>
              <a:buNone/>
              <a:defRPr/>
            </a:pPr>
            <a:endParaRPr lang="en-US" altLang="en-US" sz="2400" dirty="0" smtClean="0">
              <a:solidFill>
                <a:prstClr val="black"/>
              </a:solidFill>
              <a:latin typeface="Arial" panose="020B0604020202020204" pitchFamily="34" charset="0"/>
              <a:cs typeface="Arial" panose="020B0604020202020204" pitchFamily="34" charset="0"/>
            </a:endParaRPr>
          </a:p>
          <a:p>
            <a:pPr>
              <a:buFont typeface="Arial" panose="020B0604020202020204" pitchFamily="34" charset="0"/>
              <a:buBlip>
                <a:blip r:embed="rId4"/>
              </a:buBlip>
              <a:defRPr/>
            </a:pPr>
            <a:r>
              <a:rPr lang="en-US" altLang="en-US" sz="2400" dirty="0" smtClean="0">
                <a:solidFill>
                  <a:prstClr val="black"/>
                </a:solidFill>
                <a:latin typeface="Arial" panose="020B0604020202020204" pitchFamily="34" charset="0"/>
                <a:cs typeface="Arial" panose="020B0604020202020204" pitchFamily="34" charset="0"/>
              </a:rPr>
              <a:t>Module 6: Using COS Data to Inform Program Improvement at all Levels</a:t>
            </a:r>
          </a:p>
          <a:p>
            <a:pPr marL="0" indent="0">
              <a:buFont typeface="Arial" panose="020B0604020202020204" pitchFamily="34" charset="0"/>
              <a:buNone/>
              <a:defRPr/>
            </a:pPr>
            <a:endParaRPr lang="en-US" altLang="en-US" sz="280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altLang="en-US" sz="2400" dirty="0" smtClean="0">
                <a:solidFill>
                  <a:prstClr val="black"/>
                </a:solidFill>
                <a:latin typeface="Arial" panose="020B0604020202020204" pitchFamily="34" charset="0"/>
                <a:cs typeface="Arial" panose="020B0604020202020204" pitchFamily="34" charset="0"/>
              </a:rPr>
              <a:t>Each training module is 40-50 minutes in length</a:t>
            </a:r>
          </a:p>
          <a:p>
            <a:pPr marL="457200" lvl="1" indent="0">
              <a:buFont typeface="Arial" panose="020B0604020202020204" pitchFamily="34" charset="0"/>
              <a:buNone/>
              <a:defRPr/>
            </a:pPr>
            <a:endParaRPr lang="en-US" altLang="en-US" dirty="0" smtClean="0">
              <a:solidFill>
                <a:prstClr val="black"/>
              </a:solidFill>
              <a:latin typeface="Arial" panose="020B0604020202020204" pitchFamily="34" charset="0"/>
              <a:cs typeface="Arial" panose="020B0604020202020204" pitchFamily="34" charset="0"/>
            </a:endParaRPr>
          </a:p>
        </p:txBody>
      </p:sp>
      <p:pic>
        <p:nvPicPr>
          <p:cNvPr id="13320" name="Picture 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67600" y="4697413"/>
            <a:ext cx="1511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735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4339" name="Title 1"/>
          <p:cNvSpPr>
            <a:spLocks noGrp="1"/>
          </p:cNvSpPr>
          <p:nvPr>
            <p:ph type="title"/>
          </p:nvPr>
        </p:nvSpPr>
        <p:spPr/>
        <p:txBody>
          <a:bodyPr/>
          <a:lstStyle/>
          <a:p>
            <a:endParaRPr lang="en-US" altLang="en-US" smtClean="0"/>
          </a:p>
        </p:txBody>
      </p:sp>
      <p:sp>
        <p:nvSpPr>
          <p:cNvPr id="7" name="Content Placeholder 3"/>
          <p:cNvSpPr>
            <a:spLocks noGrp="1" noChangeArrowheads="1"/>
          </p:cNvSpPr>
          <p:nvPr>
            <p:ph idx="4294967295"/>
          </p:nvPr>
        </p:nvSpPr>
        <p:spPr>
          <a:xfrm>
            <a:off x="228600" y="1371600"/>
            <a:ext cx="8686800" cy="3505200"/>
          </a:xfrm>
        </p:spPr>
        <p:txBody>
          <a:bodyPr/>
          <a:lstStyle/>
          <a:p>
            <a:pPr marL="457200" lvl="1" indent="0" algn="ct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Selected Slide from </a:t>
            </a:r>
            <a:r>
              <a:rPr lang="en-US" altLang="en-US" b="1" dirty="0" smtClean="0">
                <a:latin typeface="Arial" panose="020B0604020202020204" pitchFamily="34" charset="0"/>
                <a:cs typeface="Arial" panose="020B0604020202020204" pitchFamily="34" charset="0"/>
              </a:rPr>
              <a:t>Modules</a:t>
            </a:r>
            <a:endParaRPr lang="en-US" altLang="en-US" dirty="0" smtClean="0">
              <a:latin typeface="Arial" panose="020B0604020202020204" pitchFamily="34" charset="0"/>
              <a:cs typeface="Arial" panose="020B0604020202020204" pitchFamily="34" charset="0"/>
            </a:endParaRPr>
          </a:p>
          <a:p>
            <a:pPr marL="457200" lvl="1" indent="0" algn="ctr">
              <a:buFont typeface="Arial" panose="020B0604020202020204" pitchFamily="34" charset="0"/>
              <a:buNone/>
              <a:defRPr/>
            </a:pPr>
            <a:endParaRPr lang="en-US" altLang="en-US" sz="1000"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r>
              <a:rPr lang="en-US" altLang="en-US" sz="2400" dirty="0" smtClean="0">
                <a:latin typeface="Arial" panose="020B0604020202020204" pitchFamily="34" charset="0"/>
                <a:cs typeface="Arial" panose="020B0604020202020204" pitchFamily="34" charset="0"/>
              </a:rPr>
              <a:t>Examples </a:t>
            </a:r>
            <a:r>
              <a:rPr lang="en-US" altLang="en-US" sz="2400" dirty="0">
                <a:latin typeface="Arial" panose="020B0604020202020204" pitchFamily="34" charset="0"/>
                <a:cs typeface="Arial" panose="020B0604020202020204" pitchFamily="34" charset="0"/>
              </a:rPr>
              <a:t>of kinds of questions data can help you answer… </a:t>
            </a:r>
          </a:p>
          <a:p>
            <a:pPr marL="457200" lvl="1" indent="0">
              <a:buFont typeface="Arial" panose="020B0604020202020204" pitchFamily="34" charset="0"/>
              <a:buNone/>
              <a:defRPr/>
            </a:pPr>
            <a:endParaRPr lang="en-US" altLang="en-US" sz="1000" dirty="0">
              <a:latin typeface="Arial" panose="020B0604020202020204" pitchFamily="34" charset="0"/>
              <a:cs typeface="Arial" panose="020B0604020202020204" pitchFamily="34" charset="0"/>
            </a:endParaRPr>
          </a:p>
          <a:p>
            <a:pPr marL="796925" lvl="1" indent="-339725">
              <a:buFont typeface="Arial" charset="0"/>
              <a:buBlip>
                <a:blip r:embed="rId3"/>
              </a:buBlip>
              <a:defRPr/>
            </a:pPr>
            <a:r>
              <a:rPr lang="en-US" altLang="en-US" sz="2400" dirty="0" smtClean="0">
                <a:latin typeface="Arial" panose="020B0604020202020204" pitchFamily="34" charset="0"/>
                <a:cs typeface="Arial" panose="020B0604020202020204" pitchFamily="34" charset="0"/>
              </a:rPr>
              <a:t>Does </a:t>
            </a:r>
            <a:r>
              <a:rPr lang="en-US" altLang="en-US" sz="2400" dirty="0">
                <a:latin typeface="Arial" panose="020B0604020202020204" pitchFamily="34" charset="0"/>
                <a:cs typeface="Arial" panose="020B0604020202020204" pitchFamily="34" charset="0"/>
              </a:rPr>
              <a:t>our program serve some </a:t>
            </a:r>
            <a:r>
              <a:rPr lang="en-US" altLang="en-US" sz="2400" dirty="0" smtClean="0">
                <a:latin typeface="Arial" panose="020B0604020202020204" pitchFamily="34" charset="0"/>
                <a:cs typeface="Arial" panose="020B0604020202020204" pitchFamily="34" charset="0"/>
              </a:rPr>
              <a:t>children and families </a:t>
            </a:r>
            <a:r>
              <a:rPr lang="en-US" altLang="en-US" sz="2400" dirty="0">
                <a:latin typeface="Arial" panose="020B0604020202020204" pitchFamily="34" charset="0"/>
                <a:cs typeface="Arial" panose="020B0604020202020204" pitchFamily="34" charset="0"/>
              </a:rPr>
              <a:t>more effectively than others? </a:t>
            </a:r>
          </a:p>
          <a:p>
            <a:pPr marL="796925" lvl="1" indent="-339725">
              <a:buFont typeface="Arial" charset="0"/>
              <a:buBlip>
                <a:blip r:embed="rId3"/>
              </a:buBlip>
              <a:defRPr/>
            </a:pPr>
            <a:r>
              <a:rPr lang="en-US" altLang="en-US" sz="2400" dirty="0" smtClean="0">
                <a:latin typeface="Arial" panose="020B0604020202020204" pitchFamily="34" charset="0"/>
                <a:cs typeface="Arial" panose="020B0604020202020204" pitchFamily="34" charset="0"/>
              </a:rPr>
              <a:t>Do </a:t>
            </a:r>
            <a:r>
              <a:rPr lang="en-US" altLang="en-US" sz="2400" dirty="0">
                <a:latin typeface="Arial" panose="020B0604020202020204" pitchFamily="34" charset="0"/>
                <a:cs typeface="Arial" panose="020B0604020202020204" pitchFamily="34" charset="0"/>
              </a:rPr>
              <a:t>child outcomes differ across local programs or service areas? </a:t>
            </a:r>
          </a:p>
          <a:p>
            <a:pPr marL="796925" lvl="1" indent="-339725">
              <a:buFont typeface="Arial" charset="0"/>
              <a:buBlip>
                <a:blip r:embed="rId3"/>
              </a:buBlip>
              <a:defRPr/>
            </a:pPr>
            <a:r>
              <a:rPr lang="en-US" altLang="en-US" sz="2400" dirty="0" smtClean="0">
                <a:latin typeface="Arial" panose="020B0604020202020204" pitchFamily="34" charset="0"/>
                <a:cs typeface="Arial" panose="020B0604020202020204" pitchFamily="34" charset="0"/>
              </a:rPr>
              <a:t>Do </a:t>
            </a:r>
            <a:r>
              <a:rPr lang="en-US" altLang="en-US" sz="2400" dirty="0">
                <a:latin typeface="Arial" panose="020B0604020202020204" pitchFamily="34" charset="0"/>
                <a:cs typeface="Arial" panose="020B0604020202020204" pitchFamily="34" charset="0"/>
              </a:rPr>
              <a:t>child outcomes differ across programs with different intervention </a:t>
            </a:r>
            <a:r>
              <a:rPr lang="en-US" altLang="en-US" sz="2400" dirty="0" smtClean="0">
                <a:latin typeface="Arial" panose="020B0604020202020204" pitchFamily="34" charset="0"/>
                <a:cs typeface="Arial" panose="020B0604020202020204" pitchFamily="34" charset="0"/>
              </a:rPr>
              <a:t>approaches </a:t>
            </a:r>
            <a:r>
              <a:rPr lang="en-US" altLang="en-US" sz="2400" dirty="0">
                <a:latin typeface="Arial" panose="020B0604020202020204" pitchFamily="34" charset="0"/>
                <a:cs typeface="Arial" panose="020B0604020202020204" pitchFamily="34" charset="0"/>
              </a:rPr>
              <a:t>or service features? </a:t>
            </a:r>
          </a:p>
          <a:p>
            <a:pPr marL="796925" lvl="1" indent="-339725">
              <a:buFont typeface="Arial" charset="0"/>
              <a:buBlip>
                <a:blip r:embed="rId3"/>
              </a:buBlip>
              <a:defRPr/>
            </a:pPr>
            <a:r>
              <a:rPr lang="en-US" altLang="en-US" sz="2400" dirty="0" smtClean="0">
                <a:latin typeface="Arial" panose="020B0604020202020204" pitchFamily="34" charset="0"/>
                <a:cs typeface="Arial" panose="020B0604020202020204" pitchFamily="34" charset="0"/>
              </a:rPr>
              <a:t>Are </a:t>
            </a:r>
            <a:r>
              <a:rPr lang="en-US" altLang="en-US" sz="2400" dirty="0">
                <a:latin typeface="Arial" panose="020B0604020202020204" pitchFamily="34" charset="0"/>
                <a:cs typeface="Arial" panose="020B0604020202020204" pitchFamily="34" charset="0"/>
              </a:rPr>
              <a:t>trends over time showing gradual increases in rates of progress and child </a:t>
            </a:r>
            <a:r>
              <a:rPr lang="en-US" altLang="en-US" sz="2400" dirty="0" smtClean="0">
                <a:latin typeface="Arial" panose="020B0604020202020204" pitchFamily="34" charset="0"/>
                <a:cs typeface="Arial" panose="020B0604020202020204" pitchFamily="34" charset="0"/>
              </a:rPr>
              <a:t>achievement</a:t>
            </a:r>
            <a:r>
              <a:rPr lang="en-US" altLang="en-US" sz="2400" dirty="0">
                <a:latin typeface="Arial" panose="020B0604020202020204" pitchFamily="34" charset="0"/>
                <a:cs typeface="Arial" panose="020B0604020202020204" pitchFamily="34" charset="0"/>
              </a:rPr>
              <a:t>?</a:t>
            </a:r>
          </a:p>
        </p:txBody>
      </p:sp>
      <p:pic>
        <p:nvPicPr>
          <p:cNvPr id="14341" name="Picture 10" descr="DEL_logo_color_m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931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5363" name="Title 1"/>
          <p:cNvSpPr>
            <a:spLocks noGrp="1"/>
          </p:cNvSpPr>
          <p:nvPr>
            <p:ph type="title" idx="4294967295"/>
          </p:nvPr>
        </p:nvSpPr>
        <p:spPr>
          <a:xfrm>
            <a:off x="304800" y="1371600"/>
            <a:ext cx="8229600" cy="533400"/>
          </a:xfrm>
        </p:spPr>
        <p:txBody>
          <a:bodyPr/>
          <a:lstStyle/>
          <a:p>
            <a:pPr eaLnBrk="1" hangingPunct="1"/>
            <a:r>
              <a:rPr lang="en-US" altLang="en-US" sz="2800" b="1" smtClean="0">
                <a:latin typeface="Arial" charset="0"/>
                <a:cs typeface="Arial" charset="0"/>
              </a:rPr>
              <a:t>Selected Slide from Modules</a:t>
            </a:r>
          </a:p>
        </p:txBody>
      </p:sp>
      <p:sp>
        <p:nvSpPr>
          <p:cNvPr id="28676" name="Content Placeholder 3"/>
          <p:cNvSpPr>
            <a:spLocks noGrp="1" noChangeArrowheads="1"/>
          </p:cNvSpPr>
          <p:nvPr>
            <p:ph idx="4294967295"/>
          </p:nvPr>
        </p:nvSpPr>
        <p:spPr>
          <a:xfrm>
            <a:off x="304800" y="2057400"/>
            <a:ext cx="8534400" cy="3657600"/>
          </a:xfrm>
        </p:spPr>
        <p:txBody>
          <a:bodyPr/>
          <a:lstStyle/>
          <a:p>
            <a:pPr marL="0" indent="0">
              <a:buFont typeface="Arial" panose="020B0604020202020204" pitchFamily="34" charset="0"/>
              <a:buNone/>
              <a:defRPr/>
            </a:pPr>
            <a:r>
              <a:rPr lang="en-US" altLang="en-US" sz="2400" dirty="0" smtClean="0">
                <a:latin typeface="Arial" panose="020B0604020202020204" pitchFamily="34" charset="0"/>
                <a:cs typeface="Arial" panose="020B0604020202020204" pitchFamily="34" charset="0"/>
              </a:rPr>
              <a:t>Expectations around using SFP data</a:t>
            </a:r>
          </a:p>
          <a:p>
            <a:pPr marL="0"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a:buFont typeface="Arial" panose="020B0604020202020204" pitchFamily="34" charset="0"/>
              <a:buBlip>
                <a:blip r:embed="rId3"/>
              </a:buBlip>
              <a:defRPr/>
            </a:pPr>
            <a:r>
              <a:rPr lang="en-US" altLang="en-US" sz="2400" dirty="0" smtClean="0">
                <a:latin typeface="Arial" panose="020B0604020202020204" pitchFamily="34" charset="0"/>
                <a:cs typeface="Arial" panose="020B0604020202020204" pitchFamily="34" charset="0"/>
              </a:rPr>
              <a:t>Professionals should know how the SFP relates to COS data and why it matters.</a:t>
            </a:r>
          </a:p>
          <a:p>
            <a:pPr>
              <a:buFont typeface="Arial" panose="020B0604020202020204" pitchFamily="34" charset="0"/>
              <a:buBlip>
                <a:blip r:embed="rId3"/>
              </a:buBlip>
              <a:defRPr/>
            </a:pPr>
            <a:r>
              <a:rPr lang="en-US" altLang="en-US" sz="2400" dirty="0" smtClean="0">
                <a:latin typeface="Arial" panose="020B0604020202020204" pitchFamily="34" charset="0"/>
                <a:cs typeface="Arial" panose="020B0604020202020204" pitchFamily="34" charset="0"/>
              </a:rPr>
              <a:t>Reviewing evidence, making inferences, and identifying actions should be an ongoing part of the program’s continuous improvement cycle and part of ongoing activities with community stakeholders, funders, and staff. </a:t>
            </a:r>
          </a:p>
          <a:p>
            <a:pPr>
              <a:buFont typeface="Arial" panose="020B0604020202020204" pitchFamily="34" charset="0"/>
              <a:buBlip>
                <a:blip r:embed="rId3"/>
              </a:buBlip>
              <a:defRPr/>
            </a:pPr>
            <a:r>
              <a:rPr lang="en-US" altLang="en-US" sz="2400" dirty="0" smtClean="0">
                <a:latin typeface="Arial" panose="020B0604020202020204" pitchFamily="34" charset="0"/>
                <a:cs typeface="Arial" panose="020B0604020202020204" pitchFamily="34" charset="0"/>
              </a:rPr>
              <a:t>Data should be incorporated into reports and improvement plans should be based on data whenever providing information for accountability.</a:t>
            </a:r>
          </a:p>
        </p:txBody>
      </p:sp>
      <p:sp>
        <p:nvSpPr>
          <p:cNvPr id="15365" name="Footer Placeholder 8"/>
          <p:cNvSpPr txBox="1">
            <a:spLocks noGrp="1"/>
          </p:cNvSpPr>
          <p:nvPr/>
        </p:nvSpPr>
        <p:spPr bwMode="auto">
          <a:xfrm>
            <a:off x="304800" y="64008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15366" name="Picture 10" descr="DEL_logo_color_m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258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387" name="Title 1"/>
          <p:cNvSpPr>
            <a:spLocks noGrp="1"/>
          </p:cNvSpPr>
          <p:nvPr>
            <p:ph type="title" idx="4294967295"/>
          </p:nvPr>
        </p:nvSpPr>
        <p:spPr>
          <a:xfrm>
            <a:off x="304800" y="1371600"/>
            <a:ext cx="8229600" cy="685800"/>
          </a:xfrm>
        </p:spPr>
        <p:txBody>
          <a:bodyPr/>
          <a:lstStyle/>
          <a:p>
            <a:pPr eaLnBrk="1" hangingPunct="1"/>
            <a:r>
              <a:rPr lang="en-US" altLang="en-US" sz="2800" b="1" smtClean="0">
                <a:latin typeface="Arial" charset="0"/>
                <a:cs typeface="Arial" charset="0"/>
              </a:rPr>
              <a:t>Selected Slide from Modules</a:t>
            </a:r>
          </a:p>
        </p:txBody>
      </p:sp>
      <p:sp>
        <p:nvSpPr>
          <p:cNvPr id="28676" name="Content Placeholder 3"/>
          <p:cNvSpPr>
            <a:spLocks noGrp="1" noChangeArrowheads="1"/>
          </p:cNvSpPr>
          <p:nvPr>
            <p:ph idx="4294967295"/>
          </p:nvPr>
        </p:nvSpPr>
        <p:spPr>
          <a:xfrm>
            <a:off x="381000" y="2209800"/>
            <a:ext cx="8305800" cy="3886200"/>
          </a:xfrm>
        </p:spPr>
        <p:txBody>
          <a:bodyPr/>
          <a:lstStyle/>
          <a:p>
            <a:pPr marL="0" indent="0" algn="ctr">
              <a:buFont typeface="Arial" panose="020B0604020202020204" pitchFamily="34" charset="0"/>
              <a:buNone/>
              <a:defRPr/>
            </a:pPr>
            <a:r>
              <a:rPr lang="en-US" altLang="en-US" sz="2400" dirty="0" smtClean="0">
                <a:latin typeface="Arial" panose="020B0604020202020204" pitchFamily="34" charset="0"/>
                <a:cs typeface="Arial" panose="020B0604020202020204" pitchFamily="34" charset="0"/>
              </a:rPr>
              <a:t>Reflection</a:t>
            </a:r>
          </a:p>
          <a:p>
            <a:pPr marL="0" indent="0" algn="ctr">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a:buFont typeface="Wingdings" panose="05000000000000000000" pitchFamily="2" charset="2"/>
              <a:buChar char="Ø"/>
              <a:defRPr/>
            </a:pPr>
            <a:r>
              <a:rPr lang="en-US" altLang="en-US" sz="2400" dirty="0" smtClean="0">
                <a:latin typeface="Arial" panose="020B0604020202020204" pitchFamily="34" charset="0"/>
                <a:cs typeface="Arial" panose="020B0604020202020204" pitchFamily="34" charset="0"/>
              </a:rPr>
              <a:t>What do you most want to know about the outcomes for 	children you serve?</a:t>
            </a:r>
          </a:p>
          <a:p>
            <a:pPr marL="0" indent="0">
              <a:buFont typeface="Arial" panose="020B0604020202020204" pitchFamily="34" charset="0"/>
              <a:buNone/>
              <a:defRPr/>
            </a:pPr>
            <a:endParaRPr lang="en-US" altLang="en-US" sz="1050" dirty="0" smtClean="0">
              <a:latin typeface="Arial" panose="020B0604020202020204" pitchFamily="34" charset="0"/>
              <a:cs typeface="Arial" panose="020B0604020202020204" pitchFamily="34" charset="0"/>
            </a:endParaRPr>
          </a:p>
          <a:p>
            <a:pPr>
              <a:buFont typeface="Wingdings" panose="05000000000000000000" pitchFamily="2" charset="2"/>
              <a:buChar char="Ø"/>
              <a:defRPr/>
            </a:pPr>
            <a:r>
              <a:rPr lang="en-US" altLang="en-US" sz="2400" dirty="0" smtClean="0">
                <a:latin typeface="Arial" panose="020B0604020202020204" pitchFamily="34" charset="0"/>
                <a:cs typeface="Arial" panose="020B0604020202020204" pitchFamily="34" charset="0"/>
              </a:rPr>
              <a:t>How would you find it helpful to use your data?</a:t>
            </a:r>
          </a:p>
          <a:p>
            <a:pPr marL="0" indent="0">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a:buFont typeface="Wingdings" panose="05000000000000000000" pitchFamily="2" charset="2"/>
              <a:buChar char="Ø"/>
              <a:defRPr/>
            </a:pPr>
            <a:r>
              <a:rPr lang="en-US" altLang="en-US" sz="2400" dirty="0" smtClean="0">
                <a:latin typeface="Arial" panose="020B0604020202020204" pitchFamily="34" charset="0"/>
                <a:cs typeface="Arial" panose="020B0604020202020204" pitchFamily="34" charset="0"/>
              </a:rPr>
              <a:t>What supports do you need to be able to use your data 	more effectively?  Who can you talk with to access 	that support?</a:t>
            </a:r>
          </a:p>
        </p:txBody>
      </p:sp>
      <p:sp>
        <p:nvSpPr>
          <p:cNvPr id="16389"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16390" name="Picture 10" descr="DEL_logo_color_m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091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716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7411" name="Title 1"/>
          <p:cNvSpPr>
            <a:spLocks noGrp="1"/>
          </p:cNvSpPr>
          <p:nvPr>
            <p:ph type="title" idx="4294967295"/>
          </p:nvPr>
        </p:nvSpPr>
        <p:spPr>
          <a:xfrm>
            <a:off x="381000" y="1371600"/>
            <a:ext cx="8229600" cy="838200"/>
          </a:xfrm>
        </p:spPr>
        <p:txBody>
          <a:bodyPr/>
          <a:lstStyle/>
          <a:p>
            <a:pPr eaLnBrk="1" hangingPunct="1"/>
            <a:r>
              <a:rPr lang="en-US" altLang="en-US" sz="3200" b="1" smtClean="0">
                <a:latin typeface="Arial" charset="0"/>
                <a:cs typeface="Arial" charset="0"/>
              </a:rPr>
              <a:t>Questions?</a:t>
            </a:r>
          </a:p>
        </p:txBody>
      </p:sp>
      <p:sp>
        <p:nvSpPr>
          <p:cNvPr id="17412" name="Content Placeholder 3"/>
          <p:cNvSpPr>
            <a:spLocks noGrp="1" noChangeArrowheads="1"/>
          </p:cNvSpPr>
          <p:nvPr>
            <p:ph idx="4294967295"/>
          </p:nvPr>
        </p:nvSpPr>
        <p:spPr>
          <a:xfrm>
            <a:off x="152400" y="2514600"/>
            <a:ext cx="8763000" cy="3379788"/>
          </a:xfrm>
        </p:spPr>
        <p:txBody>
          <a:bodyPr/>
          <a:lstStyle/>
          <a:p>
            <a:pPr marL="0" indent="0">
              <a:buFont typeface="Arial" charset="0"/>
              <a:buNone/>
            </a:pPr>
            <a:r>
              <a:rPr lang="en-US" altLang="en-US" sz="2400" smtClean="0">
                <a:latin typeface="Arial" charset="0"/>
                <a:cs typeface="Arial" charset="0"/>
              </a:rPr>
              <a:t>Sheila Ammons, Program Consultant</a:t>
            </a:r>
          </a:p>
          <a:p>
            <a:pPr marL="0" indent="0">
              <a:buFont typeface="Arial" charset="0"/>
              <a:buNone/>
            </a:pPr>
            <a:r>
              <a:rPr lang="en-US" altLang="en-US" sz="2400" smtClean="0">
                <a:latin typeface="Arial" charset="0"/>
                <a:cs typeface="Arial" charset="0"/>
              </a:rPr>
              <a:t>Early Support program for Infants and Toddlers (ESIT) </a:t>
            </a:r>
          </a:p>
          <a:p>
            <a:pPr marL="0" indent="0">
              <a:buFont typeface="Arial" charset="0"/>
              <a:buNone/>
            </a:pPr>
            <a:r>
              <a:rPr lang="en-US" altLang="en-US" sz="2400" smtClean="0">
                <a:latin typeface="Arial" charset="0"/>
                <a:cs typeface="Arial" charset="0"/>
                <a:hlinkClick r:id="rId3"/>
              </a:rPr>
              <a:t>Sheila.ammons@del.wa.gov</a:t>
            </a:r>
            <a:endParaRPr lang="en-US" altLang="en-US" sz="2400" smtClean="0">
              <a:latin typeface="Arial" charset="0"/>
              <a:cs typeface="Arial" charset="0"/>
            </a:endParaRPr>
          </a:p>
          <a:p>
            <a:pPr marL="0" indent="0">
              <a:buFont typeface="Arial" charset="0"/>
              <a:buNone/>
            </a:pPr>
            <a:r>
              <a:rPr lang="en-US" altLang="en-US" sz="2400" smtClean="0">
                <a:latin typeface="Arial" charset="0"/>
                <a:cs typeface="Arial" charset="0"/>
              </a:rPr>
              <a:t> </a:t>
            </a:r>
          </a:p>
          <a:p>
            <a:pPr marL="0" indent="0">
              <a:buFont typeface="Arial" charset="0"/>
              <a:buNone/>
            </a:pPr>
            <a:r>
              <a:rPr lang="en-US" altLang="en-US" sz="2400" smtClean="0">
                <a:latin typeface="Arial" charset="0"/>
                <a:cs typeface="Arial" charset="0"/>
              </a:rPr>
              <a:t>COS Training Modules will be available at: </a:t>
            </a:r>
            <a:r>
              <a:rPr lang="en-US" altLang="en-US" sz="2400" smtClean="0">
                <a:latin typeface="Arial" charset="0"/>
                <a:cs typeface="Arial" charset="0"/>
                <a:hlinkClick r:id="rId4"/>
              </a:rPr>
              <a:t>http://www.del.wa.gov/development/esit/training.aspx</a:t>
            </a:r>
            <a:r>
              <a:rPr lang="en-US" altLang="en-US" sz="2400" smtClean="0">
                <a:latin typeface="Arial" charset="0"/>
                <a:cs typeface="Arial" charset="0"/>
              </a:rPr>
              <a:t> </a:t>
            </a:r>
            <a:r>
              <a:rPr lang="en-US" altLang="en-US" sz="2800" smtClean="0">
                <a:latin typeface="Arial" charset="0"/>
                <a:cs typeface="Arial" charset="0"/>
              </a:rPr>
              <a:t>	</a:t>
            </a:r>
          </a:p>
        </p:txBody>
      </p:sp>
      <p:sp>
        <p:nvSpPr>
          <p:cNvPr id="17413" name="Footer Placeholder 8"/>
          <p:cNvSpPr txBox="1">
            <a:spLocks noGrp="1"/>
          </p:cNvSpPr>
          <p:nvPr/>
        </p:nvSpPr>
        <p:spPr bwMode="auto">
          <a:xfrm>
            <a:off x="304800" y="60960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i="1" smtClean="0">
                <a:solidFill>
                  <a:srgbClr val="5BBF21"/>
                </a:solidFill>
                <a:latin typeface="Times New Roman" pitchFamily="18" charset="0"/>
                <a:ea typeface="+mn-ea"/>
                <a:cs typeface="Times New Roman" pitchFamily="18" charset="0"/>
              </a:rPr>
              <a:t>Kids' Potential, Our Purpose</a:t>
            </a:r>
          </a:p>
        </p:txBody>
      </p:sp>
      <p:pic>
        <p:nvPicPr>
          <p:cNvPr id="17414" name="Picture 10" descr="DEL_logo_color_md.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33600" y="304800"/>
            <a:ext cx="477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http://www.del.wa.gov/img/SL_9.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96200" y="5335588"/>
            <a:ext cx="13716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038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057400"/>
            <a:ext cx="5486400" cy="3255264"/>
          </a:xfrm>
        </p:spPr>
        <p:txBody>
          <a:bodyPr>
            <a:normAutofit fontScale="90000"/>
          </a:bodyPr>
          <a:lstStyle/>
          <a:p>
            <a:r>
              <a:rPr lang="en-US" dirty="0" smtClean="0"/>
              <a:t>Child Outcomes Summary Process: Collecting and Using Child Outcomes Data for Program Improvement</a:t>
            </a:r>
            <a:endParaRPr lang="en-US" dirty="0"/>
          </a:p>
        </p:txBody>
      </p:sp>
      <p:sp>
        <p:nvSpPr>
          <p:cNvPr id="3" name="Text Placeholder 2"/>
          <p:cNvSpPr>
            <a:spLocks noGrp="1"/>
          </p:cNvSpPr>
          <p:nvPr>
            <p:ph type="body" idx="1"/>
          </p:nvPr>
        </p:nvSpPr>
        <p:spPr>
          <a:xfrm>
            <a:off x="2819400" y="5486400"/>
            <a:ext cx="5486400" cy="914400"/>
          </a:xfrm>
        </p:spPr>
        <p:txBody>
          <a:bodyPr/>
          <a:lstStyle/>
          <a:p>
            <a:r>
              <a:rPr lang="en-US" dirty="0" smtClean="0"/>
              <a:t>An Online Professional Development Module</a:t>
            </a:r>
            <a:endParaRPr lang="en-US" dirty="0"/>
          </a:p>
        </p:txBody>
      </p:sp>
    </p:spTree>
    <p:extLst>
      <p:ext uri="{BB962C8B-B14F-4D97-AF65-F5344CB8AC3E}">
        <p14:creationId xmlns:p14="http://schemas.microsoft.com/office/powerpoint/2010/main" val="4285216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Outcomes</a:t>
            </a:r>
            <a:endParaRPr lang="en-US" dirty="0"/>
          </a:p>
        </p:txBody>
      </p:sp>
      <p:sp>
        <p:nvSpPr>
          <p:cNvPr id="3" name="Content Placeholder 2"/>
          <p:cNvSpPr>
            <a:spLocks noGrp="1"/>
          </p:cNvSpPr>
          <p:nvPr>
            <p:ph idx="1"/>
          </p:nvPr>
        </p:nvSpPr>
        <p:spPr>
          <a:xfrm>
            <a:off x="2863851" y="815991"/>
            <a:ext cx="5486400" cy="4740148"/>
          </a:xfrm>
        </p:spPr>
        <p:txBody>
          <a:bodyPr/>
          <a:lstStyle/>
          <a:p>
            <a:r>
              <a:rPr lang="en-US" sz="2400" dirty="0" smtClean="0"/>
              <a:t>Understand </a:t>
            </a:r>
            <a:r>
              <a:rPr lang="en-US" sz="2400" dirty="0"/>
              <a:t>foundation information about the Child Outcomes Summary </a:t>
            </a:r>
            <a:r>
              <a:rPr lang="en-US" sz="2400" dirty="0" smtClean="0"/>
              <a:t>process</a:t>
            </a:r>
            <a:endParaRPr lang="en-US" sz="2400" dirty="0"/>
          </a:p>
          <a:p>
            <a:r>
              <a:rPr lang="en-US" sz="2400" dirty="0" smtClean="0"/>
              <a:t>Learn </a:t>
            </a:r>
            <a:r>
              <a:rPr lang="en-US" sz="2400" dirty="0"/>
              <a:t>effective use and practice of the </a:t>
            </a:r>
            <a:r>
              <a:rPr lang="en-US" sz="2400" dirty="0" smtClean="0"/>
              <a:t>process</a:t>
            </a:r>
            <a:endParaRPr lang="en-US" sz="2400" dirty="0"/>
          </a:p>
          <a:p>
            <a:r>
              <a:rPr lang="en-US" sz="2400" dirty="0" smtClean="0"/>
              <a:t>Address </a:t>
            </a:r>
            <a:r>
              <a:rPr lang="en-US" sz="2400" dirty="0"/>
              <a:t>COS relative to team discussions, decisions, and </a:t>
            </a:r>
            <a:r>
              <a:rPr lang="en-US" sz="2400" dirty="0" smtClean="0"/>
              <a:t>documentation</a:t>
            </a:r>
            <a:endParaRPr lang="en-US" sz="2400" dirty="0"/>
          </a:p>
          <a:p>
            <a:r>
              <a:rPr lang="en-US" sz="2400" dirty="0" smtClean="0"/>
              <a:t>Examine </a:t>
            </a:r>
            <a:r>
              <a:rPr lang="en-US" sz="2400" dirty="0"/>
              <a:t>how COS is used to understand children's development and improve </a:t>
            </a:r>
            <a:r>
              <a:rPr lang="en-US" sz="2400" dirty="0" smtClean="0"/>
              <a:t>programs</a:t>
            </a:r>
          </a:p>
          <a:p>
            <a:endParaRPr lang="en-US" sz="2400" dirty="0"/>
          </a:p>
          <a:p>
            <a:endParaRPr lang="en-US" sz="2400" dirty="0"/>
          </a:p>
          <a:p>
            <a:endParaRPr lang="en-US" dirty="0"/>
          </a:p>
        </p:txBody>
      </p:sp>
      <p:pic>
        <p:nvPicPr>
          <p:cNvPr id="4" name="Snagit_PPT10C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91102" y="4273006"/>
            <a:ext cx="3238499" cy="2457994"/>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383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Arial" panose="020B0604020202020204" pitchFamily="34" charset="0"/>
                <a:cs typeface="Arial" panose="020B0604020202020204" pitchFamily="34" charset="0"/>
              </a:rPr>
              <a:t>Comments from field Spring 2012</a:t>
            </a:r>
          </a:p>
        </p:txBody>
      </p:sp>
      <p:sp>
        <p:nvSpPr>
          <p:cNvPr id="3" name="Content Placeholder 2"/>
          <p:cNvSpPr>
            <a:spLocks noGrp="1"/>
          </p:cNvSpPr>
          <p:nvPr>
            <p:ph idx="1"/>
          </p:nvPr>
        </p:nvSpPr>
        <p:spPr>
          <a:xfrm>
            <a:off x="457200" y="1066800"/>
            <a:ext cx="8229600" cy="5059363"/>
          </a:xfrm>
        </p:spPr>
        <p:txBody>
          <a:bodyPr>
            <a:noAutofit/>
          </a:bodyPr>
          <a:lstStyle/>
          <a:p>
            <a:pPr>
              <a:buFont typeface="Wingdings" panose="05000000000000000000" pitchFamily="2" charset="2"/>
              <a:buChar char="v"/>
            </a:pPr>
            <a:r>
              <a:rPr lang="en-US" sz="2000" b="0" dirty="0">
                <a:latin typeface="Arial" panose="020B0604020202020204" pitchFamily="34" charset="0"/>
                <a:cs typeface="Arial" panose="020B0604020202020204" pitchFamily="34" charset="0"/>
              </a:rPr>
              <a:t>I am not excited about this form at all</a:t>
            </a:r>
          </a:p>
          <a:p>
            <a:pPr>
              <a:buFont typeface="Wingdings" panose="05000000000000000000" pitchFamily="2" charset="2"/>
              <a:buChar char="v"/>
            </a:pPr>
            <a:r>
              <a:rPr lang="en-US" sz="2000" b="0" dirty="0">
                <a:latin typeface="Arial" panose="020B0604020202020204" pitchFamily="34" charset="0"/>
                <a:cs typeface="Arial" panose="020B0604020202020204" pitchFamily="34" charset="0"/>
              </a:rPr>
              <a:t>It is too difficult and overwhelming for the  family to be involved</a:t>
            </a:r>
          </a:p>
          <a:p>
            <a:pPr>
              <a:buFont typeface="Wingdings" panose="05000000000000000000" pitchFamily="2" charset="2"/>
              <a:buChar char="v"/>
            </a:pPr>
            <a:r>
              <a:rPr lang="en-US" sz="2000" b="0" dirty="0">
                <a:latin typeface="Arial" panose="020B0604020202020204" pitchFamily="34" charset="0"/>
                <a:cs typeface="Arial" panose="020B0604020202020204" pitchFamily="34" charset="0"/>
              </a:rPr>
              <a:t>I need to have the child for awhile before I can give them a rating</a:t>
            </a:r>
          </a:p>
          <a:p>
            <a:pPr>
              <a:buFont typeface="Wingdings" panose="05000000000000000000" pitchFamily="2" charset="2"/>
              <a:buChar char="v"/>
            </a:pPr>
            <a:r>
              <a:rPr lang="en-US" sz="2000" b="0" dirty="0">
                <a:latin typeface="Arial" panose="020B0604020202020204" pitchFamily="34" charset="0"/>
                <a:cs typeface="Arial" panose="020B0604020202020204" pitchFamily="34" charset="0"/>
              </a:rPr>
              <a:t>This will require more assessment which will take longer</a:t>
            </a:r>
          </a:p>
          <a:p>
            <a:pPr>
              <a:buFont typeface="Wingdings" panose="05000000000000000000" pitchFamily="2" charset="2"/>
              <a:buChar char="v"/>
            </a:pPr>
            <a:r>
              <a:rPr lang="en-US" sz="2000" b="0" dirty="0">
                <a:latin typeface="Arial" panose="020B0604020202020204" pitchFamily="34" charset="0"/>
                <a:cs typeface="Arial" panose="020B0604020202020204" pitchFamily="34" charset="0"/>
              </a:rPr>
              <a:t>Observing in variety of settings is not possible for an initial IEP</a:t>
            </a:r>
          </a:p>
          <a:p>
            <a:pPr>
              <a:buFont typeface="Wingdings" panose="05000000000000000000" pitchFamily="2" charset="2"/>
              <a:buChar char="v"/>
            </a:pPr>
            <a:r>
              <a:rPr lang="en-US" sz="2000" b="0" dirty="0">
                <a:latin typeface="Arial" panose="020B0604020202020204" pitchFamily="34" charset="0"/>
                <a:cs typeface="Arial" panose="020B0604020202020204" pitchFamily="34" charset="0"/>
              </a:rPr>
              <a:t>Therapists (OT, SLP) will not be pleased with this</a:t>
            </a:r>
          </a:p>
          <a:p>
            <a:pPr>
              <a:buFont typeface="Wingdings" panose="05000000000000000000" pitchFamily="2" charset="2"/>
              <a:buChar char="v"/>
            </a:pPr>
            <a:r>
              <a:rPr lang="en-US" sz="2000" b="0" dirty="0">
                <a:latin typeface="Arial" panose="020B0604020202020204" pitchFamily="34" charset="0"/>
                <a:cs typeface="Arial" panose="020B0604020202020204" pitchFamily="34" charset="0"/>
              </a:rPr>
              <a:t>Decision tree and identifying AA, IF and F skills is too confusing</a:t>
            </a:r>
          </a:p>
          <a:p>
            <a:pPr>
              <a:buFont typeface="Wingdings" panose="05000000000000000000" pitchFamily="2" charset="2"/>
              <a:buChar char="v"/>
            </a:pPr>
            <a:r>
              <a:rPr lang="en-US" sz="2000" b="0" dirty="0">
                <a:latin typeface="Arial" panose="020B0604020202020204" pitchFamily="34" charset="0"/>
                <a:cs typeface="Arial" panose="020B0604020202020204" pitchFamily="34" charset="0"/>
              </a:rPr>
              <a:t>Need to know specifically what is expected to be compliant</a:t>
            </a:r>
          </a:p>
          <a:p>
            <a:pPr>
              <a:buFont typeface="Wingdings" panose="05000000000000000000" pitchFamily="2" charset="2"/>
              <a:buChar char="v"/>
            </a:pPr>
            <a:r>
              <a:rPr lang="en-US" sz="2000" b="0" dirty="0">
                <a:latin typeface="Arial" panose="020B0604020202020204" pitchFamily="34" charset="0"/>
                <a:cs typeface="Arial" panose="020B0604020202020204" pitchFamily="34" charset="0"/>
              </a:rPr>
              <a:t>Formal training and samples are needed on how to embed ECO into IEP process</a:t>
            </a:r>
          </a:p>
        </p:txBody>
      </p:sp>
    </p:spTree>
    <p:extLst>
      <p:ext uri="{BB962C8B-B14F-4D97-AF65-F5344CB8AC3E}">
        <p14:creationId xmlns:p14="http://schemas.microsoft.com/office/powerpoint/2010/main" val="3894101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JHU CTE </a:t>
            </a:r>
            <a:r>
              <a:rPr lang="en-US" dirty="0" err="1" smtClean="0"/>
              <a:t>PDQuest</a:t>
            </a:r>
            <a:r>
              <a:rPr lang="en-US" dirty="0" smtClean="0"/>
              <a:t/>
            </a:r>
            <a:br>
              <a:rPr lang="en-US" dirty="0" smtClean="0"/>
            </a:br>
            <a:r>
              <a:rPr lang="en-US" dirty="0" smtClean="0"/>
              <a:t>Cycle of Instruction</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065560" y="900456"/>
            <a:ext cx="5087840" cy="5119344"/>
          </a:xfrm>
        </p:spPr>
      </p:pic>
    </p:spTree>
    <p:extLst>
      <p:ext uri="{BB962C8B-B14F-4D97-AF65-F5344CB8AC3E}">
        <p14:creationId xmlns:p14="http://schemas.microsoft.com/office/powerpoint/2010/main" val="4018904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Feedback: Session One Review</a:t>
            </a:r>
            <a:endParaRPr lang="en-US" dirty="0"/>
          </a:p>
        </p:txBody>
      </p:sp>
      <p:pic>
        <p:nvPicPr>
          <p:cNvPr id="4" name="Snagit_PPT43F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1951" y="987060"/>
            <a:ext cx="5486400" cy="487474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6786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3200" dirty="0" smtClean="0"/>
              <a:t>Revise first session based on feedback provided</a:t>
            </a:r>
          </a:p>
          <a:p>
            <a:r>
              <a:rPr lang="en-US" sz="3200" dirty="0" smtClean="0"/>
              <a:t>Develop remaining sessions of the module</a:t>
            </a:r>
          </a:p>
          <a:p>
            <a:r>
              <a:rPr lang="en-US" sz="3200" dirty="0" smtClean="0"/>
              <a:t>Launch module for public access through DaSy and ECTA websites</a:t>
            </a:r>
          </a:p>
          <a:p>
            <a:endParaRPr lang="en-US" dirty="0"/>
          </a:p>
        </p:txBody>
      </p:sp>
    </p:spTree>
    <p:extLst>
      <p:ext uri="{BB962C8B-B14F-4D97-AF65-F5344CB8AC3E}">
        <p14:creationId xmlns:p14="http://schemas.microsoft.com/office/powerpoint/2010/main" val="687714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9" descr="http://media.salemwebnetwork.com/cms/CW/singles/4662-man%20wondering.jpg"/>
          <p:cNvPicPr>
            <a:picLocks noChangeAspect="1" noChangeArrowheads="1"/>
          </p:cNvPicPr>
          <p:nvPr/>
        </p:nvPicPr>
        <p:blipFill>
          <a:blip r:embed="rId3" cstate="print"/>
          <a:srcRect/>
          <a:stretch>
            <a:fillRect/>
          </a:stretch>
        </p:blipFill>
        <p:spPr bwMode="auto">
          <a:xfrm>
            <a:off x="6400800" y="4540018"/>
            <a:ext cx="1933031" cy="2317982"/>
          </a:xfrm>
          <a:prstGeom prst="rect">
            <a:avLst/>
          </a:prstGeom>
          <a:noFill/>
          <a:ln>
            <a:noFill/>
          </a:ln>
        </p:spPr>
      </p:pic>
      <p:pic>
        <p:nvPicPr>
          <p:cNvPr id="23" name="Picture 7"/>
          <p:cNvPicPr>
            <a:picLocks noChangeAspect="1" noChangeArrowheads="1"/>
          </p:cNvPicPr>
          <p:nvPr/>
        </p:nvPicPr>
        <p:blipFill>
          <a:blip r:embed="rId4" cstate="print"/>
          <a:srcRect/>
          <a:stretch>
            <a:fillRect/>
          </a:stretch>
        </p:blipFill>
        <p:spPr bwMode="auto">
          <a:xfrm>
            <a:off x="2971800" y="4627830"/>
            <a:ext cx="2011136" cy="2230170"/>
          </a:xfrm>
          <a:prstGeom prst="rect">
            <a:avLst/>
          </a:prstGeom>
          <a:noFill/>
          <a:ln w="9525">
            <a:noFill/>
            <a:miter lim="800000"/>
            <a:headEnd/>
            <a:tailEnd/>
          </a:ln>
        </p:spPr>
      </p:pic>
      <p:sp>
        <p:nvSpPr>
          <p:cNvPr id="2" name="Title 1"/>
          <p:cNvSpPr>
            <a:spLocks noGrp="1"/>
          </p:cNvSpPr>
          <p:nvPr>
            <p:ph type="title"/>
          </p:nvPr>
        </p:nvSpPr>
        <p:spPr>
          <a:xfrm>
            <a:off x="189690" y="1123840"/>
            <a:ext cx="2401110" cy="4601183"/>
          </a:xfrm>
        </p:spPr>
        <p:txBody>
          <a:bodyPr>
            <a:normAutofit/>
          </a:bodyPr>
          <a:lstStyle/>
          <a:p>
            <a:r>
              <a:rPr lang="en-US" sz="3100" b="1" dirty="0" smtClean="0">
                <a:latin typeface="Aharoni" pitchFamily="2" charset="-79"/>
                <a:cs typeface="Aharoni" pitchFamily="2" charset="-79"/>
              </a:rPr>
              <a:t>Child Outcomes Summary-Competency Check </a:t>
            </a:r>
            <a:br>
              <a:rPr lang="en-US" sz="3100" b="1" dirty="0" smtClean="0">
                <a:latin typeface="Aharoni" pitchFamily="2" charset="-79"/>
                <a:cs typeface="Aharoni" pitchFamily="2" charset="-79"/>
              </a:rPr>
            </a:br>
            <a:r>
              <a:rPr lang="en-US" sz="4000" b="1" dirty="0" smtClean="0">
                <a:latin typeface="Aharoni" pitchFamily="2" charset="-79"/>
                <a:cs typeface="Aharoni" pitchFamily="2" charset="-79"/>
              </a:rPr>
              <a:t>COS-CC</a:t>
            </a:r>
            <a:endParaRPr lang="en-US" sz="4000" b="1" dirty="0">
              <a:latin typeface="Aharoni" pitchFamily="2" charset="-79"/>
              <a:cs typeface="Aharoni" pitchFamily="2" charset="-79"/>
            </a:endParaRPr>
          </a:p>
        </p:txBody>
      </p:sp>
      <p:sp>
        <p:nvSpPr>
          <p:cNvPr id="3" name="Content Placeholder 2"/>
          <p:cNvSpPr>
            <a:spLocks noGrp="1"/>
          </p:cNvSpPr>
          <p:nvPr>
            <p:ph sz="half" idx="4294967295"/>
          </p:nvPr>
        </p:nvSpPr>
        <p:spPr>
          <a:xfrm>
            <a:off x="2895600" y="685800"/>
            <a:ext cx="2133600" cy="1295400"/>
          </a:xfrm>
          <a:prstGeom prst="cloudCallout">
            <a:avLst>
              <a:gd name="adj1" fmla="val 45040"/>
              <a:gd name="adj2" fmla="val 31127"/>
            </a:avLst>
          </a:prstGeom>
        </p:spPr>
        <p:style>
          <a:lnRef idx="1">
            <a:schemeClr val="accent3"/>
          </a:lnRef>
          <a:fillRef idx="2">
            <a:schemeClr val="accent3"/>
          </a:fillRef>
          <a:effectRef idx="1">
            <a:schemeClr val="accent3"/>
          </a:effectRef>
          <a:fontRef idx="minor">
            <a:schemeClr val="dk1"/>
          </a:fontRef>
        </p:style>
        <p:txBody>
          <a:bodyPr anchor="ctr">
            <a:normAutofit fontScale="92500"/>
          </a:bodyPr>
          <a:lstStyle/>
          <a:p>
            <a:pPr marL="0" indent="0" algn="ctr">
              <a:buNone/>
            </a:pPr>
            <a:r>
              <a:rPr lang="en-US" sz="2200" b="1" dirty="0" smtClean="0"/>
              <a:t>Why</a:t>
            </a:r>
            <a:r>
              <a:rPr lang="en-US" sz="2200" dirty="0" smtClean="0"/>
              <a:t> was it developed?</a:t>
            </a:r>
          </a:p>
        </p:txBody>
      </p:sp>
      <p:sp>
        <p:nvSpPr>
          <p:cNvPr id="8" name="Content Placeholder 2"/>
          <p:cNvSpPr>
            <a:spLocks noGrp="1"/>
          </p:cNvSpPr>
          <p:nvPr>
            <p:ph sz="half" idx="4294967295"/>
          </p:nvPr>
        </p:nvSpPr>
        <p:spPr>
          <a:xfrm>
            <a:off x="5334000" y="609600"/>
            <a:ext cx="2286000" cy="990600"/>
          </a:xfrm>
          <a:prstGeom prst="cloudCallout">
            <a:avLst>
              <a:gd name="adj1" fmla="val 29167"/>
              <a:gd name="adj2" fmla="val 41987"/>
            </a:avLst>
          </a:prstGeom>
        </p:spPr>
        <p:style>
          <a:lnRef idx="1">
            <a:schemeClr val="accent4"/>
          </a:lnRef>
          <a:fillRef idx="2">
            <a:schemeClr val="accent4"/>
          </a:fillRef>
          <a:effectRef idx="1">
            <a:schemeClr val="accent4"/>
          </a:effectRef>
          <a:fontRef idx="minor">
            <a:schemeClr val="dk1"/>
          </a:fontRef>
        </p:style>
        <p:txBody>
          <a:bodyPr anchor="ctr">
            <a:noAutofit/>
          </a:bodyPr>
          <a:lstStyle/>
          <a:p>
            <a:pPr marL="0" indent="0" algn="ctr">
              <a:buNone/>
            </a:pPr>
            <a:r>
              <a:rPr lang="en-US" sz="2200" b="1" dirty="0" smtClean="0"/>
              <a:t>How </a:t>
            </a:r>
            <a:r>
              <a:rPr lang="en-US" sz="2200" dirty="0" smtClean="0"/>
              <a:t>does it work?</a:t>
            </a:r>
          </a:p>
        </p:txBody>
      </p:sp>
      <p:sp>
        <p:nvSpPr>
          <p:cNvPr id="9" name="Content Placeholder 2"/>
          <p:cNvSpPr>
            <a:spLocks noGrp="1"/>
          </p:cNvSpPr>
          <p:nvPr>
            <p:ph sz="half" idx="4294967295"/>
          </p:nvPr>
        </p:nvSpPr>
        <p:spPr>
          <a:xfrm>
            <a:off x="3505200" y="3505200"/>
            <a:ext cx="2362200" cy="990600"/>
          </a:xfrm>
          <a:prstGeom prst="cloudCallout">
            <a:avLst>
              <a:gd name="adj1" fmla="val 14673"/>
              <a:gd name="adj2" fmla="val 54808"/>
            </a:avLst>
          </a:prstGeom>
        </p:spPr>
        <p:style>
          <a:lnRef idx="1">
            <a:schemeClr val="accent6"/>
          </a:lnRef>
          <a:fillRef idx="2">
            <a:schemeClr val="accent6"/>
          </a:fillRef>
          <a:effectRef idx="1">
            <a:schemeClr val="accent6"/>
          </a:effectRef>
          <a:fontRef idx="minor">
            <a:schemeClr val="dk1"/>
          </a:fontRef>
        </p:style>
        <p:txBody>
          <a:bodyPr anchor="ctr">
            <a:normAutofit fontScale="92500" lnSpcReduction="10000"/>
          </a:bodyPr>
          <a:lstStyle/>
          <a:p>
            <a:pPr marL="0" indent="0" algn="ctr">
              <a:buNone/>
            </a:pPr>
            <a:r>
              <a:rPr lang="en-US" sz="2400" b="1" dirty="0" smtClean="0"/>
              <a:t>How </a:t>
            </a:r>
            <a:r>
              <a:rPr lang="en-US" sz="2400" dirty="0" smtClean="0"/>
              <a:t>it was developed?</a:t>
            </a:r>
          </a:p>
        </p:txBody>
      </p:sp>
      <p:sp>
        <p:nvSpPr>
          <p:cNvPr id="10" name="Content Placeholder 2"/>
          <p:cNvSpPr>
            <a:spLocks noGrp="1"/>
          </p:cNvSpPr>
          <p:nvPr>
            <p:ph sz="half" idx="4294967295"/>
          </p:nvPr>
        </p:nvSpPr>
        <p:spPr>
          <a:xfrm>
            <a:off x="5867400" y="1981200"/>
            <a:ext cx="2590800" cy="1066800"/>
          </a:xfrm>
          <a:prstGeom prst="cloudCallout">
            <a:avLst>
              <a:gd name="adj1" fmla="val -9631"/>
              <a:gd name="adj2" fmla="val 67262"/>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p>
            <a:pPr marL="0" indent="0" algn="ctr">
              <a:buNone/>
            </a:pPr>
            <a:r>
              <a:rPr lang="en-US" sz="2400" b="1" dirty="0" smtClean="0"/>
              <a:t>Where</a:t>
            </a:r>
            <a:r>
              <a:rPr lang="en-US" sz="2400" dirty="0" smtClean="0"/>
              <a:t> will it be available?</a:t>
            </a:r>
          </a:p>
        </p:txBody>
      </p:sp>
      <p:sp>
        <p:nvSpPr>
          <p:cNvPr id="17" name="Content Placeholder 2"/>
          <p:cNvSpPr>
            <a:spLocks noGrp="1"/>
          </p:cNvSpPr>
          <p:nvPr>
            <p:ph sz="half" idx="4294967295"/>
          </p:nvPr>
        </p:nvSpPr>
        <p:spPr>
          <a:xfrm>
            <a:off x="2895600" y="2133600"/>
            <a:ext cx="2362200" cy="990600"/>
          </a:xfrm>
          <a:prstGeom prst="cloudCallout">
            <a:avLst>
              <a:gd name="adj1" fmla="val 31019"/>
              <a:gd name="adj2" fmla="val 47685"/>
            </a:avLst>
          </a:prstGeom>
        </p:spPr>
        <p:style>
          <a:lnRef idx="1">
            <a:schemeClr val="accent2"/>
          </a:lnRef>
          <a:fillRef idx="2">
            <a:schemeClr val="accent2"/>
          </a:fillRef>
          <a:effectRef idx="1">
            <a:schemeClr val="accent2"/>
          </a:effectRef>
          <a:fontRef idx="minor">
            <a:schemeClr val="dk1"/>
          </a:fontRef>
        </p:style>
        <p:txBody>
          <a:bodyPr anchor="ctr">
            <a:noAutofit/>
          </a:bodyPr>
          <a:lstStyle/>
          <a:p>
            <a:pPr marL="0" indent="0" algn="ctr">
              <a:buNone/>
            </a:pPr>
            <a:r>
              <a:rPr lang="en-US" sz="2200" b="1" dirty="0" smtClean="0"/>
              <a:t>What </a:t>
            </a:r>
            <a:r>
              <a:rPr lang="en-US" sz="2200" dirty="0" smtClean="0"/>
              <a:t>is the purpose?</a:t>
            </a:r>
          </a:p>
        </p:txBody>
      </p:sp>
      <p:sp>
        <p:nvSpPr>
          <p:cNvPr id="19" name="Content Placeholder 2"/>
          <p:cNvSpPr>
            <a:spLocks noGrp="1"/>
          </p:cNvSpPr>
          <p:nvPr>
            <p:ph sz="half" idx="4294967295"/>
          </p:nvPr>
        </p:nvSpPr>
        <p:spPr>
          <a:xfrm>
            <a:off x="6248400" y="3276600"/>
            <a:ext cx="2438400" cy="990600"/>
          </a:xfrm>
          <a:prstGeom prst="cloudCallout">
            <a:avLst>
              <a:gd name="adj1" fmla="val -11459"/>
              <a:gd name="adj2" fmla="val 47970"/>
            </a:avLst>
          </a:prstGeom>
        </p:spPr>
        <p:style>
          <a:lnRef idx="1">
            <a:schemeClr val="accent5"/>
          </a:lnRef>
          <a:fillRef idx="2">
            <a:schemeClr val="accent5"/>
          </a:fillRef>
          <a:effectRef idx="1">
            <a:schemeClr val="accent5"/>
          </a:effectRef>
          <a:fontRef idx="minor">
            <a:schemeClr val="dk1"/>
          </a:fontRef>
        </p:style>
        <p:txBody>
          <a:bodyPr anchor="ctr">
            <a:noAutofit/>
          </a:bodyPr>
          <a:lstStyle/>
          <a:p>
            <a:pPr marL="0" indent="0" algn="ctr">
              <a:buNone/>
            </a:pPr>
            <a:r>
              <a:rPr lang="en-US" sz="2200" b="1" dirty="0" smtClean="0"/>
              <a:t>When</a:t>
            </a:r>
            <a:r>
              <a:rPr lang="en-US" sz="2200" dirty="0" smtClean="0"/>
              <a:t> will it be ready?</a:t>
            </a:r>
          </a:p>
        </p:txBody>
      </p:sp>
    </p:spTree>
    <p:extLst>
      <p:ext uri="{BB962C8B-B14F-4D97-AF65-F5344CB8AC3E}">
        <p14:creationId xmlns:p14="http://schemas.microsoft.com/office/powerpoint/2010/main" val="1276890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40"/>
            <a:ext cx="2514600" cy="460118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ormAutofit/>
          </a:bodyPr>
          <a:lstStyle/>
          <a:p>
            <a:r>
              <a:rPr lang="en-US" sz="3200" dirty="0" smtClean="0">
                <a:solidFill>
                  <a:schemeClr val="bg1"/>
                </a:solidFill>
                <a:latin typeface="Aharoni" pitchFamily="2" charset="-79"/>
                <a:cs typeface="Aharoni" pitchFamily="2" charset="-79"/>
              </a:rPr>
              <a:t>WHY was it developed?</a:t>
            </a:r>
            <a:endParaRPr lang="en-US" sz="3200" dirty="0">
              <a:solidFill>
                <a:schemeClr val="bg1"/>
              </a:solidFill>
              <a:latin typeface="Aharoni" pitchFamily="2" charset="-79"/>
              <a:cs typeface="Aharoni" pitchFamily="2" charset="-79"/>
            </a:endParaRPr>
          </a:p>
        </p:txBody>
      </p:sp>
      <p:sp>
        <p:nvSpPr>
          <p:cNvPr id="4" name="Content Placeholder 3"/>
          <p:cNvSpPr>
            <a:spLocks noGrp="1"/>
          </p:cNvSpPr>
          <p:nvPr>
            <p:ph sz="half" idx="1"/>
          </p:nvPr>
        </p:nvSpPr>
        <p:spPr>
          <a:xfrm>
            <a:off x="2667000" y="868680"/>
            <a:ext cx="3048000" cy="5120640"/>
          </a:xfr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a:normAutofit fontScale="85000" lnSpcReduction="20000"/>
          </a:bodyPr>
          <a:lstStyle/>
          <a:p>
            <a:pPr>
              <a:buNone/>
            </a:pPr>
            <a:r>
              <a:rPr lang="en-US" sz="2400" dirty="0" smtClean="0">
                <a:solidFill>
                  <a:schemeClr val="tx1"/>
                </a:solidFill>
              </a:rPr>
              <a:t>Most states are ‘green’</a:t>
            </a:r>
          </a:p>
          <a:p>
            <a:pPr>
              <a:buFont typeface="Wingdings" pitchFamily="2" charset="2"/>
              <a:buChar char="§"/>
            </a:pPr>
            <a:endParaRPr lang="en-US" sz="1100" dirty="0" smtClean="0">
              <a:solidFill>
                <a:schemeClr val="tx1"/>
              </a:solidFill>
            </a:endParaRPr>
          </a:p>
          <a:p>
            <a:pPr>
              <a:buNone/>
            </a:pPr>
            <a:r>
              <a:rPr lang="en-US" sz="2400" dirty="0" smtClean="0">
                <a:solidFill>
                  <a:schemeClr val="tx1"/>
                </a:solidFill>
              </a:rPr>
              <a:t>Training varies </a:t>
            </a:r>
          </a:p>
          <a:p>
            <a:pPr>
              <a:buFont typeface="Wingdings" pitchFamily="2" charset="2"/>
              <a:buChar char="§"/>
            </a:pPr>
            <a:endParaRPr lang="en-US" sz="1100" dirty="0" smtClean="0">
              <a:solidFill>
                <a:schemeClr val="tx1"/>
              </a:solidFill>
            </a:endParaRPr>
          </a:p>
          <a:p>
            <a:pPr>
              <a:buNone/>
            </a:pPr>
            <a:r>
              <a:rPr lang="en-US" sz="2400" dirty="0" smtClean="0">
                <a:solidFill>
                  <a:schemeClr val="tx1"/>
                </a:solidFill>
              </a:rPr>
              <a:t>COS users have to know</a:t>
            </a:r>
          </a:p>
          <a:p>
            <a:pPr>
              <a:buFont typeface="Arial" pitchFamily="34" charset="0"/>
              <a:buChar char="•"/>
            </a:pPr>
            <a:r>
              <a:rPr lang="en-US" sz="2200" dirty="0" smtClean="0">
                <a:solidFill>
                  <a:schemeClr val="tx1"/>
                </a:solidFill>
              </a:rPr>
              <a:t>Why we measure</a:t>
            </a:r>
          </a:p>
          <a:p>
            <a:pPr>
              <a:buFont typeface="Arial" pitchFamily="34" charset="0"/>
              <a:buChar char="•"/>
            </a:pPr>
            <a:r>
              <a:rPr lang="en-US" sz="2200" dirty="0" smtClean="0">
                <a:solidFill>
                  <a:schemeClr val="tx1"/>
                </a:solidFill>
              </a:rPr>
              <a:t>Functionality</a:t>
            </a:r>
          </a:p>
          <a:p>
            <a:pPr>
              <a:buFont typeface="Arial" pitchFamily="34" charset="0"/>
              <a:buChar char="•"/>
            </a:pPr>
            <a:r>
              <a:rPr lang="en-US" sz="2200" dirty="0" smtClean="0">
                <a:solidFill>
                  <a:schemeClr val="tx1"/>
                </a:solidFill>
              </a:rPr>
              <a:t>Content of the 3 outcomes </a:t>
            </a:r>
          </a:p>
          <a:p>
            <a:pPr>
              <a:buFont typeface="Arial" pitchFamily="34" charset="0"/>
              <a:buChar char="•"/>
            </a:pPr>
            <a:r>
              <a:rPr lang="en-US" sz="2200" dirty="0" smtClean="0">
                <a:solidFill>
                  <a:schemeClr val="tx1"/>
                </a:solidFill>
              </a:rPr>
              <a:t>A-E development</a:t>
            </a:r>
          </a:p>
          <a:p>
            <a:pPr>
              <a:buFont typeface="Arial" pitchFamily="34" charset="0"/>
              <a:buChar char="•"/>
            </a:pPr>
            <a:r>
              <a:rPr lang="en-US" sz="2200" dirty="0" smtClean="0">
                <a:solidFill>
                  <a:schemeClr val="tx1"/>
                </a:solidFill>
              </a:rPr>
              <a:t>COS rating 7-point scale</a:t>
            </a:r>
          </a:p>
          <a:p>
            <a:pPr lvl="1">
              <a:buFont typeface="Wingdings" pitchFamily="2" charset="2"/>
              <a:buChar char="§"/>
            </a:pPr>
            <a:endParaRPr lang="en-US" sz="1100" dirty="0" smtClean="0">
              <a:solidFill>
                <a:schemeClr val="tx1"/>
              </a:solidFill>
            </a:endParaRPr>
          </a:p>
          <a:p>
            <a:pPr marL="0" indent="0">
              <a:buNone/>
            </a:pPr>
            <a:r>
              <a:rPr lang="en-US" sz="2400" dirty="0" smtClean="0">
                <a:solidFill>
                  <a:schemeClr val="tx1"/>
                </a:solidFill>
              </a:rPr>
              <a:t>Need a means to determine if providers understand the key components of the COS process</a:t>
            </a:r>
            <a:endParaRPr lang="en-US" sz="24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791200" y="914400"/>
            <a:ext cx="2837282" cy="2298034"/>
          </a:xfrm>
          <a:prstGeom prst="rect">
            <a:avLst/>
          </a:prstGeom>
          <a:noFill/>
          <a:ln w="9525">
            <a:solidFill>
              <a:schemeClr val="tx2"/>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867400" y="3581400"/>
            <a:ext cx="2812849" cy="2245464"/>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1397652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www.competencyframeworks.co.uk/images/testing-frameworks.gif"/>
          <p:cNvPicPr>
            <a:picLocks noChangeAspect="1" noChangeArrowheads="1" noCrop="1"/>
          </p:cNvPicPr>
          <p:nvPr/>
        </p:nvPicPr>
        <p:blipFill>
          <a:blip r:embed="rId3" cstate="print"/>
          <a:srcRect/>
          <a:stretch>
            <a:fillRect/>
          </a:stretch>
        </p:blipFill>
        <p:spPr bwMode="auto">
          <a:xfrm>
            <a:off x="4419600" y="1752600"/>
            <a:ext cx="4095750" cy="3276600"/>
          </a:xfrm>
          <a:prstGeom prst="rect">
            <a:avLst/>
          </a:prstGeom>
          <a:noFill/>
        </p:spPr>
      </p:pic>
      <p:sp>
        <p:nvSpPr>
          <p:cNvPr id="2" name="Title 1"/>
          <p:cNvSpPr>
            <a:spLocks noGrp="1"/>
          </p:cNvSpPr>
          <p:nvPr>
            <p:ph type="title"/>
          </p:nvPr>
        </p:nvSpPr>
        <p:spPr>
          <a:prstGeom prst="rect">
            <a:avLst/>
          </a:prstGeo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US" sz="3600" cap="all" dirty="0" smtClean="0">
                <a:solidFill>
                  <a:schemeClr val="bg1"/>
                </a:solidFill>
                <a:latin typeface="Aharoni" pitchFamily="2" charset="-79"/>
                <a:cs typeface="Aharoni" pitchFamily="2" charset="-79"/>
              </a:rPr>
              <a:t>What’s</a:t>
            </a:r>
            <a:r>
              <a:rPr lang="en-US" sz="3600" dirty="0" smtClean="0">
                <a:solidFill>
                  <a:schemeClr val="bg1"/>
                </a:solidFill>
                <a:latin typeface="Aharoni" pitchFamily="2" charset="-79"/>
                <a:cs typeface="Aharoni" pitchFamily="2" charset="-79"/>
              </a:rPr>
              <a:t> the purpose?</a:t>
            </a:r>
            <a:endParaRPr lang="en-US" sz="3600"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buFont typeface="Wingdings" pitchFamily="2" charset="2"/>
              <a:buChar char="ü"/>
            </a:pPr>
            <a:r>
              <a:rPr lang="en-US" sz="2400" dirty="0" smtClean="0"/>
              <a:t>To provide states a shared way to check  COS competencies </a:t>
            </a:r>
          </a:p>
          <a:p>
            <a:pPr>
              <a:buFont typeface="Wingdings" pitchFamily="2" charset="2"/>
              <a:buChar char="ü"/>
            </a:pPr>
            <a:endParaRPr lang="en-US" sz="1300" dirty="0" smtClean="0"/>
          </a:p>
          <a:p>
            <a:pPr>
              <a:buFont typeface="Wingdings" pitchFamily="2" charset="2"/>
              <a:buChar char="ü"/>
            </a:pPr>
            <a:r>
              <a:rPr lang="en-US" sz="2400" dirty="0" smtClean="0"/>
              <a:t>To identify professional development needs</a:t>
            </a:r>
          </a:p>
          <a:p>
            <a:pPr>
              <a:buFont typeface="Wingdings" pitchFamily="2" charset="2"/>
              <a:buChar char="ü"/>
            </a:pPr>
            <a:endParaRPr lang="en-US" sz="1200" dirty="0" smtClean="0"/>
          </a:p>
          <a:p>
            <a:pPr>
              <a:buFont typeface="Wingdings" pitchFamily="2" charset="2"/>
              <a:buChar char="ü"/>
            </a:pPr>
            <a:r>
              <a:rPr lang="en-US" sz="2400" dirty="0" smtClean="0"/>
              <a:t>To tailor individualize staff support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6712D2E-7C77-4AF2-8AD8-5058B673BD74}" type="slidenum">
              <a:rPr lang="en-US" smtClean="0"/>
              <a:pPr>
                <a:defRPr/>
              </a:pPr>
              <a:t>45</a:t>
            </a:fld>
            <a:endParaRPr lang="en-US" dirty="0"/>
          </a:p>
        </p:txBody>
      </p:sp>
    </p:spTree>
    <p:extLst>
      <p:ext uri="{BB962C8B-B14F-4D97-AF65-F5344CB8AC3E}">
        <p14:creationId xmlns:p14="http://schemas.microsoft.com/office/powerpoint/2010/main" val="1731050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2057400" cy="325526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US" sz="4400" b="1" dirty="0" smtClean="0">
                <a:solidFill>
                  <a:schemeClr val="bg1"/>
                </a:solidFill>
                <a:latin typeface="Aharoni" pitchFamily="2" charset="-79"/>
                <a:cs typeface="Aharoni" pitchFamily="2" charset="-79"/>
              </a:rPr>
              <a:t>WHAT </a:t>
            </a:r>
            <a:r>
              <a:rPr lang="en-US" sz="4400" dirty="0" smtClean="0">
                <a:solidFill>
                  <a:schemeClr val="bg1"/>
                </a:solidFill>
                <a:latin typeface="Aharoni" pitchFamily="2" charset="-79"/>
                <a:cs typeface="Aharoni" pitchFamily="2" charset="-79"/>
              </a:rPr>
              <a:t>it’s not</a:t>
            </a:r>
            <a:r>
              <a:rPr lang="en-US" sz="3600" dirty="0" smtClean="0">
                <a:solidFill>
                  <a:schemeClr val="bg1"/>
                </a:solidFill>
                <a:latin typeface="Aharoni" pitchFamily="2" charset="-79"/>
                <a:cs typeface="Aharoni" pitchFamily="2" charset="-79"/>
              </a:rPr>
              <a:t>.</a:t>
            </a:r>
            <a:endParaRPr lang="en-US" sz="3600" dirty="0">
              <a:solidFill>
                <a:schemeClr val="bg1"/>
              </a:solidFill>
              <a:latin typeface="Aharoni" pitchFamily="2" charset="-79"/>
              <a:cs typeface="Aharoni" pitchFamily="2" charset="-79"/>
            </a:endParaRPr>
          </a:p>
        </p:txBody>
      </p:sp>
      <p:sp>
        <p:nvSpPr>
          <p:cNvPr id="4" name="Slide Number Placeholder 3"/>
          <p:cNvSpPr>
            <a:spLocks noGrp="1"/>
          </p:cNvSpPr>
          <p:nvPr>
            <p:ph type="sldNum" sz="quarter" idx="12"/>
          </p:nvPr>
        </p:nvSpPr>
        <p:spPr>
          <a:prstGeom prst="rect">
            <a:avLst/>
          </a:prstGeom>
        </p:spPr>
        <p:txBody>
          <a:bodyPr/>
          <a:lstStyle/>
          <a:p>
            <a:pPr>
              <a:defRPr/>
            </a:pPr>
            <a:fld id="{06712D2E-7C77-4AF2-8AD8-5058B673BD74}" type="slidenum">
              <a:rPr lang="en-US" smtClean="0"/>
              <a:pPr>
                <a:defRPr/>
              </a:pPr>
              <a:t>46</a:t>
            </a:fld>
            <a:endParaRPr lang="en-US" dirty="0"/>
          </a:p>
        </p:txBody>
      </p:sp>
      <p:sp>
        <p:nvSpPr>
          <p:cNvPr id="5" name="Rectangle 4"/>
          <p:cNvSpPr/>
          <p:nvPr/>
        </p:nvSpPr>
        <p:spPr>
          <a:xfrm>
            <a:off x="4191000" y="4267200"/>
            <a:ext cx="4267200" cy="178510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Clr>
                <a:schemeClr val="bg1"/>
              </a:buClr>
              <a:buFont typeface="Courier New" pitchFamily="49" charset="0"/>
              <a:buChar char="o"/>
            </a:pPr>
            <a:r>
              <a:rPr lang="en-US" sz="2200" dirty="0" smtClean="0">
                <a:solidFill>
                  <a:schemeClr val="tx1"/>
                </a:solidFill>
              </a:rPr>
              <a:t> Not everything needed</a:t>
            </a:r>
          </a:p>
          <a:p>
            <a:pPr>
              <a:buClr>
                <a:schemeClr val="bg1"/>
              </a:buClr>
              <a:buFont typeface="Courier New" pitchFamily="49" charset="0"/>
              <a:buChar char="o"/>
            </a:pPr>
            <a:r>
              <a:rPr lang="en-US" sz="2200" dirty="0" smtClean="0">
                <a:solidFill>
                  <a:schemeClr val="tx1"/>
                </a:solidFill>
              </a:rPr>
              <a:t> Not a training tool</a:t>
            </a:r>
          </a:p>
          <a:p>
            <a:pPr>
              <a:buClr>
                <a:schemeClr val="bg1"/>
              </a:buClr>
              <a:buFont typeface="Courier New" pitchFamily="49" charset="0"/>
              <a:buChar char="o"/>
            </a:pPr>
            <a:r>
              <a:rPr lang="en-US" sz="2200" dirty="0" smtClean="0">
                <a:solidFill>
                  <a:schemeClr val="tx1"/>
                </a:solidFill>
              </a:rPr>
              <a:t> Does not include</a:t>
            </a:r>
          </a:p>
          <a:p>
            <a:pPr lvl="1">
              <a:buClr>
                <a:schemeClr val="bg1"/>
              </a:buClr>
              <a:buFont typeface="Courier New" pitchFamily="49" charset="0"/>
              <a:buChar char="o"/>
            </a:pPr>
            <a:r>
              <a:rPr lang="en-US" sz="2200" dirty="0" smtClean="0">
                <a:solidFill>
                  <a:schemeClr val="tx1"/>
                </a:solidFill>
              </a:rPr>
              <a:t> Observation skills</a:t>
            </a:r>
          </a:p>
          <a:p>
            <a:pPr lvl="1">
              <a:buClr>
                <a:schemeClr val="bg1"/>
              </a:buClr>
              <a:buFont typeface="Courier New" pitchFamily="49" charset="0"/>
              <a:buChar char="o"/>
            </a:pPr>
            <a:r>
              <a:rPr lang="en-US" sz="2200" dirty="0" smtClean="0">
                <a:solidFill>
                  <a:schemeClr val="tx1"/>
                </a:solidFill>
              </a:rPr>
              <a:t> Collaborative teaming</a:t>
            </a:r>
          </a:p>
        </p:txBody>
      </p:sp>
      <p:pic>
        <p:nvPicPr>
          <p:cNvPr id="21506" name="Picture 2" descr="http://lh5.ggpht.com/-xY2DwMrz30I/UexktAx8xiI/AAAAAAAALUc/DNfk1hWq0G0/Its-Not-My-Job.jpg?imgmax=800"/>
          <p:cNvPicPr>
            <a:picLocks noChangeAspect="1" noChangeArrowheads="1"/>
          </p:cNvPicPr>
          <p:nvPr/>
        </p:nvPicPr>
        <p:blipFill>
          <a:blip r:embed="rId3" cstate="print"/>
          <a:srcRect/>
          <a:stretch>
            <a:fillRect/>
          </a:stretch>
        </p:blipFill>
        <p:spPr bwMode="auto">
          <a:xfrm>
            <a:off x="2895600" y="304800"/>
            <a:ext cx="3562350" cy="3638551"/>
          </a:xfrm>
          <a:prstGeom prst="rect">
            <a:avLst/>
          </a:prstGeom>
          <a:solidFill>
            <a:schemeClr val="accent2"/>
          </a:solidFill>
          <a:ln>
            <a:solidFill>
              <a:schemeClr val="accent2"/>
            </a:solidFill>
          </a:ln>
        </p:spPr>
      </p:pic>
      <p:sp>
        <p:nvSpPr>
          <p:cNvPr id="8" name="Rectangle 7"/>
          <p:cNvSpPr/>
          <p:nvPr/>
        </p:nvSpPr>
        <p:spPr>
          <a:xfrm>
            <a:off x="3124200" y="3581400"/>
            <a:ext cx="3037755" cy="307777"/>
          </a:xfrm>
          <a:prstGeom prst="rect">
            <a:avLst/>
          </a:prstGeom>
        </p:spPr>
        <p:txBody>
          <a:bodyPr wrap="none">
            <a:spAutoFit/>
          </a:bodyPr>
          <a:lstStyle/>
          <a:p>
            <a:r>
              <a:rPr lang="en-US" sz="1400" dirty="0" smtClean="0"/>
              <a:t>http://hansdeleenheer.com/2013/07/</a:t>
            </a:r>
            <a:endParaRPr lang="en-US" sz="1400" dirty="0"/>
          </a:p>
        </p:txBody>
      </p:sp>
    </p:spTree>
    <p:extLst>
      <p:ext uri="{BB962C8B-B14F-4D97-AF65-F5344CB8AC3E}">
        <p14:creationId xmlns:p14="http://schemas.microsoft.com/office/powerpoint/2010/main" val="298421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06712D2E-7C77-4AF2-8AD8-5058B673BD74}" type="slidenum">
              <a:rPr lang="en-US" smtClean="0"/>
              <a:pPr>
                <a:defRPr/>
              </a:pPr>
              <a:t>47</a:t>
            </a:fld>
            <a:endParaRPr lang="en-US" dirty="0"/>
          </a:p>
        </p:txBody>
      </p:sp>
      <p:sp>
        <p:nvSpPr>
          <p:cNvPr id="2" name="Title 1"/>
          <p:cNvSpPr>
            <a:spLocks noGrp="1"/>
          </p:cNvSpPr>
          <p:nvPr>
            <p:ph type="title" idx="4294967295"/>
          </p:nvPr>
        </p:nvSpPr>
        <p:spPr>
          <a:xfrm>
            <a:off x="0" y="0"/>
            <a:ext cx="4876800" cy="1295400"/>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p>
            <a:r>
              <a:rPr lang="en-US" sz="3600" dirty="0" smtClean="0">
                <a:solidFill>
                  <a:schemeClr val="bg1"/>
                </a:solidFill>
                <a:latin typeface="Aharoni" pitchFamily="2" charset="-79"/>
                <a:cs typeface="Aharoni" pitchFamily="2" charset="-79"/>
              </a:rPr>
              <a:t>HOW does it work?</a:t>
            </a:r>
            <a:endParaRPr lang="en-US" sz="3600" dirty="0">
              <a:solidFill>
                <a:schemeClr val="bg1"/>
              </a:solidFill>
              <a:latin typeface="Aharoni" pitchFamily="2" charset="-79"/>
              <a:cs typeface="Aharoni" pitchFamily="2" charset="-79"/>
            </a:endParaRPr>
          </a:p>
        </p:txBody>
      </p:sp>
      <p:graphicFrame>
        <p:nvGraphicFramePr>
          <p:cNvPr id="8" name="Diagram 7"/>
          <p:cNvGraphicFramePr/>
          <p:nvPr/>
        </p:nvGraphicFramePr>
        <p:xfrm>
          <a:off x="1295400" y="1752600"/>
          <a:ext cx="6324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8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447800" y="1524000"/>
            <a:ext cx="5638800" cy="3886200"/>
            <a:chOff x="2099676" y="1251073"/>
            <a:chExt cx="2035730" cy="1625600"/>
          </a:xfrm>
        </p:grpSpPr>
        <p:sp>
          <p:nvSpPr>
            <p:cNvPr id="8" name="Rounded Rectangle 7"/>
            <p:cNvSpPr/>
            <p:nvPr/>
          </p:nvSpPr>
          <p:spPr>
            <a:xfrm>
              <a:off x="2099676" y="1251073"/>
              <a:ext cx="2035730" cy="1625600"/>
            </a:xfrm>
            <a:prstGeom prst="roundRect">
              <a:avLst/>
            </a:prstGeom>
            <a:solidFill>
              <a:srgbClr val="C1FFC1"/>
            </a:solidFill>
            <a:ln>
              <a:solidFill>
                <a:srgbClr val="6600CC"/>
              </a:solidFill>
            </a:ln>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9" name="Rounded Rectangle 4"/>
            <p:cNvSpPr/>
            <p:nvPr/>
          </p:nvSpPr>
          <p:spPr>
            <a:xfrm>
              <a:off x="2182205" y="1792939"/>
              <a:ext cx="1837122" cy="97728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169863" indent="-169863">
                <a:spcAft>
                  <a:spcPts val="600"/>
                </a:spcAft>
              </a:pPr>
              <a:r>
                <a:rPr lang="en-US" sz="2400" dirty="0" smtClean="0">
                  <a:solidFill>
                    <a:schemeClr val="tx1"/>
                  </a:solidFill>
                </a:rPr>
                <a:t>&gt; 100 questions</a:t>
              </a:r>
            </a:p>
            <a:p>
              <a:pPr marL="627063" lvl="1" indent="-169863">
                <a:spcAft>
                  <a:spcPts val="600"/>
                </a:spcAft>
                <a:buFont typeface="Arial" pitchFamily="34" charset="0"/>
                <a:buChar char="•"/>
              </a:pPr>
              <a:r>
                <a:rPr lang="en-US" sz="2400" dirty="0" smtClean="0">
                  <a:solidFill>
                    <a:schemeClr val="tx1"/>
                  </a:solidFill>
                </a:rPr>
                <a:t>Why we measure outcomes</a:t>
              </a:r>
            </a:p>
            <a:p>
              <a:pPr marL="627063" lvl="1" indent="-169863">
                <a:spcAft>
                  <a:spcPts val="600"/>
                </a:spcAft>
                <a:buFont typeface="Arial" pitchFamily="34" charset="0"/>
                <a:buChar char="•"/>
              </a:pPr>
              <a:r>
                <a:rPr lang="en-US" sz="2400" dirty="0" smtClean="0">
                  <a:solidFill>
                    <a:schemeClr val="tx1"/>
                  </a:solidFill>
                </a:rPr>
                <a:t>Functionality</a:t>
              </a:r>
            </a:p>
            <a:p>
              <a:pPr marL="627063" lvl="1" indent="-169863">
                <a:spcAft>
                  <a:spcPts val="600"/>
                </a:spcAft>
                <a:buFont typeface="Arial" pitchFamily="34" charset="0"/>
                <a:buChar char="•"/>
              </a:pPr>
              <a:r>
                <a:rPr lang="en-US" sz="2400" dirty="0" smtClean="0">
                  <a:solidFill>
                    <a:schemeClr val="tx1"/>
                  </a:solidFill>
                </a:rPr>
                <a:t>Content of the 3 outcomes </a:t>
              </a:r>
            </a:p>
            <a:p>
              <a:pPr marL="627063" lvl="1" indent="-169863">
                <a:spcAft>
                  <a:spcPts val="600"/>
                </a:spcAft>
                <a:buFont typeface="Arial" pitchFamily="34" charset="0"/>
                <a:buChar char="•"/>
              </a:pPr>
              <a:r>
                <a:rPr lang="en-US" sz="2400" dirty="0" smtClean="0">
                  <a:solidFill>
                    <a:schemeClr val="tx1"/>
                  </a:solidFill>
                </a:rPr>
                <a:t>Age-expected development</a:t>
              </a:r>
            </a:p>
            <a:p>
              <a:pPr marL="627063" lvl="1" indent="-169863">
                <a:spcAft>
                  <a:spcPts val="600"/>
                </a:spcAft>
                <a:buFont typeface="Arial" pitchFamily="34" charset="0"/>
                <a:buChar char="•"/>
              </a:pPr>
              <a:r>
                <a:rPr lang="en-US" sz="2400" dirty="0" smtClean="0">
                  <a:solidFill>
                    <a:schemeClr val="tx1"/>
                  </a:solidFill>
                </a:rPr>
                <a:t>COS rating 7-point scale </a:t>
              </a:r>
            </a:p>
            <a:p>
              <a:pPr marL="627063" lvl="1" indent="-169863">
                <a:spcAft>
                  <a:spcPts val="600"/>
                </a:spcAft>
              </a:pPr>
              <a:r>
                <a:rPr lang="en-US" sz="2400" dirty="0" smtClean="0">
                  <a:solidFill>
                    <a:schemeClr val="tx1"/>
                  </a:solidFill>
                </a:rPr>
                <a:t>Answer key</a:t>
              </a:r>
            </a:p>
            <a:p>
              <a:pPr marL="169863" lvl="0" indent="-169863" algn="ctr" defTabSz="1022350">
                <a:spcBef>
                  <a:spcPct val="0"/>
                </a:spcBef>
                <a:spcAft>
                  <a:spcPts val="600"/>
                </a:spcAft>
                <a:buFont typeface="Arial" pitchFamily="34" charset="0"/>
                <a:buChar char="•"/>
              </a:pPr>
              <a:endParaRPr lang="en-US" sz="2300" kern="1200" dirty="0"/>
            </a:p>
          </p:txBody>
        </p:sp>
      </p:grpSp>
      <p:grpSp>
        <p:nvGrpSpPr>
          <p:cNvPr id="13" name="Group 12"/>
          <p:cNvGrpSpPr/>
          <p:nvPr/>
        </p:nvGrpSpPr>
        <p:grpSpPr>
          <a:xfrm>
            <a:off x="5791200" y="838200"/>
            <a:ext cx="2016583" cy="1625600"/>
            <a:chOff x="2189338" y="1219199"/>
            <a:chExt cx="2016583" cy="1625600"/>
          </a:xfrm>
          <a:solidFill>
            <a:srgbClr val="6600CC"/>
          </a:solidFill>
        </p:grpSpPr>
        <p:sp>
          <p:nvSpPr>
            <p:cNvPr id="14" name="Bevel 13"/>
            <p:cNvSpPr/>
            <p:nvPr/>
          </p:nvSpPr>
          <p:spPr>
            <a:xfrm>
              <a:off x="2189338" y="1219199"/>
              <a:ext cx="2016583" cy="1625600"/>
            </a:xfrm>
            <a:prstGeom prst="bevel">
              <a:avLst/>
            </a:prstGeom>
            <a:grpFill/>
          </p:spPr>
          <p:style>
            <a:lnRef idx="2">
              <a:schemeClr val="lt1">
                <a:hueOff val="0"/>
                <a:satOff val="0"/>
                <a:lumOff val="0"/>
                <a:alphaOff val="0"/>
              </a:schemeClr>
            </a:lnRef>
            <a:fillRef idx="1">
              <a:schemeClr val="accent5">
                <a:hueOff val="5589159"/>
                <a:satOff val="-4817"/>
                <a:lumOff val="6373"/>
                <a:alphaOff val="0"/>
              </a:schemeClr>
            </a:fillRef>
            <a:effectRef idx="0">
              <a:schemeClr val="accent5">
                <a:hueOff val="5589159"/>
                <a:satOff val="-4817"/>
                <a:lumOff val="6373"/>
                <a:alphaOff val="0"/>
              </a:schemeClr>
            </a:effectRef>
            <a:fontRef idx="minor">
              <a:schemeClr val="lt1"/>
            </a:fontRef>
          </p:style>
        </p:sp>
        <p:sp>
          <p:nvSpPr>
            <p:cNvPr id="18" name="Bevel 4"/>
            <p:cNvSpPr/>
            <p:nvPr/>
          </p:nvSpPr>
          <p:spPr>
            <a:xfrm>
              <a:off x="2392538" y="1422399"/>
              <a:ext cx="1610183" cy="1219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COS-CC </a:t>
              </a:r>
            </a:p>
            <a:p>
              <a:pPr lvl="0" algn="ctr" defTabSz="889000">
                <a:lnSpc>
                  <a:spcPct val="90000"/>
                </a:lnSpc>
                <a:spcBef>
                  <a:spcPct val="0"/>
                </a:spcBef>
                <a:spcAft>
                  <a:spcPct val="35000"/>
                </a:spcAft>
              </a:pPr>
              <a:r>
                <a:rPr lang="en-US" sz="2000" kern="1200" smtClean="0"/>
                <a:t>Level I Questions</a:t>
              </a:r>
              <a:endParaRPr lang="en-US" sz="2000" kern="1200" dirty="0"/>
            </a:p>
          </p:txBody>
        </p:sp>
      </p:grpSp>
    </p:spTree>
    <p:extLst>
      <p:ext uri="{BB962C8B-B14F-4D97-AF65-F5344CB8AC3E}">
        <p14:creationId xmlns:p14="http://schemas.microsoft.com/office/powerpoint/2010/main" val="258035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lum contrast="25000"/>
          </a:blip>
          <a:srcRect/>
          <a:stretch>
            <a:fillRect/>
          </a:stretch>
        </p:blipFill>
        <p:spPr bwMode="auto">
          <a:xfrm>
            <a:off x="914400" y="2438400"/>
            <a:ext cx="2622684" cy="3200400"/>
          </a:xfrm>
          <a:prstGeom prst="rect">
            <a:avLst/>
          </a:prstGeom>
          <a:noFill/>
          <a:ln w="9525">
            <a:solidFill>
              <a:schemeClr val="tx2"/>
            </a:solidFill>
            <a:miter lim="800000"/>
            <a:headEnd/>
            <a:tailEnd/>
          </a:ln>
        </p:spPr>
      </p:pic>
      <p:pic>
        <p:nvPicPr>
          <p:cNvPr id="45059" name="Picture 3"/>
          <p:cNvPicPr>
            <a:picLocks noChangeAspect="1" noChangeArrowheads="1"/>
          </p:cNvPicPr>
          <p:nvPr/>
        </p:nvPicPr>
        <p:blipFill>
          <a:blip r:embed="rId4" cstate="print">
            <a:lum contrast="38000"/>
          </a:blip>
          <a:srcRect/>
          <a:stretch>
            <a:fillRect/>
          </a:stretch>
        </p:blipFill>
        <p:spPr bwMode="auto">
          <a:xfrm>
            <a:off x="1447801" y="2971800"/>
            <a:ext cx="2547938" cy="2971800"/>
          </a:xfrm>
          <a:prstGeom prst="rect">
            <a:avLst/>
          </a:prstGeom>
          <a:noFill/>
          <a:ln w="9525">
            <a:solidFill>
              <a:schemeClr val="tx2"/>
            </a:solidFill>
            <a:miter lim="800000"/>
            <a:headEnd/>
            <a:tailEnd/>
          </a:ln>
        </p:spPr>
      </p:pic>
      <p:pic>
        <p:nvPicPr>
          <p:cNvPr id="45061" name="Picture 5"/>
          <p:cNvPicPr>
            <a:picLocks noChangeAspect="1" noChangeArrowheads="1"/>
          </p:cNvPicPr>
          <p:nvPr/>
        </p:nvPicPr>
        <p:blipFill>
          <a:blip r:embed="rId5" cstate="print">
            <a:lum contrast="35000"/>
          </a:blip>
          <a:srcRect/>
          <a:stretch>
            <a:fillRect/>
          </a:stretch>
        </p:blipFill>
        <p:spPr bwMode="auto">
          <a:xfrm>
            <a:off x="2057400" y="3429000"/>
            <a:ext cx="2266950" cy="2667000"/>
          </a:xfrm>
          <a:prstGeom prst="rect">
            <a:avLst/>
          </a:prstGeom>
          <a:noFill/>
          <a:ln w="9525">
            <a:solidFill>
              <a:schemeClr val="tx2"/>
            </a:solidFill>
            <a:miter lim="800000"/>
            <a:headEnd/>
            <a:tailEnd/>
          </a:ln>
        </p:spPr>
      </p:pic>
      <p:pic>
        <p:nvPicPr>
          <p:cNvPr id="45062" name="Picture 6"/>
          <p:cNvPicPr>
            <a:picLocks noChangeAspect="1" noChangeArrowheads="1"/>
          </p:cNvPicPr>
          <p:nvPr/>
        </p:nvPicPr>
        <p:blipFill>
          <a:blip r:embed="rId6" cstate="print"/>
          <a:srcRect/>
          <a:stretch>
            <a:fillRect/>
          </a:stretch>
        </p:blipFill>
        <p:spPr bwMode="auto">
          <a:xfrm>
            <a:off x="2514601" y="4419600"/>
            <a:ext cx="2807924" cy="1893888"/>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63" name="Picture 7"/>
          <p:cNvPicPr>
            <a:picLocks noChangeAspect="1" noChangeArrowheads="1"/>
          </p:cNvPicPr>
          <p:nvPr/>
        </p:nvPicPr>
        <p:blipFill>
          <a:blip r:embed="rId7" cstate="print"/>
          <a:srcRect/>
          <a:stretch>
            <a:fillRect/>
          </a:stretch>
        </p:blipFill>
        <p:spPr bwMode="auto">
          <a:xfrm>
            <a:off x="4114800" y="685800"/>
            <a:ext cx="2667000" cy="1884768"/>
          </a:xfrm>
          <a:prstGeom prst="rect">
            <a:avLst/>
          </a:prstGeom>
          <a:solidFill>
            <a:srgbClr val="FFFFFF">
              <a:shade val="85000"/>
            </a:srgbClr>
          </a:solidFill>
          <a:ln w="88900" cap="sq">
            <a:solidFill>
              <a:srgbClr val="00E2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65" name="Picture 9"/>
          <p:cNvPicPr>
            <a:picLocks noChangeAspect="1" noChangeArrowheads="1"/>
          </p:cNvPicPr>
          <p:nvPr/>
        </p:nvPicPr>
        <p:blipFill>
          <a:blip r:embed="rId8" cstate="print">
            <a:lum contrast="34000"/>
          </a:blip>
          <a:srcRect/>
          <a:stretch>
            <a:fillRect/>
          </a:stretch>
        </p:blipFill>
        <p:spPr bwMode="auto">
          <a:xfrm>
            <a:off x="5562601" y="1981202"/>
            <a:ext cx="2209800" cy="2638425"/>
          </a:xfrm>
          <a:prstGeom prst="rect">
            <a:avLst/>
          </a:prstGeom>
          <a:noFill/>
          <a:ln w="9525">
            <a:solidFill>
              <a:srgbClr val="00E200"/>
            </a:solidFill>
            <a:miter lim="800000"/>
            <a:headEnd/>
            <a:tailEnd/>
          </a:ln>
        </p:spPr>
      </p:pic>
      <p:pic>
        <p:nvPicPr>
          <p:cNvPr id="45064" name="Picture 8"/>
          <p:cNvPicPr>
            <a:picLocks noChangeAspect="1" noChangeArrowheads="1"/>
          </p:cNvPicPr>
          <p:nvPr/>
        </p:nvPicPr>
        <p:blipFill>
          <a:blip r:embed="rId9" cstate="print">
            <a:lum contrast="29000"/>
          </a:blip>
          <a:srcRect/>
          <a:stretch>
            <a:fillRect/>
          </a:stretch>
        </p:blipFill>
        <p:spPr bwMode="auto">
          <a:xfrm>
            <a:off x="6019800" y="2514600"/>
            <a:ext cx="2133600" cy="2857500"/>
          </a:xfrm>
          <a:prstGeom prst="rect">
            <a:avLst/>
          </a:prstGeom>
          <a:noFill/>
          <a:ln w="9525">
            <a:solidFill>
              <a:srgbClr val="00E200"/>
            </a:solidFill>
            <a:miter lim="800000"/>
            <a:headEnd/>
            <a:tailEnd/>
          </a:ln>
        </p:spPr>
      </p:pic>
      <p:pic>
        <p:nvPicPr>
          <p:cNvPr id="45066" name="Picture 10"/>
          <p:cNvPicPr>
            <a:picLocks noChangeAspect="1" noChangeArrowheads="1"/>
          </p:cNvPicPr>
          <p:nvPr/>
        </p:nvPicPr>
        <p:blipFill>
          <a:blip r:embed="rId10" cstate="print">
            <a:lum contrast="37000"/>
          </a:blip>
          <a:srcRect/>
          <a:stretch>
            <a:fillRect/>
          </a:stretch>
        </p:blipFill>
        <p:spPr bwMode="auto">
          <a:xfrm>
            <a:off x="6553200" y="3200400"/>
            <a:ext cx="2103120" cy="2514600"/>
          </a:xfrm>
          <a:prstGeom prst="rect">
            <a:avLst/>
          </a:prstGeom>
          <a:noFill/>
          <a:ln w="9525">
            <a:solidFill>
              <a:srgbClr val="00E200"/>
            </a:solidFill>
            <a:miter lim="800000"/>
            <a:headEnd/>
            <a:tailEnd/>
          </a:ln>
        </p:spPr>
      </p:pic>
      <p:grpSp>
        <p:nvGrpSpPr>
          <p:cNvPr id="22" name="Group 21"/>
          <p:cNvGrpSpPr/>
          <p:nvPr/>
        </p:nvGrpSpPr>
        <p:grpSpPr>
          <a:xfrm>
            <a:off x="1769037" y="617988"/>
            <a:ext cx="1897380" cy="1625600"/>
            <a:chOff x="4148013" y="1219199"/>
            <a:chExt cx="1897380" cy="1625600"/>
          </a:xfrm>
          <a:solidFill>
            <a:srgbClr val="C00000"/>
          </a:solidFill>
        </p:grpSpPr>
        <p:sp>
          <p:nvSpPr>
            <p:cNvPr id="23" name="Bevel 22"/>
            <p:cNvSpPr/>
            <p:nvPr/>
          </p:nvSpPr>
          <p:spPr>
            <a:xfrm>
              <a:off x="4148013" y="1219199"/>
              <a:ext cx="1897380" cy="1625600"/>
            </a:xfrm>
            <a:prstGeom prst="bevel">
              <a:avLst/>
            </a:prstGeom>
            <a:grpFill/>
            <a:ln>
              <a:solidFill>
                <a:schemeClr val="bg1"/>
              </a:solidFill>
            </a:ln>
          </p:spPr>
          <p:style>
            <a:lnRef idx="2">
              <a:scrgbClr r="0" g="0" b="0"/>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4" name="Bevel 4"/>
            <p:cNvSpPr/>
            <p:nvPr/>
          </p:nvSpPr>
          <p:spPr>
            <a:xfrm>
              <a:off x="4351213" y="1422399"/>
              <a:ext cx="1490980" cy="1219200"/>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COS-CC</a:t>
              </a:r>
            </a:p>
            <a:p>
              <a:pPr lvl="0" algn="ctr" defTabSz="844550">
                <a:lnSpc>
                  <a:spcPct val="90000"/>
                </a:lnSpc>
                <a:spcBef>
                  <a:spcPct val="0"/>
                </a:spcBef>
                <a:spcAft>
                  <a:spcPct val="35000"/>
                </a:spcAft>
              </a:pPr>
              <a:r>
                <a:rPr lang="en-US" sz="1900" kern="1200" dirty="0" smtClean="0"/>
                <a:t>Level II</a:t>
              </a:r>
            </a:p>
            <a:p>
              <a:pPr lvl="0" algn="ctr" defTabSz="844550">
                <a:lnSpc>
                  <a:spcPct val="90000"/>
                </a:lnSpc>
                <a:spcBef>
                  <a:spcPct val="0"/>
                </a:spcBef>
                <a:spcAft>
                  <a:spcPct val="35000"/>
                </a:spcAft>
              </a:pPr>
              <a:r>
                <a:rPr lang="en-US" sz="1900" kern="1200" dirty="0" smtClean="0"/>
                <a:t>Case Studies</a:t>
              </a:r>
              <a:endParaRPr lang="en-US" sz="1900" kern="1200" dirty="0"/>
            </a:p>
          </p:txBody>
        </p:sp>
      </p:grpSp>
    </p:spTree>
    <p:extLst>
      <p:ext uri="{BB962C8B-B14F-4D97-AF65-F5344CB8AC3E}">
        <p14:creationId xmlns:p14="http://schemas.microsoft.com/office/powerpoint/2010/main" val="3527056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685800"/>
          </a:xfrm>
        </p:spPr>
        <p:txBody>
          <a:bodyPr>
            <a:normAutofit fontScale="90000"/>
          </a:bodyPr>
          <a:lstStyle/>
          <a:p>
            <a:pPr algn="ctr"/>
            <a:r>
              <a:rPr lang="en-US" sz="3600" b="1" dirty="0">
                <a:latin typeface="Arial" pitchFamily="34" charset="0"/>
                <a:ea typeface="Calibri" pitchFamily="34" charset="0"/>
                <a:cs typeface="Calibri" pitchFamily="34" charset="0"/>
              </a:rPr>
              <a:t>Professional Development</a:t>
            </a:r>
            <a:r>
              <a:rPr lang="en-US" sz="800" dirty="0"/>
              <a:t/>
            </a:r>
            <a:br>
              <a:rPr lang="en-US" sz="800" dirty="0"/>
            </a:br>
            <a:endParaRPr lang="en-US" dirty="0"/>
          </a:p>
        </p:txBody>
      </p:sp>
      <p:sp>
        <p:nvSpPr>
          <p:cNvPr id="3" name="Content Placeholder 2"/>
          <p:cNvSpPr>
            <a:spLocks noGrp="1"/>
          </p:cNvSpPr>
          <p:nvPr>
            <p:ph idx="1"/>
          </p:nvPr>
        </p:nvSpPr>
        <p:spPr>
          <a:xfrm>
            <a:off x="304800" y="914400"/>
            <a:ext cx="8382000" cy="5562600"/>
          </a:xfrm>
        </p:spPr>
        <p:txBody>
          <a:bodyPr>
            <a:normAutofit fontScale="70000" lnSpcReduction="20000"/>
          </a:bodyPr>
          <a:lstStyle/>
          <a:p>
            <a:pPr marL="114300" lvl="1" indent="0">
              <a:lnSpc>
                <a:spcPct val="115000"/>
              </a:lnSpc>
              <a:spcBef>
                <a:spcPts val="0"/>
              </a:spcBef>
              <a:buNone/>
            </a:pPr>
            <a:r>
              <a:rPr lang="en-US" sz="2900" b="1" dirty="0" smtClean="0">
                <a:latin typeface="Arial" panose="020B0604020202020204" pitchFamily="34" charset="0"/>
                <a:cs typeface="Arial" panose="020B0604020202020204" pitchFamily="34" charset="0"/>
              </a:rPr>
              <a:t>Introduction to ECO/IEP Webinar (August, 2012)</a:t>
            </a:r>
          </a:p>
          <a:p>
            <a:pPr marL="857250" lvl="2" indent="-342900">
              <a:lnSpc>
                <a:spcPct val="115000"/>
              </a:lnSpc>
              <a:spcBef>
                <a:spcPts val="0"/>
              </a:spcBef>
              <a:buFont typeface="Wingdings" panose="05000000000000000000" pitchFamily="2" charset="2"/>
              <a:buChar char="v"/>
            </a:pPr>
            <a:r>
              <a:rPr lang="en-US" sz="2900" dirty="0" smtClean="0">
                <a:latin typeface="Arial" panose="020B0604020202020204" pitchFamily="34" charset="0"/>
                <a:cs typeface="Arial" panose="020B0604020202020204" pitchFamily="34" charset="0"/>
              </a:rPr>
              <a:t>  Results of statewide survey on current ECO reporting   </a:t>
            </a:r>
          </a:p>
          <a:p>
            <a:pPr marL="971550" lvl="2" indent="-457200">
              <a:lnSpc>
                <a:spcPct val="115000"/>
              </a:lnSpc>
              <a:spcBef>
                <a:spcPts val="0"/>
              </a:spcBef>
              <a:buFont typeface="Wingdings" panose="05000000000000000000" pitchFamily="2" charset="2"/>
              <a:buChar char="v"/>
            </a:pPr>
            <a:r>
              <a:rPr lang="en-US" sz="2900" dirty="0">
                <a:latin typeface="Arial" panose="020B0604020202020204" pitchFamily="34" charset="0"/>
                <a:cs typeface="Arial" panose="020B0604020202020204" pitchFamily="34" charset="0"/>
              </a:rPr>
              <a:t>Upcoming </a:t>
            </a:r>
            <a:r>
              <a:rPr lang="en-US" sz="2900" dirty="0" smtClean="0">
                <a:latin typeface="Arial" panose="020B0604020202020204" pitchFamily="34" charset="0"/>
                <a:cs typeface="Arial" panose="020B0604020202020204" pitchFamily="34" charset="0"/>
              </a:rPr>
              <a:t>changes</a:t>
            </a:r>
          </a:p>
          <a:p>
            <a:pPr marL="971550" lvl="2" indent="-457200">
              <a:lnSpc>
                <a:spcPct val="115000"/>
              </a:lnSpc>
              <a:spcBef>
                <a:spcPts val="0"/>
              </a:spcBef>
              <a:buFont typeface="Wingdings" panose="05000000000000000000" pitchFamily="2" charset="2"/>
              <a:buChar char="v"/>
            </a:pPr>
            <a:r>
              <a:rPr lang="en-US" sz="2900" dirty="0" smtClean="0">
                <a:latin typeface="Arial" panose="020B0604020202020204" pitchFamily="34" charset="0"/>
                <a:cs typeface="Arial" panose="020B0604020202020204" pitchFamily="34" charset="0"/>
              </a:rPr>
              <a:t>Introduction </a:t>
            </a:r>
            <a:r>
              <a:rPr lang="en-US" sz="2900" dirty="0">
                <a:latin typeface="Arial" panose="020B0604020202020204" pitchFamily="34" charset="0"/>
                <a:cs typeface="Arial" panose="020B0604020202020204" pitchFamily="34" charset="0"/>
              </a:rPr>
              <a:t>of proposed new ECO/IEP form</a:t>
            </a:r>
          </a:p>
          <a:p>
            <a:pPr marL="514350" lvl="2" indent="0">
              <a:lnSpc>
                <a:spcPct val="115000"/>
              </a:lnSpc>
              <a:spcBef>
                <a:spcPts val="0"/>
              </a:spcBef>
              <a:buNone/>
            </a:pPr>
            <a:endParaRPr lang="en-US" sz="2900" dirty="0">
              <a:latin typeface="Arial" panose="020B0604020202020204" pitchFamily="34" charset="0"/>
              <a:cs typeface="Arial" panose="020B0604020202020204" pitchFamily="34" charset="0"/>
            </a:endParaRPr>
          </a:p>
          <a:p>
            <a:pPr marL="114300" lvl="1" indent="0">
              <a:lnSpc>
                <a:spcPct val="115000"/>
              </a:lnSpc>
              <a:spcBef>
                <a:spcPts val="0"/>
              </a:spcBef>
              <a:buNone/>
            </a:pPr>
            <a:r>
              <a:rPr lang="en-US" sz="2900" b="1" dirty="0" smtClean="0">
                <a:latin typeface="Arial" panose="020B0604020202020204" pitchFamily="34" charset="0"/>
                <a:cs typeface="Arial" panose="020B0604020202020204" pitchFamily="34" charset="0"/>
              </a:rPr>
              <a:t>Presentations at state conferences</a:t>
            </a:r>
            <a:r>
              <a:rPr lang="en-US" sz="2900" dirty="0" smtClean="0">
                <a:latin typeface="Arial" panose="020B0604020202020204" pitchFamily="34" charset="0"/>
                <a:cs typeface="Arial" panose="020B0604020202020204" pitchFamily="34" charset="0"/>
              </a:rPr>
              <a:t>: CEC, Early Years (Fall, 2012)</a:t>
            </a:r>
          </a:p>
          <a:p>
            <a:pPr marL="571500" indent="-457200">
              <a:lnSpc>
                <a:spcPct val="115000"/>
              </a:lnSpc>
              <a:spcBef>
                <a:spcPts val="0"/>
              </a:spcBef>
            </a:pPr>
            <a:endParaRPr lang="en-US" sz="2900" dirty="0" smtClean="0">
              <a:latin typeface="Arial" panose="020B0604020202020204" pitchFamily="34" charset="0"/>
              <a:cs typeface="Arial" panose="020B0604020202020204" pitchFamily="34" charset="0"/>
            </a:endParaRPr>
          </a:p>
          <a:p>
            <a:pPr marL="571500" indent="-457200">
              <a:lnSpc>
                <a:spcPct val="115000"/>
              </a:lnSpc>
              <a:spcBef>
                <a:spcPts val="0"/>
              </a:spcBef>
            </a:pPr>
            <a:r>
              <a:rPr lang="en-US" sz="2900" b="1" dirty="0" smtClean="0">
                <a:latin typeface="Arial" panose="020B0604020202020204" pitchFamily="34" charset="0"/>
                <a:cs typeface="Arial" panose="020B0604020202020204" pitchFamily="34" charset="0"/>
              </a:rPr>
              <a:t>One </a:t>
            </a:r>
            <a:r>
              <a:rPr lang="en-US" sz="2900" b="1" dirty="0">
                <a:latin typeface="Arial" panose="020B0604020202020204" pitchFamily="34" charset="0"/>
                <a:cs typeface="Arial" panose="020B0604020202020204" pitchFamily="34" charset="0"/>
              </a:rPr>
              <a:t>day </a:t>
            </a:r>
            <a:r>
              <a:rPr lang="en-US" sz="2900" b="1" dirty="0" smtClean="0">
                <a:latin typeface="Arial" panose="020B0604020202020204" pitchFamily="34" charset="0"/>
                <a:cs typeface="Arial" panose="020B0604020202020204" pitchFamily="34" charset="0"/>
              </a:rPr>
              <a:t>trainings: </a:t>
            </a:r>
            <a:r>
              <a:rPr lang="en-US" sz="2900" b="1" dirty="0">
                <a:latin typeface="Arial" panose="020B0604020202020204" pitchFamily="34" charset="0"/>
                <a:cs typeface="Arial" panose="020B0604020202020204" pitchFamily="34" charset="0"/>
              </a:rPr>
              <a:t>7 </a:t>
            </a:r>
            <a:r>
              <a:rPr lang="en-US" sz="2900" b="1" dirty="0" smtClean="0">
                <a:latin typeface="Arial" panose="020B0604020202020204" pitchFamily="34" charset="0"/>
                <a:cs typeface="Arial" panose="020B0604020202020204" pitchFamily="34" charset="0"/>
              </a:rPr>
              <a:t>locations (Oct. – Nov. 2012) - Awareness Focus</a:t>
            </a:r>
          </a:p>
          <a:p>
            <a:pPr marL="971550" lvl="1" indent="-457200">
              <a:lnSpc>
                <a:spcPct val="115000"/>
              </a:lnSpc>
              <a:spcBef>
                <a:spcPts val="0"/>
              </a:spcBef>
              <a:buFont typeface="Wingdings" panose="05000000000000000000" pitchFamily="2" charset="2"/>
              <a:buChar char="v"/>
            </a:pPr>
            <a:r>
              <a:rPr lang="en-US" sz="2900" dirty="0" smtClean="0">
                <a:latin typeface="Arial" panose="020B0604020202020204" pitchFamily="34" charset="0"/>
                <a:cs typeface="Arial" panose="020B0604020202020204" pitchFamily="34" charset="0"/>
              </a:rPr>
              <a:t>Idaho Integrated Outcome-IEP Process (Flowchart)</a:t>
            </a:r>
          </a:p>
          <a:p>
            <a:pPr marL="971550" lvl="1" indent="-457200">
              <a:lnSpc>
                <a:spcPct val="115000"/>
              </a:lnSpc>
              <a:spcBef>
                <a:spcPts val="0"/>
              </a:spcBef>
              <a:buFont typeface="Wingdings" panose="05000000000000000000" pitchFamily="2" charset="2"/>
              <a:buChar char="v"/>
            </a:pPr>
            <a:r>
              <a:rPr lang="en-US" sz="2900" dirty="0" smtClean="0">
                <a:latin typeface="Arial" panose="020B0604020202020204" pitchFamily="34" charset="0"/>
                <a:cs typeface="Arial" panose="020B0604020202020204" pitchFamily="34" charset="0"/>
              </a:rPr>
              <a:t>Planning Worksheet – Now &amp; Future</a:t>
            </a:r>
          </a:p>
          <a:p>
            <a:pPr marL="971550" lvl="1" indent="-457200">
              <a:lnSpc>
                <a:spcPct val="115000"/>
              </a:lnSpc>
              <a:spcBef>
                <a:spcPts val="0"/>
              </a:spcBef>
              <a:buFont typeface="Wingdings" panose="05000000000000000000" pitchFamily="2" charset="2"/>
              <a:buChar char="v"/>
            </a:pPr>
            <a:r>
              <a:rPr lang="en-US" sz="2900" dirty="0" smtClean="0">
                <a:latin typeface="Arial" panose="020B0604020202020204" pitchFamily="34" charset="0"/>
                <a:cs typeface="Arial" panose="020B0604020202020204" pitchFamily="34" charset="0"/>
              </a:rPr>
              <a:t>New ECO/IEP form &amp; guidance document</a:t>
            </a:r>
          </a:p>
          <a:p>
            <a:pPr marL="971550" lvl="1" indent="-457200">
              <a:lnSpc>
                <a:spcPct val="115000"/>
              </a:lnSpc>
              <a:spcBef>
                <a:spcPts val="0"/>
              </a:spcBef>
              <a:buFont typeface="Wingdings" panose="05000000000000000000" pitchFamily="2" charset="2"/>
              <a:buChar char="v"/>
            </a:pPr>
            <a:r>
              <a:rPr lang="en-US" sz="2900" dirty="0" smtClean="0">
                <a:latin typeface="Arial" panose="020B0604020202020204" pitchFamily="34" charset="0"/>
                <a:cs typeface="Arial" panose="020B0604020202020204" pitchFamily="34" charset="0"/>
              </a:rPr>
              <a:t>Full implementation required Fall, 2013</a:t>
            </a:r>
          </a:p>
          <a:p>
            <a:pPr marL="971550" lvl="1" indent="-457200">
              <a:lnSpc>
                <a:spcPct val="115000"/>
              </a:lnSpc>
              <a:spcBef>
                <a:spcPts val="0"/>
              </a:spcBef>
            </a:pPr>
            <a:endParaRPr lang="en-US" sz="6400" dirty="0" smtClean="0">
              <a:latin typeface="Arial" panose="020B0604020202020204" pitchFamily="34" charset="0"/>
              <a:cs typeface="Arial" panose="020B0604020202020204" pitchFamily="34" charset="0"/>
            </a:endParaRPr>
          </a:p>
          <a:p>
            <a:pPr marL="571500" lvl="1" indent="-457200">
              <a:lnSpc>
                <a:spcPct val="115000"/>
              </a:lnSpc>
              <a:spcBef>
                <a:spcPts val="0"/>
              </a:spcBef>
              <a:buFont typeface="Arial" panose="020B0604020202020204" pitchFamily="34" charset="0"/>
              <a:buChar char="•"/>
            </a:pPr>
            <a:endParaRPr lang="en-US" dirty="0"/>
          </a:p>
          <a:p>
            <a:pPr marL="571500" indent="-457200">
              <a:lnSpc>
                <a:spcPct val="115000"/>
              </a:lnSpc>
              <a:spcBef>
                <a:spcPts val="0"/>
              </a:spcBef>
            </a:pPr>
            <a:endParaRPr lang="en-US" sz="2800" dirty="0"/>
          </a:p>
          <a:p>
            <a:pPr>
              <a:lnSpc>
                <a:spcPct val="115000"/>
              </a:lnSpc>
              <a:spcBef>
                <a:spcPts val="0"/>
              </a:spcBef>
            </a:pPr>
            <a:r>
              <a:rPr lang="en-US" sz="1400" dirty="0"/>
              <a:t>		</a:t>
            </a:r>
            <a:endParaRPr lang="en-US" sz="700" dirty="0"/>
          </a:p>
          <a:p>
            <a:endParaRPr lang="en-US" dirty="0"/>
          </a:p>
        </p:txBody>
      </p:sp>
    </p:spTree>
    <p:extLst>
      <p:ext uri="{BB962C8B-B14F-4D97-AF65-F5344CB8AC3E}">
        <p14:creationId xmlns:p14="http://schemas.microsoft.com/office/powerpoint/2010/main" val="4969446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304800" y="990600"/>
            <a:ext cx="8465140" cy="4876800"/>
          </a:xfrm>
          <a:prstGeom prst="rect">
            <a:avLst/>
          </a:prstGeom>
          <a:noFill/>
          <a:ln w="9525">
            <a:solidFill>
              <a:srgbClr val="C1FFC1"/>
            </a:solidFill>
            <a:miter lim="800000"/>
            <a:headEnd/>
            <a:tailEnd/>
          </a:ln>
        </p:spPr>
      </p:pic>
    </p:spTree>
    <p:extLst>
      <p:ext uri="{BB962C8B-B14F-4D97-AF65-F5344CB8AC3E}">
        <p14:creationId xmlns:p14="http://schemas.microsoft.com/office/powerpoint/2010/main" val="2736316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40"/>
            <a:ext cx="2514600" cy="460118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ormAutofit/>
          </a:bodyPr>
          <a:lstStyle/>
          <a:p>
            <a:r>
              <a:rPr lang="en-US" sz="3200" dirty="0" smtClean="0">
                <a:solidFill>
                  <a:schemeClr val="bg1"/>
                </a:solidFill>
                <a:latin typeface="Aharoni" pitchFamily="2" charset="-79"/>
                <a:cs typeface="Aharoni" pitchFamily="2" charset="-79"/>
              </a:rPr>
              <a:t>HOW was it developed?</a:t>
            </a:r>
            <a:endParaRPr lang="en-US" sz="3200"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2819400" y="457200"/>
            <a:ext cx="5486400" cy="3174492"/>
          </a:xfrm>
        </p:spPr>
        <p:style>
          <a:lnRef idx="1">
            <a:schemeClr val="accent6"/>
          </a:lnRef>
          <a:fillRef idx="2">
            <a:schemeClr val="accent6"/>
          </a:fillRef>
          <a:effectRef idx="1">
            <a:schemeClr val="accent6"/>
          </a:effectRef>
          <a:fontRef idx="minor">
            <a:schemeClr val="dk1"/>
          </a:fontRef>
        </p:style>
        <p:txBody>
          <a:bodyPr>
            <a:normAutofit/>
          </a:bodyPr>
          <a:lstStyle/>
          <a:p>
            <a:r>
              <a:rPr lang="en-US" sz="2400" dirty="0" smtClean="0">
                <a:solidFill>
                  <a:schemeClr val="tx1"/>
                </a:solidFill>
              </a:rPr>
              <a:t>Content developed by work team</a:t>
            </a:r>
          </a:p>
          <a:p>
            <a:r>
              <a:rPr lang="en-US" sz="2400" dirty="0" smtClean="0">
                <a:solidFill>
                  <a:schemeClr val="tx1"/>
                </a:solidFill>
              </a:rPr>
              <a:t>Face validity with content experts</a:t>
            </a:r>
          </a:p>
          <a:p>
            <a:r>
              <a:rPr lang="en-US" sz="2400" dirty="0" smtClean="0">
                <a:solidFill>
                  <a:schemeClr val="tx1"/>
                </a:solidFill>
              </a:rPr>
              <a:t>Field testing </a:t>
            </a:r>
          </a:p>
          <a:p>
            <a:pPr lvl="1"/>
            <a:r>
              <a:rPr lang="en-US" sz="2000" dirty="0" smtClean="0">
                <a:solidFill>
                  <a:schemeClr val="tx1"/>
                </a:solidFill>
              </a:rPr>
              <a:t>Round 1 completed</a:t>
            </a:r>
          </a:p>
          <a:p>
            <a:pPr lvl="1"/>
            <a:r>
              <a:rPr lang="en-US" sz="2000" dirty="0" smtClean="0">
                <a:solidFill>
                  <a:schemeClr val="tx1"/>
                </a:solidFill>
              </a:rPr>
              <a:t>Round 2 getting started</a:t>
            </a:r>
          </a:p>
          <a:p>
            <a:r>
              <a:rPr lang="en-US" sz="2400" dirty="0" smtClean="0">
                <a:solidFill>
                  <a:schemeClr val="tx1"/>
                </a:solidFill>
              </a:rPr>
              <a:t>IRB exemption completed</a:t>
            </a:r>
          </a:p>
        </p:txBody>
      </p:sp>
      <p:pic>
        <p:nvPicPr>
          <p:cNvPr id="8194" name="Picture 2" descr="http://www.justseoaustralia.com.au/search-engine-optimisation/images/how-to-rank-in-google.jpg"/>
          <p:cNvPicPr>
            <a:picLocks noChangeAspect="1" noChangeArrowheads="1"/>
          </p:cNvPicPr>
          <p:nvPr/>
        </p:nvPicPr>
        <p:blipFill>
          <a:blip r:embed="rId3" cstate="print"/>
          <a:srcRect/>
          <a:stretch>
            <a:fillRect/>
          </a:stretch>
        </p:blipFill>
        <p:spPr bwMode="auto">
          <a:xfrm>
            <a:off x="2971800" y="3646395"/>
            <a:ext cx="5199741" cy="3211605"/>
          </a:xfrm>
          <a:prstGeom prst="rect">
            <a:avLst/>
          </a:prstGeom>
          <a:noFill/>
        </p:spPr>
      </p:pic>
    </p:spTree>
    <p:extLst>
      <p:ext uri="{BB962C8B-B14F-4D97-AF65-F5344CB8AC3E}">
        <p14:creationId xmlns:p14="http://schemas.microsoft.com/office/powerpoint/2010/main" val="3389781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ttp://imgc-cn.artprintimages.com/images/P-473-488-90/60/6056/N99D100Z/posters/robert-mankoff-no-thursday-s-out-how-about-never-is-never-good-for-you-new-yorker-cartoon.jpg"/>
          <p:cNvPicPr>
            <a:picLocks noChangeAspect="1" noChangeArrowheads="1"/>
          </p:cNvPicPr>
          <p:nvPr/>
        </p:nvPicPr>
        <p:blipFill>
          <a:blip r:embed="rId3" cstate="print"/>
          <a:srcRect/>
          <a:stretch>
            <a:fillRect/>
          </a:stretch>
        </p:blipFill>
        <p:spPr bwMode="auto">
          <a:xfrm>
            <a:off x="2667000" y="895550"/>
            <a:ext cx="6146442" cy="4613081"/>
          </a:xfrm>
          <a:prstGeom prst="rect">
            <a:avLst/>
          </a:prstGeom>
          <a:noFill/>
          <a:ln>
            <a:solidFill>
              <a:srgbClr val="C1FFC1"/>
            </a:solidFill>
          </a:ln>
        </p:spPr>
      </p:pic>
      <p:sp>
        <p:nvSpPr>
          <p:cNvPr id="2" name="Title 1"/>
          <p:cNvSpPr>
            <a:spLocks noGrp="1"/>
          </p:cNvSpPr>
          <p:nvPr>
            <p:ph type="title"/>
          </p:nvPr>
        </p:nvSpPr>
        <p:spPr>
          <a:prstGeom prst="rect">
            <a:avLst/>
          </a:prstGeom>
          <a:noFill/>
        </p:spPr>
        <p:style>
          <a:lnRef idx="1">
            <a:schemeClr val="accent5"/>
          </a:lnRef>
          <a:fillRef idx="2">
            <a:schemeClr val="accent5"/>
          </a:fillRef>
          <a:effectRef idx="1">
            <a:schemeClr val="accent5"/>
          </a:effectRef>
          <a:fontRef idx="minor">
            <a:schemeClr val="dk1"/>
          </a:fontRef>
        </p:style>
        <p:txBody>
          <a:bodyPr>
            <a:normAutofit/>
          </a:bodyPr>
          <a:lstStyle/>
          <a:p>
            <a:r>
              <a:rPr lang="en-US" sz="3600" dirty="0" smtClean="0">
                <a:solidFill>
                  <a:schemeClr val="bg1"/>
                </a:solidFill>
                <a:latin typeface="Aharoni" pitchFamily="2" charset="-79"/>
                <a:cs typeface="Aharoni" pitchFamily="2" charset="-79"/>
              </a:rPr>
              <a:t>WHEN will it be ready?</a:t>
            </a:r>
            <a:endParaRPr lang="en-US" sz="3600" dirty="0">
              <a:solidFill>
                <a:schemeClr val="bg1"/>
              </a:solidFill>
              <a:latin typeface="Aharoni" pitchFamily="2" charset="-79"/>
              <a:cs typeface="Aharoni" pitchFamily="2" charset="-79"/>
            </a:endParaRPr>
          </a:p>
        </p:txBody>
      </p:sp>
      <p:sp>
        <p:nvSpPr>
          <p:cNvPr id="13" name="Content Placeholder 2"/>
          <p:cNvSpPr>
            <a:spLocks noGrp="1"/>
          </p:cNvSpPr>
          <p:nvPr>
            <p:ph idx="1"/>
          </p:nvPr>
        </p:nvSpPr>
        <p:spPr>
          <a:xfrm>
            <a:off x="2819400" y="5638800"/>
            <a:ext cx="5867399" cy="650748"/>
          </a:xfrm>
        </p:spPr>
        <p:style>
          <a:lnRef idx="3">
            <a:schemeClr val="lt1"/>
          </a:lnRef>
          <a:fillRef idx="1">
            <a:schemeClr val="accent5"/>
          </a:fillRef>
          <a:effectRef idx="1">
            <a:schemeClr val="accent5"/>
          </a:effectRef>
          <a:fontRef idx="minor">
            <a:schemeClr val="lt1"/>
          </a:fontRef>
        </p:style>
        <p:txBody>
          <a:bodyPr>
            <a:noAutofit/>
          </a:bodyPr>
          <a:lstStyle/>
          <a:p>
            <a:pPr algn="ctr">
              <a:buNone/>
            </a:pPr>
            <a:r>
              <a:rPr lang="en-US" sz="3200" dirty="0" smtClean="0">
                <a:solidFill>
                  <a:schemeClr val="bg1"/>
                </a:solidFill>
              </a:rPr>
              <a:t>COS-CC on schedule for </a:t>
            </a:r>
            <a:r>
              <a:rPr lang="en-US" sz="4400" dirty="0" smtClean="0">
                <a:solidFill>
                  <a:schemeClr val="bg1"/>
                </a:solidFill>
              </a:rPr>
              <a:t>2015!</a:t>
            </a:r>
            <a:endParaRPr lang="en-US" sz="3200" dirty="0" smtClean="0">
              <a:solidFill>
                <a:schemeClr val="bg1"/>
              </a:solidFill>
            </a:endParaRPr>
          </a:p>
        </p:txBody>
      </p:sp>
    </p:spTree>
    <p:extLst>
      <p:ext uri="{BB962C8B-B14F-4D97-AF65-F5344CB8AC3E}">
        <p14:creationId xmlns:p14="http://schemas.microsoft.com/office/powerpoint/2010/main" val="31862500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descr="http://www.karipatterson.com/wp-content/uploads/2012/04/looking-forward.jpg"/>
          <p:cNvPicPr>
            <a:picLocks noChangeAspect="1" noChangeArrowheads="1"/>
          </p:cNvPicPr>
          <p:nvPr/>
        </p:nvPicPr>
        <p:blipFill>
          <a:blip r:embed="rId3" cstate="print"/>
          <a:srcRect/>
          <a:stretch>
            <a:fillRect/>
          </a:stretch>
        </p:blipFill>
        <p:spPr bwMode="auto">
          <a:xfrm>
            <a:off x="2590800" y="990600"/>
            <a:ext cx="6142263" cy="4648200"/>
          </a:xfrm>
          <a:prstGeom prst="rect">
            <a:avLst/>
          </a:prstGeom>
          <a:noFill/>
        </p:spPr>
      </p:pic>
      <p:sp>
        <p:nvSpPr>
          <p:cNvPr id="2" name="Title 1"/>
          <p:cNvSpPr>
            <a:spLocks noGrp="1"/>
          </p:cNvSpPr>
          <p:nvPr>
            <p:ph type="title"/>
          </p:nvPr>
        </p:nvSpPr>
        <p:spPr>
          <a:prstGeom prst="rect">
            <a:avLst/>
          </a:prstGeom>
          <a:noFill/>
          <a:ln>
            <a:noFill/>
          </a:ln>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solidFill>
                  <a:schemeClr val="bg1"/>
                </a:solidFill>
                <a:latin typeface="Aharoni" pitchFamily="2" charset="-79"/>
                <a:cs typeface="Aharoni" pitchFamily="2" charset="-79"/>
              </a:rPr>
              <a:t>WHERE will it be?</a:t>
            </a:r>
            <a:endParaRPr lang="en-US" sz="3200" dirty="0">
              <a:solidFill>
                <a:schemeClr val="bg1"/>
              </a:solidFill>
              <a:latin typeface="Aharoni" pitchFamily="2" charset="-79"/>
              <a:cs typeface="Aharoni" pitchFamily="2" charset="-79"/>
            </a:endParaRPr>
          </a:p>
        </p:txBody>
      </p:sp>
      <p:sp>
        <p:nvSpPr>
          <p:cNvPr id="6" name="Content Placeholder 5"/>
          <p:cNvSpPr>
            <a:spLocks noGrp="1"/>
          </p:cNvSpPr>
          <p:nvPr>
            <p:ph idx="1"/>
          </p:nvPr>
        </p:nvSpPr>
        <p:spPr>
          <a:xfrm>
            <a:off x="1905000" y="5105400"/>
            <a:ext cx="3435350" cy="1295400"/>
          </a:xfrm>
        </p:spPr>
        <p:style>
          <a:lnRef idx="3">
            <a:schemeClr val="lt1"/>
          </a:lnRef>
          <a:fillRef idx="1">
            <a:schemeClr val="accent1"/>
          </a:fillRef>
          <a:effectRef idx="1">
            <a:schemeClr val="accent1"/>
          </a:effectRef>
          <a:fontRef idx="minor">
            <a:schemeClr val="lt1"/>
          </a:fontRef>
        </p:style>
        <p:txBody>
          <a:bodyPr anchor="t">
            <a:normAutofit/>
          </a:bodyPr>
          <a:lstStyle/>
          <a:p>
            <a:pPr>
              <a:buNone/>
            </a:pPr>
            <a:r>
              <a:rPr lang="en-US" b="1" dirty="0" smtClean="0">
                <a:solidFill>
                  <a:schemeClr val="bg1"/>
                </a:solidFill>
              </a:rPr>
              <a:t>Available from ECTA </a:t>
            </a:r>
          </a:p>
          <a:p>
            <a:r>
              <a:rPr lang="en-US" b="1" dirty="0" smtClean="0">
                <a:solidFill>
                  <a:schemeClr val="bg1"/>
                </a:solidFill>
              </a:rPr>
              <a:t>Adaptable for your state </a:t>
            </a:r>
          </a:p>
          <a:p>
            <a:r>
              <a:rPr lang="en-US" b="1" dirty="0" smtClean="0">
                <a:solidFill>
                  <a:schemeClr val="bg1"/>
                </a:solidFill>
              </a:rPr>
              <a:t>Multiple versions</a:t>
            </a:r>
          </a:p>
        </p:txBody>
      </p:sp>
    </p:spTree>
    <p:extLst>
      <p:ext uri="{BB962C8B-B14F-4D97-AF65-F5344CB8AC3E}">
        <p14:creationId xmlns:p14="http://schemas.microsoft.com/office/powerpoint/2010/main" val="12519752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Child Outcomes Summary Competency Check (COS-CC)</a:t>
            </a:r>
          </a:p>
        </p:txBody>
      </p:sp>
      <p:sp>
        <p:nvSpPr>
          <p:cNvPr id="3" name="Text Placeholder 2"/>
          <p:cNvSpPr>
            <a:spLocks noGrp="1"/>
          </p:cNvSpPr>
          <p:nvPr>
            <p:ph type="body" idx="1"/>
          </p:nvPr>
        </p:nvSpPr>
        <p:spPr/>
        <p:txBody>
          <a:bodyPr>
            <a:normAutofit/>
          </a:bodyPr>
          <a:lstStyle/>
          <a:p>
            <a:r>
              <a:rPr lang="en-US" sz="2800" dirty="0" smtClean="0"/>
              <a:t>An Online Assessment Tool</a:t>
            </a:r>
            <a:endParaRPr lang="en-US" sz="2800" dirty="0"/>
          </a:p>
        </p:txBody>
      </p:sp>
    </p:spTree>
    <p:extLst>
      <p:ext uri="{BB962C8B-B14F-4D97-AF65-F5344CB8AC3E}">
        <p14:creationId xmlns:p14="http://schemas.microsoft.com/office/powerpoint/2010/main" val="1818369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a:bodyPr>
          <a:lstStyle/>
          <a:p>
            <a:r>
              <a:rPr lang="en-US" sz="2800" b="1" dirty="0" smtClean="0"/>
              <a:t>COS-CC </a:t>
            </a:r>
            <a:r>
              <a:rPr lang="en-US" sz="2800" dirty="0" smtClean="0"/>
              <a:t>is a set of materials to assess provider understanding of the essential knowledge and skills needed to contribute to the COS process</a:t>
            </a:r>
          </a:p>
          <a:p>
            <a:r>
              <a:rPr lang="en-US" sz="2800" dirty="0" err="1" smtClean="0"/>
              <a:t>DaSy</a:t>
            </a:r>
            <a:r>
              <a:rPr lang="en-US" sz="2800" dirty="0" smtClean="0"/>
              <a:t>, in partnership with JHU CTE, developed requirements for building this assessment in an online format</a:t>
            </a:r>
          </a:p>
        </p:txBody>
      </p:sp>
    </p:spTree>
    <p:extLst>
      <p:ext uri="{BB962C8B-B14F-4D97-AF65-F5344CB8AC3E}">
        <p14:creationId xmlns:p14="http://schemas.microsoft.com/office/powerpoint/2010/main" val="4983284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the online version include?</a:t>
            </a:r>
            <a:endParaRPr lang="en-US" dirty="0"/>
          </a:p>
        </p:txBody>
      </p:sp>
      <p:sp>
        <p:nvSpPr>
          <p:cNvPr id="3" name="Content Placeholder 2"/>
          <p:cNvSpPr>
            <a:spLocks noGrp="1"/>
          </p:cNvSpPr>
          <p:nvPr>
            <p:ph idx="1"/>
          </p:nvPr>
        </p:nvSpPr>
        <p:spPr/>
        <p:txBody>
          <a:bodyPr>
            <a:normAutofit/>
          </a:bodyPr>
          <a:lstStyle/>
          <a:p>
            <a:r>
              <a:rPr lang="en-US" sz="3200" dirty="0" smtClean="0"/>
              <a:t>Online delivery of COS-CC self-assessment</a:t>
            </a:r>
          </a:p>
          <a:p>
            <a:pPr lvl="1"/>
            <a:r>
              <a:rPr lang="en-US" sz="2800" dirty="0" smtClean="0"/>
              <a:t>Part 1: Assessment of Essential Knowledge and Skills</a:t>
            </a:r>
          </a:p>
          <a:p>
            <a:pPr lvl="1"/>
            <a:r>
              <a:rPr lang="en-US" sz="2800" dirty="0" smtClean="0"/>
              <a:t>Part 2: Assessment of Application of Essential Knowledge and Skills</a:t>
            </a:r>
          </a:p>
          <a:p>
            <a:r>
              <a:rPr lang="en-US" sz="3200" dirty="0" smtClean="0"/>
              <a:t>Links to professional development resources</a:t>
            </a:r>
            <a:endParaRPr lang="en-US" sz="3200" dirty="0"/>
          </a:p>
        </p:txBody>
      </p:sp>
    </p:spTree>
    <p:extLst>
      <p:ext uri="{BB962C8B-B14F-4D97-AF65-F5344CB8AC3E}">
        <p14:creationId xmlns:p14="http://schemas.microsoft.com/office/powerpoint/2010/main" val="2992108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will use it?</a:t>
            </a:r>
            <a:endParaRPr lang="en-US" dirty="0"/>
          </a:p>
        </p:txBody>
      </p:sp>
      <p:sp>
        <p:nvSpPr>
          <p:cNvPr id="3" name="Content Placeholder 2"/>
          <p:cNvSpPr>
            <a:spLocks noGrp="1"/>
          </p:cNvSpPr>
          <p:nvPr>
            <p:ph idx="1"/>
          </p:nvPr>
        </p:nvSpPr>
        <p:spPr/>
        <p:txBody>
          <a:bodyPr>
            <a:normAutofit/>
          </a:bodyPr>
          <a:lstStyle/>
          <a:p>
            <a:r>
              <a:rPr lang="en-US" sz="3600" dirty="0" smtClean="0"/>
              <a:t>Supervisors (state administrators, agency leaders)</a:t>
            </a:r>
          </a:p>
          <a:p>
            <a:r>
              <a:rPr lang="en-US" sz="3600" dirty="0" smtClean="0"/>
              <a:t>Providers</a:t>
            </a:r>
          </a:p>
          <a:p>
            <a:r>
              <a:rPr lang="en-US" sz="3600" dirty="0" smtClean="0"/>
              <a:t>Families</a:t>
            </a:r>
            <a:endParaRPr lang="en-US" sz="3600" dirty="0"/>
          </a:p>
        </p:txBody>
      </p:sp>
    </p:spTree>
    <p:extLst>
      <p:ext uri="{BB962C8B-B14F-4D97-AF65-F5344CB8AC3E}">
        <p14:creationId xmlns:p14="http://schemas.microsoft.com/office/powerpoint/2010/main" val="3086291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8"/>
            <a:ext cx="2401111" cy="4601183"/>
          </a:xfrm>
        </p:spPr>
        <p:txBody>
          <a:bodyPr>
            <a:normAutofit/>
          </a:bodyPr>
          <a:lstStyle/>
          <a:p>
            <a:r>
              <a:rPr lang="en-US" sz="3200" dirty="0" smtClean="0"/>
              <a:t>What are the planned features of the online assessment?</a:t>
            </a:r>
            <a:endParaRPr lang="en-US" sz="3200" dirty="0"/>
          </a:p>
        </p:txBody>
      </p:sp>
      <p:sp>
        <p:nvSpPr>
          <p:cNvPr id="3" name="Content Placeholder 2"/>
          <p:cNvSpPr>
            <a:spLocks noGrp="1"/>
          </p:cNvSpPr>
          <p:nvPr>
            <p:ph idx="1"/>
          </p:nvPr>
        </p:nvSpPr>
        <p:spPr/>
        <p:txBody>
          <a:bodyPr>
            <a:noAutofit/>
          </a:bodyPr>
          <a:lstStyle/>
          <a:p>
            <a:r>
              <a:rPr lang="en-US" sz="2800" dirty="0" smtClean="0"/>
              <a:t>Access</a:t>
            </a:r>
          </a:p>
          <a:p>
            <a:pPr lvl="1"/>
            <a:r>
              <a:rPr lang="en-US" sz="2400" dirty="0" smtClean="0"/>
              <a:t>State administrator or agency leaders</a:t>
            </a:r>
          </a:p>
          <a:p>
            <a:pPr lvl="1"/>
            <a:r>
              <a:rPr lang="en-US" sz="2400" dirty="0" smtClean="0"/>
              <a:t>Providers participating in the COS process</a:t>
            </a:r>
          </a:p>
          <a:p>
            <a:r>
              <a:rPr lang="en-US" sz="2800" dirty="0" smtClean="0"/>
              <a:t>Self-Assessment</a:t>
            </a:r>
          </a:p>
          <a:p>
            <a:pPr lvl="1"/>
            <a:r>
              <a:rPr lang="en-US" sz="2400" dirty="0" smtClean="0"/>
              <a:t>Providers must pass Part 1 and Part 2</a:t>
            </a:r>
          </a:p>
          <a:p>
            <a:pPr lvl="1"/>
            <a:r>
              <a:rPr lang="en-US" sz="2400" dirty="0" smtClean="0"/>
              <a:t>Passing criteria is 80% questions answered correctly across both</a:t>
            </a:r>
          </a:p>
          <a:p>
            <a:pPr lvl="2"/>
            <a:r>
              <a:rPr lang="en-US" sz="2000" dirty="0" smtClean="0"/>
              <a:t>Providers must pass 17 of 20 questions in Part 1 before moving to Part 2</a:t>
            </a:r>
          </a:p>
          <a:p>
            <a:pPr lvl="2"/>
            <a:r>
              <a:rPr lang="en-US" sz="2000" dirty="0" smtClean="0"/>
              <a:t>Providers must pass 10 of 13 questions in Part 2</a:t>
            </a:r>
            <a:endParaRPr lang="en-US" sz="2000" dirty="0"/>
          </a:p>
        </p:txBody>
      </p:sp>
    </p:spTree>
    <p:extLst>
      <p:ext uri="{BB962C8B-B14F-4D97-AF65-F5344CB8AC3E}">
        <p14:creationId xmlns:p14="http://schemas.microsoft.com/office/powerpoint/2010/main" val="1986507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8"/>
            <a:ext cx="2401111" cy="4601183"/>
          </a:xfrm>
        </p:spPr>
        <p:txBody>
          <a:bodyPr>
            <a:normAutofit/>
          </a:bodyPr>
          <a:lstStyle/>
          <a:p>
            <a:r>
              <a:rPr lang="en-US" sz="3200" dirty="0" smtClean="0"/>
              <a:t>What are the planned features of the online assessment?</a:t>
            </a:r>
            <a:endParaRPr lang="en-US" sz="3200" dirty="0"/>
          </a:p>
        </p:txBody>
      </p:sp>
      <p:sp>
        <p:nvSpPr>
          <p:cNvPr id="3" name="Content Placeholder 2"/>
          <p:cNvSpPr>
            <a:spLocks noGrp="1"/>
          </p:cNvSpPr>
          <p:nvPr>
            <p:ph idx="1"/>
          </p:nvPr>
        </p:nvSpPr>
        <p:spPr/>
        <p:txBody>
          <a:bodyPr>
            <a:normAutofit/>
          </a:bodyPr>
          <a:lstStyle/>
          <a:p>
            <a:r>
              <a:rPr lang="en-US" sz="2400" dirty="0" smtClean="0"/>
              <a:t>Retake Option</a:t>
            </a:r>
          </a:p>
          <a:p>
            <a:pPr lvl="1"/>
            <a:r>
              <a:rPr lang="en-US" sz="2000" dirty="0" smtClean="0"/>
              <a:t>If providers do not pass Part I, they may not move to Part 2</a:t>
            </a:r>
          </a:p>
          <a:p>
            <a:pPr lvl="1"/>
            <a:r>
              <a:rPr lang="en-US" sz="2000" dirty="0" smtClean="0"/>
              <a:t>Providers will be presented with resources to help them understand items not passed </a:t>
            </a:r>
          </a:p>
          <a:p>
            <a:pPr lvl="1"/>
            <a:r>
              <a:rPr lang="en-US" sz="2000" dirty="0" smtClean="0"/>
              <a:t>Providers should review resources</a:t>
            </a:r>
          </a:p>
          <a:p>
            <a:pPr lvl="1"/>
            <a:r>
              <a:rPr lang="en-US" sz="2000" dirty="0" smtClean="0"/>
              <a:t>Providers may return to retake the assessment after a period of time</a:t>
            </a:r>
            <a:endParaRPr lang="en-US" sz="2000" dirty="0"/>
          </a:p>
          <a:p>
            <a:r>
              <a:rPr lang="en-US" sz="2400" dirty="0" smtClean="0"/>
              <a:t>Verifying Results</a:t>
            </a:r>
          </a:p>
          <a:p>
            <a:pPr lvl="1"/>
            <a:r>
              <a:rPr lang="en-US" sz="2000" dirty="0" smtClean="0"/>
              <a:t>Providers who pass will be presented with a certificate of successful completion</a:t>
            </a:r>
          </a:p>
          <a:p>
            <a:pPr lvl="2"/>
            <a:r>
              <a:rPr lang="en-US" sz="1800" dirty="0" smtClean="0"/>
              <a:t>Providers may print and save</a:t>
            </a:r>
          </a:p>
          <a:p>
            <a:pPr lvl="2"/>
            <a:r>
              <a:rPr lang="en-US" sz="1800" dirty="0" smtClean="0"/>
              <a:t>System notifies supervisor of provider passing</a:t>
            </a:r>
          </a:p>
        </p:txBody>
      </p:sp>
    </p:spTree>
    <p:extLst>
      <p:ext uri="{BB962C8B-B14F-4D97-AF65-F5344CB8AC3E}">
        <p14:creationId xmlns:p14="http://schemas.microsoft.com/office/powerpoint/2010/main" val="122779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ctr"/>
            <a:r>
              <a:rPr lang="en-US" sz="3200" dirty="0">
                <a:latin typeface="Arial" pitchFamily="34" charset="0"/>
                <a:ea typeface="Calibri" pitchFamily="34" charset="0"/>
                <a:cs typeface="Calibri" pitchFamily="34" charset="0"/>
              </a:rPr>
              <a:t>Professional Development</a:t>
            </a:r>
            <a:endParaRPr lang="en-US" sz="3200" dirty="0"/>
          </a:p>
        </p:txBody>
      </p:sp>
      <p:sp>
        <p:nvSpPr>
          <p:cNvPr id="3" name="Content Placeholder 2"/>
          <p:cNvSpPr>
            <a:spLocks noGrp="1"/>
          </p:cNvSpPr>
          <p:nvPr>
            <p:ph idx="1"/>
          </p:nvPr>
        </p:nvSpPr>
        <p:spPr>
          <a:xfrm>
            <a:off x="457200" y="914400"/>
            <a:ext cx="8229600" cy="4038600"/>
          </a:xfrm>
        </p:spPr>
        <p:txBody>
          <a:bodyPr>
            <a:normAutofit fontScale="25000" lnSpcReduction="20000"/>
          </a:bodyPr>
          <a:lstStyle/>
          <a:p>
            <a:pPr>
              <a:lnSpc>
                <a:spcPct val="115000"/>
              </a:lnSpc>
              <a:spcBef>
                <a:spcPts val="0"/>
              </a:spcBef>
            </a:pPr>
            <a:r>
              <a:rPr lang="en-US" sz="6400" dirty="0" smtClean="0">
                <a:latin typeface="Arial" panose="020B0604020202020204" pitchFamily="34" charset="0"/>
                <a:cs typeface="Arial" panose="020B0604020202020204" pitchFamily="34" charset="0"/>
              </a:rPr>
              <a:t>Two </a:t>
            </a:r>
            <a:r>
              <a:rPr lang="en-US" sz="6400" dirty="0">
                <a:latin typeface="Arial" panose="020B0604020202020204" pitchFamily="34" charset="0"/>
                <a:cs typeface="Arial" panose="020B0604020202020204" pitchFamily="34" charset="0"/>
              </a:rPr>
              <a:t>day Summer Institutes: 7 locations (Summer, 2013) – Implementation </a:t>
            </a:r>
            <a:r>
              <a:rPr lang="en-US" sz="6400" dirty="0" smtClean="0">
                <a:latin typeface="Arial" panose="020B0604020202020204" pitchFamily="34" charset="0"/>
                <a:cs typeface="Arial" panose="020B0604020202020204" pitchFamily="34" charset="0"/>
              </a:rPr>
              <a:t>Focus</a:t>
            </a:r>
          </a:p>
          <a:p>
            <a:pPr>
              <a:lnSpc>
                <a:spcPct val="115000"/>
              </a:lnSpc>
              <a:spcBef>
                <a:spcPts val="0"/>
              </a:spcBef>
              <a:buFont typeface="Wingdings" panose="05000000000000000000" pitchFamily="2" charset="2"/>
              <a:buChar char="v"/>
            </a:pPr>
            <a:r>
              <a:rPr lang="en-US" sz="6400" b="0" dirty="0" smtClean="0">
                <a:latin typeface="Arial" panose="020B0604020202020204" pitchFamily="34" charset="0"/>
                <a:cs typeface="Arial" panose="020B0604020202020204" pitchFamily="34" charset="0"/>
              </a:rPr>
              <a:t>Integrated </a:t>
            </a:r>
            <a:r>
              <a:rPr lang="en-US" sz="6400" b="0" dirty="0">
                <a:latin typeface="Arial" panose="020B0604020202020204" pitchFamily="34" charset="0"/>
                <a:cs typeface="Arial" panose="020B0604020202020204" pitchFamily="34" charset="0"/>
              </a:rPr>
              <a:t>ECO-IEP Process – How to and resources per step of </a:t>
            </a:r>
            <a:r>
              <a:rPr lang="en-US" sz="6400" b="0" dirty="0" smtClean="0">
                <a:latin typeface="Arial" panose="020B0604020202020204" pitchFamily="34" charset="0"/>
                <a:cs typeface="Arial" panose="020B0604020202020204" pitchFamily="34" charset="0"/>
              </a:rPr>
              <a:t>process</a:t>
            </a:r>
          </a:p>
          <a:p>
            <a:pPr marL="342900" lvl="2" indent="-342900">
              <a:lnSpc>
                <a:spcPct val="115000"/>
              </a:lnSpc>
              <a:spcBef>
                <a:spcPts val="0"/>
              </a:spcBef>
              <a:buFont typeface="Wingdings" panose="05000000000000000000" pitchFamily="2" charset="2"/>
              <a:buChar char="v"/>
            </a:pPr>
            <a:r>
              <a:rPr lang="en-US" sz="6400" dirty="0">
                <a:latin typeface="Arial" panose="020B0604020202020204" pitchFamily="34" charset="0"/>
                <a:cs typeface="Arial" panose="020B0604020202020204" pitchFamily="34" charset="0"/>
              </a:rPr>
              <a:t>NECTAC training materials – Setting stage, functional assessment, IEP </a:t>
            </a:r>
            <a:r>
              <a:rPr lang="en-US" sz="6400" dirty="0" smtClean="0">
                <a:latin typeface="Arial" panose="020B0604020202020204" pitchFamily="34" charset="0"/>
                <a:cs typeface="Arial" panose="020B0604020202020204" pitchFamily="34" charset="0"/>
              </a:rPr>
              <a:t>goals</a:t>
            </a:r>
          </a:p>
          <a:p>
            <a:pPr marL="342900" lvl="2" indent="-342900">
              <a:lnSpc>
                <a:spcPct val="115000"/>
              </a:lnSpc>
              <a:spcBef>
                <a:spcPts val="0"/>
              </a:spcBef>
              <a:buFont typeface="Wingdings" panose="05000000000000000000" pitchFamily="2" charset="2"/>
              <a:buChar char="v"/>
            </a:pPr>
            <a:r>
              <a:rPr lang="en-US" sz="6400" dirty="0">
                <a:latin typeface="Arial" panose="020B0604020202020204" pitchFamily="34" charset="0"/>
                <a:cs typeface="Arial" panose="020B0604020202020204" pitchFamily="34" charset="0"/>
              </a:rPr>
              <a:t>Collecting ECO data from variety of sources (parent, anchor, observations, etc</a:t>
            </a:r>
            <a:r>
              <a:rPr lang="en-US" sz="6400" dirty="0" smtClean="0">
                <a:latin typeface="Arial" panose="020B0604020202020204" pitchFamily="34" charset="0"/>
                <a:cs typeface="Arial" panose="020B0604020202020204" pitchFamily="34" charset="0"/>
              </a:rPr>
              <a:t>.) and building knowledge of age expected skills related to outcomes</a:t>
            </a:r>
            <a:endParaRPr lang="en-US" sz="6400" dirty="0">
              <a:latin typeface="Arial" panose="020B0604020202020204" pitchFamily="34" charset="0"/>
              <a:cs typeface="Arial" panose="020B0604020202020204" pitchFamily="34" charset="0"/>
            </a:endParaRPr>
          </a:p>
          <a:p>
            <a:pPr marL="342900" lvl="2" indent="-342900">
              <a:lnSpc>
                <a:spcPct val="115000"/>
              </a:lnSpc>
              <a:spcBef>
                <a:spcPts val="0"/>
              </a:spcBef>
              <a:buFont typeface="Wingdings" panose="05000000000000000000" pitchFamily="2" charset="2"/>
              <a:buChar char="v"/>
            </a:pPr>
            <a:r>
              <a:rPr lang="en-US" sz="6400" dirty="0">
                <a:latin typeface="Arial" panose="020B0604020202020204" pitchFamily="34" charset="0"/>
                <a:cs typeface="Arial" panose="020B0604020202020204" pitchFamily="34" charset="0"/>
              </a:rPr>
              <a:t>AA, IF, F  </a:t>
            </a:r>
            <a:r>
              <a:rPr lang="en-US" sz="6400" dirty="0" smtClean="0">
                <a:latin typeface="Arial" panose="020B0604020202020204" pitchFamily="34" charset="0"/>
                <a:cs typeface="Arial" panose="020B0604020202020204" pitchFamily="34" charset="0"/>
              </a:rPr>
              <a:t>identification and </a:t>
            </a:r>
            <a:r>
              <a:rPr lang="en-US" sz="6400" dirty="0">
                <a:latin typeface="Arial" panose="020B0604020202020204" pitchFamily="34" charset="0"/>
                <a:cs typeface="Arial" panose="020B0604020202020204" pitchFamily="34" charset="0"/>
              </a:rPr>
              <a:t>rating practice</a:t>
            </a:r>
          </a:p>
          <a:p>
            <a:pPr marL="342900" lvl="2" indent="-342900">
              <a:lnSpc>
                <a:spcPct val="115000"/>
              </a:lnSpc>
              <a:spcBef>
                <a:spcPts val="0"/>
              </a:spcBef>
              <a:buFont typeface="Wingdings" panose="05000000000000000000" pitchFamily="2" charset="2"/>
              <a:buChar char="v"/>
            </a:pPr>
            <a:r>
              <a:rPr lang="en-US" sz="6400" dirty="0">
                <a:latin typeface="Arial" panose="020B0604020202020204" pitchFamily="34" charset="0"/>
                <a:cs typeface="Arial" panose="020B0604020202020204" pitchFamily="34" charset="0"/>
              </a:rPr>
              <a:t>ECO embedded IEP </a:t>
            </a:r>
            <a:r>
              <a:rPr lang="en-US" sz="6400" dirty="0" smtClean="0">
                <a:latin typeface="Arial" panose="020B0604020202020204" pitchFamily="34" charset="0"/>
                <a:cs typeface="Arial" panose="020B0604020202020204" pitchFamily="34" charset="0"/>
              </a:rPr>
              <a:t>development</a:t>
            </a:r>
          </a:p>
          <a:p>
            <a:pPr marL="342900" lvl="2" indent="-342900">
              <a:lnSpc>
                <a:spcPct val="115000"/>
              </a:lnSpc>
              <a:spcBef>
                <a:spcPts val="0"/>
              </a:spcBef>
              <a:buFont typeface="Wingdings" panose="05000000000000000000" pitchFamily="2" charset="2"/>
              <a:buChar char="v"/>
            </a:pPr>
            <a:r>
              <a:rPr lang="en-US" sz="6400" dirty="0">
                <a:latin typeface="Arial" panose="020B0604020202020204" pitchFamily="34" charset="0"/>
                <a:cs typeface="Arial" panose="020B0604020202020204" pitchFamily="34" charset="0"/>
              </a:rPr>
              <a:t>LRE and other considerations</a:t>
            </a:r>
          </a:p>
          <a:p>
            <a:pPr marL="342900" lvl="2" indent="-342900">
              <a:lnSpc>
                <a:spcPct val="115000"/>
              </a:lnSpc>
              <a:spcBef>
                <a:spcPts val="0"/>
              </a:spcBef>
              <a:buFont typeface="Wingdings" panose="05000000000000000000" pitchFamily="2" charset="2"/>
              <a:buChar char="v"/>
            </a:pPr>
            <a:r>
              <a:rPr lang="en-US" sz="6400" dirty="0" smtClean="0">
                <a:latin typeface="Arial" panose="020B0604020202020204" pitchFamily="34" charset="0"/>
                <a:cs typeface="Arial" panose="020B0604020202020204" pitchFamily="34" charset="0"/>
              </a:rPr>
              <a:t>ECO Exit </a:t>
            </a:r>
            <a:r>
              <a:rPr lang="en-US" sz="6400" dirty="0">
                <a:latin typeface="Arial" panose="020B0604020202020204" pitchFamily="34" charset="0"/>
                <a:cs typeface="Arial" panose="020B0604020202020204" pitchFamily="34" charset="0"/>
              </a:rPr>
              <a:t>ratings</a:t>
            </a:r>
          </a:p>
          <a:p>
            <a:pPr>
              <a:lnSpc>
                <a:spcPct val="115000"/>
              </a:lnSpc>
              <a:spcBef>
                <a:spcPts val="0"/>
              </a:spcBef>
              <a:buFont typeface="Wingdings" panose="05000000000000000000" pitchFamily="2" charset="2"/>
              <a:buChar char="v"/>
            </a:pPr>
            <a:r>
              <a:rPr lang="en-US" sz="6400" dirty="0">
                <a:latin typeface="Arial" panose="020B0604020202020204" pitchFamily="34" charset="0"/>
                <a:cs typeface="Arial" panose="020B0604020202020204" pitchFamily="34" charset="0"/>
              </a:rPr>
              <a:t>Multiple sample child files (referral, eligibility, IEP</a:t>
            </a:r>
            <a:r>
              <a:rPr lang="en-US" sz="6400" dirty="0" smtClean="0">
                <a:latin typeface="Arial" panose="020B0604020202020204" pitchFamily="34" charset="0"/>
                <a:cs typeface="Arial" panose="020B0604020202020204" pitchFamily="34" charset="0"/>
              </a:rPr>
              <a:t>)</a:t>
            </a:r>
            <a:r>
              <a:rPr lang="en-US" sz="6400" dirty="0">
                <a:latin typeface="Arial" panose="020B0604020202020204" pitchFamily="34" charset="0"/>
                <a:cs typeface="Arial" panose="020B0604020202020204" pitchFamily="34" charset="0"/>
              </a:rPr>
              <a:t> </a:t>
            </a:r>
            <a:endParaRPr lang="en-US" sz="6400" dirty="0" smtClean="0">
              <a:latin typeface="Arial" panose="020B0604020202020204" pitchFamily="34" charset="0"/>
              <a:cs typeface="Arial" panose="020B0604020202020204" pitchFamily="34" charset="0"/>
            </a:endParaRPr>
          </a:p>
          <a:p>
            <a:pPr>
              <a:lnSpc>
                <a:spcPct val="115000"/>
              </a:lnSpc>
              <a:spcBef>
                <a:spcPts val="0"/>
              </a:spcBef>
              <a:buFont typeface="Wingdings" panose="05000000000000000000" pitchFamily="2" charset="2"/>
              <a:buChar char="v"/>
            </a:pPr>
            <a:r>
              <a:rPr lang="en-US" sz="6400" dirty="0" smtClean="0">
                <a:latin typeface="Arial" panose="020B0604020202020204" pitchFamily="34" charset="0"/>
                <a:cs typeface="Arial" panose="020B0604020202020204" pitchFamily="34" charset="0"/>
              </a:rPr>
              <a:t>Continuous </a:t>
            </a:r>
            <a:r>
              <a:rPr lang="en-US" sz="6400" dirty="0">
                <a:latin typeface="Arial" panose="020B0604020202020204" pitchFamily="34" charset="0"/>
                <a:cs typeface="Arial" panose="020B0604020202020204" pitchFamily="34" charset="0"/>
              </a:rPr>
              <a:t>Improvement Monitoring  </a:t>
            </a:r>
            <a:r>
              <a:rPr lang="en-US" sz="6400" dirty="0" smtClean="0">
                <a:latin typeface="Arial" panose="020B0604020202020204" pitchFamily="34" charset="0"/>
                <a:cs typeface="Arial" panose="020B0604020202020204" pitchFamily="34" charset="0"/>
              </a:rPr>
              <a:t>System</a:t>
            </a:r>
          </a:p>
          <a:p>
            <a:pPr marL="0" indent="0">
              <a:lnSpc>
                <a:spcPct val="115000"/>
              </a:lnSpc>
              <a:spcBef>
                <a:spcPts val="0"/>
              </a:spcBef>
            </a:pPr>
            <a:endParaRPr lang="en-US" sz="6400" dirty="0" smtClean="0">
              <a:latin typeface="Arial" panose="020B0604020202020204" pitchFamily="34" charset="0"/>
              <a:cs typeface="Arial" panose="020B0604020202020204" pitchFamily="34" charset="0"/>
            </a:endParaRPr>
          </a:p>
          <a:p>
            <a:pPr>
              <a:lnSpc>
                <a:spcPct val="115000"/>
              </a:lnSpc>
              <a:spcBef>
                <a:spcPts val="0"/>
              </a:spcBef>
            </a:pPr>
            <a:r>
              <a:rPr lang="en-US" sz="6400" b="1" dirty="0" smtClean="0">
                <a:latin typeface="Arial" panose="020B0604020202020204" pitchFamily="34" charset="0"/>
                <a:cs typeface="Arial" panose="020B0604020202020204" pitchFamily="34" charset="0"/>
              </a:rPr>
              <a:t>One day </a:t>
            </a:r>
            <a:r>
              <a:rPr lang="en-US" sz="6400" b="1" dirty="0">
                <a:latin typeface="Arial" panose="020B0604020202020204" pitchFamily="34" charset="0"/>
                <a:cs typeface="Arial" panose="020B0604020202020204" pitchFamily="34" charset="0"/>
              </a:rPr>
              <a:t>Follow-up Trainings: 7 locations (</a:t>
            </a:r>
            <a:r>
              <a:rPr lang="en-US" sz="6400" b="1" dirty="0" smtClean="0">
                <a:latin typeface="Arial" panose="020B0604020202020204" pitchFamily="34" charset="0"/>
                <a:cs typeface="Arial" panose="020B0604020202020204" pitchFamily="34" charset="0"/>
              </a:rPr>
              <a:t>Fall, 2013)</a:t>
            </a:r>
          </a:p>
          <a:p>
            <a:pPr>
              <a:lnSpc>
                <a:spcPct val="115000"/>
              </a:lnSpc>
              <a:spcBef>
                <a:spcPts val="0"/>
              </a:spcBef>
              <a:buFont typeface="Wingdings" panose="05000000000000000000" pitchFamily="2" charset="2"/>
              <a:buChar char="v"/>
            </a:pPr>
            <a:r>
              <a:rPr lang="en-US" sz="6400" dirty="0">
                <a:latin typeface="Arial" panose="020B0604020202020204" pitchFamily="34" charset="0"/>
                <a:cs typeface="Arial" panose="020B0604020202020204" pitchFamily="34" charset="0"/>
              </a:rPr>
              <a:t>Practice, practice, </a:t>
            </a:r>
            <a:r>
              <a:rPr lang="en-US" sz="6400" dirty="0" smtClean="0">
                <a:latin typeface="Arial" panose="020B0604020202020204" pitchFamily="34" charset="0"/>
                <a:cs typeface="Arial" panose="020B0604020202020204" pitchFamily="34" charset="0"/>
              </a:rPr>
              <a:t>practice – Completing new ECO-IEP using data</a:t>
            </a:r>
            <a:endParaRPr lang="en-US" sz="6400" dirty="0">
              <a:latin typeface="Arial" panose="020B0604020202020204" pitchFamily="34" charset="0"/>
              <a:cs typeface="Arial" panose="020B0604020202020204" pitchFamily="34" charset="0"/>
            </a:endParaRPr>
          </a:p>
          <a:p>
            <a:pPr>
              <a:lnSpc>
                <a:spcPct val="115000"/>
              </a:lnSpc>
              <a:spcBef>
                <a:spcPts val="0"/>
              </a:spcBef>
              <a:buFont typeface="Wingdings" panose="05000000000000000000" pitchFamily="2" charset="2"/>
              <a:buChar char="v"/>
            </a:pPr>
            <a:r>
              <a:rPr lang="en-US" sz="6400" dirty="0">
                <a:latin typeface="Arial" panose="020B0604020202020204" pitchFamily="34" charset="0"/>
                <a:cs typeface="Arial" panose="020B0604020202020204" pitchFamily="34" charset="0"/>
              </a:rPr>
              <a:t>“I do, We do, You do”</a:t>
            </a:r>
          </a:p>
          <a:p>
            <a:pPr marL="342900" lvl="2" indent="-342900">
              <a:lnSpc>
                <a:spcPct val="115000"/>
              </a:lnSpc>
              <a:spcBef>
                <a:spcPts val="0"/>
              </a:spcBef>
              <a:buFont typeface="Wingdings" panose="05000000000000000000" pitchFamily="2" charset="2"/>
              <a:buChar char="v"/>
            </a:pPr>
            <a:r>
              <a:rPr lang="en-US" sz="6400" dirty="0" smtClean="0">
                <a:latin typeface="Arial" panose="020B0604020202020204" pitchFamily="34" charset="0"/>
                <a:cs typeface="Arial" panose="020B0604020202020204" pitchFamily="34" charset="0"/>
              </a:rPr>
              <a:t>Support &amp; feedback</a:t>
            </a:r>
            <a:endParaRPr lang="en-US" sz="6400" dirty="0">
              <a:latin typeface="Arial" panose="020B0604020202020204" pitchFamily="34" charset="0"/>
              <a:cs typeface="Arial" panose="020B0604020202020204" pitchFamily="34" charset="0"/>
            </a:endParaRPr>
          </a:p>
          <a:p>
            <a:pPr marL="114300" lvl="2" indent="0">
              <a:lnSpc>
                <a:spcPct val="115000"/>
              </a:lnSpc>
              <a:spcBef>
                <a:spcPts val="0"/>
              </a:spcBef>
              <a:buNone/>
            </a:pPr>
            <a:endParaRPr lang="en-US" sz="7400" dirty="0"/>
          </a:p>
          <a:p>
            <a:pPr marL="571500" lvl="2" indent="-457200">
              <a:lnSpc>
                <a:spcPct val="115000"/>
              </a:lnSpc>
              <a:spcBef>
                <a:spcPts val="0"/>
              </a:spcBef>
              <a:buFont typeface="Wingdings" panose="05000000000000000000" pitchFamily="2" charset="2"/>
              <a:buChar char="v"/>
            </a:pPr>
            <a:endParaRPr lang="en-US" sz="7400" dirty="0"/>
          </a:p>
          <a:p>
            <a:endParaRPr lang="en-US" dirty="0"/>
          </a:p>
        </p:txBody>
      </p:sp>
    </p:spTree>
    <p:extLst>
      <p:ext uri="{BB962C8B-B14F-4D97-AF65-F5344CB8AC3E}">
        <p14:creationId xmlns:p14="http://schemas.microsoft.com/office/powerpoint/2010/main" val="11887724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8"/>
            <a:ext cx="2514599" cy="4601183"/>
          </a:xfrm>
        </p:spPr>
        <p:txBody>
          <a:bodyPr>
            <a:normAutofit/>
          </a:bodyPr>
          <a:lstStyle/>
          <a:p>
            <a:r>
              <a:rPr lang="en-US" sz="3200" b="1" dirty="0" smtClean="0"/>
              <a:t>Relationship: COS Modules and COS-CC</a:t>
            </a:r>
            <a:endParaRPr lang="en-US" sz="3200" b="1" dirty="0"/>
          </a:p>
        </p:txBody>
      </p:sp>
      <p:sp>
        <p:nvSpPr>
          <p:cNvPr id="3" name="Content Placeholder 2"/>
          <p:cNvSpPr>
            <a:spLocks noGrp="1"/>
          </p:cNvSpPr>
          <p:nvPr>
            <p:ph idx="1"/>
          </p:nvPr>
        </p:nvSpPr>
        <p:spPr/>
        <p:txBody>
          <a:bodyPr>
            <a:normAutofit/>
          </a:bodyPr>
          <a:lstStyle/>
          <a:p>
            <a:r>
              <a:rPr lang="en-US" sz="2400" dirty="0" smtClean="0"/>
              <a:t>The modules will be available as one option for staff to use as training prior to the COS-CC</a:t>
            </a:r>
          </a:p>
          <a:p>
            <a:r>
              <a:rPr lang="en-US" sz="2400" dirty="0" smtClean="0"/>
              <a:t>Both will be accessible through the ECTA and DaSy websites</a:t>
            </a:r>
            <a:endParaRPr lang="en-US" sz="2400" dirty="0"/>
          </a:p>
        </p:txBody>
      </p:sp>
    </p:spTree>
    <p:extLst>
      <p:ext uri="{BB962C8B-B14F-4D97-AF65-F5344CB8AC3E}">
        <p14:creationId xmlns:p14="http://schemas.microsoft.com/office/powerpoint/2010/main" val="3034532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9" descr="http://media.salemwebnetwork.com/cms/CW/singles/4662-man%20wondering.jpg"/>
          <p:cNvPicPr>
            <a:picLocks noChangeAspect="1" noChangeArrowheads="1"/>
          </p:cNvPicPr>
          <p:nvPr/>
        </p:nvPicPr>
        <p:blipFill>
          <a:blip r:embed="rId3" cstate="print"/>
          <a:srcRect/>
          <a:stretch>
            <a:fillRect/>
          </a:stretch>
        </p:blipFill>
        <p:spPr bwMode="auto">
          <a:xfrm>
            <a:off x="5943600" y="3962400"/>
            <a:ext cx="1933031" cy="2317982"/>
          </a:xfrm>
          <a:prstGeom prst="rect">
            <a:avLst/>
          </a:prstGeom>
          <a:noFill/>
          <a:ln>
            <a:noFill/>
          </a:ln>
        </p:spPr>
      </p:pic>
      <p:pic>
        <p:nvPicPr>
          <p:cNvPr id="23" name="Picture 7"/>
          <p:cNvPicPr>
            <a:picLocks noChangeAspect="1" noChangeArrowheads="1"/>
          </p:cNvPicPr>
          <p:nvPr/>
        </p:nvPicPr>
        <p:blipFill>
          <a:blip r:embed="rId4" cstate="print"/>
          <a:srcRect/>
          <a:stretch>
            <a:fillRect/>
          </a:stretch>
        </p:blipFill>
        <p:spPr bwMode="auto">
          <a:xfrm>
            <a:off x="1676401" y="4038600"/>
            <a:ext cx="2011136" cy="2230170"/>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normAutofit/>
          </a:bodyPr>
          <a:lstStyle/>
          <a:p>
            <a:r>
              <a:rPr lang="en-US" sz="4000" b="1" dirty="0" smtClean="0">
                <a:latin typeface="Aharoni" pitchFamily="2" charset="-79"/>
                <a:cs typeface="Aharoni" pitchFamily="2" charset="-79"/>
              </a:rPr>
              <a:t>QUESTIONS</a:t>
            </a:r>
            <a:r>
              <a:rPr lang="en-US" sz="6000" b="1" dirty="0" smtClean="0">
                <a:latin typeface="Aharoni" pitchFamily="2" charset="-79"/>
                <a:cs typeface="Aharoni" pitchFamily="2" charset="-79"/>
              </a:rPr>
              <a:t>?</a:t>
            </a:r>
            <a:endParaRPr lang="en-US" sz="8000" b="1" dirty="0">
              <a:latin typeface="Aharoni" pitchFamily="2" charset="-79"/>
              <a:cs typeface="Aharoni" pitchFamily="2" charset="-79"/>
            </a:endParaRPr>
          </a:p>
        </p:txBody>
      </p:sp>
      <p:sp>
        <p:nvSpPr>
          <p:cNvPr id="3" name="Content Placeholder 2"/>
          <p:cNvSpPr>
            <a:spLocks noGrp="1"/>
          </p:cNvSpPr>
          <p:nvPr>
            <p:ph sz="half" idx="1"/>
          </p:nvPr>
        </p:nvSpPr>
        <p:spPr>
          <a:xfrm>
            <a:off x="914400" y="1371600"/>
            <a:ext cx="2133600" cy="1295400"/>
          </a:xfrm>
          <a:prstGeom prst="cloudCallout">
            <a:avLst>
              <a:gd name="adj1" fmla="val 45040"/>
              <a:gd name="adj2" fmla="val 31127"/>
            </a:avLst>
          </a:prstGeom>
        </p:spPr>
        <p:style>
          <a:lnRef idx="1">
            <a:schemeClr val="accent3"/>
          </a:lnRef>
          <a:fillRef idx="2">
            <a:schemeClr val="accent3"/>
          </a:fillRef>
          <a:effectRef idx="1">
            <a:schemeClr val="accent3"/>
          </a:effectRef>
          <a:fontRef idx="minor">
            <a:schemeClr val="dk1"/>
          </a:fontRef>
        </p:style>
        <p:txBody>
          <a:bodyPr anchor="ctr">
            <a:normAutofit/>
          </a:bodyPr>
          <a:lstStyle/>
          <a:p>
            <a:pPr marL="0" indent="0" algn="ctr">
              <a:buNone/>
            </a:pPr>
            <a:r>
              <a:rPr lang="en-US" sz="3600" b="1" dirty="0" smtClean="0"/>
              <a:t>?</a:t>
            </a:r>
            <a:endParaRPr lang="en-US" sz="3600" dirty="0" smtClean="0"/>
          </a:p>
        </p:txBody>
      </p:sp>
      <p:sp>
        <p:nvSpPr>
          <p:cNvPr id="8" name="Content Placeholder 2"/>
          <p:cNvSpPr>
            <a:spLocks noGrp="1"/>
          </p:cNvSpPr>
          <p:nvPr>
            <p:ph sz="half" idx="1"/>
          </p:nvPr>
        </p:nvSpPr>
        <p:spPr>
          <a:xfrm>
            <a:off x="5638800" y="1295400"/>
            <a:ext cx="2286000" cy="990600"/>
          </a:xfrm>
          <a:prstGeom prst="cloudCallout">
            <a:avLst>
              <a:gd name="adj1" fmla="val 29167"/>
              <a:gd name="adj2" fmla="val 41987"/>
            </a:avLst>
          </a:prstGeom>
        </p:spPr>
        <p:style>
          <a:lnRef idx="1">
            <a:schemeClr val="accent4"/>
          </a:lnRef>
          <a:fillRef idx="2">
            <a:schemeClr val="accent4"/>
          </a:fillRef>
          <a:effectRef idx="1">
            <a:schemeClr val="accent4"/>
          </a:effectRef>
          <a:fontRef idx="minor">
            <a:schemeClr val="dk1"/>
          </a:fontRef>
        </p:style>
        <p:txBody>
          <a:bodyPr anchor="ctr">
            <a:noAutofit/>
          </a:bodyPr>
          <a:lstStyle/>
          <a:p>
            <a:pPr marL="0" indent="0" algn="ctr">
              <a:buNone/>
            </a:pPr>
            <a:r>
              <a:rPr lang="en-US" sz="3600" b="1" dirty="0" smtClean="0"/>
              <a:t>?</a:t>
            </a:r>
            <a:endParaRPr lang="en-US" sz="3600" dirty="0" smtClean="0"/>
          </a:p>
        </p:txBody>
      </p:sp>
      <p:sp>
        <p:nvSpPr>
          <p:cNvPr id="9" name="Content Placeholder 2"/>
          <p:cNvSpPr>
            <a:spLocks noGrp="1"/>
          </p:cNvSpPr>
          <p:nvPr>
            <p:ph sz="half" idx="1"/>
          </p:nvPr>
        </p:nvSpPr>
        <p:spPr>
          <a:xfrm>
            <a:off x="1066800" y="2743200"/>
            <a:ext cx="2362200" cy="990600"/>
          </a:xfrm>
          <a:prstGeom prst="cloudCallout">
            <a:avLst>
              <a:gd name="adj1" fmla="val 14673"/>
              <a:gd name="adj2" fmla="val 54808"/>
            </a:avLst>
          </a:prstGeom>
        </p:spPr>
        <p:style>
          <a:lnRef idx="1">
            <a:schemeClr val="accent6"/>
          </a:lnRef>
          <a:fillRef idx="2">
            <a:schemeClr val="accent6"/>
          </a:fillRef>
          <a:effectRef idx="1">
            <a:schemeClr val="accent6"/>
          </a:effectRef>
          <a:fontRef idx="minor">
            <a:schemeClr val="dk1"/>
          </a:fontRef>
        </p:style>
        <p:txBody>
          <a:bodyPr anchor="ctr">
            <a:normAutofit/>
          </a:bodyPr>
          <a:lstStyle/>
          <a:p>
            <a:pPr marL="0" indent="0" algn="ctr">
              <a:buNone/>
            </a:pPr>
            <a:r>
              <a:rPr lang="en-US" sz="3600" b="1" dirty="0" smtClean="0"/>
              <a:t>?</a:t>
            </a:r>
            <a:endParaRPr lang="en-US" sz="3600" dirty="0" smtClean="0"/>
          </a:p>
        </p:txBody>
      </p:sp>
      <p:sp>
        <p:nvSpPr>
          <p:cNvPr id="10" name="Content Placeholder 2"/>
          <p:cNvSpPr>
            <a:spLocks noGrp="1"/>
          </p:cNvSpPr>
          <p:nvPr>
            <p:ph sz="half" idx="1"/>
          </p:nvPr>
        </p:nvSpPr>
        <p:spPr>
          <a:xfrm>
            <a:off x="5867400" y="2438400"/>
            <a:ext cx="2590800" cy="1066800"/>
          </a:xfrm>
          <a:prstGeom prst="cloudCallout">
            <a:avLst>
              <a:gd name="adj1" fmla="val -9631"/>
              <a:gd name="adj2" fmla="val 67262"/>
            </a:avLst>
          </a:prstGeom>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en-US" sz="3600" b="1" dirty="0" smtClean="0"/>
              <a:t>?</a:t>
            </a:r>
            <a:endParaRPr lang="en-US" sz="3600" dirty="0" smtClean="0"/>
          </a:p>
        </p:txBody>
      </p:sp>
      <p:sp>
        <p:nvSpPr>
          <p:cNvPr id="17" name="Content Placeholder 2"/>
          <p:cNvSpPr>
            <a:spLocks noGrp="1"/>
          </p:cNvSpPr>
          <p:nvPr>
            <p:ph sz="half" idx="1"/>
          </p:nvPr>
        </p:nvSpPr>
        <p:spPr>
          <a:xfrm>
            <a:off x="3310459" y="1905000"/>
            <a:ext cx="2362200" cy="990600"/>
          </a:xfrm>
          <a:prstGeom prst="cloudCallout">
            <a:avLst>
              <a:gd name="adj1" fmla="val 31019"/>
              <a:gd name="adj2" fmla="val 47685"/>
            </a:avLst>
          </a:prstGeom>
        </p:spPr>
        <p:style>
          <a:lnRef idx="1">
            <a:schemeClr val="accent2"/>
          </a:lnRef>
          <a:fillRef idx="2">
            <a:schemeClr val="accent2"/>
          </a:fillRef>
          <a:effectRef idx="1">
            <a:schemeClr val="accent2"/>
          </a:effectRef>
          <a:fontRef idx="minor">
            <a:schemeClr val="dk1"/>
          </a:fontRef>
        </p:style>
        <p:txBody>
          <a:bodyPr anchor="ctr">
            <a:noAutofit/>
          </a:bodyPr>
          <a:lstStyle/>
          <a:p>
            <a:pPr marL="0" indent="0" algn="ctr">
              <a:buNone/>
            </a:pPr>
            <a:r>
              <a:rPr lang="en-US" sz="3600" b="1" dirty="0" smtClean="0"/>
              <a:t>?</a:t>
            </a:r>
            <a:endParaRPr lang="en-US" sz="3600" dirty="0" smtClean="0"/>
          </a:p>
        </p:txBody>
      </p:sp>
      <p:sp>
        <p:nvSpPr>
          <p:cNvPr id="19" name="Content Placeholder 2"/>
          <p:cNvSpPr>
            <a:spLocks noGrp="1"/>
          </p:cNvSpPr>
          <p:nvPr>
            <p:ph sz="half" idx="1"/>
          </p:nvPr>
        </p:nvSpPr>
        <p:spPr>
          <a:xfrm>
            <a:off x="3581400" y="3200400"/>
            <a:ext cx="2438400" cy="990600"/>
          </a:xfrm>
          <a:prstGeom prst="cloudCallout">
            <a:avLst>
              <a:gd name="adj1" fmla="val -11459"/>
              <a:gd name="adj2" fmla="val 47970"/>
            </a:avLst>
          </a:prstGeom>
        </p:spPr>
        <p:style>
          <a:lnRef idx="1">
            <a:schemeClr val="accent5"/>
          </a:lnRef>
          <a:fillRef idx="2">
            <a:schemeClr val="accent5"/>
          </a:fillRef>
          <a:effectRef idx="1">
            <a:schemeClr val="accent5"/>
          </a:effectRef>
          <a:fontRef idx="minor">
            <a:schemeClr val="dk1"/>
          </a:fontRef>
        </p:style>
        <p:txBody>
          <a:bodyPr anchor="ctr">
            <a:noAutofit/>
          </a:bodyPr>
          <a:lstStyle/>
          <a:p>
            <a:pPr marL="0" indent="0" algn="ctr">
              <a:buNone/>
            </a:pPr>
            <a:r>
              <a:rPr lang="en-US" sz="3600" b="1" dirty="0" smtClean="0"/>
              <a:t>?</a:t>
            </a:r>
            <a:endParaRPr lang="en-US" sz="3600" dirty="0" smtClean="0"/>
          </a:p>
        </p:txBody>
      </p:sp>
    </p:spTree>
    <p:extLst>
      <p:ext uri="{BB962C8B-B14F-4D97-AF65-F5344CB8AC3E}">
        <p14:creationId xmlns:p14="http://schemas.microsoft.com/office/powerpoint/2010/main" val="610772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4000" dirty="0" smtClean="0"/>
              <a:t>Contact Information</a:t>
            </a:r>
            <a:endParaRPr lang="en-US" sz="4000" dirty="0"/>
          </a:p>
        </p:txBody>
      </p:sp>
      <p:sp>
        <p:nvSpPr>
          <p:cNvPr id="16386" name="Content Placeholder 3"/>
          <p:cNvSpPr>
            <a:spLocks noGrp="1"/>
          </p:cNvSpPr>
          <p:nvPr>
            <p:ph idx="1"/>
          </p:nvPr>
        </p:nvSpPr>
        <p:spPr/>
        <p:txBody>
          <a:bodyPr/>
          <a:lstStyle/>
          <a:p>
            <a:r>
              <a:rPr lang="en-US" sz="3200" dirty="0">
                <a:latin typeface="Arial" charset="0"/>
              </a:rPr>
              <a:t>Shannon Dunstan</a:t>
            </a:r>
            <a:r>
              <a:rPr lang="en-US" sz="3200" dirty="0" smtClean="0">
                <a:latin typeface="Arial" charset="0"/>
              </a:rPr>
              <a:t>:</a:t>
            </a:r>
          </a:p>
          <a:p>
            <a:pPr marL="0" indent="0">
              <a:buNone/>
            </a:pPr>
            <a:r>
              <a:rPr lang="en-US" sz="3200" dirty="0">
                <a:latin typeface="Arial" charset="0"/>
              </a:rPr>
              <a:t> </a:t>
            </a:r>
            <a:r>
              <a:rPr lang="en-US" sz="3200" dirty="0" smtClean="0">
                <a:latin typeface="Arial" charset="0"/>
              </a:rPr>
              <a:t>  </a:t>
            </a:r>
            <a:r>
              <a:rPr lang="en-US" sz="3200" dirty="0" smtClean="0">
                <a:latin typeface="Arial" charset="0"/>
                <a:hlinkClick r:id="rId3"/>
              </a:rPr>
              <a:t>sdunstan@sde.idaho.gov</a:t>
            </a:r>
            <a:endParaRPr lang="en-US" sz="3200" dirty="0" smtClean="0">
              <a:latin typeface="Arial" charset="0"/>
            </a:endParaRPr>
          </a:p>
          <a:p>
            <a:r>
              <a:rPr lang="en-US" sz="3200" dirty="0" smtClean="0">
                <a:latin typeface="Arial" charset="0"/>
              </a:rPr>
              <a:t>Sheila </a:t>
            </a:r>
            <a:r>
              <a:rPr lang="en-US" sz="3200" dirty="0" err="1" smtClean="0">
                <a:latin typeface="Arial" charset="0"/>
              </a:rPr>
              <a:t>Ammons</a:t>
            </a:r>
            <a:r>
              <a:rPr lang="en-US" sz="3200" dirty="0">
                <a:latin typeface="Arial" charset="0"/>
              </a:rPr>
              <a:t>:  </a:t>
            </a:r>
            <a:r>
              <a:rPr lang="en-US" sz="3200" dirty="0" smtClean="0">
                <a:latin typeface="Arial" charset="0"/>
                <a:hlinkClick r:id="rId4"/>
              </a:rPr>
              <a:t>sheila.ammons@del.wa.gov</a:t>
            </a:r>
            <a:r>
              <a:rPr lang="en-US" sz="3200" dirty="0" smtClean="0">
                <a:latin typeface="Arial" charset="0"/>
              </a:rPr>
              <a:t> </a:t>
            </a:r>
          </a:p>
          <a:p>
            <a:r>
              <a:rPr lang="en-US" sz="3200" dirty="0">
                <a:latin typeface="Arial" charset="0"/>
              </a:rPr>
              <a:t>Naomi Younggren:  </a:t>
            </a:r>
            <a:r>
              <a:rPr lang="en-US" sz="3200" dirty="0" smtClean="0">
                <a:latin typeface="Arial" charset="0"/>
                <a:hlinkClick r:id="rId5"/>
              </a:rPr>
              <a:t>naomi.younggren@googlemail.com</a:t>
            </a:r>
            <a:endParaRPr lang="en-US" sz="3200" dirty="0" smtClean="0">
              <a:latin typeface="Arial" charset="0"/>
            </a:endParaRPr>
          </a:p>
          <a:p>
            <a:r>
              <a:rPr lang="en-US" sz="3200" dirty="0" smtClean="0">
                <a:latin typeface="Arial" charset="0"/>
              </a:rPr>
              <a:t>Amy Nicholas:  </a:t>
            </a:r>
            <a:r>
              <a:rPr lang="en-US" sz="3200" dirty="0" err="1" smtClean="0">
                <a:latin typeface="Arial" charset="0"/>
                <a:hlinkClick r:id="rId6"/>
              </a:rPr>
              <a:t>anicholas@jhu.ed</a:t>
            </a:r>
            <a:endParaRPr lang="en-US" sz="3200" dirty="0" smtClean="0">
              <a:latin typeface="Arial" charset="0"/>
            </a:endParaRPr>
          </a:p>
          <a:p>
            <a:r>
              <a:rPr lang="en-US" sz="3200" dirty="0" smtClean="0">
                <a:latin typeface="Arial" charset="0"/>
              </a:rPr>
              <a:t>Kathi Gillaspy: </a:t>
            </a:r>
            <a:r>
              <a:rPr lang="en-US" sz="3200" dirty="0" smtClean="0">
                <a:latin typeface="Arial" charset="0"/>
                <a:hlinkClick r:id="rId7"/>
              </a:rPr>
              <a:t>kathi.gillaspy@unc.edu</a:t>
            </a:r>
            <a:r>
              <a:rPr lang="en-US" sz="3200" dirty="0" smtClean="0">
                <a:latin typeface="Arial" charset="0"/>
              </a:rPr>
              <a:t> </a:t>
            </a:r>
          </a:p>
          <a:p>
            <a:endParaRPr lang="en-US" sz="3200" dirty="0">
              <a:latin typeface="Arial" charset="0"/>
            </a:endParaRPr>
          </a:p>
        </p:txBody>
      </p:sp>
      <p:pic>
        <p:nvPicPr>
          <p:cNvPr id="1026" name="Picture 2" descr="C:\Users\gillaspy\AppData\Local\Microsoft\Windows\Temporary Internet Files\Content.IE5\OJN5KFDB\MP900409652[1].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48400" y="1143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21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520940" cy="548640"/>
          </a:xfrm>
        </p:spPr>
        <p:txBody>
          <a:bodyPr/>
          <a:lstStyle/>
          <a:p>
            <a:pPr algn="ctr"/>
            <a:r>
              <a:rPr lang="en-US" dirty="0" smtClean="0">
                <a:latin typeface="Arial" panose="020B0604020202020204" pitchFamily="34" charset="0"/>
                <a:cs typeface="Arial" panose="020B0604020202020204" pitchFamily="34" charset="0"/>
              </a:rPr>
              <a:t>General Supervision/File Review</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Quality Assurance and Validation Process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2133600"/>
            <a:ext cx="7520940" cy="3579849"/>
          </a:xfrm>
        </p:spPr>
        <p:txBody>
          <a:bodyPr/>
          <a:lstStyle/>
          <a:p>
            <a:pPr marL="114300" lvl="1" indent="0">
              <a:lnSpc>
                <a:spcPct val="115000"/>
              </a:lnSpc>
              <a:spcBef>
                <a:spcPts val="0"/>
              </a:spcBef>
              <a:buClr>
                <a:srgbClr val="F96A1B"/>
              </a:buClr>
              <a:buNone/>
            </a:pPr>
            <a:r>
              <a:rPr lang="en-US" sz="2400" dirty="0" smtClean="0">
                <a:solidFill>
                  <a:srgbClr val="000000"/>
                </a:solidFill>
                <a:latin typeface="Arial" panose="020B0604020202020204" pitchFamily="34" charset="0"/>
                <a:cs typeface="Arial" panose="020B0604020202020204" pitchFamily="34" charset="0"/>
              </a:rPr>
              <a:t>56 of Idaho’s 150 LEA’s the deliver early intervention provided 87 student files for verification 2013-2014:</a:t>
            </a:r>
          </a:p>
          <a:p>
            <a:pPr marL="114300" lvl="1" indent="0">
              <a:lnSpc>
                <a:spcPct val="115000"/>
              </a:lnSpc>
              <a:spcBef>
                <a:spcPts val="0"/>
              </a:spcBef>
              <a:buClr>
                <a:srgbClr val="F96A1B"/>
              </a:buClr>
              <a:buNone/>
            </a:pPr>
            <a:endParaRPr lang="en-US" sz="2400" dirty="0" smtClean="0">
              <a:solidFill>
                <a:srgbClr val="000000"/>
              </a:solidFill>
              <a:latin typeface="Arial" panose="020B0604020202020204" pitchFamily="34" charset="0"/>
              <a:cs typeface="Arial" panose="020B0604020202020204" pitchFamily="34" charset="0"/>
            </a:endParaRPr>
          </a:p>
          <a:p>
            <a:pPr marL="857250" lvl="2" indent="-342900">
              <a:lnSpc>
                <a:spcPct val="115000"/>
              </a:lnSpc>
              <a:spcBef>
                <a:spcPts val="0"/>
              </a:spcBef>
              <a:buClr>
                <a:srgbClr val="F96A1B"/>
              </a:buClr>
              <a:buFont typeface="Wingdings" panose="05000000000000000000" pitchFamily="2" charset="2"/>
              <a:buChar char="v"/>
            </a:pPr>
            <a:r>
              <a:rPr lang="en-US" sz="2000" dirty="0" smtClean="0">
                <a:solidFill>
                  <a:srgbClr val="000000"/>
                </a:solidFill>
                <a:latin typeface="Arial" panose="020B0604020202020204" pitchFamily="34" charset="0"/>
                <a:cs typeface="Arial" panose="020B0604020202020204" pitchFamily="34" charset="0"/>
              </a:rPr>
              <a:t> Current eligibility </a:t>
            </a:r>
            <a:r>
              <a:rPr lang="en-US" sz="2000" dirty="0">
                <a:solidFill>
                  <a:srgbClr val="000000"/>
                </a:solidFill>
                <a:latin typeface="Arial" panose="020B0604020202020204" pitchFamily="34" charset="0"/>
                <a:cs typeface="Arial" panose="020B0604020202020204" pitchFamily="34" charset="0"/>
              </a:rPr>
              <a:t>report, </a:t>
            </a:r>
            <a:endParaRPr lang="en-US" sz="2000" dirty="0" smtClean="0">
              <a:solidFill>
                <a:srgbClr val="000000"/>
              </a:solidFill>
              <a:latin typeface="Arial" panose="020B0604020202020204" pitchFamily="34" charset="0"/>
              <a:cs typeface="Arial" panose="020B0604020202020204" pitchFamily="34" charset="0"/>
            </a:endParaRPr>
          </a:p>
          <a:p>
            <a:pPr marL="857250" lvl="2" indent="-342900">
              <a:lnSpc>
                <a:spcPct val="115000"/>
              </a:lnSpc>
              <a:spcBef>
                <a:spcPts val="0"/>
              </a:spcBef>
              <a:buClr>
                <a:srgbClr val="F96A1B"/>
              </a:buClr>
              <a:buFont typeface="Wingdings" panose="05000000000000000000" pitchFamily="2" charset="2"/>
              <a:buChar char="v"/>
            </a:pPr>
            <a:r>
              <a:rPr lang="en-US" sz="2000" dirty="0">
                <a:solidFill>
                  <a:srgbClr val="000000"/>
                </a:solidFill>
                <a:latin typeface="Arial" panose="020B0604020202020204" pitchFamily="34" charset="0"/>
                <a:cs typeface="Arial" panose="020B0604020202020204" pitchFamily="34" charset="0"/>
              </a:rPr>
              <a:t> C</a:t>
            </a:r>
            <a:r>
              <a:rPr lang="en-US" sz="2000" dirty="0" smtClean="0">
                <a:solidFill>
                  <a:srgbClr val="000000"/>
                </a:solidFill>
                <a:latin typeface="Arial" panose="020B0604020202020204" pitchFamily="34" charset="0"/>
                <a:cs typeface="Arial" panose="020B0604020202020204" pitchFamily="34" charset="0"/>
              </a:rPr>
              <a:t>urrent IEP, and if not implemented into IEP</a:t>
            </a:r>
          </a:p>
          <a:p>
            <a:pPr marL="857250" lvl="2" indent="-342900">
              <a:lnSpc>
                <a:spcPct val="115000"/>
              </a:lnSpc>
              <a:spcBef>
                <a:spcPts val="0"/>
              </a:spcBef>
              <a:buClr>
                <a:srgbClr val="F96A1B"/>
              </a:buClr>
              <a:buFont typeface="Wingdings" panose="05000000000000000000" pitchFamily="2" charset="2"/>
              <a:buChar char="v"/>
            </a:pPr>
            <a:r>
              <a:rPr lang="en-US" sz="2000" dirty="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Child Outcome Summary Form Revised</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696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dergarten Young boy with Game">
            <a:hlinkClick r:id="rId2" tooltip="Kindergarten Young boy with Game ppt backgrounds, Kindergarten Young boy with Game powerpoin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1"/>
            <a:ext cx="9753600" cy="73152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71596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dirty="0" smtClean="0">
                <a:solidFill>
                  <a:srgbClr val="000000"/>
                </a:solidFill>
                <a:latin typeface="Arial" pitchFamily="34" charset="0"/>
                <a:ea typeface="Calibri" pitchFamily="34" charset="0"/>
                <a:cs typeface="Calibri" pitchFamily="34" charset="0"/>
              </a:rPr>
              <a:t>Resource Development</a:t>
            </a:r>
            <a:endParaRPr lang="en-US" dirty="0">
              <a:solidFill>
                <a:srgbClr val="000000"/>
              </a:solidFill>
            </a:endParaRPr>
          </a:p>
        </p:txBody>
      </p:sp>
      <p:sp>
        <p:nvSpPr>
          <p:cNvPr id="9" name="Content Placeholder 2"/>
          <p:cNvSpPr txBox="1">
            <a:spLocks/>
          </p:cNvSpPr>
          <p:nvPr/>
        </p:nvSpPr>
        <p:spPr>
          <a:xfrm>
            <a:off x="457200" y="1066800"/>
            <a:ext cx="8229600" cy="2590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15000"/>
              </a:lnSpc>
              <a:spcBef>
                <a:spcPts val="0"/>
              </a:spcBef>
              <a:spcAft>
                <a:spcPts val="0"/>
              </a:spcAft>
            </a:pPr>
            <a:r>
              <a:rPr lang="en-US" sz="2400" dirty="0" smtClean="0">
                <a:solidFill>
                  <a:srgbClr val="000000"/>
                </a:solidFill>
              </a:rPr>
              <a:t>Updated Parent Brochure, Definitions of the Child Outcomes Summary Form Ratings Brochure, Parent Material</a:t>
            </a:r>
          </a:p>
          <a:p>
            <a:pPr fontAlgn="auto">
              <a:lnSpc>
                <a:spcPct val="115000"/>
              </a:lnSpc>
              <a:spcBef>
                <a:spcPts val="0"/>
              </a:spcBef>
              <a:spcAft>
                <a:spcPts val="0"/>
              </a:spcAft>
            </a:pPr>
            <a:r>
              <a:rPr lang="en-US" sz="2400" dirty="0" smtClean="0">
                <a:solidFill>
                  <a:srgbClr val="000000"/>
                </a:solidFill>
              </a:rPr>
              <a:t>Edited Decision Tree</a:t>
            </a:r>
          </a:p>
          <a:p>
            <a:pPr fontAlgn="auto">
              <a:lnSpc>
                <a:spcPct val="115000"/>
              </a:lnSpc>
              <a:spcBef>
                <a:spcPts val="0"/>
              </a:spcBef>
              <a:spcAft>
                <a:spcPts val="0"/>
              </a:spcAft>
            </a:pPr>
            <a:r>
              <a:rPr lang="en-US" sz="2400" dirty="0" err="1" smtClean="0">
                <a:solidFill>
                  <a:srgbClr val="000000"/>
                </a:solidFill>
              </a:rPr>
              <a:t>eGuideline</a:t>
            </a:r>
            <a:r>
              <a:rPr lang="en-US" sz="2400" dirty="0" smtClean="0">
                <a:solidFill>
                  <a:srgbClr val="000000"/>
                </a:solidFill>
              </a:rPr>
              <a:t>/Common Core and ECO alignment</a:t>
            </a:r>
          </a:p>
          <a:p>
            <a:pPr fontAlgn="auto">
              <a:lnSpc>
                <a:spcPct val="115000"/>
              </a:lnSpc>
              <a:spcBef>
                <a:spcPts val="0"/>
              </a:spcBef>
              <a:spcAft>
                <a:spcPts val="0"/>
              </a:spcAft>
            </a:pPr>
            <a:r>
              <a:rPr lang="en-US" sz="2400" dirty="0" smtClean="0">
                <a:solidFill>
                  <a:srgbClr val="000000"/>
                </a:solidFill>
              </a:rPr>
              <a:t>Embedded ECO/IEP Form Guidance &amp; samples</a:t>
            </a:r>
          </a:p>
          <a:p>
            <a:pPr fontAlgn="auto">
              <a:lnSpc>
                <a:spcPct val="115000"/>
              </a:lnSpc>
              <a:spcBef>
                <a:spcPts val="0"/>
              </a:spcBef>
              <a:spcAft>
                <a:spcPts val="0"/>
              </a:spcAft>
            </a:pPr>
            <a:r>
              <a:rPr lang="en-US" sz="2400" dirty="0" smtClean="0">
                <a:solidFill>
                  <a:srgbClr val="000000"/>
                </a:solidFill>
              </a:rPr>
              <a:t>Utilize ECTA High Quality Functional IEP Goal material</a:t>
            </a:r>
          </a:p>
          <a:p>
            <a:pPr marL="0" indent="0" fontAlgn="auto">
              <a:spcAft>
                <a:spcPts val="0"/>
              </a:spcAft>
              <a:buFont typeface="Arial" panose="020B0604020202020204" pitchFamily="34" charset="0"/>
              <a:buNone/>
            </a:pPr>
            <a:endParaRPr lang="en-US" dirty="0">
              <a:solidFill>
                <a:srgbClr val="000000"/>
              </a:solidFill>
            </a:endParaRPr>
          </a:p>
        </p:txBody>
      </p:sp>
    </p:spTree>
    <p:extLst>
      <p:ext uri="{BB962C8B-B14F-4D97-AF65-F5344CB8AC3E}">
        <p14:creationId xmlns:p14="http://schemas.microsoft.com/office/powerpoint/2010/main" val="3850304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696" y="1676400"/>
            <a:ext cx="8670408"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400" y="381000"/>
            <a:ext cx="6477000" cy="769441"/>
          </a:xfrm>
          <a:prstGeom prst="rect">
            <a:avLst/>
          </a:prstGeom>
          <a:noFill/>
        </p:spPr>
        <p:txBody>
          <a:bodyPr wrap="square" rtlCol="0">
            <a:spAutoFit/>
          </a:bodyPr>
          <a:lstStyle/>
          <a:p>
            <a:pPr algn="ctr" fontAlgn="auto">
              <a:spcBef>
                <a:spcPts val="0"/>
              </a:spcBef>
              <a:spcAft>
                <a:spcPts val="0"/>
              </a:spcAft>
            </a:pPr>
            <a:r>
              <a:rPr lang="en-US" sz="4400" dirty="0" smtClean="0">
                <a:solidFill>
                  <a:srgbClr val="000000"/>
                </a:solidFill>
                <a:latin typeface="Arial" panose="020B0604020202020204" pitchFamily="34" charset="0"/>
                <a:ea typeface="+mn-ea"/>
                <a:cs typeface="Arial" panose="020B0604020202020204" pitchFamily="34" charset="0"/>
              </a:rPr>
              <a:t>Resource Adaptation</a:t>
            </a:r>
            <a:endParaRPr lang="en-US" sz="44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44419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6285&quot;&gt;&lt;property id=&quot;20148&quot; value=&quot;5&quot;/&gt;&lt;property id=&quot;20300&quot; value=&quot;Slide 1 - &amp;quot;Professional Development for the Child Outcomes Summary Process:  &amp;#x0D;&amp;#x0A;Updates and Innovations&amp;quot;&quot;/&gt;&lt;property id=&quot;20307&quot; value=&quot;257&quot;/&gt;&lt;/object&gt;&lt;object type=&quot;3&quot; unique_id=&quot;16287&quot;&gt;&lt;property id=&quot;20148&quot; value=&quot;5&quot;/&gt;&lt;property id=&quot;20300&quot; value=&quot;Slide 43 - &amp;quot;Child Outcomes Summary-Competency Check &amp;#x0D;&amp;#x0A;COS-CC&amp;quot;&quot;/&gt;&lt;property id=&quot;20307&quot; value=&quot;260&quot;/&gt;&lt;/object&gt;&lt;object type=&quot;3&quot; unique_id=&quot;16288&quot;&gt;&lt;property id=&quot;20148&quot; value=&quot;5&quot;/&gt;&lt;property id=&quot;20300&quot; value=&quot;Slide 44 - &amp;quot;WHY was it developed?&amp;quot;&quot;/&gt;&lt;property id=&quot;20307&quot; value=&quot;261&quot;/&gt;&lt;/object&gt;&lt;object type=&quot;3&quot; unique_id=&quot;16289&quot;&gt;&lt;property id=&quot;20148&quot; value=&quot;5&quot;/&gt;&lt;property id=&quot;20300&quot; value=&quot;Slide 45 - &amp;quot;What’s the purpose?&amp;quot;&quot;/&gt;&lt;property id=&quot;20307&quot; value=&quot;262&quot;/&gt;&lt;/object&gt;&lt;object type=&quot;3&quot; unique_id=&quot;16290&quot;&gt;&lt;property id=&quot;20148&quot; value=&quot;5&quot;/&gt;&lt;property id=&quot;20300&quot; value=&quot;Slide 46 - &amp;quot;WHAT it’s not.&amp;quot;&quot;/&gt;&lt;property id=&quot;20307&quot; value=&quot;263&quot;/&gt;&lt;/object&gt;&lt;object type=&quot;3&quot; unique_id=&quot;16291&quot;&gt;&lt;property id=&quot;20148&quot; value=&quot;5&quot;/&gt;&lt;property id=&quot;20300&quot; value=&quot;Slide 47 - &amp;quot;HOW does it work?&amp;quot;&quot;/&gt;&lt;property id=&quot;20307&quot; value=&quot;264&quot;/&gt;&lt;/object&gt;&lt;object type=&quot;3&quot; unique_id=&quot;16292&quot;&gt;&lt;property id=&quot;20148&quot; value=&quot;5&quot;/&gt;&lt;property id=&quot;20300&quot; value=&quot;Slide 48&quot;/&gt;&lt;property id=&quot;20307&quot; value=&quot;265&quot;/&gt;&lt;/object&gt;&lt;object type=&quot;3&quot; unique_id=&quot;16293&quot;&gt;&lt;property id=&quot;20148&quot; value=&quot;5&quot;/&gt;&lt;property id=&quot;20300&quot; value=&quot;Slide 49&quot;/&gt;&lt;property id=&quot;20307&quot; value=&quot;266&quot;/&gt;&lt;/object&gt;&lt;object type=&quot;3&quot; unique_id=&quot;16294&quot;&gt;&lt;property id=&quot;20148&quot; value=&quot;5&quot;/&gt;&lt;property id=&quot;20300&quot; value=&quot;Slide 50&quot;/&gt;&lt;property id=&quot;20307&quot; value=&quot;267&quot;/&gt;&lt;/object&gt;&lt;object type=&quot;3&quot; unique_id=&quot;16295&quot;&gt;&lt;property id=&quot;20148&quot; value=&quot;5&quot;/&gt;&lt;property id=&quot;20300&quot; value=&quot;Slide 51 - &amp;quot;HOW was it developed?&amp;quot;&quot;/&gt;&lt;property id=&quot;20307&quot; value=&quot;268&quot;/&gt;&lt;/object&gt;&lt;object type=&quot;3&quot; unique_id=&quot;16296&quot;&gt;&lt;property id=&quot;20148&quot; value=&quot;5&quot;/&gt;&lt;property id=&quot;20300&quot; value=&quot;Slide 52 - &amp;quot;WHEN will it be ready?&amp;quot;&quot;/&gt;&lt;property id=&quot;20307&quot; value=&quot;269&quot;/&gt;&lt;/object&gt;&lt;object type=&quot;3&quot; unique_id=&quot;16297&quot;&gt;&lt;property id=&quot;20148&quot; value=&quot;5&quot;/&gt;&lt;property id=&quot;20300&quot; value=&quot;Slide 53 - &amp;quot;WHERE will it be?&amp;quot;&quot;/&gt;&lt;property id=&quot;20307&quot; value=&quot;270&quot;/&gt;&lt;/object&gt;&lt;object type=&quot;3&quot; unique_id=&quot;16507&quot;&gt;&lt;property id=&quot;20148&quot; value=&quot;5&quot;/&gt;&lt;property id=&quot;20300&quot; value=&quot;Slide 38 - &amp;quot;Child Outcomes Summary Process: Collecting and Using Child Outcomes Data for Program Improvement&amp;quot;&quot;/&gt;&lt;property id=&quot;20307&quot; value=&quot;272&quot;/&gt;&lt;/object&gt;&lt;object type=&quot;3&quot; unique_id=&quot;16508&quot;&gt;&lt;property id=&quot;20148&quot; value=&quot;5&quot;/&gt;&lt;property id=&quot;20300&quot; value=&quot;Slide 39 - &amp;quot;Module Outcomes&amp;quot;&quot;/&gt;&lt;property id=&quot;20307&quot; value=&quot;273&quot;/&gt;&lt;/object&gt;&lt;object type=&quot;3&quot; unique_id=&quot;16509&quot;&gt;&lt;property id=&quot;20148&quot; value=&quot;5&quot;/&gt;&lt;property id=&quot;20300&quot; value=&quot;Slide 40 - &amp;quot;JHU CTE PDQuest&amp;#x0D;&amp;#x0A;Cycle of Instruction&amp;quot;&quot;/&gt;&lt;property id=&quot;20307&quot; value=&quot;274&quot;/&gt;&lt;/object&gt;&lt;object type=&quot;3&quot; unique_id=&quot;16510&quot;&gt;&lt;property id=&quot;20148&quot; value=&quot;5&quot;/&gt;&lt;property id=&quot;20300&quot; value=&quot;Slide 41 - &amp;quot;Module Feedback: Session One Review&amp;quot;&quot;/&gt;&lt;property id=&quot;20307&quot; value=&quot;275&quot;/&gt;&lt;/object&gt;&lt;object type=&quot;3&quot; unique_id=&quot;16511&quot;&gt;&lt;property id=&quot;20148&quot; value=&quot;5&quot;/&gt;&lt;property id=&quot;20300&quot; value=&quot;Slide 42 - &amp;quot;Next Steps&amp;quot;&quot;/&gt;&lt;property id=&quot;20307&quot; value=&quot;276&quot;/&gt;&lt;/object&gt;&lt;object type=&quot;3&quot; unique_id=&quot;16512&quot;&gt;&lt;property id=&quot;20148&quot; value=&quot;5&quot;/&gt;&lt;property id=&quot;20300&quot; value=&quot;Slide 54 - &amp;quot;The Child Outcomes Summary Competency Check (COS-CC)&amp;quot;&quot;/&gt;&lt;property id=&quot;20307&quot; value=&quot;277&quot;/&gt;&lt;/object&gt;&lt;object type=&quot;3&quot; unique_id=&quot;16513&quot;&gt;&lt;property id=&quot;20148&quot; value=&quot;5&quot;/&gt;&lt;property id=&quot;20300&quot; value=&quot;Slide 55 - &amp;quot;What is it?&amp;quot;&quot;/&gt;&lt;property id=&quot;20307&quot; value=&quot;278&quot;/&gt;&lt;/object&gt;&lt;object type=&quot;3&quot; unique_id=&quot;16514&quot;&gt;&lt;property id=&quot;20148&quot; value=&quot;5&quot;/&gt;&lt;property id=&quot;20300&quot; value=&quot;Slide 56 - &amp;quot;What will the online version include?&amp;quot;&quot;/&gt;&lt;property id=&quot;20307&quot; value=&quot;281&quot;/&gt;&lt;/object&gt;&lt;object type=&quot;3&quot; unique_id=&quot;16515&quot;&gt;&lt;property id=&quot;20148&quot; value=&quot;5&quot;/&gt;&lt;property id=&quot;20300&quot; value=&quot;Slide 57 - &amp;quot;Who will use it?&amp;quot;&quot;/&gt;&lt;property id=&quot;20307&quot; value=&quot;282&quot;/&gt;&lt;/object&gt;&lt;object type=&quot;3&quot; unique_id=&quot;16516&quot;&gt;&lt;property id=&quot;20148&quot; value=&quot;5&quot;/&gt;&lt;property id=&quot;20300&quot; value=&quot;Slide 58 - &amp;quot;What are the planned features of the online assessment?&amp;quot;&quot;/&gt;&lt;property id=&quot;20307&quot; value=&quot;284&quot;/&gt;&lt;/object&gt;&lt;object type=&quot;3&quot; unique_id=&quot;16517&quot;&gt;&lt;property id=&quot;20148&quot; value=&quot;5&quot;/&gt;&lt;property id=&quot;20300&quot; value=&quot;Slide 59 - &amp;quot;What are the planned features of the online assessment?&amp;quot;&quot;/&gt;&lt;property id=&quot;20307&quot; value=&quot;285&quot;/&gt;&lt;/object&gt;&lt;object type=&quot;3&quot; unique_id=&quot;16518&quot;&gt;&lt;property id=&quot;20148&quot; value=&quot;5&quot;/&gt;&lt;property id=&quot;20300&quot; value=&quot;Slide 60 - &amp;quot;Relationship: COS Modules and COS-CC&amp;quot;&quot;/&gt;&lt;property id=&quot;20307&quot; value=&quot;280&quot;/&gt;&lt;/object&gt;&lt;object type=&quot;3&quot; unique_id=&quot;16519&quot;&gt;&lt;property id=&quot;20148&quot; value=&quot;5&quot;/&gt;&lt;property id=&quot;20300&quot; value=&quot;Slide 61 - &amp;quot;QUESTIONS?&amp;quot;&quot;/&gt;&lt;property id=&quot;20307&quot; value=&quot;287&quot;/&gt;&lt;/object&gt;&lt;object type=&quot;3&quot; unique_id=&quot;16520&quot;&gt;&lt;property id=&quot;20148&quot; value=&quot;5&quot;/&gt;&lt;property id=&quot;20300&quot; value=&quot;Slide 62 - &amp;quot;Contact Information&amp;quot;&quot;/&gt;&lt;property id=&quot;20307&quot; value=&quot;286&quot;/&gt;&lt;/object&gt;&lt;object type=&quot;3&quot; unique_id=&quot;16550&quot;&gt;&lt;property id=&quot;20148&quot; value=&quot;5&quot;/&gt;&lt;property id=&quot;20300&quot; value=&quot;Slide 2&quot;/&gt;&lt;property id=&quot;20307&quot; value=&quot;304&quot;/&gt;&lt;/object&gt;&lt;object type=&quot;3&quot; unique_id=&quot;16551&quot;&gt;&lt;property id=&quot;20148&quot; value=&quot;5&quot;/&gt;&lt;property id=&quot;20300&quot; value=&quot;Slide 22&quot;/&gt;&lt;property id=&quot;20307&quot; value=&quot;288&quot;/&gt;&lt;/object&gt;&lt;object type=&quot;3&quot; unique_id=&quot;16552&quot;&gt;&lt;property id=&quot;20148&quot; value=&quot;5&quot;/&gt;&lt;property id=&quot;20300&quot; value=&quot;Slide 23&quot;/&gt;&lt;property id=&quot;20307&quot; value=&quot;289&quot;/&gt;&lt;/object&gt;&lt;object type=&quot;3&quot; unique_id=&quot;16553&quot;&gt;&lt;property id=&quot;20148&quot; value=&quot;5&quot;/&gt;&lt;property id=&quot;20300&quot; value=&quot;Slide 24 - &amp;quot;Context&amp;quot;&quot;/&gt;&lt;property id=&quot;20307&quot; value=&quot;290&quot;/&gt;&lt;/object&gt;&lt;object type=&quot;3&quot; unique_id=&quot;16554&quot;&gt;&lt;property id=&quot;20148&quot; value=&quot;5&quot;/&gt;&lt;property id=&quot;20300&quot; value=&quot;Slide 25 - &amp;quot;Related Topics&amp;quot;&quot;/&gt;&lt;property id=&quot;20307&quot; value=&quot;291&quot;/&gt;&lt;/object&gt;&lt;object type=&quot;3&quot; unique_id=&quot;16555&quot;&gt;&lt;property id=&quot;20148&quot; value=&quot;5&quot;/&gt;&lt;property id=&quot;20300&quot; value=&quot;Slide 26&quot;/&gt;&lt;property id=&quot;20307&quot; value=&quot;292&quot;/&gt;&lt;/object&gt;&lt;object type=&quot;3&quot; unique_id=&quot;16556&quot;&gt;&lt;property id=&quot;20148&quot; value=&quot;5&quot;/&gt;&lt;property id=&quot;20300&quot; value=&quot;Slide 27 - &amp;quot; Journey:  What Did We Do? &amp;quot;&quot;/&gt;&lt;property id=&quot;20307&quot; value=&quot;293&quot;/&gt;&lt;/object&gt;&lt;object type=&quot;3&quot; unique_id=&quot;16557&quot;&gt;&lt;property id=&quot;20148&quot; value=&quot;5&quot;/&gt;&lt;property id=&quot;20300&quot; value=&quot;Slide 28 - &amp;quot;Throughout the process… &amp;#x0D;&amp;#x0A;&amp;quot;&quot;/&gt;&lt;property id=&quot;20307&quot; value=&quot;294&quot;/&gt;&lt;/object&gt;&lt;object type=&quot;3&quot; unique_id=&quot;16558&quot;&gt;&lt;property id=&quot;20148&quot; value=&quot;5&quot;/&gt;&lt;property id=&quot;20300&quot; value=&quot;Slide 29 - &amp;quot;Timeline to completion &amp;#x0D;&amp;#x0A;&amp;quot;&quot;/&gt;&lt;property id=&quot;20307&quot; value=&quot;295&quot;/&gt;&lt;/object&gt;&lt;object type=&quot;3&quot; unique_id=&quot;16559&quot;&gt;&lt;property id=&quot;20148&quot; value=&quot;5&quot;/&gt;&lt;property id=&quot;20300&quot; value=&quot;Slide 30 - &amp;quot;Connection to State Systemic Improvement Plan (SSIP)&amp;quot;&quot;/&gt;&lt;property id=&quot;20307&quot; value=&quot;296&quot;/&gt;&lt;/object&gt;&lt;object type=&quot;3&quot; unique_id=&quot;16560&quot;&gt;&lt;property id=&quot;20148&quot; value=&quot;5&quot;/&gt;&lt;property id=&quot;20300&quot; value=&quot;Slide 31&quot;/&gt;&lt;property id=&quot;20307&quot; value=&quot;297&quot;/&gt;&lt;/object&gt;&lt;object type=&quot;3&quot; unique_id=&quot;16561&quot;&gt;&lt;property id=&quot;20148&quot; value=&quot;5&quot;/&gt;&lt;property id=&quot;20300&quot; value=&quot;Slide 32&quot;/&gt;&lt;property id=&quot;20307&quot; value=&quot;298&quot;/&gt;&lt;/object&gt;&lt;object type=&quot;3&quot; unique_id=&quot;16562&quot;&gt;&lt;property id=&quot;20148&quot; value=&quot;5&quot;/&gt;&lt;property id=&quot;20300&quot; value=&quot;Slide 33&quot;/&gt;&lt;property id=&quot;20307&quot; value=&quot;299&quot;/&gt;&lt;/object&gt;&lt;object type=&quot;3&quot; unique_id=&quot;16563&quot;&gt;&lt;property id=&quot;20148&quot; value=&quot;5&quot;/&gt;&lt;property id=&quot;20300&quot; value=&quot;Slide 34&quot;/&gt;&lt;property id=&quot;20307&quot; value=&quot;300&quot;/&gt;&lt;/object&gt;&lt;object type=&quot;3&quot; unique_id=&quot;16564&quot;&gt;&lt;property id=&quot;20148&quot; value=&quot;5&quot;/&gt;&lt;property id=&quot;20300&quot; value=&quot;Slide 35 - &amp;quot;Selected Slide from Modules&amp;quot;&quot;/&gt;&lt;property id=&quot;20307&quot; value=&quot;301&quot;/&gt;&lt;/object&gt;&lt;object type=&quot;3&quot; unique_id=&quot;16565&quot;&gt;&lt;property id=&quot;20148&quot; value=&quot;5&quot;/&gt;&lt;property id=&quot;20300&quot; value=&quot;Slide 36 - &amp;quot;Selected Slide from Modules&amp;quot;&quot;/&gt;&lt;property id=&quot;20307&quot; value=&quot;302&quot;/&gt;&lt;/object&gt;&lt;object type=&quot;3&quot; unique_id=&quot;16566&quot;&gt;&lt;property id=&quot;20148&quot; value=&quot;5&quot;/&gt;&lt;property id=&quot;20300&quot; value=&quot;Slide 37 - &amp;quot;Questions?&amp;quot;&quot;/&gt;&lt;property id=&quot;20307&quot; value=&quot;303&quot;/&gt;&lt;/object&gt;&lt;object type=&quot;3&quot; unique_id=&quot;49570&quot;&gt;&lt;property id=&quot;20148&quot; value=&quot;5&quot;/&gt;&lt;property id=&quot;20300&quot; value=&quot;Slide 3 - &amp;quot;ECO/IEP – Indicator 7 Revision Implementation Plan&amp;quot;&quot;/&gt;&lt;property id=&quot;20307&quot; value=&quot;305&quot;/&gt;&lt;/object&gt;&lt;object type=&quot;3&quot; unique_id=&quot;49571&quot;&gt;&lt;property id=&quot;20148&quot; value=&quot;5&quot;/&gt;&lt;property id=&quot;20300&quot; value=&quot;Slide 4 - &amp;quot;Comments from field Spring 2012&amp;quot;&quot;/&gt;&lt;property id=&quot;20307&quot; value=&quot;306&quot;/&gt;&lt;/object&gt;&lt;object type=&quot;3&quot; unique_id=&quot;49572&quot;&gt;&lt;property id=&quot;20148&quot; value=&quot;5&quot;/&gt;&lt;property id=&quot;20300&quot; value=&quot;Slide 5 - &amp;quot;Professional Development&amp;#x0D;&amp;#x0A;&amp;quot;&quot;/&gt;&lt;property id=&quot;20307&quot; value=&quot;307&quot;/&gt;&lt;/object&gt;&lt;object type=&quot;3&quot; unique_id=&quot;49573&quot;&gt;&lt;property id=&quot;20148&quot; value=&quot;5&quot;/&gt;&lt;property id=&quot;20300&quot; value=&quot;Slide 6 - &amp;quot;Professional Development&amp;quot;&quot;/&gt;&lt;property id=&quot;20307&quot; value=&quot;308&quot;/&gt;&lt;/object&gt;&lt;object type=&quot;3&quot; unique_id=&quot;49574&quot;&gt;&lt;property id=&quot;20148&quot; value=&quot;5&quot;/&gt;&lt;property id=&quot;20300&quot; value=&quot;Slide 7 - &amp;quot;General Supervision/File Review&amp;#x0D;&amp;#x0A;Quality Assurance and Validation Process&amp;quot;&quot;/&gt;&lt;property id=&quot;20307&quot; value=&quot;309&quot;/&gt;&lt;/object&gt;&lt;object type=&quot;3&quot; unique_id=&quot;49575&quot;&gt;&lt;property id=&quot;20148&quot; value=&quot;5&quot;/&gt;&lt;property id=&quot;20300&quot; value=&quot;Slide 8&quot;/&gt;&lt;property id=&quot;20307&quot; value=&quot;310&quot;/&gt;&lt;/object&gt;&lt;object type=&quot;3&quot; unique_id=&quot;49576&quot;&gt;&lt;property id=&quot;20148&quot; value=&quot;5&quot;/&gt;&lt;property id=&quot;20300&quot; value=&quot;Slide 9&quot;/&gt;&lt;property id=&quot;20307&quot; value=&quot;311&quot;/&gt;&lt;/object&gt;&lt;object type=&quot;3&quot; unique_id=&quot;49577&quot;&gt;&lt;property id=&quot;20148&quot; value=&quot;5&quot;/&gt;&lt;property id=&quot;20300&quot; value=&quot;Slide 10&quot;/&gt;&lt;property id=&quot;20307&quot; value=&quot;312&quot;/&gt;&lt;/object&gt;&lt;object type=&quot;3&quot; unique_id=&quot;49578&quot;&gt;&lt;property id=&quot;20148&quot; value=&quot;5&quot;/&gt;&lt;property id=&quot;20300&quot; value=&quot;Slide 11 - &amp;quot;Summer Institute&amp;quot;&quot;/&gt;&lt;property id=&quot;20307&quot; value=&quot;313&quot;/&gt;&lt;/object&gt;&lt;object type=&quot;3&quot; unique_id=&quot;49579&quot;&gt;&lt;property id=&quot;20148&quot; value=&quot;5&quot;/&gt;&lt;property id=&quot;20300&quot; value=&quot;Slide 12 - &amp;quot;Agenda&amp;quot;&quot;/&gt;&lt;property id=&quot;20307&quot; value=&quot;314&quot;/&gt;&lt;/object&gt;&lt;object type=&quot;3&quot; unique_id=&quot;49580&quot;&gt;&lt;property id=&quot;20148&quot; value=&quot;5&quot;/&gt;&lt;property id=&quot;20300&quot; value=&quot;Slide 13 - &amp;quot;Agenda&amp;quot;&quot;/&gt;&lt;property id=&quot;20307&quot; value=&quot;315&quot;/&gt;&lt;/object&gt;&lt;object type=&quot;3&quot; unique_id=&quot;49581&quot;&gt;&lt;property id=&quot;20148&quot; value=&quot;5&quot;/&gt;&lt;property id=&quot;20300&quot; value=&quot;Slide 14&quot;/&gt;&lt;property id=&quot;20307&quot; value=&quot;316&quot;/&gt;&lt;/object&gt;&lt;object type=&quot;3&quot; unique_id=&quot;49582&quot;&gt;&lt;property id=&quot;20148&quot; value=&quot;5&quot;/&gt;&lt;property id=&quot;20300&quot; value=&quot;Slide 15 - &amp;quot;Comments from the field Fall 2013&amp;quot;&quot;/&gt;&lt;property id=&quot;20307&quot; value=&quot;317&quot;/&gt;&lt;/object&gt;&lt;object type=&quot;3&quot; unique_id=&quot;49583&quot;&gt;&lt;property id=&quot;20148&quot; value=&quot;5&quot;/&gt;&lt;property id=&quot;20300&quot; value=&quot;Slide 16 - &amp;quot;Comments from the field Cont.&amp;quot;&quot;/&gt;&lt;property id=&quot;20307&quot; value=&quot;318&quot;/&gt;&lt;/object&gt;&lt;object type=&quot;3&quot; unique_id=&quot;49584&quot;&gt;&lt;property id=&quot;20148&quot; value=&quot;5&quot;/&gt;&lt;property id=&quot;20300&quot; value=&quot;Slide 17&quot;/&gt;&lt;property id=&quot;20307&quot; value=&quot;319&quot;/&gt;&lt;/object&gt;&lt;object type=&quot;3&quot; unique_id=&quot;49585&quot;&gt;&lt;property id=&quot;20148&quot; value=&quot;5&quot;/&gt;&lt;property id=&quot;20300&quot; value=&quot;Slide 18&quot;/&gt;&lt;property id=&quot;20307&quot; value=&quot;320&quot;/&gt;&lt;/object&gt;&lt;object type=&quot;3&quot; unique_id=&quot;49586&quot;&gt;&lt;property id=&quot;20148&quot; value=&quot;5&quot;/&gt;&lt;property id=&quot;20300&quot; value=&quot;Slide 19 - &amp;quot;Idaho Integrated ECO Journey&amp;quot;&quot;/&gt;&lt;property id=&quot;20307&quot; value=&quot;321&quot;/&gt;&lt;/object&gt;&lt;object type=&quot;3&quot; unique_id=&quot;49587&quot;&gt;&lt;property id=&quot;20148&quot; value=&quot;5&quot;/&gt;&lt;property id=&quot;20300&quot; value=&quot;Slide 20 - &amp;quot;Idaho Integrated ECO Journey&amp;quot;&quot;/&gt;&lt;property id=&quot;20307&quot; value=&quot;322&quot;/&gt;&lt;/object&gt;&lt;object type=&quot;3&quot; unique_id=&quot;49588&quot;&gt;&lt;property id=&quot;20148&quot; value=&quot;5&quot;/&gt;&lt;property id=&quot;20300&quot; value=&quot;Slide 21 - &amp;quot;Idaho Integrated ECO Journey&amp;quot;&quot;/&gt;&lt;property id=&quot;20307&quot; value=&quot;323&quot;/&gt;&lt;/object&gt;&lt;/object&gt;&lt;/object&gt;&lt;/database&gt;"/>
  <p:tag name="SECTOMILLISECCONVERTED" val="1"/>
</p:tagLst>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3.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4.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9253</TotalTime>
  <Words>3298</Words>
  <Application>Microsoft Office PowerPoint</Application>
  <PresentationFormat>On-screen Show (4:3)</PresentationFormat>
  <Paragraphs>572</Paragraphs>
  <Slides>62</Slides>
  <Notes>38</Notes>
  <HiddenSlides>0</HiddenSlides>
  <MMClips>0</MMClips>
  <ScaleCrop>false</ScaleCrop>
  <HeadingPairs>
    <vt:vector size="4" baseType="variant">
      <vt:variant>
        <vt:lpstr>Theme</vt:lpstr>
      </vt:variant>
      <vt:variant>
        <vt:i4>6</vt:i4>
      </vt:variant>
      <vt:variant>
        <vt:lpstr>Slide Titles</vt:lpstr>
      </vt:variant>
      <vt:variant>
        <vt:i4>62</vt:i4>
      </vt:variant>
    </vt:vector>
  </HeadingPairs>
  <TitlesOfParts>
    <vt:vector size="68" baseType="lpstr">
      <vt:lpstr>1_Office Theme</vt:lpstr>
      <vt:lpstr>Frame</vt:lpstr>
      <vt:lpstr>1_Frame</vt:lpstr>
      <vt:lpstr>2_Office Theme</vt:lpstr>
      <vt:lpstr>Office Theme</vt:lpstr>
      <vt:lpstr>Angles</vt:lpstr>
      <vt:lpstr>Professional Development for the Child Outcomes Summary Process:   Updates and Innovations</vt:lpstr>
      <vt:lpstr>PowerPoint Presentation</vt:lpstr>
      <vt:lpstr>ECO/IEP – Indicator 7 Revision Implementation Plan</vt:lpstr>
      <vt:lpstr>Comments from field Spring 2012</vt:lpstr>
      <vt:lpstr>Professional Development </vt:lpstr>
      <vt:lpstr>Professional Development</vt:lpstr>
      <vt:lpstr>General Supervision/File Review Quality Assurance and Validation Process</vt:lpstr>
      <vt:lpstr>PowerPoint Presentation</vt:lpstr>
      <vt:lpstr>PowerPoint Presentation</vt:lpstr>
      <vt:lpstr>PowerPoint Presentation</vt:lpstr>
      <vt:lpstr>Summer Institute</vt:lpstr>
      <vt:lpstr>Agenda</vt:lpstr>
      <vt:lpstr>Agenda</vt:lpstr>
      <vt:lpstr>PowerPoint Presentation</vt:lpstr>
      <vt:lpstr>Comments from the field Fall 2013</vt:lpstr>
      <vt:lpstr>Comments from the field Cont.</vt:lpstr>
      <vt:lpstr>PowerPoint Presentation</vt:lpstr>
      <vt:lpstr>PowerPoint Presentation</vt:lpstr>
      <vt:lpstr>Idaho Integrated ECO Journey</vt:lpstr>
      <vt:lpstr>Idaho Integrated ECO Journey</vt:lpstr>
      <vt:lpstr>Idaho Integrated ECO Journey</vt:lpstr>
      <vt:lpstr>PowerPoint Presentation</vt:lpstr>
      <vt:lpstr>PowerPoint Presentation</vt:lpstr>
      <vt:lpstr>Context</vt:lpstr>
      <vt:lpstr>Related Topics</vt:lpstr>
      <vt:lpstr>PowerPoint Presentation</vt:lpstr>
      <vt:lpstr> Journey:  What Did We Do? </vt:lpstr>
      <vt:lpstr>Throughout the process…  </vt:lpstr>
      <vt:lpstr>Timeline to completion  </vt:lpstr>
      <vt:lpstr>Connection to State Systemic Improvement Plan (SSIP)</vt:lpstr>
      <vt:lpstr>PowerPoint Presentation</vt:lpstr>
      <vt:lpstr>PowerPoint Presentation</vt:lpstr>
      <vt:lpstr>PowerPoint Presentation</vt:lpstr>
      <vt:lpstr>PowerPoint Presentation</vt:lpstr>
      <vt:lpstr>Selected Slide from Modules</vt:lpstr>
      <vt:lpstr>Selected Slide from Modules</vt:lpstr>
      <vt:lpstr>Questions?</vt:lpstr>
      <vt:lpstr>Child Outcomes Summary Process: Collecting and Using Child Outcomes Data for Program Improvement</vt:lpstr>
      <vt:lpstr>Module Outcomes</vt:lpstr>
      <vt:lpstr>JHU CTE PDQuest Cycle of Instruction</vt:lpstr>
      <vt:lpstr>Module Feedback: Session One Review</vt:lpstr>
      <vt:lpstr>Next Steps</vt:lpstr>
      <vt:lpstr>Child Outcomes Summary-Competency Check  COS-CC</vt:lpstr>
      <vt:lpstr>WHY was it developed?</vt:lpstr>
      <vt:lpstr>What’s the purpose?</vt:lpstr>
      <vt:lpstr>WHAT it’s not.</vt:lpstr>
      <vt:lpstr>HOW does it work?</vt:lpstr>
      <vt:lpstr>PowerPoint Presentation</vt:lpstr>
      <vt:lpstr>PowerPoint Presentation</vt:lpstr>
      <vt:lpstr>PowerPoint Presentation</vt:lpstr>
      <vt:lpstr>HOW was it developed?</vt:lpstr>
      <vt:lpstr>WHEN will it be ready?</vt:lpstr>
      <vt:lpstr>WHERE will it be?</vt:lpstr>
      <vt:lpstr>The Child Outcomes Summary Competency Check (COS-CC)</vt:lpstr>
      <vt:lpstr>What is it?</vt:lpstr>
      <vt:lpstr>What will the online version include?</vt:lpstr>
      <vt:lpstr>Who will use it?</vt:lpstr>
      <vt:lpstr>What are the planned features of the online assessment?</vt:lpstr>
      <vt:lpstr>What are the planned features of the online assessment?</vt:lpstr>
      <vt:lpstr>Relationship: COS Modules and COS-CC</vt:lpstr>
      <vt:lpstr>QUESTIONS?</vt:lpstr>
      <vt:lpstr>Contact Information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Crystal Garcia</cp:lastModifiedBy>
  <cp:revision>751</cp:revision>
  <dcterms:created xsi:type="dcterms:W3CDTF">2011-03-23T13:50:48Z</dcterms:created>
  <dcterms:modified xsi:type="dcterms:W3CDTF">2014-09-04T17:22:23Z</dcterms:modified>
</cp:coreProperties>
</file>