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6"/>
  </p:notesMasterIdLst>
  <p:handoutMasterIdLst>
    <p:handoutMasterId r:id="rId47"/>
  </p:handoutMasterIdLst>
  <p:sldIdLst>
    <p:sldId id="340" r:id="rId2"/>
    <p:sldId id="358" r:id="rId3"/>
    <p:sldId id="403" r:id="rId4"/>
    <p:sldId id="388" r:id="rId5"/>
    <p:sldId id="359" r:id="rId6"/>
    <p:sldId id="397" r:id="rId7"/>
    <p:sldId id="376" r:id="rId8"/>
    <p:sldId id="405" r:id="rId9"/>
    <p:sldId id="406" r:id="rId10"/>
    <p:sldId id="407" r:id="rId11"/>
    <p:sldId id="408" r:id="rId12"/>
    <p:sldId id="378" r:id="rId13"/>
    <p:sldId id="398" r:id="rId14"/>
    <p:sldId id="377" r:id="rId15"/>
    <p:sldId id="380" r:id="rId16"/>
    <p:sldId id="390" r:id="rId17"/>
    <p:sldId id="399" r:id="rId18"/>
    <p:sldId id="400" r:id="rId19"/>
    <p:sldId id="381" r:id="rId20"/>
    <p:sldId id="379" r:id="rId21"/>
    <p:sldId id="391" r:id="rId22"/>
    <p:sldId id="401" r:id="rId23"/>
    <p:sldId id="382" r:id="rId24"/>
    <p:sldId id="373" r:id="rId25"/>
    <p:sldId id="375" r:id="rId26"/>
    <p:sldId id="384" r:id="rId27"/>
    <p:sldId id="385" r:id="rId28"/>
    <p:sldId id="387" r:id="rId29"/>
    <p:sldId id="386" r:id="rId30"/>
    <p:sldId id="396" r:id="rId31"/>
    <p:sldId id="392" r:id="rId32"/>
    <p:sldId id="402" r:id="rId33"/>
    <p:sldId id="383" r:id="rId34"/>
    <p:sldId id="394" r:id="rId35"/>
    <p:sldId id="395" r:id="rId36"/>
    <p:sldId id="393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</p:sldIdLst>
  <p:sldSz cx="9144000" cy="6858000" type="screen4x3"/>
  <p:notesSz cx="6858000" cy="92964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073" autoAdjust="0"/>
  </p:normalViewPr>
  <p:slideViewPr>
    <p:cSldViewPr>
      <p:cViewPr varScale="1">
        <p:scale>
          <a:sx n="105" d="100"/>
          <a:sy n="105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3D3BD-7AE0-4673-BE7E-7A4218245A6A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2EAD65CA-3F28-48CA-A446-54638A462A46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Why:  </a:t>
          </a:r>
          <a:r>
            <a:rPr lang="en-US" b="1" dirty="0"/>
            <a:t>Increase slope of developmental trajectories</a:t>
          </a:r>
        </a:p>
      </dgm:t>
    </dgm:pt>
    <dgm:pt modelId="{99732344-C703-4D77-8541-950C97692D41}" type="parTrans" cxnId="{FDD60CCE-7DD8-422F-84B4-DFDA80470673}">
      <dgm:prSet/>
      <dgm:spPr/>
      <dgm:t>
        <a:bodyPr/>
        <a:lstStyle/>
        <a:p>
          <a:endParaRPr lang="en-US"/>
        </a:p>
      </dgm:t>
    </dgm:pt>
    <dgm:pt modelId="{DED28B4D-1673-48B9-8D81-1551EDC2ACD0}" type="sibTrans" cxnId="{FDD60CCE-7DD8-422F-84B4-DFDA80470673}">
      <dgm:prSet/>
      <dgm:spPr/>
      <dgm:t>
        <a:bodyPr/>
        <a:lstStyle/>
        <a:p>
          <a:endParaRPr lang="en-US"/>
        </a:p>
      </dgm:t>
    </dgm:pt>
    <dgm:pt modelId="{E32BFEB5-2F2D-4663-8919-3CBD4F3D923F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How:  </a:t>
          </a:r>
          <a:r>
            <a:rPr lang="en-US" b="1" dirty="0"/>
            <a:t>Do it right!  </a:t>
          </a:r>
          <a:r>
            <a:rPr lang="en-US" b="1" dirty="0" smtClean="0"/>
            <a:t>   Do </a:t>
          </a:r>
          <a:r>
            <a:rPr lang="en-US" b="1" dirty="0"/>
            <a:t>it Well!</a:t>
          </a:r>
        </a:p>
      </dgm:t>
    </dgm:pt>
    <dgm:pt modelId="{CC758F39-E553-415A-B016-48E4F4533636}" type="parTrans" cxnId="{1BBE7E15-167F-413A-8BA2-D934820133F1}">
      <dgm:prSet/>
      <dgm:spPr/>
      <dgm:t>
        <a:bodyPr/>
        <a:lstStyle/>
        <a:p>
          <a:endParaRPr lang="en-US"/>
        </a:p>
      </dgm:t>
    </dgm:pt>
    <dgm:pt modelId="{8485B961-EAFC-4587-B821-3A4B6B7A471B}" type="sibTrans" cxnId="{1BBE7E15-167F-413A-8BA2-D934820133F1}">
      <dgm:prSet/>
      <dgm:spPr/>
      <dgm:t>
        <a:bodyPr/>
        <a:lstStyle/>
        <a:p>
          <a:endParaRPr lang="en-US"/>
        </a:p>
      </dgm:t>
    </dgm:pt>
    <dgm:pt modelId="{70B2A5C8-EA18-4879-92A7-EA5E9365B91A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What:  </a:t>
          </a:r>
          <a:r>
            <a:rPr lang="en-US" b="1" dirty="0" smtClean="0"/>
            <a:t>Components </a:t>
          </a:r>
          <a:r>
            <a:rPr lang="en-US" b="1" dirty="0"/>
            <a:t>of </a:t>
          </a:r>
          <a:r>
            <a:rPr lang="en-US" b="1" dirty="0" smtClean="0"/>
            <a:t>Quality</a:t>
          </a:r>
          <a:endParaRPr lang="en-US" b="1" dirty="0"/>
        </a:p>
      </dgm:t>
    </dgm:pt>
    <dgm:pt modelId="{8EA9288C-E9E9-4984-B1E9-CC9E2AF339F0}" type="parTrans" cxnId="{AA7BBDE9-F2C1-43B6-A5B4-94336D6304D2}">
      <dgm:prSet/>
      <dgm:spPr/>
      <dgm:t>
        <a:bodyPr/>
        <a:lstStyle/>
        <a:p>
          <a:endParaRPr lang="en-US"/>
        </a:p>
      </dgm:t>
    </dgm:pt>
    <dgm:pt modelId="{2FB0B0B8-E4CD-4068-AD9D-A24D6FEDE1F2}" type="sibTrans" cxnId="{AA7BBDE9-F2C1-43B6-A5B4-94336D6304D2}">
      <dgm:prSet/>
      <dgm:spPr/>
      <dgm:t>
        <a:bodyPr/>
        <a:lstStyle/>
        <a:p>
          <a:endParaRPr lang="en-US"/>
        </a:p>
      </dgm:t>
    </dgm:pt>
    <dgm:pt modelId="{28EF8575-00E8-4AB8-8146-77FB91BBD050}" type="pres">
      <dgm:prSet presAssocID="{D513D3BD-7AE0-4673-BE7E-7A4218245A6A}" presName="composite" presStyleCnt="0">
        <dgm:presLayoutVars>
          <dgm:chMax val="5"/>
          <dgm:dir/>
          <dgm:resizeHandles val="exact"/>
        </dgm:presLayoutVars>
      </dgm:prSet>
      <dgm:spPr/>
    </dgm:pt>
    <dgm:pt modelId="{C0AEAA0D-302C-4551-AAAA-F429D4DDE37B}" type="pres">
      <dgm:prSet presAssocID="{2EAD65CA-3F28-48CA-A446-54638A462A46}" presName="circle1" presStyleLbl="lnNode1" presStyleIdx="0" presStyleCnt="3"/>
      <dgm:spPr>
        <a:solidFill>
          <a:srgbClr val="FF0000"/>
        </a:solidFill>
      </dgm:spPr>
    </dgm:pt>
    <dgm:pt modelId="{5AD240DD-1686-4026-9517-68C478559169}" type="pres">
      <dgm:prSet presAssocID="{2EAD65CA-3F28-48CA-A446-54638A462A46}" presName="text1" presStyleLbl="revTx" presStyleIdx="0" presStyleCnt="3" custScaleX="153927" custLinFactNeighborX="49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65322-83A1-4245-B133-1CDD5CE88048}" type="pres">
      <dgm:prSet presAssocID="{2EAD65CA-3F28-48CA-A446-54638A462A46}" presName="line1" presStyleLbl="callout" presStyleIdx="0" presStyleCnt="6"/>
      <dgm:spPr/>
    </dgm:pt>
    <dgm:pt modelId="{29A7C163-43CF-4037-A651-3A19879B3FA5}" type="pres">
      <dgm:prSet presAssocID="{2EAD65CA-3F28-48CA-A446-54638A462A46}" presName="d1" presStyleLbl="callout" presStyleIdx="1" presStyleCnt="6"/>
      <dgm:spPr/>
    </dgm:pt>
    <dgm:pt modelId="{3F611AA8-CFA4-40CE-877F-488C991A65CB}" type="pres">
      <dgm:prSet presAssocID="{E32BFEB5-2F2D-4663-8919-3CBD4F3D923F}" presName="circle2" presStyleLbl="lnNode1" presStyleIdx="1" presStyleCnt="3"/>
      <dgm:spPr>
        <a:solidFill>
          <a:srgbClr val="FFFF00"/>
        </a:solidFill>
      </dgm:spPr>
    </dgm:pt>
    <dgm:pt modelId="{A459E1DF-1A2A-489D-9C38-E918CDC22027}" type="pres">
      <dgm:prSet presAssocID="{E32BFEB5-2F2D-4663-8919-3CBD4F3D923F}" presName="text2" presStyleLbl="revTx" presStyleIdx="1" presStyleCnt="3" custScaleX="152877" custLinFactNeighborX="54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82CA2-9000-4079-A2C5-F8D2EDBD6894}" type="pres">
      <dgm:prSet presAssocID="{E32BFEB5-2F2D-4663-8919-3CBD4F3D923F}" presName="line2" presStyleLbl="callout" presStyleIdx="2" presStyleCnt="6"/>
      <dgm:spPr/>
    </dgm:pt>
    <dgm:pt modelId="{FA53468D-2E9D-4555-A5C0-56B00C82F2D4}" type="pres">
      <dgm:prSet presAssocID="{E32BFEB5-2F2D-4663-8919-3CBD4F3D923F}" presName="d2" presStyleLbl="callout" presStyleIdx="3" presStyleCnt="6"/>
      <dgm:spPr/>
    </dgm:pt>
    <dgm:pt modelId="{DE4081FD-1484-4859-9216-7ACB9FDDADFA}" type="pres">
      <dgm:prSet presAssocID="{70B2A5C8-EA18-4879-92A7-EA5E9365B91A}" presName="circle3" presStyleLbl="lnNode1" presStyleIdx="2" presStyleCnt="3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</dgm:pt>
    <dgm:pt modelId="{FEC58220-3799-4E96-B74F-1704DEF58C94}" type="pres">
      <dgm:prSet presAssocID="{70B2A5C8-EA18-4879-92A7-EA5E9365B91A}" presName="text3" presStyleLbl="revTx" presStyleIdx="2" presStyleCnt="3" custScaleX="159509" custScaleY="233835" custLinFactNeighborX="20799" custLinFactNeighborY="4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27515-EF36-4F5D-9503-000CD6E54B0F}" type="pres">
      <dgm:prSet presAssocID="{70B2A5C8-EA18-4879-92A7-EA5E9365B91A}" presName="line3" presStyleLbl="callout" presStyleIdx="4" presStyleCnt="6"/>
      <dgm:spPr/>
    </dgm:pt>
    <dgm:pt modelId="{98AFD103-4DCA-4222-A11A-EC4F951BADD4}" type="pres">
      <dgm:prSet presAssocID="{70B2A5C8-EA18-4879-92A7-EA5E9365B91A}" presName="d3" presStyleLbl="callout" presStyleIdx="5" presStyleCnt="6"/>
      <dgm:spPr/>
    </dgm:pt>
  </dgm:ptLst>
  <dgm:cxnLst>
    <dgm:cxn modelId="{FDD60CCE-7DD8-422F-84B4-DFDA80470673}" srcId="{D513D3BD-7AE0-4673-BE7E-7A4218245A6A}" destId="{2EAD65CA-3F28-48CA-A446-54638A462A46}" srcOrd="0" destOrd="0" parTransId="{99732344-C703-4D77-8541-950C97692D41}" sibTransId="{DED28B4D-1673-48B9-8D81-1551EDC2ACD0}"/>
    <dgm:cxn modelId="{0F6B0CA6-D515-4EA9-BC5F-8D63797C46F2}" type="presOf" srcId="{70B2A5C8-EA18-4879-92A7-EA5E9365B91A}" destId="{FEC58220-3799-4E96-B74F-1704DEF58C94}" srcOrd="0" destOrd="0" presId="urn:microsoft.com/office/officeart/2005/8/layout/target1"/>
    <dgm:cxn modelId="{1BBE7E15-167F-413A-8BA2-D934820133F1}" srcId="{D513D3BD-7AE0-4673-BE7E-7A4218245A6A}" destId="{E32BFEB5-2F2D-4663-8919-3CBD4F3D923F}" srcOrd="1" destOrd="0" parTransId="{CC758F39-E553-415A-B016-48E4F4533636}" sibTransId="{8485B961-EAFC-4587-B821-3A4B6B7A471B}"/>
    <dgm:cxn modelId="{5F2B23CA-A986-4957-869E-5A6F28FD416E}" type="presOf" srcId="{2EAD65CA-3F28-48CA-A446-54638A462A46}" destId="{5AD240DD-1686-4026-9517-68C478559169}" srcOrd="0" destOrd="0" presId="urn:microsoft.com/office/officeart/2005/8/layout/target1"/>
    <dgm:cxn modelId="{6606065A-3C0F-474F-9062-31864D0C28A7}" type="presOf" srcId="{D513D3BD-7AE0-4673-BE7E-7A4218245A6A}" destId="{28EF8575-00E8-4AB8-8146-77FB91BBD050}" srcOrd="0" destOrd="0" presId="urn:microsoft.com/office/officeart/2005/8/layout/target1"/>
    <dgm:cxn modelId="{AA7BBDE9-F2C1-43B6-A5B4-94336D6304D2}" srcId="{D513D3BD-7AE0-4673-BE7E-7A4218245A6A}" destId="{70B2A5C8-EA18-4879-92A7-EA5E9365B91A}" srcOrd="2" destOrd="0" parTransId="{8EA9288C-E9E9-4984-B1E9-CC9E2AF339F0}" sibTransId="{2FB0B0B8-E4CD-4068-AD9D-A24D6FEDE1F2}"/>
    <dgm:cxn modelId="{397AED3F-7D07-4802-ACF0-25B5BEA247FF}" type="presOf" srcId="{E32BFEB5-2F2D-4663-8919-3CBD4F3D923F}" destId="{A459E1DF-1A2A-489D-9C38-E918CDC22027}" srcOrd="0" destOrd="0" presId="urn:microsoft.com/office/officeart/2005/8/layout/target1"/>
    <dgm:cxn modelId="{BAC4C5CD-1AF8-4A44-8764-3E62BB2604EC}" type="presParOf" srcId="{28EF8575-00E8-4AB8-8146-77FB91BBD050}" destId="{C0AEAA0D-302C-4551-AAAA-F429D4DDE37B}" srcOrd="0" destOrd="0" presId="urn:microsoft.com/office/officeart/2005/8/layout/target1"/>
    <dgm:cxn modelId="{C6E8E7F6-05F2-4509-A76B-3CDCABBB4117}" type="presParOf" srcId="{28EF8575-00E8-4AB8-8146-77FB91BBD050}" destId="{5AD240DD-1686-4026-9517-68C478559169}" srcOrd="1" destOrd="0" presId="urn:microsoft.com/office/officeart/2005/8/layout/target1"/>
    <dgm:cxn modelId="{1FEF8088-86DD-486C-BEDE-520DCA0B4519}" type="presParOf" srcId="{28EF8575-00E8-4AB8-8146-77FB91BBD050}" destId="{77765322-83A1-4245-B133-1CDD5CE88048}" srcOrd="2" destOrd="0" presId="urn:microsoft.com/office/officeart/2005/8/layout/target1"/>
    <dgm:cxn modelId="{B1204C7F-7B4B-43EC-B4A7-09D31B59C0A3}" type="presParOf" srcId="{28EF8575-00E8-4AB8-8146-77FB91BBD050}" destId="{29A7C163-43CF-4037-A651-3A19879B3FA5}" srcOrd="3" destOrd="0" presId="urn:microsoft.com/office/officeart/2005/8/layout/target1"/>
    <dgm:cxn modelId="{1DA6BE04-8158-4905-9225-EA6241C4F8B0}" type="presParOf" srcId="{28EF8575-00E8-4AB8-8146-77FB91BBD050}" destId="{3F611AA8-CFA4-40CE-877F-488C991A65CB}" srcOrd="4" destOrd="0" presId="urn:microsoft.com/office/officeart/2005/8/layout/target1"/>
    <dgm:cxn modelId="{117ABB85-2733-440D-8CF7-05968B9E79FC}" type="presParOf" srcId="{28EF8575-00E8-4AB8-8146-77FB91BBD050}" destId="{A459E1DF-1A2A-489D-9C38-E918CDC22027}" srcOrd="5" destOrd="0" presId="urn:microsoft.com/office/officeart/2005/8/layout/target1"/>
    <dgm:cxn modelId="{8897883F-BFB3-418E-A022-C3ED17DBE444}" type="presParOf" srcId="{28EF8575-00E8-4AB8-8146-77FB91BBD050}" destId="{7BC82CA2-9000-4079-A2C5-F8D2EDBD6894}" srcOrd="6" destOrd="0" presId="urn:microsoft.com/office/officeart/2005/8/layout/target1"/>
    <dgm:cxn modelId="{0053FE7A-38B4-4A8E-9906-26EC15ECF235}" type="presParOf" srcId="{28EF8575-00E8-4AB8-8146-77FB91BBD050}" destId="{FA53468D-2E9D-4555-A5C0-56B00C82F2D4}" srcOrd="7" destOrd="0" presId="urn:microsoft.com/office/officeart/2005/8/layout/target1"/>
    <dgm:cxn modelId="{61AD5278-9B7D-4E38-8800-A39B6F6CDBB9}" type="presParOf" srcId="{28EF8575-00E8-4AB8-8146-77FB91BBD050}" destId="{DE4081FD-1484-4859-9216-7ACB9FDDADFA}" srcOrd="8" destOrd="0" presId="urn:microsoft.com/office/officeart/2005/8/layout/target1"/>
    <dgm:cxn modelId="{7EC21DF9-CD39-4CD4-9A6F-2A31ED1E9F0C}" type="presParOf" srcId="{28EF8575-00E8-4AB8-8146-77FB91BBD050}" destId="{FEC58220-3799-4E96-B74F-1704DEF58C94}" srcOrd="9" destOrd="0" presId="urn:microsoft.com/office/officeart/2005/8/layout/target1"/>
    <dgm:cxn modelId="{8767CEFC-0FFB-4084-A39B-2447C08A271C}" type="presParOf" srcId="{28EF8575-00E8-4AB8-8146-77FB91BBD050}" destId="{4E627515-EF36-4F5D-9503-000CD6E54B0F}" srcOrd="10" destOrd="0" presId="urn:microsoft.com/office/officeart/2005/8/layout/target1"/>
    <dgm:cxn modelId="{5E35A53B-09BF-40CD-9416-AF1EE05980AA}" type="presParOf" srcId="{28EF8575-00E8-4AB8-8146-77FB91BBD050}" destId="{98AFD103-4DCA-4222-A11A-EC4F951BADD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B734C-7CEC-4B7C-A497-BA5E37EC31E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4037E35-1EC0-45A3-A995-DD49592B8433}">
      <dgm:prSet phldrT="[Text]"/>
      <dgm:spPr/>
      <dgm:t>
        <a:bodyPr/>
        <a:lstStyle/>
        <a:p>
          <a:r>
            <a:rPr lang="en-US" dirty="0" smtClean="0"/>
            <a:t>Quality Program</a:t>
          </a:r>
          <a:endParaRPr lang="en-US" dirty="0"/>
        </a:p>
      </dgm:t>
    </dgm:pt>
    <dgm:pt modelId="{F2F9DF44-03FB-41F7-B967-4041F43679E5}" type="parTrans" cxnId="{380AEF73-F636-4EF7-BE68-3BCFCBF2586C}">
      <dgm:prSet/>
      <dgm:spPr/>
      <dgm:t>
        <a:bodyPr/>
        <a:lstStyle/>
        <a:p>
          <a:endParaRPr lang="en-US"/>
        </a:p>
      </dgm:t>
    </dgm:pt>
    <dgm:pt modelId="{AD25E822-7C8B-4872-8E3B-E17633707DBA}" type="sibTrans" cxnId="{380AEF73-F636-4EF7-BE68-3BCFCBF2586C}">
      <dgm:prSet/>
      <dgm:spPr/>
      <dgm:t>
        <a:bodyPr/>
        <a:lstStyle/>
        <a:p>
          <a:endParaRPr lang="en-US"/>
        </a:p>
      </dgm:t>
    </dgm:pt>
    <dgm:pt modelId="{A32F2743-FC10-49EB-B6DD-654709769E5A}">
      <dgm:prSet phldrT="[Text]" custT="1"/>
      <dgm:spPr/>
      <dgm:t>
        <a:bodyPr/>
        <a:lstStyle/>
        <a:p>
          <a:r>
            <a:rPr lang="en-US" sz="1800" dirty="0" smtClean="0"/>
            <a:t>Program uses implementation science to ensure the implementation of effective teaching practices </a:t>
          </a:r>
          <a:endParaRPr lang="en-US" sz="1800" dirty="0"/>
        </a:p>
      </dgm:t>
    </dgm:pt>
    <dgm:pt modelId="{2869E27F-9317-440E-A434-EAADAC919CD1}" type="parTrans" cxnId="{85530041-0AF7-4FF8-9295-9680CE91DC53}">
      <dgm:prSet/>
      <dgm:spPr/>
      <dgm:t>
        <a:bodyPr/>
        <a:lstStyle/>
        <a:p>
          <a:endParaRPr lang="en-US"/>
        </a:p>
      </dgm:t>
    </dgm:pt>
    <dgm:pt modelId="{F00715E7-9BFE-40F8-A9EE-9219C6985F9D}" type="sibTrans" cxnId="{85530041-0AF7-4FF8-9295-9680CE91DC53}">
      <dgm:prSet/>
      <dgm:spPr/>
      <dgm:t>
        <a:bodyPr/>
        <a:lstStyle/>
        <a:p>
          <a:endParaRPr lang="en-US"/>
        </a:p>
      </dgm:t>
    </dgm:pt>
    <dgm:pt modelId="{71566AF6-C7C9-4AB2-88C7-3E4A96EFC877}">
      <dgm:prSet phldrT="[Text]"/>
      <dgm:spPr/>
      <dgm:t>
        <a:bodyPr/>
        <a:lstStyle/>
        <a:p>
          <a:r>
            <a:rPr lang="en-US" dirty="0" smtClean="0"/>
            <a:t>Effective Practices</a:t>
          </a:r>
          <a:endParaRPr lang="en-US" dirty="0"/>
        </a:p>
      </dgm:t>
    </dgm:pt>
    <dgm:pt modelId="{75840E17-760A-4433-B174-29B101093D05}" type="parTrans" cxnId="{D32403F8-F7C0-4FEF-9F31-7AE7CBBCB1A6}">
      <dgm:prSet/>
      <dgm:spPr/>
      <dgm:t>
        <a:bodyPr/>
        <a:lstStyle/>
        <a:p>
          <a:endParaRPr lang="en-US"/>
        </a:p>
      </dgm:t>
    </dgm:pt>
    <dgm:pt modelId="{F93FBDBF-6F3E-4220-9BB2-C6A87A367C04}" type="sibTrans" cxnId="{D32403F8-F7C0-4FEF-9F31-7AE7CBBCB1A6}">
      <dgm:prSet/>
      <dgm:spPr/>
      <dgm:t>
        <a:bodyPr/>
        <a:lstStyle/>
        <a:p>
          <a:endParaRPr lang="en-US"/>
        </a:p>
      </dgm:t>
    </dgm:pt>
    <dgm:pt modelId="{2397ECD0-EBA0-47B4-A5AE-1D613EAB0AD9}">
      <dgm:prSet phldrT="[Text]" custT="1"/>
      <dgm:spPr/>
      <dgm:t>
        <a:bodyPr/>
        <a:lstStyle/>
        <a:p>
          <a:r>
            <a:rPr lang="en-US" sz="1800" dirty="0" smtClean="0"/>
            <a:t>Using</a:t>
          </a:r>
          <a:r>
            <a:rPr lang="en-US" sz="1800" baseline="0" dirty="0" smtClean="0"/>
            <a:t> Recommended Practices to Promote Child Engagement</a:t>
          </a:r>
          <a:endParaRPr lang="en-US" sz="1800" dirty="0"/>
        </a:p>
      </dgm:t>
    </dgm:pt>
    <dgm:pt modelId="{0D90E08F-BE74-44A1-9220-4C63EC370F37}" type="parTrans" cxnId="{D6F240C9-D3A6-4F5F-9A1C-269D563862EC}">
      <dgm:prSet/>
      <dgm:spPr/>
      <dgm:t>
        <a:bodyPr/>
        <a:lstStyle/>
        <a:p>
          <a:endParaRPr lang="en-US"/>
        </a:p>
      </dgm:t>
    </dgm:pt>
    <dgm:pt modelId="{BB04D9A3-9B79-49F3-958D-CC40995170FA}" type="sibTrans" cxnId="{D6F240C9-D3A6-4F5F-9A1C-269D563862EC}">
      <dgm:prSet/>
      <dgm:spPr/>
      <dgm:t>
        <a:bodyPr/>
        <a:lstStyle/>
        <a:p>
          <a:endParaRPr lang="en-US"/>
        </a:p>
      </dgm:t>
    </dgm:pt>
    <dgm:pt modelId="{66F37A30-5303-4BD0-9C1D-7C49C326B7AB}">
      <dgm:prSet phldrT="[Text]"/>
      <dgm:spPr/>
      <dgm:t>
        <a:bodyPr/>
        <a:lstStyle/>
        <a:p>
          <a:r>
            <a:rPr lang="en-US" dirty="0" smtClean="0"/>
            <a:t>Child</a:t>
          </a:r>
          <a:r>
            <a:rPr lang="en-US" baseline="0" dirty="0" smtClean="0"/>
            <a:t> Outcomes</a:t>
          </a:r>
          <a:endParaRPr lang="en-US" dirty="0"/>
        </a:p>
      </dgm:t>
    </dgm:pt>
    <dgm:pt modelId="{E386A8C2-E862-4EA1-9668-9895E9FCA9B3}" type="parTrans" cxnId="{D706911B-2BD4-4AB7-AC57-8E8E30F0D366}">
      <dgm:prSet/>
      <dgm:spPr/>
      <dgm:t>
        <a:bodyPr/>
        <a:lstStyle/>
        <a:p>
          <a:endParaRPr lang="en-US"/>
        </a:p>
      </dgm:t>
    </dgm:pt>
    <dgm:pt modelId="{0B5C60C8-C6DC-4F77-92B0-2DEDC276C7FD}" type="sibTrans" cxnId="{D706911B-2BD4-4AB7-AC57-8E8E30F0D366}">
      <dgm:prSet/>
      <dgm:spPr/>
      <dgm:t>
        <a:bodyPr/>
        <a:lstStyle/>
        <a:p>
          <a:endParaRPr lang="en-US"/>
        </a:p>
      </dgm:t>
    </dgm:pt>
    <dgm:pt modelId="{93652536-FF63-4C9D-AECB-A97774346B81}" type="pres">
      <dgm:prSet presAssocID="{963B734C-7CEC-4B7C-A497-BA5E37EC31E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0F8497C-443C-4329-A09D-09B7C9459411}" type="pres">
      <dgm:prSet presAssocID="{34037E35-1EC0-45A3-A995-DD49592B8433}" presName="composite" presStyleCnt="0"/>
      <dgm:spPr/>
      <dgm:t>
        <a:bodyPr/>
        <a:lstStyle/>
        <a:p>
          <a:endParaRPr lang="en-US"/>
        </a:p>
      </dgm:t>
    </dgm:pt>
    <dgm:pt modelId="{04D954D2-0E9A-4808-928C-34A3F08945C0}" type="pres">
      <dgm:prSet presAssocID="{34037E35-1EC0-45A3-A995-DD49592B8433}" presName="bentUpArrow1" presStyleLbl="alignImgPlace1" presStyleIdx="0" presStyleCnt="2"/>
      <dgm:spPr/>
      <dgm:t>
        <a:bodyPr/>
        <a:lstStyle/>
        <a:p>
          <a:endParaRPr lang="en-US"/>
        </a:p>
      </dgm:t>
    </dgm:pt>
    <dgm:pt modelId="{6EEB028D-854F-4459-92EA-AA562130AFC1}" type="pres">
      <dgm:prSet presAssocID="{34037E35-1EC0-45A3-A995-DD49592B843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D6339-5BD6-45D2-950A-4CEFD5983B08}" type="pres">
      <dgm:prSet presAssocID="{34037E35-1EC0-45A3-A995-DD49592B8433}" presName="ChildText" presStyleLbl="revTx" presStyleIdx="0" presStyleCnt="2" custScaleX="169681" custScaleY="109930" custLinFactNeighborX="37548" custLinFactNeighborY="-3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19263-BF02-498A-B5DE-7C0AADC05760}" type="pres">
      <dgm:prSet presAssocID="{AD25E822-7C8B-4872-8E3B-E17633707DBA}" presName="sibTrans" presStyleCnt="0"/>
      <dgm:spPr/>
      <dgm:t>
        <a:bodyPr/>
        <a:lstStyle/>
        <a:p>
          <a:endParaRPr lang="en-US"/>
        </a:p>
      </dgm:t>
    </dgm:pt>
    <dgm:pt modelId="{3C67E946-BE45-45F1-BA0B-D70A24591550}" type="pres">
      <dgm:prSet presAssocID="{71566AF6-C7C9-4AB2-88C7-3E4A96EFC877}" presName="composite" presStyleCnt="0"/>
      <dgm:spPr/>
      <dgm:t>
        <a:bodyPr/>
        <a:lstStyle/>
        <a:p>
          <a:endParaRPr lang="en-US"/>
        </a:p>
      </dgm:t>
    </dgm:pt>
    <dgm:pt modelId="{7E66AE21-D5D3-4668-8527-A5F83AEA0C88}" type="pres">
      <dgm:prSet presAssocID="{71566AF6-C7C9-4AB2-88C7-3E4A96EFC877}" presName="bentUpArrow1" presStyleLbl="alignImgPlace1" presStyleIdx="1" presStyleCnt="2"/>
      <dgm:spPr/>
      <dgm:t>
        <a:bodyPr/>
        <a:lstStyle/>
        <a:p>
          <a:endParaRPr lang="en-US"/>
        </a:p>
      </dgm:t>
    </dgm:pt>
    <dgm:pt modelId="{89A12E65-D829-4310-972F-B6635D42501F}" type="pres">
      <dgm:prSet presAssocID="{71566AF6-C7C9-4AB2-88C7-3E4A96EFC87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AD3B8-C2D9-47F9-8AE2-44222CA59115}" type="pres">
      <dgm:prSet presAssocID="{71566AF6-C7C9-4AB2-88C7-3E4A96EFC877}" presName="ChildText" presStyleLbl="revTx" presStyleIdx="1" presStyleCnt="2" custScaleX="129949" custLinFactNeighborX="18664" custLinFactNeighborY="4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91651-E172-44CC-BBB3-7E7128BAA6FF}" type="pres">
      <dgm:prSet presAssocID="{F93FBDBF-6F3E-4220-9BB2-C6A87A367C04}" presName="sibTrans" presStyleCnt="0"/>
      <dgm:spPr/>
      <dgm:t>
        <a:bodyPr/>
        <a:lstStyle/>
        <a:p>
          <a:endParaRPr lang="en-US"/>
        </a:p>
      </dgm:t>
    </dgm:pt>
    <dgm:pt modelId="{C00955A0-B394-4838-B7D5-795F1673F53B}" type="pres">
      <dgm:prSet presAssocID="{66F37A30-5303-4BD0-9C1D-7C49C326B7AB}" presName="composite" presStyleCnt="0"/>
      <dgm:spPr/>
      <dgm:t>
        <a:bodyPr/>
        <a:lstStyle/>
        <a:p>
          <a:endParaRPr lang="en-US"/>
        </a:p>
      </dgm:t>
    </dgm:pt>
    <dgm:pt modelId="{330498BC-2D5B-40C7-A3E1-12C316DE19C5}" type="pres">
      <dgm:prSet presAssocID="{66F37A30-5303-4BD0-9C1D-7C49C326B7A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87DA8-1CB5-42C6-A679-DE0D0DD97F2B}" type="presOf" srcId="{963B734C-7CEC-4B7C-A497-BA5E37EC31E8}" destId="{93652536-FF63-4C9D-AECB-A97774346B81}" srcOrd="0" destOrd="0" presId="urn:microsoft.com/office/officeart/2005/8/layout/StepDownProcess"/>
    <dgm:cxn modelId="{BE3EA6CF-2259-4741-A394-AAD1A27B3BB5}" type="presOf" srcId="{2397ECD0-EBA0-47B4-A5AE-1D613EAB0AD9}" destId="{03BAD3B8-C2D9-47F9-8AE2-44222CA59115}" srcOrd="0" destOrd="0" presId="urn:microsoft.com/office/officeart/2005/8/layout/StepDownProcess"/>
    <dgm:cxn modelId="{7374CEBF-0B83-4E32-AA7D-B8E39A6CD64F}" type="presOf" srcId="{71566AF6-C7C9-4AB2-88C7-3E4A96EFC877}" destId="{89A12E65-D829-4310-972F-B6635D42501F}" srcOrd="0" destOrd="0" presId="urn:microsoft.com/office/officeart/2005/8/layout/StepDownProcess"/>
    <dgm:cxn modelId="{00E8F754-6A09-4E5A-83C9-3385AED9A2B3}" type="presOf" srcId="{66F37A30-5303-4BD0-9C1D-7C49C326B7AB}" destId="{330498BC-2D5B-40C7-A3E1-12C316DE19C5}" srcOrd="0" destOrd="0" presId="urn:microsoft.com/office/officeart/2005/8/layout/StepDownProcess"/>
    <dgm:cxn modelId="{D6F240C9-D3A6-4F5F-9A1C-269D563862EC}" srcId="{71566AF6-C7C9-4AB2-88C7-3E4A96EFC877}" destId="{2397ECD0-EBA0-47B4-A5AE-1D613EAB0AD9}" srcOrd="0" destOrd="0" parTransId="{0D90E08F-BE74-44A1-9220-4C63EC370F37}" sibTransId="{BB04D9A3-9B79-49F3-958D-CC40995170FA}"/>
    <dgm:cxn modelId="{565F4A8A-E034-458F-A574-3D4696A4E99B}" type="presOf" srcId="{34037E35-1EC0-45A3-A995-DD49592B8433}" destId="{6EEB028D-854F-4459-92EA-AA562130AFC1}" srcOrd="0" destOrd="0" presId="urn:microsoft.com/office/officeart/2005/8/layout/StepDownProcess"/>
    <dgm:cxn modelId="{380AEF73-F636-4EF7-BE68-3BCFCBF2586C}" srcId="{963B734C-7CEC-4B7C-A497-BA5E37EC31E8}" destId="{34037E35-1EC0-45A3-A995-DD49592B8433}" srcOrd="0" destOrd="0" parTransId="{F2F9DF44-03FB-41F7-B967-4041F43679E5}" sibTransId="{AD25E822-7C8B-4872-8E3B-E17633707DBA}"/>
    <dgm:cxn modelId="{85530041-0AF7-4FF8-9295-9680CE91DC53}" srcId="{34037E35-1EC0-45A3-A995-DD49592B8433}" destId="{A32F2743-FC10-49EB-B6DD-654709769E5A}" srcOrd="0" destOrd="0" parTransId="{2869E27F-9317-440E-A434-EAADAC919CD1}" sibTransId="{F00715E7-9BFE-40F8-A9EE-9219C6985F9D}"/>
    <dgm:cxn modelId="{8F09430E-0D74-4AFD-AB3F-9ED6E88402D2}" type="presOf" srcId="{A32F2743-FC10-49EB-B6DD-654709769E5A}" destId="{962D6339-5BD6-45D2-950A-4CEFD5983B08}" srcOrd="0" destOrd="0" presId="urn:microsoft.com/office/officeart/2005/8/layout/StepDownProcess"/>
    <dgm:cxn modelId="{D706911B-2BD4-4AB7-AC57-8E8E30F0D366}" srcId="{963B734C-7CEC-4B7C-A497-BA5E37EC31E8}" destId="{66F37A30-5303-4BD0-9C1D-7C49C326B7AB}" srcOrd="2" destOrd="0" parTransId="{E386A8C2-E862-4EA1-9668-9895E9FCA9B3}" sibTransId="{0B5C60C8-C6DC-4F77-92B0-2DEDC276C7FD}"/>
    <dgm:cxn modelId="{D32403F8-F7C0-4FEF-9F31-7AE7CBBCB1A6}" srcId="{963B734C-7CEC-4B7C-A497-BA5E37EC31E8}" destId="{71566AF6-C7C9-4AB2-88C7-3E4A96EFC877}" srcOrd="1" destOrd="0" parTransId="{75840E17-760A-4433-B174-29B101093D05}" sibTransId="{F93FBDBF-6F3E-4220-9BB2-C6A87A367C04}"/>
    <dgm:cxn modelId="{741917D8-9201-4795-9248-FA75ED97893D}" type="presParOf" srcId="{93652536-FF63-4C9D-AECB-A97774346B81}" destId="{D0F8497C-443C-4329-A09D-09B7C9459411}" srcOrd="0" destOrd="0" presId="urn:microsoft.com/office/officeart/2005/8/layout/StepDownProcess"/>
    <dgm:cxn modelId="{5EE81421-D740-4366-8A62-CDFCC3C1955C}" type="presParOf" srcId="{D0F8497C-443C-4329-A09D-09B7C9459411}" destId="{04D954D2-0E9A-4808-928C-34A3F08945C0}" srcOrd="0" destOrd="0" presId="urn:microsoft.com/office/officeart/2005/8/layout/StepDownProcess"/>
    <dgm:cxn modelId="{F5653A47-535C-47D0-8BFE-5C60753B01C4}" type="presParOf" srcId="{D0F8497C-443C-4329-A09D-09B7C9459411}" destId="{6EEB028D-854F-4459-92EA-AA562130AFC1}" srcOrd="1" destOrd="0" presId="urn:microsoft.com/office/officeart/2005/8/layout/StepDownProcess"/>
    <dgm:cxn modelId="{51C9B188-83C2-40A0-B62A-4A7F4724683F}" type="presParOf" srcId="{D0F8497C-443C-4329-A09D-09B7C9459411}" destId="{962D6339-5BD6-45D2-950A-4CEFD5983B08}" srcOrd="2" destOrd="0" presId="urn:microsoft.com/office/officeart/2005/8/layout/StepDownProcess"/>
    <dgm:cxn modelId="{88CCBFF5-1E2C-4FF8-9A55-4CA193B1F576}" type="presParOf" srcId="{93652536-FF63-4C9D-AECB-A97774346B81}" destId="{09219263-BF02-498A-B5DE-7C0AADC05760}" srcOrd="1" destOrd="0" presId="urn:microsoft.com/office/officeart/2005/8/layout/StepDownProcess"/>
    <dgm:cxn modelId="{BC98F290-4F0D-4026-8734-DD35B117CF77}" type="presParOf" srcId="{93652536-FF63-4C9D-AECB-A97774346B81}" destId="{3C67E946-BE45-45F1-BA0B-D70A24591550}" srcOrd="2" destOrd="0" presId="urn:microsoft.com/office/officeart/2005/8/layout/StepDownProcess"/>
    <dgm:cxn modelId="{CBF40EB7-A835-4BF6-84D7-0C3DFF673B27}" type="presParOf" srcId="{3C67E946-BE45-45F1-BA0B-D70A24591550}" destId="{7E66AE21-D5D3-4668-8527-A5F83AEA0C88}" srcOrd="0" destOrd="0" presId="urn:microsoft.com/office/officeart/2005/8/layout/StepDownProcess"/>
    <dgm:cxn modelId="{30846922-DBB7-42CB-81AA-B8CEC94F5425}" type="presParOf" srcId="{3C67E946-BE45-45F1-BA0B-D70A24591550}" destId="{89A12E65-D829-4310-972F-B6635D42501F}" srcOrd="1" destOrd="0" presId="urn:microsoft.com/office/officeart/2005/8/layout/StepDownProcess"/>
    <dgm:cxn modelId="{02006CBB-13E7-4287-A2BB-67C8C2BC343F}" type="presParOf" srcId="{3C67E946-BE45-45F1-BA0B-D70A24591550}" destId="{03BAD3B8-C2D9-47F9-8AE2-44222CA59115}" srcOrd="2" destOrd="0" presId="urn:microsoft.com/office/officeart/2005/8/layout/StepDownProcess"/>
    <dgm:cxn modelId="{BE033A42-5071-4723-A913-739A82CD73A6}" type="presParOf" srcId="{93652536-FF63-4C9D-AECB-A97774346B81}" destId="{1D991651-E172-44CC-BBB3-7E7128BAA6FF}" srcOrd="3" destOrd="0" presId="urn:microsoft.com/office/officeart/2005/8/layout/StepDownProcess"/>
    <dgm:cxn modelId="{6E8ADD9C-9191-4A4F-9711-A1D707CB2809}" type="presParOf" srcId="{93652536-FF63-4C9D-AECB-A97774346B81}" destId="{C00955A0-B394-4838-B7D5-795F1673F53B}" srcOrd="4" destOrd="0" presId="urn:microsoft.com/office/officeart/2005/8/layout/StepDownProcess"/>
    <dgm:cxn modelId="{440B92B1-A9F1-445B-BEF4-2AA55A3D6066}" type="presParOf" srcId="{C00955A0-B394-4838-B7D5-795F1673F53B}" destId="{330498BC-2D5B-40C7-A3E1-12C316DE19C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411815-149E-4BF2-A0BB-40C4DDF5036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322418-43B8-465E-84A6-6C70D51C7F4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050" dirty="0">
              <a:solidFill>
                <a:schemeClr val="tx1"/>
              </a:solidFill>
            </a:rPr>
            <a:t>Member</a:t>
          </a:r>
        </a:p>
        <a:p>
          <a:r>
            <a:rPr lang="en-US" sz="1050" dirty="0">
              <a:solidFill>
                <a:schemeClr val="tx1"/>
              </a:solidFill>
            </a:rPr>
            <a:t>specific resource</a:t>
          </a:r>
        </a:p>
        <a:p>
          <a:endParaRPr lang="en-US" sz="900" dirty="0"/>
        </a:p>
      </dgm:t>
    </dgm:pt>
    <dgm:pt modelId="{8581D95E-607D-451A-9FFA-B7A6BE082798}" type="parTrans" cxnId="{04E0BE21-62E1-4761-8610-633285A15EF8}">
      <dgm:prSet/>
      <dgm:spPr/>
      <dgm:t>
        <a:bodyPr/>
        <a:lstStyle/>
        <a:p>
          <a:endParaRPr lang="en-US"/>
        </a:p>
      </dgm:t>
    </dgm:pt>
    <dgm:pt modelId="{A8C83A48-B455-494B-9822-1EAE53BE37C2}" type="sibTrans" cxnId="{04E0BE21-62E1-4761-8610-633285A15EF8}">
      <dgm:prSet/>
      <dgm:spPr/>
      <dgm:t>
        <a:bodyPr/>
        <a:lstStyle/>
        <a:p>
          <a:endParaRPr lang="en-US"/>
        </a:p>
      </dgm:t>
    </dgm:pt>
    <dgm:pt modelId="{B92C1543-A4C8-4CD4-87FA-11E24A41039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050" dirty="0">
              <a:solidFill>
                <a:schemeClr val="tx1"/>
              </a:solidFill>
            </a:rPr>
            <a:t>Member</a:t>
          </a:r>
        </a:p>
        <a:p>
          <a:r>
            <a:rPr lang="en-US" sz="1050" dirty="0">
              <a:solidFill>
                <a:schemeClr val="tx1"/>
              </a:solidFill>
            </a:rPr>
            <a:t>specific innovation</a:t>
          </a:r>
        </a:p>
      </dgm:t>
    </dgm:pt>
    <dgm:pt modelId="{97738A45-C00F-4565-903F-1302739B2A51}" type="parTrans" cxnId="{EE200552-DE6F-4389-89B5-E4146DAF2F64}">
      <dgm:prSet/>
      <dgm:spPr/>
      <dgm:t>
        <a:bodyPr/>
        <a:lstStyle/>
        <a:p>
          <a:endParaRPr lang="en-US"/>
        </a:p>
      </dgm:t>
    </dgm:pt>
    <dgm:pt modelId="{2E8BF12D-A96F-4C88-BE9E-CE7B6EB93AFB}" type="sibTrans" cxnId="{EE200552-DE6F-4389-89B5-E4146DAF2F64}">
      <dgm:prSet/>
      <dgm:spPr/>
      <dgm:t>
        <a:bodyPr/>
        <a:lstStyle/>
        <a:p>
          <a:endParaRPr lang="en-US"/>
        </a:p>
      </dgm:t>
    </dgm:pt>
    <dgm:pt modelId="{BF31D093-3373-48CC-9C95-686AB3D6C932}">
      <dgm:prSet phldrT="[Text]"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050" dirty="0">
              <a:solidFill>
                <a:schemeClr val="tx1"/>
              </a:solidFill>
            </a:rPr>
            <a:t>Member specific </a:t>
          </a:r>
          <a:r>
            <a:rPr lang="en-US" sz="1050" dirty="0" smtClean="0">
              <a:solidFill>
                <a:schemeClr val="tx1"/>
              </a:solidFill>
            </a:rPr>
            <a:t>invitation</a:t>
          </a:r>
          <a:endParaRPr lang="en-US" sz="1050" dirty="0">
            <a:solidFill>
              <a:schemeClr val="tx1"/>
            </a:solidFill>
          </a:endParaRPr>
        </a:p>
      </dgm:t>
    </dgm:pt>
    <dgm:pt modelId="{FB5228D3-736D-44F1-8CE6-03A7B198E4EE}" type="parTrans" cxnId="{A9635E39-3E66-4032-9BC6-D91810C00B13}">
      <dgm:prSet/>
      <dgm:spPr/>
      <dgm:t>
        <a:bodyPr/>
        <a:lstStyle/>
        <a:p>
          <a:endParaRPr lang="en-US"/>
        </a:p>
      </dgm:t>
    </dgm:pt>
    <dgm:pt modelId="{308AB428-6619-4C79-A259-B12F0D4C2088}" type="sibTrans" cxnId="{A9635E39-3E66-4032-9BC6-D91810C00B13}">
      <dgm:prSet/>
      <dgm:spPr/>
      <dgm:t>
        <a:bodyPr/>
        <a:lstStyle/>
        <a:p>
          <a:endParaRPr lang="en-US"/>
        </a:p>
      </dgm:t>
    </dgm:pt>
    <dgm:pt modelId="{2B94C2CA-3690-4FCB-8AEF-B4D9B8A8772B}">
      <dgm:prSet phldrT="[Text]" custT="1"/>
      <dgm:spPr/>
      <dgm:t>
        <a:bodyPr/>
        <a:lstStyle/>
        <a:p>
          <a:r>
            <a:rPr lang="en-US" sz="1800" dirty="0"/>
            <a:t>STATE LEADERSHIP TEAM</a:t>
          </a:r>
        </a:p>
      </dgm:t>
    </dgm:pt>
    <dgm:pt modelId="{FDF01F1D-FC07-4DB8-9F96-B44AE37BE879}" type="parTrans" cxnId="{B755813D-B36C-48D1-BC95-4D9A6D3F0782}">
      <dgm:prSet/>
      <dgm:spPr/>
      <dgm:t>
        <a:bodyPr/>
        <a:lstStyle/>
        <a:p>
          <a:endParaRPr lang="en-US"/>
        </a:p>
      </dgm:t>
    </dgm:pt>
    <dgm:pt modelId="{38A44C38-557F-4813-99F8-965A3C9D73A4}" type="sibTrans" cxnId="{B755813D-B36C-48D1-BC95-4D9A6D3F0782}">
      <dgm:prSet/>
      <dgm:spPr/>
      <dgm:t>
        <a:bodyPr/>
        <a:lstStyle/>
        <a:p>
          <a:endParaRPr lang="en-US"/>
        </a:p>
      </dgm:t>
    </dgm:pt>
    <dgm:pt modelId="{F9DB14A3-BCA9-4AD6-9965-1646B33B4879}">
      <dgm:prSet/>
      <dgm:spPr/>
      <dgm:t>
        <a:bodyPr/>
        <a:lstStyle/>
        <a:p>
          <a:endParaRPr lang="en-US"/>
        </a:p>
      </dgm:t>
    </dgm:pt>
    <dgm:pt modelId="{175C1E26-BE50-42E7-9957-382E81E2FC7F}" type="parTrans" cxnId="{BC976982-1C0B-49A8-A4AB-E2998D6D0F6B}">
      <dgm:prSet/>
      <dgm:spPr/>
      <dgm:t>
        <a:bodyPr/>
        <a:lstStyle/>
        <a:p>
          <a:endParaRPr lang="en-US"/>
        </a:p>
      </dgm:t>
    </dgm:pt>
    <dgm:pt modelId="{91C2FA84-2BE6-48EC-A0C9-2E9E37633961}" type="sibTrans" cxnId="{BC976982-1C0B-49A8-A4AB-E2998D6D0F6B}">
      <dgm:prSet/>
      <dgm:spPr/>
      <dgm:t>
        <a:bodyPr/>
        <a:lstStyle/>
        <a:p>
          <a:endParaRPr lang="en-US"/>
        </a:p>
      </dgm:t>
    </dgm:pt>
    <dgm:pt modelId="{09D597ED-99AD-40FB-B089-1E367F9E1D7A}">
      <dgm:prSet/>
      <dgm:spPr/>
      <dgm:t>
        <a:bodyPr/>
        <a:lstStyle/>
        <a:p>
          <a:endParaRPr lang="en-US"/>
        </a:p>
      </dgm:t>
    </dgm:pt>
    <dgm:pt modelId="{B0BD0983-ABF3-4662-9096-0DCEC1AB6F29}" type="parTrans" cxnId="{FB7D8B8F-5660-44AD-8E06-A0244960EFA2}">
      <dgm:prSet/>
      <dgm:spPr/>
      <dgm:t>
        <a:bodyPr/>
        <a:lstStyle/>
        <a:p>
          <a:endParaRPr lang="en-US"/>
        </a:p>
      </dgm:t>
    </dgm:pt>
    <dgm:pt modelId="{745830D9-BEFE-4E77-8E89-EF9E93BF93AC}" type="sibTrans" cxnId="{FB7D8B8F-5660-44AD-8E06-A0244960EFA2}">
      <dgm:prSet/>
      <dgm:spPr/>
      <dgm:t>
        <a:bodyPr/>
        <a:lstStyle/>
        <a:p>
          <a:endParaRPr lang="en-US"/>
        </a:p>
      </dgm:t>
    </dgm:pt>
    <dgm:pt modelId="{63D73E98-B1D9-49CE-8159-1433EEF8A384}" type="pres">
      <dgm:prSet presAssocID="{45411815-149E-4BF2-A0BB-40C4DDF5036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768F4-0BC2-457D-9ACE-B77DA4CB7EF6}" type="pres">
      <dgm:prSet presAssocID="{45411815-149E-4BF2-A0BB-40C4DDF50368}" presName="ellipse" presStyleLbl="trBgShp" presStyleIdx="0" presStyleCnt="1"/>
      <dgm:spPr/>
    </dgm:pt>
    <dgm:pt modelId="{4F71A998-E973-4629-B832-94787D0292EA}" type="pres">
      <dgm:prSet presAssocID="{45411815-149E-4BF2-A0BB-40C4DDF50368}" presName="arrow1" presStyleLbl="fgShp" presStyleIdx="0" presStyleCnt="1" custLinFactNeighborY="30893"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9C00996-C9B6-4B98-8255-47E50F0716F5}" type="pres">
      <dgm:prSet presAssocID="{45411815-149E-4BF2-A0BB-40C4DDF50368}" presName="rectangle" presStyleLbl="revTx" presStyleIdx="0" presStyleCnt="1" custScaleX="126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9EBB2-48F4-4F01-A247-1F69A67C3ED8}" type="pres">
      <dgm:prSet presAssocID="{B92C1543-A4C8-4CD4-87FA-11E24A41039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F3E8A-C983-4554-A06D-60C9C8CFCE66}" type="pres">
      <dgm:prSet presAssocID="{BF31D093-3373-48CC-9C95-686AB3D6C93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7BC9C-2A3F-4EBF-A1D2-93DAF311D51E}" type="pres">
      <dgm:prSet presAssocID="{2B94C2CA-3690-4FCB-8AEF-B4D9B8A8772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2CFCF-8101-4887-8D31-B79590DE4E31}" type="pres">
      <dgm:prSet presAssocID="{45411815-149E-4BF2-A0BB-40C4DDF50368}" presName="funnel" presStyleLbl="trAlignAcc1" presStyleIdx="0" presStyleCnt="1" custLinFactNeighborY="2509"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</dgm:ptLst>
  <dgm:cxnLst>
    <dgm:cxn modelId="{04E0BE21-62E1-4761-8610-633285A15EF8}" srcId="{45411815-149E-4BF2-A0BB-40C4DDF50368}" destId="{73322418-43B8-465E-84A6-6C70D51C7F4C}" srcOrd="0" destOrd="0" parTransId="{8581D95E-607D-451A-9FFA-B7A6BE082798}" sibTransId="{A8C83A48-B455-494B-9822-1EAE53BE37C2}"/>
    <dgm:cxn modelId="{2EEC0350-32C5-4AB7-BFC8-EF7F5506EFEE}" type="presOf" srcId="{B92C1543-A4C8-4CD4-87FA-11E24A41039B}" destId="{8C1F3E8A-C983-4554-A06D-60C9C8CFCE66}" srcOrd="0" destOrd="0" presId="urn:microsoft.com/office/officeart/2005/8/layout/funnel1"/>
    <dgm:cxn modelId="{BC976982-1C0B-49A8-A4AB-E2998D6D0F6B}" srcId="{45411815-149E-4BF2-A0BB-40C4DDF50368}" destId="{F9DB14A3-BCA9-4AD6-9965-1646B33B4879}" srcOrd="4" destOrd="0" parTransId="{175C1E26-BE50-42E7-9957-382E81E2FC7F}" sibTransId="{91C2FA84-2BE6-48EC-A0C9-2E9E37633961}"/>
    <dgm:cxn modelId="{B755813D-B36C-48D1-BC95-4D9A6D3F0782}" srcId="{45411815-149E-4BF2-A0BB-40C4DDF50368}" destId="{2B94C2CA-3690-4FCB-8AEF-B4D9B8A8772B}" srcOrd="3" destOrd="0" parTransId="{FDF01F1D-FC07-4DB8-9F96-B44AE37BE879}" sibTransId="{38A44C38-557F-4813-99F8-965A3C9D73A4}"/>
    <dgm:cxn modelId="{EE200552-DE6F-4389-89B5-E4146DAF2F64}" srcId="{45411815-149E-4BF2-A0BB-40C4DDF50368}" destId="{B92C1543-A4C8-4CD4-87FA-11E24A41039B}" srcOrd="1" destOrd="0" parTransId="{97738A45-C00F-4565-903F-1302739B2A51}" sibTransId="{2E8BF12D-A96F-4C88-BE9E-CE7B6EB93AFB}"/>
    <dgm:cxn modelId="{4837F04F-19BB-468E-8E31-1763FE90AB4B}" type="presOf" srcId="{2B94C2CA-3690-4FCB-8AEF-B4D9B8A8772B}" destId="{D9C00996-C9B6-4B98-8255-47E50F0716F5}" srcOrd="0" destOrd="0" presId="urn:microsoft.com/office/officeart/2005/8/layout/funnel1"/>
    <dgm:cxn modelId="{7CBD2C08-E29D-404E-B87A-C397529B8837}" type="presOf" srcId="{45411815-149E-4BF2-A0BB-40C4DDF50368}" destId="{63D73E98-B1D9-49CE-8159-1433EEF8A384}" srcOrd="0" destOrd="0" presId="urn:microsoft.com/office/officeart/2005/8/layout/funnel1"/>
    <dgm:cxn modelId="{5EA27E7F-6299-4082-ADE4-9984A776A1DB}" type="presOf" srcId="{BF31D093-3373-48CC-9C95-686AB3D6C932}" destId="{F399EBB2-48F4-4F01-A247-1F69A67C3ED8}" srcOrd="0" destOrd="0" presId="urn:microsoft.com/office/officeart/2005/8/layout/funnel1"/>
    <dgm:cxn modelId="{A9635E39-3E66-4032-9BC6-D91810C00B13}" srcId="{45411815-149E-4BF2-A0BB-40C4DDF50368}" destId="{BF31D093-3373-48CC-9C95-686AB3D6C932}" srcOrd="2" destOrd="0" parTransId="{FB5228D3-736D-44F1-8CE6-03A7B198E4EE}" sibTransId="{308AB428-6619-4C79-A259-B12F0D4C2088}"/>
    <dgm:cxn modelId="{FB7D8B8F-5660-44AD-8E06-A0244960EFA2}" srcId="{45411815-149E-4BF2-A0BB-40C4DDF50368}" destId="{09D597ED-99AD-40FB-B089-1E367F9E1D7A}" srcOrd="5" destOrd="0" parTransId="{B0BD0983-ABF3-4662-9096-0DCEC1AB6F29}" sibTransId="{745830D9-BEFE-4E77-8E89-EF9E93BF93AC}"/>
    <dgm:cxn modelId="{7D0691E8-88A9-4691-A11C-D45FAEB9FDC5}" type="presOf" srcId="{73322418-43B8-465E-84A6-6C70D51C7F4C}" destId="{D727BC9C-2A3F-4EBF-A1D2-93DAF311D51E}" srcOrd="0" destOrd="0" presId="urn:microsoft.com/office/officeart/2005/8/layout/funnel1"/>
    <dgm:cxn modelId="{DF3122B8-9A23-47F6-AB27-A0E89DACBBA7}" type="presParOf" srcId="{63D73E98-B1D9-49CE-8159-1433EEF8A384}" destId="{140768F4-0BC2-457D-9ACE-B77DA4CB7EF6}" srcOrd="0" destOrd="0" presId="urn:microsoft.com/office/officeart/2005/8/layout/funnel1"/>
    <dgm:cxn modelId="{28D41358-3ED3-43A6-95E1-7F1C89F49D49}" type="presParOf" srcId="{63D73E98-B1D9-49CE-8159-1433EEF8A384}" destId="{4F71A998-E973-4629-B832-94787D0292EA}" srcOrd="1" destOrd="0" presId="urn:microsoft.com/office/officeart/2005/8/layout/funnel1"/>
    <dgm:cxn modelId="{E823F13D-63B9-4FCE-9FCC-FD856952D504}" type="presParOf" srcId="{63D73E98-B1D9-49CE-8159-1433EEF8A384}" destId="{D9C00996-C9B6-4B98-8255-47E50F0716F5}" srcOrd="2" destOrd="0" presId="urn:microsoft.com/office/officeart/2005/8/layout/funnel1"/>
    <dgm:cxn modelId="{E4166E2D-0F58-45A7-BAF5-2D4068875347}" type="presParOf" srcId="{63D73E98-B1D9-49CE-8159-1433EEF8A384}" destId="{F399EBB2-48F4-4F01-A247-1F69A67C3ED8}" srcOrd="3" destOrd="0" presId="urn:microsoft.com/office/officeart/2005/8/layout/funnel1"/>
    <dgm:cxn modelId="{821FD883-A320-4B74-AEEC-77BCF40D6591}" type="presParOf" srcId="{63D73E98-B1D9-49CE-8159-1433EEF8A384}" destId="{8C1F3E8A-C983-4554-A06D-60C9C8CFCE66}" srcOrd="4" destOrd="0" presId="urn:microsoft.com/office/officeart/2005/8/layout/funnel1"/>
    <dgm:cxn modelId="{EB4C988A-77B2-4CCE-9384-841BD55DFBFB}" type="presParOf" srcId="{63D73E98-B1D9-49CE-8159-1433EEF8A384}" destId="{D727BC9C-2A3F-4EBF-A1D2-93DAF311D51E}" srcOrd="5" destOrd="0" presId="urn:microsoft.com/office/officeart/2005/8/layout/funnel1"/>
    <dgm:cxn modelId="{A997961C-E693-4A52-938B-59BF2E53FBF3}" type="presParOf" srcId="{63D73E98-B1D9-49CE-8159-1433EEF8A384}" destId="{2332CFCF-8101-4887-8D31-B79590DE4E3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C0E0C1-DD57-496B-BB59-DBB7655C33DA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9A2D36-22CD-4052-B9CF-B6991C938E8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Member selected </a:t>
          </a:r>
          <a:r>
            <a:rPr lang="en-US" sz="1000" dirty="0" smtClean="0">
              <a:solidFill>
                <a:schemeClr val="tx1"/>
              </a:solidFill>
            </a:rPr>
            <a:t>opportunity/share</a:t>
          </a:r>
          <a:endParaRPr lang="en-US" sz="1000" dirty="0">
            <a:solidFill>
              <a:schemeClr val="tx1"/>
            </a:solidFill>
          </a:endParaRPr>
        </a:p>
      </dgm:t>
    </dgm:pt>
    <dgm:pt modelId="{B744E428-3507-45BF-A5A8-C70E7AFA984F}" type="parTrans" cxnId="{90790D5A-221B-4D16-8FF4-033473D1FC3A}">
      <dgm:prSet/>
      <dgm:spPr/>
      <dgm:t>
        <a:bodyPr/>
        <a:lstStyle/>
        <a:p>
          <a:endParaRPr lang="en-US"/>
        </a:p>
      </dgm:t>
    </dgm:pt>
    <dgm:pt modelId="{4B9D76E6-16EA-4E6C-9A93-49C78110DEC7}" type="sibTrans" cxnId="{90790D5A-221B-4D16-8FF4-033473D1FC3A}">
      <dgm:prSet/>
      <dgm:spPr/>
      <dgm:t>
        <a:bodyPr/>
        <a:lstStyle/>
        <a:p>
          <a:endParaRPr lang="en-US"/>
        </a:p>
      </dgm:t>
    </dgm:pt>
    <dgm:pt modelId="{F1755016-71FD-4E6F-9512-35C9BAAD8CB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050" dirty="0">
              <a:solidFill>
                <a:schemeClr val="tx1"/>
              </a:solidFill>
            </a:rPr>
            <a:t>Member selected work- leadership</a:t>
          </a:r>
        </a:p>
      </dgm:t>
    </dgm:pt>
    <dgm:pt modelId="{0055E5F0-A816-4D7B-A0C1-0D6B35FD8EF8}" type="parTrans" cxnId="{5E53B9BD-EEA3-4CEF-B8DD-9D63118F74FA}">
      <dgm:prSet/>
      <dgm:spPr/>
      <dgm:t>
        <a:bodyPr/>
        <a:lstStyle/>
        <a:p>
          <a:endParaRPr lang="en-US"/>
        </a:p>
      </dgm:t>
    </dgm:pt>
    <dgm:pt modelId="{4F7B2F7E-76D1-4A06-B4BB-7B4DE97FC6AE}" type="sibTrans" cxnId="{5E53B9BD-EEA3-4CEF-B8DD-9D63118F74FA}">
      <dgm:prSet/>
      <dgm:spPr/>
      <dgm:t>
        <a:bodyPr/>
        <a:lstStyle/>
        <a:p>
          <a:endParaRPr lang="en-US"/>
        </a:p>
      </dgm:t>
    </dgm:pt>
    <dgm:pt modelId="{04B05274-1778-49B4-8886-FC6127399810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Member selected </a:t>
          </a:r>
          <a:r>
            <a:rPr lang="en-US" sz="900" dirty="0" smtClean="0">
              <a:solidFill>
                <a:schemeClr val="tx1"/>
              </a:solidFill>
            </a:rPr>
            <a:t>commitment participation </a:t>
          </a:r>
          <a:endParaRPr lang="en-US" sz="900" dirty="0">
            <a:solidFill>
              <a:schemeClr val="tx1"/>
            </a:solidFill>
          </a:endParaRPr>
        </a:p>
      </dgm:t>
    </dgm:pt>
    <dgm:pt modelId="{C304B7E7-55BE-404C-8621-8FCA05A2F1D1}" type="parTrans" cxnId="{FCF0353F-D0D6-4C8F-B02B-2C95102A1554}">
      <dgm:prSet/>
      <dgm:spPr/>
      <dgm:t>
        <a:bodyPr/>
        <a:lstStyle/>
        <a:p>
          <a:endParaRPr lang="en-US"/>
        </a:p>
      </dgm:t>
    </dgm:pt>
    <dgm:pt modelId="{68A72FA3-2ECC-46DA-90C2-58DE08D50AE7}" type="sibTrans" cxnId="{FCF0353F-D0D6-4C8F-B02B-2C95102A1554}">
      <dgm:prSet/>
      <dgm:spPr/>
      <dgm:t>
        <a:bodyPr/>
        <a:lstStyle/>
        <a:p>
          <a:endParaRPr lang="en-US"/>
        </a:p>
      </dgm:t>
    </dgm:pt>
    <dgm:pt modelId="{E1FDDD1F-C8FA-462D-82F2-76ED2FB56136}">
      <dgm:prSet phldrT="[Text]" custT="1"/>
      <dgm:spPr/>
      <dgm:t>
        <a:bodyPr/>
        <a:lstStyle/>
        <a:p>
          <a:r>
            <a:rPr lang="en-US" sz="1800" dirty="0"/>
            <a:t>Cross sector work for young children (Infants to age 5)</a:t>
          </a:r>
        </a:p>
      </dgm:t>
    </dgm:pt>
    <dgm:pt modelId="{CD0FDF12-419A-45DE-A6B9-06FCD01BEB1C}" type="sibTrans" cxnId="{492D351A-79E5-401B-A438-9D783535BB7C}">
      <dgm:prSet/>
      <dgm:spPr/>
      <dgm:t>
        <a:bodyPr/>
        <a:lstStyle/>
        <a:p>
          <a:endParaRPr lang="en-US"/>
        </a:p>
      </dgm:t>
    </dgm:pt>
    <dgm:pt modelId="{7F81FFB3-2103-46D3-B2AA-DF001C2B0514}" type="parTrans" cxnId="{492D351A-79E5-401B-A438-9D783535BB7C}">
      <dgm:prSet/>
      <dgm:spPr/>
      <dgm:t>
        <a:bodyPr/>
        <a:lstStyle/>
        <a:p>
          <a:endParaRPr lang="en-US"/>
        </a:p>
      </dgm:t>
    </dgm:pt>
    <dgm:pt modelId="{679ED48F-7576-4A63-97D3-70ECED2D2839}" type="pres">
      <dgm:prSet presAssocID="{F5C0E0C1-DD57-496B-BB59-DBB7655C33D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2CE15-703E-4840-A052-4D2D3087954A}" type="pres">
      <dgm:prSet presAssocID="{F5C0E0C1-DD57-496B-BB59-DBB7655C33DA}" presName="ellipse" presStyleLbl="trBgShp" presStyleIdx="0" presStyleCnt="1"/>
      <dgm:spPr>
        <a:noFill/>
      </dgm:spPr>
    </dgm:pt>
    <dgm:pt modelId="{9A8B455F-BEDA-4DD4-9A2A-8A7523563503}" type="pres">
      <dgm:prSet presAssocID="{F5C0E0C1-DD57-496B-BB59-DBB7655C33DA}" presName="arrow1" presStyleLbl="fgShp" presStyleIdx="0" presStyleCnt="1"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769A822D-82C0-425A-96E7-0DA48ECA6398}" type="pres">
      <dgm:prSet presAssocID="{F5C0E0C1-DD57-496B-BB59-DBB7655C33DA}" presName="rectangle" presStyleLbl="revTx" presStyleIdx="0" presStyleCnt="1" custScaleX="139683" custScaleY="122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CE410-6E6F-4A6E-930E-E04F824A0A18}" type="pres">
      <dgm:prSet presAssocID="{F1755016-71FD-4E6F-9512-35C9BAAD8CB6}" presName="item1" presStyleLbl="node1" presStyleIdx="0" presStyleCnt="3" custLinFactNeighborY="20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C0718-A5B3-4BBB-AF25-991A0CC94BDC}" type="pres">
      <dgm:prSet presAssocID="{04B05274-1778-49B4-8886-FC6127399810}" presName="item2" presStyleLbl="node1" presStyleIdx="1" presStyleCnt="3" custLinFactNeighborY="30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E267E-EE8F-4FE5-8C05-840CF0A99616}" type="pres">
      <dgm:prSet presAssocID="{E1FDDD1F-C8FA-462D-82F2-76ED2FB56136}" presName="item3" presStyleLbl="node1" presStyleIdx="2" presStyleCnt="3" custScaleX="104021" custScaleY="114398" custLinFactNeighborX="-14497" custLinFactNeighborY="26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3A6B5-A2D3-4A1D-BBE9-E0ABAA8C469F}" type="pres">
      <dgm:prSet presAssocID="{F5C0E0C1-DD57-496B-BB59-DBB7655C33DA}" presName="funnel" presStyleLbl="trAlignAcc1" presStyleIdx="0" presStyleCnt="1"/>
      <dgm:spPr>
        <a:noFill/>
        <a:ln>
          <a:solidFill>
            <a:srgbClr val="002060"/>
          </a:solidFill>
        </a:ln>
        <a:scene3d>
          <a:camera prst="orthographicFront">
            <a:rot lat="102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</dgm:ptLst>
  <dgm:cxnLst>
    <dgm:cxn modelId="{5E53B9BD-EEA3-4CEF-B8DD-9D63118F74FA}" srcId="{F5C0E0C1-DD57-496B-BB59-DBB7655C33DA}" destId="{F1755016-71FD-4E6F-9512-35C9BAAD8CB6}" srcOrd="1" destOrd="0" parTransId="{0055E5F0-A816-4D7B-A0C1-0D6B35FD8EF8}" sibTransId="{4F7B2F7E-76D1-4A06-B4BB-7B4DE97FC6AE}"/>
    <dgm:cxn modelId="{79B33A9F-9EBD-4C5D-AFF8-0EA01AD7B942}" type="presOf" srcId="{F5C0E0C1-DD57-496B-BB59-DBB7655C33DA}" destId="{679ED48F-7576-4A63-97D3-70ECED2D2839}" srcOrd="0" destOrd="0" presId="urn:microsoft.com/office/officeart/2005/8/layout/funnel1"/>
    <dgm:cxn modelId="{F22D3F5C-2078-4AAE-A3A8-A6E219D5FBFC}" type="presOf" srcId="{E1FDDD1F-C8FA-462D-82F2-76ED2FB56136}" destId="{769A822D-82C0-425A-96E7-0DA48ECA6398}" srcOrd="0" destOrd="0" presId="urn:microsoft.com/office/officeart/2005/8/layout/funnel1"/>
    <dgm:cxn modelId="{FCF0353F-D0D6-4C8F-B02B-2C95102A1554}" srcId="{F5C0E0C1-DD57-496B-BB59-DBB7655C33DA}" destId="{04B05274-1778-49B4-8886-FC6127399810}" srcOrd="2" destOrd="0" parTransId="{C304B7E7-55BE-404C-8621-8FCA05A2F1D1}" sibTransId="{68A72FA3-2ECC-46DA-90C2-58DE08D50AE7}"/>
    <dgm:cxn modelId="{ACAC584C-E0AD-442F-B2B8-CDD4C81B0A87}" type="presOf" srcId="{F1755016-71FD-4E6F-9512-35C9BAAD8CB6}" destId="{EB1C0718-A5B3-4BBB-AF25-991A0CC94BDC}" srcOrd="0" destOrd="0" presId="urn:microsoft.com/office/officeart/2005/8/layout/funnel1"/>
    <dgm:cxn modelId="{492D351A-79E5-401B-A438-9D783535BB7C}" srcId="{F5C0E0C1-DD57-496B-BB59-DBB7655C33DA}" destId="{E1FDDD1F-C8FA-462D-82F2-76ED2FB56136}" srcOrd="3" destOrd="0" parTransId="{7F81FFB3-2103-46D3-B2AA-DF001C2B0514}" sibTransId="{CD0FDF12-419A-45DE-A6B9-06FCD01BEB1C}"/>
    <dgm:cxn modelId="{C73850C1-FEDE-4431-B163-EC67D134762E}" type="presOf" srcId="{04B05274-1778-49B4-8886-FC6127399810}" destId="{E2CCE410-6E6F-4A6E-930E-E04F824A0A18}" srcOrd="0" destOrd="0" presId="urn:microsoft.com/office/officeart/2005/8/layout/funnel1"/>
    <dgm:cxn modelId="{3789E0D1-1942-4D72-AD3E-EA8D5CDAAA7A}" type="presOf" srcId="{4E9A2D36-22CD-4052-B9CF-B6991C938E87}" destId="{F91E267E-EE8F-4FE5-8C05-840CF0A99616}" srcOrd="0" destOrd="0" presId="urn:microsoft.com/office/officeart/2005/8/layout/funnel1"/>
    <dgm:cxn modelId="{90790D5A-221B-4D16-8FF4-033473D1FC3A}" srcId="{F5C0E0C1-DD57-496B-BB59-DBB7655C33DA}" destId="{4E9A2D36-22CD-4052-B9CF-B6991C938E87}" srcOrd="0" destOrd="0" parTransId="{B744E428-3507-45BF-A5A8-C70E7AFA984F}" sibTransId="{4B9D76E6-16EA-4E6C-9A93-49C78110DEC7}"/>
    <dgm:cxn modelId="{2146D190-15C3-437B-A8FF-87B7C47982D4}" type="presParOf" srcId="{679ED48F-7576-4A63-97D3-70ECED2D2839}" destId="{55A2CE15-703E-4840-A052-4D2D3087954A}" srcOrd="0" destOrd="0" presId="urn:microsoft.com/office/officeart/2005/8/layout/funnel1"/>
    <dgm:cxn modelId="{3B734878-7555-4927-9856-F58198E65B72}" type="presParOf" srcId="{679ED48F-7576-4A63-97D3-70ECED2D2839}" destId="{9A8B455F-BEDA-4DD4-9A2A-8A7523563503}" srcOrd="1" destOrd="0" presId="urn:microsoft.com/office/officeart/2005/8/layout/funnel1"/>
    <dgm:cxn modelId="{6FB96DFB-ECEE-43BC-B475-7EFF06A4AF1A}" type="presParOf" srcId="{679ED48F-7576-4A63-97D3-70ECED2D2839}" destId="{769A822D-82C0-425A-96E7-0DA48ECA6398}" srcOrd="2" destOrd="0" presId="urn:microsoft.com/office/officeart/2005/8/layout/funnel1"/>
    <dgm:cxn modelId="{6D40BDE0-5EB8-4364-A5E0-1342F0FEAC9C}" type="presParOf" srcId="{679ED48F-7576-4A63-97D3-70ECED2D2839}" destId="{E2CCE410-6E6F-4A6E-930E-E04F824A0A18}" srcOrd="3" destOrd="0" presId="urn:microsoft.com/office/officeart/2005/8/layout/funnel1"/>
    <dgm:cxn modelId="{C5302981-43F6-4992-993E-F8E69311F3B4}" type="presParOf" srcId="{679ED48F-7576-4A63-97D3-70ECED2D2839}" destId="{EB1C0718-A5B3-4BBB-AF25-991A0CC94BDC}" srcOrd="4" destOrd="0" presId="urn:microsoft.com/office/officeart/2005/8/layout/funnel1"/>
    <dgm:cxn modelId="{CBE1B703-F8B6-496E-B478-963033EC95CD}" type="presParOf" srcId="{679ED48F-7576-4A63-97D3-70ECED2D2839}" destId="{F91E267E-EE8F-4FE5-8C05-840CF0A99616}" srcOrd="5" destOrd="0" presId="urn:microsoft.com/office/officeart/2005/8/layout/funnel1"/>
    <dgm:cxn modelId="{0F828336-B1CC-45BA-A291-C516A9C2748F}" type="presParOf" srcId="{679ED48F-7576-4A63-97D3-70ECED2D2839}" destId="{3353A6B5-A2D3-4A1D-BBE9-E0ABAA8C469F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D99393-69EA-46A1-9A31-1A2013FF6B33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606AC9B9-1C2A-4BCD-8310-154629D0B65B}">
      <dgm:prSet phldrT="[Text]"/>
      <dgm:spPr/>
      <dgm:t>
        <a:bodyPr/>
        <a:lstStyle/>
        <a:p>
          <a:r>
            <a:rPr lang="en-US" dirty="0" smtClean="0"/>
            <a:t>We support you to guide implementation programs</a:t>
          </a:r>
          <a:endParaRPr lang="en-US" dirty="0"/>
        </a:p>
      </dgm:t>
    </dgm:pt>
    <dgm:pt modelId="{62CC0D82-8F71-4704-B045-82BFCD9066A8}" type="parTrans" cxnId="{A5359FAF-F3DE-4051-B57E-9775EA5B1F41}">
      <dgm:prSet/>
      <dgm:spPr/>
      <dgm:t>
        <a:bodyPr/>
        <a:lstStyle/>
        <a:p>
          <a:endParaRPr lang="en-US"/>
        </a:p>
      </dgm:t>
    </dgm:pt>
    <dgm:pt modelId="{672D8B64-EA4F-4D2B-AB59-659982AA27BC}" type="sibTrans" cxnId="{A5359FAF-F3DE-4051-B57E-9775EA5B1F41}">
      <dgm:prSet/>
      <dgm:spPr/>
      <dgm:t>
        <a:bodyPr/>
        <a:lstStyle/>
        <a:p>
          <a:endParaRPr lang="en-US"/>
        </a:p>
      </dgm:t>
    </dgm:pt>
    <dgm:pt modelId="{0639DB26-FE98-4E5D-AD0B-E5060DE065A2}">
      <dgm:prSet phldrT="[Text]"/>
      <dgm:spPr/>
      <dgm:t>
        <a:bodyPr/>
        <a:lstStyle/>
        <a:p>
          <a:r>
            <a:rPr lang="en-US" dirty="0" smtClean="0"/>
            <a:t>You support programs to implement with fidelity</a:t>
          </a:r>
          <a:endParaRPr lang="en-US" dirty="0"/>
        </a:p>
      </dgm:t>
    </dgm:pt>
    <dgm:pt modelId="{176F2086-A22B-4F81-AA9F-18218E5B6C6F}" type="parTrans" cxnId="{7E3704D8-C100-4071-A621-956A39ADC0A0}">
      <dgm:prSet/>
      <dgm:spPr/>
      <dgm:t>
        <a:bodyPr/>
        <a:lstStyle/>
        <a:p>
          <a:endParaRPr lang="en-US"/>
        </a:p>
      </dgm:t>
    </dgm:pt>
    <dgm:pt modelId="{A18F9EFF-37BD-4D84-84B0-EA988812534F}" type="sibTrans" cxnId="{7E3704D8-C100-4071-A621-956A39ADC0A0}">
      <dgm:prSet/>
      <dgm:spPr/>
      <dgm:t>
        <a:bodyPr/>
        <a:lstStyle/>
        <a:p>
          <a:endParaRPr lang="en-US"/>
        </a:p>
      </dgm:t>
    </dgm:pt>
    <dgm:pt modelId="{DE57D06B-58A1-4F41-A1A7-AF9A066D2C59}">
      <dgm:prSet phldrT="[Text]"/>
      <dgm:spPr/>
      <dgm:t>
        <a:bodyPr/>
        <a:lstStyle/>
        <a:p>
          <a:r>
            <a:rPr lang="en-US" dirty="0" smtClean="0"/>
            <a:t>You assist your state with scale-up by training and coaching new external coaches, trainers, and implementation programs </a:t>
          </a:r>
          <a:endParaRPr lang="en-US" dirty="0"/>
        </a:p>
      </dgm:t>
    </dgm:pt>
    <dgm:pt modelId="{8C7C09EB-7E5F-4A45-B03E-B1911AE78605}" type="parTrans" cxnId="{0AD4A79F-737D-42CF-AD01-2990BAC77FEC}">
      <dgm:prSet/>
      <dgm:spPr/>
      <dgm:t>
        <a:bodyPr/>
        <a:lstStyle/>
        <a:p>
          <a:endParaRPr lang="en-US"/>
        </a:p>
      </dgm:t>
    </dgm:pt>
    <dgm:pt modelId="{513817E7-7F0B-4F2F-828C-11495F7630DC}" type="sibTrans" cxnId="{0AD4A79F-737D-42CF-AD01-2990BAC77FEC}">
      <dgm:prSet/>
      <dgm:spPr/>
      <dgm:t>
        <a:bodyPr/>
        <a:lstStyle/>
        <a:p>
          <a:endParaRPr lang="en-US"/>
        </a:p>
      </dgm:t>
    </dgm:pt>
    <dgm:pt modelId="{956A82A1-D6EE-415D-8915-EF0B45FCBF52}" type="pres">
      <dgm:prSet presAssocID="{D7D99393-69EA-46A1-9A31-1A2013FF6B33}" presName="CompostProcess" presStyleCnt="0">
        <dgm:presLayoutVars>
          <dgm:dir/>
          <dgm:resizeHandles val="exact"/>
        </dgm:presLayoutVars>
      </dgm:prSet>
      <dgm:spPr/>
    </dgm:pt>
    <dgm:pt modelId="{CA4A1ED6-09C1-4FE7-9CC9-AD920C86C007}" type="pres">
      <dgm:prSet presAssocID="{D7D99393-69EA-46A1-9A31-1A2013FF6B33}" presName="arrow" presStyleLbl="bgShp" presStyleIdx="0" presStyleCnt="1"/>
      <dgm:spPr/>
    </dgm:pt>
    <dgm:pt modelId="{229A86A5-88D4-4912-8138-D8EAAF488977}" type="pres">
      <dgm:prSet presAssocID="{D7D99393-69EA-46A1-9A31-1A2013FF6B33}" presName="linearProcess" presStyleCnt="0"/>
      <dgm:spPr/>
    </dgm:pt>
    <dgm:pt modelId="{82D0084F-54A4-4917-9DDD-D7DA57F81AF7}" type="pres">
      <dgm:prSet presAssocID="{606AC9B9-1C2A-4BCD-8310-154629D0B65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B0D36-1DFD-4F09-9A45-BE2C929E084F}" type="pres">
      <dgm:prSet presAssocID="{672D8B64-EA4F-4D2B-AB59-659982AA27BC}" presName="sibTrans" presStyleCnt="0"/>
      <dgm:spPr/>
    </dgm:pt>
    <dgm:pt modelId="{8B6B2794-FEC9-48F8-807E-696212B1B91A}" type="pres">
      <dgm:prSet presAssocID="{0639DB26-FE98-4E5D-AD0B-E5060DE065A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65302-58BE-4A93-8D07-F47C8519363F}" type="pres">
      <dgm:prSet presAssocID="{A18F9EFF-37BD-4D84-84B0-EA988812534F}" presName="sibTrans" presStyleCnt="0"/>
      <dgm:spPr/>
    </dgm:pt>
    <dgm:pt modelId="{939097FE-8D82-492B-83D6-129B36F99AC1}" type="pres">
      <dgm:prSet presAssocID="{DE57D06B-58A1-4F41-A1A7-AF9A066D2C59}" presName="textNode" presStyleLbl="node1" presStyleIdx="2" presStyleCnt="3" custLinFactNeighborX="-91515" custLinFactNeighborY="-1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90192-DFA4-4D70-9FEE-FDC96532BB2B}" type="presOf" srcId="{D7D99393-69EA-46A1-9A31-1A2013FF6B33}" destId="{956A82A1-D6EE-415D-8915-EF0B45FCBF52}" srcOrd="0" destOrd="0" presId="urn:microsoft.com/office/officeart/2005/8/layout/hProcess9"/>
    <dgm:cxn modelId="{7E3704D8-C100-4071-A621-956A39ADC0A0}" srcId="{D7D99393-69EA-46A1-9A31-1A2013FF6B33}" destId="{0639DB26-FE98-4E5D-AD0B-E5060DE065A2}" srcOrd="1" destOrd="0" parTransId="{176F2086-A22B-4F81-AA9F-18218E5B6C6F}" sibTransId="{A18F9EFF-37BD-4D84-84B0-EA988812534F}"/>
    <dgm:cxn modelId="{A5359FAF-F3DE-4051-B57E-9775EA5B1F41}" srcId="{D7D99393-69EA-46A1-9A31-1A2013FF6B33}" destId="{606AC9B9-1C2A-4BCD-8310-154629D0B65B}" srcOrd="0" destOrd="0" parTransId="{62CC0D82-8F71-4704-B045-82BFCD9066A8}" sibTransId="{672D8B64-EA4F-4D2B-AB59-659982AA27BC}"/>
    <dgm:cxn modelId="{5F4A545F-F35C-4C38-8A6D-91D089C585D5}" type="presOf" srcId="{606AC9B9-1C2A-4BCD-8310-154629D0B65B}" destId="{82D0084F-54A4-4917-9DDD-D7DA57F81AF7}" srcOrd="0" destOrd="0" presId="urn:microsoft.com/office/officeart/2005/8/layout/hProcess9"/>
    <dgm:cxn modelId="{AE086F47-17FC-4CDF-A6DC-A5C06B0F5508}" type="presOf" srcId="{0639DB26-FE98-4E5D-AD0B-E5060DE065A2}" destId="{8B6B2794-FEC9-48F8-807E-696212B1B91A}" srcOrd="0" destOrd="0" presId="urn:microsoft.com/office/officeart/2005/8/layout/hProcess9"/>
    <dgm:cxn modelId="{0AD4A79F-737D-42CF-AD01-2990BAC77FEC}" srcId="{D7D99393-69EA-46A1-9A31-1A2013FF6B33}" destId="{DE57D06B-58A1-4F41-A1A7-AF9A066D2C59}" srcOrd="2" destOrd="0" parTransId="{8C7C09EB-7E5F-4A45-B03E-B1911AE78605}" sibTransId="{513817E7-7F0B-4F2F-828C-11495F7630DC}"/>
    <dgm:cxn modelId="{222DADEC-2420-4773-B15B-EEF382355FB3}" type="presOf" srcId="{DE57D06B-58A1-4F41-A1A7-AF9A066D2C59}" destId="{939097FE-8D82-492B-83D6-129B36F99AC1}" srcOrd="0" destOrd="0" presId="urn:microsoft.com/office/officeart/2005/8/layout/hProcess9"/>
    <dgm:cxn modelId="{F8A8A3F8-1988-4372-8DB9-84C90155D7CF}" type="presParOf" srcId="{956A82A1-D6EE-415D-8915-EF0B45FCBF52}" destId="{CA4A1ED6-09C1-4FE7-9CC9-AD920C86C007}" srcOrd="0" destOrd="0" presId="urn:microsoft.com/office/officeart/2005/8/layout/hProcess9"/>
    <dgm:cxn modelId="{69C4AAE6-11D9-49DD-BCB0-1A68C5AE65D6}" type="presParOf" srcId="{956A82A1-D6EE-415D-8915-EF0B45FCBF52}" destId="{229A86A5-88D4-4912-8138-D8EAAF488977}" srcOrd="1" destOrd="0" presId="urn:microsoft.com/office/officeart/2005/8/layout/hProcess9"/>
    <dgm:cxn modelId="{2EA17800-4D97-4978-A089-0571FD95B880}" type="presParOf" srcId="{229A86A5-88D4-4912-8138-D8EAAF488977}" destId="{82D0084F-54A4-4917-9DDD-D7DA57F81AF7}" srcOrd="0" destOrd="0" presId="urn:microsoft.com/office/officeart/2005/8/layout/hProcess9"/>
    <dgm:cxn modelId="{AEEFD153-46BC-40E9-85AA-9DCA97628B2A}" type="presParOf" srcId="{229A86A5-88D4-4912-8138-D8EAAF488977}" destId="{317B0D36-1DFD-4F09-9A45-BE2C929E084F}" srcOrd="1" destOrd="0" presId="urn:microsoft.com/office/officeart/2005/8/layout/hProcess9"/>
    <dgm:cxn modelId="{536D1CFD-3D93-4FEF-A85A-2F3A5704324A}" type="presParOf" srcId="{229A86A5-88D4-4912-8138-D8EAAF488977}" destId="{8B6B2794-FEC9-48F8-807E-696212B1B91A}" srcOrd="2" destOrd="0" presId="urn:microsoft.com/office/officeart/2005/8/layout/hProcess9"/>
    <dgm:cxn modelId="{BE10B447-581A-4B67-A72A-C5F956DAD8FA}" type="presParOf" srcId="{229A86A5-88D4-4912-8138-D8EAAF488977}" destId="{BF465302-58BE-4A93-8D07-F47C8519363F}" srcOrd="3" destOrd="0" presId="urn:microsoft.com/office/officeart/2005/8/layout/hProcess9"/>
    <dgm:cxn modelId="{BA2D6E27-D62C-4FD8-AA8B-027C86A420AF}" type="presParOf" srcId="{229A86A5-88D4-4912-8138-D8EAAF488977}" destId="{939097FE-8D82-492B-83D6-129B36F99A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DE8238-12DB-4841-A5FC-E0EBDDD304B5}" type="doc">
      <dgm:prSet loTypeId="urn:microsoft.com/office/officeart/2005/8/layout/cycle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5C8F251-895F-45CF-985A-647DDA889086}">
      <dgm:prSet phldrT="[Text]"/>
      <dgm:spPr/>
      <dgm:t>
        <a:bodyPr/>
        <a:lstStyle/>
        <a:p>
          <a:r>
            <a:rPr lang="en-US" dirty="0" smtClean="0"/>
            <a:t>Leadership Team</a:t>
          </a:r>
          <a:endParaRPr lang="en-US" dirty="0"/>
        </a:p>
      </dgm:t>
    </dgm:pt>
    <dgm:pt modelId="{D1556631-38C0-4510-81B0-0552164E29D5}" type="parTrans" cxnId="{BCF4580D-8936-4E3E-BE52-789AA5448905}">
      <dgm:prSet/>
      <dgm:spPr/>
      <dgm:t>
        <a:bodyPr/>
        <a:lstStyle/>
        <a:p>
          <a:endParaRPr lang="en-US"/>
        </a:p>
      </dgm:t>
    </dgm:pt>
    <dgm:pt modelId="{C5E43550-8B47-4343-B522-FA08F5C5A638}" type="sibTrans" cxnId="{BCF4580D-8936-4E3E-BE52-789AA5448905}">
      <dgm:prSet/>
      <dgm:spPr/>
      <dgm:t>
        <a:bodyPr/>
        <a:lstStyle/>
        <a:p>
          <a:endParaRPr lang="en-US"/>
        </a:p>
      </dgm:t>
    </dgm:pt>
    <dgm:pt modelId="{0F28DD2A-BDB2-4FB5-8EE0-61F2C4CE53FB}">
      <dgm:prSet phldrT="[Text]"/>
      <dgm:spPr/>
      <dgm:t>
        <a:bodyPr/>
        <a:lstStyle/>
        <a:p>
          <a:r>
            <a:rPr lang="en-US" dirty="0" smtClean="0"/>
            <a:t>Family Engagement</a:t>
          </a:r>
          <a:endParaRPr lang="en-US" dirty="0"/>
        </a:p>
      </dgm:t>
    </dgm:pt>
    <dgm:pt modelId="{C24F3D3A-55DF-4977-A413-808D67BB1E23}" type="parTrans" cxnId="{9B11ADA3-B4A6-4208-8047-6F5D8DA738F3}">
      <dgm:prSet/>
      <dgm:spPr/>
      <dgm:t>
        <a:bodyPr/>
        <a:lstStyle/>
        <a:p>
          <a:endParaRPr lang="en-US"/>
        </a:p>
      </dgm:t>
    </dgm:pt>
    <dgm:pt modelId="{35842AA4-F3E7-430F-9272-1D8B4BE91B7D}" type="sibTrans" cxnId="{9B11ADA3-B4A6-4208-8047-6F5D8DA738F3}">
      <dgm:prSet/>
      <dgm:spPr/>
      <dgm:t>
        <a:bodyPr/>
        <a:lstStyle/>
        <a:p>
          <a:endParaRPr lang="en-US"/>
        </a:p>
      </dgm:t>
    </dgm:pt>
    <dgm:pt modelId="{9C05C5D7-422F-4D2C-A1C9-7672ED56906D}">
      <dgm:prSet phldrT="[Text]"/>
      <dgm:spPr/>
      <dgm:t>
        <a:bodyPr/>
        <a:lstStyle/>
        <a:p>
          <a:r>
            <a:rPr lang="en-US" dirty="0" smtClean="0"/>
            <a:t>Program-Wide Implementation</a:t>
          </a:r>
          <a:endParaRPr lang="en-US" dirty="0"/>
        </a:p>
      </dgm:t>
    </dgm:pt>
    <dgm:pt modelId="{8BE967A6-1B40-4F79-A586-3888A404D5FB}" type="parTrans" cxnId="{50BFEDFA-EADE-4BB7-ABA8-62E1E2C21299}">
      <dgm:prSet/>
      <dgm:spPr/>
      <dgm:t>
        <a:bodyPr/>
        <a:lstStyle/>
        <a:p>
          <a:endParaRPr lang="en-US"/>
        </a:p>
      </dgm:t>
    </dgm:pt>
    <dgm:pt modelId="{0207A67A-C204-4002-9156-9C81D4F01DC5}" type="sibTrans" cxnId="{50BFEDFA-EADE-4BB7-ABA8-62E1E2C21299}">
      <dgm:prSet/>
      <dgm:spPr/>
      <dgm:t>
        <a:bodyPr/>
        <a:lstStyle/>
        <a:p>
          <a:endParaRPr lang="en-US"/>
        </a:p>
      </dgm:t>
    </dgm:pt>
    <dgm:pt modelId="{E22FF540-D576-47AB-BF19-A83BB128D76D}">
      <dgm:prSet phldrT="[Text]"/>
      <dgm:spPr/>
      <dgm:t>
        <a:bodyPr/>
        <a:lstStyle/>
        <a:p>
          <a:r>
            <a:rPr lang="en-US" dirty="0" smtClean="0"/>
            <a:t>Supports for Practice Implementation</a:t>
          </a:r>
          <a:endParaRPr lang="en-US" dirty="0"/>
        </a:p>
      </dgm:t>
    </dgm:pt>
    <dgm:pt modelId="{E955CE35-6121-487E-A7F2-7418756EFC6C}" type="parTrans" cxnId="{321B35CF-2481-408D-9494-18DF6B19F97E}">
      <dgm:prSet/>
      <dgm:spPr/>
      <dgm:t>
        <a:bodyPr/>
        <a:lstStyle/>
        <a:p>
          <a:endParaRPr lang="en-US"/>
        </a:p>
      </dgm:t>
    </dgm:pt>
    <dgm:pt modelId="{3758B675-1220-4B41-98AF-C54B4E7EA042}" type="sibTrans" cxnId="{321B35CF-2481-408D-9494-18DF6B19F97E}">
      <dgm:prSet/>
      <dgm:spPr/>
      <dgm:t>
        <a:bodyPr/>
        <a:lstStyle/>
        <a:p>
          <a:endParaRPr lang="en-US"/>
        </a:p>
      </dgm:t>
    </dgm:pt>
    <dgm:pt modelId="{530218E2-FE93-47C0-B54A-3C1EE612D773}">
      <dgm:prSet phldrT="[Text]"/>
      <dgm:spPr/>
      <dgm:t>
        <a:bodyPr/>
        <a:lstStyle/>
        <a:p>
          <a:r>
            <a:rPr lang="en-US" dirty="0" smtClean="0"/>
            <a:t>Systems to Identify and Respond to Individual Child Needs</a:t>
          </a:r>
          <a:endParaRPr lang="en-US" dirty="0"/>
        </a:p>
      </dgm:t>
    </dgm:pt>
    <dgm:pt modelId="{7484694C-4C06-43A1-9882-CDEF3433DB43}" type="parTrans" cxnId="{17661687-7FC4-427E-A083-B926F857892B}">
      <dgm:prSet/>
      <dgm:spPr/>
      <dgm:t>
        <a:bodyPr/>
        <a:lstStyle/>
        <a:p>
          <a:endParaRPr lang="en-US"/>
        </a:p>
      </dgm:t>
    </dgm:pt>
    <dgm:pt modelId="{5A5E46B6-FB93-4B6C-83FB-B19B61F1051B}" type="sibTrans" cxnId="{17661687-7FC4-427E-A083-B926F857892B}">
      <dgm:prSet/>
      <dgm:spPr/>
      <dgm:t>
        <a:bodyPr/>
        <a:lstStyle/>
        <a:p>
          <a:endParaRPr lang="en-US"/>
        </a:p>
      </dgm:t>
    </dgm:pt>
    <dgm:pt modelId="{68019E94-C842-4FF1-BDE7-232F485553BF}">
      <dgm:prSet/>
      <dgm:spPr/>
      <dgm:t>
        <a:bodyPr/>
        <a:lstStyle/>
        <a:p>
          <a:r>
            <a:rPr lang="en-US" dirty="0" smtClean="0"/>
            <a:t>Continuous Professional Development</a:t>
          </a:r>
          <a:endParaRPr lang="en-US" dirty="0"/>
        </a:p>
      </dgm:t>
    </dgm:pt>
    <dgm:pt modelId="{0497EE4D-3AAA-43D6-B2D6-7D68993F89E0}" type="parTrans" cxnId="{1BEAA59A-D2AE-451A-A5D3-7B1F58CFA310}">
      <dgm:prSet/>
      <dgm:spPr/>
      <dgm:t>
        <a:bodyPr/>
        <a:lstStyle/>
        <a:p>
          <a:endParaRPr lang="en-US"/>
        </a:p>
      </dgm:t>
    </dgm:pt>
    <dgm:pt modelId="{00D0515B-F400-4BD4-B8C1-72E44B270AD1}" type="sibTrans" cxnId="{1BEAA59A-D2AE-451A-A5D3-7B1F58CFA310}">
      <dgm:prSet/>
      <dgm:spPr/>
      <dgm:t>
        <a:bodyPr/>
        <a:lstStyle/>
        <a:p>
          <a:endParaRPr lang="en-US"/>
        </a:p>
      </dgm:t>
    </dgm:pt>
    <dgm:pt modelId="{DCFFC7E1-AAEC-4C43-ACBB-2AF9B156F084}">
      <dgm:prSet/>
      <dgm:spPr/>
      <dgm:t>
        <a:bodyPr/>
        <a:lstStyle/>
        <a:p>
          <a:r>
            <a:rPr lang="en-US" dirty="0" smtClean="0"/>
            <a:t>Data Decision-Making: Examining Implementation and Outcomes</a:t>
          </a:r>
          <a:endParaRPr lang="en-US" dirty="0"/>
        </a:p>
      </dgm:t>
    </dgm:pt>
    <dgm:pt modelId="{D278C2BD-6EDD-4826-AC25-C028748C67BB}" type="parTrans" cxnId="{040D1897-C73D-49D8-9E02-816002EE5175}">
      <dgm:prSet/>
      <dgm:spPr/>
      <dgm:t>
        <a:bodyPr/>
        <a:lstStyle/>
        <a:p>
          <a:endParaRPr lang="en-US"/>
        </a:p>
      </dgm:t>
    </dgm:pt>
    <dgm:pt modelId="{CD05A945-C4A2-4B5B-AA8D-EE74C2C511D4}" type="sibTrans" cxnId="{040D1897-C73D-49D8-9E02-816002EE5175}">
      <dgm:prSet/>
      <dgm:spPr/>
      <dgm:t>
        <a:bodyPr/>
        <a:lstStyle/>
        <a:p>
          <a:endParaRPr lang="en-US"/>
        </a:p>
      </dgm:t>
    </dgm:pt>
    <dgm:pt modelId="{776E1B3B-40DB-4A2A-9CF9-E3E48CECFD16}" type="pres">
      <dgm:prSet presAssocID="{27DE8238-12DB-4841-A5FC-E0EBDDD304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334E5-DC5D-49A2-A626-A4DA1A5D2B52}" type="pres">
      <dgm:prSet presAssocID="{45C8F251-895F-45CF-985A-647DDA889086}" presName="node" presStyleLbl="node1" presStyleIdx="0" presStyleCnt="7" custScaleX="119186" custScaleY="146624" custRadScaleRad="98373" custRadScaleInc="2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CCD0E-1846-4EB3-A5F6-CCC983F47F8F}" type="pres">
      <dgm:prSet presAssocID="{45C8F251-895F-45CF-985A-647DDA889086}" presName="spNode" presStyleCnt="0"/>
      <dgm:spPr/>
    </dgm:pt>
    <dgm:pt modelId="{1B962461-0055-48CF-857D-2A8F39FF2842}" type="pres">
      <dgm:prSet presAssocID="{C5E43550-8B47-4343-B522-FA08F5C5A638}" presName="sibTrans" presStyleLbl="sibTrans1D1" presStyleIdx="0" presStyleCnt="7"/>
      <dgm:spPr/>
      <dgm:t>
        <a:bodyPr/>
        <a:lstStyle/>
        <a:p>
          <a:endParaRPr lang="en-US"/>
        </a:p>
      </dgm:t>
    </dgm:pt>
    <dgm:pt modelId="{15DBB908-A02E-492A-8F10-C7C938FB9F43}" type="pres">
      <dgm:prSet presAssocID="{0F28DD2A-BDB2-4FB5-8EE0-61F2C4CE53FB}" presName="node" presStyleLbl="node1" presStyleIdx="1" presStyleCnt="7" custScaleX="127097" custScaleY="141974" custRadScaleRad="103545" custRadScaleInc="10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743BD-40CD-4918-8C55-8D2C077AF0F2}" type="pres">
      <dgm:prSet presAssocID="{0F28DD2A-BDB2-4FB5-8EE0-61F2C4CE53FB}" presName="spNode" presStyleCnt="0"/>
      <dgm:spPr/>
    </dgm:pt>
    <dgm:pt modelId="{83C33A59-36E9-4DAB-92B0-CAFF8C946643}" type="pres">
      <dgm:prSet presAssocID="{35842AA4-F3E7-430F-9272-1D8B4BE91B7D}" presName="sibTrans" presStyleLbl="sibTrans1D1" presStyleIdx="1" presStyleCnt="7"/>
      <dgm:spPr/>
      <dgm:t>
        <a:bodyPr/>
        <a:lstStyle/>
        <a:p>
          <a:endParaRPr lang="en-US"/>
        </a:p>
      </dgm:t>
    </dgm:pt>
    <dgm:pt modelId="{54FBFAD3-8BBD-402F-9799-A50D52498197}" type="pres">
      <dgm:prSet presAssocID="{9C05C5D7-422F-4D2C-A1C9-7672ED56906D}" presName="node" presStyleLbl="node1" presStyleIdx="2" presStyleCnt="7" custScaleX="143493" custScaleY="137400" custRadScaleRad="101185" custRadScaleInc="-63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451F8-62F0-4236-AEB7-569C0AA6FA14}" type="pres">
      <dgm:prSet presAssocID="{9C05C5D7-422F-4D2C-A1C9-7672ED56906D}" presName="spNode" presStyleCnt="0"/>
      <dgm:spPr/>
    </dgm:pt>
    <dgm:pt modelId="{DAE3431E-BBB5-41CA-B21F-53C019A347FB}" type="pres">
      <dgm:prSet presAssocID="{0207A67A-C204-4002-9156-9C81D4F01DC5}" presName="sibTrans" presStyleLbl="sibTrans1D1" presStyleIdx="2" presStyleCnt="7"/>
      <dgm:spPr/>
      <dgm:t>
        <a:bodyPr/>
        <a:lstStyle/>
        <a:p>
          <a:endParaRPr lang="en-US"/>
        </a:p>
      </dgm:t>
    </dgm:pt>
    <dgm:pt modelId="{7DF5F20B-C827-46A5-983D-BCFF178250EA}" type="pres">
      <dgm:prSet presAssocID="{E22FF540-D576-47AB-BF19-A83BB128D76D}" presName="node" presStyleLbl="node1" presStyleIdx="3" presStyleCnt="7" custScaleX="151996" custScaleY="133835" custRadScaleRad="99415" custRadScaleInc="-79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8FDCD-1351-4B5D-8883-B412EA223FA4}" type="pres">
      <dgm:prSet presAssocID="{E22FF540-D576-47AB-BF19-A83BB128D76D}" presName="spNode" presStyleCnt="0"/>
      <dgm:spPr/>
    </dgm:pt>
    <dgm:pt modelId="{6F5D424F-0479-44FF-BC03-AF78824EED98}" type="pres">
      <dgm:prSet presAssocID="{3758B675-1220-4B41-98AF-C54B4E7EA042}" presName="sibTrans" presStyleLbl="sibTrans1D1" presStyleIdx="3" presStyleCnt="7"/>
      <dgm:spPr/>
      <dgm:t>
        <a:bodyPr/>
        <a:lstStyle/>
        <a:p>
          <a:endParaRPr lang="en-US"/>
        </a:p>
      </dgm:t>
    </dgm:pt>
    <dgm:pt modelId="{15676BDA-068D-4F5B-8E0D-2EF2F5D59A8A}" type="pres">
      <dgm:prSet presAssocID="{530218E2-FE93-47C0-B54A-3C1EE612D773}" presName="node" presStyleLbl="node1" presStyleIdx="4" presStyleCnt="7" custScaleX="175101" custScaleY="128022" custRadScaleRad="89153" custRadScaleInc="37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2ED1E-988F-42B4-AAC0-E24249862A2D}" type="pres">
      <dgm:prSet presAssocID="{530218E2-FE93-47C0-B54A-3C1EE612D773}" presName="spNode" presStyleCnt="0"/>
      <dgm:spPr/>
    </dgm:pt>
    <dgm:pt modelId="{C5927C8D-77DB-4F1F-B128-F545D3661EE7}" type="pres">
      <dgm:prSet presAssocID="{5A5E46B6-FB93-4B6C-83FB-B19B61F1051B}" presName="sibTrans" presStyleLbl="sibTrans1D1" presStyleIdx="4" presStyleCnt="7"/>
      <dgm:spPr/>
      <dgm:t>
        <a:bodyPr/>
        <a:lstStyle/>
        <a:p>
          <a:endParaRPr lang="en-US"/>
        </a:p>
      </dgm:t>
    </dgm:pt>
    <dgm:pt modelId="{90F0AAD0-38A4-4AD7-AE56-B192FBB6F955}" type="pres">
      <dgm:prSet presAssocID="{68019E94-C842-4FF1-BDE7-232F485553BF}" presName="node" presStyleLbl="node1" presStyleIdx="5" presStyleCnt="7" custScaleX="123131" custScaleY="126889" custRadScaleRad="100721" custRadScaleInc="60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87352-F10B-4C42-A7EE-9CA8139884B0}" type="pres">
      <dgm:prSet presAssocID="{68019E94-C842-4FF1-BDE7-232F485553BF}" presName="spNode" presStyleCnt="0"/>
      <dgm:spPr/>
    </dgm:pt>
    <dgm:pt modelId="{05BB0864-3D8E-4974-9E0B-EC9C9E31887D}" type="pres">
      <dgm:prSet presAssocID="{00D0515B-F400-4BD4-B8C1-72E44B270AD1}" presName="sibTrans" presStyleLbl="sibTrans1D1" presStyleIdx="5" presStyleCnt="7"/>
      <dgm:spPr/>
      <dgm:t>
        <a:bodyPr/>
        <a:lstStyle/>
        <a:p>
          <a:endParaRPr lang="en-US"/>
        </a:p>
      </dgm:t>
    </dgm:pt>
    <dgm:pt modelId="{1106675B-270E-4E9A-91EB-FABBF41C323E}" type="pres">
      <dgm:prSet presAssocID="{DCFFC7E1-AAEC-4C43-ACBB-2AF9B156F084}" presName="node" presStyleLbl="node1" presStyleIdx="6" presStyleCnt="7" custScaleX="128206" custScaleY="130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4DD90-0245-44CB-A7D6-E393DD9D2BC4}" type="pres">
      <dgm:prSet presAssocID="{DCFFC7E1-AAEC-4C43-ACBB-2AF9B156F084}" presName="spNode" presStyleCnt="0"/>
      <dgm:spPr/>
    </dgm:pt>
    <dgm:pt modelId="{6598D45D-3EBA-4D39-8F32-E5AD92A42DC0}" type="pres">
      <dgm:prSet presAssocID="{CD05A945-C4A2-4B5B-AA8D-EE74C2C511D4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4EA0E995-6A1D-41B7-A1DC-95AC47013B4A}" type="presOf" srcId="{3758B675-1220-4B41-98AF-C54B4E7EA042}" destId="{6F5D424F-0479-44FF-BC03-AF78824EED98}" srcOrd="0" destOrd="0" presId="urn:microsoft.com/office/officeart/2005/8/layout/cycle5"/>
    <dgm:cxn modelId="{8AE518C5-5734-41D9-8980-A8F9913BD1F7}" type="presOf" srcId="{CD05A945-C4A2-4B5B-AA8D-EE74C2C511D4}" destId="{6598D45D-3EBA-4D39-8F32-E5AD92A42DC0}" srcOrd="0" destOrd="0" presId="urn:microsoft.com/office/officeart/2005/8/layout/cycle5"/>
    <dgm:cxn modelId="{3E805E5D-B1E8-4C19-B2DB-9DF128C68168}" type="presOf" srcId="{9C05C5D7-422F-4D2C-A1C9-7672ED56906D}" destId="{54FBFAD3-8BBD-402F-9799-A50D52498197}" srcOrd="0" destOrd="0" presId="urn:microsoft.com/office/officeart/2005/8/layout/cycle5"/>
    <dgm:cxn modelId="{1F7D4ED6-9496-4DDF-A2E0-014EE7EDD60E}" type="presOf" srcId="{27DE8238-12DB-4841-A5FC-E0EBDDD304B5}" destId="{776E1B3B-40DB-4A2A-9CF9-E3E48CECFD16}" srcOrd="0" destOrd="0" presId="urn:microsoft.com/office/officeart/2005/8/layout/cycle5"/>
    <dgm:cxn modelId="{73E5BDB0-A471-4472-AD76-D1C899B46803}" type="presOf" srcId="{DCFFC7E1-AAEC-4C43-ACBB-2AF9B156F084}" destId="{1106675B-270E-4E9A-91EB-FABBF41C323E}" srcOrd="0" destOrd="0" presId="urn:microsoft.com/office/officeart/2005/8/layout/cycle5"/>
    <dgm:cxn modelId="{D4C7784C-52EB-43C4-9EC8-C8949552FF64}" type="presOf" srcId="{45C8F251-895F-45CF-985A-647DDA889086}" destId="{8C1334E5-DC5D-49A2-A626-A4DA1A5D2B52}" srcOrd="0" destOrd="0" presId="urn:microsoft.com/office/officeart/2005/8/layout/cycle5"/>
    <dgm:cxn modelId="{008E9556-A76C-4E1A-8E5E-9CAFEB426A34}" type="presOf" srcId="{00D0515B-F400-4BD4-B8C1-72E44B270AD1}" destId="{05BB0864-3D8E-4974-9E0B-EC9C9E31887D}" srcOrd="0" destOrd="0" presId="urn:microsoft.com/office/officeart/2005/8/layout/cycle5"/>
    <dgm:cxn modelId="{17661687-7FC4-427E-A083-B926F857892B}" srcId="{27DE8238-12DB-4841-A5FC-E0EBDDD304B5}" destId="{530218E2-FE93-47C0-B54A-3C1EE612D773}" srcOrd="4" destOrd="0" parTransId="{7484694C-4C06-43A1-9882-CDEF3433DB43}" sibTransId="{5A5E46B6-FB93-4B6C-83FB-B19B61F1051B}"/>
    <dgm:cxn modelId="{9CB1D273-038A-43C4-BCD8-81A3554DF918}" type="presOf" srcId="{530218E2-FE93-47C0-B54A-3C1EE612D773}" destId="{15676BDA-068D-4F5B-8E0D-2EF2F5D59A8A}" srcOrd="0" destOrd="0" presId="urn:microsoft.com/office/officeart/2005/8/layout/cycle5"/>
    <dgm:cxn modelId="{B740A17E-159F-41CE-A93D-3AE560FFEE4A}" type="presOf" srcId="{35842AA4-F3E7-430F-9272-1D8B4BE91B7D}" destId="{83C33A59-36E9-4DAB-92B0-CAFF8C946643}" srcOrd="0" destOrd="0" presId="urn:microsoft.com/office/officeart/2005/8/layout/cycle5"/>
    <dgm:cxn modelId="{7B97DEC4-F875-4698-ADF8-BC46EA2F8414}" type="presOf" srcId="{0207A67A-C204-4002-9156-9C81D4F01DC5}" destId="{DAE3431E-BBB5-41CA-B21F-53C019A347FB}" srcOrd="0" destOrd="0" presId="urn:microsoft.com/office/officeart/2005/8/layout/cycle5"/>
    <dgm:cxn modelId="{6673EEF9-C9AF-4918-A610-70C4E64F5B95}" type="presOf" srcId="{5A5E46B6-FB93-4B6C-83FB-B19B61F1051B}" destId="{C5927C8D-77DB-4F1F-B128-F545D3661EE7}" srcOrd="0" destOrd="0" presId="urn:microsoft.com/office/officeart/2005/8/layout/cycle5"/>
    <dgm:cxn modelId="{7FB60E23-8919-404A-A62B-27F20E0E0377}" type="presOf" srcId="{68019E94-C842-4FF1-BDE7-232F485553BF}" destId="{90F0AAD0-38A4-4AD7-AE56-B192FBB6F955}" srcOrd="0" destOrd="0" presId="urn:microsoft.com/office/officeart/2005/8/layout/cycle5"/>
    <dgm:cxn modelId="{9B11ADA3-B4A6-4208-8047-6F5D8DA738F3}" srcId="{27DE8238-12DB-4841-A5FC-E0EBDDD304B5}" destId="{0F28DD2A-BDB2-4FB5-8EE0-61F2C4CE53FB}" srcOrd="1" destOrd="0" parTransId="{C24F3D3A-55DF-4977-A413-808D67BB1E23}" sibTransId="{35842AA4-F3E7-430F-9272-1D8B4BE91B7D}"/>
    <dgm:cxn modelId="{EE223CC0-894D-40BB-BC82-250B2691A1F7}" type="presOf" srcId="{0F28DD2A-BDB2-4FB5-8EE0-61F2C4CE53FB}" destId="{15DBB908-A02E-492A-8F10-C7C938FB9F43}" srcOrd="0" destOrd="0" presId="urn:microsoft.com/office/officeart/2005/8/layout/cycle5"/>
    <dgm:cxn modelId="{321B35CF-2481-408D-9494-18DF6B19F97E}" srcId="{27DE8238-12DB-4841-A5FC-E0EBDDD304B5}" destId="{E22FF540-D576-47AB-BF19-A83BB128D76D}" srcOrd="3" destOrd="0" parTransId="{E955CE35-6121-487E-A7F2-7418756EFC6C}" sibTransId="{3758B675-1220-4B41-98AF-C54B4E7EA042}"/>
    <dgm:cxn modelId="{1BEAA59A-D2AE-451A-A5D3-7B1F58CFA310}" srcId="{27DE8238-12DB-4841-A5FC-E0EBDDD304B5}" destId="{68019E94-C842-4FF1-BDE7-232F485553BF}" srcOrd="5" destOrd="0" parTransId="{0497EE4D-3AAA-43D6-B2D6-7D68993F89E0}" sibTransId="{00D0515B-F400-4BD4-B8C1-72E44B270AD1}"/>
    <dgm:cxn modelId="{50BFEDFA-EADE-4BB7-ABA8-62E1E2C21299}" srcId="{27DE8238-12DB-4841-A5FC-E0EBDDD304B5}" destId="{9C05C5D7-422F-4D2C-A1C9-7672ED56906D}" srcOrd="2" destOrd="0" parTransId="{8BE967A6-1B40-4F79-A586-3888A404D5FB}" sibTransId="{0207A67A-C204-4002-9156-9C81D4F01DC5}"/>
    <dgm:cxn modelId="{040D1897-C73D-49D8-9E02-816002EE5175}" srcId="{27DE8238-12DB-4841-A5FC-E0EBDDD304B5}" destId="{DCFFC7E1-AAEC-4C43-ACBB-2AF9B156F084}" srcOrd="6" destOrd="0" parTransId="{D278C2BD-6EDD-4826-AC25-C028748C67BB}" sibTransId="{CD05A945-C4A2-4B5B-AA8D-EE74C2C511D4}"/>
    <dgm:cxn modelId="{DC84C4F3-495F-4B35-939D-96AB4CEA6BD6}" type="presOf" srcId="{C5E43550-8B47-4343-B522-FA08F5C5A638}" destId="{1B962461-0055-48CF-857D-2A8F39FF2842}" srcOrd="0" destOrd="0" presId="urn:microsoft.com/office/officeart/2005/8/layout/cycle5"/>
    <dgm:cxn modelId="{BCF4580D-8936-4E3E-BE52-789AA5448905}" srcId="{27DE8238-12DB-4841-A5FC-E0EBDDD304B5}" destId="{45C8F251-895F-45CF-985A-647DDA889086}" srcOrd="0" destOrd="0" parTransId="{D1556631-38C0-4510-81B0-0552164E29D5}" sibTransId="{C5E43550-8B47-4343-B522-FA08F5C5A638}"/>
    <dgm:cxn modelId="{B04BA7C2-835B-49AD-8F5D-75E583B0003F}" type="presOf" srcId="{E22FF540-D576-47AB-BF19-A83BB128D76D}" destId="{7DF5F20B-C827-46A5-983D-BCFF178250EA}" srcOrd="0" destOrd="0" presId="urn:microsoft.com/office/officeart/2005/8/layout/cycle5"/>
    <dgm:cxn modelId="{3172CA4A-AA9E-425D-86D5-D5660EAC06A3}" type="presParOf" srcId="{776E1B3B-40DB-4A2A-9CF9-E3E48CECFD16}" destId="{8C1334E5-DC5D-49A2-A626-A4DA1A5D2B52}" srcOrd="0" destOrd="0" presId="urn:microsoft.com/office/officeart/2005/8/layout/cycle5"/>
    <dgm:cxn modelId="{BB078657-FFD5-49F5-B0F0-78D7484CE909}" type="presParOf" srcId="{776E1B3B-40DB-4A2A-9CF9-E3E48CECFD16}" destId="{8BCCCD0E-1846-4EB3-A5F6-CCC983F47F8F}" srcOrd="1" destOrd="0" presId="urn:microsoft.com/office/officeart/2005/8/layout/cycle5"/>
    <dgm:cxn modelId="{3BF72E64-962A-4156-9297-54ECA016C46F}" type="presParOf" srcId="{776E1B3B-40DB-4A2A-9CF9-E3E48CECFD16}" destId="{1B962461-0055-48CF-857D-2A8F39FF2842}" srcOrd="2" destOrd="0" presId="urn:microsoft.com/office/officeart/2005/8/layout/cycle5"/>
    <dgm:cxn modelId="{9383E63D-0863-47D8-830C-9F6B1F102130}" type="presParOf" srcId="{776E1B3B-40DB-4A2A-9CF9-E3E48CECFD16}" destId="{15DBB908-A02E-492A-8F10-C7C938FB9F43}" srcOrd="3" destOrd="0" presId="urn:microsoft.com/office/officeart/2005/8/layout/cycle5"/>
    <dgm:cxn modelId="{A38BE289-6494-4BA5-8ACC-61FF8535FB93}" type="presParOf" srcId="{776E1B3B-40DB-4A2A-9CF9-E3E48CECFD16}" destId="{4CA743BD-40CD-4918-8C55-8D2C077AF0F2}" srcOrd="4" destOrd="0" presId="urn:microsoft.com/office/officeart/2005/8/layout/cycle5"/>
    <dgm:cxn modelId="{33AF084D-B7A2-462B-9D0D-F31E48DB3060}" type="presParOf" srcId="{776E1B3B-40DB-4A2A-9CF9-E3E48CECFD16}" destId="{83C33A59-36E9-4DAB-92B0-CAFF8C946643}" srcOrd="5" destOrd="0" presId="urn:microsoft.com/office/officeart/2005/8/layout/cycle5"/>
    <dgm:cxn modelId="{59550B95-34C1-4C08-B3B7-86C7F406A003}" type="presParOf" srcId="{776E1B3B-40DB-4A2A-9CF9-E3E48CECFD16}" destId="{54FBFAD3-8BBD-402F-9799-A50D52498197}" srcOrd="6" destOrd="0" presId="urn:microsoft.com/office/officeart/2005/8/layout/cycle5"/>
    <dgm:cxn modelId="{CF1B5311-28E3-42F5-B479-31E3AC206AF8}" type="presParOf" srcId="{776E1B3B-40DB-4A2A-9CF9-E3E48CECFD16}" destId="{5C8451F8-62F0-4236-AEB7-569C0AA6FA14}" srcOrd="7" destOrd="0" presId="urn:microsoft.com/office/officeart/2005/8/layout/cycle5"/>
    <dgm:cxn modelId="{6A4EE550-5E56-480F-955A-BA8A12CEBF22}" type="presParOf" srcId="{776E1B3B-40DB-4A2A-9CF9-E3E48CECFD16}" destId="{DAE3431E-BBB5-41CA-B21F-53C019A347FB}" srcOrd="8" destOrd="0" presId="urn:microsoft.com/office/officeart/2005/8/layout/cycle5"/>
    <dgm:cxn modelId="{24C37D72-0E2F-42F0-A32B-1508281963E9}" type="presParOf" srcId="{776E1B3B-40DB-4A2A-9CF9-E3E48CECFD16}" destId="{7DF5F20B-C827-46A5-983D-BCFF178250EA}" srcOrd="9" destOrd="0" presId="urn:microsoft.com/office/officeart/2005/8/layout/cycle5"/>
    <dgm:cxn modelId="{CD313CDD-7099-4892-8AAB-0BE51942C1BC}" type="presParOf" srcId="{776E1B3B-40DB-4A2A-9CF9-E3E48CECFD16}" destId="{C858FDCD-1351-4B5D-8883-B412EA223FA4}" srcOrd="10" destOrd="0" presId="urn:microsoft.com/office/officeart/2005/8/layout/cycle5"/>
    <dgm:cxn modelId="{0E030AE0-3AF0-43C8-A8A6-906C4222E73C}" type="presParOf" srcId="{776E1B3B-40DB-4A2A-9CF9-E3E48CECFD16}" destId="{6F5D424F-0479-44FF-BC03-AF78824EED98}" srcOrd="11" destOrd="0" presId="urn:microsoft.com/office/officeart/2005/8/layout/cycle5"/>
    <dgm:cxn modelId="{8F8748F0-D367-405B-8E71-209228FA4C8B}" type="presParOf" srcId="{776E1B3B-40DB-4A2A-9CF9-E3E48CECFD16}" destId="{15676BDA-068D-4F5B-8E0D-2EF2F5D59A8A}" srcOrd="12" destOrd="0" presId="urn:microsoft.com/office/officeart/2005/8/layout/cycle5"/>
    <dgm:cxn modelId="{BBF85B10-339E-429E-A3E9-C2742D3A2C69}" type="presParOf" srcId="{776E1B3B-40DB-4A2A-9CF9-E3E48CECFD16}" destId="{2CC2ED1E-988F-42B4-AAC0-E24249862A2D}" srcOrd="13" destOrd="0" presId="urn:microsoft.com/office/officeart/2005/8/layout/cycle5"/>
    <dgm:cxn modelId="{8B519DBD-7BBC-4E34-9BD1-7173C3EB49E0}" type="presParOf" srcId="{776E1B3B-40DB-4A2A-9CF9-E3E48CECFD16}" destId="{C5927C8D-77DB-4F1F-B128-F545D3661EE7}" srcOrd="14" destOrd="0" presId="urn:microsoft.com/office/officeart/2005/8/layout/cycle5"/>
    <dgm:cxn modelId="{1F8A319B-5B77-46A8-B28F-D7614DEB2E7C}" type="presParOf" srcId="{776E1B3B-40DB-4A2A-9CF9-E3E48CECFD16}" destId="{90F0AAD0-38A4-4AD7-AE56-B192FBB6F955}" srcOrd="15" destOrd="0" presId="urn:microsoft.com/office/officeart/2005/8/layout/cycle5"/>
    <dgm:cxn modelId="{813D3D8B-17B4-41DD-8BF6-FEB6253B2242}" type="presParOf" srcId="{776E1B3B-40DB-4A2A-9CF9-E3E48CECFD16}" destId="{E1F87352-F10B-4C42-A7EE-9CA8139884B0}" srcOrd="16" destOrd="0" presId="urn:microsoft.com/office/officeart/2005/8/layout/cycle5"/>
    <dgm:cxn modelId="{1A3D3E56-15EE-4AEF-ACA5-58A80733F618}" type="presParOf" srcId="{776E1B3B-40DB-4A2A-9CF9-E3E48CECFD16}" destId="{05BB0864-3D8E-4974-9E0B-EC9C9E31887D}" srcOrd="17" destOrd="0" presId="urn:microsoft.com/office/officeart/2005/8/layout/cycle5"/>
    <dgm:cxn modelId="{9D68FBAF-AEEF-4F8B-B16D-D0736A764652}" type="presParOf" srcId="{776E1B3B-40DB-4A2A-9CF9-E3E48CECFD16}" destId="{1106675B-270E-4E9A-91EB-FABBF41C323E}" srcOrd="18" destOrd="0" presId="urn:microsoft.com/office/officeart/2005/8/layout/cycle5"/>
    <dgm:cxn modelId="{285AECD0-A0FE-4EFC-93F1-C1BF4EA2F156}" type="presParOf" srcId="{776E1B3B-40DB-4A2A-9CF9-E3E48CECFD16}" destId="{D504DD90-0245-44CB-A7D6-E393DD9D2BC4}" srcOrd="19" destOrd="0" presId="urn:microsoft.com/office/officeart/2005/8/layout/cycle5"/>
    <dgm:cxn modelId="{D1976499-B278-4DF4-9FA2-2B6F11F7D16F}" type="presParOf" srcId="{776E1B3B-40DB-4A2A-9CF9-E3E48CECFD16}" destId="{6598D45D-3EBA-4D39-8F32-E5AD92A42DC0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80F208-C537-4F42-945D-E913AD4A0EF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72FF7E-79C0-4C8E-B0CB-FBA81A86DD5C}">
      <dgm:prSet phldrT="[Text]" custT="1"/>
      <dgm:spPr>
        <a:solidFill>
          <a:srgbClr val="336699"/>
        </a:solidFill>
      </dgm:spPr>
      <dgm:t>
        <a:bodyPr/>
        <a:lstStyle/>
        <a:p>
          <a:pPr algn="ctr"/>
          <a:r>
            <a:rPr lang="en-US" sz="2400" i="1" u="sng" dirty="0" smtClean="0">
              <a:solidFill>
                <a:schemeClr val="bg1"/>
              </a:solidFill>
            </a:rPr>
            <a:t>Plan</a:t>
          </a:r>
        </a:p>
        <a:p>
          <a:pPr algn="ctr"/>
          <a:r>
            <a:rPr lang="en-US" sz="2200" dirty="0" smtClean="0">
              <a:solidFill>
                <a:schemeClr val="bg1"/>
              </a:solidFill>
            </a:rPr>
            <a:t>Decide what to do</a:t>
          </a:r>
          <a:endParaRPr lang="en-US" sz="2200" u="sng" dirty="0">
            <a:solidFill>
              <a:schemeClr val="bg1"/>
            </a:solidFill>
          </a:endParaRPr>
        </a:p>
      </dgm:t>
    </dgm:pt>
    <dgm:pt modelId="{BA75D738-A5DA-4FEE-94F9-FC63E15D3CE1}" type="parTrans" cxnId="{373F7E09-BE95-40BB-B4CB-700674AC0E6E}">
      <dgm:prSet/>
      <dgm:spPr/>
      <dgm:t>
        <a:bodyPr/>
        <a:lstStyle/>
        <a:p>
          <a:endParaRPr lang="en-US"/>
        </a:p>
      </dgm:t>
    </dgm:pt>
    <dgm:pt modelId="{9779728B-A33C-4CF9-92B9-D4AE23A8654E}" type="sibTrans" cxnId="{373F7E09-BE95-40BB-B4CB-700674AC0E6E}">
      <dgm:prSet/>
      <dgm:spPr>
        <a:solidFill>
          <a:srgbClr val="003366"/>
        </a:solidFill>
        <a:ln w="76200"/>
      </dgm:spPr>
      <dgm:t>
        <a:bodyPr/>
        <a:lstStyle/>
        <a:p>
          <a:endParaRPr lang="en-US"/>
        </a:p>
      </dgm:t>
    </dgm:pt>
    <dgm:pt modelId="{1CDC5FF2-323A-485F-A1BF-66392EA6F64B}">
      <dgm:prSet phldrT="[Text]" custT="1"/>
      <dgm:spPr>
        <a:solidFill>
          <a:srgbClr val="336699"/>
        </a:solidFill>
      </dgm:spPr>
      <dgm:t>
        <a:bodyPr/>
        <a:lstStyle/>
        <a:p>
          <a:pPr algn="ctr"/>
          <a:r>
            <a:rPr lang="en-US" sz="2400" i="1" u="sng" dirty="0" smtClean="0">
              <a:solidFill>
                <a:schemeClr val="bg1"/>
              </a:solidFill>
            </a:rPr>
            <a:t>Do</a:t>
          </a:r>
        </a:p>
        <a:p>
          <a:pPr algn="ctr"/>
          <a:r>
            <a:rPr lang="en-US" sz="2200" dirty="0" smtClean="0">
              <a:solidFill>
                <a:schemeClr val="bg1"/>
              </a:solidFill>
            </a:rPr>
            <a:t>Do it (be sure)</a:t>
          </a:r>
          <a:endParaRPr lang="en-US" sz="2200" dirty="0">
            <a:solidFill>
              <a:schemeClr val="bg1"/>
            </a:solidFill>
          </a:endParaRPr>
        </a:p>
      </dgm:t>
    </dgm:pt>
    <dgm:pt modelId="{49168BBE-3F11-48C7-9C05-991B229464FF}" type="parTrans" cxnId="{702D1B11-3753-4A17-BDDA-4915274A7C99}">
      <dgm:prSet/>
      <dgm:spPr/>
      <dgm:t>
        <a:bodyPr/>
        <a:lstStyle/>
        <a:p>
          <a:endParaRPr lang="en-US"/>
        </a:p>
      </dgm:t>
    </dgm:pt>
    <dgm:pt modelId="{551AD6C6-DDC0-4BB6-BCC2-237D9629904F}" type="sibTrans" cxnId="{702D1B11-3753-4A17-BDDA-4915274A7C99}">
      <dgm:prSet/>
      <dgm:spPr>
        <a:ln w="76200"/>
      </dgm:spPr>
      <dgm:t>
        <a:bodyPr/>
        <a:lstStyle/>
        <a:p>
          <a:endParaRPr lang="en-US"/>
        </a:p>
      </dgm:t>
    </dgm:pt>
    <dgm:pt modelId="{1D3EF0CD-1028-495D-8C69-047C64E9AA31}">
      <dgm:prSet phldrT="[Text]" custT="1"/>
      <dgm:spPr>
        <a:solidFill>
          <a:srgbClr val="336699"/>
        </a:solidFill>
      </dgm:spPr>
      <dgm:t>
        <a:bodyPr/>
        <a:lstStyle/>
        <a:p>
          <a:r>
            <a:rPr lang="en-US" sz="2400" i="1" u="sng" dirty="0" smtClean="0">
              <a:solidFill>
                <a:schemeClr val="bg1"/>
              </a:solidFill>
            </a:rPr>
            <a:t>Study</a:t>
          </a:r>
        </a:p>
        <a:p>
          <a:r>
            <a:rPr lang="en-US" sz="2200" dirty="0" smtClean="0">
              <a:solidFill>
                <a:schemeClr val="bg1"/>
              </a:solidFill>
            </a:rPr>
            <a:t>Look at the results</a:t>
          </a:r>
          <a:endParaRPr lang="en-US" sz="2200" dirty="0">
            <a:solidFill>
              <a:schemeClr val="bg1"/>
            </a:solidFill>
          </a:endParaRPr>
        </a:p>
      </dgm:t>
    </dgm:pt>
    <dgm:pt modelId="{A9644BED-4F99-4900-B6F4-4498B9A2E9D0}" type="parTrans" cxnId="{CE4CCA24-D3CD-4224-92AC-E97744580CE0}">
      <dgm:prSet/>
      <dgm:spPr/>
      <dgm:t>
        <a:bodyPr/>
        <a:lstStyle/>
        <a:p>
          <a:endParaRPr lang="en-US"/>
        </a:p>
      </dgm:t>
    </dgm:pt>
    <dgm:pt modelId="{391BA3E5-AA1D-4050-9015-B475FFAFDC37}" type="sibTrans" cxnId="{CE4CCA24-D3CD-4224-92AC-E97744580CE0}">
      <dgm:prSet/>
      <dgm:spPr>
        <a:ln w="76200"/>
      </dgm:spPr>
      <dgm:t>
        <a:bodyPr/>
        <a:lstStyle/>
        <a:p>
          <a:endParaRPr lang="en-US"/>
        </a:p>
      </dgm:t>
    </dgm:pt>
    <dgm:pt modelId="{AA1A879D-D98E-4169-9DFC-B336DB29523F}">
      <dgm:prSet phldrT="[Text]" custT="1"/>
      <dgm:spPr>
        <a:solidFill>
          <a:srgbClr val="336699"/>
        </a:solidFill>
      </dgm:spPr>
      <dgm:t>
        <a:bodyPr/>
        <a:lstStyle/>
        <a:p>
          <a:r>
            <a:rPr lang="en-US" sz="2400" i="1" u="sng" dirty="0" smtClean="0">
              <a:solidFill>
                <a:schemeClr val="bg1"/>
              </a:solidFill>
            </a:rPr>
            <a:t>Act</a:t>
          </a:r>
        </a:p>
        <a:p>
          <a:r>
            <a:rPr lang="en-US" sz="2200" dirty="0" smtClean="0">
              <a:solidFill>
                <a:schemeClr val="bg1"/>
              </a:solidFill>
            </a:rPr>
            <a:t>Make Adjustments</a:t>
          </a:r>
          <a:endParaRPr lang="en-US" sz="2200" dirty="0">
            <a:solidFill>
              <a:schemeClr val="bg1"/>
            </a:solidFill>
          </a:endParaRPr>
        </a:p>
      </dgm:t>
    </dgm:pt>
    <dgm:pt modelId="{CB4981D5-A410-43D6-8F7D-977ADE5057CA}" type="parTrans" cxnId="{5C30C3E3-9486-4000-B3D9-47F8D8CC551A}">
      <dgm:prSet/>
      <dgm:spPr/>
      <dgm:t>
        <a:bodyPr/>
        <a:lstStyle/>
        <a:p>
          <a:endParaRPr lang="en-US"/>
        </a:p>
      </dgm:t>
    </dgm:pt>
    <dgm:pt modelId="{7B526FDB-01F0-44D3-B098-DC4E5F033ACF}" type="sibTrans" cxnId="{5C30C3E3-9486-4000-B3D9-47F8D8CC551A}">
      <dgm:prSet/>
      <dgm:spPr>
        <a:solidFill>
          <a:schemeClr val="lt1">
            <a:hueOff val="0"/>
            <a:satOff val="0"/>
            <a:lumOff val="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1A56AB5-7BE0-4BB7-B68F-A7E39E84C11B}" type="pres">
      <dgm:prSet presAssocID="{8280F208-C537-4F42-945D-E913AD4A0E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171B92-C57E-4BA5-A62A-82AC3357B900}" type="pres">
      <dgm:prSet presAssocID="{3172FF7E-79C0-4C8E-B0CB-FBA81A86DD5C}" presName="node" presStyleLbl="node1" presStyleIdx="0" presStyleCnt="4" custScaleX="102305" custScaleY="147099" custRadScaleRad="95436" custRadScaleInc="5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36BF8-A31E-4F29-828E-3FC1FAF73311}" type="pres">
      <dgm:prSet presAssocID="{3172FF7E-79C0-4C8E-B0CB-FBA81A86DD5C}" presName="spNode" presStyleCnt="0"/>
      <dgm:spPr/>
    </dgm:pt>
    <dgm:pt modelId="{DB8B247D-BEC7-4E17-8641-5628AF4791FD}" type="pres">
      <dgm:prSet presAssocID="{9779728B-A33C-4CF9-92B9-D4AE23A8654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D1EA49B-C180-44F5-B44B-9862AA12B566}" type="pres">
      <dgm:prSet presAssocID="{1CDC5FF2-323A-485F-A1BF-66392EA6F64B}" presName="node" presStyleLbl="node1" presStyleIdx="1" presStyleCnt="4" custScaleX="125564" custScaleY="140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BC5E1-93F7-487E-B87C-D7F9C05B21D4}" type="pres">
      <dgm:prSet presAssocID="{1CDC5FF2-323A-485F-A1BF-66392EA6F64B}" presName="spNode" presStyleCnt="0"/>
      <dgm:spPr/>
    </dgm:pt>
    <dgm:pt modelId="{F262864E-9DBC-4013-A6FF-9EA9B6EBDA1F}" type="pres">
      <dgm:prSet presAssocID="{551AD6C6-DDC0-4BB6-BCC2-237D9629904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5F4C5EB-9E9E-4915-ADBE-5D6A8A9125F0}" type="pres">
      <dgm:prSet presAssocID="{1D3EF0CD-1028-495D-8C69-047C64E9AA31}" presName="node" presStyleLbl="node1" presStyleIdx="2" presStyleCnt="4" custScaleX="107730" custScaleY="135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F9C90-9942-49D9-A1DF-0863724511FA}" type="pres">
      <dgm:prSet presAssocID="{1D3EF0CD-1028-495D-8C69-047C64E9AA31}" presName="spNode" presStyleCnt="0"/>
      <dgm:spPr/>
    </dgm:pt>
    <dgm:pt modelId="{71581D0F-34EF-4E7A-944F-7C70DBCF150E}" type="pres">
      <dgm:prSet presAssocID="{391BA3E5-AA1D-4050-9015-B475FFAFDC37}" presName="sibTrans" presStyleLbl="sibTrans1D1" presStyleIdx="2" presStyleCnt="4"/>
      <dgm:spPr/>
      <dgm:t>
        <a:bodyPr/>
        <a:lstStyle/>
        <a:p>
          <a:endParaRPr lang="en-US"/>
        </a:p>
      </dgm:t>
    </dgm:pt>
    <dgm:pt modelId="{B3686CF2-3E86-42F5-B81E-B8B9C6D92E30}" type="pres">
      <dgm:prSet presAssocID="{AA1A879D-D98E-4169-9DFC-B336DB29523F}" presName="node" presStyleLbl="node1" presStyleIdx="3" presStyleCnt="4" custScaleX="119996" custScaleY="132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3C4FF-2270-42AD-9B0A-B1C5EB518DBB}" type="pres">
      <dgm:prSet presAssocID="{AA1A879D-D98E-4169-9DFC-B336DB29523F}" presName="spNode" presStyleCnt="0"/>
      <dgm:spPr/>
    </dgm:pt>
    <dgm:pt modelId="{943CCCA7-6704-45F3-B02A-30BEC4F7789B}" type="pres">
      <dgm:prSet presAssocID="{7B526FDB-01F0-44D3-B098-DC4E5F033AC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E7CB779D-70B9-444B-A98A-4E3F696658E9}" type="presOf" srcId="{1CDC5FF2-323A-485F-A1BF-66392EA6F64B}" destId="{FD1EA49B-C180-44F5-B44B-9862AA12B566}" srcOrd="0" destOrd="0" presId="urn:microsoft.com/office/officeart/2005/8/layout/cycle5"/>
    <dgm:cxn modelId="{CE4CCA24-D3CD-4224-92AC-E97744580CE0}" srcId="{8280F208-C537-4F42-945D-E913AD4A0EFC}" destId="{1D3EF0CD-1028-495D-8C69-047C64E9AA31}" srcOrd="2" destOrd="0" parTransId="{A9644BED-4F99-4900-B6F4-4498B9A2E9D0}" sibTransId="{391BA3E5-AA1D-4050-9015-B475FFAFDC37}"/>
    <dgm:cxn modelId="{D3979030-147C-48E1-9494-DDECDD2E89AB}" type="presOf" srcId="{8280F208-C537-4F42-945D-E913AD4A0EFC}" destId="{F1A56AB5-7BE0-4BB7-B68F-A7E39E84C11B}" srcOrd="0" destOrd="0" presId="urn:microsoft.com/office/officeart/2005/8/layout/cycle5"/>
    <dgm:cxn modelId="{4F1616D2-5D34-4DE0-BF37-D820A107CF91}" type="presOf" srcId="{7B526FDB-01F0-44D3-B098-DC4E5F033ACF}" destId="{943CCCA7-6704-45F3-B02A-30BEC4F7789B}" srcOrd="0" destOrd="0" presId="urn:microsoft.com/office/officeart/2005/8/layout/cycle5"/>
    <dgm:cxn modelId="{FBFDF09A-B134-4DA3-951D-36CB0477CE68}" type="presOf" srcId="{1D3EF0CD-1028-495D-8C69-047C64E9AA31}" destId="{25F4C5EB-9E9E-4915-ADBE-5D6A8A9125F0}" srcOrd="0" destOrd="0" presId="urn:microsoft.com/office/officeart/2005/8/layout/cycle5"/>
    <dgm:cxn modelId="{A4286B2E-29C1-4B03-908D-B85F80AE50EC}" type="presOf" srcId="{551AD6C6-DDC0-4BB6-BCC2-237D9629904F}" destId="{F262864E-9DBC-4013-A6FF-9EA9B6EBDA1F}" srcOrd="0" destOrd="0" presId="urn:microsoft.com/office/officeart/2005/8/layout/cycle5"/>
    <dgm:cxn modelId="{CC3D2A19-956B-4DFF-805E-69FCDBA0D6E7}" type="presOf" srcId="{3172FF7E-79C0-4C8E-B0CB-FBA81A86DD5C}" destId="{88171B92-C57E-4BA5-A62A-82AC3357B900}" srcOrd="0" destOrd="0" presId="urn:microsoft.com/office/officeart/2005/8/layout/cycle5"/>
    <dgm:cxn modelId="{40C5AD02-C711-4BD4-9B46-2DE62F578B8F}" type="presOf" srcId="{9779728B-A33C-4CF9-92B9-D4AE23A8654E}" destId="{DB8B247D-BEC7-4E17-8641-5628AF4791FD}" srcOrd="0" destOrd="0" presId="urn:microsoft.com/office/officeart/2005/8/layout/cycle5"/>
    <dgm:cxn modelId="{82DCE349-1954-496D-BCFB-D3F64564FEB6}" type="presOf" srcId="{AA1A879D-D98E-4169-9DFC-B336DB29523F}" destId="{B3686CF2-3E86-42F5-B81E-B8B9C6D92E30}" srcOrd="0" destOrd="0" presId="urn:microsoft.com/office/officeart/2005/8/layout/cycle5"/>
    <dgm:cxn modelId="{702D1B11-3753-4A17-BDDA-4915274A7C99}" srcId="{8280F208-C537-4F42-945D-E913AD4A0EFC}" destId="{1CDC5FF2-323A-485F-A1BF-66392EA6F64B}" srcOrd="1" destOrd="0" parTransId="{49168BBE-3F11-48C7-9C05-991B229464FF}" sibTransId="{551AD6C6-DDC0-4BB6-BCC2-237D9629904F}"/>
    <dgm:cxn modelId="{C11570F5-308E-4843-AA78-257B7D68C5C2}" type="presOf" srcId="{391BA3E5-AA1D-4050-9015-B475FFAFDC37}" destId="{71581D0F-34EF-4E7A-944F-7C70DBCF150E}" srcOrd="0" destOrd="0" presId="urn:microsoft.com/office/officeart/2005/8/layout/cycle5"/>
    <dgm:cxn modelId="{5C30C3E3-9486-4000-B3D9-47F8D8CC551A}" srcId="{8280F208-C537-4F42-945D-E913AD4A0EFC}" destId="{AA1A879D-D98E-4169-9DFC-B336DB29523F}" srcOrd="3" destOrd="0" parTransId="{CB4981D5-A410-43D6-8F7D-977ADE5057CA}" sibTransId="{7B526FDB-01F0-44D3-B098-DC4E5F033ACF}"/>
    <dgm:cxn modelId="{373F7E09-BE95-40BB-B4CB-700674AC0E6E}" srcId="{8280F208-C537-4F42-945D-E913AD4A0EFC}" destId="{3172FF7E-79C0-4C8E-B0CB-FBA81A86DD5C}" srcOrd="0" destOrd="0" parTransId="{BA75D738-A5DA-4FEE-94F9-FC63E15D3CE1}" sibTransId="{9779728B-A33C-4CF9-92B9-D4AE23A8654E}"/>
    <dgm:cxn modelId="{AA935036-54E2-449E-BB85-04E645B1957D}" type="presParOf" srcId="{F1A56AB5-7BE0-4BB7-B68F-A7E39E84C11B}" destId="{88171B92-C57E-4BA5-A62A-82AC3357B900}" srcOrd="0" destOrd="0" presId="urn:microsoft.com/office/officeart/2005/8/layout/cycle5"/>
    <dgm:cxn modelId="{18D914B4-9735-4357-9B87-36CFA4A05FE8}" type="presParOf" srcId="{F1A56AB5-7BE0-4BB7-B68F-A7E39E84C11B}" destId="{01836BF8-A31E-4F29-828E-3FC1FAF73311}" srcOrd="1" destOrd="0" presId="urn:microsoft.com/office/officeart/2005/8/layout/cycle5"/>
    <dgm:cxn modelId="{A8994E23-BCA2-45FD-88DD-1ABB5102D120}" type="presParOf" srcId="{F1A56AB5-7BE0-4BB7-B68F-A7E39E84C11B}" destId="{DB8B247D-BEC7-4E17-8641-5628AF4791FD}" srcOrd="2" destOrd="0" presId="urn:microsoft.com/office/officeart/2005/8/layout/cycle5"/>
    <dgm:cxn modelId="{8293C9E1-78FB-419B-A735-BA92181A43B2}" type="presParOf" srcId="{F1A56AB5-7BE0-4BB7-B68F-A7E39E84C11B}" destId="{FD1EA49B-C180-44F5-B44B-9862AA12B566}" srcOrd="3" destOrd="0" presId="urn:microsoft.com/office/officeart/2005/8/layout/cycle5"/>
    <dgm:cxn modelId="{3B02446D-872B-417D-AF5C-1B8BB1FB76FC}" type="presParOf" srcId="{F1A56AB5-7BE0-4BB7-B68F-A7E39E84C11B}" destId="{D08BC5E1-93F7-487E-B87C-D7F9C05B21D4}" srcOrd="4" destOrd="0" presId="urn:microsoft.com/office/officeart/2005/8/layout/cycle5"/>
    <dgm:cxn modelId="{450C75E1-7F0C-4C3F-982B-9ECB92EAC9BF}" type="presParOf" srcId="{F1A56AB5-7BE0-4BB7-B68F-A7E39E84C11B}" destId="{F262864E-9DBC-4013-A6FF-9EA9B6EBDA1F}" srcOrd="5" destOrd="0" presId="urn:microsoft.com/office/officeart/2005/8/layout/cycle5"/>
    <dgm:cxn modelId="{7FC50408-2297-4937-981B-465F4A2E62AC}" type="presParOf" srcId="{F1A56AB5-7BE0-4BB7-B68F-A7E39E84C11B}" destId="{25F4C5EB-9E9E-4915-ADBE-5D6A8A9125F0}" srcOrd="6" destOrd="0" presId="urn:microsoft.com/office/officeart/2005/8/layout/cycle5"/>
    <dgm:cxn modelId="{C1FEAA4B-BBA8-4AD4-BA18-60C0444AE3B3}" type="presParOf" srcId="{F1A56AB5-7BE0-4BB7-B68F-A7E39E84C11B}" destId="{812F9C90-9942-49D9-A1DF-0863724511FA}" srcOrd="7" destOrd="0" presId="urn:microsoft.com/office/officeart/2005/8/layout/cycle5"/>
    <dgm:cxn modelId="{B703481D-3391-4060-8951-ECEF17E464A3}" type="presParOf" srcId="{F1A56AB5-7BE0-4BB7-B68F-A7E39E84C11B}" destId="{71581D0F-34EF-4E7A-944F-7C70DBCF150E}" srcOrd="8" destOrd="0" presId="urn:microsoft.com/office/officeart/2005/8/layout/cycle5"/>
    <dgm:cxn modelId="{4D5F40FB-9587-44A6-9101-FC70724A02D0}" type="presParOf" srcId="{F1A56AB5-7BE0-4BB7-B68F-A7E39E84C11B}" destId="{B3686CF2-3E86-42F5-B81E-B8B9C6D92E30}" srcOrd="9" destOrd="0" presId="urn:microsoft.com/office/officeart/2005/8/layout/cycle5"/>
    <dgm:cxn modelId="{0B6F2AEC-269B-4BA2-B9E2-74D2F4492FD9}" type="presParOf" srcId="{F1A56AB5-7BE0-4BB7-B68F-A7E39E84C11B}" destId="{5843C4FF-2270-42AD-9B0A-B1C5EB518DBB}" srcOrd="10" destOrd="0" presId="urn:microsoft.com/office/officeart/2005/8/layout/cycle5"/>
    <dgm:cxn modelId="{3D16B779-F806-41D6-9F5B-DF42C3C2AC38}" type="presParOf" srcId="{F1A56AB5-7BE0-4BB7-B68F-A7E39E84C11B}" destId="{943CCCA7-6704-45F3-B02A-30BEC4F7789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1E4039-970E-4B2E-B18D-AAFA97C7938B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C6524A-E997-4304-A3D5-B8CDBC9FA094}">
      <dgm:prSet phldrT="[Text]" custT="1"/>
      <dgm:spPr/>
      <dgm:t>
        <a:bodyPr/>
        <a:lstStyle/>
        <a:p>
          <a:r>
            <a:rPr lang="en-US" sz="3600" dirty="0" smtClean="0"/>
            <a:t>MDE (State Content Experts)</a:t>
          </a:r>
          <a:endParaRPr lang="en-US" sz="3600" dirty="0"/>
        </a:p>
      </dgm:t>
    </dgm:pt>
    <dgm:pt modelId="{CC1E9BCD-5D51-4704-8482-113CB353F864}" type="parTrans" cxnId="{203E7E14-52BD-4B3F-9EBC-65AE0CDB51C9}">
      <dgm:prSet/>
      <dgm:spPr/>
      <dgm:t>
        <a:bodyPr/>
        <a:lstStyle/>
        <a:p>
          <a:endParaRPr lang="en-US"/>
        </a:p>
      </dgm:t>
    </dgm:pt>
    <dgm:pt modelId="{A370E702-2C75-478F-BC90-0CA31C380CA0}" type="sibTrans" cxnId="{203E7E14-52BD-4B3F-9EBC-65AE0CDB51C9}">
      <dgm:prSet/>
      <dgm:spPr/>
      <dgm:t>
        <a:bodyPr/>
        <a:lstStyle/>
        <a:p>
          <a:endParaRPr lang="en-US"/>
        </a:p>
      </dgm:t>
    </dgm:pt>
    <dgm:pt modelId="{A49BD8FC-B9AE-484B-AE63-9BC5AD7FF1C6}">
      <dgm:prSet phldrT="[Text]"/>
      <dgm:spPr/>
      <dgm:t>
        <a:bodyPr/>
        <a:lstStyle/>
        <a:p>
          <a:r>
            <a:rPr lang="en-US" dirty="0" smtClean="0"/>
            <a:t>Regional Centers of Excellence</a:t>
          </a:r>
        </a:p>
        <a:p>
          <a:r>
            <a:rPr lang="en-US" dirty="0" smtClean="0"/>
            <a:t>(3)</a:t>
          </a:r>
          <a:endParaRPr lang="en-US" dirty="0"/>
        </a:p>
      </dgm:t>
    </dgm:pt>
    <dgm:pt modelId="{3EDB8ECB-D839-43AB-B122-6CCF1CCD6025}" type="parTrans" cxnId="{9E762D46-F953-489E-907D-95147492BAFE}">
      <dgm:prSet/>
      <dgm:spPr/>
      <dgm:t>
        <a:bodyPr/>
        <a:lstStyle/>
        <a:p>
          <a:endParaRPr lang="en-US"/>
        </a:p>
      </dgm:t>
    </dgm:pt>
    <dgm:pt modelId="{C150F2C5-F9F9-4F0C-83FD-6230CD182863}" type="sibTrans" cxnId="{9E762D46-F953-489E-907D-95147492BAFE}">
      <dgm:prSet/>
      <dgm:spPr/>
      <dgm:t>
        <a:bodyPr/>
        <a:lstStyle/>
        <a:p>
          <a:endParaRPr lang="en-US"/>
        </a:p>
      </dgm:t>
    </dgm:pt>
    <dgm:pt modelId="{CC4C909C-B687-4442-BECD-7456060C161C}">
      <dgm:prSet phldrT="[Text]"/>
      <dgm:spPr/>
      <dgm:t>
        <a:bodyPr/>
        <a:lstStyle/>
        <a:p>
          <a:r>
            <a:rPr lang="en-US" dirty="0" smtClean="0"/>
            <a:t>Professional </a:t>
          </a:r>
        </a:p>
        <a:p>
          <a:r>
            <a:rPr lang="en-US" dirty="0" smtClean="0"/>
            <a:t>Development </a:t>
          </a:r>
        </a:p>
        <a:p>
          <a:r>
            <a:rPr lang="en-US" dirty="0" smtClean="0"/>
            <a:t>Facilitators </a:t>
          </a:r>
        </a:p>
        <a:p>
          <a:r>
            <a:rPr lang="en-US" dirty="0" smtClean="0"/>
            <a:t>(PDF)</a:t>
          </a:r>
          <a:endParaRPr lang="en-US" dirty="0"/>
        </a:p>
      </dgm:t>
    </dgm:pt>
    <dgm:pt modelId="{2A7923BF-759E-4D40-9AB5-D4ADA8B637EB}" type="parTrans" cxnId="{1C1827D5-E756-440C-B698-49ED2B217EB7}">
      <dgm:prSet/>
      <dgm:spPr/>
      <dgm:t>
        <a:bodyPr/>
        <a:lstStyle/>
        <a:p>
          <a:endParaRPr lang="en-US"/>
        </a:p>
      </dgm:t>
    </dgm:pt>
    <dgm:pt modelId="{CE25E988-B695-4705-9AA2-7025045C239D}" type="sibTrans" cxnId="{1C1827D5-E756-440C-B698-49ED2B217EB7}">
      <dgm:prSet/>
      <dgm:spPr/>
      <dgm:t>
        <a:bodyPr/>
        <a:lstStyle/>
        <a:p>
          <a:endParaRPr lang="en-US"/>
        </a:p>
      </dgm:t>
    </dgm:pt>
    <dgm:pt modelId="{2B713CCE-D26A-432A-A9D5-773A36AE7850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3200" dirty="0" smtClean="0"/>
            <a:t>Supporting LOCAL Programs</a:t>
          </a:r>
          <a:endParaRPr lang="en-US" sz="3200" dirty="0"/>
        </a:p>
      </dgm:t>
    </dgm:pt>
    <dgm:pt modelId="{FFFCFA8B-DED0-42E4-A2E7-025EF8802A1C}" type="parTrans" cxnId="{5A6DF0E1-5E67-47F8-A63D-221C6DAFF625}">
      <dgm:prSet/>
      <dgm:spPr/>
      <dgm:t>
        <a:bodyPr/>
        <a:lstStyle/>
        <a:p>
          <a:endParaRPr lang="en-US"/>
        </a:p>
      </dgm:t>
    </dgm:pt>
    <dgm:pt modelId="{C28C5C05-5FDA-4C6B-9429-8AAC9E53BC41}" type="sibTrans" cxnId="{5A6DF0E1-5E67-47F8-A63D-221C6DAFF625}">
      <dgm:prSet/>
      <dgm:spPr/>
      <dgm:t>
        <a:bodyPr/>
        <a:lstStyle/>
        <a:p>
          <a:endParaRPr lang="en-US"/>
        </a:p>
      </dgm:t>
    </dgm:pt>
    <dgm:pt modelId="{6214D402-C13A-474F-A3FC-B9217846AF3A}">
      <dgm:prSet phldrT="[Text]"/>
      <dgm:spPr/>
      <dgm:t>
        <a:bodyPr/>
        <a:lstStyle/>
        <a:p>
          <a:r>
            <a:rPr lang="en-US" dirty="0" smtClean="0"/>
            <a:t>Early Childhood </a:t>
          </a:r>
        </a:p>
        <a:p>
          <a:r>
            <a:rPr lang="en-US" dirty="0" smtClean="0"/>
            <a:t>LEADERSHIP</a:t>
          </a:r>
        </a:p>
      </dgm:t>
    </dgm:pt>
    <dgm:pt modelId="{B6207A8F-7AD2-423C-A1E8-496A6482D3F6}" type="parTrans" cxnId="{46427C3F-CBF8-4AEF-A610-28FD57DC251A}">
      <dgm:prSet/>
      <dgm:spPr/>
      <dgm:t>
        <a:bodyPr/>
        <a:lstStyle/>
        <a:p>
          <a:endParaRPr lang="en-US"/>
        </a:p>
      </dgm:t>
    </dgm:pt>
    <dgm:pt modelId="{2101147E-2E72-4233-ABAC-E3C9876604AE}" type="sibTrans" cxnId="{46427C3F-CBF8-4AEF-A610-28FD57DC251A}">
      <dgm:prSet/>
      <dgm:spPr/>
      <dgm:t>
        <a:bodyPr/>
        <a:lstStyle/>
        <a:p>
          <a:endParaRPr lang="en-US"/>
        </a:p>
      </dgm:t>
    </dgm:pt>
    <dgm:pt modelId="{4FFFDA67-F0ED-4E05-8E87-B9143E802C5A}">
      <dgm:prSet phldrT="[Text]"/>
      <dgm:spPr/>
      <dgm:t>
        <a:bodyPr/>
        <a:lstStyle/>
        <a:p>
          <a:r>
            <a:rPr lang="en-US" dirty="0" smtClean="0"/>
            <a:t>Local </a:t>
          </a:r>
        </a:p>
        <a:p>
          <a:r>
            <a:rPr lang="en-US" dirty="0" smtClean="0"/>
            <a:t>Professional </a:t>
          </a:r>
        </a:p>
        <a:p>
          <a:r>
            <a:rPr lang="en-US" dirty="0" smtClean="0"/>
            <a:t>Staff</a:t>
          </a:r>
          <a:endParaRPr lang="en-US" dirty="0"/>
        </a:p>
      </dgm:t>
    </dgm:pt>
    <dgm:pt modelId="{0BECA6F8-7949-4328-8159-40391F2D7695}" type="parTrans" cxnId="{B98AD8C8-5DED-484A-918A-E98F1A6C4999}">
      <dgm:prSet/>
      <dgm:spPr/>
      <dgm:t>
        <a:bodyPr/>
        <a:lstStyle/>
        <a:p>
          <a:endParaRPr lang="en-US"/>
        </a:p>
      </dgm:t>
    </dgm:pt>
    <dgm:pt modelId="{6FB4E616-8887-4C5F-8657-ED8D2694DF95}" type="sibTrans" cxnId="{B98AD8C8-5DED-484A-918A-E98F1A6C4999}">
      <dgm:prSet/>
      <dgm:spPr/>
      <dgm:t>
        <a:bodyPr/>
        <a:lstStyle/>
        <a:p>
          <a:endParaRPr lang="en-US"/>
        </a:p>
      </dgm:t>
    </dgm:pt>
    <dgm:pt modelId="{22462577-7C0D-4CBC-83AE-784739234AE9}">
      <dgm:prSet phldrT="[Text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Improved Child and Family outcomes </a:t>
          </a:r>
          <a:endParaRPr lang="en-US" dirty="0"/>
        </a:p>
      </dgm:t>
    </dgm:pt>
    <dgm:pt modelId="{BA798052-AA05-4A3A-A6F4-8BC1060E36E7}" type="parTrans" cxnId="{D12E921A-278C-4A7C-B231-A5B1F6C1EE17}">
      <dgm:prSet/>
      <dgm:spPr/>
      <dgm:t>
        <a:bodyPr/>
        <a:lstStyle/>
        <a:p>
          <a:endParaRPr lang="en-US"/>
        </a:p>
      </dgm:t>
    </dgm:pt>
    <dgm:pt modelId="{FFADB404-E9E6-4052-BAAD-BB8C989674B0}" type="sibTrans" cxnId="{D12E921A-278C-4A7C-B231-A5B1F6C1EE17}">
      <dgm:prSet/>
      <dgm:spPr/>
      <dgm:t>
        <a:bodyPr/>
        <a:lstStyle/>
        <a:p>
          <a:endParaRPr lang="en-US"/>
        </a:p>
      </dgm:t>
    </dgm:pt>
    <dgm:pt modelId="{6CBAEB3C-F7EA-445F-9E99-85FA7BC8A21D}">
      <dgm:prSet phldrT="[Text]"/>
      <dgm:spPr/>
      <dgm:t>
        <a:bodyPr/>
        <a:lstStyle/>
        <a:p>
          <a:r>
            <a:rPr lang="en-US" dirty="0" smtClean="0"/>
            <a:t>Use of evidence based/informed practices </a:t>
          </a:r>
          <a:endParaRPr lang="en-US" dirty="0"/>
        </a:p>
      </dgm:t>
    </dgm:pt>
    <dgm:pt modelId="{F779468C-0804-4691-B301-9F40183C7EF5}" type="parTrans" cxnId="{7B39AECB-6BD4-4AE8-B328-D562A721E7B0}">
      <dgm:prSet/>
      <dgm:spPr/>
      <dgm:t>
        <a:bodyPr/>
        <a:lstStyle/>
        <a:p>
          <a:endParaRPr lang="en-US"/>
        </a:p>
      </dgm:t>
    </dgm:pt>
    <dgm:pt modelId="{E5235EEF-B655-477D-BC05-81CFB81AA439}" type="sibTrans" cxnId="{7B39AECB-6BD4-4AE8-B328-D562A721E7B0}">
      <dgm:prSet/>
      <dgm:spPr/>
      <dgm:t>
        <a:bodyPr/>
        <a:lstStyle/>
        <a:p>
          <a:endParaRPr lang="en-US"/>
        </a:p>
      </dgm:t>
    </dgm:pt>
    <dgm:pt modelId="{E7BF690C-F4A8-4E9E-8975-E606D8DE75B0}">
      <dgm:prSet phldrT="[Text]"/>
      <dgm:spPr/>
      <dgm:t>
        <a:bodyPr/>
        <a:lstStyle/>
        <a:p>
          <a:r>
            <a:rPr lang="en-US" dirty="0" smtClean="0"/>
            <a:t>Delivered through Active Implementation frameworks </a:t>
          </a:r>
          <a:endParaRPr lang="en-US" dirty="0"/>
        </a:p>
      </dgm:t>
    </dgm:pt>
    <dgm:pt modelId="{23D2B7EF-2A63-412A-B508-B039C436CEAF}" type="parTrans" cxnId="{8AFE5D5B-A51B-4D04-9773-FED702C1B59E}">
      <dgm:prSet/>
      <dgm:spPr/>
      <dgm:t>
        <a:bodyPr/>
        <a:lstStyle/>
        <a:p>
          <a:endParaRPr lang="en-US"/>
        </a:p>
      </dgm:t>
    </dgm:pt>
    <dgm:pt modelId="{FEF92117-D646-45CF-90C3-1C2BFAACE0DB}" type="sibTrans" cxnId="{8AFE5D5B-A51B-4D04-9773-FED702C1B59E}">
      <dgm:prSet/>
      <dgm:spPr/>
      <dgm:t>
        <a:bodyPr/>
        <a:lstStyle/>
        <a:p>
          <a:endParaRPr lang="en-US"/>
        </a:p>
      </dgm:t>
    </dgm:pt>
    <dgm:pt modelId="{30660FA7-548C-4032-8DCE-69C85469DFAE}" type="pres">
      <dgm:prSet presAssocID="{AE1E4039-970E-4B2E-B18D-AAFA97C7938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D24F09-7025-454A-81FC-24716A43107A}" type="pres">
      <dgm:prSet presAssocID="{AE1E4039-970E-4B2E-B18D-AAFA97C7938B}" presName="outerBox" presStyleCnt="0"/>
      <dgm:spPr/>
    </dgm:pt>
    <dgm:pt modelId="{3A3A9ADF-9693-4207-B1F3-25C6C5CA1068}" type="pres">
      <dgm:prSet presAssocID="{AE1E4039-970E-4B2E-B18D-AAFA97C7938B}" presName="outerBoxParent" presStyleLbl="node1" presStyleIdx="0" presStyleCnt="3"/>
      <dgm:spPr/>
      <dgm:t>
        <a:bodyPr/>
        <a:lstStyle/>
        <a:p>
          <a:endParaRPr lang="en-US"/>
        </a:p>
      </dgm:t>
    </dgm:pt>
    <dgm:pt modelId="{DAE5A7C7-6E84-4AF3-9DC8-BCED26333951}" type="pres">
      <dgm:prSet presAssocID="{AE1E4039-970E-4B2E-B18D-AAFA97C7938B}" presName="outerBoxChildren" presStyleCnt="0"/>
      <dgm:spPr/>
    </dgm:pt>
    <dgm:pt modelId="{D511D9BF-6D10-4694-8C80-8A972D9C11D7}" type="pres">
      <dgm:prSet presAssocID="{A49BD8FC-B9AE-484B-AE63-9BC5AD7FF1C6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ABCDE-5FD9-4396-8A34-C5D0D4AD72B4}" type="pres">
      <dgm:prSet presAssocID="{C150F2C5-F9F9-4F0C-83FD-6230CD182863}" presName="outerSibTrans" presStyleCnt="0"/>
      <dgm:spPr/>
    </dgm:pt>
    <dgm:pt modelId="{BF74336B-C4B0-41D8-8CC6-46EDDFF6F56D}" type="pres">
      <dgm:prSet presAssocID="{CC4C909C-B687-4442-BECD-7456060C161C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CFD09-80CD-45B5-A236-3053B64450E1}" type="pres">
      <dgm:prSet presAssocID="{AE1E4039-970E-4B2E-B18D-AAFA97C7938B}" presName="middleBox" presStyleCnt="0"/>
      <dgm:spPr/>
    </dgm:pt>
    <dgm:pt modelId="{1C20F1C2-B1F8-4462-90B0-1E9B2C407F13}" type="pres">
      <dgm:prSet presAssocID="{AE1E4039-970E-4B2E-B18D-AAFA97C7938B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380FA215-4870-4320-BCA9-9FB9D77E009D}" type="pres">
      <dgm:prSet presAssocID="{AE1E4039-970E-4B2E-B18D-AAFA97C7938B}" presName="middleBoxChildren" presStyleCnt="0"/>
      <dgm:spPr/>
    </dgm:pt>
    <dgm:pt modelId="{EC233B98-2AD7-4B5C-B61D-08EEA54C1E14}" type="pres">
      <dgm:prSet presAssocID="{6214D402-C13A-474F-A3FC-B9217846AF3A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1AB1D-7FB6-47DB-99F5-6FFFA8D5D154}" type="pres">
      <dgm:prSet presAssocID="{2101147E-2E72-4233-ABAC-E3C9876604AE}" presName="middleSibTrans" presStyleCnt="0"/>
      <dgm:spPr/>
    </dgm:pt>
    <dgm:pt modelId="{13565B60-4339-4596-B6D4-3906AD04134C}" type="pres">
      <dgm:prSet presAssocID="{4FFFDA67-F0ED-4E05-8E87-B9143E802C5A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B5D99-CA88-4553-94D0-7D9A1F7CBEE7}" type="pres">
      <dgm:prSet presAssocID="{AE1E4039-970E-4B2E-B18D-AAFA97C7938B}" presName="centerBox" presStyleCnt="0"/>
      <dgm:spPr/>
    </dgm:pt>
    <dgm:pt modelId="{26EA3E7A-0A3F-46FF-9187-52873873F17B}" type="pres">
      <dgm:prSet presAssocID="{AE1E4039-970E-4B2E-B18D-AAFA97C7938B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A0EC4B8A-8DB8-4551-9D6C-A21513942932}" type="pres">
      <dgm:prSet presAssocID="{AE1E4039-970E-4B2E-B18D-AAFA97C7938B}" presName="centerBoxChildren" presStyleCnt="0"/>
      <dgm:spPr/>
    </dgm:pt>
    <dgm:pt modelId="{9EAC5F25-E408-4363-A26B-19E86C0F70A1}" type="pres">
      <dgm:prSet presAssocID="{6CBAEB3C-F7EA-445F-9E99-85FA7BC8A21D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C0165-1D6E-43EE-8E31-40F9AE717FE0}" type="pres">
      <dgm:prSet presAssocID="{E5235EEF-B655-477D-BC05-81CFB81AA439}" presName="centerSibTrans" presStyleCnt="0"/>
      <dgm:spPr/>
    </dgm:pt>
    <dgm:pt modelId="{3207ACD1-9A93-428F-981D-48B8438C5E61}" type="pres">
      <dgm:prSet presAssocID="{E7BF690C-F4A8-4E9E-8975-E606D8DE75B0}" presName="cChild" presStyleLbl="fgAcc1" presStyleIdx="5" presStyleCnt="6" custLinFactNeighborX="56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0C4F5-A673-476E-84F6-35C58C762D16}" type="presOf" srcId="{A49BD8FC-B9AE-484B-AE63-9BC5AD7FF1C6}" destId="{D511D9BF-6D10-4694-8C80-8A972D9C11D7}" srcOrd="0" destOrd="0" presId="urn:microsoft.com/office/officeart/2005/8/layout/target2"/>
    <dgm:cxn modelId="{5A6DF0E1-5E67-47F8-A63D-221C6DAFF625}" srcId="{AE1E4039-970E-4B2E-B18D-AAFA97C7938B}" destId="{2B713CCE-D26A-432A-A9D5-773A36AE7850}" srcOrd="1" destOrd="0" parTransId="{FFFCFA8B-DED0-42E4-A2E7-025EF8802A1C}" sibTransId="{C28C5C05-5FDA-4C6B-9429-8AAC9E53BC41}"/>
    <dgm:cxn modelId="{46427C3F-CBF8-4AEF-A610-28FD57DC251A}" srcId="{2B713CCE-D26A-432A-A9D5-773A36AE7850}" destId="{6214D402-C13A-474F-A3FC-B9217846AF3A}" srcOrd="0" destOrd="0" parTransId="{B6207A8F-7AD2-423C-A1E8-496A6482D3F6}" sibTransId="{2101147E-2E72-4233-ABAC-E3C9876604AE}"/>
    <dgm:cxn modelId="{DA298BC5-F9DF-4C70-817F-FC7EFE53F772}" type="presOf" srcId="{6214D402-C13A-474F-A3FC-B9217846AF3A}" destId="{EC233B98-2AD7-4B5C-B61D-08EEA54C1E14}" srcOrd="0" destOrd="0" presId="urn:microsoft.com/office/officeart/2005/8/layout/target2"/>
    <dgm:cxn modelId="{D12E921A-278C-4A7C-B231-A5B1F6C1EE17}" srcId="{AE1E4039-970E-4B2E-B18D-AAFA97C7938B}" destId="{22462577-7C0D-4CBC-83AE-784739234AE9}" srcOrd="2" destOrd="0" parTransId="{BA798052-AA05-4A3A-A6F4-8BC1060E36E7}" sibTransId="{FFADB404-E9E6-4052-BAAD-BB8C989674B0}"/>
    <dgm:cxn modelId="{AD230C18-317A-4DA7-9E14-F257F5B47249}" type="presOf" srcId="{39C6524A-E997-4304-A3D5-B8CDBC9FA094}" destId="{3A3A9ADF-9693-4207-B1F3-25C6C5CA1068}" srcOrd="0" destOrd="0" presId="urn:microsoft.com/office/officeart/2005/8/layout/target2"/>
    <dgm:cxn modelId="{454197C5-9352-4E9F-8D04-BEA4716FC0A5}" type="presOf" srcId="{4FFFDA67-F0ED-4E05-8E87-B9143E802C5A}" destId="{13565B60-4339-4596-B6D4-3906AD04134C}" srcOrd="0" destOrd="0" presId="urn:microsoft.com/office/officeart/2005/8/layout/target2"/>
    <dgm:cxn modelId="{B98AD8C8-5DED-484A-918A-E98F1A6C4999}" srcId="{2B713CCE-D26A-432A-A9D5-773A36AE7850}" destId="{4FFFDA67-F0ED-4E05-8E87-B9143E802C5A}" srcOrd="1" destOrd="0" parTransId="{0BECA6F8-7949-4328-8159-40391F2D7695}" sibTransId="{6FB4E616-8887-4C5F-8657-ED8D2694DF95}"/>
    <dgm:cxn modelId="{E3D613D1-D363-46A9-AA95-090FED91F118}" type="presOf" srcId="{2B713CCE-D26A-432A-A9D5-773A36AE7850}" destId="{1C20F1C2-B1F8-4462-90B0-1E9B2C407F13}" srcOrd="0" destOrd="0" presId="urn:microsoft.com/office/officeart/2005/8/layout/target2"/>
    <dgm:cxn modelId="{5FB9A413-DE9F-42A8-A54E-6AE10CA73B80}" type="presOf" srcId="{AE1E4039-970E-4B2E-B18D-AAFA97C7938B}" destId="{30660FA7-548C-4032-8DCE-69C85469DFAE}" srcOrd="0" destOrd="0" presId="urn:microsoft.com/office/officeart/2005/8/layout/target2"/>
    <dgm:cxn modelId="{49F3806A-8325-4E48-A62E-B680225CC348}" type="presOf" srcId="{E7BF690C-F4A8-4E9E-8975-E606D8DE75B0}" destId="{3207ACD1-9A93-428F-981D-48B8438C5E61}" srcOrd="0" destOrd="0" presId="urn:microsoft.com/office/officeart/2005/8/layout/target2"/>
    <dgm:cxn modelId="{7B39AECB-6BD4-4AE8-B328-D562A721E7B0}" srcId="{22462577-7C0D-4CBC-83AE-784739234AE9}" destId="{6CBAEB3C-F7EA-445F-9E99-85FA7BC8A21D}" srcOrd="0" destOrd="0" parTransId="{F779468C-0804-4691-B301-9F40183C7EF5}" sibTransId="{E5235EEF-B655-477D-BC05-81CFB81AA439}"/>
    <dgm:cxn modelId="{203E7E14-52BD-4B3F-9EBC-65AE0CDB51C9}" srcId="{AE1E4039-970E-4B2E-B18D-AAFA97C7938B}" destId="{39C6524A-E997-4304-A3D5-B8CDBC9FA094}" srcOrd="0" destOrd="0" parTransId="{CC1E9BCD-5D51-4704-8482-113CB353F864}" sibTransId="{A370E702-2C75-478F-BC90-0CA31C380CA0}"/>
    <dgm:cxn modelId="{5D8637B6-32F7-4432-939B-5CFFAEF03E28}" type="presOf" srcId="{22462577-7C0D-4CBC-83AE-784739234AE9}" destId="{26EA3E7A-0A3F-46FF-9187-52873873F17B}" srcOrd="0" destOrd="0" presId="urn:microsoft.com/office/officeart/2005/8/layout/target2"/>
    <dgm:cxn modelId="{955F82A4-BCC7-4332-824F-265DBFEFCFE1}" type="presOf" srcId="{6CBAEB3C-F7EA-445F-9E99-85FA7BC8A21D}" destId="{9EAC5F25-E408-4363-A26B-19E86C0F70A1}" srcOrd="0" destOrd="0" presId="urn:microsoft.com/office/officeart/2005/8/layout/target2"/>
    <dgm:cxn modelId="{9E762D46-F953-489E-907D-95147492BAFE}" srcId="{39C6524A-E997-4304-A3D5-B8CDBC9FA094}" destId="{A49BD8FC-B9AE-484B-AE63-9BC5AD7FF1C6}" srcOrd="0" destOrd="0" parTransId="{3EDB8ECB-D839-43AB-B122-6CCF1CCD6025}" sibTransId="{C150F2C5-F9F9-4F0C-83FD-6230CD182863}"/>
    <dgm:cxn modelId="{DBF27E8E-2737-4F56-A64E-8563D0B9BC82}" type="presOf" srcId="{CC4C909C-B687-4442-BECD-7456060C161C}" destId="{BF74336B-C4B0-41D8-8CC6-46EDDFF6F56D}" srcOrd="0" destOrd="0" presId="urn:microsoft.com/office/officeart/2005/8/layout/target2"/>
    <dgm:cxn modelId="{1C1827D5-E756-440C-B698-49ED2B217EB7}" srcId="{39C6524A-E997-4304-A3D5-B8CDBC9FA094}" destId="{CC4C909C-B687-4442-BECD-7456060C161C}" srcOrd="1" destOrd="0" parTransId="{2A7923BF-759E-4D40-9AB5-D4ADA8B637EB}" sibTransId="{CE25E988-B695-4705-9AA2-7025045C239D}"/>
    <dgm:cxn modelId="{8AFE5D5B-A51B-4D04-9773-FED702C1B59E}" srcId="{22462577-7C0D-4CBC-83AE-784739234AE9}" destId="{E7BF690C-F4A8-4E9E-8975-E606D8DE75B0}" srcOrd="1" destOrd="0" parTransId="{23D2B7EF-2A63-412A-B508-B039C436CEAF}" sibTransId="{FEF92117-D646-45CF-90C3-1C2BFAACE0DB}"/>
    <dgm:cxn modelId="{D23DFBF0-187C-4AF3-A0A3-931C7682E737}" type="presParOf" srcId="{30660FA7-548C-4032-8DCE-69C85469DFAE}" destId="{3ED24F09-7025-454A-81FC-24716A43107A}" srcOrd="0" destOrd="0" presId="urn:microsoft.com/office/officeart/2005/8/layout/target2"/>
    <dgm:cxn modelId="{7BD7589B-D6CA-4988-B295-C422473E4687}" type="presParOf" srcId="{3ED24F09-7025-454A-81FC-24716A43107A}" destId="{3A3A9ADF-9693-4207-B1F3-25C6C5CA1068}" srcOrd="0" destOrd="0" presId="urn:microsoft.com/office/officeart/2005/8/layout/target2"/>
    <dgm:cxn modelId="{68749E38-457F-420E-8BBB-AC776CF37A61}" type="presParOf" srcId="{3ED24F09-7025-454A-81FC-24716A43107A}" destId="{DAE5A7C7-6E84-4AF3-9DC8-BCED26333951}" srcOrd="1" destOrd="0" presId="urn:microsoft.com/office/officeart/2005/8/layout/target2"/>
    <dgm:cxn modelId="{2765935F-6EBB-4DEF-9B26-2D974FAD3486}" type="presParOf" srcId="{DAE5A7C7-6E84-4AF3-9DC8-BCED26333951}" destId="{D511D9BF-6D10-4694-8C80-8A972D9C11D7}" srcOrd="0" destOrd="0" presId="urn:microsoft.com/office/officeart/2005/8/layout/target2"/>
    <dgm:cxn modelId="{1838E8FE-2FA4-48C7-951B-4021CDD40A19}" type="presParOf" srcId="{DAE5A7C7-6E84-4AF3-9DC8-BCED26333951}" destId="{8B4ABCDE-5FD9-4396-8A34-C5D0D4AD72B4}" srcOrd="1" destOrd="0" presId="urn:microsoft.com/office/officeart/2005/8/layout/target2"/>
    <dgm:cxn modelId="{3F433C1E-5144-464C-AF9F-825DF735D7E6}" type="presParOf" srcId="{DAE5A7C7-6E84-4AF3-9DC8-BCED26333951}" destId="{BF74336B-C4B0-41D8-8CC6-46EDDFF6F56D}" srcOrd="2" destOrd="0" presId="urn:microsoft.com/office/officeart/2005/8/layout/target2"/>
    <dgm:cxn modelId="{AD1244FB-0BAB-47AE-A283-87EB336293E0}" type="presParOf" srcId="{30660FA7-548C-4032-8DCE-69C85469DFAE}" destId="{2D6CFD09-80CD-45B5-A236-3053B64450E1}" srcOrd="1" destOrd="0" presId="urn:microsoft.com/office/officeart/2005/8/layout/target2"/>
    <dgm:cxn modelId="{FC44A2F9-7BE0-4CE0-A10B-1891A0DC479B}" type="presParOf" srcId="{2D6CFD09-80CD-45B5-A236-3053B64450E1}" destId="{1C20F1C2-B1F8-4462-90B0-1E9B2C407F13}" srcOrd="0" destOrd="0" presId="urn:microsoft.com/office/officeart/2005/8/layout/target2"/>
    <dgm:cxn modelId="{23F8D5A3-FB73-49BA-B616-6628FFB54CD4}" type="presParOf" srcId="{2D6CFD09-80CD-45B5-A236-3053B64450E1}" destId="{380FA215-4870-4320-BCA9-9FB9D77E009D}" srcOrd="1" destOrd="0" presId="urn:microsoft.com/office/officeart/2005/8/layout/target2"/>
    <dgm:cxn modelId="{FC5738BB-C092-457A-8D8D-72BA13620731}" type="presParOf" srcId="{380FA215-4870-4320-BCA9-9FB9D77E009D}" destId="{EC233B98-2AD7-4B5C-B61D-08EEA54C1E14}" srcOrd="0" destOrd="0" presId="urn:microsoft.com/office/officeart/2005/8/layout/target2"/>
    <dgm:cxn modelId="{7D84297D-68BB-4348-8123-7D7662C6D507}" type="presParOf" srcId="{380FA215-4870-4320-BCA9-9FB9D77E009D}" destId="{3E21AB1D-7FB6-47DB-99F5-6FFFA8D5D154}" srcOrd="1" destOrd="0" presId="urn:microsoft.com/office/officeart/2005/8/layout/target2"/>
    <dgm:cxn modelId="{10798A0F-227A-4021-A3D6-37605C7B3BCC}" type="presParOf" srcId="{380FA215-4870-4320-BCA9-9FB9D77E009D}" destId="{13565B60-4339-4596-B6D4-3906AD04134C}" srcOrd="2" destOrd="0" presId="urn:microsoft.com/office/officeart/2005/8/layout/target2"/>
    <dgm:cxn modelId="{E4FFA13F-E3D2-4729-B3E3-FA90C57A93E2}" type="presParOf" srcId="{30660FA7-548C-4032-8DCE-69C85469DFAE}" destId="{194B5D99-CA88-4553-94D0-7D9A1F7CBEE7}" srcOrd="2" destOrd="0" presId="urn:microsoft.com/office/officeart/2005/8/layout/target2"/>
    <dgm:cxn modelId="{7184E0DF-41F7-4F04-A533-C8962AAF16FE}" type="presParOf" srcId="{194B5D99-CA88-4553-94D0-7D9A1F7CBEE7}" destId="{26EA3E7A-0A3F-46FF-9187-52873873F17B}" srcOrd="0" destOrd="0" presId="urn:microsoft.com/office/officeart/2005/8/layout/target2"/>
    <dgm:cxn modelId="{018A7BC9-909D-4C1C-968F-C6C83542036B}" type="presParOf" srcId="{194B5D99-CA88-4553-94D0-7D9A1F7CBEE7}" destId="{A0EC4B8A-8DB8-4551-9D6C-A21513942932}" srcOrd="1" destOrd="0" presId="urn:microsoft.com/office/officeart/2005/8/layout/target2"/>
    <dgm:cxn modelId="{233EAD16-78DC-43FF-99F2-6C6BBDE47F96}" type="presParOf" srcId="{A0EC4B8A-8DB8-4551-9D6C-A21513942932}" destId="{9EAC5F25-E408-4363-A26B-19E86C0F70A1}" srcOrd="0" destOrd="0" presId="urn:microsoft.com/office/officeart/2005/8/layout/target2"/>
    <dgm:cxn modelId="{9D2791EC-0842-4994-9BBE-E3170B464306}" type="presParOf" srcId="{A0EC4B8A-8DB8-4551-9D6C-A21513942932}" destId="{EF4C0165-1D6E-43EE-8E31-40F9AE717FE0}" srcOrd="1" destOrd="0" presId="urn:microsoft.com/office/officeart/2005/8/layout/target2"/>
    <dgm:cxn modelId="{EA26F0F5-61A1-416C-B57E-573A2BC0D6E2}" type="presParOf" srcId="{A0EC4B8A-8DB8-4551-9D6C-A21513942932}" destId="{3207ACD1-9A93-428F-981D-48B8438C5E61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081FD-1484-4859-9216-7ACB9FDDADFA}">
      <dsp:nvSpPr>
        <dsp:cNvPr id="0" name=""/>
        <dsp:cNvSpPr/>
      </dsp:nvSpPr>
      <dsp:spPr>
        <a:xfrm>
          <a:off x="646415" y="1371599"/>
          <a:ext cx="4114800" cy="411480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11AA8-CFA4-40CE-877F-488C991A65CB}">
      <dsp:nvSpPr>
        <dsp:cNvPr id="0" name=""/>
        <dsp:cNvSpPr/>
      </dsp:nvSpPr>
      <dsp:spPr>
        <a:xfrm>
          <a:off x="1469375" y="2194559"/>
          <a:ext cx="2468880" cy="246888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EAA0D-302C-4551-AAAA-F429D4DDE37B}">
      <dsp:nvSpPr>
        <dsp:cNvPr id="0" name=""/>
        <dsp:cNvSpPr/>
      </dsp:nvSpPr>
      <dsp:spPr>
        <a:xfrm>
          <a:off x="2292335" y="3017519"/>
          <a:ext cx="822960" cy="82296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240DD-1686-4026-9517-68C478559169}">
      <dsp:nvSpPr>
        <dsp:cNvPr id="0" name=""/>
        <dsp:cNvSpPr/>
      </dsp:nvSpPr>
      <dsp:spPr>
        <a:xfrm>
          <a:off x="5596105" y="0"/>
          <a:ext cx="3166894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Why:  </a:t>
          </a:r>
          <a:r>
            <a:rPr lang="en-US" sz="2700" b="1" kern="1200" dirty="0"/>
            <a:t>Increase slope of developmental trajectories</a:t>
          </a:r>
        </a:p>
      </dsp:txBody>
      <dsp:txXfrm>
        <a:off x="5596105" y="0"/>
        <a:ext cx="3166894" cy="1200150"/>
      </dsp:txXfrm>
    </dsp:sp>
    <dsp:sp modelId="{77765322-83A1-4245-B133-1CDD5CE88048}">
      <dsp:nvSpPr>
        <dsp:cNvPr id="0" name=""/>
        <dsp:cNvSpPr/>
      </dsp:nvSpPr>
      <dsp:spPr>
        <a:xfrm>
          <a:off x="4932665" y="600074"/>
          <a:ext cx="514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7C163-43CF-4037-A651-3A19879B3FA5}">
      <dsp:nvSpPr>
        <dsp:cNvPr id="0" name=""/>
        <dsp:cNvSpPr/>
      </dsp:nvSpPr>
      <dsp:spPr>
        <a:xfrm rot="5400000">
          <a:off x="2403092" y="901484"/>
          <a:ext cx="2828239" cy="222679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9E1DF-1A2A-489D-9C38-E918CDC22027}">
      <dsp:nvSpPr>
        <dsp:cNvPr id="0" name=""/>
        <dsp:cNvSpPr/>
      </dsp:nvSpPr>
      <dsp:spPr>
        <a:xfrm>
          <a:off x="5617708" y="1200149"/>
          <a:ext cx="3145291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How:  </a:t>
          </a:r>
          <a:r>
            <a:rPr lang="en-US" sz="2700" b="1" kern="1200" dirty="0"/>
            <a:t>Do it right!  </a:t>
          </a:r>
          <a:r>
            <a:rPr lang="en-US" sz="2700" b="1" kern="1200" dirty="0" smtClean="0"/>
            <a:t>   Do </a:t>
          </a:r>
          <a:r>
            <a:rPr lang="en-US" sz="2700" b="1" kern="1200" dirty="0"/>
            <a:t>it Well!</a:t>
          </a:r>
        </a:p>
      </dsp:txBody>
      <dsp:txXfrm>
        <a:off x="5617708" y="1200149"/>
        <a:ext cx="3145291" cy="1200150"/>
      </dsp:txXfrm>
    </dsp:sp>
    <dsp:sp modelId="{7BC82CA2-9000-4079-A2C5-F8D2EDBD6894}">
      <dsp:nvSpPr>
        <dsp:cNvPr id="0" name=""/>
        <dsp:cNvSpPr/>
      </dsp:nvSpPr>
      <dsp:spPr>
        <a:xfrm>
          <a:off x="4932665" y="1800224"/>
          <a:ext cx="514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3468D-2E9D-4555-A5C0-56B00C82F2D4}">
      <dsp:nvSpPr>
        <dsp:cNvPr id="0" name=""/>
        <dsp:cNvSpPr/>
      </dsp:nvSpPr>
      <dsp:spPr>
        <a:xfrm rot="5400000">
          <a:off x="3010162" y="2082911"/>
          <a:ext cx="2203886" cy="16370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58220-3799-4E96-B74F-1704DEF58C94}">
      <dsp:nvSpPr>
        <dsp:cNvPr id="0" name=""/>
        <dsp:cNvSpPr/>
      </dsp:nvSpPr>
      <dsp:spPr>
        <a:xfrm>
          <a:off x="5262765" y="2102512"/>
          <a:ext cx="3281738" cy="28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What:  </a:t>
          </a:r>
          <a:r>
            <a:rPr lang="en-US" sz="2700" b="1" kern="1200" dirty="0" smtClean="0"/>
            <a:t>Components </a:t>
          </a:r>
          <a:r>
            <a:rPr lang="en-US" sz="2700" b="1" kern="1200" dirty="0"/>
            <a:t>of </a:t>
          </a:r>
          <a:r>
            <a:rPr lang="en-US" sz="2700" b="1" kern="1200" dirty="0" smtClean="0"/>
            <a:t>Quality</a:t>
          </a:r>
          <a:endParaRPr lang="en-US" sz="2700" b="1" kern="1200" dirty="0"/>
        </a:p>
      </dsp:txBody>
      <dsp:txXfrm>
        <a:off x="5262765" y="2102512"/>
        <a:ext cx="3281738" cy="2806370"/>
      </dsp:txXfrm>
    </dsp:sp>
    <dsp:sp modelId="{4E627515-EF36-4F5D-9503-000CD6E54B0F}">
      <dsp:nvSpPr>
        <dsp:cNvPr id="0" name=""/>
        <dsp:cNvSpPr/>
      </dsp:nvSpPr>
      <dsp:spPr>
        <a:xfrm>
          <a:off x="4932665" y="3000375"/>
          <a:ext cx="514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FD103-4DCA-4222-A11A-EC4F951BADD4}">
      <dsp:nvSpPr>
        <dsp:cNvPr id="0" name=""/>
        <dsp:cNvSpPr/>
      </dsp:nvSpPr>
      <dsp:spPr>
        <a:xfrm rot="5400000">
          <a:off x="3617986" y="3263379"/>
          <a:ext cx="1574596" cy="104721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954D2-0E9A-4808-928C-34A3F08945C0}">
      <dsp:nvSpPr>
        <dsp:cNvPr id="0" name=""/>
        <dsp:cNvSpPr/>
      </dsp:nvSpPr>
      <dsp:spPr>
        <a:xfrm rot="5400000">
          <a:off x="1152065" y="1380324"/>
          <a:ext cx="1220777" cy="13898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B028D-854F-4459-92EA-AA562130AFC1}">
      <dsp:nvSpPr>
        <dsp:cNvPr id="0" name=""/>
        <dsp:cNvSpPr/>
      </dsp:nvSpPr>
      <dsp:spPr>
        <a:xfrm>
          <a:off x="828633" y="27067"/>
          <a:ext cx="2055070" cy="143848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Quality Program</a:t>
          </a:r>
          <a:endParaRPr lang="en-US" sz="3100" kern="1200" dirty="0"/>
        </a:p>
      </dsp:txBody>
      <dsp:txXfrm>
        <a:off x="898867" y="97301"/>
        <a:ext cx="1914602" cy="1298014"/>
      </dsp:txXfrm>
    </dsp:sp>
    <dsp:sp modelId="{962D6339-5BD6-45D2-950A-4CEFD5983B08}">
      <dsp:nvSpPr>
        <dsp:cNvPr id="0" name=""/>
        <dsp:cNvSpPr/>
      </dsp:nvSpPr>
      <dsp:spPr>
        <a:xfrm>
          <a:off x="2924172" y="65620"/>
          <a:ext cx="2536158" cy="127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Program uses implementation science to ensure the implementation of effective teaching practices </a:t>
          </a:r>
          <a:endParaRPr lang="en-US" sz="1800" kern="1200" dirty="0"/>
        </a:p>
      </dsp:txBody>
      <dsp:txXfrm>
        <a:off x="2924172" y="65620"/>
        <a:ext cx="2536158" cy="1278095"/>
      </dsp:txXfrm>
    </dsp:sp>
    <dsp:sp modelId="{7E66AE21-D5D3-4668-8527-A5F83AEA0C88}">
      <dsp:nvSpPr>
        <dsp:cNvPr id="0" name=""/>
        <dsp:cNvSpPr/>
      </dsp:nvSpPr>
      <dsp:spPr>
        <a:xfrm rot="5400000">
          <a:off x="3105896" y="2996214"/>
          <a:ext cx="1220777" cy="13898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12E65-D829-4310-972F-B6635D42501F}">
      <dsp:nvSpPr>
        <dsp:cNvPr id="0" name=""/>
        <dsp:cNvSpPr/>
      </dsp:nvSpPr>
      <dsp:spPr>
        <a:xfrm>
          <a:off x="2782464" y="1642958"/>
          <a:ext cx="2055070" cy="143848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Effective Practices</a:t>
          </a:r>
          <a:endParaRPr lang="en-US" sz="3100" kern="1200" dirty="0"/>
        </a:p>
      </dsp:txBody>
      <dsp:txXfrm>
        <a:off x="2852698" y="1713192"/>
        <a:ext cx="1914602" cy="1298014"/>
      </dsp:txXfrm>
    </dsp:sp>
    <dsp:sp modelId="{03BAD3B8-C2D9-47F9-8AE2-44222CA59115}">
      <dsp:nvSpPr>
        <dsp:cNvPr id="0" name=""/>
        <dsp:cNvSpPr/>
      </dsp:nvSpPr>
      <dsp:spPr>
        <a:xfrm>
          <a:off x="4892680" y="1837271"/>
          <a:ext cx="1942299" cy="116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Using</a:t>
          </a:r>
          <a:r>
            <a:rPr lang="en-US" sz="1800" kern="1200" baseline="0" dirty="0" smtClean="0"/>
            <a:t> Recommended Practices to Promote Child Engagement</a:t>
          </a:r>
          <a:endParaRPr lang="en-US" sz="1800" kern="1200" dirty="0"/>
        </a:p>
      </dsp:txBody>
      <dsp:txXfrm>
        <a:off x="4892680" y="1837271"/>
        <a:ext cx="1942299" cy="1162645"/>
      </dsp:txXfrm>
    </dsp:sp>
    <dsp:sp modelId="{330498BC-2D5B-40C7-A3E1-12C316DE19C5}">
      <dsp:nvSpPr>
        <dsp:cNvPr id="0" name=""/>
        <dsp:cNvSpPr/>
      </dsp:nvSpPr>
      <dsp:spPr>
        <a:xfrm>
          <a:off x="4736295" y="3258849"/>
          <a:ext cx="2055070" cy="143848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Child</a:t>
          </a:r>
          <a:r>
            <a:rPr lang="en-US" sz="3100" kern="1200" baseline="0" dirty="0" smtClean="0"/>
            <a:t> Outcomes</a:t>
          </a:r>
          <a:endParaRPr lang="en-US" sz="3100" kern="1200" dirty="0"/>
        </a:p>
      </dsp:txBody>
      <dsp:txXfrm>
        <a:off x="4806529" y="3329083"/>
        <a:ext cx="1914602" cy="1298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768F4-0BC2-457D-9ACE-B77DA4CB7EF6}">
      <dsp:nvSpPr>
        <dsp:cNvPr id="0" name=""/>
        <dsp:cNvSpPr/>
      </dsp:nvSpPr>
      <dsp:spPr>
        <a:xfrm>
          <a:off x="1449038" y="130016"/>
          <a:ext cx="2580322" cy="89611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1A998-E973-4629-B832-94787D0292EA}">
      <dsp:nvSpPr>
        <dsp:cNvPr id="0" name=""/>
        <dsp:cNvSpPr/>
      </dsp:nvSpPr>
      <dsp:spPr>
        <a:xfrm>
          <a:off x="2493168" y="2423160"/>
          <a:ext cx="500062" cy="320040"/>
        </a:xfrm>
        <a:prstGeom prst="down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00996-C9B6-4B98-8255-47E50F0716F5}">
      <dsp:nvSpPr>
        <dsp:cNvPr id="0" name=""/>
        <dsp:cNvSpPr/>
      </dsp:nvSpPr>
      <dsp:spPr>
        <a:xfrm>
          <a:off x="1219201" y="2580322"/>
          <a:ext cx="3047996" cy="60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STATE LEADERSHIP TEAM</a:t>
          </a:r>
        </a:p>
      </dsp:txBody>
      <dsp:txXfrm>
        <a:off x="1219201" y="2580322"/>
        <a:ext cx="3047996" cy="600075"/>
      </dsp:txXfrm>
    </dsp:sp>
    <dsp:sp modelId="{F399EBB2-48F4-4F01-A247-1F69A67C3ED8}">
      <dsp:nvSpPr>
        <dsp:cNvPr id="0" name=""/>
        <dsp:cNvSpPr/>
      </dsp:nvSpPr>
      <dsp:spPr>
        <a:xfrm>
          <a:off x="2387155" y="1095336"/>
          <a:ext cx="900112" cy="900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tx1"/>
              </a:solidFill>
            </a:rPr>
            <a:t>Member specific </a:t>
          </a:r>
          <a:r>
            <a:rPr lang="en-US" sz="1050" kern="1200" dirty="0" smtClean="0">
              <a:solidFill>
                <a:schemeClr val="tx1"/>
              </a:solidFill>
            </a:rPr>
            <a:t>invitation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2518973" y="1227154"/>
        <a:ext cx="636476" cy="636476"/>
      </dsp:txXfrm>
    </dsp:sp>
    <dsp:sp modelId="{8C1F3E8A-C983-4554-A06D-60C9C8CFCE66}">
      <dsp:nvSpPr>
        <dsp:cNvPr id="0" name=""/>
        <dsp:cNvSpPr/>
      </dsp:nvSpPr>
      <dsp:spPr>
        <a:xfrm>
          <a:off x="1743075" y="420052"/>
          <a:ext cx="900112" cy="90011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tx1"/>
              </a:solidFill>
            </a:rPr>
            <a:t>Member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tx1"/>
              </a:solidFill>
            </a:rPr>
            <a:t>specific innovation</a:t>
          </a:r>
        </a:p>
      </dsp:txBody>
      <dsp:txXfrm>
        <a:off x="1874893" y="551870"/>
        <a:ext cx="636476" cy="636476"/>
      </dsp:txXfrm>
    </dsp:sp>
    <dsp:sp modelId="{D727BC9C-2A3F-4EBF-A1D2-93DAF311D51E}">
      <dsp:nvSpPr>
        <dsp:cNvPr id="0" name=""/>
        <dsp:cNvSpPr/>
      </dsp:nvSpPr>
      <dsp:spPr>
        <a:xfrm>
          <a:off x="2663190" y="202425"/>
          <a:ext cx="900112" cy="90011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tx1"/>
              </a:solidFill>
            </a:rPr>
            <a:t>Member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tx1"/>
              </a:solidFill>
            </a:rPr>
            <a:t>specific resource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795008" y="334243"/>
        <a:ext cx="636476" cy="636476"/>
      </dsp:txXfrm>
    </dsp:sp>
    <dsp:sp modelId="{2332CFCF-8101-4887-8D31-B79590DE4E31}">
      <dsp:nvSpPr>
        <dsp:cNvPr id="0" name=""/>
        <dsp:cNvSpPr/>
      </dsp:nvSpPr>
      <dsp:spPr>
        <a:xfrm>
          <a:off x="1343025" y="76211"/>
          <a:ext cx="2800350" cy="22402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2CE15-703E-4840-A052-4D2D3087954A}">
      <dsp:nvSpPr>
        <dsp:cNvPr id="0" name=""/>
        <dsp:cNvSpPr/>
      </dsp:nvSpPr>
      <dsp:spPr>
        <a:xfrm>
          <a:off x="1449038" y="96202"/>
          <a:ext cx="2580322" cy="896112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B455F-BEDA-4DD4-9A2A-8A7523563503}">
      <dsp:nvSpPr>
        <dsp:cNvPr id="0" name=""/>
        <dsp:cNvSpPr/>
      </dsp:nvSpPr>
      <dsp:spPr>
        <a:xfrm>
          <a:off x="2493168" y="2290476"/>
          <a:ext cx="500062" cy="320040"/>
        </a:xfrm>
        <a:prstGeom prst="down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A822D-82C0-425A-96E7-0DA48ECA6398}">
      <dsp:nvSpPr>
        <dsp:cNvPr id="0" name=""/>
        <dsp:cNvSpPr/>
      </dsp:nvSpPr>
      <dsp:spPr>
        <a:xfrm>
          <a:off x="1066794" y="2478879"/>
          <a:ext cx="3352811" cy="735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Cross sector work for young children (Infants to age 5)</a:t>
          </a:r>
        </a:p>
      </dsp:txBody>
      <dsp:txXfrm>
        <a:off x="1066794" y="2478879"/>
        <a:ext cx="3352811" cy="735331"/>
      </dsp:txXfrm>
    </dsp:sp>
    <dsp:sp modelId="{E2CCE410-6E6F-4A6E-930E-E04F824A0A18}">
      <dsp:nvSpPr>
        <dsp:cNvPr id="0" name=""/>
        <dsp:cNvSpPr/>
      </dsp:nvSpPr>
      <dsp:spPr>
        <a:xfrm>
          <a:off x="2387155" y="1242463"/>
          <a:ext cx="900112" cy="900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tx1"/>
              </a:solidFill>
            </a:rPr>
            <a:t>Member selected </a:t>
          </a:r>
          <a:r>
            <a:rPr lang="en-US" sz="900" kern="1200" dirty="0" smtClean="0">
              <a:solidFill>
                <a:schemeClr val="tx1"/>
              </a:solidFill>
            </a:rPr>
            <a:t>commitment participation 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518973" y="1374281"/>
        <a:ext cx="636476" cy="636476"/>
      </dsp:txXfrm>
    </dsp:sp>
    <dsp:sp modelId="{EB1C0718-A5B3-4BBB-AF25-991A0CC94BDC}">
      <dsp:nvSpPr>
        <dsp:cNvPr id="0" name=""/>
        <dsp:cNvSpPr/>
      </dsp:nvSpPr>
      <dsp:spPr>
        <a:xfrm>
          <a:off x="1743075" y="662410"/>
          <a:ext cx="900112" cy="90011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tx1"/>
              </a:solidFill>
            </a:rPr>
            <a:t>Member selected work- leadership</a:t>
          </a:r>
        </a:p>
      </dsp:txBody>
      <dsp:txXfrm>
        <a:off x="1874893" y="794228"/>
        <a:ext cx="636476" cy="636476"/>
      </dsp:txXfrm>
    </dsp:sp>
    <dsp:sp modelId="{F91E267E-EE8F-4FE5-8C05-840CF0A99616}">
      <dsp:nvSpPr>
        <dsp:cNvPr id="0" name=""/>
        <dsp:cNvSpPr/>
      </dsp:nvSpPr>
      <dsp:spPr>
        <a:xfrm>
          <a:off x="2514603" y="341891"/>
          <a:ext cx="936306" cy="102971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Member selected </a:t>
          </a:r>
          <a:r>
            <a:rPr lang="en-US" sz="1000" kern="1200" dirty="0" smtClean="0">
              <a:solidFill>
                <a:schemeClr val="tx1"/>
              </a:solidFill>
            </a:rPr>
            <a:t>opportunity/share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651722" y="492689"/>
        <a:ext cx="662068" cy="728114"/>
      </dsp:txXfrm>
    </dsp:sp>
    <dsp:sp modelId="{3353A6B5-A2D3-4A1D-BBE9-E0ABAA8C469F}">
      <dsp:nvSpPr>
        <dsp:cNvPr id="0" name=""/>
        <dsp:cNvSpPr/>
      </dsp:nvSpPr>
      <dsp:spPr>
        <a:xfrm>
          <a:off x="1343025" y="-13811"/>
          <a:ext cx="2800350" cy="2240280"/>
        </a:xfrm>
        <a:prstGeom prst="funnel">
          <a:avLst/>
        </a:prstGeom>
        <a:noFill/>
        <a:ln w="9525" cap="flat" cmpd="sng" algn="ctr">
          <a:solidFill>
            <a:srgbClr val="002060"/>
          </a:solidFill>
          <a:prstDash val="solid"/>
        </a:ln>
        <a:effectLst/>
        <a:scene3d>
          <a:camera prst="orthographicFront">
            <a:rot lat="10200000" lon="0" rev="0"/>
          </a:camera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A1ED6-09C1-4FE7-9CC9-AD920C86C007}">
      <dsp:nvSpPr>
        <dsp:cNvPr id="0" name=""/>
        <dsp:cNvSpPr/>
      </dsp:nvSpPr>
      <dsp:spPr>
        <a:xfrm>
          <a:off x="645794" y="0"/>
          <a:ext cx="7319010" cy="4953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0084F-54A4-4917-9DDD-D7DA57F81AF7}">
      <dsp:nvSpPr>
        <dsp:cNvPr id="0" name=""/>
        <dsp:cNvSpPr/>
      </dsp:nvSpPr>
      <dsp:spPr>
        <a:xfrm>
          <a:off x="9249" y="1485900"/>
          <a:ext cx="2771536" cy="198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 support you to guide implementation programs</a:t>
          </a:r>
          <a:endParaRPr lang="en-US" sz="1800" kern="1200" dirty="0"/>
        </a:p>
      </dsp:txBody>
      <dsp:txXfrm>
        <a:off x="105963" y="1582614"/>
        <a:ext cx="2578108" cy="1787772"/>
      </dsp:txXfrm>
    </dsp:sp>
    <dsp:sp modelId="{8B6B2794-FEC9-48F8-807E-696212B1B91A}">
      <dsp:nvSpPr>
        <dsp:cNvPr id="0" name=""/>
        <dsp:cNvSpPr/>
      </dsp:nvSpPr>
      <dsp:spPr>
        <a:xfrm>
          <a:off x="2919531" y="1485900"/>
          <a:ext cx="2771536" cy="198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You support programs to implement with fidelity</a:t>
          </a:r>
          <a:endParaRPr lang="en-US" sz="1800" kern="1200" dirty="0"/>
        </a:p>
      </dsp:txBody>
      <dsp:txXfrm>
        <a:off x="3016245" y="1582614"/>
        <a:ext cx="2578108" cy="1787772"/>
      </dsp:txXfrm>
    </dsp:sp>
    <dsp:sp modelId="{939097FE-8D82-492B-83D6-129B36F99AC1}">
      <dsp:nvSpPr>
        <dsp:cNvPr id="0" name=""/>
        <dsp:cNvSpPr/>
      </dsp:nvSpPr>
      <dsp:spPr>
        <a:xfrm>
          <a:off x="5702840" y="1454953"/>
          <a:ext cx="2771536" cy="198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You assist your state with scale-up by training and coaching new external coaches, trainers, and implementation programs </a:t>
          </a:r>
          <a:endParaRPr lang="en-US" sz="1800" kern="1200" dirty="0"/>
        </a:p>
      </dsp:txBody>
      <dsp:txXfrm>
        <a:off x="5799554" y="1551667"/>
        <a:ext cx="2578108" cy="1787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4E5-DC5D-49A2-A626-A4DA1A5D2B52}">
      <dsp:nvSpPr>
        <dsp:cNvPr id="0" name=""/>
        <dsp:cNvSpPr/>
      </dsp:nvSpPr>
      <dsp:spPr>
        <a:xfrm>
          <a:off x="3249407" y="-152387"/>
          <a:ext cx="1845884" cy="14760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Leadership Team</a:t>
          </a:r>
          <a:endParaRPr lang="en-US" sz="1700" kern="1200" dirty="0"/>
        </a:p>
      </dsp:txBody>
      <dsp:txXfrm>
        <a:off x="3321461" y="-80333"/>
        <a:ext cx="1701776" cy="1331930"/>
      </dsp:txXfrm>
    </dsp:sp>
    <dsp:sp modelId="{1B962461-0055-48CF-857D-2A8F39FF2842}">
      <dsp:nvSpPr>
        <dsp:cNvPr id="0" name=""/>
        <dsp:cNvSpPr/>
      </dsp:nvSpPr>
      <dsp:spPr>
        <a:xfrm>
          <a:off x="1871581" y="726824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3360642" y="41458"/>
              </a:moveTo>
              <a:arcTo wR="2874223" hR="2874223" stAng="16784601" swAng="49868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BB908-A02E-492A-8F10-C7C938FB9F43}">
      <dsp:nvSpPr>
        <dsp:cNvPr id="0" name=""/>
        <dsp:cNvSpPr/>
      </dsp:nvSpPr>
      <dsp:spPr>
        <a:xfrm>
          <a:off x="5548207" y="914399"/>
          <a:ext cx="1968405" cy="14292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Family Engagement</a:t>
          </a:r>
          <a:endParaRPr lang="en-US" sz="1700" kern="1200" dirty="0"/>
        </a:p>
      </dsp:txBody>
      <dsp:txXfrm>
        <a:off x="5617976" y="984168"/>
        <a:ext cx="1828867" cy="1289689"/>
      </dsp:txXfrm>
    </dsp:sp>
    <dsp:sp modelId="{83C33A59-36E9-4DAB-92B0-CAFF8C946643}">
      <dsp:nvSpPr>
        <dsp:cNvPr id="0" name=""/>
        <dsp:cNvSpPr/>
      </dsp:nvSpPr>
      <dsp:spPr>
        <a:xfrm>
          <a:off x="1254347" y="122486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5693547" y="2315144"/>
              </a:moveTo>
              <a:arcTo wR="2874223" hR="2874223" stAng="20927017" swAng="34575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BFAD3-8BBD-402F-9799-A50D52498197}">
      <dsp:nvSpPr>
        <dsp:cNvPr id="0" name=""/>
        <dsp:cNvSpPr/>
      </dsp:nvSpPr>
      <dsp:spPr>
        <a:xfrm>
          <a:off x="5945724" y="2819401"/>
          <a:ext cx="2222337" cy="13831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Program-Wide Implementation</a:t>
          </a:r>
          <a:endParaRPr lang="en-US" sz="1700" kern="1200" dirty="0"/>
        </a:p>
      </dsp:txBody>
      <dsp:txXfrm>
        <a:off x="6013245" y="2886922"/>
        <a:ext cx="2087295" cy="1248140"/>
      </dsp:txXfrm>
    </dsp:sp>
    <dsp:sp modelId="{DAE3431E-BBB5-41CA-B21F-53C019A347FB}">
      <dsp:nvSpPr>
        <dsp:cNvPr id="0" name=""/>
        <dsp:cNvSpPr/>
      </dsp:nvSpPr>
      <dsp:spPr>
        <a:xfrm>
          <a:off x="1359677" y="386174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5529730" y="3973968"/>
              </a:moveTo>
              <a:arcTo wR="2874223" hR="2874223" stAng="1349777" swAng="60857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5F20B-C827-46A5-983D-BCFF178250EA}">
      <dsp:nvSpPr>
        <dsp:cNvPr id="0" name=""/>
        <dsp:cNvSpPr/>
      </dsp:nvSpPr>
      <dsp:spPr>
        <a:xfrm>
          <a:off x="4783955" y="4949815"/>
          <a:ext cx="2354026" cy="13472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Supports for Practice Implementation</a:t>
          </a:r>
          <a:endParaRPr lang="en-US" sz="1700" kern="1200" dirty="0"/>
        </a:p>
      </dsp:txBody>
      <dsp:txXfrm>
        <a:off x="4849724" y="5015584"/>
        <a:ext cx="2222488" cy="1215755"/>
      </dsp:txXfrm>
    </dsp:sp>
    <dsp:sp modelId="{6F5D424F-0479-44FF-BC03-AF78824EED98}">
      <dsp:nvSpPr>
        <dsp:cNvPr id="0" name=""/>
        <dsp:cNvSpPr/>
      </dsp:nvSpPr>
      <dsp:spPr>
        <a:xfrm>
          <a:off x="2530451" y="518639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2121700" y="5648186"/>
              </a:moveTo>
              <a:arcTo wR="2874223" hR="2874223" stAng="6310677" swAng="48899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76BDA-068D-4F5B-8E0D-2EF2F5D59A8A}">
      <dsp:nvSpPr>
        <dsp:cNvPr id="0" name=""/>
        <dsp:cNvSpPr/>
      </dsp:nvSpPr>
      <dsp:spPr>
        <a:xfrm>
          <a:off x="1431305" y="4938490"/>
          <a:ext cx="2711863" cy="12887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Systems to Identify and Respond to Individual Child Needs</a:t>
          </a:r>
          <a:endParaRPr lang="en-US" sz="1700" kern="1200" dirty="0"/>
        </a:p>
      </dsp:txBody>
      <dsp:txXfrm>
        <a:off x="1494218" y="5001403"/>
        <a:ext cx="2586037" cy="1162949"/>
      </dsp:txXfrm>
    </dsp:sp>
    <dsp:sp modelId="{C5927C8D-77DB-4F1F-B128-F545D3661EE7}">
      <dsp:nvSpPr>
        <dsp:cNvPr id="0" name=""/>
        <dsp:cNvSpPr/>
      </dsp:nvSpPr>
      <dsp:spPr>
        <a:xfrm>
          <a:off x="887198" y="-274974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1036374" y="5084081"/>
              </a:moveTo>
              <a:arcTo wR="2874223" hR="2874223" stAng="7784935" swAng="76772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0AAD0-38A4-4AD7-AE56-B192FBB6F955}">
      <dsp:nvSpPr>
        <dsp:cNvPr id="0" name=""/>
        <dsp:cNvSpPr/>
      </dsp:nvSpPr>
      <dsp:spPr>
        <a:xfrm>
          <a:off x="304424" y="2897001"/>
          <a:ext cx="1906982" cy="12773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Continuous Professional Development</a:t>
          </a:r>
          <a:endParaRPr lang="en-US" sz="1700" kern="1200" dirty="0"/>
        </a:p>
      </dsp:txBody>
      <dsp:txXfrm>
        <a:off x="366780" y="2959357"/>
        <a:ext cx="1782270" cy="1152657"/>
      </dsp:txXfrm>
    </dsp:sp>
    <dsp:sp modelId="{05BB0864-3D8E-4974-9E0B-EC9C9E31887D}">
      <dsp:nvSpPr>
        <dsp:cNvPr id="0" name=""/>
        <dsp:cNvSpPr/>
      </dsp:nvSpPr>
      <dsp:spPr>
        <a:xfrm>
          <a:off x="1238312" y="622950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93430" y="2147345"/>
              </a:moveTo>
              <a:arcTo wR="2874223" hR="2874223" stAng="11678935" swAng="4689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6675B-270E-4E9A-91EB-FABBF41C323E}">
      <dsp:nvSpPr>
        <dsp:cNvPr id="0" name=""/>
        <dsp:cNvSpPr/>
      </dsp:nvSpPr>
      <dsp:spPr>
        <a:xfrm>
          <a:off x="910312" y="962233"/>
          <a:ext cx="1985581" cy="13174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Data Decision-Making: Examining Implementation and Outcomes</a:t>
          </a:r>
          <a:endParaRPr lang="en-US" sz="1700" kern="1200" dirty="0"/>
        </a:p>
      </dsp:txBody>
      <dsp:txXfrm>
        <a:off x="974624" y="1026545"/>
        <a:ext cx="1856957" cy="1188821"/>
      </dsp:txXfrm>
    </dsp:sp>
    <dsp:sp modelId="{6598D45D-3EBA-4D39-8F32-E5AD92A42DC0}">
      <dsp:nvSpPr>
        <dsp:cNvPr id="0" name=""/>
        <dsp:cNvSpPr/>
      </dsp:nvSpPr>
      <dsp:spPr>
        <a:xfrm>
          <a:off x="1093421" y="641708"/>
          <a:ext cx="5748446" cy="5748446"/>
        </a:xfrm>
        <a:custGeom>
          <a:avLst/>
          <a:gdLst/>
          <a:ahLst/>
          <a:cxnLst/>
          <a:rect l="0" t="0" r="0" b="0"/>
          <a:pathLst>
            <a:path>
              <a:moveTo>
                <a:pt x="1670765" y="264079"/>
              </a:moveTo>
              <a:arcTo wR="2874223" hR="2874223" stAng="14714821" swAng="46309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71B92-C57E-4BA5-A62A-82AC3357B900}">
      <dsp:nvSpPr>
        <dsp:cNvPr id="0" name=""/>
        <dsp:cNvSpPr/>
      </dsp:nvSpPr>
      <dsp:spPr>
        <a:xfrm>
          <a:off x="3697137" y="-133098"/>
          <a:ext cx="1641690" cy="1534325"/>
        </a:xfrm>
        <a:prstGeom prst="roundRect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u="sng" kern="1200" dirty="0" smtClean="0">
              <a:solidFill>
                <a:schemeClr val="bg1"/>
              </a:solidFill>
            </a:rPr>
            <a:t>Plan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Decide what to do</a:t>
          </a:r>
          <a:endParaRPr lang="en-US" sz="2200" u="sng" kern="1200" dirty="0">
            <a:solidFill>
              <a:schemeClr val="bg1"/>
            </a:solidFill>
          </a:endParaRPr>
        </a:p>
      </dsp:txBody>
      <dsp:txXfrm>
        <a:off x="3772037" y="-58198"/>
        <a:ext cx="1491890" cy="1384525"/>
      </dsp:txXfrm>
    </dsp:sp>
    <dsp:sp modelId="{DB8B247D-BEC7-4E17-8641-5628AF4791FD}">
      <dsp:nvSpPr>
        <dsp:cNvPr id="0" name=""/>
        <dsp:cNvSpPr/>
      </dsp:nvSpPr>
      <dsp:spPr>
        <a:xfrm>
          <a:off x="2818680" y="683519"/>
          <a:ext cx="3443619" cy="3443619"/>
        </a:xfrm>
        <a:custGeom>
          <a:avLst/>
          <a:gdLst/>
          <a:ahLst/>
          <a:cxnLst/>
          <a:rect l="0" t="0" r="0" b="0"/>
          <a:pathLst>
            <a:path>
              <a:moveTo>
                <a:pt x="2685269" y="294793"/>
              </a:moveTo>
              <a:arcTo wR="1721809" hR="1721809" stAng="18241530" swAng="1178230"/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EA49B-C180-44F5-B44B-9862AA12B566}">
      <dsp:nvSpPr>
        <dsp:cNvPr id="0" name=""/>
        <dsp:cNvSpPr/>
      </dsp:nvSpPr>
      <dsp:spPr>
        <a:xfrm>
          <a:off x="5187808" y="1546104"/>
          <a:ext cx="2014928" cy="1461165"/>
        </a:xfrm>
        <a:prstGeom prst="roundRect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u="sng" kern="1200" dirty="0" smtClean="0">
              <a:solidFill>
                <a:schemeClr val="bg1"/>
              </a:solidFill>
            </a:rPr>
            <a:t>Do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Do it (be sure)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259136" y="1617432"/>
        <a:ext cx="1872272" cy="1318509"/>
      </dsp:txXfrm>
    </dsp:sp>
    <dsp:sp modelId="{F262864E-9DBC-4013-A6FF-9EA9B6EBDA1F}">
      <dsp:nvSpPr>
        <dsp:cNvPr id="0" name=""/>
        <dsp:cNvSpPr/>
      </dsp:nvSpPr>
      <dsp:spPr>
        <a:xfrm>
          <a:off x="2751652" y="554877"/>
          <a:ext cx="3443619" cy="3443619"/>
        </a:xfrm>
        <a:custGeom>
          <a:avLst/>
          <a:gdLst/>
          <a:ahLst/>
          <a:cxnLst/>
          <a:rect l="0" t="0" r="0" b="0"/>
          <a:pathLst>
            <a:path>
              <a:moveTo>
                <a:pt x="3182737" y="2633028"/>
              </a:moveTo>
              <a:arcTo wR="1721809" hR="1721809" stAng="1917171" swAng="1264080"/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4C5EB-9E9E-4915-ADBE-5D6A8A9125F0}">
      <dsp:nvSpPr>
        <dsp:cNvPr id="0" name=""/>
        <dsp:cNvSpPr/>
      </dsp:nvSpPr>
      <dsp:spPr>
        <a:xfrm>
          <a:off x="3609089" y="3293673"/>
          <a:ext cx="1728745" cy="1409648"/>
        </a:xfrm>
        <a:prstGeom prst="roundRect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u="sng" kern="1200" dirty="0" smtClean="0">
              <a:solidFill>
                <a:schemeClr val="bg1"/>
              </a:solidFill>
            </a:rPr>
            <a:t>Study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Look at the results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677902" y="3362486"/>
        <a:ext cx="1591119" cy="1272022"/>
      </dsp:txXfrm>
    </dsp:sp>
    <dsp:sp modelId="{71581D0F-34EF-4E7A-944F-7C70DBCF150E}">
      <dsp:nvSpPr>
        <dsp:cNvPr id="0" name=""/>
        <dsp:cNvSpPr/>
      </dsp:nvSpPr>
      <dsp:spPr>
        <a:xfrm>
          <a:off x="2751652" y="554877"/>
          <a:ext cx="3443619" cy="3443619"/>
        </a:xfrm>
        <a:custGeom>
          <a:avLst/>
          <a:gdLst/>
          <a:ahLst/>
          <a:cxnLst/>
          <a:rect l="0" t="0" r="0" b="0"/>
          <a:pathLst>
            <a:path>
              <a:moveTo>
                <a:pt x="679704" y="3092447"/>
              </a:moveTo>
              <a:arcTo wR="1721809" hR="1721809" stAng="7634759" swAng="1316105"/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86CF2-3E86-42F5-B81E-B8B9C6D92E30}">
      <dsp:nvSpPr>
        <dsp:cNvPr id="0" name=""/>
        <dsp:cNvSpPr/>
      </dsp:nvSpPr>
      <dsp:spPr>
        <a:xfrm>
          <a:off x="1788863" y="1584437"/>
          <a:ext cx="1925578" cy="1384500"/>
        </a:xfrm>
        <a:prstGeom prst="roundRect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u="sng" kern="1200" dirty="0" smtClean="0">
              <a:solidFill>
                <a:schemeClr val="bg1"/>
              </a:solidFill>
            </a:rPr>
            <a:t>Act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Make Adjustments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1856449" y="1652023"/>
        <a:ext cx="1790406" cy="1249328"/>
      </dsp:txXfrm>
    </dsp:sp>
    <dsp:sp modelId="{943CCCA7-6704-45F3-B02A-30BEC4F7789B}">
      <dsp:nvSpPr>
        <dsp:cNvPr id="0" name=""/>
        <dsp:cNvSpPr/>
      </dsp:nvSpPr>
      <dsp:spPr>
        <a:xfrm>
          <a:off x="2695652" y="670491"/>
          <a:ext cx="3443619" cy="3443619"/>
        </a:xfrm>
        <a:custGeom>
          <a:avLst/>
          <a:gdLst/>
          <a:ahLst/>
          <a:cxnLst/>
          <a:rect l="0" t="0" r="0" b="0"/>
          <a:pathLst>
            <a:path>
              <a:moveTo>
                <a:pt x="316725" y="726638"/>
              </a:moveTo>
              <a:arcTo wR="1721809" hR="1721809" stAng="12918515" swAng="1358050"/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A9ADF-9693-4207-B1F3-25C6C5CA1068}">
      <dsp:nvSpPr>
        <dsp:cNvPr id="0" name=""/>
        <dsp:cNvSpPr/>
      </dsp:nvSpPr>
      <dsp:spPr>
        <a:xfrm>
          <a:off x="0" y="0"/>
          <a:ext cx="7620000" cy="480060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3725799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MDE (State Content Experts)</a:t>
          </a:r>
          <a:endParaRPr lang="en-US" sz="3600" kern="1200" dirty="0"/>
        </a:p>
      </dsp:txBody>
      <dsp:txXfrm>
        <a:off x="119514" y="119514"/>
        <a:ext cx="7380972" cy="4561572"/>
      </dsp:txXfrm>
    </dsp:sp>
    <dsp:sp modelId="{D511D9BF-6D10-4694-8C80-8A972D9C11D7}">
      <dsp:nvSpPr>
        <dsp:cNvPr id="0" name=""/>
        <dsp:cNvSpPr/>
      </dsp:nvSpPr>
      <dsp:spPr>
        <a:xfrm>
          <a:off x="190500" y="1200150"/>
          <a:ext cx="1143000" cy="165067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Regional Centers of Excellence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(3)</a:t>
          </a:r>
          <a:endParaRPr lang="en-US" sz="1300" kern="1200" dirty="0"/>
        </a:p>
      </dsp:txBody>
      <dsp:txXfrm>
        <a:off x="225651" y="1235301"/>
        <a:ext cx="1072698" cy="1580373"/>
      </dsp:txXfrm>
    </dsp:sp>
    <dsp:sp modelId="{BF74336B-C4B0-41D8-8CC6-46EDDFF6F56D}">
      <dsp:nvSpPr>
        <dsp:cNvPr id="0" name=""/>
        <dsp:cNvSpPr/>
      </dsp:nvSpPr>
      <dsp:spPr>
        <a:xfrm>
          <a:off x="190500" y="2906970"/>
          <a:ext cx="1143000" cy="165067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Professional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Development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Facilitators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(PDF)</a:t>
          </a:r>
          <a:endParaRPr lang="en-US" sz="1300" kern="1200" dirty="0"/>
        </a:p>
      </dsp:txBody>
      <dsp:txXfrm>
        <a:off x="225651" y="2942121"/>
        <a:ext cx="1072698" cy="1580373"/>
      </dsp:txXfrm>
    </dsp:sp>
    <dsp:sp modelId="{1C20F1C2-B1F8-4462-90B0-1E9B2C407F13}">
      <dsp:nvSpPr>
        <dsp:cNvPr id="0" name=""/>
        <dsp:cNvSpPr/>
      </dsp:nvSpPr>
      <dsp:spPr>
        <a:xfrm>
          <a:off x="1524000" y="1200150"/>
          <a:ext cx="5905500" cy="3360420"/>
        </a:xfrm>
        <a:prstGeom prst="roundRect">
          <a:avLst>
            <a:gd name="adj" fmla="val 105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2133867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Supporting LOCAL Programs</a:t>
          </a:r>
          <a:endParaRPr lang="en-US" sz="3200" kern="1200" dirty="0"/>
        </a:p>
      </dsp:txBody>
      <dsp:txXfrm>
        <a:off x="1627345" y="1303495"/>
        <a:ext cx="5698810" cy="3153730"/>
      </dsp:txXfrm>
    </dsp:sp>
    <dsp:sp modelId="{EC233B98-2AD7-4B5C-B61D-08EEA54C1E14}">
      <dsp:nvSpPr>
        <dsp:cNvPr id="0" name=""/>
        <dsp:cNvSpPr/>
      </dsp:nvSpPr>
      <dsp:spPr>
        <a:xfrm>
          <a:off x="1671637" y="2376297"/>
          <a:ext cx="1181099" cy="9378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Early Childhood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LEADERSHIP</a:t>
          </a:r>
        </a:p>
      </dsp:txBody>
      <dsp:txXfrm>
        <a:off x="1700478" y="2405138"/>
        <a:ext cx="1123417" cy="880134"/>
      </dsp:txXfrm>
    </dsp:sp>
    <dsp:sp modelId="{13565B60-4339-4596-B6D4-3906AD04134C}">
      <dsp:nvSpPr>
        <dsp:cNvPr id="0" name=""/>
        <dsp:cNvSpPr/>
      </dsp:nvSpPr>
      <dsp:spPr>
        <a:xfrm>
          <a:off x="1671637" y="3369589"/>
          <a:ext cx="1181099" cy="9378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Professional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Staff</a:t>
          </a:r>
          <a:endParaRPr lang="en-US" sz="1300" kern="1200" dirty="0"/>
        </a:p>
      </dsp:txBody>
      <dsp:txXfrm>
        <a:off x="1700478" y="3398430"/>
        <a:ext cx="1123417" cy="880134"/>
      </dsp:txXfrm>
    </dsp:sp>
    <dsp:sp modelId="{26EA3E7A-0A3F-46FF-9187-52873873F17B}">
      <dsp:nvSpPr>
        <dsp:cNvPr id="0" name=""/>
        <dsp:cNvSpPr/>
      </dsp:nvSpPr>
      <dsp:spPr>
        <a:xfrm>
          <a:off x="3009900" y="2400300"/>
          <a:ext cx="4229100" cy="1920240"/>
        </a:xfrm>
        <a:prstGeom prst="roundRect">
          <a:avLst>
            <a:gd name="adj" fmla="val 1050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1083869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Improved Child and Family outcomes </a:t>
          </a:r>
          <a:endParaRPr lang="en-US" sz="2200" kern="1200" dirty="0"/>
        </a:p>
      </dsp:txBody>
      <dsp:txXfrm>
        <a:off x="3068954" y="2459354"/>
        <a:ext cx="4110992" cy="1802132"/>
      </dsp:txXfrm>
    </dsp:sp>
    <dsp:sp modelId="{9EAC5F25-E408-4363-A26B-19E86C0F70A1}">
      <dsp:nvSpPr>
        <dsp:cNvPr id="0" name=""/>
        <dsp:cNvSpPr/>
      </dsp:nvSpPr>
      <dsp:spPr>
        <a:xfrm>
          <a:off x="3115627" y="3264408"/>
          <a:ext cx="1979396" cy="8641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Use of evidence based/informed practices </a:t>
          </a:r>
          <a:endParaRPr lang="en-US" sz="1300" kern="1200" dirty="0"/>
        </a:p>
      </dsp:txBody>
      <dsp:txXfrm>
        <a:off x="3142201" y="3290982"/>
        <a:ext cx="1926248" cy="810960"/>
      </dsp:txXfrm>
    </dsp:sp>
    <dsp:sp modelId="{3207ACD1-9A93-428F-981D-48B8438C5E61}">
      <dsp:nvSpPr>
        <dsp:cNvPr id="0" name=""/>
        <dsp:cNvSpPr/>
      </dsp:nvSpPr>
      <dsp:spPr>
        <a:xfrm>
          <a:off x="5183404" y="3264408"/>
          <a:ext cx="1979396" cy="8641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Delivered through Active Implementation frameworks </a:t>
          </a:r>
          <a:endParaRPr lang="en-US" sz="1300" kern="1200" dirty="0"/>
        </a:p>
      </dsp:txBody>
      <dsp:txXfrm>
        <a:off x="5209978" y="3290982"/>
        <a:ext cx="1926248" cy="81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0570" tIns="45284" rIns="90570" bIns="452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0570" tIns="45284" rIns="90570" bIns="45284" rtlCol="0"/>
          <a:lstStyle>
            <a:lvl1pPr algn="r">
              <a:defRPr sz="1200"/>
            </a:lvl1pPr>
          </a:lstStyle>
          <a:p>
            <a:fld id="{91D538B6-13A7-4C7A-BC0B-2905D833F770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2972421" cy="465138"/>
          </a:xfrm>
          <a:prstGeom prst="rect">
            <a:avLst/>
          </a:prstGeom>
        </p:spPr>
        <p:txBody>
          <a:bodyPr vert="horz" lIns="90570" tIns="45284" rIns="90570" bIns="452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676"/>
            <a:ext cx="2972421" cy="465138"/>
          </a:xfrm>
          <a:prstGeom prst="rect">
            <a:avLst/>
          </a:prstGeom>
        </p:spPr>
        <p:txBody>
          <a:bodyPr vert="horz" lIns="90570" tIns="45284" rIns="90570" bIns="45284" rtlCol="0" anchor="b"/>
          <a:lstStyle>
            <a:lvl1pPr algn="r">
              <a:defRPr sz="1200"/>
            </a:lvl1pPr>
          </a:lstStyle>
          <a:p>
            <a:fld id="{BF26BB15-4397-4FB3-B11F-3902DE16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44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r">
              <a:defRPr sz="1200"/>
            </a:lvl1pPr>
          </a:lstStyle>
          <a:p>
            <a:fld id="{3B208D90-499C-4BA8-90FA-CAB3E5BAA313}" type="datetimeFigureOut">
              <a:rPr lang="en-US" smtClean="0"/>
              <a:t>9/5/2014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6" rIns="92290" bIns="461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290" tIns="46146" rIns="92290" bIns="461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r">
              <a:defRPr sz="1200"/>
            </a:lvl1pPr>
          </a:lstStyle>
          <a:p>
            <a:fld id="{1CE3541C-B83A-48DE-B223-F98332EE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9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min logic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C93A-222E-4904-ABEC-E286AD35DF8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4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ECTA/PW Leadership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0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91" y="4416743"/>
            <a:ext cx="5029619" cy="4182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70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4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8435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09126" indent="-272016" defTabSz="9198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91206" indent="-216983" defTabSz="9198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26746" indent="-216983" defTabSz="9198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63856" indent="-216983" defTabSz="9198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16690" indent="-216983" defTabSz="9198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9526" indent="-216983" defTabSz="9198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22361" indent="-216983" defTabSz="9198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75195" indent="-216983" defTabSz="9198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(c) Dean Fixsen and Karen Blase, 2012</a:t>
            </a:r>
          </a:p>
        </p:txBody>
      </p:sp>
      <p:sp>
        <p:nvSpPr>
          <p:cNvPr id="4843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09126" indent="-272016" defTabSz="9198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91206" indent="-216983" defTabSz="9198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26746" indent="-216983" defTabSz="9198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63856" indent="-216983" defTabSz="9198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16690" indent="-216983" defTabSz="9198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9526" indent="-216983" defTabSz="9198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22361" indent="-216983" defTabSz="9198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75195" indent="-216983" defTabSz="9198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A6240E1-43CC-42CB-9492-FC936ECD06E8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5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4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8435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09157" indent="-272028" defTabSz="9198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91252" indent="-216992" defTabSz="9198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26811" indent="-216992" defTabSz="9198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63939" indent="-216992" defTabSz="9198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16792" indent="-216992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9647" indent="-216992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22500" indent="-216992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75354" indent="-216992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(c) Dean Fixsen and Karen Blase, 2012</a:t>
            </a:r>
          </a:p>
        </p:txBody>
      </p:sp>
      <p:sp>
        <p:nvSpPr>
          <p:cNvPr id="4843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09157" indent="-272028" defTabSz="9198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91252" indent="-216992" defTabSz="9198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26811" indent="-216992" defTabSz="9198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63939" indent="-216992" defTabSz="9198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16792" indent="-216992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69647" indent="-216992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22500" indent="-216992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75354" indent="-216992" defTabSz="9198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A6240E1-43CC-42CB-9492-FC936ECD06E8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0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NECTAC/ECO/WRRC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5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3541C-B83A-48DE-B223-F98332EE397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9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3541C-B83A-48DE-B223-F98332EE397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2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ECTA/PW Leadership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0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ECTA/PW Leadership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ECTA/PW Leadership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3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82688"/>
            <a:ext cx="4254500" cy="3192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selected the RP that most influence a child’s learning for our focus. Practices are from the Family, Environment, Interaction, and Instruction Strands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ECTA/PW Leadership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1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763000" cy="3886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391400" y="304800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F9B7-689C-EC44-85BB-781DEF006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9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400800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F37B6-674E-D547-83D9-265D13403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gradFill flip="none" rotWithShape="1">
            <a:gsLst>
              <a:gs pos="0">
                <a:srgbClr val="FDEE7B"/>
              </a:gs>
              <a:gs pos="44000">
                <a:srgbClr val="FDEE7B">
                  <a:alpha val="80000"/>
                </a:srgbClr>
              </a:gs>
              <a:gs pos="84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48400"/>
            <a:ext cx="13843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education.state.mn.us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68CFB8-8F88-4D46-B3CA-D8BFF0B06D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1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88" r:id="rId2"/>
    <p:sldLayoutId id="2147483993" r:id="rId3"/>
    <p:sldLayoutId id="2147483994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0" i="0" u="none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b="0" i="0" u="none"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200" y="-76200"/>
            <a:ext cx="9296400" cy="914400"/>
          </a:xfrm>
          <a:prstGeom prst="rect">
            <a:avLst/>
          </a:prstGeom>
          <a:gradFill>
            <a:gsLst>
              <a:gs pos="75000">
                <a:schemeClr val="bg2">
                  <a:lumMod val="50000"/>
                </a:schemeClr>
              </a:gs>
              <a:gs pos="0">
                <a:schemeClr val="bg2">
                  <a:lumMod val="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340" name="Picture 4" descr="ectalogo-template-lar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088"/>
            <a:ext cx="464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ta-and-d-templa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4876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763000" cy="228600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3600" dirty="0" smtClean="0"/>
              <a:t>What it Takes: Scaling up the Implementation of Recommended Practices for Improving </a:t>
            </a:r>
            <a:r>
              <a:rPr lang="en-US" sz="3600" dirty="0"/>
              <a:t>C</a:t>
            </a:r>
            <a:r>
              <a:rPr lang="en-US" sz="3600" dirty="0" smtClean="0"/>
              <a:t>hild </a:t>
            </a:r>
            <a:r>
              <a:rPr lang="en-US" sz="3600" dirty="0"/>
              <a:t>O</a:t>
            </a:r>
            <a:r>
              <a:rPr lang="en-US" sz="3600" dirty="0" smtClean="0"/>
              <a:t>utcomes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971800"/>
            <a:ext cx="8763000" cy="6858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dist="25400" dir="2400000" algn="tl" rotWithShape="0">
                    <a:schemeClr val="bg2"/>
                  </a:outerShdw>
                </a:effectLst>
                <a:latin typeface="Helvetica"/>
                <a:ea typeface="ＭＳ Ｐゴシック" charset="0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2400" b="1" dirty="0">
              <a:solidFill>
                <a:srgbClr val="3F3F3F"/>
              </a:solidFill>
              <a:effectLst>
                <a:outerShdw dist="25400" dir="2400000" algn="tl" rotWithShape="0">
                  <a:srgbClr val="D4E6F4"/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3733800"/>
            <a:ext cx="8763000" cy="19050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dist="25400" dir="2400000" algn="tl" rotWithShape="0">
                    <a:schemeClr val="bg2"/>
                  </a:outerShdw>
                </a:effectLst>
                <a:latin typeface="Helvetica"/>
                <a:ea typeface="ＭＳ Ｐゴシック" charset="0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9pPr>
          </a:lstStyle>
          <a:p>
            <a:endParaRPr lang="en-US" sz="2400" dirty="0">
              <a:solidFill>
                <a:srgbClr val="1B416C"/>
              </a:solidFill>
              <a:effectLst>
                <a:outerShdw dist="25400" dir="2400000" algn="tl" rotWithShape="0">
                  <a:srgbClr val="D4E6F4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71097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Lise Fox, University of South Florida</a:t>
            </a:r>
          </a:p>
          <a:p>
            <a:r>
              <a:rPr lang="en-US" sz="2400" dirty="0" smtClean="0"/>
              <a:t>Barbara J. Smith, University of Colorado – Denver</a:t>
            </a:r>
          </a:p>
          <a:p>
            <a:r>
              <a:rPr lang="en-US" sz="2400" dirty="0" smtClean="0"/>
              <a:t>Lisa Backer, Minnesota Department of Education</a:t>
            </a:r>
          </a:p>
          <a:p>
            <a:r>
              <a:rPr lang="en-US" sz="2400" dirty="0" smtClean="0"/>
              <a:t>Michelle </a:t>
            </a:r>
            <a:r>
              <a:rPr lang="en-US" sz="2400" dirty="0" err="1" smtClean="0"/>
              <a:t>Dockter</a:t>
            </a:r>
            <a:r>
              <a:rPr lang="en-US" sz="2400" dirty="0" smtClean="0"/>
              <a:t>, Minnesota Department of Education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400" dirty="0" smtClean="0"/>
              <a:t>Definition</a:t>
            </a:r>
          </a:p>
          <a:p>
            <a:r>
              <a:rPr lang="en-US" sz="2400" dirty="0" smtClean="0"/>
              <a:t>Rationale for inclusion as a core component grounded in research</a:t>
            </a:r>
            <a:r>
              <a:rPr lang="en-US" sz="2400" dirty="0"/>
              <a:t> </a:t>
            </a:r>
            <a:r>
              <a:rPr lang="en-US" sz="2400" dirty="0" smtClean="0"/>
              <a:t>or regulation or both.</a:t>
            </a:r>
          </a:p>
          <a:p>
            <a:r>
              <a:rPr lang="en-US" sz="2400" dirty="0" smtClean="0"/>
              <a:t>Related APR Indicators</a:t>
            </a:r>
          </a:p>
          <a:p>
            <a:r>
              <a:rPr lang="en-US" sz="2400" dirty="0" smtClean="0"/>
              <a:t>Self-Assessment based on evidence</a:t>
            </a:r>
          </a:p>
          <a:p>
            <a:pPr lvl="1"/>
            <a:r>
              <a:rPr lang="en-US" sz="2400" dirty="0" smtClean="0"/>
              <a:t>Evidence of Quality or Potential Concern</a:t>
            </a:r>
          </a:p>
          <a:p>
            <a:pPr lvl="1"/>
            <a:r>
              <a:rPr lang="en-US" sz="2400" dirty="0" smtClean="0"/>
              <a:t>Sources of evidence</a:t>
            </a:r>
          </a:p>
          <a:p>
            <a:pPr lvl="2"/>
            <a:r>
              <a:rPr lang="en-US" sz="2400" dirty="0" smtClean="0"/>
              <a:t>Document review</a:t>
            </a:r>
          </a:p>
          <a:p>
            <a:pPr lvl="2"/>
            <a:r>
              <a:rPr lang="en-US" sz="2400" dirty="0" smtClean="0"/>
              <a:t>Existing data</a:t>
            </a:r>
            <a:endParaRPr lang="en-US" sz="2400" dirty="0"/>
          </a:p>
          <a:p>
            <a:pPr lvl="2"/>
            <a:r>
              <a:rPr lang="en-US" sz="2400" dirty="0" smtClean="0"/>
              <a:t>Observation, interview, reflection</a:t>
            </a:r>
          </a:p>
          <a:p>
            <a:pPr lvl="1"/>
            <a:r>
              <a:rPr lang="en-US" sz="2400" dirty="0" smtClean="0"/>
              <a:t>Component score of &lt;0 to 5</a:t>
            </a:r>
          </a:p>
          <a:p>
            <a:pPr marL="1371600" lvl="3" indent="0"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Attributes: Twelve Core Components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education.state.mn.us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70276"/>
            <a:ext cx="87630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INSPIRE ACTION will help the Minnesota Department of Education to:</a:t>
            </a:r>
          </a:p>
          <a:p>
            <a:r>
              <a:rPr lang="en-US" sz="2400" dirty="0" smtClean="0"/>
              <a:t>Determine which aspects of program quality correlate strongly with outcomes achieved by children and benefit perceived by families.</a:t>
            </a:r>
          </a:p>
          <a:p>
            <a:r>
              <a:rPr lang="en-US" sz="2400" dirty="0" smtClean="0"/>
              <a:t>Better understand what is needed for change at many levels.</a:t>
            </a:r>
          </a:p>
          <a:p>
            <a:r>
              <a:rPr lang="en-US" sz="2400" dirty="0"/>
              <a:t>Develop and provide meaningful supports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Build foundational quality needed to support the implementation of evidence-based practices</a:t>
            </a:r>
          </a:p>
          <a:p>
            <a:r>
              <a:rPr lang="en-US" sz="2400" dirty="0" smtClean="0"/>
              <a:t>Inform the development of the Theory of Action required by Phase 1 of the State Systemic Improvement Plan (SSIP)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Exploration):</a:t>
            </a:r>
            <a:br>
              <a:rPr lang="en-US" dirty="0" smtClean="0"/>
            </a:br>
            <a:r>
              <a:rPr lang="en-US" dirty="0" smtClean="0"/>
              <a:t>Staged Matched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education.state.mn.us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44562"/>
          </a:xfrm>
        </p:spPr>
        <p:txBody>
          <a:bodyPr>
            <a:noAutofit/>
          </a:bodyPr>
          <a:lstStyle/>
          <a:p>
            <a:r>
              <a:rPr lang="en-US" sz="2800" b="1" dirty="0"/>
              <a:t>Intensive TA </a:t>
            </a:r>
            <a:r>
              <a:rPr lang="en-US" sz="2800" b="1" dirty="0" smtClean="0"/>
              <a:t>Model for </a:t>
            </a:r>
            <a:r>
              <a:rPr lang="en-US" sz="2800" b="1" dirty="0"/>
              <a:t>Installing, Sustaining and Scaling up Recommended </a:t>
            </a:r>
            <a:r>
              <a:rPr lang="en-US" sz="2800" b="1" dirty="0" smtClean="0"/>
              <a:t>Practices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State Leadership Team </a:t>
            </a:r>
            <a:r>
              <a:rPr lang="en-US" sz="2400" dirty="0" smtClean="0"/>
              <a:t>to plan and implement a sustainable, cross-agency, </a:t>
            </a:r>
            <a:r>
              <a:rPr lang="en-US" sz="2400" dirty="0"/>
              <a:t>state </a:t>
            </a:r>
            <a:r>
              <a:rPr lang="en-US" sz="2400" dirty="0" smtClean="0"/>
              <a:t>infrastructure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 Master Cadre </a:t>
            </a:r>
            <a:r>
              <a:rPr lang="en-US" sz="2400" dirty="0"/>
              <a:t>of </a:t>
            </a:r>
            <a:r>
              <a:rPr lang="en-US" sz="2400" b="1" dirty="0"/>
              <a:t>E</a:t>
            </a:r>
            <a:r>
              <a:rPr lang="en-US" sz="2400" b="1" dirty="0" smtClean="0"/>
              <a:t>xternal </a:t>
            </a:r>
            <a:r>
              <a:rPr lang="en-US" sz="2400" b="1" dirty="0"/>
              <a:t>C</a:t>
            </a:r>
            <a:r>
              <a:rPr lang="en-US" sz="2400" b="1" dirty="0" smtClean="0"/>
              <a:t>oaches </a:t>
            </a:r>
            <a:r>
              <a:rPr lang="en-US" sz="2400" dirty="0"/>
              <a:t>that support high fidelity </a:t>
            </a:r>
            <a:r>
              <a:rPr lang="en-US" sz="2400" dirty="0" smtClean="0"/>
              <a:t>use </a:t>
            </a:r>
            <a:r>
              <a:rPr lang="en-US" sz="2400" dirty="0"/>
              <a:t>of Recommended Practices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Implementation </a:t>
            </a:r>
            <a:r>
              <a:rPr lang="en-US" sz="2400" b="1" dirty="0"/>
              <a:t>Sites </a:t>
            </a:r>
            <a:r>
              <a:rPr lang="en-US" sz="2400" dirty="0"/>
              <a:t>with Leadership </a:t>
            </a:r>
            <a:r>
              <a:rPr lang="en-US" sz="2400" dirty="0" smtClean="0"/>
              <a:t>Teams to demonstrate effectiveness and to model for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Data/Evaluation and </a:t>
            </a:r>
            <a:r>
              <a:rPr lang="en-US" sz="2400" b="1" dirty="0"/>
              <a:t>data </a:t>
            </a:r>
            <a:r>
              <a:rPr lang="en-US" sz="2400" b="1" dirty="0" smtClean="0"/>
              <a:t>feed-back systems </a:t>
            </a:r>
            <a:r>
              <a:rPr lang="en-US" sz="2400" dirty="0" smtClean="0"/>
              <a:t>for: data-based decision making at all levels for PD, ensuring fidelity, demonstrating effectiveness, and making system recommendations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00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300062"/>
              </p:ext>
            </p:extLst>
          </p:nvPr>
        </p:nvGraphicFramePr>
        <p:xfrm>
          <a:off x="2133600" y="27709"/>
          <a:ext cx="5029200" cy="650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5829103" imgH="7543564" progId="Acrobat.Document.11">
                  <p:embed/>
                </p:oleObj>
              </mc:Choice>
              <mc:Fallback>
                <p:oleObj name="Acrobat Document" r:id="rId3" imgW="5829103" imgH="754356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27709"/>
                        <a:ext cx="5029200" cy="6508975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5638800"/>
            <a:ext cx="8229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http://ectacenter.org/implement_ebp/implement_ebp.asp</a:t>
            </a:r>
          </a:p>
        </p:txBody>
      </p:sp>
    </p:spTree>
    <p:extLst>
      <p:ext uri="{BB962C8B-B14F-4D97-AF65-F5344CB8AC3E}">
        <p14:creationId xmlns:p14="http://schemas.microsoft.com/office/powerpoint/2010/main" val="6784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1524000" y="2438400"/>
            <a:ext cx="6324600" cy="14478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State Leadership </a:t>
            </a:r>
            <a:r>
              <a:rPr lang="en-US" altLang="en-US" sz="2800" b="1" dirty="0">
                <a:solidFill>
                  <a:prstClr val="black"/>
                </a:solidFill>
              </a:rPr>
              <a:t>Team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</a:rPr>
              <a:t>Active Coordination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1066800" y="990600"/>
            <a:ext cx="1447800" cy="1371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Funding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048000" y="609600"/>
            <a:ext cx="1371600" cy="12954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Visibility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953000" y="609600"/>
            <a:ext cx="1371600" cy="1371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Political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Support</a:t>
            </a: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457200" y="4114800"/>
            <a:ext cx="19812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prstClr val="black"/>
                </a:solidFill>
              </a:rPr>
              <a:t>Training</a:t>
            </a: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2590800" y="4114800"/>
            <a:ext cx="19812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prstClr val="black"/>
                </a:solidFill>
              </a:rPr>
              <a:t>Coaching</a:t>
            </a:r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6858000" y="4114800"/>
            <a:ext cx="20574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prstClr val="black"/>
                </a:solidFill>
              </a:rPr>
              <a:t>Evaluation</a:t>
            </a:r>
          </a:p>
        </p:txBody>
      </p:sp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762000" y="5486400"/>
            <a:ext cx="75438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Local Implementation Programs</a:t>
            </a:r>
          </a:p>
        </p:txBody>
      </p:sp>
      <p:sp>
        <p:nvSpPr>
          <p:cNvPr id="40970" name="Line 19"/>
          <p:cNvSpPr>
            <a:spLocks noChangeShapeType="1"/>
          </p:cNvSpPr>
          <p:nvPr/>
        </p:nvSpPr>
        <p:spPr bwMode="auto">
          <a:xfrm flipH="1">
            <a:off x="2362200" y="3733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971" name="Line 20"/>
          <p:cNvSpPr>
            <a:spLocks noChangeShapeType="1"/>
          </p:cNvSpPr>
          <p:nvPr/>
        </p:nvSpPr>
        <p:spPr bwMode="auto">
          <a:xfrm>
            <a:off x="7010400" y="3733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972" name="Line 21"/>
          <p:cNvSpPr>
            <a:spLocks noChangeShapeType="1"/>
          </p:cNvSpPr>
          <p:nvPr/>
        </p:nvSpPr>
        <p:spPr bwMode="auto">
          <a:xfrm flipH="1">
            <a:off x="3733800" y="3886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973" name="Line 22"/>
          <p:cNvSpPr>
            <a:spLocks noChangeShapeType="1"/>
          </p:cNvSpPr>
          <p:nvPr/>
        </p:nvSpPr>
        <p:spPr bwMode="auto">
          <a:xfrm flipV="1">
            <a:off x="2514600" y="1295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40" name="Rectangle 24"/>
          <p:cNvSpPr>
            <a:spLocks noChangeArrowheads="1"/>
          </p:cNvSpPr>
          <p:nvPr/>
        </p:nvSpPr>
        <p:spPr bwMode="auto">
          <a:xfrm>
            <a:off x="4724400" y="4114800"/>
            <a:ext cx="20574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dirty="0" smtClean="0">
                <a:solidFill>
                  <a:prstClr val="black"/>
                </a:solidFill>
              </a:rPr>
              <a:t>Content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Expertise</a:t>
            </a:r>
          </a:p>
        </p:txBody>
      </p:sp>
      <p:sp>
        <p:nvSpPr>
          <p:cNvPr id="40975" name="Line 26"/>
          <p:cNvSpPr>
            <a:spLocks noChangeShapeType="1"/>
          </p:cNvSpPr>
          <p:nvPr/>
        </p:nvSpPr>
        <p:spPr bwMode="auto">
          <a:xfrm>
            <a:off x="5257800" y="3886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43" name="Oval 6"/>
          <p:cNvSpPr>
            <a:spLocks noChangeArrowheads="1"/>
          </p:cNvSpPr>
          <p:nvPr/>
        </p:nvSpPr>
        <p:spPr bwMode="auto">
          <a:xfrm>
            <a:off x="6858000" y="990600"/>
            <a:ext cx="1371600" cy="1371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Policy</a:t>
            </a:r>
          </a:p>
        </p:txBody>
      </p:sp>
      <p:sp>
        <p:nvSpPr>
          <p:cNvPr id="40977" name="Line 22"/>
          <p:cNvSpPr>
            <a:spLocks noChangeShapeType="1"/>
          </p:cNvSpPr>
          <p:nvPr/>
        </p:nvSpPr>
        <p:spPr bwMode="auto">
          <a:xfrm>
            <a:off x="6324600" y="1143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978" name="Line 22"/>
          <p:cNvSpPr>
            <a:spLocks noChangeShapeType="1"/>
          </p:cNvSpPr>
          <p:nvPr/>
        </p:nvSpPr>
        <p:spPr bwMode="auto">
          <a:xfrm flipV="1">
            <a:off x="4343400" y="944563"/>
            <a:ext cx="685800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979" name="TextBox 18"/>
          <p:cNvSpPr txBox="1">
            <a:spLocks noChangeArrowheads="1"/>
          </p:cNvSpPr>
          <p:nvPr/>
        </p:nvSpPr>
        <p:spPr bwMode="auto">
          <a:xfrm>
            <a:off x="5105400" y="655320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>
                <a:solidFill>
                  <a:prstClr val="black"/>
                </a:solidFill>
              </a:rPr>
              <a:t>Sugai et al., www.pbis.org</a:t>
            </a:r>
          </a:p>
        </p:txBody>
      </p:sp>
    </p:spTree>
    <p:extLst>
      <p:ext uri="{BB962C8B-B14F-4D97-AF65-F5344CB8AC3E}">
        <p14:creationId xmlns:p14="http://schemas.microsoft.com/office/powerpoint/2010/main" val="50739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1. State Leadership Team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381000" y="1905000"/>
            <a:ext cx="8763000" cy="4267200"/>
          </a:xfrm>
        </p:spPr>
        <p:txBody>
          <a:bodyPr/>
          <a:lstStyle/>
          <a:p>
            <a:r>
              <a:rPr lang="en-US" sz="2400" dirty="0" smtClean="0"/>
              <a:t>Is a committed, cross-agency group about 15</a:t>
            </a:r>
          </a:p>
          <a:p>
            <a:r>
              <a:rPr lang="en-US" sz="2400" dirty="0" smtClean="0"/>
              <a:t>Makes </a:t>
            </a:r>
            <a:r>
              <a:rPr lang="en-US" sz="2400" dirty="0"/>
              <a:t>multi-year </a:t>
            </a:r>
            <a:r>
              <a:rPr lang="en-US" sz="2400" dirty="0" smtClean="0"/>
              <a:t>commitment</a:t>
            </a:r>
          </a:p>
          <a:p>
            <a:r>
              <a:rPr lang="en-US" sz="2400" dirty="0" smtClean="0"/>
              <a:t>Meets monthly; uses effective meeting strategies</a:t>
            </a:r>
          </a:p>
          <a:p>
            <a:r>
              <a:rPr lang="en-US" sz="2400" dirty="0" smtClean="0"/>
              <a:t>Establishes Demo sites, Master Cadre, data systems</a:t>
            </a:r>
          </a:p>
          <a:p>
            <a:r>
              <a:rPr lang="en-US" sz="2400" dirty="0" smtClean="0"/>
              <a:t>Secures resources</a:t>
            </a:r>
          </a:p>
          <a:p>
            <a:r>
              <a:rPr lang="en-US" sz="2400" dirty="0" smtClean="0"/>
              <a:t>Provides infrastructure</a:t>
            </a:r>
          </a:p>
          <a:p>
            <a:r>
              <a:rPr lang="en-US" sz="2400" dirty="0" smtClean="0"/>
              <a:t>Builds political investment</a:t>
            </a:r>
          </a:p>
          <a:p>
            <a:r>
              <a:rPr lang="en-US" sz="2400" dirty="0" smtClean="0"/>
              <a:t>Ensures systems integration</a:t>
            </a:r>
          </a:p>
          <a:p>
            <a:r>
              <a:rPr lang="en-US" sz="2400" dirty="0" smtClean="0"/>
              <a:t>Works to sustain initial effort and to scale up statewide</a:t>
            </a:r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1782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763000" cy="685800"/>
          </a:xfrm>
        </p:spPr>
        <p:txBody>
          <a:bodyPr/>
          <a:lstStyle/>
          <a:p>
            <a:r>
              <a:rPr lang="en-US" dirty="0" smtClean="0"/>
              <a:t>Minnesota State Leadership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763000" cy="4495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Vision (WHY)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We share responsibility to ensure that all children in Minnesota have the great start they need to succeed in school and life.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Scope of our work (WHO)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We support PD efforts that are targeted towards young children, infants through age 5, who are found within </a:t>
            </a:r>
            <a:r>
              <a:rPr lang="en-US" sz="2800" u="sng" dirty="0" smtClean="0">
                <a:solidFill>
                  <a:schemeClr val="tx2">
                    <a:lumMod val="50000"/>
                  </a:schemeClr>
                </a:solidFill>
              </a:rPr>
              <a:t>ALL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sectors of our local community.</a:t>
            </a:r>
            <a:endParaRPr lang="en-US" sz="2800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7630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MN State Leadership Team </a:t>
            </a:r>
            <a:r>
              <a:rPr lang="en-US" sz="3600" dirty="0"/>
              <a:t>M</a:t>
            </a:r>
            <a:r>
              <a:rPr lang="en-US" sz="3600" dirty="0" smtClean="0"/>
              <a:t>embers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763000" cy="44196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sz="2000" dirty="0" smtClean="0">
                <a:solidFill>
                  <a:schemeClr val="tx2"/>
                </a:solidFill>
              </a:rPr>
              <a:t>Voting Members include representatives from: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The Minnesota Department of Health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Children’s Mental Health at the Minnesota Department of Human 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Child Care Aware (Child Care Resource and Referral System)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Center for Inclusive Child Care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Advocacy/parent organization (PACER)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ECSE Higher Education Consortium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Members from The Minnesota Department of Education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Special Education (Part B)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Early Childhood Special Education (C/619)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Head Start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 have standing work groups that include others as necessary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4807309"/>
              </p:ext>
            </p:extLst>
          </p:nvPr>
        </p:nvGraphicFramePr>
        <p:xfrm>
          <a:off x="1828800" y="3810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94818927"/>
              </p:ext>
            </p:extLst>
          </p:nvPr>
        </p:nvGraphicFramePr>
        <p:xfrm>
          <a:off x="1828800" y="34290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28600"/>
            <a:ext cx="800219" cy="6096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000" b="1" dirty="0" smtClean="0"/>
              <a:t>M</a:t>
            </a:r>
            <a:r>
              <a:rPr lang="en-US" sz="3200" b="1" dirty="0" smtClean="0"/>
              <a:t>innesota State Leadership Team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838200"/>
            <a:ext cx="182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Member specific: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Innovation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Resource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Invitation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37338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Member selected:</a:t>
            </a:r>
          </a:p>
          <a:p>
            <a:r>
              <a:rPr lang="en-US" sz="2400" dirty="0" smtClean="0"/>
              <a:t>-Work/leadership</a:t>
            </a:r>
          </a:p>
          <a:p>
            <a:r>
              <a:rPr lang="en-US" sz="2400" dirty="0" smtClean="0"/>
              <a:t>-Opportunities/share</a:t>
            </a:r>
          </a:p>
          <a:p>
            <a:r>
              <a:rPr lang="en-US" sz="2400" dirty="0" smtClean="0"/>
              <a:t>-Commitment and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7853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Master Cadre: Professional Development and </a:t>
            </a:r>
            <a:br>
              <a:rPr lang="en-US" b="1" dirty="0" smtClean="0"/>
            </a:br>
            <a:r>
              <a:rPr lang="en-US" b="1" dirty="0" smtClean="0"/>
              <a:t>Technical Assistance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648200"/>
          </a:xfrm>
        </p:spPr>
        <p:txBody>
          <a:bodyPr/>
          <a:lstStyle/>
          <a:p>
            <a:r>
              <a:rPr lang="en-US" sz="2400" dirty="0"/>
              <a:t>Master T/TA </a:t>
            </a:r>
            <a:r>
              <a:rPr lang="en-US" sz="2400" dirty="0" smtClean="0"/>
              <a:t>Cadre</a:t>
            </a:r>
          </a:p>
          <a:p>
            <a:pPr lvl="1"/>
            <a:r>
              <a:rPr lang="en-US" sz="2400" dirty="0" smtClean="0"/>
              <a:t>Carefully selected initial team of T/TA providers</a:t>
            </a:r>
          </a:p>
          <a:p>
            <a:pPr lvl="1"/>
            <a:r>
              <a:rPr lang="en-US" sz="2400" dirty="0" smtClean="0"/>
              <a:t>Application process</a:t>
            </a:r>
          </a:p>
          <a:p>
            <a:pPr lvl="1"/>
            <a:r>
              <a:rPr lang="en-US" sz="2400" dirty="0" smtClean="0"/>
              <a:t>Regionally located</a:t>
            </a:r>
          </a:p>
          <a:p>
            <a:pPr lvl="1"/>
            <a:r>
              <a:rPr lang="en-US" sz="2400" dirty="0" smtClean="0"/>
              <a:t>Expertise in 0-5, center services and family coaching</a:t>
            </a:r>
          </a:p>
          <a:p>
            <a:pPr lvl="1"/>
            <a:r>
              <a:rPr lang="en-US" sz="2400" dirty="0" smtClean="0"/>
              <a:t>Mentored by ECTA faculty partners in training, external coaching, and data systems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4792980"/>
            <a:ext cx="2438400" cy="1950720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86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Intensive TA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638800" cy="5486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Build the capacity of programs and practitioners to use DEC Recommended Practices to promote child engagement in learning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Build the capacity of the professional development system to provide ongoing training and support to programs to implement DEC Recommended Practices with fidelity.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667000" cy="39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67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Mentoring a Master Cadre of External Coaches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4641339"/>
              </p:ext>
            </p:extLst>
          </p:nvPr>
        </p:nvGraphicFramePr>
        <p:xfrm>
          <a:off x="381000" y="1219200"/>
          <a:ext cx="8610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8"/>
          <p:cNvSpPr/>
          <p:nvPr/>
        </p:nvSpPr>
        <p:spPr>
          <a:xfrm>
            <a:off x="4419600" y="4648200"/>
            <a:ext cx="304800" cy="76200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0" y="5432323"/>
            <a:ext cx="17526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Programs improve child and family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4" y="381000"/>
            <a:ext cx="8763000" cy="685800"/>
          </a:xfrm>
        </p:spPr>
        <p:txBody>
          <a:bodyPr/>
          <a:lstStyle/>
          <a:p>
            <a:r>
              <a:rPr lang="en-US" dirty="0" smtClean="0"/>
              <a:t>Master Cadre of External Coaches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582" y="1274618"/>
            <a:ext cx="8763000" cy="476596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Centers of Excellence for Young Children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with Disabilities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Minnesota’s System of Regional Professional Development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Idea sparked through Camille Catlett and NPDCI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Launched with ARRA funds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Sustained with Part C &amp; B/619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Created 11 regional centers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Staffed by 10.0 FTE of Regional Professional                         Development Facilitators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Support Local leaders with PD efforts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Use Implementation Science in provision of support</a:t>
            </a:r>
          </a:p>
          <a:p>
            <a:pPr algn="l"/>
            <a:endParaRPr lang="en-US" dirty="0"/>
          </a:p>
        </p:txBody>
      </p:sp>
      <p:pic>
        <p:nvPicPr>
          <p:cNvPr id="4" name="Picture 3" descr="regional map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6887846" y="3754582"/>
            <a:ext cx="2057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RP</a:t>
            </a:r>
            <a:r>
              <a:rPr lang="en-US" b="1" baseline="30000" dirty="0">
                <a:effectLst/>
              </a:rPr>
              <a:t>2</a:t>
            </a:r>
            <a:r>
              <a:rPr lang="en-US" b="1" dirty="0">
                <a:effectLst/>
              </a:rPr>
              <a:t>: Reaching Potentials </a:t>
            </a:r>
            <a:r>
              <a:rPr lang="en-US" b="1" dirty="0" smtClean="0">
                <a:effectLst/>
              </a:rPr>
              <a:t>through </a:t>
            </a:r>
            <a:r>
              <a:rPr lang="en-US" b="1" dirty="0">
                <a:effectLst/>
              </a:rPr>
              <a:t>Recommended Practices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673" y="1828800"/>
            <a:ext cx="8763000" cy="38862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Professional Development Facilitator within region assigned to a local program who has committed to this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Will act as an External Coach-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Meet with local Leadership team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Support the local internal coach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Provide additional training and content support to local professionals (using implementation science)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Help Local leadership team collect, disaggregate and act up data for quality program implementation.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Program-Wide Demonstrations of High Fidelity Implementation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	High fidelity demonstrations that exemplify the value of the implementation of </a:t>
            </a:r>
            <a:r>
              <a:rPr lang="en-US" sz="2400" dirty="0" smtClean="0"/>
              <a:t>the Recommended Practices (RPs)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2.	Demonstration programs help build the political will needed to scale-up and sustain </a:t>
            </a:r>
            <a:r>
              <a:rPr lang="en-US" sz="2400" dirty="0" smtClean="0"/>
              <a:t>the RPs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3.	Demonstration programs provide a model for other programs and professionals, “seeing is believing”</a:t>
            </a:r>
          </a:p>
          <a:p>
            <a:pPr marL="0" indent="0">
              <a:buNone/>
            </a:pPr>
            <a:r>
              <a:rPr lang="en-US" sz="2400" dirty="0"/>
              <a:t>4.	Demonstration programs “ground” the work of the </a:t>
            </a:r>
            <a:r>
              <a:rPr lang="en-US" sz="2400" dirty="0" smtClean="0"/>
              <a:t>State </a:t>
            </a:r>
            <a:r>
              <a:rPr lang="en-US" sz="2400" dirty="0"/>
              <a:t>T</a:t>
            </a:r>
            <a:r>
              <a:rPr lang="en-US" sz="2400" dirty="0" smtClean="0"/>
              <a:t>eam </a:t>
            </a:r>
            <a:r>
              <a:rPr lang="en-US" sz="2400" dirty="0"/>
              <a:t>in the realities and experiences of programs and professionals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0841311"/>
              </p:ext>
            </p:extLst>
          </p:nvPr>
        </p:nvGraphicFramePr>
        <p:xfrm>
          <a:off x="304800" y="381000"/>
          <a:ext cx="8458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676400" cy="245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4436760"/>
            <a:ext cx="2133600" cy="646331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Child Engagement in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Program-Wide Supports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Establish leadership team  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Recruit and promote staff buy-in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Ensure </a:t>
            </a:r>
            <a:r>
              <a:rPr lang="en-US" sz="2400" dirty="0"/>
              <a:t>f</a:t>
            </a:r>
            <a:r>
              <a:rPr lang="en-US" sz="2400" dirty="0" smtClean="0"/>
              <a:t>amily engagement 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Develop program-wide action plan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Implement strategies for promoting program-wide implementation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Support Recommended Practice implementation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Identify and respond to individual children’s support needs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Offer continuous professional development and staff support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Monitor implementation and outcomes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6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37" y="381000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Using Implementation Science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9530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What are we implementing?</a:t>
            </a:r>
          </a:p>
          <a:p>
            <a:r>
              <a:rPr lang="en-US" sz="2800" dirty="0"/>
              <a:t>When does implementation occur?</a:t>
            </a:r>
          </a:p>
          <a:p>
            <a:r>
              <a:rPr lang="en-US" sz="2800" dirty="0"/>
              <a:t>Who implements?</a:t>
            </a:r>
          </a:p>
          <a:p>
            <a:r>
              <a:rPr lang="en-US" sz="2800" dirty="0"/>
              <a:t>How do we make implementation happen?</a:t>
            </a:r>
          </a:p>
          <a:p>
            <a:r>
              <a:rPr lang="en-US" sz="2800" dirty="0"/>
              <a:t>How do engage in continuous improvement toward fidelity?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390900" cy="496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516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Why Program-Wide?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073570"/>
              </p:ext>
            </p:extLst>
          </p:nvPr>
        </p:nvGraphicFramePr>
        <p:xfrm>
          <a:off x="228600" y="1143000"/>
          <a:ext cx="8763000" cy="49746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1500"/>
                <a:gridCol w="4381500"/>
              </a:tblGrid>
              <a:tr h="3587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Classroom</a:t>
                      </a:r>
                      <a:r>
                        <a:rPr lang="en-US" baseline="0" dirty="0" smtClean="0"/>
                        <a:t> by Classroom</a:t>
                      </a:r>
                      <a:endParaRPr lang="en-US" dirty="0"/>
                    </a:p>
                  </a:txBody>
                  <a:tcPr marL="100149" marR="100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Program-Wide – All Classrooms</a:t>
                      </a:r>
                      <a:endParaRPr lang="en-US" dirty="0"/>
                    </a:p>
                  </a:txBody>
                  <a:tcPr marL="100149" marR="100149"/>
                </a:tc>
              </a:tr>
              <a:tr h="627792">
                <a:tc>
                  <a:txBody>
                    <a:bodyPr/>
                    <a:lstStyle/>
                    <a:p>
                      <a:r>
                        <a:rPr lang="en-US" dirty="0" smtClean="0"/>
                        <a:t>Focus on individual teacher and establishing practices</a:t>
                      </a:r>
                      <a:endParaRPr lang="en-US" dirty="0"/>
                    </a:p>
                  </a:txBody>
                  <a:tcPr marL="100149" marR="10014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Across</a:t>
                      </a:r>
                      <a:r>
                        <a:rPr lang="en-US" baseline="0" dirty="0" smtClean="0"/>
                        <a:t> classroom focus in addition to within</a:t>
                      </a:r>
                      <a:endParaRPr lang="en-US" dirty="0"/>
                    </a:p>
                  </a:txBody>
                  <a:tcPr marL="100149" marR="100149"/>
                </a:tc>
              </a:tr>
              <a:tr h="896845">
                <a:tc>
                  <a:txBody>
                    <a:bodyPr/>
                    <a:lstStyle/>
                    <a:p>
                      <a:r>
                        <a:rPr lang="en-US" dirty="0" smtClean="0"/>
                        <a:t>Coaching support for implementation</a:t>
                      </a:r>
                      <a:r>
                        <a:rPr lang="en-US" baseline="0" dirty="0" smtClean="0"/>
                        <a:t> fidelity; Reliance on expert coaching</a:t>
                      </a:r>
                      <a:endParaRPr lang="en-US" dirty="0"/>
                    </a:p>
                  </a:txBody>
                  <a:tcPr marL="100149" marR="10014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Coaching</a:t>
                      </a:r>
                      <a:r>
                        <a:rPr lang="en-US" baseline="0" dirty="0" smtClean="0"/>
                        <a:t> support as a part of program-wide systemic professional development; Multiple modes of coaching delivery</a:t>
                      </a:r>
                      <a:endParaRPr lang="en-US" dirty="0"/>
                    </a:p>
                  </a:txBody>
                  <a:tcPr marL="100149" marR="100149"/>
                </a:tc>
              </a:tr>
              <a:tr h="1018128">
                <a:tc>
                  <a:txBody>
                    <a:bodyPr/>
                    <a:lstStyle/>
                    <a:p>
                      <a:r>
                        <a:rPr lang="en-US" dirty="0" smtClean="0"/>
                        <a:t>Fidelity</a:t>
                      </a:r>
                      <a:r>
                        <a:rPr lang="en-US" baseline="0" dirty="0" smtClean="0"/>
                        <a:t> data to drive coaching effort</a:t>
                      </a:r>
                      <a:endParaRPr lang="en-US" dirty="0"/>
                    </a:p>
                  </a:txBody>
                  <a:tcPr marL="100149" marR="10014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Fidelity data for making decisions about individual teaching</a:t>
                      </a:r>
                      <a:r>
                        <a:rPr lang="en-US" baseline="0" dirty="0" smtClean="0"/>
                        <a:t> intervention and programmatic professional development</a:t>
                      </a:r>
                      <a:endParaRPr lang="en-US" dirty="0"/>
                    </a:p>
                  </a:txBody>
                  <a:tcPr marL="100149" marR="100149"/>
                </a:tc>
              </a:tr>
              <a:tr h="1018128"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</a:t>
                      </a:r>
                      <a:r>
                        <a:rPr lang="en-US" baseline="0" dirty="0" smtClean="0"/>
                        <a:t> receive individualized supports when problems are identified and children “fail” to be engaged</a:t>
                      </a:r>
                      <a:endParaRPr lang="en-US" dirty="0"/>
                    </a:p>
                  </a:txBody>
                  <a:tcPr marL="100149" marR="10014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Procedures</a:t>
                      </a:r>
                      <a:r>
                        <a:rPr lang="en-US" baseline="0" dirty="0" smtClean="0"/>
                        <a:t> across classrooms ensure efficient and effective individualized supports</a:t>
                      </a:r>
                      <a:endParaRPr lang="en-US" dirty="0"/>
                    </a:p>
                  </a:txBody>
                  <a:tcPr marL="100149" marR="100149"/>
                </a:tc>
              </a:tr>
              <a:tr h="1018128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</a:t>
                      </a:r>
                      <a:r>
                        <a:rPr lang="en-US" baseline="0" dirty="0" smtClean="0"/>
                        <a:t> make connections and establish partnerships with families</a:t>
                      </a:r>
                      <a:endParaRPr lang="en-US" dirty="0"/>
                    </a:p>
                  </a:txBody>
                  <a:tcPr marL="100149" marR="10014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Programmatic</a:t>
                      </a:r>
                      <a:r>
                        <a:rPr lang="en-US" baseline="0" dirty="0" smtClean="0"/>
                        <a:t> effort to ensure all parents are connected to the program </a:t>
                      </a:r>
                      <a:endParaRPr lang="en-US" dirty="0"/>
                    </a:p>
                  </a:txBody>
                  <a:tcPr marL="100149" marR="10014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5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CBCS-CFS ECTA\dec-logo-2014-screen-colo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52400"/>
            <a:ext cx="4343400" cy="17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839200" cy="449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Recommended Practices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Developed to help practitioners and families improve learning and developmental outcomes for children birth thru age 5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Bridging the gap between research and practice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To support children’s participation and access to inclusive settings in their natural environments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Include key leadership responsibilities to implement practices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Based on empirical evidence, values, and experience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8 key topic areas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9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Child Learning </a:t>
            </a:r>
            <a:r>
              <a:rPr lang="en-US" sz="3600" b="1" dirty="0"/>
              <a:t>C</a:t>
            </a:r>
            <a:r>
              <a:rPr lang="en-US" sz="3600" b="1" dirty="0" smtClean="0"/>
              <a:t>ycle</a:t>
            </a:r>
            <a:endParaRPr lang="en-US" sz="3600" b="1" dirty="0"/>
          </a:p>
        </p:txBody>
      </p:sp>
      <p:pic>
        <p:nvPicPr>
          <p:cNvPr id="4" name="Content Placeholder 3" descr="C:\Users\ctrivette\AppData\Local\Microsoft\Windows\Temporary Internet Files\Content.Word\Figure-1-Child-Engagement-Paper-CMT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629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7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136" y="79909"/>
            <a:ext cx="8763000" cy="1219200"/>
          </a:xfrm>
        </p:spPr>
        <p:txBody>
          <a:bodyPr>
            <a:normAutofit/>
          </a:bodyPr>
          <a:lstStyle/>
          <a:p>
            <a:r>
              <a:rPr lang="en-US" b="1" dirty="0"/>
              <a:t>Minnesota’s Goals for the Partnership:  </a:t>
            </a:r>
            <a:br>
              <a:rPr lang="en-US" b="1" dirty="0"/>
            </a:br>
            <a:r>
              <a:rPr lang="en-US" b="1" dirty="0"/>
              <a:t>Start with Why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040898-52F8-4294-8A84-7E96C96F6B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1116547"/>
            <a:ext cx="8534400" cy="548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00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1981200"/>
            <a:ext cx="8763000" cy="4419600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RP Topic Areas</a:t>
            </a:r>
          </a:p>
          <a:p>
            <a:pPr marL="342900" indent="-3429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Leadership</a:t>
            </a:r>
          </a:p>
          <a:p>
            <a:pPr marL="342900" indent="-3429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Assessment</a:t>
            </a:r>
          </a:p>
          <a:p>
            <a:pPr marL="342900" indent="-342900" algn="l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Environment</a:t>
            </a:r>
          </a:p>
          <a:p>
            <a:pPr marL="342900" indent="-342900" algn="l">
              <a:buAutoNum type="arabicPeriod"/>
            </a:pPr>
            <a:r>
              <a:rPr lang="en-US" sz="3200" b="1" dirty="0" smtClean="0">
                <a:solidFill>
                  <a:srgbClr val="00B0F0"/>
                </a:solidFill>
              </a:rPr>
              <a:t>Family</a:t>
            </a:r>
          </a:p>
          <a:p>
            <a:pPr marL="342900" indent="-342900" algn="l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Instruction</a:t>
            </a:r>
          </a:p>
          <a:p>
            <a:pPr marL="342900" indent="-342900" algn="l">
              <a:buAutoNum type="arabicPeriod"/>
            </a:pPr>
            <a:r>
              <a:rPr lang="en-US" sz="3200" b="1" dirty="0" smtClean="0">
                <a:solidFill>
                  <a:schemeClr val="accent1"/>
                </a:solidFill>
              </a:rPr>
              <a:t>Interaction</a:t>
            </a:r>
          </a:p>
          <a:p>
            <a:pPr marL="342900" indent="-3429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Teaming and Collaboration</a:t>
            </a:r>
          </a:p>
          <a:p>
            <a:pPr marL="342900" indent="-3429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Transition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P:\CBCS-CFS ECTA\dec-logo-2014-screen-colo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52400"/>
            <a:ext cx="4343400" cy="17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763000" cy="1066799"/>
          </a:xfrm>
        </p:spPr>
        <p:txBody>
          <a:bodyPr>
            <a:noAutofit/>
          </a:bodyPr>
          <a:lstStyle/>
          <a:p>
            <a:r>
              <a:rPr lang="en-US" b="1" dirty="0" smtClean="0"/>
              <a:t>Minnesota Home-Based </a:t>
            </a:r>
            <a:br>
              <a:rPr lang="en-US" b="1" dirty="0" smtClean="0"/>
            </a:br>
            <a:r>
              <a:rPr lang="en-US" b="1" dirty="0" smtClean="0"/>
              <a:t>Implementation Sites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427018"/>
            <a:ext cx="8382000" cy="5202381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Early Childhood Special Education Programs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Mankato (small city in South central MN)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Moorhead (small city in Western MN)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Richfield (inner city suburb)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Zumbro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Education District (group of small school districts in Southeast MN)</a:t>
            </a:r>
          </a:p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Early Head Start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Tri-Valley Head Start (Cross agency collaboration – Northwest MN)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Sites were selected based on a proven state of readiness and ability to implement other innovations.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Sites represent various regions of the state as well as district size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1066800"/>
          </a:xfrm>
        </p:spPr>
        <p:txBody>
          <a:bodyPr>
            <a:normAutofit/>
          </a:bodyPr>
          <a:lstStyle/>
          <a:p>
            <a:r>
              <a:rPr lang="en-US" b="1" dirty="0"/>
              <a:t>Minnesota </a:t>
            </a:r>
            <a:r>
              <a:rPr lang="en-US" b="1" dirty="0" smtClean="0"/>
              <a:t>Classroom-Based Implementation </a:t>
            </a:r>
            <a:r>
              <a:rPr lang="en-US" b="1" dirty="0"/>
              <a:t>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3340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Early Childhood Special Education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Deer River (small district Northern MN)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Elk River (large district/outer ring suburb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Rochester (Southeast MN city)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St. Francis (mid-sized outer ring suburb)  Also just beginning to implement the Pyramid model</a:t>
            </a:r>
          </a:p>
          <a:p>
            <a:pPr algn="l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Representative of: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rograms who have strong community partnerships (space, financial and relationships)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rograms who are beginning more than one innovation, learn how we can blend DEC recommended practices within innovations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arious leadership structures- building principals, ECSE coordinators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91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A Data Decision-Making Approach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95400"/>
            <a:ext cx="8534400" cy="4876800"/>
          </a:xfrm>
        </p:spPr>
        <p:txBody>
          <a:bodyPr/>
          <a:lstStyle/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Outcomes are identified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Fidelity and outcomes are measured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Data are summarized and used to: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Identify training needs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Deliver professional development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Make programmatic changes 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Problem solve around specific children or issues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Ensure child learning and success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Data collection AND ANALYSIS is an ongoing process</a:t>
            </a:r>
          </a:p>
          <a:p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763000" cy="838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State Leadership Team Uses Data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2578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To plan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: determine fit with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RP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select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Team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members; to build awareness and support</a:t>
            </a:r>
          </a:p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To implement &amp; install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select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MC, selection of implementation/demonstration sites; 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evaluate and improve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MC (their services, their supports), Sites (fidelity, child outcomes,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BoQ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) and State Team (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BoQ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meeting evaluations, action plans, meeting notes)</a:t>
            </a:r>
          </a:p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To scale up: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whom, where, when, how</a:t>
            </a:r>
          </a:p>
          <a:p>
            <a:pPr algn="l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To sustain: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sustain only what data indicate is successful for children, families and programs; use data to build support over time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76300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Programs Use Data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Leadership team uses data to ensure implementation fidelity and the achievement of intended outcomes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Implementation Fidelity for Program-Wide elements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Intervention Fidelity of Recommended Practices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Family Engagement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Child Engagement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Importance of Data within Minnesota</a:t>
            </a:r>
            <a:br>
              <a:rPr lang="en-US" b="1" dirty="0" smtClean="0"/>
            </a:br>
            <a:r>
              <a:rPr lang="en-US" b="1" dirty="0" smtClean="0"/>
              <a:t>“Decision Support Data System”</a:t>
            </a:r>
            <a:endParaRPr lang="en-US" b="1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76200" y="1524000"/>
            <a:ext cx="89154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itchFamily="34" charset="-128"/>
                <a:cs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fontAlgn="t" hangingPunct="1">
              <a:spcAft>
                <a:spcPts val="600"/>
              </a:spcAft>
            </a:pPr>
            <a:r>
              <a:rPr lang="en-US" altLang="en-US" sz="2400" b="1" dirty="0"/>
              <a:t>Data are:</a:t>
            </a:r>
          </a:p>
          <a:p>
            <a:pPr lvl="1" algn="l" eaLnBrk="1" fontAlgn="t" hangingPunct="1">
              <a:spcAft>
                <a:spcPts val="600"/>
              </a:spcAft>
            </a:pPr>
            <a:r>
              <a:rPr lang="en-US" altLang="en-US" sz="2000" b="1" u="sng" dirty="0"/>
              <a:t>Reliable</a:t>
            </a:r>
            <a:r>
              <a:rPr lang="en-US" altLang="en-US" sz="2000" b="1" dirty="0"/>
              <a:t> (standardized protocols, trained data gatherers)</a:t>
            </a:r>
          </a:p>
          <a:p>
            <a:pPr lvl="1" algn="l" eaLnBrk="1" fontAlgn="t" hangingPunct="1">
              <a:spcAft>
                <a:spcPts val="600"/>
              </a:spcAft>
            </a:pPr>
            <a:r>
              <a:rPr lang="en-US" altLang="en-US" sz="2000" b="1" u="sng" dirty="0"/>
              <a:t>Reported frequently</a:t>
            </a:r>
            <a:r>
              <a:rPr lang="en-US" altLang="en-US" sz="2000" b="1" dirty="0"/>
              <a:t> (e.g. weekly, quarterly)</a:t>
            </a:r>
          </a:p>
          <a:p>
            <a:pPr lvl="1" algn="l" eaLnBrk="1" fontAlgn="t" hangingPunct="1">
              <a:spcAft>
                <a:spcPts val="600"/>
              </a:spcAft>
            </a:pPr>
            <a:r>
              <a:rPr lang="en-US" altLang="en-US" sz="2000" b="1" u="sng" dirty="0"/>
              <a:t>Built into</a:t>
            </a:r>
            <a:r>
              <a:rPr lang="en-US" altLang="en-US" sz="2000" b="1" dirty="0"/>
              <a:t> practice routines</a:t>
            </a:r>
          </a:p>
          <a:p>
            <a:pPr lvl="1" algn="l" eaLnBrk="1" fontAlgn="t" hangingPunct="1">
              <a:spcAft>
                <a:spcPts val="600"/>
              </a:spcAft>
            </a:pPr>
            <a:r>
              <a:rPr lang="en-US" altLang="en-US" sz="2000" b="1" dirty="0"/>
              <a:t>Collected at and </a:t>
            </a:r>
            <a:r>
              <a:rPr lang="en-US" altLang="en-US" sz="2000" b="1" u="sng" dirty="0"/>
              <a:t>available to actionable units</a:t>
            </a:r>
            <a:r>
              <a:rPr lang="en-US" altLang="en-US" sz="2000" b="1" dirty="0"/>
              <a:t> (e.g. classrooms, practitioners, parents)</a:t>
            </a:r>
          </a:p>
          <a:p>
            <a:pPr lvl="1" algn="l" eaLnBrk="1" fontAlgn="t" hangingPunct="1">
              <a:spcAft>
                <a:spcPts val="600"/>
              </a:spcAft>
            </a:pPr>
            <a:r>
              <a:rPr lang="en-US" altLang="en-US" sz="2000" b="1" u="sng" dirty="0"/>
              <a:t>Widely shared</a:t>
            </a:r>
            <a:r>
              <a:rPr lang="en-US" altLang="en-US" sz="2000" b="1" dirty="0"/>
              <a:t> with organization personnel</a:t>
            </a:r>
          </a:p>
          <a:p>
            <a:pPr lvl="1" algn="l" eaLnBrk="1" fontAlgn="t" hangingPunct="1">
              <a:spcAft>
                <a:spcPts val="600"/>
              </a:spcAft>
            </a:pPr>
            <a:r>
              <a:rPr lang="en-US" altLang="en-US" sz="2000" b="1" dirty="0"/>
              <a:t>Shared with </a:t>
            </a:r>
            <a:r>
              <a:rPr lang="en-US" altLang="en-US" sz="2000" b="1" u="sng" dirty="0"/>
              <a:t>family members and community stakeholders</a:t>
            </a:r>
            <a:endParaRPr lang="en-US" altLang="en-US" sz="2000" b="1" dirty="0"/>
          </a:p>
          <a:p>
            <a:pPr lvl="1" algn="l" eaLnBrk="1" fontAlgn="t" hangingPunct="1">
              <a:spcAft>
                <a:spcPts val="600"/>
              </a:spcAft>
            </a:pPr>
            <a:r>
              <a:rPr lang="en-US" altLang="en-US" sz="2000" b="1" u="sng" dirty="0"/>
              <a:t>Used to make decisions</a:t>
            </a:r>
            <a:r>
              <a:rPr lang="en-US" altLang="en-US" sz="2000" b="1" dirty="0"/>
              <a:t> (e.g. curricula, training needed, coaching improvements)</a:t>
            </a:r>
          </a:p>
        </p:txBody>
      </p:sp>
    </p:spTree>
    <p:extLst>
      <p:ext uri="{BB962C8B-B14F-4D97-AF65-F5344CB8AC3E}">
        <p14:creationId xmlns:p14="http://schemas.microsoft.com/office/powerpoint/2010/main" val="38052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as Part of Plan-Do-Study-Act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8CFB8-8F88-4D46-B3CA-D8BFF0B06D4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6116179"/>
              </p:ext>
            </p:extLst>
          </p:nvPr>
        </p:nvGraphicFramePr>
        <p:xfrm>
          <a:off x="76200" y="1183482"/>
          <a:ext cx="8991600" cy="449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507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i="1" dirty="0"/>
              <a:t>Accountability must be a reciprocal process. </a:t>
            </a:r>
            <a:endParaRPr lang="en-US" sz="2800" b="1" i="1" dirty="0" smtClean="0"/>
          </a:p>
          <a:p>
            <a:pPr marL="0" indent="0">
              <a:buNone/>
              <a:defRPr/>
            </a:pPr>
            <a:endParaRPr lang="en-US" sz="2800" b="1" i="1" dirty="0"/>
          </a:p>
          <a:p>
            <a:pPr lvl="1">
              <a:defRPr/>
            </a:pPr>
            <a:r>
              <a:rPr lang="en-US" sz="2400" b="1" i="1" dirty="0"/>
              <a:t>For every increment of performance I demand from you, I have an equal responsibility to provide you with the capacity to meet that expectation.</a:t>
            </a:r>
            <a:endParaRPr lang="en-US" sz="2400" b="1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				</a:t>
            </a:r>
          </a:p>
          <a:p>
            <a:pPr marL="0" indent="0" algn="r">
              <a:buFontTx/>
              <a:buNone/>
              <a:defRPr/>
            </a:pPr>
            <a:endParaRPr lang="en-US" sz="2400" dirty="0"/>
          </a:p>
          <a:p>
            <a:pPr marL="0" indent="0" algn="r">
              <a:buFontTx/>
              <a:buNone/>
              <a:defRPr/>
            </a:pPr>
            <a:r>
              <a:rPr lang="en-US" sz="2400" dirty="0"/>
              <a:t>Richard Elmore, </a:t>
            </a:r>
            <a:r>
              <a:rPr lang="en-US" sz="2400" dirty="0" smtClean="0"/>
              <a:t>2000</a:t>
            </a:r>
          </a:p>
          <a:p>
            <a:pPr marL="0" indent="0" algn="r">
              <a:buFontTx/>
              <a:buNone/>
              <a:defRPr/>
            </a:pPr>
            <a:r>
              <a:rPr lang="en-US" sz="2400" dirty="0"/>
              <a:t>Professor of Educational </a:t>
            </a:r>
            <a:r>
              <a:rPr lang="en-US" sz="2400" dirty="0" smtClean="0"/>
              <a:t>Leadership, Harvard </a:t>
            </a:r>
            <a:r>
              <a:rPr lang="en-US" sz="2400" dirty="0"/>
              <a:t>University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b="1" dirty="0" smtClean="0">
                <a:solidFill>
                  <a:srgbClr val="C00000"/>
                </a:solidFill>
              </a:rPr>
              <a:t>Reciprocity of Accountability</a:t>
            </a:r>
            <a:r>
              <a:rPr lang="en-US" altLang="en-US" sz="3200" dirty="0" smtClean="0">
                <a:solidFill>
                  <a:srgbClr val="C00000"/>
                </a:solidFill>
                <a:latin typeface="Myriad Web Pro" charset="0"/>
              </a:rPr>
              <a:t/>
            </a:r>
            <a:br>
              <a:rPr lang="en-US" altLang="en-US" sz="3200" dirty="0" smtClean="0">
                <a:solidFill>
                  <a:srgbClr val="C00000"/>
                </a:solidFill>
                <a:latin typeface="Myriad Web Pro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education.state.mn.us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89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Sphere of Influence- PD work and the Centers of Excellence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49717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2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Minnesota’s Goals for the Partnership:  </a:t>
            </a:r>
            <a:br>
              <a:rPr lang="en-US" b="1" dirty="0" smtClean="0"/>
            </a:br>
            <a:r>
              <a:rPr lang="en-US" b="1" dirty="0" smtClean="0"/>
              <a:t>Start with Why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876722"/>
              </p:ext>
            </p:extLst>
          </p:nvPr>
        </p:nvGraphicFramePr>
        <p:xfrm>
          <a:off x="228600" y="12954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dirty="0" smtClean="0"/>
              <a:t>Innovations supported through the </a:t>
            </a:r>
            <a:r>
              <a:rPr lang="en-US" dirty="0" err="1" smtClean="0"/>
              <a:t>CoE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USABLE INTERVENTIONS</a:t>
            </a:r>
            <a:r>
              <a:rPr lang="en-US" altLang="ja-JP" sz="2000" dirty="0" smtClean="0">
                <a:solidFill>
                  <a:schemeClr val="tx1"/>
                </a:solidFill>
              </a:rPr>
              <a:t/>
            </a:r>
            <a:br>
              <a:rPr lang="en-US" altLang="ja-JP" sz="2000" dirty="0" smtClean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  <a:ea typeface="MS PGothic" pitchFamily="34" charset="-128"/>
              </a:rPr>
              <a:t>To experience the benefits of the intervention, what </a:t>
            </a:r>
            <a:br>
              <a:rPr lang="en-US" sz="2000" i="1" dirty="0" smtClean="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2000" i="1" dirty="0" smtClean="0">
                <a:solidFill>
                  <a:schemeClr val="tx1"/>
                </a:solidFill>
                <a:ea typeface="MS PGothic" pitchFamily="34" charset="-128"/>
              </a:rPr>
              <a:t>exactly are practitioners saying and doing?</a:t>
            </a:r>
            <a:br>
              <a:rPr lang="en-US" sz="2000" i="1" dirty="0" smtClean="0">
                <a:solidFill>
                  <a:schemeClr val="tx1"/>
                </a:solidFill>
                <a:ea typeface="MS PGothic" pitchFamily="34" charset="-128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4038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Pyramid Model  (TACSEI)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Pyramid response to social emotional learning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Plan to expand to early literacy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11430" indent="0">
              <a:buNone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Classroom Engagement Model (Formally RBII)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Evidence based strategies for preschool providers</a:t>
            </a:r>
          </a:p>
          <a:p>
            <a:pPr lvl="1"/>
            <a:endParaRPr lang="en-US" dirty="0"/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7551738" y="914400"/>
            <a:ext cx="889000" cy="681037"/>
            <a:chOff x="1371600" y="685800"/>
            <a:chExt cx="6172200" cy="6096000"/>
          </a:xfrm>
        </p:grpSpPr>
        <p:sp>
          <p:nvSpPr>
            <p:cNvPr id="5" name="Up Arrow Callout 4"/>
            <p:cNvSpPr>
              <a:spLocks/>
            </p:cNvSpPr>
            <p:nvPr/>
          </p:nvSpPr>
          <p:spPr>
            <a:xfrm rot="10800000">
              <a:off x="3432670" y="685800"/>
              <a:ext cx="2050052" cy="274248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Up Arrow Callout 5"/>
            <p:cNvSpPr>
              <a:spLocks/>
            </p:cNvSpPr>
            <p:nvPr/>
          </p:nvSpPr>
          <p:spPr>
            <a:xfrm rot="5400000">
              <a:off x="1713601" y="2461054"/>
              <a:ext cx="2060426" cy="274442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Up Arrow Callout 6"/>
            <p:cNvSpPr>
              <a:spLocks/>
            </p:cNvSpPr>
            <p:nvPr/>
          </p:nvSpPr>
          <p:spPr>
            <a:xfrm rot="16200000">
              <a:off x="5141374" y="2475269"/>
              <a:ext cx="2060417" cy="274442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Up Arrow Callout 7"/>
            <p:cNvSpPr>
              <a:spLocks/>
            </p:cNvSpPr>
            <p:nvPr/>
          </p:nvSpPr>
          <p:spPr>
            <a:xfrm>
              <a:off x="3432670" y="4039313"/>
              <a:ext cx="2050052" cy="274248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0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Innovations S</a:t>
            </a:r>
            <a:r>
              <a:rPr lang="en-US" dirty="0" smtClean="0"/>
              <a:t>upported </a:t>
            </a:r>
            <a:r>
              <a:rPr lang="en-US" dirty="0"/>
              <a:t>T</a:t>
            </a:r>
            <a:r>
              <a:rPr lang="en-US" dirty="0" smtClean="0"/>
              <a:t>hrough </a:t>
            </a:r>
            <a:r>
              <a:rPr lang="en-US" dirty="0"/>
              <a:t>the CoE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r>
              <a:rPr lang="en-US" sz="2800" u="sng" dirty="0">
                <a:solidFill>
                  <a:schemeClr val="tx2">
                    <a:lumMod val="75000"/>
                  </a:schemeClr>
                </a:solidFill>
              </a:rPr>
              <a:t>Family Guided Routines Based Interventions 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Evidence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informed strategies for birth to 3 providers</a:t>
            </a:r>
          </a:p>
          <a:p>
            <a:pPr lvl="1"/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lang="en-US" sz="2800" u="sng" dirty="0">
                <a:solidFill>
                  <a:schemeClr val="tx2">
                    <a:lumMod val="75000"/>
                  </a:schemeClr>
                </a:solidFill>
              </a:rPr>
              <a:t>Locally 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Defined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</a:rPr>
              <a:t>Innovation</a:t>
            </a:r>
          </a:p>
          <a:p>
            <a:pPr lvl="1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Local leadership will be supported with Active Implementation frameworks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 ECSE programs will complete their own INSPIRE ACTION self assessment.</a:t>
            </a:r>
          </a:p>
          <a:p>
            <a:r>
              <a:rPr lang="en-US" sz="2400" dirty="0" smtClean="0"/>
              <a:t>SOME ECSE programs will choose to begin to work on a selected:</a:t>
            </a:r>
          </a:p>
          <a:p>
            <a:pPr lvl="1"/>
            <a:r>
              <a:rPr lang="en-US" sz="2400" dirty="0" smtClean="0"/>
              <a:t>Foundational skill</a:t>
            </a:r>
          </a:p>
          <a:p>
            <a:pPr lvl="1"/>
            <a:r>
              <a:rPr lang="en-US" sz="2400" dirty="0" smtClean="0"/>
              <a:t>Innovation</a:t>
            </a:r>
          </a:p>
          <a:p>
            <a:pPr lvl="1"/>
            <a:r>
              <a:rPr lang="en-US" sz="2400" dirty="0" smtClean="0"/>
              <a:t>District selected innovation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err="1" smtClean="0"/>
              <a:t>CoE</a:t>
            </a:r>
            <a:r>
              <a:rPr lang="en-US" sz="2400" dirty="0" smtClean="0"/>
              <a:t> staff will work with Local programs to determine appropriate Stage matched activities.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Next?</a:t>
            </a:r>
            <a:endParaRPr lang="en-US" sz="3600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86600" y="5029200"/>
            <a:ext cx="1309687" cy="814388"/>
            <a:chOff x="4800600" y="3276598"/>
            <a:chExt cx="1828801" cy="1293412"/>
          </a:xfrm>
        </p:grpSpPr>
        <p:sp>
          <p:nvSpPr>
            <p:cNvPr id="6" name="Rounded Rectangle 5"/>
            <p:cNvSpPr/>
            <p:nvPr/>
          </p:nvSpPr>
          <p:spPr>
            <a:xfrm>
              <a:off x="4800600" y="3276598"/>
              <a:ext cx="1828801" cy="45634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Stages</a:t>
              </a:r>
            </a:p>
          </p:txBody>
        </p:sp>
        <p:grpSp>
          <p:nvGrpSpPr>
            <p:cNvPr id="7" name="Group 13"/>
            <p:cNvGrpSpPr>
              <a:grpSpLocks noChangeAspect="1"/>
            </p:cNvGrpSpPr>
            <p:nvPr/>
          </p:nvGrpSpPr>
          <p:grpSpPr bwMode="auto">
            <a:xfrm>
              <a:off x="4800600" y="4045254"/>
              <a:ext cx="1828800" cy="524756"/>
              <a:chOff x="152400" y="838200"/>
              <a:chExt cx="8869680" cy="2545080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152400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2281126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 bwMode="auto">
              <a:xfrm>
                <a:off x="4420599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549325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2" name="Left-Right Arrow 11"/>
              <p:cNvSpPr/>
              <p:nvPr/>
            </p:nvSpPr>
            <p:spPr>
              <a:xfrm>
                <a:off x="2087605" y="839810"/>
                <a:ext cx="731077" cy="452448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Left-Right Arrow 12"/>
              <p:cNvSpPr/>
              <p:nvPr/>
            </p:nvSpPr>
            <p:spPr>
              <a:xfrm>
                <a:off x="4216331" y="839810"/>
                <a:ext cx="741825" cy="452448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Left-Right Arrow 13"/>
              <p:cNvSpPr/>
              <p:nvPr/>
            </p:nvSpPr>
            <p:spPr>
              <a:xfrm>
                <a:off x="6355804" y="839810"/>
                <a:ext cx="731077" cy="452448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65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7950"/>
            <a:ext cx="8839200" cy="471805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This fall we will focus on helping local programs create teams </a:t>
            </a:r>
          </a:p>
          <a:p>
            <a:pPr lvl="1"/>
            <a:r>
              <a:rPr lang="en-US" sz="2400" dirty="0" smtClean="0"/>
              <a:t>To create pathways for their work</a:t>
            </a:r>
          </a:p>
          <a:p>
            <a:pPr lvl="1"/>
            <a:r>
              <a:rPr lang="en-US" sz="2400" dirty="0" smtClean="0"/>
              <a:t>Collect data </a:t>
            </a:r>
          </a:p>
          <a:p>
            <a:pPr lvl="1"/>
            <a:r>
              <a:rPr lang="en-US" sz="2400" dirty="0" smtClean="0"/>
              <a:t>Use of  data and make/inform appropriate plans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2400" dirty="0" smtClean="0"/>
              <a:t>PDF will assume a role of external coach </a:t>
            </a:r>
          </a:p>
          <a:p>
            <a:pPr lvl="1"/>
            <a:r>
              <a:rPr lang="en-US" sz="2400" dirty="0" smtClean="0"/>
              <a:t>help local programs use the drivers to ensure that professionals are equipped to implement selected work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ECSE Leadership will Lead the Way!</a:t>
            </a:r>
            <a:endParaRPr lang="en-US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162800" y="5018088"/>
            <a:ext cx="1298575" cy="1077912"/>
            <a:chOff x="4471188" y="762000"/>
            <a:chExt cx="1828800" cy="1714946"/>
          </a:xfrm>
        </p:grpSpPr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4724400" y="1355806"/>
              <a:ext cx="1371600" cy="1121140"/>
              <a:chOff x="5012100" y="3331891"/>
              <a:chExt cx="3297710" cy="2695529"/>
            </a:xfrm>
          </p:grpSpPr>
          <p:sp>
            <p:nvSpPr>
              <p:cNvPr id="8" name="Isosceles Triangle 7"/>
              <p:cNvSpPr>
                <a:spLocks noChangeArrowheads="1"/>
              </p:cNvSpPr>
              <p:nvPr/>
            </p:nvSpPr>
            <p:spPr bwMode="auto">
              <a:xfrm>
                <a:off x="5010708" y="3398044"/>
                <a:ext cx="3300398" cy="23743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  <p:sp>
            <p:nvSpPr>
              <p:cNvPr id="9" name="Left-Right Arrow 8"/>
              <p:cNvSpPr>
                <a:spLocks noChangeArrowheads="1"/>
              </p:cNvSpPr>
              <p:nvPr/>
            </p:nvSpPr>
            <p:spPr bwMode="auto">
              <a:xfrm rot="18279725">
                <a:off x="4631367" y="4323364"/>
                <a:ext cx="2441132" cy="456897"/>
              </a:xfrm>
              <a:prstGeom prst="leftRightArrow">
                <a:avLst>
                  <a:gd name="adj1" fmla="val 47565"/>
                  <a:gd name="adj2" fmla="val 50008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200" b="1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  <p:sp>
            <p:nvSpPr>
              <p:cNvPr id="10" name="Left-Right Arrow 9"/>
              <p:cNvSpPr>
                <a:spLocks noChangeArrowheads="1"/>
              </p:cNvSpPr>
              <p:nvPr/>
            </p:nvSpPr>
            <p:spPr bwMode="auto">
              <a:xfrm rot="3338599">
                <a:off x="6289978" y="4332471"/>
                <a:ext cx="2435061" cy="456897"/>
              </a:xfrm>
              <a:prstGeom prst="leftRightArrow">
                <a:avLst>
                  <a:gd name="adj1" fmla="val 47565"/>
                  <a:gd name="adj2" fmla="val 50008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200" b="1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  <p:sp>
            <p:nvSpPr>
              <p:cNvPr id="11" name="Left-Right Arrow 10"/>
              <p:cNvSpPr>
                <a:spLocks noChangeArrowheads="1"/>
              </p:cNvSpPr>
              <p:nvPr/>
            </p:nvSpPr>
            <p:spPr bwMode="auto">
              <a:xfrm>
                <a:off x="5118213" y="5565912"/>
                <a:ext cx="3004762" cy="461508"/>
              </a:xfrm>
              <a:prstGeom prst="leftRightArrow">
                <a:avLst>
                  <a:gd name="adj1" fmla="val 47565"/>
                  <a:gd name="adj2" fmla="val 50008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200" b="1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4471188" y="762000"/>
              <a:ext cx="1828800" cy="45715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Drivers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7657682" y="1981200"/>
            <a:ext cx="1314450" cy="889000"/>
            <a:chOff x="2386496" y="781060"/>
            <a:chExt cx="1828800" cy="1581140"/>
          </a:xfrm>
        </p:grpSpPr>
        <p:grpSp>
          <p:nvGrpSpPr>
            <p:cNvPr id="13" name="Group 40"/>
            <p:cNvGrpSpPr>
              <a:grpSpLocks noChangeAspect="1"/>
            </p:cNvGrpSpPr>
            <p:nvPr/>
          </p:nvGrpSpPr>
          <p:grpSpPr bwMode="auto">
            <a:xfrm>
              <a:off x="2438400" y="1457848"/>
              <a:ext cx="1371600" cy="904352"/>
              <a:chOff x="838200" y="1143000"/>
              <a:chExt cx="6934200" cy="4572000"/>
            </a:xfrm>
          </p:grpSpPr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067108" y="4344679"/>
                <a:ext cx="2266738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652706" y="3274111"/>
                <a:ext cx="2143906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4014979" y="2132176"/>
                <a:ext cx="2255568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5488915" y="1147262"/>
                <a:ext cx="2300233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19" name="Bent-Up Arrow 48"/>
              <p:cNvSpPr>
                <a:spLocks noChangeArrowheads="1"/>
              </p:cNvSpPr>
              <p:nvPr/>
            </p:nvSpPr>
            <p:spPr bwMode="auto">
              <a:xfrm rot="10800000">
                <a:off x="5042268" y="1761047"/>
                <a:ext cx="379650" cy="299762"/>
              </a:xfrm>
              <a:custGeom>
                <a:avLst/>
                <a:gdLst>
                  <a:gd name="T0" fmla="*/ 233781 w 382612"/>
                  <a:gd name="T1" fmla="*/ 0 h 307453"/>
                  <a:gd name="T2" fmla="*/ 76766 w 382612"/>
                  <a:gd name="T3" fmla="*/ 93832 h 307453"/>
                  <a:gd name="T4" fmla="*/ 0 w 382612"/>
                  <a:gd name="T5" fmla="*/ 225196 h 307453"/>
                  <a:gd name="T6" fmla="*/ 156143 w 382612"/>
                  <a:gd name="T7" fmla="*/ 300262 h 307453"/>
                  <a:gd name="T8" fmla="*/ 312288 w 382612"/>
                  <a:gd name="T9" fmla="*/ 197047 h 307453"/>
                  <a:gd name="T10" fmla="*/ 390794 w 382612"/>
                  <a:gd name="T11" fmla="*/ 93832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20" name="Bent-Up Arrow 48"/>
              <p:cNvSpPr>
                <a:spLocks noChangeArrowheads="1"/>
              </p:cNvSpPr>
              <p:nvPr/>
            </p:nvSpPr>
            <p:spPr bwMode="auto">
              <a:xfrm rot="10800000">
                <a:off x="3702326" y="2902982"/>
                <a:ext cx="379650" cy="299762"/>
              </a:xfrm>
              <a:custGeom>
                <a:avLst/>
                <a:gdLst>
                  <a:gd name="T0" fmla="*/ 227100 w 382612"/>
                  <a:gd name="T1" fmla="*/ 0 h 307453"/>
                  <a:gd name="T2" fmla="*/ 74572 w 382612"/>
                  <a:gd name="T3" fmla="*/ 93832 h 307453"/>
                  <a:gd name="T4" fmla="*/ 0 w 382612"/>
                  <a:gd name="T5" fmla="*/ 225196 h 307453"/>
                  <a:gd name="T6" fmla="*/ 151681 w 382612"/>
                  <a:gd name="T7" fmla="*/ 300262 h 307453"/>
                  <a:gd name="T8" fmla="*/ 303363 w 382612"/>
                  <a:gd name="T9" fmla="*/ 197047 h 307453"/>
                  <a:gd name="T10" fmla="*/ 379626 w 382612"/>
                  <a:gd name="T11" fmla="*/ 93832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21" name="Bent-Up Arrow 48"/>
              <p:cNvSpPr>
                <a:spLocks noChangeArrowheads="1"/>
              </p:cNvSpPr>
              <p:nvPr/>
            </p:nvSpPr>
            <p:spPr bwMode="auto">
              <a:xfrm rot="10800000">
                <a:off x="2206059" y="3959271"/>
                <a:ext cx="379650" cy="314032"/>
              </a:xfrm>
              <a:custGeom>
                <a:avLst/>
                <a:gdLst>
                  <a:gd name="T0" fmla="*/ 227099 w 382612"/>
                  <a:gd name="T1" fmla="*/ 0 h 307453"/>
                  <a:gd name="T2" fmla="*/ 74572 w 382612"/>
                  <a:gd name="T3" fmla="*/ 98301 h 307453"/>
                  <a:gd name="T4" fmla="*/ 0 w 382612"/>
                  <a:gd name="T5" fmla="*/ 235924 h 307453"/>
                  <a:gd name="T6" fmla="*/ 151681 w 382612"/>
                  <a:gd name="T7" fmla="*/ 314565 h 307453"/>
                  <a:gd name="T8" fmla="*/ 303362 w 382612"/>
                  <a:gd name="T9" fmla="*/ 206434 h 307453"/>
                  <a:gd name="T10" fmla="*/ 379625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22" name="Bent-Up Arrow 48"/>
              <p:cNvSpPr>
                <a:spLocks noChangeArrowheads="1"/>
              </p:cNvSpPr>
              <p:nvPr/>
            </p:nvSpPr>
            <p:spPr bwMode="auto">
              <a:xfrm>
                <a:off x="6337544" y="2588950"/>
                <a:ext cx="379650" cy="314032"/>
              </a:xfrm>
              <a:custGeom>
                <a:avLst/>
                <a:gdLst>
                  <a:gd name="T0" fmla="*/ 233781 w 382612"/>
                  <a:gd name="T1" fmla="*/ 0 h 307453"/>
                  <a:gd name="T2" fmla="*/ 76766 w 382612"/>
                  <a:gd name="T3" fmla="*/ 98301 h 307453"/>
                  <a:gd name="T4" fmla="*/ 0 w 382612"/>
                  <a:gd name="T5" fmla="*/ 235924 h 307453"/>
                  <a:gd name="T6" fmla="*/ 156143 w 382612"/>
                  <a:gd name="T7" fmla="*/ 314565 h 307453"/>
                  <a:gd name="T8" fmla="*/ 312288 w 382612"/>
                  <a:gd name="T9" fmla="*/ 206434 h 307453"/>
                  <a:gd name="T10" fmla="*/ 390794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23" name="Bent-Up Arrow 48"/>
              <p:cNvSpPr>
                <a:spLocks noChangeArrowheads="1"/>
              </p:cNvSpPr>
              <p:nvPr/>
            </p:nvSpPr>
            <p:spPr bwMode="auto">
              <a:xfrm>
                <a:off x="4818944" y="3573873"/>
                <a:ext cx="379650" cy="314032"/>
              </a:xfrm>
              <a:custGeom>
                <a:avLst/>
                <a:gdLst>
                  <a:gd name="T0" fmla="*/ 227099 w 382612"/>
                  <a:gd name="T1" fmla="*/ 0 h 307453"/>
                  <a:gd name="T2" fmla="*/ 74572 w 382612"/>
                  <a:gd name="T3" fmla="*/ 98301 h 307453"/>
                  <a:gd name="T4" fmla="*/ 0 w 382612"/>
                  <a:gd name="T5" fmla="*/ 235924 h 307453"/>
                  <a:gd name="T6" fmla="*/ 151681 w 382612"/>
                  <a:gd name="T7" fmla="*/ 314565 h 307453"/>
                  <a:gd name="T8" fmla="*/ 303362 w 382612"/>
                  <a:gd name="T9" fmla="*/ 206434 h 307453"/>
                  <a:gd name="T10" fmla="*/ 379625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24" name="Bent-Up Arrow 48"/>
              <p:cNvSpPr>
                <a:spLocks noChangeArrowheads="1"/>
              </p:cNvSpPr>
              <p:nvPr/>
            </p:nvSpPr>
            <p:spPr bwMode="auto">
              <a:xfrm>
                <a:off x="3434338" y="4715807"/>
                <a:ext cx="357318" cy="314032"/>
              </a:xfrm>
              <a:custGeom>
                <a:avLst/>
                <a:gdLst>
                  <a:gd name="T0" fmla="*/ 227099 w 382612"/>
                  <a:gd name="T1" fmla="*/ 0 h 307453"/>
                  <a:gd name="T2" fmla="*/ 74572 w 382612"/>
                  <a:gd name="T3" fmla="*/ 98301 h 307453"/>
                  <a:gd name="T4" fmla="*/ 0 w 382612"/>
                  <a:gd name="T5" fmla="*/ 235924 h 307453"/>
                  <a:gd name="T6" fmla="*/ 151681 w 382612"/>
                  <a:gd name="T7" fmla="*/ 314565 h 307453"/>
                  <a:gd name="T8" fmla="*/ 303362 w 382612"/>
                  <a:gd name="T9" fmla="*/ 206434 h 307453"/>
                  <a:gd name="T10" fmla="*/ 379625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2386496" y="781060"/>
              <a:ext cx="1828800" cy="45740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Teams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0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idx="4294967295"/>
          </p:nvPr>
        </p:nvSpPr>
        <p:spPr>
          <a:xfrm>
            <a:off x="0" y="1493838"/>
            <a:ext cx="7458075" cy="4906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USABLE INTERVENTIONS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200" i="1" dirty="0" smtClean="0">
                <a:solidFill>
                  <a:schemeClr val="tx1"/>
                </a:solidFill>
                <a:ea typeface="MS PGothic" pitchFamily="34" charset="-128"/>
              </a:rPr>
              <a:t>To experience the benefits of the intervention, what exactly are practitioners saying and doing?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IMPLEMENTATION STAGES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200" i="1" dirty="0" smtClean="0">
                <a:solidFill>
                  <a:schemeClr val="tx1"/>
                </a:solidFill>
                <a:ea typeface="MS PGothic" pitchFamily="34" charset="-128"/>
              </a:rPr>
              <a:t>What steps lead to successful implementation?</a:t>
            </a:r>
            <a:endParaRPr lang="en-US" altLang="ja-JP" sz="2200" i="1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marL="4000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IMPLEMENTATION </a:t>
            </a:r>
            <a:r>
              <a:rPr lang="en-US" sz="2400" b="1" dirty="0" smtClean="0">
                <a:solidFill>
                  <a:schemeClr val="tx1"/>
                </a:solidFill>
              </a:rPr>
              <a:t>DRIVERS</a:t>
            </a:r>
          </a:p>
          <a:p>
            <a:pPr marL="800100" lvl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200" i="1" dirty="0" smtClean="0">
                <a:solidFill>
                  <a:schemeClr val="tx1"/>
                </a:solidFill>
              </a:rPr>
              <a:t>What critical program and organizational supports are needed to implement this change?</a:t>
            </a:r>
          </a:p>
          <a:p>
            <a:pPr marL="4000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IMPLEMENTATION 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TEAMS</a:t>
            </a:r>
          </a:p>
          <a:p>
            <a:pPr marL="800100" lvl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ja-JP" sz="2200" i="1" dirty="0" smtClean="0">
                <a:solidFill>
                  <a:schemeClr val="tx1"/>
                </a:solidFill>
              </a:rPr>
              <a:t>Who helps guide the change process?</a:t>
            </a:r>
          </a:p>
          <a:p>
            <a:pPr marL="4000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ja-JP" sz="2400" b="1" dirty="0" smtClean="0">
                <a:solidFill>
                  <a:schemeClr val="tx1"/>
                </a:solidFill>
              </a:rPr>
              <a:t>IMPROVEMENT CYCLES</a:t>
            </a:r>
          </a:p>
          <a:p>
            <a:pPr marL="800100" lvl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ja-JP" sz="2200" i="1" dirty="0" smtClean="0">
                <a:solidFill>
                  <a:schemeClr val="tx1"/>
                </a:solidFill>
              </a:rPr>
              <a:t>How can we efficiently solve problems and get better</a:t>
            </a:r>
            <a:r>
              <a:rPr lang="en-US" altLang="ja-JP" sz="2200" dirty="0" smtClean="0">
                <a:solidFill>
                  <a:schemeClr val="tx1"/>
                </a:solidFill>
              </a:rPr>
              <a:t>?</a:t>
            </a:r>
            <a:endParaRPr lang="en-US" sz="1800" b="1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 sz="1800" dirty="0" smtClean="0">
              <a:ea typeface="MS PGothic" pitchFamily="34" charset="-128"/>
            </a:endParaRPr>
          </a:p>
        </p:txBody>
      </p:sp>
      <p:sp>
        <p:nvSpPr>
          <p:cNvPr id="412675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>
                <a:latin typeface="Myriad Web Pro"/>
              </a:rPr>
              <a:t>Making It Happen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02475" y="1384300"/>
            <a:ext cx="1752600" cy="290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Interventions</a:t>
            </a:r>
          </a:p>
        </p:txBody>
      </p:sp>
      <p:grpSp>
        <p:nvGrpSpPr>
          <p:cNvPr id="412677" name="Group 6"/>
          <p:cNvGrpSpPr>
            <a:grpSpLocks noChangeAspect="1"/>
          </p:cNvGrpSpPr>
          <p:nvPr/>
        </p:nvGrpSpPr>
        <p:grpSpPr bwMode="auto">
          <a:xfrm>
            <a:off x="7551738" y="1719263"/>
            <a:ext cx="889000" cy="681037"/>
            <a:chOff x="1371600" y="685800"/>
            <a:chExt cx="6172200" cy="6096000"/>
          </a:xfrm>
        </p:grpSpPr>
        <p:sp>
          <p:nvSpPr>
            <p:cNvPr id="8" name="Up Arrow Callout 7"/>
            <p:cNvSpPr>
              <a:spLocks/>
            </p:cNvSpPr>
            <p:nvPr/>
          </p:nvSpPr>
          <p:spPr>
            <a:xfrm rot="10800000">
              <a:off x="3432670" y="685800"/>
              <a:ext cx="2050052" cy="274248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Up Arrow Callout 8"/>
            <p:cNvSpPr>
              <a:spLocks/>
            </p:cNvSpPr>
            <p:nvPr/>
          </p:nvSpPr>
          <p:spPr>
            <a:xfrm rot="5400000">
              <a:off x="1713601" y="2461054"/>
              <a:ext cx="2060426" cy="274442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Up Arrow Callout 9"/>
            <p:cNvSpPr>
              <a:spLocks/>
            </p:cNvSpPr>
            <p:nvPr/>
          </p:nvSpPr>
          <p:spPr>
            <a:xfrm rot="16200000">
              <a:off x="5141374" y="2475269"/>
              <a:ext cx="2060417" cy="274442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Up Arrow Callout 10"/>
            <p:cNvSpPr>
              <a:spLocks/>
            </p:cNvSpPr>
            <p:nvPr/>
          </p:nvSpPr>
          <p:spPr>
            <a:xfrm>
              <a:off x="3432670" y="4039313"/>
              <a:ext cx="2050052" cy="274248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12678" name="Group 11"/>
          <p:cNvGrpSpPr>
            <a:grpSpLocks/>
          </p:cNvGrpSpPr>
          <p:nvPr/>
        </p:nvGrpSpPr>
        <p:grpSpPr bwMode="auto">
          <a:xfrm>
            <a:off x="7335838" y="2535238"/>
            <a:ext cx="1309687" cy="814387"/>
            <a:chOff x="4800600" y="3276599"/>
            <a:chExt cx="1828801" cy="1293411"/>
          </a:xfrm>
        </p:grpSpPr>
        <p:sp>
          <p:nvSpPr>
            <p:cNvPr id="13" name="Rounded Rectangle 12"/>
            <p:cNvSpPr/>
            <p:nvPr/>
          </p:nvSpPr>
          <p:spPr>
            <a:xfrm>
              <a:off x="4800600" y="3276599"/>
              <a:ext cx="1828801" cy="45634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Stages</a:t>
              </a:r>
            </a:p>
          </p:txBody>
        </p:sp>
        <p:grpSp>
          <p:nvGrpSpPr>
            <p:cNvPr id="412713" name="Group 13"/>
            <p:cNvGrpSpPr>
              <a:grpSpLocks noChangeAspect="1"/>
            </p:cNvGrpSpPr>
            <p:nvPr/>
          </p:nvGrpSpPr>
          <p:grpSpPr bwMode="auto">
            <a:xfrm>
              <a:off x="4800600" y="4045254"/>
              <a:ext cx="1828800" cy="524756"/>
              <a:chOff x="152400" y="838200"/>
              <a:chExt cx="8869680" cy="2545080"/>
            </a:xfrm>
          </p:grpSpPr>
          <p:sp>
            <p:nvSpPr>
              <p:cNvPr id="15" name="Oval 14"/>
              <p:cNvSpPr>
                <a:spLocks noChangeAspect="1"/>
              </p:cNvSpPr>
              <p:nvPr/>
            </p:nvSpPr>
            <p:spPr bwMode="auto">
              <a:xfrm>
                <a:off x="152400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 bwMode="auto">
              <a:xfrm>
                <a:off x="2281126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 bwMode="auto">
              <a:xfrm>
                <a:off x="4420599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 bwMode="auto">
              <a:xfrm>
                <a:off x="6549325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9" name="Left-Right Arrow 18"/>
              <p:cNvSpPr/>
              <p:nvPr/>
            </p:nvSpPr>
            <p:spPr>
              <a:xfrm>
                <a:off x="2087605" y="839810"/>
                <a:ext cx="731077" cy="452448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Left-Right Arrow 19"/>
              <p:cNvSpPr/>
              <p:nvPr/>
            </p:nvSpPr>
            <p:spPr>
              <a:xfrm>
                <a:off x="4216331" y="839810"/>
                <a:ext cx="741825" cy="452448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Left-Right Arrow 20"/>
              <p:cNvSpPr/>
              <p:nvPr/>
            </p:nvSpPr>
            <p:spPr>
              <a:xfrm>
                <a:off x="6355804" y="839810"/>
                <a:ext cx="731077" cy="452448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12679" name="Group 21"/>
          <p:cNvGrpSpPr>
            <a:grpSpLocks/>
          </p:cNvGrpSpPr>
          <p:nvPr/>
        </p:nvGrpSpPr>
        <p:grpSpPr bwMode="auto">
          <a:xfrm>
            <a:off x="7351713" y="3570288"/>
            <a:ext cx="1298575" cy="1077912"/>
            <a:chOff x="4471188" y="762000"/>
            <a:chExt cx="1828800" cy="1714946"/>
          </a:xfrm>
        </p:grpSpPr>
        <p:grpSp>
          <p:nvGrpSpPr>
            <p:cNvPr id="412706" name="Group 22"/>
            <p:cNvGrpSpPr>
              <a:grpSpLocks noChangeAspect="1"/>
            </p:cNvGrpSpPr>
            <p:nvPr/>
          </p:nvGrpSpPr>
          <p:grpSpPr bwMode="auto">
            <a:xfrm>
              <a:off x="4724400" y="1355806"/>
              <a:ext cx="1371600" cy="1121140"/>
              <a:chOff x="5012100" y="3331891"/>
              <a:chExt cx="3297710" cy="2695529"/>
            </a:xfrm>
          </p:grpSpPr>
          <p:sp>
            <p:nvSpPr>
              <p:cNvPr id="25" name="Isosceles Triangle 24"/>
              <p:cNvSpPr>
                <a:spLocks noChangeArrowheads="1"/>
              </p:cNvSpPr>
              <p:nvPr/>
            </p:nvSpPr>
            <p:spPr bwMode="auto">
              <a:xfrm>
                <a:off x="5010708" y="3398044"/>
                <a:ext cx="3300398" cy="23743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  <p:sp>
            <p:nvSpPr>
              <p:cNvPr id="26" name="Left-Right Arrow 25"/>
              <p:cNvSpPr>
                <a:spLocks noChangeArrowheads="1"/>
              </p:cNvSpPr>
              <p:nvPr/>
            </p:nvSpPr>
            <p:spPr bwMode="auto">
              <a:xfrm rot="18279725">
                <a:off x="4631367" y="4323364"/>
                <a:ext cx="2441132" cy="456897"/>
              </a:xfrm>
              <a:prstGeom prst="leftRightArrow">
                <a:avLst>
                  <a:gd name="adj1" fmla="val 47565"/>
                  <a:gd name="adj2" fmla="val 50008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200" b="1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  <p:sp>
            <p:nvSpPr>
              <p:cNvPr id="27" name="Left-Right Arrow 26"/>
              <p:cNvSpPr>
                <a:spLocks noChangeArrowheads="1"/>
              </p:cNvSpPr>
              <p:nvPr/>
            </p:nvSpPr>
            <p:spPr bwMode="auto">
              <a:xfrm rot="3338599">
                <a:off x="6289978" y="4332471"/>
                <a:ext cx="2435061" cy="456897"/>
              </a:xfrm>
              <a:prstGeom prst="leftRightArrow">
                <a:avLst>
                  <a:gd name="adj1" fmla="val 47565"/>
                  <a:gd name="adj2" fmla="val 50008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200" b="1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  <p:sp>
            <p:nvSpPr>
              <p:cNvPr id="28" name="Left-Right Arrow 27"/>
              <p:cNvSpPr>
                <a:spLocks noChangeArrowheads="1"/>
              </p:cNvSpPr>
              <p:nvPr/>
            </p:nvSpPr>
            <p:spPr bwMode="auto">
              <a:xfrm>
                <a:off x="5118213" y="5565912"/>
                <a:ext cx="3004762" cy="461508"/>
              </a:xfrm>
              <a:prstGeom prst="leftRightArrow">
                <a:avLst>
                  <a:gd name="adj1" fmla="val 47565"/>
                  <a:gd name="adj2" fmla="val 50008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200" b="1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4471188" y="762000"/>
              <a:ext cx="1828800" cy="45715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Drivers</a:t>
              </a:r>
            </a:p>
          </p:txBody>
        </p:sp>
      </p:grpSp>
      <p:grpSp>
        <p:nvGrpSpPr>
          <p:cNvPr id="412680" name="Group 28"/>
          <p:cNvGrpSpPr>
            <a:grpSpLocks/>
          </p:cNvGrpSpPr>
          <p:nvPr/>
        </p:nvGrpSpPr>
        <p:grpSpPr bwMode="auto">
          <a:xfrm>
            <a:off x="7543800" y="5775325"/>
            <a:ext cx="1098550" cy="1066800"/>
            <a:chOff x="2264550" y="3200400"/>
            <a:chExt cx="1850250" cy="2057400"/>
          </a:xfrm>
        </p:grpSpPr>
        <p:grpSp>
          <p:nvGrpSpPr>
            <p:cNvPr id="412696" name="Group 29"/>
            <p:cNvGrpSpPr>
              <a:grpSpLocks noChangeAspect="1"/>
            </p:cNvGrpSpPr>
            <p:nvPr/>
          </p:nvGrpSpPr>
          <p:grpSpPr bwMode="auto">
            <a:xfrm>
              <a:off x="2286000" y="3451753"/>
              <a:ext cx="1828800" cy="1806047"/>
              <a:chOff x="-502920" y="-1066800"/>
              <a:chExt cx="9799320" cy="9677400"/>
            </a:xfrm>
          </p:grpSpPr>
          <p:sp>
            <p:nvSpPr>
              <p:cNvPr id="32" name="Pie 31"/>
              <p:cNvSpPr>
                <a:spLocks/>
              </p:cNvSpPr>
              <p:nvPr/>
            </p:nvSpPr>
            <p:spPr bwMode="auto">
              <a:xfrm flipH="1">
                <a:off x="2061287" y="1441574"/>
                <a:ext cx="4570298" cy="4577019"/>
              </a:xfrm>
              <a:custGeom>
                <a:avLst/>
                <a:gdLst>
                  <a:gd name="T0" fmla="*/ 5 w 4570298"/>
                  <a:gd name="T1" fmla="*/ 2283601 h 4577030"/>
                  <a:gd name="T2" fmla="*/ 2285149 w 4570298"/>
                  <a:gd name="T3" fmla="*/ 0 h 4577030"/>
                  <a:gd name="T4" fmla="*/ 2285149 w 4570298"/>
                  <a:gd name="T5" fmla="*/ 2288515 h 4577030"/>
                  <a:gd name="T6" fmla="*/ 5 w 4570298"/>
                  <a:gd name="T7" fmla="*/ 2283601 h 45770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70298" h="4577030">
                    <a:moveTo>
                      <a:pt x="5" y="2283601"/>
                    </a:moveTo>
                    <a:cubicBezTo>
                      <a:pt x="2711" y="1021611"/>
                      <a:pt x="1025012" y="0"/>
                      <a:pt x="2285149" y="0"/>
                    </a:cubicBezTo>
                    <a:lnTo>
                      <a:pt x="2285149" y="2288515"/>
                    </a:lnTo>
                    <a:lnTo>
                      <a:pt x="5" y="22836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9BB4"/>
                  </a:gs>
                  <a:gs pos="50000">
                    <a:srgbClr val="C3C3D0"/>
                  </a:gs>
                  <a:gs pos="100000">
                    <a:srgbClr val="E2E2E8"/>
                  </a:gs>
                </a:gsLst>
                <a:lin ang="108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33" name="Pie 32"/>
              <p:cNvSpPr>
                <a:spLocks/>
              </p:cNvSpPr>
              <p:nvPr/>
            </p:nvSpPr>
            <p:spPr bwMode="auto">
              <a:xfrm>
                <a:off x="1975325" y="1441574"/>
                <a:ext cx="4584629" cy="4577019"/>
              </a:xfrm>
              <a:custGeom>
                <a:avLst/>
                <a:gdLst>
                  <a:gd name="T0" fmla="*/ 5 w 4584629"/>
                  <a:gd name="T1" fmla="*/ 2283585 h 4577030"/>
                  <a:gd name="T2" fmla="*/ 2292315 w 4584629"/>
                  <a:gd name="T3" fmla="*/ 0 h 4577030"/>
                  <a:gd name="T4" fmla="*/ 2292315 w 4584629"/>
                  <a:gd name="T5" fmla="*/ 2288515 h 4577030"/>
                  <a:gd name="T6" fmla="*/ 5 w 4584629"/>
                  <a:gd name="T7" fmla="*/ 2283585 h 45770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84629" h="4577030">
                    <a:moveTo>
                      <a:pt x="5" y="2283585"/>
                    </a:moveTo>
                    <a:cubicBezTo>
                      <a:pt x="2728" y="1021601"/>
                      <a:pt x="1028232" y="0"/>
                      <a:pt x="2292315" y="0"/>
                    </a:cubicBezTo>
                    <a:lnTo>
                      <a:pt x="2292315" y="2288515"/>
                    </a:lnTo>
                    <a:lnTo>
                      <a:pt x="5" y="22835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9BB4"/>
                  </a:gs>
                  <a:gs pos="50000">
                    <a:srgbClr val="C3C3D0"/>
                  </a:gs>
                  <a:gs pos="100000">
                    <a:srgbClr val="E2E2E8"/>
                  </a:gs>
                </a:gsLst>
                <a:lin ang="108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34" name="Pie 33"/>
              <p:cNvSpPr>
                <a:spLocks/>
              </p:cNvSpPr>
              <p:nvPr/>
            </p:nvSpPr>
            <p:spPr bwMode="auto">
              <a:xfrm flipV="1">
                <a:off x="1975325" y="1523595"/>
                <a:ext cx="4584629" cy="4577030"/>
              </a:xfrm>
              <a:custGeom>
                <a:avLst/>
                <a:gdLst>
                  <a:gd name="T0" fmla="*/ 5 w 4584629"/>
                  <a:gd name="T1" fmla="*/ 2283580 h 4577019"/>
                  <a:gd name="T2" fmla="*/ 2292315 w 4584629"/>
                  <a:gd name="T3" fmla="*/ 0 h 4577019"/>
                  <a:gd name="T4" fmla="*/ 2292315 w 4584629"/>
                  <a:gd name="T5" fmla="*/ 2288510 h 4577019"/>
                  <a:gd name="T6" fmla="*/ 5 w 4584629"/>
                  <a:gd name="T7" fmla="*/ 2283580 h 45770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84629" h="4577019">
                    <a:moveTo>
                      <a:pt x="5" y="2283580"/>
                    </a:moveTo>
                    <a:cubicBezTo>
                      <a:pt x="2728" y="1021598"/>
                      <a:pt x="1028232" y="0"/>
                      <a:pt x="2292315" y="0"/>
                    </a:cubicBezTo>
                    <a:lnTo>
                      <a:pt x="2292315" y="2288510"/>
                    </a:lnTo>
                    <a:lnTo>
                      <a:pt x="5" y="228358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9BB4"/>
                  </a:gs>
                  <a:gs pos="50000">
                    <a:srgbClr val="C3C3D0"/>
                  </a:gs>
                  <a:gs pos="100000">
                    <a:srgbClr val="E2E2E8"/>
                  </a:gs>
                </a:gsLst>
                <a:lin ang="108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35" name="Pie 34"/>
              <p:cNvSpPr>
                <a:spLocks/>
              </p:cNvSpPr>
              <p:nvPr/>
            </p:nvSpPr>
            <p:spPr bwMode="auto">
              <a:xfrm flipH="1" flipV="1">
                <a:off x="2061287" y="1523595"/>
                <a:ext cx="4570298" cy="4577030"/>
              </a:xfrm>
              <a:custGeom>
                <a:avLst/>
                <a:gdLst>
                  <a:gd name="T0" fmla="*/ 5 w 4570298"/>
                  <a:gd name="T1" fmla="*/ 2283595 h 4577019"/>
                  <a:gd name="T2" fmla="*/ 2285149 w 4570298"/>
                  <a:gd name="T3" fmla="*/ -1 h 4577019"/>
                  <a:gd name="T4" fmla="*/ 2285149 w 4570298"/>
                  <a:gd name="T5" fmla="*/ 2288510 h 4577019"/>
                  <a:gd name="T6" fmla="*/ 5 w 4570298"/>
                  <a:gd name="T7" fmla="*/ 2283595 h 45770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70298" h="4577019">
                    <a:moveTo>
                      <a:pt x="5" y="2283595"/>
                    </a:moveTo>
                    <a:cubicBezTo>
                      <a:pt x="2711" y="1021607"/>
                      <a:pt x="1025012" y="-1"/>
                      <a:pt x="2285149" y="-1"/>
                    </a:cubicBezTo>
                    <a:lnTo>
                      <a:pt x="2285149" y="2288510"/>
                    </a:lnTo>
                    <a:lnTo>
                      <a:pt x="5" y="2283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9BB4"/>
                  </a:gs>
                  <a:gs pos="50000">
                    <a:srgbClr val="C3C3D0"/>
                  </a:gs>
                  <a:gs pos="100000">
                    <a:srgbClr val="E2E2E8"/>
                  </a:gs>
                </a:gsLst>
                <a:lin ang="108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36" name="Circular Arrow 35"/>
              <p:cNvSpPr/>
              <p:nvPr/>
            </p:nvSpPr>
            <p:spPr>
              <a:xfrm rot="16200000">
                <a:off x="2022316" y="-336814"/>
                <a:ext cx="6496422" cy="8051755"/>
              </a:xfrm>
              <a:prstGeom prst="circularArrow">
                <a:avLst>
                  <a:gd name="adj1" fmla="val 5375"/>
                  <a:gd name="adj2" fmla="val 762885"/>
                  <a:gd name="adj3" fmla="val 19593655"/>
                  <a:gd name="adj4" fmla="val 16226140"/>
                  <a:gd name="adj5" fmla="val 4990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Circular Arrow 36"/>
              <p:cNvSpPr/>
              <p:nvPr/>
            </p:nvSpPr>
            <p:spPr>
              <a:xfrm>
                <a:off x="1173015" y="686939"/>
                <a:ext cx="6475789" cy="7923661"/>
              </a:xfrm>
              <a:prstGeom prst="circularArrow">
                <a:avLst>
                  <a:gd name="adj1" fmla="val 5375"/>
                  <a:gd name="adj2" fmla="val 762885"/>
                  <a:gd name="adj3" fmla="val 19593655"/>
                  <a:gd name="adj4" fmla="val 16226140"/>
                  <a:gd name="adj5" fmla="val 4990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Circular Arrow 37"/>
              <p:cNvSpPr/>
              <p:nvPr/>
            </p:nvSpPr>
            <p:spPr>
              <a:xfrm rot="5400000">
                <a:off x="218148" y="-116484"/>
                <a:ext cx="6480022" cy="7922817"/>
              </a:xfrm>
              <a:prstGeom prst="circularArrow">
                <a:avLst>
                  <a:gd name="adj1" fmla="val 5375"/>
                  <a:gd name="adj2" fmla="val 762885"/>
                  <a:gd name="adj3" fmla="val 19593655"/>
                  <a:gd name="adj4" fmla="val 16226140"/>
                  <a:gd name="adj5" fmla="val 4990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Circular Arrow 38"/>
              <p:cNvSpPr/>
              <p:nvPr/>
            </p:nvSpPr>
            <p:spPr>
              <a:xfrm rot="10800000">
                <a:off x="1015414" y="-1068412"/>
                <a:ext cx="6475789" cy="7923671"/>
              </a:xfrm>
              <a:prstGeom prst="circularArrow">
                <a:avLst>
                  <a:gd name="adj1" fmla="val 5375"/>
                  <a:gd name="adj2" fmla="val 762885"/>
                  <a:gd name="adj3" fmla="val 19593655"/>
                  <a:gd name="adj4" fmla="val 16226140"/>
                  <a:gd name="adj5" fmla="val 4990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2264550" y="3200400"/>
              <a:ext cx="1828860" cy="4561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Cycles</a:t>
              </a:r>
            </a:p>
          </p:txBody>
        </p:sp>
      </p:grpSp>
      <p:grpSp>
        <p:nvGrpSpPr>
          <p:cNvPr id="412681" name="Group 39"/>
          <p:cNvGrpSpPr>
            <a:grpSpLocks/>
          </p:cNvGrpSpPr>
          <p:nvPr/>
        </p:nvGrpSpPr>
        <p:grpSpPr bwMode="auto">
          <a:xfrm>
            <a:off x="7388225" y="4705350"/>
            <a:ext cx="1314450" cy="903288"/>
            <a:chOff x="2209800" y="755648"/>
            <a:chExt cx="1828800" cy="1606552"/>
          </a:xfrm>
        </p:grpSpPr>
        <p:grpSp>
          <p:nvGrpSpPr>
            <p:cNvPr id="412684" name="Group 40"/>
            <p:cNvGrpSpPr>
              <a:grpSpLocks noChangeAspect="1"/>
            </p:cNvGrpSpPr>
            <p:nvPr/>
          </p:nvGrpSpPr>
          <p:grpSpPr bwMode="auto">
            <a:xfrm>
              <a:off x="2438400" y="1457848"/>
              <a:ext cx="1371600" cy="904352"/>
              <a:chOff x="838200" y="1143000"/>
              <a:chExt cx="6934200" cy="4572000"/>
            </a:xfrm>
          </p:grpSpPr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067108" y="4344679"/>
                <a:ext cx="2266738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2652706" y="3274111"/>
                <a:ext cx="2143906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4014979" y="2132176"/>
                <a:ext cx="2255568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5488915" y="1147262"/>
                <a:ext cx="2300233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47" name="Bent-Up Arrow 48"/>
              <p:cNvSpPr>
                <a:spLocks noChangeArrowheads="1"/>
              </p:cNvSpPr>
              <p:nvPr/>
            </p:nvSpPr>
            <p:spPr bwMode="auto">
              <a:xfrm rot="10800000">
                <a:off x="5042268" y="1761047"/>
                <a:ext cx="379650" cy="299762"/>
              </a:xfrm>
              <a:custGeom>
                <a:avLst/>
                <a:gdLst>
                  <a:gd name="T0" fmla="*/ 233781 w 382612"/>
                  <a:gd name="T1" fmla="*/ 0 h 307453"/>
                  <a:gd name="T2" fmla="*/ 76766 w 382612"/>
                  <a:gd name="T3" fmla="*/ 93832 h 307453"/>
                  <a:gd name="T4" fmla="*/ 0 w 382612"/>
                  <a:gd name="T5" fmla="*/ 225196 h 307453"/>
                  <a:gd name="T6" fmla="*/ 156143 w 382612"/>
                  <a:gd name="T7" fmla="*/ 300262 h 307453"/>
                  <a:gd name="T8" fmla="*/ 312288 w 382612"/>
                  <a:gd name="T9" fmla="*/ 197047 h 307453"/>
                  <a:gd name="T10" fmla="*/ 390794 w 382612"/>
                  <a:gd name="T11" fmla="*/ 93832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48" name="Bent-Up Arrow 48"/>
              <p:cNvSpPr>
                <a:spLocks noChangeArrowheads="1"/>
              </p:cNvSpPr>
              <p:nvPr/>
            </p:nvSpPr>
            <p:spPr bwMode="auto">
              <a:xfrm rot="10800000">
                <a:off x="3702326" y="2902982"/>
                <a:ext cx="379650" cy="299762"/>
              </a:xfrm>
              <a:custGeom>
                <a:avLst/>
                <a:gdLst>
                  <a:gd name="T0" fmla="*/ 227100 w 382612"/>
                  <a:gd name="T1" fmla="*/ 0 h 307453"/>
                  <a:gd name="T2" fmla="*/ 74572 w 382612"/>
                  <a:gd name="T3" fmla="*/ 93832 h 307453"/>
                  <a:gd name="T4" fmla="*/ 0 w 382612"/>
                  <a:gd name="T5" fmla="*/ 225196 h 307453"/>
                  <a:gd name="T6" fmla="*/ 151681 w 382612"/>
                  <a:gd name="T7" fmla="*/ 300262 h 307453"/>
                  <a:gd name="T8" fmla="*/ 303363 w 382612"/>
                  <a:gd name="T9" fmla="*/ 197047 h 307453"/>
                  <a:gd name="T10" fmla="*/ 379626 w 382612"/>
                  <a:gd name="T11" fmla="*/ 93832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49" name="Bent-Up Arrow 48"/>
              <p:cNvSpPr>
                <a:spLocks noChangeArrowheads="1"/>
              </p:cNvSpPr>
              <p:nvPr/>
            </p:nvSpPr>
            <p:spPr bwMode="auto">
              <a:xfrm rot="10800000">
                <a:off x="2206059" y="3959271"/>
                <a:ext cx="379650" cy="314032"/>
              </a:xfrm>
              <a:custGeom>
                <a:avLst/>
                <a:gdLst>
                  <a:gd name="T0" fmla="*/ 227099 w 382612"/>
                  <a:gd name="T1" fmla="*/ 0 h 307453"/>
                  <a:gd name="T2" fmla="*/ 74572 w 382612"/>
                  <a:gd name="T3" fmla="*/ 98301 h 307453"/>
                  <a:gd name="T4" fmla="*/ 0 w 382612"/>
                  <a:gd name="T5" fmla="*/ 235924 h 307453"/>
                  <a:gd name="T6" fmla="*/ 151681 w 382612"/>
                  <a:gd name="T7" fmla="*/ 314565 h 307453"/>
                  <a:gd name="T8" fmla="*/ 303362 w 382612"/>
                  <a:gd name="T9" fmla="*/ 206434 h 307453"/>
                  <a:gd name="T10" fmla="*/ 379625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50" name="Bent-Up Arrow 48"/>
              <p:cNvSpPr>
                <a:spLocks noChangeArrowheads="1"/>
              </p:cNvSpPr>
              <p:nvPr/>
            </p:nvSpPr>
            <p:spPr bwMode="auto">
              <a:xfrm>
                <a:off x="6337544" y="2588950"/>
                <a:ext cx="379650" cy="314032"/>
              </a:xfrm>
              <a:custGeom>
                <a:avLst/>
                <a:gdLst>
                  <a:gd name="T0" fmla="*/ 233781 w 382612"/>
                  <a:gd name="T1" fmla="*/ 0 h 307453"/>
                  <a:gd name="T2" fmla="*/ 76766 w 382612"/>
                  <a:gd name="T3" fmla="*/ 98301 h 307453"/>
                  <a:gd name="T4" fmla="*/ 0 w 382612"/>
                  <a:gd name="T5" fmla="*/ 235924 h 307453"/>
                  <a:gd name="T6" fmla="*/ 156143 w 382612"/>
                  <a:gd name="T7" fmla="*/ 314565 h 307453"/>
                  <a:gd name="T8" fmla="*/ 312288 w 382612"/>
                  <a:gd name="T9" fmla="*/ 206434 h 307453"/>
                  <a:gd name="T10" fmla="*/ 390794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51" name="Bent-Up Arrow 48"/>
              <p:cNvSpPr>
                <a:spLocks noChangeArrowheads="1"/>
              </p:cNvSpPr>
              <p:nvPr/>
            </p:nvSpPr>
            <p:spPr bwMode="auto">
              <a:xfrm>
                <a:off x="4818944" y="3573873"/>
                <a:ext cx="379650" cy="314032"/>
              </a:xfrm>
              <a:custGeom>
                <a:avLst/>
                <a:gdLst>
                  <a:gd name="T0" fmla="*/ 227099 w 382612"/>
                  <a:gd name="T1" fmla="*/ 0 h 307453"/>
                  <a:gd name="T2" fmla="*/ 74572 w 382612"/>
                  <a:gd name="T3" fmla="*/ 98301 h 307453"/>
                  <a:gd name="T4" fmla="*/ 0 w 382612"/>
                  <a:gd name="T5" fmla="*/ 235924 h 307453"/>
                  <a:gd name="T6" fmla="*/ 151681 w 382612"/>
                  <a:gd name="T7" fmla="*/ 314565 h 307453"/>
                  <a:gd name="T8" fmla="*/ 303362 w 382612"/>
                  <a:gd name="T9" fmla="*/ 206434 h 307453"/>
                  <a:gd name="T10" fmla="*/ 379625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52" name="Bent-Up Arrow 48"/>
              <p:cNvSpPr>
                <a:spLocks noChangeArrowheads="1"/>
              </p:cNvSpPr>
              <p:nvPr/>
            </p:nvSpPr>
            <p:spPr bwMode="auto">
              <a:xfrm>
                <a:off x="3434338" y="4715807"/>
                <a:ext cx="357318" cy="314032"/>
              </a:xfrm>
              <a:custGeom>
                <a:avLst/>
                <a:gdLst>
                  <a:gd name="T0" fmla="*/ 227099 w 382612"/>
                  <a:gd name="T1" fmla="*/ 0 h 307453"/>
                  <a:gd name="T2" fmla="*/ 74572 w 382612"/>
                  <a:gd name="T3" fmla="*/ 98301 h 307453"/>
                  <a:gd name="T4" fmla="*/ 0 w 382612"/>
                  <a:gd name="T5" fmla="*/ 235924 h 307453"/>
                  <a:gd name="T6" fmla="*/ 151681 w 382612"/>
                  <a:gd name="T7" fmla="*/ 314565 h 307453"/>
                  <a:gd name="T8" fmla="*/ 303362 w 382612"/>
                  <a:gd name="T9" fmla="*/ 206434 h 307453"/>
                  <a:gd name="T10" fmla="*/ 379625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2209800" y="755648"/>
              <a:ext cx="1828800" cy="45740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Teams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86325" y="6577013"/>
            <a:ext cx="27892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ea typeface="+mn-ea"/>
              </a:rPr>
              <a:t>©Copyright Dean Fixsen and Karen Blase </a:t>
            </a:r>
            <a:r>
              <a:rPr lang="en-US" sz="1200" dirty="0">
                <a:solidFill>
                  <a:srgbClr val="000000"/>
                </a:solidFill>
                <a:ea typeface="+mn-ea"/>
              </a:rPr>
              <a:t> </a:t>
            </a:r>
          </a:p>
        </p:txBody>
      </p:sp>
      <p:sp>
        <p:nvSpPr>
          <p:cNvPr id="412683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020763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Myriad Web Pro"/>
                <a:cs typeface="Arial" pitchFamily="34" charset="0"/>
              </a:rPr>
              <a:t>Active Implementation Frameworks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Systems Model for Early Childhood </a:t>
            </a:r>
            <a:br>
              <a:rPr lang="en-US" b="1" dirty="0" smtClean="0"/>
            </a:br>
            <a:r>
              <a:rPr lang="en-US" b="1" dirty="0" smtClean="0"/>
              <a:t>Professional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Incorporates best practice from: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2819400"/>
            <a:ext cx="4329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3200" dirty="0"/>
              <a:t>Systems Thinking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/>
              <a:t>Implementation Science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/>
              <a:t>Cross-Agency Collaborative Planning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08413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768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2563"/>
            <a:ext cx="8763000" cy="685800"/>
          </a:xfrm>
        </p:spPr>
        <p:txBody>
          <a:bodyPr/>
          <a:lstStyle/>
          <a:p>
            <a:r>
              <a:rPr lang="en-US" dirty="0" smtClean="0"/>
              <a:t>Implementation Process Interactive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06831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http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://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ectacenter.org/implementprocess/interactive/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BF9B7-689C-EC44-85BB-781DEF006A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5" y="889145"/>
            <a:ext cx="8347649" cy="47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RP²: Reaching Potentials through Recommended Practices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410585"/>
              </p:ext>
            </p:extLst>
          </p:nvPr>
        </p:nvGraphicFramePr>
        <p:xfrm>
          <a:off x="685800" y="1447800"/>
          <a:ext cx="7620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07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idx="4294967295"/>
          </p:nvPr>
        </p:nvSpPr>
        <p:spPr>
          <a:xfrm>
            <a:off x="0" y="1493838"/>
            <a:ext cx="7458075" cy="4906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USABLE INTERVENTIONS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200" i="1" dirty="0" smtClean="0">
                <a:solidFill>
                  <a:schemeClr val="tx1"/>
                </a:solidFill>
                <a:ea typeface="MS PGothic" pitchFamily="34" charset="-128"/>
              </a:rPr>
              <a:t>To experience the benefits of the intervention, what exactly are practitioners saying and doing?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IMPLEMENTATION STAGES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200" i="1" dirty="0" smtClean="0">
                <a:solidFill>
                  <a:schemeClr val="tx1"/>
                </a:solidFill>
                <a:ea typeface="MS PGothic" pitchFamily="34" charset="-128"/>
              </a:rPr>
              <a:t>What steps lead to successful implementation?</a:t>
            </a:r>
            <a:endParaRPr lang="en-US" altLang="ja-JP" sz="2200" i="1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marL="4000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IMPLEMENTATION </a:t>
            </a:r>
            <a:r>
              <a:rPr lang="en-US" sz="2400" b="1" dirty="0" smtClean="0">
                <a:solidFill>
                  <a:schemeClr val="tx1"/>
                </a:solidFill>
              </a:rPr>
              <a:t>DRIVERS</a:t>
            </a:r>
          </a:p>
          <a:p>
            <a:pPr marL="800100" lvl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200" i="1" dirty="0" smtClean="0">
                <a:solidFill>
                  <a:schemeClr val="tx1"/>
                </a:solidFill>
              </a:rPr>
              <a:t>What critical program and organizational supports are needed to implement this change?</a:t>
            </a:r>
          </a:p>
          <a:p>
            <a:pPr marL="4000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IMPLEMENTATION 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TEAMS</a:t>
            </a:r>
          </a:p>
          <a:p>
            <a:pPr marL="800100" lvl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ja-JP" sz="2200" i="1" dirty="0" smtClean="0">
                <a:solidFill>
                  <a:schemeClr val="tx1"/>
                </a:solidFill>
              </a:rPr>
              <a:t>Who helps guide the change process?</a:t>
            </a:r>
          </a:p>
          <a:p>
            <a:pPr marL="4000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ja-JP" sz="2400" b="1" dirty="0" smtClean="0">
                <a:solidFill>
                  <a:schemeClr val="tx1"/>
                </a:solidFill>
              </a:rPr>
              <a:t>IMPROVEMENT CYCLES</a:t>
            </a:r>
          </a:p>
          <a:p>
            <a:pPr marL="800100" lvl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ja-JP" sz="2200" i="1" dirty="0" smtClean="0">
                <a:solidFill>
                  <a:schemeClr val="tx1"/>
                </a:solidFill>
              </a:rPr>
              <a:t>How can we efficiently solve problems and get better</a:t>
            </a:r>
            <a:r>
              <a:rPr lang="en-US" altLang="ja-JP" sz="2200" dirty="0" smtClean="0">
                <a:solidFill>
                  <a:schemeClr val="tx1"/>
                </a:solidFill>
              </a:rPr>
              <a:t>?</a:t>
            </a:r>
            <a:endParaRPr lang="en-US" sz="1800" b="1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 sz="1800" dirty="0" smtClean="0">
              <a:ea typeface="MS PGothic" pitchFamily="34" charset="-128"/>
            </a:endParaRPr>
          </a:p>
        </p:txBody>
      </p:sp>
      <p:sp>
        <p:nvSpPr>
          <p:cNvPr id="412675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>
                <a:latin typeface="Myriad Web Pro"/>
              </a:rPr>
              <a:t>Making It Happen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02475" y="1384300"/>
            <a:ext cx="1752600" cy="290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Interventions</a:t>
            </a:r>
          </a:p>
        </p:txBody>
      </p:sp>
      <p:grpSp>
        <p:nvGrpSpPr>
          <p:cNvPr id="412677" name="Group 6"/>
          <p:cNvGrpSpPr>
            <a:grpSpLocks noChangeAspect="1"/>
          </p:cNvGrpSpPr>
          <p:nvPr/>
        </p:nvGrpSpPr>
        <p:grpSpPr bwMode="auto">
          <a:xfrm>
            <a:off x="7551738" y="1719263"/>
            <a:ext cx="889000" cy="681037"/>
            <a:chOff x="1371600" y="685800"/>
            <a:chExt cx="6172200" cy="6096000"/>
          </a:xfrm>
        </p:grpSpPr>
        <p:sp>
          <p:nvSpPr>
            <p:cNvPr id="8" name="Up Arrow Callout 7"/>
            <p:cNvSpPr>
              <a:spLocks/>
            </p:cNvSpPr>
            <p:nvPr/>
          </p:nvSpPr>
          <p:spPr>
            <a:xfrm rot="10800000">
              <a:off x="3432670" y="685800"/>
              <a:ext cx="2050052" cy="274248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Up Arrow Callout 8"/>
            <p:cNvSpPr>
              <a:spLocks/>
            </p:cNvSpPr>
            <p:nvPr/>
          </p:nvSpPr>
          <p:spPr>
            <a:xfrm rot="5400000">
              <a:off x="1713601" y="2461054"/>
              <a:ext cx="2060426" cy="274442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Up Arrow Callout 9"/>
            <p:cNvSpPr>
              <a:spLocks/>
            </p:cNvSpPr>
            <p:nvPr/>
          </p:nvSpPr>
          <p:spPr>
            <a:xfrm rot="16200000">
              <a:off x="5141374" y="2475269"/>
              <a:ext cx="2060417" cy="2744428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Up Arrow Callout 10"/>
            <p:cNvSpPr>
              <a:spLocks/>
            </p:cNvSpPr>
            <p:nvPr/>
          </p:nvSpPr>
          <p:spPr>
            <a:xfrm>
              <a:off x="3432670" y="4039313"/>
              <a:ext cx="2050052" cy="274248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8967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12678" name="Group 11"/>
          <p:cNvGrpSpPr>
            <a:grpSpLocks/>
          </p:cNvGrpSpPr>
          <p:nvPr/>
        </p:nvGrpSpPr>
        <p:grpSpPr bwMode="auto">
          <a:xfrm>
            <a:off x="7335838" y="2535238"/>
            <a:ext cx="1309687" cy="814387"/>
            <a:chOff x="4800600" y="3276599"/>
            <a:chExt cx="1828801" cy="1293411"/>
          </a:xfrm>
        </p:grpSpPr>
        <p:sp>
          <p:nvSpPr>
            <p:cNvPr id="13" name="Rounded Rectangle 12"/>
            <p:cNvSpPr/>
            <p:nvPr/>
          </p:nvSpPr>
          <p:spPr>
            <a:xfrm>
              <a:off x="4800600" y="3276599"/>
              <a:ext cx="1828801" cy="45634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Stages</a:t>
              </a:r>
            </a:p>
          </p:txBody>
        </p:sp>
        <p:grpSp>
          <p:nvGrpSpPr>
            <p:cNvPr id="412713" name="Group 13"/>
            <p:cNvGrpSpPr>
              <a:grpSpLocks noChangeAspect="1"/>
            </p:cNvGrpSpPr>
            <p:nvPr/>
          </p:nvGrpSpPr>
          <p:grpSpPr bwMode="auto">
            <a:xfrm>
              <a:off x="4800600" y="4045254"/>
              <a:ext cx="1828800" cy="524756"/>
              <a:chOff x="152400" y="838200"/>
              <a:chExt cx="8869680" cy="2545080"/>
            </a:xfrm>
          </p:grpSpPr>
          <p:sp>
            <p:nvSpPr>
              <p:cNvPr id="15" name="Oval 14"/>
              <p:cNvSpPr>
                <a:spLocks noChangeAspect="1"/>
              </p:cNvSpPr>
              <p:nvPr/>
            </p:nvSpPr>
            <p:spPr bwMode="auto">
              <a:xfrm>
                <a:off x="152400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 bwMode="auto">
              <a:xfrm>
                <a:off x="2281126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 bwMode="auto">
              <a:xfrm>
                <a:off x="4420599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 bwMode="auto">
              <a:xfrm>
                <a:off x="6549325" y="913179"/>
                <a:ext cx="2472762" cy="2470101"/>
              </a:xfrm>
              <a:prstGeom prst="ellipse">
                <a:avLst/>
              </a:prstGeom>
              <a:gradFill rotWithShape="1">
                <a:gsLst>
                  <a:gs pos="0">
                    <a:srgbClr val="8EBBE0"/>
                  </a:gs>
                  <a:gs pos="50000">
                    <a:srgbClr val="BCD4EA"/>
                  </a:gs>
                  <a:gs pos="100000">
                    <a:srgbClr val="DFE9F4"/>
                  </a:gs>
                </a:gsLst>
                <a:lin ang="10800000" scaled="1"/>
              </a:gradFill>
              <a:ln w="3175">
                <a:solidFill>
                  <a:srgbClr val="22226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</a:endParaRPr>
              </a:p>
            </p:txBody>
          </p:sp>
          <p:sp>
            <p:nvSpPr>
              <p:cNvPr id="19" name="Left-Right Arrow 18"/>
              <p:cNvSpPr/>
              <p:nvPr/>
            </p:nvSpPr>
            <p:spPr>
              <a:xfrm>
                <a:off x="2087605" y="839810"/>
                <a:ext cx="731077" cy="452448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Left-Right Arrow 19"/>
              <p:cNvSpPr/>
              <p:nvPr/>
            </p:nvSpPr>
            <p:spPr>
              <a:xfrm>
                <a:off x="4216331" y="839810"/>
                <a:ext cx="741825" cy="452448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Left-Right Arrow 20"/>
              <p:cNvSpPr/>
              <p:nvPr/>
            </p:nvSpPr>
            <p:spPr>
              <a:xfrm>
                <a:off x="6355804" y="839810"/>
                <a:ext cx="731077" cy="452448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12679" name="Group 21"/>
          <p:cNvGrpSpPr>
            <a:grpSpLocks/>
          </p:cNvGrpSpPr>
          <p:nvPr/>
        </p:nvGrpSpPr>
        <p:grpSpPr bwMode="auto">
          <a:xfrm>
            <a:off x="7351713" y="3570288"/>
            <a:ext cx="1298575" cy="1077912"/>
            <a:chOff x="4471188" y="762000"/>
            <a:chExt cx="1828800" cy="1714946"/>
          </a:xfrm>
        </p:grpSpPr>
        <p:grpSp>
          <p:nvGrpSpPr>
            <p:cNvPr id="412706" name="Group 22"/>
            <p:cNvGrpSpPr>
              <a:grpSpLocks noChangeAspect="1"/>
            </p:cNvGrpSpPr>
            <p:nvPr/>
          </p:nvGrpSpPr>
          <p:grpSpPr bwMode="auto">
            <a:xfrm>
              <a:off x="4724400" y="1355806"/>
              <a:ext cx="1371600" cy="1121140"/>
              <a:chOff x="5012100" y="3331891"/>
              <a:chExt cx="3297710" cy="2695529"/>
            </a:xfrm>
          </p:grpSpPr>
          <p:sp>
            <p:nvSpPr>
              <p:cNvPr id="25" name="Isosceles Triangle 24"/>
              <p:cNvSpPr>
                <a:spLocks noChangeArrowheads="1"/>
              </p:cNvSpPr>
              <p:nvPr/>
            </p:nvSpPr>
            <p:spPr bwMode="auto">
              <a:xfrm>
                <a:off x="5010708" y="3398044"/>
                <a:ext cx="3300398" cy="23743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  <p:sp>
            <p:nvSpPr>
              <p:cNvPr id="26" name="Left-Right Arrow 25"/>
              <p:cNvSpPr>
                <a:spLocks noChangeArrowheads="1"/>
              </p:cNvSpPr>
              <p:nvPr/>
            </p:nvSpPr>
            <p:spPr bwMode="auto">
              <a:xfrm rot="18279725">
                <a:off x="4631367" y="4323364"/>
                <a:ext cx="2441132" cy="456897"/>
              </a:xfrm>
              <a:prstGeom prst="leftRightArrow">
                <a:avLst>
                  <a:gd name="adj1" fmla="val 47565"/>
                  <a:gd name="adj2" fmla="val 50008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200" b="1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  <p:sp>
            <p:nvSpPr>
              <p:cNvPr id="27" name="Left-Right Arrow 26"/>
              <p:cNvSpPr>
                <a:spLocks noChangeArrowheads="1"/>
              </p:cNvSpPr>
              <p:nvPr/>
            </p:nvSpPr>
            <p:spPr bwMode="auto">
              <a:xfrm rot="3338599">
                <a:off x="6289978" y="4332471"/>
                <a:ext cx="2435061" cy="456897"/>
              </a:xfrm>
              <a:prstGeom prst="leftRightArrow">
                <a:avLst>
                  <a:gd name="adj1" fmla="val 47565"/>
                  <a:gd name="adj2" fmla="val 50008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200" b="1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  <p:sp>
            <p:nvSpPr>
              <p:cNvPr id="28" name="Left-Right Arrow 27"/>
              <p:cNvSpPr>
                <a:spLocks noChangeArrowheads="1"/>
              </p:cNvSpPr>
              <p:nvPr/>
            </p:nvSpPr>
            <p:spPr bwMode="auto">
              <a:xfrm>
                <a:off x="5118213" y="5565912"/>
                <a:ext cx="3004762" cy="461508"/>
              </a:xfrm>
              <a:prstGeom prst="leftRightArrow">
                <a:avLst>
                  <a:gd name="adj1" fmla="val 47565"/>
                  <a:gd name="adj2" fmla="val 50008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200" b="1" dirty="0">
                  <a:solidFill>
                    <a:srgbClr val="FFFFFF"/>
                  </a:solidFill>
                  <a:ea typeface="Arial" pitchFamily="-106" charset="0"/>
                  <a:cs typeface="Arial"/>
                </a:endParaRP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4471188" y="762000"/>
              <a:ext cx="1828800" cy="45715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Drivers</a:t>
              </a:r>
            </a:p>
          </p:txBody>
        </p:sp>
      </p:grpSp>
      <p:grpSp>
        <p:nvGrpSpPr>
          <p:cNvPr id="412680" name="Group 28"/>
          <p:cNvGrpSpPr>
            <a:grpSpLocks/>
          </p:cNvGrpSpPr>
          <p:nvPr/>
        </p:nvGrpSpPr>
        <p:grpSpPr bwMode="auto">
          <a:xfrm>
            <a:off x="7543800" y="5775325"/>
            <a:ext cx="1098550" cy="1066800"/>
            <a:chOff x="2264550" y="3200400"/>
            <a:chExt cx="1850250" cy="2057400"/>
          </a:xfrm>
        </p:grpSpPr>
        <p:grpSp>
          <p:nvGrpSpPr>
            <p:cNvPr id="412696" name="Group 29"/>
            <p:cNvGrpSpPr>
              <a:grpSpLocks noChangeAspect="1"/>
            </p:cNvGrpSpPr>
            <p:nvPr/>
          </p:nvGrpSpPr>
          <p:grpSpPr bwMode="auto">
            <a:xfrm>
              <a:off x="2286000" y="3451753"/>
              <a:ext cx="1828800" cy="1806047"/>
              <a:chOff x="-502920" y="-1066800"/>
              <a:chExt cx="9799320" cy="9677400"/>
            </a:xfrm>
          </p:grpSpPr>
          <p:sp>
            <p:nvSpPr>
              <p:cNvPr id="32" name="Pie 31"/>
              <p:cNvSpPr>
                <a:spLocks/>
              </p:cNvSpPr>
              <p:nvPr/>
            </p:nvSpPr>
            <p:spPr bwMode="auto">
              <a:xfrm flipH="1">
                <a:off x="2061287" y="1441574"/>
                <a:ext cx="4570298" cy="4577019"/>
              </a:xfrm>
              <a:custGeom>
                <a:avLst/>
                <a:gdLst>
                  <a:gd name="T0" fmla="*/ 5 w 4570298"/>
                  <a:gd name="T1" fmla="*/ 2283601 h 4577030"/>
                  <a:gd name="T2" fmla="*/ 2285149 w 4570298"/>
                  <a:gd name="T3" fmla="*/ 0 h 4577030"/>
                  <a:gd name="T4" fmla="*/ 2285149 w 4570298"/>
                  <a:gd name="T5" fmla="*/ 2288515 h 4577030"/>
                  <a:gd name="T6" fmla="*/ 5 w 4570298"/>
                  <a:gd name="T7" fmla="*/ 2283601 h 45770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70298" h="4577030">
                    <a:moveTo>
                      <a:pt x="5" y="2283601"/>
                    </a:moveTo>
                    <a:cubicBezTo>
                      <a:pt x="2711" y="1021611"/>
                      <a:pt x="1025012" y="0"/>
                      <a:pt x="2285149" y="0"/>
                    </a:cubicBezTo>
                    <a:lnTo>
                      <a:pt x="2285149" y="2288515"/>
                    </a:lnTo>
                    <a:lnTo>
                      <a:pt x="5" y="22836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9BB4"/>
                  </a:gs>
                  <a:gs pos="50000">
                    <a:srgbClr val="C3C3D0"/>
                  </a:gs>
                  <a:gs pos="100000">
                    <a:srgbClr val="E2E2E8"/>
                  </a:gs>
                </a:gsLst>
                <a:lin ang="108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33" name="Pie 32"/>
              <p:cNvSpPr>
                <a:spLocks/>
              </p:cNvSpPr>
              <p:nvPr/>
            </p:nvSpPr>
            <p:spPr bwMode="auto">
              <a:xfrm>
                <a:off x="1975325" y="1441574"/>
                <a:ext cx="4584629" cy="4577019"/>
              </a:xfrm>
              <a:custGeom>
                <a:avLst/>
                <a:gdLst>
                  <a:gd name="T0" fmla="*/ 5 w 4584629"/>
                  <a:gd name="T1" fmla="*/ 2283585 h 4577030"/>
                  <a:gd name="T2" fmla="*/ 2292315 w 4584629"/>
                  <a:gd name="T3" fmla="*/ 0 h 4577030"/>
                  <a:gd name="T4" fmla="*/ 2292315 w 4584629"/>
                  <a:gd name="T5" fmla="*/ 2288515 h 4577030"/>
                  <a:gd name="T6" fmla="*/ 5 w 4584629"/>
                  <a:gd name="T7" fmla="*/ 2283585 h 45770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84629" h="4577030">
                    <a:moveTo>
                      <a:pt x="5" y="2283585"/>
                    </a:moveTo>
                    <a:cubicBezTo>
                      <a:pt x="2728" y="1021601"/>
                      <a:pt x="1028232" y="0"/>
                      <a:pt x="2292315" y="0"/>
                    </a:cubicBezTo>
                    <a:lnTo>
                      <a:pt x="2292315" y="2288515"/>
                    </a:lnTo>
                    <a:lnTo>
                      <a:pt x="5" y="22835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9BB4"/>
                  </a:gs>
                  <a:gs pos="50000">
                    <a:srgbClr val="C3C3D0"/>
                  </a:gs>
                  <a:gs pos="100000">
                    <a:srgbClr val="E2E2E8"/>
                  </a:gs>
                </a:gsLst>
                <a:lin ang="108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34" name="Pie 33"/>
              <p:cNvSpPr>
                <a:spLocks/>
              </p:cNvSpPr>
              <p:nvPr/>
            </p:nvSpPr>
            <p:spPr bwMode="auto">
              <a:xfrm flipV="1">
                <a:off x="1975325" y="1523595"/>
                <a:ext cx="4584629" cy="4577030"/>
              </a:xfrm>
              <a:custGeom>
                <a:avLst/>
                <a:gdLst>
                  <a:gd name="T0" fmla="*/ 5 w 4584629"/>
                  <a:gd name="T1" fmla="*/ 2283580 h 4577019"/>
                  <a:gd name="T2" fmla="*/ 2292315 w 4584629"/>
                  <a:gd name="T3" fmla="*/ 0 h 4577019"/>
                  <a:gd name="T4" fmla="*/ 2292315 w 4584629"/>
                  <a:gd name="T5" fmla="*/ 2288510 h 4577019"/>
                  <a:gd name="T6" fmla="*/ 5 w 4584629"/>
                  <a:gd name="T7" fmla="*/ 2283580 h 45770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84629" h="4577019">
                    <a:moveTo>
                      <a:pt x="5" y="2283580"/>
                    </a:moveTo>
                    <a:cubicBezTo>
                      <a:pt x="2728" y="1021598"/>
                      <a:pt x="1028232" y="0"/>
                      <a:pt x="2292315" y="0"/>
                    </a:cubicBezTo>
                    <a:lnTo>
                      <a:pt x="2292315" y="2288510"/>
                    </a:lnTo>
                    <a:lnTo>
                      <a:pt x="5" y="228358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9BB4"/>
                  </a:gs>
                  <a:gs pos="50000">
                    <a:srgbClr val="C3C3D0"/>
                  </a:gs>
                  <a:gs pos="100000">
                    <a:srgbClr val="E2E2E8"/>
                  </a:gs>
                </a:gsLst>
                <a:lin ang="108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35" name="Pie 34"/>
              <p:cNvSpPr>
                <a:spLocks/>
              </p:cNvSpPr>
              <p:nvPr/>
            </p:nvSpPr>
            <p:spPr bwMode="auto">
              <a:xfrm flipH="1" flipV="1">
                <a:off x="2061287" y="1523595"/>
                <a:ext cx="4570298" cy="4577030"/>
              </a:xfrm>
              <a:custGeom>
                <a:avLst/>
                <a:gdLst>
                  <a:gd name="T0" fmla="*/ 5 w 4570298"/>
                  <a:gd name="T1" fmla="*/ 2283595 h 4577019"/>
                  <a:gd name="T2" fmla="*/ 2285149 w 4570298"/>
                  <a:gd name="T3" fmla="*/ -1 h 4577019"/>
                  <a:gd name="T4" fmla="*/ 2285149 w 4570298"/>
                  <a:gd name="T5" fmla="*/ 2288510 h 4577019"/>
                  <a:gd name="T6" fmla="*/ 5 w 4570298"/>
                  <a:gd name="T7" fmla="*/ 2283595 h 45770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70298" h="4577019">
                    <a:moveTo>
                      <a:pt x="5" y="2283595"/>
                    </a:moveTo>
                    <a:cubicBezTo>
                      <a:pt x="2711" y="1021607"/>
                      <a:pt x="1025012" y="-1"/>
                      <a:pt x="2285149" y="-1"/>
                    </a:cubicBezTo>
                    <a:lnTo>
                      <a:pt x="2285149" y="2288510"/>
                    </a:lnTo>
                    <a:lnTo>
                      <a:pt x="5" y="2283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9BB4"/>
                  </a:gs>
                  <a:gs pos="50000">
                    <a:srgbClr val="C3C3D0"/>
                  </a:gs>
                  <a:gs pos="100000">
                    <a:srgbClr val="E2E2E8"/>
                  </a:gs>
                </a:gsLst>
                <a:lin ang="108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36" name="Circular Arrow 35"/>
              <p:cNvSpPr/>
              <p:nvPr/>
            </p:nvSpPr>
            <p:spPr>
              <a:xfrm rot="16200000">
                <a:off x="2022316" y="-336814"/>
                <a:ext cx="6496422" cy="8051755"/>
              </a:xfrm>
              <a:prstGeom prst="circularArrow">
                <a:avLst>
                  <a:gd name="adj1" fmla="val 5375"/>
                  <a:gd name="adj2" fmla="val 762885"/>
                  <a:gd name="adj3" fmla="val 19593655"/>
                  <a:gd name="adj4" fmla="val 16226140"/>
                  <a:gd name="adj5" fmla="val 4990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Circular Arrow 36"/>
              <p:cNvSpPr/>
              <p:nvPr/>
            </p:nvSpPr>
            <p:spPr>
              <a:xfrm>
                <a:off x="1173015" y="686939"/>
                <a:ext cx="6475789" cy="7923661"/>
              </a:xfrm>
              <a:prstGeom prst="circularArrow">
                <a:avLst>
                  <a:gd name="adj1" fmla="val 5375"/>
                  <a:gd name="adj2" fmla="val 762885"/>
                  <a:gd name="adj3" fmla="val 19593655"/>
                  <a:gd name="adj4" fmla="val 16226140"/>
                  <a:gd name="adj5" fmla="val 4990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Circular Arrow 37"/>
              <p:cNvSpPr/>
              <p:nvPr/>
            </p:nvSpPr>
            <p:spPr>
              <a:xfrm rot="5400000">
                <a:off x="218148" y="-116484"/>
                <a:ext cx="6480022" cy="7922817"/>
              </a:xfrm>
              <a:prstGeom prst="circularArrow">
                <a:avLst>
                  <a:gd name="adj1" fmla="val 5375"/>
                  <a:gd name="adj2" fmla="val 762885"/>
                  <a:gd name="adj3" fmla="val 19593655"/>
                  <a:gd name="adj4" fmla="val 16226140"/>
                  <a:gd name="adj5" fmla="val 4990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Circular Arrow 38"/>
              <p:cNvSpPr/>
              <p:nvPr/>
            </p:nvSpPr>
            <p:spPr>
              <a:xfrm rot="10800000">
                <a:off x="1015414" y="-1068412"/>
                <a:ext cx="6475789" cy="7923671"/>
              </a:xfrm>
              <a:prstGeom prst="circularArrow">
                <a:avLst>
                  <a:gd name="adj1" fmla="val 5375"/>
                  <a:gd name="adj2" fmla="val 762885"/>
                  <a:gd name="adj3" fmla="val 19593655"/>
                  <a:gd name="adj4" fmla="val 16226140"/>
                  <a:gd name="adj5" fmla="val 4990"/>
                </a:avLst>
              </a:pr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2264550" y="3200400"/>
              <a:ext cx="1828860" cy="4561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Cycles</a:t>
              </a:r>
            </a:p>
          </p:txBody>
        </p:sp>
      </p:grpSp>
      <p:grpSp>
        <p:nvGrpSpPr>
          <p:cNvPr id="412681" name="Group 39"/>
          <p:cNvGrpSpPr>
            <a:grpSpLocks/>
          </p:cNvGrpSpPr>
          <p:nvPr/>
        </p:nvGrpSpPr>
        <p:grpSpPr bwMode="auto">
          <a:xfrm>
            <a:off x="7388225" y="4705350"/>
            <a:ext cx="1314450" cy="903288"/>
            <a:chOff x="2209800" y="755648"/>
            <a:chExt cx="1828800" cy="1606552"/>
          </a:xfrm>
        </p:grpSpPr>
        <p:grpSp>
          <p:nvGrpSpPr>
            <p:cNvPr id="412684" name="Group 40"/>
            <p:cNvGrpSpPr>
              <a:grpSpLocks noChangeAspect="1"/>
            </p:cNvGrpSpPr>
            <p:nvPr/>
          </p:nvGrpSpPr>
          <p:grpSpPr bwMode="auto">
            <a:xfrm>
              <a:off x="2438400" y="1457848"/>
              <a:ext cx="1371600" cy="904352"/>
              <a:chOff x="838200" y="1143000"/>
              <a:chExt cx="6934200" cy="4572000"/>
            </a:xfrm>
          </p:grpSpPr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067108" y="4344679"/>
                <a:ext cx="2266738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2652706" y="3274111"/>
                <a:ext cx="2143906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4014979" y="2132176"/>
                <a:ext cx="2255568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5488915" y="1147262"/>
                <a:ext cx="2300233" cy="137032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 b="1" dirty="0">
                  <a:solidFill>
                    <a:srgbClr val="2D2D8A">
                      <a:lumMod val="50000"/>
                    </a:srgbClr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47" name="Bent-Up Arrow 48"/>
              <p:cNvSpPr>
                <a:spLocks noChangeArrowheads="1"/>
              </p:cNvSpPr>
              <p:nvPr/>
            </p:nvSpPr>
            <p:spPr bwMode="auto">
              <a:xfrm rot="10800000">
                <a:off x="5042268" y="1761047"/>
                <a:ext cx="379650" cy="299762"/>
              </a:xfrm>
              <a:custGeom>
                <a:avLst/>
                <a:gdLst>
                  <a:gd name="T0" fmla="*/ 233781 w 382612"/>
                  <a:gd name="T1" fmla="*/ 0 h 307453"/>
                  <a:gd name="T2" fmla="*/ 76766 w 382612"/>
                  <a:gd name="T3" fmla="*/ 93832 h 307453"/>
                  <a:gd name="T4" fmla="*/ 0 w 382612"/>
                  <a:gd name="T5" fmla="*/ 225196 h 307453"/>
                  <a:gd name="T6" fmla="*/ 156143 w 382612"/>
                  <a:gd name="T7" fmla="*/ 300262 h 307453"/>
                  <a:gd name="T8" fmla="*/ 312288 w 382612"/>
                  <a:gd name="T9" fmla="*/ 197047 h 307453"/>
                  <a:gd name="T10" fmla="*/ 390794 w 382612"/>
                  <a:gd name="T11" fmla="*/ 93832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48" name="Bent-Up Arrow 48"/>
              <p:cNvSpPr>
                <a:spLocks noChangeArrowheads="1"/>
              </p:cNvSpPr>
              <p:nvPr/>
            </p:nvSpPr>
            <p:spPr bwMode="auto">
              <a:xfrm rot="10800000">
                <a:off x="3702326" y="2902982"/>
                <a:ext cx="379650" cy="299762"/>
              </a:xfrm>
              <a:custGeom>
                <a:avLst/>
                <a:gdLst>
                  <a:gd name="T0" fmla="*/ 227100 w 382612"/>
                  <a:gd name="T1" fmla="*/ 0 h 307453"/>
                  <a:gd name="T2" fmla="*/ 74572 w 382612"/>
                  <a:gd name="T3" fmla="*/ 93832 h 307453"/>
                  <a:gd name="T4" fmla="*/ 0 w 382612"/>
                  <a:gd name="T5" fmla="*/ 225196 h 307453"/>
                  <a:gd name="T6" fmla="*/ 151681 w 382612"/>
                  <a:gd name="T7" fmla="*/ 300262 h 307453"/>
                  <a:gd name="T8" fmla="*/ 303363 w 382612"/>
                  <a:gd name="T9" fmla="*/ 197047 h 307453"/>
                  <a:gd name="T10" fmla="*/ 379626 w 382612"/>
                  <a:gd name="T11" fmla="*/ 93832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49" name="Bent-Up Arrow 48"/>
              <p:cNvSpPr>
                <a:spLocks noChangeArrowheads="1"/>
              </p:cNvSpPr>
              <p:nvPr/>
            </p:nvSpPr>
            <p:spPr bwMode="auto">
              <a:xfrm rot="10800000">
                <a:off x="2206059" y="3959271"/>
                <a:ext cx="379650" cy="314032"/>
              </a:xfrm>
              <a:custGeom>
                <a:avLst/>
                <a:gdLst>
                  <a:gd name="T0" fmla="*/ 227099 w 382612"/>
                  <a:gd name="T1" fmla="*/ 0 h 307453"/>
                  <a:gd name="T2" fmla="*/ 74572 w 382612"/>
                  <a:gd name="T3" fmla="*/ 98301 h 307453"/>
                  <a:gd name="T4" fmla="*/ 0 w 382612"/>
                  <a:gd name="T5" fmla="*/ 235924 h 307453"/>
                  <a:gd name="T6" fmla="*/ 151681 w 382612"/>
                  <a:gd name="T7" fmla="*/ 314565 h 307453"/>
                  <a:gd name="T8" fmla="*/ 303362 w 382612"/>
                  <a:gd name="T9" fmla="*/ 206434 h 307453"/>
                  <a:gd name="T10" fmla="*/ 379625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50" name="Bent-Up Arrow 48"/>
              <p:cNvSpPr>
                <a:spLocks noChangeArrowheads="1"/>
              </p:cNvSpPr>
              <p:nvPr/>
            </p:nvSpPr>
            <p:spPr bwMode="auto">
              <a:xfrm>
                <a:off x="6337544" y="2588950"/>
                <a:ext cx="379650" cy="314032"/>
              </a:xfrm>
              <a:custGeom>
                <a:avLst/>
                <a:gdLst>
                  <a:gd name="T0" fmla="*/ 233781 w 382612"/>
                  <a:gd name="T1" fmla="*/ 0 h 307453"/>
                  <a:gd name="T2" fmla="*/ 76766 w 382612"/>
                  <a:gd name="T3" fmla="*/ 98301 h 307453"/>
                  <a:gd name="T4" fmla="*/ 0 w 382612"/>
                  <a:gd name="T5" fmla="*/ 235924 h 307453"/>
                  <a:gd name="T6" fmla="*/ 156143 w 382612"/>
                  <a:gd name="T7" fmla="*/ 314565 h 307453"/>
                  <a:gd name="T8" fmla="*/ 312288 w 382612"/>
                  <a:gd name="T9" fmla="*/ 206434 h 307453"/>
                  <a:gd name="T10" fmla="*/ 390794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51" name="Bent-Up Arrow 48"/>
              <p:cNvSpPr>
                <a:spLocks noChangeArrowheads="1"/>
              </p:cNvSpPr>
              <p:nvPr/>
            </p:nvSpPr>
            <p:spPr bwMode="auto">
              <a:xfrm>
                <a:off x="4818944" y="3573873"/>
                <a:ext cx="379650" cy="314032"/>
              </a:xfrm>
              <a:custGeom>
                <a:avLst/>
                <a:gdLst>
                  <a:gd name="T0" fmla="*/ 227099 w 382612"/>
                  <a:gd name="T1" fmla="*/ 0 h 307453"/>
                  <a:gd name="T2" fmla="*/ 74572 w 382612"/>
                  <a:gd name="T3" fmla="*/ 98301 h 307453"/>
                  <a:gd name="T4" fmla="*/ 0 w 382612"/>
                  <a:gd name="T5" fmla="*/ 235924 h 307453"/>
                  <a:gd name="T6" fmla="*/ 151681 w 382612"/>
                  <a:gd name="T7" fmla="*/ 314565 h 307453"/>
                  <a:gd name="T8" fmla="*/ 303362 w 382612"/>
                  <a:gd name="T9" fmla="*/ 206434 h 307453"/>
                  <a:gd name="T10" fmla="*/ 379625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  <p:sp>
            <p:nvSpPr>
              <p:cNvPr id="52" name="Bent-Up Arrow 48"/>
              <p:cNvSpPr>
                <a:spLocks noChangeArrowheads="1"/>
              </p:cNvSpPr>
              <p:nvPr/>
            </p:nvSpPr>
            <p:spPr bwMode="auto">
              <a:xfrm>
                <a:off x="3434338" y="4715807"/>
                <a:ext cx="357318" cy="314032"/>
              </a:xfrm>
              <a:custGeom>
                <a:avLst/>
                <a:gdLst>
                  <a:gd name="T0" fmla="*/ 227099 w 382612"/>
                  <a:gd name="T1" fmla="*/ 0 h 307453"/>
                  <a:gd name="T2" fmla="*/ 74572 w 382612"/>
                  <a:gd name="T3" fmla="*/ 98301 h 307453"/>
                  <a:gd name="T4" fmla="*/ 0 w 382612"/>
                  <a:gd name="T5" fmla="*/ 235924 h 307453"/>
                  <a:gd name="T6" fmla="*/ 151681 w 382612"/>
                  <a:gd name="T7" fmla="*/ 314565 h 307453"/>
                  <a:gd name="T8" fmla="*/ 303362 w 382612"/>
                  <a:gd name="T9" fmla="*/ 206434 h 307453"/>
                  <a:gd name="T10" fmla="*/ 379625 w 382612"/>
                  <a:gd name="T11" fmla="*/ 98301 h 307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2612"/>
                  <a:gd name="T19" fmla="*/ 153727 h 307453"/>
                  <a:gd name="T20" fmla="*/ 305749 w 382612"/>
                  <a:gd name="T21" fmla="*/ 307453 h 307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2612" h="307453">
                    <a:moveTo>
                      <a:pt x="0" y="153727"/>
                    </a:moveTo>
                    <a:lnTo>
                      <a:pt x="152022" y="153727"/>
                    </a:lnTo>
                    <a:lnTo>
                      <a:pt x="152022" y="96079"/>
                    </a:lnTo>
                    <a:lnTo>
                      <a:pt x="75159" y="96079"/>
                    </a:lnTo>
                    <a:lnTo>
                      <a:pt x="228886" y="0"/>
                    </a:lnTo>
                    <a:lnTo>
                      <a:pt x="382612" y="96079"/>
                    </a:lnTo>
                    <a:lnTo>
                      <a:pt x="305749" y="96079"/>
                    </a:lnTo>
                    <a:lnTo>
                      <a:pt x="305749" y="307453"/>
                    </a:lnTo>
                    <a:lnTo>
                      <a:pt x="0" y="307453"/>
                    </a:lnTo>
                    <a:lnTo>
                      <a:pt x="0" y="153727"/>
                    </a:lnTo>
                    <a:close/>
                  </a:path>
                </a:pathLst>
              </a:custGeom>
              <a:solidFill>
                <a:srgbClr val="222268"/>
              </a:solidFill>
              <a:ln>
                <a:noFill/>
              </a:ln>
              <a:effectLst>
                <a:outerShdw blurRad="635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+mn-ea"/>
                  <a:cs typeface="Arial" charset="0"/>
                </a:endParaRPr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2209800" y="755648"/>
              <a:ext cx="1828800" cy="45740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Teams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86325" y="6577013"/>
            <a:ext cx="27892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00"/>
                </a:solidFill>
                <a:ea typeface="+mn-ea"/>
              </a:rPr>
              <a:t>©Copyright Dean Fixsen and Karen Blase </a:t>
            </a:r>
            <a:r>
              <a:rPr lang="en-US" sz="1200" dirty="0">
                <a:solidFill>
                  <a:srgbClr val="000000"/>
                </a:solidFill>
                <a:ea typeface="+mn-ea"/>
              </a:rPr>
              <a:t> </a:t>
            </a:r>
          </a:p>
        </p:txBody>
      </p:sp>
      <p:sp>
        <p:nvSpPr>
          <p:cNvPr id="412683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020763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Myriad Web Pro"/>
                <a:cs typeface="Arial" pitchFamily="34" charset="0"/>
              </a:rPr>
              <a:t>Active Implementation Frameworks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b="1" dirty="0" smtClean="0"/>
              <a:t>Inspire Action Framework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Finding Quality:  Supporting the Selection Driver</a:t>
            </a:r>
            <a:r>
              <a:rPr lang="en-US" altLang="en-US" dirty="0"/>
              <a:t> </a:t>
            </a:r>
            <a:r>
              <a:rPr lang="en-US" altLang="en-US" dirty="0" smtClean="0"/>
              <a:t>during Exploration Stage</a:t>
            </a:r>
          </a:p>
        </p:txBody>
      </p:sp>
      <p:sp>
        <p:nvSpPr>
          <p:cNvPr id="10243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D2232A"/>
                </a:solidFill>
              </a:rPr>
              <a:t>education.state.mn.us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820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What it Takes: Scaling up the Implementation of Recommended Practices for Improving Child Outcomes &amp;quot;&quot;/&gt;&lt;property id=&quot;20307&quot; value=&quot;340&quot;/&gt;&lt;/object&gt;&lt;object type=&quot;3&quot; unique_id=&quot;10004&quot;&gt;&lt;property id=&quot;20148&quot; value=&quot;5&quot;/&gt;&lt;property id=&quot;20300&quot; value=&quot;Slide 2 - &amp;quot;Intensive TA&amp;quot;&quot;/&gt;&lt;property id=&quot;20307&quot; value=&quot;358&quot;/&gt;&lt;/object&gt;&lt;object type=&quot;3&quot; unique_id=&quot;10005&quot;&gt;&lt;property id=&quot;20148&quot; value=&quot;5&quot;/&gt;&lt;property id=&quot;20300&quot; value=&quot;Slide 4 - &amp;quot;Minnesota’s Goals for the Partnership:   Start with Why&amp;quot;&quot;/&gt;&lt;property id=&quot;20307&quot; value=&quot;388&quot;/&gt;&lt;/object&gt;&lt;object type=&quot;3&quot; unique_id=&quot;10006&quot;&gt;&lt;property id=&quot;20148&quot; value=&quot;5&quot;/&gt;&lt;property id=&quot;20300&quot; value=&quot;Slide 5 - &amp;quot;Systems Model for Early Childhood  Professional Development&amp;quot;&quot;/&gt;&lt;property id=&quot;20307&quot; value=&quot;359&quot;/&gt;&lt;/object&gt;&lt;object type=&quot;3&quot; unique_id=&quot;10007&quot;&gt;&lt;property id=&quot;20148&quot; value=&quot;5&quot;/&gt;&lt;property id=&quot;20300&quot; value=&quot;Slide 6 - &amp;quot;Implementation Process Interactive Guide&amp;quot;&quot;/&gt;&lt;property id=&quot;20307&quot; value=&quot;397&quot;/&gt;&lt;/object&gt;&lt;object type=&quot;3&quot; unique_id=&quot;10008&quot;&gt;&lt;property id=&quot;20148&quot; value=&quot;5&quot;/&gt;&lt;property id=&quot;20300&quot; value=&quot;Slide 7 - &amp;quot;RP²: Reaching Potentials through Recommended Practices&amp;quot;&quot;/&gt;&lt;property id=&quot;20307&quot; value=&quot;376&quot;/&gt;&lt;/object&gt;&lt;object type=&quot;3&quot; unique_id=&quot;10010&quot;&gt;&lt;property id=&quot;20148&quot; value=&quot;5&quot;/&gt;&lt;property id=&quot;20300&quot; value=&quot;Slide 12 - &amp;quot;Intensive TA Model for Installing, Sustaining and Scaling up Recommended Practices&amp;quot;&quot;/&gt;&lt;property id=&quot;20307&quot; value=&quot;378&quot;/&gt;&lt;/object&gt;&lt;object type=&quot;3&quot; unique_id=&quot;10011&quot;&gt;&lt;property id=&quot;20148&quot; value=&quot;5&quot;/&gt;&lt;property id=&quot;20300&quot; value=&quot;Slide 13&quot;/&gt;&lt;property id=&quot;20307&quot; value=&quot;398&quot;/&gt;&lt;/object&gt;&lt;object type=&quot;3&quot; unique_id=&quot;10012&quot;&gt;&lt;property id=&quot;20148&quot; value=&quot;5&quot;/&gt;&lt;property id=&quot;20300&quot; value=&quot;Slide 14&quot;/&gt;&lt;property id=&quot;20307&quot; value=&quot;377&quot;/&gt;&lt;/object&gt;&lt;object type=&quot;3&quot; unique_id=&quot;10013&quot;&gt;&lt;property id=&quot;20148&quot; value=&quot;5&quot;/&gt;&lt;property id=&quot;20300&quot; value=&quot;Slide 15 - &amp;quot;1. State Leadership Team&amp;quot;&quot;/&gt;&lt;property id=&quot;20307&quot; value=&quot;380&quot;/&gt;&lt;/object&gt;&lt;object type=&quot;3&quot; unique_id=&quot;10014&quot;&gt;&lt;property id=&quot;20148&quot; value=&quot;5&quot;/&gt;&lt;property id=&quot;20300&quot; value=&quot;Slide 16 - &amp;quot;Minnesota State Leadership Team&amp;quot;&quot;/&gt;&lt;property id=&quot;20307&quot; value=&quot;390&quot;/&gt;&lt;/object&gt;&lt;object type=&quot;3&quot; unique_id=&quot;10015&quot;&gt;&lt;property id=&quot;20148&quot; value=&quot;5&quot;/&gt;&lt;property id=&quot;20300&quot; value=&quot;Slide 17 - &amp;quot;MN State Leadership Team Members&amp;quot;&quot;/&gt;&lt;property id=&quot;20307&quot; value=&quot;399&quot;/&gt;&lt;/object&gt;&lt;object type=&quot;3&quot; unique_id=&quot;10016&quot;&gt;&lt;property id=&quot;20148&quot; value=&quot;5&quot;/&gt;&lt;property id=&quot;20300&quot; value=&quot;Slide 18&quot;/&gt;&lt;property id=&quot;20307&quot; value=&quot;400&quot;/&gt;&lt;/object&gt;&lt;object type=&quot;3&quot; unique_id=&quot;10017&quot;&gt;&lt;property id=&quot;20148&quot; value=&quot;5&quot;/&gt;&lt;property id=&quot;20300&quot; value=&quot;Slide 19 - &amp;quot;2. Master Cadre: Professional Development and  Technical Assistance&amp;quot;&quot;/&gt;&lt;property id=&quot;20307&quot; value=&quot;381&quot;/&gt;&lt;/object&gt;&lt;object type=&quot;3&quot; unique_id=&quot;10018&quot;&gt;&lt;property id=&quot;20148&quot; value=&quot;5&quot;/&gt;&lt;property id=&quot;20300&quot; value=&quot;Slide 20 - &amp;quot;Mentoring a Master Cadre of External Coaches &amp;quot;&quot;/&gt;&lt;property id=&quot;20307&quot; value=&quot;379&quot;/&gt;&lt;/object&gt;&lt;object type=&quot;3&quot; unique_id=&quot;10019&quot;&gt;&lt;property id=&quot;20148&quot; value=&quot;5&quot;/&gt;&lt;property id=&quot;20300&quot; value=&quot;Slide 21 - &amp;quot;Master Cadre of External Coaches&amp;quot;&quot;/&gt;&lt;property id=&quot;20307&quot; value=&quot;391&quot;/&gt;&lt;/object&gt;&lt;object type=&quot;3&quot; unique_id=&quot;10020&quot;&gt;&lt;property id=&quot;20148&quot; value=&quot;5&quot;/&gt;&lt;property id=&quot;20300&quot; value=&quot;Slide 22 - &amp;quot;RP2: Reaching Potentials through Recommended Practices &amp;quot;&quot;/&gt;&lt;property id=&quot;20307&quot; value=&quot;401&quot;/&gt;&lt;/object&gt;&lt;object type=&quot;3&quot; unique_id=&quot;10021&quot;&gt;&lt;property id=&quot;20148&quot; value=&quot;5&quot;/&gt;&lt;property id=&quot;20300&quot; value=&quot;Slide 23 - &amp;quot;3. Program-Wide Demonstrations of High Fidelity Implementation &amp;quot;&quot;/&gt;&lt;property id=&quot;20307&quot; value=&quot;382&quot;/&gt;&lt;/object&gt;&lt;object type=&quot;3&quot; unique_id=&quot;10022&quot;&gt;&lt;property id=&quot;20148&quot; value=&quot;5&quot;/&gt;&lt;property id=&quot;20300&quot; value=&quot;Slide 24&quot;/&gt;&lt;property id=&quot;20307&quot; value=&quot;373&quot;/&gt;&lt;/object&gt;&lt;object type=&quot;3&quot; unique_id=&quot;10023&quot;&gt;&lt;property id=&quot;20148&quot; value=&quot;5&quot;/&gt;&lt;property id=&quot;20300&quot; value=&quot;Slide 25 - &amp;quot;Program-Wide Supports&amp;quot;&quot;/&gt;&lt;property id=&quot;20307&quot; value=&quot;375&quot;/&gt;&lt;/object&gt;&lt;object type=&quot;3&quot; unique_id=&quot;10024&quot;&gt;&lt;property id=&quot;20148&quot; value=&quot;5&quot;/&gt;&lt;property id=&quot;20300&quot; value=&quot;Slide 26 - &amp;quot;Using Implementation Science&amp;quot;&quot;/&gt;&lt;property id=&quot;20307&quot; value=&quot;384&quot;/&gt;&lt;/object&gt;&lt;object type=&quot;3&quot; unique_id=&quot;10025&quot;&gt;&lt;property id=&quot;20148&quot; value=&quot;5&quot;/&gt;&lt;property id=&quot;20300&quot; value=&quot;Slide 27 - &amp;quot;Why Program-Wide?&amp;quot;&quot;/&gt;&lt;property id=&quot;20307&quot; value=&quot;385&quot;/&gt;&lt;/object&gt;&lt;object type=&quot;3&quot; unique_id=&quot;10026&quot;&gt;&lt;property id=&quot;20148&quot; value=&quot;5&quot;/&gt;&lt;property id=&quot;20300&quot; value=&quot;Slide 28&quot;/&gt;&lt;property id=&quot;20307&quot; value=&quot;387&quot;/&gt;&lt;/object&gt;&lt;object type=&quot;3&quot; unique_id=&quot;10027&quot;&gt;&lt;property id=&quot;20148&quot; value=&quot;5&quot;/&gt;&lt;property id=&quot;20300&quot; value=&quot;Slide 29 - &amp;quot;Child Learning Cycle&amp;quot;&quot;/&gt;&lt;property id=&quot;20307&quot; value=&quot;386&quot;/&gt;&lt;/object&gt;&lt;object type=&quot;3&quot; unique_id=&quot;10028&quot;&gt;&lt;property id=&quot;20148&quot; value=&quot;5&quot;/&gt;&lt;property id=&quot;20300&quot; value=&quot;Slide 30&quot;/&gt;&lt;property id=&quot;20307&quot; value=&quot;396&quot;/&gt;&lt;/object&gt;&lt;object type=&quot;3&quot; unique_id=&quot;10029&quot;&gt;&lt;property id=&quot;20148&quot; value=&quot;5&quot;/&gt;&lt;property id=&quot;20300&quot; value=&quot;Slide 31 - &amp;quot;Minnesota Home-Based  Implementation Sites&amp;quot;&quot;/&gt;&lt;property id=&quot;20307&quot; value=&quot;392&quot;/&gt;&lt;/object&gt;&lt;object type=&quot;3&quot; unique_id=&quot;10030&quot;&gt;&lt;property id=&quot;20148&quot; value=&quot;5&quot;/&gt;&lt;property id=&quot;20300&quot; value=&quot;Slide 32 - &amp;quot;Minnesota Classroom-Based Implementation Sites&amp;quot;&quot;/&gt;&lt;property id=&quot;20307&quot; value=&quot;402&quot;/&gt;&lt;/object&gt;&lt;object type=&quot;3&quot; unique_id=&quot;10031&quot;&gt;&lt;property id=&quot;20148&quot; value=&quot;5&quot;/&gt;&lt;property id=&quot;20300&quot; value=&quot;Slide 33 - &amp;quot;4. A Data Decision-Making Approach&amp;quot;&quot;/&gt;&lt;property id=&quot;20307&quot; value=&quot;383&quot;/&gt;&lt;/object&gt;&lt;object type=&quot;3&quot; unique_id=&quot;10032&quot;&gt;&lt;property id=&quot;20148&quot; value=&quot;5&quot;/&gt;&lt;property id=&quot;20300&quot; value=&quot;Slide 34 - &amp;quot;State Leadership Team Uses Data &amp;quot;&quot;/&gt;&lt;property id=&quot;20307&quot; value=&quot;394&quot;/&gt;&lt;/object&gt;&lt;object type=&quot;3&quot; unique_id=&quot;10033&quot;&gt;&lt;property id=&quot;20148&quot; value=&quot;5&quot;/&gt;&lt;property id=&quot;20300&quot; value=&quot;Slide 35 - &amp;quot;Programs Use Data&amp;quot;&quot;/&gt;&lt;property id=&quot;20307&quot; value=&quot;395&quot;/&gt;&lt;/object&gt;&lt;object type=&quot;3&quot; unique_id=&quot;10034&quot;&gt;&lt;property id=&quot;20148&quot; value=&quot;5&quot;/&gt;&lt;property id=&quot;20300&quot; value=&quot;Slide 36 - &amp;quot;Importance of Data within Minnesota “Decision Support Data System”&amp;quot;&quot;/&gt;&lt;property id=&quot;20307&quot; value=&quot;393&quot;/&gt;&lt;/object&gt;&lt;object type=&quot;3&quot; unique_id=&quot;10069&quot;&gt;&lt;property id=&quot;20148&quot; value=&quot;5&quot;/&gt;&lt;property id=&quot;20300&quot; value=&quot;Slide 3 - &amp;quot;Minnesota’s Goals for the Partnership:   Start with Why&amp;quot;&quot;/&gt;&lt;property id=&quot;20307&quot; value=&quot;403&quot;/&gt;&lt;/object&gt;&lt;object type=&quot;3&quot; unique_id=&quot;10070&quot;&gt;&lt;property id=&quot;20148&quot; value=&quot;5&quot;/&gt;&lt;property id=&quot;20300&quot; value=&quot;Slide 8 - &amp;quot;Making It Happen&amp;quot;&quot;/&gt;&lt;property id=&quot;20307&quot; value=&quot;405&quot;/&gt;&lt;/object&gt;&lt;object type=&quot;3&quot; unique_id=&quot;10071&quot;&gt;&lt;property id=&quot;20148&quot; value=&quot;5&quot;/&gt;&lt;property id=&quot;20300&quot; value=&quot;Slide 9 - &amp;quot;Inspire Action Framework Finding Quality:  Supporting the Selection Driver during Exploration Stage&amp;quot;&quot;/&gt;&lt;property id=&quot;20307&quot; value=&quot;406&quot;/&gt;&lt;/object&gt;&lt;object type=&quot;3&quot; unique_id=&quot;10072&quot;&gt;&lt;property id=&quot;20148&quot; value=&quot;5&quot;/&gt;&lt;property id=&quot;20300&quot; value=&quot;Slide 10 - &amp;quot;Framework Attributes: Twelve Core Components&amp;quot;&quot;/&gt;&lt;property id=&quot;20307&quot; value=&quot;407&quot;/&gt;&lt;/object&gt;&lt;object type=&quot;3&quot; unique_id=&quot;10073&quot;&gt;&lt;property id=&quot;20148&quot; value=&quot;5&quot;/&gt;&lt;property id=&quot;20300&quot; value=&quot;Slide 11 - &amp;quot;Phase I (Exploration): Staged Matched Activities&amp;quot;&quot;/&gt;&lt;property id=&quot;20307&quot; value=&quot;408&quot;/&gt;&lt;/object&gt;&lt;object type=&quot;3&quot; unique_id=&quot;10074&quot;&gt;&lt;property id=&quot;20148&quot; value=&quot;5&quot;/&gt;&lt;property id=&quot;20300&quot; value=&quot;Slide 37 - &amp;quot;Data as Part of Plan-Do-Study-Act&amp;quot;&quot;/&gt;&lt;property id=&quot;20307&quot; value=&quot;409&quot;/&gt;&lt;/object&gt;&lt;object type=&quot;3&quot; unique_id=&quot;10075&quot;&gt;&lt;property id=&quot;20148&quot; value=&quot;5&quot;/&gt;&lt;property id=&quot;20300&quot; value=&quot;Slide 38 - &amp;quot;Reciprocity of Accountability &amp;quot;&quot;/&gt;&lt;property id=&quot;20307&quot; value=&quot;410&quot;/&gt;&lt;/object&gt;&lt;object type=&quot;3&quot; unique_id=&quot;10076&quot;&gt;&lt;property id=&quot;20148&quot; value=&quot;5&quot;/&gt;&lt;property id=&quot;20300&quot; value=&quot;Slide 39 - &amp;quot;Sphere of Influence- PD work and the Centers of Excellence &amp;quot;&quot;/&gt;&lt;property id=&quot;20307&quot; value=&quot;411&quot;/&gt;&lt;/object&gt;&lt;object type=&quot;3&quot; unique_id=&quot;10077&quot;&gt;&lt;property id=&quot;20148&quot; value=&quot;5&quot;/&gt;&lt;property id=&quot;20300&quot; value=&quot;Slide 40 - &amp;quot;Innovations supported through the CoE USABLE INTERVENTIONS To experience the benefits of the intervention, what  e&quot;/&gt;&lt;property id=&quot;20307&quot; value=&quot;412&quot;/&gt;&lt;/object&gt;&lt;object type=&quot;3&quot; unique_id=&quot;10078&quot;&gt;&lt;property id=&quot;20148&quot; value=&quot;5&quot;/&gt;&lt;property id=&quot;20300&quot; value=&quot;Slide 41 - &amp;quot;Innovations Supported Through the CoE&amp;quot;&quot;/&gt;&lt;property id=&quot;20307&quot; value=&quot;413&quot;/&gt;&lt;/object&gt;&lt;object type=&quot;3&quot; unique_id=&quot;10079&quot;&gt;&lt;property id=&quot;20148&quot; value=&quot;5&quot;/&gt;&lt;property id=&quot;20300&quot; value=&quot;Slide 42 - &amp;quot;What is Next?&amp;quot;&quot;/&gt;&lt;property id=&quot;20307&quot; value=&quot;414&quot;/&gt;&lt;/object&gt;&lt;object type=&quot;3&quot; unique_id=&quot;10080&quot;&gt;&lt;property id=&quot;20148&quot; value=&quot;5&quot;/&gt;&lt;property id=&quot;20300&quot; value=&quot;Slide 43 - &amp;quot;Local ECSE Leadership will Lead the Way!&amp;quot;&quot;/&gt;&lt;property id=&quot;20307&quot; value=&quot;415&quot;/&gt;&lt;/object&gt;&lt;object type=&quot;3&quot; unique_id=&quot;10081&quot;&gt;&lt;property id=&quot;20148&quot; value=&quot;5&quot;/&gt;&lt;property id=&quot;20300&quot; value=&quot;Slide 44 - &amp;quot;Making It Happen&amp;quot;&quot;/&gt;&lt;property id=&quot;20307&quot; value=&quot;416&quot;/&gt;&lt;/object&gt;&lt;/object&gt;&lt;object type=&quot;8&quot; unique_id=&quot;100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1369</TotalTime>
  <Words>2189</Words>
  <Application>Microsoft Office PowerPoint</Application>
  <PresentationFormat>On-screen Show (4:3)</PresentationFormat>
  <Paragraphs>399</Paragraphs>
  <Slides>44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1_Office Theme</vt:lpstr>
      <vt:lpstr>Acrobat Document</vt:lpstr>
      <vt:lpstr>What it Takes: Scaling up the Implementation of Recommended Practices for Improving Child Outcomes </vt:lpstr>
      <vt:lpstr>Intensive TA</vt:lpstr>
      <vt:lpstr>Minnesota’s Goals for the Partnership:   Start with Why</vt:lpstr>
      <vt:lpstr>Minnesota’s Goals for the Partnership:   Start with Why</vt:lpstr>
      <vt:lpstr>Systems Model for Early Childhood  Professional Development</vt:lpstr>
      <vt:lpstr>Implementation Process Interactive Guide</vt:lpstr>
      <vt:lpstr>RP²: Reaching Potentials through Recommended Practices</vt:lpstr>
      <vt:lpstr>Making It Happen</vt:lpstr>
      <vt:lpstr>Inspire Action Framework Finding Quality:  Supporting the Selection Driver during Exploration Stage</vt:lpstr>
      <vt:lpstr>Framework Attributes: Twelve Core Components</vt:lpstr>
      <vt:lpstr>Phase I (Exploration): Staged Matched Activities</vt:lpstr>
      <vt:lpstr>Intensive TA Model for Installing, Sustaining and Scaling up Recommended Practices</vt:lpstr>
      <vt:lpstr>PowerPoint Presentation</vt:lpstr>
      <vt:lpstr>PowerPoint Presentation</vt:lpstr>
      <vt:lpstr>1. State Leadership Team</vt:lpstr>
      <vt:lpstr>Minnesota State Leadership Team</vt:lpstr>
      <vt:lpstr>MN State Leadership Team Members</vt:lpstr>
      <vt:lpstr>PowerPoint Presentation</vt:lpstr>
      <vt:lpstr>2. Master Cadre: Professional Development and  Technical Assistance</vt:lpstr>
      <vt:lpstr>Mentoring a Master Cadre of External Coaches </vt:lpstr>
      <vt:lpstr>Master Cadre of External Coaches</vt:lpstr>
      <vt:lpstr>RP2: Reaching Potentials through Recommended Practices </vt:lpstr>
      <vt:lpstr>3. Program-Wide Demonstrations of High Fidelity Implementation </vt:lpstr>
      <vt:lpstr>PowerPoint Presentation</vt:lpstr>
      <vt:lpstr>Program-Wide Supports</vt:lpstr>
      <vt:lpstr>Using Implementation Science</vt:lpstr>
      <vt:lpstr>Why Program-Wide?</vt:lpstr>
      <vt:lpstr>PowerPoint Presentation</vt:lpstr>
      <vt:lpstr>Child Learning Cycle</vt:lpstr>
      <vt:lpstr>PowerPoint Presentation</vt:lpstr>
      <vt:lpstr>Minnesota Home-Based  Implementation Sites</vt:lpstr>
      <vt:lpstr>Minnesota Classroom-Based Implementation Sites</vt:lpstr>
      <vt:lpstr>4. A Data Decision-Making Approach</vt:lpstr>
      <vt:lpstr>State Leadership Team Uses Data </vt:lpstr>
      <vt:lpstr>Programs Use Data</vt:lpstr>
      <vt:lpstr>Importance of Data within Minnesota “Decision Support Data System”</vt:lpstr>
      <vt:lpstr>Data as Part of Plan-Do-Study-Act</vt:lpstr>
      <vt:lpstr>Reciprocity of Accountability </vt:lpstr>
      <vt:lpstr>Sphere of Influence- PD work and the Centers of Excellence </vt:lpstr>
      <vt:lpstr>Innovations supported through the CoE USABLE INTERVENTIONS To experience the benefits of the intervention, what  exactly are practitioners saying and doing? </vt:lpstr>
      <vt:lpstr>Innovations Supported Through the CoE</vt:lpstr>
      <vt:lpstr>What is Next?</vt:lpstr>
      <vt:lpstr>Local ECSE Leadership will Lead the Way!</vt:lpstr>
      <vt:lpstr>Making It Happen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Giacomini, Jill</dc:creator>
  <cp:lastModifiedBy>Crystal Garcia</cp:lastModifiedBy>
  <cp:revision>156</cp:revision>
  <cp:lastPrinted>2014-08-31T17:20:15Z</cp:lastPrinted>
  <dcterms:created xsi:type="dcterms:W3CDTF">2013-07-03T01:17:53Z</dcterms:created>
  <dcterms:modified xsi:type="dcterms:W3CDTF">2014-09-05T20:51:10Z</dcterms:modified>
</cp:coreProperties>
</file>