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6" r:id="rId3"/>
    <p:sldId id="269" r:id="rId4"/>
    <p:sldId id="261" r:id="rId5"/>
    <p:sldId id="260" r:id="rId6"/>
    <p:sldId id="262" r:id="rId7"/>
    <p:sldId id="271" r:id="rId8"/>
    <p:sldId id="272" r:id="rId9"/>
    <p:sldId id="273" r:id="rId10"/>
    <p:sldId id="274" r:id="rId11"/>
    <p:sldId id="275" r:id="rId12"/>
    <p:sldId id="263" r:id="rId13"/>
    <p:sldId id="270" r:id="rId14"/>
    <p:sldId id="264" r:id="rId15"/>
    <p:sldId id="266" r:id="rId16"/>
    <p:sldId id="267" r:id="rId17"/>
    <p:sldId id="257" r:id="rId18"/>
    <p:sldId id="268" r:id="rId19"/>
    <p:sldId id="259" r:id="rId2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387" autoAdjust="0"/>
  </p:normalViewPr>
  <p:slideViewPr>
    <p:cSldViewPr>
      <p:cViewPr>
        <p:scale>
          <a:sx n="65" d="100"/>
          <a:sy n="65" d="100"/>
        </p:scale>
        <p:origin x="-1044" y="-726"/>
      </p:cViewPr>
      <p:guideLst>
        <p:guide orient="horz" pos="2160"/>
        <p:guide pos="2880"/>
      </p:guideLst>
    </p:cSldViewPr>
  </p:slideViewPr>
  <p:outlineViewPr>
    <p:cViewPr>
      <p:scale>
        <a:sx n="33" d="100"/>
        <a:sy n="33" d="100"/>
      </p:scale>
      <p:origin x="36" y="16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602" y="-8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D3E27DA3-6236-48FA-B404-33D63E28A059}" type="datetimeFigureOut">
              <a:rPr lang="en-US" smtClean="0"/>
              <a:pPr/>
              <a:t>9/5/2014</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0A277BB3-BFFB-4F77-807E-1BDF77827F4D}" type="slidenum">
              <a:rPr lang="en-US" smtClean="0"/>
              <a:pPr/>
              <a:t>‹#›</a:t>
            </a:fld>
            <a:endParaRPr lang="en-US" dirty="0"/>
          </a:p>
        </p:txBody>
      </p:sp>
    </p:spTree>
    <p:extLst>
      <p:ext uri="{BB962C8B-B14F-4D97-AF65-F5344CB8AC3E}">
        <p14:creationId xmlns:p14="http://schemas.microsoft.com/office/powerpoint/2010/main" val="4262717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E1280F0-1B30-4BC5-85DB-F7462B4E900C}" type="datetimeFigureOut">
              <a:rPr lang="en-US" smtClean="0"/>
              <a:pPr/>
              <a:t>9/5/2014</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C8FD354-3A86-4386-9F92-2E37F8E3924C}" type="slidenum">
              <a:rPr lang="en-US" smtClean="0"/>
              <a:pPr/>
              <a:t>‹#›</a:t>
            </a:fld>
            <a:endParaRPr lang="en-US" dirty="0"/>
          </a:p>
        </p:txBody>
      </p:sp>
    </p:spTree>
    <p:extLst>
      <p:ext uri="{BB962C8B-B14F-4D97-AF65-F5344CB8AC3E}">
        <p14:creationId xmlns:p14="http://schemas.microsoft.com/office/powerpoint/2010/main" val="290926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1</a:t>
            </a:fld>
            <a:endParaRPr lang="en-US" dirty="0"/>
          </a:p>
        </p:txBody>
      </p:sp>
    </p:spTree>
    <p:extLst>
      <p:ext uri="{BB962C8B-B14F-4D97-AF65-F5344CB8AC3E}">
        <p14:creationId xmlns:p14="http://schemas.microsoft.com/office/powerpoint/2010/main" val="4143457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3</a:t>
            </a:fld>
            <a:endParaRPr lang="en-US" dirty="0"/>
          </a:p>
        </p:txBody>
      </p:sp>
    </p:spTree>
    <p:extLst>
      <p:ext uri="{BB962C8B-B14F-4D97-AF65-F5344CB8AC3E}">
        <p14:creationId xmlns:p14="http://schemas.microsoft.com/office/powerpoint/2010/main" val="343719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4</a:t>
            </a:fld>
            <a:endParaRPr lang="en-US" dirty="0"/>
          </a:p>
        </p:txBody>
      </p:sp>
    </p:spTree>
    <p:extLst>
      <p:ext uri="{BB962C8B-B14F-4D97-AF65-F5344CB8AC3E}">
        <p14:creationId xmlns:p14="http://schemas.microsoft.com/office/powerpoint/2010/main" val="343719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15</a:t>
            </a:fld>
            <a:endParaRPr lang="en-US" dirty="0"/>
          </a:p>
        </p:txBody>
      </p:sp>
    </p:spTree>
    <p:extLst>
      <p:ext uri="{BB962C8B-B14F-4D97-AF65-F5344CB8AC3E}">
        <p14:creationId xmlns:p14="http://schemas.microsoft.com/office/powerpoint/2010/main" val="4279312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16</a:t>
            </a:fld>
            <a:endParaRPr lang="en-US" dirty="0"/>
          </a:p>
        </p:txBody>
      </p:sp>
    </p:spTree>
    <p:extLst>
      <p:ext uri="{BB962C8B-B14F-4D97-AF65-F5344CB8AC3E}">
        <p14:creationId xmlns:p14="http://schemas.microsoft.com/office/powerpoint/2010/main" val="2629479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8FD354-3A86-4386-9F92-2E37F8E3924C}" type="slidenum">
              <a:rPr lang="en-US" smtClean="0"/>
              <a:pPr/>
              <a:t>17</a:t>
            </a:fld>
            <a:endParaRPr lang="en-US" dirty="0"/>
          </a:p>
        </p:txBody>
      </p:sp>
    </p:spTree>
    <p:extLst>
      <p:ext uri="{BB962C8B-B14F-4D97-AF65-F5344CB8AC3E}">
        <p14:creationId xmlns:p14="http://schemas.microsoft.com/office/powerpoint/2010/main" val="3314683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616" y="0"/>
            <a:ext cx="7476767" cy="6858000"/>
          </a:xfrm>
          <a:prstGeom prst="rect">
            <a:avLst/>
          </a:prstGeom>
        </p:spPr>
      </p:pic>
      <p:sp>
        <p:nvSpPr>
          <p:cNvPr id="8" name="TextBox 7"/>
          <p:cNvSpPr txBox="1"/>
          <p:nvPr userDrawn="1"/>
        </p:nvSpPr>
        <p:spPr>
          <a:xfrm>
            <a:off x="2209800" y="4694872"/>
            <a:ext cx="4953000" cy="1107996"/>
          </a:xfrm>
          <a:prstGeom prst="rect">
            <a:avLst/>
          </a:prstGeom>
          <a:noFill/>
        </p:spPr>
        <p:txBody>
          <a:bodyPr wrap="square" rtlCol="0">
            <a:spAutoFit/>
          </a:bodyPr>
          <a:lstStyle/>
          <a:p>
            <a:pPr algn="ctr"/>
            <a:r>
              <a:rPr lang="en-US" sz="2400" b="1" kern="1200" dirty="0" smtClean="0">
                <a:solidFill>
                  <a:schemeClr val="bg1"/>
                </a:solidFill>
                <a:effectLst/>
                <a:latin typeface="+mn-lt"/>
                <a:ea typeface="+mn-ea"/>
                <a:cs typeface="+mn-cs"/>
              </a:rPr>
              <a:t>Early Childhood Conference: Improving Data, Improving Outcomes</a:t>
            </a:r>
          </a:p>
          <a:p>
            <a:pPr algn="ctr"/>
            <a:r>
              <a:rPr lang="en-US" baseline="0" dirty="0" smtClean="0">
                <a:solidFill>
                  <a:schemeClr val="bg1"/>
                </a:solidFill>
              </a:rPr>
              <a:t>September 10-11, 2014      New Orleans, LA</a:t>
            </a:r>
            <a:endParaRPr lang="en-US" dirty="0">
              <a:solidFill>
                <a:schemeClr val="bg1"/>
              </a:solidFill>
            </a:endParaRPr>
          </a:p>
        </p:txBody>
      </p:sp>
    </p:spTree>
    <p:extLst>
      <p:ext uri="{BB962C8B-B14F-4D97-AF65-F5344CB8AC3E}">
        <p14:creationId xmlns:p14="http://schemas.microsoft.com/office/powerpoint/2010/main" val="10226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606459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266780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376092"/>
                </a:solidFill>
                <a:latin typeface="Fogo"/>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yriad"/>
              </a:defRPr>
            </a:lvl1pPr>
            <a:lvl2pPr>
              <a:defRPr>
                <a:latin typeface="Myriad"/>
              </a:defRPr>
            </a:lvl2pPr>
            <a:lvl3pPr>
              <a:defRPr>
                <a:latin typeface="Myriad"/>
              </a:defRPr>
            </a:lvl3pPr>
            <a:lvl4pPr>
              <a:defRPr>
                <a:latin typeface="Myriad"/>
              </a:defRPr>
            </a:lvl4pPr>
            <a:lvl5pPr>
              <a:defRPr>
                <a:latin typeface="Myriad"/>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000"/>
            <a:ext cx="9144000" cy="8382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3600" y="6248400"/>
            <a:ext cx="2819400" cy="517071"/>
          </a:xfrm>
          <a:prstGeom prst="rect">
            <a:avLst/>
          </a:prstGeom>
        </p:spPr>
      </p:pic>
      <p:sp>
        <p:nvSpPr>
          <p:cNvPr id="9" name="TextBox 8"/>
          <p:cNvSpPr txBox="1"/>
          <p:nvPr userDrawn="1"/>
        </p:nvSpPr>
        <p:spPr>
          <a:xfrm>
            <a:off x="-609600" y="6334780"/>
            <a:ext cx="6553200" cy="523220"/>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yriad"/>
              </a:rPr>
              <a:t> </a:t>
            </a:r>
            <a:r>
              <a:rPr lang="en-US" sz="1400" b="1" kern="1200" dirty="0" smtClean="0">
                <a:solidFill>
                  <a:schemeClr val="bg1"/>
                </a:solidFill>
                <a:effectLst/>
                <a:latin typeface="+mn-lt"/>
                <a:ea typeface="+mn-ea"/>
                <a:cs typeface="+mn-cs"/>
              </a:rPr>
              <a:t>Early Childhood Conference: Improving Data, Improving Outcomes</a:t>
            </a:r>
          </a:p>
          <a:p>
            <a:pPr algn="ctr"/>
            <a:r>
              <a:rPr lang="en-US" sz="1400" baseline="0" dirty="0" smtClean="0">
                <a:solidFill>
                  <a:schemeClr val="bg1"/>
                </a:solidFill>
                <a:latin typeface="Myriad"/>
              </a:rPr>
              <a:t>September 10-11, 2014   New Orleans, LA</a:t>
            </a:r>
            <a:endParaRPr lang="en-US" sz="1400" dirty="0">
              <a:solidFill>
                <a:schemeClr val="bg1"/>
              </a:solidFill>
              <a:latin typeface="Myriad"/>
            </a:endParaRPr>
          </a:p>
        </p:txBody>
      </p:sp>
    </p:spTree>
    <p:extLst>
      <p:ext uri="{BB962C8B-B14F-4D97-AF65-F5344CB8AC3E}">
        <p14:creationId xmlns:p14="http://schemas.microsoft.com/office/powerpoint/2010/main" val="2249372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DE1AF-01D7-47DD-A1BA-015AD5DF89CA}"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000"/>
            <a:ext cx="9144000" cy="8382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3600" y="6248400"/>
            <a:ext cx="2819400" cy="517071"/>
          </a:xfrm>
          <a:prstGeom prst="rect">
            <a:avLst/>
          </a:prstGeom>
        </p:spPr>
      </p:pic>
      <p:sp>
        <p:nvSpPr>
          <p:cNvPr id="10" name="TextBox 9"/>
          <p:cNvSpPr txBox="1"/>
          <p:nvPr userDrawn="1"/>
        </p:nvSpPr>
        <p:spPr>
          <a:xfrm>
            <a:off x="-609600" y="6334780"/>
            <a:ext cx="6553200" cy="523220"/>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yriad"/>
              </a:rPr>
              <a:t> </a:t>
            </a:r>
            <a:r>
              <a:rPr lang="en-US" sz="1400" b="1" kern="1200" dirty="0" smtClean="0">
                <a:solidFill>
                  <a:schemeClr val="bg1"/>
                </a:solidFill>
                <a:effectLst/>
                <a:latin typeface="+mn-lt"/>
                <a:ea typeface="+mn-ea"/>
                <a:cs typeface="+mn-cs"/>
              </a:rPr>
              <a:t>Early Childhood Conference: Improving Data, Improving Outcomes</a:t>
            </a:r>
          </a:p>
          <a:p>
            <a:pPr algn="ctr"/>
            <a:r>
              <a:rPr lang="en-US" sz="1400" baseline="0" dirty="0" smtClean="0">
                <a:solidFill>
                  <a:schemeClr val="bg1"/>
                </a:solidFill>
                <a:latin typeface="Myriad"/>
              </a:rPr>
              <a:t>September 10-11, 2014   New Orleans, LA</a:t>
            </a:r>
            <a:endParaRPr lang="en-US" sz="1400" dirty="0">
              <a:solidFill>
                <a:schemeClr val="bg1"/>
              </a:solidFill>
              <a:latin typeface="Myriad"/>
            </a:endParaRPr>
          </a:p>
        </p:txBody>
      </p:sp>
    </p:spTree>
    <p:extLst>
      <p:ext uri="{BB962C8B-B14F-4D97-AF65-F5344CB8AC3E}">
        <p14:creationId xmlns:p14="http://schemas.microsoft.com/office/powerpoint/2010/main" val="336544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235551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36294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49488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3644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34975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13DDD-392C-4F87-B9BA-539450FD7179}"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129099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13DDD-392C-4F87-B9BA-539450FD7179}" type="datetimeFigureOut">
              <a:rPr lang="en-US" smtClean="0"/>
              <a:pPr/>
              <a:t>9/5/2014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DE1AF-01D7-47DD-A1BA-015AD5DF89CA}" type="slidenum">
              <a:rPr lang="en-US" smtClean="0"/>
              <a:pPr/>
              <a:t>‹#›</a:t>
            </a:fld>
            <a:endParaRPr lang="en-US" dirty="0"/>
          </a:p>
        </p:txBody>
      </p:sp>
    </p:spTree>
    <p:extLst>
      <p:ext uri="{BB962C8B-B14F-4D97-AF65-F5344CB8AC3E}">
        <p14:creationId xmlns:p14="http://schemas.microsoft.com/office/powerpoint/2010/main" val="371489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witter.com/DaSyCenter" TargetMode="External"/><Relationship Id="rId2" Type="http://schemas.openxmlformats.org/officeDocument/2006/relationships/hyperlink" Target="http://ideadata.org/" TargetMode="External"/><Relationship Id="rId1" Type="http://schemas.openxmlformats.org/officeDocument/2006/relationships/slideLayout" Target="../slideLayouts/slideLayout2.xml"/><Relationship Id="rId4" Type="http://schemas.openxmlformats.org/officeDocument/2006/relationships/hyperlink" Target="https://twitter.com/ideadatacente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idea.ed.gov/explore/view/p/,root,statute,I,B,61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650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 Continued</a:t>
            </a:r>
            <a:endParaRPr lang="en-US" dirty="0"/>
          </a:p>
        </p:txBody>
      </p:sp>
      <p:sp>
        <p:nvSpPr>
          <p:cNvPr id="6" name="Rectangle 5"/>
          <p:cNvSpPr/>
          <p:nvPr/>
        </p:nvSpPr>
        <p:spPr>
          <a:xfrm>
            <a:off x="381000" y="1295399"/>
            <a:ext cx="8229600" cy="5355313"/>
          </a:xfrm>
          <a:prstGeom prst="rect">
            <a:avLst/>
          </a:prstGeom>
        </p:spPr>
        <p:txBody>
          <a:bodyPr wrap="square">
            <a:spAutoFit/>
          </a:bodyPr>
          <a:lstStyle/>
          <a:p>
            <a:r>
              <a:rPr lang="en-US" dirty="0" smtClean="0"/>
              <a:t>(a) In General.--Each State that receives assistance under this part, and the Secretary of the Interior, shall provide data each year to the Secretary of Education and the public on the following:</a:t>
            </a:r>
          </a:p>
          <a:p>
            <a:r>
              <a:rPr lang="en-US" dirty="0" smtClean="0"/>
              <a:t>(1)</a:t>
            </a:r>
          </a:p>
          <a:p>
            <a:pPr lvl="1"/>
            <a:r>
              <a:rPr lang="en-US" dirty="0" smtClean="0"/>
              <a:t>…</a:t>
            </a:r>
          </a:p>
          <a:p>
            <a:pPr lvl="1"/>
            <a:r>
              <a:rPr lang="en-US" dirty="0" smtClean="0"/>
              <a:t>(E) The number and percentage of children with disabilities who are removed to alternative educational settings or expelled as compared to children without disabilities who are removed to alternative educational settings or expelled.</a:t>
            </a:r>
          </a:p>
          <a:p>
            <a:pPr lvl="1"/>
            <a:endParaRPr lang="en-US" dirty="0" smtClean="0"/>
          </a:p>
          <a:p>
            <a:pPr lvl="1"/>
            <a:r>
              <a:rPr lang="en-US" dirty="0" smtClean="0"/>
              <a:t>(F) The number of due process complaints filed under section 615 and the number of hearings conducted.</a:t>
            </a:r>
          </a:p>
          <a:p>
            <a:pPr lvl="1"/>
            <a:endParaRPr lang="en-US" dirty="0" smtClean="0"/>
          </a:p>
          <a:p>
            <a:pPr lvl="1"/>
            <a:r>
              <a:rPr lang="en-US" dirty="0" smtClean="0"/>
              <a:t>(G) The number of hearings requested under section 615(k) and the number of changes in placements ordered as a result of those hearings.</a:t>
            </a:r>
          </a:p>
          <a:p>
            <a:pPr lvl="1"/>
            <a:endParaRPr lang="en-US" dirty="0" smtClean="0"/>
          </a:p>
          <a:p>
            <a:pPr lvl="1"/>
            <a:r>
              <a:rPr lang="en-US" dirty="0" smtClean="0"/>
              <a:t>(H) The number of mediations held and the number of settlement agreements reached through such mediations.</a:t>
            </a:r>
          </a:p>
          <a:p>
            <a:endParaRPr lang="en-US" dirty="0" smtClean="0"/>
          </a:p>
          <a:p>
            <a:endParaRPr lang="en-US" dirty="0" smtClean="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 Continued</a:t>
            </a:r>
            <a:endParaRPr lang="en-US" dirty="0"/>
          </a:p>
        </p:txBody>
      </p:sp>
      <p:sp>
        <p:nvSpPr>
          <p:cNvPr id="6" name="Rectangle 5"/>
          <p:cNvSpPr/>
          <p:nvPr/>
        </p:nvSpPr>
        <p:spPr>
          <a:xfrm>
            <a:off x="381000" y="1295399"/>
            <a:ext cx="8229600" cy="3693319"/>
          </a:xfrm>
          <a:prstGeom prst="rect">
            <a:avLst/>
          </a:prstGeom>
        </p:spPr>
        <p:txBody>
          <a:bodyPr wrap="square">
            <a:spAutoFit/>
          </a:bodyPr>
          <a:lstStyle/>
          <a:p>
            <a:pPr marL="342900" indent="-342900">
              <a:buAutoNum type="alphaLcParenBoth"/>
            </a:pPr>
            <a:r>
              <a:rPr lang="en-US" dirty="0" smtClean="0"/>
              <a:t>In General.--Each State that receives assistance under this part, and the Secretary of the Interior, shall provide data each year to the Secretary of Education and the public on the following:</a:t>
            </a:r>
          </a:p>
          <a:p>
            <a:pPr marL="342900" indent="-342900"/>
            <a:r>
              <a:rPr lang="en-US" dirty="0" smtClean="0"/>
              <a:t>…</a:t>
            </a:r>
          </a:p>
          <a:p>
            <a:pPr lvl="1"/>
            <a:r>
              <a:rPr lang="en-US" dirty="0" smtClean="0"/>
              <a:t>(2) The number and percentage of infants and toddlers, by race, and ethnicity, who are at risk of having substantial developmental delays (as defined in section 632), and who are receiving early intervention services under part C.</a:t>
            </a:r>
          </a:p>
          <a:p>
            <a:pPr lvl="1"/>
            <a:endParaRPr lang="en-US" dirty="0" smtClean="0"/>
          </a:p>
          <a:p>
            <a:pPr lvl="1"/>
            <a:endParaRPr lang="en-US" dirty="0" smtClean="0"/>
          </a:p>
          <a:p>
            <a:pPr lvl="1"/>
            <a:r>
              <a:rPr lang="en-US" dirty="0" smtClean="0"/>
              <a:t>(3) Any other information that may be required by the Secretary.</a:t>
            </a:r>
          </a:p>
          <a:p>
            <a:pPr marL="342900" indent="-342900"/>
            <a:endParaRPr lang="en-US" dirty="0" smtClean="0"/>
          </a:p>
          <a:p>
            <a:endParaRPr lang="en-US" dirty="0" smtClean="0"/>
          </a:p>
          <a:p>
            <a:endParaRPr lang="en-US" dirty="0" smtClean="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 Summarized</a:t>
            </a:r>
            <a:endParaRPr lang="en-US" dirty="0"/>
          </a:p>
        </p:txBody>
      </p:sp>
      <p:sp>
        <p:nvSpPr>
          <p:cNvPr id="6" name="Content Placeholder 5"/>
          <p:cNvSpPr>
            <a:spLocks noGrp="1"/>
          </p:cNvSpPr>
          <p:nvPr>
            <p:ph idx="1"/>
          </p:nvPr>
        </p:nvSpPr>
        <p:spPr>
          <a:xfrm>
            <a:off x="457200" y="1219200"/>
            <a:ext cx="8382000" cy="5105400"/>
          </a:xfrm>
        </p:spPr>
        <p:txBody>
          <a:bodyPr>
            <a:normAutofit fontScale="85000" lnSpcReduction="10000"/>
          </a:bodyPr>
          <a:lstStyle/>
          <a:p>
            <a:r>
              <a:rPr lang="en-US" dirty="0" smtClean="0"/>
              <a:t>Section 618 legislation explicitly requires public reporting on the following by specific subgroups</a:t>
            </a:r>
          </a:p>
          <a:p>
            <a:pPr lvl="2"/>
            <a:r>
              <a:rPr lang="en-US" dirty="0" smtClean="0"/>
              <a:t>Child Count &amp; Environment</a:t>
            </a:r>
          </a:p>
          <a:p>
            <a:pPr lvl="2"/>
            <a:r>
              <a:rPr lang="en-US" dirty="0" smtClean="0"/>
              <a:t>Exiting</a:t>
            </a:r>
          </a:p>
          <a:p>
            <a:pPr lvl="2"/>
            <a:r>
              <a:rPr lang="en-US" dirty="0" smtClean="0"/>
              <a:t>Discipline</a:t>
            </a:r>
          </a:p>
          <a:p>
            <a:pPr lvl="2"/>
            <a:r>
              <a:rPr lang="en-US" dirty="0" smtClean="0"/>
              <a:t>Early Intervention Services</a:t>
            </a:r>
          </a:p>
          <a:p>
            <a:pPr lvl="2"/>
            <a:r>
              <a:rPr lang="en-US" dirty="0" smtClean="0"/>
              <a:t>Dispute Resolution</a:t>
            </a:r>
          </a:p>
          <a:p>
            <a:pPr lvl="2"/>
            <a:endParaRPr lang="en-US" dirty="0" smtClean="0"/>
          </a:p>
          <a:p>
            <a:r>
              <a:rPr lang="en-US" dirty="0" smtClean="0"/>
              <a:t>Section 618 adds public reporting requirements that include any other data required by the Secretary</a:t>
            </a:r>
          </a:p>
          <a:p>
            <a:pPr lvl="2"/>
            <a:r>
              <a:rPr lang="en-US" sz="2378" dirty="0" smtClean="0"/>
              <a:t>Assessment </a:t>
            </a:r>
          </a:p>
          <a:p>
            <a:pPr lvl="2"/>
            <a:r>
              <a:rPr lang="en-US" sz="2378" dirty="0" smtClean="0"/>
              <a:t>Personnel </a:t>
            </a:r>
          </a:p>
          <a:p>
            <a:pPr lvl="2"/>
            <a:r>
              <a:rPr lang="en-US" sz="2378" dirty="0" smtClean="0"/>
              <a:t>MOE and CEIS </a:t>
            </a:r>
          </a:p>
          <a:p>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Organized by Part B &amp; Part C</a:t>
            </a:r>
            <a:endParaRPr lang="en-US" dirty="0"/>
          </a:p>
        </p:txBody>
      </p:sp>
      <p:sp>
        <p:nvSpPr>
          <p:cNvPr id="4" name="Content Placeholder 3"/>
          <p:cNvSpPr>
            <a:spLocks noGrp="1"/>
          </p:cNvSpPr>
          <p:nvPr>
            <p:ph idx="1"/>
          </p:nvPr>
        </p:nvSpPr>
        <p:spPr>
          <a:xfrm>
            <a:off x="457200" y="1371600"/>
            <a:ext cx="3733800" cy="4525963"/>
          </a:xfrm>
        </p:spPr>
        <p:txBody>
          <a:bodyPr>
            <a:normAutofit/>
          </a:bodyPr>
          <a:lstStyle/>
          <a:p>
            <a:pPr>
              <a:buNone/>
            </a:pPr>
            <a:r>
              <a:rPr lang="en-US" dirty="0" smtClean="0"/>
              <a:t>Part B</a:t>
            </a:r>
          </a:p>
          <a:p>
            <a:r>
              <a:rPr lang="en-US" sz="2000" dirty="0" smtClean="0"/>
              <a:t>Child Count &amp; Environment</a:t>
            </a:r>
          </a:p>
          <a:p>
            <a:r>
              <a:rPr lang="en-US" sz="2000" dirty="0" smtClean="0"/>
              <a:t>Exiting</a:t>
            </a:r>
          </a:p>
          <a:p>
            <a:r>
              <a:rPr lang="en-US" sz="2000" dirty="0" smtClean="0"/>
              <a:t>Personnel</a:t>
            </a:r>
          </a:p>
          <a:p>
            <a:r>
              <a:rPr lang="en-US" sz="2000" dirty="0" smtClean="0"/>
              <a:t>Discipline</a:t>
            </a:r>
          </a:p>
          <a:p>
            <a:r>
              <a:rPr lang="en-US" sz="2000" dirty="0" smtClean="0"/>
              <a:t>Assessment</a:t>
            </a:r>
          </a:p>
          <a:p>
            <a:r>
              <a:rPr lang="en-US" sz="2000" dirty="0" smtClean="0"/>
              <a:t>Dispute Resolution</a:t>
            </a:r>
          </a:p>
          <a:p>
            <a:r>
              <a:rPr lang="en-US" sz="2000" dirty="0" smtClean="0"/>
              <a:t>MOE and CEIS</a:t>
            </a:r>
          </a:p>
          <a:p>
            <a:pPr lvl="1"/>
            <a:endParaRPr lang="en-US" dirty="0"/>
          </a:p>
        </p:txBody>
      </p:sp>
      <p:sp>
        <p:nvSpPr>
          <p:cNvPr id="7" name="Content Placeholder 3"/>
          <p:cNvSpPr txBox="1">
            <a:spLocks/>
          </p:cNvSpPr>
          <p:nvPr/>
        </p:nvSpPr>
        <p:spPr>
          <a:xfrm>
            <a:off x="4876800" y="1371600"/>
            <a:ext cx="37338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yriad"/>
                <a:ea typeface="+mn-ea"/>
                <a:cs typeface="+mn-cs"/>
              </a:rPr>
              <a:t>Part C</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yriad"/>
                <a:ea typeface="+mn-ea"/>
                <a:cs typeface="+mn-cs"/>
              </a:rPr>
              <a:t>Child Count &amp; Settings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2000" dirty="0" smtClean="0">
                <a:latin typeface="Myriad"/>
              </a:rPr>
              <a:t>Exiting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yriad"/>
                <a:ea typeface="+mn-ea"/>
                <a:cs typeface="+mn-cs"/>
              </a:rPr>
              <a:t>Dispute Resolution</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yriad"/>
              <a:ea typeface="+mn-ea"/>
              <a:cs typeface="+mn-cs"/>
            </a:endParaRPr>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chemeClr val="accent1">
                    <a:lumMod val="75000"/>
                  </a:schemeClr>
                </a:solidFill>
                <a:ea typeface="Verdana" panose="020B0604030504040204" pitchFamily="34" charset="0"/>
                <a:cs typeface="Verdana" panose="020B0604030504040204" pitchFamily="34" charset="0"/>
              </a:rPr>
              <a:t>What are your experiences?</a:t>
            </a:r>
            <a:endParaRPr lang="en-US" b="1" dirty="0">
              <a:solidFill>
                <a:schemeClr val="accent1">
                  <a:lumMod val="75000"/>
                </a:schemeClr>
              </a:solidFill>
              <a:ea typeface="Verdana" panose="020B0604030504040204" pitchFamily="34" charset="0"/>
              <a:cs typeface="Verdana" panose="020B0604030504040204" pitchFamily="34" charset="0"/>
            </a:endParaRPr>
          </a:p>
        </p:txBody>
      </p:sp>
      <p:sp>
        <p:nvSpPr>
          <p:cNvPr id="6" name="Content Placeholder 5"/>
          <p:cNvSpPr>
            <a:spLocks noGrp="1"/>
          </p:cNvSpPr>
          <p:nvPr>
            <p:ph idx="1"/>
          </p:nvPr>
        </p:nvSpPr>
        <p:spPr>
          <a:xfrm>
            <a:off x="457200" y="1371600"/>
            <a:ext cx="8229600" cy="4144963"/>
          </a:xfrm>
        </p:spPr>
        <p:txBody>
          <a:bodyPr>
            <a:normAutofit fontScale="92500" lnSpcReduction="20000"/>
          </a:bodyPr>
          <a:lstStyle/>
          <a:p>
            <a:pPr lvl="1">
              <a:buClr>
                <a:schemeClr val="accent1">
                  <a:lumMod val="75000"/>
                </a:schemeClr>
              </a:buClr>
            </a:pPr>
            <a:r>
              <a:rPr lang="en-US" i="1" dirty="0" smtClean="0">
                <a:ea typeface="Verdana" panose="020B0604030504040204" pitchFamily="34" charset="0"/>
                <a:cs typeface="Verdana" panose="020B0604030504040204" pitchFamily="34" charset="0"/>
              </a:rPr>
              <a:t>Does your state meet Section 618 public reporting requirements?</a:t>
            </a:r>
          </a:p>
          <a:p>
            <a:pPr lvl="1">
              <a:buClr>
                <a:schemeClr val="accent1">
                  <a:lumMod val="75000"/>
                </a:schemeClr>
              </a:buClr>
            </a:pPr>
            <a:endParaRPr lang="en-US" i="1" dirty="0" smtClean="0">
              <a:ea typeface="Verdana" panose="020B0604030504040204" pitchFamily="34" charset="0"/>
              <a:cs typeface="Verdana" panose="020B0604030504040204" pitchFamily="34" charset="0"/>
            </a:endParaRPr>
          </a:p>
          <a:p>
            <a:pPr lvl="1">
              <a:buClr>
                <a:schemeClr val="accent1">
                  <a:lumMod val="75000"/>
                </a:schemeClr>
              </a:buClr>
            </a:pPr>
            <a:r>
              <a:rPr lang="en-US" i="1" dirty="0" smtClean="0">
                <a:ea typeface="Verdana" panose="020B0604030504040204" pitchFamily="34" charset="0"/>
                <a:cs typeface="Verdana" panose="020B0604030504040204" pitchFamily="34" charset="0"/>
              </a:rPr>
              <a:t>How do you manage and prevent incidental disclosure? Does your State policy align with OSEP privacy provisions? What are your local suppression guidelines?</a:t>
            </a:r>
          </a:p>
          <a:p>
            <a:pPr lvl="1">
              <a:buClr>
                <a:schemeClr val="accent1">
                  <a:lumMod val="75000"/>
                </a:schemeClr>
              </a:buClr>
            </a:pPr>
            <a:endParaRPr lang="en-US" i="1" dirty="0" smtClean="0">
              <a:ea typeface="Verdana" panose="020B0604030504040204" pitchFamily="34" charset="0"/>
              <a:cs typeface="Verdana" panose="020B0604030504040204" pitchFamily="34" charset="0"/>
            </a:endParaRPr>
          </a:p>
          <a:p>
            <a:pPr lvl="1">
              <a:buClr>
                <a:schemeClr val="accent1">
                  <a:lumMod val="75000"/>
                </a:schemeClr>
              </a:buClr>
            </a:pPr>
            <a:r>
              <a:rPr lang="en-US" i="1" dirty="0" smtClean="0">
                <a:ea typeface="Verdana" panose="020B0604030504040204" pitchFamily="34" charset="0"/>
                <a:cs typeface="Verdana" panose="020B0604030504040204" pitchFamily="34" charset="0"/>
              </a:rPr>
              <a:t>How could these data be more useful for various consumers? Do you do additional 618 reporting beyond what is required?</a:t>
            </a:r>
          </a:p>
          <a:p>
            <a:pPr lvl="1">
              <a:buClr>
                <a:schemeClr val="accent1">
                  <a:lumMod val="75000"/>
                </a:schemeClr>
              </a:buClr>
            </a:pPr>
            <a:endParaRPr lang="en-US" i="1" dirty="0" smtClean="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57200"/>
            <a:ext cx="9144000" cy="1143000"/>
          </a:xfrm>
        </p:spPr>
        <p:txBody>
          <a:bodyPr>
            <a:normAutofit fontScale="90000"/>
          </a:bodyPr>
          <a:lstStyle/>
          <a:p>
            <a:pPr lvl="1" algn="ctr" rtl="0">
              <a:spcBef>
                <a:spcPct val="0"/>
              </a:spcBef>
            </a:pPr>
            <a:r>
              <a:rPr lang="en-US" sz="4000" b="1" dirty="0" smtClean="0">
                <a:solidFill>
                  <a:schemeClr val="accent1">
                    <a:lumMod val="75000"/>
                  </a:schemeClr>
                </a:solidFill>
                <a:ea typeface="Verdana" panose="020B0604030504040204" pitchFamily="34" charset="0"/>
                <a:cs typeface="Verdana" panose="020B0604030504040204" pitchFamily="34" charset="0"/>
              </a:rPr>
              <a:t>IDC Tool for Technical Assistance </a:t>
            </a:r>
            <a:br>
              <a:rPr lang="en-US" sz="4000" b="1" dirty="0" smtClean="0">
                <a:solidFill>
                  <a:schemeClr val="accent1">
                    <a:lumMod val="75000"/>
                  </a:schemeClr>
                </a:solidFill>
                <a:ea typeface="Verdana" panose="020B0604030504040204" pitchFamily="34" charset="0"/>
                <a:cs typeface="Verdana" panose="020B0604030504040204" pitchFamily="34" charset="0"/>
              </a:rPr>
            </a:br>
            <a:r>
              <a:rPr lang="en-US" sz="4000" b="1" dirty="0" smtClean="0">
                <a:solidFill>
                  <a:schemeClr val="accent1">
                    <a:lumMod val="75000"/>
                  </a:schemeClr>
                </a:solidFill>
                <a:ea typeface="Verdana" panose="020B0604030504040204" pitchFamily="34" charset="0"/>
                <a:cs typeface="Verdana" panose="020B0604030504040204" pitchFamily="34" charset="0"/>
              </a:rPr>
              <a:t>on Public Reporting </a:t>
            </a:r>
            <a:br>
              <a:rPr lang="en-US" sz="4000" b="1" dirty="0" smtClean="0">
                <a:solidFill>
                  <a:schemeClr val="accent1">
                    <a:lumMod val="75000"/>
                  </a:schemeClr>
                </a:solidFill>
                <a:ea typeface="Verdana" panose="020B0604030504040204" pitchFamily="34" charset="0"/>
                <a:cs typeface="Verdana" panose="020B0604030504040204" pitchFamily="34" charset="0"/>
              </a:rPr>
            </a:br>
            <a:r>
              <a:rPr lang="en-US" sz="4000" b="1" dirty="0" smtClean="0">
                <a:solidFill>
                  <a:schemeClr val="accent1">
                    <a:lumMod val="75000"/>
                  </a:schemeClr>
                </a:solidFill>
                <a:ea typeface="Verdana" panose="020B0604030504040204" pitchFamily="34" charset="0"/>
                <a:cs typeface="Verdana" panose="020B0604030504040204" pitchFamily="34" charset="0"/>
              </a:rPr>
              <a:t>of </a:t>
            </a:r>
            <a:r>
              <a:rPr lang="en-US" sz="4000" b="1" i="1" dirty="0" smtClean="0">
                <a:solidFill>
                  <a:schemeClr val="accent1">
                    <a:lumMod val="75000"/>
                  </a:schemeClr>
                </a:solidFill>
                <a:ea typeface="Verdana" panose="020B0604030504040204" pitchFamily="34" charset="0"/>
                <a:cs typeface="Verdana" panose="020B0604030504040204" pitchFamily="34" charset="0"/>
              </a:rPr>
              <a:t>IDEA </a:t>
            </a:r>
            <a:r>
              <a:rPr lang="en-US" sz="4000" b="1" dirty="0" smtClean="0">
                <a:solidFill>
                  <a:schemeClr val="accent1">
                    <a:lumMod val="75000"/>
                  </a:schemeClr>
                </a:solidFill>
                <a:ea typeface="Verdana" panose="020B0604030504040204" pitchFamily="34" charset="0"/>
                <a:cs typeface="Verdana" panose="020B0604030504040204" pitchFamily="34" charset="0"/>
              </a:rPr>
              <a:t>Section 618 Data</a:t>
            </a:r>
            <a:r>
              <a:rPr lang="en-US" b="1" dirty="0" smtClean="0">
                <a:solidFill>
                  <a:schemeClr val="accent1">
                    <a:lumMod val="75000"/>
                  </a:schemeClr>
                </a:solidFill>
                <a:ea typeface="Verdana" panose="020B0604030504040204" pitchFamily="34" charset="0"/>
                <a:cs typeface="Verdana" panose="020B0604030504040204" pitchFamily="34" charset="0"/>
              </a:rPr>
              <a:t/>
            </a:r>
            <a:br>
              <a:rPr lang="en-US" b="1" dirty="0" smtClean="0">
                <a:solidFill>
                  <a:schemeClr val="accent1">
                    <a:lumMod val="75000"/>
                  </a:schemeClr>
                </a:solidFill>
                <a:ea typeface="Verdana" panose="020B0604030504040204" pitchFamily="34" charset="0"/>
                <a:cs typeface="Verdana" panose="020B0604030504040204" pitchFamily="34" charset="0"/>
              </a:rPr>
            </a:br>
            <a:endParaRPr lang="en-US" b="1" dirty="0">
              <a:solidFill>
                <a:schemeClr val="accent1">
                  <a:lumMod val="75000"/>
                </a:schemeClr>
              </a:solidFill>
              <a:ea typeface="Verdana" panose="020B0604030504040204" pitchFamily="34" charset="0"/>
              <a:cs typeface="Verdana" panose="020B0604030504040204" pitchFamily="34" charset="0"/>
            </a:endParaRPr>
          </a:p>
        </p:txBody>
      </p:sp>
      <p:sp>
        <p:nvSpPr>
          <p:cNvPr id="6" name="Content Placeholder 5"/>
          <p:cNvSpPr>
            <a:spLocks noGrp="1"/>
          </p:cNvSpPr>
          <p:nvPr>
            <p:ph idx="1"/>
          </p:nvPr>
        </p:nvSpPr>
        <p:spPr>
          <a:xfrm>
            <a:off x="457200" y="1981200"/>
            <a:ext cx="8229600" cy="4297363"/>
          </a:xfrm>
        </p:spPr>
        <p:txBody>
          <a:bodyPr>
            <a:normAutofit/>
          </a:bodyPr>
          <a:lstStyle/>
          <a:p>
            <a:pPr indent="-3175">
              <a:buClr>
                <a:schemeClr val="accent1">
                  <a:lumMod val="75000"/>
                </a:schemeClr>
              </a:buClr>
              <a:buNone/>
            </a:pPr>
            <a:r>
              <a:rPr lang="en-US" sz="3000" dirty="0" smtClean="0">
                <a:ea typeface="Verdana" panose="020B0604030504040204" pitchFamily="34" charset="0"/>
                <a:cs typeface="Verdana" panose="020B0604030504040204" pitchFamily="34" charset="0"/>
              </a:rPr>
              <a:t>IDC is developing a tool that will assist data managers, especially those new to the task of meeting Section 618 public reporting requirements, to meet the requirements. </a:t>
            </a:r>
          </a:p>
          <a:p>
            <a:pPr indent="-3175">
              <a:buClr>
                <a:schemeClr val="accent1">
                  <a:lumMod val="75000"/>
                </a:schemeClr>
              </a:buClr>
              <a:buNone/>
            </a:pPr>
            <a:endParaRPr lang="en-US" sz="3000" dirty="0" smtClean="0">
              <a:ea typeface="Verdana" panose="020B0604030504040204" pitchFamily="34" charset="0"/>
              <a:cs typeface="Verdana" panose="020B0604030504040204" pitchFamily="34" charset="0"/>
            </a:endParaRPr>
          </a:p>
          <a:p>
            <a:pPr indent="-3175">
              <a:buClr>
                <a:schemeClr val="accent1">
                  <a:lumMod val="75000"/>
                </a:schemeClr>
              </a:buClr>
              <a:buNone/>
            </a:pPr>
            <a:r>
              <a:rPr lang="en-US" sz="3000" dirty="0" smtClean="0">
                <a:ea typeface="Verdana" panose="020B0604030504040204" pitchFamily="34" charset="0"/>
                <a:cs typeface="Verdana" panose="020B0604030504040204" pitchFamily="34" charset="0"/>
              </a:rPr>
              <a:t>The tool also is intended to assist states with properly allocating resources to meeting public reporting requirements.</a:t>
            </a:r>
          </a:p>
          <a:p>
            <a:pPr>
              <a:buClr>
                <a:schemeClr val="accent1">
                  <a:lumMod val="75000"/>
                </a:schemeClr>
              </a:buClr>
              <a:buNone/>
            </a:pPr>
            <a:endParaRPr lang="en-US" i="1" dirty="0" smtClean="0">
              <a:ea typeface="Verdana" panose="020B0604030504040204" pitchFamily="34" charset="0"/>
              <a:cs typeface="Verdana" panose="020B0604030504040204" pitchFamily="34" charset="0"/>
            </a:endParaRPr>
          </a:p>
          <a:p>
            <a:pPr lvl="1">
              <a:buClr>
                <a:schemeClr val="accent1">
                  <a:lumMod val="75000"/>
                </a:schemeClr>
              </a:buClr>
            </a:pPr>
            <a:endParaRPr lang="en-US" i="1" dirty="0" smtClean="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lvl="1" algn="ctr" rtl="0">
              <a:spcBef>
                <a:spcPct val="0"/>
              </a:spcBef>
            </a:pPr>
            <a:r>
              <a:rPr lang="en-US" sz="4000" b="1" dirty="0" smtClean="0">
                <a:solidFill>
                  <a:schemeClr val="accent1">
                    <a:lumMod val="75000"/>
                  </a:schemeClr>
                </a:solidFill>
                <a:ea typeface="Verdana" panose="020B0604030504040204" pitchFamily="34" charset="0"/>
                <a:cs typeface="Verdana" panose="020B0604030504040204" pitchFamily="34" charset="0"/>
              </a:rPr>
              <a:t>Technical </a:t>
            </a:r>
            <a:r>
              <a:rPr lang="en-US" sz="4000" b="1" dirty="0">
                <a:solidFill>
                  <a:schemeClr val="accent1">
                    <a:lumMod val="75000"/>
                  </a:schemeClr>
                </a:solidFill>
                <a:ea typeface="Verdana" panose="020B0604030504040204" pitchFamily="34" charset="0"/>
                <a:cs typeface="Verdana" panose="020B0604030504040204" pitchFamily="34" charset="0"/>
              </a:rPr>
              <a:t>Assistance for Public Reporting of </a:t>
            </a:r>
            <a:r>
              <a:rPr lang="en-US" sz="4000" b="1" i="1" dirty="0">
                <a:solidFill>
                  <a:schemeClr val="accent1">
                    <a:lumMod val="75000"/>
                  </a:schemeClr>
                </a:solidFill>
                <a:ea typeface="Verdana" panose="020B0604030504040204" pitchFamily="34" charset="0"/>
                <a:cs typeface="Verdana" panose="020B0604030504040204" pitchFamily="34" charset="0"/>
              </a:rPr>
              <a:t>IDEA </a:t>
            </a:r>
            <a:r>
              <a:rPr lang="en-US" sz="4000" b="1" dirty="0">
                <a:solidFill>
                  <a:schemeClr val="accent1">
                    <a:lumMod val="75000"/>
                  </a:schemeClr>
                </a:solidFill>
                <a:ea typeface="Verdana" panose="020B0604030504040204" pitchFamily="34" charset="0"/>
                <a:cs typeface="Verdana" panose="020B0604030504040204" pitchFamily="34" charset="0"/>
              </a:rPr>
              <a:t>Section 618 Data</a:t>
            </a:r>
          </a:p>
        </p:txBody>
      </p:sp>
      <p:sp>
        <p:nvSpPr>
          <p:cNvPr id="6" name="Content Placeholder 5"/>
          <p:cNvSpPr>
            <a:spLocks noGrp="1"/>
          </p:cNvSpPr>
          <p:nvPr>
            <p:ph idx="1"/>
          </p:nvPr>
        </p:nvSpPr>
        <p:spPr>
          <a:xfrm>
            <a:off x="457200" y="1600201"/>
            <a:ext cx="8229600" cy="4343400"/>
          </a:xfrm>
        </p:spPr>
        <p:txBody>
          <a:bodyPr>
            <a:normAutofit/>
          </a:bodyPr>
          <a:lstStyle/>
          <a:p>
            <a:pPr>
              <a:buClr>
                <a:schemeClr val="accent1">
                  <a:lumMod val="75000"/>
                </a:schemeClr>
              </a:buClr>
              <a:buNone/>
            </a:pPr>
            <a:r>
              <a:rPr lang="en-US" dirty="0" smtClean="0">
                <a:ea typeface="Verdana" panose="020B0604030504040204" pitchFamily="34" charset="0"/>
                <a:cs typeface="Verdana" panose="020B0604030504040204" pitchFamily="34" charset="0"/>
              </a:rPr>
              <a:t>   In an interactive infographic format, this document outlines the requirements, processes, and pitfalls involved in meeting reporting requirements, focusing on</a:t>
            </a:r>
          </a:p>
          <a:p>
            <a:pPr lvl="2">
              <a:buClr>
                <a:schemeClr val="accent1">
                  <a:lumMod val="75000"/>
                </a:schemeClr>
              </a:buClr>
            </a:pPr>
            <a:r>
              <a:rPr lang="en-US" dirty="0" smtClean="0">
                <a:ea typeface="Verdana" panose="020B0604030504040204" pitchFamily="34" charset="0"/>
                <a:cs typeface="Verdana" panose="020B0604030504040204" pitchFamily="34" charset="0"/>
              </a:rPr>
              <a:t>Locating required data via ED</a:t>
            </a:r>
            <a:r>
              <a:rPr lang="en-US" i="1" dirty="0" smtClean="0">
                <a:ea typeface="Verdana" panose="020B0604030504040204" pitchFamily="34" charset="0"/>
                <a:cs typeface="Verdana" panose="020B0604030504040204" pitchFamily="34" charset="0"/>
              </a:rPr>
              <a:t>Facts</a:t>
            </a:r>
          </a:p>
          <a:p>
            <a:pPr lvl="2">
              <a:buClr>
                <a:schemeClr val="accent1">
                  <a:lumMod val="75000"/>
                </a:schemeClr>
              </a:buClr>
            </a:pPr>
            <a:r>
              <a:rPr lang="en-US" dirty="0" smtClean="0">
                <a:ea typeface="Verdana" panose="020B0604030504040204" pitchFamily="34" charset="0"/>
                <a:cs typeface="Verdana" panose="020B0604030504040204" pitchFamily="34" charset="0"/>
              </a:rPr>
              <a:t>Privacy considerations and processes</a:t>
            </a:r>
          </a:p>
          <a:p>
            <a:pPr lvl="2">
              <a:buClr>
                <a:schemeClr val="accent1">
                  <a:lumMod val="75000"/>
                </a:schemeClr>
              </a:buClr>
            </a:pPr>
            <a:r>
              <a:rPr lang="en-US" dirty="0" smtClean="0">
                <a:ea typeface="Verdana" panose="020B0604030504040204" pitchFamily="34" charset="0"/>
                <a:cs typeface="Verdana" panose="020B0604030504040204" pitchFamily="34" charset="0"/>
              </a:rPr>
              <a:t>Timeline</a:t>
            </a:r>
          </a:p>
          <a:p>
            <a:pPr lvl="2">
              <a:buClr>
                <a:schemeClr val="accent1">
                  <a:lumMod val="75000"/>
                </a:schemeClr>
              </a:buClr>
            </a:pPr>
            <a:r>
              <a:rPr lang="en-US" dirty="0" smtClean="0">
                <a:ea typeface="Verdana" panose="020B0604030504040204" pitchFamily="34" charset="0"/>
                <a:cs typeface="Verdana" panose="020B0604030504040204" pitchFamily="34" charset="0"/>
              </a:rPr>
              <a:t>Formatting and posting</a:t>
            </a:r>
          </a:p>
          <a:p>
            <a:pPr lvl="2">
              <a:buClr>
                <a:schemeClr val="accent1">
                  <a:lumMod val="75000"/>
                </a:schemeClr>
              </a:buClr>
            </a:pPr>
            <a:r>
              <a:rPr lang="en-US" dirty="0" smtClean="0">
                <a:ea typeface="Verdana" panose="020B0604030504040204" pitchFamily="34" charset="0"/>
                <a:cs typeface="Verdana" panose="020B0604030504040204" pitchFamily="34" charset="0"/>
              </a:rPr>
              <a:t>Communicating about data releases</a:t>
            </a:r>
          </a:p>
          <a:p>
            <a:pPr>
              <a:buClr>
                <a:schemeClr val="accent1">
                  <a:lumMod val="75000"/>
                </a:schemeClr>
              </a:buClr>
              <a:buNone/>
            </a:pPr>
            <a:endParaRPr lang="en-US" i="1" dirty="0" smtClean="0">
              <a:ea typeface="Verdana" panose="020B0604030504040204" pitchFamily="34" charset="0"/>
              <a:cs typeface="Verdana" panose="020B0604030504040204" pitchFamily="34" charset="0"/>
            </a:endParaRPr>
          </a:p>
          <a:p>
            <a:pPr lvl="1">
              <a:buClr>
                <a:schemeClr val="accent1">
                  <a:lumMod val="75000"/>
                </a:schemeClr>
              </a:buClr>
            </a:pPr>
            <a:endParaRPr lang="en-US" i="1" dirty="0" smtClean="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smtClean="0">
                <a:solidFill>
                  <a:schemeClr val="accent1">
                    <a:lumMod val="75000"/>
                  </a:schemeClr>
                </a:solidFill>
                <a:ea typeface="Verdana" panose="020B0604030504040204" pitchFamily="34" charset="0"/>
                <a:cs typeface="Verdana" panose="020B0604030504040204" pitchFamily="34" charset="0"/>
              </a:rPr>
              <a:t>What’s New &amp; Next Steps</a:t>
            </a:r>
            <a:endParaRPr lang="en-US" b="1" dirty="0">
              <a:solidFill>
                <a:schemeClr val="accent1">
                  <a:lumMod val="75000"/>
                </a:schemeClr>
              </a:solidFill>
              <a:ea typeface="Verdana" panose="020B0604030504040204" pitchFamily="34" charset="0"/>
              <a:cs typeface="Verdana" panose="020B0604030504040204" pitchFamily="34" charset="0"/>
            </a:endParaRPr>
          </a:p>
        </p:txBody>
      </p:sp>
      <p:sp>
        <p:nvSpPr>
          <p:cNvPr id="6" name="Content Placeholder 5"/>
          <p:cNvSpPr>
            <a:spLocks noGrp="1"/>
          </p:cNvSpPr>
          <p:nvPr>
            <p:ph idx="1"/>
          </p:nvPr>
        </p:nvSpPr>
        <p:spPr/>
        <p:txBody>
          <a:bodyPr>
            <a:normAutofit lnSpcReduction="10000"/>
          </a:bodyPr>
          <a:lstStyle/>
          <a:p>
            <a:r>
              <a:rPr lang="en-US" dirty="0" smtClean="0"/>
              <a:t>OSEP will be sending a </a:t>
            </a:r>
            <a:r>
              <a:rPr lang="en-US" smtClean="0"/>
              <a:t>letter soon to </a:t>
            </a:r>
            <a:r>
              <a:rPr lang="en-US" dirty="0" smtClean="0"/>
              <a:t>states about </a:t>
            </a:r>
            <a:r>
              <a:rPr lang="en-US" smtClean="0"/>
              <a:t>public reporting.</a:t>
            </a:r>
            <a:endParaRPr lang="en-US" dirty="0" smtClean="0"/>
          </a:p>
          <a:p>
            <a:endParaRPr lang="en-US" dirty="0" smtClean="0"/>
          </a:p>
          <a:p>
            <a:r>
              <a:rPr lang="en-US" dirty="0" smtClean="0"/>
              <a:t>OSEP and IDC will be convening a stakeholder group to get input from states on public reporting issues. If you would like to be part of the stakeholder group, please put your name, title, and email on an index card.</a:t>
            </a:r>
            <a:endParaRPr lang="en-US" dirty="0"/>
          </a:p>
        </p:txBody>
      </p:sp>
    </p:spTree>
    <p:extLst>
      <p:ext uri="{BB962C8B-B14F-4D97-AF65-F5344CB8AC3E}">
        <p14:creationId xmlns:p14="http://schemas.microsoft.com/office/powerpoint/2010/main" val="61476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19200"/>
            <a:ext cx="8229600" cy="4906963"/>
          </a:xfrm>
        </p:spPr>
        <p:txBody>
          <a:bodyPr/>
          <a:lstStyle/>
          <a:p>
            <a:pPr marL="0" indent="0" algn="ctr">
              <a:buNone/>
            </a:pPr>
            <a:r>
              <a:rPr lang="en-US" dirty="0"/>
              <a:t>Visit the IDC website at:</a:t>
            </a:r>
            <a:br>
              <a:rPr lang="en-US" dirty="0"/>
            </a:br>
            <a:r>
              <a:rPr lang="en-US" dirty="0">
                <a:hlinkClick r:id="rId2"/>
              </a:rPr>
              <a:t>http://ideadata.org</a:t>
            </a:r>
            <a:r>
              <a:rPr lang="en-US" dirty="0" smtClean="0">
                <a:hlinkClick r:id="rId2"/>
              </a:rPr>
              <a:t>/</a:t>
            </a:r>
            <a:endParaRPr lang="en-US" dirty="0" smtClean="0"/>
          </a:p>
          <a:p>
            <a:pPr marL="0" indent="0" algn="ctr">
              <a:buNone/>
            </a:pPr>
            <a:endParaRPr lang="en-US" dirty="0"/>
          </a:p>
          <a:p>
            <a:pPr marL="0" indent="0" algn="ctr">
              <a:spcBef>
                <a:spcPts val="1200"/>
              </a:spcBef>
              <a:buNone/>
            </a:pPr>
            <a:r>
              <a:rPr lang="en-US" dirty="0"/>
              <a:t>Follow us on Twitter:</a:t>
            </a:r>
            <a:br>
              <a:rPr lang="en-US" dirty="0"/>
            </a:br>
            <a:r>
              <a:rPr lang="en-US" u="sng" dirty="0">
                <a:hlinkClick r:id="rId3"/>
              </a:rPr>
              <a:t>@</a:t>
            </a:r>
            <a:r>
              <a:rPr lang="en-US" u="sng" dirty="0">
                <a:hlinkClick r:id="rId4"/>
              </a:rPr>
              <a:t>IDEAdataCenter</a:t>
            </a:r>
            <a:endParaRPr lang="en-US" dirty="0"/>
          </a:p>
          <a:p>
            <a:pPr marL="0" indent="0">
              <a:buNone/>
            </a:pPr>
            <a:endParaRPr lang="en-US" dirty="0"/>
          </a:p>
        </p:txBody>
      </p:sp>
      <p:sp>
        <p:nvSpPr>
          <p:cNvPr id="8" name="Title 7"/>
          <p:cNvSpPr>
            <a:spLocks noGrp="1"/>
          </p:cNvSpPr>
          <p:nvPr>
            <p:ph type="title"/>
          </p:nvPr>
        </p:nvSpPr>
        <p:spPr/>
        <p:txBody>
          <a:bodyPr/>
          <a:lstStyle/>
          <a:p>
            <a:endParaRPr lang="en-US" dirty="0"/>
          </a:p>
        </p:txBody>
      </p:sp>
    </p:spTree>
    <p:extLst>
      <p:ext uri="{BB962C8B-B14F-4D97-AF65-F5344CB8AC3E}">
        <p14:creationId xmlns:p14="http://schemas.microsoft.com/office/powerpoint/2010/main" val="954912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sz="2200" dirty="0"/>
              <a:t>The contents of this presentation were developed under a grant from the U.S. Department of Education, #H373Y130002. However, </a:t>
            </a:r>
            <a:r>
              <a:rPr lang="en-US" sz="2200" dirty="0" smtClean="0"/>
              <a:t>the </a:t>
            </a:r>
            <a:r>
              <a:rPr lang="en-US" sz="2200" dirty="0"/>
              <a:t>contents do not necessarily represent the policy of the Department of Education, and you should not assume endorsement by the Federal Government. Project Officers: Richelle Davis and Meredith Miceli </a:t>
            </a:r>
          </a:p>
          <a:p>
            <a:pPr marL="0" indent="0">
              <a:buNone/>
            </a:pPr>
            <a:endParaRPr lang="en-US" dirty="0"/>
          </a:p>
        </p:txBody>
      </p:sp>
      <p:grpSp>
        <p:nvGrpSpPr>
          <p:cNvPr id="8" name="Group 7"/>
          <p:cNvGrpSpPr/>
          <p:nvPr/>
        </p:nvGrpSpPr>
        <p:grpSpPr>
          <a:xfrm>
            <a:off x="2209800" y="4773923"/>
            <a:ext cx="4648200" cy="990600"/>
            <a:chOff x="2362200" y="4196084"/>
            <a:chExt cx="4648200" cy="990600"/>
          </a:xfrm>
        </p:grpSpPr>
        <p:pic>
          <p:nvPicPr>
            <p:cNvPr id="9" name="Picture 8" descr="Logo of the U.S. Department of Educ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064171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392362"/>
          </a:xfrm>
        </p:spPr>
        <p:txBody>
          <a:bodyPr>
            <a:normAutofit fontScale="90000"/>
          </a:bodyPr>
          <a:lstStyle/>
          <a:p>
            <a:pPr marL="0" indent="0"/>
            <a:r>
              <a:rPr lang="en-US" dirty="0" smtClean="0"/>
              <a:t/>
            </a:r>
            <a:br>
              <a:rPr lang="en-US" dirty="0" smtClean="0"/>
            </a:br>
            <a:r>
              <a:rPr lang="en-US" dirty="0" smtClean="0">
                <a:solidFill>
                  <a:schemeClr val="tx1"/>
                </a:solidFill>
              </a:rPr>
              <a:t>Section </a:t>
            </a:r>
            <a:r>
              <a:rPr lang="en-US" dirty="0">
                <a:solidFill>
                  <a:schemeClr val="tx1"/>
                </a:solidFill>
              </a:rPr>
              <a:t>618</a:t>
            </a:r>
            <a:br>
              <a:rPr lang="en-US" dirty="0">
                <a:solidFill>
                  <a:schemeClr val="tx1"/>
                </a:solidFill>
              </a:rPr>
            </a:br>
            <a:r>
              <a:rPr lang="en-US" dirty="0">
                <a:solidFill>
                  <a:schemeClr val="tx1"/>
                </a:solidFill>
              </a:rPr>
              <a:t>Public Reporting Requirements</a:t>
            </a:r>
            <a:br>
              <a:rPr lang="en-US" dirty="0">
                <a:solidFill>
                  <a:schemeClr val="tx1"/>
                </a:solidFill>
              </a:rPr>
            </a:br>
            <a:r>
              <a:rPr lang="en-US" sz="1400" dirty="0">
                <a:solidFill>
                  <a:schemeClr val="tx1"/>
                </a:solidFill>
              </a:rPr>
              <a:t/>
            </a:r>
            <a:br>
              <a:rPr lang="en-US" sz="1400" dirty="0">
                <a:solidFill>
                  <a:schemeClr val="tx1"/>
                </a:solidFill>
              </a:rPr>
            </a:br>
            <a:r>
              <a:rPr lang="en-US" sz="1400" dirty="0">
                <a:solidFill>
                  <a:schemeClr val="tx1"/>
                </a:solidFill>
              </a:rPr>
              <a:t/>
            </a:r>
            <a:br>
              <a:rPr lang="en-US" sz="1400" dirty="0">
                <a:solidFill>
                  <a:schemeClr val="tx1"/>
                </a:solidFill>
              </a:rPr>
            </a:br>
            <a:r>
              <a:rPr lang="en-US" sz="2800" dirty="0">
                <a:solidFill>
                  <a:schemeClr val="tx1"/>
                </a:solidFill>
              </a:rPr>
              <a:t>Thursday, September 11, 2014</a:t>
            </a:r>
            <a:r>
              <a:rPr lang="en-US" sz="2800" dirty="0"/>
              <a:t/>
            </a:r>
            <a:br>
              <a:rPr lang="en-US" sz="2800" dirty="0"/>
            </a:br>
            <a:endParaRPr lang="en-US" dirty="0"/>
          </a:p>
        </p:txBody>
      </p:sp>
    </p:spTree>
    <p:extLst>
      <p:ext uri="{BB962C8B-B14F-4D97-AF65-F5344CB8AC3E}">
        <p14:creationId xmlns:p14="http://schemas.microsoft.com/office/powerpoint/2010/main" val="161984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0"/>
            <a:r>
              <a:rPr lang="en-US" b="1" dirty="0" smtClean="0">
                <a:solidFill>
                  <a:schemeClr val="accent1">
                    <a:lumMod val="75000"/>
                  </a:schemeClr>
                </a:solidFill>
                <a:ea typeface="Verdana" panose="020B0604030504040204" pitchFamily="34" charset="0"/>
                <a:cs typeface="Verdana" panose="020B0604030504040204" pitchFamily="34" charset="0"/>
              </a:rPr>
              <a:t>IDEA Data Center Presents</a:t>
            </a:r>
            <a:endParaRPr lang="en-US" b="1" dirty="0">
              <a:solidFill>
                <a:schemeClr val="accent1">
                  <a:lumMod val="75000"/>
                </a:schemeClr>
              </a:solidFill>
              <a:ea typeface="Verdana" panose="020B0604030504040204" pitchFamily="34" charset="0"/>
              <a:cs typeface="Verdana" panose="020B0604030504040204" pitchFamily="34" charset="0"/>
            </a:endParaRPr>
          </a:p>
        </p:txBody>
      </p:sp>
      <p:sp>
        <p:nvSpPr>
          <p:cNvPr id="6" name="Content Placeholder 5"/>
          <p:cNvSpPr>
            <a:spLocks noGrp="1"/>
          </p:cNvSpPr>
          <p:nvPr>
            <p:ph idx="1"/>
          </p:nvPr>
        </p:nvSpPr>
        <p:spPr/>
        <p:txBody>
          <a:bodyPr/>
          <a:lstStyle/>
          <a:p>
            <a:r>
              <a:rPr lang="en-US" dirty="0" smtClean="0"/>
              <a:t>Chris Lysy, IDC: </a:t>
            </a:r>
            <a:r>
              <a:rPr lang="en-US" sz="2600" dirty="0" smtClean="0"/>
              <a:t>Tools and Products Workgroup Lead</a:t>
            </a:r>
          </a:p>
          <a:p>
            <a:endParaRPr lang="en-US" sz="2600" dirty="0" smtClean="0"/>
          </a:p>
          <a:p>
            <a:r>
              <a:rPr lang="en-US" dirty="0" smtClean="0"/>
              <a:t>Dan Mello, IDC: </a:t>
            </a:r>
            <a:r>
              <a:rPr lang="en-US" sz="2600" dirty="0" smtClean="0"/>
              <a:t>Tools and Products Workgroup Lead &amp; Part B Technical Assistance State Liaison</a:t>
            </a:r>
          </a:p>
          <a:p>
            <a:endParaRPr lang="en-US" sz="2600" dirty="0" smtClean="0"/>
          </a:p>
          <a:p>
            <a:r>
              <a:rPr lang="en-US" dirty="0" smtClean="0"/>
              <a:t>Mary Corey, MO: </a:t>
            </a:r>
            <a:r>
              <a:rPr lang="en-US" sz="2600" dirty="0" smtClean="0"/>
              <a:t>Part B Data Manager</a:t>
            </a:r>
          </a:p>
          <a:p>
            <a:endParaRPr lang="en-US" sz="2600" dirty="0" smtClean="0"/>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96000"/>
            <a:ext cx="9144000" cy="8382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6248931"/>
            <a:ext cx="2816352" cy="516516"/>
          </a:xfrm>
          <a:prstGeom prst="rect">
            <a:avLst/>
          </a:prstGeom>
        </p:spPr>
      </p:pic>
      <p:sp>
        <p:nvSpPr>
          <p:cNvPr id="8" name="TextBox 7"/>
          <p:cNvSpPr txBox="1"/>
          <p:nvPr/>
        </p:nvSpPr>
        <p:spPr>
          <a:xfrm>
            <a:off x="-304800" y="6334780"/>
            <a:ext cx="5943600" cy="523220"/>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yriad"/>
              </a:rPr>
              <a:t> </a:t>
            </a:r>
            <a:r>
              <a:rPr lang="en-US" sz="1400" b="1" kern="1200" dirty="0" smtClean="0">
                <a:solidFill>
                  <a:schemeClr val="bg1"/>
                </a:solidFill>
                <a:effectLst/>
                <a:latin typeface="+mn-lt"/>
                <a:ea typeface="+mn-ea"/>
                <a:cs typeface="+mn-cs"/>
              </a:rPr>
              <a:t>Early Childhood Conference: Improving Data, Improving Outcomes</a:t>
            </a:r>
          </a:p>
          <a:p>
            <a:pPr algn="ctr"/>
            <a:r>
              <a:rPr lang="en-US" sz="1400" baseline="0" dirty="0" smtClean="0">
                <a:solidFill>
                  <a:schemeClr val="bg1"/>
                </a:solidFill>
                <a:latin typeface="Myriad"/>
              </a:rPr>
              <a:t>September 10-11, 2014   New Orleans, LA</a:t>
            </a:r>
            <a:endParaRPr lang="en-US" sz="1400" dirty="0">
              <a:solidFill>
                <a:schemeClr val="bg1"/>
              </a:solidFill>
              <a:latin typeface="Myriad"/>
            </a:endParaRPr>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9144000" cy="1143000"/>
          </a:xfrm>
        </p:spPr>
        <p:txBody>
          <a:bodyPr>
            <a:noAutofit/>
          </a:bodyPr>
          <a:lstStyle/>
          <a:p>
            <a:pPr lvl="0"/>
            <a:r>
              <a:rPr lang="en-US" b="1" dirty="0" smtClean="0">
                <a:solidFill>
                  <a:schemeClr val="accent1">
                    <a:lumMod val="75000"/>
                  </a:schemeClr>
                </a:solidFill>
              </a:rPr>
              <a:t>Section 618 </a:t>
            </a:r>
            <a:br>
              <a:rPr lang="en-US" b="1" dirty="0" smtClean="0">
                <a:solidFill>
                  <a:schemeClr val="accent1">
                    <a:lumMod val="75000"/>
                  </a:schemeClr>
                </a:solidFill>
              </a:rPr>
            </a:br>
            <a:r>
              <a:rPr lang="en-US" b="1" dirty="0" smtClean="0">
                <a:solidFill>
                  <a:schemeClr val="accent1">
                    <a:lumMod val="75000"/>
                  </a:schemeClr>
                </a:solidFill>
              </a:rPr>
              <a:t>Public Reporting Requirements</a:t>
            </a:r>
            <a:endParaRPr lang="en-US" b="1" dirty="0">
              <a:solidFill>
                <a:schemeClr val="accent1">
                  <a:lumMod val="75000"/>
                </a:schemeClr>
              </a:solidFill>
            </a:endParaRPr>
          </a:p>
        </p:txBody>
      </p:sp>
      <p:sp>
        <p:nvSpPr>
          <p:cNvPr id="6" name="Content Placeholder 5"/>
          <p:cNvSpPr>
            <a:spLocks noGrp="1"/>
          </p:cNvSpPr>
          <p:nvPr>
            <p:ph idx="1"/>
          </p:nvPr>
        </p:nvSpPr>
        <p:spPr/>
        <p:txBody>
          <a:bodyPr/>
          <a:lstStyle/>
          <a:p>
            <a:pPr algn="ctr">
              <a:buNone/>
            </a:pPr>
            <a:r>
              <a:rPr lang="en-US" sz="2500" dirty="0" smtClean="0">
                <a:hlinkClick r:id="rId3"/>
              </a:rPr>
              <a:t>http://idea.ed.gov/explore/view/p/,root,statute,I,B,618, </a:t>
            </a:r>
            <a:endParaRPr lang="en-US" sz="2500" dirty="0" smtClean="0"/>
          </a:p>
          <a:p>
            <a:endParaRPr lang="en-US" dirty="0" smtClean="0"/>
          </a:p>
          <a:p>
            <a:pPr>
              <a:buNone/>
            </a:pPr>
            <a:r>
              <a:rPr lang="en-US" dirty="0" smtClean="0"/>
              <a:t>IDC Technical Assistance Tool: </a:t>
            </a:r>
          </a:p>
          <a:p>
            <a:pPr lvl="0">
              <a:buNone/>
            </a:pPr>
            <a:r>
              <a:rPr lang="en-US" dirty="0" smtClean="0"/>
              <a:t>   </a:t>
            </a:r>
            <a:r>
              <a:rPr lang="en-US" i="1" dirty="0" smtClean="0"/>
              <a:t>Is your state meeting Section 618 public reporting requirements?  </a:t>
            </a:r>
            <a:endParaRPr lang="en-US" sz="3600" i="1" dirty="0" smtClean="0"/>
          </a:p>
          <a:p>
            <a:pPr marL="0" indent="0">
              <a:buNone/>
            </a:pPr>
            <a:endParaRPr lang="en-US" dirty="0" smtClean="0"/>
          </a:p>
          <a:p>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096000"/>
            <a:ext cx="9144000" cy="838200"/>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6248932"/>
            <a:ext cx="2816352" cy="516513"/>
          </a:xfrm>
          <a:prstGeom prst="rect">
            <a:avLst/>
          </a:prstGeom>
        </p:spPr>
      </p:pic>
      <p:sp>
        <p:nvSpPr>
          <p:cNvPr id="8" name="TextBox 7"/>
          <p:cNvSpPr txBox="1"/>
          <p:nvPr/>
        </p:nvSpPr>
        <p:spPr>
          <a:xfrm>
            <a:off x="-304800" y="6334780"/>
            <a:ext cx="5943600" cy="523220"/>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Myriad"/>
              </a:rPr>
              <a:t> </a:t>
            </a:r>
            <a:r>
              <a:rPr lang="en-US" sz="1400" b="1" kern="1200" dirty="0" smtClean="0">
                <a:solidFill>
                  <a:schemeClr val="bg1"/>
                </a:solidFill>
                <a:effectLst/>
                <a:latin typeface="+mn-lt"/>
                <a:ea typeface="+mn-ea"/>
                <a:cs typeface="+mn-cs"/>
              </a:rPr>
              <a:t>Early Childhood Conference: Improving Data, Improving Outcomes</a:t>
            </a:r>
          </a:p>
          <a:p>
            <a:pPr algn="ctr"/>
            <a:r>
              <a:rPr lang="en-US" sz="1400" baseline="0" dirty="0" smtClean="0">
                <a:solidFill>
                  <a:schemeClr val="bg1"/>
                </a:solidFill>
                <a:latin typeface="Myriad"/>
              </a:rPr>
              <a:t>September 10-11, 2014   New Orleans, LA</a:t>
            </a:r>
            <a:endParaRPr lang="en-US" sz="1400" dirty="0">
              <a:solidFill>
                <a:schemeClr val="bg1"/>
              </a:solidFill>
              <a:latin typeface="Myriad"/>
            </a:endParaRPr>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solidFill>
                  <a:srgbClr val="376092"/>
                </a:solidFill>
              </a:rPr>
              <a:t>Did you know?</a:t>
            </a:r>
            <a:endParaRPr lang="en-US" b="1" dirty="0">
              <a:solidFill>
                <a:srgbClr val="376092"/>
              </a:solidFill>
            </a:endParaRPr>
          </a:p>
        </p:txBody>
      </p:sp>
      <p:sp>
        <p:nvSpPr>
          <p:cNvPr id="6" name="Content Placeholder 5"/>
          <p:cNvSpPr>
            <a:spLocks noGrp="1"/>
          </p:cNvSpPr>
          <p:nvPr>
            <p:ph idx="1"/>
          </p:nvPr>
        </p:nvSpPr>
        <p:spPr/>
        <p:txBody>
          <a:bodyPr>
            <a:normAutofit/>
          </a:bodyPr>
          <a:lstStyle/>
          <a:p>
            <a:r>
              <a:rPr lang="en-US" dirty="0" smtClean="0"/>
              <a:t>SPP/APR public reporting requirements do not satisfy Section 618 public reporting requirements.</a:t>
            </a:r>
          </a:p>
          <a:p>
            <a:endParaRPr lang="en-US" dirty="0" smtClean="0"/>
          </a:p>
          <a:p>
            <a:r>
              <a:rPr lang="en-US" dirty="0" smtClean="0"/>
              <a:t>Feedback from data managers indicates many are unaware of Section 618 public reporting requirements and that their states are not in compliance.</a:t>
            </a:r>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General Requirements</a:t>
            </a:r>
            <a:endParaRPr lang="en-US" dirty="0"/>
          </a:p>
        </p:txBody>
      </p:sp>
      <p:sp>
        <p:nvSpPr>
          <p:cNvPr id="6" name="Content Placeholder 5"/>
          <p:cNvSpPr>
            <a:spLocks noGrp="1"/>
          </p:cNvSpPr>
          <p:nvPr>
            <p:ph idx="1"/>
          </p:nvPr>
        </p:nvSpPr>
        <p:spPr>
          <a:xfrm>
            <a:off x="457200" y="1371600"/>
            <a:ext cx="8229600" cy="4525963"/>
          </a:xfrm>
        </p:spPr>
        <p:txBody>
          <a:bodyPr/>
          <a:lstStyle/>
          <a:p>
            <a:pPr>
              <a:buNone/>
            </a:pPr>
            <a:r>
              <a:rPr lang="en-US" dirty="0" smtClean="0"/>
              <a:t>   Section 618 requires reporting data to the Secretary of Education and the public on the equity of services provided under </a:t>
            </a:r>
            <a:r>
              <a:rPr lang="en-US" i="1" dirty="0" smtClean="0"/>
              <a:t>IDEA</a:t>
            </a:r>
            <a:r>
              <a:rPr lang="en-US" dirty="0" smtClean="0"/>
              <a:t> for various subgroups. Required subgroups vary by data requested to be publicly reported, but among the subgroups are race, ethnicity, limited English proficiency status, gender, and disability category.</a:t>
            </a:r>
          </a:p>
          <a:p>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a:t>
            </a:r>
            <a:endParaRPr lang="en-US" dirty="0"/>
          </a:p>
        </p:txBody>
      </p:sp>
      <p:sp>
        <p:nvSpPr>
          <p:cNvPr id="6" name="Rectangle 5"/>
          <p:cNvSpPr/>
          <p:nvPr/>
        </p:nvSpPr>
        <p:spPr>
          <a:xfrm>
            <a:off x="381000" y="1295399"/>
            <a:ext cx="8229600" cy="3970318"/>
          </a:xfrm>
          <a:prstGeom prst="rect">
            <a:avLst/>
          </a:prstGeom>
        </p:spPr>
        <p:txBody>
          <a:bodyPr wrap="square">
            <a:spAutoFit/>
          </a:bodyPr>
          <a:lstStyle/>
          <a:p>
            <a:r>
              <a:rPr lang="en-US" dirty="0" smtClean="0"/>
              <a:t>(a) In General.--Each State that receives assistance under this part, and the Secretary of the Interior, shall provide data each year to the Secretary of Education and the public on the following:</a:t>
            </a:r>
          </a:p>
          <a:p>
            <a:r>
              <a:rPr lang="en-US" dirty="0" smtClean="0"/>
              <a:t>(1)</a:t>
            </a:r>
          </a:p>
          <a:p>
            <a:pPr marL="800100" lvl="1" indent="-342900">
              <a:buAutoNum type="alphaUcParenBoth"/>
            </a:pPr>
            <a:r>
              <a:rPr lang="en-US" dirty="0" smtClean="0"/>
              <a:t>The number and percentage of children with disabilities, by race, ethnicity, limited English proficiency status, gender, and disability category, who are in each of the following separate categories:</a:t>
            </a:r>
          </a:p>
          <a:p>
            <a:pPr marL="800100" lvl="1" indent="-342900">
              <a:buAutoNum type="alphaUcParenBoth"/>
            </a:pPr>
            <a:endParaRPr lang="en-US" dirty="0" smtClean="0"/>
          </a:p>
          <a:p>
            <a:pPr lvl="2">
              <a:buAutoNum type="romanLcParenBoth"/>
            </a:pPr>
            <a:r>
              <a:rPr lang="en-US" dirty="0" smtClean="0"/>
              <a:t> Receiving a free appropriate public education.</a:t>
            </a:r>
          </a:p>
          <a:p>
            <a:pPr marL="1314450" lvl="2" indent="-400050">
              <a:buAutoNum type="romanLcParenBoth"/>
            </a:pPr>
            <a:endParaRPr lang="en-US" dirty="0" smtClean="0"/>
          </a:p>
          <a:p>
            <a:pPr lvl="2"/>
            <a:r>
              <a:rPr lang="en-US" dirty="0" smtClean="0"/>
              <a:t>(ii) Participating in regular education.</a:t>
            </a:r>
          </a:p>
          <a:p>
            <a:pPr lvl="2"/>
            <a:endParaRPr lang="en-US" dirty="0" smtClean="0"/>
          </a:p>
          <a:p>
            <a:pPr lvl="2"/>
            <a:r>
              <a:rPr lang="en-US" dirty="0" smtClean="0"/>
              <a:t>(iii) In separate classes, separate schools or facilities, or public or private residential facilities.</a:t>
            </a:r>
            <a:endParaRPr lang="en-US" dirty="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 Continued</a:t>
            </a:r>
            <a:endParaRPr lang="en-US" dirty="0"/>
          </a:p>
        </p:txBody>
      </p:sp>
      <p:sp>
        <p:nvSpPr>
          <p:cNvPr id="6" name="Rectangle 5"/>
          <p:cNvSpPr/>
          <p:nvPr/>
        </p:nvSpPr>
        <p:spPr>
          <a:xfrm>
            <a:off x="381000" y="1295399"/>
            <a:ext cx="8229600" cy="5355313"/>
          </a:xfrm>
          <a:prstGeom prst="rect">
            <a:avLst/>
          </a:prstGeom>
        </p:spPr>
        <p:txBody>
          <a:bodyPr wrap="square">
            <a:spAutoFit/>
          </a:bodyPr>
          <a:lstStyle/>
          <a:p>
            <a:r>
              <a:rPr lang="en-US" dirty="0" smtClean="0"/>
              <a:t>(a) In General.--Each State that receives assistance under this part, and the Secretary of the Interior, shall provide data each year to the Secretary of Education and the public on the following:</a:t>
            </a:r>
          </a:p>
          <a:p>
            <a:r>
              <a:rPr lang="en-US" dirty="0" smtClean="0"/>
              <a:t>(1)</a:t>
            </a:r>
          </a:p>
          <a:p>
            <a:pPr marL="800100" lvl="1" indent="-342900">
              <a:buAutoNum type="alphaUcParenBoth"/>
            </a:pPr>
            <a:r>
              <a:rPr lang="en-US" dirty="0" smtClean="0"/>
              <a:t>continued…</a:t>
            </a:r>
          </a:p>
          <a:p>
            <a:pPr marL="800100" lvl="1" indent="-342900">
              <a:buAutoNum type="alphaUcParenBoth"/>
            </a:pPr>
            <a:endParaRPr lang="en-US" dirty="0" smtClean="0"/>
          </a:p>
          <a:p>
            <a:pPr lvl="2"/>
            <a:r>
              <a:rPr lang="en-US" dirty="0" smtClean="0"/>
              <a:t> (iv) For each year of age from age 14 through 21, stopped receiving special education and related services because of program completion (including graduation with a regular secondary school diploma), or other reasons, and the reasons why those children stopped receiving special education and related services. (v)(I) Removed to an interim alternative educational setting under section 615(k)(1).</a:t>
            </a:r>
          </a:p>
          <a:p>
            <a:pPr lvl="2"/>
            <a:endParaRPr lang="en-US" dirty="0" smtClean="0"/>
          </a:p>
          <a:p>
            <a:pPr lvl="3"/>
            <a:r>
              <a:rPr lang="en-US" dirty="0" smtClean="0"/>
              <a:t>(II) The acts or items precipitating those removals.</a:t>
            </a:r>
          </a:p>
          <a:p>
            <a:pPr lvl="3"/>
            <a:endParaRPr lang="en-US" dirty="0" smtClean="0"/>
          </a:p>
          <a:p>
            <a:pPr lvl="3"/>
            <a:r>
              <a:rPr lang="en-US" dirty="0" smtClean="0"/>
              <a:t>(III) The number of children with disabilities who are subject to long-term suspensions or expulsions.</a:t>
            </a:r>
          </a:p>
          <a:p>
            <a:endParaRPr lang="en-US" dirty="0" smtClean="0"/>
          </a:p>
          <a:p>
            <a:endParaRPr lang="en-US" dirty="0" smtClean="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Legislation Continued</a:t>
            </a:r>
            <a:endParaRPr lang="en-US" dirty="0"/>
          </a:p>
        </p:txBody>
      </p:sp>
      <p:sp>
        <p:nvSpPr>
          <p:cNvPr id="6" name="Rectangle 5"/>
          <p:cNvSpPr/>
          <p:nvPr/>
        </p:nvSpPr>
        <p:spPr>
          <a:xfrm>
            <a:off x="381000" y="1295399"/>
            <a:ext cx="8229600" cy="4801315"/>
          </a:xfrm>
          <a:prstGeom prst="rect">
            <a:avLst/>
          </a:prstGeom>
        </p:spPr>
        <p:txBody>
          <a:bodyPr wrap="square">
            <a:spAutoFit/>
          </a:bodyPr>
          <a:lstStyle/>
          <a:p>
            <a:r>
              <a:rPr lang="en-US" dirty="0" smtClean="0"/>
              <a:t>(a) In General.--Each State that receives assistance under this part, and the Secretary of the Interior, shall provide data each year to the Secretary of Education and the public on the following:</a:t>
            </a:r>
          </a:p>
          <a:p>
            <a:r>
              <a:rPr lang="en-US" dirty="0" smtClean="0"/>
              <a:t>(1)</a:t>
            </a:r>
          </a:p>
          <a:p>
            <a:pPr lvl="1"/>
            <a:r>
              <a:rPr lang="en-US" dirty="0" smtClean="0"/>
              <a:t>…</a:t>
            </a:r>
          </a:p>
          <a:p>
            <a:pPr lvl="1"/>
            <a:r>
              <a:rPr lang="en-US" dirty="0" smtClean="0"/>
              <a:t>(B) The number and percentage of children with disabilities, by race, gender, and ethnicity, who are receiving early intervention services.</a:t>
            </a:r>
          </a:p>
          <a:p>
            <a:pPr lvl="1"/>
            <a:endParaRPr lang="en-US" dirty="0" smtClean="0"/>
          </a:p>
          <a:p>
            <a:pPr lvl="1"/>
            <a:r>
              <a:rPr lang="en-US" dirty="0" smtClean="0"/>
              <a:t>(C) The number and percentage of children with disabilities, by race, gender, and ethnicity, who, from birth through age 2, stopped receiving early intervention services because of program completion or for other reasons.</a:t>
            </a:r>
          </a:p>
          <a:p>
            <a:pPr lvl="1"/>
            <a:endParaRPr lang="en-US" dirty="0" smtClean="0"/>
          </a:p>
          <a:p>
            <a:pPr lvl="1"/>
            <a:r>
              <a:rPr lang="en-US" dirty="0" smtClean="0"/>
              <a:t>(D) The incidence and duration of disciplinary actions by race, ethnicity, limited English proficiency status, gender, and disability category, of children with disabilities, including suspensions of 1 day or more.</a:t>
            </a:r>
          </a:p>
          <a:p>
            <a:endParaRPr lang="en-US" dirty="0" smtClean="0"/>
          </a:p>
          <a:p>
            <a:endParaRPr lang="en-US" dirty="0" smtClean="0"/>
          </a:p>
        </p:txBody>
      </p:sp>
    </p:spTree>
    <p:extLst>
      <p:ext uri="{BB962C8B-B14F-4D97-AF65-F5344CB8AC3E}">
        <p14:creationId xmlns:p14="http://schemas.microsoft.com/office/powerpoint/2010/main" val="1256193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dc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idc_ppt_template</Template>
  <TotalTime>1796</TotalTime>
  <Words>1221</Words>
  <Application>Microsoft Office PowerPoint</Application>
  <PresentationFormat>On-screen Show (4:3)</PresentationFormat>
  <Paragraphs>132</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idc_ppt_template</vt:lpstr>
      <vt:lpstr>PowerPoint Presentation</vt:lpstr>
      <vt:lpstr> Section 618 Public Reporting Requirements   Thursday, September 11, 2014 </vt:lpstr>
      <vt:lpstr>IDEA Data Center Presents</vt:lpstr>
      <vt:lpstr>Section 618  Public Reporting Requirements</vt:lpstr>
      <vt:lpstr>Did you know?</vt:lpstr>
      <vt:lpstr>General Requirements</vt:lpstr>
      <vt:lpstr>Legislation</vt:lpstr>
      <vt:lpstr>Legislation Continued</vt:lpstr>
      <vt:lpstr>Legislation Continued</vt:lpstr>
      <vt:lpstr>Legislation Continued</vt:lpstr>
      <vt:lpstr>Legislation Continued</vt:lpstr>
      <vt:lpstr>Legislation, Summarized</vt:lpstr>
      <vt:lpstr>Organized by Part B &amp; Part C</vt:lpstr>
      <vt:lpstr>What are your experiences?</vt:lpstr>
      <vt:lpstr>IDC Tool for Technical Assistance  on Public Reporting  of IDEA Section 618 Data </vt:lpstr>
      <vt:lpstr>Technical Assistance for Public Reporting of IDEA Section 618 Data</vt:lpstr>
      <vt:lpstr>What’s New &amp; Next Steps</vt:lpstr>
      <vt:lpstr>PowerPoint Presentation</vt:lpstr>
      <vt:lpstr>PowerPoint Presentation</vt:lpstr>
    </vt:vector>
  </TitlesOfParts>
  <Company>WestEd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Reporting of Section 618 Data: Regulations, Processes and Pitfalls</dc:title>
  <dc:subject>Section 618 Public Reporting Requirements PowerPoint</dc:subject>
  <dc:creator>Dan Mello</dc:creator>
  <cp:keywords>Data Use</cp:keywords>
  <cp:lastModifiedBy>Crystal Garcia</cp:lastModifiedBy>
  <cp:revision>60</cp:revision>
  <cp:lastPrinted>2014-08-29T23:50:34Z</cp:lastPrinted>
  <dcterms:created xsi:type="dcterms:W3CDTF">2014-09-04T16:26:38Z</dcterms:created>
  <dcterms:modified xsi:type="dcterms:W3CDTF">2014-09-05T22:52:45Z</dcterms:modified>
</cp:coreProperties>
</file>