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8" r:id="rId2"/>
    <p:sldId id="257" r:id="rId3"/>
    <p:sldId id="266" r:id="rId4"/>
    <p:sldId id="277" r:id="rId5"/>
    <p:sldId id="279" r:id="rId6"/>
    <p:sldId id="280" r:id="rId7"/>
    <p:sldId id="281" r:id="rId8"/>
    <p:sldId id="282" r:id="rId9"/>
    <p:sldId id="287" r:id="rId10"/>
    <p:sldId id="283" r:id="rId11"/>
    <p:sldId id="286" r:id="rId12"/>
    <p:sldId id="288" r:id="rId13"/>
    <p:sldId id="289" r:id="rId14"/>
    <p:sldId id="284" r:id="rId15"/>
    <p:sldId id="290" r:id="rId16"/>
    <p:sldId id="291" r:id="rId17"/>
    <p:sldId id="292" r:id="rId18"/>
    <p:sldId id="293" r:id="rId19"/>
    <p:sldId id="275"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276" r:id="rId38"/>
    <p:sldId id="259" r:id="rId39"/>
    <p:sldId id="294" r:id="rId40"/>
    <p:sldId id="295" r:id="rId41"/>
    <p:sldId id="296"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273" r:id="rId56"/>
    <p:sldId id="267" r:id="rId57"/>
    <p:sldId id="269" r:id="rId58"/>
  </p:sldIdLst>
  <p:sldSz cx="9144000" cy="6858000" type="screen4x3"/>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5917" autoAdjust="0"/>
  </p:normalViewPr>
  <p:slideViewPr>
    <p:cSldViewPr>
      <p:cViewPr>
        <p:scale>
          <a:sx n="50" d="100"/>
          <a:sy n="50" d="100"/>
        </p:scale>
        <p:origin x="366"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vojicekr\Documents\Child%20Outcomes\DATA\13-14%20Data\2014%2001\Jan%2013%202014%20Dwnld%20used%20for%20Jan%20PST%20data.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vojicekr\Documents\Child%20Outcomes\DATA\13-14%20Data\2014%2001\Jan%2013%202014%20Dwnld%20used%20for%20Jan%20PST%20data.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vojicekr\Documents\Child%20Outcomes\13-14%20Data%20Reviews\CESA%20Wide%20Graphs\State%2011_12%20and%2012_13%20Prog%20Cat%20Comp%20fina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vojicekr\Documents\Child%20Outcomes\13-14%20Data%20Reviews\CESA%20Wide%20Graphs\11-12%20WI%20Fed%20Sum%20Statement%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12-13 Statewide</a:t>
            </a:r>
            <a:r>
              <a:rPr lang="en-US" baseline="0" dirty="0"/>
              <a:t> Entry </a:t>
            </a:r>
          </a:p>
          <a:p>
            <a:pPr>
              <a:defRPr/>
            </a:pPr>
            <a:r>
              <a:rPr lang="en-US" baseline="0" dirty="0"/>
              <a:t>Rating Distribution</a:t>
            </a:r>
            <a:endParaRPr lang="en-US" dirty="0"/>
          </a:p>
        </c:rich>
      </c:tx>
      <c:layout/>
      <c:overlay val="0"/>
    </c:title>
    <c:autoTitleDeleted val="0"/>
    <c:plotArea>
      <c:layout/>
      <c:barChart>
        <c:barDir val="col"/>
        <c:grouping val="clustered"/>
        <c:varyColors val="0"/>
        <c:ser>
          <c:idx val="0"/>
          <c:order val="0"/>
          <c:tx>
            <c:strRef>
              <c:f>'[Jan 13 2014 Dwnld used for Jan PST data.xlsm]Graphs 12-13 Entry'!$A$2</c:f>
              <c:strCache>
                <c:ptCount val="1"/>
                <c:pt idx="0">
                  <c:v>Outcome One</c:v>
                </c:pt>
              </c:strCache>
            </c:strRef>
          </c:tx>
          <c:invertIfNegative val="0"/>
          <c:cat>
            <c:numRef>
              <c:f>'[Jan 13 2014 Dwnld used for Jan PST data.xlsm]Graphs 12-13 Entry'!$B$1:$H$1</c:f>
              <c:numCache>
                <c:formatCode>General</c:formatCode>
                <c:ptCount val="7"/>
                <c:pt idx="0">
                  <c:v>1</c:v>
                </c:pt>
                <c:pt idx="1">
                  <c:v>2</c:v>
                </c:pt>
                <c:pt idx="2">
                  <c:v>3</c:v>
                </c:pt>
                <c:pt idx="3">
                  <c:v>4</c:v>
                </c:pt>
                <c:pt idx="4">
                  <c:v>5</c:v>
                </c:pt>
                <c:pt idx="5">
                  <c:v>6</c:v>
                </c:pt>
                <c:pt idx="6">
                  <c:v>7</c:v>
                </c:pt>
              </c:numCache>
            </c:numRef>
          </c:cat>
          <c:val>
            <c:numRef>
              <c:f>'[Jan 13 2014 Dwnld used for Jan PST data.xlsm]Graphs 12-13 Entry'!$B$2:$H$2</c:f>
              <c:numCache>
                <c:formatCode>0.0%</c:formatCode>
                <c:ptCount val="7"/>
                <c:pt idx="0">
                  <c:v>3.8860872144764219E-2</c:v>
                </c:pt>
                <c:pt idx="1">
                  <c:v>0.11005636309700374</c:v>
                </c:pt>
                <c:pt idx="2">
                  <c:v>0.12874517947196704</c:v>
                </c:pt>
                <c:pt idx="3">
                  <c:v>0.18955799466033849</c:v>
                </c:pt>
                <c:pt idx="4">
                  <c:v>0.25600711954909522</c:v>
                </c:pt>
                <c:pt idx="5">
                  <c:v>0.18599822011272674</c:v>
                </c:pt>
                <c:pt idx="6">
                  <c:v>9.0774250964105629E-2</c:v>
                </c:pt>
              </c:numCache>
            </c:numRef>
          </c:val>
        </c:ser>
        <c:ser>
          <c:idx val="1"/>
          <c:order val="1"/>
          <c:tx>
            <c:strRef>
              <c:f>'[Jan 13 2014 Dwnld used for Jan PST data.xlsm]Graphs 12-13 Entry'!$A$3</c:f>
              <c:strCache>
                <c:ptCount val="1"/>
                <c:pt idx="0">
                  <c:v>Outcome Two</c:v>
                </c:pt>
              </c:strCache>
            </c:strRef>
          </c:tx>
          <c:invertIfNegative val="0"/>
          <c:cat>
            <c:numRef>
              <c:f>'[Jan 13 2014 Dwnld used for Jan PST data.xlsm]Graphs 12-13 Entry'!$B$1:$H$1</c:f>
              <c:numCache>
                <c:formatCode>General</c:formatCode>
                <c:ptCount val="7"/>
                <c:pt idx="0">
                  <c:v>1</c:v>
                </c:pt>
                <c:pt idx="1">
                  <c:v>2</c:v>
                </c:pt>
                <c:pt idx="2">
                  <c:v>3</c:v>
                </c:pt>
                <c:pt idx="3">
                  <c:v>4</c:v>
                </c:pt>
                <c:pt idx="4">
                  <c:v>5</c:v>
                </c:pt>
                <c:pt idx="5">
                  <c:v>6</c:v>
                </c:pt>
                <c:pt idx="6">
                  <c:v>7</c:v>
                </c:pt>
              </c:numCache>
            </c:numRef>
          </c:cat>
          <c:val>
            <c:numRef>
              <c:f>'[Jan 13 2014 Dwnld used for Jan PST data.xlsm]Graphs 12-13 Entry'!$B$3:$H$3</c:f>
              <c:numCache>
                <c:formatCode>0.0%</c:formatCode>
                <c:ptCount val="7"/>
                <c:pt idx="0">
                  <c:v>4.7491837340457123E-2</c:v>
                </c:pt>
                <c:pt idx="1">
                  <c:v>0.1537548233897299</c:v>
                </c:pt>
                <c:pt idx="2">
                  <c:v>0.20035618878005343</c:v>
                </c:pt>
                <c:pt idx="3">
                  <c:v>0.25645592163846836</c:v>
                </c:pt>
                <c:pt idx="4">
                  <c:v>0.25022261798753337</c:v>
                </c:pt>
                <c:pt idx="5">
                  <c:v>7.5096467794597888E-2</c:v>
                </c:pt>
                <c:pt idx="6">
                  <c:v>1.6622143069160024E-2</c:v>
                </c:pt>
              </c:numCache>
            </c:numRef>
          </c:val>
        </c:ser>
        <c:ser>
          <c:idx val="2"/>
          <c:order val="2"/>
          <c:tx>
            <c:strRef>
              <c:f>'[Jan 13 2014 Dwnld used for Jan PST data.xlsm]Graphs 12-13 Entry'!$A$4</c:f>
              <c:strCache>
                <c:ptCount val="1"/>
                <c:pt idx="0">
                  <c:v>Outcome Three</c:v>
                </c:pt>
              </c:strCache>
            </c:strRef>
          </c:tx>
          <c:invertIfNegative val="0"/>
          <c:cat>
            <c:numRef>
              <c:f>'[Jan 13 2014 Dwnld used for Jan PST data.xlsm]Graphs 12-13 Entry'!$B$1:$H$1</c:f>
              <c:numCache>
                <c:formatCode>General</c:formatCode>
                <c:ptCount val="7"/>
                <c:pt idx="0">
                  <c:v>1</c:v>
                </c:pt>
                <c:pt idx="1">
                  <c:v>2</c:v>
                </c:pt>
                <c:pt idx="2">
                  <c:v>3</c:v>
                </c:pt>
                <c:pt idx="3">
                  <c:v>4</c:v>
                </c:pt>
                <c:pt idx="4">
                  <c:v>5</c:v>
                </c:pt>
                <c:pt idx="5">
                  <c:v>6</c:v>
                </c:pt>
                <c:pt idx="6">
                  <c:v>7</c:v>
                </c:pt>
              </c:numCache>
            </c:numRef>
          </c:cat>
          <c:val>
            <c:numRef>
              <c:f>'[Jan 13 2014 Dwnld used for Jan PST data.xlsm]Graphs 12-13 Entry'!$B$4:$H$4</c:f>
              <c:numCache>
                <c:formatCode>0.0%</c:formatCode>
                <c:ptCount val="7"/>
                <c:pt idx="0">
                  <c:v>3.0005941770647696E-2</c:v>
                </c:pt>
                <c:pt idx="1">
                  <c:v>8.4670231729055273E-2</c:v>
                </c:pt>
                <c:pt idx="2">
                  <c:v>0.11140819964349361</c:v>
                </c:pt>
                <c:pt idx="3">
                  <c:v>0.15092097445038621</c:v>
                </c:pt>
                <c:pt idx="4">
                  <c:v>0.24747474747474749</c:v>
                </c:pt>
                <c:pt idx="5">
                  <c:v>0.21628045157456952</c:v>
                </c:pt>
                <c:pt idx="6">
                  <c:v>0.15923945335710099</c:v>
                </c:pt>
              </c:numCache>
            </c:numRef>
          </c:val>
        </c:ser>
        <c:dLbls>
          <c:showLegendKey val="0"/>
          <c:showVal val="0"/>
          <c:showCatName val="0"/>
          <c:showSerName val="0"/>
          <c:showPercent val="0"/>
          <c:showBubbleSize val="0"/>
        </c:dLbls>
        <c:gapWidth val="150"/>
        <c:axId val="357246416"/>
        <c:axId val="357246976"/>
      </c:barChart>
      <c:catAx>
        <c:axId val="357246416"/>
        <c:scaling>
          <c:orientation val="minMax"/>
        </c:scaling>
        <c:delete val="0"/>
        <c:axPos val="b"/>
        <c:numFmt formatCode="General" sourceLinked="1"/>
        <c:majorTickMark val="none"/>
        <c:minorTickMark val="none"/>
        <c:tickLblPos val="nextTo"/>
        <c:crossAx val="357246976"/>
        <c:crosses val="autoZero"/>
        <c:auto val="1"/>
        <c:lblAlgn val="ctr"/>
        <c:lblOffset val="100"/>
        <c:noMultiLvlLbl val="0"/>
      </c:catAx>
      <c:valAx>
        <c:axId val="357246976"/>
        <c:scaling>
          <c:orientation val="minMax"/>
        </c:scaling>
        <c:delete val="0"/>
        <c:axPos val="l"/>
        <c:majorGridlines/>
        <c:numFmt formatCode="0.0%" sourceLinked="1"/>
        <c:majorTickMark val="none"/>
        <c:minorTickMark val="none"/>
        <c:tickLblPos val="nextTo"/>
        <c:crossAx val="357246416"/>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Statewide</a:t>
            </a:r>
            <a:r>
              <a:rPr lang="en-US" baseline="0" dirty="0"/>
              <a:t> Outcome 1 </a:t>
            </a:r>
          </a:p>
          <a:p>
            <a:pPr>
              <a:defRPr/>
            </a:pPr>
            <a:r>
              <a:rPr lang="en-US" baseline="0" dirty="0"/>
              <a:t>Entry Rating </a:t>
            </a:r>
            <a:r>
              <a:rPr lang="en-US" baseline="0" dirty="0" smtClean="0"/>
              <a:t>Distribution</a:t>
            </a:r>
            <a:endParaRPr lang="en-US" dirty="0"/>
          </a:p>
        </c:rich>
      </c:tx>
      <c:layout/>
      <c:overlay val="0"/>
    </c:title>
    <c:autoTitleDeleted val="0"/>
    <c:plotArea>
      <c:layout/>
      <c:barChart>
        <c:barDir val="col"/>
        <c:grouping val="clustered"/>
        <c:varyColors val="0"/>
        <c:ser>
          <c:idx val="0"/>
          <c:order val="0"/>
          <c:tx>
            <c:strRef>
              <c:f>'Top 4 Eligibility % Graphs'!$A$3</c:f>
              <c:strCache>
                <c:ptCount val="1"/>
                <c:pt idx="0">
                  <c:v>Autism</c:v>
                </c:pt>
              </c:strCache>
            </c:strRef>
          </c:tx>
          <c:invertIfNegative val="0"/>
          <c:cat>
            <c:numRef>
              <c:f>'Top 4 Eligibility % Graphs'!$B$2:$H$2</c:f>
              <c:numCache>
                <c:formatCode>General</c:formatCode>
                <c:ptCount val="7"/>
                <c:pt idx="0">
                  <c:v>1</c:v>
                </c:pt>
                <c:pt idx="1">
                  <c:v>2</c:v>
                </c:pt>
                <c:pt idx="2">
                  <c:v>3</c:v>
                </c:pt>
                <c:pt idx="3">
                  <c:v>4</c:v>
                </c:pt>
                <c:pt idx="4">
                  <c:v>5</c:v>
                </c:pt>
                <c:pt idx="5">
                  <c:v>6</c:v>
                </c:pt>
                <c:pt idx="6">
                  <c:v>7</c:v>
                </c:pt>
              </c:numCache>
            </c:numRef>
          </c:cat>
          <c:val>
            <c:numRef>
              <c:f>'Top 4 Eligibility % Graphs'!$B$3:$H$3</c:f>
              <c:numCache>
                <c:formatCode>0.0%</c:formatCode>
                <c:ptCount val="7"/>
                <c:pt idx="0">
                  <c:v>0.24096385542168691</c:v>
                </c:pt>
                <c:pt idx="1">
                  <c:v>0.40361445783132527</c:v>
                </c:pt>
                <c:pt idx="2">
                  <c:v>0.14457831325301188</c:v>
                </c:pt>
                <c:pt idx="3">
                  <c:v>0.13855421686747019</c:v>
                </c:pt>
                <c:pt idx="4">
                  <c:v>6.0240963855421797E-2</c:v>
                </c:pt>
                <c:pt idx="5">
                  <c:v>1.2048192771084338E-2</c:v>
                </c:pt>
                <c:pt idx="6">
                  <c:v>0</c:v>
                </c:pt>
              </c:numCache>
            </c:numRef>
          </c:val>
        </c:ser>
        <c:ser>
          <c:idx val="1"/>
          <c:order val="1"/>
          <c:tx>
            <c:strRef>
              <c:f>'Top 4 Eligibility % Graphs'!$A$4</c:f>
              <c:strCache>
                <c:ptCount val="1"/>
                <c:pt idx="0">
                  <c:v>OHI</c:v>
                </c:pt>
              </c:strCache>
            </c:strRef>
          </c:tx>
          <c:invertIfNegative val="0"/>
          <c:cat>
            <c:numRef>
              <c:f>'Top 4 Eligibility % Graphs'!$B$2:$H$2</c:f>
              <c:numCache>
                <c:formatCode>General</c:formatCode>
                <c:ptCount val="7"/>
                <c:pt idx="0">
                  <c:v>1</c:v>
                </c:pt>
                <c:pt idx="1">
                  <c:v>2</c:v>
                </c:pt>
                <c:pt idx="2">
                  <c:v>3</c:v>
                </c:pt>
                <c:pt idx="3">
                  <c:v>4</c:v>
                </c:pt>
                <c:pt idx="4">
                  <c:v>5</c:v>
                </c:pt>
                <c:pt idx="5">
                  <c:v>6</c:v>
                </c:pt>
                <c:pt idx="6">
                  <c:v>7</c:v>
                </c:pt>
              </c:numCache>
            </c:numRef>
          </c:cat>
          <c:val>
            <c:numRef>
              <c:f>'Top 4 Eligibility % Graphs'!$B$4:$H$4</c:f>
              <c:numCache>
                <c:formatCode>0.0%</c:formatCode>
                <c:ptCount val="7"/>
                <c:pt idx="0">
                  <c:v>0.13138686131386862</c:v>
                </c:pt>
                <c:pt idx="1">
                  <c:v>0.18248175182481771</c:v>
                </c:pt>
                <c:pt idx="2">
                  <c:v>0.17518248175182513</c:v>
                </c:pt>
                <c:pt idx="3">
                  <c:v>0.19708029197080293</c:v>
                </c:pt>
                <c:pt idx="4">
                  <c:v>0.20437956204379562</c:v>
                </c:pt>
                <c:pt idx="5">
                  <c:v>7.2992700729927099E-2</c:v>
                </c:pt>
                <c:pt idx="6">
                  <c:v>3.6496350364963549E-2</c:v>
                </c:pt>
              </c:numCache>
            </c:numRef>
          </c:val>
        </c:ser>
        <c:ser>
          <c:idx val="2"/>
          <c:order val="2"/>
          <c:tx>
            <c:strRef>
              <c:f>'Top 4 Eligibility % Graphs'!$A$5</c:f>
              <c:strCache>
                <c:ptCount val="1"/>
                <c:pt idx="0">
                  <c:v>SDD</c:v>
                </c:pt>
              </c:strCache>
            </c:strRef>
          </c:tx>
          <c:invertIfNegative val="0"/>
          <c:cat>
            <c:numRef>
              <c:f>'Top 4 Eligibility % Graphs'!$B$2:$H$2</c:f>
              <c:numCache>
                <c:formatCode>General</c:formatCode>
                <c:ptCount val="7"/>
                <c:pt idx="0">
                  <c:v>1</c:v>
                </c:pt>
                <c:pt idx="1">
                  <c:v>2</c:v>
                </c:pt>
                <c:pt idx="2">
                  <c:v>3</c:v>
                </c:pt>
                <c:pt idx="3">
                  <c:v>4</c:v>
                </c:pt>
                <c:pt idx="4">
                  <c:v>5</c:v>
                </c:pt>
                <c:pt idx="5">
                  <c:v>6</c:v>
                </c:pt>
                <c:pt idx="6">
                  <c:v>7</c:v>
                </c:pt>
              </c:numCache>
            </c:numRef>
          </c:cat>
          <c:val>
            <c:numRef>
              <c:f>'Top 4 Eligibility % Graphs'!$B$5:$H$5</c:f>
              <c:numCache>
                <c:formatCode>0.0%</c:formatCode>
                <c:ptCount val="7"/>
                <c:pt idx="0">
                  <c:v>4.3890865954922913E-2</c:v>
                </c:pt>
                <c:pt idx="1">
                  <c:v>0.20877817319098471</c:v>
                </c:pt>
                <c:pt idx="2">
                  <c:v>0.24911032028469751</c:v>
                </c:pt>
                <c:pt idx="3">
                  <c:v>0.28706998813760443</c:v>
                </c:pt>
                <c:pt idx="4">
                  <c:v>0.16014234875444841</c:v>
                </c:pt>
                <c:pt idx="5">
                  <c:v>4.8635824436536183E-2</c:v>
                </c:pt>
                <c:pt idx="6">
                  <c:v>2.3724792408066431E-3</c:v>
                </c:pt>
              </c:numCache>
            </c:numRef>
          </c:val>
        </c:ser>
        <c:ser>
          <c:idx val="3"/>
          <c:order val="3"/>
          <c:tx>
            <c:strRef>
              <c:f>'Top 4 Eligibility % Graphs'!$A$6</c:f>
              <c:strCache>
                <c:ptCount val="1"/>
                <c:pt idx="0">
                  <c:v>S/L</c:v>
                </c:pt>
              </c:strCache>
            </c:strRef>
          </c:tx>
          <c:invertIfNegative val="0"/>
          <c:cat>
            <c:numRef>
              <c:f>'Top 4 Eligibility % Graphs'!$B$2:$H$2</c:f>
              <c:numCache>
                <c:formatCode>General</c:formatCode>
                <c:ptCount val="7"/>
                <c:pt idx="0">
                  <c:v>1</c:v>
                </c:pt>
                <c:pt idx="1">
                  <c:v>2</c:v>
                </c:pt>
                <c:pt idx="2">
                  <c:v>3</c:v>
                </c:pt>
                <c:pt idx="3">
                  <c:v>4</c:v>
                </c:pt>
                <c:pt idx="4">
                  <c:v>5</c:v>
                </c:pt>
                <c:pt idx="5">
                  <c:v>6</c:v>
                </c:pt>
                <c:pt idx="6">
                  <c:v>7</c:v>
                </c:pt>
              </c:numCache>
            </c:numRef>
          </c:cat>
          <c:val>
            <c:numRef>
              <c:f>'Top 4 Eligibility % Graphs'!$B$6:$H$6</c:f>
              <c:numCache>
                <c:formatCode>0.0%</c:formatCode>
                <c:ptCount val="7"/>
                <c:pt idx="0">
                  <c:v>7.6738609112709929E-3</c:v>
                </c:pt>
                <c:pt idx="1">
                  <c:v>3.5011990407673957E-2</c:v>
                </c:pt>
                <c:pt idx="2">
                  <c:v>7.8657074340527572E-2</c:v>
                </c:pt>
                <c:pt idx="3">
                  <c:v>0.15299760191846545</c:v>
                </c:pt>
                <c:pt idx="4">
                  <c:v>0.31750599520383765</c:v>
                </c:pt>
                <c:pt idx="5">
                  <c:v>0.26954436450839325</c:v>
                </c:pt>
                <c:pt idx="6">
                  <c:v>0.13860911270983214</c:v>
                </c:pt>
              </c:numCache>
            </c:numRef>
          </c:val>
        </c:ser>
        <c:dLbls>
          <c:showLegendKey val="0"/>
          <c:showVal val="0"/>
          <c:showCatName val="0"/>
          <c:showSerName val="0"/>
          <c:showPercent val="0"/>
          <c:showBubbleSize val="0"/>
        </c:dLbls>
        <c:gapWidth val="150"/>
        <c:axId val="357251456"/>
        <c:axId val="357252016"/>
      </c:barChart>
      <c:catAx>
        <c:axId val="357251456"/>
        <c:scaling>
          <c:orientation val="minMax"/>
        </c:scaling>
        <c:delete val="0"/>
        <c:axPos val="b"/>
        <c:numFmt formatCode="General" sourceLinked="1"/>
        <c:majorTickMark val="none"/>
        <c:minorTickMark val="none"/>
        <c:tickLblPos val="nextTo"/>
        <c:crossAx val="357252016"/>
        <c:crosses val="autoZero"/>
        <c:auto val="1"/>
        <c:lblAlgn val="ctr"/>
        <c:lblOffset val="100"/>
        <c:noMultiLvlLbl val="0"/>
      </c:catAx>
      <c:valAx>
        <c:axId val="357252016"/>
        <c:scaling>
          <c:orientation val="minMax"/>
        </c:scaling>
        <c:delete val="0"/>
        <c:axPos val="l"/>
        <c:majorGridlines>
          <c:spPr>
            <a:ln>
              <a:solidFill>
                <a:schemeClr val="tx1"/>
              </a:solidFill>
            </a:ln>
          </c:spPr>
        </c:majorGridlines>
        <c:numFmt formatCode="0.0%" sourceLinked="1"/>
        <c:majorTickMark val="none"/>
        <c:minorTickMark val="none"/>
        <c:tickLblPos val="nextTo"/>
        <c:crossAx val="357251456"/>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12-13 Statewide Progress Categories</a:t>
            </a:r>
          </a:p>
        </c:rich>
      </c:tx>
      <c:layout/>
      <c:overlay val="0"/>
    </c:title>
    <c:autoTitleDeleted val="0"/>
    <c:plotArea>
      <c:layout/>
      <c:barChart>
        <c:barDir val="col"/>
        <c:grouping val="clustered"/>
        <c:varyColors val="0"/>
        <c:ser>
          <c:idx val="0"/>
          <c:order val="0"/>
          <c:tx>
            <c:strRef>
              <c:f>'12-13 Prog Cat Graphs'!$A$2</c:f>
              <c:strCache>
                <c:ptCount val="1"/>
                <c:pt idx="0">
                  <c:v>Outcome One</c:v>
                </c:pt>
              </c:strCache>
            </c:strRef>
          </c:tx>
          <c:invertIfNegative val="0"/>
          <c:cat>
            <c:strRef>
              <c:f>'12-13 Prog Cat Graphs'!$B$1:$F$1</c:f>
              <c:strCache>
                <c:ptCount val="5"/>
                <c:pt idx="0">
                  <c:v>A</c:v>
                </c:pt>
                <c:pt idx="1">
                  <c:v>B</c:v>
                </c:pt>
                <c:pt idx="2">
                  <c:v>C</c:v>
                </c:pt>
                <c:pt idx="3">
                  <c:v>D</c:v>
                </c:pt>
                <c:pt idx="4">
                  <c:v>E</c:v>
                </c:pt>
              </c:strCache>
            </c:strRef>
          </c:cat>
          <c:val>
            <c:numRef>
              <c:f>'12-13 Prog Cat Graphs'!$B$2:$F$2</c:f>
              <c:numCache>
                <c:formatCode>0.0%</c:formatCode>
                <c:ptCount val="5"/>
                <c:pt idx="0">
                  <c:v>8.0000000000000123E-3</c:v>
                </c:pt>
                <c:pt idx="1">
                  <c:v>0.114</c:v>
                </c:pt>
                <c:pt idx="2">
                  <c:v>0.15200000000000016</c:v>
                </c:pt>
                <c:pt idx="3">
                  <c:v>0.28500000000000031</c:v>
                </c:pt>
                <c:pt idx="4">
                  <c:v>0.441</c:v>
                </c:pt>
              </c:numCache>
            </c:numRef>
          </c:val>
        </c:ser>
        <c:ser>
          <c:idx val="1"/>
          <c:order val="1"/>
          <c:tx>
            <c:strRef>
              <c:f>'12-13 Prog Cat Graphs'!$A$3</c:f>
              <c:strCache>
                <c:ptCount val="1"/>
                <c:pt idx="0">
                  <c:v>Outcome Two</c:v>
                </c:pt>
              </c:strCache>
            </c:strRef>
          </c:tx>
          <c:invertIfNegative val="0"/>
          <c:cat>
            <c:strRef>
              <c:f>'12-13 Prog Cat Graphs'!$B$1:$F$1</c:f>
              <c:strCache>
                <c:ptCount val="5"/>
                <c:pt idx="0">
                  <c:v>A</c:v>
                </c:pt>
                <c:pt idx="1">
                  <c:v>B</c:v>
                </c:pt>
                <c:pt idx="2">
                  <c:v>C</c:v>
                </c:pt>
                <c:pt idx="3">
                  <c:v>D</c:v>
                </c:pt>
                <c:pt idx="4">
                  <c:v>E</c:v>
                </c:pt>
              </c:strCache>
            </c:strRef>
          </c:cat>
          <c:val>
            <c:numRef>
              <c:f>'12-13 Prog Cat Graphs'!$B$3:$F$3</c:f>
              <c:numCache>
                <c:formatCode>0.0%</c:formatCode>
                <c:ptCount val="5"/>
                <c:pt idx="0">
                  <c:v>7.0000000000000062E-3</c:v>
                </c:pt>
                <c:pt idx="1">
                  <c:v>0.15600000000000017</c:v>
                </c:pt>
                <c:pt idx="2">
                  <c:v>0.22900000000000001</c:v>
                </c:pt>
                <c:pt idx="3">
                  <c:v>0.4</c:v>
                </c:pt>
                <c:pt idx="4">
                  <c:v>0.10800000000000008</c:v>
                </c:pt>
              </c:numCache>
            </c:numRef>
          </c:val>
        </c:ser>
        <c:ser>
          <c:idx val="2"/>
          <c:order val="2"/>
          <c:tx>
            <c:strRef>
              <c:f>'12-13 Prog Cat Graphs'!$A$4</c:f>
              <c:strCache>
                <c:ptCount val="1"/>
                <c:pt idx="0">
                  <c:v>Outcome Three</c:v>
                </c:pt>
              </c:strCache>
            </c:strRef>
          </c:tx>
          <c:invertIfNegative val="0"/>
          <c:cat>
            <c:strRef>
              <c:f>'12-13 Prog Cat Graphs'!$B$1:$F$1</c:f>
              <c:strCache>
                <c:ptCount val="5"/>
                <c:pt idx="0">
                  <c:v>A</c:v>
                </c:pt>
                <c:pt idx="1">
                  <c:v>B</c:v>
                </c:pt>
                <c:pt idx="2">
                  <c:v>C</c:v>
                </c:pt>
                <c:pt idx="3">
                  <c:v>D</c:v>
                </c:pt>
                <c:pt idx="4">
                  <c:v>E</c:v>
                </c:pt>
              </c:strCache>
            </c:strRef>
          </c:cat>
          <c:val>
            <c:numRef>
              <c:f>'12-13 Prog Cat Graphs'!$B$4:$F$4</c:f>
              <c:numCache>
                <c:formatCode>0.0%</c:formatCode>
                <c:ptCount val="5"/>
                <c:pt idx="0">
                  <c:v>9.0000000000000028E-3</c:v>
                </c:pt>
                <c:pt idx="1">
                  <c:v>8.6000000000000021E-2</c:v>
                </c:pt>
                <c:pt idx="2">
                  <c:v>9.2000000000000026E-2</c:v>
                </c:pt>
                <c:pt idx="3">
                  <c:v>0.24800000000000016</c:v>
                </c:pt>
                <c:pt idx="4">
                  <c:v>0.56499999999999995</c:v>
                </c:pt>
              </c:numCache>
            </c:numRef>
          </c:val>
        </c:ser>
        <c:dLbls>
          <c:showLegendKey val="0"/>
          <c:showVal val="0"/>
          <c:showCatName val="0"/>
          <c:showSerName val="0"/>
          <c:showPercent val="0"/>
          <c:showBubbleSize val="0"/>
        </c:dLbls>
        <c:gapWidth val="150"/>
        <c:axId val="361499200"/>
        <c:axId val="361499760"/>
      </c:barChart>
      <c:catAx>
        <c:axId val="361499200"/>
        <c:scaling>
          <c:orientation val="minMax"/>
        </c:scaling>
        <c:delete val="0"/>
        <c:axPos val="b"/>
        <c:numFmt formatCode="General" sourceLinked="0"/>
        <c:majorTickMark val="none"/>
        <c:minorTickMark val="none"/>
        <c:tickLblPos val="nextTo"/>
        <c:crossAx val="361499760"/>
        <c:crosses val="autoZero"/>
        <c:auto val="1"/>
        <c:lblAlgn val="ctr"/>
        <c:lblOffset val="100"/>
        <c:noMultiLvlLbl val="0"/>
      </c:catAx>
      <c:valAx>
        <c:axId val="361499760"/>
        <c:scaling>
          <c:orientation val="minMax"/>
        </c:scaling>
        <c:delete val="0"/>
        <c:axPos val="l"/>
        <c:majorGridlines/>
        <c:numFmt formatCode="0.0%" sourceLinked="1"/>
        <c:majorTickMark val="none"/>
        <c:minorTickMark val="none"/>
        <c:tickLblPos val="nextTo"/>
        <c:crossAx val="361499200"/>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Section 619- Preschool Special Education  </a:t>
            </a:r>
          </a:p>
          <a:p>
            <a:pPr>
              <a:defRPr sz="1600"/>
            </a:pPr>
            <a:r>
              <a:rPr lang="en-US" sz="1600" b="1" i="0" u="none" strike="noStrike" baseline="0" dirty="0">
                <a:effectLst/>
              </a:rPr>
              <a:t>National and State Percentages for Summary Statement 1: </a:t>
            </a:r>
            <a:r>
              <a:rPr lang="en-US" sz="1600" dirty="0"/>
              <a:t>Substantially Increased Rate of Growth, 2011-12</a:t>
            </a:r>
          </a:p>
        </c:rich>
      </c:tx>
      <c:layout>
        <c:manualLayout>
          <c:xMode val="edge"/>
          <c:yMode val="edge"/>
          <c:x val="0.12471347171201073"/>
          <c:y val="4.3464766578530586E-2"/>
        </c:manualLayout>
      </c:layout>
      <c:overlay val="0"/>
    </c:title>
    <c:autoTitleDeleted val="0"/>
    <c:plotArea>
      <c:layout>
        <c:manualLayout>
          <c:layoutTarget val="inner"/>
          <c:xMode val="edge"/>
          <c:yMode val="edge"/>
          <c:x val="0.15435511489525006"/>
          <c:y val="0.25288609364081216"/>
          <c:w val="0.82381507989193048"/>
          <c:h val="0.5914090978148685"/>
        </c:manualLayout>
      </c:layout>
      <c:barChart>
        <c:barDir val="col"/>
        <c:grouping val="clustered"/>
        <c:varyColors val="0"/>
        <c:ser>
          <c:idx val="0"/>
          <c:order val="0"/>
          <c:tx>
            <c:strRef>
              <c:f>'C:\Users\CHVOJI~1\AppData\Local\Temp\[NationalchilddataGraphtemplate_2011-12.xlsx]Part B preschool'!$B$4</c:f>
              <c:strCache>
                <c:ptCount val="1"/>
                <c:pt idx="0">
                  <c:v>National</c:v>
                </c:pt>
              </c:strCache>
            </c:strRef>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'C:\Users\CHVOJI~1\AppData\Local\Temp\[NationalchilddataGraphtemplate_2011-12.xlsx]Part B preschool'!$C$3:$E$3</c:f>
              <c:strCache>
                <c:ptCount val="3"/>
                <c:pt idx="0">
                  <c:v>Social relationships</c:v>
                </c:pt>
                <c:pt idx="1">
                  <c:v>Knowledge and skills</c:v>
                </c:pt>
                <c:pt idx="2">
                  <c:v>Actions to meet needs</c:v>
                </c:pt>
              </c:strCache>
            </c:strRef>
          </c:cat>
          <c:val>
            <c:numRef>
              <c:f>'C:\Users\CHVOJI~1\AppData\Local\Temp\[NationalchilddataGraphtemplate_2011-12.xlsx]Part B preschool'!$C$4:$E$4</c:f>
              <c:numCache>
                <c:formatCode>General</c:formatCode>
                <c:ptCount val="3"/>
                <c:pt idx="0">
                  <c:v>80.8</c:v>
                </c:pt>
                <c:pt idx="1">
                  <c:v>80.599999999999994</c:v>
                </c:pt>
                <c:pt idx="2">
                  <c:v>79.8</c:v>
                </c:pt>
              </c:numCache>
            </c:numRef>
          </c:val>
        </c:ser>
        <c:ser>
          <c:idx val="1"/>
          <c:order val="1"/>
          <c:tx>
            <c:strRef>
              <c:f>'C:\Users\CHVOJI~1\AppData\Local\Temp\[NationalchilddataGraphtemplate_2011-12.xlsx]Part B preschool'!$B$5</c:f>
              <c:strCache>
                <c:ptCount val="1"/>
                <c:pt idx="0">
                  <c:v>Wisconsin</c:v>
                </c:pt>
              </c:strCache>
            </c:strRef>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'C:\Users\CHVOJI~1\AppData\Local\Temp\[NationalchilddataGraphtemplate_2011-12.xlsx]Part B preschool'!$C$3:$E$3</c:f>
              <c:strCache>
                <c:ptCount val="3"/>
                <c:pt idx="0">
                  <c:v>Social relationships</c:v>
                </c:pt>
                <c:pt idx="1">
                  <c:v>Knowledge and skills</c:v>
                </c:pt>
                <c:pt idx="2">
                  <c:v>Actions to meet needs</c:v>
                </c:pt>
              </c:strCache>
            </c:strRef>
          </c:cat>
          <c:val>
            <c:numRef>
              <c:f>'C:\Users\CHVOJI~1\AppData\Local\Temp\[NationalchilddataGraphtemplate_2011-12.xlsx]Part B preschool'!$C$5:$E$5</c:f>
              <c:numCache>
                <c:formatCode>General</c:formatCode>
                <c:ptCount val="3"/>
                <c:pt idx="0">
                  <c:v>81</c:v>
                </c:pt>
                <c:pt idx="1">
                  <c:v>83</c:v>
                </c:pt>
                <c:pt idx="2">
                  <c:v>84</c:v>
                </c:pt>
              </c:numCache>
            </c:numRef>
          </c:val>
        </c:ser>
        <c:dLbls>
          <c:showLegendKey val="0"/>
          <c:showVal val="1"/>
          <c:showCatName val="0"/>
          <c:showSerName val="0"/>
          <c:showPercent val="0"/>
          <c:showBubbleSize val="0"/>
        </c:dLbls>
        <c:gapWidth val="150"/>
        <c:axId val="361503120"/>
        <c:axId val="361503680"/>
      </c:barChart>
      <c:catAx>
        <c:axId val="361503120"/>
        <c:scaling>
          <c:orientation val="minMax"/>
        </c:scaling>
        <c:delete val="0"/>
        <c:axPos val="b"/>
        <c:numFmt formatCode="General" sourceLinked="0"/>
        <c:majorTickMark val="out"/>
        <c:minorTickMark val="none"/>
        <c:tickLblPos val="nextTo"/>
        <c:txPr>
          <a:bodyPr/>
          <a:lstStyle/>
          <a:p>
            <a:pPr>
              <a:defRPr sz="1200"/>
            </a:pPr>
            <a:endParaRPr lang="en-US"/>
          </a:p>
        </c:txPr>
        <c:crossAx val="361503680"/>
        <c:crosses val="autoZero"/>
        <c:auto val="1"/>
        <c:lblAlgn val="ctr"/>
        <c:lblOffset val="100"/>
        <c:noMultiLvlLbl val="0"/>
      </c:catAx>
      <c:valAx>
        <c:axId val="361503680"/>
        <c:scaling>
          <c:orientation val="minMax"/>
          <c:max val="100"/>
          <c:min val="0"/>
        </c:scaling>
        <c:delete val="0"/>
        <c:axPos val="l"/>
        <c:title>
          <c:tx>
            <c:rich>
              <a:bodyPr rot="-5400000" vert="horz"/>
              <a:lstStyle/>
              <a:p>
                <a:pPr>
                  <a:defRPr sz="1400"/>
                </a:pPr>
                <a:r>
                  <a:rPr lang="en-US" sz="1400" b="0" dirty="0"/>
                  <a:t>Percent of children</a:t>
                </a:r>
              </a:p>
            </c:rich>
          </c:tx>
          <c:layout>
            <c:manualLayout>
              <c:xMode val="edge"/>
              <c:yMode val="edge"/>
              <c:x val="2.5714449867951194E-2"/>
              <c:y val="0.35482379073873282"/>
            </c:manualLayout>
          </c:layout>
          <c:overlay val="0"/>
        </c:title>
        <c:numFmt formatCode="0" sourceLinked="0"/>
        <c:majorTickMark val="out"/>
        <c:minorTickMark val="none"/>
        <c:tickLblPos val="nextTo"/>
        <c:txPr>
          <a:bodyPr/>
          <a:lstStyle/>
          <a:p>
            <a:pPr>
              <a:defRPr sz="1400"/>
            </a:pPr>
            <a:endParaRPr lang="en-US"/>
          </a:p>
        </c:txPr>
        <c:crossAx val="361503120"/>
        <c:crosses val="autoZero"/>
        <c:crossBetween val="between"/>
        <c:majorUnit val="20"/>
      </c:valAx>
    </c:plotArea>
    <c:legend>
      <c:legendPos val="b"/>
      <c:layout>
        <c:manualLayout>
          <c:xMode val="edge"/>
          <c:yMode val="edge"/>
          <c:x val="0.39740902417769186"/>
          <c:y val="0.9086358516562677"/>
          <c:w val="0.32788774110460783"/>
          <c:h val="5.4303043200681134E-2"/>
        </c:manualLayout>
      </c:layout>
      <c:overlay val="0"/>
      <c:txPr>
        <a:bodyPr/>
        <a:lstStyle/>
        <a:p>
          <a:pPr>
            <a:defRPr sz="1100"/>
          </a:pPr>
          <a:endParaRPr lang="en-US"/>
        </a:p>
      </c:txPr>
    </c:legend>
    <c:plotVisOnly val="1"/>
    <c:dispBlanksAs val="gap"/>
    <c:showDLblsOverMax val="0"/>
  </c:chart>
  <c:spPr>
    <a:ln>
      <a:solidFill>
        <a:schemeClr val="tx1"/>
      </a:solid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0260E-ECDA-4229-BA15-EAFA4A99C1A9}" type="doc">
      <dgm:prSet loTypeId="urn:microsoft.com/office/officeart/2005/8/layout/venn2" loCatId="relationship" qsTypeId="urn:microsoft.com/office/officeart/2005/8/quickstyle/3d2" qsCatId="3D" csTypeId="urn:microsoft.com/office/officeart/2005/8/colors/colorful1#1" csCatId="colorful" phldr="1"/>
      <dgm:spPr/>
    </dgm:pt>
    <dgm:pt modelId="{4E76A75B-7A26-4C6F-A4D3-26062F6DE08A}">
      <dgm:prSet phldrT="[Text]" custT="1"/>
      <dgm:spPr/>
      <dgm:t>
        <a:bodyPr/>
        <a:lstStyle/>
        <a:p>
          <a:r>
            <a:rPr lang="en-US" sz="1400" b="1" dirty="0" smtClean="0">
              <a:latin typeface="+mj-lt"/>
            </a:rPr>
            <a:t>CESA Program Support Teacher</a:t>
          </a:r>
          <a:endParaRPr lang="en-US" sz="1400" b="1" dirty="0">
            <a:latin typeface="+mj-lt"/>
          </a:endParaRPr>
        </a:p>
      </dgm:t>
    </dgm:pt>
    <dgm:pt modelId="{769DFB00-CC29-45B7-9E5D-EADEB714DD61}" type="parTrans" cxnId="{79AB16F8-F7BB-4CDE-A4C4-B1572FDC13F7}">
      <dgm:prSet/>
      <dgm:spPr/>
      <dgm:t>
        <a:bodyPr/>
        <a:lstStyle/>
        <a:p>
          <a:endParaRPr lang="en-US"/>
        </a:p>
      </dgm:t>
    </dgm:pt>
    <dgm:pt modelId="{1216A50D-E4A5-4E1B-ABA2-25BC76589CCB}" type="sibTrans" cxnId="{79AB16F8-F7BB-4CDE-A4C4-B1572FDC13F7}">
      <dgm:prSet/>
      <dgm:spPr/>
      <dgm:t>
        <a:bodyPr/>
        <a:lstStyle/>
        <a:p>
          <a:endParaRPr lang="en-US"/>
        </a:p>
      </dgm:t>
    </dgm:pt>
    <dgm:pt modelId="{E1693999-8C6C-4A4E-B139-EA6D989754FA}">
      <dgm:prSet phldrT="[Text]" custT="1"/>
      <dgm:spPr/>
      <dgm:t>
        <a:bodyPr/>
        <a:lstStyle/>
        <a:p>
          <a:r>
            <a:rPr lang="en-US" sz="1300" b="1" dirty="0" smtClean="0">
              <a:latin typeface="+mj-lt"/>
            </a:rPr>
            <a:t>Indicator 6/7  Coordinators</a:t>
          </a:r>
          <a:endParaRPr lang="en-US" sz="1300" b="1" dirty="0">
            <a:latin typeface="+mj-lt"/>
          </a:endParaRPr>
        </a:p>
      </dgm:t>
    </dgm:pt>
    <dgm:pt modelId="{890622A8-4B90-4C45-9CD3-7577A38C6265}" type="parTrans" cxnId="{78D1C788-F05C-4135-AA46-218745AF4827}">
      <dgm:prSet/>
      <dgm:spPr/>
      <dgm:t>
        <a:bodyPr/>
        <a:lstStyle/>
        <a:p>
          <a:endParaRPr lang="en-US"/>
        </a:p>
      </dgm:t>
    </dgm:pt>
    <dgm:pt modelId="{7CA299FD-6A1E-4648-8DAB-00D9B92BFC9D}" type="sibTrans" cxnId="{78D1C788-F05C-4135-AA46-218745AF4827}">
      <dgm:prSet/>
      <dgm:spPr/>
      <dgm:t>
        <a:bodyPr/>
        <a:lstStyle/>
        <a:p>
          <a:endParaRPr lang="en-US"/>
        </a:p>
      </dgm:t>
    </dgm:pt>
    <dgm:pt modelId="{050F7354-3047-4A15-BC67-2490ED33FEEE}">
      <dgm:prSet custT="1"/>
      <dgm:spPr/>
      <dgm:t>
        <a:bodyPr/>
        <a:lstStyle/>
        <a:p>
          <a:r>
            <a:rPr lang="en-US" sz="1400" b="1" dirty="0" smtClean="0">
              <a:latin typeface="+mj-lt"/>
            </a:rPr>
            <a:t>Department of Public Instruction </a:t>
          </a:r>
          <a:endParaRPr lang="en-US" sz="1400" b="1" dirty="0">
            <a:latin typeface="+mj-lt"/>
          </a:endParaRPr>
        </a:p>
      </dgm:t>
    </dgm:pt>
    <dgm:pt modelId="{303B622E-0C97-4C65-88DE-4AFF9D4CA679}" type="parTrans" cxnId="{E45C1D45-0EA5-4DCD-B0EE-844E11048859}">
      <dgm:prSet/>
      <dgm:spPr/>
      <dgm:t>
        <a:bodyPr/>
        <a:lstStyle/>
        <a:p>
          <a:endParaRPr lang="en-US"/>
        </a:p>
      </dgm:t>
    </dgm:pt>
    <dgm:pt modelId="{0414AB87-24E3-4AAE-89DB-6588F1646D0D}" type="sibTrans" cxnId="{E45C1D45-0EA5-4DCD-B0EE-844E11048859}">
      <dgm:prSet/>
      <dgm:spPr/>
      <dgm:t>
        <a:bodyPr/>
        <a:lstStyle/>
        <a:p>
          <a:endParaRPr lang="en-US"/>
        </a:p>
      </dgm:t>
    </dgm:pt>
    <dgm:pt modelId="{9F43C35F-1924-4386-9868-4E8C39453229}" type="pres">
      <dgm:prSet presAssocID="{D500260E-ECDA-4229-BA15-EAFA4A99C1A9}" presName="Name0" presStyleCnt="0">
        <dgm:presLayoutVars>
          <dgm:chMax val="7"/>
          <dgm:resizeHandles val="exact"/>
        </dgm:presLayoutVars>
      </dgm:prSet>
      <dgm:spPr/>
    </dgm:pt>
    <dgm:pt modelId="{6B444A3B-3E90-415F-96EF-20E527328190}" type="pres">
      <dgm:prSet presAssocID="{D500260E-ECDA-4229-BA15-EAFA4A99C1A9}" presName="comp1" presStyleCnt="0"/>
      <dgm:spPr/>
    </dgm:pt>
    <dgm:pt modelId="{F6406B13-BC98-4B5F-A583-68B882A87AE5}" type="pres">
      <dgm:prSet presAssocID="{D500260E-ECDA-4229-BA15-EAFA4A99C1A9}" presName="circle1" presStyleLbl="node1" presStyleIdx="0" presStyleCnt="3"/>
      <dgm:spPr/>
      <dgm:t>
        <a:bodyPr/>
        <a:lstStyle/>
        <a:p>
          <a:endParaRPr lang="en-US"/>
        </a:p>
      </dgm:t>
    </dgm:pt>
    <dgm:pt modelId="{5AF210FA-DDA5-478B-A619-99C3F577E6C4}" type="pres">
      <dgm:prSet presAssocID="{D500260E-ECDA-4229-BA15-EAFA4A99C1A9}" presName="c1text" presStyleLbl="node1" presStyleIdx="0" presStyleCnt="3">
        <dgm:presLayoutVars>
          <dgm:bulletEnabled val="1"/>
        </dgm:presLayoutVars>
      </dgm:prSet>
      <dgm:spPr/>
      <dgm:t>
        <a:bodyPr/>
        <a:lstStyle/>
        <a:p>
          <a:endParaRPr lang="en-US"/>
        </a:p>
      </dgm:t>
    </dgm:pt>
    <dgm:pt modelId="{B1F5D747-EFE3-45E5-A448-C4326779AF80}" type="pres">
      <dgm:prSet presAssocID="{D500260E-ECDA-4229-BA15-EAFA4A99C1A9}" presName="comp2" presStyleCnt="0"/>
      <dgm:spPr/>
    </dgm:pt>
    <dgm:pt modelId="{B8C56F5B-754E-4711-8C11-805C6F3E3D9A}" type="pres">
      <dgm:prSet presAssocID="{D500260E-ECDA-4229-BA15-EAFA4A99C1A9}" presName="circle2" presStyleLbl="node1" presStyleIdx="1" presStyleCnt="3"/>
      <dgm:spPr/>
      <dgm:t>
        <a:bodyPr/>
        <a:lstStyle/>
        <a:p>
          <a:endParaRPr lang="en-US"/>
        </a:p>
      </dgm:t>
    </dgm:pt>
    <dgm:pt modelId="{778BE3E5-0AB3-4FB6-86CE-764FCA642E1B}" type="pres">
      <dgm:prSet presAssocID="{D500260E-ECDA-4229-BA15-EAFA4A99C1A9}" presName="c2text" presStyleLbl="node1" presStyleIdx="1" presStyleCnt="3">
        <dgm:presLayoutVars>
          <dgm:bulletEnabled val="1"/>
        </dgm:presLayoutVars>
      </dgm:prSet>
      <dgm:spPr/>
      <dgm:t>
        <a:bodyPr/>
        <a:lstStyle/>
        <a:p>
          <a:endParaRPr lang="en-US"/>
        </a:p>
      </dgm:t>
    </dgm:pt>
    <dgm:pt modelId="{239C0341-A960-4234-BEB0-F525A648C7F0}" type="pres">
      <dgm:prSet presAssocID="{D500260E-ECDA-4229-BA15-EAFA4A99C1A9}" presName="comp3" presStyleCnt="0"/>
      <dgm:spPr/>
    </dgm:pt>
    <dgm:pt modelId="{012399EC-8A26-4853-A29F-F170245DD35D}" type="pres">
      <dgm:prSet presAssocID="{D500260E-ECDA-4229-BA15-EAFA4A99C1A9}" presName="circle3" presStyleLbl="node1" presStyleIdx="2" presStyleCnt="3"/>
      <dgm:spPr/>
      <dgm:t>
        <a:bodyPr/>
        <a:lstStyle/>
        <a:p>
          <a:endParaRPr lang="en-US"/>
        </a:p>
      </dgm:t>
    </dgm:pt>
    <dgm:pt modelId="{F1799D3D-5A8A-4A68-B8DE-2A1EABF66023}" type="pres">
      <dgm:prSet presAssocID="{D500260E-ECDA-4229-BA15-EAFA4A99C1A9}" presName="c3text" presStyleLbl="node1" presStyleIdx="2" presStyleCnt="3">
        <dgm:presLayoutVars>
          <dgm:bulletEnabled val="1"/>
        </dgm:presLayoutVars>
      </dgm:prSet>
      <dgm:spPr/>
      <dgm:t>
        <a:bodyPr/>
        <a:lstStyle/>
        <a:p>
          <a:endParaRPr lang="en-US"/>
        </a:p>
      </dgm:t>
    </dgm:pt>
  </dgm:ptLst>
  <dgm:cxnLst>
    <dgm:cxn modelId="{78D1C788-F05C-4135-AA46-218745AF4827}" srcId="{D500260E-ECDA-4229-BA15-EAFA4A99C1A9}" destId="{E1693999-8C6C-4A4E-B139-EA6D989754FA}" srcOrd="1" destOrd="0" parTransId="{890622A8-4B90-4C45-9CD3-7577A38C6265}" sibTransId="{7CA299FD-6A1E-4648-8DAB-00D9B92BFC9D}"/>
    <dgm:cxn modelId="{79AB16F8-F7BB-4CDE-A4C4-B1572FDC13F7}" srcId="{D500260E-ECDA-4229-BA15-EAFA4A99C1A9}" destId="{4E76A75B-7A26-4C6F-A4D3-26062F6DE08A}" srcOrd="2" destOrd="0" parTransId="{769DFB00-CC29-45B7-9E5D-EADEB714DD61}" sibTransId="{1216A50D-E4A5-4E1B-ABA2-25BC76589CCB}"/>
    <dgm:cxn modelId="{345AB92E-3D02-4475-8EBD-53BF9E572372}" type="presOf" srcId="{E1693999-8C6C-4A4E-B139-EA6D989754FA}" destId="{778BE3E5-0AB3-4FB6-86CE-764FCA642E1B}" srcOrd="1" destOrd="0" presId="urn:microsoft.com/office/officeart/2005/8/layout/venn2"/>
    <dgm:cxn modelId="{ABB230D1-C2DC-48DE-B365-1354BFE13BDB}" type="presOf" srcId="{4E76A75B-7A26-4C6F-A4D3-26062F6DE08A}" destId="{F1799D3D-5A8A-4A68-B8DE-2A1EABF66023}" srcOrd="1" destOrd="0" presId="urn:microsoft.com/office/officeart/2005/8/layout/venn2"/>
    <dgm:cxn modelId="{E45C1D45-0EA5-4DCD-B0EE-844E11048859}" srcId="{D500260E-ECDA-4229-BA15-EAFA4A99C1A9}" destId="{050F7354-3047-4A15-BC67-2490ED33FEEE}" srcOrd="0" destOrd="0" parTransId="{303B622E-0C97-4C65-88DE-4AFF9D4CA679}" sibTransId="{0414AB87-24E3-4AAE-89DB-6588F1646D0D}"/>
    <dgm:cxn modelId="{22B57BF2-8FC1-4466-AC9A-017B4D245F14}" type="presOf" srcId="{050F7354-3047-4A15-BC67-2490ED33FEEE}" destId="{5AF210FA-DDA5-478B-A619-99C3F577E6C4}" srcOrd="1" destOrd="0" presId="urn:microsoft.com/office/officeart/2005/8/layout/venn2"/>
    <dgm:cxn modelId="{AE43E50A-70D7-457F-8323-386CEE7C2D26}" type="presOf" srcId="{4E76A75B-7A26-4C6F-A4D3-26062F6DE08A}" destId="{012399EC-8A26-4853-A29F-F170245DD35D}" srcOrd="0" destOrd="0" presId="urn:microsoft.com/office/officeart/2005/8/layout/venn2"/>
    <dgm:cxn modelId="{78E784F3-CE93-4952-97A6-A9B0B5FE1F9C}" type="presOf" srcId="{D500260E-ECDA-4229-BA15-EAFA4A99C1A9}" destId="{9F43C35F-1924-4386-9868-4E8C39453229}" srcOrd="0" destOrd="0" presId="urn:microsoft.com/office/officeart/2005/8/layout/venn2"/>
    <dgm:cxn modelId="{8E16043D-E48C-47C6-A578-A56796860C4D}" type="presOf" srcId="{050F7354-3047-4A15-BC67-2490ED33FEEE}" destId="{F6406B13-BC98-4B5F-A583-68B882A87AE5}" srcOrd="0" destOrd="0" presId="urn:microsoft.com/office/officeart/2005/8/layout/venn2"/>
    <dgm:cxn modelId="{5A68C3AE-1523-47D7-888C-C5B73AB34E75}" type="presOf" srcId="{E1693999-8C6C-4A4E-B139-EA6D989754FA}" destId="{B8C56F5B-754E-4711-8C11-805C6F3E3D9A}" srcOrd="0" destOrd="0" presId="urn:microsoft.com/office/officeart/2005/8/layout/venn2"/>
    <dgm:cxn modelId="{C24E2755-59B6-48C2-A8AF-2A2B8CD705D9}" type="presParOf" srcId="{9F43C35F-1924-4386-9868-4E8C39453229}" destId="{6B444A3B-3E90-415F-96EF-20E527328190}" srcOrd="0" destOrd="0" presId="urn:microsoft.com/office/officeart/2005/8/layout/venn2"/>
    <dgm:cxn modelId="{B8F53C23-08AC-4373-911C-2CD37272D6DC}" type="presParOf" srcId="{6B444A3B-3E90-415F-96EF-20E527328190}" destId="{F6406B13-BC98-4B5F-A583-68B882A87AE5}" srcOrd="0" destOrd="0" presId="urn:microsoft.com/office/officeart/2005/8/layout/venn2"/>
    <dgm:cxn modelId="{E763DBDF-3635-4396-86E6-DABF458584D2}" type="presParOf" srcId="{6B444A3B-3E90-415F-96EF-20E527328190}" destId="{5AF210FA-DDA5-478B-A619-99C3F577E6C4}" srcOrd="1" destOrd="0" presId="urn:microsoft.com/office/officeart/2005/8/layout/venn2"/>
    <dgm:cxn modelId="{6AE3C9FB-38E9-4322-BF78-D9BF986BD28B}" type="presParOf" srcId="{9F43C35F-1924-4386-9868-4E8C39453229}" destId="{B1F5D747-EFE3-45E5-A448-C4326779AF80}" srcOrd="1" destOrd="0" presId="urn:microsoft.com/office/officeart/2005/8/layout/venn2"/>
    <dgm:cxn modelId="{5576FA72-A5EA-42C8-90EA-4592B331785C}" type="presParOf" srcId="{B1F5D747-EFE3-45E5-A448-C4326779AF80}" destId="{B8C56F5B-754E-4711-8C11-805C6F3E3D9A}" srcOrd="0" destOrd="0" presId="urn:microsoft.com/office/officeart/2005/8/layout/venn2"/>
    <dgm:cxn modelId="{D1980AA5-1BA5-4333-850F-B50EAD788A15}" type="presParOf" srcId="{B1F5D747-EFE3-45E5-A448-C4326779AF80}" destId="{778BE3E5-0AB3-4FB6-86CE-764FCA642E1B}" srcOrd="1" destOrd="0" presId="urn:microsoft.com/office/officeart/2005/8/layout/venn2"/>
    <dgm:cxn modelId="{1BBD8C6E-E74E-45EC-AD32-4B0F7DCC35F8}" type="presParOf" srcId="{9F43C35F-1924-4386-9868-4E8C39453229}" destId="{239C0341-A960-4234-BEB0-F525A648C7F0}" srcOrd="2" destOrd="0" presId="urn:microsoft.com/office/officeart/2005/8/layout/venn2"/>
    <dgm:cxn modelId="{6FF0D6E2-C199-4FC0-9907-04B2E94B32B8}" type="presParOf" srcId="{239C0341-A960-4234-BEB0-F525A648C7F0}" destId="{012399EC-8A26-4853-A29F-F170245DD35D}" srcOrd="0" destOrd="0" presId="urn:microsoft.com/office/officeart/2005/8/layout/venn2"/>
    <dgm:cxn modelId="{B83547FF-7892-4C7F-A5ED-466716E081C7}" type="presParOf" srcId="{239C0341-A960-4234-BEB0-F525A648C7F0}" destId="{F1799D3D-5A8A-4A68-B8DE-2A1EABF6602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25AD8-6A24-4B54-9B2D-5560630C1823}"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endParaRPr lang="en-US"/>
        </a:p>
      </dgm:t>
    </dgm:pt>
    <dgm:pt modelId="{9C27A5BD-2637-4547-99F7-0C9B1546390A}">
      <dgm:prSet phldrT="[Text]"/>
      <dgm:spPr/>
      <dgm:t>
        <a:bodyPr/>
        <a:lstStyle/>
        <a:p>
          <a:r>
            <a:rPr lang="en-US" dirty="0" smtClean="0"/>
            <a:t>Data Quality</a:t>
          </a:r>
          <a:endParaRPr lang="en-US" dirty="0"/>
        </a:p>
      </dgm:t>
    </dgm:pt>
    <dgm:pt modelId="{332B7C6D-7F65-47FF-BF6E-05D35589D10C}" type="parTrans" cxnId="{03EFAAB4-B3AC-46A9-A34D-69F53B0DC97D}">
      <dgm:prSet/>
      <dgm:spPr/>
      <dgm:t>
        <a:bodyPr/>
        <a:lstStyle/>
        <a:p>
          <a:endParaRPr lang="en-US"/>
        </a:p>
      </dgm:t>
    </dgm:pt>
    <dgm:pt modelId="{3162B560-094E-4452-82BF-90EFB0AC13F0}" type="sibTrans" cxnId="{03EFAAB4-B3AC-46A9-A34D-69F53B0DC97D}">
      <dgm:prSet/>
      <dgm:spPr/>
      <dgm:t>
        <a:bodyPr/>
        <a:lstStyle/>
        <a:p>
          <a:endParaRPr lang="en-US"/>
        </a:p>
      </dgm:t>
    </dgm:pt>
    <dgm:pt modelId="{402B3B53-AA6E-4246-8EF7-520CE96A03D3}">
      <dgm:prSet phldrT="[Text]"/>
      <dgm:spPr/>
      <dgm:t>
        <a:bodyPr/>
        <a:lstStyle/>
        <a:p>
          <a:r>
            <a:rPr lang="en-US" dirty="0" smtClean="0"/>
            <a:t>Monthly Data Check</a:t>
          </a:r>
          <a:endParaRPr lang="en-US" dirty="0"/>
        </a:p>
      </dgm:t>
    </dgm:pt>
    <dgm:pt modelId="{4405612F-CF08-41E8-8248-C8EDBF61E859}" type="parTrans" cxnId="{CECB4441-6D56-4EAD-8C52-EC6B08757BAB}">
      <dgm:prSet/>
      <dgm:spPr/>
      <dgm:t>
        <a:bodyPr/>
        <a:lstStyle/>
        <a:p>
          <a:endParaRPr lang="en-US" dirty="0"/>
        </a:p>
      </dgm:t>
    </dgm:pt>
    <dgm:pt modelId="{5EDC6052-79BB-49A0-9ED4-E25FB12A1123}" type="sibTrans" cxnId="{CECB4441-6D56-4EAD-8C52-EC6B08757BAB}">
      <dgm:prSet/>
      <dgm:spPr/>
      <dgm:t>
        <a:bodyPr/>
        <a:lstStyle/>
        <a:p>
          <a:endParaRPr lang="en-US"/>
        </a:p>
      </dgm:t>
    </dgm:pt>
    <dgm:pt modelId="{28E2A2BA-B9A9-49D1-B5D1-F2E7280F63FF}">
      <dgm:prSet phldrT="[Text]"/>
      <dgm:spPr/>
      <dgm:t>
        <a:bodyPr/>
        <a:lstStyle/>
        <a:p>
          <a:r>
            <a:rPr lang="en-US" dirty="0" smtClean="0"/>
            <a:t>Data Review</a:t>
          </a:r>
          <a:endParaRPr lang="en-US" dirty="0"/>
        </a:p>
      </dgm:t>
    </dgm:pt>
    <dgm:pt modelId="{1E98BB7E-5D07-4A8F-B6EC-3A170B63864D}" type="parTrans" cxnId="{6E6680B7-9D99-4713-A893-95C7F691CC90}">
      <dgm:prSet/>
      <dgm:spPr/>
      <dgm:t>
        <a:bodyPr/>
        <a:lstStyle/>
        <a:p>
          <a:endParaRPr lang="en-US" dirty="0"/>
        </a:p>
      </dgm:t>
    </dgm:pt>
    <dgm:pt modelId="{401DF665-5FA2-4C07-8AAC-EE7A99034245}" type="sibTrans" cxnId="{6E6680B7-9D99-4713-A893-95C7F691CC90}">
      <dgm:prSet/>
      <dgm:spPr/>
      <dgm:t>
        <a:bodyPr/>
        <a:lstStyle/>
        <a:p>
          <a:endParaRPr lang="en-US"/>
        </a:p>
      </dgm:t>
    </dgm:pt>
    <dgm:pt modelId="{927ED798-423D-4A6C-91C9-C7A6E727B158}">
      <dgm:prSet phldrT="[Text]"/>
      <dgm:spPr/>
      <dgm:t>
        <a:bodyPr/>
        <a:lstStyle/>
        <a:p>
          <a:r>
            <a:rPr lang="en-US" dirty="0" smtClean="0"/>
            <a:t>Follow-Up T/TA</a:t>
          </a:r>
          <a:endParaRPr lang="en-US" dirty="0"/>
        </a:p>
      </dgm:t>
    </dgm:pt>
    <dgm:pt modelId="{AC17C4BB-F221-470A-A1ED-5319F920E297}" type="parTrans" cxnId="{BF5464F9-3F54-44E0-89D6-2C56FB52EDBB}">
      <dgm:prSet/>
      <dgm:spPr/>
      <dgm:t>
        <a:bodyPr/>
        <a:lstStyle/>
        <a:p>
          <a:endParaRPr lang="en-US" dirty="0"/>
        </a:p>
      </dgm:t>
    </dgm:pt>
    <dgm:pt modelId="{0D699DDB-B300-4E48-AB94-19C5F8C5FD5D}" type="sibTrans" cxnId="{BF5464F9-3F54-44E0-89D6-2C56FB52EDBB}">
      <dgm:prSet/>
      <dgm:spPr/>
      <dgm:t>
        <a:bodyPr/>
        <a:lstStyle/>
        <a:p>
          <a:endParaRPr lang="en-US"/>
        </a:p>
      </dgm:t>
    </dgm:pt>
    <dgm:pt modelId="{D6204DB7-7476-47B7-B4C4-ABF32FCDBD95}" type="pres">
      <dgm:prSet presAssocID="{73125AD8-6A24-4B54-9B2D-5560630C1823}" presName="cycle" presStyleCnt="0">
        <dgm:presLayoutVars>
          <dgm:chMax val="1"/>
          <dgm:dir/>
          <dgm:animLvl val="ctr"/>
          <dgm:resizeHandles val="exact"/>
        </dgm:presLayoutVars>
      </dgm:prSet>
      <dgm:spPr/>
      <dgm:t>
        <a:bodyPr/>
        <a:lstStyle/>
        <a:p>
          <a:endParaRPr lang="en-US"/>
        </a:p>
      </dgm:t>
    </dgm:pt>
    <dgm:pt modelId="{21B8E31A-800A-4F3B-A2E1-5CD287C889C5}" type="pres">
      <dgm:prSet presAssocID="{9C27A5BD-2637-4547-99F7-0C9B1546390A}" presName="centerShape" presStyleLbl="node0" presStyleIdx="0" presStyleCnt="1"/>
      <dgm:spPr/>
      <dgm:t>
        <a:bodyPr/>
        <a:lstStyle/>
        <a:p>
          <a:endParaRPr lang="en-US"/>
        </a:p>
      </dgm:t>
    </dgm:pt>
    <dgm:pt modelId="{A1DC3D53-A8DC-4A0A-B63A-3C191D47515D}" type="pres">
      <dgm:prSet presAssocID="{4405612F-CF08-41E8-8248-C8EDBF61E859}" presName="parTrans" presStyleLbl="bgSibTrans2D1" presStyleIdx="0" presStyleCnt="3"/>
      <dgm:spPr/>
      <dgm:t>
        <a:bodyPr/>
        <a:lstStyle/>
        <a:p>
          <a:endParaRPr lang="en-US"/>
        </a:p>
      </dgm:t>
    </dgm:pt>
    <dgm:pt modelId="{F0748ECA-AB72-42E6-8B13-146C7F47D2DD}" type="pres">
      <dgm:prSet presAssocID="{402B3B53-AA6E-4246-8EF7-520CE96A03D3}" presName="node" presStyleLbl="node1" presStyleIdx="0" presStyleCnt="3">
        <dgm:presLayoutVars>
          <dgm:bulletEnabled val="1"/>
        </dgm:presLayoutVars>
      </dgm:prSet>
      <dgm:spPr/>
      <dgm:t>
        <a:bodyPr/>
        <a:lstStyle/>
        <a:p>
          <a:endParaRPr lang="en-US"/>
        </a:p>
      </dgm:t>
    </dgm:pt>
    <dgm:pt modelId="{6D303000-E97C-43B5-B344-EED365574C3A}" type="pres">
      <dgm:prSet presAssocID="{1E98BB7E-5D07-4A8F-B6EC-3A170B63864D}" presName="parTrans" presStyleLbl="bgSibTrans2D1" presStyleIdx="1" presStyleCnt="3"/>
      <dgm:spPr/>
      <dgm:t>
        <a:bodyPr/>
        <a:lstStyle/>
        <a:p>
          <a:endParaRPr lang="en-US"/>
        </a:p>
      </dgm:t>
    </dgm:pt>
    <dgm:pt modelId="{A9A91CBF-88A2-4A4E-B019-E75325D9DB22}" type="pres">
      <dgm:prSet presAssocID="{28E2A2BA-B9A9-49D1-B5D1-F2E7280F63FF}" presName="node" presStyleLbl="node1" presStyleIdx="1" presStyleCnt="3">
        <dgm:presLayoutVars>
          <dgm:bulletEnabled val="1"/>
        </dgm:presLayoutVars>
      </dgm:prSet>
      <dgm:spPr/>
      <dgm:t>
        <a:bodyPr/>
        <a:lstStyle/>
        <a:p>
          <a:endParaRPr lang="en-US"/>
        </a:p>
      </dgm:t>
    </dgm:pt>
    <dgm:pt modelId="{BC82B34D-759A-43C8-8551-847C2F15E035}" type="pres">
      <dgm:prSet presAssocID="{AC17C4BB-F221-470A-A1ED-5319F920E297}" presName="parTrans" presStyleLbl="bgSibTrans2D1" presStyleIdx="2" presStyleCnt="3"/>
      <dgm:spPr/>
      <dgm:t>
        <a:bodyPr/>
        <a:lstStyle/>
        <a:p>
          <a:endParaRPr lang="en-US"/>
        </a:p>
      </dgm:t>
    </dgm:pt>
    <dgm:pt modelId="{300071D8-55CC-4C46-AB0C-2970FDD693E3}" type="pres">
      <dgm:prSet presAssocID="{927ED798-423D-4A6C-91C9-C7A6E727B158}" presName="node" presStyleLbl="node1" presStyleIdx="2" presStyleCnt="3">
        <dgm:presLayoutVars>
          <dgm:bulletEnabled val="1"/>
        </dgm:presLayoutVars>
      </dgm:prSet>
      <dgm:spPr/>
      <dgm:t>
        <a:bodyPr/>
        <a:lstStyle/>
        <a:p>
          <a:endParaRPr lang="en-US"/>
        </a:p>
      </dgm:t>
    </dgm:pt>
  </dgm:ptLst>
  <dgm:cxnLst>
    <dgm:cxn modelId="{03EFAAB4-B3AC-46A9-A34D-69F53B0DC97D}" srcId="{73125AD8-6A24-4B54-9B2D-5560630C1823}" destId="{9C27A5BD-2637-4547-99F7-0C9B1546390A}" srcOrd="0" destOrd="0" parTransId="{332B7C6D-7F65-47FF-BF6E-05D35589D10C}" sibTransId="{3162B560-094E-4452-82BF-90EFB0AC13F0}"/>
    <dgm:cxn modelId="{6E6680B7-9D99-4713-A893-95C7F691CC90}" srcId="{9C27A5BD-2637-4547-99F7-0C9B1546390A}" destId="{28E2A2BA-B9A9-49D1-B5D1-F2E7280F63FF}" srcOrd="1" destOrd="0" parTransId="{1E98BB7E-5D07-4A8F-B6EC-3A170B63864D}" sibTransId="{401DF665-5FA2-4C07-8AAC-EE7A99034245}"/>
    <dgm:cxn modelId="{7C975625-89D8-433F-A6D1-335EDD5843E7}" type="presOf" srcId="{927ED798-423D-4A6C-91C9-C7A6E727B158}" destId="{300071D8-55CC-4C46-AB0C-2970FDD693E3}" srcOrd="0" destOrd="0" presId="urn:microsoft.com/office/officeart/2005/8/layout/radial4"/>
    <dgm:cxn modelId="{B1446451-F3ED-4146-BCEB-4F6D18A44606}" type="presOf" srcId="{4405612F-CF08-41E8-8248-C8EDBF61E859}" destId="{A1DC3D53-A8DC-4A0A-B63A-3C191D47515D}" srcOrd="0" destOrd="0" presId="urn:microsoft.com/office/officeart/2005/8/layout/radial4"/>
    <dgm:cxn modelId="{21BCB13A-F602-426E-9C3F-C8173F62B2F7}" type="presOf" srcId="{9C27A5BD-2637-4547-99F7-0C9B1546390A}" destId="{21B8E31A-800A-4F3B-A2E1-5CD287C889C5}" srcOrd="0" destOrd="0" presId="urn:microsoft.com/office/officeart/2005/8/layout/radial4"/>
    <dgm:cxn modelId="{A941978E-93CE-4DE0-8E5C-B293DC51DBC1}" type="presOf" srcId="{402B3B53-AA6E-4246-8EF7-520CE96A03D3}" destId="{F0748ECA-AB72-42E6-8B13-146C7F47D2DD}" srcOrd="0" destOrd="0" presId="urn:microsoft.com/office/officeart/2005/8/layout/radial4"/>
    <dgm:cxn modelId="{BF5464F9-3F54-44E0-89D6-2C56FB52EDBB}" srcId="{9C27A5BD-2637-4547-99F7-0C9B1546390A}" destId="{927ED798-423D-4A6C-91C9-C7A6E727B158}" srcOrd="2" destOrd="0" parTransId="{AC17C4BB-F221-470A-A1ED-5319F920E297}" sibTransId="{0D699DDB-B300-4E48-AB94-19C5F8C5FD5D}"/>
    <dgm:cxn modelId="{60067B28-BCB2-47EF-9F7E-061CDF01365A}" type="presOf" srcId="{73125AD8-6A24-4B54-9B2D-5560630C1823}" destId="{D6204DB7-7476-47B7-B4C4-ABF32FCDBD95}" srcOrd="0" destOrd="0" presId="urn:microsoft.com/office/officeart/2005/8/layout/radial4"/>
    <dgm:cxn modelId="{CECB4441-6D56-4EAD-8C52-EC6B08757BAB}" srcId="{9C27A5BD-2637-4547-99F7-0C9B1546390A}" destId="{402B3B53-AA6E-4246-8EF7-520CE96A03D3}" srcOrd="0" destOrd="0" parTransId="{4405612F-CF08-41E8-8248-C8EDBF61E859}" sibTransId="{5EDC6052-79BB-49A0-9ED4-E25FB12A1123}"/>
    <dgm:cxn modelId="{67DEA038-1717-4986-A24C-BF648B3A78C3}" type="presOf" srcId="{1E98BB7E-5D07-4A8F-B6EC-3A170B63864D}" destId="{6D303000-E97C-43B5-B344-EED365574C3A}" srcOrd="0" destOrd="0" presId="urn:microsoft.com/office/officeart/2005/8/layout/radial4"/>
    <dgm:cxn modelId="{AA02FAE5-1AD8-41D7-92C5-C5DA23B25E78}" type="presOf" srcId="{AC17C4BB-F221-470A-A1ED-5319F920E297}" destId="{BC82B34D-759A-43C8-8551-847C2F15E035}" srcOrd="0" destOrd="0" presId="urn:microsoft.com/office/officeart/2005/8/layout/radial4"/>
    <dgm:cxn modelId="{9189E970-F450-4022-9A00-2DA2FA592071}" type="presOf" srcId="{28E2A2BA-B9A9-49D1-B5D1-F2E7280F63FF}" destId="{A9A91CBF-88A2-4A4E-B019-E75325D9DB22}" srcOrd="0" destOrd="0" presId="urn:microsoft.com/office/officeart/2005/8/layout/radial4"/>
    <dgm:cxn modelId="{034ACE5E-4670-47F1-86B7-E4D8D52C5CDC}" type="presParOf" srcId="{D6204DB7-7476-47B7-B4C4-ABF32FCDBD95}" destId="{21B8E31A-800A-4F3B-A2E1-5CD287C889C5}" srcOrd="0" destOrd="0" presId="urn:microsoft.com/office/officeart/2005/8/layout/radial4"/>
    <dgm:cxn modelId="{D227D31C-EB08-44F3-A6FE-1C43B518DF69}" type="presParOf" srcId="{D6204DB7-7476-47B7-B4C4-ABF32FCDBD95}" destId="{A1DC3D53-A8DC-4A0A-B63A-3C191D47515D}" srcOrd="1" destOrd="0" presId="urn:microsoft.com/office/officeart/2005/8/layout/radial4"/>
    <dgm:cxn modelId="{D2419C99-751D-4B2D-824B-1EEB56517245}" type="presParOf" srcId="{D6204DB7-7476-47B7-B4C4-ABF32FCDBD95}" destId="{F0748ECA-AB72-42E6-8B13-146C7F47D2DD}" srcOrd="2" destOrd="0" presId="urn:microsoft.com/office/officeart/2005/8/layout/radial4"/>
    <dgm:cxn modelId="{B4A9761D-BC91-495B-BE59-1877C3451C67}" type="presParOf" srcId="{D6204DB7-7476-47B7-B4C4-ABF32FCDBD95}" destId="{6D303000-E97C-43B5-B344-EED365574C3A}" srcOrd="3" destOrd="0" presId="urn:microsoft.com/office/officeart/2005/8/layout/radial4"/>
    <dgm:cxn modelId="{06242C04-87B9-405D-B9AC-14A8D5BB7E77}" type="presParOf" srcId="{D6204DB7-7476-47B7-B4C4-ABF32FCDBD95}" destId="{A9A91CBF-88A2-4A4E-B019-E75325D9DB22}" srcOrd="4" destOrd="0" presId="urn:microsoft.com/office/officeart/2005/8/layout/radial4"/>
    <dgm:cxn modelId="{1DDCAD28-289D-4530-A5C5-5B3E9DCAFDC5}" type="presParOf" srcId="{D6204DB7-7476-47B7-B4C4-ABF32FCDBD95}" destId="{BC82B34D-759A-43C8-8551-847C2F15E035}" srcOrd="5" destOrd="0" presId="urn:microsoft.com/office/officeart/2005/8/layout/radial4"/>
    <dgm:cxn modelId="{48E9677E-D659-4407-BA20-692AFCCA218A}" type="presParOf" srcId="{D6204DB7-7476-47B7-B4C4-ABF32FCDBD95}" destId="{300071D8-55CC-4C46-AB0C-2970FDD693E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A92D2-3D99-4BFC-A2F8-55A3C5CEA9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33E8860-15A8-4851-9E67-8789F8BB0E45}">
      <dgm:prSet phldrT="[Text]" custT="1"/>
      <dgm:spPr/>
      <dgm:t>
        <a:bodyPr/>
        <a:lstStyle/>
        <a:p>
          <a:r>
            <a:rPr lang="en-US" sz="1600" b="1" dirty="0" smtClean="0"/>
            <a:t>1</a:t>
          </a:r>
          <a:endParaRPr lang="en-US" sz="1600" b="1" dirty="0"/>
        </a:p>
      </dgm:t>
    </dgm:pt>
    <dgm:pt modelId="{970A8512-AD77-43BC-90D9-B52719C72D2B}" type="parTrans" cxnId="{1A1DB087-8C01-4673-A4CF-957195A730E3}">
      <dgm:prSet/>
      <dgm:spPr/>
      <dgm:t>
        <a:bodyPr/>
        <a:lstStyle/>
        <a:p>
          <a:endParaRPr lang="en-US"/>
        </a:p>
      </dgm:t>
    </dgm:pt>
    <dgm:pt modelId="{26BC2B74-4149-4F94-B81F-5C2F06DAF996}" type="sibTrans" cxnId="{1A1DB087-8C01-4673-A4CF-957195A730E3}">
      <dgm:prSet/>
      <dgm:spPr/>
      <dgm:t>
        <a:bodyPr/>
        <a:lstStyle/>
        <a:p>
          <a:endParaRPr lang="en-US"/>
        </a:p>
      </dgm:t>
    </dgm:pt>
    <dgm:pt modelId="{B437E2AD-7FBD-4D90-97EA-ACF5DE5C5BD3}">
      <dgm:prSet phldrT="[Text]"/>
      <dgm:spPr/>
      <dgm:t>
        <a:bodyPr/>
        <a:lstStyle/>
        <a:p>
          <a:r>
            <a:rPr lang="en-US" dirty="0" smtClean="0"/>
            <a:t>Child does </a:t>
          </a:r>
          <a:r>
            <a:rPr lang="en-US" b="1" dirty="0" smtClean="0"/>
            <a:t>not yet</a:t>
          </a:r>
          <a:r>
            <a:rPr lang="en-US" dirty="0" smtClean="0"/>
            <a:t> show functioning expected of a child his or her age in any situation.</a:t>
          </a:r>
          <a:endParaRPr lang="en-US" dirty="0"/>
        </a:p>
      </dgm:t>
    </dgm:pt>
    <dgm:pt modelId="{96837A60-1678-4765-9705-F04E1E3948FD}" type="parTrans" cxnId="{BDA228D3-0C04-4733-A69F-B61CD49B2046}">
      <dgm:prSet/>
      <dgm:spPr/>
      <dgm:t>
        <a:bodyPr/>
        <a:lstStyle/>
        <a:p>
          <a:endParaRPr lang="en-US"/>
        </a:p>
      </dgm:t>
    </dgm:pt>
    <dgm:pt modelId="{882098FE-1546-497C-9019-FCB450E6288B}" type="sibTrans" cxnId="{BDA228D3-0C04-4733-A69F-B61CD49B2046}">
      <dgm:prSet/>
      <dgm:spPr/>
      <dgm:t>
        <a:bodyPr/>
        <a:lstStyle/>
        <a:p>
          <a:endParaRPr lang="en-US"/>
        </a:p>
      </dgm:t>
    </dgm:pt>
    <dgm:pt modelId="{5BB4E7B4-EE35-4F4D-876F-DD9721C042EB}">
      <dgm:prSet phldrT="[Text]" custT="1"/>
      <dgm:spPr/>
      <dgm:t>
        <a:bodyPr/>
        <a:lstStyle/>
        <a:p>
          <a:r>
            <a:rPr lang="en-US" sz="1600" b="1" dirty="0" smtClean="0"/>
            <a:t>6</a:t>
          </a:r>
          <a:endParaRPr lang="en-US" sz="1600" b="1" dirty="0"/>
        </a:p>
      </dgm:t>
    </dgm:pt>
    <dgm:pt modelId="{0F097DFB-B274-4473-A780-8AAEA6A0614B}" type="parTrans" cxnId="{619E7A53-76BB-4C5F-B35B-2CBCFE50BBAE}">
      <dgm:prSet/>
      <dgm:spPr/>
      <dgm:t>
        <a:bodyPr/>
        <a:lstStyle/>
        <a:p>
          <a:endParaRPr lang="en-US"/>
        </a:p>
      </dgm:t>
    </dgm:pt>
    <dgm:pt modelId="{374E182B-1337-425B-9AD8-427481900BB5}" type="sibTrans" cxnId="{619E7A53-76BB-4C5F-B35B-2CBCFE50BBAE}">
      <dgm:prSet/>
      <dgm:spPr/>
      <dgm:t>
        <a:bodyPr/>
        <a:lstStyle/>
        <a:p>
          <a:endParaRPr lang="en-US"/>
        </a:p>
      </dgm:t>
    </dgm:pt>
    <dgm:pt modelId="{DA06119C-E740-46C6-9A89-E29D8C402AC9}">
      <dgm:prSet phldrT="[Text]"/>
      <dgm:spPr/>
      <dgm:t>
        <a:bodyPr/>
        <a:lstStyle/>
        <a:p>
          <a:r>
            <a:rPr lang="en-US" dirty="0" smtClean="0"/>
            <a:t>Child’s functioning generally is considered </a:t>
          </a:r>
          <a:r>
            <a:rPr lang="en-US" b="1" dirty="0" smtClean="0"/>
            <a:t>appropriate</a:t>
          </a:r>
          <a:r>
            <a:rPr lang="en-US" dirty="0" smtClean="0"/>
            <a:t> for his or her age but there are </a:t>
          </a:r>
          <a:r>
            <a:rPr lang="en-US" b="1" dirty="0" smtClean="0"/>
            <a:t>some significant concerns</a:t>
          </a:r>
          <a:r>
            <a:rPr lang="en-US" dirty="0" smtClean="0"/>
            <a:t> about the child’s functioning in this outcome area.  These concerns are substantial enough to suggest monitoring or possible additional support.</a:t>
          </a:r>
          <a:endParaRPr lang="en-US" dirty="0"/>
        </a:p>
      </dgm:t>
    </dgm:pt>
    <dgm:pt modelId="{AFD7E755-28FC-43B6-838D-FC90C358E9ED}" type="parTrans" cxnId="{DDCB626B-AB2A-4BAA-AF04-2AFBE79688D5}">
      <dgm:prSet/>
      <dgm:spPr/>
      <dgm:t>
        <a:bodyPr/>
        <a:lstStyle/>
        <a:p>
          <a:endParaRPr lang="en-US"/>
        </a:p>
      </dgm:t>
    </dgm:pt>
    <dgm:pt modelId="{4B73899C-D63F-451B-8CB6-B116F5BE47DD}" type="sibTrans" cxnId="{DDCB626B-AB2A-4BAA-AF04-2AFBE79688D5}">
      <dgm:prSet/>
      <dgm:spPr/>
      <dgm:t>
        <a:bodyPr/>
        <a:lstStyle/>
        <a:p>
          <a:endParaRPr lang="en-US"/>
        </a:p>
      </dgm:t>
    </dgm:pt>
    <dgm:pt modelId="{B28EAB5B-6D32-43A9-A688-6B6E9EDD25BA}">
      <dgm:prSet phldrT="[Text]" custT="1"/>
      <dgm:spPr/>
      <dgm:t>
        <a:bodyPr/>
        <a:lstStyle/>
        <a:p>
          <a:r>
            <a:rPr lang="en-US" sz="1600" b="1" dirty="0" smtClean="0"/>
            <a:t>7</a:t>
          </a:r>
          <a:endParaRPr lang="en-US" sz="1600" b="1" dirty="0"/>
        </a:p>
      </dgm:t>
    </dgm:pt>
    <dgm:pt modelId="{4F7D8E69-C707-40F6-B842-A75EC316D8D0}" type="parTrans" cxnId="{EBFA5EE4-730E-4F00-8E39-18AD3018EEAF}">
      <dgm:prSet/>
      <dgm:spPr/>
      <dgm:t>
        <a:bodyPr/>
        <a:lstStyle/>
        <a:p>
          <a:endParaRPr lang="en-US"/>
        </a:p>
      </dgm:t>
    </dgm:pt>
    <dgm:pt modelId="{A91E9A3F-91DF-4E1C-B79E-84E8C7FA8FB1}" type="sibTrans" cxnId="{EBFA5EE4-730E-4F00-8E39-18AD3018EEAF}">
      <dgm:prSet/>
      <dgm:spPr/>
      <dgm:t>
        <a:bodyPr/>
        <a:lstStyle/>
        <a:p>
          <a:endParaRPr lang="en-US"/>
        </a:p>
      </dgm:t>
    </dgm:pt>
    <dgm:pt modelId="{1F4911E6-960C-46C8-B81E-A30AEEA9AEB0}">
      <dgm:prSet phldrT="[Text]"/>
      <dgm:spPr/>
      <dgm:t>
        <a:bodyPr/>
        <a:lstStyle/>
        <a:p>
          <a:r>
            <a:rPr lang="en-US" dirty="0" smtClean="0"/>
            <a:t>Child shows functioning expected for his or her age in </a:t>
          </a:r>
          <a:r>
            <a:rPr lang="en-US" b="1" dirty="0" smtClean="0"/>
            <a:t>all or almost all</a:t>
          </a:r>
          <a:r>
            <a:rPr lang="en-US" dirty="0" smtClean="0"/>
            <a:t> </a:t>
          </a:r>
          <a:r>
            <a:rPr lang="en-US" b="1" dirty="0" smtClean="0"/>
            <a:t>everyday situations</a:t>
          </a:r>
          <a:r>
            <a:rPr lang="en-US" dirty="0" smtClean="0"/>
            <a:t> that are part of the child’s life.  Functioning is considered </a:t>
          </a:r>
          <a:r>
            <a:rPr lang="en-US" b="1" dirty="0" smtClean="0"/>
            <a:t>appropriate</a:t>
          </a:r>
          <a:r>
            <a:rPr lang="en-US" dirty="0" smtClean="0"/>
            <a:t> for his or her age.</a:t>
          </a:r>
          <a:endParaRPr lang="en-US" dirty="0"/>
        </a:p>
      </dgm:t>
    </dgm:pt>
    <dgm:pt modelId="{0FDF27EE-77DD-48EF-923D-47D5509396D7}" type="parTrans" cxnId="{08ACBCC0-145E-4A3B-A9EC-3BB70FAEE0B6}">
      <dgm:prSet/>
      <dgm:spPr/>
      <dgm:t>
        <a:bodyPr/>
        <a:lstStyle/>
        <a:p>
          <a:endParaRPr lang="en-US"/>
        </a:p>
      </dgm:t>
    </dgm:pt>
    <dgm:pt modelId="{0770A1A4-56A1-4FE4-AC64-48893FFB2C01}" type="sibTrans" cxnId="{08ACBCC0-145E-4A3B-A9EC-3BB70FAEE0B6}">
      <dgm:prSet/>
      <dgm:spPr/>
      <dgm:t>
        <a:bodyPr/>
        <a:lstStyle/>
        <a:p>
          <a:endParaRPr lang="en-US"/>
        </a:p>
      </dgm:t>
    </dgm:pt>
    <dgm:pt modelId="{E9793482-629F-4C6F-A5F1-DDDAE3E75053}">
      <dgm:prSet phldrT="[Text]" phldr="1"/>
      <dgm:spPr/>
      <dgm:t>
        <a:bodyPr/>
        <a:lstStyle/>
        <a:p>
          <a:endParaRPr lang="en-US" dirty="0"/>
        </a:p>
      </dgm:t>
    </dgm:pt>
    <dgm:pt modelId="{84605279-D259-4A12-98AF-FCBAAF5286A8}" type="parTrans" cxnId="{51D0E1E5-8073-4FDC-B709-45C48292B310}">
      <dgm:prSet/>
      <dgm:spPr/>
      <dgm:t>
        <a:bodyPr/>
        <a:lstStyle/>
        <a:p>
          <a:endParaRPr lang="en-US"/>
        </a:p>
      </dgm:t>
    </dgm:pt>
    <dgm:pt modelId="{739D11BD-CE39-4512-864A-32EC26A6A90D}" type="sibTrans" cxnId="{51D0E1E5-8073-4FDC-B709-45C48292B310}">
      <dgm:prSet/>
      <dgm:spPr/>
      <dgm:t>
        <a:bodyPr/>
        <a:lstStyle/>
        <a:p>
          <a:endParaRPr lang="en-US"/>
        </a:p>
      </dgm:t>
    </dgm:pt>
    <dgm:pt modelId="{8FED10EF-3100-49B2-9BD2-0157FBB60375}">
      <dgm:prSet custT="1"/>
      <dgm:spPr/>
      <dgm:t>
        <a:bodyPr/>
        <a:lstStyle/>
        <a:p>
          <a:r>
            <a:rPr lang="en-US" sz="1600" b="1" dirty="0" smtClean="0"/>
            <a:t>2</a:t>
          </a:r>
          <a:endParaRPr lang="en-US" sz="1600" b="1" dirty="0"/>
        </a:p>
      </dgm:t>
    </dgm:pt>
    <dgm:pt modelId="{01A3E0BE-776E-4083-84D4-E6A02798645B}" type="parTrans" cxnId="{72624088-4BCC-419A-BC45-C9C594AC1DA3}">
      <dgm:prSet/>
      <dgm:spPr/>
      <dgm:t>
        <a:bodyPr/>
        <a:lstStyle/>
        <a:p>
          <a:endParaRPr lang="en-US"/>
        </a:p>
      </dgm:t>
    </dgm:pt>
    <dgm:pt modelId="{372AC0D9-1406-4541-BABA-8FCC426C5E04}" type="sibTrans" cxnId="{72624088-4BCC-419A-BC45-C9C594AC1DA3}">
      <dgm:prSet/>
      <dgm:spPr/>
      <dgm:t>
        <a:bodyPr/>
        <a:lstStyle/>
        <a:p>
          <a:endParaRPr lang="en-US"/>
        </a:p>
      </dgm:t>
    </dgm:pt>
    <dgm:pt modelId="{8D2D34C2-4E65-4EB3-ABBE-CC84EF479A36}">
      <dgm:prSet custT="1"/>
      <dgm:spPr/>
      <dgm:t>
        <a:bodyPr/>
        <a:lstStyle/>
        <a:p>
          <a:r>
            <a:rPr lang="en-US" sz="1600" b="1" dirty="0" smtClean="0"/>
            <a:t>3</a:t>
          </a:r>
          <a:endParaRPr lang="en-US" sz="1600" b="1" dirty="0"/>
        </a:p>
      </dgm:t>
    </dgm:pt>
    <dgm:pt modelId="{FBC4F97A-7A4F-41AB-BA62-294DD86B801B}" type="parTrans" cxnId="{2E26BCAA-09D7-4F94-937E-83EBA725DE83}">
      <dgm:prSet/>
      <dgm:spPr/>
      <dgm:t>
        <a:bodyPr/>
        <a:lstStyle/>
        <a:p>
          <a:endParaRPr lang="en-US"/>
        </a:p>
      </dgm:t>
    </dgm:pt>
    <dgm:pt modelId="{FA5D2046-D997-479F-9E01-50FBAD3BCBC4}" type="sibTrans" cxnId="{2E26BCAA-09D7-4F94-937E-83EBA725DE83}">
      <dgm:prSet/>
      <dgm:spPr/>
      <dgm:t>
        <a:bodyPr/>
        <a:lstStyle/>
        <a:p>
          <a:endParaRPr lang="en-US"/>
        </a:p>
      </dgm:t>
    </dgm:pt>
    <dgm:pt modelId="{8660F817-1527-48A2-ACB0-D549A3AC3ABD}">
      <dgm:prSet custT="1"/>
      <dgm:spPr/>
      <dgm:t>
        <a:bodyPr/>
        <a:lstStyle/>
        <a:p>
          <a:r>
            <a:rPr lang="en-US" sz="1600" b="1" dirty="0" smtClean="0"/>
            <a:t>4</a:t>
          </a:r>
          <a:endParaRPr lang="en-US" sz="1600" b="1" dirty="0"/>
        </a:p>
      </dgm:t>
    </dgm:pt>
    <dgm:pt modelId="{8F865B0F-0285-4A15-A6B7-2AFAD6458449}" type="parTrans" cxnId="{381B01B7-952F-4E7F-BFC6-D722E35B1DE8}">
      <dgm:prSet/>
      <dgm:spPr/>
      <dgm:t>
        <a:bodyPr/>
        <a:lstStyle/>
        <a:p>
          <a:endParaRPr lang="en-US"/>
        </a:p>
      </dgm:t>
    </dgm:pt>
    <dgm:pt modelId="{A9E9B6C4-8D59-49B3-A3FE-074EF2A0779E}" type="sibTrans" cxnId="{381B01B7-952F-4E7F-BFC6-D722E35B1DE8}">
      <dgm:prSet/>
      <dgm:spPr/>
      <dgm:t>
        <a:bodyPr/>
        <a:lstStyle/>
        <a:p>
          <a:endParaRPr lang="en-US"/>
        </a:p>
      </dgm:t>
    </dgm:pt>
    <dgm:pt modelId="{88F7DBBB-5DEC-4844-AB94-F95C270ABF3E}">
      <dgm:prSet custT="1"/>
      <dgm:spPr/>
      <dgm:t>
        <a:bodyPr/>
        <a:lstStyle/>
        <a:p>
          <a:r>
            <a:rPr lang="en-US" sz="1600" b="1" dirty="0" smtClean="0"/>
            <a:t>5</a:t>
          </a:r>
          <a:endParaRPr lang="en-US" sz="1600" b="1" dirty="0"/>
        </a:p>
      </dgm:t>
    </dgm:pt>
    <dgm:pt modelId="{A3EC34FE-85DF-4744-970F-CF389AFFBFBA}" type="parTrans" cxnId="{3E7B6D0B-85B0-4A7C-9824-FA30D82FD224}">
      <dgm:prSet/>
      <dgm:spPr/>
      <dgm:t>
        <a:bodyPr/>
        <a:lstStyle/>
        <a:p>
          <a:endParaRPr lang="en-US"/>
        </a:p>
      </dgm:t>
    </dgm:pt>
    <dgm:pt modelId="{E6EE5DC3-C509-4BD3-B788-DF9F55204BA5}" type="sibTrans" cxnId="{3E7B6D0B-85B0-4A7C-9824-FA30D82FD224}">
      <dgm:prSet/>
      <dgm:spPr/>
      <dgm:t>
        <a:bodyPr/>
        <a:lstStyle/>
        <a:p>
          <a:endParaRPr lang="en-US"/>
        </a:p>
      </dgm:t>
    </dgm:pt>
    <dgm:pt modelId="{F0ABF924-283D-4ECE-B1BF-950DDC713BD8}">
      <dgm:prSet/>
      <dgm:spPr/>
      <dgm:t>
        <a:bodyPr/>
        <a:lstStyle/>
        <a:p>
          <a:r>
            <a:rPr lang="en-US" dirty="0" smtClean="0"/>
            <a:t>No one has any concerns about the child’s functioning in this outcome area.</a:t>
          </a:r>
          <a:endParaRPr lang="en-US" dirty="0"/>
        </a:p>
      </dgm:t>
    </dgm:pt>
    <dgm:pt modelId="{32B3077B-8B07-404A-9E31-6CA3B63CDF62}" type="parTrans" cxnId="{33297DEC-5074-44A1-817F-9CA8A857449F}">
      <dgm:prSet/>
      <dgm:spPr/>
      <dgm:t>
        <a:bodyPr/>
        <a:lstStyle/>
        <a:p>
          <a:endParaRPr lang="en-US"/>
        </a:p>
      </dgm:t>
    </dgm:pt>
    <dgm:pt modelId="{3F749235-062E-4F86-A842-14257837E58D}" type="sibTrans" cxnId="{33297DEC-5074-44A1-817F-9CA8A857449F}">
      <dgm:prSet/>
      <dgm:spPr/>
      <dgm:t>
        <a:bodyPr/>
        <a:lstStyle/>
        <a:p>
          <a:endParaRPr lang="en-US"/>
        </a:p>
      </dgm:t>
    </dgm:pt>
    <dgm:pt modelId="{E112D2B5-9FD3-415E-BFDF-735CC1594C43}">
      <dgm:prSet/>
      <dgm:spPr/>
      <dgm:t>
        <a:bodyPr/>
        <a:lstStyle/>
        <a:p>
          <a:r>
            <a:rPr lang="en-US" dirty="0" smtClean="0"/>
            <a:t>Although age-appropriate, the child’s functioning may border on not keeping pace with age expectations.</a:t>
          </a:r>
          <a:endParaRPr lang="en-US" dirty="0"/>
        </a:p>
      </dgm:t>
    </dgm:pt>
    <dgm:pt modelId="{A268B74C-2559-48F8-A887-37CF6D90E315}" type="parTrans" cxnId="{EEEFE8C5-E4E7-456A-A3D4-52F73F207E38}">
      <dgm:prSet/>
      <dgm:spPr/>
      <dgm:t>
        <a:bodyPr/>
        <a:lstStyle/>
        <a:p>
          <a:endParaRPr lang="en-US"/>
        </a:p>
      </dgm:t>
    </dgm:pt>
    <dgm:pt modelId="{D3670B33-5CF8-4E63-8D2B-0770D5782B01}" type="sibTrans" cxnId="{EEEFE8C5-E4E7-456A-A3D4-52F73F207E38}">
      <dgm:prSet/>
      <dgm:spPr/>
      <dgm:t>
        <a:bodyPr/>
        <a:lstStyle/>
        <a:p>
          <a:endParaRPr lang="en-US"/>
        </a:p>
      </dgm:t>
    </dgm:pt>
    <dgm:pt modelId="{5B809E1F-3810-472B-B623-C90B7783A7CB}">
      <dgm:prSet/>
      <dgm:spPr/>
      <dgm:t>
        <a:bodyPr/>
        <a:lstStyle/>
        <a:p>
          <a:r>
            <a:rPr lang="en-US" dirty="0" smtClean="0"/>
            <a:t>Child’s functioning does </a:t>
          </a:r>
          <a:r>
            <a:rPr lang="en-US" b="1" dirty="0" smtClean="0"/>
            <a:t>not yet include immediate foundational skills</a:t>
          </a:r>
          <a:r>
            <a:rPr lang="en-US" dirty="0" smtClean="0"/>
            <a:t> upon which to build age-appropriate functioning.</a:t>
          </a:r>
          <a:endParaRPr lang="en-US" dirty="0"/>
        </a:p>
      </dgm:t>
    </dgm:pt>
    <dgm:pt modelId="{CB3D094F-EA23-49B5-9AB7-41199DDF6A7F}" type="parTrans" cxnId="{866BDA02-179B-49C4-8BBE-BBC2D3912945}">
      <dgm:prSet/>
      <dgm:spPr/>
      <dgm:t>
        <a:bodyPr/>
        <a:lstStyle/>
        <a:p>
          <a:endParaRPr lang="en-US"/>
        </a:p>
      </dgm:t>
    </dgm:pt>
    <dgm:pt modelId="{F7661F29-B5D2-4C74-BEAF-560869445BC4}" type="sibTrans" cxnId="{866BDA02-179B-49C4-8BBE-BBC2D3912945}">
      <dgm:prSet/>
      <dgm:spPr/>
      <dgm:t>
        <a:bodyPr/>
        <a:lstStyle/>
        <a:p>
          <a:endParaRPr lang="en-US"/>
        </a:p>
      </dgm:t>
    </dgm:pt>
    <dgm:pt modelId="{20B96FAB-01A4-43E1-B5BD-E23F1A5919C0}">
      <dgm:prSet/>
      <dgm:spPr/>
      <dgm:t>
        <a:bodyPr/>
        <a:lstStyle/>
        <a:p>
          <a:r>
            <a:rPr lang="en-US" dirty="0" smtClean="0"/>
            <a:t>Child functioning reflects skills that developmentally come before immediate foundational skills.</a:t>
          </a:r>
          <a:endParaRPr lang="en-US" dirty="0"/>
        </a:p>
      </dgm:t>
    </dgm:pt>
    <dgm:pt modelId="{7E1834B6-6FBD-457A-BDFE-083804032316}" type="parTrans" cxnId="{3A1481E5-E65E-463D-BD2D-55DF11969451}">
      <dgm:prSet/>
      <dgm:spPr/>
      <dgm:t>
        <a:bodyPr/>
        <a:lstStyle/>
        <a:p>
          <a:endParaRPr lang="en-US"/>
        </a:p>
      </dgm:t>
    </dgm:pt>
    <dgm:pt modelId="{65375AE4-7D88-420D-8771-A4A54AA850CA}" type="sibTrans" cxnId="{3A1481E5-E65E-463D-BD2D-55DF11969451}">
      <dgm:prSet/>
      <dgm:spPr/>
      <dgm:t>
        <a:bodyPr/>
        <a:lstStyle/>
        <a:p>
          <a:endParaRPr lang="en-US"/>
        </a:p>
      </dgm:t>
    </dgm:pt>
    <dgm:pt modelId="{CF9431BB-23B1-429F-A5D5-6A23BBD7F99E}">
      <dgm:prSet/>
      <dgm:spPr/>
      <dgm:t>
        <a:bodyPr/>
        <a:lstStyle/>
        <a:p>
          <a:r>
            <a:rPr lang="en-US" dirty="0" smtClean="0"/>
            <a:t>Child’s functioning might be described as like that of a </a:t>
          </a:r>
          <a:r>
            <a:rPr lang="en-US" b="1" dirty="0" smtClean="0"/>
            <a:t>much younger child.</a:t>
          </a:r>
          <a:endParaRPr lang="en-US" dirty="0"/>
        </a:p>
      </dgm:t>
    </dgm:pt>
    <dgm:pt modelId="{39356936-7261-4DC1-B1BA-3A14A4E81D39}" type="parTrans" cxnId="{9C2F39AF-3DE4-426D-9981-82B255EB7D44}">
      <dgm:prSet/>
      <dgm:spPr/>
      <dgm:t>
        <a:bodyPr/>
        <a:lstStyle/>
        <a:p>
          <a:endParaRPr lang="en-US"/>
        </a:p>
      </dgm:t>
    </dgm:pt>
    <dgm:pt modelId="{A4113B0A-4132-460D-9144-2902AB073F82}" type="sibTrans" cxnId="{9C2F39AF-3DE4-426D-9981-82B255EB7D44}">
      <dgm:prSet/>
      <dgm:spPr/>
      <dgm:t>
        <a:bodyPr/>
        <a:lstStyle/>
        <a:p>
          <a:endParaRPr lang="en-US"/>
        </a:p>
      </dgm:t>
    </dgm:pt>
    <dgm:pt modelId="{393C3B5E-9F5B-4D4D-B2F3-E232DD370F83}">
      <dgm:prSet/>
      <dgm:spPr/>
      <dgm:t>
        <a:bodyPr/>
        <a:lstStyle/>
        <a:p>
          <a:r>
            <a:rPr lang="en-US" dirty="0" smtClean="0"/>
            <a:t>Child occasionally uses </a:t>
          </a:r>
          <a:r>
            <a:rPr lang="en-US" b="1" dirty="0" smtClean="0"/>
            <a:t>immediate foundational skills</a:t>
          </a:r>
          <a:r>
            <a:rPr lang="en-US" dirty="0" smtClean="0"/>
            <a:t> across settings and situation.  More functioning reflects skills that are not immediate foundational than are immediate foundational.</a:t>
          </a:r>
          <a:endParaRPr lang="en-US" dirty="0"/>
        </a:p>
      </dgm:t>
    </dgm:pt>
    <dgm:pt modelId="{DF2A0A22-1A3C-45B2-8501-8C4735EE4246}" type="parTrans" cxnId="{E42846A2-4951-46A8-917F-371F78BA8C5A}">
      <dgm:prSet/>
      <dgm:spPr/>
      <dgm:t>
        <a:bodyPr/>
        <a:lstStyle/>
        <a:p>
          <a:endParaRPr lang="en-US"/>
        </a:p>
      </dgm:t>
    </dgm:pt>
    <dgm:pt modelId="{D383054A-D16E-4AF2-A3BA-FED2CD9A3EAA}" type="sibTrans" cxnId="{E42846A2-4951-46A8-917F-371F78BA8C5A}">
      <dgm:prSet/>
      <dgm:spPr/>
      <dgm:t>
        <a:bodyPr/>
        <a:lstStyle/>
        <a:p>
          <a:endParaRPr lang="en-US"/>
        </a:p>
      </dgm:t>
    </dgm:pt>
    <dgm:pt modelId="{7E9826DB-2085-4368-94B6-4AF8B44F9D7E}">
      <dgm:prSet/>
      <dgm:spPr/>
      <dgm:t>
        <a:bodyPr/>
        <a:lstStyle/>
        <a:p>
          <a:r>
            <a:rPr lang="en-US" dirty="0" smtClean="0"/>
            <a:t>Child does </a:t>
          </a:r>
          <a:r>
            <a:rPr lang="en-US" b="1" dirty="0" smtClean="0"/>
            <a:t>not yet</a:t>
          </a:r>
          <a:r>
            <a:rPr lang="en-US" dirty="0" smtClean="0"/>
            <a:t> show functioning expected for a child of his or her age in any situation.</a:t>
          </a:r>
          <a:endParaRPr lang="en-US" dirty="0"/>
        </a:p>
      </dgm:t>
    </dgm:pt>
    <dgm:pt modelId="{D0B38ADB-24BD-47D6-AB72-3F7ED7E2009C}" type="parTrans" cxnId="{49790828-8D5B-4CAE-8B1A-153BD0A82F66}">
      <dgm:prSet/>
      <dgm:spPr/>
      <dgm:t>
        <a:bodyPr/>
        <a:lstStyle/>
        <a:p>
          <a:endParaRPr lang="en-US"/>
        </a:p>
      </dgm:t>
    </dgm:pt>
    <dgm:pt modelId="{D0AB6A52-1D14-4BF0-8D37-C9333249F77F}" type="sibTrans" cxnId="{49790828-8D5B-4CAE-8B1A-153BD0A82F66}">
      <dgm:prSet/>
      <dgm:spPr/>
      <dgm:t>
        <a:bodyPr/>
        <a:lstStyle/>
        <a:p>
          <a:endParaRPr lang="en-US"/>
        </a:p>
      </dgm:t>
    </dgm:pt>
    <dgm:pt modelId="{EF7337B0-96F6-4378-B940-8F0CDDD6D6D6}">
      <dgm:prSet/>
      <dgm:spPr/>
      <dgm:t>
        <a:bodyPr/>
        <a:lstStyle/>
        <a:p>
          <a:r>
            <a:rPr lang="en-US" dirty="0" smtClean="0"/>
            <a:t>Child uses </a:t>
          </a:r>
          <a:r>
            <a:rPr lang="en-US" b="1" dirty="0" smtClean="0"/>
            <a:t>immediate foundational skills,</a:t>
          </a:r>
          <a:r>
            <a:rPr lang="en-US" dirty="0" smtClean="0"/>
            <a:t> most or all of the time, skills upon which to build age-appropriate functioning.</a:t>
          </a:r>
          <a:endParaRPr lang="en-US" dirty="0"/>
        </a:p>
      </dgm:t>
    </dgm:pt>
    <dgm:pt modelId="{8445DD35-8A1B-45B2-88A4-C06DB69CB080}" type="parTrans" cxnId="{BBD26C81-3119-4D04-A820-FC6B574D444C}">
      <dgm:prSet/>
      <dgm:spPr/>
      <dgm:t>
        <a:bodyPr/>
        <a:lstStyle/>
        <a:p>
          <a:endParaRPr lang="en-US"/>
        </a:p>
      </dgm:t>
    </dgm:pt>
    <dgm:pt modelId="{CFB202A2-A95A-4549-887B-07D480244C5C}" type="sibTrans" cxnId="{BBD26C81-3119-4D04-A820-FC6B574D444C}">
      <dgm:prSet/>
      <dgm:spPr/>
      <dgm:t>
        <a:bodyPr/>
        <a:lstStyle/>
        <a:p>
          <a:endParaRPr lang="en-US"/>
        </a:p>
      </dgm:t>
    </dgm:pt>
    <dgm:pt modelId="{72C3A58B-3D72-4B50-89FB-1EC9C2CFAAC6}">
      <dgm:prSet/>
      <dgm:spPr/>
      <dgm:t>
        <a:bodyPr/>
        <a:lstStyle/>
        <a:p>
          <a:r>
            <a:rPr lang="en-US" dirty="0" smtClean="0"/>
            <a:t>Functioning might be described as like that of a </a:t>
          </a:r>
          <a:r>
            <a:rPr lang="en-US" b="1" dirty="0" smtClean="0"/>
            <a:t>younger child</a:t>
          </a:r>
          <a:r>
            <a:rPr lang="en-US" dirty="0" smtClean="0"/>
            <a:t>.</a:t>
          </a:r>
          <a:endParaRPr lang="en-US" dirty="0"/>
        </a:p>
      </dgm:t>
    </dgm:pt>
    <dgm:pt modelId="{312C38AB-5A5D-4C68-BBA6-71B63FAB0099}" type="parTrans" cxnId="{B5EE99D5-4DD9-48C8-BC60-DB08F13C80FE}">
      <dgm:prSet/>
      <dgm:spPr/>
      <dgm:t>
        <a:bodyPr/>
        <a:lstStyle/>
        <a:p>
          <a:endParaRPr lang="en-US"/>
        </a:p>
      </dgm:t>
    </dgm:pt>
    <dgm:pt modelId="{B06FBF74-A441-4505-A3E7-F8A55F7C4D65}" type="sibTrans" cxnId="{B5EE99D5-4DD9-48C8-BC60-DB08F13C80FE}">
      <dgm:prSet/>
      <dgm:spPr/>
      <dgm:t>
        <a:bodyPr/>
        <a:lstStyle/>
        <a:p>
          <a:endParaRPr lang="en-US"/>
        </a:p>
      </dgm:t>
    </dgm:pt>
    <dgm:pt modelId="{32887613-4894-4D61-B7AB-204D1298EC6C}">
      <dgm:prSet/>
      <dgm:spPr/>
      <dgm:t>
        <a:bodyPr/>
        <a:lstStyle/>
        <a:p>
          <a:r>
            <a:rPr lang="en-US" dirty="0" smtClean="0"/>
            <a:t>Child shows occasional age-appropriate functioning across settings and situations.  More functioning is</a:t>
          </a:r>
          <a:r>
            <a:rPr lang="en-US" b="1" dirty="0" smtClean="0"/>
            <a:t> not</a:t>
          </a:r>
          <a:r>
            <a:rPr lang="en-US" dirty="0" smtClean="0"/>
            <a:t> age-appropriate than age-appropriate.</a:t>
          </a:r>
          <a:endParaRPr lang="en-US" dirty="0"/>
        </a:p>
      </dgm:t>
    </dgm:pt>
    <dgm:pt modelId="{DC61700A-3725-48F9-AED9-52A068FBD3CF}" type="parTrans" cxnId="{BB9B5C7E-4485-49FA-AA92-F19415950A86}">
      <dgm:prSet/>
      <dgm:spPr/>
      <dgm:t>
        <a:bodyPr/>
        <a:lstStyle/>
        <a:p>
          <a:endParaRPr lang="en-US"/>
        </a:p>
      </dgm:t>
    </dgm:pt>
    <dgm:pt modelId="{DCEBF485-24C2-4667-89A5-F19E0926B21E}" type="sibTrans" cxnId="{BB9B5C7E-4485-49FA-AA92-F19415950A86}">
      <dgm:prSet/>
      <dgm:spPr/>
      <dgm:t>
        <a:bodyPr/>
        <a:lstStyle/>
        <a:p>
          <a:endParaRPr lang="en-US"/>
        </a:p>
      </dgm:t>
    </dgm:pt>
    <dgm:pt modelId="{89BC60CC-528C-4AB0-95E2-BAF002455CFA}">
      <dgm:prSet/>
      <dgm:spPr/>
      <dgm:t>
        <a:bodyPr/>
        <a:lstStyle/>
        <a:p>
          <a:r>
            <a:rPr lang="en-US" dirty="0" smtClean="0"/>
            <a:t>Child shows functioning expected for his or her age </a:t>
          </a:r>
          <a:r>
            <a:rPr lang="en-US" b="1" dirty="0" smtClean="0"/>
            <a:t>some of the time</a:t>
          </a:r>
          <a:r>
            <a:rPr lang="en-US" dirty="0" smtClean="0"/>
            <a:t> </a:t>
          </a:r>
          <a:r>
            <a:rPr lang="en-US" b="1" dirty="0" smtClean="0"/>
            <a:t>and/or in some settings and situations.</a:t>
          </a:r>
          <a:r>
            <a:rPr lang="en-US" dirty="0" smtClean="0"/>
            <a:t>  Child’s functioning is a mix of age-appropriate and not age-appropriate behaviors and skills.</a:t>
          </a:r>
          <a:endParaRPr lang="en-US" dirty="0"/>
        </a:p>
      </dgm:t>
    </dgm:pt>
    <dgm:pt modelId="{FAC4F260-83E7-4B41-B1E2-BEEB99883DC8}" type="parTrans" cxnId="{E6A877F1-0A64-4FC8-89D1-C422F83AAB3F}">
      <dgm:prSet/>
      <dgm:spPr/>
      <dgm:t>
        <a:bodyPr/>
        <a:lstStyle/>
        <a:p>
          <a:endParaRPr lang="en-US"/>
        </a:p>
      </dgm:t>
    </dgm:pt>
    <dgm:pt modelId="{C4D9E4AD-33F1-4D14-90DF-703471DC891C}" type="sibTrans" cxnId="{E6A877F1-0A64-4FC8-89D1-C422F83AAB3F}">
      <dgm:prSet/>
      <dgm:spPr/>
      <dgm:t>
        <a:bodyPr/>
        <a:lstStyle/>
        <a:p>
          <a:endParaRPr lang="en-US"/>
        </a:p>
      </dgm:t>
    </dgm:pt>
    <dgm:pt modelId="{87083191-698A-4BB5-B326-888EBF8DAF20}">
      <dgm:prSet/>
      <dgm:spPr/>
      <dgm:t>
        <a:bodyPr/>
        <a:lstStyle/>
        <a:p>
          <a:r>
            <a:rPr lang="en-US" dirty="0" smtClean="0"/>
            <a:t>Childs functioning might be described as like that of a </a:t>
          </a:r>
          <a:r>
            <a:rPr lang="en-US" b="1" dirty="0" smtClean="0"/>
            <a:t>slightly younger child.</a:t>
          </a:r>
          <a:endParaRPr lang="en-US" dirty="0"/>
        </a:p>
      </dgm:t>
    </dgm:pt>
    <dgm:pt modelId="{B86EE136-4F9C-46F1-BBE9-12E82A6FA1A7}" type="parTrans" cxnId="{13A0D14D-302F-43BA-8C73-0F05E86C26BB}">
      <dgm:prSet/>
      <dgm:spPr/>
      <dgm:t>
        <a:bodyPr/>
        <a:lstStyle/>
        <a:p>
          <a:endParaRPr lang="en-US"/>
        </a:p>
      </dgm:t>
    </dgm:pt>
    <dgm:pt modelId="{7B9DED12-46AC-405E-AA46-D059CD847C3B}" type="sibTrans" cxnId="{13A0D14D-302F-43BA-8C73-0F05E86C26BB}">
      <dgm:prSet/>
      <dgm:spPr/>
      <dgm:t>
        <a:bodyPr/>
        <a:lstStyle/>
        <a:p>
          <a:endParaRPr lang="en-US"/>
        </a:p>
      </dgm:t>
    </dgm:pt>
    <dgm:pt modelId="{38C0D692-0A81-4D63-99A8-4DE37F0A8AB5}" type="pres">
      <dgm:prSet presAssocID="{FF7A92D2-3D99-4BFC-A2F8-55A3C5CEA9DB}" presName="Name0" presStyleCnt="0">
        <dgm:presLayoutVars>
          <dgm:dir/>
          <dgm:animLvl val="lvl"/>
          <dgm:resizeHandles val="exact"/>
        </dgm:presLayoutVars>
      </dgm:prSet>
      <dgm:spPr/>
      <dgm:t>
        <a:bodyPr/>
        <a:lstStyle/>
        <a:p>
          <a:endParaRPr lang="en-US"/>
        </a:p>
      </dgm:t>
    </dgm:pt>
    <dgm:pt modelId="{06391B33-0D91-4996-B75A-EEC0008D9CF7}" type="pres">
      <dgm:prSet presAssocID="{D33E8860-15A8-4851-9E67-8789F8BB0E45}" presName="composite" presStyleCnt="0"/>
      <dgm:spPr/>
    </dgm:pt>
    <dgm:pt modelId="{F83D0BBE-2EF4-4BA2-9078-9E2D2BDF6279}" type="pres">
      <dgm:prSet presAssocID="{D33E8860-15A8-4851-9E67-8789F8BB0E45}" presName="parTx" presStyleLbl="alignNode1" presStyleIdx="0" presStyleCnt="7">
        <dgm:presLayoutVars>
          <dgm:chMax val="0"/>
          <dgm:chPref val="0"/>
          <dgm:bulletEnabled val="1"/>
        </dgm:presLayoutVars>
      </dgm:prSet>
      <dgm:spPr/>
      <dgm:t>
        <a:bodyPr/>
        <a:lstStyle/>
        <a:p>
          <a:endParaRPr lang="en-US"/>
        </a:p>
      </dgm:t>
    </dgm:pt>
    <dgm:pt modelId="{7153A4EA-FE06-47EC-ABF8-5B3BF2D10D41}" type="pres">
      <dgm:prSet presAssocID="{D33E8860-15A8-4851-9E67-8789F8BB0E45}" presName="desTx" presStyleLbl="alignAccFollowNode1" presStyleIdx="0" presStyleCnt="7">
        <dgm:presLayoutVars>
          <dgm:bulletEnabled val="1"/>
        </dgm:presLayoutVars>
      </dgm:prSet>
      <dgm:spPr/>
      <dgm:t>
        <a:bodyPr/>
        <a:lstStyle/>
        <a:p>
          <a:endParaRPr lang="en-US"/>
        </a:p>
      </dgm:t>
    </dgm:pt>
    <dgm:pt modelId="{1AFF4B73-0F3F-4AEF-A880-6F7DC4DD4899}" type="pres">
      <dgm:prSet presAssocID="{26BC2B74-4149-4F94-B81F-5C2F06DAF996}" presName="space" presStyleCnt="0"/>
      <dgm:spPr/>
    </dgm:pt>
    <dgm:pt modelId="{298A5386-5C62-45A7-8EC2-8CCCE9366893}" type="pres">
      <dgm:prSet presAssocID="{8FED10EF-3100-49B2-9BD2-0157FBB60375}" presName="composite" presStyleCnt="0"/>
      <dgm:spPr/>
    </dgm:pt>
    <dgm:pt modelId="{88DDA490-BB2B-4620-B495-1FD3485D4BBA}" type="pres">
      <dgm:prSet presAssocID="{8FED10EF-3100-49B2-9BD2-0157FBB60375}" presName="parTx" presStyleLbl="alignNode1" presStyleIdx="1" presStyleCnt="7">
        <dgm:presLayoutVars>
          <dgm:chMax val="0"/>
          <dgm:chPref val="0"/>
          <dgm:bulletEnabled val="1"/>
        </dgm:presLayoutVars>
      </dgm:prSet>
      <dgm:spPr/>
      <dgm:t>
        <a:bodyPr/>
        <a:lstStyle/>
        <a:p>
          <a:endParaRPr lang="en-US"/>
        </a:p>
      </dgm:t>
    </dgm:pt>
    <dgm:pt modelId="{3C832EB5-9B79-43CE-B7D6-7B30290F932B}" type="pres">
      <dgm:prSet presAssocID="{8FED10EF-3100-49B2-9BD2-0157FBB60375}" presName="desTx" presStyleLbl="alignAccFollowNode1" presStyleIdx="1" presStyleCnt="7">
        <dgm:presLayoutVars>
          <dgm:bulletEnabled val="1"/>
        </dgm:presLayoutVars>
      </dgm:prSet>
      <dgm:spPr/>
      <dgm:t>
        <a:bodyPr/>
        <a:lstStyle/>
        <a:p>
          <a:endParaRPr lang="en-US"/>
        </a:p>
      </dgm:t>
    </dgm:pt>
    <dgm:pt modelId="{F432BC9D-B387-41B7-8349-6CDC3B851056}" type="pres">
      <dgm:prSet presAssocID="{372AC0D9-1406-4541-BABA-8FCC426C5E04}" presName="space" presStyleCnt="0"/>
      <dgm:spPr/>
    </dgm:pt>
    <dgm:pt modelId="{89A1A880-A431-481F-9BEE-2A540372674F}" type="pres">
      <dgm:prSet presAssocID="{8D2D34C2-4E65-4EB3-ABBE-CC84EF479A36}" presName="composite" presStyleCnt="0"/>
      <dgm:spPr/>
    </dgm:pt>
    <dgm:pt modelId="{88460705-ADC8-45B0-9132-A55A33F5A778}" type="pres">
      <dgm:prSet presAssocID="{8D2D34C2-4E65-4EB3-ABBE-CC84EF479A36}" presName="parTx" presStyleLbl="alignNode1" presStyleIdx="2" presStyleCnt="7">
        <dgm:presLayoutVars>
          <dgm:chMax val="0"/>
          <dgm:chPref val="0"/>
          <dgm:bulletEnabled val="1"/>
        </dgm:presLayoutVars>
      </dgm:prSet>
      <dgm:spPr/>
      <dgm:t>
        <a:bodyPr/>
        <a:lstStyle/>
        <a:p>
          <a:endParaRPr lang="en-US"/>
        </a:p>
      </dgm:t>
    </dgm:pt>
    <dgm:pt modelId="{53A2A989-FAD0-484F-B2AD-781C8FADD746}" type="pres">
      <dgm:prSet presAssocID="{8D2D34C2-4E65-4EB3-ABBE-CC84EF479A36}" presName="desTx" presStyleLbl="alignAccFollowNode1" presStyleIdx="2" presStyleCnt="7">
        <dgm:presLayoutVars>
          <dgm:bulletEnabled val="1"/>
        </dgm:presLayoutVars>
      </dgm:prSet>
      <dgm:spPr/>
      <dgm:t>
        <a:bodyPr/>
        <a:lstStyle/>
        <a:p>
          <a:endParaRPr lang="en-US"/>
        </a:p>
      </dgm:t>
    </dgm:pt>
    <dgm:pt modelId="{3B6667D1-5570-4EB6-A259-ACC5EBA5BCA1}" type="pres">
      <dgm:prSet presAssocID="{FA5D2046-D997-479F-9E01-50FBAD3BCBC4}" presName="space" presStyleCnt="0"/>
      <dgm:spPr/>
    </dgm:pt>
    <dgm:pt modelId="{7F2F2DD3-ECA2-462F-A3D1-F28A4513A98A}" type="pres">
      <dgm:prSet presAssocID="{8660F817-1527-48A2-ACB0-D549A3AC3ABD}" presName="composite" presStyleCnt="0"/>
      <dgm:spPr/>
    </dgm:pt>
    <dgm:pt modelId="{737BA0A0-7341-4651-A255-27C70BEFEB4C}" type="pres">
      <dgm:prSet presAssocID="{8660F817-1527-48A2-ACB0-D549A3AC3ABD}" presName="parTx" presStyleLbl="alignNode1" presStyleIdx="3" presStyleCnt="7">
        <dgm:presLayoutVars>
          <dgm:chMax val="0"/>
          <dgm:chPref val="0"/>
          <dgm:bulletEnabled val="1"/>
        </dgm:presLayoutVars>
      </dgm:prSet>
      <dgm:spPr/>
      <dgm:t>
        <a:bodyPr/>
        <a:lstStyle/>
        <a:p>
          <a:endParaRPr lang="en-US"/>
        </a:p>
      </dgm:t>
    </dgm:pt>
    <dgm:pt modelId="{E5D096C1-E909-4ED2-BEDF-3AD5C8E15F22}" type="pres">
      <dgm:prSet presAssocID="{8660F817-1527-48A2-ACB0-D549A3AC3ABD}" presName="desTx" presStyleLbl="alignAccFollowNode1" presStyleIdx="3" presStyleCnt="7">
        <dgm:presLayoutVars>
          <dgm:bulletEnabled val="1"/>
        </dgm:presLayoutVars>
      </dgm:prSet>
      <dgm:spPr/>
      <dgm:t>
        <a:bodyPr/>
        <a:lstStyle/>
        <a:p>
          <a:endParaRPr lang="en-US"/>
        </a:p>
      </dgm:t>
    </dgm:pt>
    <dgm:pt modelId="{AB88EB68-AD61-470A-BC8D-3CD6A27EE0FA}" type="pres">
      <dgm:prSet presAssocID="{A9E9B6C4-8D59-49B3-A3FE-074EF2A0779E}" presName="space" presStyleCnt="0"/>
      <dgm:spPr/>
    </dgm:pt>
    <dgm:pt modelId="{D1D01DDA-1779-4CB4-BA62-D3DCC2486DBE}" type="pres">
      <dgm:prSet presAssocID="{88F7DBBB-5DEC-4844-AB94-F95C270ABF3E}" presName="composite" presStyleCnt="0"/>
      <dgm:spPr/>
    </dgm:pt>
    <dgm:pt modelId="{AEDEEA04-4EDA-4667-AA27-6A6825B905B1}" type="pres">
      <dgm:prSet presAssocID="{88F7DBBB-5DEC-4844-AB94-F95C270ABF3E}" presName="parTx" presStyleLbl="alignNode1" presStyleIdx="4" presStyleCnt="7">
        <dgm:presLayoutVars>
          <dgm:chMax val="0"/>
          <dgm:chPref val="0"/>
          <dgm:bulletEnabled val="1"/>
        </dgm:presLayoutVars>
      </dgm:prSet>
      <dgm:spPr/>
      <dgm:t>
        <a:bodyPr/>
        <a:lstStyle/>
        <a:p>
          <a:endParaRPr lang="en-US"/>
        </a:p>
      </dgm:t>
    </dgm:pt>
    <dgm:pt modelId="{03302DB7-2D86-4DFE-8FDB-C660231368F4}" type="pres">
      <dgm:prSet presAssocID="{88F7DBBB-5DEC-4844-AB94-F95C270ABF3E}" presName="desTx" presStyleLbl="alignAccFollowNode1" presStyleIdx="4" presStyleCnt="7">
        <dgm:presLayoutVars>
          <dgm:bulletEnabled val="1"/>
        </dgm:presLayoutVars>
      </dgm:prSet>
      <dgm:spPr/>
      <dgm:t>
        <a:bodyPr/>
        <a:lstStyle/>
        <a:p>
          <a:endParaRPr lang="en-US"/>
        </a:p>
      </dgm:t>
    </dgm:pt>
    <dgm:pt modelId="{A5E35DC9-8090-4BA3-8B09-241E8A43CDCF}" type="pres">
      <dgm:prSet presAssocID="{E6EE5DC3-C509-4BD3-B788-DF9F55204BA5}" presName="space" presStyleCnt="0"/>
      <dgm:spPr/>
    </dgm:pt>
    <dgm:pt modelId="{235A7E8D-EA0B-40C8-984E-AE01FF2BAC70}" type="pres">
      <dgm:prSet presAssocID="{5BB4E7B4-EE35-4F4D-876F-DD9721C042EB}" presName="composite" presStyleCnt="0"/>
      <dgm:spPr/>
    </dgm:pt>
    <dgm:pt modelId="{ADA94109-240D-4194-AA73-C2EA6EBC392F}" type="pres">
      <dgm:prSet presAssocID="{5BB4E7B4-EE35-4F4D-876F-DD9721C042EB}" presName="parTx" presStyleLbl="alignNode1" presStyleIdx="5" presStyleCnt="7">
        <dgm:presLayoutVars>
          <dgm:chMax val="0"/>
          <dgm:chPref val="0"/>
          <dgm:bulletEnabled val="1"/>
        </dgm:presLayoutVars>
      </dgm:prSet>
      <dgm:spPr/>
      <dgm:t>
        <a:bodyPr/>
        <a:lstStyle/>
        <a:p>
          <a:endParaRPr lang="en-US"/>
        </a:p>
      </dgm:t>
    </dgm:pt>
    <dgm:pt modelId="{F58C6C9B-065E-41D2-A298-E254ACBEE555}" type="pres">
      <dgm:prSet presAssocID="{5BB4E7B4-EE35-4F4D-876F-DD9721C042EB}" presName="desTx" presStyleLbl="alignAccFollowNode1" presStyleIdx="5" presStyleCnt="7">
        <dgm:presLayoutVars>
          <dgm:bulletEnabled val="1"/>
        </dgm:presLayoutVars>
      </dgm:prSet>
      <dgm:spPr/>
      <dgm:t>
        <a:bodyPr/>
        <a:lstStyle/>
        <a:p>
          <a:endParaRPr lang="en-US"/>
        </a:p>
      </dgm:t>
    </dgm:pt>
    <dgm:pt modelId="{D00A274F-06B2-4529-A0B4-0CC04048351F}" type="pres">
      <dgm:prSet presAssocID="{374E182B-1337-425B-9AD8-427481900BB5}" presName="space" presStyleCnt="0"/>
      <dgm:spPr/>
    </dgm:pt>
    <dgm:pt modelId="{5F6DD123-A844-4C69-9ED6-BC1E6975A3D3}" type="pres">
      <dgm:prSet presAssocID="{B28EAB5B-6D32-43A9-A688-6B6E9EDD25BA}" presName="composite" presStyleCnt="0"/>
      <dgm:spPr/>
    </dgm:pt>
    <dgm:pt modelId="{688560F2-09E7-4591-817F-57453DF66081}" type="pres">
      <dgm:prSet presAssocID="{B28EAB5B-6D32-43A9-A688-6B6E9EDD25BA}" presName="parTx" presStyleLbl="alignNode1" presStyleIdx="6" presStyleCnt="7">
        <dgm:presLayoutVars>
          <dgm:chMax val="0"/>
          <dgm:chPref val="0"/>
          <dgm:bulletEnabled val="1"/>
        </dgm:presLayoutVars>
      </dgm:prSet>
      <dgm:spPr/>
      <dgm:t>
        <a:bodyPr/>
        <a:lstStyle/>
        <a:p>
          <a:endParaRPr lang="en-US"/>
        </a:p>
      </dgm:t>
    </dgm:pt>
    <dgm:pt modelId="{E52CF9E5-228A-4FC9-8F2C-51B053C56EF7}" type="pres">
      <dgm:prSet presAssocID="{B28EAB5B-6D32-43A9-A688-6B6E9EDD25BA}" presName="desTx" presStyleLbl="alignAccFollowNode1" presStyleIdx="6" presStyleCnt="7">
        <dgm:presLayoutVars>
          <dgm:bulletEnabled val="1"/>
        </dgm:presLayoutVars>
      </dgm:prSet>
      <dgm:spPr/>
      <dgm:t>
        <a:bodyPr/>
        <a:lstStyle/>
        <a:p>
          <a:endParaRPr lang="en-US"/>
        </a:p>
      </dgm:t>
    </dgm:pt>
  </dgm:ptLst>
  <dgm:cxnLst>
    <dgm:cxn modelId="{9C2F39AF-3DE4-426D-9981-82B255EB7D44}" srcId="{D33E8860-15A8-4851-9E67-8789F8BB0E45}" destId="{CF9431BB-23B1-429F-A5D5-6A23BBD7F99E}" srcOrd="3" destOrd="0" parTransId="{39356936-7261-4DC1-B1BA-3A14A4E81D39}" sibTransId="{A4113B0A-4132-460D-9144-2902AB073F82}"/>
    <dgm:cxn modelId="{DDCB626B-AB2A-4BAA-AF04-2AFBE79688D5}" srcId="{5BB4E7B4-EE35-4F4D-876F-DD9721C042EB}" destId="{DA06119C-E740-46C6-9A89-E29D8C402AC9}" srcOrd="0" destOrd="0" parTransId="{AFD7E755-28FC-43B6-838D-FC90C358E9ED}" sibTransId="{4B73899C-D63F-451B-8CB6-B116F5BE47DD}"/>
    <dgm:cxn modelId="{2B7D507D-7822-45DC-8850-A6F7A1EB9685}" type="presOf" srcId="{88F7DBBB-5DEC-4844-AB94-F95C270ABF3E}" destId="{AEDEEA04-4EDA-4667-AA27-6A6825B905B1}" srcOrd="0" destOrd="0" presId="urn:microsoft.com/office/officeart/2005/8/layout/hList1"/>
    <dgm:cxn modelId="{D8EA578E-F9BB-464F-ADCA-46A59EC318E5}" type="presOf" srcId="{72C3A58B-3D72-4B50-89FB-1EC9C2CFAAC6}" destId="{53A2A989-FAD0-484F-B2AD-781C8FADD746}" srcOrd="0" destOrd="2" presId="urn:microsoft.com/office/officeart/2005/8/layout/hList1"/>
    <dgm:cxn modelId="{D9540C89-B4AB-42BD-A484-D08DC6973339}" type="presOf" srcId="{393C3B5E-9F5B-4D4D-B2F3-E232DD370F83}" destId="{3C832EB5-9B79-43CE-B7D6-7B30290F932B}" srcOrd="0" destOrd="0" presId="urn:microsoft.com/office/officeart/2005/8/layout/hList1"/>
    <dgm:cxn modelId="{BDA228D3-0C04-4733-A69F-B61CD49B2046}" srcId="{D33E8860-15A8-4851-9E67-8789F8BB0E45}" destId="{B437E2AD-7FBD-4D90-97EA-ACF5DE5C5BD3}" srcOrd="0" destOrd="0" parTransId="{96837A60-1678-4765-9705-F04E1E3948FD}" sibTransId="{882098FE-1546-497C-9019-FCB450E6288B}"/>
    <dgm:cxn modelId="{1A1DB087-8C01-4673-A4CF-957195A730E3}" srcId="{FF7A92D2-3D99-4BFC-A2F8-55A3C5CEA9DB}" destId="{D33E8860-15A8-4851-9E67-8789F8BB0E45}" srcOrd="0" destOrd="0" parTransId="{970A8512-AD77-43BC-90D9-B52719C72D2B}" sibTransId="{26BC2B74-4149-4F94-B81F-5C2F06DAF996}"/>
    <dgm:cxn modelId="{B5EE99D5-4DD9-48C8-BC60-DB08F13C80FE}" srcId="{8D2D34C2-4E65-4EB3-ABBE-CC84EF479A36}" destId="{72C3A58B-3D72-4B50-89FB-1EC9C2CFAAC6}" srcOrd="2" destOrd="0" parTransId="{312C38AB-5A5D-4C68-BBA6-71B63FAB0099}" sibTransId="{B06FBF74-A441-4505-A3E7-F8A55F7C4D65}"/>
    <dgm:cxn modelId="{3E7B6D0B-85B0-4A7C-9824-FA30D82FD224}" srcId="{FF7A92D2-3D99-4BFC-A2F8-55A3C5CEA9DB}" destId="{88F7DBBB-5DEC-4844-AB94-F95C270ABF3E}" srcOrd="4" destOrd="0" parTransId="{A3EC34FE-85DF-4744-970F-CF389AFFBFBA}" sibTransId="{E6EE5DC3-C509-4BD3-B788-DF9F55204BA5}"/>
    <dgm:cxn modelId="{EBFA5EE4-730E-4F00-8E39-18AD3018EEAF}" srcId="{FF7A92D2-3D99-4BFC-A2F8-55A3C5CEA9DB}" destId="{B28EAB5B-6D32-43A9-A688-6B6E9EDD25BA}" srcOrd="6" destOrd="0" parTransId="{4F7D8E69-C707-40F6-B842-A75EC316D8D0}" sibTransId="{A91E9A3F-91DF-4E1C-B79E-84E8C7FA8FB1}"/>
    <dgm:cxn modelId="{33297DEC-5074-44A1-817F-9CA8A857449F}" srcId="{B28EAB5B-6D32-43A9-A688-6B6E9EDD25BA}" destId="{F0ABF924-283D-4ECE-B1BF-950DDC713BD8}" srcOrd="1" destOrd="0" parTransId="{32B3077B-8B07-404A-9E31-6CA3B63CDF62}" sibTransId="{3F749235-062E-4F86-A842-14257837E58D}"/>
    <dgm:cxn modelId="{E6A877F1-0A64-4FC8-89D1-C422F83AAB3F}" srcId="{88F7DBBB-5DEC-4844-AB94-F95C270ABF3E}" destId="{89BC60CC-528C-4AB0-95E2-BAF002455CFA}" srcOrd="0" destOrd="0" parTransId="{FAC4F260-83E7-4B41-B1E2-BEEB99883DC8}" sibTransId="{C4D9E4AD-33F1-4D14-90DF-703471DC891C}"/>
    <dgm:cxn modelId="{E42846A2-4951-46A8-917F-371F78BA8C5A}" srcId="{8FED10EF-3100-49B2-9BD2-0157FBB60375}" destId="{393C3B5E-9F5B-4D4D-B2F3-E232DD370F83}" srcOrd="0" destOrd="0" parTransId="{DF2A0A22-1A3C-45B2-8501-8C4735EE4246}" sibTransId="{D383054A-D16E-4AF2-A3BA-FED2CD9A3EAA}"/>
    <dgm:cxn modelId="{2E23A173-1476-44E6-B770-1D95CE7E613F}" type="presOf" srcId="{1F4911E6-960C-46C8-B81E-A30AEEA9AEB0}" destId="{E52CF9E5-228A-4FC9-8F2C-51B053C56EF7}" srcOrd="0" destOrd="0" presId="urn:microsoft.com/office/officeart/2005/8/layout/hList1"/>
    <dgm:cxn modelId="{381B01B7-952F-4E7F-BFC6-D722E35B1DE8}" srcId="{FF7A92D2-3D99-4BFC-A2F8-55A3C5CEA9DB}" destId="{8660F817-1527-48A2-ACB0-D549A3AC3ABD}" srcOrd="3" destOrd="0" parTransId="{8F865B0F-0285-4A15-A6B7-2AFAD6458449}" sibTransId="{A9E9B6C4-8D59-49B3-A3FE-074EF2A0779E}"/>
    <dgm:cxn modelId="{EBF3D20A-E8F7-4AD8-BE31-93312E6CDBFB}" type="presOf" srcId="{89BC60CC-528C-4AB0-95E2-BAF002455CFA}" destId="{03302DB7-2D86-4DFE-8FDB-C660231368F4}" srcOrd="0" destOrd="0" presId="urn:microsoft.com/office/officeart/2005/8/layout/hList1"/>
    <dgm:cxn modelId="{1EA7817A-0C15-47AC-B1B1-025641621D0F}" type="presOf" srcId="{8660F817-1527-48A2-ACB0-D549A3AC3ABD}" destId="{737BA0A0-7341-4651-A255-27C70BEFEB4C}" srcOrd="0" destOrd="0" presId="urn:microsoft.com/office/officeart/2005/8/layout/hList1"/>
    <dgm:cxn modelId="{6CD530A4-D81E-40E8-9DBC-1C46DBB09E9F}" type="presOf" srcId="{DA06119C-E740-46C6-9A89-E29D8C402AC9}" destId="{F58C6C9B-065E-41D2-A298-E254ACBEE555}" srcOrd="0" destOrd="0" presId="urn:microsoft.com/office/officeart/2005/8/layout/hList1"/>
    <dgm:cxn modelId="{13A0D14D-302F-43BA-8C73-0F05E86C26BB}" srcId="{88F7DBBB-5DEC-4844-AB94-F95C270ABF3E}" destId="{87083191-698A-4BB5-B326-888EBF8DAF20}" srcOrd="1" destOrd="0" parTransId="{B86EE136-4F9C-46F1-BBE9-12E82A6FA1A7}" sibTransId="{7B9DED12-46AC-405E-AA46-D059CD847C3B}"/>
    <dgm:cxn modelId="{49790828-8D5B-4CAE-8B1A-153BD0A82F66}" srcId="{8D2D34C2-4E65-4EB3-ABBE-CC84EF479A36}" destId="{7E9826DB-2085-4368-94B6-4AF8B44F9D7E}" srcOrd="0" destOrd="0" parTransId="{D0B38ADB-24BD-47D6-AB72-3F7ED7E2009C}" sibTransId="{D0AB6A52-1D14-4BF0-8D37-C9333249F77F}"/>
    <dgm:cxn modelId="{619E7A53-76BB-4C5F-B35B-2CBCFE50BBAE}" srcId="{FF7A92D2-3D99-4BFC-A2F8-55A3C5CEA9DB}" destId="{5BB4E7B4-EE35-4F4D-876F-DD9721C042EB}" srcOrd="5" destOrd="0" parTransId="{0F097DFB-B274-4473-A780-8AAEA6A0614B}" sibTransId="{374E182B-1337-425B-9AD8-427481900BB5}"/>
    <dgm:cxn modelId="{3A1481E5-E65E-463D-BD2D-55DF11969451}" srcId="{D33E8860-15A8-4851-9E67-8789F8BB0E45}" destId="{20B96FAB-01A4-43E1-B5BD-E23F1A5919C0}" srcOrd="2" destOrd="0" parTransId="{7E1834B6-6FBD-457A-BDFE-083804032316}" sibTransId="{65375AE4-7D88-420D-8771-A4A54AA850CA}"/>
    <dgm:cxn modelId="{F7B238F7-1673-48B3-8230-CD8BE81FDB59}" type="presOf" srcId="{20B96FAB-01A4-43E1-B5BD-E23F1A5919C0}" destId="{7153A4EA-FE06-47EC-ABF8-5B3BF2D10D41}" srcOrd="0" destOrd="2" presId="urn:microsoft.com/office/officeart/2005/8/layout/hList1"/>
    <dgm:cxn modelId="{6500F334-D0FC-4F9B-8C8D-6A73DA2AFA8F}" type="presOf" srcId="{CF9431BB-23B1-429F-A5D5-6A23BBD7F99E}" destId="{7153A4EA-FE06-47EC-ABF8-5B3BF2D10D41}" srcOrd="0" destOrd="3" presId="urn:microsoft.com/office/officeart/2005/8/layout/hList1"/>
    <dgm:cxn modelId="{1A9513CA-C4DB-4ADE-88EE-67F42C14A658}" type="presOf" srcId="{8FED10EF-3100-49B2-9BD2-0157FBB60375}" destId="{88DDA490-BB2B-4620-B495-1FD3485D4BBA}" srcOrd="0" destOrd="0" presId="urn:microsoft.com/office/officeart/2005/8/layout/hList1"/>
    <dgm:cxn modelId="{08ACBCC0-145E-4A3B-A9EC-3BB70FAEE0B6}" srcId="{B28EAB5B-6D32-43A9-A688-6B6E9EDD25BA}" destId="{1F4911E6-960C-46C8-B81E-A30AEEA9AEB0}" srcOrd="0" destOrd="0" parTransId="{0FDF27EE-77DD-48EF-923D-47D5509396D7}" sibTransId="{0770A1A4-56A1-4FE4-AC64-48893FFB2C01}"/>
    <dgm:cxn modelId="{F3C9E4FE-C255-49D8-913A-F931CADBBFAF}" type="presOf" srcId="{E112D2B5-9FD3-415E-BFDF-735CC1594C43}" destId="{F58C6C9B-065E-41D2-A298-E254ACBEE555}" srcOrd="0" destOrd="1" presId="urn:microsoft.com/office/officeart/2005/8/layout/hList1"/>
    <dgm:cxn modelId="{BB9B5C7E-4485-49FA-AA92-F19415950A86}" srcId="{8660F817-1527-48A2-ACB0-D549A3AC3ABD}" destId="{32887613-4894-4D61-B7AB-204D1298EC6C}" srcOrd="0" destOrd="0" parTransId="{DC61700A-3725-48F9-AED9-52A068FBD3CF}" sibTransId="{DCEBF485-24C2-4667-89A5-F19E0926B21E}"/>
    <dgm:cxn modelId="{A7749999-C56B-4113-9972-65D650CC28CB}" type="presOf" srcId="{87083191-698A-4BB5-B326-888EBF8DAF20}" destId="{03302DB7-2D86-4DFE-8FDB-C660231368F4}" srcOrd="0" destOrd="1" presId="urn:microsoft.com/office/officeart/2005/8/layout/hList1"/>
    <dgm:cxn modelId="{BBD26C81-3119-4D04-A820-FC6B574D444C}" srcId="{8D2D34C2-4E65-4EB3-ABBE-CC84EF479A36}" destId="{EF7337B0-96F6-4378-B940-8F0CDDD6D6D6}" srcOrd="1" destOrd="0" parTransId="{8445DD35-8A1B-45B2-88A4-C06DB69CB080}" sibTransId="{CFB202A2-A95A-4549-887B-07D480244C5C}"/>
    <dgm:cxn modelId="{D33BE233-9385-4A8F-9F8B-7C030D590D03}" type="presOf" srcId="{D33E8860-15A8-4851-9E67-8789F8BB0E45}" destId="{F83D0BBE-2EF4-4BA2-9078-9E2D2BDF6279}" srcOrd="0" destOrd="0" presId="urn:microsoft.com/office/officeart/2005/8/layout/hList1"/>
    <dgm:cxn modelId="{866BDA02-179B-49C4-8BBE-BBC2D3912945}" srcId="{D33E8860-15A8-4851-9E67-8789F8BB0E45}" destId="{5B809E1F-3810-472B-B623-C90B7783A7CB}" srcOrd="1" destOrd="0" parTransId="{CB3D094F-EA23-49B5-9AB7-41199DDF6A7F}" sibTransId="{F7661F29-B5D2-4C74-BEAF-560869445BC4}"/>
    <dgm:cxn modelId="{833EBBF5-2BE0-4F5F-BE67-109F3F731BDD}" type="presOf" srcId="{8D2D34C2-4E65-4EB3-ABBE-CC84EF479A36}" destId="{88460705-ADC8-45B0-9132-A55A33F5A778}" srcOrd="0" destOrd="0" presId="urn:microsoft.com/office/officeart/2005/8/layout/hList1"/>
    <dgm:cxn modelId="{2E26BCAA-09D7-4F94-937E-83EBA725DE83}" srcId="{FF7A92D2-3D99-4BFC-A2F8-55A3C5CEA9DB}" destId="{8D2D34C2-4E65-4EB3-ABBE-CC84EF479A36}" srcOrd="2" destOrd="0" parTransId="{FBC4F97A-7A4F-41AB-BA62-294DD86B801B}" sibTransId="{FA5D2046-D997-479F-9E01-50FBAD3BCBC4}"/>
    <dgm:cxn modelId="{0F8A572F-A7E6-43BA-BF7D-EEE09F76C2BE}" type="presOf" srcId="{5BB4E7B4-EE35-4F4D-876F-DD9721C042EB}" destId="{ADA94109-240D-4194-AA73-C2EA6EBC392F}" srcOrd="0" destOrd="0" presId="urn:microsoft.com/office/officeart/2005/8/layout/hList1"/>
    <dgm:cxn modelId="{A97C64C3-4EC3-41DA-BDAD-2E8CCB4F803E}" type="presOf" srcId="{F0ABF924-283D-4ECE-B1BF-950DDC713BD8}" destId="{E52CF9E5-228A-4FC9-8F2C-51B053C56EF7}" srcOrd="0" destOrd="1" presId="urn:microsoft.com/office/officeart/2005/8/layout/hList1"/>
    <dgm:cxn modelId="{E53C0A3F-508F-47C0-BB7D-521CDCD6CC14}" type="presOf" srcId="{B437E2AD-7FBD-4D90-97EA-ACF5DE5C5BD3}" destId="{7153A4EA-FE06-47EC-ABF8-5B3BF2D10D41}" srcOrd="0" destOrd="0" presId="urn:microsoft.com/office/officeart/2005/8/layout/hList1"/>
    <dgm:cxn modelId="{51D0E1E5-8073-4FDC-B709-45C48292B310}" srcId="{B28EAB5B-6D32-43A9-A688-6B6E9EDD25BA}" destId="{E9793482-629F-4C6F-A5F1-DDDAE3E75053}" srcOrd="2" destOrd="0" parTransId="{84605279-D259-4A12-98AF-FCBAAF5286A8}" sibTransId="{739D11BD-CE39-4512-864A-32EC26A6A90D}"/>
    <dgm:cxn modelId="{116E90CD-88D5-465D-95EF-FF7F2BB32811}" type="presOf" srcId="{32887613-4894-4D61-B7AB-204D1298EC6C}" destId="{E5D096C1-E909-4ED2-BEDF-3AD5C8E15F22}" srcOrd="0" destOrd="0" presId="urn:microsoft.com/office/officeart/2005/8/layout/hList1"/>
    <dgm:cxn modelId="{AF770D00-FE1C-435B-AC5E-3B1D24633F40}" type="presOf" srcId="{7E9826DB-2085-4368-94B6-4AF8B44F9D7E}" destId="{53A2A989-FAD0-484F-B2AD-781C8FADD746}" srcOrd="0" destOrd="0" presId="urn:microsoft.com/office/officeart/2005/8/layout/hList1"/>
    <dgm:cxn modelId="{72624088-4BCC-419A-BC45-C9C594AC1DA3}" srcId="{FF7A92D2-3D99-4BFC-A2F8-55A3C5CEA9DB}" destId="{8FED10EF-3100-49B2-9BD2-0157FBB60375}" srcOrd="1" destOrd="0" parTransId="{01A3E0BE-776E-4083-84D4-E6A02798645B}" sibTransId="{372AC0D9-1406-4541-BABA-8FCC426C5E04}"/>
    <dgm:cxn modelId="{0357B1CE-974B-474F-82F9-35B8FCBCA3FD}" type="presOf" srcId="{FF7A92D2-3D99-4BFC-A2F8-55A3C5CEA9DB}" destId="{38C0D692-0A81-4D63-99A8-4DE37F0A8AB5}" srcOrd="0" destOrd="0" presId="urn:microsoft.com/office/officeart/2005/8/layout/hList1"/>
    <dgm:cxn modelId="{EEEFE8C5-E4E7-456A-A3D4-52F73F207E38}" srcId="{5BB4E7B4-EE35-4F4D-876F-DD9721C042EB}" destId="{E112D2B5-9FD3-415E-BFDF-735CC1594C43}" srcOrd="1" destOrd="0" parTransId="{A268B74C-2559-48F8-A887-37CF6D90E315}" sibTransId="{D3670B33-5CF8-4E63-8D2B-0770D5782B01}"/>
    <dgm:cxn modelId="{741743BB-8CC5-4142-AA4A-E90DD20AD3A8}" type="presOf" srcId="{EF7337B0-96F6-4378-B940-8F0CDDD6D6D6}" destId="{53A2A989-FAD0-484F-B2AD-781C8FADD746}" srcOrd="0" destOrd="1" presId="urn:microsoft.com/office/officeart/2005/8/layout/hList1"/>
    <dgm:cxn modelId="{9F70EB5F-FAAD-4567-A491-967E4DCF7559}" type="presOf" srcId="{E9793482-629F-4C6F-A5F1-DDDAE3E75053}" destId="{E52CF9E5-228A-4FC9-8F2C-51B053C56EF7}" srcOrd="0" destOrd="2" presId="urn:microsoft.com/office/officeart/2005/8/layout/hList1"/>
    <dgm:cxn modelId="{D26DCCA9-830A-496F-8F28-BEBD21AE3299}" type="presOf" srcId="{B28EAB5B-6D32-43A9-A688-6B6E9EDD25BA}" destId="{688560F2-09E7-4591-817F-57453DF66081}" srcOrd="0" destOrd="0" presId="urn:microsoft.com/office/officeart/2005/8/layout/hList1"/>
    <dgm:cxn modelId="{3369608C-F720-4890-8392-9ED67DD78E52}" type="presOf" srcId="{5B809E1F-3810-472B-B623-C90B7783A7CB}" destId="{7153A4EA-FE06-47EC-ABF8-5B3BF2D10D41}" srcOrd="0" destOrd="1" presId="urn:microsoft.com/office/officeart/2005/8/layout/hList1"/>
    <dgm:cxn modelId="{4F54D46F-4330-404E-8357-90CCCC402288}" type="presParOf" srcId="{38C0D692-0A81-4D63-99A8-4DE37F0A8AB5}" destId="{06391B33-0D91-4996-B75A-EEC0008D9CF7}" srcOrd="0" destOrd="0" presId="urn:microsoft.com/office/officeart/2005/8/layout/hList1"/>
    <dgm:cxn modelId="{88080F91-1C5B-4732-9181-0BC875727379}" type="presParOf" srcId="{06391B33-0D91-4996-B75A-EEC0008D9CF7}" destId="{F83D0BBE-2EF4-4BA2-9078-9E2D2BDF6279}" srcOrd="0" destOrd="0" presId="urn:microsoft.com/office/officeart/2005/8/layout/hList1"/>
    <dgm:cxn modelId="{E0E67359-5411-47DA-998D-EDB47011EF07}" type="presParOf" srcId="{06391B33-0D91-4996-B75A-EEC0008D9CF7}" destId="{7153A4EA-FE06-47EC-ABF8-5B3BF2D10D41}" srcOrd="1" destOrd="0" presId="urn:microsoft.com/office/officeart/2005/8/layout/hList1"/>
    <dgm:cxn modelId="{32E5E5F0-FC41-4979-94B5-370C75A1DA55}" type="presParOf" srcId="{38C0D692-0A81-4D63-99A8-4DE37F0A8AB5}" destId="{1AFF4B73-0F3F-4AEF-A880-6F7DC4DD4899}" srcOrd="1" destOrd="0" presId="urn:microsoft.com/office/officeart/2005/8/layout/hList1"/>
    <dgm:cxn modelId="{16A6229A-BAB4-4394-A63D-5987D490021D}" type="presParOf" srcId="{38C0D692-0A81-4D63-99A8-4DE37F0A8AB5}" destId="{298A5386-5C62-45A7-8EC2-8CCCE9366893}" srcOrd="2" destOrd="0" presId="urn:microsoft.com/office/officeart/2005/8/layout/hList1"/>
    <dgm:cxn modelId="{79313602-0D74-4526-8D45-1CBB68631478}" type="presParOf" srcId="{298A5386-5C62-45A7-8EC2-8CCCE9366893}" destId="{88DDA490-BB2B-4620-B495-1FD3485D4BBA}" srcOrd="0" destOrd="0" presId="urn:microsoft.com/office/officeart/2005/8/layout/hList1"/>
    <dgm:cxn modelId="{F287B58C-AC29-4BB8-83D9-D5CAFF8CC73B}" type="presParOf" srcId="{298A5386-5C62-45A7-8EC2-8CCCE9366893}" destId="{3C832EB5-9B79-43CE-B7D6-7B30290F932B}" srcOrd="1" destOrd="0" presId="urn:microsoft.com/office/officeart/2005/8/layout/hList1"/>
    <dgm:cxn modelId="{8D5BAFD5-20B9-4682-BCC9-CB81079F7B8D}" type="presParOf" srcId="{38C0D692-0A81-4D63-99A8-4DE37F0A8AB5}" destId="{F432BC9D-B387-41B7-8349-6CDC3B851056}" srcOrd="3" destOrd="0" presId="urn:microsoft.com/office/officeart/2005/8/layout/hList1"/>
    <dgm:cxn modelId="{44A56B8C-3416-47E5-A017-BA29F7FB24A8}" type="presParOf" srcId="{38C0D692-0A81-4D63-99A8-4DE37F0A8AB5}" destId="{89A1A880-A431-481F-9BEE-2A540372674F}" srcOrd="4" destOrd="0" presId="urn:microsoft.com/office/officeart/2005/8/layout/hList1"/>
    <dgm:cxn modelId="{078F3080-42EA-4113-9E97-3F4C08C81B8C}" type="presParOf" srcId="{89A1A880-A431-481F-9BEE-2A540372674F}" destId="{88460705-ADC8-45B0-9132-A55A33F5A778}" srcOrd="0" destOrd="0" presId="urn:microsoft.com/office/officeart/2005/8/layout/hList1"/>
    <dgm:cxn modelId="{9AAED2FB-C76B-4133-8382-BB2D79CF693E}" type="presParOf" srcId="{89A1A880-A431-481F-9BEE-2A540372674F}" destId="{53A2A989-FAD0-484F-B2AD-781C8FADD746}" srcOrd="1" destOrd="0" presId="urn:microsoft.com/office/officeart/2005/8/layout/hList1"/>
    <dgm:cxn modelId="{9D95E716-F2E3-41DA-BE11-2A06BFE39CBF}" type="presParOf" srcId="{38C0D692-0A81-4D63-99A8-4DE37F0A8AB5}" destId="{3B6667D1-5570-4EB6-A259-ACC5EBA5BCA1}" srcOrd="5" destOrd="0" presId="urn:microsoft.com/office/officeart/2005/8/layout/hList1"/>
    <dgm:cxn modelId="{B6305E3E-FAA8-47B0-98ED-CD8486E2096F}" type="presParOf" srcId="{38C0D692-0A81-4D63-99A8-4DE37F0A8AB5}" destId="{7F2F2DD3-ECA2-462F-A3D1-F28A4513A98A}" srcOrd="6" destOrd="0" presId="urn:microsoft.com/office/officeart/2005/8/layout/hList1"/>
    <dgm:cxn modelId="{5EDACE1B-1392-4AD3-A5CE-5F288930571C}" type="presParOf" srcId="{7F2F2DD3-ECA2-462F-A3D1-F28A4513A98A}" destId="{737BA0A0-7341-4651-A255-27C70BEFEB4C}" srcOrd="0" destOrd="0" presId="urn:microsoft.com/office/officeart/2005/8/layout/hList1"/>
    <dgm:cxn modelId="{BCFE7BEC-660F-41EA-B90C-9A76B5CAA5AD}" type="presParOf" srcId="{7F2F2DD3-ECA2-462F-A3D1-F28A4513A98A}" destId="{E5D096C1-E909-4ED2-BEDF-3AD5C8E15F22}" srcOrd="1" destOrd="0" presId="urn:microsoft.com/office/officeart/2005/8/layout/hList1"/>
    <dgm:cxn modelId="{0639C61F-51D2-4754-BC70-4363EA11A12D}" type="presParOf" srcId="{38C0D692-0A81-4D63-99A8-4DE37F0A8AB5}" destId="{AB88EB68-AD61-470A-BC8D-3CD6A27EE0FA}" srcOrd="7" destOrd="0" presId="urn:microsoft.com/office/officeart/2005/8/layout/hList1"/>
    <dgm:cxn modelId="{16CF3E4D-BAE2-4E42-9EAA-A4F43F4E20B8}" type="presParOf" srcId="{38C0D692-0A81-4D63-99A8-4DE37F0A8AB5}" destId="{D1D01DDA-1779-4CB4-BA62-D3DCC2486DBE}" srcOrd="8" destOrd="0" presId="urn:microsoft.com/office/officeart/2005/8/layout/hList1"/>
    <dgm:cxn modelId="{EDE367CD-494A-450C-BC66-A628911F8136}" type="presParOf" srcId="{D1D01DDA-1779-4CB4-BA62-D3DCC2486DBE}" destId="{AEDEEA04-4EDA-4667-AA27-6A6825B905B1}" srcOrd="0" destOrd="0" presId="urn:microsoft.com/office/officeart/2005/8/layout/hList1"/>
    <dgm:cxn modelId="{12CE80CA-2584-41E2-9328-60C4F6F991A8}" type="presParOf" srcId="{D1D01DDA-1779-4CB4-BA62-D3DCC2486DBE}" destId="{03302DB7-2D86-4DFE-8FDB-C660231368F4}" srcOrd="1" destOrd="0" presId="urn:microsoft.com/office/officeart/2005/8/layout/hList1"/>
    <dgm:cxn modelId="{4F39A61D-2A21-429F-9C53-DA102E472070}" type="presParOf" srcId="{38C0D692-0A81-4D63-99A8-4DE37F0A8AB5}" destId="{A5E35DC9-8090-4BA3-8B09-241E8A43CDCF}" srcOrd="9" destOrd="0" presId="urn:microsoft.com/office/officeart/2005/8/layout/hList1"/>
    <dgm:cxn modelId="{1691BB81-EC93-48D1-919F-D359E18654B5}" type="presParOf" srcId="{38C0D692-0A81-4D63-99A8-4DE37F0A8AB5}" destId="{235A7E8D-EA0B-40C8-984E-AE01FF2BAC70}" srcOrd="10" destOrd="0" presId="urn:microsoft.com/office/officeart/2005/8/layout/hList1"/>
    <dgm:cxn modelId="{983A2461-F02D-4A40-82FA-AFD13D92D3A0}" type="presParOf" srcId="{235A7E8D-EA0B-40C8-984E-AE01FF2BAC70}" destId="{ADA94109-240D-4194-AA73-C2EA6EBC392F}" srcOrd="0" destOrd="0" presId="urn:microsoft.com/office/officeart/2005/8/layout/hList1"/>
    <dgm:cxn modelId="{6E1A01AB-49D2-459B-9836-913A56AEDEC9}" type="presParOf" srcId="{235A7E8D-EA0B-40C8-984E-AE01FF2BAC70}" destId="{F58C6C9B-065E-41D2-A298-E254ACBEE555}" srcOrd="1" destOrd="0" presId="urn:microsoft.com/office/officeart/2005/8/layout/hList1"/>
    <dgm:cxn modelId="{D5233B78-B222-4994-98E6-B9234AB5FB9F}" type="presParOf" srcId="{38C0D692-0A81-4D63-99A8-4DE37F0A8AB5}" destId="{D00A274F-06B2-4529-A0B4-0CC04048351F}" srcOrd="11" destOrd="0" presId="urn:microsoft.com/office/officeart/2005/8/layout/hList1"/>
    <dgm:cxn modelId="{3FA5300C-43A0-47C6-B94A-3A1DEC116EEA}" type="presParOf" srcId="{38C0D692-0A81-4D63-99A8-4DE37F0A8AB5}" destId="{5F6DD123-A844-4C69-9ED6-BC1E6975A3D3}" srcOrd="12" destOrd="0" presId="urn:microsoft.com/office/officeart/2005/8/layout/hList1"/>
    <dgm:cxn modelId="{5BAEB6B4-0EC6-4E17-BA84-160273CDF162}" type="presParOf" srcId="{5F6DD123-A844-4C69-9ED6-BC1E6975A3D3}" destId="{688560F2-09E7-4591-817F-57453DF66081}" srcOrd="0" destOrd="0" presId="urn:microsoft.com/office/officeart/2005/8/layout/hList1"/>
    <dgm:cxn modelId="{4DC6A0A8-E176-4939-ADEA-72479F223A98}" type="presParOf" srcId="{5F6DD123-A844-4C69-9ED6-BC1E6975A3D3}" destId="{E52CF9E5-228A-4FC9-8F2C-51B053C56E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06B13-BC98-4B5F-A583-68B882A87AE5}">
      <dsp:nvSpPr>
        <dsp:cNvPr id="0" name=""/>
        <dsp:cNvSpPr/>
      </dsp:nvSpPr>
      <dsp:spPr>
        <a:xfrm>
          <a:off x="76200" y="0"/>
          <a:ext cx="3200400" cy="32004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mj-lt"/>
            </a:rPr>
            <a:t>Department of Public Instruction </a:t>
          </a:r>
          <a:endParaRPr lang="en-US" sz="1400" b="1" kern="1200" dirty="0">
            <a:latin typeface="+mj-lt"/>
          </a:endParaRPr>
        </a:p>
      </dsp:txBody>
      <dsp:txXfrm>
        <a:off x="1117130" y="160019"/>
        <a:ext cx="1118539" cy="480060"/>
      </dsp:txXfrm>
    </dsp:sp>
    <dsp:sp modelId="{B8C56F5B-754E-4711-8C11-805C6F3E3D9A}">
      <dsp:nvSpPr>
        <dsp:cNvPr id="0" name=""/>
        <dsp:cNvSpPr/>
      </dsp:nvSpPr>
      <dsp:spPr>
        <a:xfrm>
          <a:off x="476249" y="800099"/>
          <a:ext cx="2400300" cy="24003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latin typeface="+mj-lt"/>
            </a:rPr>
            <a:t>Indicator 6/7  Coordinators</a:t>
          </a:r>
          <a:endParaRPr lang="en-US" sz="1300" b="1" kern="1200" dirty="0">
            <a:latin typeface="+mj-lt"/>
          </a:endParaRPr>
        </a:p>
      </dsp:txBody>
      <dsp:txXfrm>
        <a:off x="1117130" y="950118"/>
        <a:ext cx="1118539" cy="450056"/>
      </dsp:txXfrm>
    </dsp:sp>
    <dsp:sp modelId="{012399EC-8A26-4853-A29F-F170245DD35D}">
      <dsp:nvSpPr>
        <dsp:cNvPr id="0" name=""/>
        <dsp:cNvSpPr/>
      </dsp:nvSpPr>
      <dsp:spPr>
        <a:xfrm>
          <a:off x="876300" y="1600200"/>
          <a:ext cx="1600200" cy="16002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mj-lt"/>
            </a:rPr>
            <a:t>CESA Program Support Teacher</a:t>
          </a:r>
          <a:endParaRPr lang="en-US" sz="1400" b="1" kern="1200" dirty="0">
            <a:latin typeface="+mj-lt"/>
          </a:endParaRPr>
        </a:p>
      </dsp:txBody>
      <dsp:txXfrm>
        <a:off x="1110643" y="2000250"/>
        <a:ext cx="1131512" cy="800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8E31A-800A-4F3B-A2E1-5CD287C889C5}">
      <dsp:nvSpPr>
        <dsp:cNvPr id="0" name=""/>
        <dsp:cNvSpPr/>
      </dsp:nvSpPr>
      <dsp:spPr>
        <a:xfrm>
          <a:off x="3003804" y="2989231"/>
          <a:ext cx="2221992" cy="2221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Data Quality</a:t>
          </a:r>
          <a:endParaRPr lang="en-US" sz="4000" kern="1200" dirty="0"/>
        </a:p>
      </dsp:txBody>
      <dsp:txXfrm>
        <a:off x="3329207" y="3314634"/>
        <a:ext cx="1571186" cy="1571186"/>
      </dsp:txXfrm>
    </dsp:sp>
    <dsp:sp modelId="{A1DC3D53-A8DC-4A0A-B63A-3C191D47515D}">
      <dsp:nvSpPr>
        <dsp:cNvPr id="0" name=""/>
        <dsp:cNvSpPr/>
      </dsp:nvSpPr>
      <dsp:spPr>
        <a:xfrm rot="12900000">
          <a:off x="1264954" y="2497558"/>
          <a:ext cx="2026395" cy="63326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748ECA-AB72-42E6-8B13-146C7F47D2DD}">
      <dsp:nvSpPr>
        <dsp:cNvPr id="0" name=""/>
        <dsp:cNvSpPr/>
      </dsp:nvSpPr>
      <dsp:spPr>
        <a:xfrm>
          <a:off x="392743" y="1388689"/>
          <a:ext cx="2110892" cy="16887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Monthly Data Check</a:t>
          </a:r>
          <a:endParaRPr lang="en-US" sz="3400" kern="1200" dirty="0"/>
        </a:p>
      </dsp:txBody>
      <dsp:txXfrm>
        <a:off x="442204" y="1438150"/>
        <a:ext cx="2011970" cy="1589791"/>
      </dsp:txXfrm>
    </dsp:sp>
    <dsp:sp modelId="{6D303000-E97C-43B5-B344-EED365574C3A}">
      <dsp:nvSpPr>
        <dsp:cNvPr id="0" name=""/>
        <dsp:cNvSpPr/>
      </dsp:nvSpPr>
      <dsp:spPr>
        <a:xfrm rot="16200000">
          <a:off x="3101602" y="1541460"/>
          <a:ext cx="2026395" cy="63326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A91CBF-88A2-4A4E-B019-E75325D9DB22}">
      <dsp:nvSpPr>
        <dsp:cNvPr id="0" name=""/>
        <dsp:cNvSpPr/>
      </dsp:nvSpPr>
      <dsp:spPr>
        <a:xfrm>
          <a:off x="3059353" y="539"/>
          <a:ext cx="2110892" cy="16887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Data Review</a:t>
          </a:r>
          <a:endParaRPr lang="en-US" sz="3400" kern="1200" dirty="0"/>
        </a:p>
      </dsp:txBody>
      <dsp:txXfrm>
        <a:off x="3108814" y="50000"/>
        <a:ext cx="2011970" cy="1589791"/>
      </dsp:txXfrm>
    </dsp:sp>
    <dsp:sp modelId="{BC82B34D-759A-43C8-8551-847C2F15E035}">
      <dsp:nvSpPr>
        <dsp:cNvPr id="0" name=""/>
        <dsp:cNvSpPr/>
      </dsp:nvSpPr>
      <dsp:spPr>
        <a:xfrm rot="19500000">
          <a:off x="4938249" y="2497558"/>
          <a:ext cx="2026395" cy="63326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0071D8-55CC-4C46-AB0C-2970FDD693E3}">
      <dsp:nvSpPr>
        <dsp:cNvPr id="0" name=""/>
        <dsp:cNvSpPr/>
      </dsp:nvSpPr>
      <dsp:spPr>
        <a:xfrm>
          <a:off x="5725964" y="1388689"/>
          <a:ext cx="2110892" cy="16887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Follow-Up T/TA</a:t>
          </a:r>
          <a:endParaRPr lang="en-US" sz="3400" kern="1200" dirty="0"/>
        </a:p>
      </dsp:txBody>
      <dsp:txXfrm>
        <a:off x="5775425" y="1438150"/>
        <a:ext cx="2011970" cy="1589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D0BBE-2EF4-4BA2-9078-9E2D2BDF6279}">
      <dsp:nvSpPr>
        <dsp:cNvPr id="0" name=""/>
        <dsp:cNvSpPr/>
      </dsp:nvSpPr>
      <dsp:spPr>
        <a:xfrm>
          <a:off x="3536" y="124066"/>
          <a:ext cx="1048791" cy="354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1</a:t>
          </a:r>
          <a:endParaRPr lang="en-US" sz="1600" b="1" kern="1200" dirty="0"/>
        </a:p>
      </dsp:txBody>
      <dsp:txXfrm>
        <a:off x="3536" y="124066"/>
        <a:ext cx="1048791" cy="354388"/>
      </dsp:txXfrm>
    </dsp:sp>
    <dsp:sp modelId="{7153A4EA-FE06-47EC-ABF8-5B3BF2D10D41}">
      <dsp:nvSpPr>
        <dsp:cNvPr id="0" name=""/>
        <dsp:cNvSpPr/>
      </dsp:nvSpPr>
      <dsp:spPr>
        <a:xfrm>
          <a:off x="3536" y="478454"/>
          <a:ext cx="1048791"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Child does </a:t>
          </a:r>
          <a:r>
            <a:rPr lang="en-US" sz="900" b="1" kern="1200" dirty="0" smtClean="0"/>
            <a:t>not yet</a:t>
          </a:r>
          <a:r>
            <a:rPr lang="en-US" sz="900" kern="1200" dirty="0" smtClean="0"/>
            <a:t> show functioning expected of a child his or her age in any situation.</a:t>
          </a:r>
          <a:endParaRPr lang="en-US" sz="900" kern="1200" dirty="0"/>
        </a:p>
        <a:p>
          <a:pPr marL="57150" lvl="1" indent="-57150" algn="l" defTabSz="400050">
            <a:lnSpc>
              <a:spcPct val="90000"/>
            </a:lnSpc>
            <a:spcBef>
              <a:spcPct val="0"/>
            </a:spcBef>
            <a:spcAft>
              <a:spcPct val="15000"/>
            </a:spcAft>
            <a:buChar char="••"/>
          </a:pPr>
          <a:r>
            <a:rPr lang="en-US" sz="900" kern="1200" dirty="0" smtClean="0"/>
            <a:t>Child’s functioning does </a:t>
          </a:r>
          <a:r>
            <a:rPr lang="en-US" sz="900" b="1" kern="1200" dirty="0" smtClean="0"/>
            <a:t>not yet include immediate foundational skills</a:t>
          </a:r>
          <a:r>
            <a:rPr lang="en-US" sz="900" kern="1200" dirty="0" smtClean="0"/>
            <a:t> upon which to build age-appropriate functioning.</a:t>
          </a:r>
          <a:endParaRPr lang="en-US" sz="900" kern="1200" dirty="0"/>
        </a:p>
        <a:p>
          <a:pPr marL="57150" lvl="1" indent="-57150" algn="l" defTabSz="400050">
            <a:lnSpc>
              <a:spcPct val="90000"/>
            </a:lnSpc>
            <a:spcBef>
              <a:spcPct val="0"/>
            </a:spcBef>
            <a:spcAft>
              <a:spcPct val="15000"/>
            </a:spcAft>
            <a:buChar char="••"/>
          </a:pPr>
          <a:r>
            <a:rPr lang="en-US" sz="900" kern="1200" dirty="0" smtClean="0"/>
            <a:t>Child functioning reflects skills that developmentally come before immediate foundational skills.</a:t>
          </a:r>
          <a:endParaRPr lang="en-US" sz="900" kern="1200" dirty="0"/>
        </a:p>
        <a:p>
          <a:pPr marL="57150" lvl="1" indent="-57150" algn="l" defTabSz="400050">
            <a:lnSpc>
              <a:spcPct val="90000"/>
            </a:lnSpc>
            <a:spcBef>
              <a:spcPct val="0"/>
            </a:spcBef>
            <a:spcAft>
              <a:spcPct val="15000"/>
            </a:spcAft>
            <a:buChar char="••"/>
          </a:pPr>
          <a:r>
            <a:rPr lang="en-US" sz="900" kern="1200" dirty="0" smtClean="0"/>
            <a:t>Child’s functioning might be described as like that of a </a:t>
          </a:r>
          <a:r>
            <a:rPr lang="en-US" sz="900" b="1" kern="1200" dirty="0" smtClean="0"/>
            <a:t>much younger child.</a:t>
          </a:r>
          <a:endParaRPr lang="en-US" sz="900" kern="1200" dirty="0"/>
        </a:p>
      </dsp:txBody>
      <dsp:txXfrm>
        <a:off x="3536" y="478454"/>
        <a:ext cx="1048791" cy="3359879"/>
      </dsp:txXfrm>
    </dsp:sp>
    <dsp:sp modelId="{88DDA490-BB2B-4620-B495-1FD3485D4BBA}">
      <dsp:nvSpPr>
        <dsp:cNvPr id="0" name=""/>
        <dsp:cNvSpPr/>
      </dsp:nvSpPr>
      <dsp:spPr>
        <a:xfrm>
          <a:off x="1199158" y="124066"/>
          <a:ext cx="1048791" cy="354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2</a:t>
          </a:r>
          <a:endParaRPr lang="en-US" sz="1600" b="1" kern="1200" dirty="0"/>
        </a:p>
      </dsp:txBody>
      <dsp:txXfrm>
        <a:off x="1199158" y="124066"/>
        <a:ext cx="1048791" cy="354388"/>
      </dsp:txXfrm>
    </dsp:sp>
    <dsp:sp modelId="{3C832EB5-9B79-43CE-B7D6-7B30290F932B}">
      <dsp:nvSpPr>
        <dsp:cNvPr id="0" name=""/>
        <dsp:cNvSpPr/>
      </dsp:nvSpPr>
      <dsp:spPr>
        <a:xfrm>
          <a:off x="1199158" y="478454"/>
          <a:ext cx="1048791"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Child occasionally uses </a:t>
          </a:r>
          <a:r>
            <a:rPr lang="en-US" sz="900" b="1" kern="1200" dirty="0" smtClean="0"/>
            <a:t>immediate foundational skills</a:t>
          </a:r>
          <a:r>
            <a:rPr lang="en-US" sz="900" kern="1200" dirty="0" smtClean="0"/>
            <a:t> across settings and situation.  More functioning reflects skills that are not immediate foundational than are immediate foundational.</a:t>
          </a:r>
          <a:endParaRPr lang="en-US" sz="900" kern="1200" dirty="0"/>
        </a:p>
      </dsp:txBody>
      <dsp:txXfrm>
        <a:off x="1199158" y="478454"/>
        <a:ext cx="1048791" cy="3359879"/>
      </dsp:txXfrm>
    </dsp:sp>
    <dsp:sp modelId="{88460705-ADC8-45B0-9132-A55A33F5A778}">
      <dsp:nvSpPr>
        <dsp:cNvPr id="0" name=""/>
        <dsp:cNvSpPr/>
      </dsp:nvSpPr>
      <dsp:spPr>
        <a:xfrm>
          <a:off x="2394781" y="124066"/>
          <a:ext cx="1048791" cy="354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3</a:t>
          </a:r>
          <a:endParaRPr lang="en-US" sz="1600" b="1" kern="1200" dirty="0"/>
        </a:p>
      </dsp:txBody>
      <dsp:txXfrm>
        <a:off x="2394781" y="124066"/>
        <a:ext cx="1048791" cy="354388"/>
      </dsp:txXfrm>
    </dsp:sp>
    <dsp:sp modelId="{53A2A989-FAD0-484F-B2AD-781C8FADD746}">
      <dsp:nvSpPr>
        <dsp:cNvPr id="0" name=""/>
        <dsp:cNvSpPr/>
      </dsp:nvSpPr>
      <dsp:spPr>
        <a:xfrm>
          <a:off x="2394781" y="478454"/>
          <a:ext cx="1048791"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Child does </a:t>
          </a:r>
          <a:r>
            <a:rPr lang="en-US" sz="900" b="1" kern="1200" dirty="0" smtClean="0"/>
            <a:t>not yet</a:t>
          </a:r>
          <a:r>
            <a:rPr lang="en-US" sz="900" kern="1200" dirty="0" smtClean="0"/>
            <a:t> show functioning expected for a child of his or her age in any situation.</a:t>
          </a:r>
          <a:endParaRPr lang="en-US" sz="900" kern="1200" dirty="0"/>
        </a:p>
        <a:p>
          <a:pPr marL="57150" lvl="1" indent="-57150" algn="l" defTabSz="400050">
            <a:lnSpc>
              <a:spcPct val="90000"/>
            </a:lnSpc>
            <a:spcBef>
              <a:spcPct val="0"/>
            </a:spcBef>
            <a:spcAft>
              <a:spcPct val="15000"/>
            </a:spcAft>
            <a:buChar char="••"/>
          </a:pPr>
          <a:r>
            <a:rPr lang="en-US" sz="900" kern="1200" dirty="0" smtClean="0"/>
            <a:t>Child uses </a:t>
          </a:r>
          <a:r>
            <a:rPr lang="en-US" sz="900" b="1" kern="1200" dirty="0" smtClean="0"/>
            <a:t>immediate foundational skills,</a:t>
          </a:r>
          <a:r>
            <a:rPr lang="en-US" sz="900" kern="1200" dirty="0" smtClean="0"/>
            <a:t> most or all of the time, skills upon which to build age-appropriate functioning.</a:t>
          </a:r>
          <a:endParaRPr lang="en-US" sz="900" kern="1200" dirty="0"/>
        </a:p>
        <a:p>
          <a:pPr marL="57150" lvl="1" indent="-57150" algn="l" defTabSz="400050">
            <a:lnSpc>
              <a:spcPct val="90000"/>
            </a:lnSpc>
            <a:spcBef>
              <a:spcPct val="0"/>
            </a:spcBef>
            <a:spcAft>
              <a:spcPct val="15000"/>
            </a:spcAft>
            <a:buChar char="••"/>
          </a:pPr>
          <a:r>
            <a:rPr lang="en-US" sz="900" kern="1200" dirty="0" smtClean="0"/>
            <a:t>Functioning might be described as like that of a </a:t>
          </a:r>
          <a:r>
            <a:rPr lang="en-US" sz="900" b="1" kern="1200" dirty="0" smtClean="0"/>
            <a:t>younger child</a:t>
          </a:r>
          <a:r>
            <a:rPr lang="en-US" sz="900" kern="1200" dirty="0" smtClean="0"/>
            <a:t>.</a:t>
          </a:r>
          <a:endParaRPr lang="en-US" sz="900" kern="1200" dirty="0"/>
        </a:p>
      </dsp:txBody>
      <dsp:txXfrm>
        <a:off x="2394781" y="478454"/>
        <a:ext cx="1048791" cy="3359879"/>
      </dsp:txXfrm>
    </dsp:sp>
    <dsp:sp modelId="{737BA0A0-7341-4651-A255-27C70BEFEB4C}">
      <dsp:nvSpPr>
        <dsp:cNvPr id="0" name=""/>
        <dsp:cNvSpPr/>
      </dsp:nvSpPr>
      <dsp:spPr>
        <a:xfrm>
          <a:off x="3590404" y="124066"/>
          <a:ext cx="1048791" cy="354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4</a:t>
          </a:r>
          <a:endParaRPr lang="en-US" sz="1600" b="1" kern="1200" dirty="0"/>
        </a:p>
      </dsp:txBody>
      <dsp:txXfrm>
        <a:off x="3590404" y="124066"/>
        <a:ext cx="1048791" cy="354388"/>
      </dsp:txXfrm>
    </dsp:sp>
    <dsp:sp modelId="{E5D096C1-E909-4ED2-BEDF-3AD5C8E15F22}">
      <dsp:nvSpPr>
        <dsp:cNvPr id="0" name=""/>
        <dsp:cNvSpPr/>
      </dsp:nvSpPr>
      <dsp:spPr>
        <a:xfrm>
          <a:off x="3590404" y="478454"/>
          <a:ext cx="1048791"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Child shows occasional age-appropriate functioning across settings and situations.  More functioning is</a:t>
          </a:r>
          <a:r>
            <a:rPr lang="en-US" sz="900" b="1" kern="1200" dirty="0" smtClean="0"/>
            <a:t> not</a:t>
          </a:r>
          <a:r>
            <a:rPr lang="en-US" sz="900" kern="1200" dirty="0" smtClean="0"/>
            <a:t> age-appropriate than age-appropriate.</a:t>
          </a:r>
          <a:endParaRPr lang="en-US" sz="900" kern="1200" dirty="0"/>
        </a:p>
      </dsp:txBody>
      <dsp:txXfrm>
        <a:off x="3590404" y="478454"/>
        <a:ext cx="1048791" cy="3359879"/>
      </dsp:txXfrm>
    </dsp:sp>
    <dsp:sp modelId="{AEDEEA04-4EDA-4667-AA27-6A6825B905B1}">
      <dsp:nvSpPr>
        <dsp:cNvPr id="0" name=""/>
        <dsp:cNvSpPr/>
      </dsp:nvSpPr>
      <dsp:spPr>
        <a:xfrm>
          <a:off x="4786026" y="124066"/>
          <a:ext cx="1048791" cy="354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5</a:t>
          </a:r>
          <a:endParaRPr lang="en-US" sz="1600" b="1" kern="1200" dirty="0"/>
        </a:p>
      </dsp:txBody>
      <dsp:txXfrm>
        <a:off x="4786026" y="124066"/>
        <a:ext cx="1048791" cy="354388"/>
      </dsp:txXfrm>
    </dsp:sp>
    <dsp:sp modelId="{03302DB7-2D86-4DFE-8FDB-C660231368F4}">
      <dsp:nvSpPr>
        <dsp:cNvPr id="0" name=""/>
        <dsp:cNvSpPr/>
      </dsp:nvSpPr>
      <dsp:spPr>
        <a:xfrm>
          <a:off x="4786026" y="478454"/>
          <a:ext cx="1048791"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Child shows functioning expected for his or her age </a:t>
          </a:r>
          <a:r>
            <a:rPr lang="en-US" sz="900" b="1" kern="1200" dirty="0" smtClean="0"/>
            <a:t>some of the time</a:t>
          </a:r>
          <a:r>
            <a:rPr lang="en-US" sz="900" kern="1200" dirty="0" smtClean="0"/>
            <a:t> </a:t>
          </a:r>
          <a:r>
            <a:rPr lang="en-US" sz="900" b="1" kern="1200" dirty="0" smtClean="0"/>
            <a:t>and/or in some settings and situations.</a:t>
          </a:r>
          <a:r>
            <a:rPr lang="en-US" sz="900" kern="1200" dirty="0" smtClean="0"/>
            <a:t>  Child’s functioning is a mix of age-appropriate and not age-appropriate behaviors and skills.</a:t>
          </a:r>
          <a:endParaRPr lang="en-US" sz="900" kern="1200" dirty="0"/>
        </a:p>
        <a:p>
          <a:pPr marL="57150" lvl="1" indent="-57150" algn="l" defTabSz="400050">
            <a:lnSpc>
              <a:spcPct val="90000"/>
            </a:lnSpc>
            <a:spcBef>
              <a:spcPct val="0"/>
            </a:spcBef>
            <a:spcAft>
              <a:spcPct val="15000"/>
            </a:spcAft>
            <a:buChar char="••"/>
          </a:pPr>
          <a:r>
            <a:rPr lang="en-US" sz="900" kern="1200" dirty="0" smtClean="0"/>
            <a:t>Childs functioning might be described as like that of a </a:t>
          </a:r>
          <a:r>
            <a:rPr lang="en-US" sz="900" b="1" kern="1200" dirty="0" smtClean="0"/>
            <a:t>slightly younger child.</a:t>
          </a:r>
          <a:endParaRPr lang="en-US" sz="900" kern="1200" dirty="0"/>
        </a:p>
      </dsp:txBody>
      <dsp:txXfrm>
        <a:off x="4786026" y="478454"/>
        <a:ext cx="1048791" cy="3359879"/>
      </dsp:txXfrm>
    </dsp:sp>
    <dsp:sp modelId="{ADA94109-240D-4194-AA73-C2EA6EBC392F}">
      <dsp:nvSpPr>
        <dsp:cNvPr id="0" name=""/>
        <dsp:cNvSpPr/>
      </dsp:nvSpPr>
      <dsp:spPr>
        <a:xfrm>
          <a:off x="5981649" y="124066"/>
          <a:ext cx="1048791" cy="354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6</a:t>
          </a:r>
          <a:endParaRPr lang="en-US" sz="1600" b="1" kern="1200" dirty="0"/>
        </a:p>
      </dsp:txBody>
      <dsp:txXfrm>
        <a:off x="5981649" y="124066"/>
        <a:ext cx="1048791" cy="354388"/>
      </dsp:txXfrm>
    </dsp:sp>
    <dsp:sp modelId="{F58C6C9B-065E-41D2-A298-E254ACBEE555}">
      <dsp:nvSpPr>
        <dsp:cNvPr id="0" name=""/>
        <dsp:cNvSpPr/>
      </dsp:nvSpPr>
      <dsp:spPr>
        <a:xfrm>
          <a:off x="5981649" y="478454"/>
          <a:ext cx="1048791"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Child’s functioning generally is considered </a:t>
          </a:r>
          <a:r>
            <a:rPr lang="en-US" sz="900" b="1" kern="1200" dirty="0" smtClean="0"/>
            <a:t>appropriate</a:t>
          </a:r>
          <a:r>
            <a:rPr lang="en-US" sz="900" kern="1200" dirty="0" smtClean="0"/>
            <a:t> for his or her age but there are </a:t>
          </a:r>
          <a:r>
            <a:rPr lang="en-US" sz="900" b="1" kern="1200" dirty="0" smtClean="0"/>
            <a:t>some significant concerns</a:t>
          </a:r>
          <a:r>
            <a:rPr lang="en-US" sz="900" kern="1200" dirty="0" smtClean="0"/>
            <a:t> about the child’s functioning in this outcome area.  These concerns are substantial enough to suggest monitoring or possible additional support.</a:t>
          </a:r>
          <a:endParaRPr lang="en-US" sz="900" kern="1200" dirty="0"/>
        </a:p>
        <a:p>
          <a:pPr marL="57150" lvl="1" indent="-57150" algn="l" defTabSz="400050">
            <a:lnSpc>
              <a:spcPct val="90000"/>
            </a:lnSpc>
            <a:spcBef>
              <a:spcPct val="0"/>
            </a:spcBef>
            <a:spcAft>
              <a:spcPct val="15000"/>
            </a:spcAft>
            <a:buChar char="••"/>
          </a:pPr>
          <a:r>
            <a:rPr lang="en-US" sz="900" kern="1200" dirty="0" smtClean="0"/>
            <a:t>Although age-appropriate, the child’s functioning may border on not keeping pace with age expectations.</a:t>
          </a:r>
          <a:endParaRPr lang="en-US" sz="900" kern="1200" dirty="0"/>
        </a:p>
      </dsp:txBody>
      <dsp:txXfrm>
        <a:off x="5981649" y="478454"/>
        <a:ext cx="1048791" cy="3359879"/>
      </dsp:txXfrm>
    </dsp:sp>
    <dsp:sp modelId="{688560F2-09E7-4591-817F-57453DF66081}">
      <dsp:nvSpPr>
        <dsp:cNvPr id="0" name=""/>
        <dsp:cNvSpPr/>
      </dsp:nvSpPr>
      <dsp:spPr>
        <a:xfrm>
          <a:off x="7177272" y="124066"/>
          <a:ext cx="1048791" cy="3543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7</a:t>
          </a:r>
          <a:endParaRPr lang="en-US" sz="1600" b="1" kern="1200" dirty="0"/>
        </a:p>
      </dsp:txBody>
      <dsp:txXfrm>
        <a:off x="7177272" y="124066"/>
        <a:ext cx="1048791" cy="354388"/>
      </dsp:txXfrm>
    </dsp:sp>
    <dsp:sp modelId="{E52CF9E5-228A-4FC9-8F2C-51B053C56EF7}">
      <dsp:nvSpPr>
        <dsp:cNvPr id="0" name=""/>
        <dsp:cNvSpPr/>
      </dsp:nvSpPr>
      <dsp:spPr>
        <a:xfrm>
          <a:off x="7177272" y="478454"/>
          <a:ext cx="1048791"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Child shows functioning expected for his or her age in </a:t>
          </a:r>
          <a:r>
            <a:rPr lang="en-US" sz="900" b="1" kern="1200" dirty="0" smtClean="0"/>
            <a:t>all or almost all</a:t>
          </a:r>
          <a:r>
            <a:rPr lang="en-US" sz="900" kern="1200" dirty="0" smtClean="0"/>
            <a:t> </a:t>
          </a:r>
          <a:r>
            <a:rPr lang="en-US" sz="900" b="1" kern="1200" dirty="0" smtClean="0"/>
            <a:t>everyday situations</a:t>
          </a:r>
          <a:r>
            <a:rPr lang="en-US" sz="900" kern="1200" dirty="0" smtClean="0"/>
            <a:t> that are part of the child’s life.  Functioning is considered </a:t>
          </a:r>
          <a:r>
            <a:rPr lang="en-US" sz="900" b="1" kern="1200" dirty="0" smtClean="0"/>
            <a:t>appropriate</a:t>
          </a:r>
          <a:r>
            <a:rPr lang="en-US" sz="900" kern="1200" dirty="0" smtClean="0"/>
            <a:t> for his or her age.</a:t>
          </a:r>
          <a:endParaRPr lang="en-US" sz="900" kern="1200" dirty="0"/>
        </a:p>
        <a:p>
          <a:pPr marL="57150" lvl="1" indent="-57150" algn="l" defTabSz="400050">
            <a:lnSpc>
              <a:spcPct val="90000"/>
            </a:lnSpc>
            <a:spcBef>
              <a:spcPct val="0"/>
            </a:spcBef>
            <a:spcAft>
              <a:spcPct val="15000"/>
            </a:spcAft>
            <a:buChar char="••"/>
          </a:pPr>
          <a:r>
            <a:rPr lang="en-US" sz="900" kern="1200" dirty="0" smtClean="0"/>
            <a:t>No one has any concerns about the child’s functioning in this outcome area.</a:t>
          </a: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7177272" y="478454"/>
        <a:ext cx="1048791" cy="335987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0.04638</cdr:x>
      <cdr:y>0.17402</cdr:y>
    </cdr:from>
    <cdr:to>
      <cdr:x>0.53458</cdr:x>
      <cdr:y>0.2451</cdr:y>
    </cdr:to>
    <cdr:sp macro="" textlink="">
      <cdr:nvSpPr>
        <cdr:cNvPr id="2" name="TextBox 1"/>
        <cdr:cNvSpPr txBox="1"/>
      </cdr:nvSpPr>
      <cdr:spPr>
        <a:xfrm xmlns:a="http://schemas.openxmlformats.org/drawingml/2006/main">
          <a:off x="271464" y="676275"/>
          <a:ext cx="28575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0.03011</cdr:x>
      <cdr:y>0.8964</cdr:y>
    </cdr:from>
    <cdr:to>
      <cdr:x>0.29373</cdr:x>
      <cdr:y>0.98423</cdr:y>
    </cdr:to>
    <cdr:sp macro="" textlink="">
      <cdr:nvSpPr>
        <cdr:cNvPr id="3" name="TextBox 2"/>
        <cdr:cNvSpPr txBox="1"/>
      </cdr:nvSpPr>
      <cdr:spPr>
        <a:xfrm xmlns:a="http://schemas.openxmlformats.org/drawingml/2006/main">
          <a:off x="176214" y="3790950"/>
          <a:ext cx="1543050"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0.94599</cdr:y>
    </cdr:from>
    <cdr:to>
      <cdr:x>0.45749</cdr:x>
      <cdr:y>1</cdr:y>
    </cdr:to>
    <cdr:sp macro="" textlink="">
      <cdr:nvSpPr>
        <cdr:cNvPr id="4" name="TextBox 3"/>
        <cdr:cNvSpPr txBox="1"/>
      </cdr:nvSpPr>
      <cdr:spPr>
        <a:xfrm xmlns:a="http://schemas.openxmlformats.org/drawingml/2006/main">
          <a:off x="0" y="4648445"/>
          <a:ext cx="3309144" cy="2653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Note: National data based on 39 states with highest -quality data.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Description:</a:t>
            </a:r>
          </a:p>
          <a:p>
            <a:r>
              <a:rPr lang="en-US" sz="1200" kern="1200" dirty="0" smtClean="0">
                <a:solidFill>
                  <a:schemeClr val="tx1"/>
                </a:solidFill>
                <a:effectLst/>
                <a:latin typeface="+mn-lt"/>
                <a:ea typeface="+mn-ea"/>
                <a:cs typeface="+mn-cs"/>
              </a:rPr>
              <a:t>High quality data is central to results drive accountability and improving outcomes for children and families. This session will present the IDEA Data Center’s working definition of data quality and describe the vital signs, or characteristics of high quality data. Representatives from Virginia, Wisconsin, and Delaware will present their work in using three vital signs – completeness, meeting expected patterns, and convergence with other qualitative information – to improve Part C and Part B 619 data quality.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317692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2504454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421891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begin describing the Indicator</a:t>
            </a:r>
            <a:r>
              <a:rPr lang="en-US" baseline="0" dirty="0" smtClean="0"/>
              <a:t> 7 data review process I would like to share a little bit on the T/TA system we are using in WI to support early childhood special education that enables us to care out the data review process.  We have worked hard to set up a system of support for LEA’s so that we are able to do this work.</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20</a:t>
            </a:fld>
            <a:endParaRPr lang="en-US" dirty="0"/>
          </a:p>
        </p:txBody>
      </p:sp>
    </p:spTree>
    <p:extLst>
      <p:ext uri="{BB962C8B-B14F-4D97-AF65-F5344CB8AC3E}">
        <p14:creationId xmlns:p14="http://schemas.microsoft.com/office/powerpoint/2010/main" val="150478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avenues</a:t>
            </a:r>
            <a:r>
              <a:rPr lang="en-US" baseline="0" dirty="0" smtClean="0"/>
              <a:t> being take to enhance the quality of data in WI. (click)</a:t>
            </a:r>
          </a:p>
          <a:p>
            <a:r>
              <a:rPr lang="en-US" baseline="0" dirty="0" smtClean="0"/>
              <a:t>First – we do monthly data checks, (click)</a:t>
            </a:r>
          </a:p>
          <a:p>
            <a:r>
              <a:rPr lang="en-US" baseline="0" dirty="0" smtClean="0"/>
              <a:t>Second – For the past three years I have been conducting data reviews with the intent of enhancing data quality, and (click)</a:t>
            </a:r>
          </a:p>
          <a:p>
            <a:r>
              <a:rPr lang="en-US" baseline="0" dirty="0" smtClean="0"/>
              <a:t>Third – We the data reviews are informing the Training and individual technical assistance being done within the state.</a:t>
            </a:r>
            <a:endParaRPr lang="en-US" dirty="0"/>
          </a:p>
        </p:txBody>
      </p:sp>
      <p:sp>
        <p:nvSpPr>
          <p:cNvPr id="4" name="Slide Number Placeholder 3"/>
          <p:cNvSpPr>
            <a:spLocks noGrp="1"/>
          </p:cNvSpPr>
          <p:nvPr>
            <p:ph type="sldNum" sz="quarter" idx="10"/>
          </p:nvPr>
        </p:nvSpPr>
        <p:spPr/>
        <p:txBody>
          <a:bodyPr/>
          <a:lstStyle/>
          <a:p>
            <a:fld id="{CEE708E0-353C-4C34-B48F-92212D9EB45D}" type="slidenum">
              <a:rPr lang="en-US" smtClean="0"/>
              <a:pPr/>
              <a:t>21</a:t>
            </a:fld>
            <a:endParaRPr lang="en-US" dirty="0"/>
          </a:p>
        </p:txBody>
      </p:sp>
    </p:spTree>
    <p:extLst>
      <p:ext uri="{BB962C8B-B14F-4D97-AF65-F5344CB8AC3E}">
        <p14:creationId xmlns:p14="http://schemas.microsoft.com/office/powerpoint/2010/main" val="409599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Monthly Data Check</a:t>
            </a:r>
            <a:r>
              <a:rPr lang="en-US" baseline="0" dirty="0" smtClean="0"/>
              <a:t> (click)</a:t>
            </a:r>
          </a:p>
          <a:p>
            <a:pPr marL="228600" indent="-228600">
              <a:buAutoNum type="arabicPeriod"/>
            </a:pPr>
            <a:r>
              <a:rPr lang="en-US" baseline="0" dirty="0" smtClean="0"/>
              <a:t>Tracking the pattern of # of children entered into a district’s child outcomes cohort. (click)</a:t>
            </a:r>
          </a:p>
          <a:p>
            <a:pPr marL="228600" indent="-228600">
              <a:buAutoNum type="arabicPeriod"/>
            </a:pPr>
            <a:r>
              <a:rPr lang="en-US" baseline="0" dirty="0" smtClean="0"/>
              <a:t>Monthly email reminders to districts who have children who have turned 6 and need exit data (after the 30 day timeline), and (click)</a:t>
            </a:r>
          </a:p>
          <a:p>
            <a:pPr marL="228600" indent="-228600">
              <a:buAutoNum type="arabicPeriod"/>
            </a:pPr>
            <a:r>
              <a:rPr lang="en-US" baseline="0" dirty="0" smtClean="0"/>
              <a:t>4 Times a year – data review and check in with districts with inaccurate or missing data.</a:t>
            </a:r>
          </a:p>
        </p:txBody>
      </p:sp>
      <p:sp>
        <p:nvSpPr>
          <p:cNvPr id="4" name="Slide Number Placeholder 3"/>
          <p:cNvSpPr>
            <a:spLocks noGrp="1"/>
          </p:cNvSpPr>
          <p:nvPr>
            <p:ph type="sldNum" sz="quarter" idx="10"/>
          </p:nvPr>
        </p:nvSpPr>
        <p:spPr/>
        <p:txBody>
          <a:bodyPr/>
          <a:lstStyle/>
          <a:p>
            <a:fld id="{CEE708E0-353C-4C34-B48F-92212D9EB45D}" type="slidenum">
              <a:rPr lang="en-US" smtClean="0"/>
              <a:pPr/>
              <a:t>22</a:t>
            </a:fld>
            <a:endParaRPr lang="en-US" dirty="0"/>
          </a:p>
        </p:txBody>
      </p:sp>
    </p:spTree>
    <p:extLst>
      <p:ext uri="{BB962C8B-B14F-4D97-AF65-F5344CB8AC3E}">
        <p14:creationId xmlns:p14="http://schemas.microsoft.com/office/powerpoint/2010/main" val="328106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Review:</a:t>
            </a:r>
            <a:r>
              <a:rPr lang="en-US" baseline="0" dirty="0" smtClean="0"/>
              <a:t> (click)</a:t>
            </a:r>
          </a:p>
          <a:p>
            <a:r>
              <a:rPr lang="en-US" baseline="0" dirty="0" smtClean="0"/>
              <a:t>First – For the past three years I’ve used the ECO Pattern Checking Guide and conducted a process to show districts their data patterns (mention some of the patterns looked at).  We will look at this process in more detail on the next slide. (click)</a:t>
            </a:r>
          </a:p>
          <a:p>
            <a:endParaRPr lang="en-US" baseline="0" dirty="0" smtClean="0"/>
          </a:p>
          <a:p>
            <a:r>
              <a:rPr lang="en-US" baseline="0" dirty="0" smtClean="0"/>
              <a:t>The data review is an optional activity for districts. Conducted within each of the CESA’s and for several individual large districts.  Did a brief review of key data patterns several months prior to the schedule data review so that the PST could have a conversation with the director of special education to encourage them to participate in the review.</a:t>
            </a:r>
          </a:p>
          <a:p>
            <a:endParaRPr lang="en-US" baseline="0" dirty="0" smtClean="0"/>
          </a:p>
          <a:p>
            <a:r>
              <a:rPr lang="en-US" baseline="0" dirty="0" smtClean="0"/>
              <a:t>Some of the more common next steps that districts identified as a result of participating in the data review are/were: (briefly list several on slide).</a:t>
            </a:r>
            <a:endParaRPr lang="en-US" dirty="0"/>
          </a:p>
        </p:txBody>
      </p:sp>
      <p:sp>
        <p:nvSpPr>
          <p:cNvPr id="4" name="Slide Number Placeholder 3"/>
          <p:cNvSpPr>
            <a:spLocks noGrp="1"/>
          </p:cNvSpPr>
          <p:nvPr>
            <p:ph type="sldNum" sz="quarter" idx="10"/>
          </p:nvPr>
        </p:nvSpPr>
        <p:spPr/>
        <p:txBody>
          <a:bodyPr/>
          <a:lstStyle/>
          <a:p>
            <a:fld id="{CEE708E0-353C-4C34-B48F-92212D9EB45D}" type="slidenum">
              <a:rPr lang="en-US" smtClean="0"/>
              <a:pPr/>
              <a:t>23</a:t>
            </a:fld>
            <a:endParaRPr lang="en-US" dirty="0"/>
          </a:p>
        </p:txBody>
      </p:sp>
    </p:spTree>
    <p:extLst>
      <p:ext uri="{BB962C8B-B14F-4D97-AF65-F5344CB8AC3E}">
        <p14:creationId xmlns:p14="http://schemas.microsoft.com/office/powerpoint/2010/main" val="2716426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Prior</a:t>
            </a:r>
            <a:r>
              <a:rPr lang="en-US" baseline="0" dirty="0" smtClean="0"/>
              <a:t> to looking at the data a brief review of the Child Outcomes Decision Process and (click)</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24</a:t>
            </a:fld>
            <a:endParaRPr lang="en-US" dirty="0"/>
          </a:p>
        </p:txBody>
      </p:sp>
    </p:spTree>
    <p:extLst>
      <p:ext uri="{BB962C8B-B14F-4D97-AF65-F5344CB8AC3E}">
        <p14:creationId xmlns:p14="http://schemas.microsoft.com/office/powerpoint/2010/main" val="480641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Bucket List” was done.  This is a popular slide and extremely helpful for people in understanding the 7-point rating. </a:t>
            </a:r>
          </a:p>
          <a:p>
            <a:endParaRPr lang="en-US" baseline="0" dirty="0" smtClean="0"/>
          </a:p>
          <a:p>
            <a:r>
              <a:rPr lang="en-US" baseline="0" dirty="0" smtClean="0"/>
              <a:t>In review, when a child is rated a 6 or 7 that is essentially saying that a child is functioning at an age-expected level in the specific outcome level.  At the other end of the continuum, a rating of 1 is saying the child is functioning below both age-expected and immediate foundational levels. </a:t>
            </a:r>
          </a:p>
          <a:p>
            <a:endParaRPr lang="en-US" baseline="0" dirty="0" smtClean="0"/>
          </a:p>
          <a:p>
            <a:r>
              <a:rPr lang="en-US" baseline="0" dirty="0" smtClean="0"/>
              <a:t>A rating of 4 and 5 is saying that a child is functioning with a combination of age-expected and immediate foundational skills.</a:t>
            </a:r>
          </a:p>
          <a:p>
            <a:endParaRPr lang="en-US" baseline="0" dirty="0" smtClean="0"/>
          </a:p>
          <a:p>
            <a:r>
              <a:rPr lang="en-US" baseline="0" dirty="0" smtClean="0"/>
              <a:t>And, a rating of 2 and 3 is saying that a child is functioning with a combination of foundational and immediate foundational skills.</a:t>
            </a:r>
          </a:p>
          <a:p>
            <a:endParaRPr lang="en-US" baseline="0" dirty="0" smtClean="0"/>
          </a:p>
          <a:p>
            <a:r>
              <a:rPr lang="en-US" baseline="0" dirty="0" smtClean="0"/>
              <a:t>We will now look at a patterns of rating within Wisconsin.  It will be helpful to keep The Bucket List handout in front of you to reference throughout this discussion.</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25</a:t>
            </a:fld>
            <a:endParaRPr lang="en-US" dirty="0"/>
          </a:p>
        </p:txBody>
      </p:sp>
    </p:spTree>
    <p:extLst>
      <p:ext uri="{BB962C8B-B14F-4D97-AF65-F5344CB8AC3E}">
        <p14:creationId xmlns:p14="http://schemas.microsoft.com/office/powerpoint/2010/main" val="29491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rgbClr val="224568"/>
                </a:solidFill>
                <a:latin typeface="Arial" charset="0"/>
              </a:defRPr>
            </a:lvl1pPr>
            <a:lvl2pPr marL="742839" indent="-285706" algn="ctr" eaLnBrk="0" hangingPunct="0">
              <a:defRPr sz="3200">
                <a:solidFill>
                  <a:srgbClr val="224568"/>
                </a:solidFill>
                <a:latin typeface="Arial" charset="0"/>
              </a:defRPr>
            </a:lvl2pPr>
            <a:lvl3pPr marL="1142829" indent="-228565" algn="ctr" eaLnBrk="0" hangingPunct="0">
              <a:defRPr sz="3200">
                <a:solidFill>
                  <a:srgbClr val="224568"/>
                </a:solidFill>
                <a:latin typeface="Arial" charset="0"/>
              </a:defRPr>
            </a:lvl3pPr>
            <a:lvl4pPr marL="1599960" indent="-228565" algn="ctr" eaLnBrk="0" hangingPunct="0">
              <a:defRPr sz="3200">
                <a:solidFill>
                  <a:srgbClr val="224568"/>
                </a:solidFill>
                <a:latin typeface="Arial" charset="0"/>
              </a:defRPr>
            </a:lvl4pPr>
            <a:lvl5pPr marL="2057090" indent="-228565" algn="ctr" eaLnBrk="0" hangingPunct="0">
              <a:defRPr sz="3200">
                <a:solidFill>
                  <a:srgbClr val="224568"/>
                </a:solidFill>
                <a:latin typeface="Arial" charset="0"/>
              </a:defRPr>
            </a:lvl5pPr>
            <a:lvl6pPr marL="2514223" indent="-228565" algn="ctr" eaLnBrk="0" fontAlgn="base" hangingPunct="0">
              <a:spcBef>
                <a:spcPct val="0"/>
              </a:spcBef>
              <a:spcAft>
                <a:spcPct val="0"/>
              </a:spcAft>
              <a:defRPr sz="3200">
                <a:solidFill>
                  <a:srgbClr val="224568"/>
                </a:solidFill>
                <a:latin typeface="Arial" charset="0"/>
              </a:defRPr>
            </a:lvl6pPr>
            <a:lvl7pPr marL="2971354" indent="-228565" algn="ctr" eaLnBrk="0" fontAlgn="base" hangingPunct="0">
              <a:spcBef>
                <a:spcPct val="0"/>
              </a:spcBef>
              <a:spcAft>
                <a:spcPct val="0"/>
              </a:spcAft>
              <a:defRPr sz="3200">
                <a:solidFill>
                  <a:srgbClr val="224568"/>
                </a:solidFill>
                <a:latin typeface="Arial" charset="0"/>
              </a:defRPr>
            </a:lvl7pPr>
            <a:lvl8pPr marL="3428485" indent="-228565" algn="ctr" eaLnBrk="0" fontAlgn="base" hangingPunct="0">
              <a:spcBef>
                <a:spcPct val="0"/>
              </a:spcBef>
              <a:spcAft>
                <a:spcPct val="0"/>
              </a:spcAft>
              <a:defRPr sz="3200">
                <a:solidFill>
                  <a:srgbClr val="224568"/>
                </a:solidFill>
                <a:latin typeface="Arial" charset="0"/>
              </a:defRPr>
            </a:lvl8pPr>
            <a:lvl9pPr marL="3885616" indent="-228565" algn="ctr" eaLnBrk="0" fontAlgn="base" hangingPunct="0">
              <a:spcBef>
                <a:spcPct val="0"/>
              </a:spcBef>
              <a:spcAft>
                <a:spcPct val="0"/>
              </a:spcAft>
              <a:defRPr sz="3200">
                <a:solidFill>
                  <a:srgbClr val="224568"/>
                </a:solidFill>
                <a:latin typeface="Arial" charset="0"/>
              </a:defRPr>
            </a:lvl9pPr>
          </a:lstStyle>
          <a:p>
            <a:pPr algn="r" eaLnBrk="1" hangingPunct="1">
              <a:defRPr/>
            </a:pPr>
            <a:fld id="{B082FBE0-E056-4361-ABD9-EB09B3B0740A}" type="slidenum">
              <a:rPr lang="en-US" sz="1100" smtClean="0">
                <a:solidFill>
                  <a:schemeClr val="tx1"/>
                </a:solidFill>
              </a:rPr>
              <a:pPr algn="r" eaLnBrk="1" hangingPunct="1">
                <a:defRPr/>
              </a:pPr>
              <a:t>26</a:t>
            </a:fld>
            <a:endParaRPr lang="en-US" sz="1100" dirty="0" smtClean="0">
              <a:solidFill>
                <a:schemeClr val="tx1"/>
              </a:solidFill>
            </a:endParaRPr>
          </a:p>
        </p:txBody>
      </p:sp>
      <p:sp>
        <p:nvSpPr>
          <p:cNvPr id="152579" name="Rectangle 2"/>
          <p:cNvSpPr>
            <a:spLocks noGrp="1" noRot="1" noChangeAspect="1" noChangeArrowheads="1" noTextEdit="1"/>
          </p:cNvSpPr>
          <p:nvPr>
            <p:ph type="sldImg"/>
          </p:nvPr>
        </p:nvSpPr>
        <p:spPr>
          <a:xfrm>
            <a:off x="1144588" y="681038"/>
            <a:ext cx="4570412" cy="3429000"/>
          </a:xfrm>
          <a:ln/>
        </p:spPr>
      </p:sp>
      <p:sp>
        <p:nvSpPr>
          <p:cNvPr id="152580" name="Rectangle 3"/>
          <p:cNvSpPr>
            <a:spLocks noGrp="1" noChangeArrowheads="1"/>
          </p:cNvSpPr>
          <p:nvPr>
            <p:ph type="body" idx="1"/>
          </p:nvPr>
        </p:nvSpPr>
        <p:spPr>
          <a:xfrm>
            <a:off x="685803" y="4342466"/>
            <a:ext cx="5489574" cy="4120733"/>
          </a:xfrm>
          <a:noFill/>
          <a:ln/>
        </p:spPr>
        <p:txBody>
          <a:bodyPr/>
          <a:lstStyle/>
          <a:p>
            <a:pPr eaLnBrk="1" hangingPunct="1"/>
            <a:r>
              <a:rPr lang="en-US" dirty="0" smtClean="0"/>
              <a:t>The</a:t>
            </a:r>
            <a:r>
              <a:rPr lang="en-US" baseline="0" dirty="0" smtClean="0"/>
              <a:t> ECO slides on Evidence – Inference – Action were used to explain the process of looking at data.</a:t>
            </a:r>
            <a:endParaRPr lang="en-US" dirty="0" smtClean="0"/>
          </a:p>
        </p:txBody>
      </p:sp>
    </p:spTree>
    <p:extLst>
      <p:ext uri="{BB962C8B-B14F-4D97-AF65-F5344CB8AC3E}">
        <p14:creationId xmlns:p14="http://schemas.microsoft.com/office/powerpoint/2010/main" val="209583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was interesting for districts to see the statewide %’s of children according to eligibility.  Districts were provided their district %’s on their district report</a:t>
            </a:r>
            <a:endParaRPr lang="en-US" dirty="0"/>
          </a:p>
        </p:txBody>
      </p:sp>
      <p:sp>
        <p:nvSpPr>
          <p:cNvPr id="4" name="Slide Number Placeholder 3"/>
          <p:cNvSpPr>
            <a:spLocks noGrp="1"/>
          </p:cNvSpPr>
          <p:nvPr>
            <p:ph type="sldNum" sz="quarter" idx="10"/>
          </p:nvPr>
        </p:nvSpPr>
        <p:spPr/>
        <p:txBody>
          <a:bodyPr/>
          <a:lstStyle/>
          <a:p>
            <a:fld id="{CEE708E0-353C-4C34-B48F-92212D9EB45D}" type="slidenum">
              <a:rPr lang="en-US" smtClean="0"/>
              <a:pPr/>
              <a:t>27</a:t>
            </a:fld>
            <a:endParaRPr lang="en-US" dirty="0"/>
          </a:p>
        </p:txBody>
      </p:sp>
    </p:spTree>
    <p:extLst>
      <p:ext uri="{BB962C8B-B14F-4D97-AF65-F5344CB8AC3E}">
        <p14:creationId xmlns:p14="http://schemas.microsoft.com/office/powerpoint/2010/main" val="101810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 complete</a:t>
            </a:r>
            <a:r>
              <a:rPr lang="en-US" baseline="0" dirty="0" smtClean="0"/>
              <a:t> data has been a focus from the beginning, the national emphasis on this spurred us to take another look at our results and our procedures.</a:t>
            </a:r>
          </a:p>
          <a:p>
            <a:pPr marL="171450" indent="-171450">
              <a:buFont typeface="Arial" panose="020B0604020202020204" pitchFamily="34" charset="0"/>
              <a:buChar char="•"/>
            </a:pPr>
            <a:r>
              <a:rPr lang="en-US" baseline="0" dirty="0" smtClean="0"/>
              <a:t>We have the data reports that allow us to get a more accurate calculation of what we should be seeing than simply looking at total with exit data divided by total </a:t>
            </a:r>
            <a:r>
              <a:rPr lang="en-US" baseline="0" dirty="0" err="1" smtClean="0"/>
              <a:t>exiters</a:t>
            </a:r>
            <a:endParaRPr lang="en-US" baseline="0" dirty="0" smtClean="0"/>
          </a:p>
          <a:p>
            <a:pPr marL="171450" indent="-171450">
              <a:buFont typeface="Arial" panose="020B0604020202020204" pitchFamily="34" charset="0"/>
              <a:buChar char="•"/>
            </a:pPr>
            <a:r>
              <a:rPr lang="en-US" baseline="0" dirty="0" smtClean="0"/>
              <a:t>We wondered if some of the original reasons we had used as acceptable rationale for not having exit data were still valid and we wondered if the exceptions we allowed might be adversely impacting our data.  (Were we missing higher scores for children who were lost to follow up or withdrew because their family no longer felt EI was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637685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slide Statewide Entry Rating Distribution.</a:t>
            </a:r>
            <a:r>
              <a:rPr lang="en-US" baseline="0" dirty="0" smtClean="0"/>
              <a:t>  Before showing this the predicted pattern was reviewed.</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28</a:t>
            </a:fld>
            <a:endParaRPr lang="en-US" dirty="0"/>
          </a:p>
        </p:txBody>
      </p:sp>
    </p:spTree>
    <p:extLst>
      <p:ext uri="{BB962C8B-B14F-4D97-AF65-F5344CB8AC3E}">
        <p14:creationId xmlns:p14="http://schemas.microsoft.com/office/powerpoint/2010/main" val="1332743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detailed</a:t>
            </a:r>
            <a:r>
              <a:rPr lang="en-US" baseline="0" dirty="0" smtClean="0"/>
              <a:t> individual district data was provided in a district report.</a:t>
            </a:r>
          </a:p>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29</a:t>
            </a:fld>
            <a:endParaRPr lang="en-US" dirty="0"/>
          </a:p>
        </p:txBody>
      </p:sp>
    </p:spTree>
    <p:extLst>
      <p:ext uri="{BB962C8B-B14F-4D97-AF65-F5344CB8AC3E}">
        <p14:creationId xmlns:p14="http://schemas.microsoft.com/office/powerpoint/2010/main" val="417689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slide comparing</a:t>
            </a:r>
            <a:r>
              <a:rPr lang="en-US" baseline="0" dirty="0" smtClean="0"/>
              <a:t> entry ratings according to eligibility criteria.  Three years ago it was this process that led us into doing these data reviews with districts because we found a big red flag with how s/l children were being rated.  This pattern as improved as a result of the more intense data reviews.</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30</a:t>
            </a:fld>
            <a:endParaRPr lang="en-US" dirty="0"/>
          </a:p>
        </p:txBody>
      </p:sp>
    </p:spTree>
    <p:extLst>
      <p:ext uri="{BB962C8B-B14F-4D97-AF65-F5344CB8AC3E}">
        <p14:creationId xmlns:p14="http://schemas.microsoft.com/office/powerpoint/2010/main" val="3314516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cross-tabulation chart that districts</a:t>
            </a:r>
            <a:r>
              <a:rPr lang="en-US" baseline="0" dirty="0" smtClean="0"/>
              <a:t> found useful – comparing the entry ratings.  Predicted pattern is that we shouldn’t have more than 3 points difference between entry ratings in the three outcomes for one child.</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31</a:t>
            </a:fld>
            <a:endParaRPr lang="en-US" dirty="0"/>
          </a:p>
        </p:txBody>
      </p:sp>
    </p:spTree>
    <p:extLst>
      <p:ext uri="{BB962C8B-B14F-4D97-AF65-F5344CB8AC3E}">
        <p14:creationId xmlns:p14="http://schemas.microsoft.com/office/powerpoint/2010/main" val="81336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cross-tabulation chart districts found useful was to compare the exit rating to the entry rating.  This particular pattern led to more intense TA on the exit rating process (e.g. who is doing the rating, what sources are being used, are they considering other settings outside of school, etc.</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32</a:t>
            </a:fld>
            <a:endParaRPr lang="en-US" dirty="0"/>
          </a:p>
        </p:txBody>
      </p:sp>
    </p:spTree>
    <p:extLst>
      <p:ext uri="{BB962C8B-B14F-4D97-AF65-F5344CB8AC3E}">
        <p14:creationId xmlns:p14="http://schemas.microsoft.com/office/powerpoint/2010/main" val="3867844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reviews</a:t>
            </a:r>
            <a:r>
              <a:rPr lang="en-US" baseline="0" dirty="0" smtClean="0"/>
              <a:t> also included an introduction to the Progress Categories, and (click)</a:t>
            </a:r>
          </a:p>
        </p:txBody>
      </p:sp>
      <p:sp>
        <p:nvSpPr>
          <p:cNvPr id="4" name="Slide Number Placeholder 3"/>
          <p:cNvSpPr>
            <a:spLocks noGrp="1"/>
          </p:cNvSpPr>
          <p:nvPr>
            <p:ph type="sldNum" sz="quarter" idx="10"/>
          </p:nvPr>
        </p:nvSpPr>
        <p:spPr/>
        <p:txBody>
          <a:bodyPr/>
          <a:lstStyle/>
          <a:p>
            <a:fld id="{CEE708E0-353C-4C34-B48F-92212D9EB45D}" type="slidenum">
              <a:rPr lang="en-US" smtClean="0"/>
              <a:pPr/>
              <a:t>33</a:t>
            </a:fld>
            <a:endParaRPr lang="en-US" dirty="0"/>
          </a:p>
        </p:txBody>
      </p:sp>
    </p:spTree>
    <p:extLst>
      <p:ext uri="{BB962C8B-B14F-4D97-AF65-F5344CB8AC3E}">
        <p14:creationId xmlns:p14="http://schemas.microsoft.com/office/powerpoint/2010/main" val="1779662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For each of the 3 outcome areas, states must report on children who substantially increased their rate of growth.  The numerator includes ‘c’ the children who narrowed the gap and ‘d’ the children who closed the gap. Notice the denominator does not include the ‘e’ category which are the children who came in functioning at age level in that outcome area.  </a:t>
            </a:r>
          </a:p>
          <a:p>
            <a:endParaRPr lang="en-US" dirty="0" smtClean="0"/>
          </a:p>
          <a:p>
            <a:r>
              <a:rPr lang="en-US" dirty="0" smtClean="0"/>
              <a:t>Don’t forget, these outcome areas are measured and reported independently.  So, a child may enter the program performing at age expectations in one or more of the areas.</a:t>
            </a:r>
          </a:p>
          <a:p>
            <a:endParaRPr lang="en-US" dirty="0" smtClean="0"/>
          </a:p>
          <a:p>
            <a:r>
              <a:rPr lang="en-US" dirty="0" smtClean="0"/>
              <a:t>The key concept here</a:t>
            </a:r>
            <a:r>
              <a:rPr lang="en-US" baseline="0" dirty="0" smtClean="0"/>
              <a:t> is ‘increased rate of growth’ (those children who narrowed the gap and those who closed the gap or caught all the way up)</a:t>
            </a:r>
          </a:p>
          <a:p>
            <a:r>
              <a:rPr lang="en-US" dirty="0" smtClean="0"/>
              <a:t>    </a:t>
            </a:r>
          </a:p>
        </p:txBody>
      </p:sp>
    </p:spTree>
    <p:extLst>
      <p:ext uri="{BB962C8B-B14F-4D97-AF65-F5344CB8AC3E}">
        <p14:creationId xmlns:p14="http://schemas.microsoft.com/office/powerpoint/2010/main" val="4172676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Summary Statements</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35</a:t>
            </a:fld>
            <a:endParaRPr lang="en-US" dirty="0"/>
          </a:p>
        </p:txBody>
      </p:sp>
    </p:spTree>
    <p:extLst>
      <p:ext uri="{BB962C8B-B14F-4D97-AF65-F5344CB8AC3E}">
        <p14:creationId xmlns:p14="http://schemas.microsoft.com/office/powerpoint/2010/main" val="2173253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the work to</a:t>
            </a:r>
            <a:r>
              <a:rPr lang="en-US" baseline="0" dirty="0" smtClean="0"/>
              <a:t> enhance data quality led to further training and technical assistance.  Last year this included:</a:t>
            </a:r>
          </a:p>
          <a:p>
            <a:pPr marL="228600" indent="-228600">
              <a:buAutoNum type="arabicPeriod"/>
            </a:pPr>
            <a:r>
              <a:rPr lang="en-US" baseline="0" dirty="0" smtClean="0"/>
              <a:t>After Schools Specials – statewide webinars.  The topics last year were “Writing a Present Level according to the 3 outcomes” and the Exit Rating Process</a:t>
            </a:r>
          </a:p>
          <a:p>
            <a:pPr marL="228600" indent="-228600">
              <a:buAutoNum type="arabicPeriod"/>
            </a:pPr>
            <a:r>
              <a:rPr lang="en-US" baseline="0" dirty="0" smtClean="0"/>
              <a:t>Individual District TA done be the CESA PSTs and myself, and</a:t>
            </a:r>
          </a:p>
          <a:p>
            <a:pPr marL="228600" indent="-228600">
              <a:buAutoNum type="arabicPeriod"/>
            </a:pPr>
            <a:r>
              <a:rPr lang="en-US" baseline="0" dirty="0" smtClean="0"/>
              <a:t>Training focused on the Functional Assessment process.</a:t>
            </a:r>
          </a:p>
          <a:p>
            <a:pPr marL="228600" indent="-228600">
              <a:buAutoNum type="arabicPeriod"/>
            </a:pPr>
            <a:endParaRPr lang="en-US" baseline="0" dirty="0" smtClean="0"/>
          </a:p>
          <a:p>
            <a:pPr marL="228600" indent="-228600">
              <a:buNone/>
            </a:pPr>
            <a:r>
              <a:rPr lang="en-US" baseline="0" dirty="0" smtClean="0"/>
              <a:t>This coming year we are moving into more detailed data analysis looking at the Progress Categories – by Eligibility, Age @ Entry, Months in Service, and Environmental Setting.</a:t>
            </a:r>
            <a:endParaRPr lang="en-US" dirty="0"/>
          </a:p>
        </p:txBody>
      </p:sp>
      <p:sp>
        <p:nvSpPr>
          <p:cNvPr id="4" name="Slide Number Placeholder 3"/>
          <p:cNvSpPr>
            <a:spLocks noGrp="1"/>
          </p:cNvSpPr>
          <p:nvPr>
            <p:ph type="sldNum" sz="quarter" idx="10"/>
          </p:nvPr>
        </p:nvSpPr>
        <p:spPr/>
        <p:txBody>
          <a:bodyPr/>
          <a:lstStyle/>
          <a:p>
            <a:fld id="{CEE708E0-353C-4C34-B48F-92212D9EB45D}" type="slidenum">
              <a:rPr lang="en-US" smtClean="0"/>
              <a:pPr/>
              <a:t>36</a:t>
            </a:fld>
            <a:endParaRPr lang="en-US" dirty="0"/>
          </a:p>
        </p:txBody>
      </p:sp>
    </p:spTree>
    <p:extLst>
      <p:ext uri="{BB962C8B-B14F-4D97-AF65-F5344CB8AC3E}">
        <p14:creationId xmlns:p14="http://schemas.microsoft.com/office/powerpoint/2010/main" val="2117908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260488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Using existing reports, look at data</a:t>
            </a:r>
          </a:p>
          <a:p>
            <a:pPr lvl="1"/>
            <a:r>
              <a:rPr lang="en-US" dirty="0" smtClean="0"/>
              <a:t>Discharge Report </a:t>
            </a:r>
          </a:p>
          <a:p>
            <a:pPr marL="1371600" lvl="2" indent="-457200">
              <a:buFont typeface="+mj-lt"/>
              <a:buAutoNum type="alphaLcParenR"/>
            </a:pPr>
            <a:r>
              <a:rPr lang="en-US" dirty="0" smtClean="0"/>
              <a:t>Eliminate records for transition to another VA EIS</a:t>
            </a:r>
          </a:p>
          <a:p>
            <a:pPr marL="1371600" lvl="2" indent="-457200">
              <a:buFont typeface="+mj-lt"/>
              <a:buAutoNum type="alphaLcParenR"/>
            </a:pPr>
            <a:r>
              <a:rPr lang="en-US" dirty="0" smtClean="0"/>
              <a:t>Eliminate records for children who were deceased</a:t>
            </a:r>
          </a:p>
          <a:p>
            <a:pPr marL="1371600" lvl="2" indent="-457200">
              <a:buFont typeface="+mj-lt"/>
              <a:buAutoNum type="alphaLcParenR" startAt="3"/>
            </a:pPr>
            <a:r>
              <a:rPr lang="en-US" dirty="0" smtClean="0"/>
              <a:t>Eliminate records for children in VA EI less than 6 </a:t>
            </a:r>
            <a:r>
              <a:rPr lang="en-US" dirty="0" err="1" smtClean="0"/>
              <a:t>mo</a:t>
            </a:r>
            <a:endParaRPr lang="en-US" dirty="0" smtClean="0"/>
          </a:p>
          <a:p>
            <a:pPr lvl="1"/>
            <a:r>
              <a:rPr lang="en-US" dirty="0" smtClean="0"/>
              <a:t>Child Progress Entry-Exit Report (# of </a:t>
            </a:r>
            <a:r>
              <a:rPr lang="en-US" dirty="0" err="1" smtClean="0"/>
              <a:t>exiters</a:t>
            </a:r>
            <a:r>
              <a:rPr lang="en-US" dirty="0" smtClean="0"/>
              <a:t>)</a:t>
            </a:r>
          </a:p>
          <a:p>
            <a:pPr lvl="1"/>
            <a:r>
              <a:rPr lang="en-US" dirty="0" smtClean="0"/>
              <a:t>Calculate % of </a:t>
            </a:r>
            <a:r>
              <a:rPr lang="en-US" dirty="0" err="1" smtClean="0"/>
              <a:t>exiters</a:t>
            </a:r>
            <a:r>
              <a:rPr lang="en-US" dirty="0" smtClean="0"/>
              <a:t> with exit data</a:t>
            </a:r>
          </a:p>
          <a:p>
            <a:pPr lvl="2"/>
            <a:r>
              <a:rPr lang="en-US" dirty="0" smtClean="0"/>
              <a:t>Total number of children with exit data divided by the number of </a:t>
            </a:r>
            <a:r>
              <a:rPr lang="en-US" dirty="0" err="1" smtClean="0"/>
              <a:t>exiters</a:t>
            </a:r>
            <a:r>
              <a:rPr lang="en-US" dirty="0" smtClean="0"/>
              <a:t> minus a, b, c above</a:t>
            </a:r>
          </a:p>
          <a:p>
            <a:endParaRPr lang="en-US" smtClean="0"/>
          </a:p>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128124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a:p>
        </p:txBody>
      </p:sp>
    </p:spTree>
    <p:extLst>
      <p:ext uri="{BB962C8B-B14F-4D97-AF65-F5344CB8AC3E}">
        <p14:creationId xmlns:p14="http://schemas.microsoft.com/office/powerpoint/2010/main" val="2780652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a:p>
        </p:txBody>
      </p:sp>
    </p:spTree>
    <p:extLst>
      <p:ext uri="{BB962C8B-B14F-4D97-AF65-F5344CB8AC3E}">
        <p14:creationId xmlns:p14="http://schemas.microsoft.com/office/powerpoint/2010/main" val="1043655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smtClean="0"/>
              <a:t>Of those children who entered or exited the program below age expectations, the percent who substantially increased their rate of growth by the time they exited the program</a:t>
            </a:r>
          </a:p>
          <a:p>
            <a:pPr marL="342900" indent="-342900">
              <a:buFont typeface="+mj-lt"/>
              <a:buAutoNum type="arabicPeriod"/>
            </a:pPr>
            <a:r>
              <a:rPr lang="en-US" dirty="0" smtClean="0"/>
              <a:t>The percent of children who were functioning within age expectations by the time they exited the program.</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129144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3594411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3713200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2776723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904067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Instructions to presenters: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smtClean="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Calculation:  Number of </a:t>
            </a:r>
            <a:r>
              <a:rPr lang="en-US" dirty="0" err="1" smtClean="0"/>
              <a:t>exiters</a:t>
            </a:r>
            <a:r>
              <a:rPr lang="en-US" dirty="0" smtClean="0"/>
              <a:t> divided by number of discharges (total number discharged minus transitions to another Virginia EIS, deceased, and in the system less than six months)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238887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Local System Profiles provided to each LSM</a:t>
            </a:r>
          </a:p>
          <a:p>
            <a:pPr marL="171450" indent="-171450">
              <a:buFont typeface="Arial" panose="020B0604020202020204" pitchFamily="34" charset="0"/>
              <a:buChar char="•"/>
            </a:pPr>
            <a:r>
              <a:rPr lang="en-US" dirty="0" smtClean="0"/>
              <a:t>Expectations and instructions reviewed</a:t>
            </a:r>
          </a:p>
          <a:p>
            <a:pPr marL="628650" lvl="1" indent="-171450">
              <a:buFont typeface="Arial" panose="020B0604020202020204" pitchFamily="34" charset="0"/>
              <a:buChar char="•"/>
            </a:pPr>
            <a:r>
              <a:rPr lang="en-US" dirty="0" smtClean="0"/>
              <a:t>Revisions to reflect increased emphasis and changes in practices</a:t>
            </a:r>
          </a:p>
          <a:p>
            <a:pPr marL="171450" indent="-171450">
              <a:buFont typeface="Arial" panose="020B0604020202020204" pitchFamily="34" charset="0"/>
              <a:buChar char="•"/>
            </a:pPr>
            <a:r>
              <a:rPr lang="en-US" dirty="0" smtClean="0"/>
              <a:t>TA provided statewide and on an individual basis</a:t>
            </a:r>
          </a:p>
          <a:p>
            <a:pPr lvl="1"/>
            <a:r>
              <a:rPr lang="en-US" dirty="0" smtClean="0"/>
              <a:t>Ongoing assessment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59473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Presentation at the statewide LSM meeting about overall data quality with focus on percent of </a:t>
            </a:r>
            <a:r>
              <a:rPr lang="en-US" sz="1200" kern="1200" dirty="0" err="1" smtClean="0">
                <a:solidFill>
                  <a:schemeClr val="tx1"/>
                </a:solidFill>
                <a:effectLst/>
                <a:latin typeface="+mn-lt"/>
                <a:ea typeface="+mn-ea"/>
                <a:cs typeface="+mn-cs"/>
              </a:rPr>
              <a:t>exiters</a:t>
            </a:r>
            <a:r>
              <a:rPr lang="en-US" sz="1200" kern="1200" dirty="0" smtClean="0">
                <a:solidFill>
                  <a:schemeClr val="tx1"/>
                </a:solidFill>
                <a:effectLst/>
                <a:latin typeface="+mn-lt"/>
                <a:ea typeface="+mn-ea"/>
                <a:cs typeface="+mn-cs"/>
              </a:rPr>
              <a:t>; we gave each LSM time to look at their local profile and discuss with their colleagues.  This led to identifying some possible explanations and questions (and some clarification on the spot from state staff … example: use of ongoing assessment data if child leaves unexpectedly).  LSMs then took their data home and looked more carefully, and some got back to us with additional issues contributing to incomplete exit data (ITOTS issues, including confusion about date of exit assessment).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379819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56814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done through statewide local system manager</a:t>
            </a:r>
            <a:r>
              <a:rPr lang="en-US" baseline="0" dirty="0" smtClean="0"/>
              <a:t> meetings with follow up at regional system manager meetings.  Teaching LSM to use the data verification reports to check for unusual patterns. Understanding what to look for, and doing the research to compare results to individual child assessments has generated interest and commitment to improve.</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51486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4602872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Beth.Tolley@dbhds.Virginia.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2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4.png"/><Relationship Id="rId2" Type="http://schemas.openxmlformats.org/officeDocument/2006/relationships/notesSlide" Target="../notesSlides/notesSlide17.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3.png"/><Relationship Id="rId5" Type="http://schemas.openxmlformats.org/officeDocument/2006/relationships/diagramQuickStyle" Target="../diagrams/quickStyle3.xml"/><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diagramLayout" Target="../diagrams/layout3.xml"/><Relationship Id="rId9" Type="http://schemas.openxmlformats.org/officeDocument/2006/relationships/image" Target="../media/image11.png"/><Relationship Id="rId1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mailto:verna.thompson@doe.k12.de.us"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4" Type="http://schemas.openxmlformats.org/officeDocument/2006/relationships/hyperlink" Target="https://twitter.com/DaSyCenter"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lstStyle/>
          <a:p>
            <a:r>
              <a:rPr lang="en-US" dirty="0" smtClean="0"/>
              <a:t>New Orleans, LA</a:t>
            </a:r>
            <a:endParaRPr lang="en-US" dirty="0" smtClean="0"/>
          </a:p>
          <a:p>
            <a:r>
              <a:rPr lang="en-US" dirty="0" smtClean="0"/>
              <a:t>September 9, 2014</a:t>
            </a:r>
            <a:endParaRPr lang="en-US" dirty="0"/>
          </a:p>
        </p:txBody>
      </p:sp>
      <p:sp>
        <p:nvSpPr>
          <p:cNvPr id="30" name="Text Placeholder 29"/>
          <p:cNvSpPr>
            <a:spLocks noGrp="1"/>
          </p:cNvSpPr>
          <p:nvPr>
            <p:ph type="body" sz="quarter" idx="10"/>
          </p:nvPr>
        </p:nvSpPr>
        <p:spPr/>
        <p:txBody>
          <a:bodyPr/>
          <a:lstStyle/>
          <a:p>
            <a:r>
              <a:rPr lang="en-US" sz="3600" dirty="0" smtClean="0"/>
              <a:t>Checking Vital Signs: Are your Data Health and Functioning at Expectations?</a:t>
            </a:r>
            <a:endParaRPr lang="en-US" sz="3600" dirty="0" smtClean="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Why Focus on Data Completeness</a:t>
            </a:r>
            <a:endParaRPr lang="en-US" dirty="0"/>
          </a:p>
        </p:txBody>
      </p:sp>
      <p:sp>
        <p:nvSpPr>
          <p:cNvPr id="2" name="Content Placeholder 1"/>
          <p:cNvSpPr>
            <a:spLocks noGrp="1"/>
          </p:cNvSpPr>
          <p:nvPr>
            <p:ph idx="1"/>
          </p:nvPr>
        </p:nvSpPr>
        <p:spPr/>
        <p:txBody>
          <a:bodyPr/>
          <a:lstStyle/>
          <a:p>
            <a:pPr lvl="0"/>
            <a:r>
              <a:rPr lang="en-US" dirty="0" smtClean="0"/>
              <a:t>National emphasis</a:t>
            </a:r>
          </a:p>
          <a:p>
            <a:pPr lvl="0"/>
            <a:r>
              <a:rPr lang="en-US" dirty="0" smtClean="0"/>
              <a:t>Straightforward; easily addressed</a:t>
            </a:r>
            <a:endParaRPr lang="en-US" dirty="0" smtClean="0"/>
          </a:p>
        </p:txBody>
      </p:sp>
    </p:spTree>
    <p:extLst>
      <p:ext uri="{BB962C8B-B14F-4D97-AF65-F5344CB8AC3E}">
        <p14:creationId xmlns:p14="http://schemas.microsoft.com/office/powerpoint/2010/main" val="2952272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Discharge Report</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11</a:t>
            </a:fld>
            <a:endParaRPr lang="en-US" dirty="0"/>
          </a:p>
        </p:txBody>
      </p:sp>
      <p:graphicFrame>
        <p:nvGraphicFramePr>
          <p:cNvPr id="6" name="Content Placeholder 5"/>
          <p:cNvGraphicFramePr>
            <a:graphicFrameLocks/>
          </p:cNvGraphicFramePr>
          <p:nvPr>
            <p:extLst/>
          </p:nvPr>
        </p:nvGraphicFramePr>
        <p:xfrm>
          <a:off x="1524000" y="1717166"/>
          <a:ext cx="6248399" cy="3356846"/>
        </p:xfrm>
        <a:graphic>
          <a:graphicData uri="http://schemas.openxmlformats.org/drawingml/2006/table">
            <a:tbl>
              <a:tblPr/>
              <a:tblGrid>
                <a:gridCol w="691067"/>
                <a:gridCol w="691067"/>
                <a:gridCol w="691067"/>
                <a:gridCol w="1814052"/>
                <a:gridCol w="2361146"/>
              </a:tblGrid>
              <a:tr h="341600">
                <a:tc>
                  <a:txBody>
                    <a:bodyPr/>
                    <a:lstStyle/>
                    <a:p>
                      <a:pPr algn="ctr" fontAlgn="b"/>
                      <a:r>
                        <a:rPr lang="en-US" sz="1100" b="1" i="0" u="none" strike="noStrike" dirty="0" smtClean="0">
                          <a:solidFill>
                            <a:srgbClr val="000000"/>
                          </a:solidFill>
                          <a:effectLst/>
                          <a:latin typeface="Calibri"/>
                        </a:rPr>
                        <a:t>Identifier</a:t>
                      </a:r>
                      <a:endParaRPr lang="en-US" sz="1100" b="1" i="0" u="none" strike="noStrike" dirty="0">
                        <a:solidFill>
                          <a:srgbClr val="000000"/>
                        </a:solidFill>
                        <a:effectLst/>
                        <a:latin typeface="Calibri"/>
                      </a:endParaRPr>
                    </a:p>
                  </a:txBody>
                  <a:tcPr marL="9223" marR="9223"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Referral date</a:t>
                      </a:r>
                    </a:p>
                  </a:txBody>
                  <a:tcPr marL="9223" marR="9223"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a:rPr>
                        <a:t>Discharge Date</a:t>
                      </a:r>
                    </a:p>
                  </a:txBody>
                  <a:tcPr marL="9223" marR="9223"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Days Between Referral and Discharge</a:t>
                      </a:r>
                    </a:p>
                  </a:txBody>
                  <a:tcPr marL="9223" marR="9223"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Discharge Destination</a:t>
                      </a:r>
                    </a:p>
                  </a:txBody>
                  <a:tcPr marL="9223" marR="9223" marT="9525" marB="0" anchor="b">
                    <a:lnL>
                      <a:noFill/>
                    </a:lnL>
                    <a:lnR>
                      <a:noFill/>
                    </a:lnR>
                    <a:lnT>
                      <a:noFill/>
                    </a:lnT>
                    <a:lnB>
                      <a:noFill/>
                    </a:lnB>
                  </a:tcPr>
                </a:tc>
              </a:tr>
              <a:tr h="177401">
                <a:tc>
                  <a:txBody>
                    <a:bodyPr/>
                    <a:lstStyle/>
                    <a:p>
                      <a:pPr algn="ctr" fontAlgn="b"/>
                      <a:r>
                        <a:rPr lang="en-US" sz="1100" b="0" i="0" u="none" strike="noStrike" dirty="0">
                          <a:solidFill>
                            <a:srgbClr val="FF0000"/>
                          </a:solidFill>
                          <a:effectLst/>
                          <a:latin typeface="Calibri"/>
                        </a:rPr>
                        <a:t>12160</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FF0000"/>
                          </a:solidFill>
                          <a:effectLst/>
                          <a:latin typeface="Calibri"/>
                        </a:rPr>
                        <a:t>07/17/13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FF0000"/>
                          </a:solidFill>
                          <a:effectLst/>
                          <a:latin typeface="Calibri"/>
                        </a:rPr>
                        <a:t>06/01/14</a:t>
                      </a:r>
                    </a:p>
                  </a:txBody>
                  <a:tcPr marL="9223" marR="9223" marT="9525" marB="0" anchor="b">
                    <a:lnL>
                      <a:noFill/>
                    </a:lnL>
                    <a:lnR>
                      <a:noFill/>
                    </a:lnR>
                    <a:lnT>
                      <a:noFill/>
                    </a:lnT>
                    <a:lnB>
                      <a:noFill/>
                    </a:lnB>
                  </a:tcPr>
                </a:tc>
                <a:tc>
                  <a:txBody>
                    <a:bodyPr/>
                    <a:lstStyle/>
                    <a:p>
                      <a:endParaRPr lang="en-US" sz="1100" dirty="0"/>
                    </a:p>
                  </a:txBody>
                  <a:tcPr marL="9223" marR="9223" marT="9525" marB="0" anchor="b">
                    <a:lnL>
                      <a:noFill/>
                    </a:lnL>
                    <a:lnR>
                      <a:noFill/>
                    </a:lnR>
                    <a:lnT>
                      <a:noFill/>
                    </a:lnT>
                    <a:lnB>
                      <a:noFill/>
                    </a:lnB>
                  </a:tcPr>
                </a:tc>
                <a:tc>
                  <a:txBody>
                    <a:bodyPr/>
                    <a:lstStyle/>
                    <a:p>
                      <a:pPr algn="l" fontAlgn="b"/>
                      <a:r>
                        <a:rPr lang="en-US" sz="1100" b="1" i="0" u="none" strike="noStrike" dirty="0">
                          <a:solidFill>
                            <a:srgbClr val="FF0000"/>
                          </a:solidFill>
                          <a:effectLst/>
                          <a:latin typeface="Calibri"/>
                        </a:rPr>
                        <a:t>Another Part C System in Virginia</a:t>
                      </a:r>
                    </a:p>
                  </a:txBody>
                  <a:tcPr marL="9223" marR="9223" marT="9525" marB="0" anchor="b">
                    <a:lnL>
                      <a:noFill/>
                    </a:lnL>
                    <a:lnR>
                      <a:noFill/>
                    </a:lnR>
                    <a:lnT>
                      <a:noFill/>
                    </a:lnT>
                    <a:lnB>
                      <a:noFill/>
                    </a:lnB>
                  </a:tcPr>
                </a:tc>
              </a:tr>
              <a:tr h="158844">
                <a:tc>
                  <a:txBody>
                    <a:bodyPr/>
                    <a:lstStyle/>
                    <a:p>
                      <a:pPr algn="ctr" fontAlgn="b"/>
                      <a:r>
                        <a:rPr lang="en-US" sz="1100" b="0" i="0" u="none" strike="noStrike" dirty="0">
                          <a:solidFill>
                            <a:srgbClr val="FF0000"/>
                          </a:solidFill>
                          <a:effectLst/>
                          <a:latin typeface="Calibri"/>
                        </a:rPr>
                        <a:t>11955</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FF0000"/>
                          </a:solidFill>
                          <a:effectLst/>
                          <a:latin typeface="Calibri"/>
                        </a:rPr>
                        <a:t>05/16/13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FF0000"/>
                          </a:solidFill>
                          <a:effectLst/>
                          <a:latin typeface="Calibri"/>
                        </a:rPr>
                        <a:t>01/06/14</a:t>
                      </a:r>
                    </a:p>
                  </a:txBody>
                  <a:tcPr marL="9223" marR="9223" marT="9525" marB="0" anchor="b">
                    <a:lnL>
                      <a:noFill/>
                    </a:lnL>
                    <a:lnR>
                      <a:noFill/>
                    </a:lnR>
                    <a:lnT>
                      <a:noFill/>
                    </a:lnT>
                    <a:lnB>
                      <a:noFill/>
                    </a:lnB>
                  </a:tcPr>
                </a:tc>
                <a:tc>
                  <a:txBody>
                    <a:bodyPr/>
                    <a:lstStyle/>
                    <a:p>
                      <a:endParaRPr lang="en-US" sz="1100" dirty="0"/>
                    </a:p>
                  </a:txBody>
                  <a:tcPr marL="9223" marR="9223" marT="9525" marB="0" anchor="b">
                    <a:lnL>
                      <a:noFill/>
                    </a:lnL>
                    <a:lnR>
                      <a:noFill/>
                    </a:lnR>
                    <a:lnT>
                      <a:noFill/>
                    </a:lnT>
                    <a:lnB>
                      <a:noFill/>
                    </a:lnB>
                  </a:tcPr>
                </a:tc>
                <a:tc>
                  <a:txBody>
                    <a:bodyPr/>
                    <a:lstStyle/>
                    <a:p>
                      <a:pPr algn="l" fontAlgn="b"/>
                      <a:r>
                        <a:rPr lang="en-US" sz="1100" b="1" i="0" u="none" strike="noStrike" dirty="0">
                          <a:solidFill>
                            <a:srgbClr val="FF0000"/>
                          </a:solidFill>
                          <a:effectLst/>
                          <a:latin typeface="Calibri"/>
                        </a:rPr>
                        <a:t>Another Part C System in Virginia</a:t>
                      </a:r>
                    </a:p>
                  </a:txBody>
                  <a:tcPr marL="9223" marR="9223" marT="9525" marB="0" anchor="b">
                    <a:lnL>
                      <a:noFill/>
                    </a:lnL>
                    <a:lnR>
                      <a:noFill/>
                    </a:lnR>
                    <a:lnT>
                      <a:noFill/>
                    </a:lnT>
                    <a:lnB>
                      <a:noFill/>
                    </a:lnB>
                  </a:tcPr>
                </a:tc>
              </a:tr>
              <a:tr h="158844">
                <a:tc>
                  <a:txBody>
                    <a:bodyPr/>
                    <a:lstStyle/>
                    <a:p>
                      <a:pPr algn="ctr" fontAlgn="b"/>
                      <a:r>
                        <a:rPr lang="en-US" sz="1100" b="0" i="0" u="none" strike="noStrike">
                          <a:solidFill>
                            <a:srgbClr val="FF0000"/>
                          </a:solidFill>
                          <a:effectLst/>
                          <a:latin typeface="Calibri"/>
                        </a:rPr>
                        <a:t>12191</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FF0000"/>
                          </a:solidFill>
                          <a:effectLst/>
                          <a:latin typeface="Calibri"/>
                        </a:rPr>
                        <a:t>07/19/13</a:t>
                      </a:r>
                    </a:p>
                  </a:txBody>
                  <a:tcPr marL="9223" marR="9223" marT="9525" marB="0" anchor="b">
                    <a:lnL>
                      <a:noFill/>
                    </a:lnL>
                    <a:lnR>
                      <a:noFill/>
                    </a:lnR>
                    <a:lnT>
                      <a:noFill/>
                    </a:lnT>
                    <a:lnB>
                      <a:noFill/>
                    </a:lnB>
                  </a:tcPr>
                </a:tc>
                <a:tc>
                  <a:txBody>
                    <a:bodyPr/>
                    <a:lstStyle/>
                    <a:p>
                      <a:pPr algn="ctr" fontAlgn="b"/>
                      <a:r>
                        <a:rPr lang="en-US" sz="1100" b="0" i="0" u="none" strike="noStrike">
                          <a:solidFill>
                            <a:srgbClr val="FF0000"/>
                          </a:solidFill>
                          <a:effectLst/>
                          <a:latin typeface="Calibri"/>
                        </a:rPr>
                        <a:t>01/14/14</a:t>
                      </a:r>
                    </a:p>
                  </a:txBody>
                  <a:tcPr marL="9223" marR="9223" marT="9525" marB="0" anchor="b">
                    <a:lnL>
                      <a:noFill/>
                    </a:lnL>
                    <a:lnR>
                      <a:noFill/>
                    </a:lnR>
                    <a:lnT>
                      <a:noFill/>
                    </a:lnT>
                    <a:lnB>
                      <a:noFill/>
                    </a:lnB>
                  </a:tcPr>
                </a:tc>
                <a:tc>
                  <a:txBody>
                    <a:bodyPr/>
                    <a:lstStyle/>
                    <a:p>
                      <a:endParaRPr lang="en-US" sz="1100" dirty="0"/>
                    </a:p>
                  </a:txBody>
                  <a:tcPr marL="9223" marR="9223" marT="9525" marB="0" anchor="b">
                    <a:lnL>
                      <a:noFill/>
                    </a:lnL>
                    <a:lnR>
                      <a:noFill/>
                    </a:lnR>
                    <a:lnT>
                      <a:noFill/>
                    </a:lnT>
                    <a:lnB>
                      <a:noFill/>
                    </a:lnB>
                  </a:tcPr>
                </a:tc>
                <a:tc>
                  <a:txBody>
                    <a:bodyPr/>
                    <a:lstStyle/>
                    <a:p>
                      <a:pPr algn="l" fontAlgn="b"/>
                      <a:r>
                        <a:rPr lang="en-US" sz="1100" b="1" i="0" u="none" strike="noStrike" dirty="0">
                          <a:solidFill>
                            <a:srgbClr val="FF0000"/>
                          </a:solidFill>
                          <a:effectLst/>
                          <a:latin typeface="Calibri"/>
                        </a:rPr>
                        <a:t>Deceased</a:t>
                      </a:r>
                    </a:p>
                  </a:txBody>
                  <a:tcPr marL="9223" marR="9223" marT="9525" marB="0" anchor="b">
                    <a:lnL>
                      <a:noFill/>
                    </a:lnL>
                    <a:lnR>
                      <a:noFill/>
                    </a:lnR>
                    <a:lnT>
                      <a:noFill/>
                    </a:lnT>
                    <a:lnB>
                      <a:noFill/>
                    </a:lnB>
                  </a:tcPr>
                </a:tc>
              </a:tr>
              <a:tr h="158844">
                <a:tc>
                  <a:txBody>
                    <a:bodyPr/>
                    <a:lstStyle/>
                    <a:p>
                      <a:pPr algn="ctr" fontAlgn="b"/>
                      <a:r>
                        <a:rPr lang="en-US" sz="1100" b="0" i="0" u="none" strike="noStrike" dirty="0" smtClean="0">
                          <a:solidFill>
                            <a:srgbClr val="0070C0"/>
                          </a:solidFill>
                          <a:effectLst/>
                          <a:latin typeface="Calibri"/>
                        </a:rPr>
                        <a:t>12592</a:t>
                      </a:r>
                      <a:endParaRPr lang="en-US" sz="1100" b="0" i="0" u="none" strike="noStrike" dirty="0">
                        <a:solidFill>
                          <a:srgbClr val="0070C0"/>
                        </a:solidFill>
                        <a:effectLst/>
                        <a:latin typeface="Calibri"/>
                      </a:endParaRP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70C0"/>
                          </a:solidFill>
                          <a:effectLst/>
                          <a:latin typeface="Calibri"/>
                        </a:rPr>
                        <a:t>11/25/13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70C0"/>
                          </a:solidFill>
                          <a:effectLst/>
                          <a:latin typeface="Calibri"/>
                        </a:rPr>
                        <a:t>02/21/14</a:t>
                      </a:r>
                    </a:p>
                  </a:txBody>
                  <a:tcPr marL="9223" marR="9223" marT="9525" marB="0" anchor="b">
                    <a:lnL>
                      <a:noFill/>
                    </a:lnL>
                    <a:lnR>
                      <a:noFill/>
                    </a:lnR>
                    <a:lnT>
                      <a:noFill/>
                    </a:lnT>
                    <a:lnB>
                      <a:noFill/>
                    </a:lnB>
                  </a:tcPr>
                </a:tc>
                <a:tc>
                  <a:txBody>
                    <a:bodyPr/>
                    <a:lstStyle/>
                    <a:p>
                      <a:pPr algn="ctr" fontAlgn="b"/>
                      <a:r>
                        <a:rPr lang="en-US" sz="1100" b="1" i="0" u="none" strike="noStrike" dirty="0">
                          <a:solidFill>
                            <a:srgbClr val="0070C0"/>
                          </a:solidFill>
                          <a:effectLst/>
                          <a:latin typeface="Calibri"/>
                        </a:rPr>
                        <a:t>88</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70C0"/>
                          </a:solidFill>
                          <a:effectLst/>
                          <a:latin typeface="Calibri"/>
                        </a:rPr>
                        <a:t>Public School/Part B Eligible</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70C0"/>
                          </a:solidFill>
                          <a:effectLst/>
                          <a:latin typeface="Calibri"/>
                        </a:rPr>
                        <a:t>12668</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70C0"/>
                          </a:solidFill>
                          <a:effectLst/>
                          <a:latin typeface="Calibri"/>
                        </a:rPr>
                        <a:t>12/18/13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70C0"/>
                          </a:solidFill>
                          <a:effectLst/>
                          <a:latin typeface="Calibri"/>
                        </a:rPr>
                        <a:t>03/18/14</a:t>
                      </a:r>
                    </a:p>
                  </a:txBody>
                  <a:tcPr marL="9223" marR="9223" marT="9525" marB="0" anchor="b">
                    <a:lnL>
                      <a:noFill/>
                    </a:lnL>
                    <a:lnR>
                      <a:noFill/>
                    </a:lnR>
                    <a:lnT>
                      <a:noFill/>
                    </a:lnT>
                    <a:lnB>
                      <a:noFill/>
                    </a:lnB>
                  </a:tcPr>
                </a:tc>
                <a:tc>
                  <a:txBody>
                    <a:bodyPr/>
                    <a:lstStyle/>
                    <a:p>
                      <a:pPr algn="ctr" fontAlgn="b"/>
                      <a:r>
                        <a:rPr lang="en-US" sz="1100" b="1" i="0" u="none" strike="noStrike" dirty="0">
                          <a:solidFill>
                            <a:srgbClr val="0070C0"/>
                          </a:solidFill>
                          <a:effectLst/>
                          <a:latin typeface="Calibri"/>
                        </a:rPr>
                        <a:t>90</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70C0"/>
                          </a:solidFill>
                          <a:effectLst/>
                          <a:latin typeface="Calibri"/>
                        </a:rPr>
                        <a:t>Parent Withdrew</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70C0"/>
                          </a:solidFill>
                          <a:effectLst/>
                          <a:latin typeface="Calibri"/>
                        </a:rPr>
                        <a:t>12255</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70C0"/>
                          </a:solidFill>
                          <a:effectLst/>
                          <a:latin typeface="Calibri"/>
                        </a:rPr>
                        <a:t>08/13/13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70C0"/>
                          </a:solidFill>
                          <a:effectLst/>
                          <a:latin typeface="Calibri"/>
                        </a:rPr>
                        <a:t>01/23/14</a:t>
                      </a:r>
                    </a:p>
                  </a:txBody>
                  <a:tcPr marL="9223" marR="9223" marT="9525" marB="0" anchor="b">
                    <a:lnL>
                      <a:noFill/>
                    </a:lnL>
                    <a:lnR>
                      <a:noFill/>
                    </a:lnR>
                    <a:lnT>
                      <a:noFill/>
                    </a:lnT>
                    <a:lnB>
                      <a:noFill/>
                    </a:lnB>
                  </a:tcPr>
                </a:tc>
                <a:tc>
                  <a:txBody>
                    <a:bodyPr/>
                    <a:lstStyle/>
                    <a:p>
                      <a:pPr algn="ctr" fontAlgn="b"/>
                      <a:r>
                        <a:rPr lang="en-US" sz="1100" b="1" i="0" u="none" strike="noStrike" dirty="0">
                          <a:solidFill>
                            <a:srgbClr val="0070C0"/>
                          </a:solidFill>
                          <a:effectLst/>
                          <a:latin typeface="Calibri"/>
                        </a:rPr>
                        <a:t>163</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70C0"/>
                          </a:solidFill>
                          <a:effectLst/>
                          <a:latin typeface="Calibri"/>
                        </a:rPr>
                        <a:t>Left Virginia</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70C0"/>
                          </a:solidFill>
                          <a:effectLst/>
                          <a:latin typeface="Calibri"/>
                        </a:rPr>
                        <a:t>12522</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70C0"/>
                          </a:solidFill>
                          <a:effectLst/>
                          <a:latin typeface="Calibri"/>
                        </a:rPr>
                        <a:t>10/31/13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70C0"/>
                          </a:solidFill>
                          <a:effectLst/>
                          <a:latin typeface="Calibri"/>
                        </a:rPr>
                        <a:t>04/27/14</a:t>
                      </a:r>
                    </a:p>
                  </a:txBody>
                  <a:tcPr marL="9223" marR="9223" marT="9525" marB="0" anchor="b">
                    <a:lnL>
                      <a:noFill/>
                    </a:lnL>
                    <a:lnR>
                      <a:noFill/>
                    </a:lnR>
                    <a:lnT>
                      <a:noFill/>
                    </a:lnT>
                    <a:lnB>
                      <a:noFill/>
                    </a:lnB>
                  </a:tcPr>
                </a:tc>
                <a:tc>
                  <a:txBody>
                    <a:bodyPr/>
                    <a:lstStyle/>
                    <a:p>
                      <a:pPr algn="ctr" fontAlgn="b"/>
                      <a:r>
                        <a:rPr lang="en-US" sz="1100" b="1" i="0" u="none" strike="noStrike" dirty="0">
                          <a:solidFill>
                            <a:srgbClr val="0070C0"/>
                          </a:solidFill>
                          <a:effectLst/>
                          <a:latin typeface="Calibri"/>
                        </a:rPr>
                        <a:t>178</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70C0"/>
                          </a:solidFill>
                          <a:effectLst/>
                          <a:latin typeface="Calibri"/>
                        </a:rPr>
                        <a:t>Exit with Referrals</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12301</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08/30/13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04/23/14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236</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IFSP Completion (Child less than 3)</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11866</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04/22/13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02/03/14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287</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Lost Contact with Family</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12027</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06/06/13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05/05/14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333</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Parent Withdrew</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11603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02/04/13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01/10/14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340</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Public School/Part B Eligible</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12027</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06/06/13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05/16/14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344</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IFSP Completion (Child less than 3)</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12044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06/14/13</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06/30/14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381</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Exit at Age 3 - No Referrals</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10268</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06/06/12</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01/12/14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585</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Exit at Age 3 - No Referrals</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10912</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06/13/12</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03/27/14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652</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Left Virginia</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10306</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12/28/11</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06/17/14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902</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Exit at Age 3 - No Referrals</a:t>
                      </a:r>
                    </a:p>
                  </a:txBody>
                  <a:tcPr marL="9223" marR="9223" marT="9525" marB="0" anchor="b">
                    <a:lnL>
                      <a:noFill/>
                    </a:lnL>
                    <a:lnR>
                      <a:noFill/>
                    </a:lnR>
                    <a:lnT>
                      <a:noFill/>
                    </a:lnT>
                    <a:lnB>
                      <a:noFill/>
                    </a:lnB>
                  </a:tcPr>
                </a:tc>
              </a:tr>
              <a:tr h="165879">
                <a:tc>
                  <a:txBody>
                    <a:bodyPr/>
                    <a:lstStyle/>
                    <a:p>
                      <a:pPr algn="ctr" fontAlgn="b"/>
                      <a:r>
                        <a:rPr lang="en-US" sz="1100" b="0" i="0" u="none" strike="noStrike" dirty="0">
                          <a:solidFill>
                            <a:srgbClr val="000000"/>
                          </a:solidFill>
                          <a:effectLst/>
                          <a:latin typeface="Calibri"/>
                        </a:rPr>
                        <a:t>10102</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10/17/11</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06/21/14</a:t>
                      </a:r>
                    </a:p>
                  </a:txBody>
                  <a:tcPr marL="9223" marR="9223"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978</a:t>
                      </a:r>
                    </a:p>
                  </a:txBody>
                  <a:tcPr marL="9223" marR="9223"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Exit at Age 3 - No Referrals</a:t>
                      </a:r>
                    </a:p>
                  </a:txBody>
                  <a:tcPr marL="9223" marR="9223" marT="9525" marB="0" anchor="b">
                    <a:lnL>
                      <a:noFill/>
                    </a:lnL>
                    <a:lnR>
                      <a:noFill/>
                    </a:lnR>
                    <a:lnT>
                      <a:noFill/>
                    </a:lnT>
                    <a:lnB>
                      <a:noFill/>
                    </a:lnB>
                  </a:tcPr>
                </a:tc>
              </a:tr>
            </a:tbl>
          </a:graphicData>
        </a:graphic>
      </p:graphicFrame>
      <p:sp>
        <p:nvSpPr>
          <p:cNvPr id="7" name="TextBox 6"/>
          <p:cNvSpPr txBox="1"/>
          <p:nvPr/>
        </p:nvSpPr>
        <p:spPr>
          <a:xfrm>
            <a:off x="457200" y="5373541"/>
            <a:ext cx="8077200" cy="954107"/>
          </a:xfrm>
          <a:prstGeom prst="rect">
            <a:avLst/>
          </a:prstGeom>
          <a:noFill/>
          <a:ln>
            <a:solidFill>
              <a:schemeClr val="accent1"/>
            </a:solidFill>
          </a:ln>
        </p:spPr>
        <p:txBody>
          <a:bodyPr wrap="square" rtlCol="0">
            <a:spAutoFit/>
          </a:bodyPr>
          <a:lstStyle/>
          <a:p>
            <a:pPr marL="342900" indent="-342900">
              <a:buAutoNum type="arabicPeriod"/>
            </a:pPr>
            <a:r>
              <a:rPr lang="en-US" sz="1400" dirty="0"/>
              <a:t>Report is exported to excel – and sorted by discharge destination</a:t>
            </a:r>
          </a:p>
          <a:p>
            <a:pPr marL="342900" indent="-342900">
              <a:buAutoNum type="arabicPeriod"/>
            </a:pPr>
            <a:r>
              <a:rPr lang="en-US" sz="1400" dirty="0">
                <a:solidFill>
                  <a:srgbClr val="FF0000"/>
                </a:solidFill>
              </a:rPr>
              <a:t>Rows with a discharge destination of “Another Part C System in Virginia” or “Deceased” are deleted.</a:t>
            </a:r>
          </a:p>
          <a:p>
            <a:pPr marL="342900" indent="-342900">
              <a:buAutoNum type="arabicPeriod" startAt="3"/>
            </a:pPr>
            <a:r>
              <a:rPr lang="en-US" sz="1400" dirty="0">
                <a:solidFill>
                  <a:schemeClr val="accent1"/>
                </a:solidFill>
              </a:rPr>
              <a:t>A column is added after the Discharge Date to calculate the number of days between referral and discharge.  Rows with less than 228 days (45 days from referral to IFSP + 6 months) are deleted</a:t>
            </a:r>
            <a:r>
              <a:rPr lang="en-US" sz="1400" dirty="0" smtClean="0">
                <a:solidFill>
                  <a:srgbClr val="FF0000"/>
                </a:solidFill>
              </a:rPr>
              <a:t>.</a:t>
            </a:r>
            <a:endParaRPr lang="en-US" sz="1400" dirty="0">
              <a:solidFill>
                <a:srgbClr val="FF0000"/>
              </a:solidFill>
            </a:endParaRPr>
          </a:p>
        </p:txBody>
      </p:sp>
    </p:spTree>
    <p:extLst>
      <p:ext uri="{BB962C8B-B14F-4D97-AF65-F5344CB8AC3E}">
        <p14:creationId xmlns:p14="http://schemas.microsoft.com/office/powerpoint/2010/main" val="57742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Child Progress Entry-Exit Report</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pic>
        <p:nvPicPr>
          <p:cNvPr id="8" name="Picture 4"/>
          <p:cNvPicPr>
            <a:picLocks noChangeAspect="1" noChangeArrowheads="1"/>
          </p:cNvPicPr>
          <p:nvPr/>
        </p:nvPicPr>
        <p:blipFill>
          <a:blip r:embed="rId3" cstate="print"/>
          <a:stretch>
            <a:fillRect/>
          </a:stretch>
        </p:blipFill>
        <p:spPr bwMode="auto">
          <a:xfrm>
            <a:off x="781050" y="1612773"/>
            <a:ext cx="6286500" cy="4714875"/>
          </a:xfrm>
          <a:prstGeom prst="rect">
            <a:avLst/>
          </a:prstGeom>
          <a:noFill/>
          <a:ln w="9525">
            <a:noFill/>
            <a:miter lim="800000"/>
            <a:headEnd/>
            <a:tailEnd/>
          </a:ln>
        </p:spPr>
      </p:pic>
      <p:sp>
        <p:nvSpPr>
          <p:cNvPr id="9" name="TextBox 8"/>
          <p:cNvSpPr txBox="1"/>
          <p:nvPr/>
        </p:nvSpPr>
        <p:spPr>
          <a:xfrm rot="387266">
            <a:off x="7212332" y="4320629"/>
            <a:ext cx="1608222" cy="2289006"/>
          </a:xfrm>
          <a:prstGeom prst="rect">
            <a:avLst/>
          </a:prstGeom>
          <a:solidFill>
            <a:schemeClr val="accent4">
              <a:lumMod val="60000"/>
              <a:lumOff val="40000"/>
            </a:schemeClr>
          </a:solidFill>
          <a:ln w="3175">
            <a:solidFill>
              <a:schemeClr val="tx1"/>
            </a:solidFill>
          </a:ln>
        </p:spPr>
        <p:txBody>
          <a:bodyPr wrap="square" rtlCol="0">
            <a:spAutoFit/>
          </a:bodyPr>
          <a:lstStyle/>
          <a:p>
            <a:pPr algn="ctr"/>
            <a:r>
              <a:rPr lang="en-US" dirty="0"/>
              <a:t>The total number of children with exit data for each LEIS and for the state is available on this report.</a:t>
            </a:r>
          </a:p>
        </p:txBody>
      </p:sp>
    </p:spTree>
    <p:extLst>
      <p:ext uri="{BB962C8B-B14F-4D97-AF65-F5344CB8AC3E}">
        <p14:creationId xmlns:p14="http://schemas.microsoft.com/office/powerpoint/2010/main" val="370979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Local System and State Missing Data</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9875229"/>
              </p:ext>
            </p:extLst>
          </p:nvPr>
        </p:nvGraphicFramePr>
        <p:xfrm>
          <a:off x="914400" y="1676400"/>
          <a:ext cx="7399419" cy="4550006"/>
        </p:xfrm>
        <a:graphic>
          <a:graphicData uri="http://schemas.openxmlformats.org/drawingml/2006/table">
            <a:tbl>
              <a:tblPr/>
              <a:tblGrid>
                <a:gridCol w="1259474"/>
                <a:gridCol w="865890"/>
                <a:gridCol w="787173"/>
                <a:gridCol w="787173"/>
                <a:gridCol w="708455"/>
                <a:gridCol w="1102041"/>
                <a:gridCol w="937858"/>
                <a:gridCol w="951355"/>
              </a:tblGrid>
              <a:tr h="250793">
                <a:tc gridSpan="8">
                  <a:txBody>
                    <a:bodyPr/>
                    <a:lstStyle/>
                    <a:p>
                      <a:pPr marL="0" marR="0" algn="ctr">
                        <a:lnSpc>
                          <a:spcPct val="115000"/>
                        </a:lnSpc>
                        <a:spcBef>
                          <a:spcPts val="0"/>
                        </a:spcBef>
                        <a:spcAft>
                          <a:spcPts val="0"/>
                        </a:spcAft>
                      </a:pPr>
                      <a:r>
                        <a:rPr lang="en-US" sz="1600" b="1" dirty="0" smtClean="0">
                          <a:latin typeface="Calibri"/>
                          <a:ea typeface="Calibri"/>
                          <a:cs typeface="Times New Roman"/>
                        </a:rPr>
                        <a:t>Local</a:t>
                      </a:r>
                      <a:r>
                        <a:rPr lang="en-US" sz="1600" b="1" baseline="0" dirty="0" smtClean="0">
                          <a:latin typeface="Calibri"/>
                          <a:ea typeface="Calibri"/>
                          <a:cs typeface="Times New Roman"/>
                        </a:rPr>
                        <a:t> System and State - # and % of </a:t>
                      </a:r>
                      <a:r>
                        <a:rPr lang="en-US" sz="1600" b="1" baseline="0" dirty="0" err="1" smtClean="0">
                          <a:latin typeface="Calibri"/>
                          <a:ea typeface="Calibri"/>
                          <a:cs typeface="Times New Roman"/>
                        </a:rPr>
                        <a:t>Exiters</a:t>
                      </a:r>
                      <a:r>
                        <a:rPr lang="en-US" sz="1600" b="1" baseline="0" dirty="0" smtClean="0">
                          <a:latin typeface="Calibri"/>
                          <a:ea typeface="Calibri"/>
                          <a:cs typeface="Times New Roman"/>
                        </a:rPr>
                        <a:t> with Exit Ratings</a:t>
                      </a:r>
                      <a:endParaRPr lang="en-US" sz="16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4910">
                <a:tc>
                  <a:txBody>
                    <a:bodyPr/>
                    <a:lstStyle/>
                    <a:p>
                      <a:pPr marL="0" marR="0" algn="ctr">
                        <a:lnSpc>
                          <a:spcPct val="115000"/>
                        </a:lnSpc>
                        <a:spcBef>
                          <a:spcPts val="0"/>
                        </a:spcBef>
                        <a:spcAft>
                          <a:spcPts val="0"/>
                        </a:spcAft>
                      </a:pPr>
                      <a:r>
                        <a:rPr lang="en-US" sz="1000" b="1" dirty="0">
                          <a:latin typeface="Calibri"/>
                          <a:ea typeface="Calibri"/>
                          <a:cs typeface="Times New Roman"/>
                        </a:rPr>
                        <a:t>System</a:t>
                      </a:r>
                      <a:endParaRPr lang="en-US" sz="1000" dirty="0">
                        <a:latin typeface="Calibri"/>
                        <a:ea typeface="Calibri"/>
                        <a:cs typeface="Times New Roman"/>
                      </a:endParaRPr>
                    </a:p>
                  </a:txBody>
                  <a:tcPr marL="31493" marR="31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Total number of children who exited between 7/1/2012-6/30/2013</a:t>
                      </a:r>
                    </a:p>
                  </a:txBody>
                  <a:tcPr marL="31493" marR="31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Number of children in Program ≤ 6 months</a:t>
                      </a:r>
                    </a:p>
                  </a:txBody>
                  <a:tcPr marL="31493" marR="31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Number of children who transferred to another system in VA</a:t>
                      </a:r>
                    </a:p>
                  </a:txBody>
                  <a:tcPr marL="31493" marR="31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Number of children deceased</a:t>
                      </a:r>
                    </a:p>
                  </a:txBody>
                  <a:tcPr marL="31493" marR="31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Calibri"/>
                          <a:cs typeface="Times New Roman"/>
                        </a:rPr>
                        <a:t>Number of children eligible for exit ratings</a:t>
                      </a:r>
                      <a:endParaRPr lang="en-US" sz="1400" dirty="0">
                        <a:latin typeface="Calibri"/>
                        <a:ea typeface="Calibri"/>
                        <a:cs typeface="Times New Roman"/>
                      </a:endParaRPr>
                    </a:p>
                  </a:txBody>
                  <a:tcPr marL="31493" marR="31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400" b="1" dirty="0">
                          <a:latin typeface="Calibri"/>
                          <a:ea typeface="Calibri"/>
                          <a:cs typeface="Times New Roman"/>
                        </a:rPr>
                        <a:t>Number of children with exit ratings</a:t>
                      </a:r>
                      <a:endParaRPr lang="en-US" sz="1400" dirty="0">
                        <a:latin typeface="Calibri"/>
                        <a:ea typeface="Calibri"/>
                        <a:cs typeface="Times New Roman"/>
                      </a:endParaRPr>
                    </a:p>
                  </a:txBody>
                  <a:tcPr marL="31493" marR="31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400" b="1" dirty="0">
                          <a:latin typeface="Calibri"/>
                          <a:ea typeface="Calibri"/>
                          <a:cs typeface="Times New Roman"/>
                        </a:rPr>
                        <a:t>Percent reported</a:t>
                      </a:r>
                      <a:endParaRPr lang="en-US" sz="1400" dirty="0">
                        <a:latin typeface="Calibri"/>
                        <a:ea typeface="Calibri"/>
                        <a:cs typeface="Times New Roman"/>
                      </a:endParaRPr>
                    </a:p>
                  </a:txBody>
                  <a:tcPr marL="31493" marR="31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A</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208</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41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14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152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88</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58%</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B</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22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12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55%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C</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275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47</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218</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124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57%</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D</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47</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44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94%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E</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153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142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92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65%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F</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236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225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143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64%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G</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236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171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126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74%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H</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294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55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233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172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74%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I</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89</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77</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13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b="1" u="sng" dirty="0">
                          <a:solidFill>
                            <a:srgbClr val="FF0000"/>
                          </a:solidFill>
                          <a:latin typeface="Calibri"/>
                          <a:ea typeface="Calibri"/>
                          <a:cs typeface="Times New Roman"/>
                        </a:rPr>
                        <a:t>17%</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J</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8</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libri"/>
                          <a:ea typeface="Calibri"/>
                          <a:cs typeface="Times New Roman"/>
                        </a:rPr>
                        <a:t>52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44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85%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K</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76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49</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75%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L</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56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49</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36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73%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M</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45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45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b="1" u="sng" dirty="0">
                          <a:solidFill>
                            <a:schemeClr val="accent6">
                              <a:lumMod val="75000"/>
                            </a:schemeClr>
                          </a:solidFill>
                          <a:latin typeface="Calibri"/>
                          <a:ea typeface="Calibri"/>
                          <a:cs typeface="Times New Roman"/>
                        </a:rPr>
                        <a:t>100%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N</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1163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207</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20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935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576</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62%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56746">
                <a:tc>
                  <a:txBody>
                    <a:bodyPr/>
                    <a:lstStyle/>
                    <a:p>
                      <a:pPr marL="0" marR="0">
                        <a:lnSpc>
                          <a:spcPct val="115000"/>
                        </a:lnSpc>
                        <a:spcBef>
                          <a:spcPts val="0"/>
                        </a:spcBef>
                        <a:spcAft>
                          <a:spcPts val="0"/>
                        </a:spcAft>
                      </a:pPr>
                      <a:r>
                        <a:rPr lang="en-US" sz="1000" dirty="0" smtClean="0">
                          <a:latin typeface="Calibri"/>
                          <a:ea typeface="Calibri"/>
                          <a:cs typeface="Times New Roman"/>
                        </a:rPr>
                        <a:t>Local System O</a:t>
                      </a: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37</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1</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32</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27</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dirty="0">
                          <a:latin typeface="Calibri"/>
                          <a:ea typeface="Calibri"/>
                          <a:cs typeface="Times New Roman"/>
                        </a:rPr>
                        <a:t>84%</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13491">
                <a:tc>
                  <a:txBody>
                    <a:bodyPr/>
                    <a:lstStyle/>
                    <a:p>
                      <a:pPr marL="0" marR="0">
                        <a:lnSpc>
                          <a:spcPct val="115000"/>
                        </a:lnSpc>
                        <a:spcBef>
                          <a:spcPts val="0"/>
                        </a:spcBef>
                        <a:spcAft>
                          <a:spcPts val="0"/>
                        </a:spcAft>
                      </a:pPr>
                      <a:r>
                        <a:rPr lang="en-US" sz="1000" dirty="0" smtClean="0">
                          <a:latin typeface="Calibri"/>
                          <a:ea typeface="Calibri"/>
                          <a:cs typeface="Times New Roman"/>
                        </a:rPr>
                        <a:t> </a:t>
                      </a:r>
                      <a:r>
                        <a:rPr lang="en-US" sz="1000" i="1" dirty="0" smtClean="0">
                          <a:latin typeface="Calibri"/>
                          <a:ea typeface="Calibri"/>
                          <a:cs typeface="Times New Roman"/>
                        </a:rPr>
                        <a:t>(Note:  Remaining</a:t>
                      </a:r>
                      <a:r>
                        <a:rPr lang="en-US" sz="1000" i="1" baseline="0" dirty="0" smtClean="0">
                          <a:latin typeface="Calibri"/>
                          <a:ea typeface="Calibri"/>
                          <a:cs typeface="Times New Roman"/>
                        </a:rPr>
                        <a:t> rows deleted)</a:t>
                      </a:r>
                      <a:endParaRPr lang="en-US" sz="1000" i="1"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60619">
                <a:tc>
                  <a:txBody>
                    <a:bodyPr/>
                    <a:lstStyle/>
                    <a:p>
                      <a:pPr marL="0" marR="0">
                        <a:lnSpc>
                          <a:spcPct val="115000"/>
                        </a:lnSpc>
                        <a:spcBef>
                          <a:spcPts val="0"/>
                        </a:spcBef>
                        <a:spcAft>
                          <a:spcPts val="0"/>
                        </a:spcAft>
                      </a:pPr>
                      <a:r>
                        <a:rPr lang="en-US" sz="1000">
                          <a:latin typeface="Calibri"/>
                          <a:ea typeface="Calibri"/>
                          <a:cs typeface="Times New Roman"/>
                        </a:rPr>
                        <a:t>Statewide</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7763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latin typeface="Calibri"/>
                        <a:ea typeface="Calibri"/>
                        <a:cs typeface="Times New Roman"/>
                      </a:endParaRP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Calibri"/>
                          <a:ea typeface="Calibri"/>
                          <a:cs typeface="Times New Roman"/>
                        </a:rPr>
                        <a:t>6183</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a:latin typeface="Calibri"/>
                          <a:ea typeface="Calibri"/>
                          <a:cs typeface="Times New Roman"/>
                        </a:rPr>
                        <a:t>4010</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000" b="1" u="sng" dirty="0">
                          <a:solidFill>
                            <a:schemeClr val="accent5">
                              <a:lumMod val="50000"/>
                            </a:schemeClr>
                          </a:solidFill>
                          <a:latin typeface="Calibri"/>
                          <a:ea typeface="Calibri"/>
                          <a:cs typeface="Times New Roman"/>
                        </a:rPr>
                        <a:t>65%</a:t>
                      </a:r>
                    </a:p>
                  </a:txBody>
                  <a:tcPr marL="31493" marR="31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bl>
          </a:graphicData>
        </a:graphic>
      </p:graphicFrame>
    </p:spTree>
    <p:extLst>
      <p:ext uri="{BB962C8B-B14F-4D97-AF65-F5344CB8AC3E}">
        <p14:creationId xmlns:p14="http://schemas.microsoft.com/office/powerpoint/2010/main" val="341962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Power of Information</a:t>
            </a:r>
            <a:endParaRPr lang="en-US" dirty="0"/>
          </a:p>
        </p:txBody>
      </p:sp>
      <p:sp>
        <p:nvSpPr>
          <p:cNvPr id="2" name="Content Placeholder 1"/>
          <p:cNvSpPr>
            <a:spLocks noGrp="1"/>
          </p:cNvSpPr>
          <p:nvPr>
            <p:ph idx="1"/>
          </p:nvPr>
        </p:nvSpPr>
        <p:spPr/>
        <p:txBody>
          <a:bodyPr/>
          <a:lstStyle/>
          <a:p>
            <a:pPr lvl="0"/>
            <a:r>
              <a:rPr lang="en-US" dirty="0" smtClean="0"/>
              <a:t>Data quality presentation at Local System Manager Meeting</a:t>
            </a:r>
          </a:p>
          <a:p>
            <a:pPr lvl="0"/>
            <a:r>
              <a:rPr lang="en-US" dirty="0" smtClean="0"/>
              <a:t>LSMs reviewed their data; discussed with colleagues</a:t>
            </a:r>
          </a:p>
          <a:p>
            <a:pPr lvl="0"/>
            <a:r>
              <a:rPr lang="en-US" dirty="0" smtClean="0"/>
              <a:t>State staff provided clarifications</a:t>
            </a:r>
          </a:p>
          <a:p>
            <a:pPr lvl="0"/>
            <a:r>
              <a:rPr lang="en-US" dirty="0" smtClean="0"/>
              <a:t>LSMs reviewed their data in more detail; identified additional issues contributing to incomplete exit data</a:t>
            </a:r>
            <a:endParaRPr lang="en-US" dirty="0" smtClean="0"/>
          </a:p>
        </p:txBody>
      </p:sp>
    </p:spTree>
    <p:extLst>
      <p:ext uri="{BB962C8B-B14F-4D97-AF65-F5344CB8AC3E}">
        <p14:creationId xmlns:p14="http://schemas.microsoft.com/office/powerpoint/2010/main" val="1068670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New Expectations and Guidance</a:t>
            </a:r>
            <a:endParaRPr lang="en-US" dirty="0"/>
          </a:p>
        </p:txBody>
      </p:sp>
      <p:sp>
        <p:nvSpPr>
          <p:cNvPr id="2" name="Content Placeholder 1"/>
          <p:cNvSpPr>
            <a:spLocks noGrp="1"/>
          </p:cNvSpPr>
          <p:nvPr>
            <p:ph idx="1"/>
          </p:nvPr>
        </p:nvSpPr>
        <p:spPr/>
        <p:txBody>
          <a:bodyPr/>
          <a:lstStyle/>
          <a:p>
            <a:pPr lvl="0"/>
            <a:r>
              <a:rPr lang="en-US" dirty="0" smtClean="0"/>
              <a:t>Expectation that all children have exit data unless transition to another system, deceased or in the system less than 6 months</a:t>
            </a:r>
          </a:p>
          <a:p>
            <a:pPr lvl="0"/>
            <a:r>
              <a:rPr lang="en-US" dirty="0" smtClean="0"/>
              <a:t>Supported by ongoing state efforts around</a:t>
            </a:r>
          </a:p>
          <a:p>
            <a:pPr lvl="1"/>
            <a:r>
              <a:rPr lang="en-US" dirty="0" smtClean="0"/>
              <a:t>Ongoing assessment</a:t>
            </a:r>
          </a:p>
          <a:p>
            <a:pPr lvl="1"/>
            <a:r>
              <a:rPr lang="en-US" dirty="0" smtClean="0"/>
              <a:t>Expectation for all providers to have basic developmental expertise across domains</a:t>
            </a:r>
          </a:p>
          <a:p>
            <a:pPr lvl="1"/>
            <a:r>
              <a:rPr lang="en-US" dirty="0" smtClean="0"/>
              <a:t>Integration of outcomes throughout the EI process</a:t>
            </a:r>
            <a:endParaRPr lang="en-US" dirty="0"/>
          </a:p>
          <a:p>
            <a:pPr lvl="0"/>
            <a:r>
              <a:rPr lang="en-US" dirty="0" smtClean="0"/>
              <a:t>Revisions to Practice Manual</a:t>
            </a:r>
          </a:p>
        </p:txBody>
      </p:sp>
    </p:spTree>
    <p:extLst>
      <p:ext uri="{BB962C8B-B14F-4D97-AF65-F5344CB8AC3E}">
        <p14:creationId xmlns:p14="http://schemas.microsoft.com/office/powerpoint/2010/main" val="648206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Continuing to Improve Data Quality, Including Completeness of Exit Data</a:t>
            </a:r>
            <a:endParaRPr lang="en-US" dirty="0"/>
          </a:p>
        </p:txBody>
      </p:sp>
      <p:sp>
        <p:nvSpPr>
          <p:cNvPr id="2" name="Content Placeholder 1"/>
          <p:cNvSpPr>
            <a:spLocks noGrp="1"/>
          </p:cNvSpPr>
          <p:nvPr>
            <p:ph idx="1"/>
          </p:nvPr>
        </p:nvSpPr>
        <p:spPr/>
        <p:txBody>
          <a:bodyPr/>
          <a:lstStyle/>
          <a:p>
            <a:pPr lvl="0"/>
            <a:r>
              <a:rPr lang="en-US" dirty="0" smtClean="0"/>
              <a:t>Keeping the focus on the expectation</a:t>
            </a:r>
          </a:p>
          <a:p>
            <a:pPr lvl="0"/>
            <a:r>
              <a:rPr lang="en-US" dirty="0" smtClean="0"/>
              <a:t>Sharing data and teaching the local systems how to access the reports to determine how they are doing themselves</a:t>
            </a:r>
          </a:p>
          <a:p>
            <a:pPr lvl="0"/>
            <a:r>
              <a:rPr lang="en-US" dirty="0" smtClean="0"/>
              <a:t>Continuing emphasis on ongoing assessment, including the expectation that practitioners assess children’s functioning in all three indicator areas</a:t>
            </a:r>
          </a:p>
        </p:txBody>
      </p:sp>
    </p:spTree>
    <p:extLst>
      <p:ext uri="{BB962C8B-B14F-4D97-AF65-F5344CB8AC3E}">
        <p14:creationId xmlns:p14="http://schemas.microsoft.com/office/powerpoint/2010/main" val="137371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Recommendations</a:t>
            </a:r>
            <a:endParaRPr lang="en-US" dirty="0"/>
          </a:p>
        </p:txBody>
      </p:sp>
      <p:sp>
        <p:nvSpPr>
          <p:cNvPr id="2" name="Content Placeholder 1"/>
          <p:cNvSpPr>
            <a:spLocks noGrp="1"/>
          </p:cNvSpPr>
          <p:nvPr>
            <p:ph idx="1"/>
          </p:nvPr>
        </p:nvSpPr>
        <p:spPr/>
        <p:txBody>
          <a:bodyPr/>
          <a:lstStyle/>
          <a:p>
            <a:pPr lvl="0"/>
            <a:r>
              <a:rPr lang="en-US" sz="2400" dirty="0" smtClean="0"/>
              <a:t>Share the data with the local systems and share why it is important</a:t>
            </a:r>
          </a:p>
          <a:p>
            <a:pPr lvl="0"/>
            <a:r>
              <a:rPr lang="en-US" sz="2400" dirty="0" smtClean="0"/>
              <a:t>Review your expectations and your instructions</a:t>
            </a:r>
          </a:p>
          <a:p>
            <a:pPr lvl="0"/>
            <a:r>
              <a:rPr lang="en-US" sz="2400" dirty="0" smtClean="0"/>
              <a:t>Teach local systems how to calculate and track this themselves</a:t>
            </a:r>
          </a:p>
          <a:p>
            <a:pPr lvl="0"/>
            <a:r>
              <a:rPr lang="en-US" sz="2400" dirty="0" smtClean="0"/>
              <a:t>Listen to the local systems about what they see as barriers – collaboratively work through barriers</a:t>
            </a:r>
          </a:p>
          <a:p>
            <a:pPr lvl="1"/>
            <a:r>
              <a:rPr lang="en-US" sz="2000" dirty="0" smtClean="0"/>
              <a:t>Exit rating processes</a:t>
            </a:r>
          </a:p>
          <a:p>
            <a:pPr lvl="1"/>
            <a:r>
              <a:rPr lang="en-US" sz="2000" dirty="0" smtClean="0"/>
              <a:t>Competency of providers who are expected to do the ratings</a:t>
            </a:r>
          </a:p>
          <a:p>
            <a:pPr lvl="1"/>
            <a:r>
              <a:rPr lang="en-US" sz="2000" dirty="0" smtClean="0"/>
              <a:t>Lack of understanding of the expectations or the specific requirements</a:t>
            </a:r>
          </a:p>
        </p:txBody>
      </p:sp>
    </p:spTree>
    <p:extLst>
      <p:ext uri="{BB962C8B-B14F-4D97-AF65-F5344CB8AC3E}">
        <p14:creationId xmlns:p14="http://schemas.microsoft.com/office/powerpoint/2010/main" val="1377808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Questions, Comments?</a:t>
            </a:r>
            <a:endParaRPr lang="en-US" dirty="0"/>
          </a:p>
        </p:txBody>
      </p:sp>
      <p:sp>
        <p:nvSpPr>
          <p:cNvPr id="2" name="Content Placeholder 1"/>
          <p:cNvSpPr>
            <a:spLocks noGrp="1"/>
          </p:cNvSpPr>
          <p:nvPr>
            <p:ph idx="1"/>
          </p:nvPr>
        </p:nvSpPr>
        <p:spPr/>
        <p:txBody>
          <a:bodyPr/>
          <a:lstStyle/>
          <a:p>
            <a:pPr marL="0" lvl="0" indent="0">
              <a:buNone/>
            </a:pPr>
            <a:r>
              <a:rPr lang="en-US" dirty="0" smtClean="0"/>
              <a:t>Beth Tolley</a:t>
            </a:r>
          </a:p>
          <a:p>
            <a:pPr marL="0" lvl="0" indent="0">
              <a:buNone/>
            </a:pPr>
            <a:r>
              <a:rPr lang="en-US" dirty="0" smtClean="0"/>
              <a:t>Early Intervention Team Leader</a:t>
            </a:r>
          </a:p>
          <a:p>
            <a:pPr marL="0" lvl="0" indent="0">
              <a:buNone/>
            </a:pPr>
            <a:r>
              <a:rPr lang="en-US" dirty="0" smtClean="0"/>
              <a:t>Infant &amp; Toddler Connection of Virginia</a:t>
            </a:r>
          </a:p>
          <a:p>
            <a:pPr marL="0" lvl="0" indent="0">
              <a:buNone/>
            </a:pPr>
            <a:r>
              <a:rPr lang="en-US" dirty="0" smtClean="0"/>
              <a:t>Department of Behavioral Health and Developmental Services</a:t>
            </a:r>
          </a:p>
          <a:p>
            <a:pPr marL="0" lvl="0" indent="0">
              <a:buNone/>
            </a:pPr>
            <a:r>
              <a:rPr lang="en-US" dirty="0" smtClean="0"/>
              <a:t>Richmond, VA 23210</a:t>
            </a:r>
          </a:p>
          <a:p>
            <a:pPr marL="0" lvl="0" indent="0">
              <a:buNone/>
            </a:pPr>
            <a:r>
              <a:rPr lang="en-US" dirty="0">
                <a:hlinkClick r:id="rId3"/>
              </a:rPr>
              <a:t>b</a:t>
            </a:r>
            <a:r>
              <a:rPr lang="en-US" dirty="0" smtClean="0">
                <a:hlinkClick r:id="rId3"/>
              </a:rPr>
              <a:t>eth.tolley@dbhds.virginia.gov</a:t>
            </a:r>
            <a:r>
              <a:rPr lang="en-US" dirty="0" smtClean="0"/>
              <a:t> </a:t>
            </a:r>
          </a:p>
        </p:txBody>
      </p:sp>
    </p:spTree>
    <p:extLst>
      <p:ext uri="{BB962C8B-B14F-4D97-AF65-F5344CB8AC3E}">
        <p14:creationId xmlns:p14="http://schemas.microsoft.com/office/powerpoint/2010/main" val="3497100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Wisconsin’s Story – Improving Data Quality</a:t>
            </a:r>
            <a:br>
              <a:rPr lang="en-US" dirty="0" smtClean="0"/>
            </a:br>
            <a:r>
              <a:rPr lang="en-US" sz="2000" b="0" dirty="0" smtClean="0"/>
              <a:t>Ruth </a:t>
            </a:r>
            <a:r>
              <a:rPr lang="en-US" sz="2000" b="0" dirty="0" err="1" smtClean="0"/>
              <a:t>Chvojiceck</a:t>
            </a:r>
            <a:r>
              <a:rPr lang="en-US" sz="2000" b="0" dirty="0" smtClean="0"/>
              <a:t> </a:t>
            </a:r>
            <a:br>
              <a:rPr lang="en-US" sz="2000" b="0" dirty="0" smtClean="0"/>
            </a:br>
            <a:r>
              <a:rPr lang="en-US" sz="2000" b="0" dirty="0" smtClean="0"/>
              <a:t>(Wisconsin Statewide Part B,</a:t>
            </a:r>
            <a:br>
              <a:rPr lang="en-US" sz="2000" b="0" dirty="0" smtClean="0"/>
            </a:br>
            <a:r>
              <a:rPr lang="en-US" sz="2000" b="0" dirty="0" smtClean="0"/>
              <a:t>Indicator 7 Child Outcomes Coordinator)</a:t>
            </a:r>
            <a:endParaRPr lang="en-US" sz="2000" b="0" dirty="0"/>
          </a:p>
        </p:txBody>
      </p:sp>
      <p:pic>
        <p:nvPicPr>
          <p:cNvPr id="4" name="Picture 2" descr="merch_wisconsin_poster.gif"/>
          <p:cNvPicPr>
            <a:picLocks noGrp="1" noChangeAspect="1" noChangeArrowheads="1"/>
          </p:cNvPicPr>
          <p:nvPr>
            <p:ph type="pic" sz="quarter" idx="10"/>
          </p:nvPr>
        </p:nvPicPr>
        <p:blipFill rotWithShape="1">
          <a:blip r:embed="rId3" cstate="print"/>
          <a:srcRect l="-2631" t="-2128" r="-2" b="-2184"/>
          <a:stretch/>
        </p:blipFill>
        <p:spPr bwMode="auto">
          <a:xfrm>
            <a:off x="5715000" y="1981200"/>
            <a:ext cx="2971800" cy="3733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8453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Robin Nelson (DaSy, IDC)</a:t>
            </a:r>
          </a:p>
          <a:p>
            <a:pPr lvl="1"/>
            <a:r>
              <a:rPr lang="en-US" i="1" dirty="0" smtClean="0"/>
              <a:t>What is Data Quality? </a:t>
            </a:r>
            <a:r>
              <a:rPr lang="en-US" dirty="0" smtClean="0"/>
              <a:t>(IDC’s working definition)</a:t>
            </a:r>
          </a:p>
          <a:p>
            <a:pPr lvl="0"/>
            <a:r>
              <a:rPr lang="en-US" dirty="0" smtClean="0"/>
              <a:t>Beth Tolley (VA Part C)</a:t>
            </a:r>
          </a:p>
          <a:p>
            <a:pPr lvl="1"/>
            <a:r>
              <a:rPr lang="en-US" i="1" dirty="0" smtClean="0"/>
              <a:t>Virginia’s Approach to Improving Data Completeness</a:t>
            </a:r>
            <a:endParaRPr lang="en-US" i="1" dirty="0" smtClean="0"/>
          </a:p>
          <a:p>
            <a:pPr lvl="0"/>
            <a:r>
              <a:rPr lang="en-US" dirty="0" smtClean="0"/>
              <a:t>Ruth </a:t>
            </a:r>
            <a:r>
              <a:rPr lang="en-US" dirty="0" err="1" smtClean="0"/>
              <a:t>Chvojicek</a:t>
            </a:r>
            <a:r>
              <a:rPr lang="en-US" dirty="0" smtClean="0"/>
              <a:t> (WI Part B)</a:t>
            </a:r>
          </a:p>
          <a:p>
            <a:pPr lvl="1"/>
            <a:r>
              <a:rPr lang="en-US" i="1" dirty="0" smtClean="0"/>
              <a:t>Wisconsin’s Story – Improving Data Quality</a:t>
            </a:r>
          </a:p>
          <a:p>
            <a:pPr lvl="0"/>
            <a:r>
              <a:rPr lang="en-US" dirty="0" smtClean="0"/>
              <a:t>Verna Thompson (DE 619)</a:t>
            </a:r>
          </a:p>
          <a:p>
            <a:pPr lvl="1"/>
            <a:r>
              <a:rPr lang="en-US" i="1" dirty="0" smtClean="0"/>
              <a:t>Delaware’s Approach to Improving Accuracy Using Local Contributing Factors</a:t>
            </a:r>
            <a:endParaRPr lang="en-US" i="1" dirty="0" smtClean="0"/>
          </a:p>
          <a:p>
            <a:pPr marL="0" indent="0">
              <a:buNone/>
            </a:pPr>
            <a:endParaRPr lang="en-US" dirty="0"/>
          </a:p>
        </p:txBody>
      </p:sp>
      <p:sp>
        <p:nvSpPr>
          <p:cNvPr id="3" name="Title 2" descr="&quot; &quot;"/>
          <p:cNvSpPr>
            <a:spLocks noGrp="1"/>
          </p:cNvSpPr>
          <p:nvPr>
            <p:ph type="title"/>
          </p:nvPr>
        </p:nvSpPr>
        <p:spPr/>
        <p:txBody>
          <a:bodyPr/>
          <a:lstStyle/>
          <a:p>
            <a:r>
              <a:rPr lang="en-US" dirty="0" smtClean="0"/>
              <a:t>Presenters and Agenda</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chor="ctr">
            <a:normAutofit fontScale="90000"/>
          </a:bodyPr>
          <a:lstStyle/>
          <a:p>
            <a:pPr algn="ctr"/>
            <a:r>
              <a:rPr lang="en-US" sz="3600" b="1" dirty="0" smtClean="0">
                <a:solidFill>
                  <a:srgbClr val="C00000"/>
                </a:solidFill>
              </a:rPr>
              <a:t>Wisconsin</a:t>
            </a:r>
            <a:br>
              <a:rPr lang="en-US" sz="3600" b="1" dirty="0" smtClean="0">
                <a:solidFill>
                  <a:srgbClr val="C00000"/>
                </a:solidFill>
              </a:rPr>
            </a:br>
            <a:r>
              <a:rPr lang="en-US" sz="3600" b="1" dirty="0" smtClean="0">
                <a:solidFill>
                  <a:srgbClr val="C00000"/>
                </a:solidFill>
              </a:rPr>
              <a:t> Early Childhood Special Education</a:t>
            </a:r>
            <a:br>
              <a:rPr lang="en-US" sz="3600" b="1" dirty="0" smtClean="0">
                <a:solidFill>
                  <a:srgbClr val="C00000"/>
                </a:solidFill>
              </a:rPr>
            </a:br>
            <a:r>
              <a:rPr lang="en-US" sz="3600" b="1" dirty="0" smtClean="0">
                <a:solidFill>
                  <a:srgbClr val="C00000"/>
                </a:solidFill>
              </a:rPr>
              <a:t> T/TA System</a:t>
            </a:r>
            <a:endParaRPr lang="en-US" sz="3600" b="1" dirty="0">
              <a:solidFill>
                <a:srgbClr val="C00000"/>
              </a:solidFill>
            </a:endParaRPr>
          </a:p>
        </p:txBody>
      </p:sp>
      <p:graphicFrame>
        <p:nvGraphicFramePr>
          <p:cNvPr id="7" name="Content Placeholder 6"/>
          <p:cNvGraphicFramePr>
            <a:graphicFrameLocks noGrp="1"/>
          </p:cNvGraphicFramePr>
          <p:nvPr>
            <p:ph sz="quarter" idx="1"/>
          </p:nvPr>
        </p:nvGraphicFramePr>
        <p:xfrm>
          <a:off x="5181600" y="2057400"/>
          <a:ext cx="3352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Grp="1" noChangeAspect="1" noChangeArrowheads="1"/>
          </p:cNvPicPr>
          <p:nvPr>
            <p:ph sz="quarter" idx="2"/>
          </p:nvPr>
        </p:nvPicPr>
        <p:blipFill>
          <a:blip r:embed="rId8" cstate="print"/>
          <a:srcRect/>
          <a:stretch>
            <a:fillRect/>
          </a:stretch>
        </p:blipFill>
        <p:spPr bwMode="auto">
          <a:xfrm>
            <a:off x="609600" y="1905000"/>
            <a:ext cx="3988037" cy="4267200"/>
          </a:xfrm>
          <a:prstGeom prst="rect">
            <a:avLst/>
          </a:prstGeom>
          <a:noFill/>
          <a:ln w="9525">
            <a:noFill/>
            <a:miter lim="800000"/>
            <a:headEnd/>
            <a:tailEnd/>
          </a:ln>
        </p:spPr>
      </p:pic>
    </p:spTree>
    <p:extLst>
      <p:ext uri="{BB962C8B-B14F-4D97-AF65-F5344CB8AC3E}">
        <p14:creationId xmlns:p14="http://schemas.microsoft.com/office/powerpoint/2010/main" val="8806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9144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451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graphicEl>
                                              <a:dgm id="{21B8E31A-800A-4F3B-A2E1-5CD287C889C5}"/>
                                            </p:graphicEl>
                                          </p:spTgt>
                                        </p:tgtEl>
                                        <p:attrNameLst>
                                          <p:attrName>style.visibility</p:attrName>
                                        </p:attrNameLst>
                                      </p:cBhvr>
                                      <p:to>
                                        <p:strVal val="visible"/>
                                      </p:to>
                                    </p:set>
                                    <p:animEffect transition="in" filter="fade">
                                      <p:cBhvr>
                                        <p:cTn id="7" dur="2000"/>
                                        <p:tgtEl>
                                          <p:spTgt spid="9">
                                            <p:graphicEl>
                                              <a:dgm id="{21B8E31A-800A-4F3B-A2E1-5CD287C889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A1DC3D53-A8DC-4A0A-B63A-3C191D47515D}"/>
                                            </p:graphicEl>
                                          </p:spTgt>
                                        </p:tgtEl>
                                        <p:attrNameLst>
                                          <p:attrName>style.visibility</p:attrName>
                                        </p:attrNameLst>
                                      </p:cBhvr>
                                      <p:to>
                                        <p:strVal val="visible"/>
                                      </p:to>
                                    </p:set>
                                    <p:animEffect transition="in" filter="fade">
                                      <p:cBhvr>
                                        <p:cTn id="12" dur="2000"/>
                                        <p:tgtEl>
                                          <p:spTgt spid="9">
                                            <p:graphicEl>
                                              <a:dgm id="{A1DC3D53-A8DC-4A0A-B63A-3C191D47515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F0748ECA-AB72-42E6-8B13-146C7F47D2DD}"/>
                                            </p:graphicEl>
                                          </p:spTgt>
                                        </p:tgtEl>
                                        <p:attrNameLst>
                                          <p:attrName>style.visibility</p:attrName>
                                        </p:attrNameLst>
                                      </p:cBhvr>
                                      <p:to>
                                        <p:strVal val="visible"/>
                                      </p:to>
                                    </p:set>
                                    <p:animEffect transition="in" filter="fade">
                                      <p:cBhvr>
                                        <p:cTn id="15" dur="2000"/>
                                        <p:tgtEl>
                                          <p:spTgt spid="9">
                                            <p:graphicEl>
                                              <a:dgm id="{F0748ECA-AB72-42E6-8B13-146C7F47D2D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D303000-E97C-43B5-B344-EED365574C3A}"/>
                                            </p:graphicEl>
                                          </p:spTgt>
                                        </p:tgtEl>
                                        <p:attrNameLst>
                                          <p:attrName>style.visibility</p:attrName>
                                        </p:attrNameLst>
                                      </p:cBhvr>
                                      <p:to>
                                        <p:strVal val="visible"/>
                                      </p:to>
                                    </p:set>
                                    <p:animEffect transition="in" filter="fade">
                                      <p:cBhvr>
                                        <p:cTn id="20" dur="2000"/>
                                        <p:tgtEl>
                                          <p:spTgt spid="9">
                                            <p:graphicEl>
                                              <a:dgm id="{6D303000-E97C-43B5-B344-EED365574C3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A9A91CBF-88A2-4A4E-B019-E75325D9DB22}"/>
                                            </p:graphicEl>
                                          </p:spTgt>
                                        </p:tgtEl>
                                        <p:attrNameLst>
                                          <p:attrName>style.visibility</p:attrName>
                                        </p:attrNameLst>
                                      </p:cBhvr>
                                      <p:to>
                                        <p:strVal val="visible"/>
                                      </p:to>
                                    </p:set>
                                    <p:animEffect transition="in" filter="fade">
                                      <p:cBhvr>
                                        <p:cTn id="23" dur="2000"/>
                                        <p:tgtEl>
                                          <p:spTgt spid="9">
                                            <p:graphicEl>
                                              <a:dgm id="{A9A91CBF-88A2-4A4E-B019-E75325D9DB2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BC82B34D-759A-43C8-8551-847C2F15E035}"/>
                                            </p:graphicEl>
                                          </p:spTgt>
                                        </p:tgtEl>
                                        <p:attrNameLst>
                                          <p:attrName>style.visibility</p:attrName>
                                        </p:attrNameLst>
                                      </p:cBhvr>
                                      <p:to>
                                        <p:strVal val="visible"/>
                                      </p:to>
                                    </p:set>
                                    <p:animEffect transition="in" filter="fade">
                                      <p:cBhvr>
                                        <p:cTn id="28" dur="2000"/>
                                        <p:tgtEl>
                                          <p:spTgt spid="9">
                                            <p:graphicEl>
                                              <a:dgm id="{BC82B34D-759A-43C8-8551-847C2F15E03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300071D8-55CC-4C46-AB0C-2970FDD693E3}"/>
                                            </p:graphicEl>
                                          </p:spTgt>
                                        </p:tgtEl>
                                        <p:attrNameLst>
                                          <p:attrName>style.visibility</p:attrName>
                                        </p:attrNameLst>
                                      </p:cBhvr>
                                      <p:to>
                                        <p:strVal val="visible"/>
                                      </p:to>
                                    </p:set>
                                    <p:animEffect transition="in" filter="fade">
                                      <p:cBhvr>
                                        <p:cTn id="31" dur="2000"/>
                                        <p:tgtEl>
                                          <p:spTgt spid="9">
                                            <p:graphicEl>
                                              <a:dgm id="{300071D8-55CC-4C46-AB0C-2970FDD693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2057400"/>
            <a:ext cx="3036646" cy="2215956"/>
            <a:chOff x="392743" y="1388689"/>
            <a:chExt cx="2110892" cy="1688713"/>
          </a:xfrm>
        </p:grpSpPr>
        <p:sp>
          <p:nvSpPr>
            <p:cNvPr id="5" name="Rounded Rectangle 4"/>
            <p:cNvSpPr/>
            <p:nvPr/>
          </p:nvSpPr>
          <p:spPr>
            <a:xfrm>
              <a:off x="392743" y="1388689"/>
              <a:ext cx="2110892" cy="168871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442204" y="1438150"/>
              <a:ext cx="2011970" cy="1589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Monthly Data Check</a:t>
              </a:r>
              <a:endParaRPr lang="en-US" sz="3400" kern="1200" dirty="0"/>
            </a:p>
          </p:txBody>
        </p:sp>
      </p:grpSp>
      <p:sp>
        <p:nvSpPr>
          <p:cNvPr id="7" name="TextBox 6"/>
          <p:cNvSpPr txBox="1"/>
          <p:nvPr/>
        </p:nvSpPr>
        <p:spPr>
          <a:xfrm>
            <a:off x="4114800" y="1066800"/>
            <a:ext cx="3916200" cy="923330"/>
          </a:xfrm>
          <a:prstGeom prst="rect">
            <a:avLst/>
          </a:prstGeom>
          <a:noFill/>
          <a:ln w="38100">
            <a:solidFill>
              <a:schemeClr val="accent3">
                <a:lumMod val="50000"/>
              </a:schemeClr>
            </a:solidFill>
          </a:ln>
        </p:spPr>
        <p:txBody>
          <a:bodyPr wrap="none" rtlCol="0">
            <a:spAutoFit/>
          </a:bodyPr>
          <a:lstStyle/>
          <a:p>
            <a:r>
              <a:rPr lang="en-US" dirty="0" smtClean="0"/>
              <a:t>Total # Children Entered by District</a:t>
            </a:r>
          </a:p>
          <a:p>
            <a:pPr lvl="1">
              <a:buFont typeface="Wingdings" pitchFamily="2" charset="2"/>
              <a:buChar char="§"/>
            </a:pPr>
            <a:r>
              <a:rPr lang="en-US" dirty="0" smtClean="0"/>
              <a:t>Pattern</a:t>
            </a:r>
          </a:p>
          <a:p>
            <a:pPr lvl="1">
              <a:buFont typeface="Wingdings" pitchFamily="2" charset="2"/>
              <a:buChar char="§"/>
            </a:pPr>
            <a:r>
              <a:rPr lang="en-US" dirty="0" smtClean="0"/>
              <a:t>0 Children often Means New Staff</a:t>
            </a:r>
            <a:endParaRPr lang="en-US" dirty="0"/>
          </a:p>
        </p:txBody>
      </p:sp>
      <p:sp>
        <p:nvSpPr>
          <p:cNvPr id="8" name="TextBox 7"/>
          <p:cNvSpPr txBox="1"/>
          <p:nvPr/>
        </p:nvSpPr>
        <p:spPr>
          <a:xfrm>
            <a:off x="5181600" y="2971800"/>
            <a:ext cx="2783006" cy="369332"/>
          </a:xfrm>
          <a:prstGeom prst="rect">
            <a:avLst/>
          </a:prstGeom>
          <a:noFill/>
          <a:ln w="38100">
            <a:solidFill>
              <a:schemeClr val="accent3">
                <a:lumMod val="50000"/>
              </a:schemeClr>
            </a:solidFill>
          </a:ln>
        </p:spPr>
        <p:txBody>
          <a:bodyPr wrap="none" rtlCol="0">
            <a:spAutoFit/>
          </a:bodyPr>
          <a:lstStyle/>
          <a:p>
            <a:r>
              <a:rPr lang="en-US" dirty="0" smtClean="0"/>
              <a:t>Children Age 6 Needing Exit</a:t>
            </a:r>
          </a:p>
        </p:txBody>
      </p:sp>
      <p:sp>
        <p:nvSpPr>
          <p:cNvPr id="9" name="TextBox 8"/>
          <p:cNvSpPr txBox="1"/>
          <p:nvPr/>
        </p:nvSpPr>
        <p:spPr>
          <a:xfrm>
            <a:off x="4114800" y="4724400"/>
            <a:ext cx="3916200" cy="923330"/>
          </a:xfrm>
          <a:prstGeom prst="rect">
            <a:avLst/>
          </a:prstGeom>
          <a:noFill/>
          <a:ln w="38100">
            <a:solidFill>
              <a:schemeClr val="accent3">
                <a:lumMod val="50000"/>
              </a:schemeClr>
            </a:solidFill>
          </a:ln>
        </p:spPr>
        <p:txBody>
          <a:bodyPr wrap="square" rtlCol="0">
            <a:spAutoFit/>
          </a:bodyPr>
          <a:lstStyle/>
          <a:p>
            <a:r>
              <a:rPr lang="en-US" dirty="0" smtClean="0"/>
              <a:t>Inaccurate / Missing Data</a:t>
            </a:r>
          </a:p>
          <a:p>
            <a:pPr lvl="1">
              <a:buFont typeface="Wingdings" pitchFamily="2" charset="2"/>
              <a:buChar char="§"/>
            </a:pPr>
            <a:r>
              <a:rPr lang="en-US" dirty="0" smtClean="0"/>
              <a:t>Entry/Exit Date Too Far in Future</a:t>
            </a:r>
          </a:p>
          <a:p>
            <a:pPr lvl="1">
              <a:buFont typeface="Wingdings" pitchFamily="2" charset="2"/>
              <a:buChar char="§"/>
            </a:pPr>
            <a:r>
              <a:rPr lang="en-US" dirty="0" smtClean="0"/>
              <a:t>Missing Rating #’s</a:t>
            </a:r>
            <a:endParaRPr lang="en-US" dirty="0"/>
          </a:p>
        </p:txBody>
      </p:sp>
      <p:sp>
        <p:nvSpPr>
          <p:cNvPr id="12" name="Right Arrow 11"/>
          <p:cNvSpPr/>
          <p:nvPr/>
        </p:nvSpPr>
        <p:spPr>
          <a:xfrm>
            <a:off x="3581400" y="2971800"/>
            <a:ext cx="1600200" cy="304800"/>
          </a:xfrm>
          <a:prstGeom prst="rightArrow">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2312414">
            <a:off x="3343795" y="4307846"/>
            <a:ext cx="928356" cy="304800"/>
          </a:xfrm>
          <a:prstGeom prst="rightArrow">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20430369">
            <a:off x="3509278" y="1928736"/>
            <a:ext cx="695940" cy="304800"/>
          </a:xfrm>
          <a:prstGeom prst="rightArrow">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014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762000"/>
            <a:ext cx="2110892" cy="1688713"/>
            <a:chOff x="3059353" y="539"/>
            <a:chExt cx="2110892" cy="1688713"/>
          </a:xfrm>
        </p:grpSpPr>
        <p:sp>
          <p:nvSpPr>
            <p:cNvPr id="3" name="Rounded Rectangle 2"/>
            <p:cNvSpPr/>
            <p:nvPr/>
          </p:nvSpPr>
          <p:spPr>
            <a:xfrm>
              <a:off x="3059353" y="539"/>
              <a:ext cx="2110892" cy="1688713"/>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Rounded Rectangle 4"/>
            <p:cNvSpPr/>
            <p:nvPr/>
          </p:nvSpPr>
          <p:spPr>
            <a:xfrm>
              <a:off x="3108814" y="50000"/>
              <a:ext cx="2011970" cy="1589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Data Review</a:t>
              </a:r>
              <a:endParaRPr lang="en-US" sz="3400" kern="1200" dirty="0"/>
            </a:p>
          </p:txBody>
        </p:sp>
      </p:grpSp>
      <p:sp>
        <p:nvSpPr>
          <p:cNvPr id="5" name="TextBox 4"/>
          <p:cNvSpPr txBox="1"/>
          <p:nvPr/>
        </p:nvSpPr>
        <p:spPr>
          <a:xfrm>
            <a:off x="4495800" y="304800"/>
            <a:ext cx="4018536" cy="2308324"/>
          </a:xfrm>
          <a:prstGeom prst="rect">
            <a:avLst/>
          </a:prstGeom>
          <a:noFill/>
          <a:ln w="38100">
            <a:solidFill>
              <a:schemeClr val="accent3">
                <a:lumMod val="50000"/>
              </a:schemeClr>
            </a:solidFill>
          </a:ln>
        </p:spPr>
        <p:txBody>
          <a:bodyPr wrap="none" rtlCol="0">
            <a:spAutoFit/>
          </a:bodyPr>
          <a:lstStyle/>
          <a:p>
            <a:r>
              <a:rPr lang="en-US" dirty="0" smtClean="0"/>
              <a:t>Pattern Checking:</a:t>
            </a:r>
          </a:p>
          <a:p>
            <a:pPr lvl="1">
              <a:buFont typeface="Wingdings" pitchFamily="2" charset="2"/>
              <a:buChar char="Ø"/>
            </a:pPr>
            <a:r>
              <a:rPr lang="en-US" dirty="0" smtClean="0"/>
              <a:t>Entry &amp; exit rating distribution</a:t>
            </a:r>
          </a:p>
          <a:p>
            <a:pPr lvl="1">
              <a:buFont typeface="Wingdings" pitchFamily="2" charset="2"/>
              <a:buChar char="Ø"/>
            </a:pPr>
            <a:r>
              <a:rPr lang="en-US" dirty="0" smtClean="0"/>
              <a:t>Entry rating comparison</a:t>
            </a:r>
          </a:p>
          <a:p>
            <a:pPr lvl="1">
              <a:buFont typeface="Wingdings" pitchFamily="2" charset="2"/>
              <a:buChar char="Ø"/>
            </a:pPr>
            <a:r>
              <a:rPr lang="en-US" dirty="0" smtClean="0"/>
              <a:t>Entry/exit comparison</a:t>
            </a:r>
          </a:p>
          <a:p>
            <a:pPr lvl="1">
              <a:buFont typeface="Wingdings" pitchFamily="2" charset="2"/>
              <a:buChar char="Ø"/>
            </a:pPr>
            <a:r>
              <a:rPr lang="en-US" dirty="0" smtClean="0"/>
              <a:t>Eligibility %’s statewide &amp; by CESA</a:t>
            </a:r>
          </a:p>
          <a:p>
            <a:pPr lvl="1">
              <a:buFont typeface="Wingdings" pitchFamily="2" charset="2"/>
              <a:buChar char="Ø"/>
            </a:pPr>
            <a:r>
              <a:rPr lang="en-US" dirty="0" smtClean="0"/>
              <a:t>Race / ethnicity progress</a:t>
            </a:r>
          </a:p>
          <a:p>
            <a:pPr lvl="1">
              <a:buFont typeface="Wingdings" pitchFamily="2" charset="2"/>
              <a:buChar char="Ø"/>
            </a:pPr>
            <a:r>
              <a:rPr lang="en-US" dirty="0" smtClean="0"/>
              <a:t>Progress categories</a:t>
            </a:r>
          </a:p>
          <a:p>
            <a:pPr lvl="1">
              <a:buFont typeface="Wingdings" pitchFamily="2" charset="2"/>
              <a:buChar char="Ø"/>
            </a:pPr>
            <a:r>
              <a:rPr lang="en-US" dirty="0" smtClean="0"/>
              <a:t>Summary Statements</a:t>
            </a:r>
          </a:p>
        </p:txBody>
      </p:sp>
      <p:sp>
        <p:nvSpPr>
          <p:cNvPr id="6" name="TextBox 5"/>
          <p:cNvSpPr txBox="1"/>
          <p:nvPr/>
        </p:nvSpPr>
        <p:spPr>
          <a:xfrm>
            <a:off x="3657600" y="4495800"/>
            <a:ext cx="4699300" cy="1754326"/>
          </a:xfrm>
          <a:prstGeom prst="rect">
            <a:avLst/>
          </a:prstGeom>
          <a:noFill/>
          <a:ln w="38100">
            <a:solidFill>
              <a:schemeClr val="accent3">
                <a:lumMod val="50000"/>
              </a:schemeClr>
            </a:solidFill>
          </a:ln>
        </p:spPr>
        <p:txBody>
          <a:bodyPr wrap="none" rtlCol="0">
            <a:spAutoFit/>
          </a:bodyPr>
          <a:lstStyle/>
          <a:p>
            <a:r>
              <a:rPr lang="en-US" dirty="0" smtClean="0"/>
              <a:t>Common Next Steps:</a:t>
            </a:r>
          </a:p>
          <a:p>
            <a:pPr lvl="1">
              <a:buFont typeface="Wingdings" pitchFamily="2" charset="2"/>
              <a:buChar char="Ø"/>
            </a:pPr>
            <a:r>
              <a:rPr lang="en-US" dirty="0" smtClean="0"/>
              <a:t>Rating Practice</a:t>
            </a:r>
          </a:p>
          <a:p>
            <a:pPr lvl="1">
              <a:buFont typeface="Wingdings" pitchFamily="2" charset="2"/>
              <a:buChar char="Ø"/>
            </a:pPr>
            <a:r>
              <a:rPr lang="en-US" dirty="0" smtClean="0"/>
              <a:t>Overview 3 Outcomes</a:t>
            </a:r>
          </a:p>
          <a:p>
            <a:pPr lvl="1">
              <a:buFont typeface="Wingdings" pitchFamily="2" charset="2"/>
              <a:buChar char="Ø"/>
            </a:pPr>
            <a:r>
              <a:rPr lang="en-US" dirty="0" smtClean="0"/>
              <a:t>Assessment and/or Assessment Tool PD</a:t>
            </a:r>
          </a:p>
          <a:p>
            <a:pPr lvl="1">
              <a:buFont typeface="Wingdings" pitchFamily="2" charset="2"/>
              <a:buChar char="Ø"/>
            </a:pPr>
            <a:r>
              <a:rPr lang="en-US" dirty="0" smtClean="0"/>
              <a:t> Deeper Look @ Eligibility Determination </a:t>
            </a:r>
          </a:p>
          <a:p>
            <a:pPr lvl="1"/>
            <a:r>
              <a:rPr lang="en-US" dirty="0" smtClean="0"/>
              <a:t>     Practices</a:t>
            </a:r>
            <a:endParaRPr lang="en-US" dirty="0"/>
          </a:p>
        </p:txBody>
      </p:sp>
      <p:sp>
        <p:nvSpPr>
          <p:cNvPr id="7" name="TextBox 6"/>
          <p:cNvSpPr txBox="1"/>
          <p:nvPr/>
        </p:nvSpPr>
        <p:spPr>
          <a:xfrm>
            <a:off x="4343400" y="2971800"/>
            <a:ext cx="3914020" cy="1200329"/>
          </a:xfrm>
          <a:prstGeom prst="rect">
            <a:avLst/>
          </a:prstGeom>
          <a:noFill/>
          <a:ln w="38100">
            <a:solidFill>
              <a:schemeClr val="accent3">
                <a:lumMod val="50000"/>
              </a:schemeClr>
            </a:solidFill>
          </a:ln>
        </p:spPr>
        <p:txBody>
          <a:bodyPr wrap="none" rtlCol="0">
            <a:spAutoFit/>
          </a:bodyPr>
          <a:lstStyle/>
          <a:p>
            <a:pPr>
              <a:buFont typeface="Wingdings" pitchFamily="2" charset="2"/>
              <a:buChar char="Ø"/>
            </a:pPr>
            <a:r>
              <a:rPr lang="en-US" dirty="0" smtClean="0"/>
              <a:t>Optional – Offered at each CESA</a:t>
            </a:r>
          </a:p>
          <a:p>
            <a:r>
              <a:rPr lang="en-US" dirty="0" smtClean="0"/>
              <a:t>    several larger districts</a:t>
            </a:r>
          </a:p>
          <a:p>
            <a:pPr>
              <a:buFont typeface="Wingdings" pitchFamily="2" charset="2"/>
              <a:buChar char="Ø"/>
            </a:pPr>
            <a:r>
              <a:rPr lang="en-US" dirty="0" smtClean="0"/>
              <a:t>Provide list of children entered/exited</a:t>
            </a:r>
          </a:p>
          <a:p>
            <a:r>
              <a:rPr lang="en-US" dirty="0" smtClean="0"/>
              <a:t>    previous year</a:t>
            </a:r>
            <a:endParaRPr lang="en-US" dirty="0"/>
          </a:p>
        </p:txBody>
      </p:sp>
      <p:sp>
        <p:nvSpPr>
          <p:cNvPr id="9" name="Right Arrow 8"/>
          <p:cNvSpPr/>
          <p:nvPr/>
        </p:nvSpPr>
        <p:spPr>
          <a:xfrm>
            <a:off x="2514600" y="1295400"/>
            <a:ext cx="2057400" cy="304800"/>
          </a:xfrm>
          <a:prstGeom prst="rightArrow">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540722">
            <a:off x="2483393" y="2392819"/>
            <a:ext cx="1969292" cy="304800"/>
          </a:xfrm>
          <a:prstGeom prst="rightArrow">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2861958">
            <a:off x="1544321" y="3273770"/>
            <a:ext cx="2701238" cy="304800"/>
          </a:xfrm>
          <a:prstGeom prst="rightArrow">
            <a:avLst>
              <a:gd name="adj1" fmla="val 49620"/>
              <a:gd name="adj2" fmla="val 50000"/>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figure_pointing_out_chart_data_8005.gif"/>
          <p:cNvPicPr>
            <a:picLocks noChangeAspect="1"/>
          </p:cNvPicPr>
          <p:nvPr/>
        </p:nvPicPr>
        <p:blipFill>
          <a:blip r:embed="rId3" cstate="print"/>
          <a:stretch>
            <a:fillRect/>
          </a:stretch>
        </p:blipFill>
        <p:spPr>
          <a:xfrm>
            <a:off x="533400" y="3733800"/>
            <a:ext cx="2366621" cy="2133600"/>
          </a:xfrm>
          <a:prstGeom prst="rect">
            <a:avLst/>
          </a:prstGeom>
        </p:spPr>
      </p:pic>
    </p:spTree>
    <p:extLst>
      <p:ext uri="{BB962C8B-B14F-4D97-AF65-F5344CB8AC3E}">
        <p14:creationId xmlns:p14="http://schemas.microsoft.com/office/powerpoint/2010/main" val="24561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78"/>
          <p:cNvGraphicFramePr>
            <a:graphicFrameLocks noChangeAspect="1"/>
          </p:cNvGraphicFramePr>
          <p:nvPr/>
        </p:nvGraphicFramePr>
        <p:xfrm>
          <a:off x="114300" y="201613"/>
          <a:ext cx="8915400" cy="6454775"/>
        </p:xfrm>
        <a:graphic>
          <a:graphicData uri="http://schemas.openxmlformats.org/presentationml/2006/ole">
            <mc:AlternateContent xmlns:mc="http://schemas.openxmlformats.org/markup-compatibility/2006">
              <mc:Choice xmlns:v="urn:schemas-microsoft-com:vml" Requires="v">
                <p:oleObj spid="_x0000_s1029" name="Document" r:id="rId4" imgW="9188179" imgH="7137871" progId="Word.Document.12">
                  <p:embed/>
                </p:oleObj>
              </mc:Choice>
              <mc:Fallback>
                <p:oleObj name="Document" r:id="rId4" imgW="9188179" imgH="7137871"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01613"/>
                        <a:ext cx="8915400" cy="64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4051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9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fontScale="90000"/>
          </a:bodyPr>
          <a:lstStyle/>
          <a:p>
            <a:r>
              <a:rPr lang="en-US" dirty="0" smtClean="0"/>
              <a:t>7-Point Rating Scale</a:t>
            </a:r>
            <a:br>
              <a:rPr lang="en-US" dirty="0" smtClean="0"/>
            </a:br>
            <a:r>
              <a:rPr lang="en-US" sz="2700" dirty="0" smtClean="0"/>
              <a:t>Please refer to handout – “The Bucket List” </a:t>
            </a:r>
            <a:endParaRPr lang="en-US" sz="2700" dirty="0"/>
          </a:p>
        </p:txBody>
      </p:sp>
      <p:graphicFrame>
        <p:nvGraphicFramePr>
          <p:cNvPr id="5" name="Content Placeholder 4"/>
          <p:cNvGraphicFramePr>
            <a:graphicFrameLocks noGrp="1"/>
          </p:cNvGraphicFramePr>
          <p:nvPr>
            <p:ph sz="quarter" idx="1"/>
          </p:nvPr>
        </p:nvGraphicFramePr>
        <p:xfrm>
          <a:off x="457200" y="2133600"/>
          <a:ext cx="8229600" cy="396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srcRect/>
          <a:stretch>
            <a:fillRect/>
          </a:stretch>
        </p:blipFill>
        <p:spPr bwMode="auto">
          <a:xfrm>
            <a:off x="7924800" y="1676400"/>
            <a:ext cx="473075" cy="533400"/>
          </a:xfrm>
          <a:prstGeom prst="rect">
            <a:avLst/>
          </a:prstGeom>
          <a:noFill/>
          <a:ln w="9525">
            <a:noFill/>
            <a:miter lim="800000"/>
            <a:headEnd/>
            <a:tailEnd/>
          </a:ln>
          <a:effectLst/>
        </p:spPr>
      </p:pic>
      <p:pic>
        <p:nvPicPr>
          <p:cNvPr id="7" name="Picture 6"/>
          <p:cNvPicPr/>
          <p:nvPr/>
        </p:nvPicPr>
        <p:blipFill>
          <a:blip r:embed="rId9" cstate="print"/>
          <a:srcRect/>
          <a:stretch>
            <a:fillRect/>
          </a:stretch>
        </p:blipFill>
        <p:spPr bwMode="auto">
          <a:xfrm>
            <a:off x="6781800" y="1676400"/>
            <a:ext cx="390525" cy="545980"/>
          </a:xfrm>
          <a:prstGeom prst="rect">
            <a:avLst/>
          </a:prstGeom>
          <a:noFill/>
          <a:ln w="9525">
            <a:noFill/>
            <a:miter lim="800000"/>
            <a:headEnd/>
            <a:tailEnd/>
          </a:ln>
        </p:spPr>
      </p:pic>
      <p:pic>
        <p:nvPicPr>
          <p:cNvPr id="2051" name="Picture 3"/>
          <p:cNvPicPr>
            <a:picLocks noChangeAspect="1" noChangeArrowheads="1"/>
          </p:cNvPicPr>
          <p:nvPr/>
        </p:nvPicPr>
        <p:blipFill>
          <a:blip r:embed="rId10" cstate="print"/>
          <a:srcRect/>
          <a:stretch>
            <a:fillRect/>
          </a:stretch>
        </p:blipFill>
        <p:spPr bwMode="auto">
          <a:xfrm>
            <a:off x="762000" y="1676400"/>
            <a:ext cx="465137" cy="571500"/>
          </a:xfrm>
          <a:prstGeom prst="rect">
            <a:avLst/>
          </a:prstGeom>
          <a:noFill/>
          <a:ln w="9525">
            <a:noFill/>
            <a:miter lim="800000"/>
            <a:headEnd/>
            <a:tailEnd/>
          </a:ln>
          <a:effectLst/>
        </p:spPr>
      </p:pic>
      <p:pic>
        <p:nvPicPr>
          <p:cNvPr id="9" name="Picture 8"/>
          <p:cNvPicPr/>
          <p:nvPr/>
        </p:nvPicPr>
        <p:blipFill>
          <a:blip r:embed="rId11" cstate="print"/>
          <a:srcRect/>
          <a:stretch>
            <a:fillRect/>
          </a:stretch>
        </p:blipFill>
        <p:spPr bwMode="auto">
          <a:xfrm>
            <a:off x="1676400" y="1676400"/>
            <a:ext cx="418465" cy="519932"/>
          </a:xfrm>
          <a:prstGeom prst="rect">
            <a:avLst/>
          </a:prstGeom>
          <a:noFill/>
          <a:ln w="9525">
            <a:noFill/>
            <a:miter lim="800000"/>
            <a:headEnd/>
            <a:tailEnd/>
          </a:ln>
        </p:spPr>
      </p:pic>
      <p:pic>
        <p:nvPicPr>
          <p:cNvPr id="10" name="Picture 9"/>
          <p:cNvPicPr/>
          <p:nvPr/>
        </p:nvPicPr>
        <p:blipFill>
          <a:blip r:embed="rId12" cstate="print"/>
          <a:srcRect/>
          <a:stretch>
            <a:fillRect/>
          </a:stretch>
        </p:blipFill>
        <p:spPr bwMode="auto">
          <a:xfrm>
            <a:off x="2133600" y="1676400"/>
            <a:ext cx="443535" cy="571500"/>
          </a:xfrm>
          <a:prstGeom prst="rect">
            <a:avLst/>
          </a:prstGeom>
          <a:noFill/>
          <a:ln w="9525">
            <a:noFill/>
            <a:miter lim="800000"/>
            <a:headEnd/>
            <a:tailEnd/>
          </a:ln>
        </p:spPr>
      </p:pic>
      <p:pic>
        <p:nvPicPr>
          <p:cNvPr id="11" name="Picture 10"/>
          <p:cNvPicPr/>
          <p:nvPr/>
        </p:nvPicPr>
        <p:blipFill>
          <a:blip r:embed="rId13" cstate="print"/>
          <a:srcRect/>
          <a:stretch>
            <a:fillRect/>
          </a:stretch>
        </p:blipFill>
        <p:spPr bwMode="auto">
          <a:xfrm>
            <a:off x="2819400" y="1752600"/>
            <a:ext cx="470202" cy="483504"/>
          </a:xfrm>
          <a:prstGeom prst="rect">
            <a:avLst/>
          </a:prstGeom>
          <a:noFill/>
          <a:ln w="9525">
            <a:noFill/>
            <a:miter lim="800000"/>
            <a:headEnd/>
            <a:tailEnd/>
          </a:ln>
        </p:spPr>
      </p:pic>
      <p:pic>
        <p:nvPicPr>
          <p:cNvPr id="12" name="Picture 11"/>
          <p:cNvPicPr/>
          <p:nvPr/>
        </p:nvPicPr>
        <p:blipFill>
          <a:blip r:embed="rId14" cstate="print"/>
          <a:srcRect/>
          <a:stretch>
            <a:fillRect/>
          </a:stretch>
        </p:blipFill>
        <p:spPr bwMode="auto">
          <a:xfrm>
            <a:off x="3352800" y="1752600"/>
            <a:ext cx="458158" cy="464833"/>
          </a:xfrm>
          <a:prstGeom prst="rect">
            <a:avLst/>
          </a:prstGeom>
          <a:noFill/>
          <a:ln w="9525">
            <a:noFill/>
            <a:miter lim="800000"/>
            <a:headEnd/>
            <a:tailEnd/>
          </a:ln>
        </p:spPr>
      </p:pic>
      <p:pic>
        <p:nvPicPr>
          <p:cNvPr id="13" name="Picture 12"/>
          <p:cNvPicPr/>
          <p:nvPr/>
        </p:nvPicPr>
        <p:blipFill>
          <a:blip r:embed="rId15" cstate="print"/>
          <a:srcRect/>
          <a:stretch>
            <a:fillRect/>
          </a:stretch>
        </p:blipFill>
        <p:spPr bwMode="auto">
          <a:xfrm>
            <a:off x="3962400" y="1752600"/>
            <a:ext cx="437515" cy="492753"/>
          </a:xfrm>
          <a:prstGeom prst="rect">
            <a:avLst/>
          </a:prstGeom>
          <a:noFill/>
          <a:ln w="9525">
            <a:noFill/>
            <a:miter lim="800000"/>
            <a:headEnd/>
            <a:tailEnd/>
          </a:ln>
        </p:spPr>
      </p:pic>
      <p:pic>
        <p:nvPicPr>
          <p:cNvPr id="14" name="Picture 13"/>
          <p:cNvPicPr/>
          <p:nvPr/>
        </p:nvPicPr>
        <p:blipFill>
          <a:blip r:embed="rId13" cstate="print"/>
          <a:srcRect/>
          <a:stretch>
            <a:fillRect/>
          </a:stretch>
        </p:blipFill>
        <p:spPr bwMode="auto">
          <a:xfrm>
            <a:off x="4495800" y="1752600"/>
            <a:ext cx="463146" cy="476250"/>
          </a:xfrm>
          <a:prstGeom prst="rect">
            <a:avLst/>
          </a:prstGeom>
          <a:noFill/>
          <a:ln w="9525">
            <a:noFill/>
            <a:miter lim="800000"/>
            <a:headEnd/>
            <a:tailEnd/>
          </a:ln>
        </p:spPr>
      </p:pic>
      <p:pic>
        <p:nvPicPr>
          <p:cNvPr id="15" name="Picture 14"/>
          <p:cNvPicPr/>
          <p:nvPr/>
        </p:nvPicPr>
        <p:blipFill>
          <a:blip r:embed="rId16" cstate="print"/>
          <a:srcRect/>
          <a:stretch>
            <a:fillRect/>
          </a:stretch>
        </p:blipFill>
        <p:spPr bwMode="auto">
          <a:xfrm>
            <a:off x="5257800" y="1676400"/>
            <a:ext cx="418260" cy="523875"/>
          </a:xfrm>
          <a:prstGeom prst="rect">
            <a:avLst/>
          </a:prstGeom>
          <a:noFill/>
          <a:ln w="9525">
            <a:noFill/>
            <a:miter lim="800000"/>
            <a:headEnd/>
            <a:tailEnd/>
          </a:ln>
        </p:spPr>
      </p:pic>
      <p:pic>
        <p:nvPicPr>
          <p:cNvPr id="16" name="Picture 15"/>
          <p:cNvPicPr/>
          <p:nvPr/>
        </p:nvPicPr>
        <p:blipFill>
          <a:blip r:embed="rId11" cstate="print"/>
          <a:srcRect/>
          <a:stretch>
            <a:fillRect/>
          </a:stretch>
        </p:blipFill>
        <p:spPr bwMode="auto">
          <a:xfrm>
            <a:off x="5791200" y="1676400"/>
            <a:ext cx="436970" cy="542925"/>
          </a:xfrm>
          <a:prstGeom prst="rect">
            <a:avLst/>
          </a:prstGeom>
          <a:noFill/>
          <a:ln w="9525">
            <a:noFill/>
            <a:miter lim="800000"/>
            <a:headEnd/>
            <a:tailEnd/>
          </a:ln>
        </p:spPr>
      </p:pic>
    </p:spTree>
    <p:extLst>
      <p:ext uri="{BB962C8B-B14F-4D97-AF65-F5344CB8AC3E}">
        <p14:creationId xmlns:p14="http://schemas.microsoft.com/office/powerpoint/2010/main" val="180206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noAutofit/>
          </a:bodyPr>
          <a:lstStyle/>
          <a:p>
            <a:pPr eaLnBrk="1" hangingPunct="1"/>
            <a:r>
              <a:rPr lang="en-US" sz="3600" dirty="0" smtClean="0">
                <a:latin typeface="Calisto MT" pitchFamily="18" charset="0"/>
              </a:rPr>
              <a:t>Using data for program improvement = EIA</a:t>
            </a:r>
          </a:p>
        </p:txBody>
      </p:sp>
      <p:sp>
        <p:nvSpPr>
          <p:cNvPr id="74754" name="Rectangle 3"/>
          <p:cNvSpPr>
            <a:spLocks noGrp="1" noChangeArrowheads="1"/>
          </p:cNvSpPr>
          <p:nvPr>
            <p:ph sz="quarter" idx="1"/>
          </p:nvPr>
        </p:nvSpPr>
        <p:spPr bwMode="auto">
          <a:prstGeom prst="rect">
            <a:avLst/>
          </a:prstGeom>
          <a:noFill/>
          <a:ln>
            <a:miter lim="800000"/>
            <a:headEnd/>
            <a:tailEnd/>
          </a:ln>
        </p:spPr>
        <p:txBody>
          <a:bodyPr/>
          <a:lstStyle/>
          <a:p>
            <a:pPr algn="ctr" eaLnBrk="1" hangingPunct="1">
              <a:buFont typeface="Wingdings" pitchFamily="2" charset="2"/>
              <a:buNone/>
            </a:pPr>
            <a:endParaRPr lang="en-US" sz="4800" dirty="0" smtClean="0">
              <a:latin typeface="Calisto MT" pitchFamily="18" charset="0"/>
            </a:endParaRPr>
          </a:p>
          <a:p>
            <a:pPr eaLnBrk="1" hangingPunct="1">
              <a:buFont typeface="Wingdings" pitchFamily="2" charset="2"/>
              <a:buNone/>
            </a:pPr>
            <a:r>
              <a:rPr lang="en-US" sz="5400" b="1" dirty="0" smtClean="0">
                <a:solidFill>
                  <a:schemeClr val="accent2"/>
                </a:solidFill>
                <a:latin typeface="Calisto MT" pitchFamily="18" charset="0"/>
              </a:rPr>
              <a:t>E</a:t>
            </a:r>
            <a:r>
              <a:rPr lang="en-US" sz="4800" dirty="0" smtClean="0">
                <a:latin typeface="Calisto MT" pitchFamily="18" charset="0"/>
              </a:rPr>
              <a:t>vidence</a:t>
            </a:r>
          </a:p>
          <a:p>
            <a:pPr eaLnBrk="1" hangingPunct="1">
              <a:buFont typeface="Wingdings" pitchFamily="2" charset="2"/>
              <a:buNone/>
            </a:pPr>
            <a:r>
              <a:rPr lang="en-US" sz="5400" b="1" dirty="0" smtClean="0">
                <a:solidFill>
                  <a:schemeClr val="accent2"/>
                </a:solidFill>
                <a:latin typeface="Calisto MT" pitchFamily="18" charset="0"/>
              </a:rPr>
              <a:t>I</a:t>
            </a:r>
            <a:r>
              <a:rPr lang="en-US" sz="4800" dirty="0" smtClean="0">
                <a:latin typeface="Calisto MT" pitchFamily="18" charset="0"/>
              </a:rPr>
              <a:t>nference</a:t>
            </a:r>
          </a:p>
          <a:p>
            <a:pPr eaLnBrk="1" hangingPunct="1">
              <a:buFont typeface="Wingdings" pitchFamily="2" charset="2"/>
              <a:buNone/>
            </a:pPr>
            <a:r>
              <a:rPr lang="en-US" sz="5400" b="1" dirty="0" smtClean="0">
                <a:solidFill>
                  <a:schemeClr val="accent2"/>
                </a:solidFill>
                <a:latin typeface="Calisto MT" pitchFamily="18" charset="0"/>
              </a:rPr>
              <a:t>A</a:t>
            </a:r>
            <a:r>
              <a:rPr lang="en-US" sz="4800" dirty="0" smtClean="0">
                <a:latin typeface="Calisto MT" pitchFamily="18" charset="0"/>
              </a:rPr>
              <a:t>ction</a:t>
            </a:r>
          </a:p>
        </p:txBody>
      </p:sp>
      <p:pic>
        <p:nvPicPr>
          <p:cNvPr id="196609" name="Picture 1"/>
          <p:cNvPicPr>
            <a:picLocks noChangeAspect="1" noChangeArrowheads="1"/>
          </p:cNvPicPr>
          <p:nvPr/>
        </p:nvPicPr>
        <p:blipFill>
          <a:blip r:embed="rId3" cstate="print"/>
          <a:srcRect/>
          <a:stretch>
            <a:fillRect/>
          </a:stretch>
        </p:blipFill>
        <p:spPr bwMode="auto">
          <a:xfrm>
            <a:off x="4953000" y="2895600"/>
            <a:ext cx="1995488" cy="2990850"/>
          </a:xfrm>
          <a:prstGeom prst="rect">
            <a:avLst/>
          </a:prstGeom>
          <a:noFill/>
          <a:ln w="9525">
            <a:noFill/>
            <a:miter lim="800000"/>
            <a:headEnd/>
            <a:tailEnd/>
          </a:ln>
          <a:effectLst>
            <a:outerShdw blurRad="50800" dist="50800" dir="5400000" algn="ctr" rotWithShape="0">
              <a:srgbClr val="224568"/>
            </a:outerShdw>
          </a:effectLst>
        </p:spPr>
      </p:pic>
      <p:sp>
        <p:nvSpPr>
          <p:cNvPr id="7475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6A2A30E9-6D5F-4B63-8569-004ED824398A}" type="slidenum">
              <a:rPr lang="en-US" sz="1200">
                <a:latin typeface="Calisto MT" pitchFamily="18" charset="0"/>
              </a:rPr>
              <a:pPr algn="r"/>
              <a:t>26</a:t>
            </a:fld>
            <a:endParaRPr lang="en-US" sz="1200" dirty="0">
              <a:latin typeface="Calisto MT" pitchFamily="18" charset="0"/>
            </a:endParaRPr>
          </a:p>
        </p:txBody>
      </p:sp>
    </p:spTree>
    <p:extLst>
      <p:ext uri="{BB962C8B-B14F-4D97-AF65-F5344CB8AC3E}">
        <p14:creationId xmlns:p14="http://schemas.microsoft.com/office/powerpoint/2010/main" val="3335369557"/>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457200"/>
          <a:ext cx="7543801" cy="5791200"/>
        </p:xfrm>
        <a:graphic>
          <a:graphicData uri="http://schemas.openxmlformats.org/drawingml/2006/table">
            <a:tbl>
              <a:tblPr/>
              <a:tblGrid>
                <a:gridCol w="6416879"/>
                <a:gridCol w="1126922"/>
              </a:tblGrid>
              <a:tr h="482600">
                <a:tc>
                  <a:txBody>
                    <a:bodyPr/>
                    <a:lstStyle/>
                    <a:p>
                      <a:pPr algn="l" fontAlgn="b"/>
                      <a:r>
                        <a:rPr lang="en-US" sz="2000" b="1" i="0" u="none" strike="noStrike" dirty="0">
                          <a:solidFill>
                            <a:srgbClr val="000000"/>
                          </a:solidFill>
                          <a:latin typeface="Calibri"/>
                        </a:rPr>
                        <a:t>12-13 Child Outcomes Cohort Entry</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sz="2000" b="1" i="0" u="none" strike="noStrike" dirty="0">
                          <a:solidFill>
                            <a:srgbClr val="000000"/>
                          </a:solidFill>
                          <a:latin typeface="Calibri"/>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r>
              <a:tr h="482600">
                <a:tc>
                  <a:txBody>
                    <a:bodyPr/>
                    <a:lstStyle/>
                    <a:p>
                      <a:pPr algn="l" fontAlgn="b"/>
                      <a:r>
                        <a:rPr lang="en-US" sz="2000" b="0" i="0" u="none" strike="noStrike" dirty="0">
                          <a:solidFill>
                            <a:srgbClr val="000000"/>
                          </a:solidFill>
                          <a:latin typeface="Calibri"/>
                        </a:rPr>
                        <a:t>Autism</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4.9%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Cognitive Disability</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1.1%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Emotional Behavioral Disability</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0.7%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Hearing Impairment</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0.8%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Orthopedic Impairment</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0.9%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Other Health Impairment</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4.1%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Significant Developmental Delay</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25.0%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Specific Learning Disability</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0.2%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Speech or Language Impairment</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61.9%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Traumatic Brain Injury</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0.2%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82600">
                <a:tc>
                  <a:txBody>
                    <a:bodyPr/>
                    <a:lstStyle/>
                    <a:p>
                      <a:pPr algn="l" fontAlgn="b"/>
                      <a:r>
                        <a:rPr lang="en-US" sz="2000" b="0" i="0" u="none" strike="noStrike" dirty="0">
                          <a:solidFill>
                            <a:srgbClr val="000000"/>
                          </a:solidFill>
                          <a:latin typeface="Calibri"/>
                        </a:rPr>
                        <a:t>Visual Impairment</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0" i="0" u="none" strike="noStrike" dirty="0">
                          <a:solidFill>
                            <a:srgbClr val="000000"/>
                          </a:solidFill>
                          <a:latin typeface="Calibri"/>
                        </a:rPr>
                        <a:t>0.3%</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84907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04800" y="228600"/>
          <a:ext cx="81534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998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3" cstate="print"/>
          <a:stretch>
            <a:fillRect/>
          </a:stretch>
        </p:blipFill>
        <p:spPr>
          <a:xfrm>
            <a:off x="990600" y="914400"/>
            <a:ext cx="6816947" cy="4860431"/>
          </a:xfrm>
          <a:prstGeom prst="rect">
            <a:avLst/>
          </a:prstGeom>
        </p:spPr>
      </p:pic>
    </p:spTree>
    <p:extLst>
      <p:ext uri="{BB962C8B-B14F-4D97-AF65-F5344CB8AC3E}">
        <p14:creationId xmlns:p14="http://schemas.microsoft.com/office/powerpoint/2010/main" val="2354909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Quality?</a:t>
            </a:r>
            <a:br>
              <a:rPr lang="en-US" dirty="0" smtClean="0"/>
            </a:br>
            <a:r>
              <a:rPr lang="en-US" sz="2000" b="0" dirty="0" smtClean="0"/>
              <a:t>Robin Nelson (IDC, DaSy)</a:t>
            </a:r>
            <a:endParaRPr lang="en-US" sz="2000" b="0" dirty="0"/>
          </a:p>
        </p:txBody>
      </p:sp>
      <p:sp>
        <p:nvSpPr>
          <p:cNvPr id="7" name="Picture Placeholder 6"/>
          <p:cNvSpPr>
            <a:spLocks noGrp="1"/>
          </p:cNvSpPr>
          <p:nvPr>
            <p:ph type="pic" sz="quarter" idx="10"/>
          </p:nvPr>
        </p:nvSpPr>
        <p:spPr/>
      </p:sp>
    </p:spTree>
    <p:extLst>
      <p:ext uri="{BB962C8B-B14F-4D97-AF65-F5344CB8AC3E}">
        <p14:creationId xmlns:p14="http://schemas.microsoft.com/office/powerpoint/2010/main" val="2933245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896179052"/>
              </p:ext>
            </p:extLst>
          </p:nvPr>
        </p:nvGraphicFramePr>
        <p:xfrm>
          <a:off x="1066800" y="990600"/>
          <a:ext cx="6629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1954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21912782"/>
              </p:ext>
            </p:extLst>
          </p:nvPr>
        </p:nvGraphicFramePr>
        <p:xfrm>
          <a:off x="609600" y="685801"/>
          <a:ext cx="7620000" cy="5181597"/>
        </p:xfrm>
        <a:graphic>
          <a:graphicData uri="http://schemas.openxmlformats.org/drawingml/2006/table">
            <a:tbl>
              <a:tblPr/>
              <a:tblGrid>
                <a:gridCol w="952500"/>
                <a:gridCol w="952500"/>
                <a:gridCol w="952500"/>
                <a:gridCol w="952500"/>
                <a:gridCol w="952500"/>
                <a:gridCol w="952500"/>
                <a:gridCol w="952500"/>
                <a:gridCol w="952500"/>
              </a:tblGrid>
              <a:tr h="575733">
                <a:tc>
                  <a:txBody>
                    <a:bodyPr/>
                    <a:lstStyle/>
                    <a:p>
                      <a:pPr algn="ctr" fontAlgn="ctr"/>
                      <a:r>
                        <a:rPr lang="en-US" sz="1800" b="1" i="0" u="none" strike="noStrike" dirty="0">
                          <a:solidFill>
                            <a:srgbClr val="000000"/>
                          </a:solidFill>
                          <a:latin typeface="Calibri"/>
                        </a:rPr>
                        <a:t>CESA </a:t>
                      </a:r>
                      <a:r>
                        <a:rPr lang="en-US" sz="1800" b="1" i="0" u="none" strike="noStrike" dirty="0" smtClean="0">
                          <a:solidFill>
                            <a:srgbClr val="000000"/>
                          </a:solidFill>
                          <a:latin typeface="Calibri"/>
                        </a:rPr>
                        <a:t>#</a:t>
                      </a:r>
                      <a:endParaRPr lang="en-US"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en-US" sz="1800" b="1" i="0" u="none" strike="noStrike" dirty="0">
                          <a:solidFill>
                            <a:srgbClr val="000000"/>
                          </a:solidFill>
                          <a:latin typeface="Calibri"/>
                        </a:rPr>
                        <a:t>Out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733">
                <a:tc>
                  <a:txBody>
                    <a:bodyPr/>
                    <a:lstStyle/>
                    <a:p>
                      <a:pPr algn="ctr" fontAlgn="ctr"/>
                      <a:r>
                        <a:rPr lang="en-US" sz="1800" b="1" i="0" u="none" strike="noStrike" dirty="0">
                          <a:solidFill>
                            <a:srgbClr val="000000"/>
                          </a:solidFill>
                          <a:latin typeface="Calibri"/>
                        </a:rPr>
                        <a:t>Out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575733">
                <a:tc>
                  <a:txBody>
                    <a:bodyPr/>
                    <a:lstStyle/>
                    <a:p>
                      <a:pPr algn="l"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75733">
                <a:tc>
                  <a:txBody>
                    <a:bodyPr/>
                    <a:lstStyle/>
                    <a:p>
                      <a:pPr algn="l" fontAlgn="b"/>
                      <a:r>
                        <a:rPr lang="en-US" sz="18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75733">
                <a:tc>
                  <a:txBody>
                    <a:bodyPr/>
                    <a:lstStyle/>
                    <a:p>
                      <a:pPr algn="l" fontAlgn="b"/>
                      <a:r>
                        <a:rPr lang="en-US" sz="18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75733">
                <a:tc>
                  <a:txBody>
                    <a:bodyPr/>
                    <a:lstStyle/>
                    <a:p>
                      <a:pPr algn="l" fontAlgn="b"/>
                      <a:r>
                        <a:rPr lang="en-US" sz="18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733">
                <a:tc>
                  <a:txBody>
                    <a:bodyPr/>
                    <a:lstStyle/>
                    <a:p>
                      <a:pPr algn="l" fontAlgn="b"/>
                      <a:r>
                        <a:rPr lang="en-US" sz="18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733">
                <a:tc>
                  <a:txBody>
                    <a:bodyPr/>
                    <a:lstStyle/>
                    <a:p>
                      <a:pPr algn="l" fontAlgn="b"/>
                      <a:r>
                        <a:rPr lang="en-US" sz="18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733">
                <a:tc>
                  <a:txBody>
                    <a:bodyPr/>
                    <a:lstStyle/>
                    <a:p>
                      <a:pPr algn="l" fontAlgn="b"/>
                      <a:r>
                        <a:rPr lang="en-US" sz="18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8500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3778252"/>
              </p:ext>
            </p:extLst>
          </p:nvPr>
        </p:nvGraphicFramePr>
        <p:xfrm>
          <a:off x="685800" y="457200"/>
          <a:ext cx="7315200" cy="5410200"/>
        </p:xfrm>
        <a:graphic>
          <a:graphicData uri="http://schemas.openxmlformats.org/drawingml/2006/table">
            <a:tbl>
              <a:tblPr/>
              <a:tblGrid>
                <a:gridCol w="914400"/>
                <a:gridCol w="914400"/>
                <a:gridCol w="914400"/>
                <a:gridCol w="914400"/>
                <a:gridCol w="914400"/>
                <a:gridCol w="914400"/>
                <a:gridCol w="914400"/>
                <a:gridCol w="914400"/>
              </a:tblGrid>
              <a:tr h="541020">
                <a:tc gridSpan="8">
                  <a:txBody>
                    <a:bodyPr/>
                    <a:lstStyle/>
                    <a:p>
                      <a:pPr algn="ctr" fontAlgn="ctr"/>
                      <a:r>
                        <a:rPr lang="en-US" sz="2400" b="1" i="0" u="none" strike="noStrike" dirty="0" smtClean="0">
                          <a:solidFill>
                            <a:srgbClr val="000000"/>
                          </a:solidFill>
                          <a:latin typeface="Calibri"/>
                        </a:rPr>
                        <a:t>CESA</a:t>
                      </a:r>
                      <a:r>
                        <a:rPr lang="en-US" sz="2400" b="1" i="0" u="none" strike="noStrike" baseline="0" dirty="0" smtClean="0">
                          <a:solidFill>
                            <a:srgbClr val="000000"/>
                          </a:solidFill>
                          <a:latin typeface="Calibri"/>
                        </a:rPr>
                        <a:t> #</a:t>
                      </a:r>
                      <a:endParaRPr lang="en-US" sz="2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1020">
                <a:tc>
                  <a:txBody>
                    <a:bodyPr/>
                    <a:lstStyle/>
                    <a:p>
                      <a:pPr algn="ctr" fontAlgn="ctr"/>
                      <a:r>
                        <a:rPr lang="en-US" sz="2400" b="1" i="0" u="none" strike="noStrike" dirty="0">
                          <a:solidFill>
                            <a:srgbClr val="000000"/>
                          </a:solidFill>
                          <a:latin typeface="Calibri"/>
                        </a:rPr>
                        <a:t>Out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en-US" sz="2400" b="1" i="0" u="none" strike="noStrike" dirty="0">
                          <a:solidFill>
                            <a:srgbClr val="000000"/>
                          </a:solidFill>
                          <a:latin typeface="Calibri"/>
                        </a:rPr>
                        <a:t>Exit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1020">
                <a:tc>
                  <a:txBody>
                    <a:bodyPr/>
                    <a:lstStyle/>
                    <a:p>
                      <a:pPr algn="ctr" fontAlgn="ctr"/>
                      <a:r>
                        <a:rPr lang="en-US" sz="2400" b="1" i="0" u="none" strike="noStrike" dirty="0">
                          <a:solidFill>
                            <a:srgbClr val="000000"/>
                          </a:solidFill>
                          <a:latin typeface="Calibri"/>
                        </a:rPr>
                        <a:t>Entry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2400" b="1"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541020">
                <a:tc>
                  <a:txBody>
                    <a:bodyPr/>
                    <a:lstStyle/>
                    <a:p>
                      <a:pPr algn="l"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41020">
                <a:tc>
                  <a:txBody>
                    <a:bodyPr/>
                    <a:lstStyle/>
                    <a:p>
                      <a:pPr algn="l" fontAlgn="b"/>
                      <a:r>
                        <a:rPr lang="en-US" sz="24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41020">
                <a:tc>
                  <a:txBody>
                    <a:bodyPr/>
                    <a:lstStyle/>
                    <a:p>
                      <a:pPr algn="l" fontAlgn="b"/>
                      <a:r>
                        <a:rPr lang="en-US" sz="24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41020">
                <a:tc>
                  <a:txBody>
                    <a:bodyPr/>
                    <a:lstStyle/>
                    <a:p>
                      <a:pPr algn="l" fontAlgn="b"/>
                      <a:r>
                        <a:rPr lang="en-US" sz="24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020">
                <a:tc>
                  <a:txBody>
                    <a:bodyPr/>
                    <a:lstStyle/>
                    <a:p>
                      <a:pPr algn="l" fontAlgn="b"/>
                      <a:r>
                        <a:rPr lang="en-US" sz="24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020">
                <a:tc>
                  <a:txBody>
                    <a:bodyPr/>
                    <a:lstStyle/>
                    <a:p>
                      <a:pPr algn="l" fontAlgn="b"/>
                      <a:r>
                        <a:rPr lang="en-US" sz="24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020">
                <a:tc>
                  <a:txBody>
                    <a:bodyPr/>
                    <a:lstStyle/>
                    <a:p>
                      <a:pPr algn="l" fontAlgn="b"/>
                      <a:r>
                        <a:rPr lang="en-US" sz="24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6806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04209843"/>
              </p:ext>
            </p:extLst>
          </p:nvPr>
        </p:nvGraphicFramePr>
        <p:xfrm>
          <a:off x="685800" y="228600"/>
          <a:ext cx="76200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099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1"/>
          <p:cNvSpPr>
            <a:spLocks noGrp="1"/>
          </p:cNvSpPr>
          <p:nvPr>
            <p:ph type="title"/>
          </p:nvPr>
        </p:nvSpPr>
        <p:spPr/>
        <p:txBody>
          <a:bodyPr anchor="ctr">
            <a:normAutofit fontScale="90000"/>
          </a:bodyPr>
          <a:lstStyle/>
          <a:p>
            <a:r>
              <a:rPr lang="en-US" dirty="0" smtClean="0"/>
              <a:t>Summary Statement #1 </a:t>
            </a:r>
            <a:br>
              <a:rPr lang="en-US" dirty="0" smtClean="0"/>
            </a:br>
            <a:r>
              <a:rPr lang="en-US" sz="2200" dirty="0" smtClean="0"/>
              <a:t>Please see handout – “Summary Statements for Target Setting</a:t>
            </a:r>
            <a:endParaRPr lang="en-US" dirty="0" smtClean="0"/>
          </a:p>
        </p:txBody>
      </p:sp>
      <p:sp>
        <p:nvSpPr>
          <p:cNvPr id="87043" name="Content Placeholder 2"/>
          <p:cNvSpPr>
            <a:spLocks noGrp="1"/>
          </p:cNvSpPr>
          <p:nvPr>
            <p:ph sz="quarter" idx="1"/>
          </p:nvPr>
        </p:nvSpPr>
        <p:spPr/>
        <p:txBody>
          <a:bodyPr/>
          <a:lstStyle/>
          <a:p>
            <a:pPr marL="514350" indent="-514350">
              <a:buFontTx/>
              <a:buAutoNum type="arabicPeriod"/>
            </a:pPr>
            <a:r>
              <a:rPr lang="en-US" sz="2800" dirty="0" smtClean="0"/>
              <a:t>Of those children who entered the program below age expectations in each Outcome, the percent who substantially increased their rate of growth by the time they exited the program.</a:t>
            </a:r>
          </a:p>
          <a:p>
            <a:pPr marL="514350" indent="-514350">
              <a:buFontTx/>
              <a:buNone/>
            </a:pPr>
            <a:endParaRPr lang="en-US" sz="2800" dirty="0" smtClean="0"/>
          </a:p>
          <a:p>
            <a:pPr marL="514350" indent="-514350" algn="ctr">
              <a:buFontTx/>
              <a:buNone/>
            </a:pPr>
            <a:r>
              <a:rPr lang="en-US" sz="2800" u="sng" dirty="0" smtClean="0"/>
              <a:t>        c + d___       </a:t>
            </a:r>
          </a:p>
          <a:p>
            <a:pPr marL="514350" indent="-514350" algn="ctr">
              <a:buFontTx/>
              <a:buNone/>
            </a:pPr>
            <a:r>
              <a:rPr lang="en-US" sz="2800" dirty="0" smtClean="0"/>
              <a:t>a + b + c + d</a:t>
            </a:r>
          </a:p>
        </p:txBody>
      </p:sp>
      <p:sp>
        <p:nvSpPr>
          <p:cNvPr id="98306" name="Slide Number Placeholder 4"/>
          <p:cNvSpPr>
            <a:spLocks noGrp="1"/>
          </p:cNvSpPr>
          <p:nvPr>
            <p:ph type="sldNum" sz="quarter" idx="4294967295"/>
          </p:nvPr>
        </p:nvSpPr>
        <p:spPr bwMode="auto">
          <a:xfrm>
            <a:off x="6248400" y="6172200"/>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a:defRPr/>
            </a:pPr>
            <a:fld id="{032CD474-922F-4969-AA04-16C6AB17F1AF}" type="slidenum">
              <a:rPr lang="en-US" sz="1200" smtClean="0">
                <a:latin typeface="Calisto MT" pitchFamily="18" charset="0"/>
              </a:rPr>
              <a:pPr algn="r">
                <a:defRPr/>
              </a:pPr>
              <a:t>34</a:t>
            </a:fld>
            <a:endParaRPr lang="en-US" sz="1200" dirty="0" smtClean="0">
              <a:latin typeface="Calisto MT" pitchFamily="18" charset="0"/>
            </a:endParaRPr>
          </a:p>
        </p:txBody>
      </p:sp>
    </p:spTree>
    <p:extLst>
      <p:ext uri="{BB962C8B-B14F-4D97-AF65-F5344CB8AC3E}">
        <p14:creationId xmlns:p14="http://schemas.microsoft.com/office/powerpoint/2010/main" val="492156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457200"/>
          <a:ext cx="7467600" cy="6016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869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72200" y="609600"/>
            <a:ext cx="2110892" cy="1688713"/>
            <a:chOff x="5725964" y="1388689"/>
            <a:chExt cx="2110892" cy="1688713"/>
          </a:xfrm>
        </p:grpSpPr>
        <p:sp>
          <p:nvSpPr>
            <p:cNvPr id="5" name="Rounded Rectangle 4"/>
            <p:cNvSpPr/>
            <p:nvPr/>
          </p:nvSpPr>
          <p:spPr>
            <a:xfrm>
              <a:off x="5725964" y="1388689"/>
              <a:ext cx="2110892" cy="1688713"/>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Rounded Rectangle 4"/>
            <p:cNvSpPr/>
            <p:nvPr/>
          </p:nvSpPr>
          <p:spPr>
            <a:xfrm>
              <a:off x="5775425" y="1438150"/>
              <a:ext cx="2011970" cy="1589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Follow-Up T/TA</a:t>
              </a:r>
              <a:endParaRPr lang="en-US" sz="3400" kern="1200" dirty="0"/>
            </a:p>
          </p:txBody>
        </p:sp>
      </p:grpSp>
      <p:sp>
        <p:nvSpPr>
          <p:cNvPr id="7" name="TextBox 6"/>
          <p:cNvSpPr txBox="1"/>
          <p:nvPr/>
        </p:nvSpPr>
        <p:spPr>
          <a:xfrm>
            <a:off x="457200" y="762000"/>
            <a:ext cx="4397742" cy="923330"/>
          </a:xfrm>
          <a:prstGeom prst="rect">
            <a:avLst/>
          </a:prstGeom>
          <a:noFill/>
          <a:ln w="38100">
            <a:solidFill>
              <a:schemeClr val="accent3">
                <a:lumMod val="50000"/>
              </a:schemeClr>
            </a:solidFill>
          </a:ln>
        </p:spPr>
        <p:txBody>
          <a:bodyPr wrap="none" rtlCol="0">
            <a:spAutoFit/>
          </a:bodyPr>
          <a:lstStyle/>
          <a:p>
            <a:r>
              <a:rPr lang="en-US" dirty="0" smtClean="0"/>
              <a:t>Statewide Webinars – “After School Specials”</a:t>
            </a:r>
          </a:p>
          <a:p>
            <a:pPr lvl="1">
              <a:buFont typeface="Wingdings" pitchFamily="2" charset="2"/>
              <a:buChar char="Ø"/>
            </a:pPr>
            <a:r>
              <a:rPr lang="en-US" dirty="0" smtClean="0"/>
              <a:t>Present Level </a:t>
            </a:r>
          </a:p>
          <a:p>
            <a:pPr lvl="1">
              <a:buFont typeface="Wingdings" pitchFamily="2" charset="2"/>
              <a:buChar char="Ø"/>
            </a:pPr>
            <a:r>
              <a:rPr lang="en-US" dirty="0" smtClean="0"/>
              <a:t>Exit Rating Process</a:t>
            </a:r>
          </a:p>
        </p:txBody>
      </p:sp>
      <p:sp>
        <p:nvSpPr>
          <p:cNvPr id="8" name="Right Arrow 7"/>
          <p:cNvSpPr/>
          <p:nvPr/>
        </p:nvSpPr>
        <p:spPr>
          <a:xfrm rot="10800000">
            <a:off x="4876800" y="1219200"/>
            <a:ext cx="1295400" cy="484632"/>
          </a:xfrm>
          <a:prstGeom prst="rightArrow">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8200" y="2438400"/>
            <a:ext cx="4161652" cy="1200329"/>
          </a:xfrm>
          <a:prstGeom prst="rect">
            <a:avLst/>
          </a:prstGeom>
          <a:noFill/>
          <a:ln w="38100">
            <a:solidFill>
              <a:schemeClr val="accent3">
                <a:lumMod val="50000"/>
              </a:schemeClr>
            </a:solidFill>
          </a:ln>
        </p:spPr>
        <p:txBody>
          <a:bodyPr wrap="none" rtlCol="0">
            <a:spAutoFit/>
          </a:bodyPr>
          <a:lstStyle/>
          <a:p>
            <a:r>
              <a:rPr lang="en-US" dirty="0" smtClean="0"/>
              <a:t>Individual District TA</a:t>
            </a:r>
          </a:p>
          <a:p>
            <a:pPr lvl="1">
              <a:buFont typeface="Wingdings" pitchFamily="2" charset="2"/>
              <a:buChar char="Ø"/>
            </a:pPr>
            <a:r>
              <a:rPr lang="en-US" dirty="0" smtClean="0"/>
              <a:t>Review of 7-point rating</a:t>
            </a:r>
          </a:p>
          <a:p>
            <a:pPr lvl="1">
              <a:buFont typeface="Wingdings" pitchFamily="2" charset="2"/>
              <a:buChar char="Ø"/>
            </a:pPr>
            <a:r>
              <a:rPr lang="en-US" dirty="0" smtClean="0"/>
              <a:t>The rating process</a:t>
            </a:r>
          </a:p>
          <a:p>
            <a:pPr lvl="1">
              <a:buFont typeface="Wingdings" pitchFamily="2" charset="2"/>
              <a:buChar char="Ø"/>
            </a:pPr>
            <a:r>
              <a:rPr lang="en-US" dirty="0" smtClean="0"/>
              <a:t>Indicator 7 overview with new staff</a:t>
            </a:r>
          </a:p>
        </p:txBody>
      </p:sp>
      <p:sp>
        <p:nvSpPr>
          <p:cNvPr id="10" name="Right Arrow 9"/>
          <p:cNvSpPr/>
          <p:nvPr/>
        </p:nvSpPr>
        <p:spPr>
          <a:xfrm rot="7563776">
            <a:off x="5539874" y="3138769"/>
            <a:ext cx="2544972" cy="484632"/>
          </a:xfrm>
          <a:prstGeom prst="rightArrow">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9393354">
            <a:off x="4995938" y="2371287"/>
            <a:ext cx="1295400" cy="484632"/>
          </a:xfrm>
          <a:prstGeom prst="rightArrow">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981200" y="4343400"/>
            <a:ext cx="4088170" cy="1477328"/>
          </a:xfrm>
          <a:prstGeom prst="rect">
            <a:avLst/>
          </a:prstGeom>
          <a:noFill/>
          <a:ln w="38100">
            <a:solidFill>
              <a:schemeClr val="accent3">
                <a:lumMod val="50000"/>
              </a:schemeClr>
            </a:solidFill>
          </a:ln>
        </p:spPr>
        <p:txBody>
          <a:bodyPr wrap="none" rtlCol="0">
            <a:spAutoFit/>
          </a:bodyPr>
          <a:lstStyle/>
          <a:p>
            <a:r>
              <a:rPr lang="en-US" dirty="0" smtClean="0"/>
              <a:t>Functional Assessment Training</a:t>
            </a:r>
          </a:p>
          <a:p>
            <a:pPr lvl="1">
              <a:buFont typeface="Wingdings" pitchFamily="2" charset="2"/>
              <a:buChar char="Ø"/>
            </a:pPr>
            <a:r>
              <a:rPr lang="en-US" dirty="0" smtClean="0"/>
              <a:t>Best practices in assessment using </a:t>
            </a:r>
          </a:p>
          <a:p>
            <a:pPr lvl="1"/>
            <a:r>
              <a:rPr lang="en-US" dirty="0" smtClean="0"/>
              <a:t>    DEC Recommended Practices</a:t>
            </a:r>
          </a:p>
          <a:p>
            <a:pPr lvl="1">
              <a:buFont typeface="Wingdings" pitchFamily="2" charset="2"/>
              <a:buChar char="Ø"/>
            </a:pPr>
            <a:r>
              <a:rPr lang="en-US" dirty="0" smtClean="0"/>
              <a:t>Focus on “functional assessment”</a:t>
            </a:r>
          </a:p>
          <a:p>
            <a:pPr lvl="1">
              <a:buFont typeface="Wingdings" pitchFamily="2" charset="2"/>
              <a:buChar char="Ø"/>
            </a:pPr>
            <a:r>
              <a:rPr lang="en-US" dirty="0" smtClean="0"/>
              <a:t>Closer look at assessment tools</a:t>
            </a:r>
          </a:p>
        </p:txBody>
      </p:sp>
    </p:spTree>
    <p:extLst>
      <p:ext uri="{BB962C8B-B14F-4D97-AF65-F5344CB8AC3E}">
        <p14:creationId xmlns:p14="http://schemas.microsoft.com/office/powerpoint/2010/main" val="34885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Delaware’s Approach to Improving Accuracy Using the Local Contributing Factor</a:t>
            </a:r>
            <a:br>
              <a:rPr lang="en-US" dirty="0" smtClean="0"/>
            </a:br>
            <a:r>
              <a:rPr lang="en-US" sz="2000" b="0" dirty="0" smtClean="0"/>
              <a:t>Verna Thompson </a:t>
            </a:r>
            <a:br>
              <a:rPr lang="en-US" sz="2000" b="0" dirty="0" smtClean="0"/>
            </a:br>
            <a:r>
              <a:rPr lang="en-US" sz="2000" b="0" dirty="0" smtClean="0"/>
              <a:t>(Delaware Part B-619 State Coordinator</a:t>
            </a:r>
            <a:endParaRPr lang="en-US" sz="2000" b="0" dirty="0"/>
          </a:p>
        </p:txBody>
      </p:sp>
      <p:sp>
        <p:nvSpPr>
          <p:cNvPr id="7" name="Picture Placeholder 6"/>
          <p:cNvSpPr>
            <a:spLocks noGrp="1"/>
          </p:cNvSpPr>
          <p:nvPr>
            <p:ph type="pic" sz="quarter" idx="10"/>
          </p:nvPr>
        </p:nvSpPr>
        <p:spPr/>
      </p:sp>
    </p:spTree>
    <p:extLst>
      <p:ext uri="{BB962C8B-B14F-4D97-AF65-F5344CB8AC3E}">
        <p14:creationId xmlns:p14="http://schemas.microsoft.com/office/powerpoint/2010/main" val="3902311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Focus on Local Contributing Factors?</a:t>
            </a:r>
            <a:endParaRPr lang="en-US" dirty="0"/>
          </a:p>
        </p:txBody>
      </p:sp>
      <p:sp>
        <p:nvSpPr>
          <p:cNvPr id="2" name="Content Placeholder 1"/>
          <p:cNvSpPr>
            <a:spLocks noGrp="1"/>
          </p:cNvSpPr>
          <p:nvPr>
            <p:ph idx="1"/>
          </p:nvPr>
        </p:nvSpPr>
        <p:spPr/>
        <p:txBody>
          <a:bodyPr/>
          <a:lstStyle/>
          <a:p>
            <a:pPr lvl="0"/>
            <a:r>
              <a:rPr lang="en-US" dirty="0" smtClean="0"/>
              <a:t>Delaware has</a:t>
            </a:r>
          </a:p>
          <a:p>
            <a:pPr lvl="1"/>
            <a:r>
              <a:rPr lang="en-US" dirty="0" smtClean="0"/>
              <a:t>619 Child Outcomes work group</a:t>
            </a:r>
          </a:p>
          <a:p>
            <a:pPr lvl="1"/>
            <a:r>
              <a:rPr lang="en-US" dirty="0" smtClean="0"/>
              <a:t>Child Outcomes Procedures Manual</a:t>
            </a:r>
          </a:p>
          <a:p>
            <a:pPr lvl="1"/>
            <a:r>
              <a:rPr lang="en-US" dirty="0" smtClean="0"/>
              <a:t>Unique data characteristics in school districts</a:t>
            </a:r>
          </a:p>
          <a:p>
            <a:pPr lvl="1"/>
            <a:r>
              <a:rPr lang="en-US" dirty="0" smtClean="0"/>
              <a:t>LEAs interested in Child Outcomes data</a:t>
            </a:r>
            <a:endParaRPr lang="en-US" dirty="0" smtClean="0"/>
          </a:p>
          <a:p>
            <a:endParaRPr lang="en-US" dirty="0"/>
          </a:p>
        </p:txBody>
      </p: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Approach</a:t>
            </a:r>
            <a:endParaRPr lang="en-US" dirty="0"/>
          </a:p>
        </p:txBody>
      </p:sp>
      <p:sp>
        <p:nvSpPr>
          <p:cNvPr id="2" name="Content Placeholder 1"/>
          <p:cNvSpPr>
            <a:spLocks noGrp="1"/>
          </p:cNvSpPr>
          <p:nvPr>
            <p:ph idx="1"/>
          </p:nvPr>
        </p:nvSpPr>
        <p:spPr/>
        <p:txBody>
          <a:bodyPr/>
          <a:lstStyle/>
          <a:p>
            <a:pPr lvl="0"/>
            <a:r>
              <a:rPr lang="en-US" dirty="0" smtClean="0"/>
              <a:t>Scheduled LEA meetings</a:t>
            </a:r>
          </a:p>
          <a:p>
            <a:pPr lvl="0"/>
            <a:r>
              <a:rPr lang="en-US" dirty="0" smtClean="0"/>
              <a:t>Allowed LEAs to make decisions on invitations</a:t>
            </a:r>
          </a:p>
          <a:p>
            <a:pPr lvl="1"/>
            <a:r>
              <a:rPr lang="en-US" dirty="0" smtClean="0"/>
              <a:t>Some invited teachers, high level administrators</a:t>
            </a:r>
          </a:p>
          <a:p>
            <a:pPr lvl="1"/>
            <a:r>
              <a:rPr lang="en-US" dirty="0" smtClean="0"/>
              <a:t>Some invited small administrative team</a:t>
            </a:r>
          </a:p>
          <a:p>
            <a:r>
              <a:rPr lang="en-US" dirty="0" smtClean="0"/>
              <a:t>Created LEA Child Outcomes presentations</a:t>
            </a:r>
          </a:p>
          <a:p>
            <a:r>
              <a:rPr lang="en-US" dirty="0" smtClean="0"/>
              <a:t>Facilitated discussions on Child Outcomes</a:t>
            </a:r>
            <a:endParaRPr lang="en-US" dirty="0" smtClean="0"/>
          </a:p>
          <a:p>
            <a:endParaRPr lang="en-US" dirty="0"/>
          </a:p>
        </p:txBody>
      </p:sp>
    </p:spTree>
    <p:extLst>
      <p:ext uri="{BB962C8B-B14F-4D97-AF65-F5344CB8AC3E}">
        <p14:creationId xmlns:p14="http://schemas.microsoft.com/office/powerpoint/2010/main" val="221604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IDC’s Working Definition of Data Quality</a:t>
            </a:r>
            <a:endParaRPr lang="en-US" dirty="0"/>
          </a:p>
        </p:txBody>
      </p:sp>
      <p:sp>
        <p:nvSpPr>
          <p:cNvPr id="2" name="Content Placeholder 1"/>
          <p:cNvSpPr>
            <a:spLocks noGrp="1"/>
          </p:cNvSpPr>
          <p:nvPr>
            <p:ph idx="1"/>
          </p:nvPr>
        </p:nvSpPr>
        <p:spPr/>
        <p:txBody>
          <a:bodyPr/>
          <a:lstStyle/>
          <a:p>
            <a:pPr lvl="0"/>
            <a:r>
              <a:rPr lang="en-US" i="1" dirty="0" smtClean="0"/>
              <a:t>High quality data </a:t>
            </a:r>
            <a:r>
              <a:rPr lang="en-US" dirty="0" smtClean="0"/>
              <a:t>are:</a:t>
            </a:r>
          </a:p>
          <a:p>
            <a:pPr lvl="1"/>
            <a:r>
              <a:rPr lang="en-US" dirty="0" smtClean="0"/>
              <a:t>Timely</a:t>
            </a:r>
          </a:p>
          <a:p>
            <a:pPr lvl="1"/>
            <a:r>
              <a:rPr lang="en-US" dirty="0" smtClean="0"/>
              <a:t>Accurate</a:t>
            </a:r>
          </a:p>
          <a:p>
            <a:pPr lvl="1"/>
            <a:r>
              <a:rPr lang="en-US" dirty="0" smtClean="0"/>
              <a:t>Complete</a:t>
            </a:r>
            <a:endParaRPr lang="en-US" dirty="0" smtClean="0"/>
          </a:p>
        </p:txBody>
      </p:sp>
    </p:spTree>
    <p:extLst>
      <p:ext uri="{BB962C8B-B14F-4D97-AF65-F5344CB8AC3E}">
        <p14:creationId xmlns:p14="http://schemas.microsoft.com/office/powerpoint/2010/main" val="4223539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LEA 619 Site Visit Procedures</a:t>
            </a:r>
            <a:endParaRPr lang="en-US" dirty="0"/>
          </a:p>
        </p:txBody>
      </p:sp>
      <p:sp>
        <p:nvSpPr>
          <p:cNvPr id="2" name="Content Placeholder 1"/>
          <p:cNvSpPr>
            <a:spLocks noGrp="1"/>
          </p:cNvSpPr>
          <p:nvPr>
            <p:ph idx="1"/>
          </p:nvPr>
        </p:nvSpPr>
        <p:spPr/>
        <p:txBody>
          <a:bodyPr/>
          <a:lstStyle/>
          <a:p>
            <a:r>
              <a:rPr lang="en-US" sz="2400" dirty="0" smtClean="0"/>
              <a:t>LEA shared information</a:t>
            </a:r>
          </a:p>
          <a:p>
            <a:pPr lvl="1"/>
            <a:r>
              <a:rPr lang="en-US" sz="2000" dirty="0" smtClean="0"/>
              <a:t>Early Childhood program and children</a:t>
            </a:r>
          </a:p>
          <a:p>
            <a:pPr lvl="1"/>
            <a:r>
              <a:rPr lang="en-US" sz="2000" dirty="0" smtClean="0"/>
              <a:t>Child Outcomes procedures</a:t>
            </a:r>
          </a:p>
          <a:p>
            <a:r>
              <a:rPr lang="en-US" sz="2400" dirty="0" smtClean="0"/>
              <a:t>DOE shared Child Outcomes information</a:t>
            </a:r>
          </a:p>
          <a:p>
            <a:pPr lvl="1"/>
            <a:r>
              <a:rPr lang="en-US" sz="2000" dirty="0" smtClean="0"/>
              <a:t>LEA data</a:t>
            </a:r>
          </a:p>
          <a:p>
            <a:pPr lvl="1"/>
            <a:r>
              <a:rPr lang="en-US" sz="2000" dirty="0" smtClean="0"/>
              <a:t>Delaware data and targets</a:t>
            </a:r>
          </a:p>
          <a:p>
            <a:pPr lvl="1"/>
            <a:r>
              <a:rPr lang="en-US" sz="2000" dirty="0" smtClean="0"/>
              <a:t>National/Delaware data</a:t>
            </a:r>
            <a:endParaRPr lang="en-US" sz="2000" dirty="0" smtClean="0"/>
          </a:p>
          <a:p>
            <a:r>
              <a:rPr lang="en-US" sz="2400" dirty="0" smtClean="0"/>
              <a:t>Analyzed data together</a:t>
            </a:r>
          </a:p>
          <a:p>
            <a:pPr lvl="1"/>
            <a:r>
              <a:rPr lang="en-US" sz="2000" dirty="0" smtClean="0"/>
              <a:t>Compared state and local data</a:t>
            </a:r>
          </a:p>
          <a:p>
            <a:pPr lvl="1"/>
            <a:r>
              <a:rPr lang="en-US" sz="2000" dirty="0" smtClean="0"/>
              <a:t>Explored possible local trends, patterns</a:t>
            </a:r>
          </a:p>
          <a:p>
            <a:pPr lvl="1"/>
            <a:r>
              <a:rPr lang="en-US" sz="2000" dirty="0" smtClean="0"/>
              <a:t>Discussed next steps including improvement strategies, if needed</a:t>
            </a:r>
            <a:endParaRPr lang="en-US" sz="2000" dirty="0" smtClean="0"/>
          </a:p>
          <a:p>
            <a:endParaRPr lang="en-US" dirty="0"/>
          </a:p>
        </p:txBody>
      </p:sp>
    </p:spTree>
    <p:extLst>
      <p:ext uri="{BB962C8B-B14F-4D97-AF65-F5344CB8AC3E}">
        <p14:creationId xmlns:p14="http://schemas.microsoft.com/office/powerpoint/2010/main" val="3055860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Samples of Local Child Outcomes Data</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41</a:t>
            </a:fld>
            <a:endParaRPr lang="en-US" dirty="0"/>
          </a:p>
        </p:txBody>
      </p:sp>
      <p:pic>
        <p:nvPicPr>
          <p:cNvPr id="6" name="Picture 5" descr="P1010184.JPG"/>
          <p:cNvPicPr>
            <a:picLocks noChangeAspect="1"/>
          </p:cNvPicPr>
          <p:nvPr/>
        </p:nvPicPr>
        <p:blipFill>
          <a:blip r:embed="rId3" cstate="print"/>
          <a:stretch>
            <a:fillRect/>
          </a:stretch>
        </p:blipFill>
        <p:spPr>
          <a:xfrm>
            <a:off x="3063540" y="1861364"/>
            <a:ext cx="3016919" cy="4022558"/>
          </a:xfrm>
          <a:prstGeom prst="rect">
            <a:avLst/>
          </a:prstGeom>
        </p:spPr>
      </p:pic>
    </p:spTree>
    <p:extLst>
      <p:ext uri="{BB962C8B-B14F-4D97-AF65-F5344CB8AC3E}">
        <p14:creationId xmlns:p14="http://schemas.microsoft.com/office/powerpoint/2010/main" val="4110066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Delaware and District A Average 2013 Entry Scores on Outcomes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42</a:t>
            </a:fld>
            <a:endParaRPr lang="en-US" dirty="0"/>
          </a:p>
        </p:txBody>
      </p:sp>
      <p:graphicFrame>
        <p:nvGraphicFramePr>
          <p:cNvPr id="7" name="Group 53"/>
          <p:cNvGraphicFramePr>
            <a:graphicFrameLocks/>
          </p:cNvGraphicFramePr>
          <p:nvPr>
            <p:extLst>
              <p:ext uri="{D42A27DB-BD31-4B8C-83A1-F6EECF244321}">
                <p14:modId xmlns:p14="http://schemas.microsoft.com/office/powerpoint/2010/main" val="2303567356"/>
              </p:ext>
            </p:extLst>
          </p:nvPr>
        </p:nvGraphicFramePr>
        <p:xfrm>
          <a:off x="685800" y="2286000"/>
          <a:ext cx="7772400" cy="2590800"/>
        </p:xfrm>
        <a:graphic>
          <a:graphicData uri="http://schemas.openxmlformats.org/drawingml/2006/table">
            <a:tbl>
              <a:tblPr/>
              <a:tblGrid>
                <a:gridCol w="2239025"/>
                <a:gridCol w="1783787"/>
                <a:gridCol w="1815233"/>
                <a:gridCol w="1934355"/>
              </a:tblGrid>
              <a:tr h="135625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GROUP</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Social-Emotional</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Knowledge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and Skills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Behavior</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Meets Needs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1727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Delaware</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3.9</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3.7</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4.3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1727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District A</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4.2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4.2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4.4</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Tree>
    <p:extLst>
      <p:ext uri="{BB962C8B-B14F-4D97-AF65-F5344CB8AC3E}">
        <p14:creationId xmlns:p14="http://schemas.microsoft.com/office/powerpoint/2010/main" val="2100108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Delaware and District A Average 2013 Exit Scores on Outcomes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43</a:t>
            </a:fld>
            <a:endParaRPr lang="en-US" dirty="0"/>
          </a:p>
        </p:txBody>
      </p:sp>
      <p:graphicFrame>
        <p:nvGraphicFramePr>
          <p:cNvPr id="6" name="Group 53"/>
          <p:cNvGraphicFramePr>
            <a:graphicFrameLocks/>
          </p:cNvGraphicFramePr>
          <p:nvPr>
            <p:extLst>
              <p:ext uri="{D42A27DB-BD31-4B8C-83A1-F6EECF244321}">
                <p14:modId xmlns:p14="http://schemas.microsoft.com/office/powerpoint/2010/main" val="1308292840"/>
              </p:ext>
            </p:extLst>
          </p:nvPr>
        </p:nvGraphicFramePr>
        <p:xfrm>
          <a:off x="685800" y="2286000"/>
          <a:ext cx="7829550" cy="2895600"/>
        </p:xfrm>
        <a:graphic>
          <a:graphicData uri="http://schemas.openxmlformats.org/drawingml/2006/table">
            <a:tbl>
              <a:tblPr/>
              <a:tblGrid>
                <a:gridCol w="2255488"/>
                <a:gridCol w="1796904"/>
                <a:gridCol w="1828580"/>
                <a:gridCol w="1948578"/>
              </a:tblGrid>
              <a:tr h="135394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GROUP</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Social-Emotional</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Knowledge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and Skills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Behavior</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Meets Needs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77082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Delaware</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5.4</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5.7</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77082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rgbClr val="002EC0"/>
                          </a:solidFill>
                          <a:effectLst/>
                          <a:latin typeface="+mj-lt"/>
                          <a:cs typeface="Arial" charset="0"/>
                        </a:rPr>
                        <a:t>District A</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5.4</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5.6</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Tree>
    <p:extLst>
      <p:ext uri="{BB962C8B-B14F-4D97-AF65-F5344CB8AC3E}">
        <p14:creationId xmlns:p14="http://schemas.microsoft.com/office/powerpoint/2010/main" val="1054444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2013 OSEP APR Indicator 7 </a:t>
            </a:r>
            <a:br>
              <a:rPr lang="en-US" dirty="0" smtClean="0"/>
            </a:br>
            <a:r>
              <a:rPr lang="en-US" dirty="0" smtClean="0"/>
              <a:t>Summary Statement Data</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44</a:t>
            </a:fld>
            <a:endParaRPr lang="en-US" dirty="0"/>
          </a:p>
        </p:txBody>
      </p:sp>
      <p:graphicFrame>
        <p:nvGraphicFramePr>
          <p:cNvPr id="7" name="Group 53"/>
          <p:cNvGraphicFramePr>
            <a:graphicFrameLocks/>
          </p:cNvGraphicFramePr>
          <p:nvPr>
            <p:extLst>
              <p:ext uri="{D42A27DB-BD31-4B8C-83A1-F6EECF244321}">
                <p14:modId xmlns:p14="http://schemas.microsoft.com/office/powerpoint/2010/main" val="1931824699"/>
              </p:ext>
            </p:extLst>
          </p:nvPr>
        </p:nvGraphicFramePr>
        <p:xfrm>
          <a:off x="685800" y="2286000"/>
          <a:ext cx="7772402" cy="3124200"/>
        </p:xfrm>
        <a:graphic>
          <a:graphicData uri="http://schemas.openxmlformats.org/drawingml/2006/table">
            <a:tbl>
              <a:tblPr/>
              <a:tblGrid>
                <a:gridCol w="1769192"/>
                <a:gridCol w="853555"/>
                <a:gridCol w="1125157"/>
                <a:gridCol w="853555"/>
                <a:gridCol w="1125157"/>
                <a:gridCol w="920629"/>
                <a:gridCol w="1125157"/>
              </a:tblGrid>
              <a:tr h="172760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Statements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S&amp;E</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2EC0"/>
                        </a:solidFill>
                        <a:effectLst/>
                        <a:latin typeface="+mj-lt"/>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DE  Target</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K&amp;S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endParaRPr kumimoji="0" lang="en-US" sz="2400" b="1" i="0" u="none" strike="noStrike" cap="none" normalizeH="0" baseline="0" dirty="0" smtClean="0">
                        <a:ln>
                          <a:noFill/>
                        </a:ln>
                        <a:solidFill>
                          <a:srgbClr val="002EC0"/>
                        </a:solidFill>
                        <a:effectLst/>
                        <a:latin typeface="+mj-lt"/>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DE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Target</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BMN</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2EC0"/>
                        </a:solidFill>
                        <a:effectLst/>
                        <a:latin typeface="+mj-lt"/>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DE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Target</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9829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1</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75.0</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85.2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EC0"/>
                          </a:solidFill>
                          <a:effectLst/>
                          <a:latin typeface="+mj-lt"/>
                        </a:rPr>
                        <a:t>70.6</a:t>
                      </a:r>
                      <a:endParaRPr kumimoji="0" lang="en-US" sz="2400" b="0"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87.6</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80.0</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87.3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9829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47.4</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54.2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EC0"/>
                          </a:solidFill>
                          <a:effectLst/>
                          <a:latin typeface="+mj-lt"/>
                        </a:rPr>
                        <a:t>50.0</a:t>
                      </a:r>
                      <a:endParaRPr kumimoji="0" lang="en-US" sz="2400" b="0"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49.8</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55.3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65.0</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Tree>
    <p:extLst>
      <p:ext uri="{BB962C8B-B14F-4D97-AF65-F5344CB8AC3E}">
        <p14:creationId xmlns:p14="http://schemas.microsoft.com/office/powerpoint/2010/main" val="4231855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Outcome 1: Social Emotional</a:t>
            </a:r>
            <a:br>
              <a:rPr lang="en-US" dirty="0" smtClean="0"/>
            </a:br>
            <a:r>
              <a:rPr lang="en-US" dirty="0" smtClean="0"/>
              <a:t>(District A 2013, Social and Emotional)</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45</a:t>
            </a:fld>
            <a:endParaRPr lang="en-US" dirty="0"/>
          </a:p>
        </p:txBody>
      </p:sp>
      <p:graphicFrame>
        <p:nvGraphicFramePr>
          <p:cNvPr id="6" name="Group 121"/>
          <p:cNvGraphicFramePr>
            <a:graphicFrameLocks/>
          </p:cNvGraphicFramePr>
          <p:nvPr>
            <p:extLst>
              <p:ext uri="{D42A27DB-BD31-4B8C-83A1-F6EECF244321}">
                <p14:modId xmlns:p14="http://schemas.microsoft.com/office/powerpoint/2010/main" val="3372504342"/>
              </p:ext>
            </p:extLst>
          </p:nvPr>
        </p:nvGraphicFramePr>
        <p:xfrm>
          <a:off x="685800" y="1676400"/>
          <a:ext cx="7772401" cy="4495802"/>
        </p:xfrm>
        <a:graphic>
          <a:graphicData uri="http://schemas.openxmlformats.org/drawingml/2006/table">
            <a:tbl>
              <a:tblPr/>
              <a:tblGrid>
                <a:gridCol w="1036320"/>
                <a:gridCol w="792660"/>
                <a:gridCol w="848180"/>
                <a:gridCol w="849719"/>
                <a:gridCol w="848180"/>
                <a:gridCol w="851263"/>
                <a:gridCol w="848180"/>
                <a:gridCol w="849719"/>
                <a:gridCol w="848180"/>
              </a:tblGrid>
              <a:tr h="397588">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397588">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Entry</a:t>
                      </a: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3975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Exit</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Total</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r>
              <a:tr h="397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97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97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97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97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97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97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a:t>
                      </a:r>
                      <a:endParaRPr kumimoji="0" lang="en-US" sz="20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51992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EC0"/>
                          </a:solidFill>
                          <a:effectLst/>
                          <a:latin typeface="Arial" charset="0"/>
                          <a:cs typeface="Arial" charset="0"/>
                        </a:rPr>
                        <a:t>Review Total</a:t>
                      </a:r>
                      <a:endParaRPr kumimoji="0" lang="en-US" sz="1400" b="1" i="0" u="none" strike="noStrike" cap="none" normalizeH="0" baseline="0" dirty="0" smtClean="0">
                        <a:ln>
                          <a:noFill/>
                        </a:ln>
                        <a:solidFill>
                          <a:srgbClr val="002EC0"/>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rPr>
                        <a:t>38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bl>
          </a:graphicData>
        </a:graphic>
      </p:graphicFrame>
    </p:spTree>
    <p:extLst>
      <p:ext uri="{BB962C8B-B14F-4D97-AF65-F5344CB8AC3E}">
        <p14:creationId xmlns:p14="http://schemas.microsoft.com/office/powerpoint/2010/main" val="3913043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Average Exit</a:t>
            </a:r>
            <a:br>
              <a:rPr lang="en-US" dirty="0" smtClean="0"/>
            </a:br>
            <a:r>
              <a:rPr lang="en-US" dirty="0" smtClean="0"/>
              <a:t>Outcomes Scores, 2013</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46</a:t>
            </a:fld>
            <a:endParaRPr lang="en-US" dirty="0"/>
          </a:p>
        </p:txBody>
      </p:sp>
      <p:graphicFrame>
        <p:nvGraphicFramePr>
          <p:cNvPr id="7" name="Group 53"/>
          <p:cNvGraphicFramePr>
            <a:graphicFrameLocks/>
          </p:cNvGraphicFramePr>
          <p:nvPr>
            <p:extLst>
              <p:ext uri="{D42A27DB-BD31-4B8C-83A1-F6EECF244321}">
                <p14:modId xmlns:p14="http://schemas.microsoft.com/office/powerpoint/2010/main" val="3331235298"/>
              </p:ext>
            </p:extLst>
          </p:nvPr>
        </p:nvGraphicFramePr>
        <p:xfrm>
          <a:off x="838200" y="1981200"/>
          <a:ext cx="7543799" cy="3962399"/>
        </p:xfrm>
        <a:graphic>
          <a:graphicData uri="http://schemas.openxmlformats.org/drawingml/2006/table">
            <a:tbl>
              <a:tblPr/>
              <a:tblGrid>
                <a:gridCol w="1742193"/>
                <a:gridCol w="1778669"/>
                <a:gridCol w="1942957"/>
                <a:gridCol w="2079980"/>
              </a:tblGrid>
              <a:tr h="150032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GROUP</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Social-Emotional</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Knowledge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and Skills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Action to</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Meet Needs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1551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Delaware</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5.4</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5.7</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1551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District A</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5.4</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5.6</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1551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District B</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5.1</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5.0</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5.5</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1551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District C</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5.4</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6.0</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Tree>
    <p:extLst>
      <p:ext uri="{BB962C8B-B14F-4D97-AF65-F5344CB8AC3E}">
        <p14:creationId xmlns:p14="http://schemas.microsoft.com/office/powerpoint/2010/main" val="1327098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Entry Scores Differ By Special Education Type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47</a:t>
            </a:fld>
            <a:endParaRPr lang="en-US" dirty="0"/>
          </a:p>
        </p:txBody>
      </p:sp>
      <p:graphicFrame>
        <p:nvGraphicFramePr>
          <p:cNvPr id="6" name="Group 53"/>
          <p:cNvGraphicFramePr>
            <a:graphicFrameLocks/>
          </p:cNvGraphicFramePr>
          <p:nvPr>
            <p:extLst>
              <p:ext uri="{D42A27DB-BD31-4B8C-83A1-F6EECF244321}">
                <p14:modId xmlns:p14="http://schemas.microsoft.com/office/powerpoint/2010/main" val="744323294"/>
              </p:ext>
            </p:extLst>
          </p:nvPr>
        </p:nvGraphicFramePr>
        <p:xfrm>
          <a:off x="647700" y="1828800"/>
          <a:ext cx="8001000" cy="4041835"/>
        </p:xfrm>
        <a:graphic>
          <a:graphicData uri="http://schemas.openxmlformats.org/drawingml/2006/table">
            <a:tbl>
              <a:tblPr/>
              <a:tblGrid>
                <a:gridCol w="2930573"/>
                <a:gridCol w="1515532"/>
                <a:gridCol w="1648669"/>
                <a:gridCol w="1906226"/>
              </a:tblGrid>
              <a:tr h="170121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GROUP</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Social-Emotional</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Knowledge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and Skills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Behavior</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Meets Needs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69793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Autism</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3.1</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8197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Developmental Delay</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3.5</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3.9</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8197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rgbClr val="002EC0"/>
                          </a:solidFill>
                          <a:effectLst/>
                          <a:latin typeface="+mj-lt"/>
                        </a:rPr>
                        <a:t>Preschool Speech Delay</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5.6</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5.0</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5.9</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Tree>
    <p:extLst>
      <p:ext uri="{BB962C8B-B14F-4D97-AF65-F5344CB8AC3E}">
        <p14:creationId xmlns:p14="http://schemas.microsoft.com/office/powerpoint/2010/main" val="332053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Exit Scores Differ By Special Education Type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48</a:t>
            </a:fld>
            <a:endParaRPr lang="en-US" dirty="0"/>
          </a:p>
        </p:txBody>
      </p:sp>
      <p:graphicFrame>
        <p:nvGraphicFramePr>
          <p:cNvPr id="7" name="Group 53"/>
          <p:cNvGraphicFramePr>
            <a:graphicFrameLocks/>
          </p:cNvGraphicFramePr>
          <p:nvPr>
            <p:extLst>
              <p:ext uri="{D42A27DB-BD31-4B8C-83A1-F6EECF244321}">
                <p14:modId xmlns:p14="http://schemas.microsoft.com/office/powerpoint/2010/main" val="3939384875"/>
              </p:ext>
            </p:extLst>
          </p:nvPr>
        </p:nvGraphicFramePr>
        <p:xfrm>
          <a:off x="476251" y="1828800"/>
          <a:ext cx="8229599" cy="4245688"/>
        </p:xfrm>
        <a:graphic>
          <a:graphicData uri="http://schemas.openxmlformats.org/drawingml/2006/table">
            <a:tbl>
              <a:tblPr/>
              <a:tblGrid>
                <a:gridCol w="3079668"/>
                <a:gridCol w="1539295"/>
                <a:gridCol w="1674520"/>
                <a:gridCol w="1936116"/>
              </a:tblGrid>
              <a:tr h="188009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GROUP</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Social-Emotional</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Knowledge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and Skills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Behavior</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Meets Needs</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77131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Autism</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3.6</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3.7</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3.9</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77131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cs typeface="Arial" charset="0"/>
                        </a:rPr>
                        <a:t>Developmental Delay</a:t>
                      </a:r>
                      <a:endParaRPr kumimoji="0" lang="en-US" sz="2400" b="1" i="0" u="none" strike="noStrike" cap="none" normalizeH="0" baseline="0" dirty="0" smtClean="0">
                        <a:ln>
                          <a:noFill/>
                        </a:ln>
                        <a:solidFill>
                          <a:srgbClr val="002EC0"/>
                        </a:solidFill>
                        <a:effectLst/>
                        <a:latin typeface="+mj-lt"/>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5.2</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5.7</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r h="77131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EC0"/>
                          </a:solidFill>
                          <a:effectLst/>
                          <a:latin typeface="+mj-lt"/>
                        </a:rPr>
                        <a:t>Preschool Speech Delay</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6.3</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6.0</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EC0"/>
                          </a:solidFill>
                          <a:effectLst/>
                          <a:latin typeface="+mj-lt"/>
                        </a:rPr>
                        <a:t>6.6</a:t>
                      </a: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Tree>
    <p:extLst>
      <p:ext uri="{BB962C8B-B14F-4D97-AF65-F5344CB8AC3E}">
        <p14:creationId xmlns:p14="http://schemas.microsoft.com/office/powerpoint/2010/main" val="939000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Part B 619 Site Visits</a:t>
            </a:r>
            <a:endParaRPr lang="en-US" dirty="0"/>
          </a:p>
        </p:txBody>
      </p:sp>
      <p:sp>
        <p:nvSpPr>
          <p:cNvPr id="2" name="Content Placeholder 1"/>
          <p:cNvSpPr>
            <a:spLocks noGrp="1"/>
          </p:cNvSpPr>
          <p:nvPr>
            <p:ph idx="1"/>
          </p:nvPr>
        </p:nvSpPr>
        <p:spPr/>
        <p:txBody>
          <a:bodyPr/>
          <a:lstStyle/>
          <a:p>
            <a:r>
              <a:rPr lang="en-US" sz="2400" dirty="0" smtClean="0"/>
              <a:t>What we learned – Success and Challenges</a:t>
            </a:r>
          </a:p>
          <a:p>
            <a:pPr lvl="1"/>
            <a:r>
              <a:rPr lang="en-US" dirty="0" smtClean="0"/>
              <a:t>Some children were not being included in Child Outcomes System</a:t>
            </a:r>
          </a:p>
          <a:p>
            <a:pPr lvl="1"/>
            <a:r>
              <a:rPr lang="en-US" dirty="0" smtClean="0"/>
              <a:t>Some school districts had unique rating patterns compared to the state</a:t>
            </a:r>
          </a:p>
          <a:p>
            <a:pPr lvl="1"/>
            <a:r>
              <a:rPr lang="en-US" dirty="0" smtClean="0"/>
              <a:t>School districts assigned different staff to enter COSF on data system</a:t>
            </a:r>
          </a:p>
          <a:p>
            <a:pPr lvl="1"/>
            <a:r>
              <a:rPr lang="en-US" dirty="0" smtClean="0"/>
              <a:t>Progress question was not answered in consistent manner</a:t>
            </a:r>
          </a:p>
          <a:p>
            <a:pPr lvl="1"/>
            <a:r>
              <a:rPr lang="en-US" dirty="0" smtClean="0"/>
              <a:t>Some special services directors had limited understanding of COSF process</a:t>
            </a:r>
            <a:endParaRPr lang="en-US" dirty="0"/>
          </a:p>
        </p:txBody>
      </p:sp>
    </p:spTree>
    <p:extLst>
      <p:ext uri="{BB962C8B-B14F-4D97-AF65-F5344CB8AC3E}">
        <p14:creationId xmlns:p14="http://schemas.microsoft.com/office/powerpoint/2010/main" val="1985416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IDC’s Working Definition of Data Quality</a:t>
            </a:r>
            <a:endParaRPr lang="en-US" dirty="0"/>
          </a:p>
        </p:txBody>
      </p:sp>
      <p:sp>
        <p:nvSpPr>
          <p:cNvPr id="2" name="Content Placeholder 1"/>
          <p:cNvSpPr>
            <a:spLocks noGrp="1"/>
          </p:cNvSpPr>
          <p:nvPr>
            <p:ph idx="1"/>
          </p:nvPr>
        </p:nvSpPr>
        <p:spPr/>
        <p:txBody>
          <a:bodyPr/>
          <a:lstStyle/>
          <a:p>
            <a:pPr lvl="0"/>
            <a:r>
              <a:rPr lang="en-US" i="1" dirty="0" smtClean="0"/>
              <a:t>Timely data </a:t>
            </a:r>
            <a:r>
              <a:rPr lang="en-US" dirty="0" smtClean="0"/>
              <a:t>are:</a:t>
            </a:r>
          </a:p>
          <a:p>
            <a:pPr lvl="1"/>
            <a:r>
              <a:rPr lang="en-US" dirty="0" smtClean="0"/>
              <a:t>Up-to-date and current per a specific period of time</a:t>
            </a:r>
          </a:p>
          <a:p>
            <a:pPr lvl="1"/>
            <a:r>
              <a:rPr lang="en-US" dirty="0" smtClean="0"/>
              <a:t>Available within a useful time frame</a:t>
            </a:r>
            <a:endParaRPr lang="en-US" dirty="0" smtClean="0"/>
          </a:p>
        </p:txBody>
      </p:sp>
    </p:spTree>
    <p:extLst>
      <p:ext uri="{BB962C8B-B14F-4D97-AF65-F5344CB8AC3E}">
        <p14:creationId xmlns:p14="http://schemas.microsoft.com/office/powerpoint/2010/main" val="3334508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After Completing Site Visits</a:t>
            </a:r>
            <a:endParaRPr lang="en-US" dirty="0"/>
          </a:p>
        </p:txBody>
      </p:sp>
      <p:sp>
        <p:nvSpPr>
          <p:cNvPr id="2" name="Content Placeholder 1"/>
          <p:cNvSpPr>
            <a:spLocks noGrp="1"/>
          </p:cNvSpPr>
          <p:nvPr>
            <p:ph idx="1"/>
          </p:nvPr>
        </p:nvSpPr>
        <p:spPr/>
        <p:txBody>
          <a:bodyPr/>
          <a:lstStyle/>
          <a:p>
            <a:r>
              <a:rPr lang="en-US" sz="2400" dirty="0" smtClean="0"/>
              <a:t>School Districts</a:t>
            </a:r>
          </a:p>
          <a:p>
            <a:pPr lvl="1"/>
            <a:r>
              <a:rPr lang="en-US" sz="2000" dirty="0" smtClean="0"/>
              <a:t>Provided training or PLCs for EC staff with other school districts</a:t>
            </a:r>
          </a:p>
          <a:p>
            <a:pPr lvl="1"/>
            <a:r>
              <a:rPr lang="en-US" sz="2000" dirty="0" smtClean="0"/>
              <a:t>Discussed COSF process during staff meetings</a:t>
            </a:r>
          </a:p>
          <a:p>
            <a:pPr lvl="1"/>
            <a:r>
              <a:rPr lang="en-US" sz="2000" dirty="0" smtClean="0"/>
              <a:t>Called DOE often to discuss unusual data</a:t>
            </a:r>
          </a:p>
          <a:p>
            <a:pPr lvl="1"/>
            <a:r>
              <a:rPr lang="en-US" sz="2000" dirty="0" smtClean="0"/>
              <a:t>619 shared COSF data with administrators</a:t>
            </a:r>
          </a:p>
          <a:p>
            <a:r>
              <a:rPr lang="en-US" sz="2400" dirty="0" smtClean="0"/>
              <a:t>DOE EDLR</a:t>
            </a:r>
          </a:p>
          <a:p>
            <a:pPr lvl="1"/>
            <a:r>
              <a:rPr lang="en-US" sz="2000" dirty="0" smtClean="0"/>
              <a:t>Provided regional training on Child Outcomes</a:t>
            </a:r>
          </a:p>
          <a:p>
            <a:pPr lvl="1"/>
            <a:r>
              <a:rPr lang="en-US" sz="2000" dirty="0" smtClean="0"/>
              <a:t>Participating in updating Child Outcomes manual</a:t>
            </a:r>
          </a:p>
          <a:p>
            <a:pPr lvl="1"/>
            <a:r>
              <a:rPr lang="en-US" sz="2000" dirty="0" smtClean="0"/>
              <a:t>Continued analysis process</a:t>
            </a:r>
          </a:p>
          <a:p>
            <a:pPr lvl="1"/>
            <a:r>
              <a:rPr lang="en-US" sz="2000" dirty="0" smtClean="0"/>
              <a:t>Discussed Child Outcomes at County Special Education Meetings</a:t>
            </a:r>
            <a:endParaRPr lang="en-US" sz="2000" dirty="0"/>
          </a:p>
        </p:txBody>
      </p:sp>
    </p:spTree>
    <p:extLst>
      <p:ext uri="{BB962C8B-B14F-4D97-AF65-F5344CB8AC3E}">
        <p14:creationId xmlns:p14="http://schemas.microsoft.com/office/powerpoint/2010/main" val="1350988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Delaware and District Data</a:t>
            </a:r>
            <a:endParaRPr lang="en-US" dirty="0"/>
          </a:p>
        </p:txBody>
      </p:sp>
      <p:sp>
        <p:nvSpPr>
          <p:cNvPr id="2" name="Content Placeholder 1"/>
          <p:cNvSpPr>
            <a:spLocks noGrp="1"/>
          </p:cNvSpPr>
          <p:nvPr>
            <p:ph idx="1"/>
          </p:nvPr>
        </p:nvSpPr>
        <p:spPr/>
        <p:txBody>
          <a:bodyPr/>
          <a:lstStyle/>
          <a:p>
            <a:r>
              <a:rPr lang="en-US" sz="2400" dirty="0" smtClean="0"/>
              <a:t>Explanations for differences</a:t>
            </a:r>
          </a:p>
          <a:p>
            <a:pPr lvl="1"/>
            <a:r>
              <a:rPr lang="en-US" sz="2000" dirty="0" smtClean="0"/>
              <a:t>Programs serve different populations of children</a:t>
            </a:r>
          </a:p>
          <a:p>
            <a:pPr lvl="1"/>
            <a:r>
              <a:rPr lang="en-US" sz="2000" dirty="0" smtClean="0"/>
              <a:t>Small numbers issues exist in some districts</a:t>
            </a:r>
          </a:p>
          <a:p>
            <a:pPr lvl="1"/>
            <a:r>
              <a:rPr lang="en-US" sz="2000" dirty="0" smtClean="0"/>
              <a:t>Populations shift of students who are assessed</a:t>
            </a:r>
          </a:p>
          <a:p>
            <a:pPr lvl="1"/>
            <a:r>
              <a:rPr lang="en-US" sz="2000" dirty="0" smtClean="0"/>
              <a:t>Scores differ by special education type</a:t>
            </a:r>
          </a:p>
          <a:p>
            <a:pPr lvl="1"/>
            <a:r>
              <a:rPr lang="en-US" sz="2000" dirty="0" smtClean="0"/>
              <a:t>Different levels of EC staff experience using COSF</a:t>
            </a:r>
            <a:endParaRPr lang="en-US" sz="1600" dirty="0"/>
          </a:p>
        </p:txBody>
      </p:sp>
    </p:spTree>
    <p:extLst>
      <p:ext uri="{BB962C8B-B14F-4D97-AF65-F5344CB8AC3E}">
        <p14:creationId xmlns:p14="http://schemas.microsoft.com/office/powerpoint/2010/main" val="803612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We Planning to Do to Improve Child Outcomes Data?</a:t>
            </a:r>
            <a:endParaRPr lang="en-US" dirty="0"/>
          </a:p>
        </p:txBody>
      </p:sp>
      <p:sp>
        <p:nvSpPr>
          <p:cNvPr id="2" name="Content Placeholder 1"/>
          <p:cNvSpPr>
            <a:spLocks noGrp="1"/>
          </p:cNvSpPr>
          <p:nvPr>
            <p:ph idx="1"/>
          </p:nvPr>
        </p:nvSpPr>
        <p:spPr/>
        <p:txBody>
          <a:bodyPr/>
          <a:lstStyle/>
          <a:p>
            <a:r>
              <a:rPr lang="en-US" sz="2400" dirty="0" smtClean="0"/>
              <a:t>New process for working with targeted school districts to review unusual Child Outcomes data</a:t>
            </a:r>
          </a:p>
          <a:p>
            <a:r>
              <a:rPr lang="en-US" sz="2400" dirty="0" smtClean="0"/>
              <a:t>Revised Child Outcomes manual to focus on Child Outcomes process</a:t>
            </a:r>
            <a:endParaRPr lang="en-US" sz="2000" dirty="0" smtClean="0"/>
          </a:p>
          <a:p>
            <a:r>
              <a:rPr lang="en-US" sz="2400" dirty="0" smtClean="0"/>
              <a:t>Identify missing children who are not being entered in system</a:t>
            </a:r>
          </a:p>
          <a:p>
            <a:r>
              <a:rPr lang="en-US" sz="2400" dirty="0" smtClean="0"/>
              <a:t>Provide ongoing support for completing COSF using multi-sources of information</a:t>
            </a:r>
          </a:p>
          <a:p>
            <a:pPr lvl="1"/>
            <a:r>
              <a:rPr lang="en-US" sz="2000" dirty="0" smtClean="0"/>
              <a:t>Question unusual data</a:t>
            </a:r>
          </a:p>
          <a:p>
            <a:pPr lvl="1"/>
            <a:r>
              <a:rPr lang="en-US" sz="2000" dirty="0" smtClean="0"/>
              <a:t>Troubleshoot problems</a:t>
            </a:r>
          </a:p>
        </p:txBody>
      </p:sp>
    </p:spTree>
    <p:extLst>
      <p:ext uri="{BB962C8B-B14F-4D97-AF65-F5344CB8AC3E}">
        <p14:creationId xmlns:p14="http://schemas.microsoft.com/office/powerpoint/2010/main" val="2746471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Can We Improve Child Outcomes Data?</a:t>
            </a:r>
            <a:endParaRPr lang="en-US" dirty="0"/>
          </a:p>
        </p:txBody>
      </p:sp>
      <p:sp>
        <p:nvSpPr>
          <p:cNvPr id="2" name="Content Placeholder 1"/>
          <p:cNvSpPr>
            <a:spLocks noGrp="1"/>
          </p:cNvSpPr>
          <p:nvPr>
            <p:ph idx="1"/>
          </p:nvPr>
        </p:nvSpPr>
        <p:spPr/>
        <p:txBody>
          <a:bodyPr/>
          <a:lstStyle/>
          <a:p>
            <a:r>
              <a:rPr lang="en-US" sz="2400" dirty="0" smtClean="0"/>
              <a:t>Analysis of Part C Exit and 619 Entry Child Outcomes data</a:t>
            </a:r>
          </a:p>
          <a:p>
            <a:r>
              <a:rPr lang="en-US" sz="2400" dirty="0" smtClean="0"/>
              <a:t>Provide professional development opportunities to bring Part C and LEAs together</a:t>
            </a:r>
          </a:p>
          <a:p>
            <a:r>
              <a:rPr lang="en-US" sz="2400" dirty="0" smtClean="0"/>
              <a:t>Revise IEP to include Child Outcomes</a:t>
            </a:r>
            <a:endParaRPr lang="en-US" sz="2000" dirty="0" smtClean="0"/>
          </a:p>
        </p:txBody>
      </p:sp>
    </p:spTree>
    <p:extLst>
      <p:ext uri="{BB962C8B-B14F-4D97-AF65-F5344CB8AC3E}">
        <p14:creationId xmlns:p14="http://schemas.microsoft.com/office/powerpoint/2010/main" val="2659705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Questions, Comments?</a:t>
            </a:r>
            <a:endParaRPr lang="en-US" dirty="0"/>
          </a:p>
        </p:txBody>
      </p:sp>
      <p:sp>
        <p:nvSpPr>
          <p:cNvPr id="2" name="Content Placeholder 1"/>
          <p:cNvSpPr>
            <a:spLocks noGrp="1"/>
          </p:cNvSpPr>
          <p:nvPr>
            <p:ph idx="1"/>
          </p:nvPr>
        </p:nvSpPr>
        <p:spPr/>
        <p:txBody>
          <a:bodyPr/>
          <a:lstStyle/>
          <a:p>
            <a:r>
              <a:rPr lang="en-US" sz="2400" dirty="0" smtClean="0"/>
              <a:t>Opportunity to share comments, experiences … Questions?</a:t>
            </a:r>
          </a:p>
          <a:p>
            <a:r>
              <a:rPr lang="en-US" sz="2400" dirty="0" smtClean="0"/>
              <a:t>Thank you!</a:t>
            </a:r>
          </a:p>
          <a:p>
            <a:r>
              <a:rPr lang="en-US" sz="2400" dirty="0">
                <a:hlinkClick r:id="rId2"/>
              </a:rPr>
              <a:t>v</a:t>
            </a:r>
            <a:r>
              <a:rPr lang="en-US" sz="2400" dirty="0" smtClean="0">
                <a:hlinkClick r:id="rId2"/>
              </a:rPr>
              <a:t>erna.thompson@doe.k12.de.us</a:t>
            </a:r>
            <a:endParaRPr lang="en-US" sz="2400" dirty="0" smtClean="0"/>
          </a:p>
          <a:p>
            <a:pPr marL="0" indent="0">
              <a:buNone/>
            </a:pPr>
            <a:endParaRPr lang="en-US" sz="2000" dirty="0" smtClean="0"/>
          </a:p>
        </p:txBody>
      </p:sp>
    </p:spTree>
    <p:extLst>
      <p:ext uri="{BB962C8B-B14F-4D97-AF65-F5344CB8AC3E}">
        <p14:creationId xmlns:p14="http://schemas.microsoft.com/office/powerpoint/2010/main" val="2518552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7" name="Picture Placeholder 6"/>
          <p:cNvSpPr>
            <a:spLocks noGrp="1"/>
          </p:cNvSpPr>
          <p:nvPr>
            <p:ph type="pic" sz="quarter" idx="10"/>
          </p:nvPr>
        </p:nvSpPr>
        <p:spPr/>
      </p:sp>
    </p:spTree>
    <p:extLst>
      <p:ext uri="{BB962C8B-B14F-4D97-AF65-F5344CB8AC3E}">
        <p14:creationId xmlns:p14="http://schemas.microsoft.com/office/powerpoint/2010/main" val="42079601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err="1">
                <a:hlinkClick r:id="rId4"/>
              </a:rPr>
              <a:t>DaSyCenter</a:t>
            </a:r>
            <a:r>
              <a:rPr lang="en-US" dirty="0"/>
              <a:t> </a:t>
            </a:r>
            <a:r>
              <a:rPr lang="en-US" dirty="0" smtClean="0"/>
              <a:t> </a:t>
            </a:r>
          </a:p>
        </p:txBody>
      </p:sp>
      <p:sp>
        <p:nvSpPr>
          <p:cNvPr id="2" name="Title 1" descr="&quot; &quot;"/>
          <p:cNvSpPr>
            <a:spLocks noGrp="1"/>
          </p:cNvSpPr>
          <p:nvPr>
            <p:ph type="title"/>
          </p:nvPr>
        </p:nvSpPr>
        <p:spPr/>
        <p:txBody>
          <a:bodyPr/>
          <a:lstStyle/>
          <a:p>
            <a:r>
              <a:rPr lang="en-US" smtClean="0"/>
              <a:t>Thank You</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56</a:t>
            </a:fld>
            <a:endParaRPr lang="en-US" dirty="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57</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IDC’s Working Definition of Data Quality</a:t>
            </a:r>
            <a:endParaRPr lang="en-US" dirty="0"/>
          </a:p>
        </p:txBody>
      </p:sp>
      <p:sp>
        <p:nvSpPr>
          <p:cNvPr id="2" name="Content Placeholder 1"/>
          <p:cNvSpPr>
            <a:spLocks noGrp="1"/>
          </p:cNvSpPr>
          <p:nvPr>
            <p:ph idx="1"/>
          </p:nvPr>
        </p:nvSpPr>
        <p:spPr/>
        <p:txBody>
          <a:bodyPr/>
          <a:lstStyle/>
          <a:p>
            <a:pPr lvl="0"/>
            <a:r>
              <a:rPr lang="en-US" i="1" dirty="0" smtClean="0"/>
              <a:t>Accurate data </a:t>
            </a:r>
            <a:r>
              <a:rPr lang="en-US" dirty="0" smtClean="0"/>
              <a:t>are:</a:t>
            </a:r>
          </a:p>
          <a:p>
            <a:pPr lvl="1"/>
            <a:r>
              <a:rPr lang="en-US" dirty="0" smtClean="0"/>
              <a:t>Reliable – measured and collected consistently across time, methods, and locations</a:t>
            </a:r>
          </a:p>
          <a:p>
            <a:pPr lvl="1"/>
            <a:r>
              <a:rPr lang="en-US" dirty="0" smtClean="0"/>
              <a:t>Valid – accurately represent what they intend to measure</a:t>
            </a:r>
            <a:endParaRPr lang="en-US" dirty="0" smtClean="0"/>
          </a:p>
        </p:txBody>
      </p:sp>
    </p:spTree>
    <p:extLst>
      <p:ext uri="{BB962C8B-B14F-4D97-AF65-F5344CB8AC3E}">
        <p14:creationId xmlns:p14="http://schemas.microsoft.com/office/powerpoint/2010/main" val="4043683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IDC’s Working Definition of Data Quality</a:t>
            </a:r>
            <a:endParaRPr lang="en-US" dirty="0"/>
          </a:p>
        </p:txBody>
      </p:sp>
      <p:sp>
        <p:nvSpPr>
          <p:cNvPr id="2" name="Content Placeholder 1"/>
          <p:cNvSpPr>
            <a:spLocks noGrp="1"/>
          </p:cNvSpPr>
          <p:nvPr>
            <p:ph idx="1"/>
          </p:nvPr>
        </p:nvSpPr>
        <p:spPr/>
        <p:txBody>
          <a:bodyPr/>
          <a:lstStyle/>
          <a:p>
            <a:pPr lvl="0"/>
            <a:r>
              <a:rPr lang="en-US" i="1" dirty="0" smtClean="0"/>
              <a:t>Complete data</a:t>
            </a:r>
            <a:r>
              <a:rPr lang="en-US" dirty="0" smtClean="0"/>
              <a:t>:</a:t>
            </a:r>
          </a:p>
          <a:p>
            <a:pPr lvl="1"/>
            <a:r>
              <a:rPr lang="en-US" dirty="0" smtClean="0"/>
              <a:t>Represent the expected sample or population at the local and state levels</a:t>
            </a:r>
            <a:endParaRPr lang="en-US" dirty="0" smtClean="0"/>
          </a:p>
        </p:txBody>
      </p:sp>
    </p:spTree>
    <p:extLst>
      <p:ext uri="{BB962C8B-B14F-4D97-AF65-F5344CB8AC3E}">
        <p14:creationId xmlns:p14="http://schemas.microsoft.com/office/powerpoint/2010/main" val="3139736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IDC’s Working Definition of Data Quality</a:t>
            </a:r>
            <a:endParaRPr lang="en-US" dirty="0"/>
          </a:p>
        </p:txBody>
      </p:sp>
      <p:sp>
        <p:nvSpPr>
          <p:cNvPr id="2" name="Content Placeholder 1"/>
          <p:cNvSpPr>
            <a:spLocks noGrp="1"/>
          </p:cNvSpPr>
          <p:nvPr>
            <p:ph idx="1"/>
          </p:nvPr>
        </p:nvSpPr>
        <p:spPr/>
        <p:txBody>
          <a:bodyPr/>
          <a:lstStyle/>
          <a:p>
            <a:pPr lvl="0"/>
            <a:r>
              <a:rPr lang="en-US" dirty="0" smtClean="0"/>
              <a:t>Though not components of the definition, important related issues include:</a:t>
            </a:r>
          </a:p>
          <a:p>
            <a:pPr lvl="1"/>
            <a:r>
              <a:rPr lang="en-US" dirty="0" smtClean="0"/>
              <a:t>Data security</a:t>
            </a:r>
          </a:p>
          <a:p>
            <a:pPr lvl="1"/>
            <a:r>
              <a:rPr lang="en-US" dirty="0" smtClean="0"/>
              <a:t>Data access</a:t>
            </a:r>
          </a:p>
          <a:p>
            <a:pPr lvl="1"/>
            <a:r>
              <a:rPr lang="en-US" dirty="0" smtClean="0"/>
              <a:t>Data use-utility</a:t>
            </a:r>
          </a:p>
        </p:txBody>
      </p:sp>
    </p:spTree>
    <p:extLst>
      <p:ext uri="{BB962C8B-B14F-4D97-AF65-F5344CB8AC3E}">
        <p14:creationId xmlns:p14="http://schemas.microsoft.com/office/powerpoint/2010/main" val="1272163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Virginia’s Approach to Improving Data Completeness</a:t>
            </a:r>
            <a:br>
              <a:rPr lang="en-US" dirty="0" smtClean="0"/>
            </a:br>
            <a:r>
              <a:rPr lang="en-US" sz="2000" b="0" dirty="0" smtClean="0"/>
              <a:t>Beth Tolley (Virginia Part C)</a:t>
            </a:r>
            <a:endParaRPr lang="en-US" sz="2000" b="0" dirty="0"/>
          </a:p>
        </p:txBody>
      </p:sp>
      <p:sp>
        <p:nvSpPr>
          <p:cNvPr id="7" name="Picture Placeholder 6"/>
          <p:cNvSpPr>
            <a:spLocks noGrp="1"/>
          </p:cNvSpPr>
          <p:nvPr>
            <p:ph type="pic" sz="quarter" idx="10"/>
          </p:nvPr>
        </p:nvSpPr>
        <p:spPr/>
      </p:sp>
    </p:spTree>
    <p:extLst>
      <p:ext uri="{BB962C8B-B14F-4D97-AF65-F5344CB8AC3E}">
        <p14:creationId xmlns:p14="http://schemas.microsoft.com/office/powerpoint/2010/main" val="20427021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4078</Words>
  <Application>Microsoft Office PowerPoint</Application>
  <PresentationFormat>On-screen Show (4:3)</PresentationFormat>
  <Paragraphs>942</Paragraphs>
  <Slides>57</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Arial</vt:lpstr>
      <vt:lpstr>Calibri</vt:lpstr>
      <vt:lpstr>Calisto MT</vt:lpstr>
      <vt:lpstr>Century Gothic</vt:lpstr>
      <vt:lpstr>Century Schoolbook</vt:lpstr>
      <vt:lpstr>Times New Roman</vt:lpstr>
      <vt:lpstr>Wingdings</vt:lpstr>
      <vt:lpstr>Office Theme</vt:lpstr>
      <vt:lpstr>Document</vt:lpstr>
      <vt:lpstr>PowerPoint Presentation</vt:lpstr>
      <vt:lpstr>Presenters and Agenda</vt:lpstr>
      <vt:lpstr>What is Data Quality? Robin Nelson (IDC, DaSy)</vt:lpstr>
      <vt:lpstr>IDC’s Working Definition of Data Quality</vt:lpstr>
      <vt:lpstr>IDC’s Working Definition of Data Quality</vt:lpstr>
      <vt:lpstr>IDC’s Working Definition of Data Quality</vt:lpstr>
      <vt:lpstr>IDC’s Working Definition of Data Quality</vt:lpstr>
      <vt:lpstr>IDC’s Working Definition of Data Quality</vt:lpstr>
      <vt:lpstr>Virginia’s Approach to Improving Data Completeness Beth Tolley (Virginia Part C)</vt:lpstr>
      <vt:lpstr>Why Focus on Data Completeness</vt:lpstr>
      <vt:lpstr>Discharge Report</vt:lpstr>
      <vt:lpstr>Child Progress Entry-Exit Report</vt:lpstr>
      <vt:lpstr>Local System and State Missing Data</vt:lpstr>
      <vt:lpstr>The Power of Information</vt:lpstr>
      <vt:lpstr>New Expectations and Guidance</vt:lpstr>
      <vt:lpstr>Continuing to Improve Data Quality, Including Completeness of Exit Data</vt:lpstr>
      <vt:lpstr>Recommendations</vt:lpstr>
      <vt:lpstr>Questions, Comments?</vt:lpstr>
      <vt:lpstr>Wisconsin’s Story – Improving Data Quality Ruth Chvojiceck  (Wisconsin Statewide Part B, Indicator 7 Child Outcomes Coordinator)</vt:lpstr>
      <vt:lpstr>Wisconsin  Early Childhood Special Education  T/TA System</vt:lpstr>
      <vt:lpstr>PowerPoint Presentation</vt:lpstr>
      <vt:lpstr>PowerPoint Presentation</vt:lpstr>
      <vt:lpstr>PowerPoint Presentation</vt:lpstr>
      <vt:lpstr>PowerPoint Presentation</vt:lpstr>
      <vt:lpstr>7-Point Rating Scale Please refer to handout – “The Bucket List” </vt:lpstr>
      <vt:lpstr>Using data for program improvement = EIA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Statement #1  Please see handout – “Summary Statements for Target Setting</vt:lpstr>
      <vt:lpstr>PowerPoint Presentation</vt:lpstr>
      <vt:lpstr>PowerPoint Presentation</vt:lpstr>
      <vt:lpstr>Delaware’s Approach to Improving Accuracy Using the Local Contributing Factor Verna Thompson  (Delaware Part B-619 State Coordinator</vt:lpstr>
      <vt:lpstr>Why Focus on Local Contributing Factors?</vt:lpstr>
      <vt:lpstr>Approach</vt:lpstr>
      <vt:lpstr>LEA 619 Site Visit Procedures</vt:lpstr>
      <vt:lpstr>Samples of Local Child Outcomes Data</vt:lpstr>
      <vt:lpstr>Delaware and District A Average 2013 Entry Scores on Outcomes</vt:lpstr>
      <vt:lpstr>Delaware and District A Average 2013 Exit Scores on Outcomes</vt:lpstr>
      <vt:lpstr>2013 OSEP APR Indicator 7  Summary Statement Data</vt:lpstr>
      <vt:lpstr>Outcome 1: Social Emotional (District A 2013, Social and Emotional)</vt:lpstr>
      <vt:lpstr>Average Exit Outcomes Scores, 2013</vt:lpstr>
      <vt:lpstr>Entry Scores Differ By Special Education Type</vt:lpstr>
      <vt:lpstr>Exit Scores Differ By Special Education Type</vt:lpstr>
      <vt:lpstr>Part B 619 Site Visits</vt:lpstr>
      <vt:lpstr>After Completing Site Visits</vt:lpstr>
      <vt:lpstr>Delaware and District Data</vt:lpstr>
      <vt:lpstr>What Are We Planning to Do to Improve Child Outcomes Data?</vt:lpstr>
      <vt:lpstr>How Can We Improve Child Outcomes Data?</vt:lpstr>
      <vt:lpstr>Questions, Comments?</vt:lpstr>
      <vt:lpstr>Discussion</vt:lpstr>
      <vt:lpstr>Thank You</vt:lpstr>
      <vt:lpstr>PowerPoint Presentation</vt:lpstr>
    </vt:vector>
  </TitlesOfParts>
  <Company>The DaSy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ss g</cp:lastModifiedBy>
  <cp:revision>108</cp:revision>
  <dcterms:created xsi:type="dcterms:W3CDTF">2013-02-06T21:54:43Z</dcterms:created>
  <dcterms:modified xsi:type="dcterms:W3CDTF">2014-09-01T21:22:05Z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