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85" r:id="rId1"/>
    <p:sldMasterId id="2147485002" r:id="rId2"/>
  </p:sldMasterIdLst>
  <p:notesMasterIdLst>
    <p:notesMasterId r:id="rId28"/>
  </p:notesMasterIdLst>
  <p:handoutMasterIdLst>
    <p:handoutMasterId r:id="rId29"/>
  </p:handoutMasterIdLst>
  <p:sldIdLst>
    <p:sldId id="257" r:id="rId3"/>
    <p:sldId id="260" r:id="rId4"/>
    <p:sldId id="294" r:id="rId5"/>
    <p:sldId id="295" r:id="rId6"/>
    <p:sldId id="296" r:id="rId7"/>
    <p:sldId id="297" r:id="rId8"/>
    <p:sldId id="292" r:id="rId9"/>
    <p:sldId id="290" r:id="rId10"/>
    <p:sldId id="280" r:id="rId11"/>
    <p:sldId id="293" r:id="rId12"/>
    <p:sldId id="273" r:id="rId13"/>
    <p:sldId id="291" r:id="rId14"/>
    <p:sldId id="262" r:id="rId15"/>
    <p:sldId id="263" r:id="rId16"/>
    <p:sldId id="300" r:id="rId17"/>
    <p:sldId id="304" r:id="rId18"/>
    <p:sldId id="265" r:id="rId19"/>
    <p:sldId id="275" r:id="rId20"/>
    <p:sldId id="267" r:id="rId21"/>
    <p:sldId id="305" r:id="rId22"/>
    <p:sldId id="266" r:id="rId23"/>
    <p:sldId id="270" r:id="rId24"/>
    <p:sldId id="299" r:id="rId25"/>
    <p:sldId id="271" r:id="rId26"/>
    <p:sldId id="272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EBAB"/>
    <a:srgbClr val="E58B00"/>
    <a:srgbClr val="FFC000"/>
    <a:srgbClr val="865000"/>
    <a:srgbClr val="CC7900"/>
    <a:srgbClr val="FFCC00"/>
    <a:srgbClr val="FFFF99"/>
    <a:srgbClr val="B86E00"/>
    <a:srgbClr val="96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87195" autoAdjust="0"/>
  </p:normalViewPr>
  <p:slideViewPr>
    <p:cSldViewPr>
      <p:cViewPr>
        <p:scale>
          <a:sx n="70" d="100"/>
          <a:sy n="70" d="100"/>
        </p:scale>
        <p:origin x="-82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7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1B58C3-851F-5B45-8883-EA141B9BE990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NECTAC/ECO/WRRC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C8AB40-CF82-EC44-8D16-67C18E222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255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C87139F-DDB3-5943-B055-E279F8F9EF39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NECTAC/ECO/WRRC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4D4A29D-0E5E-E34D-8579-0D1C1BBCA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736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268CA9-82EC-4196-BBEC-B7CE17CD5378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2620-A4C4-4244-91B8-CDF8441CC0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1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A55658-566F-4E54-A79E-4EE4BC7F21D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967C-D851-4B5E-9964-1EF9B287E2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06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2620-A4C4-4244-91B8-CDF8441CC0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38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2620-A4C4-4244-91B8-CDF8441CC0D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9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2620-A4C4-4244-91B8-CDF8441CC0D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38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5967C-D851-4B5E-9964-1EF9B287E2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95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2620-A4C4-4244-91B8-CDF8441CC0D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2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2620-A4C4-4244-91B8-CDF8441CC0D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1"/>
            <a:ext cx="8763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763000" cy="3886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BF9B7-689C-EC44-85BB-781DEF006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9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038600"/>
            <a:ext cx="8839200" cy="762000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8839200" cy="3733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953000"/>
            <a:ext cx="8839200" cy="1752600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133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1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8D0E-8075-9746-99AF-58F28B560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685800"/>
          </a:xfrm>
        </p:spPr>
        <p:txBody>
          <a:bodyPr/>
          <a:lstStyle>
            <a:lvl1pPr algn="ctr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8763000" cy="533400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E309-CD4D-B546-858A-ADC96E5EE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1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343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A7FBC-1EA9-1B4F-B2BD-AE682071C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3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599"/>
            <a:ext cx="4267200" cy="639762"/>
          </a:xfrm>
          <a:gradFill flip="none" rotWithShape="1">
            <a:gsLst>
              <a:gs pos="0">
                <a:schemeClr val="bg2">
                  <a:lumMod val="10000"/>
                </a:schemeClr>
              </a:gs>
              <a:gs pos="100000">
                <a:schemeClr val="tx2"/>
              </a:gs>
            </a:gsLst>
            <a:lin ang="5400000" scaled="0"/>
            <a:tileRect/>
          </a:gradFill>
          <a:ln>
            <a:solidFill>
              <a:schemeClr val="tx2"/>
            </a:solidFill>
          </a:ln>
          <a:effectLst>
            <a:outerShdw dist="38100" dir="2700000" algn="tl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2000" b="1" i="1">
                <a:solidFill>
                  <a:schemeClr val="bg2"/>
                </a:solidFill>
                <a:effectLst>
                  <a:outerShdw dist="50800" dir="2700000" algn="tl" rotWithShape="0">
                    <a:schemeClr val="bg2">
                      <a:lumMod val="1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514600"/>
            <a:ext cx="4267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514598"/>
            <a:ext cx="4267200" cy="4114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724400" y="1752600"/>
            <a:ext cx="4267200" cy="639762"/>
          </a:xfrm>
          <a:gradFill flip="none" rotWithShape="1">
            <a:gsLst>
              <a:gs pos="0">
                <a:schemeClr val="bg2">
                  <a:lumMod val="10000"/>
                </a:schemeClr>
              </a:gs>
              <a:gs pos="100000">
                <a:schemeClr val="tx2"/>
              </a:gs>
            </a:gsLst>
            <a:lin ang="5400000" scaled="0"/>
            <a:tileRect/>
          </a:gradFill>
          <a:ln>
            <a:solidFill>
              <a:schemeClr val="tx2"/>
            </a:solidFill>
          </a:ln>
          <a:effectLst>
            <a:outerShdw dist="38100" dir="2700000" algn="tl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2000" b="1" i="1">
                <a:solidFill>
                  <a:schemeClr val="bg2"/>
                </a:solidFill>
                <a:effectLst>
                  <a:outerShdw dist="50800" dir="2700000" algn="tl" rotWithShape="0">
                    <a:schemeClr val="bg2">
                      <a:lumMod val="1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6677-785C-E044-BDDF-348B98926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5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2787E-54BF-6C4D-9EA0-361C2B8DD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5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F37B6-674E-D547-83D9-265D13403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7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685800"/>
          </a:xfrm>
        </p:spPr>
        <p:txBody>
          <a:bodyPr/>
          <a:lstStyle>
            <a:lvl1pPr algn="ctr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752600"/>
            <a:ext cx="54165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950" y="1752600"/>
            <a:ext cx="3236913" cy="4876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FC370-C74C-2843-AB53-107270737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9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76800"/>
            <a:ext cx="8763000" cy="762000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914400"/>
            <a:ext cx="8763000" cy="3810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791200"/>
            <a:ext cx="8763000" cy="838200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A2D8-7D1A-A445-8A7F-465B8A706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7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763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304800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F68DD1-A5D0-7B41-8331-CDD6C0C8C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4" descr="ectacenterlogo-2013-wordmark-notext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3429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228600" y="762000"/>
            <a:ext cx="8763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effectLst>
            <a:outerShdw dist="25400" dir="2400000" algn="tl" rotWithShape="0">
              <a:schemeClr val="bg2"/>
            </a:outerShdw>
          </a:effectLst>
          <a:latin typeface="Helvetica"/>
          <a:ea typeface="ＭＳ Ｐゴシック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143000"/>
            <a:ext cx="8763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2" r:id="rId1"/>
    <p:sldLayoutId id="2147485013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effectLst>
            <a:outerShdw dist="25400" dir="2400000" algn="tl" rotWithShape="0">
              <a:schemeClr val="bg2"/>
            </a:outerShdw>
          </a:effectLst>
          <a:latin typeface="Helvetica"/>
          <a:ea typeface="ＭＳ Ｐゴシック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6200" y="-76200"/>
            <a:ext cx="9296400" cy="914400"/>
          </a:xfrm>
          <a:prstGeom prst="rect">
            <a:avLst/>
          </a:prstGeom>
          <a:gradFill>
            <a:gsLst>
              <a:gs pos="75000">
                <a:schemeClr val="bg2">
                  <a:lumMod val="50000"/>
                </a:schemeClr>
              </a:gs>
              <a:gs pos="0">
                <a:schemeClr val="bg2">
                  <a:lumMod val="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4340" name="Picture 4" descr="ectalogo-template-lar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088"/>
            <a:ext cx="464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ta-and-d-templa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91200"/>
            <a:ext cx="24876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763000" cy="167640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Transition and Shared Data: 619 State Systems Use of Part C Data to Ensure All Children are Transitioned by Age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Three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9486" y="3200400"/>
            <a:ext cx="8763000" cy="1752600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effectLst>
                  <a:outerShdw dist="25400" dir="2400000" algn="tl" rotWithShape="0">
                    <a:schemeClr val="bg2"/>
                  </a:outerShdw>
                </a:effectLst>
                <a:latin typeface="Helvetica"/>
                <a:ea typeface="ＭＳ Ｐゴシック" charset="0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chemeClr val="accent3"/>
                </a:solidFill>
              </a:rPr>
              <a:t>Danielle McCarthy, Montana Office of Public Instruction</a:t>
            </a:r>
          </a:p>
          <a:p>
            <a:pPr>
              <a:defRPr/>
            </a:pPr>
            <a:r>
              <a:rPr lang="en-US" sz="2000" dirty="0" smtClean="0">
                <a:solidFill>
                  <a:schemeClr val="accent3"/>
                </a:solidFill>
              </a:rPr>
              <a:t>Anne Rainey, </a:t>
            </a:r>
            <a:r>
              <a:rPr lang="en-US" sz="2000" dirty="0">
                <a:solidFill>
                  <a:schemeClr val="accent3"/>
                </a:solidFill>
              </a:rPr>
              <a:t>Montana Office of Public </a:t>
            </a:r>
            <a:r>
              <a:rPr lang="en-US" sz="2000" dirty="0" smtClean="0">
                <a:solidFill>
                  <a:schemeClr val="accent3"/>
                </a:solidFill>
              </a:rPr>
              <a:t>Instruction</a:t>
            </a:r>
          </a:p>
          <a:p>
            <a:pPr>
              <a:defRPr/>
            </a:pPr>
            <a:r>
              <a:rPr lang="en-US" sz="2000" dirty="0" smtClean="0">
                <a:solidFill>
                  <a:schemeClr val="accent3"/>
                </a:solidFill>
              </a:rPr>
              <a:t>Wendy </a:t>
            </a:r>
            <a:r>
              <a:rPr lang="en-US" sz="2000" dirty="0" err="1" smtClean="0">
                <a:solidFill>
                  <a:schemeClr val="accent3"/>
                </a:solidFill>
              </a:rPr>
              <a:t>Studt</a:t>
            </a:r>
            <a:r>
              <a:rPr lang="en-US" sz="2000" dirty="0" smtClean="0">
                <a:solidFill>
                  <a:schemeClr val="accent3"/>
                </a:solidFill>
              </a:rPr>
              <a:t>, Montana </a:t>
            </a:r>
            <a:r>
              <a:rPr lang="en-US" sz="2000" dirty="0" smtClean="0">
                <a:effectLst/>
              </a:rPr>
              <a:t>Department </a:t>
            </a:r>
            <a:r>
              <a:rPr lang="en-US" sz="2000" dirty="0">
                <a:effectLst/>
              </a:rPr>
              <a:t>of Public Health and Human </a:t>
            </a:r>
            <a:r>
              <a:rPr lang="en-US" sz="2000" dirty="0" smtClean="0">
                <a:effectLst/>
              </a:rPr>
              <a:t>Services</a:t>
            </a:r>
          </a:p>
          <a:p>
            <a:pPr>
              <a:defRPr/>
            </a:pPr>
            <a:r>
              <a:rPr lang="en-US" sz="2000" dirty="0">
                <a:solidFill>
                  <a:schemeClr val="accent3"/>
                </a:solidFill>
              </a:rPr>
              <a:t>Debbie Cate, ECTA Center &amp; IDC</a:t>
            </a:r>
          </a:p>
          <a:p>
            <a:pPr>
              <a:defRPr/>
            </a:pPr>
            <a:r>
              <a:rPr lang="en-US" sz="2000" dirty="0">
                <a:solidFill>
                  <a:schemeClr val="accent3"/>
                </a:solidFill>
              </a:rPr>
              <a:t>Kathy T. Whaley, ECTA Center</a:t>
            </a:r>
          </a:p>
          <a:p>
            <a:pPr>
              <a:defRPr/>
            </a:pP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4953000"/>
            <a:ext cx="8763000" cy="1219200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effectLst>
                  <a:outerShdw dist="25400" dir="2400000" algn="tl" rotWithShape="0">
                    <a:schemeClr val="bg2"/>
                  </a:outerShdw>
                </a:effectLst>
                <a:latin typeface="Helvetica"/>
                <a:ea typeface="ＭＳ Ｐゴシック" charset="0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Improving  Data, Improving Outcomes  Conference</a:t>
            </a:r>
          </a:p>
          <a:p>
            <a:pPr>
              <a:defRPr/>
            </a:pPr>
            <a:r>
              <a:rPr lang="en-US" sz="2000" dirty="0" smtClean="0">
                <a:solidFill>
                  <a:schemeClr val="accent3"/>
                </a:solidFill>
                <a:effectLst/>
              </a:rPr>
              <a:t>New Orleans, LA</a:t>
            </a:r>
          </a:p>
          <a:p>
            <a:pPr>
              <a:defRPr/>
            </a:pPr>
            <a:r>
              <a:rPr lang="en-US" sz="2000" dirty="0" smtClean="0">
                <a:solidFill>
                  <a:schemeClr val="accent3"/>
                </a:solidFill>
                <a:effectLst/>
              </a:rPr>
              <a:t>September 8</a:t>
            </a:r>
            <a:r>
              <a:rPr lang="en-US" sz="2000" baseline="30000" dirty="0" smtClean="0">
                <a:solidFill>
                  <a:schemeClr val="accent3"/>
                </a:solidFill>
                <a:effectLst/>
              </a:rPr>
              <a:t>th</a:t>
            </a:r>
            <a:r>
              <a:rPr lang="en-US" sz="2000" dirty="0" smtClean="0">
                <a:solidFill>
                  <a:schemeClr val="accent3"/>
                </a:solidFill>
                <a:effectLst/>
              </a:rPr>
              <a:t>, 2014</a:t>
            </a:r>
          </a:p>
          <a:p>
            <a:pPr>
              <a:defRPr/>
            </a:pPr>
            <a:r>
              <a:rPr lang="en-US" sz="2000" dirty="0" smtClean="0">
                <a:solidFill>
                  <a:schemeClr val="accent3"/>
                </a:solidFill>
                <a:effectLst/>
              </a:rPr>
              <a:t>Session S94</a:t>
            </a:r>
            <a:endParaRPr lang="en-US" sz="2000" dirty="0"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6705600" cy="6858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effectLst/>
                <a:latin typeface="+mn-lt"/>
              </a:rPr>
              <a:t>Revisions to APR Requirements</a:t>
            </a:r>
            <a:endParaRPr lang="en-US" sz="3600" b="1" dirty="0"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92086"/>
            <a:ext cx="8382000" cy="4876800"/>
          </a:xfrm>
        </p:spPr>
        <p:txBody>
          <a:bodyPr/>
          <a:lstStyle/>
          <a:p>
            <a:pPr lvl="0" defTabSz="9144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States not </a:t>
            </a:r>
            <a:r>
              <a:rPr lang="en-US" alt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required to report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using </a:t>
            </a:r>
            <a:r>
              <a:rPr lang="en-US" alt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revised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Indicator 8B in 2012 APR, </a:t>
            </a:r>
            <a:r>
              <a:rPr lang="en-US" altLang="en-US" sz="2800" dirty="0">
                <a:solidFill>
                  <a:prstClr val="black"/>
                </a:solidFill>
                <a:latin typeface="Calibri"/>
              </a:rPr>
              <a:t>(FFY Reporting Period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</a:rPr>
              <a:t>2010-11), prior </a:t>
            </a:r>
            <a:r>
              <a:rPr lang="en-US" altLang="en-US" sz="2800" dirty="0">
                <a:solidFill>
                  <a:prstClr val="black"/>
                </a:solidFill>
                <a:latin typeface="Calibri"/>
              </a:rPr>
              <a:t>regulations in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</a:rPr>
              <a:t>effect</a:t>
            </a:r>
          </a:p>
          <a:p>
            <a:pPr lvl="0" defTabSz="9144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altLang="en-US" sz="2800" dirty="0" smtClean="0">
              <a:solidFill>
                <a:prstClr val="black"/>
              </a:solidFill>
              <a:latin typeface="Calibri"/>
            </a:endParaRPr>
          </a:p>
          <a:p>
            <a:pPr lvl="0" defTabSz="9144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APR February 2013 (FFY Reporting Period 2011-12), states had flexibility in reporting</a:t>
            </a:r>
          </a:p>
          <a:p>
            <a:pPr lvl="0" defTabSz="9144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altLang="en-US" sz="28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 defTabSz="9144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APR February 2014 (FFY Reporting Period 2012-13), revised indicator was required.</a:t>
            </a:r>
            <a:endParaRPr lang="en-US" altLang="en-US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68D0E-8075-9746-99AF-58F28B56088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789726"/>
            <a:ext cx="8686800" cy="590931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Indicator Results – Indicator C8</a:t>
            </a:r>
          </a:p>
          <a:p>
            <a:pPr algn="ctr"/>
            <a:endParaRPr lang="en-US" sz="10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		   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	</a:t>
            </a:r>
            <a:r>
              <a:rPr lang="en-US" sz="2800" dirty="0" smtClean="0">
                <a:latin typeface="Calibri" panose="020F0502020204030204" pitchFamily="34" charset="0"/>
              </a:rPr>
              <a:t>	    (</a:t>
            </a:r>
            <a:r>
              <a:rPr lang="en-US" sz="2800" dirty="0">
                <a:latin typeface="Calibri" panose="020F0502020204030204" pitchFamily="34" charset="0"/>
              </a:rPr>
              <a:t>a</a:t>
            </a:r>
            <a:r>
              <a:rPr lang="en-US" sz="2800" dirty="0" smtClean="0">
                <a:latin typeface="Calibri" panose="020F0502020204030204" pitchFamily="34" charset="0"/>
              </a:rPr>
              <a:t>) IFSP transition steps &amp; services </a:t>
            </a:r>
            <a:endParaRPr lang="en-US" sz="2800" dirty="0">
              <a:latin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		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	</a:t>
            </a:r>
            <a:r>
              <a:rPr lang="en-US" sz="2800" dirty="0" smtClean="0">
                <a:latin typeface="Calibri" panose="020F0502020204030204" pitchFamily="34" charset="0"/>
              </a:rPr>
              <a:t>	    (</a:t>
            </a:r>
            <a:r>
              <a:rPr lang="en-US" sz="2800" dirty="0">
                <a:latin typeface="Calibri" panose="020F0502020204030204" pitchFamily="34" charset="0"/>
              </a:rPr>
              <a:t>b) Notification to </a:t>
            </a:r>
            <a:r>
              <a:rPr lang="en-US" sz="2800" dirty="0" smtClean="0">
                <a:latin typeface="Calibri" panose="020F0502020204030204" pitchFamily="34" charset="0"/>
              </a:rPr>
              <a:t>SEA &amp; LEA </a:t>
            </a:r>
          </a:p>
          <a:p>
            <a:endParaRPr lang="en-US" sz="2800" dirty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		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	</a:t>
            </a:r>
            <a:r>
              <a:rPr lang="en-US" sz="2800" dirty="0" smtClean="0">
                <a:latin typeface="Calibri" panose="020F0502020204030204" pitchFamily="34" charset="0"/>
              </a:rPr>
              <a:t>	    (c) </a:t>
            </a:r>
            <a:r>
              <a:rPr lang="en-US" sz="2800" dirty="0">
                <a:latin typeface="Calibri" panose="020F0502020204030204" pitchFamily="34" charset="0"/>
              </a:rPr>
              <a:t>Transition </a:t>
            </a:r>
            <a:r>
              <a:rPr lang="en-US" sz="2800" dirty="0" smtClean="0">
                <a:latin typeface="Calibri" panose="020F0502020204030204" pitchFamily="34" charset="0"/>
              </a:rPr>
              <a:t>conference</a:t>
            </a:r>
            <a:endParaRPr lang="en-US" sz="3200" b="1" dirty="0">
              <a:solidFill>
                <a:srgbClr val="CC0099"/>
              </a:solidFill>
            </a:endParaRPr>
          </a:p>
          <a:p>
            <a:endParaRPr lang="en-US" sz="3200" b="1" dirty="0" smtClean="0">
              <a:solidFill>
                <a:srgbClr val="CC0099"/>
              </a:solidFill>
            </a:endParaRPr>
          </a:p>
          <a:p>
            <a:endParaRPr lang="en-US" sz="3200" b="1" dirty="0" smtClean="0">
              <a:solidFill>
                <a:srgbClr val="CC0099"/>
              </a:solidFill>
            </a:endParaRPr>
          </a:p>
        </p:txBody>
      </p:sp>
      <p:pic>
        <p:nvPicPr>
          <p:cNvPr id="2052" name="Picture 4" descr="http://www.poem-massage.org/sites/default/files/100-babie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900"/>
                    </a14:imgEffect>
                    <a14:imgEffect>
                      <a14:saturation sa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52723"/>
            <a:ext cx="1608923" cy="126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poem-massage.org/sites/default/files/100-babie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900"/>
                    </a14:imgEffect>
                    <a14:imgEffect>
                      <a14:saturation sa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3076723"/>
            <a:ext cx="1608923" cy="126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poem-massage.org/sites/default/files/100-babie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900"/>
                    </a14:imgEffect>
                    <a14:imgEffect>
                      <a14:saturation sa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7" y="4600723"/>
            <a:ext cx="1608923" cy="126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158" y="1752600"/>
            <a:ext cx="838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96%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158" y="3286780"/>
            <a:ext cx="838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91%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158" y="4734580"/>
            <a:ext cx="838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95%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2431" y="3955468"/>
            <a:ext cx="5597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 </a:t>
            </a:r>
            <a:r>
              <a:rPr lang="en-US" sz="1000" dirty="0" smtClean="0"/>
              <a:t>     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41261" y="2450068"/>
            <a:ext cx="5597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 </a:t>
            </a:r>
            <a:r>
              <a:rPr lang="en-US" sz="1000" dirty="0" smtClean="0"/>
              <a:t>     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2546" y="5498068"/>
            <a:ext cx="7521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 </a:t>
            </a:r>
            <a:r>
              <a:rPr lang="en-US" sz="1000" dirty="0" smtClean="0"/>
              <a:t>      </a:t>
            </a:r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896225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665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066800"/>
            <a:ext cx="7467600" cy="5410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62400" y="152400"/>
            <a:ext cx="4843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Part C, Indicator C8B, FFY 2011 </a:t>
            </a:r>
            <a:endParaRPr lang="en-US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05564"/>
              </p:ext>
            </p:extLst>
          </p:nvPr>
        </p:nvGraphicFramePr>
        <p:xfrm>
          <a:off x="1066800" y="1295400"/>
          <a:ext cx="7162800" cy="522738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81400"/>
                <a:gridCol w="3581400"/>
              </a:tblGrid>
              <a:tr h="16553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Notification to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LEA (C8B)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Numbe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r and Percent of States Reporting Census Approach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436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Yes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36 (64%)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77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No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16 (29%)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77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Not Given/Unclear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 (7%)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6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692763"/>
              </p:ext>
            </p:extLst>
          </p:nvPr>
        </p:nvGraphicFramePr>
        <p:xfrm>
          <a:off x="533400" y="990600"/>
          <a:ext cx="7717660" cy="4163310"/>
        </p:xfrm>
        <a:graphic>
          <a:graphicData uri="http://schemas.openxmlformats.org/drawingml/2006/table">
            <a:tbl>
              <a:tblPr/>
              <a:tblGrid>
                <a:gridCol w="5660260"/>
                <a:gridCol w="914400"/>
                <a:gridCol w="1143000"/>
              </a:tblGrid>
              <a:tr h="813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Part C Exit Data</a:t>
                      </a:r>
                      <a:endParaRPr lang="en-US" sz="28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     2010</a:t>
                      </a:r>
                      <a:endParaRPr lang="en-US" sz="2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          2011</a:t>
                      </a:r>
                      <a:endParaRPr lang="en-US" sz="28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3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Completion of IFSP prior to max age     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16%</a:t>
                      </a:r>
                      <a:endParaRPr lang="en-US" sz="2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14%</a:t>
                      </a:r>
                      <a:endParaRPr lang="en-US" sz="28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79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B eligible                         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40%</a:t>
                      </a:r>
                      <a:endParaRPr lang="en-US" sz="2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39%</a:t>
                      </a:r>
                      <a:endParaRPr lang="en-US" sz="28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79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eligible Part B - exit to other program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  <a:r>
                        <a:rPr lang="en-US" sz="2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2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n-US" sz="28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79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eligible Part B - exit with no referrals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4%</a:t>
                      </a:r>
                      <a:endParaRPr lang="en-US" sz="28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79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B eligibility not determined       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11%</a:t>
                      </a:r>
                      <a:endParaRPr lang="en-US" sz="28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79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Withdrawal by parent                    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12%</a:t>
                      </a:r>
                      <a:endParaRPr lang="en-US" sz="2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11%</a:t>
                      </a:r>
                      <a:endParaRPr lang="en-US" sz="28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9199" y="5715000"/>
            <a:ext cx="6755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 Note</a:t>
            </a:r>
            <a:r>
              <a:rPr lang="en-US" dirty="0" smtClean="0"/>
              <a:t>: chart does not contain all exit 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642" y="2456794"/>
            <a:ext cx="809777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</a:pPr>
            <a:endParaRPr lang="en-US" sz="1400" dirty="0">
              <a:latin typeface="+mn-lt"/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+mn-lt"/>
              </a:rPr>
              <a:t>What mechanism does your state use to share data from Part C to Part B?</a:t>
            </a:r>
            <a:endParaRPr lang="en-US" sz="1400" dirty="0">
              <a:latin typeface="+mn-lt"/>
            </a:endParaRPr>
          </a:p>
          <a:p>
            <a:pPr>
              <a:buClr>
                <a:srgbClr val="FFC000"/>
              </a:buClr>
            </a:pPr>
            <a:endParaRPr lang="en-US" sz="1400" dirty="0" smtClean="0">
              <a:latin typeface="+mn-lt"/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</a:rPr>
              <a:t>Does your state provide electronic reminders of key transition dates for individual children</a:t>
            </a:r>
            <a:r>
              <a:rPr lang="en-US" sz="2800" dirty="0" smtClean="0">
                <a:latin typeface="+mn-lt"/>
              </a:rPr>
              <a:t>?</a:t>
            </a:r>
          </a:p>
          <a:p>
            <a:pPr>
              <a:buClr>
                <a:srgbClr val="FFC000"/>
              </a:buClr>
            </a:pPr>
            <a:endParaRPr lang="en-US" sz="1400" dirty="0" smtClean="0">
              <a:latin typeface="+mn-lt"/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latin typeface="+mn-lt"/>
              </a:rPr>
              <a:t>What definition of ‘potentially eligible’ is your state using</a:t>
            </a:r>
            <a:r>
              <a:rPr lang="en-US" sz="2800" dirty="0" smtClean="0">
                <a:latin typeface="+mn-lt"/>
              </a:rPr>
              <a:t>?</a:t>
            </a:r>
          </a:p>
          <a:p>
            <a:pPr>
              <a:buClr>
                <a:srgbClr val="FFC000"/>
              </a:buClr>
            </a:pPr>
            <a:endParaRPr lang="en-US" sz="1400" dirty="0" smtClean="0">
              <a:latin typeface="+mn-lt"/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+mn-lt"/>
              </a:rPr>
              <a:t>What processes are in your transition agreements?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en-US" sz="2800" dirty="0">
              <a:latin typeface="+mn-lt"/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en-US" sz="2800" dirty="0">
              <a:latin typeface="+mn-lt"/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en-US" sz="2800" dirty="0" smtClean="0">
              <a:latin typeface="+mn-lt"/>
            </a:endParaRPr>
          </a:p>
          <a:p>
            <a:pPr>
              <a:buClr>
                <a:srgbClr val="FFC000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9528" y="76200"/>
            <a:ext cx="3494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+mn-lt"/>
              </a:rPr>
              <a:t>Using Part C Data</a:t>
            </a:r>
            <a:endParaRPr lang="en-US" sz="36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24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66800"/>
            <a:ext cx="8077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Part B, Indicator 12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3200" dirty="0" smtClean="0">
                <a:latin typeface="+mn-lt"/>
              </a:rPr>
              <a:t>Early </a:t>
            </a:r>
            <a:r>
              <a:rPr lang="en-US" sz="3200" dirty="0">
                <a:latin typeface="+mn-lt"/>
              </a:rPr>
              <a:t>C</a:t>
            </a:r>
            <a:r>
              <a:rPr lang="en-US" sz="3200" dirty="0" smtClean="0">
                <a:latin typeface="+mn-lt"/>
              </a:rPr>
              <a:t>hildhood Transition</a:t>
            </a:r>
          </a:p>
          <a:p>
            <a:pPr algn="ctr"/>
            <a:r>
              <a:rPr lang="en-US" sz="3200" dirty="0">
                <a:latin typeface="+mn-lt"/>
              </a:rPr>
              <a:t> </a:t>
            </a:r>
          </a:p>
          <a:p>
            <a:r>
              <a:rPr lang="en-US" sz="3200" dirty="0" smtClean="0">
                <a:latin typeface="+mn-lt"/>
              </a:rPr>
              <a:t>Percent </a:t>
            </a:r>
            <a:r>
              <a:rPr lang="en-US" sz="3200" dirty="0">
                <a:latin typeface="+mn-lt"/>
              </a:rPr>
              <a:t>of children referred </a:t>
            </a:r>
            <a:endParaRPr lang="en-US" sz="3200" dirty="0" smtClean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by Part </a:t>
            </a:r>
            <a:r>
              <a:rPr lang="en-US" sz="3200" dirty="0">
                <a:latin typeface="+mn-lt"/>
              </a:rPr>
              <a:t>C prior to age three </a:t>
            </a:r>
            <a:endParaRPr lang="en-US" sz="3200" dirty="0" smtClean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and who are </a:t>
            </a:r>
            <a:r>
              <a:rPr lang="en-US" sz="3200" dirty="0">
                <a:latin typeface="+mn-lt"/>
              </a:rPr>
              <a:t>found eligible </a:t>
            </a:r>
            <a:endParaRPr lang="en-US" sz="3200" dirty="0" smtClean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for </a:t>
            </a:r>
            <a:r>
              <a:rPr lang="en-US" sz="3200" dirty="0">
                <a:latin typeface="+mn-lt"/>
              </a:rPr>
              <a:t>Part B, </a:t>
            </a:r>
            <a:r>
              <a:rPr lang="en-US" sz="3200" dirty="0" smtClean="0">
                <a:latin typeface="+mn-lt"/>
              </a:rPr>
              <a:t>and </a:t>
            </a:r>
            <a:r>
              <a:rPr lang="en-US" sz="3200" dirty="0">
                <a:latin typeface="+mn-lt"/>
              </a:rPr>
              <a:t>who have an </a:t>
            </a:r>
            <a:endParaRPr lang="en-US" sz="3200" dirty="0" smtClean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IEP </a:t>
            </a:r>
            <a:r>
              <a:rPr lang="en-US" sz="3200" dirty="0">
                <a:latin typeface="+mn-lt"/>
              </a:rPr>
              <a:t>developed &amp;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implemented </a:t>
            </a:r>
            <a:endParaRPr lang="en-US" sz="3200" dirty="0" smtClean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by </a:t>
            </a:r>
            <a:r>
              <a:rPr lang="en-US" sz="3200" dirty="0">
                <a:latin typeface="+mn-lt"/>
              </a:rPr>
              <a:t>their third </a:t>
            </a:r>
            <a:r>
              <a:rPr lang="en-US" sz="3200" dirty="0" smtClean="0">
                <a:latin typeface="+mn-lt"/>
              </a:rPr>
              <a:t>birthday.</a:t>
            </a:r>
            <a:endParaRPr lang="en-US" sz="3200" dirty="0">
              <a:latin typeface="+mn-lt"/>
            </a:endParaRPr>
          </a:p>
          <a:p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545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" y="0"/>
            <a:ext cx="9111343" cy="66479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   </a:t>
            </a:r>
          </a:p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Indicator Results, 2012-13</a:t>
            </a:r>
          </a:p>
          <a:p>
            <a:pPr algn="ctr"/>
            <a:endParaRPr lang="en-US" sz="10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Early Childhood Transition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   </a:t>
            </a:r>
          </a:p>
          <a:p>
            <a:endParaRPr lang="en-US" sz="3200" b="1" dirty="0">
              <a:solidFill>
                <a:srgbClr val="CC0099"/>
              </a:solidFill>
            </a:endParaRPr>
          </a:p>
          <a:p>
            <a:endParaRPr lang="en-US" sz="3200" b="1" dirty="0" smtClean="0">
              <a:solidFill>
                <a:srgbClr val="CC0099"/>
              </a:solidFill>
            </a:endParaRPr>
          </a:p>
          <a:p>
            <a:endParaRPr lang="en-US" sz="3200" b="1" dirty="0" smtClean="0">
              <a:solidFill>
                <a:srgbClr val="CC0099"/>
              </a:solidFill>
            </a:endParaRPr>
          </a:p>
          <a:p>
            <a:endParaRPr lang="en-US" sz="3200" dirty="0"/>
          </a:p>
          <a:p>
            <a:endParaRPr lang="en-US" sz="3200" b="1" dirty="0" smtClean="0">
              <a:solidFill>
                <a:srgbClr val="CC0099"/>
              </a:solidFill>
            </a:endParaRPr>
          </a:p>
          <a:p>
            <a:endParaRPr lang="en-US" sz="3200" b="1" dirty="0">
              <a:solidFill>
                <a:srgbClr val="CC0099"/>
              </a:solidFill>
            </a:endParaRPr>
          </a:p>
          <a:p>
            <a:endParaRPr lang="en-US" sz="3200" b="1" dirty="0">
              <a:solidFill>
                <a:srgbClr val="CC0099"/>
              </a:solidFill>
            </a:endParaRPr>
          </a:p>
          <a:p>
            <a:endParaRPr lang="en-US" sz="3200" b="1" dirty="0">
              <a:solidFill>
                <a:srgbClr val="CC0099"/>
              </a:solidFill>
            </a:endParaRPr>
          </a:p>
          <a:p>
            <a:endParaRPr lang="en-US" b="1" dirty="0">
              <a:solidFill>
                <a:srgbClr val="CC0099"/>
              </a:solidFill>
            </a:endParaRPr>
          </a:p>
        </p:txBody>
      </p:sp>
      <p:pic>
        <p:nvPicPr>
          <p:cNvPr id="2052" name="Picture 4" descr="http://www.poem-massage.org/sites/default/files/100-babie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900"/>
                    </a14:imgEffect>
                    <a14:imgEffect>
                      <a14:saturation sa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503300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5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610600" cy="5791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Right Arrow 3"/>
          <p:cNvSpPr/>
          <p:nvPr/>
        </p:nvSpPr>
        <p:spPr>
          <a:xfrm rot="5400000">
            <a:off x="7516145" y="759622"/>
            <a:ext cx="622731" cy="309560"/>
          </a:xfrm>
          <a:prstGeom prst="rightArrow">
            <a:avLst>
              <a:gd name="adj1" fmla="val 64844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7532474" y="4483659"/>
            <a:ext cx="622731" cy="342216"/>
          </a:xfrm>
          <a:prstGeom prst="rightArrow">
            <a:avLst>
              <a:gd name="adj1" fmla="val 64844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7924800" cy="731838"/>
          </a:xfrm>
        </p:spPr>
        <p:txBody>
          <a:bodyPr/>
          <a:lstStyle/>
          <a:p>
            <a:r>
              <a:rPr lang="en-US" sz="3600" b="1" cap="none" dirty="0" smtClean="0">
                <a:solidFill>
                  <a:schemeClr val="accent1"/>
                </a:solidFill>
                <a:effectLst/>
                <a:latin typeface="+mj-lt"/>
              </a:rPr>
              <a:t>Objectives</a:t>
            </a:r>
            <a:endParaRPr lang="en-US" sz="3600" b="1" cap="none" dirty="0"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001000" cy="4114800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+mn-lt"/>
              </a:rPr>
              <a:t>Share APR C8 </a:t>
            </a:r>
            <a:r>
              <a:rPr lang="en-US" sz="2800" dirty="0">
                <a:latin typeface="+mn-lt"/>
              </a:rPr>
              <a:t>&amp;</a:t>
            </a:r>
            <a:r>
              <a:rPr lang="en-US" sz="2800" dirty="0" smtClean="0">
                <a:latin typeface="+mn-lt"/>
              </a:rPr>
              <a:t> B12 transition indicator trend data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800" dirty="0" smtClean="0">
              <a:latin typeface="+mn-lt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+mn-lt"/>
              </a:rPr>
              <a:t>Share information about Indicator C8 &amp; B12 data collection and sharing processes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800" dirty="0" smtClean="0">
              <a:latin typeface="+mn-lt"/>
            </a:endParaRP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+mn-lt"/>
              </a:rPr>
              <a:t>Provide a state highlight for using Part C notification data by an SEA</a:t>
            </a: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800" dirty="0">
              <a:latin typeface="+mn-lt"/>
            </a:endParaRP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+mn-lt"/>
              </a:rPr>
              <a:t>Discuss strengths, challenges and identify potential supports </a:t>
            </a:r>
            <a:r>
              <a:rPr lang="en-US" sz="2800" dirty="0">
                <a:latin typeface="+mn-lt"/>
              </a:rPr>
              <a:t>and </a:t>
            </a:r>
            <a:r>
              <a:rPr lang="en-US" sz="2800" dirty="0" smtClean="0">
                <a:latin typeface="+mn-lt"/>
              </a:rPr>
              <a:t>resources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46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F37B6-674E-D547-83D9-265D13403A9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09667"/>
              </p:ext>
            </p:extLst>
          </p:nvPr>
        </p:nvGraphicFramePr>
        <p:xfrm>
          <a:off x="609600" y="2286000"/>
          <a:ext cx="7696201" cy="3186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1524000"/>
                <a:gridCol w="1147763"/>
                <a:gridCol w="1443038"/>
              </a:tblGrid>
              <a:tr h="7175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Average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Low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High</a:t>
                      </a:r>
                      <a:endParaRPr lang="en-US" sz="2400" b="1" dirty="0"/>
                    </a:p>
                  </a:txBody>
                  <a:tcPr/>
                </a:tc>
              </a:tr>
              <a:tr h="7175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Percent of children </a:t>
                      </a:r>
                    </a:p>
                    <a:p>
                      <a:r>
                        <a:rPr lang="en-US" sz="2400" dirty="0" smtClean="0"/>
                        <a:t>not eligible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13%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35%</a:t>
                      </a:r>
                      <a:endParaRPr lang="en-US" sz="2400" b="1" dirty="0"/>
                    </a:p>
                  </a:txBody>
                  <a:tcPr/>
                </a:tc>
              </a:tr>
              <a:tr h="7175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Percent of parent refusal</a:t>
                      </a:r>
                      <a:r>
                        <a:rPr lang="en-US" sz="2400" baseline="0" dirty="0" smtClean="0"/>
                        <a:t> to provide consent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41%</a:t>
                      </a:r>
                      <a:endParaRPr lang="en-US" sz="2400" b="1" dirty="0"/>
                    </a:p>
                  </a:txBody>
                  <a:tcPr/>
                </a:tc>
              </a:tr>
              <a:tr h="7175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Percent of late referral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r>
                        <a:rPr lang="en-US" sz="2400" baseline="0" dirty="0" smtClean="0"/>
                        <a:t>to Part 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13%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5029" y="1475990"/>
            <a:ext cx="6655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Additional transition information SY 2012-13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84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8847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898811"/>
              </p:ext>
            </p:extLst>
          </p:nvPr>
        </p:nvGraphicFramePr>
        <p:xfrm>
          <a:off x="76200" y="914402"/>
          <a:ext cx="8991600" cy="5867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/>
                <a:gridCol w="1143000"/>
                <a:gridCol w="1066800"/>
                <a:gridCol w="1066800"/>
                <a:gridCol w="1066800"/>
                <a:gridCol w="1152771"/>
                <a:gridCol w="1057029"/>
              </a:tblGrid>
              <a:tr h="381559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Part B, Indicator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12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Data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Sources Over Time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360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Data Collection Source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Number of States by Year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2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FFY 2006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FFY 2007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FFY 2008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FFY 2009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FFY 2010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FFY 2011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9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State data system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46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Monitoring,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includes system-wide file review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1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Other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(LEA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spreadsheets)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1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Not reported or unclear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8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9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281520"/>
              </p:ext>
            </p:extLst>
          </p:nvPr>
        </p:nvGraphicFramePr>
        <p:xfrm>
          <a:off x="0" y="838200"/>
          <a:ext cx="9143999" cy="5943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/>
                <a:gridCol w="4333240"/>
                <a:gridCol w="4648199"/>
              </a:tblGrid>
              <a:tr h="440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Part C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Part B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3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Web-based Data System, Fully Integrated System C and 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Access</a:t>
                      </a:r>
                      <a:r>
                        <a:rPr lang="en-US" sz="2000" baseline="0" dirty="0" smtClean="0">
                          <a:effectLst/>
                        </a:rPr>
                        <a:t> data </a:t>
                      </a:r>
                      <a:r>
                        <a:rPr lang="en-US" sz="2000" dirty="0" smtClean="0">
                          <a:effectLst/>
                        </a:rPr>
                        <a:t>for </a:t>
                      </a:r>
                      <a:r>
                        <a:rPr lang="en-US" sz="2000" dirty="0">
                          <a:effectLst/>
                        </a:rPr>
                        <a:t>ALL Children by name or </a:t>
                      </a:r>
                      <a:r>
                        <a:rPr lang="en-US" sz="2000" dirty="0" smtClean="0">
                          <a:effectLst/>
                        </a:rPr>
                        <a:t>ID in one system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7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Part C Web-based Data System, C </a:t>
                      </a:r>
                      <a:r>
                        <a:rPr lang="en-US" sz="2000" b="1" dirty="0" smtClean="0">
                          <a:effectLst/>
                        </a:rPr>
                        <a:t>and</a:t>
                      </a:r>
                      <a:r>
                        <a:rPr lang="en-US" sz="2000" b="1" baseline="0" dirty="0" smtClean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 </a:t>
                      </a:r>
                      <a:r>
                        <a:rPr lang="en-US" sz="2000" b="1" dirty="0">
                          <a:effectLst/>
                        </a:rPr>
                        <a:t>B Integrated Components </a:t>
                      </a: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smtClean="0">
                          <a:effectLst/>
                        </a:rPr>
                        <a:t>ALL </a:t>
                      </a:r>
                      <a:r>
                        <a:rPr lang="en-US" sz="2000" dirty="0">
                          <a:effectLst/>
                        </a:rPr>
                        <a:t>Children by name or ID, sharing some child specific data into 619 system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  Part </a:t>
                      </a:r>
                      <a:r>
                        <a:rPr lang="en-US" sz="2000" b="1" dirty="0">
                          <a:effectLst/>
                        </a:rPr>
                        <a:t>B Web-based Data System, C and B </a:t>
                      </a:r>
                      <a:r>
                        <a:rPr lang="en-US" sz="2000" b="1" dirty="0" smtClean="0">
                          <a:effectLst/>
                        </a:rPr>
                        <a:t>    Integrated </a:t>
                      </a:r>
                      <a:r>
                        <a:rPr lang="en-US" sz="2000" b="1" dirty="0">
                          <a:effectLst/>
                        </a:rPr>
                        <a:t>Components </a:t>
                      </a: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smtClean="0">
                          <a:effectLst/>
                        </a:rPr>
                        <a:t>some </a:t>
                      </a:r>
                      <a:r>
                        <a:rPr lang="en-US" sz="2000" dirty="0">
                          <a:effectLst/>
                        </a:rPr>
                        <a:t>child specific data </a:t>
                      </a:r>
                      <a:r>
                        <a:rPr lang="en-US" sz="2000" dirty="0" smtClean="0">
                          <a:effectLst/>
                        </a:rPr>
                        <a:t>migrated into SEA system, or between C and SEA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0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Table or Report/Template with Part C information </a:t>
                      </a:r>
                      <a:r>
                        <a:rPr lang="en-US" sz="2000" dirty="0" smtClean="0">
                          <a:effectLst/>
                        </a:rPr>
                        <a:t>-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ALL </a:t>
                      </a:r>
                      <a:r>
                        <a:rPr lang="en-US" sz="2000" dirty="0">
                          <a:effectLst/>
                        </a:rPr>
                        <a:t>Children by name or ID shared with </a:t>
                      </a:r>
                      <a:r>
                        <a:rPr lang="en-US" sz="2000" dirty="0" smtClean="0">
                          <a:effectLst/>
                        </a:rPr>
                        <a:t>SEA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  Table </a:t>
                      </a:r>
                      <a:r>
                        <a:rPr lang="en-US" sz="2000" b="1" dirty="0">
                          <a:effectLst/>
                        </a:rPr>
                        <a:t>or Report/Template with Part C information </a:t>
                      </a:r>
                      <a:r>
                        <a:rPr lang="en-US" sz="2000" dirty="0" smtClean="0">
                          <a:effectLst/>
                        </a:rPr>
                        <a:t>merged </a:t>
                      </a:r>
                      <a:r>
                        <a:rPr lang="en-US" sz="2000" dirty="0">
                          <a:effectLst/>
                        </a:rPr>
                        <a:t>or compared with </a:t>
                      </a:r>
                      <a:r>
                        <a:rPr lang="en-US" sz="2000" dirty="0" smtClean="0">
                          <a:effectLst/>
                        </a:rPr>
                        <a:t>SEA data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3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Part </a:t>
                      </a:r>
                      <a:r>
                        <a:rPr lang="en-US" sz="2000" b="1" dirty="0">
                          <a:effectLst/>
                        </a:rPr>
                        <a:t>C </a:t>
                      </a:r>
                      <a:r>
                        <a:rPr lang="en-US" sz="2000" dirty="0">
                          <a:effectLst/>
                        </a:rPr>
                        <a:t>information </a:t>
                      </a:r>
                      <a:r>
                        <a:rPr lang="en-US" sz="2000" dirty="0" smtClean="0">
                          <a:effectLst/>
                        </a:rPr>
                        <a:t>ALL </a:t>
                      </a:r>
                      <a:r>
                        <a:rPr lang="en-US" sz="2000" dirty="0">
                          <a:effectLst/>
                        </a:rPr>
                        <a:t>Children by name or ID shared </a:t>
                      </a:r>
                      <a:r>
                        <a:rPr lang="en-US" sz="2000" dirty="0" smtClean="0">
                          <a:effectLst/>
                        </a:rPr>
                        <a:t>w/ SEA and LEA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Part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C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information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compared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or merged at 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local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level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</a:rPr>
                        <a:t>Part C </a:t>
                      </a:r>
                      <a:r>
                        <a:rPr lang="en-US" sz="2000" dirty="0" smtClean="0">
                          <a:effectLst/>
                        </a:rPr>
                        <a:t>information ALL Children by name or ID shared w/ SEA and LEA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-635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baseline="0" dirty="0" smtClean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No Comparison</a:t>
                      </a:r>
                      <a:r>
                        <a:rPr lang="en-US" sz="2000" b="1" baseline="0" dirty="0" smtClean="0">
                          <a:effectLst/>
                        </a:rPr>
                        <a:t> </a:t>
                      </a:r>
                      <a:r>
                        <a:rPr lang="en-US" sz="2000" baseline="0" dirty="0" smtClean="0">
                          <a:effectLst/>
                        </a:rPr>
                        <a:t>of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Part C </a:t>
                      </a:r>
                      <a:r>
                        <a:rPr lang="en-US" sz="2000" dirty="0" smtClean="0">
                          <a:effectLst/>
                        </a:rPr>
                        <a:t>data </a:t>
                      </a:r>
                      <a:r>
                        <a:rPr lang="en-US" sz="2000" dirty="0">
                          <a:effectLst/>
                        </a:rPr>
                        <a:t>at the child level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0" y="1524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90000"/>
                  </a:schemeClr>
                </a:solidFill>
                <a:latin typeface="Trebuchet MS" panose="020B0603020202020204" pitchFamily="34" charset="0"/>
              </a:rPr>
              <a:t>Child Specific Data Strategies </a:t>
            </a:r>
            <a:endParaRPr lang="en-US" sz="2800" b="1" dirty="0">
              <a:solidFill>
                <a:schemeClr val="accent1">
                  <a:lumMod val="9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" y="1554480"/>
            <a:ext cx="7094765" cy="484632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762000"/>
          </a:xfrm>
        </p:spPr>
        <p:txBody>
          <a:bodyPr/>
          <a:lstStyle/>
          <a:p>
            <a:pPr algn="ctr"/>
            <a:r>
              <a:rPr lang="en-US" b="1" dirty="0" smtClean="0">
                <a:effectLst/>
              </a:rPr>
              <a:t>Montana Part C to Part B Transition</a:t>
            </a:r>
            <a:endParaRPr lang="en-US" b="1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71600"/>
            <a:ext cx="7981950" cy="4844143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b="1" dirty="0" smtClean="0"/>
              <a:t>C8 Indicator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b="1" dirty="0" smtClean="0"/>
              <a:t>B12 Indicator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494064"/>
              </p:ext>
            </p:extLst>
          </p:nvPr>
        </p:nvGraphicFramePr>
        <p:xfrm>
          <a:off x="1295400" y="4010297"/>
          <a:ext cx="649196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269"/>
                <a:gridCol w="914400"/>
                <a:gridCol w="914400"/>
                <a:gridCol w="914400"/>
                <a:gridCol w="914400"/>
                <a:gridCol w="914400"/>
                <a:gridCol w="945699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SY 2007-08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 2008-09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 2009-10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 2010-11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 2011-12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 2012-13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B12</a:t>
                      </a:r>
                      <a:r>
                        <a:rPr lang="en-US" b="1" baseline="0" dirty="0" smtClean="0"/>
                        <a:t> %’s</a:t>
                      </a:r>
                      <a:endParaRPr lang="en-US" b="1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71.5%</a:t>
                      </a:r>
                      <a:endParaRPr lang="en-US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70.5%</a:t>
                      </a:r>
                      <a:endParaRPr lang="en-US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82.3%</a:t>
                      </a:r>
                      <a:endParaRPr lang="en-US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93.1%</a:t>
                      </a:r>
                      <a:endParaRPr lang="en-US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94.1%</a:t>
                      </a:r>
                      <a:endParaRPr lang="en-US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96.7%</a:t>
                      </a:r>
                      <a:endParaRPr lang="en-US" b="1" dirty="0"/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530375"/>
              </p:ext>
            </p:extLst>
          </p:nvPr>
        </p:nvGraphicFramePr>
        <p:xfrm>
          <a:off x="1447801" y="1981200"/>
          <a:ext cx="609599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6149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2007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2008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2009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2010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2011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2012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C8</a:t>
                      </a:r>
                      <a:r>
                        <a:rPr lang="en-US" b="1" baseline="0" dirty="0" smtClean="0"/>
                        <a:t> %</a:t>
                      </a:r>
                      <a:endParaRPr lang="en-US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100%</a:t>
                      </a:r>
                      <a:endParaRPr lang="en-US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100%</a:t>
                      </a:r>
                      <a:endParaRPr lang="en-US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100%</a:t>
                      </a:r>
                      <a:endParaRPr lang="en-US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100%</a:t>
                      </a:r>
                      <a:endParaRPr lang="en-US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100%</a:t>
                      </a:r>
                      <a:endParaRPr lang="en-US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100%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0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472" y="1269999"/>
            <a:ext cx="74871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Data Sharing Specifics</a:t>
            </a:r>
            <a:endParaRPr lang="en-US" sz="2800" dirty="0"/>
          </a:p>
          <a:p>
            <a:pPr marL="457200" lvl="0" indent="-4572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Supports, such as written agreements</a:t>
            </a:r>
            <a:endParaRPr lang="en-US" sz="2800" dirty="0"/>
          </a:p>
          <a:p>
            <a:pPr marL="457200" lvl="0" indent="-4572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C</a:t>
            </a:r>
            <a:r>
              <a:rPr lang="en-US" sz="2800" dirty="0" smtClean="0"/>
              <a:t>ommunication </a:t>
            </a:r>
            <a:r>
              <a:rPr lang="en-US" sz="2800" dirty="0"/>
              <a:t>and/or PD strategies </a:t>
            </a:r>
            <a:endParaRPr lang="en-US" sz="2800" dirty="0" smtClean="0"/>
          </a:p>
          <a:p>
            <a:pPr marL="457200" lvl="0" indent="-4572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Collaborative data analysis </a:t>
            </a:r>
            <a:r>
              <a:rPr lang="en-US" sz="2800" dirty="0"/>
              <a:t>(C and 619</a:t>
            </a:r>
            <a:r>
              <a:rPr lang="en-US" sz="2800" dirty="0" smtClean="0"/>
              <a:t>)</a:t>
            </a:r>
          </a:p>
          <a:p>
            <a:pPr marL="457200" lvl="0" indent="-4572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Use of exit data</a:t>
            </a:r>
            <a:endParaRPr lang="en-US" sz="2800" dirty="0"/>
          </a:p>
          <a:p>
            <a:pPr marL="457200" lvl="0" indent="-4572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Data verification</a:t>
            </a:r>
            <a:endParaRPr lang="en-US" sz="2800" dirty="0"/>
          </a:p>
          <a:p>
            <a:pPr marL="457200" lvl="0" indent="-4572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Follow up, TA</a:t>
            </a:r>
            <a:r>
              <a:rPr lang="en-US" sz="2800" dirty="0"/>
              <a:t>, or </a:t>
            </a:r>
            <a:r>
              <a:rPr lang="en-US" sz="2800" dirty="0" smtClean="0"/>
              <a:t>CAPs</a:t>
            </a:r>
          </a:p>
          <a:p>
            <a:pPr marL="457200" lvl="0" indent="-4572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State and local data use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787055" y="76200"/>
            <a:ext cx="3479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+mn-lt"/>
              </a:rPr>
              <a:t>Discussion Topics</a:t>
            </a:r>
            <a:endParaRPr lang="en-US" sz="36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00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0143" y="176360"/>
            <a:ext cx="6745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90000"/>
                  </a:schemeClr>
                </a:solidFill>
                <a:latin typeface="Trebuchet MS" panose="020B0603020202020204" pitchFamily="34" charset="0"/>
              </a:rPr>
              <a:t>Resources and Technical Assistance </a:t>
            </a:r>
            <a:endParaRPr lang="en-US" sz="3200" dirty="0">
              <a:solidFill>
                <a:schemeClr val="accent1">
                  <a:lumMod val="9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0" t="19333" r="20750" b="10223"/>
          <a:stretch/>
        </p:blipFill>
        <p:spPr bwMode="auto">
          <a:xfrm>
            <a:off x="76200" y="0"/>
            <a:ext cx="90678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4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763000" cy="838200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latin typeface="+mj-lt"/>
              </a:rPr>
              <a:t>Transition Notification (Referral) </a:t>
            </a:r>
            <a:r>
              <a:rPr lang="en-US" altLang="en-US" sz="3600" dirty="0">
                <a:latin typeface="+mj-lt"/>
              </a:rPr>
              <a:t/>
            </a:r>
            <a:br>
              <a:rPr lang="en-US" altLang="en-US" sz="3600" dirty="0">
                <a:latin typeface="+mj-lt"/>
              </a:rPr>
            </a:br>
            <a:r>
              <a:rPr lang="en-US" altLang="en-US" sz="3600" dirty="0">
                <a:latin typeface="+mj-lt"/>
              </a:rPr>
              <a:t/>
            </a:r>
            <a:br>
              <a:rPr lang="en-US" altLang="en-US" sz="3600" dirty="0"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55800"/>
            <a:ext cx="8305800" cy="48768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alibri" panose="020F0502020204030204" pitchFamily="34" charset="0"/>
              </a:rPr>
              <a:t>Prior to a toddler exiting the Part C early intervention program, if that toddler is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potentially eligible </a:t>
            </a:r>
            <a:r>
              <a:rPr lang="en-US" sz="2800" dirty="0">
                <a:latin typeface="Calibri" panose="020F0502020204030204" pitchFamily="34" charset="0"/>
              </a:rPr>
              <a:t>for services under Part B of the IDEA, the lead agency must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notify the SEA </a:t>
            </a:r>
            <a:r>
              <a:rPr lang="en-US" sz="2800" dirty="0">
                <a:latin typeface="Calibri" panose="020F0502020204030204" pitchFamily="34" charset="0"/>
              </a:rPr>
              <a:t>and the LEA where the toddler resides that the toddler on his or her third birthday will reach the age of eligibility for services under Part B.  (§303.209(b)(1))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68D0E-8075-9746-99AF-58F28B56088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7630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/>
                <a:latin typeface="+mn-lt"/>
              </a:rPr>
              <a:t>SEA/LEA Notification and Opt-out </a:t>
            </a:r>
            <a:endParaRPr lang="en-US" sz="3600" b="1" dirty="0"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87680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altLang="en-US" sz="2800" dirty="0" smtClean="0">
                <a:latin typeface="Calibri" panose="020F0502020204030204" pitchFamily="34" charset="0"/>
              </a:rPr>
              <a:t>SEA/LEA </a:t>
            </a:r>
            <a:r>
              <a:rPr lang="en-US" altLang="en-US" sz="2800" dirty="0">
                <a:latin typeface="Calibri" panose="020F0502020204030204" pitchFamily="34" charset="0"/>
              </a:rPr>
              <a:t>notification must be consistent with any opt-out policy </a:t>
            </a:r>
            <a:r>
              <a:rPr lang="en-US" altLang="en-US" sz="2800" dirty="0" smtClean="0">
                <a:latin typeface="Calibri" panose="020F0502020204030204" pitchFamily="34" charset="0"/>
              </a:rPr>
              <a:t>the </a:t>
            </a:r>
            <a:r>
              <a:rPr lang="en-US" altLang="en-US" sz="2800" dirty="0">
                <a:latin typeface="Calibri" panose="020F0502020204030204" pitchFamily="34" charset="0"/>
              </a:rPr>
              <a:t>State has adopted.  </a:t>
            </a:r>
            <a:r>
              <a:rPr lang="en-US" altLang="en-US" sz="2400" dirty="0">
                <a:latin typeface="Calibri" panose="020F0502020204030204" pitchFamily="34" charset="0"/>
              </a:rPr>
              <a:t>(§303.209(b)(2</a:t>
            </a:r>
            <a:r>
              <a:rPr lang="en-US" altLang="en-US" sz="2400" dirty="0" smtClean="0">
                <a:latin typeface="Calibri" panose="020F0502020204030204" pitchFamily="34" charset="0"/>
              </a:rPr>
              <a:t>))</a:t>
            </a:r>
          </a:p>
          <a:p>
            <a:pPr marL="0" indent="0">
              <a:buClr>
                <a:schemeClr val="accent1"/>
              </a:buClr>
              <a:buNone/>
            </a:pPr>
            <a:endParaRPr lang="en-US" altLang="en-US" sz="1500" dirty="0">
              <a:latin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altLang="en-US" sz="2800" dirty="0">
                <a:latin typeface="Calibri" panose="020F0502020204030204" pitchFamily="34" charset="0"/>
              </a:rPr>
              <a:t>States can </a:t>
            </a:r>
            <a:r>
              <a:rPr lang="en-US" altLang="en-US" sz="2800" dirty="0" smtClean="0">
                <a:latin typeface="Calibri" panose="020F0502020204030204" pitchFamily="34" charset="0"/>
              </a:rPr>
              <a:t>adopt </a:t>
            </a:r>
            <a:r>
              <a:rPr lang="en-US" altLang="en-US" sz="2800" dirty="0">
                <a:latin typeface="Calibri" panose="020F0502020204030204" pitchFamily="34" charset="0"/>
              </a:rPr>
              <a:t>opt-out policy that permits a parent to object to </a:t>
            </a:r>
            <a:r>
              <a:rPr lang="en-US" altLang="en-US" sz="2800" dirty="0" smtClean="0">
                <a:latin typeface="Calibri" panose="020F0502020204030204" pitchFamily="34" charset="0"/>
              </a:rPr>
              <a:t>the disclosure </a:t>
            </a:r>
            <a:r>
              <a:rPr lang="en-US" altLang="en-US" sz="2800" dirty="0">
                <a:latin typeface="Calibri" panose="020F0502020204030204" pitchFamily="34" charset="0"/>
              </a:rPr>
              <a:t>of the child find personally identifiable </a:t>
            </a:r>
            <a:r>
              <a:rPr lang="en-US" altLang="en-US" sz="2800" dirty="0" smtClean="0">
                <a:latin typeface="Calibri" panose="020F0502020204030204" pitchFamily="34" charset="0"/>
              </a:rPr>
              <a:t>information (PII). </a:t>
            </a:r>
            <a:r>
              <a:rPr lang="en-US" altLang="en-US" sz="2400" dirty="0" smtClean="0">
                <a:latin typeface="Calibri" panose="020F0502020204030204" pitchFamily="34" charset="0"/>
              </a:rPr>
              <a:t>(§303.209(b</a:t>
            </a:r>
            <a:r>
              <a:rPr lang="en-US" altLang="en-US" sz="2400" dirty="0">
                <a:latin typeface="Calibri" panose="020F0502020204030204" pitchFamily="34" charset="0"/>
              </a:rPr>
              <a:t>)(2) &amp;</a:t>
            </a:r>
            <a:r>
              <a:rPr lang="en-US" altLang="en-US" sz="2400" dirty="0" smtClean="0"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</a:rPr>
              <a:t>303.401(e</a:t>
            </a:r>
            <a:r>
              <a:rPr lang="en-US" altLang="en-US" sz="2400" dirty="0" smtClean="0">
                <a:latin typeface="Calibri" panose="020F0502020204030204" pitchFamily="34" charset="0"/>
              </a:rPr>
              <a:t>))</a:t>
            </a:r>
          </a:p>
          <a:p>
            <a:pPr marL="0" indent="0">
              <a:buClr>
                <a:schemeClr val="accent1"/>
              </a:buClr>
              <a:buNone/>
            </a:pPr>
            <a:endParaRPr lang="en-US" altLang="en-US" sz="1500" dirty="0">
              <a:latin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altLang="en-US" sz="2800" dirty="0">
                <a:latin typeface="Calibri" panose="020F0502020204030204" pitchFamily="34" charset="0"/>
              </a:rPr>
              <a:t>O</a:t>
            </a:r>
            <a:r>
              <a:rPr lang="en-US" altLang="en-US" sz="2800" dirty="0" smtClean="0">
                <a:latin typeface="Calibri" panose="020F0502020204030204" pitchFamily="34" charset="0"/>
              </a:rPr>
              <a:t>pt-out </a:t>
            </a:r>
            <a:r>
              <a:rPr lang="en-US" altLang="en-US" sz="2800" dirty="0">
                <a:latin typeface="Calibri" panose="020F0502020204030204" pitchFamily="34" charset="0"/>
              </a:rPr>
              <a:t>policy includes notifying </a:t>
            </a:r>
            <a:r>
              <a:rPr lang="en-US" altLang="en-US" sz="2800" dirty="0" smtClean="0">
                <a:latin typeface="Calibri" panose="020F0502020204030204" pitchFamily="34" charset="0"/>
              </a:rPr>
              <a:t>parent </a:t>
            </a:r>
            <a:r>
              <a:rPr lang="en-US" altLang="en-US" sz="2800" dirty="0">
                <a:latin typeface="Calibri" panose="020F0502020204030204" pitchFamily="34" charset="0"/>
              </a:rPr>
              <a:t>of the limited disclosure of PII for child find purposes and allowing a specified period of time for the parent to object. </a:t>
            </a:r>
            <a:r>
              <a:rPr lang="en-US" altLang="en-US" sz="2400" dirty="0" smtClean="0">
                <a:latin typeface="Calibri" panose="020F0502020204030204" pitchFamily="34" charset="0"/>
              </a:rPr>
              <a:t>(§303.209(b</a:t>
            </a:r>
            <a:r>
              <a:rPr lang="en-US" altLang="en-US" sz="2400" dirty="0">
                <a:latin typeface="Calibri" panose="020F0502020204030204" pitchFamily="34" charset="0"/>
              </a:rPr>
              <a:t>)(2) and 303.401(e))</a:t>
            </a: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68D0E-8075-9746-99AF-58F28B56088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1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534400" cy="5334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en-US" b="1" dirty="0" smtClean="0">
                <a:effectLst/>
                <a:latin typeface="+mn-lt"/>
              </a:rPr>
              <a:t>Transition Notification and Potentially Eligible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876800"/>
          </a:xfrm>
        </p:spPr>
        <p:txBody>
          <a:bodyPr/>
          <a:lstStyle/>
          <a:p>
            <a:pPr lvl="1" eaLnBrk="1" hangingPunct="1">
              <a:buClr>
                <a:schemeClr val="accent1"/>
              </a:buClr>
              <a:defRPr/>
            </a:pPr>
            <a:r>
              <a:rPr lang="en-US" sz="2800" dirty="0" smtClean="0">
                <a:latin typeface="+mn-lt"/>
              </a:rPr>
              <a:t>Lead Agency defines potentially eligible policy. </a:t>
            </a:r>
          </a:p>
          <a:p>
            <a:pPr marL="457200" lvl="1" indent="0" eaLnBrk="1" hangingPunct="1">
              <a:buClr>
                <a:schemeClr val="accent1"/>
              </a:buClr>
              <a:buNone/>
              <a:defRPr/>
            </a:pPr>
            <a:endParaRPr lang="en-US" sz="1500" dirty="0" smtClean="0">
              <a:latin typeface="+mn-lt"/>
            </a:endParaRPr>
          </a:p>
          <a:p>
            <a:pPr lvl="1" eaLnBrk="1" hangingPunct="1">
              <a:buClr>
                <a:schemeClr val="accent1"/>
              </a:buClr>
              <a:defRPr/>
            </a:pPr>
            <a:r>
              <a:rPr lang="en-US" sz="2800" dirty="0" smtClean="0">
                <a:latin typeface="+mn-lt"/>
              </a:rPr>
              <a:t>In many states all children receiving Part C services are considered  potentially eligible. </a:t>
            </a:r>
          </a:p>
          <a:p>
            <a:pPr marL="457200" lvl="1" indent="0" eaLnBrk="1" hangingPunct="1">
              <a:buClr>
                <a:schemeClr val="accent1"/>
              </a:buClr>
              <a:buNone/>
              <a:defRPr/>
            </a:pPr>
            <a:endParaRPr lang="en-US" sz="1500" dirty="0" smtClean="0">
              <a:latin typeface="+mn-lt"/>
            </a:endParaRPr>
          </a:p>
          <a:p>
            <a:pPr lvl="1" eaLnBrk="1" hangingPunct="1">
              <a:buClr>
                <a:schemeClr val="accent1"/>
              </a:buClr>
              <a:defRPr/>
            </a:pPr>
            <a:r>
              <a:rPr lang="en-US" sz="2800" dirty="0" smtClean="0">
                <a:latin typeface="+mn-lt"/>
              </a:rPr>
              <a:t>	Characteristics of PE policies include</a:t>
            </a:r>
          </a:p>
          <a:p>
            <a:pPr lvl="3" eaLnBrk="1" hangingPunct="1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+mn-lt"/>
              </a:rPr>
              <a:t> eligible children with IFSPs</a:t>
            </a:r>
          </a:p>
          <a:p>
            <a:pPr lvl="3" eaLnBrk="1" hangingPunct="1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age of two</a:t>
            </a:r>
          </a:p>
          <a:p>
            <a:pPr lvl="3" eaLnBrk="1" hangingPunct="1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+mn-lt"/>
              </a:rPr>
              <a:t> Not attaining IFSP outcomes</a:t>
            </a:r>
          </a:p>
          <a:p>
            <a:pPr marL="1719263" lvl="3" indent="-347663" eaLnBrk="1" hangingPunct="1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+mn-lt"/>
              </a:rPr>
              <a:t>Served under established condition or  developmental delay categories</a:t>
            </a:r>
          </a:p>
          <a:p>
            <a:pPr marL="393700" lvl="1" indent="0" eaLnBrk="1" hangingPunct="1">
              <a:buClr>
                <a:schemeClr val="accent1"/>
              </a:buClr>
              <a:buFont typeface="Wingdings 2" pitchFamily="18" charset="2"/>
              <a:buNone/>
              <a:defRPr/>
            </a:pPr>
            <a:endParaRPr lang="en-US" sz="2800" dirty="0" smtClean="0"/>
          </a:p>
          <a:p>
            <a:pPr>
              <a:buFont typeface="Wingdings 2" pitchFamily="18" charset="2"/>
              <a:buNone/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7F97BB-554E-4A33-ACEC-E550CC885B7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763000" cy="685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 smtClean="0">
                <a:effectLst/>
                <a:latin typeface="+mn-lt"/>
              </a:rPr>
              <a:t> Transition Notification (Referral)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4876800"/>
          </a:xfrm>
        </p:spPr>
        <p:txBody>
          <a:bodyPr/>
          <a:lstStyle/>
          <a:p>
            <a:pPr marL="63500" indent="-63500">
              <a:buFont typeface="Wingdings 2" pitchFamily="18" charset="2"/>
              <a:buNone/>
              <a:defRPr/>
            </a:pPr>
            <a:r>
              <a:rPr lang="en-US" sz="2800" dirty="0" smtClean="0">
                <a:latin typeface="+mn-lt"/>
              </a:rPr>
              <a:t>Content of the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SEA</a:t>
            </a:r>
            <a:r>
              <a:rPr lang="en-US" sz="2800" dirty="0" smtClean="0">
                <a:solidFill>
                  <a:srgbClr val="0BD0D9"/>
                </a:solidFill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and LEA notification must include information to assist Part B child find responsibilities</a:t>
            </a:r>
          </a:p>
          <a:p>
            <a:pPr lvl="1">
              <a:buFont typeface="Wingdings 2" pitchFamily="18" charset="2"/>
              <a:buNone/>
              <a:defRPr/>
            </a:pPr>
            <a:r>
              <a:rPr lang="en-US" sz="2800" u="sng" dirty="0" smtClean="0">
                <a:latin typeface="+mn-lt"/>
              </a:rPr>
              <a:t>Must include: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+mn-lt"/>
              </a:rPr>
              <a:t>Child’s name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+mn-lt"/>
              </a:rPr>
              <a:t>Child’s date of birth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+mn-lt"/>
              </a:rPr>
              <a:t>Parent contact information</a:t>
            </a:r>
          </a:p>
          <a:p>
            <a:pPr lvl="1">
              <a:buClr>
                <a:schemeClr val="accent1"/>
              </a:buClr>
              <a:buFont typeface="Wingdings 2" pitchFamily="18" charset="2"/>
              <a:buNone/>
              <a:defRPr/>
            </a:pPr>
            <a:r>
              <a:rPr lang="en-US" sz="2800" u="sng" dirty="0" smtClean="0">
                <a:latin typeface="+mn-lt"/>
              </a:rPr>
              <a:t>May additionally include: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+mn-lt"/>
              </a:rPr>
              <a:t>Service Coordinator name </a:t>
            </a:r>
            <a:r>
              <a:rPr lang="en-US" sz="2800" dirty="0">
                <a:latin typeface="+mn-lt"/>
              </a:rPr>
              <a:t>&amp;</a:t>
            </a:r>
            <a:r>
              <a:rPr lang="en-US" sz="2800" dirty="0" smtClean="0">
                <a:latin typeface="+mn-lt"/>
              </a:rPr>
              <a:t> contact information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+mn-lt"/>
              </a:rPr>
              <a:t>Language(s) spoken by the child and family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A23BFD-2140-4FF3-85E5-F379183FCAB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7630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/>
                <a:latin typeface="+mn-lt"/>
              </a:rPr>
              <a:t>Previous Indicator Requirement for C8B</a:t>
            </a:r>
            <a:endParaRPr lang="en-US" sz="3600" b="1" dirty="0"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48768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latin typeface="+mn-lt"/>
              </a:rPr>
              <a:t>Sub-indicator </a:t>
            </a:r>
            <a:r>
              <a:rPr lang="en-US" sz="2800" b="1" dirty="0">
                <a:latin typeface="+mn-lt"/>
              </a:rPr>
              <a:t>(B) </a:t>
            </a:r>
            <a:r>
              <a:rPr lang="en-US" sz="2800" dirty="0">
                <a:latin typeface="+mn-lt"/>
              </a:rPr>
              <a:t>Notification to LEA, if child potentially eligible for Part B</a:t>
            </a:r>
            <a:r>
              <a:rPr lang="en-US" sz="2800" dirty="0" smtClean="0">
                <a:latin typeface="+mn-lt"/>
              </a:rPr>
              <a:t>:</a:t>
            </a:r>
            <a:endParaRPr lang="en-US" sz="28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+mn-lt"/>
              </a:rPr>
              <a:t>	Part </a:t>
            </a:r>
            <a:r>
              <a:rPr lang="en-US" sz="2800" dirty="0">
                <a:latin typeface="+mn-lt"/>
              </a:rPr>
              <a:t>C regulations specify that the Lead Agency </a:t>
            </a:r>
            <a:r>
              <a:rPr lang="en-US" sz="2800" dirty="0" smtClean="0">
                <a:latin typeface="+mn-lt"/>
              </a:rPr>
              <a:t>	will 	"</a:t>
            </a:r>
            <a:r>
              <a:rPr lang="en-US" sz="2800" dirty="0">
                <a:latin typeface="+mn-lt"/>
              </a:rPr>
              <a:t>Notify </a:t>
            </a:r>
            <a:r>
              <a:rPr lang="en-US" sz="2800" dirty="0" smtClean="0">
                <a:latin typeface="+mn-lt"/>
              </a:rPr>
              <a:t>the </a:t>
            </a:r>
            <a:r>
              <a:rPr lang="en-US" sz="2800" b="1" dirty="0">
                <a:latin typeface="+mn-lt"/>
              </a:rPr>
              <a:t>local </a:t>
            </a:r>
            <a:r>
              <a:rPr lang="en-US" sz="2800" b="1" dirty="0" smtClean="0">
                <a:latin typeface="+mn-lt"/>
              </a:rPr>
              <a:t>education agency </a:t>
            </a:r>
            <a:r>
              <a:rPr lang="en-US" sz="2800" dirty="0">
                <a:latin typeface="+mn-lt"/>
              </a:rPr>
              <a:t>for the </a:t>
            </a:r>
            <a:r>
              <a:rPr lang="en-US" sz="2800" dirty="0" smtClean="0">
                <a:latin typeface="+mn-lt"/>
              </a:rPr>
              <a:t>area </a:t>
            </a:r>
            <a:r>
              <a:rPr lang="en-US" sz="2800" dirty="0">
                <a:latin typeface="+mn-lt"/>
              </a:rPr>
              <a:t>in </a:t>
            </a:r>
            <a:r>
              <a:rPr lang="en-US" sz="2800" dirty="0" smtClean="0">
                <a:latin typeface="+mn-lt"/>
              </a:rPr>
              <a:t>	which the </a:t>
            </a:r>
            <a:r>
              <a:rPr lang="en-US" sz="2800" dirty="0">
                <a:latin typeface="+mn-lt"/>
              </a:rPr>
              <a:t>child </a:t>
            </a:r>
            <a:r>
              <a:rPr lang="en-US" sz="2800" dirty="0" smtClean="0">
                <a:latin typeface="+mn-lt"/>
              </a:rPr>
              <a:t>resides </a:t>
            </a:r>
            <a:r>
              <a:rPr lang="en-US" sz="2800" dirty="0">
                <a:latin typeface="+mn-lt"/>
              </a:rPr>
              <a:t>that the child will </a:t>
            </a:r>
            <a:r>
              <a:rPr lang="en-US" sz="2800" dirty="0" smtClean="0">
                <a:latin typeface="+mn-lt"/>
              </a:rPr>
              <a:t>shortly 	reach the age of eligibility for </a:t>
            </a:r>
            <a:r>
              <a:rPr lang="en-US" sz="2800" dirty="0">
                <a:latin typeface="+mn-lt"/>
              </a:rPr>
              <a:t>preschool </a:t>
            </a:r>
            <a:r>
              <a:rPr lang="en-US" sz="2800" dirty="0" smtClean="0">
                <a:latin typeface="+mn-lt"/>
              </a:rPr>
              <a:t>services 	under </a:t>
            </a:r>
            <a:r>
              <a:rPr lang="en-US" sz="2800" dirty="0">
                <a:latin typeface="+mn-lt"/>
              </a:rPr>
              <a:t>Part B"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68D0E-8075-9746-99AF-58F28B56088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81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7630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/>
                <a:latin typeface="+mn-lt"/>
              </a:rPr>
              <a:t>Procedural Changes for Part B</a:t>
            </a:r>
            <a:endParaRPr lang="en-US" sz="3600" b="1" dirty="0"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343400"/>
          </a:xfrm>
        </p:spPr>
        <p:txBody>
          <a:bodyPr/>
          <a:lstStyle/>
          <a:p>
            <a:pPr lvl="1" eaLnBrk="1" hangingPunct="1">
              <a:buClr>
                <a:schemeClr val="accent1"/>
              </a:buClr>
              <a:defRPr/>
            </a:pPr>
            <a:r>
              <a:rPr lang="en-US" sz="2800" dirty="0" smtClean="0">
                <a:latin typeface="+mn-lt"/>
              </a:rPr>
              <a:t>SEA has to have a mechanism in place to receive and use the Part C notification data</a:t>
            </a:r>
          </a:p>
          <a:p>
            <a:pPr lvl="1" eaLnBrk="1" hangingPunct="1">
              <a:buClr>
                <a:schemeClr val="accent1"/>
              </a:buClr>
              <a:defRPr/>
            </a:pPr>
            <a:endParaRPr lang="en-US" sz="1400" dirty="0" smtClean="0">
              <a:latin typeface="+mn-lt"/>
            </a:endParaRPr>
          </a:p>
          <a:p>
            <a:pPr lvl="1" eaLnBrk="1" hangingPunct="1">
              <a:buClr>
                <a:schemeClr val="accent1"/>
              </a:buClr>
              <a:defRPr/>
            </a:pPr>
            <a:r>
              <a:rPr lang="en-US" sz="2800" dirty="0">
                <a:latin typeface="+mn-lt"/>
              </a:rPr>
              <a:t>L</a:t>
            </a:r>
            <a:r>
              <a:rPr lang="en-US" sz="2800" dirty="0" smtClean="0">
                <a:latin typeface="+mn-lt"/>
              </a:rPr>
              <a:t>EA/LEAs need to have a way to use, share and coordinate these data</a:t>
            </a:r>
          </a:p>
          <a:p>
            <a:pPr marL="457200" lvl="1" indent="0" eaLnBrk="1" hangingPunct="1">
              <a:buClr>
                <a:schemeClr val="accent1"/>
              </a:buClr>
              <a:buNone/>
              <a:defRPr/>
            </a:pPr>
            <a:endParaRPr lang="en-US" sz="1400" dirty="0" smtClean="0">
              <a:latin typeface="+mn-lt"/>
            </a:endParaRPr>
          </a:p>
          <a:p>
            <a:pPr lvl="1" eaLnBrk="1" hangingPunct="1">
              <a:buClr>
                <a:schemeClr val="accent1"/>
              </a:buClr>
              <a:defRPr/>
            </a:pPr>
            <a:r>
              <a:rPr lang="en-US" sz="2800" dirty="0" smtClean="0">
                <a:latin typeface="+mn-lt"/>
              </a:rPr>
              <a:t>SEA/LEAs need to understand potentially eligible and opt-out requirements/policies</a:t>
            </a:r>
          </a:p>
          <a:p>
            <a:pPr lvl="1" eaLnBrk="1" hangingPunct="1">
              <a:buClr>
                <a:schemeClr val="accent1"/>
              </a:buClr>
              <a:defRPr/>
            </a:pPr>
            <a:endParaRPr lang="en-US" sz="1400" dirty="0" smtClean="0">
              <a:latin typeface="+mn-lt"/>
            </a:endParaRPr>
          </a:p>
          <a:p>
            <a:pPr lvl="1" eaLnBrk="1" hangingPunct="1">
              <a:buClr>
                <a:schemeClr val="accent1"/>
              </a:buClr>
              <a:defRPr/>
            </a:pPr>
            <a:r>
              <a:rPr lang="en-US" sz="2800" dirty="0" smtClean="0">
                <a:latin typeface="+mn-lt"/>
              </a:rPr>
              <a:t>School </a:t>
            </a:r>
            <a:r>
              <a:rPr lang="en-US" sz="2800" dirty="0">
                <a:latin typeface="+mn-lt"/>
              </a:rPr>
              <a:t>districts (LEAs) </a:t>
            </a:r>
            <a:r>
              <a:rPr lang="en-US" sz="2800" dirty="0" smtClean="0">
                <a:latin typeface="+mn-lt"/>
              </a:rPr>
              <a:t>were </a:t>
            </a:r>
            <a:r>
              <a:rPr lang="en-US" sz="2800" dirty="0">
                <a:latin typeface="+mn-lt"/>
              </a:rPr>
              <a:t>responsible for establishing policies and procedures for acting upon referral.</a:t>
            </a:r>
          </a:p>
          <a:p>
            <a:pPr marL="457200" lvl="1" indent="0" eaLnBrk="1" hangingPunct="1">
              <a:buClr>
                <a:schemeClr val="accent1"/>
              </a:buClr>
              <a:buNone/>
              <a:defRPr/>
            </a:pPr>
            <a:r>
              <a:rPr lang="en-US" sz="2800" dirty="0">
                <a:latin typeface="+mn-lt"/>
              </a:rPr>
              <a:t>	</a:t>
            </a:r>
          </a:p>
          <a:p>
            <a:pPr>
              <a:buClr>
                <a:schemeClr val="accent1"/>
              </a:buClr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68D0E-8075-9746-99AF-58F28B56088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6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effectLst/>
                <a:latin typeface="+mn-lt"/>
              </a:rPr>
              <a:t>Part C Revised Regulations and APR Requirements</a:t>
            </a:r>
            <a:endParaRPr lang="en-US" b="1" dirty="0"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+mn-lt"/>
              </a:rPr>
              <a:t>New APR Monitoring Priority</a:t>
            </a:r>
            <a:r>
              <a:rPr lang="en-US" sz="2400" dirty="0" smtClean="0">
                <a:latin typeface="+mn-lt"/>
              </a:rPr>
              <a:t>: Notified </a:t>
            </a:r>
            <a:r>
              <a:rPr lang="en-US" sz="2400" dirty="0">
                <a:latin typeface="+mn-lt"/>
              </a:rPr>
              <a:t>(consistent with any opt-out policy adopted by the State) the </a:t>
            </a:r>
            <a:r>
              <a:rPr lang="en-US" sz="2400" b="1" dirty="0">
                <a:latin typeface="+mn-lt"/>
              </a:rPr>
              <a:t>SEA and the LEA </a:t>
            </a:r>
            <a:r>
              <a:rPr lang="en-US" sz="2400" dirty="0">
                <a:latin typeface="+mn-lt"/>
              </a:rPr>
              <a:t>where the toddler resides </a:t>
            </a:r>
            <a:r>
              <a:rPr lang="en-US" sz="2400" b="1" dirty="0">
                <a:latin typeface="+mn-lt"/>
              </a:rPr>
              <a:t>at least 90 days </a:t>
            </a:r>
            <a:r>
              <a:rPr lang="en-US" sz="2400" dirty="0">
                <a:latin typeface="+mn-lt"/>
              </a:rPr>
              <a:t>prior to the toddler’s third birthday for toddlers </a:t>
            </a:r>
            <a:r>
              <a:rPr lang="en-US" sz="2400" b="1" dirty="0">
                <a:latin typeface="+mn-lt"/>
              </a:rPr>
              <a:t>potentially eligible </a:t>
            </a:r>
            <a:r>
              <a:rPr lang="en-US" sz="2400" dirty="0">
                <a:latin typeface="+mn-lt"/>
              </a:rPr>
              <a:t>for Part B preschool services; 	</a:t>
            </a:r>
            <a:endParaRPr lang="en-US" sz="2400" dirty="0" smtClean="0">
              <a:latin typeface="+mn-lt"/>
            </a:endParaRPr>
          </a:p>
          <a:p>
            <a:pPr marL="0" indent="0">
              <a:buNone/>
            </a:pPr>
            <a:endParaRPr lang="en-US" sz="2400" dirty="0" smtClean="0">
              <a:latin typeface="+mn-lt"/>
            </a:endParaRPr>
          </a:p>
          <a:p>
            <a:pPr marL="0" indent="0">
              <a:buNone/>
            </a:pPr>
            <a:r>
              <a:rPr lang="en-US" sz="2400" b="1" dirty="0" smtClean="0">
                <a:latin typeface="+mn-lt"/>
              </a:rPr>
              <a:t>New Measurement:</a:t>
            </a:r>
          </a:p>
          <a:p>
            <a:pPr marL="0" indent="0">
              <a:buNone/>
            </a:pPr>
            <a:r>
              <a:rPr lang="en-US" sz="2400" dirty="0" smtClean="0">
                <a:latin typeface="+mn-lt"/>
              </a:rPr>
              <a:t>Percent </a:t>
            </a:r>
            <a:r>
              <a:rPr lang="en-US" sz="2400" dirty="0">
                <a:latin typeface="+mn-lt"/>
              </a:rPr>
              <a:t>= [(# of toddlers with disabilities exiting Part C where notification (consistent with any opt-out policy adopted by the State) to the SEA and LEA occurred at least 90 days prior to their third birthday for toddlers potentially eligible for Part B preschool services) divided by the (# of toddlers with disabilities exiting Part C who were potentially eligible for Part B)] times 100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	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68D0E-8075-9746-99AF-58F28B56088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526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eveloping &amp;#x0D;&amp;#x0A;High-Quality, &amp;#x0D;&amp;#x0A;Functional &amp;#x0D;&amp;#x0A;IFSP Outcomes &amp;#x0D;&amp;#x0A;and IEP Goals&amp;quot;&quot;/&gt;&lt;property id=&quot;20307&quot; value=&quot;466&quot;/&gt;&lt;/object&gt;&lt;object type=&quot;3&quot; unique_id=&quot;10005&quot;&gt;&lt;property id=&quot;20148&quot; value=&quot;5&quot;/&gt;&lt;property id=&quot;20300&quot; value=&quot;Slide 3 - &amp;quot;Session Purpose&amp;quot;&quot;/&gt;&lt;property id=&quot;20307&quot; value=&quot;467&quot;/&gt;&lt;/object&gt;&lt;object type=&quot;3&quot; unique_id=&quot;10006&quot;&gt;&lt;property id=&quot;20148&quot; value=&quot;5&quot;/&gt;&lt;property id=&quot;20300&quot; value=&quot;Slide 4 - &amp;quot;Session Outline&amp;quot;&quot;/&gt;&lt;property id=&quot;20307&quot; value=&quot;303&quot;/&gt;&lt;/object&gt;&lt;object type=&quot;3&quot; unique_id=&quot;10021&quot;&gt;&lt;property id=&quot;20148&quot; value=&quot;5&quot;/&gt;&lt;property id=&quot;20300&quot; value=&quot;Slide 48 - &amp;quot;Linking Information Gathering &amp;#x0D;&amp;#x0A;to IFSP Outcomes / IEP Goals&amp;quot;&quot;/&gt;&lt;property id=&quot;20307&quot; value=&quot;371&quot;/&gt;&lt;/object&gt;&lt;object type=&quot;3&quot; unique_id=&quot;10022&quot;&gt;&lt;property id=&quot;20148&quot; value=&quot;5&quot;/&gt;&lt;property id=&quot;20300&quot; value=&quot;Slide 49 - &amp;quot;Key Steps: IFSP/IEP Process &amp;quot;&quot;/&gt;&lt;property id=&quot;20307&quot; value=&quot;333&quot;/&gt;&lt;/object&gt;&lt;object type=&quot;3&quot; unique_id=&quot;10023&quot;&gt;&lt;property id=&quot;20148&quot; value=&quot;5&quot;/&gt;&lt;property id=&quot;20300&quot; value=&quot;Slide 50 - &amp;quot;Using Information              &amp;#x0D;&amp;#x0A;       within the IFSP/IEP Process&amp;quot;&quot;/&gt;&lt;property id=&quot;20307&quot; value=&quot;436&quot;/&gt;&lt;/object&gt;&lt;object type=&quot;3&quot; unique_id=&quot;10024&quot;&gt;&lt;property id=&quot;20148&quot; value=&quot;5&quot;/&gt;&lt;property id=&quot;20300&quot; value=&quot;Slide 54 - &amp;quot;Video&amp;#x0D;&amp;#x0A;“Nolan”&amp;quot;&quot;/&gt;&lt;property id=&quot;20307&quot; value=&quot;416&quot;/&gt;&lt;/object&gt;&lt;object type=&quot;3&quot; unique_id=&quot;11040&quot;&gt;&lt;property id=&quot;20148&quot; value=&quot;5&quot;/&gt;&lt;property id=&quot;20300&quot; value=&quot;Slide 18 - &amp;quot;Goals of Early Intervention and Early Childhood Special Education&amp;quot;&quot;/&gt;&lt;property id=&quot;20307&quot; value=&quot;507&quot;/&gt;&lt;/object&gt;&lt;object type=&quot;3&quot; unique_id=&quot;11042&quot;&gt;&lt;property id=&quot;20148&quot; value=&quot;5&quot;/&gt;&lt;property id=&quot;20300&quot; value=&quot;Slide 21 - &amp;quot;3 Global Child Outcomes &amp;quot;&quot;/&gt;&lt;property id=&quot;20307&quot; value=&quot;509&quot;/&gt;&lt;/object&gt;&lt;object type=&quot;3&quot; unique_id=&quot;11043&quot;&gt;&lt;property id=&quot;20148&quot; value=&quot;5&quot;/&gt;&lt;property id=&quot;20300&quot; value=&quot;Slide 26 - &amp;quot; Family Outcomes&amp;quot;&quot;/&gt;&lt;property id=&quot;20307&quot; value=&quot;508&quot;/&gt;&lt;/object&gt;&lt;object type=&quot;3&quot; unique_id=&quot;11044&quot;&gt;&lt;property id=&quot;20148&quot; value=&quot;5&quot;/&gt;&lt;property id=&quot;20300&quot; value=&quot;Slide 27 - &amp;quot;Integrating Outcome Measurement&amp;#x0D;&amp;#x0A;into IFSP/IEP Process&amp;quot;&quot;/&gt;&lt;property id=&quot;20307&quot; value=&quot;514&quot;/&gt;&lt;/object&gt;&lt;object type=&quot;3&quot; unique_id=&quot;11045&quot;&gt;&lt;property id=&quot;20148&quot; value=&quot;5&quot;/&gt;&lt;property id=&quot;20300&quot; value=&quot;Slide 28 - &amp;quot;Making the Connection:&amp;#x0D;&amp;#x0A;Using Functional Assessment&amp;quot;&quot;/&gt;&lt;property id=&quot;20307&quot; value=&quot;513&quot;/&gt;&lt;/object&gt;&lt;object type=&quot;3&quot; unique_id=&quot;11046&quot;&gt;&lt;property id=&quot;20148&quot; value=&quot;5&quot;/&gt;&lt;property id=&quot;20300&quot; value=&quot;Slide 29 - &amp;quot;The Right People, the Right Situation,&amp;#x0D;&amp;#x0A;the Right Time&amp;quot;&quot;/&gt;&lt;property id=&quot;20307&quot; value=&quot;515&quot;/&gt;&lt;/object&gt;&lt;object type=&quot;3&quot; unique_id=&quot;11295&quot;&gt;&lt;property id=&quot;20148&quot; value=&quot;5&quot;/&gt;&lt;property id=&quot;20300&quot; value=&quot;Slide 51 - &amp;quot;Integrating Outcomes Measurement&amp;#x0D;&amp;#x0A;into IFSP/IEP Process&amp;quot;&quot;/&gt;&lt;property id=&quot;20307&quot; value=&quot;516&quot;/&gt;&lt;/object&gt;&lt;object type=&quot;3&quot; unique_id=&quot;11296&quot;&gt;&lt;property id=&quot;20148&quot; value=&quot;5&quot;/&gt;&lt;property id=&quot;20300&quot; value=&quot;Slide 52 - &amp;quot;Additional Benefits&amp;#x0D;&amp;#x0A;of an Integrated Process&amp;quot;&quot;/&gt;&lt;property id=&quot;20307&quot; value=&quot;517&quot;/&gt;&lt;/object&gt;&lt;object type=&quot;3&quot; unique_id=&quot;11297&quot;&gt;&lt;property id=&quot;20148&quot; value=&quot;5&quot;/&gt;&lt;property id=&quot;20300&quot; value=&quot;Slide 20 - &amp;quot;Goal of Preschool Special Education&amp;quot;&quot;/&gt;&lt;property id=&quot;20307&quot; value=&quot;518&quot;/&gt;&lt;/object&gt;&lt;object type=&quot;3&quot; unique_id=&quot;11636&quot;&gt;&lt;property id=&quot;20148&quot; value=&quot;5&quot;/&gt;&lt;property id=&quot;20300&quot; value=&quot;Slide 2 - &amp;quot;Authors&amp;quot;&quot;/&gt;&lt;property id=&quot;20307&quot; value=&quot;523&quot;/&gt;&lt;/object&gt;&lt;object type=&quot;3&quot; unique_id=&quot;13203&quot;&gt;&lt;property id=&quot;20148&quot; value=&quot;5&quot;/&gt;&lt;property id=&quot;20300&quot; value=&quot;Slide 5 - &amp;quot;SECTION 1&amp;#x0D;&amp;#x0A;___________________________________________________________&amp;#x0D;&amp;#x0A;&amp;#x0D;&amp;#x0A;Setting the Context&amp;quot;&quot;/&gt;&lt;property id=&quot;20307&quot; value=&quot;528&quot;/&gt;&lt;/object&gt;&lt;object type=&quot;3&quot; unique_id=&quot;13204&quot;&gt;&lt;property id=&quot;20148&quot; value=&quot;5&quot;/&gt;&lt;property id=&quot;20300&quot; value=&quot;Slide 6 - &amp;quot;How Children Learn&amp;quot;&quot;/&gt;&lt;property id=&quot;20307&quot; value=&quot;529&quot;/&gt;&lt;/object&gt;&lt;object type=&quot;3&quot; unique_id=&quot;13205&quot;&gt;&lt;property id=&quot;20148&quot; value=&quot;5&quot;/&gt;&lt;property id=&quot;20300&quot; value=&quot;Slide 7 - &amp;quot;Context for Learning: &amp;#x0D;&amp;#x0A;Child Interest and Competence &amp;quot;&quot;/&gt;&lt;property id=&quot;20307&quot; value=&quot;530&quot;/&gt;&lt;/object&gt;&lt;object type=&quot;3&quot; unique_id=&quot;13206&quot;&gt;&lt;property id=&quot;20148&quot; value=&quot;5&quot;/&gt;&lt;property id=&quot;20300&quot; value=&quot;Slide 8 - &amp;quot;Interest-based Learning&amp;quot;&quot;/&gt;&lt;property id=&quot;20307&quot; value=&quot;531&quot;/&gt;&lt;/object&gt;&lt;object type=&quot;3&quot; unique_id=&quot;13208&quot;&gt;&lt;property id=&quot;20148&quot; value=&quot;5&quot;/&gt;&lt;property id=&quot;20300&quot; value=&quot;Slide 13 - &amp;quot;Mastery  &amp;quot;&quot;/&gt;&lt;property id=&quot;20307&quot; value=&quot;533&quot;/&gt;&lt;/object&gt;&lt;object type=&quot;3&quot; unique_id=&quot;13209&quot;&gt;&lt;property id=&quot;20148&quot; value=&quot;5&quot;/&gt;&lt;property id=&quot;20300&quot; value=&quot;Slide 12 - &amp;quot;Children Learn through&amp;#x0D;&amp;#x0A;Incredible Amounts of Practice!&amp;quot;&quot;/&gt;&lt;property id=&quot;20307&quot; value=&quot;534&quot;/&gt;&lt;/object&gt;&lt;object type=&quot;3&quot; unique_id=&quot;13211&quot;&gt;&lt;property id=&quot;20148&quot; value=&quot;5&quot;/&gt;&lt;property id=&quot;20300&quot; value=&quot;Slide 11 - &amp;quot;Practice for Children with Disabilities&amp;quot;&quot;/&gt;&lt;property id=&quot;20307&quot; value=&quot;536&quot;/&gt;&lt;/object&gt;&lt;object type=&quot;3&quot; unique_id=&quot;13303&quot;&gt;&lt;property id=&quot;20148&quot; value=&quot;5&quot;/&gt;&lt;property id=&quot;20300&quot; value=&quot;Slide 31 - &amp;quot;What is Functional Assessment?&amp;quot;&quot;/&gt;&lt;property id=&quot;20307&quot; value=&quot;538&quot;/&gt;&lt;/object&gt;&lt;object type=&quot;3&quot; unique_id=&quot;13304&quot;&gt;&lt;property id=&quot;20148&quot; value=&quot;5&quot;/&gt;&lt;property id=&quot;20300&quot; value=&quot;Slide 32 - &amp;quot;Functional Assessment is…&amp;quot;&quot;/&gt;&lt;property id=&quot;20307&quot; value=&quot;539&quot;/&gt;&lt;/object&gt;&lt;object type=&quot;3&quot; unique_id=&quot;13306&quot;&gt;&lt;property id=&quot;20148&quot; value=&quot;5&quot;/&gt;&lt;property id=&quot;20300&quot; value=&quot;Slide 34 - &amp;quot;Functional Assessment is Authentic&amp;quot;&quot;/&gt;&lt;property id=&quot;20307&quot; value=&quot;541&quot;/&gt;&lt;/object&gt;&lt;object type=&quot;3&quot; unique_id=&quot;13307&quot;&gt;&lt;property id=&quot;20148&quot; value=&quot;5&quot;/&gt;&lt;property id=&quot;20300&quot; value=&quot;Slide 35 - &amp;quot;Conventional Assessment&amp;quot;&quot;/&gt;&lt;property id=&quot;20307&quot; value=&quot;542&quot;/&gt;&lt;/object&gt;&lt;object type=&quot;3&quot; unique_id=&quot;13308&quot;&gt;&lt;property id=&quot;20148&quot; value=&quot;5&quot;/&gt;&lt;property id=&quot;20300&quot; value=&quot;Slide 37 - &amp;quot;Why is Functional Fundamental? &amp;quot;&quot;/&gt;&lt;property id=&quot;20307&quot; value=&quot;543&quot;/&gt;&lt;/object&gt;&lt;object type=&quot;3&quot; unique_id=&quot;13309&quot;&gt;&lt;property id=&quot;20148&quot; value=&quot;5&quot;/&gt;&lt;property id=&quot;20300&quot; value=&quot;Slide 38 - &amp;quot;Who Does Functional Assessment?&amp;quot;&quot;/&gt;&lt;property id=&quot;20307&quot; value=&quot;544&quot;/&gt;&lt;/object&gt;&lt;object type=&quot;3&quot; unique_id=&quot;13310&quot;&gt;&lt;property id=&quot;20148&quot; value=&quot;5&quot;/&gt;&lt;property id=&quot;20300&quot; value=&quot;Slide 39 - &amp;quot;When is Functional Assessment Done?&amp;quot;&quot;/&gt;&lt;property id=&quot;20307&quot; value=&quot;545&quot;/&gt;&lt;/object&gt;&lt;object type=&quot;3&quot; unique_id=&quot;13311&quot;&gt;&lt;property id=&quot;20148&quot; value=&quot;5&quot;/&gt;&lt;property id=&quot;20300&quot; value=&quot;Slide 40 - &amp;quot;How is Functional Assessment Done?&amp;quot;&quot;/&gt;&lt;property id=&quot;20307&quot; value=&quot;546&quot;/&gt;&lt;/object&gt;&lt;object type=&quot;3&quot; unique_id=&quot;13312&quot;&gt;&lt;property id=&quot;20148&quot; value=&quot;5&quot;/&gt;&lt;property id=&quot;20300&quot; value=&quot;Slide 41 - &amp;quot;Involving Families…&amp;quot;&quot;/&gt;&lt;property id=&quot;20307&quot; value=&quot;547&quot;/&gt;&lt;/object&gt;&lt;object type=&quot;3&quot; unique_id=&quot;13313&quot;&gt;&lt;property id=&quot;20148&quot; value=&quot;5&quot;/&gt;&lt;property id=&quot;20300&quot; value=&quot;Slide 42 - &amp;quot;Questions Related to &amp;#x0D;&amp;#x0A;Everyday Activities and Routines&amp;quot;&quot;/&gt;&lt;property id=&quot;20307&quot; value=&quot;548&quot;/&gt;&lt;/object&gt;&lt;object type=&quot;3&quot; unique_id=&quot;13314&quot;&gt;&lt;property id=&quot;20148&quot; value=&quot;5&quot;/&gt;&lt;property id=&quot;20300&quot; value=&quot;Slide 43 - &amp;quot;Questions Related to &amp;#x0D;&amp;#x0A;Everyday Activities and Routines&amp;#x0D;&amp;#x0A;&amp;quot;&quot;/&gt;&lt;property id=&quot;20307&quot; value=&quot;549&quot;/&gt;&lt;/object&gt;&lt;object type=&quot;3&quot; unique_id=&quot;13316&quot;&gt;&lt;property id=&quot;20148&quot; value=&quot;5&quot;/&gt;&lt;property id=&quot;20300&quot; value=&quot;Slide 45 - &amp;quot;Where is Functional Assessment Done?&amp;quot;&quot;/&gt;&lt;property id=&quot;20307&quot; value=&quot;551&quot;/&gt;&lt;/object&gt;&lt;object type=&quot;3&quot; unique_id=&quot;13317&quot;&gt;&lt;property id=&quot;20148&quot; value=&quot;5&quot;/&gt;&lt;property id=&quot;20300&quot; value=&quot;Slide 46 - &amp;quot;Table Talk Activity&amp;#x0D;&amp;#x0A;Authentic Assessment&amp;quot;&quot;/&gt;&lt;property id=&quot;20307&quot; value=&quot;552&quot;/&gt;&lt;/object&gt;&lt;object type=&quot;3&quot; unique_id=&quot;13319&quot;&gt;&lt;property id=&quot;20148&quot; value=&quot;5&quot;/&gt;&lt;property id=&quot;20300&quot; value=&quot;Slide 57 - &amp;quot;Using Information to Develop Outcomes/Goals&amp;quot;&quot;/&gt;&lt;property id=&quot;20307&quot; value=&quot;554&quot;/&gt;&lt;/object&gt;&lt;object type=&quot;3&quot; unique_id=&quot;13321&quot;&gt;&lt;property id=&quot;20148&quot; value=&quot;5&quot;/&gt;&lt;property id=&quot;20300&quot; value=&quot;Slide 58 - &amp;quot;Relationship of Outcomes/Goals&amp;#x0D;&amp;#x0A;to Placement and Services &amp;quot;&quot;/&gt;&lt;property id=&quot;20307&quot; value=&quot;556&quot;/&gt;&lt;/object&gt;&lt;object type=&quot;3&quot; unique_id=&quot;13322&quot;&gt;&lt;property id=&quot;20148&quot; value=&quot;5&quot;/&gt;&lt;property id=&quot;20300&quot; value=&quot;Slide 59 - &amp;quot;Requirements for IFSP Outcomes&amp;quot;&quot;/&gt;&lt;property id=&quot;20307&quot; value=&quot;557&quot;/&gt;&lt;/object&gt;&lt;object type=&quot;3&quot; unique_id=&quot;13323&quot;&gt;&lt;property id=&quot;20148&quot; value=&quot;5&quot;/&gt;&lt;property id=&quot;20300&quot; value=&quot;Slide 60 - &amp;quot;IFSP Outcomes&amp;quot;&quot;/&gt;&lt;property id=&quot;20307&quot; value=&quot;558&quot;/&gt;&lt;/object&gt;&lt;object type=&quot;3&quot; unique_id=&quot;13324&quot;&gt;&lt;property id=&quot;20148&quot; value=&quot;5&quot;/&gt;&lt;property id=&quot;20300&quot; value=&quot;Slide 63 - &amp;quot;Developing  IFSP Outcome Statements&amp;quot;&quot;/&gt;&lt;property id=&quot;20307&quot; value=&quot;559&quot;/&gt;&lt;/object&gt;&lt;object type=&quot;3&quot; unique_id=&quot;13325&quot;&gt;&lt;property id=&quot;20148&quot; value=&quot;5&quot;/&gt;&lt;property id=&quot;20300&quot; value=&quot;Slide 65 - &amp;quot;Developing Criteria, &amp;#x0D;&amp;#x0A;Procedures and Timelines&amp;quot;&quot;/&gt;&lt;property id=&quot;20307&quot; value=&quot;560&quot;/&gt;&lt;/object&gt;&lt;object type=&quot;3&quot; unique_id=&quot;13326&quot;&gt;&lt;property id=&quot;20148&quot; value=&quot;5&quot;/&gt;&lt;property id=&quot;20300&quot; value=&quot;Slide 67 - &amp;quot;High Quality, Functional&amp;#x0D;&amp;#x0A;IFSP Outcomes&amp;quot;&quot;/&gt;&lt;property id=&quot;20307&quot; value=&quot;561&quot;/&gt;&lt;/object&gt;&lt;object type=&quot;3&quot; unique_id=&quot;13327&quot;&gt;&lt;property id=&quot;20148&quot; value=&quot;5&quot;/&gt;&lt;property id=&quot;20300&quot; value=&quot;Slide 66 - &amp;quot;High-Quality, Functional &amp;#x0D;&amp;#x0A;IFSP Outcomes&amp;quot;&quot;/&gt;&lt;property id=&quot;20307&quot; value=&quot;562&quot;/&gt;&lt;/object&gt;&lt;object type=&quot;3&quot; unique_id=&quot;13328&quot;&gt;&lt;property id=&quot;20148&quot; value=&quot;5&quot;/&gt;&lt;property id=&quot;20300&quot; value=&quot;Slide 68 - &amp;quot;Developing Child Outcomes&amp;quot;&quot;/&gt;&lt;property id=&quot;20307&quot; value=&quot;563&quot;/&gt;&lt;/object&gt;&lt;object type=&quot;3&quot; unique_id=&quot;13329&quot;&gt;&lt;property id=&quot;20148&quot; value=&quot;5&quot;/&gt;&lt;property id=&quot;20300&quot; value=&quot;Slide 69 - &amp;quot;Child Outcome:  Example&amp;quot;&quot;/&gt;&lt;property id=&quot;20307&quot; value=&quot;564&quot;/&gt;&lt;/object&gt;&lt;object type=&quot;3&quot; unique_id=&quot;13330&quot;&gt;&lt;property id=&quot;20148&quot; value=&quot;5&quot;/&gt;&lt;property id=&quot;20300&quot; value=&quot;Slide 70 - &amp;quot;Developing Family Outcomes&amp;quot;&quot;/&gt;&lt;property id=&quot;20307&quot; value=&quot;565&quot;/&gt;&lt;/object&gt;&lt;object type=&quot;3&quot; unique_id=&quot;13512&quot;&gt;&lt;property id=&quot;20148&quot; value=&quot;5&quot;/&gt;&lt;property id=&quot;20300&quot; value=&quot;Slide 72 - &amp;quot;The IEP:  IDEA Requirements&amp;#x0D;&amp;#x0A;&amp;quot;&quot;/&gt;&lt;property id=&quot;20307&quot; value=&quot;567&quot;/&gt;&lt;/object&gt;&lt;object type=&quot;3&quot; unique_id=&quot;13516&quot;&gt;&lt;property id=&quot;20148&quot; value=&quot;5&quot;/&gt;&lt;property id=&quot;20300&quot; value=&quot;Slide 79 - &amp;quot;IEP Goals&amp;quot;&quot;/&gt;&lt;property id=&quot;20307&quot; value=&quot;571&quot;/&gt;&lt;/object&gt;&lt;object type=&quot;3&quot; unique_id=&quot;13517&quot;&gt;&lt;property id=&quot;20148&quot; value=&quot;5&quot;/&gt;&lt;property id=&quot;20300&quot; value=&quot;Slide 80 - &amp;quot;High-Quality, Functional IEP Goals&amp;quot;&quot;/&gt;&lt;property id=&quot;20307&quot; value=&quot;572&quot;/&gt;&lt;/object&gt;&lt;object type=&quot;3&quot; unique_id=&quot;13518&quot;&gt;&lt;property id=&quot;20148&quot; value=&quot;5&quot;/&gt;&lt;property id=&quot;20300&quot; value=&quot;Slide 82 - &amp;quot;Developing IEP Goals&amp;quot;&quot;/&gt;&lt;property id=&quot;20307&quot; value=&quot;573&quot;/&gt;&lt;/object&gt;&lt;object type=&quot;3&quot; unique_id=&quot;13523&quot;&gt;&lt;property id=&quot;20148&quot; value=&quot;5&quot;/&gt;&lt;property id=&quot;20300&quot; value=&quot;Slide 85 - &amp;quot;Rating&amp;#x0D;&amp;#x0A;IFSP Outcomes&amp;#x0D;&amp;#x0A;and IEP Goals&amp;quot;&quot;/&gt;&lt;property id=&quot;20307&quot; value=&quot;578&quot;/&gt;&lt;/object&gt;&lt;object type=&quot;3&quot; unique_id=&quot;13528&quot;&gt;&lt;property id=&quot;20148&quot; value=&quot;5&quot;/&gt;&lt;property id=&quot;20300&quot; value=&quot;Slide 103 - &amp;quot;Application&amp;#x0D;&amp;#x0A;Kim’s Story&amp;quot;&quot;/&gt;&lt;property id=&quot;20307&quot; value=&quot;583&quot;/&gt;&lt;/object&gt;&lt;object type=&quot;3&quot; unique_id=&quot;13530&quot;&gt;&lt;property id=&quot;20148&quot; value=&quot;5&quot;/&gt;&lt;property id=&quot;20300&quot; value=&quot;Slide 104 - &amp;quot;Questions?&amp;quot;&quot;/&gt;&lt;property id=&quot;20307&quot; value=&quot;585&quot;/&gt;&lt;/object&gt;&lt;object type=&quot;3&quot; unique_id=&quot;13531&quot;&gt;&lt;property id=&quot;20148&quot; value=&quot;5&quot;/&gt;&lt;property id=&quot;20300&quot; value=&quot;Slide 105 - &amp;quot;Contact Information&amp;quot;&quot;/&gt;&lt;property id=&quot;20307&quot; value=&quot;586&quot;/&gt;&lt;/object&gt;&lt;object type=&quot;3&quot; unique_id=&quot;13772&quot;&gt;&lt;property id=&quot;20148&quot; value=&quot;5&quot;/&gt;&lt;property id=&quot;20300&quot; value=&quot;Slide 91 - &amp;quot;Enhancing Recognition &amp;#x0D;&amp;#x0A;of High-Quality, Functional IFSP Outcomes and IEP Goals&amp;quot;&quot;/&gt;&lt;property id=&quot;20307&quot; value=&quot;587&quot;/&gt;&lt;/object&gt;&lt;object type=&quot;3&quot; unique_id=&quot;14421&quot;&gt;&lt;property id=&quot;20148&quot; value=&quot;5&quot;/&gt;&lt;property id=&quot;20300&quot; value=&quot;Slide 14 - &amp;quot; Keys to Development&amp;quot;&quot;/&gt;&lt;property id=&quot;20307&quot; value=&quot;588&quot;/&gt;&lt;/object&gt;&lt;object type=&quot;3&quot; unique_id=&quot;14422&quot;&gt;&lt;property id=&quot;20148&quot; value=&quot;5&quot;/&gt;&lt;property id=&quot;20300&quot; value=&quot;Slide 15 - &amp;quot;Services Focus on Successful Participation&amp;quot;&quot;/&gt;&lt;property id=&quot;20307&quot; value=&quot;589&quot;/&gt;&lt;/object&gt;&lt;object type=&quot;3&quot; unique_id=&quot;14423&quot;&gt;&lt;property id=&quot;20148&quot; value=&quot;5&quot;/&gt;&lt;property id=&quot;20300&quot; value=&quot;Slide 16 - &amp;quot;Parents and Caregivers Influence Learning&amp;quot;&quot;/&gt;&lt;property id=&quot;20307&quot; value=&quot;590&quot;/&gt;&lt;/object&gt;&lt;object type=&quot;3&quot; unique_id=&quot;14424&quot;&gt;&lt;property id=&quot;20148&quot; value=&quot;5&quot;/&gt;&lt;property id=&quot;20300&quot; value=&quot;Slide 17 - &amp;quot; Supporting Parents and Caregivers&amp;quot;&quot;/&gt;&lt;property id=&quot;20307&quot; value=&quot;591&quot;/&gt;&lt;/object&gt;&lt;object type=&quot;3&quot; unique_id=&quot;14425&quot;&gt;&lt;property id=&quot;20148&quot; value=&quot;5&quot;/&gt;&lt;property id=&quot;20300&quot; value=&quot;Slide 92 - &amp;quot;Resources on IFSPs and IEPs&amp;quot;&quot;/&gt;&lt;property id=&quot;20307&quot; value=&quot;592&quot;/&gt;&lt;/object&gt;&lt;object type=&quot;3&quot; unique_id=&quot;14426&quot;&gt;&lt;property id=&quot;20148&quot; value=&quot;5&quot;/&gt;&lt;property id=&quot;20300&quot; value=&quot;Slide 95 - &amp;quot;Developing Strategies&amp;#x0D;&amp;#x0A;to Meet IFSP Outcomes&amp;quot;&quot;/&gt;&lt;property id=&quot;20307&quot; value=&quot;593&quot;/&gt;&lt;/object&gt;&lt;object type=&quot;3&quot; unique_id=&quot;14429&quot;&gt;&lt;property id=&quot;20148&quot; value=&quot;5&quot;/&gt;&lt;property id=&quot;20300&quot; value=&quot;Slide 98 - &amp;quot;Services to Meet &amp;#x0D;&amp;#x0A;Outcomes and Goals&amp;quot;&quot;/&gt;&lt;property id=&quot;20307&quot; value=&quot;596&quot;/&gt;&lt;/object&gt;&lt;object type=&quot;3&quot; unique_id=&quot;14430&quot;&gt;&lt;property id=&quot;20148&quot; value=&quot;5&quot;/&gt;&lt;property id=&quot;20300&quot; value=&quot;Slide 99 - &amp;quot;Services to Meet IFSP Outcomes&amp;quot;&quot;/&gt;&lt;property id=&quot;20307&quot; value=&quot;597&quot;/&gt;&lt;/object&gt;&lt;object type=&quot;3&quot; unique_id=&quot;14431&quot;&gt;&lt;property id=&quot;20148&quot; value=&quot;5&quot;/&gt;&lt;property id=&quot;20300&quot; value=&quot;Slide 100 - &amp;quot;Services to Meet IEP Goals&amp;quot;&quot;/&gt;&lt;property id=&quot;20307&quot; value=&quot;598&quot;/&gt;&lt;/object&gt;&lt;object type=&quot;3&quot; unique_id=&quot;14432&quot;&gt;&lt;property id=&quot;20148&quot; value=&quot;5&quot;/&gt;&lt;property id=&quot;20300&quot; value=&quot;Slide 101 - &amp;quot;Services to Meet the Outcomes/Goals&amp;quot;&quot;/&gt;&lt;property id=&quot;20307&quot; value=&quot;599&quot;/&gt;&lt;/object&gt;&lt;object type=&quot;3&quot; unique_id=&quot;14615&quot;&gt;&lt;property id=&quot;20148&quot; value=&quot;5&quot;/&gt;&lt;property id=&quot;20300&quot; value=&quot;Slide 19 - &amp;quot;Mission of Early Intervention Services&amp;quot;&quot;/&gt;&lt;property id=&quot;20307&quot; value=&quot;600&quot;/&gt;&lt;/object&gt;&lt;object type=&quot;3&quot; unique_id=&quot;14892&quot;&gt;&lt;property id=&quot;20148&quot; value=&quot;5&quot;/&gt;&lt;property id=&quot;20300&quot; value=&quot;Slide 33 - &amp;quot;Functional Assessment&amp;quot;&quot;/&gt;&lt;property id=&quot;20307&quot; value=&quot;601&quot;/&gt;&lt;/object&gt;&lt;object type=&quot;3&quot; unique_id=&quot;14982&quot;&gt;&lt;property id=&quot;20148&quot; value=&quot;5&quot;/&gt;&lt;property id=&quot;20300&quot; value=&quot;Slide 22 - &amp;quot;Which global child outcome &amp;#x0D;&amp;#x0A;do these IFSP outcomes support?&amp;quot;&quot;/&gt;&lt;property id=&quot;20307&quot; value=&quot;602&quot;/&gt;&lt;/object&gt;&lt;object type=&quot;3&quot; unique_id=&quot;14983&quot;&gt;&lt;property id=&quot;20148&quot; value=&quot;5&quot;/&gt;&lt;property id=&quot;20300&quot; value=&quot;Slide 23 - &amp;quot;Which global child outcome &amp;#x0D;&amp;#x0A;do these IEP goals support?&amp;quot;&quot;/&gt;&lt;property id=&quot;20307&quot; value=&quot;603&quot;/&gt;&lt;/object&gt;&lt;object type=&quot;3&quot; unique_id=&quot;14984&quot;&gt;&lt;property id=&quot;20148&quot; value=&quot;5&quot;/&gt;&lt;property id=&quot;20300&quot; value=&quot;Slide 24 - &amp;quot;Which global child outcome &amp;#x0D;&amp;#x0A;do these IEP goals support?&amp;quot;&quot;/&gt;&lt;property id=&quot;20307&quot; value=&quot;610&quot;/&gt;&lt;/object&gt;&lt;object type=&quot;3&quot; unique_id=&quot;14985&quot;&gt;&lt;property id=&quot;20148&quot; value=&quot;5&quot;/&gt;&lt;property id=&quot;20300&quot; value=&quot;Slide 25 - &amp;quot;Group Reflection&amp;#x0D;&amp;#x0A;on Functional IFSP Outcomes/IEP Goals &amp;#x0D;&amp;#x0A;and the Global Child Outcomes&amp;quot;&quot;/&gt;&lt;property id=&quot;20307&quot; value=&quot;609&quot;/&gt;&lt;/object&gt;&lt;object type=&quot;3&quot; unique_id=&quot;14987&quot;&gt;&lt;property id=&quot;20148&quot; value=&quot;5&quot;/&gt;&lt;property id=&quot;20300&quot; value=&quot;Slide 36 - &amp;quot;Group Reflection&amp;#x0D;&amp;#x0A;on Functional Assessment&amp;quot;&quot;/&gt;&lt;property id=&quot;20307&quot; value=&quot;604&quot;/&gt;&lt;/object&gt;&lt;object type=&quot;3&quot; unique_id=&quot;14989&quot;&gt;&lt;property id=&quot;20148&quot; value=&quot;5&quot;/&gt;&lt;property id=&quot;20300&quot; value=&quot;Slide 53 - &amp;quot;Group Reflection&amp;#x0D;&amp;#x0A;on Using Functional Assessment&amp;#x0D;&amp;#x0A;and Integrating&amp;#x0D;&amp;#x0A;the Child Outcomes Measurement Process&amp;#x0D;&amp;#x0A;into the IF&quot;/&gt;&lt;property id=&quot;20307&quot; value=&quot;606&quot;/&gt;&lt;/object&gt;&lt;object type=&quot;3&quot; unique_id=&quot;14990&quot;&gt;&lt;property id=&quot;20148&quot; value=&quot;5&quot;/&gt;&lt;property id=&quot;20300&quot; value=&quot;Slide 55 - &amp;quot;Video&amp;#x0D;&amp;#x0A;“Tim”&amp;quot;&quot;/&gt;&lt;property id=&quot;20307&quot; value=&quot;605&quot;/&gt;&lt;/object&gt;&lt;object type=&quot;3&quot; unique_id=&quot;14991&quot;&gt;&lt;property id=&quot;20148&quot; value=&quot;5&quot;/&gt;&lt;property id=&quot;20300&quot; value=&quot;Slide 61 - &amp;quot;IFSP Child Outcomes&amp;quot;&quot;/&gt;&lt;property id=&quot;20307&quot; value=&quot;613&quot;/&gt;&lt;/object&gt;&lt;object type=&quot;3&quot; unique_id=&quot;14992&quot;&gt;&lt;property id=&quot;20148&quot; value=&quot;5&quot;/&gt;&lt;property id=&quot;20300&quot; value=&quot;Slide 62 - &amp;quot;IFSP Family Outcomes&amp;quot;&quot;/&gt;&lt;property id=&quot;20307&quot; value=&quot;614&quot;/&gt;&lt;/object&gt;&lt;object type=&quot;3&quot; unique_id=&quot;14993&quot;&gt;&lt;property id=&quot;20148&quot; value=&quot;5&quot;/&gt;&lt;property id=&quot;20300&quot; value=&quot;Slide 64 - &amp;quot;Third Word Rule&amp;quot;&quot;/&gt;&lt;property id=&quot;20307&quot; value=&quot;607&quot;/&gt;&lt;/object&gt;&lt;object type=&quot;3&quot; unique_id=&quot;14994&quot;&gt;&lt;property id=&quot;20148&quot; value=&quot;5&quot;/&gt;&lt;property id=&quot;20300&quot; value=&quot;Slide 90 - &amp;quot;Debrief&amp;#x0D;&amp;#x0A;Rating IFSP Outcomes&amp;#x0D;&amp;#x0A;and IEP Goals&amp;quot;&quot;/&gt;&lt;property id=&quot;20307&quot; value=&quot;608&quot;/&gt;&lt;/object&gt;&lt;object type=&quot;3&quot; unique_id=&quot;16046&quot;&gt;&lt;property id=&quot;20148&quot; value=&quot;5&quot;/&gt;&lt;property id=&quot;20300&quot; value=&quot;Slide 81 - &amp;quot;High-Quality, Functional IEP Goals&amp;quot;&quot;/&gt;&lt;property id=&quot;20307&quot; value=&quot;620&quot;/&gt;&lt;/object&gt;&lt;object type=&quot;3&quot; unique_id=&quot;16047&quot;&gt;&lt;property id=&quot;20148&quot; value=&quot;5&quot;/&gt;&lt;property id=&quot;20300&quot; value=&quot;Slide 94 - &amp;quot;Strategies to Meet IFSP Outcomes &amp;#x0D;&amp;#x0A;and Objectives to Meet IEP Goals&amp;quot;&quot;/&gt;&lt;property id=&quot;20307&quot; value=&quot;621&quot;/&gt;&lt;/object&gt;&lt;object type=&quot;3&quot; unique_id=&quot;16048&quot;&gt;&lt;property id=&quot;20148&quot; value=&quot;5&quot;/&gt;&lt;property id=&quot;20300&quot; value=&quot;Slide 9 - &amp;quot;Defining Engagement&amp;quot;&quot;/&gt;&lt;property id=&quot;20307&quot; value=&quot;628&quot;/&gt;&lt;/object&gt;&lt;object type=&quot;3&quot; unique_id=&quot;16049&quot;&gt;&lt;property id=&quot;20148&quot; value=&quot;5&quot;/&gt;&lt;property id=&quot;20300&quot; value=&quot;Slide 10 - &amp;quot;Engagement of Children with Disabilities&amp;quot;&quot;/&gt;&lt;property id=&quot;20307&quot; value=&quot;629&quot;/&gt;&lt;/object&gt;&lt;object type=&quot;3&quot; unique_id=&quot;16050&quot;&gt;&lt;property id=&quot;20148&quot; value=&quot;5&quot;/&gt;&lt;property id=&quot;20300&quot; value=&quot;Slide 30 - &amp;quot;SECTION 2&amp;#x0D;&amp;#x0A;___________________________________________________________&amp;#x0D;&amp;#x0A;&amp;#x0D;&amp;#x0A;Functional Assessment&amp;#x0D;&amp;#x0A;Adapted from material&quot;/&gt;&lt;property id=&quot;20307&quot; value=&quot;623&quot;/&gt;&lt;/object&gt;&lt;object type=&quot;3&quot; unique_id=&quot;16051&quot;&gt;&lt;property id=&quot;20148&quot; value=&quot;5&quot;/&gt;&lt;property id=&quot;20300&quot; value=&quot;Slide 44 - &amp;quot;How: Gathering Relevant Information…&amp;quot;&quot;/&gt;&lt;property id=&quot;20307&quot; value=&quot;622&quot;/&gt;&lt;/object&gt;&lt;object type=&quot;3&quot; unique_id=&quot;16052&quot;&gt;&lt;property id=&quot;20148&quot; value=&quot;5&quot;/&gt;&lt;property id=&quot;20300&quot; value=&quot;Slide 47 - &amp;quot;SECTION 3&amp;#x0D;&amp;#x0A;___________________________________________________________&amp;#x0D;&amp;#x0A;&amp;#x0D;&amp;#x0A;Integrating Functional Assessment and Outco&quot;/&gt;&lt;property id=&quot;20307&quot; value=&quot;624&quot;/&gt;&lt;/object&gt;&lt;object type=&quot;3&quot; unique_id=&quot;16053&quot;&gt;&lt;property id=&quot;20148&quot; value=&quot;5&quot;/&gt;&lt;property id=&quot;20300&quot; value=&quot;Slide 56 - &amp;quot;SECTION 4&amp;#x0D;&amp;#x0A;___________________________________________________________&amp;#x0D;&amp;#x0A;&amp;#x0D;&amp;#x0A;Functional, High-Quality IFSP Outcomes and &quot;/&gt;&lt;property id=&quot;20307&quot; value=&quot;625&quot;/&gt;&lt;/object&gt;&lt;object type=&quot;3&quot; unique_id=&quot;16054&quot;&gt;&lt;property id=&quot;20148&quot; value=&quot;5&quot;/&gt;&lt;property id=&quot;20300&quot; value=&quot;Slide 71 - &amp;quot;Family Outcome:  Example&amp;quot;&quot;/&gt;&lt;property id=&quot;20307&quot; value=&quot;630&quot;/&gt;&lt;/object&gt;&lt;object type=&quot;3&quot; unique_id=&quot;16055&quot;&gt;&lt;property id=&quot;20148&quot; value=&quot;5&quot;/&gt;&lt;property id=&quot;20300&quot; value=&quot;Slide 73 - &amp;quot;The IEP:  IDEA Requirements&amp;#x0D;&amp;#x0A;&amp;quot;&quot;/&gt;&lt;property id=&quot;20307&quot; value=&quot;631&quot;/&gt;&lt;/object&gt;&lt;object type=&quot;3&quot; unique_id=&quot;16056&quot;&gt;&lt;property id=&quot;20148&quot; value=&quot;5&quot;/&gt;&lt;property id=&quot;20300&quot; value=&quot;Slide 74 - &amp;quot;The IEP:  IDEA Requirements&amp;#x0D;&amp;#x0A;&amp;quot;&quot;/&gt;&lt;property id=&quot;20307&quot; value=&quot;632&quot;/&gt;&lt;/object&gt;&lt;object type=&quot;3&quot; unique_id=&quot;16057&quot;&gt;&lt;property id=&quot;20148&quot; value=&quot;5&quot;/&gt;&lt;property id=&quot;20300&quot; value=&quot;Slide 75 - &amp;quot;The IEP:  IDEA Requirements&amp;#x0D;&amp;#x0A;&amp;quot;&quot;/&gt;&lt;property id=&quot;20307&quot; value=&quot;633&quot;/&gt;&lt;/object&gt;&lt;object type=&quot;3&quot; unique_id=&quot;16058&quot;&gt;&lt;property id=&quot;20148&quot; value=&quot;5&quot;/&gt;&lt;property id=&quot;20300&quot; value=&quot;Slide 76 - &amp;quot;The IEP:  IDEA Requirements&amp;#x0D;&amp;#x0A;&amp;quot;&quot;/&gt;&lt;property id=&quot;20307&quot; value=&quot;634&quot;/&gt;&lt;/object&gt;&lt;object type=&quot;3&quot; unique_id=&quot;16059&quot;&gt;&lt;property id=&quot;20148&quot; value=&quot;5&quot;/&gt;&lt;property id=&quot;20300&quot; value=&quot;Slide 77 - &amp;quot;The IEP:  IDEA Requirements&amp;#x0D;&amp;#x0A;&amp;quot;&quot;/&gt;&lt;property id=&quot;20307&quot; value=&quot;635&quot;/&gt;&lt;/object&gt;&lt;object type=&quot;3&quot; unique_id=&quot;16060&quot;&gt;&lt;property id=&quot;20148&quot; value=&quot;5&quot;/&gt;&lt;property id=&quot;20300&quot; value=&quot;Slide 78 - &amp;quot;The IEP:  IDEA Requirements&amp;#x0D;&amp;#x0A;&amp;quot;&quot;/&gt;&lt;property id=&quot;20307&quot; value=&quot;636&quot;/&gt;&lt;/object&gt;&lt;object type=&quot;3&quot; unique_id=&quot;16061&quot;&gt;&lt;property id=&quot;20148&quot; value=&quot;5&quot;/&gt;&lt;property id=&quot;20300&quot; value=&quot;Slide 83 - &amp;quot;Developing  Functional IEP Goals&amp;quot;&quot;/&gt;&lt;property id=&quot;20307&quot; value=&quot;637&quot;/&gt;&lt;/object&gt;&lt;object type=&quot;3&quot; unique_id=&quot;16062&quot;&gt;&lt;property id=&quot;20148&quot; value=&quot;5&quot;/&gt;&lt;property id=&quot;20300&quot; value=&quot;Slide 84 - &amp;quot;Family Outcome:  Example&amp;quot;&quot;/&gt;&lt;property id=&quot;20307&quot; value=&quot;638&quot;/&gt;&lt;/object&gt;&lt;object type=&quot;3&quot; unique_id=&quot;16063&quot;&gt;&lt;property id=&quot;20148&quot; value=&quot;5&quot;/&gt;&lt;property id=&quot;20300&quot; value=&quot;Slide 86&quot;/&gt;&lt;property id=&quot;20307&quot; value=&quot;641&quot;/&gt;&lt;/object&gt;&lt;object type=&quot;3&quot; unique_id=&quot;16064&quot;&gt;&lt;property id=&quot;20148&quot; value=&quot;5&quot;/&gt;&lt;property id=&quot;20300&quot; value=&quot;Slide 87&quot;/&gt;&lt;property id=&quot;20307&quot; value=&quot;642&quot;/&gt;&lt;/object&gt;&lt;object type=&quot;3&quot; unique_id=&quot;16065&quot;&gt;&lt;property id=&quot;20148&quot; value=&quot;5&quot;/&gt;&lt;property id=&quot;20300&quot; value=&quot;Slide 88&quot;/&gt;&lt;property id=&quot;20307&quot; value=&quot;643&quot;/&gt;&lt;/object&gt;&lt;object type=&quot;3&quot; unique_id=&quot;16066&quot;&gt;&lt;property id=&quot;20148&quot; value=&quot;5&quot;/&gt;&lt;property id=&quot;20300&quot; value=&quot;Slide 89&quot;/&gt;&lt;property id=&quot;20307&quot; value=&quot;644&quot;/&gt;&lt;/object&gt;&lt;object type=&quot;3&quot; unique_id=&quot;16067&quot;&gt;&lt;property id=&quot;20148&quot; value=&quot;5&quot;/&gt;&lt;property id=&quot;20300&quot; value=&quot;Slide 93 - &amp;quot;SECTION 5&amp;#x0D;&amp;#x0A;___________________________________________________________&amp;#x0D;&amp;#x0A;&amp;#x0D;&amp;#x0A;IFSP Strategies to Meet Outcomes and IEP Ob&quot;/&gt;&lt;property id=&quot;20307&quot; value=&quot;626&quot;/&gt;&lt;/object&gt;&lt;object type=&quot;3&quot; unique_id=&quot;16068&quot;&gt;&lt;property id=&quot;20148&quot; value=&quot;5&quot;/&gt;&lt;property id=&quot;20300&quot; value=&quot;Slide 96 - &amp;quot;Developing Strategies&amp;#x0D;&amp;#x0A;to Meet IFSP Outcomes&amp;quot;&quot;/&gt;&lt;property id=&quot;20307&quot; value=&quot;639&quot;/&gt;&lt;/object&gt;&lt;object type=&quot;3&quot; unique_id=&quot;16069&quot;&gt;&lt;property id=&quot;20148&quot; value=&quot;5&quot;/&gt;&lt;property id=&quot;20300&quot; value=&quot;Slide 97 - &amp;quot;Developing Strategies&amp;#x0D;&amp;#x0A;to Meet IEP Goals&amp;quot;&quot;/&gt;&lt;property id=&quot;20307&quot; value=&quot;640&quot;/&gt;&lt;/object&gt;&lt;object type=&quot;3&quot; unique_id=&quot;16070&quot;&gt;&lt;property id=&quot;20148&quot; value=&quot;5&quot;/&gt;&lt;property id=&quot;20300&quot; value=&quot;Slide 102 - &amp;quot;SECTION 6&amp;#x0D;&amp;#x0A;___________________________________________________________&amp;#x0D;&amp;#x0A;&amp;#x0D;&amp;#x0A;Applying the Information: Practical Learni&quot;/&gt;&lt;property id=&quot;20307&quot; value=&quot;62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B416C"/>
      </a:dk2>
      <a:lt2>
        <a:srgbClr val="D4E6F4"/>
      </a:lt2>
      <a:accent1>
        <a:srgbClr val="FE9B00"/>
      </a:accent1>
      <a:accent2>
        <a:srgbClr val="EF6011"/>
      </a:accent2>
      <a:accent3>
        <a:srgbClr val="3F3F3F"/>
      </a:accent3>
      <a:accent4>
        <a:srgbClr val="929292"/>
      </a:accent4>
      <a:accent5>
        <a:srgbClr val="4B5A6F"/>
      </a:accent5>
      <a:accent6>
        <a:srgbClr val="F1EEE4"/>
      </a:accent6>
      <a:hlink>
        <a:srgbClr val="3F86C3"/>
      </a:hlink>
      <a:folHlink>
        <a:srgbClr val="1B41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1B416C"/>
      </a:dk2>
      <a:lt2>
        <a:srgbClr val="D4E6F4"/>
      </a:lt2>
      <a:accent1>
        <a:srgbClr val="FE9B00"/>
      </a:accent1>
      <a:accent2>
        <a:srgbClr val="EF6011"/>
      </a:accent2>
      <a:accent3>
        <a:srgbClr val="3F3F3F"/>
      </a:accent3>
      <a:accent4>
        <a:srgbClr val="929292"/>
      </a:accent4>
      <a:accent5>
        <a:srgbClr val="4B5A6F"/>
      </a:accent5>
      <a:accent6>
        <a:srgbClr val="F1EEE4"/>
      </a:accent6>
      <a:hlink>
        <a:srgbClr val="3F86C3"/>
      </a:hlink>
      <a:folHlink>
        <a:srgbClr val="1B41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10308</TotalTime>
  <Words>1178</Words>
  <Application>Microsoft Office PowerPoint</Application>
  <PresentationFormat>On-screen Show (4:3)</PresentationFormat>
  <Paragraphs>293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Transition and Shared Data: 619 State Systems Use of Part C Data to Ensure All Children are Transitioned by Age Three</vt:lpstr>
      <vt:lpstr>Objectives</vt:lpstr>
      <vt:lpstr>Transition Notification (Referral)   </vt:lpstr>
      <vt:lpstr>SEA/LEA Notification and Opt-out </vt:lpstr>
      <vt:lpstr>Transition Notification and Potentially Eligible</vt:lpstr>
      <vt:lpstr> Transition Notification (Referral) </vt:lpstr>
      <vt:lpstr>Previous Indicator Requirement for C8B</vt:lpstr>
      <vt:lpstr>Procedural Changes for Part B</vt:lpstr>
      <vt:lpstr>Part C Revised Regulations and APR Requirements</vt:lpstr>
      <vt:lpstr>Revisions to APR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Montana Part C to Part B Transition</vt:lpstr>
      <vt:lpstr>PowerPoint Presentation</vt:lpstr>
      <vt:lpstr>PowerPoint Presentation</vt:lpstr>
    </vt:vector>
  </TitlesOfParts>
  <Company>MEDCOM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Younggno</dc:creator>
  <cp:lastModifiedBy>Cate, Debbie</cp:lastModifiedBy>
  <cp:revision>781</cp:revision>
  <dcterms:created xsi:type="dcterms:W3CDTF">2011-03-23T13:50:48Z</dcterms:created>
  <dcterms:modified xsi:type="dcterms:W3CDTF">2014-09-08T12:11:04Z</dcterms:modified>
</cp:coreProperties>
</file>