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4"/>
  </p:notesMasterIdLst>
  <p:sldIdLst>
    <p:sldId id="479" r:id="rId4"/>
    <p:sldId id="452" r:id="rId5"/>
    <p:sldId id="453" r:id="rId6"/>
    <p:sldId id="454" r:id="rId7"/>
    <p:sldId id="455" r:id="rId8"/>
    <p:sldId id="458" r:id="rId9"/>
    <p:sldId id="459" r:id="rId10"/>
    <p:sldId id="457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44" r:id="rId31"/>
    <p:sldId id="445" r:id="rId32"/>
    <p:sldId id="393" r:id="rId33"/>
    <p:sldId id="446" r:id="rId34"/>
    <p:sldId id="448" r:id="rId35"/>
    <p:sldId id="449" r:id="rId36"/>
    <p:sldId id="433" r:id="rId37"/>
    <p:sldId id="425" r:id="rId38"/>
    <p:sldId id="427" r:id="rId39"/>
    <p:sldId id="428" r:id="rId40"/>
    <p:sldId id="409" r:id="rId41"/>
    <p:sldId id="429" r:id="rId42"/>
    <p:sldId id="451" r:id="rId43"/>
    <p:sldId id="430" r:id="rId44"/>
    <p:sldId id="441" r:id="rId45"/>
    <p:sldId id="442" r:id="rId46"/>
    <p:sldId id="482" r:id="rId47"/>
    <p:sldId id="443" r:id="rId48"/>
    <p:sldId id="379" r:id="rId49"/>
    <p:sldId id="405" r:id="rId50"/>
    <p:sldId id="330" r:id="rId51"/>
    <p:sldId id="319" r:id="rId52"/>
    <p:sldId id="48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A80000"/>
    <a:srgbClr val="89B3BD"/>
    <a:srgbClr val="F0F8FA"/>
    <a:srgbClr val="EFFFEF"/>
    <a:srgbClr val="EAFFD5"/>
    <a:srgbClr val="CAE6EE"/>
    <a:srgbClr val="008080"/>
    <a:srgbClr val="E2FFC5"/>
    <a:srgbClr val="A7D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615" autoAdjust="0"/>
    <p:restoredTop sz="91627" autoAdjust="0"/>
  </p:normalViewPr>
  <p:slideViewPr>
    <p:cSldViewPr>
      <p:cViewPr>
        <p:scale>
          <a:sx n="70" d="100"/>
          <a:sy n="70" d="100"/>
        </p:scale>
        <p:origin x="-826" y="-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ptune.fpg.unc.edu\~ad~sanel\LEA%20Data\2014\LRE\LRE%20Data%20Dec%202013%20rcvd%20Jan%202014%20Comb%20Totals%20%20DC%203-5-14(5)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800"/>
            </a:pPr>
            <a:r>
              <a:rPr lang="en-US" sz="2800" dirty="0"/>
              <a:t>Indicator</a:t>
            </a:r>
            <a:r>
              <a:rPr lang="en-US" sz="2800" baseline="0" dirty="0"/>
              <a:t> 6: </a:t>
            </a:r>
            <a:r>
              <a:rPr lang="en-US" sz="2800" baseline="0" dirty="0" smtClean="0"/>
              <a:t>Percent </a:t>
            </a:r>
            <a:r>
              <a:rPr lang="en-US" sz="2800" baseline="0" dirty="0"/>
              <a:t>of Children </a:t>
            </a:r>
            <a:r>
              <a:rPr lang="en-US" sz="2800" baseline="0" dirty="0" smtClean="0"/>
              <a:t>Attending</a:t>
            </a:r>
            <a:endParaRPr lang="en-US" sz="2800" dirty="0"/>
          </a:p>
        </c:rich>
      </c:tx>
      <c:layout>
        <c:manualLayout>
          <c:xMode val="edge"/>
          <c:yMode val="edge"/>
          <c:x val="0.1620675356756876"/>
          <c:y val="2.63651323704134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392333311277275E-2"/>
          <c:y val="0.11735221218305282"/>
          <c:w val="0.94016222236926261"/>
          <c:h val="0.58958734324876061"/>
        </c:manualLayout>
      </c:layout>
      <c:barChart>
        <c:barDir val="col"/>
        <c:grouping val="clustered"/>
        <c:varyColors val="0"/>
        <c:ser>
          <c:idx val="0"/>
          <c:order val="0"/>
          <c:spPr>
            <a:ln w="6350">
              <a:solidFill>
                <a:schemeClr val="accent3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3A5B1"/>
              </a:solidFill>
              <a:ln w="6350"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E2FFC5"/>
              </a:solidFill>
              <a:ln w="6350"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1.4005602240896359E-3"/>
                  <c:y val="0.19151875063963841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42%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210303227910011E-3"/>
                  <c:y val="0.12888888888888889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26%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 Bar A &amp; B'!$A$2:$A$3</c:f>
              <c:strCache>
                <c:ptCount val="2"/>
                <c:pt idx="0">
                  <c:v>A.  A Regular Early Childhood Program (RECP) and receiving the majority of special education and related services in the regular early childhood program. </c:v>
                </c:pt>
                <c:pt idx="1">
                  <c:v>B.  A separate special education class, separate school or residential facility. </c:v>
                </c:pt>
              </c:strCache>
            </c:strRef>
          </c:cat>
          <c:val>
            <c:numRef>
              <c:f>'Sum Bar A &amp; B'!$B$2:$B$3</c:f>
              <c:numCache>
                <c:formatCode>0%</c:formatCode>
                <c:ptCount val="2"/>
                <c:pt idx="0">
                  <c:v>0.41636736616001363</c:v>
                </c:pt>
                <c:pt idx="1">
                  <c:v>0.26873317063550095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09856"/>
        <c:axId val="34011392"/>
      </c:barChart>
      <c:catAx>
        <c:axId val="340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4011392"/>
        <c:crosses val="autoZero"/>
        <c:auto val="1"/>
        <c:lblAlgn val="l"/>
        <c:lblOffset val="100"/>
        <c:noMultiLvlLbl val="0"/>
      </c:catAx>
      <c:valAx>
        <c:axId val="340113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34009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yVal>
            <c:numRef>
              <c:f>'Part B Template'!$A$8:$A$66</c:f>
              <c:numCache>
                <c:formatCode>0.0</c:formatCode>
                <c:ptCount val="59"/>
                <c:pt idx="0">
                  <c:v>100</c:v>
                </c:pt>
                <c:pt idx="1">
                  <c:v>95.8</c:v>
                </c:pt>
                <c:pt idx="2">
                  <c:v>92.05</c:v>
                </c:pt>
                <c:pt idx="3">
                  <c:v>89</c:v>
                </c:pt>
                <c:pt idx="4">
                  <c:v>87.75</c:v>
                </c:pt>
                <c:pt idx="5">
                  <c:v>85.3</c:v>
                </c:pt>
                <c:pt idx="6">
                  <c:v>80.3</c:v>
                </c:pt>
                <c:pt idx="7">
                  <c:v>76</c:v>
                </c:pt>
                <c:pt idx="8">
                  <c:v>73.8</c:v>
                </c:pt>
                <c:pt idx="9">
                  <c:v>73.680000000000007</c:v>
                </c:pt>
                <c:pt idx="10">
                  <c:v>73.5</c:v>
                </c:pt>
                <c:pt idx="11">
                  <c:v>70.400000000000006</c:v>
                </c:pt>
                <c:pt idx="12">
                  <c:v>68.94</c:v>
                </c:pt>
                <c:pt idx="13">
                  <c:v>67.22</c:v>
                </c:pt>
                <c:pt idx="14">
                  <c:v>63.22</c:v>
                </c:pt>
                <c:pt idx="15">
                  <c:v>61.82</c:v>
                </c:pt>
                <c:pt idx="16">
                  <c:v>60.45</c:v>
                </c:pt>
                <c:pt idx="17">
                  <c:v>56.2</c:v>
                </c:pt>
                <c:pt idx="18">
                  <c:v>56</c:v>
                </c:pt>
                <c:pt idx="19">
                  <c:v>55</c:v>
                </c:pt>
                <c:pt idx="20">
                  <c:v>52.3</c:v>
                </c:pt>
                <c:pt idx="21">
                  <c:v>52.2</c:v>
                </c:pt>
                <c:pt idx="22">
                  <c:v>50.2</c:v>
                </c:pt>
                <c:pt idx="23">
                  <c:v>49.9</c:v>
                </c:pt>
                <c:pt idx="24">
                  <c:v>49.83</c:v>
                </c:pt>
                <c:pt idx="25">
                  <c:v>49.8</c:v>
                </c:pt>
                <c:pt idx="26">
                  <c:v>47.88</c:v>
                </c:pt>
                <c:pt idx="27">
                  <c:v>47.2</c:v>
                </c:pt>
                <c:pt idx="28">
                  <c:v>45.5</c:v>
                </c:pt>
                <c:pt idx="29">
                  <c:v>44.7</c:v>
                </c:pt>
                <c:pt idx="30">
                  <c:v>43.5</c:v>
                </c:pt>
                <c:pt idx="31">
                  <c:v>43.47</c:v>
                </c:pt>
                <c:pt idx="32">
                  <c:v>43</c:v>
                </c:pt>
                <c:pt idx="33">
                  <c:v>41.7</c:v>
                </c:pt>
                <c:pt idx="34">
                  <c:v>40.58</c:v>
                </c:pt>
                <c:pt idx="35">
                  <c:v>40.340000000000003</c:v>
                </c:pt>
                <c:pt idx="36">
                  <c:v>40.19</c:v>
                </c:pt>
                <c:pt idx="37">
                  <c:v>39.1</c:v>
                </c:pt>
                <c:pt idx="38">
                  <c:v>38.909999999999997</c:v>
                </c:pt>
                <c:pt idx="39">
                  <c:v>38.9</c:v>
                </c:pt>
                <c:pt idx="40">
                  <c:v>38.799999999999997</c:v>
                </c:pt>
                <c:pt idx="41">
                  <c:v>36.380000000000003</c:v>
                </c:pt>
                <c:pt idx="42">
                  <c:v>33.1</c:v>
                </c:pt>
                <c:pt idx="43">
                  <c:v>32.799999999999997</c:v>
                </c:pt>
                <c:pt idx="44">
                  <c:v>32.799999999999997</c:v>
                </c:pt>
                <c:pt idx="45">
                  <c:v>32.56</c:v>
                </c:pt>
                <c:pt idx="46">
                  <c:v>32.5</c:v>
                </c:pt>
                <c:pt idx="47">
                  <c:v>31</c:v>
                </c:pt>
                <c:pt idx="48">
                  <c:v>30.6</c:v>
                </c:pt>
                <c:pt idx="49">
                  <c:v>30.03</c:v>
                </c:pt>
                <c:pt idx="50">
                  <c:v>29.65</c:v>
                </c:pt>
                <c:pt idx="51">
                  <c:v>28.4</c:v>
                </c:pt>
                <c:pt idx="52">
                  <c:v>27.8</c:v>
                </c:pt>
                <c:pt idx="53">
                  <c:v>27.3</c:v>
                </c:pt>
                <c:pt idx="54">
                  <c:v>27.2</c:v>
                </c:pt>
                <c:pt idx="55">
                  <c:v>24.2</c:v>
                </c:pt>
                <c:pt idx="56">
                  <c:v>23.9</c:v>
                </c:pt>
                <c:pt idx="57">
                  <c:v>21.8</c:v>
                </c:pt>
                <c:pt idx="58">
                  <c:v>8.6999999999999993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11872"/>
        <c:axId val="34113408"/>
      </c:scatterChart>
      <c:valAx>
        <c:axId val="34111872"/>
        <c:scaling>
          <c:orientation val="minMax"/>
          <c:max val="60"/>
        </c:scaling>
        <c:delete val="1"/>
        <c:axPos val="b"/>
        <c:majorTickMark val="out"/>
        <c:minorTickMark val="none"/>
        <c:tickLblPos val="nextTo"/>
        <c:crossAx val="34113408"/>
        <c:crossesAt val="0"/>
        <c:crossBetween val="midCat"/>
      </c:valAx>
      <c:valAx>
        <c:axId val="34113408"/>
        <c:scaling>
          <c:orientation val="minMax"/>
          <c:max val="10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4111872"/>
        <c:crosses val="autoZero"/>
        <c:crossBetween val="midCat"/>
        <c:majorUnit val="20"/>
        <c:minorUnit val="4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noFill/>
            </a:ln>
          </c:spPr>
          <c:val>
            <c:numRef>
              <c:f>'[Chart in Microsoft PowerPoint]Sheet1'!$A$1:$A$57</c:f>
              <c:numCache>
                <c:formatCode>0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0.6</c:v>
                </c:pt>
                <c:pt idx="4">
                  <c:v>0.75</c:v>
                </c:pt>
                <c:pt idx="5">
                  <c:v>1.19</c:v>
                </c:pt>
                <c:pt idx="6">
                  <c:v>3</c:v>
                </c:pt>
                <c:pt idx="7">
                  <c:v>6.19</c:v>
                </c:pt>
                <c:pt idx="8">
                  <c:v>6.2</c:v>
                </c:pt>
                <c:pt idx="9">
                  <c:v>6.58</c:v>
                </c:pt>
                <c:pt idx="10">
                  <c:v>6.81</c:v>
                </c:pt>
                <c:pt idx="11">
                  <c:v>8.35</c:v>
                </c:pt>
                <c:pt idx="12">
                  <c:v>10</c:v>
                </c:pt>
                <c:pt idx="13">
                  <c:v>10</c:v>
                </c:pt>
                <c:pt idx="14">
                  <c:v>10.1</c:v>
                </c:pt>
                <c:pt idx="15">
                  <c:v>12.8</c:v>
                </c:pt>
                <c:pt idx="16">
                  <c:v>13.9</c:v>
                </c:pt>
                <c:pt idx="17">
                  <c:v>14.49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16.260000000000002</c:v>
                </c:pt>
                <c:pt idx="22">
                  <c:v>17</c:v>
                </c:pt>
                <c:pt idx="23">
                  <c:v>18.399999999999999</c:v>
                </c:pt>
                <c:pt idx="24">
                  <c:v>19</c:v>
                </c:pt>
                <c:pt idx="25">
                  <c:v>19.100000000000001</c:v>
                </c:pt>
                <c:pt idx="26">
                  <c:v>20</c:v>
                </c:pt>
                <c:pt idx="27">
                  <c:v>20.5</c:v>
                </c:pt>
                <c:pt idx="28">
                  <c:v>21</c:v>
                </c:pt>
                <c:pt idx="29">
                  <c:v>21.8</c:v>
                </c:pt>
                <c:pt idx="30">
                  <c:v>22.8</c:v>
                </c:pt>
                <c:pt idx="31">
                  <c:v>23</c:v>
                </c:pt>
                <c:pt idx="32">
                  <c:v>23.7</c:v>
                </c:pt>
                <c:pt idx="33">
                  <c:v>24</c:v>
                </c:pt>
                <c:pt idx="34">
                  <c:v>24.6</c:v>
                </c:pt>
                <c:pt idx="35">
                  <c:v>25</c:v>
                </c:pt>
                <c:pt idx="36">
                  <c:v>25</c:v>
                </c:pt>
                <c:pt idx="37">
                  <c:v>25.07</c:v>
                </c:pt>
                <c:pt idx="38">
                  <c:v>26.3</c:v>
                </c:pt>
                <c:pt idx="39">
                  <c:v>27.13</c:v>
                </c:pt>
                <c:pt idx="40">
                  <c:v>27.7</c:v>
                </c:pt>
                <c:pt idx="41">
                  <c:v>28.27</c:v>
                </c:pt>
                <c:pt idx="42">
                  <c:v>31.1</c:v>
                </c:pt>
                <c:pt idx="43">
                  <c:v>31.3</c:v>
                </c:pt>
                <c:pt idx="44">
                  <c:v>31.99</c:v>
                </c:pt>
                <c:pt idx="45">
                  <c:v>32</c:v>
                </c:pt>
                <c:pt idx="46">
                  <c:v>35</c:v>
                </c:pt>
                <c:pt idx="47">
                  <c:v>35.19</c:v>
                </c:pt>
                <c:pt idx="48">
                  <c:v>36</c:v>
                </c:pt>
                <c:pt idx="49">
                  <c:v>38.299999999999997</c:v>
                </c:pt>
                <c:pt idx="50">
                  <c:v>39</c:v>
                </c:pt>
                <c:pt idx="51">
                  <c:v>39.54</c:v>
                </c:pt>
                <c:pt idx="52">
                  <c:v>41.26</c:v>
                </c:pt>
                <c:pt idx="53">
                  <c:v>43.2</c:v>
                </c:pt>
                <c:pt idx="54">
                  <c:v>45.5</c:v>
                </c:pt>
                <c:pt idx="55">
                  <c:v>47</c:v>
                </c:pt>
                <c:pt idx="56">
                  <c:v>49.8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35904"/>
        <c:axId val="34237440"/>
      </c:lineChart>
      <c:catAx>
        <c:axId val="34235904"/>
        <c:scaling>
          <c:orientation val="minMax"/>
        </c:scaling>
        <c:delete val="1"/>
        <c:axPos val="b"/>
        <c:majorTickMark val="out"/>
        <c:minorTickMark val="none"/>
        <c:tickLblPos val="nextTo"/>
        <c:crossAx val="34237440"/>
        <c:crosses val="autoZero"/>
        <c:auto val="1"/>
        <c:lblAlgn val="ctr"/>
        <c:lblOffset val="100"/>
        <c:noMultiLvlLbl val="0"/>
      </c:catAx>
      <c:valAx>
        <c:axId val="34237440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4235904"/>
        <c:crosses val="autoZero"/>
        <c:crossBetween val="between"/>
        <c:majorUnit val="20"/>
      </c:valAx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000"/>
            </a:pPr>
            <a:r>
              <a:rPr lang="en-US" sz="2000" b="1" i="0" baseline="0" dirty="0">
                <a:solidFill>
                  <a:schemeClr val="accent1">
                    <a:lumMod val="75000"/>
                  </a:schemeClr>
                </a:solidFill>
                <a:effectLst/>
              </a:rPr>
              <a:t>North Carolina </a:t>
            </a:r>
            <a:r>
              <a:rPr lang="en-US" sz="2000" b="1" i="0" baseline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– Large District</a:t>
            </a:r>
            <a:endParaRPr lang="en-US" sz="2000" b="1" i="0" baseline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>
              <a:defRPr sz="2000"/>
            </a:pPr>
            <a:r>
              <a:rPr lang="en-US" sz="2000" dirty="0">
                <a:effectLst/>
              </a:rPr>
              <a:t>Educational Environments Ages 3-5, December 1, 2013</a:t>
            </a:r>
          </a:p>
          <a:p>
            <a:pPr algn="ctr">
              <a:defRPr sz="2000"/>
            </a:pPr>
            <a:r>
              <a:rPr lang="en-US" sz="2000" b="1" dirty="0">
                <a:effectLst/>
              </a:rPr>
              <a:t>All Children 3-5 Including </a:t>
            </a:r>
            <a:r>
              <a:rPr lang="en-US" sz="2000" b="1" dirty="0" smtClean="0">
                <a:effectLst/>
              </a:rPr>
              <a:t>5-Year-Olds </a:t>
            </a:r>
            <a:r>
              <a:rPr lang="en-US" sz="2000" b="1" dirty="0">
                <a:effectLst/>
              </a:rPr>
              <a:t>in Kindergarten</a:t>
            </a:r>
            <a:endParaRPr lang="en-US" sz="2000" dirty="0">
              <a:effectLst/>
            </a:endParaRPr>
          </a:p>
          <a:p>
            <a:pPr algn="ctr">
              <a:defRPr sz="2000"/>
            </a:pPr>
            <a:r>
              <a:rPr lang="en-US" sz="2000" dirty="0">
                <a:effectLst/>
              </a:rPr>
              <a:t>Indicator 6 -- Percent of Children:</a:t>
            </a:r>
          </a:p>
        </c:rich>
      </c:tx>
      <c:layout>
        <c:manualLayout>
          <c:xMode val="edge"/>
          <c:yMode val="edge"/>
          <c:x val="0.18098649830933294"/>
          <c:y val="1.199770803297475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319238712871461E-2"/>
          <c:y val="0.24963099124804522"/>
          <c:w val="0.90057832916539959"/>
          <c:h val="0.36987160141567671"/>
        </c:manualLayout>
      </c:layout>
      <c:barChart>
        <c:barDir val="col"/>
        <c:grouping val="clustered"/>
        <c:varyColors val="0"/>
        <c:ser>
          <c:idx val="0"/>
          <c:order val="0"/>
          <c:tx>
            <c:v>North Carolina</c:v>
          </c:tx>
          <c:spPr>
            <a:solidFill>
              <a:srgbClr val="99FF99"/>
            </a:solidFill>
            <a:ln>
              <a:solidFill>
                <a:srgbClr val="C0504D">
                  <a:lumMod val="75000"/>
                </a:srgb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3994466907852736E-3"/>
                  <c:y val="-1.24553620938227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50.3%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9801376179329E-3"/>
                  <c:y val="-1.9797604524786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22.0%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'Combined Totals for displays'!$V$2:$W$2</c:f>
              <c:strCache>
                <c:ptCount val="2"/>
                <c:pt idx="0">
                  <c:v>A. A Regular Early Childhood Program (RECP) and receiving the majority of special education and related services in the regular early childhood program.</c:v>
                </c:pt>
                <c:pt idx="1">
                  <c:v>B. A separate special education class, separate school or residential facility.</c:v>
                </c:pt>
              </c:strCache>
            </c:strRef>
          </c:cat>
          <c:val>
            <c:numRef>
              <c:f>'Combined Totals for displays'!$I$127:$J$127</c:f>
              <c:numCache>
                <c:formatCode>0.00%</c:formatCode>
                <c:ptCount val="2"/>
                <c:pt idx="0">
                  <c:v>0.50013552339133738</c:v>
                </c:pt>
                <c:pt idx="1">
                  <c:v>0.21813845069659024</c:v>
                </c:pt>
              </c:numCache>
            </c:numRef>
          </c:val>
        </c:ser>
        <c:ser>
          <c:idx val="1"/>
          <c:order val="1"/>
          <c:tx>
            <c:v>Wake</c:v>
          </c:tx>
          <c:spPr>
            <a:solidFill>
              <a:srgbClr val="4F81BD"/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6.844478947173857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22846457504876E-7"/>
                  <c:y val="-3.926102547040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'Combined Totals for displays'!$V$2:$W$2</c:f>
              <c:strCache>
                <c:ptCount val="2"/>
                <c:pt idx="0">
                  <c:v>A. A Regular Early Childhood Program (RECP) and receiving the majority of special education and related services in the regular early childhood program.</c:v>
                </c:pt>
                <c:pt idx="1">
                  <c:v>B. A separate special education class, separate school or residential facility.</c:v>
                </c:pt>
              </c:strCache>
            </c:strRef>
          </c:cat>
          <c:val>
            <c:numRef>
              <c:f>'Combined Totals for displays'!$V$3:$W$3</c:f>
              <c:numCache>
                <c:formatCode>0.0%</c:formatCode>
                <c:ptCount val="2"/>
                <c:pt idx="0">
                  <c:v>0.34200113058224985</c:v>
                </c:pt>
                <c:pt idx="1">
                  <c:v>0.48558507631430187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71328"/>
        <c:axId val="34772864"/>
      </c:barChart>
      <c:catAx>
        <c:axId val="347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772864"/>
        <c:crosses val="autoZero"/>
        <c:auto val="1"/>
        <c:lblAlgn val="ctr"/>
        <c:lblOffset val="100"/>
        <c:noMultiLvlLbl val="0"/>
      </c:catAx>
      <c:valAx>
        <c:axId val="34772864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34771328"/>
        <c:crosses val="autoZero"/>
        <c:crossBetween val="between"/>
        <c:majorUnit val="0.25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25928247144782579"/>
          <c:y val="0.85925862260175223"/>
          <c:w val="0.53552015327184321"/>
          <c:h val="8.9968304134993571E-2"/>
        </c:manualLayout>
      </c:layout>
      <c:overlay val="0"/>
      <c:spPr>
        <a:noFill/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000"/>
            </a:pPr>
            <a:r>
              <a:rPr lang="en-US" sz="2000" b="1" i="0" baseline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Large NC LEA</a:t>
            </a:r>
            <a:endParaRPr lang="en-US" sz="2000" b="1" i="0" baseline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>
              <a:defRPr sz="2000"/>
            </a:pPr>
            <a:r>
              <a:rPr lang="en-US" sz="2000" dirty="0">
                <a:effectLst/>
              </a:rPr>
              <a:t>Educational Environments Ages 3-5, December 1, 2013</a:t>
            </a:r>
          </a:p>
          <a:p>
            <a:pPr algn="ctr">
              <a:defRPr sz="2000"/>
            </a:pPr>
            <a:r>
              <a:rPr lang="en-US" sz="2000" b="1" dirty="0">
                <a:effectLst/>
              </a:rPr>
              <a:t>All Children 3-5</a:t>
            </a:r>
            <a:r>
              <a:rPr lang="en-US" sz="2000" b="1" baseline="0" dirty="0">
                <a:effectLst/>
              </a:rPr>
              <a:t> </a:t>
            </a:r>
            <a:r>
              <a:rPr lang="en-US" sz="2000" b="1" dirty="0">
                <a:effectLst/>
              </a:rPr>
              <a:t>Excluding Children in Kindergarten </a:t>
            </a:r>
            <a:r>
              <a:rPr lang="en-US" sz="2000" b="1" dirty="0" smtClean="0">
                <a:effectLst/>
              </a:rPr>
              <a:t>Compared </a:t>
            </a:r>
            <a:r>
              <a:rPr lang="en-US" sz="2000" b="1" dirty="0">
                <a:effectLst/>
              </a:rPr>
              <a:t>to</a:t>
            </a:r>
            <a:endParaRPr lang="en-US" sz="2000" dirty="0">
              <a:effectLst/>
            </a:endParaRPr>
          </a:p>
          <a:p>
            <a:pPr algn="ctr">
              <a:defRPr sz="2000"/>
            </a:pPr>
            <a:r>
              <a:rPr lang="en-US" sz="2000" dirty="0">
                <a:effectLst/>
              </a:rPr>
              <a:t>Kindergarten </a:t>
            </a:r>
            <a:r>
              <a:rPr lang="en-US" sz="2000" dirty="0" smtClean="0">
                <a:effectLst/>
              </a:rPr>
              <a:t>Only</a:t>
            </a:r>
            <a:r>
              <a:rPr lang="en-US" sz="2000" baseline="0" dirty="0" smtClean="0">
                <a:effectLst/>
              </a:rPr>
              <a:t> </a:t>
            </a:r>
            <a:r>
              <a:rPr lang="en-US" sz="2000" baseline="0" dirty="0">
                <a:effectLst/>
              </a:rPr>
              <a:t>-- </a:t>
            </a:r>
            <a:r>
              <a:rPr lang="en-US" sz="2000" dirty="0">
                <a:effectLst/>
              </a:rPr>
              <a:t>Percent of Children:</a:t>
            </a:r>
          </a:p>
        </c:rich>
      </c:tx>
      <c:layout>
        <c:manualLayout>
          <c:xMode val="edge"/>
          <c:yMode val="edge"/>
          <c:x val="0.13300179582815305"/>
          <c:y val="1.777427821522309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233825698794961E-2"/>
          <c:y val="0.2461969790592799"/>
          <c:w val="0.87787727264019022"/>
          <c:h val="0.38569905915280867"/>
        </c:manualLayout>
      </c:layout>
      <c:barChart>
        <c:barDir val="col"/>
        <c:grouping val="clustered"/>
        <c:varyColors val="0"/>
        <c:ser>
          <c:idx val="1"/>
          <c:order val="0"/>
          <c:tx>
            <c:v>3, 4, and prek 5</c:v>
          </c:tx>
          <c:spPr>
            <a:solidFill>
              <a:srgbClr val="4F81BD">
                <a:lumMod val="75000"/>
              </a:srgbClr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6.3544688492885764E-5"/>
                  <c:y val="3.29221347331583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621448634710129E-3"/>
                  <c:y val="-9.5440069991251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'Combined Totals for displays'!$V$2:$W$2</c:f>
              <c:strCache>
                <c:ptCount val="2"/>
                <c:pt idx="0">
                  <c:v>A. A Regular Early Childhood Program (RECP) and receiving the majority of special education and related services in the regular early childhood program.</c:v>
                </c:pt>
                <c:pt idx="1">
                  <c:v>B. A separate special education class, separate school or residential facility.</c:v>
                </c:pt>
              </c:strCache>
            </c:strRef>
          </c:cat>
          <c:val>
            <c:numRef>
              <c:f>'Combined Totals for displays'!$V$5:$W$5</c:f>
              <c:numCache>
                <c:formatCode>0.0%</c:formatCode>
                <c:ptCount val="2"/>
                <c:pt idx="0">
                  <c:v>0.25179282868525898</c:v>
                </c:pt>
                <c:pt idx="1">
                  <c:v>0.53227091633466139</c:v>
                </c:pt>
              </c:numCache>
            </c:numRef>
          </c:val>
        </c:ser>
        <c:ser>
          <c:idx val="0"/>
          <c:order val="1"/>
          <c:tx>
            <c:v>K5</c:v>
          </c:tx>
          <c:spPr>
            <a:solidFill>
              <a:srgbClr val="4F81B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4.9316203895565685E-4"/>
                  <c:y val="-1.134663167104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8682598885773E-3"/>
                  <c:y val="8.2344706911636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'Combined Totals for displays'!$V$2:$W$2</c:f>
              <c:strCache>
                <c:ptCount val="2"/>
                <c:pt idx="0">
                  <c:v>A. A Regular Early Childhood Program (RECP) and receiving the majority of special education and related services in the regular early childhood program.</c:v>
                </c:pt>
                <c:pt idx="1">
                  <c:v>B. A separate special education class, separate school or residential facility.</c:v>
                </c:pt>
              </c:strCache>
            </c:strRef>
          </c:cat>
          <c:val>
            <c:numRef>
              <c:f>'Combined Totals for displays'!$V$7:$W$7</c:f>
              <c:numCache>
                <c:formatCode>0.0%</c:formatCode>
                <c:ptCount val="2"/>
                <c:pt idx="0">
                  <c:v>0.5622568093385214</c:v>
                </c:pt>
                <c:pt idx="1">
                  <c:v>0.37159533073929962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78208"/>
        <c:axId val="34879744"/>
      </c:barChart>
      <c:catAx>
        <c:axId val="348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879744"/>
        <c:crosses val="autoZero"/>
        <c:auto val="1"/>
        <c:lblAlgn val="ctr"/>
        <c:lblOffset val="100"/>
        <c:noMultiLvlLbl val="0"/>
      </c:catAx>
      <c:valAx>
        <c:axId val="34879744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34878208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0.24919307744792352"/>
          <c:y val="0.89327548255741929"/>
          <c:w val="0.46323973258658485"/>
          <c:h val="8.270073256978723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 i="0" u="none" strike="noStrike" baseline="0" dirty="0" smtClean="0">
                <a:solidFill>
                  <a:srgbClr val="333333"/>
                </a:solidFill>
                <a:latin typeface="Calibri"/>
              </a:rPr>
              <a:t>Ed </a:t>
            </a:r>
            <a:r>
              <a:rPr lang="en-US" sz="2000" b="1" i="0" u="none" strike="noStrike" baseline="0" dirty="0">
                <a:solidFill>
                  <a:srgbClr val="333333"/>
                </a:solidFill>
                <a:latin typeface="Calibri"/>
              </a:rPr>
              <a:t>Environments for Children Ages 3-5, December 1, 2013</a:t>
            </a:r>
          </a:p>
          <a:p>
            <a:pPr>
              <a:defRPr sz="2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 i="0" u="none" strike="noStrike" baseline="0" dirty="0">
                <a:solidFill>
                  <a:srgbClr val="333333"/>
                </a:solidFill>
                <a:latin typeface="Calibri"/>
              </a:rPr>
              <a:t>All Children 3-5 Excluding Children in Kindergarten</a:t>
            </a:r>
          </a:p>
        </c:rich>
      </c:tx>
      <c:layout>
        <c:manualLayout>
          <c:xMode val="edge"/>
          <c:yMode val="edge"/>
          <c:x val="0.16383042337099166"/>
          <c:y val="6.46427338030114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270455323519345E-2"/>
          <c:y val="0.22572920983561265"/>
          <c:w val="0.92133824032865452"/>
          <c:h val="0.58381406271584468"/>
        </c:manualLayout>
      </c:layout>
      <c:barChart>
        <c:barDir val="col"/>
        <c:grouping val="clustered"/>
        <c:varyColors val="0"/>
        <c:ser>
          <c:idx val="0"/>
          <c:order val="0"/>
          <c:tx>
            <c:v>LEA</c:v>
          </c:tx>
          <c:invertIfNegative val="0"/>
          <c:cat>
            <c:strRef>
              <c:f>'Debbie Data'!$CI$2:$CQ$2</c:f>
              <c:strCache>
                <c:ptCount val="9"/>
                <c:pt idx="0">
                  <c:v>A1
RECP 10+ Services In Program</c:v>
                </c:pt>
                <c:pt idx="1">
                  <c:v>A2
RECP 10+ Services Other Location</c:v>
                </c:pt>
                <c:pt idx="2">
                  <c:v>B1
RECP &lt;10 Services In Program</c:v>
                </c:pt>
                <c:pt idx="3">
                  <c:v>B2
RECP &lt;10 Services Other Location</c:v>
                </c:pt>
                <c:pt idx="4">
                  <c:v>C1
Special Education Classroom</c:v>
                </c:pt>
                <c:pt idx="5">
                  <c:v>C2
Separate School</c:v>
                </c:pt>
                <c:pt idx="6">
                  <c:v>C3
Residential or Hospital Facility</c:v>
                </c:pt>
                <c:pt idx="7">
                  <c:v>D1
Home</c:v>
                </c:pt>
                <c:pt idx="8">
                  <c:v>D2
Service Provider Location</c:v>
                </c:pt>
              </c:strCache>
            </c:strRef>
          </c:cat>
          <c:val>
            <c:numRef>
              <c:f>'Debbie Data'!$CI$3:$CQ$3</c:f>
              <c:numCache>
                <c:formatCode>0%</c:formatCode>
                <c:ptCount val="9"/>
                <c:pt idx="0">
                  <c:v>0.24223107569721117</c:v>
                </c:pt>
                <c:pt idx="1">
                  <c:v>0.11314741035856574</c:v>
                </c:pt>
                <c:pt idx="2">
                  <c:v>9.5617529880478083E-3</c:v>
                </c:pt>
                <c:pt idx="3">
                  <c:v>3.5856573705179286E-2</c:v>
                </c:pt>
                <c:pt idx="4">
                  <c:v>0.50278884462151396</c:v>
                </c:pt>
                <c:pt idx="5">
                  <c:v>2.9482071713147411E-2</c:v>
                </c:pt>
                <c:pt idx="6">
                  <c:v>0</c:v>
                </c:pt>
                <c:pt idx="7">
                  <c:v>1.0358565737051793E-2</c:v>
                </c:pt>
                <c:pt idx="8">
                  <c:v>5.6573705179282868E-2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973184"/>
        <c:axId val="34974720"/>
      </c:barChart>
      <c:barChart>
        <c:barDir val="col"/>
        <c:grouping val="clustered"/>
        <c:varyColors val="0"/>
        <c:ser>
          <c:idx val="1"/>
          <c:order val="1"/>
          <c:tx>
            <c:v>N =</c:v>
          </c:tx>
          <c:spPr>
            <a:solidFill>
              <a:schemeClr val="accent1"/>
            </a:solidFill>
          </c:spPr>
          <c:invertIfNegative val="0"/>
          <c:val>
            <c:numRef>
              <c:f>'Debbie Data'!$CI$4:$CQ$4</c:f>
              <c:numCache>
                <c:formatCode>General</c:formatCode>
                <c:ptCount val="9"/>
                <c:pt idx="0">
                  <c:v>304</c:v>
                </c:pt>
                <c:pt idx="1">
                  <c:v>142</c:v>
                </c:pt>
                <c:pt idx="2">
                  <c:v>12</c:v>
                </c:pt>
                <c:pt idx="3">
                  <c:v>45</c:v>
                </c:pt>
                <c:pt idx="4">
                  <c:v>631</c:v>
                </c:pt>
                <c:pt idx="5">
                  <c:v>37</c:v>
                </c:pt>
                <c:pt idx="6">
                  <c:v>0</c:v>
                </c:pt>
                <c:pt idx="7">
                  <c:v>13</c:v>
                </c:pt>
                <c:pt idx="8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980608"/>
        <c:axId val="34982144"/>
      </c:barChart>
      <c:catAx>
        <c:axId val="349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4974720"/>
        <c:crosses val="autoZero"/>
        <c:auto val="1"/>
        <c:lblAlgn val="ctr"/>
        <c:lblOffset val="100"/>
        <c:noMultiLvlLbl val="0"/>
      </c:catAx>
      <c:valAx>
        <c:axId val="34974720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4973184"/>
        <c:crosses val="autoZero"/>
        <c:crossBetween val="between"/>
        <c:majorUnit val="0.1"/>
      </c:valAx>
      <c:catAx>
        <c:axId val="34980608"/>
        <c:scaling>
          <c:orientation val="minMax"/>
        </c:scaling>
        <c:delete val="1"/>
        <c:axPos val="b"/>
        <c:majorTickMark val="out"/>
        <c:minorTickMark val="none"/>
        <c:tickLblPos val="nextTo"/>
        <c:crossAx val="34982144"/>
        <c:crosses val="autoZero"/>
        <c:auto val="1"/>
        <c:lblAlgn val="ctr"/>
        <c:lblOffset val="100"/>
        <c:noMultiLvlLbl val="0"/>
      </c:catAx>
      <c:valAx>
        <c:axId val="34982144"/>
        <c:scaling>
          <c:orientation val="minMax"/>
          <c:max val="1255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crossAx val="34980608"/>
        <c:crosses val="max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 i="0" u="none" strike="noStrike" baseline="0" dirty="0">
                <a:solidFill>
                  <a:srgbClr val="333333"/>
                </a:solidFill>
                <a:latin typeface="Calibri"/>
              </a:rPr>
              <a:t>Educational Environments Ages 3-5, December 1, 2013</a:t>
            </a:r>
          </a:p>
          <a:p>
            <a:pPr>
              <a:defRPr sz="2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 i="0" u="none" strike="noStrike" baseline="0" dirty="0">
                <a:solidFill>
                  <a:srgbClr val="FF0000"/>
                </a:solidFill>
                <a:latin typeface="Calibri"/>
              </a:rPr>
              <a:t>Excluding Children in Kindergarten</a:t>
            </a:r>
          </a:p>
          <a:p>
            <a:pPr>
              <a:defRPr sz="2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 i="0" u="none" strike="noStrike" baseline="0" dirty="0">
                <a:solidFill>
                  <a:srgbClr val="333333"/>
                </a:solidFill>
                <a:latin typeface="Calibri"/>
              </a:rPr>
              <a:t>Indicator 6: Percent of Children Attending:</a:t>
            </a:r>
          </a:p>
        </c:rich>
      </c:tx>
      <c:layout>
        <c:manualLayout>
          <c:xMode val="edge"/>
          <c:yMode val="edge"/>
          <c:x val="0.19927416885389324"/>
          <c:y val="4.33664333624963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122703412073493E-2"/>
          <c:y val="0.22397477398658502"/>
          <c:w val="0.87787727264019022"/>
          <c:h val="0.49866200058326038"/>
        </c:manualLayout>
      </c:layout>
      <c:barChart>
        <c:barDir val="col"/>
        <c:grouping val="clustered"/>
        <c:varyColors val="0"/>
        <c:ser>
          <c:idx val="0"/>
          <c:order val="0"/>
          <c:tx>
            <c:v>North Carolina</c:v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'Combined Totals for displays'!$V$2:$W$2</c:f>
              <c:strCache>
                <c:ptCount val="2"/>
                <c:pt idx="0">
                  <c:v>A. A Regular Early Childhood Program (RECP) and receiving the majority of special education and related services in the regular early childhood program.</c:v>
                </c:pt>
                <c:pt idx="1">
                  <c:v>B. A separate special education class, separate school or residential facility.</c:v>
                </c:pt>
              </c:strCache>
            </c:strRef>
          </c:cat>
          <c:val>
            <c:numRef>
              <c:f>'Combined Totals for displays'!$V$9:$W$9</c:f>
              <c:numCache>
                <c:formatCode>0.0%</c:formatCode>
                <c:ptCount val="2"/>
                <c:pt idx="0">
                  <c:v>0.38669728532764702</c:v>
                </c:pt>
                <c:pt idx="1">
                  <c:v>0.23833347002378413</c:v>
                </c:pt>
              </c:numCache>
            </c:numRef>
          </c:val>
        </c:ser>
        <c:ser>
          <c:idx val="1"/>
          <c:order val="1"/>
          <c:tx>
            <c:v>Cumberland</c:v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A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A80000"/>
              </a:solidFill>
            </c:spPr>
          </c:dPt>
          <c:dLbls>
            <c:dLbl>
              <c:idx val="0"/>
              <c:layout>
                <c:manualLayout>
                  <c:x val="4.866797900262467E-3"/>
                  <c:y val="3.33347914843977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999781277340329E-3"/>
                  <c:y val="1.264216972878390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'Combined Totals for displays'!$V$2:$W$2</c:f>
              <c:strCache>
                <c:ptCount val="2"/>
                <c:pt idx="0">
                  <c:v>A. A Regular Early Childhood Program (RECP) and receiving the majority of special education and related services in the regular early childhood program.</c:v>
                </c:pt>
                <c:pt idx="1">
                  <c:v>B. A separate special education class, separate school or residential facility.</c:v>
                </c:pt>
              </c:strCache>
            </c:strRef>
          </c:cat>
          <c:val>
            <c:numRef>
              <c:f>'Combined Totals for displays'!$V$5:$W$5</c:f>
              <c:numCache>
                <c:formatCode>0.0%</c:formatCode>
                <c:ptCount val="2"/>
                <c:pt idx="0">
                  <c:v>0.5196629213483146</c:v>
                </c:pt>
                <c:pt idx="1">
                  <c:v>0.3342696629213483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94528"/>
        <c:axId val="35512704"/>
      </c:barChart>
      <c:catAx>
        <c:axId val="3549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512704"/>
        <c:crosses val="autoZero"/>
        <c:auto val="1"/>
        <c:lblAlgn val="ctr"/>
        <c:lblOffset val="100"/>
        <c:noMultiLvlLbl val="0"/>
      </c:catAx>
      <c:valAx>
        <c:axId val="35512704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49452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400"/>
            </a:pPr>
            <a:r>
              <a:rPr lang="en-US" sz="1400" dirty="0" smtClean="0">
                <a:effectLst/>
              </a:rPr>
              <a:t>Educational </a:t>
            </a:r>
            <a:r>
              <a:rPr lang="en-US" sz="1400" dirty="0">
                <a:effectLst/>
              </a:rPr>
              <a:t>Environments Ages 3-5, December 1, 2013</a:t>
            </a:r>
          </a:p>
          <a:p>
            <a:pPr algn="ctr">
              <a:defRPr sz="1400"/>
            </a:pPr>
            <a:r>
              <a:rPr lang="en-US" sz="1400" b="1" dirty="0">
                <a:effectLst/>
              </a:rPr>
              <a:t>All Children 3-5</a:t>
            </a:r>
            <a:r>
              <a:rPr lang="en-US" sz="1400" b="1" baseline="0" dirty="0">
                <a:effectLst/>
              </a:rPr>
              <a:t> </a:t>
            </a:r>
            <a:r>
              <a:rPr lang="en-US" sz="1400" b="1" dirty="0">
                <a:effectLst/>
              </a:rPr>
              <a:t>Excluding Children in Kindergarten compared to</a:t>
            </a:r>
            <a:endParaRPr lang="en-US" sz="1400" dirty="0">
              <a:effectLst/>
            </a:endParaRPr>
          </a:p>
          <a:p>
            <a:pPr algn="ctr">
              <a:defRPr sz="1400"/>
            </a:pPr>
            <a:r>
              <a:rPr lang="en-US" sz="1400" dirty="0">
                <a:effectLst/>
              </a:rPr>
              <a:t>Kindergarten only</a:t>
            </a:r>
            <a:r>
              <a:rPr lang="en-US" sz="1400" baseline="0" dirty="0">
                <a:effectLst/>
              </a:rPr>
              <a:t> -- </a:t>
            </a:r>
            <a:r>
              <a:rPr lang="en-US" sz="1400" dirty="0">
                <a:effectLst/>
              </a:rPr>
              <a:t>Percent of Children:</a:t>
            </a:r>
          </a:p>
        </c:rich>
      </c:tx>
      <c:layout>
        <c:manualLayout>
          <c:xMode val="edge"/>
          <c:yMode val="edge"/>
          <c:x val="0.20423313405268789"/>
          <c:y val="4.3444109927435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233825698794961E-2"/>
          <c:y val="0.2461969790592799"/>
          <c:w val="0.87787727264019022"/>
          <c:h val="0.38569905915280867"/>
        </c:manualLayout>
      </c:layout>
      <c:barChart>
        <c:barDir val="col"/>
        <c:grouping val="clustered"/>
        <c:varyColors val="0"/>
        <c:ser>
          <c:idx val="1"/>
          <c:order val="0"/>
          <c:tx>
            <c:v>3, 4, 5 in PreK</c:v>
          </c:tx>
          <c:spPr>
            <a:solidFill>
              <a:srgbClr val="4F81BD">
                <a:lumMod val="75000"/>
              </a:srgbClr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4.8668222027802082E-3"/>
                  <c:y val="-3.25690906283768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04821619519784E-3"/>
                  <c:y val="2.14180947969739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'Combined Totals for displays'!$V$2:$W$2</c:f>
              <c:strCache>
                <c:ptCount val="2"/>
                <c:pt idx="0">
                  <c:v>A. A Regular Early Childhood Program (RECP) and receiving the majority of special education and related services in the regular early childhood program.</c:v>
                </c:pt>
                <c:pt idx="1">
                  <c:v>B. A separate special education class, separate school or residential facility.</c:v>
                </c:pt>
              </c:strCache>
            </c:strRef>
          </c:cat>
          <c:val>
            <c:numRef>
              <c:f>'Combined Totals for displays'!$V$5:$W$5</c:f>
              <c:numCache>
                <c:formatCode>0.0%</c:formatCode>
                <c:ptCount val="2"/>
                <c:pt idx="0">
                  <c:v>0.5196629213483146</c:v>
                </c:pt>
                <c:pt idx="1">
                  <c:v>0.3342696629213483</c:v>
                </c:pt>
              </c:numCache>
            </c:numRef>
          </c:val>
        </c:ser>
        <c:ser>
          <c:idx val="0"/>
          <c:order val="1"/>
          <c:tx>
            <c:v>5 in Kindergarten</c:v>
          </c:tx>
          <c:spPr>
            <a:solidFill>
              <a:srgbClr val="4F81B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6428501992806455E-3"/>
                  <c:y val="-2.39395167515825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668222027802082E-3"/>
                  <c:y val="-1.1774355411455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'Combined Totals for displays'!$V$2:$W$2</c:f>
              <c:strCache>
                <c:ptCount val="2"/>
                <c:pt idx="0">
                  <c:v>A. A Regular Early Childhood Program (RECP) and receiving the majority of special education and related services in the regular early childhood program.</c:v>
                </c:pt>
                <c:pt idx="1">
                  <c:v>B. A separate special education class, separate school or residential facility.</c:v>
                </c:pt>
              </c:strCache>
            </c:strRef>
          </c:cat>
          <c:val>
            <c:numRef>
              <c:f>'Combined Totals for displays'!$V$7:$W$7</c:f>
              <c:numCache>
                <c:formatCode>0.0%</c:formatCode>
                <c:ptCount val="2"/>
                <c:pt idx="0">
                  <c:v>0.65053763440860213</c:v>
                </c:pt>
                <c:pt idx="1">
                  <c:v>0.29032258064516131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40672"/>
        <c:axId val="33742208"/>
      </c:barChart>
      <c:catAx>
        <c:axId val="3374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3742208"/>
        <c:crosses val="autoZero"/>
        <c:auto val="1"/>
        <c:lblAlgn val="ctr"/>
        <c:lblOffset val="100"/>
        <c:noMultiLvlLbl val="0"/>
      </c:catAx>
      <c:valAx>
        <c:axId val="33742208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33740672"/>
        <c:crosses val="autoZero"/>
        <c:crossBetween val="between"/>
        <c:majorUnit val="0.25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0.01667</cdr:x>
      <cdr:y>0.81111</cdr:y>
    </cdr:from>
    <cdr:to>
      <cdr:x>0.10628</cdr:x>
      <cdr:y>0.86497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5562600"/>
          <a:ext cx="8194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8A0000"/>
              </a:solidFill>
            </a:rPr>
            <a:t>DRAFT</a:t>
          </a:r>
          <a:endParaRPr lang="en-US" b="1" dirty="0">
            <a:solidFill>
              <a:srgbClr val="8A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72CFE-2BF7-4FD6-88B0-64ACB33EAE83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FF4C5-2277-41D7-AB86-5DF8EE5FC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5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D354-3A86-4386-9F92-2E37F8E3924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57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967C-D851-4B5E-9964-1EF9B287E2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94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F4C5-2277-41D7-AB86-5DF8EE5FCC1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72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967C-D851-4B5E-9964-1EF9B287E2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95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F4C5-2277-41D7-AB86-5DF8EE5FCC1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60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F4C5-2277-41D7-AB86-5DF8EE5FCC1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72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517D5-6D39-4DEE-8D3A-E4FB0A3182E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3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517D5-6D39-4DEE-8D3A-E4FB0A3182E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20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F4C5-2277-41D7-AB86-5DF8EE5FCC1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6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8165" indent="-2800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0254" indent="-2240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8356" indent="-2240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6458" indent="-2240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A21CC-421D-40CB-B2AA-72A1E9DC5008}" type="slidenum">
              <a:rPr lang="en-US" altLang="en-US" smtClean="0"/>
              <a:pPr eaLnBrk="1" hangingPunct="1"/>
              <a:t>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F4C5-2277-41D7-AB86-5DF8EE5FCC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72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F4C5-2277-41D7-AB86-5DF8EE5FCC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04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8165" indent="-2800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0254" indent="-2240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8356" indent="-2240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6458" indent="-2240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A21CC-421D-40CB-B2AA-72A1E9DC5008}" type="slidenum">
              <a:rPr lang="en-US" altLang="en-US" smtClean="0"/>
              <a:pPr eaLnBrk="1" hangingPunct="1"/>
              <a:t>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F4C5-2277-41D7-AB86-5DF8EE5FCC1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7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F4C5-2277-41D7-AB86-5DF8EE5FCC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81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F4C5-2277-41D7-AB86-5DF8EE5FCC1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62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967C-D851-4B5E-9964-1EF9B287E2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1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6" y="0"/>
            <a:ext cx="7476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5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0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6" y="0"/>
            <a:ext cx="747676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09800" y="4694872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Early Childhood Conference: Improving Data, Improving Outcomes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September 10-11, 2014      New Orleans, LA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0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76092"/>
                </a:solidFill>
                <a:latin typeface="Fog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"/>
              </a:defRPr>
            </a:lvl1pPr>
            <a:lvl2pPr>
              <a:defRPr>
                <a:latin typeface="Myriad"/>
              </a:defRPr>
            </a:lvl2pPr>
            <a:lvl3pPr>
              <a:defRPr>
                <a:latin typeface="Myriad"/>
              </a:defRPr>
            </a:lvl3pPr>
            <a:lvl4pPr>
              <a:defRPr>
                <a:latin typeface="Myriad"/>
              </a:defRPr>
            </a:lvl4pPr>
            <a:lvl5pPr>
              <a:defRPr>
                <a:latin typeface="Myria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248400"/>
            <a:ext cx="2819400" cy="51707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Myriad"/>
              </a:rPr>
              <a:t> </a:t>
            </a:r>
            <a:r>
              <a:rPr lang="en-US" sz="1400" b="1" dirty="0" smtClean="0">
                <a:solidFill>
                  <a:prstClr val="white"/>
                </a:solidFill>
              </a:rPr>
              <a:t>Early Childhood Conference: Improving Data, Improving Outcomes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prstClr val="white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214749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248400"/>
            <a:ext cx="2819400" cy="51707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Myriad"/>
              </a:rPr>
              <a:t> </a:t>
            </a:r>
            <a:r>
              <a:rPr lang="en-US" sz="1400" b="1" dirty="0" smtClean="0">
                <a:solidFill>
                  <a:prstClr val="white"/>
                </a:solidFill>
              </a:rPr>
              <a:t>Early Childhood Conference: Improving Data, Improving Outcomes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prstClr val="white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2025716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9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7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20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2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og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"/>
              </a:defRPr>
            </a:lvl1pPr>
            <a:lvl2pPr>
              <a:defRPr>
                <a:latin typeface="Myriad"/>
              </a:defRPr>
            </a:lvl2pPr>
            <a:lvl3pPr>
              <a:defRPr>
                <a:latin typeface="Myriad"/>
              </a:defRPr>
            </a:lvl3pPr>
            <a:lvl4pPr>
              <a:defRPr>
                <a:latin typeface="Myriad"/>
              </a:defRPr>
            </a:lvl4pPr>
            <a:lvl5pPr>
              <a:defRPr>
                <a:latin typeface="Myria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248400"/>
            <a:ext cx="2819400" cy="5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2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79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99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6" y="0"/>
            <a:ext cx="747676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09800" y="4694872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Early Childhood Conference: Improving Data, Improving Outcomes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September 10-11, 2014      New Orleans, LA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60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76092"/>
                </a:solidFill>
                <a:latin typeface="Fog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"/>
              </a:defRPr>
            </a:lvl1pPr>
            <a:lvl2pPr>
              <a:defRPr>
                <a:latin typeface="Myriad"/>
              </a:defRPr>
            </a:lvl2pPr>
            <a:lvl3pPr>
              <a:defRPr>
                <a:latin typeface="Myriad"/>
              </a:defRPr>
            </a:lvl3pPr>
            <a:lvl4pPr>
              <a:defRPr>
                <a:latin typeface="Myriad"/>
              </a:defRPr>
            </a:lvl4pPr>
            <a:lvl5pPr>
              <a:defRPr>
                <a:latin typeface="Myria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248400"/>
            <a:ext cx="2819400" cy="51707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Myriad"/>
              </a:rPr>
              <a:t> </a:t>
            </a:r>
            <a:r>
              <a:rPr lang="en-US" sz="1400" b="1" dirty="0" smtClean="0">
                <a:solidFill>
                  <a:prstClr val="white"/>
                </a:solidFill>
              </a:rPr>
              <a:t>Early Childhood Conference: Improving Data, Improving Outcomes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prstClr val="white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587389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248400"/>
            <a:ext cx="2819400" cy="51707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Myriad"/>
              </a:rPr>
              <a:t> </a:t>
            </a:r>
            <a:r>
              <a:rPr lang="en-US" sz="1400" b="1" dirty="0" smtClean="0">
                <a:solidFill>
                  <a:prstClr val="white"/>
                </a:solidFill>
              </a:rPr>
              <a:t>Early Childhood Conference: Improving Data, Improving Outcomes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prstClr val="white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2644826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44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45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37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0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43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75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57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0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3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4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8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5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DDD-392C-4F87-B9BA-539450FD7179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E1AF-01D7-47DD-A1BA-015AD5DF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9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13DDD-392C-4F87-B9BA-539450FD7179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E1AF-01D7-47DD-A1BA-015AD5DF8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9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0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13DDD-392C-4F87-B9BA-539450FD7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E1AF-01D7-47DD-A1BA-015AD5DF8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9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6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956370"/>
            <a:ext cx="8199120" cy="1754326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CCFF99"/>
              </a:solidFill>
            </a:endParaRPr>
          </a:p>
          <a:p>
            <a:endParaRPr lang="en-US" dirty="0">
              <a:solidFill>
                <a:srgbClr val="CCFF99"/>
              </a:solidFill>
            </a:endParaRPr>
          </a:p>
          <a:p>
            <a:endParaRPr lang="en-US" dirty="0" smtClean="0">
              <a:solidFill>
                <a:srgbClr val="CCFF99"/>
              </a:solidFill>
            </a:endParaRPr>
          </a:p>
          <a:p>
            <a:endParaRPr lang="en-US" dirty="0">
              <a:solidFill>
                <a:srgbClr val="CCFF99"/>
              </a:solidFill>
            </a:endParaRPr>
          </a:p>
          <a:p>
            <a:endParaRPr lang="en-US" dirty="0" smtClean="0">
              <a:solidFill>
                <a:srgbClr val="CCFF99"/>
              </a:solidFill>
            </a:endParaRPr>
          </a:p>
          <a:p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34365"/>
            <a:ext cx="8229600" cy="2585323"/>
          </a:xfrm>
          <a:prstGeom prst="rect">
            <a:avLst/>
          </a:prstGeom>
          <a:solidFill>
            <a:srgbClr val="97BCC5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7220" y="783583"/>
            <a:ext cx="784860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Percent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of children aged 3 - 5 with IEPs attending a regular early childhood program and receiving the majority of special education and related services in the regular early childhood program.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+mj-lt"/>
              <a:ea typeface="Calibri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 startAt="2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Percent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of children aged 3 - 5 with IEPs attending a separate special education class, separate school or residential facility.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8548" y="228600"/>
            <a:ext cx="718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  SPP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APR Indicator 6 Measurement: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21163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840574"/>
              </p:ext>
            </p:extLst>
          </p:nvPr>
        </p:nvGraphicFramePr>
        <p:xfrm>
          <a:off x="-38100" y="911086"/>
          <a:ext cx="9067800" cy="590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5553" y="282714"/>
            <a:ext cx="549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Indicator Results 2012-2013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2859" y="6519446"/>
            <a:ext cx="4941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</a:t>
            </a:r>
            <a:r>
              <a:rPr lang="en-US" sz="1600" dirty="0" smtClean="0"/>
              <a:t>reported </a:t>
            </a:r>
            <a:r>
              <a:rPr lang="en-US" sz="1600" dirty="0"/>
              <a:t>for IDEA 2012 Educational </a:t>
            </a:r>
            <a:r>
              <a:rPr lang="en-US" sz="1600" dirty="0" smtClean="0"/>
              <a:t>Environments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89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www.merkeleydesigns.com/store/images/medium/merkeleyd_schoolhouse_template_image_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0096" r="25064" b="5238"/>
          <a:stretch/>
        </p:blipFill>
        <p:spPr bwMode="auto">
          <a:xfrm>
            <a:off x="609600" y="1066800"/>
            <a:ext cx="3733800" cy="51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merkeleydesigns.com/store/images/medium/merkeleyd_schoolhouse_template_image_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0096" r="25064" b="5238"/>
          <a:stretch/>
        </p:blipFill>
        <p:spPr bwMode="auto">
          <a:xfrm>
            <a:off x="5341635" y="2514600"/>
            <a:ext cx="2648524" cy="36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ave 10"/>
          <p:cNvSpPr/>
          <p:nvPr/>
        </p:nvSpPr>
        <p:spPr>
          <a:xfrm>
            <a:off x="5328935" y="2641600"/>
            <a:ext cx="1960865" cy="1168400"/>
          </a:xfrm>
          <a:prstGeom prst="wave">
            <a:avLst>
              <a:gd name="adj1" fmla="val 12500"/>
              <a:gd name="adj2" fmla="val 5303"/>
            </a:avLst>
          </a:prstGeom>
          <a:solidFill>
            <a:srgbClr val="E2FFC5"/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244962"/>
                </a:solidFill>
                <a:latin typeface="Calibri" panose="020F0502020204030204" pitchFamily="34" charset="0"/>
              </a:rPr>
              <a:t>Special </a:t>
            </a:r>
          </a:p>
          <a:p>
            <a:pPr algn="ctr"/>
            <a:r>
              <a:rPr lang="en-US" sz="2400" dirty="0" smtClean="0">
                <a:solidFill>
                  <a:srgbClr val="244962"/>
                </a:solidFill>
                <a:latin typeface="Calibri" panose="020F0502020204030204" pitchFamily="34" charset="0"/>
              </a:rPr>
              <a:t>Education</a:t>
            </a:r>
            <a:endParaRPr lang="en-US" sz="2400" dirty="0">
              <a:solidFill>
                <a:srgbClr val="24496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Wave 11"/>
          <p:cNvSpPr/>
          <p:nvPr/>
        </p:nvSpPr>
        <p:spPr>
          <a:xfrm>
            <a:off x="609600" y="1219200"/>
            <a:ext cx="2362200" cy="1371346"/>
          </a:xfrm>
          <a:prstGeom prst="wave">
            <a:avLst>
              <a:gd name="adj1" fmla="val 12500"/>
              <a:gd name="adj2" fmla="val 5303"/>
            </a:avLst>
          </a:prstGeom>
          <a:solidFill>
            <a:srgbClr val="7FA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Regular EC Program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419600"/>
            <a:ext cx="2057400" cy="1508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Britannic Bold" panose="020B0903060703020204" pitchFamily="34" charset="0"/>
            </a:endParaRPr>
          </a:p>
          <a:p>
            <a:pPr algn="ctr"/>
            <a:r>
              <a:rPr lang="en-US" sz="4800" b="1" dirty="0" smtClean="0">
                <a:latin typeface="Britannic Bold" panose="020B0903060703020204" pitchFamily="34" charset="0"/>
              </a:rPr>
              <a:t>42%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1447800" cy="1107996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244962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US" sz="2800" b="1" dirty="0" smtClean="0">
                <a:latin typeface="Britannic Bold" panose="020B0903060703020204" pitchFamily="34" charset="0"/>
              </a:rPr>
              <a:t> 26%</a:t>
            </a:r>
            <a:endParaRPr lang="en-US" sz="2800" b="1" dirty="0">
              <a:latin typeface="Britannic Bold" panose="020B0903060703020204" pitchFamily="34" charset="0"/>
            </a:endParaRPr>
          </a:p>
          <a:p>
            <a:endParaRPr lang="en-US" b="1" dirty="0">
              <a:solidFill>
                <a:srgbClr val="07B594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5943" y="252631"/>
            <a:ext cx="774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2012-13: Percent of Children Attending: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172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And receiving the majority of special education in the program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6174325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Special education class, </a:t>
            </a:r>
          </a:p>
          <a:p>
            <a:pPr algn="ctr"/>
            <a:r>
              <a:rPr lang="en-US" sz="2000" dirty="0" smtClean="0"/>
              <a:t>separate school, or residential facility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70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9144000" cy="71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15000" y="6389132"/>
            <a:ext cx="334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2012-13 SPP/APR Analyses, OSEP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03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610600" cy="990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6A: Percent of children with IEPs attending a </a:t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regular early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hildhood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rogram (RECP) and </a:t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receiving the majority of services in the program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13551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Each diamond represents a state or territory,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SPP/APR SY 2012-2013 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572000"/>
            <a:ext cx="82060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8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793279"/>
              </p:ext>
            </p:extLst>
          </p:nvPr>
        </p:nvGraphicFramePr>
        <p:xfrm>
          <a:off x="262245" y="1676400"/>
          <a:ext cx="8443601" cy="430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3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38800" y="6389132"/>
            <a:ext cx="334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2012-13 SPP/APR Analyses, OSEP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96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610600" cy="990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Indicator 6B: Percent of children with IEPs</a:t>
            </a:r>
            <a:b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attending a special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ducation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rogram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096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Each diamond represents a state or territory,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SPP/APR SY 2012-2013 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667062"/>
              </p:ext>
            </p:extLst>
          </p:nvPr>
        </p:nvGraphicFramePr>
        <p:xfrm>
          <a:off x="457200" y="1752600"/>
          <a:ext cx="815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81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cate\Pictures\FPG - My favorite\FPG - Alex 4\IMG_2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86" y="228600"/>
            <a:ext cx="3581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</a:t>
            </a:r>
            <a:r>
              <a:rPr lang="en-US" sz="4000" dirty="0" smtClean="0">
                <a:solidFill>
                  <a:schemeClr val="bg1"/>
                </a:solidFill>
              </a:rPr>
              <a:t>eactions </a:t>
            </a:r>
            <a:r>
              <a:rPr lang="en-US" sz="4000" dirty="0">
                <a:solidFill>
                  <a:schemeClr val="bg1"/>
                </a:solidFill>
              </a:rPr>
              <a:t>to what you have </a:t>
            </a:r>
            <a:r>
              <a:rPr lang="en-US" sz="4000" dirty="0" smtClean="0">
                <a:solidFill>
                  <a:schemeClr val="bg1"/>
                </a:solidFill>
              </a:rPr>
              <a:t>heard?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7338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13950" r="14419" b="13414"/>
          <a:stretch/>
        </p:blipFill>
        <p:spPr bwMode="auto">
          <a:xfrm>
            <a:off x="533400" y="1524000"/>
            <a:ext cx="8093708" cy="453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5883729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State Tables and Charts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2941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228600"/>
            <a:ext cx="122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Iowa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5215" t="26430" r="38039" b="31584"/>
          <a:stretch/>
        </p:blipFill>
        <p:spPr bwMode="auto">
          <a:xfrm>
            <a:off x="0" y="0"/>
            <a:ext cx="9144000" cy="6061214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252054"/>
            <a:ext cx="4935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Iowa, Part B Indicator 6A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5916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531" y="5029200"/>
            <a:ext cx="7917869" cy="1477328"/>
          </a:xfrm>
          <a:prstGeom prst="rect">
            <a:avLst/>
          </a:prstGeom>
          <a:solidFill>
            <a:srgbClr val="1E4768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3554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2095500"/>
            <a:ext cx="7924800" cy="2933700"/>
          </a:xfrm>
          <a:solidFill>
            <a:srgbClr val="D9EEF3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49250" indent="-4763" algn="ctr" eaLnBrk="1" hangingPunct="1">
              <a:buFontTx/>
              <a:buNone/>
              <a:defRPr/>
            </a:pPr>
            <a:endParaRPr lang="en-US" sz="1600" b="1" kern="1200" dirty="0" smtClean="0"/>
          </a:p>
          <a:p>
            <a:pPr marL="0" indent="0" algn="ctr">
              <a:buNone/>
            </a:pPr>
            <a:r>
              <a:rPr lang="en-US" sz="3800" b="1" dirty="0">
                <a:solidFill>
                  <a:schemeClr val="accent5">
                    <a:lumMod val="50000"/>
                  </a:schemeClr>
                </a:solidFill>
              </a:rPr>
              <a:t>Indicator B6: Using the Data, </a:t>
            </a:r>
          </a:p>
          <a:p>
            <a:pPr marL="0" indent="0" algn="ctr">
              <a:buNone/>
            </a:pPr>
            <a:r>
              <a:rPr lang="en-US" sz="3800" b="1" dirty="0">
                <a:solidFill>
                  <a:schemeClr val="accent5">
                    <a:lumMod val="50000"/>
                  </a:schemeClr>
                </a:solidFill>
              </a:rPr>
              <a:t>Telling the Story</a:t>
            </a:r>
          </a:p>
          <a:p>
            <a:pPr lvl="1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Vivian James, </a:t>
            </a:r>
            <a:r>
              <a:rPr lang="en-US" sz="2400" dirty="0"/>
              <a:t>NC 619 </a:t>
            </a:r>
            <a:r>
              <a:rPr lang="en-US" sz="2400" dirty="0" smtClean="0"/>
              <a:t>Coordinator</a:t>
            </a:r>
            <a:endParaRPr lang="en-US" sz="2400" dirty="0"/>
          </a:p>
          <a:p>
            <a:pPr marL="457200" lvl="1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Mary Peters, </a:t>
            </a:r>
            <a:r>
              <a:rPr lang="en-US" sz="2400" dirty="0"/>
              <a:t>DaSy, IDC, ECTA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Debbie Cate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/>
              <a:t>IDC, ECTA</a:t>
            </a:r>
          </a:p>
          <a:p>
            <a:pPr marL="396875" indent="0" algn="ctr" eaLnBrk="1" hangingPunct="1">
              <a:buFontTx/>
              <a:buNone/>
              <a:defRPr/>
            </a:pPr>
            <a:endParaRPr lang="en-US" sz="1800" b="1" dirty="0" smtClean="0"/>
          </a:p>
          <a:p>
            <a:pPr marL="0" indent="0" algn="ctr" eaLnBrk="1" hangingPunct="1">
              <a:buFontTx/>
              <a:buNone/>
              <a:defRPr/>
            </a:pPr>
            <a:endParaRPr lang="en-US" sz="1800" b="1" dirty="0" smtClean="0"/>
          </a:p>
        </p:txBody>
      </p:sp>
      <p:pic>
        <p:nvPicPr>
          <p:cNvPr id="26627" name="Picture 18" descr="http://www.fpg.unc.edu/portal/core/publications/photo-archive/archive13/Thumbnails/1960_blowing_bubbles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r="12500"/>
          <a:stretch>
            <a:fillRect/>
          </a:stretch>
        </p:blipFill>
        <p:spPr bwMode="auto">
          <a:xfrm>
            <a:off x="5246687" y="904875"/>
            <a:ext cx="1458913" cy="13716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10" descr="http://www.fpg.unc.edu/portal/core/publications/photo-archive/archive5/Thumbnails/596_show_and_tell1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t="8047" r="8694"/>
          <a:stretch>
            <a:fillRect/>
          </a:stretch>
        </p:blipFill>
        <p:spPr bwMode="auto">
          <a:xfrm>
            <a:off x="2438400" y="914400"/>
            <a:ext cx="1371600" cy="135255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8" descr="http://www.fpg.unc.edu/portal/core/publications/photo-archive/archive5/Thumbnails/581_bustop1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6831"/>
          <a:stretch>
            <a:fillRect/>
          </a:stretch>
        </p:blipFill>
        <p:spPr bwMode="auto">
          <a:xfrm>
            <a:off x="3810000" y="914400"/>
            <a:ext cx="1447800" cy="1352550"/>
          </a:xfrm>
          <a:prstGeom prst="rect">
            <a:avLst/>
          </a:prstGeom>
          <a:noFill/>
          <a:ln w="28575">
            <a:solidFill>
              <a:srgbClr val="2654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0" t="44000" r="24500" b="34222"/>
          <a:stretch/>
        </p:blipFill>
        <p:spPr bwMode="auto">
          <a:xfrm>
            <a:off x="4502019" y="5181600"/>
            <a:ext cx="3651381" cy="123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http://www.fpg.unc.edu/portal/core/publications/photo-archive/archive8/Thumbnails/911_two_friends1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" b="37405"/>
          <a:stretch>
            <a:fillRect/>
          </a:stretch>
        </p:blipFill>
        <p:spPr bwMode="auto">
          <a:xfrm>
            <a:off x="1028700" y="914400"/>
            <a:ext cx="1371600" cy="135255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pg.unc.edu/portal/core/publications/photo-archive/archive9/Thumbnails/1049_making_bubbles2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16667"/>
          <a:stretch>
            <a:fillRect/>
          </a:stretch>
        </p:blipFill>
        <p:spPr bwMode="auto">
          <a:xfrm>
            <a:off x="6705600" y="895350"/>
            <a:ext cx="1371600" cy="13716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304800" y="5429225"/>
            <a:ext cx="586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27780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30889" r="25625" b="38667"/>
          <a:stretch/>
        </p:blipFill>
        <p:spPr bwMode="auto">
          <a:xfrm>
            <a:off x="152400" y="1676400"/>
            <a:ext cx="88392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794" y="609599"/>
            <a:ext cx="8008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Iowa, Local Reporting Part B Indicator 6A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9599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25596" t="17972" r="38920" b="36600"/>
          <a:stretch/>
        </p:blipFill>
        <p:spPr bwMode="auto">
          <a:xfrm>
            <a:off x="0" y="0"/>
            <a:ext cx="9144000" cy="6137414"/>
          </a:xfrm>
          <a:prstGeom prst="rect">
            <a:avLst/>
          </a:prstGeom>
          <a:ln w="3175">
            <a:solidFill>
              <a:srgbClr val="89B3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228599"/>
            <a:ext cx="491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Iowa, Part B Indicator 6B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22463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25815" t="69098" r="39095" b="8833"/>
          <a:stretch/>
        </p:blipFill>
        <p:spPr bwMode="auto">
          <a:xfrm>
            <a:off x="228600" y="1600200"/>
            <a:ext cx="8534400" cy="4038600"/>
          </a:xfrm>
          <a:prstGeom prst="rect">
            <a:avLst/>
          </a:prstGeom>
          <a:ln w="31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3400"/>
            <a:ext cx="7985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Iowa, Local Reporting Part B Indicator 6B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861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212930"/>
            <a:ext cx="909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Missouri, Indicator 6, with 5 yr. olds in </a:t>
            </a:r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</a:rPr>
              <a:t>Kindergarten</a:t>
            </a:r>
            <a:endParaRPr lang="en-US" sz="3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24444" r="21524" b="9333"/>
          <a:stretch/>
        </p:blipFill>
        <p:spPr bwMode="auto">
          <a:xfrm>
            <a:off x="63652" y="845357"/>
            <a:ext cx="9004148" cy="517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3648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220249"/>
            <a:ext cx="753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Missouri, Indicator 6, Pre-K Only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 t="22667" r="21876" b="11333"/>
          <a:stretch/>
        </p:blipFill>
        <p:spPr bwMode="auto">
          <a:xfrm>
            <a:off x="152400" y="845356"/>
            <a:ext cx="88392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2654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207547"/>
            <a:ext cx="776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New York, Local Reporting, Indicator 6A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4562" t="18688" r="36720" b="53702"/>
          <a:stretch/>
        </p:blipFill>
        <p:spPr bwMode="auto">
          <a:xfrm>
            <a:off x="0" y="1143000"/>
            <a:ext cx="9144000" cy="4666444"/>
          </a:xfrm>
          <a:prstGeom prst="rect">
            <a:avLst/>
          </a:prstGeom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0317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229185"/>
            <a:ext cx="7613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New York, Local Reporting Indicator 6B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4616" t="53333" r="37377" b="13804"/>
          <a:stretch/>
        </p:blipFill>
        <p:spPr bwMode="auto">
          <a:xfrm>
            <a:off x="12700" y="990600"/>
            <a:ext cx="9055100" cy="5070614"/>
          </a:xfrm>
          <a:prstGeom prst="rect">
            <a:avLst/>
          </a:prstGeom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9132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North Carolina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8974205" cy="40194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819B-3FF0-4C26-98EC-A243FE4ED188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52600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8267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Reporting Indicator </a:t>
            </a:r>
            <a:r>
              <a:rPr lang="en-US" b="1" dirty="0" smtClean="0"/>
              <a:t>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851704"/>
              </p:ext>
            </p:extLst>
          </p:nvPr>
        </p:nvGraphicFramePr>
        <p:xfrm>
          <a:off x="457200" y="12954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362200"/>
                <a:gridCol w="2438400"/>
                <a:gridCol w="1143000"/>
              </a:tblGrid>
              <a:tr h="1184835">
                <a:tc>
                  <a:txBody>
                    <a:bodyPr/>
                    <a:lstStyle/>
                    <a:p>
                      <a:r>
                        <a:rPr lang="en-US" dirty="0" smtClean="0"/>
                        <a:t>Summary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 FFY 2011</a:t>
                      </a:r>
                    </a:p>
                    <a:p>
                      <a:r>
                        <a:rPr lang="en-US" dirty="0" smtClean="0"/>
                        <a:t>Total Headcount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N= 18,787</a:t>
                      </a:r>
                    </a:p>
                    <a:p>
                      <a:r>
                        <a:rPr lang="en-US" baseline="0" dirty="0" smtClean="0"/>
                        <a:t>(% and # of children)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 FFY 2012</a:t>
                      </a:r>
                    </a:p>
                    <a:p>
                      <a:r>
                        <a:rPr lang="en-US" dirty="0" smtClean="0"/>
                        <a:t>Total Headcount</a:t>
                      </a:r>
                    </a:p>
                    <a:p>
                      <a:r>
                        <a:rPr lang="en-US" dirty="0" smtClean="0"/>
                        <a:t>N= 18, 665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(% and # of children)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 </a:t>
                      </a:r>
                    </a:p>
                    <a:p>
                      <a:r>
                        <a:rPr lang="en-US" dirty="0" smtClean="0"/>
                        <a:t>FFY 2012</a:t>
                      </a:r>
                      <a:endParaRPr lang="en-US" dirty="0"/>
                    </a:p>
                  </a:txBody>
                  <a:tcPr/>
                </a:tc>
              </a:tr>
              <a:tr h="2278530">
                <a:tc>
                  <a:txBody>
                    <a:bodyPr/>
                    <a:lstStyle/>
                    <a:p>
                      <a:r>
                        <a:rPr lang="en-US" dirty="0" smtClean="0"/>
                        <a:t>6A. Regular early childhood</a:t>
                      </a:r>
                      <a:r>
                        <a:rPr lang="en-US" baseline="0" dirty="0" smtClean="0"/>
                        <a:t> program and receiving the majority of special education and related services in the regular early childhood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51.0 % (N=9,576)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49.9% (N=9.322)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51.5%</a:t>
                      </a:r>
                      <a:endParaRPr lang="en-US" b="1" dirty="0"/>
                    </a:p>
                  </a:txBody>
                  <a:tcPr/>
                </a:tc>
              </a:tr>
              <a:tr h="1184835">
                <a:tc>
                  <a:txBody>
                    <a:bodyPr/>
                    <a:lstStyle/>
                    <a:p>
                      <a:r>
                        <a:rPr lang="en-US" dirty="0" smtClean="0"/>
                        <a:t>6B. Separate</a:t>
                      </a:r>
                      <a:r>
                        <a:rPr lang="en-US" baseline="0" dirty="0" smtClean="0"/>
                        <a:t> special education class, separate school or residential facility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21.0% (N=3,979)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21.2%(N=3,962)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20.5%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41228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Reporting Indicator 6A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981200"/>
            <a:ext cx="436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for all 115 LEAs indicated the following: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119656"/>
              </p:ext>
            </p:extLst>
          </p:nvPr>
        </p:nvGraphicFramePr>
        <p:xfrm>
          <a:off x="457200" y="1600200"/>
          <a:ext cx="8229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6A. Regular early childhood</a:t>
                      </a:r>
                      <a:r>
                        <a:rPr lang="en-US" baseline="0" dirty="0" smtClean="0"/>
                        <a:t> program and receiving the majority of special education and related services in the regular early childhood program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Performance (%)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Number</a:t>
                      </a:r>
                      <a:r>
                        <a:rPr lang="en-US" b="1" baseline="0" dirty="0" smtClean="0"/>
                        <a:t> of LEAs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 to 90.2%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51.5% to 74.9%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25.1% to 51.4%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 to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9516" y="4507468"/>
            <a:ext cx="8299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Sixty-seven (67) of the LEAs met or exceeded the state target for the percentage </a:t>
            </a:r>
          </a:p>
          <a:p>
            <a:r>
              <a:rPr lang="en-US" dirty="0" smtClean="0"/>
              <a:t>of children receiving the majority of their special education and related services in the </a:t>
            </a:r>
          </a:p>
          <a:p>
            <a:r>
              <a:rPr lang="en-US" dirty="0"/>
              <a:t>r</a:t>
            </a:r>
            <a:r>
              <a:rPr lang="en-US" dirty="0" smtClean="0"/>
              <a:t>egular early childhood program. Forty-eight (48) LEAs did not meet the target.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3694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86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DilleniaUPC" panose="02020603050405020304" pitchFamily="18" charset="-34"/>
              </a:rPr>
              <a:t>Session Objectives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+mn-lt"/>
              <a:cs typeface="DilleniaUPC" panose="02020603050405020304" pitchFamily="18" charset="-34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6531" y="1938616"/>
            <a:ext cx="7917869" cy="3547784"/>
          </a:xfrm>
          <a:prstGeom prst="rect">
            <a:avLst/>
          </a:prstGeom>
          <a:solidFill>
            <a:srgbClr val="D9EEF3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Highlight new IDC materials</a:t>
            </a:r>
          </a:p>
          <a:p>
            <a:pPr marL="1377950" indent="-5143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B6 Data Reporting Tools</a:t>
            </a:r>
          </a:p>
          <a:p>
            <a:pPr marL="1377950" indent="-5143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B6 Decision Tree App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Provide an overview of Indicator 6 data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 Share state reporting</a:t>
            </a:r>
          </a:p>
          <a:p>
            <a:pPr algn="ctr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sz="2800" b="1" strike="sngStrike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96875" indent="0" algn="ctr">
              <a:lnSpc>
                <a:spcPct val="150000"/>
              </a:lnSpc>
              <a:buFontTx/>
              <a:buNone/>
              <a:defRPr/>
            </a:pPr>
            <a:endParaRPr lang="en-US" sz="1800" b="1" dirty="0" smtClean="0"/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en-US" sz="1800" b="1" dirty="0" smtClean="0"/>
          </a:p>
        </p:txBody>
      </p:sp>
      <p:pic>
        <p:nvPicPr>
          <p:cNvPr id="9" name="Picture 36" descr="http://www.fpg.unc.edu/portal/core/publications/photo-archive/archive8/Thumbnails/911_two_friends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" b="37405"/>
          <a:stretch>
            <a:fillRect/>
          </a:stretch>
        </p:blipFill>
        <p:spPr bwMode="auto">
          <a:xfrm>
            <a:off x="6019800" y="609600"/>
            <a:ext cx="2089903" cy="206087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0384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685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Reporting Indicator 6A - Based on LEA Size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600200"/>
            <a:ext cx="7315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2000" b="1" dirty="0" smtClean="0"/>
              <a:t>Tier I:	</a:t>
            </a:r>
            <a:r>
              <a:rPr lang="en-US" sz="2000" dirty="0" smtClean="0"/>
              <a:t>LEAs with total student population of 48,001 to 120,000 – one (1) out of five (5) met the state target (20%).</a:t>
            </a:r>
          </a:p>
          <a:p>
            <a:endParaRPr lang="en-US" sz="2000" dirty="0" smtClean="0"/>
          </a:p>
          <a:p>
            <a:pPr marL="914400" indent="-914400"/>
            <a:r>
              <a:rPr lang="en-US" sz="2000" b="1" dirty="0" smtClean="0"/>
              <a:t>Tier II:	</a:t>
            </a:r>
            <a:r>
              <a:rPr lang="en-US" sz="2000" dirty="0" smtClean="0"/>
              <a:t>LEAs with total student population f 15,001 to </a:t>
            </a:r>
            <a:r>
              <a:rPr lang="en-US" sz="2000" dirty="0"/>
              <a:t>48,000 – </a:t>
            </a:r>
            <a:endParaRPr lang="en-US" sz="2000" dirty="0" smtClean="0"/>
          </a:p>
          <a:p>
            <a:pPr marL="914400" indent="-914400"/>
            <a:r>
              <a:rPr lang="en-US" sz="2000" dirty="0" smtClean="0"/>
              <a:t>	six (6) out of twenty (20) met the state target (30%).</a:t>
            </a:r>
          </a:p>
          <a:p>
            <a:endParaRPr lang="en-US" sz="2000" dirty="0" smtClean="0"/>
          </a:p>
          <a:p>
            <a:pPr marL="914400" indent="-914400"/>
            <a:r>
              <a:rPr lang="en-US" sz="2000" b="1" dirty="0" smtClean="0"/>
              <a:t>Tier III</a:t>
            </a:r>
            <a:r>
              <a:rPr lang="en-US" sz="2000" dirty="0" smtClean="0"/>
              <a:t>:	LEAs with total student populations of 5,000 to </a:t>
            </a:r>
            <a:r>
              <a:rPr lang="en-US" sz="2000" dirty="0"/>
              <a:t>15,000 –               </a:t>
            </a:r>
            <a:r>
              <a:rPr lang="en-US" sz="2000" dirty="0" smtClean="0"/>
              <a:t>                              twenty-five (25) out of forty-one (41) met the state target   (61%).</a:t>
            </a:r>
          </a:p>
          <a:p>
            <a:endParaRPr lang="en-US" sz="2000" dirty="0" smtClean="0"/>
          </a:p>
          <a:p>
            <a:pPr marL="914400" indent="-914400"/>
            <a:r>
              <a:rPr lang="en-US" sz="2000" b="1" dirty="0" smtClean="0"/>
              <a:t>Tier IV:	</a:t>
            </a:r>
            <a:r>
              <a:rPr lang="en-US" sz="2000" dirty="0" smtClean="0"/>
              <a:t>LEAs with a total student population of 645 to </a:t>
            </a:r>
            <a:r>
              <a:rPr lang="en-US" sz="2000" dirty="0"/>
              <a:t>5,000 –  </a:t>
            </a:r>
            <a:r>
              <a:rPr lang="en-US" sz="2000" dirty="0" smtClean="0"/>
              <a:t>twenty-nine  (29) out of forty-nine (49) met the state target (60%).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7675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Reporting Indicator </a:t>
            </a:r>
            <a:r>
              <a:rPr lang="en-US" sz="4000" b="1" dirty="0" smtClean="0">
                <a:latin typeface="Calibri" panose="020F0502020204030204" pitchFamily="34" charset="0"/>
              </a:rPr>
              <a:t>6B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021022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6B . Separate Special Education</a:t>
                      </a:r>
                      <a:r>
                        <a:rPr lang="en-US" baseline="0" dirty="0" smtClean="0"/>
                        <a:t> Class, Separate School, Residential Facility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Performance</a:t>
                      </a:r>
                      <a:r>
                        <a:rPr lang="en-US" b="1" baseline="0" dirty="0" smtClean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# LEAs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 to 6.9 %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 to 20.5%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20.6% to 36.9%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 to 76.0%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191000"/>
            <a:ext cx="8319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Seventy-three (73) of the LEAs met or exceeded the state target for percentage of </a:t>
            </a:r>
          </a:p>
          <a:p>
            <a:r>
              <a:rPr lang="en-US" dirty="0" smtClean="0"/>
              <a:t>children receiving the majority of their special education and related services in</a:t>
            </a:r>
          </a:p>
          <a:p>
            <a:r>
              <a:rPr lang="en-US" dirty="0" smtClean="0"/>
              <a:t>a separate special education class, separate school or residential facility. Forty-two (42)</a:t>
            </a:r>
          </a:p>
          <a:p>
            <a:r>
              <a:rPr lang="en-US" dirty="0" smtClean="0"/>
              <a:t>of the LEAs did not meet the state target.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1705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685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Reporting Indicator 6B - Based on LEA Size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600200"/>
            <a:ext cx="7315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2000" b="1" dirty="0" smtClean="0"/>
              <a:t>Tier I:	</a:t>
            </a:r>
            <a:r>
              <a:rPr lang="en-US" sz="2000" dirty="0" smtClean="0"/>
              <a:t>LEAs with total student population of 48,001 to 120,000 – </a:t>
            </a:r>
            <a:r>
              <a:rPr lang="en-US" sz="2000" dirty="0"/>
              <a:t> </a:t>
            </a:r>
            <a:r>
              <a:rPr lang="en-US" sz="2000" dirty="0" smtClean="0"/>
              <a:t>two (2) out of five (5) met or exceeded the state target (40%).</a:t>
            </a:r>
          </a:p>
          <a:p>
            <a:pPr marL="914400" indent="-914400"/>
            <a:endParaRPr lang="en-US" sz="2000" dirty="0" smtClean="0"/>
          </a:p>
          <a:p>
            <a:pPr marL="914400" indent="-914400"/>
            <a:r>
              <a:rPr lang="en-US" sz="2000" b="1" dirty="0" smtClean="0"/>
              <a:t>Tier II:	</a:t>
            </a:r>
            <a:r>
              <a:rPr lang="en-US" sz="2000" dirty="0" smtClean="0"/>
              <a:t>LEAs with total student population f 15,001 to </a:t>
            </a:r>
            <a:r>
              <a:rPr lang="en-US" sz="2000" dirty="0"/>
              <a:t>48,000 – </a:t>
            </a:r>
            <a:r>
              <a:rPr lang="en-US" sz="2000" dirty="0" smtClean="0"/>
              <a:t>eleven (11) out of twenty (20) met the state target (55%).</a:t>
            </a:r>
          </a:p>
          <a:p>
            <a:pPr marL="914400" indent="-914400"/>
            <a:endParaRPr lang="en-US" sz="2000" dirty="0" smtClean="0"/>
          </a:p>
          <a:p>
            <a:pPr marL="914400" indent="-914400"/>
            <a:r>
              <a:rPr lang="en-US" sz="2000" b="1" dirty="0" smtClean="0"/>
              <a:t>Tier III</a:t>
            </a:r>
            <a:r>
              <a:rPr lang="en-US" sz="2000" dirty="0" smtClean="0"/>
              <a:t>:	LEAs with total student populations of 5,000 to </a:t>
            </a:r>
            <a:r>
              <a:rPr lang="en-US" sz="2000" dirty="0"/>
              <a:t>15,000 – </a:t>
            </a:r>
            <a:r>
              <a:rPr lang="en-US" sz="2000" dirty="0" smtClean="0"/>
              <a:t>twenty-four (24) out of forty-one (41) met the state target   (59%).</a:t>
            </a:r>
          </a:p>
          <a:p>
            <a:pPr marL="914400" indent="-914400"/>
            <a:endParaRPr lang="en-US" sz="2000" dirty="0" smtClean="0"/>
          </a:p>
          <a:p>
            <a:pPr marL="914400" indent="-914400"/>
            <a:r>
              <a:rPr lang="en-US" sz="2000" b="1" dirty="0" smtClean="0"/>
              <a:t>Tier IV:	</a:t>
            </a:r>
            <a:r>
              <a:rPr lang="en-US" sz="2000" dirty="0" smtClean="0"/>
              <a:t>LEAs with a total student population of 645 to </a:t>
            </a:r>
            <a:r>
              <a:rPr lang="en-US" sz="2000" dirty="0"/>
              <a:t>5,000 –   </a:t>
            </a:r>
            <a:r>
              <a:rPr lang="en-US" sz="2000" dirty="0" smtClean="0"/>
              <a:t>twenty-eight  (28) out of forty-nine (49) met the state target (57%).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40285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Calibri" panose="020F0502020204030204" pitchFamily="34" charset="0"/>
              </a:rPr>
              <a:t/>
            </a:r>
            <a:br>
              <a:rPr lang="en-US" sz="3400" b="1" dirty="0" smtClean="0">
                <a:latin typeface="Calibri" panose="020F0502020204030204" pitchFamily="34" charset="0"/>
              </a:rPr>
            </a:br>
            <a:r>
              <a:rPr lang="en-US" sz="3400" b="1" dirty="0" smtClean="0">
                <a:latin typeface="Calibri" panose="020F0502020204030204" pitchFamily="34" charset="0"/>
              </a:rPr>
              <a:t>Reporting </a:t>
            </a:r>
            <a:r>
              <a:rPr lang="en-US" sz="3400" b="1" dirty="0">
                <a:latin typeface="Calibri" panose="020F0502020204030204" pitchFamily="34" charset="0"/>
              </a:rPr>
              <a:t>Indicator 6</a:t>
            </a:r>
            <a:br>
              <a:rPr lang="en-US" sz="3400" b="1" dirty="0">
                <a:latin typeface="Calibri" panose="020F0502020204030204" pitchFamily="34" charset="0"/>
              </a:rPr>
            </a:br>
            <a:r>
              <a:rPr lang="en-US" sz="3400" b="1" dirty="0">
                <a:latin typeface="Calibri" panose="020F0502020204030204" pitchFamily="34" charset="0"/>
              </a:rPr>
              <a:t>PreK and Kindergarten Cohorts</a:t>
            </a:r>
            <a:r>
              <a:rPr lang="en-US" sz="3400" b="1" dirty="0"/>
              <a:t/>
            </a:r>
            <a:br>
              <a:rPr lang="en-US" sz="3400" b="1" dirty="0"/>
            </a:br>
            <a:endParaRPr lang="en-US" sz="3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642203"/>
              </p:ext>
            </p:extLst>
          </p:nvPr>
        </p:nvGraphicFramePr>
        <p:xfrm>
          <a:off x="457200" y="1534160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Summary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 FFY 2012</a:t>
                      </a:r>
                    </a:p>
                    <a:p>
                      <a:pPr algn="ctr"/>
                      <a:r>
                        <a:rPr lang="en-US" dirty="0" smtClean="0"/>
                        <a:t>Total Head Count</a:t>
                      </a:r>
                      <a:r>
                        <a:rPr lang="en-US" baseline="0" dirty="0" smtClean="0"/>
                        <a:t> = 18,665</a:t>
                      </a:r>
                    </a:p>
                    <a:p>
                      <a:pPr algn="ctr"/>
                      <a:r>
                        <a:rPr lang="en-US" baseline="0" dirty="0" smtClean="0"/>
                        <a:t>(% and # of children in each category)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6A. Regular early childhood</a:t>
                      </a:r>
                      <a:r>
                        <a:rPr lang="en-US" b="1" baseline="0" dirty="0" smtClean="0"/>
                        <a:t> program and receiving the majority of special education and related services in the regular early childhood program</a:t>
                      </a:r>
                      <a:endParaRPr lang="en-US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PreK 3, 4, 5 year 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37.8%</a:t>
                      </a:r>
                      <a:r>
                        <a:rPr lang="en-US" dirty="0" smtClean="0"/>
                        <a:t> (N= 4,702)</a:t>
                      </a:r>
                    </a:p>
                    <a:p>
                      <a:r>
                        <a:rPr lang="en-US" dirty="0" smtClean="0"/>
                        <a:t>Total PreK N = 12,424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year olds in Kindergarten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74%</a:t>
                      </a:r>
                      <a:r>
                        <a:rPr lang="en-US" dirty="0" smtClean="0"/>
                        <a:t> (N=4,620)</a:t>
                      </a:r>
                    </a:p>
                    <a:p>
                      <a:r>
                        <a:rPr lang="en-US" dirty="0" smtClean="0"/>
                        <a:t>Total Ktg N=6,241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6B . Separate Special Education</a:t>
                      </a:r>
                      <a:r>
                        <a:rPr lang="en-US" b="1" baseline="0" dirty="0" smtClean="0"/>
                        <a:t> Class, Separate School, Residential Facility</a:t>
                      </a:r>
                      <a:endParaRPr lang="en-US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PreK 3, 4, 5 year olds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23%</a:t>
                      </a:r>
                      <a:r>
                        <a:rPr lang="en-US" dirty="0" smtClean="0"/>
                        <a:t> (N= 2,902)</a:t>
                      </a:r>
                    </a:p>
                    <a:p>
                      <a:r>
                        <a:rPr lang="en-US" dirty="0" smtClean="0"/>
                        <a:t>Total PreK N = 12,424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year olds in Kindergarten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19%</a:t>
                      </a:r>
                      <a:r>
                        <a:rPr lang="en-US" dirty="0" smtClean="0"/>
                        <a:t> (N=1,159)</a:t>
                      </a:r>
                    </a:p>
                    <a:p>
                      <a:r>
                        <a:rPr lang="en-US" dirty="0" smtClean="0"/>
                        <a:t>Total Ktg N=6,241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298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5410200"/>
          </a:xfrm>
          <a:prstGeom prst="triangle">
            <a:avLst>
              <a:gd name="adj" fmla="val 49481"/>
            </a:avLst>
          </a:prstGeom>
          <a:solidFill>
            <a:schemeClr val="accent3">
              <a:lumMod val="7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anchor="ctr">
            <a:normAutofit/>
          </a:bodyPr>
          <a:lstStyle/>
          <a:p>
            <a:pPr marL="0" indent="0" algn="ctr">
              <a:buNone/>
              <a:defRPr/>
            </a:pPr>
            <a:endParaRPr lang="en-US" sz="1800" dirty="0" smtClean="0"/>
          </a:p>
          <a:p>
            <a:pPr marL="0" indent="0" algn="ctr">
              <a:buNone/>
              <a:defRPr/>
            </a:pP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4267200"/>
            <a:ext cx="5791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71800" y="2362200"/>
            <a:ext cx="2819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93267" y="350293"/>
            <a:ext cx="63350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M</a:t>
            </a:r>
          </a:p>
          <a:p>
            <a:r>
              <a:rPr lang="en-US" sz="4000" b="1" i="1" dirty="0" smtClean="0"/>
              <a:t>T</a:t>
            </a:r>
          </a:p>
          <a:p>
            <a:r>
              <a:rPr lang="en-US" sz="4000" b="1" i="1" dirty="0" smtClean="0"/>
              <a:t>S</a:t>
            </a:r>
          </a:p>
          <a:p>
            <a:r>
              <a:rPr lang="en-US" sz="4000" b="1" i="1" dirty="0"/>
              <a:t>S</a:t>
            </a:r>
            <a:endParaRPr lang="en-US" sz="4000" b="1" i="1" dirty="0" smtClean="0"/>
          </a:p>
          <a:p>
            <a:endParaRPr lang="en-US" sz="4000" b="1" i="1" dirty="0"/>
          </a:p>
          <a:p>
            <a:r>
              <a:rPr lang="en-US" sz="4000" b="1" i="1" dirty="0"/>
              <a:t>i</a:t>
            </a:r>
            <a:r>
              <a:rPr lang="en-US" sz="4000" b="1" i="1" dirty="0" smtClean="0"/>
              <a:t>n</a:t>
            </a:r>
          </a:p>
          <a:p>
            <a:endParaRPr lang="en-US" sz="4000" b="1" i="1" dirty="0"/>
          </a:p>
          <a:p>
            <a:r>
              <a:rPr lang="en-US" sz="4000" b="1" i="1" dirty="0" smtClean="0"/>
              <a:t>N</a:t>
            </a:r>
          </a:p>
          <a:p>
            <a:r>
              <a:rPr lang="en-US" sz="4000" b="1" i="1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1333830"/>
            <a:ext cx="174625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Inclusion Initiative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7631" y="2590800"/>
            <a:ext cx="48641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PreK IEP Training (TOT),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Early Learning  &amp; Development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Standard Training (TOT),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NC SEFEL Initiative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4419600"/>
            <a:ext cx="60198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Preschool Coordinator Orientation, Regional Meetings and/or Webinars, Representatives/Mentors , Annual Institute, National Inclusion Institute, Listserv, Guiding Practice Documents, Questions &amp; Answer Document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476614">
            <a:off x="-261604" y="4636081"/>
            <a:ext cx="201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Differentiated Core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 rot="18470609">
            <a:off x="829435" y="2760688"/>
            <a:ext cx="256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Supplemental Support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 rot="18448103">
            <a:off x="2437057" y="1078452"/>
            <a:ext cx="187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Intensive </a:t>
            </a:r>
            <a:r>
              <a:rPr lang="en-US" b="1" dirty="0"/>
              <a:t>S</a:t>
            </a:r>
            <a:r>
              <a:rPr lang="en-US" b="1" dirty="0" smtClean="0"/>
              <a:t>upport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4659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83199762"/>
              </p:ext>
            </p:extLst>
          </p:nvPr>
        </p:nvGraphicFramePr>
        <p:xfrm>
          <a:off x="304800" y="5334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0459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10761939"/>
              </p:ext>
            </p:extLst>
          </p:nvPr>
        </p:nvGraphicFramePr>
        <p:xfrm>
          <a:off x="152400" y="152400"/>
          <a:ext cx="8686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3988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93964761"/>
              </p:ext>
            </p:extLst>
          </p:nvPr>
        </p:nvGraphicFramePr>
        <p:xfrm>
          <a:off x="152400" y="152400"/>
          <a:ext cx="8763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0355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514" y="6096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Indicator 6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questions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92D050"/>
              </a:buClr>
            </a:pPr>
            <a:r>
              <a:rPr lang="en-US" sz="2400" i="1" dirty="0" smtClean="0"/>
              <a:t> </a:t>
            </a:r>
            <a:endParaRPr lang="en-US" sz="2400" dirty="0" smtClean="0"/>
          </a:p>
          <a:p>
            <a:pPr>
              <a:buClr>
                <a:srgbClr val="92D050"/>
              </a:buClr>
            </a:pPr>
            <a:r>
              <a:rPr lang="en-US" sz="2400" i="1" dirty="0" smtClean="0"/>
              <a:t>In </a:t>
            </a:r>
            <a:r>
              <a:rPr lang="en-US" sz="2400" i="1" dirty="0"/>
              <a:t>general…</a:t>
            </a:r>
            <a:endParaRPr lang="en-US" sz="2400" dirty="0"/>
          </a:p>
          <a:p>
            <a:pPr lvl="0">
              <a:buClr>
                <a:srgbClr val="92D050"/>
              </a:buClr>
            </a:pPr>
            <a:endParaRPr lang="en-US" sz="1500" dirty="0" smtClean="0"/>
          </a:p>
          <a:p>
            <a:pPr marL="800100" lvl="1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What </a:t>
            </a:r>
            <a:r>
              <a:rPr lang="en-US" sz="2400" dirty="0"/>
              <a:t>do you notice about the data?  </a:t>
            </a:r>
            <a:endParaRPr lang="en-US" sz="2400" dirty="0" smtClean="0"/>
          </a:p>
          <a:p>
            <a:pPr marL="800100" lvl="1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Are </a:t>
            </a:r>
            <a:r>
              <a:rPr lang="en-US" sz="2400" dirty="0"/>
              <a:t>there patterns? </a:t>
            </a:r>
            <a:r>
              <a:rPr lang="en-US" sz="2400" dirty="0" smtClean="0"/>
              <a:t>Trends?</a:t>
            </a:r>
          </a:p>
          <a:p>
            <a:pPr marL="800100" lvl="1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Did </a:t>
            </a:r>
            <a:r>
              <a:rPr lang="en-US" sz="2400" dirty="0"/>
              <a:t>your data show improvement from the previous year?</a:t>
            </a:r>
          </a:p>
          <a:p>
            <a:pPr marL="800100" lvl="1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What </a:t>
            </a:r>
            <a:r>
              <a:rPr lang="en-US" sz="2400" dirty="0"/>
              <a:t>kinds of questions do you </a:t>
            </a:r>
            <a:r>
              <a:rPr lang="en-US" sz="2400" dirty="0" smtClean="0"/>
              <a:t>have about these data?</a:t>
            </a:r>
            <a:endParaRPr lang="en-US" sz="2400" dirty="0"/>
          </a:p>
          <a:p>
            <a:pPr marL="800100" lvl="1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What are the data telling you?  </a:t>
            </a:r>
            <a:endParaRPr lang="en-US" sz="2400" dirty="0" smtClean="0"/>
          </a:p>
          <a:p>
            <a:pPr marL="800100" lvl="1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What </a:t>
            </a:r>
            <a:r>
              <a:rPr lang="en-US" sz="2400" dirty="0"/>
              <a:t>is the ‘story’ behind the data?</a:t>
            </a:r>
          </a:p>
          <a:p>
            <a:pPr lvl="1">
              <a:buClr>
                <a:srgbClr val="92D050"/>
              </a:buClr>
            </a:pPr>
            <a:r>
              <a:rPr lang="en-US" sz="2400" i="1" dirty="0"/>
              <a:t> 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4311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685800"/>
            <a:ext cx="8382000" cy="511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Indicator 6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questions</a:t>
            </a:r>
            <a:endParaRPr lang="en-US" sz="2800" i="1" dirty="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sz="2400" i="1" dirty="0" smtClean="0"/>
              <a:t>Specifically</a:t>
            </a:r>
            <a:r>
              <a:rPr lang="en-US" sz="2400" i="1" dirty="0"/>
              <a:t>…</a:t>
            </a:r>
            <a:endParaRPr lang="en-US" sz="2400" dirty="0"/>
          </a:p>
          <a:p>
            <a:pPr marL="800100" lvl="1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Did the State meet targets for Indicator 6?</a:t>
            </a:r>
          </a:p>
          <a:p>
            <a:pPr marL="800100" lvl="1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Did your LEA meet targets for Indicator 6?</a:t>
            </a:r>
          </a:p>
          <a:p>
            <a:pPr marL="800100" lvl="1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What is the difference in LRE for PreK and Kindergarten?</a:t>
            </a:r>
          </a:p>
          <a:p>
            <a:pPr marL="800100" lvl="1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If your LEA did not meet the state targets, what should be the plan for improvement?</a:t>
            </a:r>
          </a:p>
          <a:p>
            <a:pPr marL="800100" lvl="1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If you are performing above the state target, have you set improvement targets for your LEA?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5547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99591"/>
            <a:ext cx="7848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 smtClean="0">
                <a:solidFill>
                  <a:schemeClr val="accent5">
                    <a:lumMod val="75000"/>
                  </a:schemeClr>
                </a:solidFill>
              </a:rPr>
              <a:t>B6 Data Reporting Tools</a:t>
            </a:r>
            <a:endParaRPr lang="en-US" sz="2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889224"/>
            <a:ext cx="3924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Excerpts from the Technical Guide –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Children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with Disabilities (IDEA)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Early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Childhood File Specifications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41300" y="5623213"/>
            <a:ext cx="8686800" cy="400110"/>
          </a:xfrm>
          <a:prstGeom prst="rect">
            <a:avLst/>
          </a:prstGeom>
          <a:solidFill>
            <a:srgbClr val="EAFFD5"/>
          </a:solidFill>
          <a:ln w="31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rgbClr val="265474"/>
                </a:solidFill>
                <a:latin typeface="+mn-lt"/>
              </a:rPr>
              <a:t>                                                           Source: </a:t>
            </a:r>
            <a:r>
              <a:rPr lang="en-US" sz="2000" b="1" dirty="0" smtClean="0">
                <a:solidFill>
                  <a:srgbClr val="265474"/>
                </a:solidFill>
                <a:latin typeface="+mn-lt"/>
              </a:rPr>
              <a:t>EDFacts</a:t>
            </a:r>
            <a:r>
              <a:rPr lang="en-US" sz="2000" b="1" i="1" dirty="0" smtClean="0">
                <a:solidFill>
                  <a:srgbClr val="265474"/>
                </a:solidFill>
                <a:latin typeface="+mn-lt"/>
              </a:rPr>
              <a:t>, </a:t>
            </a:r>
            <a:r>
              <a:rPr lang="en-US" sz="2000" b="1" dirty="0" smtClean="0">
                <a:solidFill>
                  <a:srgbClr val="265474"/>
                </a:solidFill>
                <a:latin typeface="+mn-lt"/>
              </a:rPr>
              <a:t>File CO89</a:t>
            </a:r>
          </a:p>
        </p:txBody>
      </p:sp>
      <p:sp>
        <p:nvSpPr>
          <p:cNvPr id="8" name="TextBox 7"/>
          <p:cNvSpPr txBox="1"/>
          <p:nvPr/>
        </p:nvSpPr>
        <p:spPr>
          <a:xfrm rot="21098986">
            <a:off x="4188823" y="1570383"/>
            <a:ext cx="4677845" cy="3693319"/>
          </a:xfrm>
          <a:prstGeom prst="rect">
            <a:avLst/>
          </a:prstGeom>
          <a:solidFill>
            <a:srgbClr val="EAFFD5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7" t="16275" r="20169" b="10768"/>
          <a:stretch/>
        </p:blipFill>
        <p:spPr bwMode="auto">
          <a:xfrm rot="500997">
            <a:off x="6140001" y="1747984"/>
            <a:ext cx="2655198" cy="3777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5" t="18380" r="26714" b="14762"/>
          <a:stretch/>
        </p:blipFill>
        <p:spPr bwMode="auto">
          <a:xfrm>
            <a:off x="4097564" y="1250292"/>
            <a:ext cx="2988129" cy="3931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9549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</a:rPr>
              <a:t>Results-Driven Accountability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When selecting LEAs for intensive support, we considered: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LRE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Impact the size of the district had on the state data and the number of children it serves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The LEA’s buy-in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7084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645" y="3810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Inclusion Initiative - Intensive Support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-673469" y="2822392"/>
            <a:ext cx="3924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SEA and LEA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Agreement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(Assurances)</a:t>
            </a: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098986">
            <a:off x="2604126" y="1833518"/>
            <a:ext cx="5517068" cy="369331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 t="17199" r="25234" b="11906"/>
          <a:stretch/>
        </p:blipFill>
        <p:spPr bwMode="auto">
          <a:xfrm>
            <a:off x="3250831" y="2205009"/>
            <a:ext cx="4223657" cy="305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2764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9"/>
          <a:stretch/>
        </p:blipFill>
        <p:spPr bwMode="auto">
          <a:xfrm>
            <a:off x="79375" y="320676"/>
            <a:ext cx="9064625" cy="518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4261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3"/>
          <a:stretch/>
        </p:blipFill>
        <p:spPr bwMode="auto">
          <a:xfrm>
            <a:off x="674133" y="609601"/>
            <a:ext cx="7664069" cy="486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957084" y="2442865"/>
            <a:ext cx="2893100" cy="36933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0271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55856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0611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810514"/>
              </p:ext>
            </p:extLst>
          </p:nvPr>
        </p:nvGraphicFramePr>
        <p:xfrm>
          <a:off x="635340" y="5334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828800"/>
            <a:ext cx="330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</a:t>
            </a:r>
          </a:p>
          <a:p>
            <a:r>
              <a:rPr lang="en-US" b="1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5471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cate\Pictures\FPG - My favorite\FPG - Alex 4\IMG_2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2592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FFFEF"/>
                </a:solidFill>
              </a:rPr>
              <a:t>Comments </a:t>
            </a:r>
          </a:p>
          <a:p>
            <a:pPr algn="ctr"/>
            <a:r>
              <a:rPr lang="en-US" sz="4000" b="1" dirty="0" smtClean="0">
                <a:solidFill>
                  <a:srgbClr val="EFFFEF"/>
                </a:solidFill>
              </a:rPr>
              <a:t>or </a:t>
            </a:r>
          </a:p>
          <a:p>
            <a:pPr algn="ctr"/>
            <a:r>
              <a:rPr lang="en-US" sz="4000" b="1" dirty="0" smtClean="0">
                <a:solidFill>
                  <a:srgbClr val="EFFFEF"/>
                </a:solidFill>
              </a:rPr>
              <a:t>Questions?</a:t>
            </a:r>
            <a:endParaRPr lang="en-US" sz="4000" b="1" dirty="0">
              <a:solidFill>
                <a:srgbClr val="EFFFE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9620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Data Chat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Share in small group your reactions to what you have heard in this session?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How have you successfully shared Indicator 6 data?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How might your state use these tools and information?</a:t>
            </a:r>
          </a:p>
          <a:p>
            <a:endParaRPr lang="en-US" sz="1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2247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What unanswered questions do you have?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6050" y="4191000"/>
            <a:ext cx="8915400" cy="1524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3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go"/>
              </a:rPr>
              <a:t>What additional supports might be helpful?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Fogo"/>
            </a:endParaRPr>
          </a:p>
        </p:txBody>
      </p:sp>
      <p:pic>
        <p:nvPicPr>
          <p:cNvPr id="6" name="Picture 4" descr="Two Children pla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524000"/>
            <a:ext cx="4686300" cy="3124200"/>
          </a:xfrm>
          <a:prstGeom prst="rect">
            <a:avLst/>
          </a:prstGeom>
          <a:ln w="762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5868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12192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44962"/>
                </a:solidFill>
              </a:rPr>
              <a:t> Thank you for your     participation</a:t>
            </a: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8400" y="2819400"/>
            <a:ext cx="3556000" cy="2769989"/>
          </a:xfrm>
          <a:prstGeom prst="rect">
            <a:avLst/>
          </a:prstGeom>
          <a:solidFill>
            <a:srgbClr val="EA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244962"/>
                </a:solidFill>
              </a:rPr>
              <a:t>Vivian James</a:t>
            </a:r>
          </a:p>
          <a:p>
            <a:pPr lvl="1"/>
            <a:r>
              <a:rPr lang="en-US" sz="3000" b="1" dirty="0">
                <a:solidFill>
                  <a:srgbClr val="244962"/>
                </a:solidFill>
              </a:rPr>
              <a:t> </a:t>
            </a:r>
            <a:r>
              <a:rPr lang="en-US" sz="3000" b="1" dirty="0" smtClean="0">
                <a:solidFill>
                  <a:srgbClr val="244962"/>
                </a:solidFill>
              </a:rPr>
              <a:t>    </a:t>
            </a:r>
            <a:r>
              <a:rPr lang="en-US" sz="2400" dirty="0" smtClean="0">
                <a:solidFill>
                  <a:srgbClr val="244962"/>
                </a:solidFill>
              </a:rPr>
              <a:t>NC 619 Coordinator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244962"/>
                </a:solidFill>
              </a:rPr>
              <a:t>Mary Peters</a:t>
            </a:r>
            <a:endParaRPr lang="en-US" sz="3000" dirty="0">
              <a:solidFill>
                <a:srgbClr val="244962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	ECTA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DaSy, IDC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244962"/>
                </a:solidFill>
              </a:rPr>
              <a:t>Debbie Cate</a:t>
            </a:r>
            <a:endParaRPr lang="en-US" sz="3000" dirty="0">
              <a:solidFill>
                <a:srgbClr val="244962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	ECTA, IDC</a:t>
            </a:r>
          </a:p>
        </p:txBody>
      </p:sp>
      <p:pic>
        <p:nvPicPr>
          <p:cNvPr id="4098" name="Picture 2" descr="C:\Users\dcate\Pictures\FPG - Alex 2\IMG_76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81000"/>
            <a:ext cx="3759200" cy="56388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7218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14337" r="14875" b="6223"/>
          <a:stretch/>
        </p:blipFill>
        <p:spPr bwMode="auto">
          <a:xfrm>
            <a:off x="12700" y="0"/>
            <a:ext cx="9055100" cy="61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20367595">
            <a:off x="284609" y="4018866"/>
            <a:ext cx="609600" cy="1588008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1625600"/>
            <a:ext cx="5334000" cy="1200329"/>
          </a:xfrm>
          <a:prstGeom prst="rect">
            <a:avLst/>
          </a:prstGeom>
          <a:solidFill>
            <a:srgbClr val="EAFFD5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SELECT:  CO89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Children with Disabilities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(IDEA) Early Childhood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7925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The contents of this presentation were developed under </a:t>
            </a:r>
            <a:r>
              <a:rPr lang="en-US" sz="2200" dirty="0" smtClean="0"/>
              <a:t>grants </a:t>
            </a:r>
            <a:r>
              <a:rPr lang="en-US" sz="2200" dirty="0"/>
              <a:t>from the U.S. Department of </a:t>
            </a:r>
            <a:r>
              <a:rPr lang="en-US" sz="2200" dirty="0" smtClean="0"/>
              <a:t>Education. However</a:t>
            </a:r>
            <a:r>
              <a:rPr lang="en-US" sz="2200" dirty="0"/>
              <a:t>, </a:t>
            </a:r>
            <a:r>
              <a:rPr lang="en-US" sz="2200" dirty="0" smtClean="0"/>
              <a:t>the </a:t>
            </a:r>
            <a:r>
              <a:rPr lang="en-US" sz="2200" dirty="0"/>
              <a:t>contents do not necessarily represent the policy of the Department of Education, and you should not assume endorsement by the Federal Government.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4773923"/>
            <a:ext cx="4648200" cy="990600"/>
            <a:chOff x="2362200" y="4196084"/>
            <a:chExt cx="4648200" cy="990600"/>
          </a:xfrm>
        </p:grpSpPr>
        <p:pic>
          <p:nvPicPr>
            <p:cNvPr id="9" name="Picture 8" descr="Logo of the U.S. Department of Educatio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4196084"/>
              <a:ext cx="990600" cy="990600"/>
            </a:xfrm>
            <a:prstGeom prst="rect">
              <a:avLst/>
            </a:prstGeom>
          </p:spPr>
        </p:pic>
        <p:pic>
          <p:nvPicPr>
            <p:cNvPr id="10" name="Picture 9" descr="Logo of the Technical Assistance and Dissemination Network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458302"/>
              <a:ext cx="1676400" cy="561594"/>
            </a:xfrm>
            <a:prstGeom prst="rect">
              <a:avLst/>
            </a:prstGeom>
          </p:spPr>
        </p:pic>
        <p:pic>
          <p:nvPicPr>
            <p:cNvPr id="11" name="Picture 10" descr="Logo of the U.S. Office of Special Education Program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296186"/>
              <a:ext cx="1062037" cy="885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74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72440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349250" indent="-4763" eaLnBrk="1" hangingPunct="1">
              <a:buClr>
                <a:schemeClr val="accent5">
                  <a:lumMod val="75000"/>
                </a:schemeClr>
              </a:buClr>
              <a:buFontTx/>
              <a:buNone/>
              <a:defRPr/>
            </a:pPr>
            <a:endParaRPr lang="en-US" sz="1600" u="sng" dirty="0" smtClean="0"/>
          </a:p>
          <a:p>
            <a:pPr>
              <a:lnSpc>
                <a:spcPct val="16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 smtClean="0"/>
              <a:t> Child Count – Oct 1 to Dec 1</a:t>
            </a:r>
          </a:p>
          <a:p>
            <a:pPr>
              <a:lnSpc>
                <a:spcPct val="16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 smtClean="0"/>
              <a:t> Unduplicated count children 3-5 </a:t>
            </a:r>
          </a:p>
          <a:p>
            <a:pPr>
              <a:lnSpc>
                <a:spcPct val="16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 smtClean="0"/>
              <a:t> Consider time in regular early childhood program</a:t>
            </a:r>
          </a:p>
          <a:p>
            <a:pPr>
              <a:lnSpc>
                <a:spcPct val="16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 smtClean="0"/>
              <a:t> Consider where services are delivered</a:t>
            </a:r>
          </a:p>
          <a:p>
            <a:pPr>
              <a:lnSpc>
                <a:spcPct val="16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 smtClean="0"/>
              <a:t> Guide contains Q and A</a:t>
            </a:r>
          </a:p>
          <a:p>
            <a:pPr marL="0" indent="0">
              <a:lnSpc>
                <a:spcPct val="160000"/>
              </a:lnSpc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en-US" sz="2800" dirty="0" smtClean="0"/>
              <a:t> 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  <a:defRPr/>
            </a:pPr>
            <a:endParaRPr lang="en-US" sz="2800" dirty="0" smtClean="0"/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  <a:defRPr/>
            </a:pPr>
            <a:endParaRPr lang="en-US" sz="24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2800" dirty="0" smtClean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  <a:defRPr/>
            </a:pPr>
            <a:endParaRPr lang="en-US" sz="2400" b="1" dirty="0" smtClean="0"/>
          </a:p>
        </p:txBody>
      </p:sp>
      <p:pic>
        <p:nvPicPr>
          <p:cNvPr id="26628" name="Picture 10" descr="http://www.fpg.unc.edu/portal/core/publications/photo-archive/archive5/Thumbnails/596_show_and_tell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t="8047" r="8694"/>
          <a:stretch>
            <a:fillRect/>
          </a:stretch>
        </p:blipFill>
        <p:spPr bwMode="auto">
          <a:xfrm>
            <a:off x="2144712" y="781050"/>
            <a:ext cx="1512887" cy="135255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8" descr="http://www.fpg.unc.edu/portal/core/publications/photo-archive/archive5/Thumbnails/581_bustop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6831"/>
          <a:stretch>
            <a:fillRect/>
          </a:stretch>
        </p:blipFill>
        <p:spPr bwMode="auto">
          <a:xfrm>
            <a:off x="3657600" y="781050"/>
            <a:ext cx="1371600" cy="13525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37100" y="990600"/>
            <a:ext cx="438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3600" b="1" kern="0" dirty="0" smtClean="0">
                <a:solidFill>
                  <a:schemeClr val="accent5">
                    <a:lumMod val="75000"/>
                  </a:schemeClr>
                </a:solidFill>
              </a:rPr>
              <a:t>Key Instructions</a:t>
            </a:r>
            <a:endParaRPr lang="en-US" sz="3600" b="1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627" name="Picture 18" descr="http://www.fpg.unc.edu/portal/core/publications/photo-archive/archive13/Thumbnails/1960_blowing_bubbles1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r="12500"/>
          <a:stretch>
            <a:fillRect/>
          </a:stretch>
        </p:blipFill>
        <p:spPr bwMode="auto">
          <a:xfrm>
            <a:off x="787400" y="762000"/>
            <a:ext cx="1382713" cy="13716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4525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Definitions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Regular early childhood program RECP</a:t>
            </a:r>
          </a:p>
          <a:p>
            <a:pPr lvl="1"/>
            <a:r>
              <a:rPr lang="en-US" altLang="en-US" sz="2700" dirty="0" smtClean="0">
                <a:solidFill>
                  <a:schemeClr val="accent5">
                    <a:lumMod val="75000"/>
                  </a:schemeClr>
                </a:solidFill>
              </a:rPr>
              <a:t>50% or more typically developing children</a:t>
            </a:r>
          </a:p>
          <a:p>
            <a:pPr lvl="1"/>
            <a:r>
              <a:rPr lang="en-US" altLang="en-US" sz="2700" dirty="0" smtClean="0">
                <a:solidFill>
                  <a:schemeClr val="accent5">
                    <a:lumMod val="75000"/>
                  </a:schemeClr>
                </a:solidFill>
              </a:rPr>
              <a:t>Head Start, public and private preschool, kindergarten, child care</a:t>
            </a:r>
          </a:p>
          <a:p>
            <a:pPr marL="457200" lvl="1" indent="0">
              <a:buNone/>
            </a:pPr>
            <a:endParaRPr lang="en-US" altLang="en-US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 smtClean="0"/>
              <a:t>Separate special education classroom, separate school, residential facility</a:t>
            </a:r>
          </a:p>
          <a:p>
            <a:pPr lvl="1"/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</a:rPr>
              <a:t>Less than 50% typically developing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Home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Service provider location</a:t>
            </a:r>
            <a:endParaRPr lang="en-US" sz="2800" dirty="0"/>
          </a:p>
        </p:txBody>
      </p:sp>
      <p:pic>
        <p:nvPicPr>
          <p:cNvPr id="5" name="Picture 4" descr="C:\Users\dcate\Pictures\FPG - My favorite\FPG - Alex 4\IMG_31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1"/>
          <a:stretch/>
        </p:blipFill>
        <p:spPr bwMode="auto">
          <a:xfrm>
            <a:off x="6923254" y="3962400"/>
            <a:ext cx="206971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41497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978282">
            <a:off x="957992" y="1384875"/>
            <a:ext cx="7214398" cy="3774318"/>
          </a:xfrm>
          <a:prstGeom prst="rect">
            <a:avLst/>
          </a:prstGeom>
          <a:solidFill>
            <a:srgbClr val="EAFFD5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448066"/>
            <a:ext cx="269972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 smtClean="0">
                <a:solidFill>
                  <a:schemeClr val="accent5">
                    <a:lumMod val="75000"/>
                  </a:schemeClr>
                </a:solidFill>
              </a:rPr>
              <a:t>B6 Data Reporting Tools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3" t="29809" r="27250" b="33639"/>
          <a:stretch/>
        </p:blipFill>
        <p:spPr bwMode="auto">
          <a:xfrm>
            <a:off x="4565192" y="2361168"/>
            <a:ext cx="35711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2" t="18426" r="26821" b="15097"/>
          <a:stretch/>
        </p:blipFill>
        <p:spPr bwMode="auto">
          <a:xfrm>
            <a:off x="1724495" y="1034053"/>
            <a:ext cx="2647493" cy="3390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489" y="4761468"/>
            <a:ext cx="38834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Decision Tree 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and Measurement Table 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0800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1423"/>
            <a:ext cx="6019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Think about these tools….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294919"/>
            <a:ext cx="67056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3341698"/>
            <a:ext cx="6591300" cy="196450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1. How might they be useful?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 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2. What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support might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you need?</a:t>
            </a:r>
          </a:p>
        </p:txBody>
      </p:sp>
      <p:pic>
        <p:nvPicPr>
          <p:cNvPr id="6" name="Picture 3" descr="C:\Users\dcate\Pictures\FPG - Alex 1\IMG_7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t="17408" r="8235" b="23902"/>
          <a:stretch/>
        </p:blipFill>
        <p:spPr bwMode="auto">
          <a:xfrm>
            <a:off x="6155871" y="1118659"/>
            <a:ext cx="2057400" cy="3157539"/>
          </a:xfrm>
          <a:prstGeom prst="rect">
            <a:avLst/>
          </a:prstGeom>
          <a:ln w="381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09600" y="6334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Myriad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Early Childhood Conference: Improving Data, Improving Outcomes</a:t>
            </a:r>
          </a:p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Myriad"/>
              </a:rPr>
              <a:t>September 10-11, 2014   New Orleans, LA</a:t>
            </a:r>
            <a:endParaRPr lang="en-US" sz="1400" dirty="0">
              <a:solidFill>
                <a:schemeClr val="bg1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7886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c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dc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dc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idc_ppt_template</Template>
  <TotalTime>8163</TotalTime>
  <Words>2111</Words>
  <Application>Microsoft Office PowerPoint</Application>
  <PresentationFormat>On-screen Show (4:3)</PresentationFormat>
  <Paragraphs>447</Paragraphs>
  <Slides>50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idc_ppt_template</vt:lpstr>
      <vt:lpstr>1_idc_ppt_template</vt:lpstr>
      <vt:lpstr>2_idc_ppt_template</vt:lpstr>
      <vt:lpstr>PowerPoint Presentation</vt:lpstr>
      <vt:lpstr>PowerPoint Presentation</vt:lpstr>
      <vt:lpstr>Session Objectives</vt:lpstr>
      <vt:lpstr>PowerPoint Presentation</vt:lpstr>
      <vt:lpstr>PowerPoint Presentation</vt:lpstr>
      <vt:lpstr>PowerPoint Presentation</vt:lpstr>
      <vt:lpstr>Definitions</vt:lpstr>
      <vt:lpstr>PowerPoint Presentation</vt:lpstr>
      <vt:lpstr>Think about these tools….</vt:lpstr>
      <vt:lpstr>PowerPoint Presentation</vt:lpstr>
      <vt:lpstr>PowerPoint Presentation</vt:lpstr>
      <vt:lpstr>PowerPoint Presentation</vt:lpstr>
      <vt:lpstr>PowerPoint Presentation</vt:lpstr>
      <vt:lpstr>6A: Percent of children with IEPs attending a  regular early childhood program (RECP) and  receiving the majority of services in the program</vt:lpstr>
      <vt:lpstr>PowerPoint Presentation</vt:lpstr>
      <vt:lpstr>Indicator 6B: Percent of children with IEPs attending a special education program</vt:lpstr>
      <vt:lpstr>PowerPoint Presentation</vt:lpstr>
      <vt:lpstr>State Tables and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North Carolina</vt:lpstr>
      <vt:lpstr>Reporting Indicator 6</vt:lpstr>
      <vt:lpstr>Reporting Indicator 6A</vt:lpstr>
      <vt:lpstr>PowerPoint Presentation</vt:lpstr>
      <vt:lpstr>Reporting Indicator 6B</vt:lpstr>
      <vt:lpstr>PowerPoint Presentation</vt:lpstr>
      <vt:lpstr> Reporting Indicator 6 PreK and Kindergarten Cohorts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Results-Driven Accountability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Chat</vt:lpstr>
      <vt:lpstr>What unanswered questions do you have?</vt:lpstr>
      <vt:lpstr>PowerPoint Presentation</vt:lpstr>
      <vt:lpstr>PowerPoint Presentation</vt:lpstr>
    </vt:vector>
  </TitlesOfParts>
  <Company>Westat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Bitterman</dc:creator>
  <cp:lastModifiedBy>Cate, Debbie</cp:lastModifiedBy>
  <cp:revision>124</cp:revision>
  <dcterms:created xsi:type="dcterms:W3CDTF">2014-05-29T12:01:57Z</dcterms:created>
  <dcterms:modified xsi:type="dcterms:W3CDTF">2014-10-30T18:43:27Z</dcterms:modified>
</cp:coreProperties>
</file>