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13"/>
  </p:notesMasterIdLst>
  <p:handoutMasterIdLst>
    <p:handoutMasterId r:id="rId14"/>
  </p:handoutMasterIdLst>
  <p:sldIdLst>
    <p:sldId id="429" r:id="rId3"/>
    <p:sldId id="466" r:id="rId4"/>
    <p:sldId id="474" r:id="rId5"/>
    <p:sldId id="463" r:id="rId6"/>
    <p:sldId id="464" r:id="rId7"/>
    <p:sldId id="465" r:id="rId8"/>
    <p:sldId id="470" r:id="rId9"/>
    <p:sldId id="471" r:id="rId10"/>
    <p:sldId id="473" r:id="rId11"/>
    <p:sldId id="371" r:id="rId12"/>
  </p:sldIdLst>
  <p:sldSz cx="9144000" cy="6858000" type="screen4x3"/>
  <p:notesSz cx="6858000" cy="9144000"/>
  <p:custDataLst>
    <p:tags r:id="rId15"/>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coy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B00"/>
    <a:srgbClr val="FFEFE7"/>
    <a:srgbClr val="FFDECB"/>
    <a:srgbClr val="C0504D"/>
    <a:srgbClr val="4F81BD"/>
    <a:srgbClr val="F79646"/>
    <a:srgbClr val="FFEBA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8" autoAdjust="0"/>
    <p:restoredTop sz="79081" autoAdjust="0"/>
  </p:normalViewPr>
  <p:slideViewPr>
    <p:cSldViewPr>
      <p:cViewPr varScale="1">
        <p:scale>
          <a:sx n="94" d="100"/>
          <a:sy n="94" d="100"/>
        </p:scale>
        <p:origin x="10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782"/>
    </p:cViewPr>
  </p:sorterViewPr>
  <p:notesViewPr>
    <p:cSldViewPr>
      <p:cViewPr varScale="1">
        <p:scale>
          <a:sx n="84" d="100"/>
          <a:sy n="84" d="100"/>
        </p:scale>
        <p:origin x="-196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5B50ABBC-E4F7-478C-A1E8-2F5658C39B1B}" type="datetimeFigureOut">
              <a:rPr lang="en-US"/>
              <a:pPr>
                <a:defRPr/>
              </a:pPr>
              <a:t>9/9/2014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ECTA Center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CD264D9D-8CC2-4CD2-9E79-A097C570729F}" type="slidenum">
              <a:rPr lang="en-US"/>
              <a:pPr>
                <a:defRPr/>
              </a:pPr>
              <a:t>‹#›</a:t>
            </a:fld>
            <a:endParaRPr lang="en-US"/>
          </a:p>
        </p:txBody>
      </p:sp>
    </p:spTree>
    <p:extLst>
      <p:ext uri="{BB962C8B-B14F-4D97-AF65-F5344CB8AC3E}">
        <p14:creationId xmlns:p14="http://schemas.microsoft.com/office/powerpoint/2010/main" val="2005785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CFF205DD-9F61-4375-BCAD-354D1582FDAF}" type="datetimeFigureOut">
              <a:rPr lang="en-US"/>
              <a:pPr>
                <a:defRPr/>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F301A615-0DC0-4125-9A7D-DA1C8F6FD644}" type="slidenum">
              <a:rPr lang="en-US"/>
              <a:pPr>
                <a:defRPr/>
              </a:pPr>
              <a:t>‹#›</a:t>
            </a:fld>
            <a:endParaRPr lang="en-US"/>
          </a:p>
        </p:txBody>
      </p:sp>
    </p:spTree>
    <p:extLst>
      <p:ext uri="{BB962C8B-B14F-4D97-AF65-F5344CB8AC3E}">
        <p14:creationId xmlns:p14="http://schemas.microsoft.com/office/powerpoint/2010/main" val="162311730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27651" name="Slide Number Placeholder 4"/>
          <p:cNvSpPr>
            <a:spLocks noGrp="1"/>
          </p:cNvSpPr>
          <p:nvPr>
            <p:ph type="sldNum" sz="quarter" idx="5"/>
          </p:nvPr>
        </p:nvSpPr>
        <p:spPr bwMode="auto">
          <a:noFill/>
          <a:ln>
            <a:miter lim="800000"/>
            <a:headEnd/>
            <a:tailEnd/>
          </a:ln>
        </p:spPr>
        <p:txBody>
          <a:bodyPr/>
          <a:lstStyle/>
          <a:p>
            <a:fld id="{6C471C66-2EFB-4CAA-9A47-F12E5E9E79BD}"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45906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000000"/>
                </a:solidFill>
                <a:latin typeface="Arial"/>
                <a:cs typeface="Arial"/>
              </a:rPr>
              <a:t>What does a state need to put into place in order to encourage, support, require local implementation of effective practices?</a:t>
            </a:r>
            <a:endParaRPr lang="en-US" sz="1200" i="1" dirty="0" smtClean="0">
              <a:solidFill>
                <a:srgbClr val="000000"/>
              </a:solidFill>
              <a:latin typeface="Arial"/>
              <a:cs typeface="Arial"/>
            </a:endParaRPr>
          </a:p>
          <a:p>
            <a:pPr marL="171450" indent="-171450">
              <a:buFont typeface="Arial"/>
              <a:buChar char="•"/>
            </a:pPr>
            <a:r>
              <a:rPr lang="en-US" dirty="0" smtClean="0">
                <a:effectLst/>
              </a:rPr>
              <a:t>Governance</a:t>
            </a:r>
          </a:p>
          <a:p>
            <a:pPr marL="171450" indent="-171450">
              <a:buFont typeface="Arial"/>
              <a:buChar char="•"/>
            </a:pPr>
            <a:r>
              <a:rPr lang="en-US" dirty="0" smtClean="0">
                <a:effectLst/>
              </a:rPr>
              <a:t>Quality Standards</a:t>
            </a:r>
          </a:p>
          <a:p>
            <a:pPr marL="171450" indent="-171450">
              <a:buFont typeface="Arial"/>
              <a:buChar char="•"/>
            </a:pPr>
            <a:r>
              <a:rPr lang="en-US" dirty="0" smtClean="0">
                <a:effectLst/>
              </a:rPr>
              <a:t>Finance</a:t>
            </a:r>
          </a:p>
          <a:p>
            <a:pPr marL="171450" indent="-171450">
              <a:buFont typeface="Arial"/>
              <a:buChar char="•"/>
            </a:pPr>
            <a:r>
              <a:rPr lang="en-US" dirty="0" smtClean="0">
                <a:effectLst/>
              </a:rPr>
              <a:t>Accountability &amp; Quality Improvement</a:t>
            </a:r>
          </a:p>
          <a:p>
            <a:pPr marL="171450" indent="-171450">
              <a:buFont typeface="Arial"/>
              <a:buChar char="•"/>
            </a:pPr>
            <a:r>
              <a:rPr lang="en-US" dirty="0" smtClean="0">
                <a:effectLst/>
              </a:rPr>
              <a:t>Personnel/Workforce</a:t>
            </a:r>
          </a:p>
          <a:p>
            <a:pPr marL="171450" indent="-171450">
              <a:buFont typeface="Arial"/>
              <a:buChar char="•"/>
            </a:pPr>
            <a:r>
              <a:rPr lang="en-US" dirty="0" smtClean="0">
                <a:effectLst/>
              </a:rPr>
              <a:t>Data Systems</a:t>
            </a:r>
          </a:p>
          <a:p>
            <a:pPr marL="0" indent="0">
              <a:buFont typeface="Arial"/>
              <a:buNone/>
            </a:pP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Implementation of effective</a:t>
            </a:r>
            <a:r>
              <a:rPr lang="en-US" sz="1200" baseline="0" dirty="0" smtClean="0">
                <a:solidFill>
                  <a:srgbClr val="000000"/>
                </a:solidFill>
                <a:latin typeface="Arial"/>
                <a:cs typeface="Arial"/>
              </a:rPr>
              <a:t> practices</a:t>
            </a:r>
            <a:endParaRPr lang="en-US" sz="1200" dirty="0" smtClean="0">
              <a:solidFill>
                <a:srgbClr val="000000"/>
              </a:solidFill>
              <a:latin typeface="Arial"/>
              <a:cs typeface="Arial"/>
            </a:endParaRPr>
          </a:p>
          <a:p>
            <a:pPr marL="0" indent="0">
              <a:buFont typeface="Arial"/>
              <a:buNone/>
            </a:pPr>
            <a:endParaRPr lang="en-US" sz="1200" dirty="0" smtClean="0">
              <a:solidFill>
                <a:srgbClr val="000000"/>
              </a:solidFill>
              <a:latin typeface="Arial"/>
              <a:cs typeface="Arial"/>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dirty="0" smtClean="0">
                <a:solidFill>
                  <a:srgbClr val="000000"/>
                </a:solidFill>
                <a:latin typeface="Arial"/>
                <a:cs typeface="Arial"/>
              </a:rPr>
              <a:t>(leading to</a:t>
            </a:r>
            <a:r>
              <a:rPr lang="en-US" sz="1200" baseline="0" dirty="0" smtClean="0">
                <a:solidFill>
                  <a:srgbClr val="000000"/>
                </a:solidFill>
                <a:latin typeface="Arial"/>
                <a:cs typeface="Arial"/>
              </a:rPr>
              <a:t>)</a:t>
            </a:r>
            <a:endParaRPr lang="en-US" sz="1200" dirty="0" smtClean="0">
              <a:solidFill>
                <a:srgbClr val="000000"/>
              </a:solidFill>
              <a:latin typeface="Arial"/>
              <a:cs typeface="Arial"/>
            </a:endParaRPr>
          </a:p>
          <a:p>
            <a:pPr marL="0" indent="0">
              <a:buFont typeface="Arial"/>
              <a:buNone/>
            </a:pPr>
            <a:r>
              <a:rPr lang="en-US" sz="1200" dirty="0" smtClean="0">
                <a:solidFill>
                  <a:srgbClr val="000000"/>
                </a:solidFill>
                <a:latin typeface="Arial"/>
                <a:cs typeface="Arial"/>
              </a:rPr>
              <a:t>Result: Good Outcomes for children with disabilities and their families</a:t>
            </a:r>
            <a:endParaRPr lang="en-US" sz="1200" dirty="0">
              <a:solidFill>
                <a:srgbClr val="000000"/>
              </a:solidFill>
              <a:latin typeface="Arial"/>
              <a:cs typeface="Arial"/>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EDEF0539-F3DF-48C9-83E9-28123C9E8EB3}" type="slidenum">
              <a:rPr lang="en-US" smtClean="0">
                <a:solidFill>
                  <a:srgbClr val="000000"/>
                </a:solidFill>
                <a:latin typeface="Calibri" pitchFamily="34" charset="0"/>
                <a:ea typeface="ＭＳ Ｐゴシック" pitchFamily="34" charset="-128"/>
              </a:rPr>
              <a:pPr/>
              <a:t>2</a:t>
            </a:fld>
            <a:endParaRPr lang="en-US" smtClean="0">
              <a:solidFill>
                <a:srgbClr val="000000"/>
              </a:solidFill>
              <a:latin typeface="Calibri" pitchFamily="34" charset="0"/>
              <a:ea typeface="ＭＳ Ｐゴシック" pitchFamily="34" charset="-128"/>
            </a:endParaRPr>
          </a:p>
        </p:txBody>
      </p:sp>
    </p:spTree>
    <p:extLst>
      <p:ext uri="{BB962C8B-B14F-4D97-AF65-F5344CB8AC3E}">
        <p14:creationId xmlns:p14="http://schemas.microsoft.com/office/powerpoint/2010/main" val="19297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84975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a:p>
            <a:endParaRPr lang="en-US" smtClean="0">
              <a:ea typeface="ＭＳ Ｐゴシック" pitchFamily="34" charset="-128"/>
            </a:endParaRPr>
          </a:p>
        </p:txBody>
      </p:sp>
      <p:sp>
        <p:nvSpPr>
          <p:cNvPr id="27651" name="Slide Number Placeholder 4"/>
          <p:cNvSpPr>
            <a:spLocks noGrp="1"/>
          </p:cNvSpPr>
          <p:nvPr>
            <p:ph type="sldNum" sz="quarter" idx="5"/>
          </p:nvPr>
        </p:nvSpPr>
        <p:spPr bwMode="auto">
          <a:noFill/>
          <a:ln>
            <a:miter lim="800000"/>
            <a:headEnd/>
            <a:tailEnd/>
          </a:ln>
        </p:spPr>
        <p:txBody>
          <a:bodyPr/>
          <a:lstStyle/>
          <a:p>
            <a:fld id="{6C471C66-2EFB-4CAA-9A47-F12E5E9E79BD}" type="slidenum">
              <a:rPr lang="en-US" smtClean="0">
                <a:latin typeface="Calibri" pitchFamily="34" charset="0"/>
                <a:ea typeface="ＭＳ Ｐゴシック" pitchFamily="34" charset="-128"/>
              </a:rPr>
              <a:pPr/>
              <a:t>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16749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5</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8899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Generally speaking, we will be engaging in an iterative validation process that will include state partners as well as this technical work group.  This means that we will work collaboratively with the state folks and with this group to draft ideas, review and edit those ideas (over and over so that each iteration is an improvement on the last), and then (when ready) we will share more refined ideas in a broader sense to more folks in the field for additional refinement.  </a:t>
            </a:r>
          </a:p>
          <a:p>
            <a:r>
              <a:rPr lang="en-US" smtClean="0">
                <a:ea typeface="ＭＳ Ｐゴシック" pitchFamily="34" charset="-128"/>
              </a:rPr>
              <a:t>We recently identified our 6 partner states – DE, ID, MN, NJ, PA &amp; WV.  They applied to be a partner states, so these are the final six selected and they represent some diversity across demographics (like size of state, and region of the country) as well as diversity in some state systems aspects (such as Lead Agency for Part C and eligibility criteria).  </a:t>
            </a:r>
          </a:p>
          <a:p>
            <a:r>
              <a:rPr lang="en-US" smtClean="0">
                <a:ea typeface="ＭＳ Ｐゴシック" pitchFamily="34" charset="-128"/>
              </a:rPr>
              <a:t>Our Technical Work Group – you all – are a second key group that we’ll be working with throughout the iterative process.  You were selected because of your expertise in knowing the Part C and Section 619 programs and/or your general expertise around quality systems and systems building.  So we have some diversity within this group –some folks having more research experience, some more TA and consulting; we have diversity with some folks who know Part C and/or Section 619 particularly well, others who understand the general early childhood and systems building.     </a:t>
            </a:r>
          </a:p>
        </p:txBody>
      </p:sp>
      <p:sp>
        <p:nvSpPr>
          <p:cNvPr id="31747" name="Slide Number Placeholder 4"/>
          <p:cNvSpPr>
            <a:spLocks noGrp="1"/>
          </p:cNvSpPr>
          <p:nvPr>
            <p:ph type="sldNum" sz="quarter" idx="5"/>
          </p:nvPr>
        </p:nvSpPr>
        <p:spPr bwMode="auto">
          <a:noFill/>
          <a:ln>
            <a:miter lim="800000"/>
            <a:headEnd/>
            <a:tailEnd/>
          </a:ln>
        </p:spPr>
        <p:txBody>
          <a:bodyPr/>
          <a:lstStyle/>
          <a:p>
            <a:fld id="{BAA97640-3D5F-44A4-A453-7CA687CF2740}" type="slidenum">
              <a:rPr lang="en-US" smtClean="0">
                <a:solidFill>
                  <a:srgbClr val="000000"/>
                </a:solidFill>
                <a:latin typeface="Calibri" pitchFamily="34" charset="0"/>
                <a:ea typeface="ＭＳ Ｐゴシック" pitchFamily="34" charset="-128"/>
              </a:rPr>
              <a:pPr/>
              <a:t>6</a:t>
            </a:fld>
            <a:endParaRPr lang="en-US" smtClean="0">
              <a:solidFill>
                <a:srgbClr val="000000"/>
              </a:solidFill>
              <a:latin typeface="Calibri" pitchFamily="34" charset="0"/>
              <a:ea typeface="ＭＳ Ｐゴシック" pitchFamily="34" charset="-128"/>
            </a:endParaRPr>
          </a:p>
        </p:txBody>
      </p:sp>
    </p:spTree>
    <p:extLst>
      <p:ext uri="{BB962C8B-B14F-4D97-AF65-F5344CB8AC3E}">
        <p14:creationId xmlns:p14="http://schemas.microsoft.com/office/powerpoint/2010/main" val="55932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7</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8286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2467" name="Slide Number Placeholder 4"/>
          <p:cNvSpPr>
            <a:spLocks noGrp="1"/>
          </p:cNvSpPr>
          <p:nvPr>
            <p:ph type="sldNum" sz="quarter" idx="5"/>
          </p:nvPr>
        </p:nvSpPr>
        <p:spPr bwMode="auto">
          <a:noFill/>
          <a:ln>
            <a:miter lim="800000"/>
            <a:headEnd/>
            <a:tailEnd/>
          </a:ln>
        </p:spPr>
        <p:txBody>
          <a:bodyPr/>
          <a:lstStyle/>
          <a:p>
            <a:fld id="{38C809BE-4622-41FA-BB81-9D51BC065E3B}" type="slidenum">
              <a:rPr lang="en-US" smtClean="0">
                <a:latin typeface="Calibri" pitchFamily="34" charset="0"/>
                <a:ea typeface="ＭＳ Ｐゴシック" pitchFamily="34" charset="-128"/>
              </a:rPr>
              <a:pPr/>
              <a:t>10</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01173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30D2E0E-4CCC-4399-8510-E30F52FB1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a:xfrm>
            <a:off x="7391400" y="304800"/>
            <a:ext cx="1600200" cy="365125"/>
          </a:xfrm>
          <a:prstGeom prst="rect">
            <a:avLst/>
          </a:prstGeom>
        </p:spPr>
        <p:txBody>
          <a:bodyPr/>
          <a:lstStyle>
            <a:lvl1pPr>
              <a:defRPr/>
            </a:lvl1pPr>
          </a:lstStyle>
          <a:p>
            <a:pPr>
              <a:defRPr/>
            </a:pPr>
            <a:fld id="{D95E5017-11B8-4E9E-A0C4-3B5854C9B9CA}" type="slidenum">
              <a:rPr lang="en-US"/>
              <a:pPr>
                <a:defRPr/>
              </a:pPr>
              <a:t>‹#›</a:t>
            </a:fld>
            <a:endParaRPr lang="en-US"/>
          </a:p>
        </p:txBody>
      </p:sp>
    </p:spTree>
    <p:extLst>
      <p:ext uri="{BB962C8B-B14F-4D97-AF65-F5344CB8AC3E}">
        <p14:creationId xmlns:p14="http://schemas.microsoft.com/office/powerpoint/2010/main" val="138586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391400" y="304800"/>
            <a:ext cx="1600200" cy="365125"/>
          </a:xfrm>
          <a:prstGeom prst="rect">
            <a:avLst/>
          </a:prstGeom>
        </p:spPr>
        <p:txBody>
          <a:bodyPr/>
          <a:lstStyle>
            <a:lvl1pPr>
              <a:defRPr/>
            </a:lvl1pPr>
          </a:lstStyle>
          <a:p>
            <a:pPr>
              <a:defRPr/>
            </a:pPr>
            <a:fld id="{102BAD66-3FC3-4885-9B98-7A40BD23474E}" type="slidenum">
              <a:rPr lang="en-US"/>
              <a:pPr>
                <a:defRPr/>
              </a:pPr>
              <a:t>‹#›</a:t>
            </a:fld>
            <a:endParaRPr lang="en-US"/>
          </a:p>
        </p:txBody>
      </p:sp>
    </p:spTree>
    <p:extLst>
      <p:ext uri="{BB962C8B-B14F-4D97-AF65-F5344CB8AC3E}">
        <p14:creationId xmlns:p14="http://schemas.microsoft.com/office/powerpoint/2010/main" val="42253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3C29B83-81A2-4F63-982C-E242A85BE3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FDAA86-B4C0-4E20-B94C-06437A78FF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FBB3219-4EE1-4767-9715-B001205609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95E5017-11B8-4E9E-A0C4-3B5854C9B9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915BF19-550F-4AB9-8435-91186C07A2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02BAD66-3FC3-4885-9B98-7A40BD234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C50D642-F0C7-40E5-9735-118937B76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492554C-2AD6-4D1E-8CCC-B551051177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0"/>
                <a:cs typeface="ＭＳ Ｐゴシック" charset="0"/>
              </a:defRPr>
            </a:lvl1pPr>
          </a:lstStyle>
          <a:p>
            <a:pPr>
              <a:defRPr/>
            </a:pPr>
            <a:fld id="{27F569F1-ADCB-4F7E-8F1C-1312E4B1B4F2}" type="slidenum">
              <a:rPr lang="en-US"/>
              <a:pPr>
                <a:defRPr/>
              </a:pPr>
              <a:t>‹#›</a:t>
            </a:fld>
            <a:endParaRPr lang="en-US"/>
          </a:p>
        </p:txBody>
      </p:sp>
      <p:pic>
        <p:nvPicPr>
          <p:cNvPr id="1029" name="Picture 4" descr="ectacenterlogo-2013-wordmark-notext.png"/>
          <p:cNvPicPr>
            <a:picLocks noChangeAspect="1"/>
          </p:cNvPicPr>
          <p:nvPr userDrawn="1"/>
        </p:nvPicPr>
        <p:blipFill>
          <a:blip r:embed="rId12"/>
          <a:srcRect/>
          <a:stretch>
            <a:fillRect/>
          </a:stretch>
        </p:blipFill>
        <p:spPr bwMode="auto">
          <a:xfrm>
            <a:off x="228600" y="76200"/>
            <a:ext cx="3429000" cy="574675"/>
          </a:xfrm>
          <a:prstGeom prst="rect">
            <a:avLst/>
          </a:prstGeom>
          <a:noFill/>
          <a:ln w="9525">
            <a:noFill/>
            <a:miter lim="800000"/>
            <a:headEnd/>
            <a:tailEnd/>
          </a:ln>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32" r:id="rId1"/>
    <p:sldLayoutId id="2147485031" r:id="rId2"/>
    <p:sldLayoutId id="2147485030" r:id="rId3"/>
    <p:sldLayoutId id="2147485029" r:id="rId4"/>
    <p:sldLayoutId id="2147485028" r:id="rId5"/>
    <p:sldLayoutId id="2147485027" r:id="rId6"/>
    <p:sldLayoutId id="2147485026" r:id="rId7"/>
    <p:sldLayoutId id="2147485025" r:id="rId8"/>
    <p:sldLayoutId id="2147485024" r:id="rId9"/>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034" r:id="rId1"/>
    <p:sldLayoutId id="2147485033" r:id="rId2"/>
    <p:sldLayoutId id="2147485044" r:id="rId3"/>
    <p:sldLayoutId id="2147485045" r:id="rId4"/>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ectacenter.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ectacenter.org/sysfra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429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4038600" y="3810000"/>
            <a:ext cx="4724400" cy="11430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title="Photograph: Toddler on play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90601"/>
            <a:ext cx="2762402" cy="4038600"/>
          </a:xfrm>
          <a:prstGeom prst="rect">
            <a:avLst/>
          </a:prstGeom>
        </p:spPr>
      </p:pic>
      <p:pic>
        <p:nvPicPr>
          <p:cNvPr id="26629" name="Picture 8" title="TA&amp;D Network (Logo)"/>
          <p:cNvPicPr>
            <a:picLocks noChangeAspect="1"/>
          </p:cNvPicPr>
          <p:nvPr/>
        </p:nvPicPr>
        <p:blipFill>
          <a:blip r:embed="rId4"/>
          <a:srcRect/>
          <a:stretch>
            <a:fillRect/>
          </a:stretch>
        </p:blipFill>
        <p:spPr bwMode="auto">
          <a:xfrm>
            <a:off x="5056187" y="5715000"/>
            <a:ext cx="2487613" cy="850900"/>
          </a:xfrm>
          <a:prstGeom prst="rect">
            <a:avLst/>
          </a:prstGeom>
          <a:noFill/>
          <a:ln w="9525">
            <a:noFill/>
            <a:miter lim="800000"/>
            <a:headEnd/>
            <a:tailEnd/>
          </a:ln>
        </p:spPr>
      </p:pic>
      <p:sp>
        <p:nvSpPr>
          <p:cNvPr id="9" name="Subtitle 2"/>
          <p:cNvSpPr txBox="1">
            <a:spLocks/>
          </p:cNvSpPr>
          <p:nvPr/>
        </p:nvSpPr>
        <p:spPr bwMode="auto">
          <a:xfrm>
            <a:off x="4038600" y="3810000"/>
            <a:ext cx="4724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800" dirty="0" smtClean="0">
                <a:solidFill>
                  <a:schemeClr val="tx2"/>
                </a:solidFill>
              </a:rPr>
              <a:t>Christina Kasprzak</a:t>
            </a:r>
          </a:p>
          <a:p>
            <a:pPr marL="0" indent="0" algn="ctr">
              <a:spcBef>
                <a:spcPts val="0"/>
              </a:spcBef>
              <a:buNone/>
            </a:pPr>
            <a:r>
              <a:rPr lang="en-US" sz="1800" dirty="0" smtClean="0">
                <a:solidFill>
                  <a:schemeClr val="tx2"/>
                </a:solidFill>
              </a:rPr>
              <a:t>ECTA, </a:t>
            </a:r>
            <a:r>
              <a:rPr lang="en-US" sz="1800" dirty="0" err="1" smtClean="0">
                <a:solidFill>
                  <a:schemeClr val="tx2"/>
                </a:solidFill>
              </a:rPr>
              <a:t>DaSy</a:t>
            </a:r>
            <a:endParaRPr lang="en-US" sz="1800" dirty="0" smtClean="0">
              <a:solidFill>
                <a:schemeClr val="tx2"/>
              </a:solidFill>
            </a:endParaRPr>
          </a:p>
          <a:p>
            <a:pPr marL="0" indent="0" algn="ctr">
              <a:spcBef>
                <a:spcPts val="0"/>
              </a:spcBef>
              <a:buNone/>
            </a:pPr>
            <a:r>
              <a:rPr lang="en-US" sz="1800" i="1" dirty="0">
                <a:solidFill>
                  <a:schemeClr val="tx2"/>
                </a:solidFill>
              </a:rPr>
              <a:t>October </a:t>
            </a:r>
            <a:r>
              <a:rPr lang="en-US" sz="1800" i="1" dirty="0" smtClean="0">
                <a:solidFill>
                  <a:schemeClr val="tx2"/>
                </a:solidFill>
              </a:rPr>
              <a:t>2014</a:t>
            </a:r>
            <a:endParaRPr lang="en-US" sz="1800" i="1" dirty="0">
              <a:solidFill>
                <a:schemeClr val="tx2"/>
              </a:solidFill>
            </a:endParaRPr>
          </a:p>
        </p:txBody>
      </p:sp>
      <p:pic>
        <p:nvPicPr>
          <p:cNvPr id="2" name="Picture 1" title="ECTA Center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2106190"/>
            <a:ext cx="4724400" cy="776880"/>
          </a:xfrm>
          <a:prstGeom prst="rect">
            <a:avLst/>
          </a:prstGeom>
        </p:spPr>
      </p:pic>
      <p:sp>
        <p:nvSpPr>
          <p:cNvPr id="12" name="Subtitle 2"/>
          <p:cNvSpPr txBox="1">
            <a:spLocks/>
          </p:cNvSpPr>
          <p:nvPr/>
        </p:nvSpPr>
        <p:spPr bwMode="auto">
          <a:xfrm>
            <a:off x="3810000" y="1600200"/>
            <a:ext cx="51054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700" i="1" dirty="0" smtClean="0">
                <a:solidFill>
                  <a:schemeClr val="tx2">
                    <a:lumMod val="75000"/>
                  </a:schemeClr>
                </a:solidFill>
              </a:rPr>
              <a:t>from</a:t>
            </a:r>
          </a:p>
          <a:p>
            <a:pPr marL="0" indent="0" algn="ctr">
              <a:spcBef>
                <a:spcPts val="0"/>
              </a:spcBef>
              <a:buNone/>
            </a:pPr>
            <a:endParaRPr lang="en-US" sz="1700" i="1" dirty="0" smtClean="0">
              <a:solidFill>
                <a:schemeClr val="tx2">
                  <a:lumMod val="75000"/>
                </a:schemeClr>
              </a:solidFill>
            </a:endParaRPr>
          </a:p>
          <a:p>
            <a:pPr marL="0" indent="0" algn="ctr">
              <a:spcBef>
                <a:spcPts val="0"/>
              </a:spcBef>
              <a:buNone/>
            </a:pPr>
            <a:endParaRPr lang="en-US" sz="1700" i="1" dirty="0">
              <a:solidFill>
                <a:schemeClr val="tx2">
                  <a:lumMod val="75000"/>
                </a:schemeClr>
              </a:solidFill>
            </a:endParaRPr>
          </a:p>
          <a:p>
            <a:pPr marL="0" indent="0" algn="ctr">
              <a:spcBef>
                <a:spcPts val="0"/>
              </a:spcBef>
              <a:buNone/>
            </a:pPr>
            <a:endParaRPr lang="en-US" sz="1700" dirty="0" smtClean="0">
              <a:solidFill>
                <a:schemeClr val="tx2">
                  <a:lumMod val="75000"/>
                </a:schemeClr>
              </a:solidFill>
            </a:endParaRPr>
          </a:p>
          <a:p>
            <a:pPr marL="0" indent="0" algn="ctr">
              <a:spcBef>
                <a:spcPts val="0"/>
              </a:spcBef>
              <a:buNone/>
            </a:pPr>
            <a:endParaRPr lang="en-US" sz="1700" dirty="0" smtClean="0">
              <a:solidFill>
                <a:schemeClr val="tx2">
                  <a:lumMod val="75000"/>
                </a:schemeClr>
              </a:solidFill>
            </a:endParaRPr>
          </a:p>
          <a:p>
            <a:pPr marL="0" indent="0" algn="ctr">
              <a:spcBef>
                <a:spcPts val="0"/>
              </a:spcBef>
              <a:buNone/>
            </a:pPr>
            <a:r>
              <a:rPr lang="en-US" sz="1700" dirty="0" smtClean="0">
                <a:solidFill>
                  <a:schemeClr val="tx2">
                    <a:lumMod val="75000"/>
                  </a:schemeClr>
                </a:solidFill>
              </a:rPr>
              <a:t>The Early Childhood Technical Assistance Center</a:t>
            </a:r>
            <a:endParaRPr lang="en-US" sz="1700" dirty="0">
              <a:solidFill>
                <a:schemeClr val="tx2">
                  <a:lumMod val="75000"/>
                </a:schemeClr>
              </a:solidFill>
            </a:endParaRPr>
          </a:p>
        </p:txBody>
      </p:sp>
      <p:sp>
        <p:nvSpPr>
          <p:cNvPr id="26630" name="Title 3"/>
          <p:cNvSpPr>
            <a:spLocks noGrp="1"/>
          </p:cNvSpPr>
          <p:nvPr>
            <p:ph type="title"/>
          </p:nvPr>
        </p:nvSpPr>
        <p:spPr bwMode="auto">
          <a:xfrm>
            <a:off x="3657600" y="304800"/>
            <a:ext cx="5334000" cy="1752600"/>
          </a:xfrm>
        </p:spPr>
        <p:txBody>
          <a:bodyPr wrap="square" numCol="1" anchor="ctr" compatLnSpc="1">
            <a:prstTxWarp prst="textNoShape">
              <a:avLst/>
            </a:prstTxWarp>
            <a:normAutofit/>
          </a:bodyPr>
          <a:lstStyle/>
          <a:p>
            <a:r>
              <a:rPr lang="en-US" sz="4000" b="1" dirty="0" smtClean="0">
                <a:solidFill>
                  <a:srgbClr val="143151"/>
                </a:solidFill>
                <a:effectLst/>
              </a:rPr>
              <a:t>Welcome &amp; Updates</a:t>
            </a:r>
            <a:endParaRPr lang="en-US" sz="4000" b="1" dirty="0">
              <a:solidFill>
                <a:srgbClr val="143151"/>
              </a:solidFill>
              <a:effectLst/>
            </a:endParaRPr>
          </a:p>
        </p:txBody>
      </p:sp>
    </p:spTree>
    <p:extLst>
      <p:ext uri="{BB962C8B-B14F-4D97-AF65-F5344CB8AC3E}">
        <p14:creationId xmlns:p14="http://schemas.microsoft.com/office/powerpoint/2010/main" val="200700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0"/>
            <a:ext cx="9144000" cy="39624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143000"/>
            <a:ext cx="3962400" cy="3352800"/>
          </a:xfrm>
          <a:noFill/>
        </p:spPr>
        <p:txBody>
          <a:bodyPr anchor="ctr" anchorCtr="0">
            <a:normAutofit/>
          </a:bodyPr>
          <a:lstStyle/>
          <a:p>
            <a:pPr>
              <a:defRPr/>
            </a:pPr>
            <a:r>
              <a:rPr lang="en-US" sz="4000" dirty="0" smtClean="0">
                <a:solidFill>
                  <a:schemeClr val="bg1"/>
                </a:solidFill>
                <a:effectLst>
                  <a:outerShdw dist="25400" dir="2400000" algn="tl" rotWithShape="0">
                    <a:schemeClr val="tx2">
                      <a:lumMod val="75000"/>
                    </a:schemeClr>
                  </a:outerShdw>
                </a:effectLst>
              </a:rPr>
              <a:t>Thank you and enjoy the </a:t>
            </a:r>
            <a:r>
              <a:rPr lang="en-US" sz="4000" dirty="0">
                <a:solidFill>
                  <a:schemeClr val="bg1"/>
                </a:solidFill>
                <a:effectLst>
                  <a:outerShdw dist="25400" dir="2400000" algn="tl" rotWithShape="0">
                    <a:schemeClr val="tx2">
                      <a:lumMod val="75000"/>
                    </a:schemeClr>
                  </a:outerShdw>
                </a:effectLst>
              </a:rPr>
              <a:t>c</a:t>
            </a:r>
            <a:r>
              <a:rPr lang="en-US" sz="4000" dirty="0" smtClean="0">
                <a:solidFill>
                  <a:schemeClr val="bg1"/>
                </a:solidFill>
                <a:effectLst>
                  <a:outerShdw dist="25400" dir="2400000" algn="tl" rotWithShape="0">
                    <a:schemeClr val="tx2">
                      <a:lumMod val="75000"/>
                    </a:schemeClr>
                  </a:outerShdw>
                </a:effectLst>
              </a:rPr>
              <a:t>onference!</a:t>
            </a:r>
            <a:endParaRPr lang="en-US" sz="4000" dirty="0">
              <a:solidFill>
                <a:schemeClr val="bg1"/>
              </a:solidFill>
              <a:effectLst>
                <a:outerShdw dist="25400" dir="2400000" algn="tl" rotWithShape="0">
                  <a:schemeClr val="tx2">
                    <a:lumMod val="75000"/>
                  </a:schemeClr>
                </a:outerShdw>
              </a:effectLst>
            </a:endParaRPr>
          </a:p>
        </p:txBody>
      </p:sp>
      <p:sp>
        <p:nvSpPr>
          <p:cNvPr id="61442" name="Content Placeholder 2"/>
          <p:cNvSpPr>
            <a:spLocks noGrp="1"/>
          </p:cNvSpPr>
          <p:nvPr>
            <p:ph idx="4294967295"/>
          </p:nvPr>
        </p:nvSpPr>
        <p:spPr>
          <a:xfrm>
            <a:off x="2438400" y="6096000"/>
            <a:ext cx="4419600" cy="685800"/>
          </a:xfrm>
        </p:spPr>
        <p:txBody>
          <a:bodyPr/>
          <a:lstStyle/>
          <a:p>
            <a:pPr marL="0" indent="0">
              <a:buNone/>
            </a:pPr>
            <a:r>
              <a:rPr lang="en-US" sz="2400" i="1" dirty="0" smtClean="0">
                <a:solidFill>
                  <a:schemeClr val="tx1"/>
                </a:solidFill>
                <a:latin typeface="Arial" charset="0"/>
                <a:ea typeface="ＭＳ Ｐゴシック" pitchFamily="34" charset="-128"/>
                <a:cs typeface="Arial" charset="0"/>
              </a:rPr>
              <a:t>Online at </a:t>
            </a:r>
            <a:r>
              <a:rPr lang="en-US" sz="2400" i="1" dirty="0" smtClean="0">
                <a:solidFill>
                  <a:schemeClr val="tx1"/>
                </a:solidFill>
                <a:latin typeface="Arial" charset="0"/>
                <a:ea typeface="ＭＳ Ｐゴシック" pitchFamily="34" charset="-128"/>
                <a:cs typeface="Arial" charset="0"/>
                <a:hlinkClick r:id="rId3"/>
              </a:rPr>
              <a:t>http</a:t>
            </a:r>
            <a:r>
              <a:rPr lang="en-US" sz="2400" i="1" dirty="0">
                <a:solidFill>
                  <a:schemeClr val="tx1"/>
                </a:solidFill>
                <a:latin typeface="Arial" charset="0"/>
                <a:ea typeface="ＭＳ Ｐゴシック" pitchFamily="34" charset="-128"/>
                <a:cs typeface="Arial" charset="0"/>
                <a:hlinkClick r:id="rId3"/>
              </a:rPr>
              <a:t>://</a:t>
            </a:r>
            <a:r>
              <a:rPr lang="en-US" sz="2400" i="1" dirty="0" smtClean="0">
                <a:solidFill>
                  <a:schemeClr val="tx1"/>
                </a:solidFill>
                <a:latin typeface="Arial" charset="0"/>
                <a:ea typeface="ＭＳ Ｐゴシック" pitchFamily="34" charset="-128"/>
                <a:cs typeface="Arial" charset="0"/>
                <a:hlinkClick r:id="rId3"/>
              </a:rPr>
              <a:t>ectacenter.org</a:t>
            </a:r>
            <a:endParaRPr lang="en-US" sz="2400" i="1" dirty="0">
              <a:solidFill>
                <a:schemeClr val="tx1"/>
              </a:solidFill>
              <a:latin typeface="Arial" charset="0"/>
              <a:ea typeface="ＭＳ Ｐゴシック" pitchFamily="34" charset="-128"/>
              <a:cs typeface="Arial" charset="0"/>
            </a:endParaRPr>
          </a:p>
        </p:txBody>
      </p:sp>
      <p:pic>
        <p:nvPicPr>
          <p:cNvPr id="9" name="Picture 8" descr="ectacenter-wordmark-screen-nospellou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5105400"/>
            <a:ext cx="4038600" cy="66410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le with 'Building High Quality Systems' set in the center. Arrayed evenly around the circle are six items in tabs: Governance, Finance, Personnel/Workforce, Data Systems, Accountability &amp; Quality Improvement, Quality Standards&#10;(leading to) Implementation of Effective Practices&#10;(leading to) Result: Good outcomes for children with disabilities and their famil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972338"/>
            <a:ext cx="8839201" cy="4100947"/>
          </a:xfrm>
          <a:prstGeom prst="rect">
            <a:avLst/>
          </a:prstGeom>
        </p:spPr>
      </p:pic>
      <p:sp>
        <p:nvSpPr>
          <p:cNvPr id="12" name="Title 11"/>
          <p:cNvSpPr>
            <a:spLocks noGrp="1"/>
          </p:cNvSpPr>
          <p:nvPr>
            <p:ph type="title"/>
          </p:nvPr>
        </p:nvSpPr>
        <p:spPr/>
        <p:txBody>
          <a:bodyPr/>
          <a:lstStyle/>
          <a:p>
            <a:r>
              <a:rPr lang="en-US" dirty="0" smtClean="0"/>
              <a:t>Update: ECTA Center Activities</a:t>
            </a:r>
            <a:endParaRPr lang="en-US" dirty="0"/>
          </a:p>
        </p:txBody>
      </p:sp>
    </p:spTree>
    <p:extLst>
      <p:ext uri="{BB962C8B-B14F-4D97-AF65-F5344CB8AC3E}">
        <p14:creationId xmlns:p14="http://schemas.microsoft.com/office/powerpoint/2010/main" val="119916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0"/>
            <a:ext cx="8763000" cy="762000"/>
          </a:xfrm>
        </p:spPr>
        <p:txBody>
          <a:bodyPr>
            <a:noAutofit/>
          </a:bodyPr>
          <a:lstStyle/>
          <a:p>
            <a:r>
              <a:rPr lang="en-US" sz="4800" dirty="0" smtClean="0"/>
              <a:t>TA Activities</a:t>
            </a:r>
            <a:endParaRPr lang="en-US" sz="4800" dirty="0"/>
          </a:p>
        </p:txBody>
      </p:sp>
      <p:pic>
        <p:nvPicPr>
          <p:cNvPr id="2" name="Picture 1" title="ECTA Center: online at http://ectacenter.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5902452"/>
          </a:xfrm>
          <a:prstGeom prst="rect">
            <a:avLst/>
          </a:prstGeom>
        </p:spPr>
      </p:pic>
    </p:spTree>
    <p:extLst>
      <p:ext uri="{BB962C8B-B14F-4D97-AF65-F5344CB8AC3E}">
        <p14:creationId xmlns:p14="http://schemas.microsoft.com/office/powerpoint/2010/main" val="295395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52473" y="1371600"/>
            <a:ext cx="2514600" cy="4419601"/>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29" name="Picture 8" title="TA&amp;D Network (Logo)"/>
          <p:cNvPicPr>
            <a:picLocks noChangeAspect="1"/>
          </p:cNvPicPr>
          <p:nvPr/>
        </p:nvPicPr>
        <p:blipFill>
          <a:blip r:embed="rId3"/>
          <a:srcRect/>
          <a:stretch>
            <a:fillRect/>
          </a:stretch>
        </p:blipFill>
        <p:spPr bwMode="auto">
          <a:xfrm>
            <a:off x="6781801" y="6021794"/>
            <a:ext cx="2057400" cy="703743"/>
          </a:xfrm>
          <a:prstGeom prst="rect">
            <a:avLst/>
          </a:prstGeom>
          <a:noFill/>
          <a:ln w="9525">
            <a:noFill/>
            <a:miter lim="800000"/>
            <a:headEnd/>
            <a:tailEnd/>
          </a:ln>
        </p:spPr>
      </p:pic>
      <p:sp>
        <p:nvSpPr>
          <p:cNvPr id="7" name="TextBox 6"/>
          <p:cNvSpPr txBox="1"/>
          <p:nvPr/>
        </p:nvSpPr>
        <p:spPr>
          <a:xfrm>
            <a:off x="533400" y="6477000"/>
            <a:ext cx="2590800" cy="276999"/>
          </a:xfrm>
          <a:prstGeom prst="rect">
            <a:avLst/>
          </a:prstGeom>
          <a:noFill/>
        </p:spPr>
        <p:txBody>
          <a:bodyPr wrap="square" rtlCol="0">
            <a:spAutoFit/>
          </a:bodyPr>
          <a:lstStyle/>
          <a:p>
            <a:pPr algn="ctr"/>
            <a:r>
              <a:rPr lang="en-US" sz="1200" i="1" dirty="0" smtClean="0">
                <a:hlinkClick r:id="rId4"/>
              </a:rPr>
              <a:t>http</a:t>
            </a:r>
            <a:r>
              <a:rPr lang="en-US" sz="1200" i="1" dirty="0">
                <a:hlinkClick r:id="rId4"/>
              </a:rPr>
              <a:t>://ectacenter.org</a:t>
            </a:r>
            <a:r>
              <a:rPr lang="en-US" sz="1200" i="1" dirty="0" smtClean="0">
                <a:hlinkClick r:id="rId4"/>
              </a:rPr>
              <a:t>/sysframe</a:t>
            </a:r>
            <a:r>
              <a:rPr lang="en-US" sz="1200" i="1" dirty="0" smtClean="0"/>
              <a:t> </a:t>
            </a:r>
            <a:endParaRPr lang="en-US" sz="1200" i="1" dirty="0"/>
          </a:p>
        </p:txBody>
      </p:sp>
      <p:pic>
        <p:nvPicPr>
          <p:cNvPr id="8" name="Picture 7" descr="A circle with 'Building High Quality Systems' set in the center. Arrayed evenly around the circle are six items in tabs: Governance, Finance, Personnel/Workforce, Data Systems, Accountability &amp; Quality Improvement, Quality Standards" title="ECTA System Framework Figur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8073" y="1371600"/>
            <a:ext cx="5162527" cy="4432301"/>
          </a:xfrm>
          <a:prstGeom prst="rect">
            <a:avLst/>
          </a:prstGeom>
        </p:spPr>
      </p:pic>
      <p:sp>
        <p:nvSpPr>
          <p:cNvPr id="13" name="TextBox 12"/>
          <p:cNvSpPr txBox="1"/>
          <p:nvPr/>
        </p:nvSpPr>
        <p:spPr>
          <a:xfrm>
            <a:off x="704873" y="1752600"/>
            <a:ext cx="2286000" cy="3785652"/>
          </a:xfrm>
          <a:prstGeom prst="rect">
            <a:avLst/>
          </a:prstGeom>
          <a:noFill/>
        </p:spPr>
        <p:txBody>
          <a:bodyPr wrap="square" rtlCol="0">
            <a:spAutoFit/>
          </a:bodyPr>
          <a:lstStyle/>
          <a:p>
            <a:r>
              <a:rPr lang="en-US" i="1" dirty="0">
                <a:solidFill>
                  <a:schemeClr val="tx2"/>
                </a:solidFill>
              </a:rPr>
              <a:t>What does a state need to put into place in order to encourage, support, require local implementation of effective practices?</a:t>
            </a:r>
          </a:p>
        </p:txBody>
      </p:sp>
      <p:sp>
        <p:nvSpPr>
          <p:cNvPr id="2" name="Title 1"/>
          <p:cNvSpPr>
            <a:spLocks noGrp="1"/>
          </p:cNvSpPr>
          <p:nvPr>
            <p:ph type="title"/>
          </p:nvPr>
        </p:nvSpPr>
        <p:spPr>
          <a:xfrm>
            <a:off x="3810000" y="0"/>
            <a:ext cx="5181600" cy="685800"/>
          </a:xfrm>
        </p:spPr>
        <p:txBody>
          <a:bodyPr>
            <a:noAutofit/>
          </a:bodyPr>
          <a:lstStyle/>
          <a:p>
            <a:r>
              <a:rPr lang="en-US" sz="4400" dirty="0" smtClean="0"/>
              <a:t>System Framework</a:t>
            </a:r>
            <a:endParaRPr lang="en-US" sz="4400" dirty="0"/>
          </a:p>
        </p:txBody>
      </p:sp>
    </p:spTree>
    <p:extLst>
      <p:ext uri="{BB962C8B-B14F-4D97-AF65-F5344CB8AC3E}">
        <p14:creationId xmlns:p14="http://schemas.microsoft.com/office/powerpoint/2010/main" val="3760034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609600" y="1752600"/>
            <a:ext cx="7924800" cy="4724400"/>
          </a:xfrm>
        </p:spPr>
        <p:txBody>
          <a:bodyPr/>
          <a:lstStyle/>
          <a:p>
            <a:pPr marL="454025" indent="-454025">
              <a:buFont typeface="Arial" charset="0"/>
              <a:buNone/>
            </a:pPr>
            <a:r>
              <a:rPr lang="en-US" sz="2400" b="1" dirty="0" smtClean="0">
                <a:solidFill>
                  <a:schemeClr val="tx2"/>
                </a:solidFill>
                <a:latin typeface="Arial" charset="0"/>
                <a:ea typeface="ＭＳ Ｐゴシック" pitchFamily="34" charset="-128"/>
                <a:cs typeface="Arial" charset="0"/>
              </a:rPr>
              <a:t>Purpose</a:t>
            </a:r>
            <a:r>
              <a:rPr lang="en-US" sz="2400" dirty="0" smtClean="0">
                <a:solidFill>
                  <a:schemeClr val="tx2"/>
                </a:solidFill>
                <a:latin typeface="Arial" charset="0"/>
                <a:ea typeface="ＭＳ Ｐゴシック" pitchFamily="34" charset="-128"/>
                <a:cs typeface="Arial" charset="0"/>
              </a:rPr>
              <a:t>: </a:t>
            </a:r>
            <a:r>
              <a:rPr lang="en-US" sz="2400" dirty="0" smtClean="0">
                <a:solidFill>
                  <a:schemeClr val="tx1"/>
                </a:solidFill>
                <a:latin typeface="Arial" charset="0"/>
                <a:ea typeface="ＭＳ Ｐゴシック" pitchFamily="34" charset="-128"/>
                <a:cs typeface="Arial" charset="0"/>
              </a:rPr>
              <a:t>to guide states in evaluating their current Part C/619 system, identifying areas for improvement, and providing direction on how to develop a more effective, efficient Part C and Section 619 system that requires, supports, and encourages implementation of effective practices. </a:t>
            </a:r>
          </a:p>
          <a:p>
            <a:pPr marL="0" indent="0">
              <a:buFont typeface="Arial" charset="0"/>
              <a:buNone/>
            </a:pPr>
            <a:endParaRPr lang="en-US" sz="2400" dirty="0" smtClean="0">
              <a:solidFill>
                <a:schemeClr val="tx1"/>
              </a:solidFill>
              <a:latin typeface="Arial" charset="0"/>
              <a:ea typeface="ＭＳ Ｐゴシック" pitchFamily="34" charset="-128"/>
              <a:cs typeface="Arial" charset="0"/>
            </a:endParaRPr>
          </a:p>
          <a:p>
            <a:pPr marL="454025" indent="-454025">
              <a:buNone/>
            </a:pPr>
            <a:r>
              <a:rPr lang="en-US" sz="2400" b="1" dirty="0" smtClean="0">
                <a:solidFill>
                  <a:srgbClr val="1B416C"/>
                </a:solidFill>
                <a:latin typeface="Arial" charset="0"/>
                <a:ea typeface="ＭＳ Ｐゴシック" pitchFamily="34" charset="-128"/>
                <a:cs typeface="Arial" charset="0"/>
              </a:rPr>
              <a:t>Audience</a:t>
            </a:r>
            <a:r>
              <a:rPr lang="en-US" sz="2400" dirty="0" smtClean="0">
                <a:solidFill>
                  <a:srgbClr val="1B416C"/>
                </a:solidFill>
                <a:latin typeface="Arial" charset="0"/>
                <a:ea typeface="ＭＳ Ｐゴシック" pitchFamily="34" charset="-128"/>
                <a:cs typeface="Arial" charset="0"/>
              </a:rPr>
              <a:t>: </a:t>
            </a:r>
            <a:r>
              <a:rPr lang="en-US" sz="2400" dirty="0" smtClean="0">
                <a:solidFill>
                  <a:schemeClr val="tx1"/>
                </a:solidFill>
                <a:latin typeface="Arial" charset="0"/>
                <a:ea typeface="ＭＳ Ｐゴシック" pitchFamily="34" charset="-128"/>
                <a:cs typeface="Arial" charset="0"/>
              </a:rPr>
              <a:t>the key audience is state Part C and state Section 619 coordinators and staff, with acknowledgement that other key staff and leadership in a state will need to be involved.</a:t>
            </a:r>
          </a:p>
          <a:p>
            <a:pPr marL="0" indent="0">
              <a:buFont typeface="Arial" charset="0"/>
              <a:buNone/>
            </a:pPr>
            <a:endParaRPr lang="en-US" sz="2400" dirty="0" smtClean="0">
              <a:solidFill>
                <a:schemeClr val="tx1"/>
              </a:solidFill>
              <a:latin typeface="Arial" charset="0"/>
              <a:ea typeface="ＭＳ Ｐゴシック" pitchFamily="34" charset="-128"/>
              <a:cs typeface="Arial" charset="0"/>
            </a:endParaRPr>
          </a:p>
          <a:p>
            <a:pPr marL="0" indent="0">
              <a:buFont typeface="Arial" charset="0"/>
              <a:buNone/>
            </a:pPr>
            <a:endParaRPr lang="en-US" sz="2400" dirty="0" smtClean="0">
              <a:solidFill>
                <a:schemeClr val="tx1"/>
              </a:solidFill>
              <a:latin typeface="Arial" charset="0"/>
              <a:ea typeface="ＭＳ Ｐゴシック" pitchFamily="34" charset="-128"/>
              <a:cs typeface="Arial" charset="0"/>
            </a:endParaRPr>
          </a:p>
          <a:p>
            <a:pPr marL="0" indent="0">
              <a:buFont typeface="Arial" charset="0"/>
              <a:buNone/>
            </a:pPr>
            <a:endParaRPr lang="en-US" dirty="0" smtClean="0">
              <a:solidFill>
                <a:schemeClr val="tx1"/>
              </a:solidFill>
              <a:latin typeface="Arial" charset="0"/>
              <a:ea typeface="ＭＳ Ｐゴシック" pitchFamily="34" charset="-128"/>
              <a:cs typeface="Arial" charset="0"/>
            </a:endParaRPr>
          </a:p>
        </p:txBody>
      </p:sp>
      <p:sp>
        <p:nvSpPr>
          <p:cNvPr id="2" name="Title 1"/>
          <p:cNvSpPr>
            <a:spLocks noGrp="1"/>
          </p:cNvSpPr>
          <p:nvPr>
            <p:ph type="title" idx="4294967295"/>
          </p:nvPr>
        </p:nvSpPr>
        <p:spPr>
          <a:xfrm>
            <a:off x="381000" y="914400"/>
            <a:ext cx="8763000" cy="762000"/>
          </a:xfrm>
        </p:spPr>
        <p:txBody>
          <a:bodyPr/>
          <a:lstStyle/>
          <a:p>
            <a:pPr>
              <a:defRPr/>
            </a:pPr>
            <a:r>
              <a:rPr lang="en-US" dirty="0" smtClean="0"/>
              <a:t>System Framework:  Purpose and Audience</a:t>
            </a:r>
            <a:endParaRPr lang="en-US" dirty="0"/>
          </a:p>
        </p:txBody>
      </p:sp>
    </p:spTree>
    <p:extLst>
      <p:ext uri="{BB962C8B-B14F-4D97-AF65-F5344CB8AC3E}">
        <p14:creationId xmlns:p14="http://schemas.microsoft.com/office/powerpoint/2010/main" val="733846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2400"/>
              </a:spcBef>
              <a:defRPr/>
            </a:pPr>
            <a:r>
              <a:rPr lang="en-US" sz="2200" b="1" dirty="0">
                <a:solidFill>
                  <a:schemeClr val="tx2"/>
                </a:solidFill>
              </a:rPr>
              <a:t>Iterative validation process</a:t>
            </a:r>
            <a:r>
              <a:rPr lang="en-US" sz="2200" dirty="0" smtClean="0">
                <a:solidFill>
                  <a:schemeClr val="tx2"/>
                </a:solidFill>
              </a:rPr>
              <a:t>: </a:t>
            </a:r>
            <a:r>
              <a:rPr lang="en-US" sz="2200" dirty="0">
                <a:solidFill>
                  <a:schemeClr val="tx1"/>
                </a:solidFill>
              </a:rPr>
              <a:t>the framework </a:t>
            </a:r>
            <a:r>
              <a:rPr lang="en-US" sz="2200" dirty="0" smtClean="0">
                <a:solidFill>
                  <a:schemeClr val="tx1"/>
                </a:solidFill>
              </a:rPr>
              <a:t>is being developed </a:t>
            </a:r>
            <a:r>
              <a:rPr lang="en-US" sz="2200" dirty="0">
                <a:solidFill>
                  <a:schemeClr val="tx1"/>
                </a:solidFill>
              </a:rPr>
              <a:t>through an iterative process </a:t>
            </a:r>
            <a:r>
              <a:rPr lang="en-US" sz="2200" dirty="0" smtClean="0">
                <a:solidFill>
                  <a:schemeClr val="tx1"/>
                </a:solidFill>
              </a:rPr>
              <a:t>among national </a:t>
            </a:r>
            <a:r>
              <a:rPr lang="en-US" sz="2200" dirty="0">
                <a:solidFill>
                  <a:schemeClr val="tx1"/>
                </a:solidFill>
              </a:rPr>
              <a:t>and state experts in the </a:t>
            </a:r>
            <a:r>
              <a:rPr lang="en-US" sz="2200" dirty="0" smtClean="0">
                <a:solidFill>
                  <a:schemeClr val="tx1"/>
                </a:solidFill>
              </a:rPr>
              <a:t>field.</a:t>
            </a:r>
          </a:p>
          <a:p>
            <a:pPr>
              <a:spcBef>
                <a:spcPts val="2400"/>
              </a:spcBef>
              <a:defRPr/>
            </a:pPr>
            <a:r>
              <a:rPr lang="en-US" sz="2200" b="1" dirty="0" smtClean="0">
                <a:solidFill>
                  <a:srgbClr val="1B416C"/>
                </a:solidFill>
              </a:rPr>
              <a:t>Partner </a:t>
            </a:r>
            <a:r>
              <a:rPr lang="en-US" sz="2200" b="1" dirty="0">
                <a:solidFill>
                  <a:srgbClr val="1B416C"/>
                </a:solidFill>
              </a:rPr>
              <a:t>states</a:t>
            </a:r>
            <a:r>
              <a:rPr lang="en-US" sz="2200" dirty="0" smtClean="0">
                <a:solidFill>
                  <a:srgbClr val="1B416C"/>
                </a:solidFill>
              </a:rPr>
              <a:t>: </a:t>
            </a:r>
            <a:r>
              <a:rPr lang="en-US" sz="2200" dirty="0">
                <a:solidFill>
                  <a:schemeClr val="tx1"/>
                </a:solidFill>
              </a:rPr>
              <a:t>the framework </a:t>
            </a:r>
            <a:r>
              <a:rPr lang="en-US" sz="2200" dirty="0" smtClean="0">
                <a:solidFill>
                  <a:schemeClr val="tx1"/>
                </a:solidFill>
              </a:rPr>
              <a:t>is being developed </a:t>
            </a:r>
            <a:r>
              <a:rPr lang="en-US" sz="2200" dirty="0">
                <a:solidFill>
                  <a:schemeClr val="tx1"/>
                </a:solidFill>
              </a:rPr>
              <a:t>iteratively with 6 states (DE, ID, MN, NJ, PA, WV), so that it reflects (and is applicable to) the diversity of state systems (e.g. Lead Agency, eligibility criteria</a:t>
            </a:r>
            <a:r>
              <a:rPr lang="en-US" sz="2200" dirty="0" smtClean="0">
                <a:solidFill>
                  <a:schemeClr val="tx1"/>
                </a:solidFill>
              </a:rPr>
              <a:t>).</a:t>
            </a:r>
            <a:endParaRPr lang="en-US" sz="2200" dirty="0">
              <a:solidFill>
                <a:schemeClr val="tx1"/>
              </a:solidFill>
            </a:endParaRPr>
          </a:p>
          <a:p>
            <a:pPr>
              <a:spcBef>
                <a:spcPts val="2400"/>
              </a:spcBef>
              <a:defRPr/>
            </a:pPr>
            <a:r>
              <a:rPr lang="en-US" sz="2200" b="1" dirty="0">
                <a:solidFill>
                  <a:srgbClr val="1B416C"/>
                </a:solidFill>
              </a:rPr>
              <a:t>Technical Work Group (TWG)</a:t>
            </a:r>
            <a:r>
              <a:rPr lang="en-US" sz="2200" dirty="0" smtClean="0">
                <a:solidFill>
                  <a:srgbClr val="1B416C"/>
                </a:solidFill>
              </a:rPr>
              <a:t>: </a:t>
            </a:r>
            <a:r>
              <a:rPr lang="en-US" sz="2200" dirty="0">
                <a:solidFill>
                  <a:schemeClr val="tx1"/>
                </a:solidFill>
              </a:rPr>
              <a:t>the Center </a:t>
            </a:r>
            <a:r>
              <a:rPr lang="en-US" sz="2200" dirty="0" smtClean="0">
                <a:solidFill>
                  <a:schemeClr val="tx1"/>
                </a:solidFill>
              </a:rPr>
              <a:t>has a </a:t>
            </a:r>
            <a:r>
              <a:rPr lang="en-US" sz="2200" dirty="0">
                <a:solidFill>
                  <a:schemeClr val="tx1"/>
                </a:solidFill>
              </a:rPr>
              <a:t>technical work group (TWG) with experts in the field to advise the Center by providing early input on the elements, and later review and </a:t>
            </a:r>
            <a:r>
              <a:rPr lang="en-US" sz="2200" dirty="0" smtClean="0">
                <a:solidFill>
                  <a:schemeClr val="tx1"/>
                </a:solidFill>
              </a:rPr>
              <a:t>give input </a:t>
            </a:r>
            <a:r>
              <a:rPr lang="en-US" sz="2200" dirty="0">
                <a:solidFill>
                  <a:schemeClr val="tx1"/>
                </a:solidFill>
              </a:rPr>
              <a:t>on drafts, as well as </a:t>
            </a:r>
            <a:r>
              <a:rPr lang="en-US" sz="2200" dirty="0" smtClean="0">
                <a:solidFill>
                  <a:schemeClr val="tx1"/>
                </a:solidFill>
              </a:rPr>
              <a:t>contribute </a:t>
            </a:r>
            <a:r>
              <a:rPr lang="en-US" sz="2200" dirty="0">
                <a:solidFill>
                  <a:schemeClr val="tx1"/>
                </a:solidFill>
              </a:rPr>
              <a:t>resources available to support states on various </a:t>
            </a:r>
            <a:r>
              <a:rPr lang="en-US" sz="2200" dirty="0" smtClean="0">
                <a:solidFill>
                  <a:schemeClr val="tx1"/>
                </a:solidFill>
              </a:rPr>
              <a:t>elements.</a:t>
            </a:r>
          </a:p>
          <a:p>
            <a:pPr marL="0" indent="0">
              <a:spcBef>
                <a:spcPts val="2400"/>
              </a:spcBef>
              <a:buFont typeface="Arial" charset="0"/>
              <a:buNone/>
              <a:defRPr/>
            </a:pPr>
            <a:endParaRPr lang="en-US" sz="2200" dirty="0">
              <a:solidFill>
                <a:schemeClr val="tx1"/>
              </a:solidFill>
            </a:endParaRPr>
          </a:p>
        </p:txBody>
      </p:sp>
      <p:sp>
        <p:nvSpPr>
          <p:cNvPr id="2" name="Title 1"/>
          <p:cNvSpPr>
            <a:spLocks noGrp="1"/>
          </p:cNvSpPr>
          <p:nvPr>
            <p:ph type="title"/>
          </p:nvPr>
        </p:nvSpPr>
        <p:spPr/>
        <p:txBody>
          <a:bodyPr/>
          <a:lstStyle/>
          <a:p>
            <a:pPr>
              <a:defRPr/>
            </a:pPr>
            <a:r>
              <a:rPr lang="en-US" dirty="0" smtClean="0"/>
              <a:t>System Framework:  Process and Partners</a:t>
            </a:r>
            <a:endParaRPr lang="en-US" dirty="0"/>
          </a:p>
        </p:txBody>
      </p:sp>
    </p:spTree>
    <p:extLst>
      <p:ext uri="{BB962C8B-B14F-4D97-AF65-F5344CB8AC3E}">
        <p14:creationId xmlns:p14="http://schemas.microsoft.com/office/powerpoint/2010/main" val="3374422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2" title="Photograph: Child on tricycle"/>
          <p:cNvPicPr>
            <a:picLocks noChangeAspect="1" noChangeArrowheads="1"/>
          </p:cNvPicPr>
          <p:nvPr/>
        </p:nvPicPr>
        <p:blipFill>
          <a:blip r:embed="rId3"/>
          <a:srcRect/>
          <a:stretch>
            <a:fillRect/>
          </a:stretch>
        </p:blipFill>
        <p:spPr bwMode="auto">
          <a:xfrm>
            <a:off x="5322888" y="1676400"/>
            <a:ext cx="3230562" cy="4724400"/>
          </a:xfrm>
          <a:prstGeom prst="rect">
            <a:avLst/>
          </a:prstGeom>
          <a:noFill/>
          <a:ln w="9525">
            <a:noFill/>
            <a:miter lim="800000"/>
            <a:headEnd/>
            <a:tailEnd/>
          </a:ln>
        </p:spPr>
      </p:pic>
      <p:sp>
        <p:nvSpPr>
          <p:cNvPr id="3" name="Content Placeholder 2"/>
          <p:cNvSpPr>
            <a:spLocks noGrp="1"/>
          </p:cNvSpPr>
          <p:nvPr>
            <p:ph idx="1"/>
          </p:nvPr>
        </p:nvSpPr>
        <p:spPr>
          <a:xfrm>
            <a:off x="228600" y="1752600"/>
            <a:ext cx="4953000" cy="4876800"/>
          </a:xfrm>
        </p:spPr>
        <p:txBody>
          <a:bodyPr>
            <a:normAutofit/>
          </a:bodyPr>
          <a:lstStyle/>
          <a:p>
            <a:pPr>
              <a:spcAft>
                <a:spcPts val="1200"/>
              </a:spcAft>
              <a:defRPr/>
            </a:pPr>
            <a:r>
              <a:rPr lang="en-US" sz="2000" dirty="0">
                <a:solidFill>
                  <a:prstClr val="black"/>
                </a:solidFill>
              </a:rPr>
              <a:t>Engaging </a:t>
            </a:r>
            <a:r>
              <a:rPr lang="en-US" sz="2000" dirty="0" smtClean="0">
                <a:solidFill>
                  <a:prstClr val="black"/>
                </a:solidFill>
              </a:rPr>
              <a:t>stakeholders, including families</a:t>
            </a:r>
          </a:p>
          <a:p>
            <a:pPr>
              <a:spcAft>
                <a:spcPts val="1200"/>
              </a:spcAft>
              <a:defRPr/>
            </a:pPr>
            <a:r>
              <a:rPr lang="en-US" sz="2000" dirty="0">
                <a:solidFill>
                  <a:prstClr val="black"/>
                </a:solidFill>
              </a:rPr>
              <a:t>Establishing/revising policies</a:t>
            </a:r>
          </a:p>
          <a:p>
            <a:pPr>
              <a:spcAft>
                <a:spcPts val="1200"/>
              </a:spcAft>
              <a:defRPr/>
            </a:pPr>
            <a:r>
              <a:rPr lang="en-US" sz="2000" dirty="0">
                <a:solidFill>
                  <a:prstClr val="black"/>
                </a:solidFill>
              </a:rPr>
              <a:t>Promoting collaboration</a:t>
            </a:r>
          </a:p>
          <a:p>
            <a:pPr>
              <a:spcAft>
                <a:spcPts val="1200"/>
              </a:spcAft>
              <a:defRPr/>
            </a:pPr>
            <a:r>
              <a:rPr lang="en-US" sz="2000" dirty="0">
                <a:solidFill>
                  <a:prstClr val="black"/>
                </a:solidFill>
              </a:rPr>
              <a:t>Using data for improvement</a:t>
            </a:r>
          </a:p>
          <a:p>
            <a:pPr>
              <a:spcAft>
                <a:spcPts val="1200"/>
              </a:spcAft>
              <a:defRPr/>
            </a:pPr>
            <a:r>
              <a:rPr lang="en-US" sz="2000" dirty="0">
                <a:solidFill>
                  <a:prstClr val="black"/>
                </a:solidFill>
              </a:rPr>
              <a:t>Communicating effectively</a:t>
            </a:r>
          </a:p>
          <a:p>
            <a:pPr>
              <a:spcAft>
                <a:spcPts val="1200"/>
              </a:spcAft>
              <a:defRPr/>
            </a:pPr>
            <a:r>
              <a:rPr lang="en-US" sz="2000" dirty="0">
                <a:solidFill>
                  <a:prstClr val="black"/>
                </a:solidFill>
              </a:rPr>
              <a:t>Family Leadership &amp; Support</a:t>
            </a:r>
          </a:p>
          <a:p>
            <a:pPr>
              <a:spcAft>
                <a:spcPts val="1200"/>
              </a:spcAft>
              <a:defRPr/>
            </a:pPr>
            <a:r>
              <a:rPr lang="en-US" sz="2000" dirty="0">
                <a:solidFill>
                  <a:prstClr val="black"/>
                </a:solidFill>
              </a:rPr>
              <a:t>Coordinating/Integrating across </a:t>
            </a:r>
            <a:r>
              <a:rPr lang="en-US" sz="2000" dirty="0" smtClean="0">
                <a:solidFill>
                  <a:prstClr val="black"/>
                </a:solidFill>
              </a:rPr>
              <a:t>early childhood</a:t>
            </a:r>
            <a:endParaRPr lang="en-US" sz="2000" dirty="0">
              <a:solidFill>
                <a:prstClr val="black"/>
              </a:solidFill>
            </a:endParaRPr>
          </a:p>
          <a:p>
            <a:pPr marL="457200" lvl="1" indent="0">
              <a:buFont typeface="Arial" charset="0"/>
              <a:buNone/>
              <a:defRPr/>
            </a:pPr>
            <a:endParaRPr lang="en-US" dirty="0"/>
          </a:p>
        </p:txBody>
      </p:sp>
      <p:sp>
        <p:nvSpPr>
          <p:cNvPr id="2" name="Title 1"/>
          <p:cNvSpPr>
            <a:spLocks noGrp="1"/>
          </p:cNvSpPr>
          <p:nvPr>
            <p:ph type="title"/>
          </p:nvPr>
        </p:nvSpPr>
        <p:spPr/>
        <p:txBody>
          <a:bodyPr/>
          <a:lstStyle/>
          <a:p>
            <a:pPr fontAlgn="auto">
              <a:spcBef>
                <a:spcPts val="0"/>
              </a:spcBef>
              <a:spcAft>
                <a:spcPts val="0"/>
              </a:spcAft>
              <a:defRPr/>
            </a:pPr>
            <a:r>
              <a:rPr lang="en-US" dirty="0"/>
              <a:t>Cross cutting themes</a:t>
            </a:r>
          </a:p>
        </p:txBody>
      </p:sp>
    </p:spTree>
    <p:extLst>
      <p:ext uri="{BB962C8B-B14F-4D97-AF65-F5344CB8AC3E}">
        <p14:creationId xmlns:p14="http://schemas.microsoft.com/office/powerpoint/2010/main" val="86305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pPr>
              <a:spcBef>
                <a:spcPts val="1800"/>
              </a:spcBef>
            </a:pPr>
            <a:r>
              <a:rPr lang="en-US" sz="2800" dirty="0" smtClean="0">
                <a:solidFill>
                  <a:schemeClr val="tx1"/>
                </a:solidFill>
                <a:latin typeface="Arial" charset="0"/>
                <a:ea typeface="ＭＳ Ｐゴシック" pitchFamily="34" charset="-128"/>
                <a:cs typeface="Arial" charset="0"/>
              </a:rPr>
              <a:t>All components drafted and posted online by September 2014 </a:t>
            </a:r>
          </a:p>
          <a:p>
            <a:pPr>
              <a:spcBef>
                <a:spcPts val="1800"/>
              </a:spcBef>
            </a:pPr>
            <a:r>
              <a:rPr lang="en-US" sz="2800" dirty="0" smtClean="0">
                <a:solidFill>
                  <a:schemeClr val="tx1"/>
                </a:solidFill>
                <a:latin typeface="Arial" charset="0"/>
                <a:ea typeface="ＭＳ Ｐゴシック" pitchFamily="34" charset="-128"/>
                <a:cs typeface="Arial" charset="0"/>
              </a:rPr>
              <a:t>Glossary and self-assessment are under development</a:t>
            </a:r>
          </a:p>
          <a:p>
            <a:pPr>
              <a:spcBef>
                <a:spcPts val="1800"/>
              </a:spcBef>
            </a:pPr>
            <a:r>
              <a:rPr lang="en-US" sz="2800" dirty="0" smtClean="0">
                <a:solidFill>
                  <a:schemeClr val="tx1"/>
                </a:solidFill>
                <a:latin typeface="Arial" charset="0"/>
                <a:ea typeface="ＭＳ Ｐゴシック" pitchFamily="34" charset="-128"/>
                <a:cs typeface="Arial" charset="0"/>
              </a:rPr>
              <a:t>Corresponding resources will be added over the next year and ongoing</a:t>
            </a:r>
          </a:p>
          <a:p>
            <a:pPr>
              <a:spcBef>
                <a:spcPts val="1800"/>
              </a:spcBef>
            </a:pPr>
            <a:r>
              <a:rPr lang="en-US" sz="2800" dirty="0" smtClean="0">
                <a:solidFill>
                  <a:schemeClr val="tx1"/>
                </a:solidFill>
                <a:latin typeface="Arial" charset="0"/>
                <a:ea typeface="ＭＳ Ｐゴシック" pitchFamily="34" charset="-128"/>
                <a:cs typeface="Arial" charset="0"/>
              </a:rPr>
              <a:t>Framework content is part of ongoing ECTA TA services and we will be available to support states with self-assessment and improvement planning</a:t>
            </a:r>
          </a:p>
        </p:txBody>
      </p:sp>
      <p:sp>
        <p:nvSpPr>
          <p:cNvPr id="2" name="Title 1"/>
          <p:cNvSpPr>
            <a:spLocks noGrp="1"/>
          </p:cNvSpPr>
          <p:nvPr>
            <p:ph type="title"/>
          </p:nvPr>
        </p:nvSpPr>
        <p:spPr/>
        <p:txBody>
          <a:bodyPr/>
          <a:lstStyle/>
          <a:p>
            <a:pPr>
              <a:defRPr/>
            </a:pPr>
            <a:r>
              <a:rPr lang="en-US" dirty="0" smtClean="0"/>
              <a:t>Framework Next Steps</a:t>
            </a:r>
            <a:endParaRPr lang="en-US" dirty="0"/>
          </a:p>
        </p:txBody>
      </p:sp>
    </p:spTree>
    <p:extLst>
      <p:ext uri="{BB962C8B-B14F-4D97-AF65-F5344CB8AC3E}">
        <p14:creationId xmlns:p14="http://schemas.microsoft.com/office/powerpoint/2010/main" val="2146204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pPr>
              <a:spcAft>
                <a:spcPts val="1200"/>
              </a:spcAft>
            </a:pPr>
            <a:r>
              <a:rPr lang="en-US" sz="2400" dirty="0">
                <a:solidFill>
                  <a:srgbClr val="000000"/>
                </a:solidFill>
                <a:latin typeface="Arial" charset="0"/>
                <a:ea typeface="ＭＳ Ｐゴシック" pitchFamily="34" charset="-128"/>
                <a:cs typeface="Arial" charset="0"/>
              </a:rPr>
              <a:t>Tools States Can Use for Building Effective Early Intervention and Preschool Special </a:t>
            </a:r>
            <a:r>
              <a:rPr lang="en-US" sz="2400" dirty="0" smtClean="0">
                <a:solidFill>
                  <a:srgbClr val="000000"/>
                </a:solidFill>
                <a:latin typeface="Arial" charset="0"/>
                <a:ea typeface="ＭＳ Ｐゴシック" pitchFamily="34" charset="-128"/>
                <a:cs typeface="Arial" charset="0"/>
              </a:rPr>
              <a:t>Education Systems</a:t>
            </a:r>
          </a:p>
          <a:p>
            <a:pPr>
              <a:spcAft>
                <a:spcPts val="1200"/>
              </a:spcAft>
            </a:pPr>
            <a:r>
              <a:rPr lang="en-US" sz="2400" dirty="0">
                <a:solidFill>
                  <a:srgbClr val="000000"/>
                </a:solidFill>
                <a:latin typeface="Arial" charset="0"/>
                <a:ea typeface="ＭＳ Ｐゴシック" pitchFamily="34" charset="-128"/>
                <a:cs typeface="Arial" charset="0"/>
              </a:rPr>
              <a:t>Building High Quality Personnel Systems</a:t>
            </a:r>
            <a:endParaRPr lang="en-US" sz="2400" dirty="0" smtClean="0">
              <a:solidFill>
                <a:srgbClr val="000000"/>
              </a:solidFill>
              <a:latin typeface="Arial" charset="0"/>
              <a:ea typeface="ＭＳ Ｐゴシック" pitchFamily="34" charset="-128"/>
              <a:cs typeface="Arial" charset="0"/>
            </a:endParaRPr>
          </a:p>
          <a:p>
            <a:pPr>
              <a:spcAft>
                <a:spcPts val="1200"/>
              </a:spcAft>
            </a:pPr>
            <a:r>
              <a:rPr lang="en-US" sz="2400" dirty="0">
                <a:solidFill>
                  <a:srgbClr val="000000"/>
                </a:solidFill>
                <a:latin typeface="Arial" charset="0"/>
                <a:ea typeface="ＭＳ Ｐゴシック" pitchFamily="34" charset="-128"/>
                <a:cs typeface="Arial" charset="0"/>
              </a:rPr>
              <a:t>Determining the Quality of Your Finance System: Using the ECTA System Framework to Inform Current Status and Areas for Improvement</a:t>
            </a:r>
            <a:endParaRPr lang="en-US" sz="2400" dirty="0" smtClean="0">
              <a:solidFill>
                <a:srgbClr val="000000"/>
              </a:solidFill>
              <a:latin typeface="Arial" charset="0"/>
              <a:ea typeface="ＭＳ Ｐゴシック" pitchFamily="34" charset="-128"/>
              <a:cs typeface="Arial" charset="0"/>
            </a:endParaRPr>
          </a:p>
          <a:p>
            <a:pPr>
              <a:spcAft>
                <a:spcPts val="1200"/>
              </a:spcAft>
            </a:pPr>
            <a:r>
              <a:rPr lang="en-US" sz="2400" dirty="0">
                <a:solidFill>
                  <a:srgbClr val="000000"/>
                </a:solidFill>
                <a:latin typeface="Arial" charset="0"/>
                <a:ea typeface="ＭＳ Ｐゴシック" pitchFamily="34" charset="-128"/>
                <a:cs typeface="Arial" charset="0"/>
              </a:rPr>
              <a:t>Using Child and Program Standards to Improve Child </a:t>
            </a:r>
            <a:r>
              <a:rPr lang="en-US" sz="2400" dirty="0" smtClean="0">
                <a:solidFill>
                  <a:srgbClr val="000000"/>
                </a:solidFill>
                <a:latin typeface="Arial" charset="0"/>
                <a:ea typeface="ＭＳ Ｐゴシック" pitchFamily="34" charset="-128"/>
                <a:cs typeface="Arial" charset="0"/>
              </a:rPr>
              <a:t>Outcomes</a:t>
            </a:r>
          </a:p>
          <a:p>
            <a:pPr>
              <a:spcAft>
                <a:spcPts val="1200"/>
              </a:spcAft>
            </a:pPr>
            <a:r>
              <a:rPr lang="en-US" sz="2400" dirty="0">
                <a:solidFill>
                  <a:srgbClr val="000000"/>
                </a:solidFill>
                <a:latin typeface="Arial" charset="0"/>
                <a:ea typeface="ＭＳ Ｐゴシック" pitchFamily="34" charset="-128"/>
                <a:cs typeface="Arial" charset="0"/>
              </a:rPr>
              <a:t>Building Better Systems, Implementing Recommended </a:t>
            </a:r>
            <a:r>
              <a:rPr lang="en-US" sz="2400" dirty="0" smtClean="0">
                <a:solidFill>
                  <a:srgbClr val="000000"/>
                </a:solidFill>
                <a:latin typeface="Arial" charset="0"/>
                <a:ea typeface="ＭＳ Ｐゴシック" pitchFamily="34" charset="-128"/>
                <a:cs typeface="Arial" charset="0"/>
              </a:rPr>
              <a:t>Practices (workshop)</a:t>
            </a:r>
          </a:p>
        </p:txBody>
      </p:sp>
      <p:sp>
        <p:nvSpPr>
          <p:cNvPr id="2" name="Title 1"/>
          <p:cNvSpPr>
            <a:spLocks noGrp="1"/>
          </p:cNvSpPr>
          <p:nvPr>
            <p:ph type="title"/>
          </p:nvPr>
        </p:nvSpPr>
        <p:spPr/>
        <p:txBody>
          <a:bodyPr/>
          <a:lstStyle/>
          <a:p>
            <a:pPr>
              <a:defRPr/>
            </a:pPr>
            <a:r>
              <a:rPr lang="en-US" dirty="0" smtClean="0"/>
              <a:t>Sessions</a:t>
            </a:r>
            <a:endParaRPr lang="en-US" dirty="0"/>
          </a:p>
        </p:txBody>
      </p:sp>
    </p:spTree>
    <p:extLst>
      <p:ext uri="{BB962C8B-B14F-4D97-AF65-F5344CB8AC3E}">
        <p14:creationId xmlns:p14="http://schemas.microsoft.com/office/powerpoint/2010/main" val="747056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13655</TotalTime>
  <Words>750</Words>
  <Application>Microsoft Office PowerPoint</Application>
  <PresentationFormat>On-screen Show (4:3)</PresentationFormat>
  <Paragraphs>69</Paragraphs>
  <Slides>10</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ＭＳ Ｐゴシック</vt:lpstr>
      <vt:lpstr>Arial</vt:lpstr>
      <vt:lpstr>Calibri</vt:lpstr>
      <vt:lpstr>Georgia</vt:lpstr>
      <vt:lpstr>Helvetica</vt:lpstr>
      <vt:lpstr>Office Theme</vt:lpstr>
      <vt:lpstr>1_Office Theme</vt:lpstr>
      <vt:lpstr>Welcome &amp; Updates</vt:lpstr>
      <vt:lpstr>Update: ECTA Center Activities</vt:lpstr>
      <vt:lpstr>TA Activities</vt:lpstr>
      <vt:lpstr>System Framework</vt:lpstr>
      <vt:lpstr>System Framework:  Purpose and Audience</vt:lpstr>
      <vt:lpstr>System Framework:  Process and Partners</vt:lpstr>
      <vt:lpstr>Cross cutting themes</vt:lpstr>
      <vt:lpstr>Framework Next Steps</vt:lpstr>
      <vt:lpstr>Sessions</vt:lpstr>
      <vt:lpstr>Thank you and enjoy the conference!</vt:lpstr>
    </vt:vector>
  </TitlesOfParts>
  <Company>MEDCOM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Kellen Reid</cp:lastModifiedBy>
  <cp:revision>985</cp:revision>
  <cp:lastPrinted>2013-12-02T15:18:54Z</cp:lastPrinted>
  <dcterms:created xsi:type="dcterms:W3CDTF">2011-03-23T13:50:48Z</dcterms:created>
  <dcterms:modified xsi:type="dcterms:W3CDTF">2014-09-09T15:19:38Z</dcterms:modified>
</cp:coreProperties>
</file>