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2"/>
  </p:notesMasterIdLst>
  <p:sldIdLst>
    <p:sldId id="256" r:id="rId2"/>
    <p:sldId id="273" r:id="rId3"/>
    <p:sldId id="267" r:id="rId4"/>
    <p:sldId id="268" r:id="rId5"/>
    <p:sldId id="262" r:id="rId6"/>
    <p:sldId id="277" r:id="rId7"/>
    <p:sldId id="272" r:id="rId8"/>
    <p:sldId id="265" r:id="rId9"/>
    <p:sldId id="276" r:id="rId10"/>
    <p:sldId id="27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53" autoAdjust="0"/>
  </p:normalViewPr>
  <p:slideViewPr>
    <p:cSldViewPr snapToGrid="0" snapToObjects="1">
      <p:cViewPr>
        <p:scale>
          <a:sx n="100" d="100"/>
          <a:sy n="100" d="100"/>
        </p:scale>
        <p:origin x="-29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3BE00-178C-664F-B93D-D7F14B068E41}" type="doc">
      <dgm:prSet loTypeId="urn:microsoft.com/office/officeart/2005/8/layout/lProcess2" loCatId="" qsTypeId="urn:microsoft.com/office/officeart/2005/8/quickstyle/simple1" qsCatId="simple" csTypeId="urn:microsoft.com/office/officeart/2005/8/colors/accent0_1" csCatId="mainScheme" phldr="1"/>
      <dgm:spPr/>
      <dgm:t>
        <a:bodyPr/>
        <a:lstStyle/>
        <a:p>
          <a:endParaRPr lang="en-US"/>
        </a:p>
      </dgm:t>
    </dgm:pt>
    <dgm:pt modelId="{49570063-A969-F34B-B410-6D2D25AB6C7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t>Beliefs</a:t>
          </a:r>
        </a:p>
      </dgm:t>
    </dgm:pt>
    <dgm:pt modelId="{4BBAFB81-7353-624F-B5B8-7872065762A1}" type="parTrans" cxnId="{116E3235-8A13-3E45-BA8E-FDFB5B57D09E}">
      <dgm:prSet/>
      <dgm:spPr/>
      <dgm:t>
        <a:bodyPr/>
        <a:lstStyle/>
        <a:p>
          <a:endParaRPr lang="en-US"/>
        </a:p>
      </dgm:t>
    </dgm:pt>
    <dgm:pt modelId="{2246DB89-A53C-1B44-B830-01DB65A52E50}" type="sibTrans" cxnId="{116E3235-8A13-3E45-BA8E-FDFB5B57D09E}">
      <dgm:prSet/>
      <dgm:spPr/>
      <dgm:t>
        <a:bodyPr/>
        <a:lstStyle/>
        <a:p>
          <a:endParaRPr lang="en-US"/>
        </a:p>
      </dgm:t>
    </dgm:pt>
    <dgm:pt modelId="{429A087B-7E64-1D41-B66B-5996DCD95B15}">
      <dgm:prSet phldrT="[Text]" custT="1"/>
      <dgm:spPr/>
      <dgm:t>
        <a:bodyPr/>
        <a:lstStyle/>
        <a:p>
          <a:r>
            <a:rPr lang="en-US" sz="1400" dirty="0"/>
            <a:t>A focus on social  emotional development is a statewide priority.</a:t>
          </a:r>
        </a:p>
      </dgm:t>
    </dgm:pt>
    <dgm:pt modelId="{0243BAA4-0F5A-DD44-8956-257B9DA4ED9B}" type="parTrans" cxnId="{36B8B2BE-7A17-B74E-8AEE-526FD9E43575}">
      <dgm:prSet/>
      <dgm:spPr/>
      <dgm:t>
        <a:bodyPr/>
        <a:lstStyle/>
        <a:p>
          <a:endParaRPr lang="en-US"/>
        </a:p>
      </dgm:t>
    </dgm:pt>
    <dgm:pt modelId="{FB35CEF0-FE93-B64F-87FE-E977AA52FF2C}" type="sibTrans" cxnId="{36B8B2BE-7A17-B74E-8AEE-526FD9E43575}">
      <dgm:prSet/>
      <dgm:spPr/>
      <dgm:t>
        <a:bodyPr/>
        <a:lstStyle/>
        <a:p>
          <a:endParaRPr lang="en-US"/>
        </a:p>
      </dgm:t>
    </dgm:pt>
    <dgm:pt modelId="{1B033DFD-C5C3-CB44-8DAC-BC1FBF495DC4}">
      <dgm:prSet phldrT="[Text]" custT="1"/>
      <dgm:spPr/>
      <dgm:t>
        <a:bodyPr/>
        <a:lstStyle/>
        <a:p>
          <a:r>
            <a:rPr lang="en-US" sz="1400" dirty="0"/>
            <a:t>The screening and assessment system for infant mental health should be coordinated statewide.</a:t>
          </a:r>
        </a:p>
      </dgm:t>
    </dgm:pt>
    <dgm:pt modelId="{FF2B4EC4-AF05-7540-B86D-766070BB41C3}" type="parTrans" cxnId="{F714D69C-37EC-5F46-8599-ACA05E7CB373}">
      <dgm:prSet/>
      <dgm:spPr/>
      <dgm:t>
        <a:bodyPr/>
        <a:lstStyle/>
        <a:p>
          <a:endParaRPr lang="en-US"/>
        </a:p>
      </dgm:t>
    </dgm:pt>
    <dgm:pt modelId="{606FBEA2-F791-5245-9C2A-1B942A99E885}" type="sibTrans" cxnId="{F714D69C-37EC-5F46-8599-ACA05E7CB373}">
      <dgm:prSet/>
      <dgm:spPr/>
      <dgm:t>
        <a:bodyPr/>
        <a:lstStyle/>
        <a:p>
          <a:endParaRPr lang="en-US"/>
        </a:p>
      </dgm:t>
    </dgm:pt>
    <dgm:pt modelId="{B304F2B9-DCA0-CF4B-8C72-47CBB6B495E1}">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t>Strategies</a:t>
          </a:r>
        </a:p>
      </dgm:t>
    </dgm:pt>
    <dgm:pt modelId="{E5AEA568-76E5-6E4A-B9E2-A0372DA3B434}" type="parTrans" cxnId="{D7B470D9-8DE1-2140-B022-555BF5C32ED5}">
      <dgm:prSet/>
      <dgm:spPr/>
      <dgm:t>
        <a:bodyPr/>
        <a:lstStyle/>
        <a:p>
          <a:endParaRPr lang="en-US"/>
        </a:p>
      </dgm:t>
    </dgm:pt>
    <dgm:pt modelId="{636E69E1-6F54-754F-834A-B36B43B52B23}" type="sibTrans" cxnId="{D7B470D9-8DE1-2140-B022-555BF5C32ED5}">
      <dgm:prSet/>
      <dgm:spPr/>
      <dgm:t>
        <a:bodyPr/>
        <a:lstStyle/>
        <a:p>
          <a:endParaRPr lang="en-US"/>
        </a:p>
      </dgm:t>
    </dgm:pt>
    <dgm:pt modelId="{D471C443-F8FA-3A4D-B67E-A11722F9970B}">
      <dgm:prSet phldrT="[Text]" custT="1"/>
      <dgm:spPr/>
      <dgm:t>
        <a:bodyPr/>
        <a:lstStyle/>
        <a:p>
          <a:r>
            <a:rPr lang="en-US" sz="1600" dirty="0"/>
            <a:t>Recruit local mental health experts to serve as coaches to early intervention teams. </a:t>
          </a:r>
        </a:p>
      </dgm:t>
    </dgm:pt>
    <dgm:pt modelId="{26286CB9-C00A-974F-B919-14E0BE128407}" type="parTrans" cxnId="{AEB4C915-D6F1-6943-BA37-9029A747E7D0}">
      <dgm:prSet/>
      <dgm:spPr/>
      <dgm:t>
        <a:bodyPr/>
        <a:lstStyle/>
        <a:p>
          <a:endParaRPr lang="en-US"/>
        </a:p>
      </dgm:t>
    </dgm:pt>
    <dgm:pt modelId="{9B8E10D4-7F51-3E48-B71E-0A8090157FC9}" type="sibTrans" cxnId="{AEB4C915-D6F1-6943-BA37-9029A747E7D0}">
      <dgm:prSet/>
      <dgm:spPr/>
      <dgm:t>
        <a:bodyPr/>
        <a:lstStyle/>
        <a:p>
          <a:endParaRPr lang="en-US"/>
        </a:p>
      </dgm:t>
    </dgm:pt>
    <dgm:pt modelId="{76142D11-A10F-F044-B7C6-C7ED68587C0A}">
      <dgm:prSet phldrT="[Text]" custT="1"/>
      <dgm:spPr/>
      <dgm:t>
        <a:bodyPr/>
        <a:lstStyle/>
        <a:p>
          <a:r>
            <a:rPr lang="en-US" sz="1600" dirty="0"/>
            <a:t>Support a cadre of local professionals in obtaining Infant Mental Health Endorsement.</a:t>
          </a:r>
        </a:p>
      </dgm:t>
    </dgm:pt>
    <dgm:pt modelId="{2C5C06D0-FCBF-BB48-9E83-E1D0259A1C97}" type="parTrans" cxnId="{B2FB4F75-DB3D-A143-A491-E809AA1EEF18}">
      <dgm:prSet/>
      <dgm:spPr/>
      <dgm:t>
        <a:bodyPr/>
        <a:lstStyle/>
        <a:p>
          <a:endParaRPr lang="en-US"/>
        </a:p>
      </dgm:t>
    </dgm:pt>
    <dgm:pt modelId="{574B074F-DB2D-A247-BF7A-ABE4503BFF95}" type="sibTrans" cxnId="{B2FB4F75-DB3D-A143-A491-E809AA1EEF18}">
      <dgm:prSet/>
      <dgm:spPr/>
      <dgm:t>
        <a:bodyPr/>
        <a:lstStyle/>
        <a:p>
          <a:endParaRPr lang="en-US"/>
        </a:p>
      </dgm:t>
    </dgm:pt>
    <dgm:pt modelId="{B1083A00-BE7E-8841-A6CA-F36D649FE69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Improved</a:t>
          </a:r>
        </a:p>
        <a:p>
          <a:r>
            <a:rPr lang="en-US" dirty="0" smtClean="0"/>
            <a:t>Result</a:t>
          </a:r>
          <a:endParaRPr lang="en-US" dirty="0"/>
        </a:p>
      </dgm:t>
    </dgm:pt>
    <dgm:pt modelId="{16EA7C74-3CC2-784B-9D27-C816FF253364}" type="parTrans" cxnId="{E0451F86-DEEB-B14F-AE2B-2FC6332A2484}">
      <dgm:prSet/>
      <dgm:spPr/>
      <dgm:t>
        <a:bodyPr/>
        <a:lstStyle/>
        <a:p>
          <a:endParaRPr lang="en-US"/>
        </a:p>
      </dgm:t>
    </dgm:pt>
    <dgm:pt modelId="{FA1EEFEE-7FD0-044F-8EA9-A0D3FD8B26B7}" type="sibTrans" cxnId="{E0451F86-DEEB-B14F-AE2B-2FC6332A2484}">
      <dgm:prSet/>
      <dgm:spPr/>
      <dgm:t>
        <a:bodyPr/>
        <a:lstStyle/>
        <a:p>
          <a:endParaRPr lang="en-US"/>
        </a:p>
      </dgm:t>
    </dgm:pt>
    <dgm:pt modelId="{916EE35B-F2F3-4045-B493-A8248E43730F}">
      <dgm:prSet phldrT="[Text]" custT="1"/>
      <dgm:spPr/>
      <dgm:t>
        <a:bodyPr/>
        <a:lstStyle/>
        <a:p>
          <a:r>
            <a:rPr lang="en-US" sz="2400" dirty="0"/>
            <a:t>Improved social emotional health for infants and toddlers statewide.</a:t>
          </a:r>
        </a:p>
      </dgm:t>
    </dgm:pt>
    <dgm:pt modelId="{042E2802-BDEC-9F46-91CF-2890A6FE3857}" type="parTrans" cxnId="{14D834C1-5E77-BF4E-9E22-D667B276EE8B}">
      <dgm:prSet/>
      <dgm:spPr/>
      <dgm:t>
        <a:bodyPr/>
        <a:lstStyle/>
        <a:p>
          <a:endParaRPr lang="en-US"/>
        </a:p>
      </dgm:t>
    </dgm:pt>
    <dgm:pt modelId="{5B2B9942-3DC0-9649-8E78-51BF096E89B6}" type="sibTrans" cxnId="{14D834C1-5E77-BF4E-9E22-D667B276EE8B}">
      <dgm:prSet/>
      <dgm:spPr/>
      <dgm:t>
        <a:bodyPr/>
        <a:lstStyle/>
        <a:p>
          <a:endParaRPr lang="en-US"/>
        </a:p>
      </dgm:t>
    </dgm:pt>
    <dgm:pt modelId="{EC089411-F5E2-A749-B374-79B07F542F33}">
      <dgm:prSet phldrT="[Text]" custT="1"/>
      <dgm:spPr/>
      <dgm:t>
        <a:bodyPr/>
        <a:lstStyle/>
        <a:p>
          <a:r>
            <a:rPr lang="en-US" sz="1400" dirty="0"/>
            <a:t>Effective leadership at all levels is essential to improving social emotional outcomes.</a:t>
          </a:r>
        </a:p>
      </dgm:t>
    </dgm:pt>
    <dgm:pt modelId="{1FAC250C-D8EA-A345-BACD-0F1535767DC4}" type="parTrans" cxnId="{3AA16D8C-D672-6442-A643-2472ADFBA174}">
      <dgm:prSet/>
      <dgm:spPr/>
      <dgm:t>
        <a:bodyPr/>
        <a:lstStyle/>
        <a:p>
          <a:endParaRPr lang="en-US"/>
        </a:p>
      </dgm:t>
    </dgm:pt>
    <dgm:pt modelId="{8FD8DDBB-8D1E-5649-A8B4-F41165A48190}" type="sibTrans" cxnId="{3AA16D8C-D672-6442-A643-2472ADFBA174}">
      <dgm:prSet/>
      <dgm:spPr/>
      <dgm:t>
        <a:bodyPr/>
        <a:lstStyle/>
        <a:p>
          <a:endParaRPr lang="en-US"/>
        </a:p>
      </dgm:t>
    </dgm:pt>
    <dgm:pt modelId="{42C61EB9-A3AD-264B-B9D6-B85018AC1C65}" type="pres">
      <dgm:prSet presAssocID="{AC43BE00-178C-664F-B93D-D7F14B068E41}" presName="theList" presStyleCnt="0">
        <dgm:presLayoutVars>
          <dgm:dir/>
          <dgm:animLvl val="lvl"/>
          <dgm:resizeHandles val="exact"/>
        </dgm:presLayoutVars>
      </dgm:prSet>
      <dgm:spPr/>
      <dgm:t>
        <a:bodyPr/>
        <a:lstStyle/>
        <a:p>
          <a:endParaRPr lang="en-US"/>
        </a:p>
      </dgm:t>
    </dgm:pt>
    <dgm:pt modelId="{9F870814-4C41-2A45-A817-1CE381B13E64}" type="pres">
      <dgm:prSet presAssocID="{49570063-A969-F34B-B410-6D2D25AB6C76}" presName="compNode" presStyleCnt="0"/>
      <dgm:spPr/>
    </dgm:pt>
    <dgm:pt modelId="{E338BA50-F133-6245-9715-FC5EFCF14C0E}" type="pres">
      <dgm:prSet presAssocID="{49570063-A969-F34B-B410-6D2D25AB6C76}" presName="aNode" presStyleLbl="bgShp" presStyleIdx="0" presStyleCnt="3"/>
      <dgm:spPr/>
      <dgm:t>
        <a:bodyPr/>
        <a:lstStyle/>
        <a:p>
          <a:endParaRPr lang="en-US"/>
        </a:p>
      </dgm:t>
    </dgm:pt>
    <dgm:pt modelId="{32D9C64B-89DA-4842-B0F8-EF0B6D36E92C}" type="pres">
      <dgm:prSet presAssocID="{49570063-A969-F34B-B410-6D2D25AB6C76}" presName="textNode" presStyleLbl="bgShp" presStyleIdx="0" presStyleCnt="3"/>
      <dgm:spPr/>
      <dgm:t>
        <a:bodyPr/>
        <a:lstStyle/>
        <a:p>
          <a:endParaRPr lang="en-US"/>
        </a:p>
      </dgm:t>
    </dgm:pt>
    <dgm:pt modelId="{B0BE3F66-60ED-6F44-9480-B41260CE4F76}" type="pres">
      <dgm:prSet presAssocID="{49570063-A969-F34B-B410-6D2D25AB6C76}" presName="compChildNode" presStyleCnt="0"/>
      <dgm:spPr/>
    </dgm:pt>
    <dgm:pt modelId="{740F19BE-57AB-5340-9D1E-119720C68DED}" type="pres">
      <dgm:prSet presAssocID="{49570063-A969-F34B-B410-6D2D25AB6C76}" presName="theInnerList" presStyleCnt="0"/>
      <dgm:spPr/>
    </dgm:pt>
    <dgm:pt modelId="{729DA6D3-C0B5-734C-97D7-4129DE44F9CF}" type="pres">
      <dgm:prSet presAssocID="{429A087B-7E64-1D41-B66B-5996DCD95B15}" presName="childNode" presStyleLbl="node1" presStyleIdx="0" presStyleCnt="6" custScaleY="174870" custLinFactY="-30641" custLinFactNeighborX="-2390" custLinFactNeighborY="-100000">
        <dgm:presLayoutVars>
          <dgm:bulletEnabled val="1"/>
        </dgm:presLayoutVars>
      </dgm:prSet>
      <dgm:spPr/>
      <dgm:t>
        <a:bodyPr/>
        <a:lstStyle/>
        <a:p>
          <a:endParaRPr lang="en-US"/>
        </a:p>
      </dgm:t>
    </dgm:pt>
    <dgm:pt modelId="{75A52BD7-074F-164E-8BE3-5AA5BE2C66EE}" type="pres">
      <dgm:prSet presAssocID="{429A087B-7E64-1D41-B66B-5996DCD95B15}" presName="aSpace2" presStyleCnt="0"/>
      <dgm:spPr/>
    </dgm:pt>
    <dgm:pt modelId="{A397B42E-C31E-C643-BC0B-D8E9D174B1F3}" type="pres">
      <dgm:prSet presAssocID="{1B033DFD-C5C3-CB44-8DAC-BC1FBF495DC4}" presName="childNode" presStyleLbl="node1" presStyleIdx="1" presStyleCnt="6" custScaleY="184138" custLinFactY="-31527" custLinFactNeighborX="-1194" custLinFactNeighborY="-100000">
        <dgm:presLayoutVars>
          <dgm:bulletEnabled val="1"/>
        </dgm:presLayoutVars>
      </dgm:prSet>
      <dgm:spPr/>
      <dgm:t>
        <a:bodyPr/>
        <a:lstStyle/>
        <a:p>
          <a:endParaRPr lang="en-US"/>
        </a:p>
      </dgm:t>
    </dgm:pt>
    <dgm:pt modelId="{3BFF6D4B-019A-BD47-B847-7CD74D7FCE44}" type="pres">
      <dgm:prSet presAssocID="{1B033DFD-C5C3-CB44-8DAC-BC1FBF495DC4}" presName="aSpace2" presStyleCnt="0"/>
      <dgm:spPr/>
    </dgm:pt>
    <dgm:pt modelId="{F57A4B15-0FE3-F148-8E46-A4E8FF8F81AD}" type="pres">
      <dgm:prSet presAssocID="{EC089411-F5E2-A749-B374-79B07F542F33}" presName="childNode" presStyleLbl="node1" presStyleIdx="2" presStyleCnt="6" custScaleY="208282" custLinFactY="-29308" custLinFactNeighborY="-100000">
        <dgm:presLayoutVars>
          <dgm:bulletEnabled val="1"/>
        </dgm:presLayoutVars>
      </dgm:prSet>
      <dgm:spPr/>
      <dgm:t>
        <a:bodyPr/>
        <a:lstStyle/>
        <a:p>
          <a:endParaRPr lang="en-US"/>
        </a:p>
      </dgm:t>
    </dgm:pt>
    <dgm:pt modelId="{8B127C32-04DA-6142-A56F-B2895A1F301F}" type="pres">
      <dgm:prSet presAssocID="{49570063-A969-F34B-B410-6D2D25AB6C76}" presName="aSpace" presStyleCnt="0"/>
      <dgm:spPr/>
    </dgm:pt>
    <dgm:pt modelId="{F73BB630-5BD0-2347-912E-A05BD7E32FA6}" type="pres">
      <dgm:prSet presAssocID="{B304F2B9-DCA0-CF4B-8C72-47CBB6B495E1}" presName="compNode" presStyleCnt="0"/>
      <dgm:spPr/>
    </dgm:pt>
    <dgm:pt modelId="{A8971A02-5917-AE4C-8C79-A434189332A8}" type="pres">
      <dgm:prSet presAssocID="{B304F2B9-DCA0-CF4B-8C72-47CBB6B495E1}" presName="aNode" presStyleLbl="bgShp" presStyleIdx="1" presStyleCnt="3"/>
      <dgm:spPr/>
      <dgm:t>
        <a:bodyPr/>
        <a:lstStyle/>
        <a:p>
          <a:endParaRPr lang="en-US"/>
        </a:p>
      </dgm:t>
    </dgm:pt>
    <dgm:pt modelId="{0E6519D1-5628-384A-9A6F-4BA5D72C0A35}" type="pres">
      <dgm:prSet presAssocID="{B304F2B9-DCA0-CF4B-8C72-47CBB6B495E1}" presName="textNode" presStyleLbl="bgShp" presStyleIdx="1" presStyleCnt="3"/>
      <dgm:spPr/>
      <dgm:t>
        <a:bodyPr/>
        <a:lstStyle/>
        <a:p>
          <a:endParaRPr lang="en-US"/>
        </a:p>
      </dgm:t>
    </dgm:pt>
    <dgm:pt modelId="{650FF6C9-A2B2-F249-A154-A69566ACD87D}" type="pres">
      <dgm:prSet presAssocID="{B304F2B9-DCA0-CF4B-8C72-47CBB6B495E1}" presName="compChildNode" presStyleCnt="0"/>
      <dgm:spPr/>
    </dgm:pt>
    <dgm:pt modelId="{955BE23C-E67B-E548-B41F-0FBDBE3DDF31}" type="pres">
      <dgm:prSet presAssocID="{B304F2B9-DCA0-CF4B-8C72-47CBB6B495E1}" presName="theInnerList" presStyleCnt="0"/>
      <dgm:spPr/>
    </dgm:pt>
    <dgm:pt modelId="{6BE470E6-952F-8545-970C-FAA7BD63B50B}" type="pres">
      <dgm:prSet presAssocID="{D471C443-F8FA-3A4D-B67E-A11722F9970B}" presName="childNode" presStyleLbl="node1" presStyleIdx="3" presStyleCnt="6" custLinFactNeighborY="-77430">
        <dgm:presLayoutVars>
          <dgm:bulletEnabled val="1"/>
        </dgm:presLayoutVars>
      </dgm:prSet>
      <dgm:spPr/>
      <dgm:t>
        <a:bodyPr/>
        <a:lstStyle/>
        <a:p>
          <a:endParaRPr lang="en-US"/>
        </a:p>
      </dgm:t>
    </dgm:pt>
    <dgm:pt modelId="{F60A27F1-6021-C74E-826C-142799C6AC1C}" type="pres">
      <dgm:prSet presAssocID="{D471C443-F8FA-3A4D-B67E-A11722F9970B}" presName="aSpace2" presStyleCnt="0"/>
      <dgm:spPr/>
    </dgm:pt>
    <dgm:pt modelId="{08FA07E3-852E-C94E-B3D9-572D5C7F1F7D}" type="pres">
      <dgm:prSet presAssocID="{76142D11-A10F-F044-B7C6-C7ED68587C0A}" presName="childNode" presStyleLbl="node1" presStyleIdx="4" presStyleCnt="6" custLinFactNeighborY="-82592">
        <dgm:presLayoutVars>
          <dgm:bulletEnabled val="1"/>
        </dgm:presLayoutVars>
      </dgm:prSet>
      <dgm:spPr/>
      <dgm:t>
        <a:bodyPr/>
        <a:lstStyle/>
        <a:p>
          <a:endParaRPr lang="en-US"/>
        </a:p>
      </dgm:t>
    </dgm:pt>
    <dgm:pt modelId="{D4F7E19C-EDD5-B644-B800-7AA02DE4ED2A}" type="pres">
      <dgm:prSet presAssocID="{B304F2B9-DCA0-CF4B-8C72-47CBB6B495E1}" presName="aSpace" presStyleCnt="0"/>
      <dgm:spPr/>
    </dgm:pt>
    <dgm:pt modelId="{A25B03AF-C843-2F45-862C-93F9FC710370}" type="pres">
      <dgm:prSet presAssocID="{B1083A00-BE7E-8841-A6CA-F36D649FE69A}" presName="compNode" presStyleCnt="0"/>
      <dgm:spPr/>
    </dgm:pt>
    <dgm:pt modelId="{A47DDEEF-636F-FA49-AFFC-3BB3BE644BDE}" type="pres">
      <dgm:prSet presAssocID="{B1083A00-BE7E-8841-A6CA-F36D649FE69A}" presName="aNode" presStyleLbl="bgShp" presStyleIdx="2" presStyleCnt="3"/>
      <dgm:spPr/>
      <dgm:t>
        <a:bodyPr/>
        <a:lstStyle/>
        <a:p>
          <a:endParaRPr lang="en-US"/>
        </a:p>
      </dgm:t>
    </dgm:pt>
    <dgm:pt modelId="{0AF13622-1C46-EA42-B673-4BB2D914F127}" type="pres">
      <dgm:prSet presAssocID="{B1083A00-BE7E-8841-A6CA-F36D649FE69A}" presName="textNode" presStyleLbl="bgShp" presStyleIdx="2" presStyleCnt="3"/>
      <dgm:spPr/>
      <dgm:t>
        <a:bodyPr/>
        <a:lstStyle/>
        <a:p>
          <a:endParaRPr lang="en-US"/>
        </a:p>
      </dgm:t>
    </dgm:pt>
    <dgm:pt modelId="{FBB92438-A2A8-1341-9E3C-71257CE556F5}" type="pres">
      <dgm:prSet presAssocID="{B1083A00-BE7E-8841-A6CA-F36D649FE69A}" presName="compChildNode" presStyleCnt="0"/>
      <dgm:spPr/>
    </dgm:pt>
    <dgm:pt modelId="{D17C27AF-3594-5C49-8450-391723601F69}" type="pres">
      <dgm:prSet presAssocID="{B1083A00-BE7E-8841-A6CA-F36D649FE69A}" presName="theInnerList" presStyleCnt="0"/>
      <dgm:spPr/>
    </dgm:pt>
    <dgm:pt modelId="{D0C0D4A3-5861-5D4A-ADCC-A98E48D29A27}" type="pres">
      <dgm:prSet presAssocID="{916EE35B-F2F3-4045-B493-A8248E43730F}" presName="childNode" presStyleLbl="node1" presStyleIdx="5" presStyleCnt="6">
        <dgm:presLayoutVars>
          <dgm:bulletEnabled val="1"/>
        </dgm:presLayoutVars>
      </dgm:prSet>
      <dgm:spPr/>
      <dgm:t>
        <a:bodyPr/>
        <a:lstStyle/>
        <a:p>
          <a:endParaRPr lang="en-US"/>
        </a:p>
      </dgm:t>
    </dgm:pt>
  </dgm:ptLst>
  <dgm:cxnLst>
    <dgm:cxn modelId="{5AB2D92A-A05C-0F41-9129-F4DADE3F3DAE}" type="presOf" srcId="{B304F2B9-DCA0-CF4B-8C72-47CBB6B495E1}" destId="{A8971A02-5917-AE4C-8C79-A434189332A8}" srcOrd="0" destOrd="0" presId="urn:microsoft.com/office/officeart/2005/8/layout/lProcess2"/>
    <dgm:cxn modelId="{552333A2-8B53-4049-9510-686AF39ECBC6}" type="presOf" srcId="{49570063-A969-F34B-B410-6D2D25AB6C76}" destId="{E338BA50-F133-6245-9715-FC5EFCF14C0E}" srcOrd="0" destOrd="0" presId="urn:microsoft.com/office/officeart/2005/8/layout/lProcess2"/>
    <dgm:cxn modelId="{3A94D2E9-0800-0945-8B8D-2879817C8F0A}" type="presOf" srcId="{D471C443-F8FA-3A4D-B67E-A11722F9970B}" destId="{6BE470E6-952F-8545-970C-FAA7BD63B50B}" srcOrd="0" destOrd="0" presId="urn:microsoft.com/office/officeart/2005/8/layout/lProcess2"/>
    <dgm:cxn modelId="{D7B470D9-8DE1-2140-B022-555BF5C32ED5}" srcId="{AC43BE00-178C-664F-B93D-D7F14B068E41}" destId="{B304F2B9-DCA0-CF4B-8C72-47CBB6B495E1}" srcOrd="1" destOrd="0" parTransId="{E5AEA568-76E5-6E4A-B9E2-A0372DA3B434}" sibTransId="{636E69E1-6F54-754F-834A-B36B43B52B23}"/>
    <dgm:cxn modelId="{3713E5C1-5A02-4145-A2B3-C9552385EFBB}" type="presOf" srcId="{EC089411-F5E2-A749-B374-79B07F542F33}" destId="{F57A4B15-0FE3-F148-8E46-A4E8FF8F81AD}" srcOrd="0" destOrd="0" presId="urn:microsoft.com/office/officeart/2005/8/layout/lProcess2"/>
    <dgm:cxn modelId="{3AA16D8C-D672-6442-A643-2472ADFBA174}" srcId="{49570063-A969-F34B-B410-6D2D25AB6C76}" destId="{EC089411-F5E2-A749-B374-79B07F542F33}" srcOrd="2" destOrd="0" parTransId="{1FAC250C-D8EA-A345-BACD-0F1535767DC4}" sibTransId="{8FD8DDBB-8D1E-5649-A8B4-F41165A48190}"/>
    <dgm:cxn modelId="{09F83F12-2113-A044-9EC7-C1FA5717C94A}" type="presOf" srcId="{429A087B-7E64-1D41-B66B-5996DCD95B15}" destId="{729DA6D3-C0B5-734C-97D7-4129DE44F9CF}" srcOrd="0" destOrd="0" presId="urn:microsoft.com/office/officeart/2005/8/layout/lProcess2"/>
    <dgm:cxn modelId="{C88F2187-AC7C-6145-9A71-DD3290E1B610}" type="presOf" srcId="{B1083A00-BE7E-8841-A6CA-F36D649FE69A}" destId="{0AF13622-1C46-EA42-B673-4BB2D914F127}" srcOrd="1" destOrd="0" presId="urn:microsoft.com/office/officeart/2005/8/layout/lProcess2"/>
    <dgm:cxn modelId="{36B8B2BE-7A17-B74E-8AEE-526FD9E43575}" srcId="{49570063-A969-F34B-B410-6D2D25AB6C76}" destId="{429A087B-7E64-1D41-B66B-5996DCD95B15}" srcOrd="0" destOrd="0" parTransId="{0243BAA4-0F5A-DD44-8956-257B9DA4ED9B}" sibTransId="{FB35CEF0-FE93-B64F-87FE-E977AA52FF2C}"/>
    <dgm:cxn modelId="{F714D69C-37EC-5F46-8599-ACA05E7CB373}" srcId="{49570063-A969-F34B-B410-6D2D25AB6C76}" destId="{1B033DFD-C5C3-CB44-8DAC-BC1FBF495DC4}" srcOrd="1" destOrd="0" parTransId="{FF2B4EC4-AF05-7540-B86D-766070BB41C3}" sibTransId="{606FBEA2-F791-5245-9C2A-1B942A99E885}"/>
    <dgm:cxn modelId="{0EEF848F-9DA7-D849-99F1-C7C351134D9B}" type="presOf" srcId="{AC43BE00-178C-664F-B93D-D7F14B068E41}" destId="{42C61EB9-A3AD-264B-B9D6-B85018AC1C65}" srcOrd="0" destOrd="0" presId="urn:microsoft.com/office/officeart/2005/8/layout/lProcess2"/>
    <dgm:cxn modelId="{B2FB4F75-DB3D-A143-A491-E809AA1EEF18}" srcId="{B304F2B9-DCA0-CF4B-8C72-47CBB6B495E1}" destId="{76142D11-A10F-F044-B7C6-C7ED68587C0A}" srcOrd="1" destOrd="0" parTransId="{2C5C06D0-FCBF-BB48-9E83-E1D0259A1C97}" sibTransId="{574B074F-DB2D-A247-BF7A-ABE4503BFF95}"/>
    <dgm:cxn modelId="{79190647-9501-444F-8981-CB2E3621CD20}" type="presOf" srcId="{B304F2B9-DCA0-CF4B-8C72-47CBB6B495E1}" destId="{0E6519D1-5628-384A-9A6F-4BA5D72C0A35}" srcOrd="1" destOrd="0" presId="urn:microsoft.com/office/officeart/2005/8/layout/lProcess2"/>
    <dgm:cxn modelId="{E0451F86-DEEB-B14F-AE2B-2FC6332A2484}" srcId="{AC43BE00-178C-664F-B93D-D7F14B068E41}" destId="{B1083A00-BE7E-8841-A6CA-F36D649FE69A}" srcOrd="2" destOrd="0" parTransId="{16EA7C74-3CC2-784B-9D27-C816FF253364}" sibTransId="{FA1EEFEE-7FD0-044F-8EA9-A0D3FD8B26B7}"/>
    <dgm:cxn modelId="{116E3235-8A13-3E45-BA8E-FDFB5B57D09E}" srcId="{AC43BE00-178C-664F-B93D-D7F14B068E41}" destId="{49570063-A969-F34B-B410-6D2D25AB6C76}" srcOrd="0" destOrd="0" parTransId="{4BBAFB81-7353-624F-B5B8-7872065762A1}" sibTransId="{2246DB89-A53C-1B44-B830-01DB65A52E50}"/>
    <dgm:cxn modelId="{C9D711D8-42DB-3C4F-ADEF-65491250F90F}" type="presOf" srcId="{B1083A00-BE7E-8841-A6CA-F36D649FE69A}" destId="{A47DDEEF-636F-FA49-AFFC-3BB3BE644BDE}" srcOrd="0" destOrd="0" presId="urn:microsoft.com/office/officeart/2005/8/layout/lProcess2"/>
    <dgm:cxn modelId="{56C4B142-76CD-9544-B073-1A26FF56CC98}" type="presOf" srcId="{49570063-A969-F34B-B410-6D2D25AB6C76}" destId="{32D9C64B-89DA-4842-B0F8-EF0B6D36E92C}" srcOrd="1" destOrd="0" presId="urn:microsoft.com/office/officeart/2005/8/layout/lProcess2"/>
    <dgm:cxn modelId="{14D834C1-5E77-BF4E-9E22-D667B276EE8B}" srcId="{B1083A00-BE7E-8841-A6CA-F36D649FE69A}" destId="{916EE35B-F2F3-4045-B493-A8248E43730F}" srcOrd="0" destOrd="0" parTransId="{042E2802-BDEC-9F46-91CF-2890A6FE3857}" sibTransId="{5B2B9942-3DC0-9649-8E78-51BF096E89B6}"/>
    <dgm:cxn modelId="{4BD9FF3D-9EC3-D844-9BCE-A3E878951E4E}" type="presOf" srcId="{916EE35B-F2F3-4045-B493-A8248E43730F}" destId="{D0C0D4A3-5861-5D4A-ADCC-A98E48D29A27}" srcOrd="0" destOrd="0" presId="urn:microsoft.com/office/officeart/2005/8/layout/lProcess2"/>
    <dgm:cxn modelId="{6DD43602-96C0-A14D-A640-790F90F48E8C}" type="presOf" srcId="{1B033DFD-C5C3-CB44-8DAC-BC1FBF495DC4}" destId="{A397B42E-C31E-C643-BC0B-D8E9D174B1F3}" srcOrd="0" destOrd="0" presId="urn:microsoft.com/office/officeart/2005/8/layout/lProcess2"/>
    <dgm:cxn modelId="{AEB4C915-D6F1-6943-BA37-9029A747E7D0}" srcId="{B304F2B9-DCA0-CF4B-8C72-47CBB6B495E1}" destId="{D471C443-F8FA-3A4D-B67E-A11722F9970B}" srcOrd="0" destOrd="0" parTransId="{26286CB9-C00A-974F-B919-14E0BE128407}" sibTransId="{9B8E10D4-7F51-3E48-B71E-0A8090157FC9}"/>
    <dgm:cxn modelId="{340E7D92-42F7-224A-A940-40EDB61B2816}" type="presOf" srcId="{76142D11-A10F-F044-B7C6-C7ED68587C0A}" destId="{08FA07E3-852E-C94E-B3D9-572D5C7F1F7D}" srcOrd="0" destOrd="0" presId="urn:microsoft.com/office/officeart/2005/8/layout/lProcess2"/>
    <dgm:cxn modelId="{D6935015-C60B-4C48-89EF-EFF255C21EE0}" type="presParOf" srcId="{42C61EB9-A3AD-264B-B9D6-B85018AC1C65}" destId="{9F870814-4C41-2A45-A817-1CE381B13E64}" srcOrd="0" destOrd="0" presId="urn:microsoft.com/office/officeart/2005/8/layout/lProcess2"/>
    <dgm:cxn modelId="{8AD06C82-64E1-E64A-9FF2-0B49013C8370}" type="presParOf" srcId="{9F870814-4C41-2A45-A817-1CE381B13E64}" destId="{E338BA50-F133-6245-9715-FC5EFCF14C0E}" srcOrd="0" destOrd="0" presId="urn:microsoft.com/office/officeart/2005/8/layout/lProcess2"/>
    <dgm:cxn modelId="{BA5BE7C6-AED2-EE48-AA97-0B07C66764F8}" type="presParOf" srcId="{9F870814-4C41-2A45-A817-1CE381B13E64}" destId="{32D9C64B-89DA-4842-B0F8-EF0B6D36E92C}" srcOrd="1" destOrd="0" presId="urn:microsoft.com/office/officeart/2005/8/layout/lProcess2"/>
    <dgm:cxn modelId="{619D944D-9398-AE4A-A136-8D86BB9DB354}" type="presParOf" srcId="{9F870814-4C41-2A45-A817-1CE381B13E64}" destId="{B0BE3F66-60ED-6F44-9480-B41260CE4F76}" srcOrd="2" destOrd="0" presId="urn:microsoft.com/office/officeart/2005/8/layout/lProcess2"/>
    <dgm:cxn modelId="{167AFFDE-0E7E-6146-A045-6AF5E70ECA4A}" type="presParOf" srcId="{B0BE3F66-60ED-6F44-9480-B41260CE4F76}" destId="{740F19BE-57AB-5340-9D1E-119720C68DED}" srcOrd="0" destOrd="0" presId="urn:microsoft.com/office/officeart/2005/8/layout/lProcess2"/>
    <dgm:cxn modelId="{D359C49F-5A24-B74E-AD28-0E4B0FE5962E}" type="presParOf" srcId="{740F19BE-57AB-5340-9D1E-119720C68DED}" destId="{729DA6D3-C0B5-734C-97D7-4129DE44F9CF}" srcOrd="0" destOrd="0" presId="urn:microsoft.com/office/officeart/2005/8/layout/lProcess2"/>
    <dgm:cxn modelId="{E290388F-08F4-BA4E-A172-82320DBDDDED}" type="presParOf" srcId="{740F19BE-57AB-5340-9D1E-119720C68DED}" destId="{75A52BD7-074F-164E-8BE3-5AA5BE2C66EE}" srcOrd="1" destOrd="0" presId="urn:microsoft.com/office/officeart/2005/8/layout/lProcess2"/>
    <dgm:cxn modelId="{8F3FB8DC-2E66-224B-99C6-8E36E78EB88E}" type="presParOf" srcId="{740F19BE-57AB-5340-9D1E-119720C68DED}" destId="{A397B42E-C31E-C643-BC0B-D8E9D174B1F3}" srcOrd="2" destOrd="0" presId="urn:microsoft.com/office/officeart/2005/8/layout/lProcess2"/>
    <dgm:cxn modelId="{84A50E65-722F-814F-87BD-772261B906AA}" type="presParOf" srcId="{740F19BE-57AB-5340-9D1E-119720C68DED}" destId="{3BFF6D4B-019A-BD47-B847-7CD74D7FCE44}" srcOrd="3" destOrd="0" presId="urn:microsoft.com/office/officeart/2005/8/layout/lProcess2"/>
    <dgm:cxn modelId="{C907EA20-924B-254F-99ED-CC309B6D01D8}" type="presParOf" srcId="{740F19BE-57AB-5340-9D1E-119720C68DED}" destId="{F57A4B15-0FE3-F148-8E46-A4E8FF8F81AD}" srcOrd="4" destOrd="0" presId="urn:microsoft.com/office/officeart/2005/8/layout/lProcess2"/>
    <dgm:cxn modelId="{E97D56FB-197C-544B-9B27-3BF1AFFC4497}" type="presParOf" srcId="{42C61EB9-A3AD-264B-B9D6-B85018AC1C65}" destId="{8B127C32-04DA-6142-A56F-B2895A1F301F}" srcOrd="1" destOrd="0" presId="urn:microsoft.com/office/officeart/2005/8/layout/lProcess2"/>
    <dgm:cxn modelId="{C3674763-7CAA-6748-AF2A-FD241FE5CDFC}" type="presParOf" srcId="{42C61EB9-A3AD-264B-B9D6-B85018AC1C65}" destId="{F73BB630-5BD0-2347-912E-A05BD7E32FA6}" srcOrd="2" destOrd="0" presId="urn:microsoft.com/office/officeart/2005/8/layout/lProcess2"/>
    <dgm:cxn modelId="{CFB4B4B2-A9CE-5E45-B80C-F326E624CD89}" type="presParOf" srcId="{F73BB630-5BD0-2347-912E-A05BD7E32FA6}" destId="{A8971A02-5917-AE4C-8C79-A434189332A8}" srcOrd="0" destOrd="0" presId="urn:microsoft.com/office/officeart/2005/8/layout/lProcess2"/>
    <dgm:cxn modelId="{005D032B-7449-7941-98B1-BBC98FF31A9B}" type="presParOf" srcId="{F73BB630-5BD0-2347-912E-A05BD7E32FA6}" destId="{0E6519D1-5628-384A-9A6F-4BA5D72C0A35}" srcOrd="1" destOrd="0" presId="urn:microsoft.com/office/officeart/2005/8/layout/lProcess2"/>
    <dgm:cxn modelId="{477F7454-CBFB-124A-A8F6-71008F69E14C}" type="presParOf" srcId="{F73BB630-5BD0-2347-912E-A05BD7E32FA6}" destId="{650FF6C9-A2B2-F249-A154-A69566ACD87D}" srcOrd="2" destOrd="0" presId="urn:microsoft.com/office/officeart/2005/8/layout/lProcess2"/>
    <dgm:cxn modelId="{D65EB639-45DC-5742-9CF0-237D50921AE4}" type="presParOf" srcId="{650FF6C9-A2B2-F249-A154-A69566ACD87D}" destId="{955BE23C-E67B-E548-B41F-0FBDBE3DDF31}" srcOrd="0" destOrd="0" presId="urn:microsoft.com/office/officeart/2005/8/layout/lProcess2"/>
    <dgm:cxn modelId="{D9976ABE-3B2C-FB49-81C4-D205F6425EFB}" type="presParOf" srcId="{955BE23C-E67B-E548-B41F-0FBDBE3DDF31}" destId="{6BE470E6-952F-8545-970C-FAA7BD63B50B}" srcOrd="0" destOrd="0" presId="urn:microsoft.com/office/officeart/2005/8/layout/lProcess2"/>
    <dgm:cxn modelId="{FAD788F4-308A-8A43-8503-8838299B4178}" type="presParOf" srcId="{955BE23C-E67B-E548-B41F-0FBDBE3DDF31}" destId="{F60A27F1-6021-C74E-826C-142799C6AC1C}" srcOrd="1" destOrd="0" presId="urn:microsoft.com/office/officeart/2005/8/layout/lProcess2"/>
    <dgm:cxn modelId="{A5D08D13-2BBB-A14C-B30F-E3ED1DFA8EF0}" type="presParOf" srcId="{955BE23C-E67B-E548-B41F-0FBDBE3DDF31}" destId="{08FA07E3-852E-C94E-B3D9-572D5C7F1F7D}" srcOrd="2" destOrd="0" presId="urn:microsoft.com/office/officeart/2005/8/layout/lProcess2"/>
    <dgm:cxn modelId="{961D1B89-AC56-2842-992A-7A040CC1EA11}" type="presParOf" srcId="{42C61EB9-A3AD-264B-B9D6-B85018AC1C65}" destId="{D4F7E19C-EDD5-B644-B800-7AA02DE4ED2A}" srcOrd="3" destOrd="0" presId="urn:microsoft.com/office/officeart/2005/8/layout/lProcess2"/>
    <dgm:cxn modelId="{8CF965A1-5D54-8247-8A28-6E22449BD072}" type="presParOf" srcId="{42C61EB9-A3AD-264B-B9D6-B85018AC1C65}" destId="{A25B03AF-C843-2F45-862C-93F9FC710370}" srcOrd="4" destOrd="0" presId="urn:microsoft.com/office/officeart/2005/8/layout/lProcess2"/>
    <dgm:cxn modelId="{ACDCDB0B-3B12-AE4F-98E5-05B9F8E9D862}" type="presParOf" srcId="{A25B03AF-C843-2F45-862C-93F9FC710370}" destId="{A47DDEEF-636F-FA49-AFFC-3BB3BE644BDE}" srcOrd="0" destOrd="0" presId="urn:microsoft.com/office/officeart/2005/8/layout/lProcess2"/>
    <dgm:cxn modelId="{9CA01AC1-3B07-D84D-980E-410975C7BD54}" type="presParOf" srcId="{A25B03AF-C843-2F45-862C-93F9FC710370}" destId="{0AF13622-1C46-EA42-B673-4BB2D914F127}" srcOrd="1" destOrd="0" presId="urn:microsoft.com/office/officeart/2005/8/layout/lProcess2"/>
    <dgm:cxn modelId="{809EE387-70B1-604C-962F-9CC946FC02E5}" type="presParOf" srcId="{A25B03AF-C843-2F45-862C-93F9FC710370}" destId="{FBB92438-A2A8-1341-9E3C-71257CE556F5}" srcOrd="2" destOrd="0" presId="urn:microsoft.com/office/officeart/2005/8/layout/lProcess2"/>
    <dgm:cxn modelId="{4DF3E0B6-3F0E-FA43-BC60-453598207D63}" type="presParOf" srcId="{FBB92438-A2A8-1341-9E3C-71257CE556F5}" destId="{D17C27AF-3594-5C49-8450-391723601F69}" srcOrd="0" destOrd="0" presId="urn:microsoft.com/office/officeart/2005/8/layout/lProcess2"/>
    <dgm:cxn modelId="{7BA24129-EBBC-814D-B606-3E965F149CD2}" type="presParOf" srcId="{D17C27AF-3594-5C49-8450-391723601F69}" destId="{D0C0D4A3-5861-5D4A-ADCC-A98E48D29A27}"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8BA50-F133-6245-9715-FC5EFCF14C0E}">
      <dsp:nvSpPr>
        <dsp:cNvPr id="0" name=""/>
        <dsp:cNvSpPr/>
      </dsp:nvSpPr>
      <dsp:spPr>
        <a:xfrm>
          <a:off x="1021" y="0"/>
          <a:ext cx="2657078" cy="5303520"/>
        </a:xfrm>
        <a:prstGeom prst="roundRect">
          <a:avLst>
            <a:gd name="adj" fmla="val 10000"/>
          </a:avLst>
        </a:prstGeom>
        <a:solidFill>
          <a:schemeClr val="accent2"/>
        </a:solidFill>
        <a:ln w="2642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t>Beliefs</a:t>
          </a:r>
        </a:p>
      </dsp:txBody>
      <dsp:txXfrm>
        <a:off x="1021" y="0"/>
        <a:ext cx="2657078" cy="1591056"/>
      </dsp:txXfrm>
    </dsp:sp>
    <dsp:sp modelId="{729DA6D3-C0B5-734C-97D7-4129DE44F9CF}">
      <dsp:nvSpPr>
        <dsp:cNvPr id="0" name=""/>
        <dsp:cNvSpPr/>
      </dsp:nvSpPr>
      <dsp:spPr>
        <a:xfrm>
          <a:off x="215926" y="1328319"/>
          <a:ext cx="2125662" cy="1006674"/>
        </a:xfrm>
        <a:prstGeom prst="roundRect">
          <a:avLst>
            <a:gd name="adj" fmla="val 10000"/>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a:t>A focus on social  emotional development is a statewide priority.</a:t>
          </a:r>
        </a:p>
      </dsp:txBody>
      <dsp:txXfrm>
        <a:off x="245410" y="1357803"/>
        <a:ext cx="2066694" cy="947706"/>
      </dsp:txXfrm>
    </dsp:sp>
    <dsp:sp modelId="{A397B42E-C31E-C643-BC0B-D8E9D174B1F3}">
      <dsp:nvSpPr>
        <dsp:cNvPr id="0" name=""/>
        <dsp:cNvSpPr/>
      </dsp:nvSpPr>
      <dsp:spPr>
        <a:xfrm>
          <a:off x="241349" y="2418458"/>
          <a:ext cx="2125662" cy="1060027"/>
        </a:xfrm>
        <a:prstGeom prst="roundRect">
          <a:avLst>
            <a:gd name="adj" fmla="val 10000"/>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a:t>The screening and assessment system for infant mental health should be coordinated statewide.</a:t>
          </a:r>
        </a:p>
      </dsp:txBody>
      <dsp:txXfrm>
        <a:off x="272396" y="2449505"/>
        <a:ext cx="2063568" cy="997933"/>
      </dsp:txXfrm>
    </dsp:sp>
    <dsp:sp modelId="{F57A4B15-0FE3-F148-8E46-A4E8FF8F81AD}">
      <dsp:nvSpPr>
        <dsp:cNvPr id="0" name=""/>
        <dsp:cNvSpPr/>
      </dsp:nvSpPr>
      <dsp:spPr>
        <a:xfrm>
          <a:off x="266729" y="3579824"/>
          <a:ext cx="2125662" cy="1199017"/>
        </a:xfrm>
        <a:prstGeom prst="roundRect">
          <a:avLst>
            <a:gd name="adj" fmla="val 10000"/>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a:t>Effective leadership at all levels is essential to improving social emotional outcomes.</a:t>
          </a:r>
        </a:p>
      </dsp:txBody>
      <dsp:txXfrm>
        <a:off x="301847" y="3614942"/>
        <a:ext cx="2055426" cy="1128781"/>
      </dsp:txXfrm>
    </dsp:sp>
    <dsp:sp modelId="{A8971A02-5917-AE4C-8C79-A434189332A8}">
      <dsp:nvSpPr>
        <dsp:cNvPr id="0" name=""/>
        <dsp:cNvSpPr/>
      </dsp:nvSpPr>
      <dsp:spPr>
        <a:xfrm>
          <a:off x="2857380" y="0"/>
          <a:ext cx="2657078" cy="5303520"/>
        </a:xfrm>
        <a:prstGeom prst="roundRect">
          <a:avLst>
            <a:gd name="adj" fmla="val 10000"/>
          </a:avLst>
        </a:prstGeom>
        <a:solidFill>
          <a:schemeClr val="accent2"/>
        </a:solidFill>
        <a:ln w="2642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t>Strategies</a:t>
          </a:r>
        </a:p>
      </dsp:txBody>
      <dsp:txXfrm>
        <a:off x="2857380" y="0"/>
        <a:ext cx="2657078" cy="1591056"/>
      </dsp:txXfrm>
    </dsp:sp>
    <dsp:sp modelId="{6BE470E6-952F-8545-970C-FAA7BD63B50B}">
      <dsp:nvSpPr>
        <dsp:cNvPr id="0" name=""/>
        <dsp:cNvSpPr/>
      </dsp:nvSpPr>
      <dsp:spPr>
        <a:xfrm>
          <a:off x="3123088" y="1402121"/>
          <a:ext cx="2125662" cy="1599083"/>
        </a:xfrm>
        <a:prstGeom prst="roundRect">
          <a:avLst>
            <a:gd name="adj" fmla="val 10000"/>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Recruit local mental health experts to serve as coaches to early intervention teams. </a:t>
          </a:r>
        </a:p>
      </dsp:txBody>
      <dsp:txXfrm>
        <a:off x="3169924" y="1448957"/>
        <a:ext cx="2031990" cy="1505411"/>
      </dsp:txXfrm>
    </dsp:sp>
    <dsp:sp modelId="{08FA07E3-852E-C94E-B3D9-572D5C7F1F7D}">
      <dsp:nvSpPr>
        <dsp:cNvPr id="0" name=""/>
        <dsp:cNvSpPr/>
      </dsp:nvSpPr>
      <dsp:spPr>
        <a:xfrm>
          <a:off x="3123088" y="3234519"/>
          <a:ext cx="2125662" cy="1599083"/>
        </a:xfrm>
        <a:prstGeom prst="roundRect">
          <a:avLst>
            <a:gd name="adj" fmla="val 10000"/>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Support a cadre of local professionals in obtaining Infant Mental Health Endorsement.</a:t>
          </a:r>
        </a:p>
      </dsp:txBody>
      <dsp:txXfrm>
        <a:off x="3169924" y="3281355"/>
        <a:ext cx="2031990" cy="1505411"/>
      </dsp:txXfrm>
    </dsp:sp>
    <dsp:sp modelId="{A47DDEEF-636F-FA49-AFFC-3BB3BE644BDE}">
      <dsp:nvSpPr>
        <dsp:cNvPr id="0" name=""/>
        <dsp:cNvSpPr/>
      </dsp:nvSpPr>
      <dsp:spPr>
        <a:xfrm>
          <a:off x="5713739" y="0"/>
          <a:ext cx="2657078" cy="5303520"/>
        </a:xfrm>
        <a:prstGeom prst="roundRect">
          <a:avLst>
            <a:gd name="adj" fmla="val 10000"/>
          </a:avLst>
        </a:prstGeom>
        <a:solidFill>
          <a:schemeClr val="accent2"/>
        </a:solidFill>
        <a:ln w="2642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Improved</a:t>
          </a:r>
        </a:p>
        <a:p>
          <a:pPr lvl="0" algn="ctr" defTabSz="1778000">
            <a:lnSpc>
              <a:spcPct val="90000"/>
            </a:lnSpc>
            <a:spcBef>
              <a:spcPct val="0"/>
            </a:spcBef>
            <a:spcAft>
              <a:spcPct val="35000"/>
            </a:spcAft>
          </a:pPr>
          <a:r>
            <a:rPr lang="en-US" sz="4000" kern="1200" dirty="0" smtClean="0"/>
            <a:t>Result</a:t>
          </a:r>
          <a:endParaRPr lang="en-US" sz="4000" kern="1200" dirty="0"/>
        </a:p>
      </dsp:txBody>
      <dsp:txXfrm>
        <a:off x="5713739" y="0"/>
        <a:ext cx="2657078" cy="1591056"/>
      </dsp:txXfrm>
    </dsp:sp>
    <dsp:sp modelId="{D0C0D4A3-5861-5D4A-ADCC-A98E48D29A27}">
      <dsp:nvSpPr>
        <dsp:cNvPr id="0" name=""/>
        <dsp:cNvSpPr/>
      </dsp:nvSpPr>
      <dsp:spPr>
        <a:xfrm>
          <a:off x="5979447" y="1591056"/>
          <a:ext cx="2125662" cy="3447288"/>
        </a:xfrm>
        <a:prstGeom prst="roundRect">
          <a:avLst>
            <a:gd name="adj" fmla="val 10000"/>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a:t>Improved social emotional health for infants and toddlers statewide.</a:t>
          </a:r>
        </a:p>
      </dsp:txBody>
      <dsp:txXfrm>
        <a:off x="6041706" y="1653315"/>
        <a:ext cx="2001144" cy="3322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C9191-1A8C-574F-8D33-A1F246ABEAF3}" type="datetimeFigureOut">
              <a:rPr lang="en-US" smtClean="0"/>
              <a:t>9/5/2014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40AAD-F5EC-1B4F-8F4D-9703E7DC78AD}" type="slidenum">
              <a:rPr lang="en-US" smtClean="0"/>
              <a:t>‹#›</a:t>
            </a:fld>
            <a:endParaRPr lang="en-US" dirty="0"/>
          </a:p>
        </p:txBody>
      </p:sp>
    </p:spTree>
    <p:extLst>
      <p:ext uri="{BB962C8B-B14F-4D97-AF65-F5344CB8AC3E}">
        <p14:creationId xmlns:p14="http://schemas.microsoft.com/office/powerpoint/2010/main" val="23636001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graphic depicts the Theory of Action as a separate shape, it is really built on all the discussion, work, and learning from the Data and Infrastructure Analyses as you are focusing on the State Identified Measurable Results.  You will want to be gathering all the discussion that occurs so that you can incorporate that into the development of your Theory of 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FC78D2ED-D3DB-2C45-9B25-3E1CAC74601E}" type="slidenum">
              <a:rPr lang="en-US" smtClean="0"/>
              <a:t>2</a:t>
            </a:fld>
            <a:endParaRPr lang="en-US"/>
          </a:p>
        </p:txBody>
      </p:sp>
    </p:spTree>
    <p:extLst>
      <p:ext uri="{BB962C8B-B14F-4D97-AF65-F5344CB8AC3E}">
        <p14:creationId xmlns:p14="http://schemas.microsoft.com/office/powerpoint/2010/main" val="415307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Theory of Action is based on your:</a:t>
            </a:r>
          </a:p>
          <a:p>
            <a:pPr lvl="1"/>
            <a:r>
              <a:rPr lang="en-US" dirty="0" smtClean="0"/>
              <a:t>Data Analysis</a:t>
            </a:r>
          </a:p>
          <a:p>
            <a:pPr lvl="1"/>
            <a:r>
              <a:rPr lang="en-US" dirty="0" smtClean="0"/>
              <a:t>Infrastructure Analysis</a:t>
            </a:r>
          </a:p>
          <a:p>
            <a:pPr lvl="1"/>
            <a:r>
              <a:rPr lang="en-US" dirty="0" smtClean="0"/>
              <a:t>Assumptions about systems change</a:t>
            </a:r>
          </a:p>
          <a:p>
            <a:r>
              <a:rPr lang="en-US" dirty="0" smtClean="0"/>
              <a:t>Theory of Action is also the basis for your plan of improvement strategies</a:t>
            </a:r>
          </a:p>
          <a:p>
            <a:endParaRPr lang="en-US" dirty="0"/>
          </a:p>
        </p:txBody>
      </p:sp>
      <p:sp>
        <p:nvSpPr>
          <p:cNvPr id="4" name="Slide Number Placeholder 3"/>
          <p:cNvSpPr>
            <a:spLocks noGrp="1"/>
          </p:cNvSpPr>
          <p:nvPr>
            <p:ph type="sldNum" sz="quarter" idx="10"/>
          </p:nvPr>
        </p:nvSpPr>
        <p:spPr/>
        <p:txBody>
          <a:bodyPr/>
          <a:lstStyle/>
          <a:p>
            <a:fld id="{00640AAD-F5EC-1B4F-8F4D-9703E7DC78AD}" type="slidenum">
              <a:rPr lang="en-US" smtClean="0"/>
              <a:t>3</a:t>
            </a:fld>
            <a:endParaRPr lang="en-US" dirty="0"/>
          </a:p>
        </p:txBody>
      </p:sp>
    </p:spTree>
    <p:extLst>
      <p:ext uri="{BB962C8B-B14F-4D97-AF65-F5344CB8AC3E}">
        <p14:creationId xmlns:p14="http://schemas.microsoft.com/office/powerpoint/2010/main" val="142725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SSIP theory of action should describe changes in the State system and local provider practices that must occur to achieve the State-identified, measurable improvement.</a:t>
            </a:r>
          </a:p>
          <a:p>
            <a:r>
              <a:rPr lang="en-US" dirty="0" smtClean="0"/>
              <a:t>The Theory of Action is strengthened if the </a:t>
            </a:r>
            <a:r>
              <a:rPr lang="en-US" i="1" dirty="0" smtClean="0"/>
              <a:t>assumptions</a:t>
            </a:r>
            <a:r>
              <a:rPr lang="en-US" dirty="0" smtClean="0"/>
              <a:t> </a:t>
            </a:r>
            <a:r>
              <a:rPr lang="en-US" i="1" dirty="0" smtClean="0"/>
              <a:t>and/or beliefs </a:t>
            </a:r>
            <a:r>
              <a:rPr lang="en-US" dirty="0" smtClean="0"/>
              <a:t>of those who create it are included and explicit.</a:t>
            </a:r>
          </a:p>
          <a:p>
            <a:endParaRPr lang="en-US" dirty="0" smtClean="0"/>
          </a:p>
          <a:p>
            <a:r>
              <a:rPr lang="en-US" dirty="0" smtClean="0"/>
              <a:t>Resource for getting to</a:t>
            </a:r>
            <a:r>
              <a:rPr lang="en-US" baseline="0" dirty="0" smtClean="0"/>
              <a:t> the “why” is the Simon </a:t>
            </a:r>
            <a:r>
              <a:rPr lang="en-US" baseline="0" dirty="0" err="1" smtClean="0"/>
              <a:t>Sinek</a:t>
            </a:r>
            <a:r>
              <a:rPr lang="en-US" baseline="0" dirty="0" smtClean="0"/>
              <a:t> </a:t>
            </a:r>
            <a:r>
              <a:rPr lang="en-US" baseline="0" dirty="0" err="1" smtClean="0"/>
              <a:t>TEDtalk</a:t>
            </a:r>
            <a:r>
              <a:rPr lang="en-US" baseline="0" dirty="0" smtClean="0"/>
              <a:t> (http://</a:t>
            </a:r>
            <a:r>
              <a:rPr lang="en-US" baseline="0" dirty="0" err="1" smtClean="0"/>
              <a:t>www.youtube.com</a:t>
            </a:r>
            <a:r>
              <a:rPr lang="en-US" baseline="0" dirty="0" smtClean="0"/>
              <a:t>/</a:t>
            </a:r>
            <a:r>
              <a:rPr lang="en-US" baseline="0" dirty="0" err="1" smtClean="0"/>
              <a:t>watch?v</a:t>
            </a:r>
            <a:r>
              <a:rPr lang="en-US" baseline="0" dirty="0" smtClean="0"/>
              <a:t>=sioZd3AxmnE).  This helps the conversation include the quality component of services, instruction, etc. and will help rally stakeholders and others in the community around the work you are going to undertake to improve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57236203-8F72-454C-AE8C-8AD62E97BFA6}" type="slidenum">
              <a:rPr lang="en-US" smtClean="0"/>
              <a:t>4</a:t>
            </a:fld>
            <a:endParaRPr lang="en-US" dirty="0"/>
          </a:p>
        </p:txBody>
      </p:sp>
    </p:spTree>
    <p:extLst>
      <p:ext uri="{BB962C8B-B14F-4D97-AF65-F5344CB8AC3E}">
        <p14:creationId xmlns:p14="http://schemas.microsoft.com/office/powerpoint/2010/main" val="29537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Regarding “Input”</a:t>
            </a:r>
          </a:p>
          <a:p>
            <a:pPr marL="171450" indent="-171450">
              <a:buFont typeface="Arial"/>
              <a:buChar char="•"/>
            </a:pPr>
            <a:r>
              <a:rPr lang="en-US" b="0" dirty="0" smtClean="0"/>
              <a:t>The Theor</a:t>
            </a:r>
            <a:r>
              <a:rPr lang="en-US" b="0" baseline="0" dirty="0" smtClean="0"/>
              <a:t>y of Action might reflect the language, ideas, and beliefs of the stakeholders who were involved at various stages (Data Analysis, Infrastructure Analysis), and help them see their efforts included.</a:t>
            </a:r>
          </a:p>
          <a:p>
            <a:pPr marL="0" indent="0">
              <a:buFont typeface="Arial"/>
              <a:buNone/>
            </a:pPr>
            <a:r>
              <a:rPr lang="en-US" b="0" dirty="0" smtClean="0"/>
              <a:t>Regarding “Information”</a:t>
            </a:r>
          </a:p>
          <a:p>
            <a:pPr marL="171450" indent="-171450">
              <a:buFont typeface="Arial"/>
              <a:buChar char="•"/>
            </a:pPr>
            <a:r>
              <a:rPr lang="en-US" b="0" dirty="0" smtClean="0"/>
              <a:t>The Theory</a:t>
            </a:r>
            <a:r>
              <a:rPr lang="en-US" b="0" baseline="0" dirty="0" smtClean="0"/>
              <a:t> of Action can be used as a communication tool – </a:t>
            </a:r>
            <a:r>
              <a:rPr lang="en-US" b="0" baseline="0" dirty="0" err="1" smtClean="0"/>
              <a:t>moreso</a:t>
            </a:r>
            <a:r>
              <a:rPr lang="en-US" b="0" baseline="0" dirty="0" smtClean="0"/>
              <a:t> for those not immediately involved in discussions.  It can be a way to start the conversation with people in various roles across the state to let them know what you are doing/going to do regarding the measurable result(s).</a:t>
            </a:r>
          </a:p>
          <a:p>
            <a:pPr marL="171450" indent="-171450">
              <a:buFont typeface="Arial"/>
              <a:buChar char="•"/>
            </a:pPr>
            <a:r>
              <a:rPr lang="en-US" b="0" baseline="0" dirty="0" smtClean="0"/>
              <a:t>For this reason it is important to consider including the “why” as this might be more compelling and invite people to hear more about your SSIP and what you will be doing.  Perhaps interesting them in how they might help with the efforts.</a:t>
            </a:r>
          </a:p>
          <a:p>
            <a:pPr marL="171450" indent="-171450">
              <a:buFont typeface="Arial"/>
              <a:buChar char="•"/>
            </a:pPr>
            <a:r>
              <a:rPr lang="en-US" b="0" baseline="0" dirty="0" smtClean="0"/>
              <a:t>A simple, yet compelling graphic of the rationale for your SSIP will also help everyone involved be clear and consistent in the message that is delivered.</a:t>
            </a:r>
          </a:p>
          <a:p>
            <a:pPr marL="171450" indent="-171450">
              <a:buFont typeface="Arial"/>
              <a:buChar char="•"/>
            </a:pPr>
            <a:endParaRPr lang="en-US" b="0"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5</a:t>
            </a:fld>
            <a:endParaRPr lang="en-US" dirty="0"/>
          </a:p>
        </p:txBody>
      </p:sp>
    </p:spTree>
    <p:extLst>
      <p:ext uri="{BB962C8B-B14F-4D97-AF65-F5344CB8AC3E}">
        <p14:creationId xmlns:p14="http://schemas.microsoft.com/office/powerpoint/2010/main" val="369404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of approaching</a:t>
            </a:r>
            <a:r>
              <a:rPr lang="en-US" baseline="0" dirty="0" smtClean="0"/>
              <a:t> the Theory of Action is to consider “building” it as you are moving through phase I.  However your graphic depiction turns out, you will be using the information, decisions, and input from your data and infrastructure analyses to identify the improvement strategies and measurable result.  Finding a way to capture this along the way will make putting the picture together to tell your story easier.</a:t>
            </a:r>
            <a:endParaRPr lang="en-US" dirty="0"/>
          </a:p>
        </p:txBody>
      </p:sp>
      <p:sp>
        <p:nvSpPr>
          <p:cNvPr id="4" name="Slide Number Placeholder 3"/>
          <p:cNvSpPr>
            <a:spLocks noGrp="1"/>
          </p:cNvSpPr>
          <p:nvPr>
            <p:ph type="sldNum" sz="quarter" idx="10"/>
          </p:nvPr>
        </p:nvSpPr>
        <p:spPr/>
        <p:txBody>
          <a:bodyPr/>
          <a:lstStyle/>
          <a:p>
            <a:fld id="{00640AAD-F5EC-1B4F-8F4D-9703E7DC78AD}" type="slidenum">
              <a:rPr lang="en-US" smtClean="0"/>
              <a:t>6</a:t>
            </a:fld>
            <a:endParaRPr lang="en-US" dirty="0"/>
          </a:p>
        </p:txBody>
      </p:sp>
    </p:spTree>
    <p:extLst>
      <p:ext uri="{BB962C8B-B14F-4D97-AF65-F5344CB8AC3E}">
        <p14:creationId xmlns:p14="http://schemas.microsoft.com/office/powerpoint/2010/main" val="163900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Early</a:t>
            </a:r>
            <a:r>
              <a:rPr lang="en-US" baseline="0" dirty="0" smtClean="0"/>
              <a:t> Childhood example, the beliefs are included to show how this could provide more depth to the Theory of Action.</a:t>
            </a:r>
            <a:endParaRPr lang="en-US" dirty="0"/>
          </a:p>
        </p:txBody>
      </p:sp>
      <p:sp>
        <p:nvSpPr>
          <p:cNvPr id="4" name="Slide Number Placeholder 3"/>
          <p:cNvSpPr>
            <a:spLocks noGrp="1"/>
          </p:cNvSpPr>
          <p:nvPr>
            <p:ph type="sldNum" sz="quarter" idx="10"/>
          </p:nvPr>
        </p:nvSpPr>
        <p:spPr/>
        <p:txBody>
          <a:bodyPr/>
          <a:lstStyle/>
          <a:p>
            <a:fld id="{00640AAD-F5EC-1B4F-8F4D-9703E7DC78AD}" type="slidenum">
              <a:rPr lang="en-US" smtClean="0"/>
              <a:t>7</a:t>
            </a:fld>
            <a:endParaRPr lang="en-US" dirty="0"/>
          </a:p>
        </p:txBody>
      </p:sp>
    </p:spTree>
    <p:extLst>
      <p:ext uri="{BB962C8B-B14F-4D97-AF65-F5344CB8AC3E}">
        <p14:creationId xmlns:p14="http://schemas.microsoft.com/office/powerpoint/2010/main" val="18178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examples illustrate</a:t>
            </a:r>
            <a:r>
              <a:rPr lang="en-US" baseline="0" dirty="0" smtClean="0"/>
              <a:t> the many ways you can approach your Theory of Action.  The key consideration is to make it something that works for your context, audience, and uses language that easily conveys the overall rationale and general plan for achieving your result(s).  There is no real need to make the distinction between the Theory of Action and Logic Model.  It is more important to consider what is the adequate amount of detail and visualization in order to provide people a sense of the direction you are heading.</a:t>
            </a:r>
            <a:endParaRPr lang="en-US" dirty="0" smtClean="0"/>
          </a:p>
          <a:p>
            <a:pPr marL="628650" lvl="1" indent="-171450">
              <a:buFont typeface="Arial"/>
              <a:buChar char="•"/>
            </a:pPr>
            <a:r>
              <a:rPr lang="en-US" dirty="0" smtClean="0"/>
              <a:t>OSEP’s Theory of Action gets at the chain or series of “then” rather than just the simple</a:t>
            </a:r>
            <a:r>
              <a:rPr lang="en-US" baseline="0" dirty="0" smtClean="0"/>
              <a:t> if/then.  They also use the vision statement to ground the theory and give some context.  The various Strands of Action (leadership, collaboration, etc.) help give depth and portray the language and approach unique to OSEP.</a:t>
            </a:r>
          </a:p>
          <a:p>
            <a:pPr marL="628650" lvl="1" indent="-171450">
              <a:buFont typeface="Arial"/>
              <a:buChar char="•"/>
            </a:pPr>
            <a:r>
              <a:rPr lang="en-US" baseline="0" dirty="0" smtClean="0"/>
              <a:t>The EC&amp; Community Schools example includes more components akin to a logic model – outcomes – and also includes levels that will be influenced (system, setting, individual) It includes the rationale which are similar to assumptions and beliefs.  This example gives specific descriptions of the strategies and what it looks like at each level.</a:t>
            </a:r>
          </a:p>
          <a:p>
            <a:pPr marL="628650" lvl="1" indent="-171450">
              <a:buFont typeface="Arial"/>
              <a:buChar char="•"/>
            </a:pPr>
            <a:r>
              <a:rPr lang="en-US" baseline="0" dirty="0" smtClean="0"/>
              <a:t>RULER example comes from a Yale program focused on improved social and emotional learning for students.  The theory of change includes the basic intervention (RULER), more specific strategies, and short- and long-term outcomes.  The additional Year I Implementation Plan adds some detail to the basic theory of action.  It also adds the context of Sustainability and Implementation to the steps that will be taken.</a:t>
            </a:r>
          </a:p>
          <a:p>
            <a:pPr marL="628650" lvl="1"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0640AAD-F5EC-1B4F-8F4D-9703E7DC78AD}" type="slidenum">
              <a:rPr lang="en-US" smtClean="0"/>
              <a:t>8</a:t>
            </a:fld>
            <a:endParaRPr lang="en-US" dirty="0"/>
          </a:p>
        </p:txBody>
      </p:sp>
    </p:spTree>
    <p:extLst>
      <p:ext uri="{BB962C8B-B14F-4D97-AF65-F5344CB8AC3E}">
        <p14:creationId xmlns:p14="http://schemas.microsoft.com/office/powerpoint/2010/main" val="214910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40AAD-F5EC-1B4F-8F4D-9703E7DC78AD}" type="slidenum">
              <a:rPr lang="en-US" smtClean="0"/>
              <a:t>9</a:t>
            </a:fld>
            <a:endParaRPr lang="en-US" dirty="0"/>
          </a:p>
        </p:txBody>
      </p:sp>
    </p:spTree>
    <p:extLst>
      <p:ext uri="{BB962C8B-B14F-4D97-AF65-F5344CB8AC3E}">
        <p14:creationId xmlns:p14="http://schemas.microsoft.com/office/powerpoint/2010/main" val="392387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320566-F522-A545-B339-58E780CAA702}"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320566-F522-A545-B339-58E780CAA70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320566-F522-A545-B339-58E780CAA70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320566-F522-A545-B339-58E780CAA70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320566-F522-A545-B339-58E780CAA702}"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320566-F522-A545-B339-58E780CAA7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320566-F522-A545-B339-58E780CAA702}"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320566-F522-A545-B339-58E780CAA7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320566-F522-A545-B339-58E780CAA7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320566-F522-A545-B339-58E780CAA702}"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48184-2C62-EB4F-A2E9-DB80D2C1BF5A}" type="datetimeFigureOut">
              <a:rPr lang="en-US" smtClean="0"/>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320566-F522-A545-B339-58E780CAA7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September 05, 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file:///\\localhost\Users\russellb\Desktop\MPRRCtofaSession\OSEPtheoryOfaction.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developingchild.harvard.edu/resources/multimedia/videos/theory_of_chang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Theory of Action</a:t>
            </a:r>
            <a:endParaRPr lang="en-US" dirty="0"/>
          </a:p>
        </p:txBody>
      </p:sp>
      <p:sp>
        <p:nvSpPr>
          <p:cNvPr id="3" name="Subtitle 2"/>
          <p:cNvSpPr>
            <a:spLocks noGrp="1"/>
          </p:cNvSpPr>
          <p:nvPr>
            <p:ph type="subTitle" idx="1"/>
          </p:nvPr>
        </p:nvSpPr>
        <p:spPr/>
        <p:txBody>
          <a:bodyPr>
            <a:normAutofit/>
          </a:bodyPr>
          <a:lstStyle/>
          <a:p>
            <a:r>
              <a:rPr lang="en-US" sz="3200" dirty="0" smtClean="0"/>
              <a:t>Telling Your SSIP Story</a:t>
            </a:r>
            <a:endParaRPr lang="en-US" sz="3200" dirty="0"/>
          </a:p>
        </p:txBody>
      </p:sp>
      <p:pic>
        <p:nvPicPr>
          <p:cNvPr id="5" name="Picture 4" descr="NorthCentral_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5257800"/>
            <a:ext cx="2717800" cy="1063487"/>
          </a:xfrm>
          <a:prstGeom prst="rect">
            <a:avLst/>
          </a:prstGeom>
        </p:spPr>
      </p:pic>
    </p:spTree>
    <p:extLst>
      <p:ext uri="{BB962C8B-B14F-4D97-AF65-F5344CB8AC3E}">
        <p14:creationId xmlns:p14="http://schemas.microsoft.com/office/powerpoint/2010/main" val="4172299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Include enough to convey the thinking and beliefs behind your theory of action</a:t>
            </a:r>
          </a:p>
          <a:p>
            <a:r>
              <a:rPr lang="en-US" dirty="0" smtClean="0"/>
              <a:t>Keep it somewhat simple, knowing there are other documents and resources that will provide the detail</a:t>
            </a:r>
          </a:p>
          <a:p>
            <a:r>
              <a:rPr lang="en-US" dirty="0" smtClean="0"/>
              <a:t>Be sure the language you use is understood by others not necessarily in your agency (e.g., jargon and acronym free)</a:t>
            </a:r>
          </a:p>
          <a:p>
            <a:r>
              <a:rPr lang="en-US" dirty="0" smtClean="0"/>
              <a:t>Your theory of action may be the first line of your story which could leave readers wanting </a:t>
            </a:r>
            <a:r>
              <a:rPr lang="en-US" smtClean="0"/>
              <a:t>to read on.</a:t>
            </a:r>
            <a:endParaRPr lang="en-US"/>
          </a:p>
        </p:txBody>
      </p:sp>
    </p:spTree>
    <p:extLst>
      <p:ext uri="{BB962C8B-B14F-4D97-AF65-F5344CB8AC3E}">
        <p14:creationId xmlns:p14="http://schemas.microsoft.com/office/powerpoint/2010/main" val="3392973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51853" y="5026946"/>
            <a:ext cx="3108960" cy="1280160"/>
          </a:xfrm>
          <a:prstGeom prst="roundRect">
            <a:avLst/>
          </a:prstGeom>
          <a:solidFill>
            <a:schemeClr val="accent1">
              <a:alpha val="83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Data Analysis</a:t>
            </a:r>
          </a:p>
          <a:p>
            <a:pPr algn="ctr"/>
            <a:r>
              <a:rPr lang="en-US" sz="1400" b="1" dirty="0" smtClean="0">
                <a:solidFill>
                  <a:schemeClr val="bg1"/>
                </a:solidFill>
              </a:rPr>
              <a:t>Broad Analysis</a:t>
            </a:r>
          </a:p>
        </p:txBody>
      </p:sp>
      <p:sp>
        <p:nvSpPr>
          <p:cNvPr id="8" name="Rounded Rectangle 7"/>
          <p:cNvSpPr/>
          <p:nvPr/>
        </p:nvSpPr>
        <p:spPr>
          <a:xfrm>
            <a:off x="4430622" y="5034440"/>
            <a:ext cx="3108960" cy="1280160"/>
          </a:xfrm>
          <a:prstGeom prst="roundRect">
            <a:avLst/>
          </a:prstGeom>
          <a:solidFill>
            <a:schemeClr val="accent1">
              <a:alpha val="83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Infrastructure Analysis</a:t>
            </a:r>
          </a:p>
          <a:p>
            <a:pPr algn="ctr"/>
            <a:r>
              <a:rPr lang="en-US" sz="1400" b="1" dirty="0" smtClean="0">
                <a:solidFill>
                  <a:schemeClr val="bg1"/>
                </a:solidFill>
              </a:rPr>
              <a:t>Broad Analysis</a:t>
            </a:r>
          </a:p>
        </p:txBody>
      </p:sp>
      <p:sp>
        <p:nvSpPr>
          <p:cNvPr id="6" name="Rounded Rectangle 5"/>
          <p:cNvSpPr/>
          <p:nvPr/>
        </p:nvSpPr>
        <p:spPr>
          <a:xfrm>
            <a:off x="1823216" y="3932441"/>
            <a:ext cx="5312172" cy="1005840"/>
          </a:xfrm>
          <a:prstGeom prst="roundRect">
            <a:avLst/>
          </a:prstGeom>
          <a:solidFill>
            <a:srgbClr val="C0000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State Identified Measureable Result</a:t>
            </a:r>
          </a:p>
        </p:txBody>
      </p:sp>
      <p:sp>
        <p:nvSpPr>
          <p:cNvPr id="14" name="Flowchart: Decision 13"/>
          <p:cNvSpPr/>
          <p:nvPr/>
        </p:nvSpPr>
        <p:spPr>
          <a:xfrm>
            <a:off x="1823216" y="133272"/>
            <a:ext cx="5466584" cy="2563553"/>
          </a:xfrm>
          <a:prstGeom prst="flowChartDecision">
            <a:avLst/>
          </a:prstGeom>
          <a:solidFill>
            <a:schemeClr val="accent3"/>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bg1"/>
                </a:solidFill>
              </a:rPr>
              <a:t>Theory of Action</a:t>
            </a:r>
          </a:p>
          <a:p>
            <a:pPr algn="ctr"/>
            <a:r>
              <a:rPr lang="en-US" b="1" dirty="0" smtClean="0">
                <a:solidFill>
                  <a:schemeClr val="bg1"/>
                </a:solidFill>
              </a:rPr>
              <a:t>And </a:t>
            </a:r>
          </a:p>
          <a:p>
            <a:pPr algn="ctr"/>
            <a:r>
              <a:rPr lang="en-US" b="1" dirty="0" smtClean="0">
                <a:solidFill>
                  <a:schemeClr val="bg1"/>
                </a:solidFill>
              </a:rPr>
              <a:t>Improvement Strategies</a:t>
            </a:r>
          </a:p>
          <a:p>
            <a:pPr algn="ctr"/>
            <a:endParaRPr lang="en-US" b="1" dirty="0" smtClean="0">
              <a:solidFill>
                <a:schemeClr val="tx1"/>
              </a:solidFill>
            </a:endParaRPr>
          </a:p>
        </p:txBody>
      </p:sp>
      <p:sp>
        <p:nvSpPr>
          <p:cNvPr id="12" name="Rounded Rectangle 11"/>
          <p:cNvSpPr/>
          <p:nvPr/>
        </p:nvSpPr>
        <p:spPr>
          <a:xfrm>
            <a:off x="1207772" y="2528091"/>
            <a:ext cx="3108960" cy="1280160"/>
          </a:xfrm>
          <a:prstGeom prst="roundRect">
            <a:avLst/>
          </a:prstGeom>
          <a:solidFill>
            <a:schemeClr val="accent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Data Analysis</a:t>
            </a:r>
          </a:p>
          <a:p>
            <a:pPr algn="ctr"/>
            <a:r>
              <a:rPr lang="en-US" sz="1400" b="1" dirty="0" smtClean="0">
                <a:solidFill>
                  <a:schemeClr val="bg1"/>
                </a:solidFill>
              </a:rPr>
              <a:t>In-depth Analysis Related to Primary Concern Area</a:t>
            </a:r>
          </a:p>
        </p:txBody>
      </p:sp>
      <p:sp>
        <p:nvSpPr>
          <p:cNvPr id="13" name="Rounded Rectangle 12"/>
          <p:cNvSpPr/>
          <p:nvPr/>
        </p:nvSpPr>
        <p:spPr>
          <a:xfrm>
            <a:off x="4803274" y="2528091"/>
            <a:ext cx="3108960" cy="1280160"/>
          </a:xfrm>
          <a:prstGeom prst="roundRect">
            <a:avLst/>
          </a:prstGeom>
          <a:solidFill>
            <a:schemeClr val="accent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Infrastructure Analysis</a:t>
            </a:r>
          </a:p>
          <a:p>
            <a:pPr algn="ctr"/>
            <a:r>
              <a:rPr lang="en-US" sz="1400" b="1" dirty="0" smtClean="0">
                <a:solidFill>
                  <a:schemeClr val="bg1"/>
                </a:solidFill>
              </a:rPr>
              <a:t>In-depth Analysis Related to Primary Concern Area </a:t>
            </a:r>
          </a:p>
        </p:txBody>
      </p:sp>
      <p:sp>
        <p:nvSpPr>
          <p:cNvPr id="3" name="Rounded Rectangle 2"/>
          <p:cNvSpPr/>
          <p:nvPr/>
        </p:nvSpPr>
        <p:spPr>
          <a:xfrm>
            <a:off x="-1" y="0"/>
            <a:ext cx="2769785" cy="68580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Phase I Components</a:t>
            </a:r>
            <a:endParaRPr lang="en-US" b="1" dirty="0">
              <a:solidFill>
                <a:schemeClr val="bg1"/>
              </a:solidFill>
            </a:endParaRPr>
          </a:p>
        </p:txBody>
      </p:sp>
      <p:sp>
        <p:nvSpPr>
          <p:cNvPr id="18" name="Curved Right Arrow 17"/>
          <p:cNvSpPr/>
          <p:nvPr/>
        </p:nvSpPr>
        <p:spPr>
          <a:xfrm flipV="1">
            <a:off x="333342" y="2010921"/>
            <a:ext cx="737872" cy="789178"/>
          </a:xfrm>
          <a:prstGeom prst="curv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flipV="1">
            <a:off x="8281674" y="2039458"/>
            <a:ext cx="737872" cy="789179"/>
          </a:xfrm>
          <a:prstGeom prst="curved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Left Arrow 30"/>
          <p:cNvSpPr/>
          <p:nvPr/>
        </p:nvSpPr>
        <p:spPr>
          <a:xfrm rot="11744535">
            <a:off x="909521" y="4238411"/>
            <a:ext cx="737647" cy="1399739"/>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9855465" flipH="1">
            <a:off x="7408764" y="4238411"/>
            <a:ext cx="737647" cy="1399739"/>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042672" y="6363938"/>
            <a:ext cx="7279787" cy="461665"/>
          </a:xfrm>
          <a:prstGeom prst="rect">
            <a:avLst/>
          </a:prstGeom>
          <a:noFill/>
        </p:spPr>
        <p:txBody>
          <a:bodyPr wrap="square" rtlCol="0">
            <a:spAutoFit/>
          </a:bodyPr>
          <a:lstStyle/>
          <a:p>
            <a:pPr algn="ctr"/>
            <a:r>
              <a:rPr lang="en-US" sz="2400" i="1" dirty="0" smtClean="0"/>
              <a:t>Big Ideas • Long Standing Issues • Assumptions</a:t>
            </a:r>
            <a:endParaRPr lang="en-US" sz="2400" i="1" dirty="0"/>
          </a:p>
        </p:txBody>
      </p:sp>
    </p:spTree>
    <p:extLst>
      <p:ext uri="{BB962C8B-B14F-4D97-AF65-F5344CB8AC3E}">
        <p14:creationId xmlns:p14="http://schemas.microsoft.com/office/powerpoint/2010/main" val="373978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716703" y="2027673"/>
            <a:ext cx="2487168" cy="2542032"/>
            <a:chOff x="1061821" y="1148862"/>
            <a:chExt cx="2103120" cy="2103120"/>
          </a:xfrm>
        </p:grpSpPr>
        <p:sp>
          <p:nvSpPr>
            <p:cNvPr id="6" name="Rounded Rectangle 5"/>
            <p:cNvSpPr/>
            <p:nvPr/>
          </p:nvSpPr>
          <p:spPr>
            <a:xfrm>
              <a:off x="1061821" y="1148862"/>
              <a:ext cx="2103120" cy="2103120"/>
            </a:xfrm>
            <a:prstGeom prst="roundRect">
              <a:avLst>
                <a:gd name="adj" fmla="val 5000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effectLst>
                  <a:glow rad="101600">
                    <a:srgbClr val="F2CC9D">
                      <a:alpha val="60000"/>
                    </a:srgbClr>
                  </a:glow>
                </a:effectLst>
              </a:endParaRPr>
            </a:p>
          </p:txBody>
        </p:sp>
        <p:sp>
          <p:nvSpPr>
            <p:cNvPr id="7" name="TextBox 6"/>
            <p:cNvSpPr txBox="1"/>
            <p:nvPr/>
          </p:nvSpPr>
          <p:spPr>
            <a:xfrm>
              <a:off x="1375705" y="1613701"/>
              <a:ext cx="1527616" cy="9785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5400" b="1" spc="-250" dirty="0" smtClean="0">
                  <a:solidFill>
                    <a:schemeClr val="bg1"/>
                  </a:solidFill>
                </a:rPr>
                <a:t>Then</a:t>
              </a:r>
              <a:endParaRPr lang="en-US" sz="5400" b="1" spc="-250" dirty="0">
                <a:solidFill>
                  <a:schemeClr val="bg1"/>
                </a:solidFill>
              </a:endParaRPr>
            </a:p>
            <a:p>
              <a:pPr algn="ctr"/>
              <a:r>
                <a:rPr lang="en-US" b="1" spc="-100" dirty="0" smtClean="0">
                  <a:solidFill>
                    <a:schemeClr val="bg1"/>
                  </a:solidFill>
                </a:rPr>
                <a:t>This will happen</a:t>
              </a:r>
              <a:endParaRPr lang="en-US" spc="-100" dirty="0">
                <a:solidFill>
                  <a:schemeClr val="bg1"/>
                </a:solidFill>
              </a:endParaRPr>
            </a:p>
          </p:txBody>
        </p:sp>
      </p:grpSp>
      <p:pic>
        <p:nvPicPr>
          <p:cNvPr id="8" name="Picture 7"/>
          <p:cNvPicPr>
            <a:picLocks/>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326455" y="2610900"/>
            <a:ext cx="2449972" cy="1185417"/>
          </a:xfrm>
          <a:prstGeom prst="rect">
            <a:avLst/>
          </a:prstGeom>
        </p:spPr>
      </p:pic>
      <p:sp>
        <p:nvSpPr>
          <p:cNvPr id="20" name="Title 19"/>
          <p:cNvSpPr>
            <a:spLocks noGrp="1"/>
          </p:cNvSpPr>
          <p:nvPr>
            <p:ph type="title"/>
          </p:nvPr>
        </p:nvSpPr>
        <p:spPr/>
        <p:txBody>
          <a:bodyPr>
            <a:noAutofit/>
          </a:bodyPr>
          <a:lstStyle/>
          <a:p>
            <a:pPr algn="ctr"/>
            <a:r>
              <a:rPr lang="en-US" sz="4400" dirty="0"/>
              <a:t>Theory of </a:t>
            </a:r>
            <a:r>
              <a:rPr lang="en-US" sz="4400" dirty="0" smtClean="0"/>
              <a:t>Action–Basic</a:t>
            </a:r>
            <a:endParaRPr lang="en-US" sz="4400" dirty="0"/>
          </a:p>
        </p:txBody>
      </p:sp>
      <p:grpSp>
        <p:nvGrpSpPr>
          <p:cNvPr id="25" name="Group 24"/>
          <p:cNvGrpSpPr/>
          <p:nvPr/>
        </p:nvGrpSpPr>
        <p:grpSpPr>
          <a:xfrm>
            <a:off x="896470" y="2031999"/>
            <a:ext cx="2480236" cy="2537706"/>
            <a:chOff x="923956" y="4267200"/>
            <a:chExt cx="2103120" cy="2103120"/>
          </a:xfrm>
        </p:grpSpPr>
        <p:sp>
          <p:nvSpPr>
            <p:cNvPr id="26" name="Rounded Rectangle 25"/>
            <p:cNvSpPr/>
            <p:nvPr/>
          </p:nvSpPr>
          <p:spPr>
            <a:xfrm>
              <a:off x="923956" y="4267200"/>
              <a:ext cx="2103120" cy="2103120"/>
            </a:xfrm>
            <a:prstGeom prst="roundRect">
              <a:avLst>
                <a:gd name="adj" fmla="val 5000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effectLst>
                  <a:glow rad="101600">
                    <a:srgbClr val="F2CC9D">
                      <a:alpha val="60000"/>
                    </a:srgbClr>
                  </a:glow>
                </a:effectLst>
              </a:endParaRPr>
            </a:p>
          </p:txBody>
        </p:sp>
        <p:sp>
          <p:nvSpPr>
            <p:cNvPr id="27" name="TextBox 26"/>
            <p:cNvSpPr txBox="1"/>
            <p:nvPr/>
          </p:nvSpPr>
          <p:spPr>
            <a:xfrm>
              <a:off x="1262736" y="4709517"/>
              <a:ext cx="1404471" cy="113212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5400" b="1" spc="-250" dirty="0" smtClean="0">
                  <a:solidFill>
                    <a:schemeClr val="bg1"/>
                  </a:solidFill>
                </a:rPr>
                <a:t>If</a:t>
              </a:r>
              <a:endParaRPr lang="en-US" sz="5400" b="1" spc="-250" dirty="0">
                <a:solidFill>
                  <a:schemeClr val="bg1"/>
                </a:solidFill>
              </a:endParaRPr>
            </a:p>
            <a:p>
              <a:pPr algn="ctr"/>
              <a:r>
                <a:rPr lang="en-US" b="1" dirty="0" smtClean="0">
                  <a:solidFill>
                    <a:schemeClr val="bg1"/>
                  </a:solidFill>
                </a:rPr>
                <a:t>We do this…</a:t>
              </a:r>
              <a:endParaRPr lang="en-US" dirty="0">
                <a:solidFill>
                  <a:schemeClr val="bg1"/>
                </a:solidFill>
              </a:endParaRPr>
            </a:p>
          </p:txBody>
        </p:sp>
      </p:grpSp>
      <p:sp>
        <p:nvSpPr>
          <p:cNvPr id="33" name="TextBox 32"/>
          <p:cNvSpPr txBox="1"/>
          <p:nvPr/>
        </p:nvSpPr>
        <p:spPr>
          <a:xfrm>
            <a:off x="685467" y="4492375"/>
            <a:ext cx="3048087" cy="1384995"/>
          </a:xfrm>
          <a:prstGeom prst="rect">
            <a:avLst/>
          </a:prstGeom>
          <a:noFill/>
        </p:spPr>
        <p:txBody>
          <a:bodyPr wrap="square" rtlCol="0">
            <a:spAutoFit/>
          </a:bodyPr>
          <a:lstStyle/>
          <a:p>
            <a:pPr algn="ctr"/>
            <a:r>
              <a:rPr lang="en-US" sz="2800" i="1" dirty="0" smtClean="0"/>
              <a:t>Identified</a:t>
            </a:r>
            <a:r>
              <a:rPr lang="en-US" sz="2800" dirty="0" smtClean="0"/>
              <a:t> </a:t>
            </a:r>
            <a:r>
              <a:rPr lang="en-US" sz="2800" i="1" dirty="0" smtClean="0"/>
              <a:t>Improvement</a:t>
            </a:r>
            <a:r>
              <a:rPr lang="en-US" sz="2800" dirty="0" smtClean="0"/>
              <a:t> </a:t>
            </a:r>
            <a:r>
              <a:rPr lang="en-US" sz="2800" i="1" dirty="0" smtClean="0"/>
              <a:t>Strategies</a:t>
            </a:r>
            <a:endParaRPr lang="en-US" sz="2800" i="1" dirty="0"/>
          </a:p>
        </p:txBody>
      </p:sp>
      <p:sp>
        <p:nvSpPr>
          <p:cNvPr id="35" name="TextBox 34"/>
          <p:cNvSpPr txBox="1"/>
          <p:nvPr/>
        </p:nvSpPr>
        <p:spPr>
          <a:xfrm>
            <a:off x="5447765" y="4492375"/>
            <a:ext cx="3048087" cy="1384995"/>
          </a:xfrm>
          <a:prstGeom prst="rect">
            <a:avLst/>
          </a:prstGeom>
          <a:noFill/>
        </p:spPr>
        <p:txBody>
          <a:bodyPr wrap="square" rtlCol="0">
            <a:spAutoFit/>
          </a:bodyPr>
          <a:lstStyle/>
          <a:p>
            <a:pPr algn="ctr"/>
            <a:r>
              <a:rPr lang="en-US" sz="2800" i="1" dirty="0" smtClean="0"/>
              <a:t>Identified</a:t>
            </a:r>
            <a:r>
              <a:rPr lang="en-US" sz="2800" dirty="0" smtClean="0"/>
              <a:t> </a:t>
            </a:r>
            <a:r>
              <a:rPr lang="en-US" sz="2800" i="1" dirty="0" smtClean="0"/>
              <a:t>Measurable </a:t>
            </a:r>
          </a:p>
          <a:p>
            <a:pPr algn="ctr"/>
            <a:r>
              <a:rPr lang="en-US" sz="2800" i="1" dirty="0" smtClean="0"/>
              <a:t>Result</a:t>
            </a:r>
            <a:endParaRPr lang="en-US" sz="2800" i="1" dirty="0"/>
          </a:p>
        </p:txBody>
      </p:sp>
    </p:spTree>
    <p:extLst>
      <p:ext uri="{BB962C8B-B14F-4D97-AF65-F5344CB8AC3E}">
        <p14:creationId xmlns:p14="http://schemas.microsoft.com/office/powerpoint/2010/main" val="29888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76447" y="2629806"/>
            <a:ext cx="2492392" cy="2000043"/>
            <a:chOff x="525132" y="1311230"/>
            <a:chExt cx="2492392" cy="2000043"/>
          </a:xfrm>
        </p:grpSpPr>
        <p:grpSp>
          <p:nvGrpSpPr>
            <p:cNvPr id="19" name="Group 18"/>
            <p:cNvGrpSpPr/>
            <p:nvPr/>
          </p:nvGrpSpPr>
          <p:grpSpPr>
            <a:xfrm>
              <a:off x="525132" y="1311230"/>
              <a:ext cx="2060702" cy="2000043"/>
              <a:chOff x="5025898" y="1219200"/>
              <a:chExt cx="2060702" cy="2000043"/>
            </a:xfrm>
          </p:grpSpPr>
          <p:sp>
            <p:nvSpPr>
              <p:cNvPr id="20" name="Rounded Rectangle 19"/>
              <p:cNvSpPr/>
              <p:nvPr/>
            </p:nvSpPr>
            <p:spPr>
              <a:xfrm>
                <a:off x="5033832" y="1219200"/>
                <a:ext cx="2052768" cy="200004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21" name="Group 20"/>
              <p:cNvGrpSpPr/>
              <p:nvPr/>
            </p:nvGrpSpPr>
            <p:grpSpPr>
              <a:xfrm>
                <a:off x="5025898" y="1853253"/>
                <a:ext cx="2060390" cy="1150357"/>
                <a:chOff x="5025898" y="1853253"/>
                <a:chExt cx="2060390" cy="1150357"/>
              </a:xfrm>
            </p:grpSpPr>
            <p:sp>
              <p:nvSpPr>
                <p:cNvPr id="22" name="TextBox 21"/>
                <p:cNvSpPr txBox="1"/>
                <p:nvPr/>
              </p:nvSpPr>
              <p:spPr>
                <a:xfrm>
                  <a:off x="5025898" y="1853253"/>
                  <a:ext cx="2060390" cy="43274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ts val="1900"/>
                    </a:lnSpc>
                  </a:pPr>
                  <a:r>
                    <a:rPr lang="en-US" sz="5400" b="1" spc="-250" dirty="0" smtClean="0">
                      <a:solidFill>
                        <a:schemeClr val="bg1"/>
                      </a:solidFill>
                    </a:rPr>
                    <a:t>Why</a:t>
                  </a:r>
                  <a:endParaRPr lang="en-US" sz="5400" b="1" spc="-250" dirty="0">
                    <a:solidFill>
                      <a:schemeClr val="bg1"/>
                    </a:solidFill>
                  </a:endParaRPr>
                </a:p>
              </p:txBody>
            </p:sp>
            <p:sp>
              <p:nvSpPr>
                <p:cNvPr id="23" name="TextBox 22"/>
                <p:cNvSpPr txBox="1"/>
                <p:nvPr/>
              </p:nvSpPr>
              <p:spPr>
                <a:xfrm>
                  <a:off x="5090878" y="2180308"/>
                  <a:ext cx="1948186" cy="82330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ts val="1900"/>
                    </a:lnSpc>
                  </a:pPr>
                  <a:r>
                    <a:rPr lang="en-US" spc="-70" dirty="0" smtClean="0">
                      <a:solidFill>
                        <a:schemeClr val="bg1"/>
                      </a:solidFill>
                    </a:rPr>
                    <a:t>We Do What We Do— our Belief and Assumptions</a:t>
                  </a:r>
                  <a:endParaRPr lang="en-US" spc="-70" dirty="0">
                    <a:solidFill>
                      <a:schemeClr val="bg1"/>
                    </a:solidFill>
                  </a:endParaRPr>
                </a:p>
              </p:txBody>
            </p:sp>
          </p:grpSp>
        </p:grpSp>
        <p:sp>
          <p:nvSpPr>
            <p:cNvPr id="18" name="Right Arrow 17"/>
            <p:cNvSpPr/>
            <p:nvPr/>
          </p:nvSpPr>
          <p:spPr>
            <a:xfrm>
              <a:off x="2560324" y="1752600"/>
              <a:ext cx="457200" cy="118872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6" name="Group 5"/>
          <p:cNvGrpSpPr/>
          <p:nvPr/>
        </p:nvGrpSpPr>
        <p:grpSpPr>
          <a:xfrm>
            <a:off x="3651516" y="2629806"/>
            <a:ext cx="2490999" cy="2000043"/>
            <a:chOff x="3300201" y="1311230"/>
            <a:chExt cx="2490999" cy="2000043"/>
          </a:xfrm>
        </p:grpSpPr>
        <p:grpSp>
          <p:nvGrpSpPr>
            <p:cNvPr id="13" name="Group 12"/>
            <p:cNvGrpSpPr/>
            <p:nvPr/>
          </p:nvGrpSpPr>
          <p:grpSpPr>
            <a:xfrm>
              <a:off x="3300201" y="1311230"/>
              <a:ext cx="2052768" cy="2000043"/>
              <a:chOff x="2799287" y="1219200"/>
              <a:chExt cx="2052768" cy="2000043"/>
            </a:xfrm>
          </p:grpSpPr>
          <p:sp>
            <p:nvSpPr>
              <p:cNvPr id="14" name="Rounded Rectangle 13"/>
              <p:cNvSpPr/>
              <p:nvPr/>
            </p:nvSpPr>
            <p:spPr>
              <a:xfrm>
                <a:off x="2799287" y="1219200"/>
                <a:ext cx="2052768" cy="200004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15" name="Group 14"/>
              <p:cNvGrpSpPr/>
              <p:nvPr/>
            </p:nvGrpSpPr>
            <p:grpSpPr>
              <a:xfrm>
                <a:off x="2799287" y="1831799"/>
                <a:ext cx="2012854" cy="906701"/>
                <a:chOff x="5073434" y="1853253"/>
                <a:chExt cx="2012854" cy="906701"/>
              </a:xfrm>
            </p:grpSpPr>
            <p:sp>
              <p:nvSpPr>
                <p:cNvPr id="16" name="TextBox 15"/>
                <p:cNvSpPr txBox="1"/>
                <p:nvPr/>
              </p:nvSpPr>
              <p:spPr>
                <a:xfrm>
                  <a:off x="5073434" y="1853253"/>
                  <a:ext cx="2012854" cy="43274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ts val="1900"/>
                    </a:lnSpc>
                  </a:pPr>
                  <a:r>
                    <a:rPr lang="en-US" sz="5400" b="1" spc="-250" dirty="0" smtClean="0">
                      <a:solidFill>
                        <a:schemeClr val="bg1"/>
                      </a:solidFill>
                    </a:rPr>
                    <a:t>If</a:t>
                  </a:r>
                  <a:endParaRPr lang="en-US" sz="5400" b="1" spc="-250" dirty="0">
                    <a:solidFill>
                      <a:schemeClr val="bg1"/>
                    </a:solidFill>
                  </a:endParaRPr>
                </a:p>
              </p:txBody>
            </p:sp>
            <p:sp>
              <p:nvSpPr>
                <p:cNvPr id="17" name="TextBox 16"/>
                <p:cNvSpPr txBox="1"/>
                <p:nvPr/>
              </p:nvSpPr>
              <p:spPr>
                <a:xfrm>
                  <a:off x="5090878" y="2180308"/>
                  <a:ext cx="1948186" cy="57964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ts val="1900"/>
                    </a:lnSpc>
                  </a:pPr>
                  <a:r>
                    <a:rPr lang="en-US" spc="-70" dirty="0" smtClean="0">
                      <a:solidFill>
                        <a:schemeClr val="bg1"/>
                      </a:solidFill>
                    </a:rPr>
                    <a:t>We Do These Strategies</a:t>
                  </a:r>
                  <a:endParaRPr lang="en-US" spc="-70" dirty="0">
                    <a:solidFill>
                      <a:schemeClr val="bg1"/>
                    </a:solidFill>
                  </a:endParaRPr>
                </a:p>
              </p:txBody>
            </p:sp>
          </p:grpSp>
        </p:grpSp>
        <p:sp>
          <p:nvSpPr>
            <p:cNvPr id="12" name="Right Arrow 11"/>
            <p:cNvSpPr/>
            <p:nvPr/>
          </p:nvSpPr>
          <p:spPr>
            <a:xfrm>
              <a:off x="5334000" y="1752600"/>
              <a:ext cx="457200" cy="118872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7" name="Group 6"/>
          <p:cNvGrpSpPr/>
          <p:nvPr/>
        </p:nvGrpSpPr>
        <p:grpSpPr>
          <a:xfrm>
            <a:off x="6371115" y="2629806"/>
            <a:ext cx="2091426" cy="2000043"/>
            <a:chOff x="2749568" y="3404958"/>
            <a:chExt cx="2091426" cy="2000043"/>
          </a:xfrm>
        </p:grpSpPr>
        <p:sp>
          <p:nvSpPr>
            <p:cNvPr id="8" name="Rounded Rectangle 7"/>
            <p:cNvSpPr/>
            <p:nvPr/>
          </p:nvSpPr>
          <p:spPr>
            <a:xfrm>
              <a:off x="2788226" y="3404958"/>
              <a:ext cx="2052768" cy="200004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effectLst>
                  <a:glow rad="139700">
                    <a:schemeClr val="accent3">
                      <a:satMod val="175000"/>
                      <a:alpha val="40000"/>
                    </a:schemeClr>
                  </a:glow>
                </a:effectLst>
              </a:endParaRPr>
            </a:p>
          </p:txBody>
        </p:sp>
        <p:grpSp>
          <p:nvGrpSpPr>
            <p:cNvPr id="9" name="Group 8"/>
            <p:cNvGrpSpPr/>
            <p:nvPr/>
          </p:nvGrpSpPr>
          <p:grpSpPr>
            <a:xfrm>
              <a:off x="2749568" y="3962400"/>
              <a:ext cx="2060390" cy="1150357"/>
              <a:chOff x="5025898" y="1853253"/>
              <a:chExt cx="2060390" cy="1150357"/>
            </a:xfrm>
          </p:grpSpPr>
          <p:sp>
            <p:nvSpPr>
              <p:cNvPr id="10" name="TextBox 9"/>
              <p:cNvSpPr txBox="1"/>
              <p:nvPr/>
            </p:nvSpPr>
            <p:spPr>
              <a:xfrm>
                <a:off x="5025898" y="1853253"/>
                <a:ext cx="2060390" cy="43274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ts val="1900"/>
                  </a:lnSpc>
                </a:pPr>
                <a:r>
                  <a:rPr lang="en-US" sz="5400" b="1" spc="-250" dirty="0" smtClean="0">
                    <a:solidFill>
                      <a:schemeClr val="bg1"/>
                    </a:solidFill>
                  </a:rPr>
                  <a:t>Then</a:t>
                </a:r>
                <a:endParaRPr lang="en-US" sz="5400" b="1" spc="-250" dirty="0">
                  <a:solidFill>
                    <a:schemeClr val="bg1"/>
                  </a:solidFill>
                </a:endParaRPr>
              </a:p>
            </p:txBody>
          </p:sp>
          <p:sp>
            <p:nvSpPr>
              <p:cNvPr id="11" name="TextBox 10"/>
              <p:cNvSpPr txBox="1"/>
              <p:nvPr/>
            </p:nvSpPr>
            <p:spPr>
              <a:xfrm>
                <a:off x="5090878" y="2180308"/>
                <a:ext cx="1948186" cy="82330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ts val="1900"/>
                  </a:lnSpc>
                </a:pPr>
                <a:r>
                  <a:rPr lang="en-US" spc="-70" dirty="0" smtClean="0">
                    <a:solidFill>
                      <a:schemeClr val="bg1"/>
                    </a:solidFill>
                  </a:rPr>
                  <a:t>We Will Achieve These Improved Outcomes</a:t>
                </a:r>
                <a:endParaRPr lang="en-US" spc="-70" dirty="0">
                  <a:solidFill>
                    <a:schemeClr val="bg1"/>
                  </a:solidFill>
                </a:endParaRPr>
              </a:p>
            </p:txBody>
          </p:sp>
        </p:grpSp>
      </p:grpSp>
      <p:sp>
        <p:nvSpPr>
          <p:cNvPr id="24" name="Rectangle 23"/>
          <p:cNvSpPr/>
          <p:nvPr/>
        </p:nvSpPr>
        <p:spPr>
          <a:xfrm>
            <a:off x="101600" y="1100568"/>
            <a:ext cx="8432061" cy="707886"/>
          </a:xfrm>
          <a:prstGeom prst="rect">
            <a:avLst/>
          </a:prstGeom>
        </p:spPr>
        <p:txBody>
          <a:bodyPr wrap="square">
            <a:spAutoFit/>
          </a:bodyPr>
          <a:lstStyle/>
          <a:p>
            <a:pPr algn="ctr"/>
            <a:r>
              <a:rPr lang="en-US" sz="4000" spc="-50" dirty="0">
                <a:solidFill>
                  <a:srgbClr val="D2533C"/>
                </a:solidFill>
              </a:rPr>
              <a:t>Theory of Action—Beyond </a:t>
            </a:r>
            <a:r>
              <a:rPr lang="en-US" sz="4000" spc="-50" dirty="0" smtClean="0">
                <a:solidFill>
                  <a:srgbClr val="D2533C"/>
                </a:solidFill>
              </a:rPr>
              <a:t>Basic</a:t>
            </a:r>
            <a:endParaRPr lang="en-US" sz="4000" dirty="0">
              <a:solidFill>
                <a:srgbClr val="D2533C"/>
              </a:solidFill>
            </a:endParaRPr>
          </a:p>
        </p:txBody>
      </p:sp>
    </p:spTree>
    <p:extLst>
      <p:ext uri="{BB962C8B-B14F-4D97-AF65-F5344CB8AC3E}">
        <p14:creationId xmlns:p14="http://schemas.microsoft.com/office/powerpoint/2010/main" val="2346834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Stakeholders &amp; Theory of Action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Input…</a:t>
            </a:r>
          </a:p>
          <a:p>
            <a:r>
              <a:rPr lang="en-US" sz="2800" dirty="0" smtClean="0"/>
              <a:t>From different levels of the system (perspectives)</a:t>
            </a:r>
          </a:p>
          <a:p>
            <a:r>
              <a:rPr lang="en-US" sz="2800" dirty="0" smtClean="0"/>
              <a:t>Participation in the review and interpretation of the data, identification of issues and challenges, and setting of priorities</a:t>
            </a:r>
          </a:p>
          <a:p>
            <a:pPr marL="57150" indent="0">
              <a:buNone/>
            </a:pPr>
            <a:r>
              <a:rPr lang="en-US" sz="3600" dirty="0" smtClean="0"/>
              <a:t>Information</a:t>
            </a:r>
            <a:r>
              <a:rPr lang="en-US" sz="2800" dirty="0" smtClean="0"/>
              <a:t>…</a:t>
            </a:r>
          </a:p>
          <a:p>
            <a:pPr marL="514350" indent="-457200"/>
            <a:r>
              <a:rPr lang="en-US" sz="2800" dirty="0" smtClean="0"/>
              <a:t>Conveys clearly the general approach to addressing the measurable result area</a:t>
            </a:r>
          </a:p>
          <a:p>
            <a:pPr marL="514350" indent="-457200"/>
            <a:r>
              <a:rPr lang="en-US" sz="2800" dirty="0" smtClean="0"/>
              <a:t>Can be consistently articulated by each and all</a:t>
            </a:r>
          </a:p>
          <a:p>
            <a:pPr marL="514350" indent="-457200"/>
            <a:endParaRPr lang="en-US" dirty="0" smtClean="0"/>
          </a:p>
        </p:txBody>
      </p:sp>
    </p:spTree>
    <p:extLst>
      <p:ext uri="{BB962C8B-B14F-4D97-AF65-F5344CB8AC3E}">
        <p14:creationId xmlns:p14="http://schemas.microsoft.com/office/powerpoint/2010/main" val="2312247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a:off x="1422400" y="2209800"/>
            <a:ext cx="546100" cy="7112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 name="Flowchart: Decision 13"/>
          <p:cNvSpPr/>
          <p:nvPr/>
        </p:nvSpPr>
        <p:spPr>
          <a:xfrm>
            <a:off x="457200" y="1219200"/>
            <a:ext cx="8229600" cy="5219700"/>
          </a:xfrm>
          <a:prstGeom prst="flowChartDecision">
            <a:avLst/>
          </a:prstGeom>
          <a:solidFill>
            <a:schemeClr val="accent3">
              <a:alpha val="5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smtClean="0">
                <a:solidFill>
                  <a:schemeClr val="bg1"/>
                </a:solidFill>
              </a:rPr>
              <a:t>Theory of Action</a:t>
            </a:r>
          </a:p>
          <a:p>
            <a:pPr algn="ctr"/>
            <a:endParaRPr lang="en-US" b="1" dirty="0" smtClean="0">
              <a:solidFill>
                <a:schemeClr val="tx1"/>
              </a:solidFill>
            </a:endParaRPr>
          </a:p>
        </p:txBody>
      </p:sp>
      <p:sp>
        <p:nvSpPr>
          <p:cNvPr id="2" name="Title 1"/>
          <p:cNvSpPr>
            <a:spLocks noGrp="1"/>
          </p:cNvSpPr>
          <p:nvPr>
            <p:ph type="title"/>
          </p:nvPr>
        </p:nvSpPr>
        <p:spPr/>
        <p:txBody>
          <a:bodyPr/>
          <a:lstStyle/>
          <a:p>
            <a:r>
              <a:rPr lang="en-US" dirty="0" smtClean="0"/>
              <a:t>Building your Theory of Action</a:t>
            </a:r>
            <a:endParaRPr lang="en-US" dirty="0"/>
          </a:p>
        </p:txBody>
      </p:sp>
      <p:sp>
        <p:nvSpPr>
          <p:cNvPr id="3" name="Rounded Rectangle 2"/>
          <p:cNvSpPr/>
          <p:nvPr/>
        </p:nvSpPr>
        <p:spPr>
          <a:xfrm>
            <a:off x="5727700" y="3364431"/>
            <a:ext cx="2182388" cy="1020559"/>
          </a:xfrm>
          <a:prstGeom prst="roundRect">
            <a:avLst/>
          </a:prstGeom>
          <a:solidFill>
            <a:srgbClr val="C0000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State Identified Measureable Result</a:t>
            </a:r>
          </a:p>
        </p:txBody>
      </p:sp>
      <p:sp>
        <p:nvSpPr>
          <p:cNvPr id="5" name="Rounded Rectangle 4"/>
          <p:cNvSpPr/>
          <p:nvPr/>
        </p:nvSpPr>
        <p:spPr>
          <a:xfrm>
            <a:off x="457200" y="1549400"/>
            <a:ext cx="1881414" cy="774700"/>
          </a:xfrm>
          <a:prstGeom prst="roundRect">
            <a:avLst/>
          </a:prstGeom>
          <a:solidFill>
            <a:schemeClr val="accent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Data Analyses</a:t>
            </a:r>
          </a:p>
        </p:txBody>
      </p:sp>
      <p:sp>
        <p:nvSpPr>
          <p:cNvPr id="6" name="Rounded Rectangle 5"/>
          <p:cNvSpPr/>
          <p:nvPr/>
        </p:nvSpPr>
        <p:spPr>
          <a:xfrm>
            <a:off x="457200" y="5516225"/>
            <a:ext cx="1813426" cy="741024"/>
          </a:xfrm>
          <a:prstGeom prst="roundRect">
            <a:avLst/>
          </a:prstGeom>
          <a:solidFill>
            <a:schemeClr val="accent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b="1" dirty="0" smtClean="0">
              <a:solidFill>
                <a:schemeClr val="bg1"/>
              </a:solidFill>
            </a:endParaRPr>
          </a:p>
          <a:p>
            <a:pPr algn="ctr"/>
            <a:r>
              <a:rPr lang="en-US" b="1" dirty="0" smtClean="0">
                <a:solidFill>
                  <a:schemeClr val="bg1"/>
                </a:solidFill>
              </a:rPr>
              <a:t>Infrastructure Analyses</a:t>
            </a:r>
          </a:p>
          <a:p>
            <a:pPr algn="ctr"/>
            <a:r>
              <a:rPr lang="en-US" sz="1400" b="1" dirty="0" smtClean="0">
                <a:solidFill>
                  <a:schemeClr val="bg1"/>
                </a:solidFill>
              </a:rPr>
              <a:t> </a:t>
            </a:r>
          </a:p>
        </p:txBody>
      </p:sp>
      <p:grpSp>
        <p:nvGrpSpPr>
          <p:cNvPr id="8" name="Group 7"/>
          <p:cNvGrpSpPr/>
          <p:nvPr/>
        </p:nvGrpSpPr>
        <p:grpSpPr>
          <a:xfrm>
            <a:off x="1465101" y="3149531"/>
            <a:ext cx="1693460" cy="1475759"/>
            <a:chOff x="5033832" y="1219200"/>
            <a:chExt cx="2052768" cy="2000043"/>
          </a:xfrm>
        </p:grpSpPr>
        <p:sp>
          <p:nvSpPr>
            <p:cNvPr id="10" name="Rounded Rectangle 9"/>
            <p:cNvSpPr/>
            <p:nvPr/>
          </p:nvSpPr>
          <p:spPr>
            <a:xfrm>
              <a:off x="5033832" y="1219200"/>
              <a:ext cx="2052768" cy="200004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TextBox 12"/>
            <p:cNvSpPr txBox="1"/>
            <p:nvPr/>
          </p:nvSpPr>
          <p:spPr>
            <a:xfrm>
              <a:off x="5090878" y="1913607"/>
              <a:ext cx="1948186" cy="8000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ts val="1900"/>
                </a:lnSpc>
              </a:pPr>
              <a:r>
                <a:rPr lang="en-US" sz="2000" spc="-70" dirty="0" smtClean="0">
                  <a:solidFill>
                    <a:schemeClr val="bg1"/>
                  </a:solidFill>
                </a:rPr>
                <a:t>Beliefs and Assumptions</a:t>
              </a:r>
              <a:endParaRPr lang="en-US" sz="2000" spc="-70" dirty="0">
                <a:solidFill>
                  <a:schemeClr val="bg1"/>
                </a:solidFill>
              </a:endParaRPr>
            </a:p>
          </p:txBody>
        </p:sp>
      </p:grpSp>
      <p:grpSp>
        <p:nvGrpSpPr>
          <p:cNvPr id="15" name="Group 14"/>
          <p:cNvGrpSpPr/>
          <p:nvPr/>
        </p:nvGrpSpPr>
        <p:grpSpPr>
          <a:xfrm>
            <a:off x="3651516" y="3143908"/>
            <a:ext cx="1720513" cy="1512405"/>
            <a:chOff x="2799287" y="1219200"/>
            <a:chExt cx="2052768" cy="2000043"/>
          </a:xfrm>
        </p:grpSpPr>
        <p:sp>
          <p:nvSpPr>
            <p:cNvPr id="17" name="Rounded Rectangle 16"/>
            <p:cNvSpPr/>
            <p:nvPr/>
          </p:nvSpPr>
          <p:spPr>
            <a:xfrm>
              <a:off x="2799287" y="1219200"/>
              <a:ext cx="2052768" cy="200004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0" name="TextBox 19"/>
            <p:cNvSpPr txBox="1"/>
            <p:nvPr/>
          </p:nvSpPr>
          <p:spPr>
            <a:xfrm>
              <a:off x="2816731" y="1904854"/>
              <a:ext cx="1948186" cy="61085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ts val="1900"/>
                </a:lnSpc>
              </a:pPr>
              <a:r>
                <a:rPr lang="en-US" sz="2000" spc="-70" dirty="0" smtClean="0">
                  <a:solidFill>
                    <a:schemeClr val="bg1"/>
                  </a:solidFill>
                </a:rPr>
                <a:t>Improvement Strategies</a:t>
              </a:r>
              <a:endParaRPr lang="en-US" sz="1400" spc="-70" dirty="0">
                <a:solidFill>
                  <a:schemeClr val="bg1"/>
                </a:solidFill>
              </a:endParaRPr>
            </a:p>
          </p:txBody>
        </p:sp>
      </p:grpSp>
      <p:cxnSp>
        <p:nvCxnSpPr>
          <p:cNvPr id="27" name="Straight Arrow Connector 26"/>
          <p:cNvCxnSpPr/>
          <p:nvPr/>
        </p:nvCxnSpPr>
        <p:spPr>
          <a:xfrm flipV="1">
            <a:off x="1465101" y="4772907"/>
            <a:ext cx="604999" cy="743318"/>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57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41990509"/>
              </p:ext>
            </p:extLst>
          </p:nvPr>
        </p:nvGraphicFramePr>
        <p:xfrm>
          <a:off x="386080" y="777240"/>
          <a:ext cx="8371840"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899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77838"/>
            <a:ext cx="8229600" cy="1143000"/>
          </a:xfrm>
        </p:spPr>
        <p:txBody>
          <a:bodyPr/>
          <a:lstStyle/>
          <a:p>
            <a:r>
              <a:rPr lang="en-US" dirty="0" smtClean="0"/>
              <a:t>Some Examples for Discussion</a:t>
            </a:r>
            <a:endParaRPr lang="en-US" dirty="0"/>
          </a:p>
        </p:txBody>
      </p:sp>
      <p:sp>
        <p:nvSpPr>
          <p:cNvPr id="3" name="TextBox 2">
            <a:hlinkClick r:id="rId3" action="ppaction://hlinkfile"/>
          </p:cNvPr>
          <p:cNvSpPr txBox="1"/>
          <p:nvPr/>
        </p:nvSpPr>
        <p:spPr>
          <a:xfrm>
            <a:off x="0" y="1861066"/>
            <a:ext cx="9144000" cy="2677656"/>
          </a:xfrm>
          <a:prstGeom prst="rect">
            <a:avLst/>
          </a:prstGeom>
          <a:noFill/>
        </p:spPr>
        <p:txBody>
          <a:bodyPr wrap="square" rtlCol="0">
            <a:spAutoFit/>
          </a:bodyPr>
          <a:lstStyle/>
          <a:p>
            <a:pPr marL="285750" indent="-285750">
              <a:buFont typeface="Arial"/>
              <a:buChar char="•"/>
            </a:pPr>
            <a:r>
              <a:rPr lang="en-US" sz="2800" dirty="0" smtClean="0">
                <a:latin typeface="Arial"/>
                <a:cs typeface="Arial"/>
                <a:hlinkClick r:id="rId3" action="ppaction://hlinkfile"/>
              </a:rPr>
              <a:t>OSEP’s Theory of Action</a:t>
            </a:r>
            <a:endParaRPr lang="en-US" sz="2800" dirty="0" smtClean="0">
              <a:latin typeface="Arial"/>
              <a:cs typeface="Arial"/>
            </a:endParaRPr>
          </a:p>
          <a:p>
            <a:pPr marL="285750" indent="-285750">
              <a:buFont typeface="Arial"/>
              <a:buChar char="•"/>
            </a:pPr>
            <a:r>
              <a:rPr lang="en-US" sz="2800" dirty="0" smtClean="0">
                <a:latin typeface="Arial"/>
                <a:cs typeface="Arial"/>
              </a:rPr>
              <a:t>EC &amp; Community School Linkages</a:t>
            </a:r>
          </a:p>
          <a:p>
            <a:pPr marL="285750" indent="-285750">
              <a:buFont typeface="Arial"/>
              <a:buChar char="•"/>
            </a:pPr>
            <a:r>
              <a:rPr lang="en-US" sz="2800" dirty="0" smtClean="0">
                <a:latin typeface="Arial"/>
                <a:cs typeface="Arial"/>
              </a:rPr>
              <a:t>RULER approach example</a:t>
            </a:r>
          </a:p>
          <a:p>
            <a:pPr marL="285750" indent="-285750">
              <a:buFont typeface="Arial"/>
              <a:buChar char="•"/>
            </a:pPr>
            <a:r>
              <a:rPr lang="en-US" sz="2800" dirty="0" smtClean="0">
                <a:hlinkClick r:id="rId4"/>
              </a:rPr>
              <a:t>Building Adult Capabilities to Improve Child Outcome</a:t>
            </a:r>
            <a:endParaRPr lang="en-US" sz="2800" dirty="0"/>
          </a:p>
          <a:p>
            <a:pPr marL="285750" indent="-285750">
              <a:buFont typeface="Arial"/>
              <a:buChar char="•"/>
            </a:pPr>
            <a:endParaRPr lang="en-US" sz="2800" dirty="0" smtClean="0">
              <a:latin typeface="Arial"/>
              <a:cs typeface="Arial"/>
            </a:endParaRPr>
          </a:p>
          <a:p>
            <a:pPr marL="285750" indent="-285750">
              <a:buFont typeface="Arial"/>
              <a:buChar char="•"/>
            </a:pPr>
            <a:endParaRPr lang="en-US" sz="2800" dirty="0" smtClean="0">
              <a:latin typeface="Arial"/>
              <a:cs typeface="Arial"/>
            </a:endParaRPr>
          </a:p>
        </p:txBody>
      </p:sp>
    </p:spTree>
    <p:extLst>
      <p:ext uri="{BB962C8B-B14F-4D97-AF65-F5344CB8AC3E}">
        <p14:creationId xmlns:p14="http://schemas.microsoft.com/office/powerpoint/2010/main" val="94727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&amp; Discussion</a:t>
            </a:r>
            <a:endParaRPr lang="en-US" dirty="0"/>
          </a:p>
        </p:txBody>
      </p:sp>
      <p:sp>
        <p:nvSpPr>
          <p:cNvPr id="3" name="Content Placeholder 2"/>
          <p:cNvSpPr>
            <a:spLocks noGrp="1"/>
          </p:cNvSpPr>
          <p:nvPr>
            <p:ph idx="1"/>
          </p:nvPr>
        </p:nvSpPr>
        <p:spPr/>
        <p:txBody>
          <a:bodyPr/>
          <a:lstStyle/>
          <a:p>
            <a:pPr marL="0" indent="0">
              <a:buNone/>
            </a:pPr>
            <a:r>
              <a:rPr lang="en-US" dirty="0" smtClean="0"/>
              <a:t>Using the information from the state example, work with your group to build a theory of action.</a:t>
            </a:r>
          </a:p>
          <a:p>
            <a:pPr marL="0" indent="0">
              <a:buNone/>
            </a:pPr>
            <a:endParaRPr lang="en-US" dirty="0"/>
          </a:p>
          <a:p>
            <a:pPr marL="0" indent="0">
              <a:buNone/>
            </a:pPr>
            <a:r>
              <a:rPr lang="en-US" dirty="0" smtClean="0"/>
              <a:t>Identify what information you would like to have in order to make the theory of action more meaningful.</a:t>
            </a:r>
          </a:p>
          <a:p>
            <a:pPr marL="0" indent="0">
              <a:buNone/>
            </a:pPr>
            <a:endParaRPr lang="en-US" dirty="0"/>
          </a:p>
          <a:p>
            <a:pPr marL="0" indent="0">
              <a:buNone/>
            </a:pPr>
            <a:r>
              <a:rPr lang="en-US" dirty="0" smtClean="0"/>
              <a:t>What insights did you have about developing your own theory of action?  What next steps might you take to address those?</a:t>
            </a:r>
          </a:p>
          <a:p>
            <a:pPr lvl="1"/>
            <a:endParaRPr lang="en-US" dirty="0"/>
          </a:p>
          <a:p>
            <a:pPr lvl="1"/>
            <a:endParaRPr lang="en-US" dirty="0"/>
          </a:p>
        </p:txBody>
      </p:sp>
    </p:spTree>
    <p:extLst>
      <p:ext uri="{BB962C8B-B14F-4D97-AF65-F5344CB8AC3E}">
        <p14:creationId xmlns:p14="http://schemas.microsoft.com/office/powerpoint/2010/main" val="1678747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1505</TotalTime>
  <Words>1190</Words>
  <Application>Microsoft Office PowerPoint</Application>
  <PresentationFormat>On-screen Show (4:3)</PresentationFormat>
  <Paragraphs>104</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Theory of Action</vt:lpstr>
      <vt:lpstr>PowerPoint Presentation</vt:lpstr>
      <vt:lpstr>Theory of Action–Basic</vt:lpstr>
      <vt:lpstr>PowerPoint Presentation</vt:lpstr>
      <vt:lpstr>Stakeholders &amp; Theory of Action</vt:lpstr>
      <vt:lpstr>Building your Theory of Action</vt:lpstr>
      <vt:lpstr>PowerPoint Presentation</vt:lpstr>
      <vt:lpstr>Some Examples for Discussion</vt:lpstr>
      <vt:lpstr>Activity &amp; Discussion</vt:lpstr>
      <vt:lpstr>Considerations…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Action</dc:title>
  <dc:creator>Arlene Russell</dc:creator>
  <cp:lastModifiedBy>Crystal Garcia</cp:lastModifiedBy>
  <cp:revision>67</cp:revision>
  <dcterms:created xsi:type="dcterms:W3CDTF">2014-03-16T18:40:37Z</dcterms:created>
  <dcterms:modified xsi:type="dcterms:W3CDTF">2014-09-05T20:42:39Z</dcterms:modified>
</cp:coreProperties>
</file>