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5" r:id="rId3"/>
    <p:sldMasterId id="2147483686" r:id="rId4"/>
    <p:sldMasterId id="2147483700" r:id="rId5"/>
  </p:sldMasterIdLst>
  <p:notesMasterIdLst>
    <p:notesMasterId r:id="rId61"/>
  </p:notesMasterIdLst>
  <p:handoutMasterIdLst>
    <p:handoutMasterId r:id="rId62"/>
  </p:handoutMasterIdLst>
  <p:sldIdLst>
    <p:sldId id="333" r:id="rId6"/>
    <p:sldId id="258" r:id="rId7"/>
    <p:sldId id="292" r:id="rId8"/>
    <p:sldId id="293" r:id="rId9"/>
    <p:sldId id="281" r:id="rId10"/>
    <p:sldId id="282" r:id="rId11"/>
    <p:sldId id="283" r:id="rId12"/>
    <p:sldId id="284" r:id="rId13"/>
    <p:sldId id="285" r:id="rId14"/>
    <p:sldId id="286" r:id="rId15"/>
    <p:sldId id="276" r:id="rId16"/>
    <p:sldId id="270" r:id="rId17"/>
    <p:sldId id="306" r:id="rId18"/>
    <p:sldId id="309" r:id="rId19"/>
    <p:sldId id="310" r:id="rId20"/>
    <p:sldId id="311" r:id="rId21"/>
    <p:sldId id="312" r:id="rId22"/>
    <p:sldId id="289" r:id="rId23"/>
    <p:sldId id="313" r:id="rId24"/>
    <p:sldId id="315" r:id="rId25"/>
    <p:sldId id="316" r:id="rId26"/>
    <p:sldId id="332" r:id="rId27"/>
    <p:sldId id="317" r:id="rId28"/>
    <p:sldId id="318" r:id="rId29"/>
    <p:sldId id="319" r:id="rId30"/>
    <p:sldId id="298" r:id="rId31"/>
    <p:sldId id="297" r:id="rId32"/>
    <p:sldId id="299" r:id="rId33"/>
    <p:sldId id="304" r:id="rId34"/>
    <p:sldId id="321" r:id="rId35"/>
    <p:sldId id="322" r:id="rId36"/>
    <p:sldId id="305" r:id="rId37"/>
    <p:sldId id="273" r:id="rId38"/>
    <p:sldId id="323" r:id="rId39"/>
    <p:sldId id="324" r:id="rId40"/>
    <p:sldId id="301" r:id="rId41"/>
    <p:sldId id="288" r:id="rId42"/>
    <p:sldId id="330" r:id="rId43"/>
    <p:sldId id="277" r:id="rId44"/>
    <p:sldId id="278" r:id="rId45"/>
    <p:sldId id="279" r:id="rId46"/>
    <p:sldId id="295" r:id="rId47"/>
    <p:sldId id="328" r:id="rId48"/>
    <p:sldId id="271" r:id="rId49"/>
    <p:sldId id="272" r:id="rId50"/>
    <p:sldId id="294" r:id="rId51"/>
    <p:sldId id="327" r:id="rId52"/>
    <p:sldId id="325" r:id="rId53"/>
    <p:sldId id="329" r:id="rId54"/>
    <p:sldId id="320" r:id="rId55"/>
    <p:sldId id="290" r:id="rId56"/>
    <p:sldId id="291" r:id="rId57"/>
    <p:sldId id="257" r:id="rId58"/>
    <p:sldId id="326" r:id="rId59"/>
    <p:sldId id="269" r:id="rId60"/>
  </p:sldIdLst>
  <p:sldSz cx="9144000" cy="6858000" type="screen4x3"/>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FF0000"/>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52703" autoAdjust="0"/>
  </p:normalViewPr>
  <p:slideViewPr>
    <p:cSldViewPr>
      <p:cViewPr>
        <p:scale>
          <a:sx n="50" d="100"/>
          <a:sy n="50" d="100"/>
        </p:scale>
        <p:origin x="-119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70236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your evidence?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85254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137639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Instructions to presenters: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smtClean="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55</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304949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thinks they cracked the code?  Does this arrangement help?</a:t>
            </a:r>
          </a:p>
          <a:p>
            <a:endParaRPr lang="en-US" dirty="0" smtClean="0"/>
          </a:p>
          <a:p>
            <a:r>
              <a:rPr lang="en-US" dirty="0" smtClean="0"/>
              <a:t>I am going to move through these pieces</a:t>
            </a:r>
            <a:r>
              <a:rPr lang="en-US" baseline="0" dirty="0" smtClean="0"/>
              <a:t> one at a time.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99609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elephant in the room in </a:t>
            </a:r>
            <a:r>
              <a:rPr lang="en-US" baseline="0" dirty="0" smtClean="0"/>
              <a:t>is quality.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15</a:t>
            </a:fld>
            <a:endParaRPr lang="en-US" dirty="0"/>
          </a:p>
        </p:txBody>
      </p:sp>
    </p:spTree>
    <p:extLst>
      <p:ext uri="{BB962C8B-B14F-4D97-AF65-F5344CB8AC3E}">
        <p14:creationId xmlns:p14="http://schemas.microsoft.com/office/powerpoint/2010/main" val="349112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system defined broadly.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98697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Collection, the processing, the using,</a:t>
            </a:r>
            <a:r>
              <a:rPr lang="en-US" baseline="0" dirty="0" smtClean="0"/>
              <a:t> the reporting,  -- all of those are addressed in the framework</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89051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back to VPD.  I was thinking that some</a:t>
            </a:r>
            <a:r>
              <a:rPr lang="en-US" baseline="0" dirty="0" smtClean="0"/>
              <a:t> state data system are Ferrari and some are well, let’s just say some are not.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274157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tomato</a:t>
            </a:r>
            <a:r>
              <a:rPr lang="en-US" baseline="0" dirty="0" smtClean="0"/>
              <a:t> harvester is a powerful tool but it is useless without the tomatoes.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24009593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748787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extLst>
      <p:ext uri="{BB962C8B-B14F-4D97-AF65-F5344CB8AC3E}">
        <p14:creationId xmlns:p14="http://schemas.microsoft.com/office/powerpoint/2010/main" val="274491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extLst>
      <p:ext uri="{BB962C8B-B14F-4D97-AF65-F5344CB8AC3E}">
        <p14:creationId xmlns:p14="http://schemas.microsoft.com/office/powerpoint/2010/main" val="1332252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extLst>
      <p:ext uri="{BB962C8B-B14F-4D97-AF65-F5344CB8AC3E}">
        <p14:creationId xmlns:p14="http://schemas.microsoft.com/office/powerpoint/2010/main" val="222309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extLst>
      <p:ext uri="{BB962C8B-B14F-4D97-AF65-F5344CB8AC3E}">
        <p14:creationId xmlns:p14="http://schemas.microsoft.com/office/powerpoint/2010/main" val="3588928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98866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extLst>
      <p:ext uri="{BB962C8B-B14F-4D97-AF65-F5344CB8AC3E}">
        <p14:creationId xmlns:p14="http://schemas.microsoft.com/office/powerpoint/2010/main" val="2116104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extLst>
      <p:ext uri="{BB962C8B-B14F-4D97-AF65-F5344CB8AC3E}">
        <p14:creationId xmlns:p14="http://schemas.microsoft.com/office/powerpoint/2010/main" val="107679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extLst>
      <p:ext uri="{BB962C8B-B14F-4D97-AF65-F5344CB8AC3E}">
        <p14:creationId xmlns:p14="http://schemas.microsoft.com/office/powerpoint/2010/main" val="13121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extLst>
      <p:ext uri="{BB962C8B-B14F-4D97-AF65-F5344CB8AC3E}">
        <p14:creationId xmlns:p14="http://schemas.microsoft.com/office/powerpoint/2010/main" val="63121079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5" name="Footer Placeholder 4"/>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extLst>
      <p:ext uri="{BB962C8B-B14F-4D97-AF65-F5344CB8AC3E}">
        <p14:creationId xmlns:p14="http://schemas.microsoft.com/office/powerpoint/2010/main" val="372057361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fontAlgn="base">
              <a:spcBef>
                <a:spcPct val="0"/>
              </a:spcBef>
              <a:spcAft>
                <a:spcPct val="0"/>
              </a:spcAft>
              <a:defRPr/>
            </a:pPr>
            <a:endParaRPr lang="en-US" sz="3200">
              <a:solidFill>
                <a:srgbClr val="224568"/>
              </a:solidFill>
              <a:cs typeface="Arial" charset="0"/>
            </a:endParaRPr>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smtClean="0"/>
            </a:lvl1pPr>
          </a:lstStyle>
          <a:p>
            <a:pPr fontAlgn="base">
              <a:spcBef>
                <a:spcPct val="0"/>
              </a:spcBef>
              <a:spcAft>
                <a:spcPct val="0"/>
              </a:spcAft>
              <a:defRPr/>
            </a:pPr>
            <a:r>
              <a:rPr lang="en-US" sz="3200">
                <a:solidFill>
                  <a:srgbClr val="224568"/>
                </a:solidFill>
                <a:cs typeface="Arial" charset="0"/>
              </a:rPr>
              <a:t>Early Childhood Outcomes Center</a:t>
            </a:r>
            <a:endParaRPr lang="en-US" sz="3200">
              <a:solidFill>
                <a:srgbClr val="000000"/>
              </a:solidFill>
              <a:effectLst>
                <a:outerShdw blurRad="38100" dist="38100" dir="2700000" algn="tl">
                  <a:srgbClr val="FFFFFF"/>
                </a:outerShdw>
              </a:effectLst>
              <a:cs typeface="Arial" charset="0"/>
            </a:endParaRPr>
          </a:p>
        </p:txBody>
      </p:sp>
      <p:sp>
        <p:nvSpPr>
          <p:cNvPr id="7" name="Slide Number Placeholder 6"/>
          <p:cNvSpPr>
            <a:spLocks noGrp="1"/>
          </p:cNvSpPr>
          <p:nvPr>
            <p:ph type="sldNum" sz="quarter" idx="12"/>
          </p:nvPr>
        </p:nvSpPr>
        <p:spPr/>
        <p:txBody>
          <a:bodyPr/>
          <a:lstStyle>
            <a:lvl1pPr>
              <a:defRPr/>
            </a:lvl1pPr>
          </a:lstStyle>
          <a:p>
            <a:fld id="{94866B1B-3B64-49AD-B92B-EAD09078B299}" type="slidenum">
              <a:rPr lang="en-US"/>
              <a:pPr/>
              <a:t>‹#›</a:t>
            </a:fld>
            <a:endParaRPr lang="en-US"/>
          </a:p>
        </p:txBody>
      </p:sp>
    </p:spTree>
    <p:extLst>
      <p:ext uri="{BB962C8B-B14F-4D97-AF65-F5344CB8AC3E}">
        <p14:creationId xmlns:p14="http://schemas.microsoft.com/office/powerpoint/2010/main" val="906298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extLst>
      <p:ext uri="{BB962C8B-B14F-4D97-AF65-F5344CB8AC3E}">
        <p14:creationId xmlns:p14="http://schemas.microsoft.com/office/powerpoint/2010/main" val="2529289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extLst>
      <p:ext uri="{BB962C8B-B14F-4D97-AF65-F5344CB8AC3E}">
        <p14:creationId xmlns:p14="http://schemas.microsoft.com/office/powerpoint/2010/main" val="18082966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extLst>
      <p:ext uri="{BB962C8B-B14F-4D97-AF65-F5344CB8AC3E}">
        <p14:creationId xmlns:p14="http://schemas.microsoft.com/office/powerpoint/2010/main" val="1040817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extLst>
      <p:ext uri="{BB962C8B-B14F-4D97-AF65-F5344CB8AC3E}">
        <p14:creationId xmlns:p14="http://schemas.microsoft.com/office/powerpoint/2010/main" val="384711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extLst>
      <p:ext uri="{BB962C8B-B14F-4D97-AF65-F5344CB8AC3E}">
        <p14:creationId xmlns:p14="http://schemas.microsoft.com/office/powerpoint/2010/main" val="22931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extLst>
      <p:ext uri="{BB962C8B-B14F-4D97-AF65-F5344CB8AC3E}">
        <p14:creationId xmlns:p14="http://schemas.microsoft.com/office/powerpoint/2010/main" val="275423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extLst>
      <p:ext uri="{BB962C8B-B14F-4D97-AF65-F5344CB8AC3E}">
        <p14:creationId xmlns:p14="http://schemas.microsoft.com/office/powerpoint/2010/main" val="1221854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sz="1400">
                <a:cs typeface="+mn-cs"/>
              </a:defRPr>
            </a:lvl1pPr>
          </a:lstStyle>
          <a:p>
            <a:pPr fontAlgn="base">
              <a:spcBef>
                <a:spcPct val="0"/>
              </a:spcBef>
              <a:spcAft>
                <a:spcPct val="0"/>
              </a:spcAft>
              <a:defRPr/>
            </a:pPr>
            <a:r>
              <a:rPr lang="en-US" smtClean="0">
                <a:solidFill>
                  <a:srgbClr val="224568"/>
                </a:solidFill>
              </a:rPr>
              <a:t>Early Childhood Outcomes Center</a:t>
            </a:r>
            <a:endParaRPr lang="en-US">
              <a:solidFill>
                <a:srgbClr val="224568"/>
              </a:solidFill>
            </a:endParaRPr>
          </a:p>
        </p:txBody>
      </p:sp>
    </p:spTree>
    <p:extLst>
      <p:ext uri="{BB962C8B-B14F-4D97-AF65-F5344CB8AC3E}">
        <p14:creationId xmlns:p14="http://schemas.microsoft.com/office/powerpoint/2010/main" val="253035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extLst>
      <p:ext uri="{BB962C8B-B14F-4D97-AF65-F5344CB8AC3E}">
        <p14:creationId xmlns:p14="http://schemas.microsoft.com/office/powerpoint/2010/main" val="2466384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extLst>
      <p:ext uri="{BB962C8B-B14F-4D97-AF65-F5344CB8AC3E}">
        <p14:creationId xmlns:p14="http://schemas.microsoft.com/office/powerpoint/2010/main" val="937878481"/>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377925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17657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8486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896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21344244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4086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8871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67270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6827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00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9947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9434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931534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990598"/>
            <a:ext cx="8763000" cy="533400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a:p>
        </p:txBody>
      </p:sp>
    </p:spTree>
    <p:extLst>
      <p:ext uri="{BB962C8B-B14F-4D97-AF65-F5344CB8AC3E}">
        <p14:creationId xmlns:p14="http://schemas.microsoft.com/office/powerpoint/2010/main" val="239678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1120946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35052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1611191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1778435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990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752599"/>
            <a:ext cx="4267200" cy="4572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1752598"/>
            <a:ext cx="4267200" cy="45720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990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a:p>
        </p:txBody>
      </p:sp>
    </p:spTree>
    <p:extLst>
      <p:ext uri="{BB962C8B-B14F-4D97-AF65-F5344CB8AC3E}">
        <p14:creationId xmlns:p14="http://schemas.microsoft.com/office/powerpoint/2010/main" val="3114532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a:p>
        </p:txBody>
      </p:sp>
    </p:spTree>
    <p:extLst>
      <p:ext uri="{BB962C8B-B14F-4D97-AF65-F5344CB8AC3E}">
        <p14:creationId xmlns:p14="http://schemas.microsoft.com/office/powerpoint/2010/main" val="2133645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a:p>
        </p:txBody>
      </p:sp>
    </p:spTree>
    <p:extLst>
      <p:ext uri="{BB962C8B-B14F-4D97-AF65-F5344CB8AC3E}">
        <p14:creationId xmlns:p14="http://schemas.microsoft.com/office/powerpoint/2010/main" val="336209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990600"/>
            <a:ext cx="54165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990600"/>
            <a:ext cx="3236913" cy="5334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a:p>
        </p:txBody>
      </p:sp>
    </p:spTree>
    <p:extLst>
      <p:ext uri="{BB962C8B-B14F-4D97-AF65-F5344CB8AC3E}">
        <p14:creationId xmlns:p14="http://schemas.microsoft.com/office/powerpoint/2010/main" val="4205251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152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029200"/>
            <a:ext cx="8763000" cy="12954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a:p>
        </p:txBody>
      </p:sp>
    </p:spTree>
    <p:extLst>
      <p:ext uri="{BB962C8B-B14F-4D97-AF65-F5344CB8AC3E}">
        <p14:creationId xmlns:p14="http://schemas.microsoft.com/office/powerpoint/2010/main" val="230363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19" Type="http://schemas.openxmlformats.org/officeDocument/2006/relationships/image" Target="../media/image10.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1.png"/><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fontAlgn="base" hangingPunct="0">
              <a:spcBef>
                <a:spcPct val="0"/>
              </a:spcBef>
              <a:spcAft>
                <a:spcPct val="0"/>
              </a:spcAft>
            </a:pPr>
            <a:endParaRPr lang="en-US" sz="3200">
              <a:solidFill>
                <a:srgbClr val="224568"/>
              </a:solidFill>
              <a:cs typeface="Arial" charset="0"/>
            </a:endParaRPr>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smtClean="0">
              <a:solidFill>
                <a:srgbClr val="000000"/>
              </a:solidFill>
              <a:cs typeface="Arial" charset="0"/>
            </a:endParaRPr>
          </a:p>
        </p:txBody>
      </p:sp>
      <p:sp>
        <p:nvSpPr>
          <p:cNvPr id="1029" name="Oval 11"/>
          <p:cNvSpPr>
            <a:spLocks noChangeArrowheads="1"/>
          </p:cNvSpPr>
          <p:nvPr/>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fontAlgn="base">
              <a:spcBef>
                <a:spcPct val="0"/>
              </a:spcBef>
              <a:spcAft>
                <a:spcPct val="0"/>
              </a:spcAft>
            </a:pPr>
            <a:endParaRPr lang="en-US">
              <a:solidFill>
                <a:srgbClr val="000000"/>
              </a:solidFill>
              <a:cs typeface="Arial" charset="0"/>
            </a:endParaRPr>
          </a:p>
        </p:txBody>
      </p:sp>
      <p:pic>
        <p:nvPicPr>
          <p:cNvPr id="1030" name="Picture 12" descr="pink shirt girl"/>
          <p:cNvPicPr>
            <a:picLocks noChangeAspect="1" noChangeArrowheads="1"/>
          </p:cNvPicPr>
          <p:nvPr/>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p:nvPicPr>
        <p:blipFill>
          <a:blip r:embed="rId15" cstate="print"/>
          <a:srcRect/>
          <a:stretch>
            <a:fillRect/>
          </a:stretch>
        </p:blipFill>
        <p:spPr bwMode="auto">
          <a:xfrm>
            <a:off x="6705600" y="304800"/>
            <a:ext cx="895350" cy="881063"/>
          </a:xfrm>
          <a:prstGeom prst="rect">
            <a:avLst/>
          </a:prstGeom>
          <a:noFill/>
          <a:ln w="9525">
            <a:noFill/>
            <a:miter lim="800000"/>
            <a:headEnd/>
            <a:tailEnd/>
          </a:ln>
        </p:spPr>
      </p:pic>
      <p:pic>
        <p:nvPicPr>
          <p:cNvPr id="1032" name="Picture 16" descr="girl_with_ball"/>
          <p:cNvPicPr>
            <a:picLocks noChangeAspect="1" noChangeArrowheads="1"/>
          </p:cNvPicPr>
          <p:nvPr/>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p:nvPicPr>
        <p:blipFill>
          <a:blip r:embed="rId18" cstate="print"/>
          <a:srcRect/>
          <a:stretch>
            <a:fillRect/>
          </a:stretch>
        </p:blipFill>
        <p:spPr bwMode="auto">
          <a:xfrm>
            <a:off x="7315200" y="609600"/>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p:nvPicPr>
        <p:blipFill>
          <a:blip r:embed="rId19" cstate="print"/>
          <a:srcRect/>
          <a:stretch>
            <a:fillRect/>
          </a:stretch>
        </p:blipFill>
        <p:spPr bwMode="auto">
          <a:xfrm>
            <a:off x="304800" y="228600"/>
            <a:ext cx="1905000" cy="1700213"/>
          </a:xfrm>
          <a:prstGeom prst="rect">
            <a:avLst/>
          </a:prstGeom>
          <a:noFill/>
          <a:ln w="9525">
            <a:noFill/>
            <a:miter lim="800000"/>
            <a:headEnd/>
            <a:tailEnd/>
          </a:ln>
        </p:spPr>
      </p:pic>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000099"/>
                </a:solidFill>
                <a:latin typeface="Arial" charset="0"/>
                <a:cs typeface="+mn-cs"/>
              </a:defRPr>
            </a:lvl1pPr>
          </a:lstStyle>
          <a:p>
            <a:pPr fontAlgn="base">
              <a:spcBef>
                <a:spcPct val="0"/>
              </a:spcBef>
              <a:spcAft>
                <a:spcPct val="0"/>
              </a:spcAft>
              <a:defRPr/>
            </a:pPr>
            <a:fld id="{CA8C7F45-80E9-415E-B8B4-B65C50FF00D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99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Calisto MT" pitchFamily="18" charset="0"/>
        </a:defRPr>
      </a:lvl2pPr>
      <a:lvl3pPr algn="r" rtl="0" eaLnBrk="0" fontAlgn="base" hangingPunct="0">
        <a:spcBef>
          <a:spcPct val="0"/>
        </a:spcBef>
        <a:spcAft>
          <a:spcPct val="0"/>
        </a:spcAft>
        <a:defRPr sz="3600" b="1">
          <a:solidFill>
            <a:srgbClr val="224568"/>
          </a:solidFill>
          <a:latin typeface="Calisto MT" pitchFamily="18" charset="0"/>
        </a:defRPr>
      </a:lvl3pPr>
      <a:lvl4pPr algn="r" rtl="0" eaLnBrk="0" fontAlgn="base" hangingPunct="0">
        <a:spcBef>
          <a:spcPct val="0"/>
        </a:spcBef>
        <a:spcAft>
          <a:spcPct val="0"/>
        </a:spcAft>
        <a:defRPr sz="3600" b="1">
          <a:solidFill>
            <a:srgbClr val="224568"/>
          </a:solidFill>
          <a:latin typeface="Calisto MT" pitchFamily="18" charset="0"/>
        </a:defRPr>
      </a:lvl4pPr>
      <a:lvl5pPr algn="r" rtl="0" eaLnBrk="0" fontAlgn="base" hangingPunct="0">
        <a:spcBef>
          <a:spcPct val="0"/>
        </a:spcBef>
        <a:spcAft>
          <a:spcPct val="0"/>
        </a:spcAft>
        <a:defRPr sz="3600" b="1">
          <a:solidFill>
            <a:srgbClr val="224568"/>
          </a:solidFill>
          <a:latin typeface="Calisto MT" pitchFamily="18"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smtClean="0">
              <a:solidFill>
                <a:srgbClr val="000000"/>
              </a:solidFill>
              <a:cs typeface="Arial" charset="0"/>
            </a:endParaRPr>
          </a:p>
        </p:txBody>
      </p:sp>
      <p:sp>
        <p:nvSpPr>
          <p:cNvPr id="5125"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fontAlgn="base" hangingPunct="0">
              <a:spcBef>
                <a:spcPct val="0"/>
              </a:spcBef>
              <a:spcAft>
                <a:spcPct val="0"/>
              </a:spcAft>
            </a:pPr>
            <a:endParaRPr lang="en-US" sz="3200">
              <a:solidFill>
                <a:srgbClr val="224568"/>
              </a:solidFill>
              <a:cs typeface="Arial" charset="0"/>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fontAlgn="base">
              <a:spcBef>
                <a:spcPct val="0"/>
              </a:spcBef>
              <a:spcAft>
                <a:spcPct val="0"/>
              </a:spcAft>
              <a:defRPr/>
            </a:pPr>
            <a:fld id="{440B6690-C2B1-48B1-A1FA-1EDCB43BED59}" type="slidenum">
              <a:rPr lang="en-US"/>
              <a:pPr fontAlgn="base">
                <a:spcBef>
                  <a:spcPct val="0"/>
                </a:spcBef>
                <a:spcAft>
                  <a:spcPct val="0"/>
                </a:spcAft>
                <a:defRPr/>
              </a:pPr>
              <a:t>‹#›</a:t>
            </a:fld>
            <a:endParaRPr lang="en-US" dirty="0"/>
          </a:p>
        </p:txBody>
      </p:sp>
      <p:pic>
        <p:nvPicPr>
          <p:cNvPr id="5127" name="Picture 14" descr="blond_happy_baby"/>
          <p:cNvPicPr>
            <a:picLocks noChangeAspect="1" noChangeArrowheads="1"/>
          </p:cNvPicPr>
          <p:nvPr/>
        </p:nvPicPr>
        <p:blipFill>
          <a:blip r:embed="rId12" cstate="print"/>
          <a:srcRect/>
          <a:stretch>
            <a:fillRect/>
          </a:stretch>
        </p:blipFill>
        <p:spPr bwMode="auto">
          <a:xfrm>
            <a:off x="7241693" y="1051974"/>
            <a:ext cx="1294369" cy="1273716"/>
          </a:xfrm>
          <a:prstGeom prst="rect">
            <a:avLst/>
          </a:prstGeom>
          <a:noFill/>
          <a:ln w="9525">
            <a:noFill/>
            <a:miter lim="800000"/>
            <a:headEnd/>
            <a:tailEnd/>
          </a:ln>
        </p:spPr>
      </p:pic>
    </p:spTree>
    <p:extLst>
      <p:ext uri="{BB962C8B-B14F-4D97-AF65-F5344CB8AC3E}">
        <p14:creationId xmlns:p14="http://schemas.microsoft.com/office/powerpoint/2010/main" val="821968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43046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9906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28600" y="6400800"/>
            <a:ext cx="16002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fontAlgn="base">
              <a:spcBef>
                <a:spcPct val="0"/>
              </a:spcBef>
              <a:spcAft>
                <a:spcPct val="0"/>
              </a:spcAft>
              <a:defRPr/>
            </a:pPr>
            <a:fld id="{93F68DD1-A5D0-7B41-8331-CDD6C0C8CC23}" type="slidenum">
              <a:rPr lang="en-US" smtClean="0">
                <a:latin typeface="Arial" charset="0"/>
                <a:ea typeface="ＭＳ Ｐゴシック" charset="0"/>
              </a:rPr>
              <a:pPr fontAlgn="base">
                <a:spcBef>
                  <a:spcPct val="0"/>
                </a:spcBef>
                <a:spcAft>
                  <a:spcPct val="0"/>
                </a:spcAft>
                <a:defRPr/>
              </a:pPr>
              <a:t>‹#›</a:t>
            </a:fld>
            <a:endParaRPr lang="en-US">
              <a:latin typeface="Arial" charset="0"/>
              <a:ea typeface="ＭＳ Ｐゴシック" charset="0"/>
            </a:endParaRPr>
          </a:p>
        </p:txBody>
      </p:sp>
      <p:pic>
        <p:nvPicPr>
          <p:cNvPr id="1029" name="Picture 4" descr="ectacenterlogo-2013-wordmark-notext.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781800" y="6400800"/>
            <a:ext cx="228600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7143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3.gif"/><Relationship Id="rId4" Type="http://schemas.openxmlformats.org/officeDocument/2006/relationships/image" Target="../media/image52.jp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382000" cy="390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533400"/>
            <a:ext cx="8153400" cy="1200329"/>
          </a:xfrm>
          <a:prstGeom prst="rect">
            <a:avLst/>
          </a:prstGeom>
          <a:noFill/>
        </p:spPr>
        <p:txBody>
          <a:bodyPr wrap="square" rtlCol="0">
            <a:spAutoFit/>
          </a:bodyPr>
          <a:lstStyle/>
          <a:p>
            <a:pPr algn="ctr"/>
            <a:r>
              <a:rPr lang="en-US" sz="7200" dirty="0" smtClean="0">
                <a:solidFill>
                  <a:srgbClr val="154578"/>
                </a:solidFill>
                <a:effectLst>
                  <a:outerShdw blurRad="38100" dist="38100" dir="2700000" algn="tl">
                    <a:srgbClr val="000000">
                      <a:alpha val="43137"/>
                    </a:srgbClr>
                  </a:outerShdw>
                </a:effectLst>
              </a:rPr>
              <a:t>Welcome!!</a:t>
            </a:r>
            <a:endParaRPr lang="en-US" sz="7200" dirty="0">
              <a:solidFill>
                <a:srgbClr val="15457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109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Downloading the App</a:t>
            </a:r>
            <a:endParaRPr lang="en-US" dirty="0"/>
          </a:p>
        </p:txBody>
      </p:sp>
      <p:sp>
        <p:nvSpPr>
          <p:cNvPr id="2" name="Content Placeholder 1"/>
          <p:cNvSpPr>
            <a:spLocks noGrp="1"/>
          </p:cNvSpPr>
          <p:nvPr>
            <p:ph idx="1"/>
          </p:nvPr>
        </p:nvSpPr>
        <p:spPr/>
        <p:txBody>
          <a:bodyPr/>
          <a:lstStyle/>
          <a:p>
            <a:r>
              <a:rPr lang="en-US" dirty="0"/>
              <a:t>For iOS and Android devices: visit the App Store or </a:t>
            </a:r>
            <a:r>
              <a:rPr lang="en-US" dirty="0" err="1"/>
              <a:t>GooglePlay</a:t>
            </a:r>
            <a:r>
              <a:rPr lang="en-US" dirty="0"/>
              <a:t> Store on your device and search for “Improving Outcomes.” </a:t>
            </a:r>
          </a:p>
          <a:p>
            <a:r>
              <a:rPr lang="en-US" dirty="0"/>
              <a:t>For All Other Phone Types (including BlackBerry and all other web browser-enabled phones): point your mobile browser to </a:t>
            </a:r>
            <a:r>
              <a:rPr lang="en-US" dirty="0" smtClean="0"/>
              <a:t>app.core-apps.com/ecidea14</a:t>
            </a:r>
          </a:p>
          <a:p>
            <a:r>
              <a:rPr lang="en-US" dirty="0" smtClean="0"/>
              <a:t>Get help at the registration desk.</a:t>
            </a:r>
            <a:endParaRPr lang="en-US" dirty="0"/>
          </a:p>
        </p:txBody>
      </p:sp>
    </p:spTree>
    <p:extLst>
      <p:ext uri="{BB962C8B-B14F-4D97-AF65-F5344CB8AC3E}">
        <p14:creationId xmlns:p14="http://schemas.microsoft.com/office/powerpoint/2010/main" val="467513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sz="3200" dirty="0" smtClean="0"/>
              <a:t>For each session – in the app</a:t>
            </a:r>
          </a:p>
          <a:p>
            <a:r>
              <a:rPr lang="en-US" sz="3200" dirty="0" smtClean="0"/>
              <a:t>For the overall conference – will come to you in an email.</a:t>
            </a:r>
          </a:p>
          <a:p>
            <a:endParaRPr lang="en-US" dirty="0"/>
          </a:p>
          <a:p>
            <a:pPr marL="0" indent="0" algn="ctr">
              <a:buNone/>
            </a:pPr>
            <a:r>
              <a:rPr lang="en-US" sz="3600" b="1" dirty="0" smtClean="0"/>
              <a:t>The input is invaluable to us and to OSEP.  Please complete your evaluations.</a:t>
            </a:r>
            <a:endParaRPr lang="en-US" sz="3600" b="1" dirty="0"/>
          </a:p>
        </p:txBody>
      </p:sp>
    </p:spTree>
    <p:extLst>
      <p:ext uri="{BB962C8B-B14F-4D97-AF65-F5344CB8AC3E}">
        <p14:creationId xmlns:p14="http://schemas.microsoft.com/office/powerpoint/2010/main" val="319577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sp>
        <p:nvSpPr>
          <p:cNvPr id="4" name="Right Arrow 3"/>
          <p:cNvSpPr/>
          <p:nvPr/>
        </p:nvSpPr>
        <p:spPr>
          <a:xfrm>
            <a:off x="2514600" y="43434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9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828799"/>
          </a:xfrm>
        </p:spPr>
        <p:txBody>
          <a:bodyPr/>
          <a:lstStyle/>
          <a:p>
            <a:r>
              <a:rPr lang="en-US" dirty="0" smtClean="0"/>
              <a:t>It is all that matters.</a:t>
            </a:r>
          </a:p>
          <a:p>
            <a:r>
              <a:rPr lang="en-US" dirty="0" smtClean="0"/>
              <a:t>Everything else is in the service of helping children and their families achieve good outcomes.</a:t>
            </a:r>
            <a:endParaRPr lang="en-US" dirty="0"/>
          </a:p>
        </p:txBody>
      </p:sp>
      <p:sp>
        <p:nvSpPr>
          <p:cNvPr id="3" name="Title 2"/>
          <p:cNvSpPr>
            <a:spLocks noGrp="1"/>
          </p:cNvSpPr>
          <p:nvPr>
            <p:ph type="title"/>
          </p:nvPr>
        </p:nvSpPr>
        <p:spPr/>
        <p:txBody>
          <a:bodyPr>
            <a:normAutofit fontScale="90000"/>
          </a:bodyPr>
          <a:lstStyle/>
          <a:p>
            <a:r>
              <a:rPr lang="en-US" sz="7200" dirty="0" smtClean="0"/>
              <a:t>G</a:t>
            </a:r>
            <a:r>
              <a:rPr lang="en-US" sz="4800" dirty="0" smtClean="0"/>
              <a:t>ood </a:t>
            </a:r>
            <a:r>
              <a:rPr lang="en-US" sz="8000" dirty="0" smtClean="0"/>
              <a:t>O</a:t>
            </a:r>
            <a:r>
              <a:rPr lang="en-US" sz="4800" dirty="0" smtClean="0"/>
              <a:t>utcomes</a:t>
            </a:r>
            <a:endParaRPr lang="en-US" sz="48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22587">
            <a:off x="611904" y="3614817"/>
            <a:ext cx="3387365" cy="2084532"/>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334000" y="3581400"/>
            <a:ext cx="2895600" cy="1815882"/>
          </a:xfrm>
          <a:prstGeom prst="rect">
            <a:avLst/>
          </a:prstGeom>
          <a:noFill/>
          <a:ln>
            <a:solidFill>
              <a:srgbClr val="00B050"/>
            </a:solidFill>
          </a:ln>
        </p:spPr>
        <p:txBody>
          <a:bodyPr wrap="square" rtlCol="0">
            <a:spAutoFit/>
          </a:bodyPr>
          <a:lstStyle/>
          <a:p>
            <a:pPr algn="ctr"/>
            <a:r>
              <a:rPr lang="en-US" sz="2800" dirty="0" smtClean="0">
                <a:solidFill>
                  <a:srgbClr val="154578"/>
                </a:solidFill>
              </a:rPr>
              <a:t>Outcomes are </a:t>
            </a:r>
            <a:r>
              <a:rPr lang="en-US" sz="2800" dirty="0" smtClean="0">
                <a:solidFill>
                  <a:srgbClr val="C00000"/>
                </a:solidFill>
              </a:rPr>
              <a:t>especially</a:t>
            </a:r>
            <a:r>
              <a:rPr lang="en-US" sz="2800" dirty="0" smtClean="0">
                <a:solidFill>
                  <a:srgbClr val="154578"/>
                </a:solidFill>
              </a:rPr>
              <a:t> important in early childhood</a:t>
            </a:r>
            <a:r>
              <a:rPr lang="en-US" dirty="0" smtClean="0">
                <a:solidFill>
                  <a:srgbClr val="154578"/>
                </a:solidFill>
              </a:rPr>
              <a:t>.</a:t>
            </a:r>
            <a:endParaRPr lang="en-US" dirty="0">
              <a:solidFill>
                <a:srgbClr val="154578"/>
              </a:solidFill>
            </a:endParaRPr>
          </a:p>
        </p:txBody>
      </p:sp>
    </p:spTree>
    <p:extLst>
      <p:ext uri="{BB962C8B-B14F-4D97-AF65-F5344CB8AC3E}">
        <p14:creationId xmlns:p14="http://schemas.microsoft.com/office/powerpoint/2010/main" val="198384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457200" y="6356350"/>
            <a:ext cx="2590800" cy="365125"/>
          </a:xfrm>
          <a:prstGeom prst="rect">
            <a:avLst/>
          </a:prstGeom>
        </p:spPr>
        <p:txBody>
          <a:bodyPr/>
          <a:lstStyle/>
          <a:p>
            <a:pPr fontAlgn="base">
              <a:spcBef>
                <a:spcPct val="0"/>
              </a:spcBef>
              <a:spcAft>
                <a:spcPct val="0"/>
              </a:spcAft>
              <a:defRPr/>
            </a:pPr>
            <a:r>
              <a:rPr lang="en-US" sz="1200" dirty="0" smtClean="0">
                <a:solidFill>
                  <a:srgbClr val="224568"/>
                </a:solidFill>
                <a:cs typeface="Arial" charset="0"/>
              </a:rPr>
              <a:t>Early Childhood Outcomes Center</a:t>
            </a:r>
            <a:endParaRPr lang="en-US" sz="1200" dirty="0">
              <a:solidFill>
                <a:srgbClr val="224568"/>
              </a:solidFill>
              <a:cs typeface="Arial" charset="0"/>
            </a:endParaRPr>
          </a:p>
        </p:txBody>
      </p:sp>
      <p:sp>
        <p:nvSpPr>
          <p:cNvPr id="4" name="Slide Number Placeholder 3"/>
          <p:cNvSpPr>
            <a:spLocks noGrp="1"/>
          </p:cNvSpPr>
          <p:nvPr>
            <p:ph type="sldNum" sz="quarter" idx="11"/>
          </p:nvPr>
        </p:nvSpPr>
        <p:spPr/>
        <p:txBody>
          <a:bodyPr/>
          <a:lstStyle/>
          <a:p>
            <a:pPr>
              <a:defRPr/>
            </a:pPr>
            <a:fld id="{1F10592D-65E3-48E7-BC5A-718EAF54148C}" type="slidenum">
              <a:rPr lang="en-US" smtClean="0"/>
              <a:pPr>
                <a:defRPr/>
              </a:pPr>
              <a:t>14</a:t>
            </a:fld>
            <a:endParaRPr lang="en-US" dirty="0"/>
          </a:p>
        </p:txBody>
      </p:sp>
      <p:pic>
        <p:nvPicPr>
          <p:cNvPr id="2" name="Picture 1"/>
          <p:cNvPicPr>
            <a:picLocks noChangeAspect="1" noChangeArrowheads="1"/>
          </p:cNvPicPr>
          <p:nvPr>
            <p:extLst>
              <p:ext uri="{D42A27DB-BD31-4B8C-83A1-F6EECF244321}">
                <p14:modId xmlns:p14="http://schemas.microsoft.com/office/powerpoint/2010/main" val="4172102783"/>
              </p:ext>
            </p:extLst>
          </p:nvPr>
        </p:nvPicPr>
        <p:blipFill>
          <a:blip r:embed="rId3">
            <a:extLst>
              <a:ext uri="{28A0092B-C50C-407E-A947-70E740481C1C}">
                <a14:useLocalDpi xmlns:a14="http://schemas.microsoft.com/office/drawing/2010/main" val="0"/>
              </a:ext>
            </a:extLst>
          </a:blip>
          <a:srcRect/>
          <a:stretch>
            <a:fillRect/>
          </a:stretch>
        </p:blipFill>
        <p:spPr bwMode="auto">
          <a:xfrm>
            <a:off x="-228600" y="-36513"/>
            <a:ext cx="9578976" cy="710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1600" y="742950"/>
            <a:ext cx="6457950" cy="1077218"/>
          </a:xfrm>
          <a:prstGeom prst="rect">
            <a:avLst/>
          </a:prstGeom>
          <a:noFill/>
        </p:spPr>
        <p:txBody>
          <a:bodyPr wrap="square" rtlCol="0">
            <a:spAutoFit/>
          </a:bodyPr>
          <a:lstStyle/>
          <a:p>
            <a:pPr fontAlgn="base">
              <a:spcBef>
                <a:spcPct val="0"/>
              </a:spcBef>
              <a:spcAft>
                <a:spcPct val="0"/>
              </a:spcAft>
            </a:pPr>
            <a:r>
              <a:rPr lang="en-US" sz="3200" dirty="0" smtClean="0">
                <a:solidFill>
                  <a:srgbClr val="224568"/>
                </a:solidFill>
                <a:cs typeface="Arial" charset="0"/>
              </a:rPr>
              <a:t>The Importance of Developmental Trajectories</a:t>
            </a:r>
            <a:endParaRPr lang="en-US" sz="3200" dirty="0">
              <a:solidFill>
                <a:srgbClr val="224568"/>
              </a:solidFill>
              <a:cs typeface="Arial" charset="0"/>
            </a:endParaRPr>
          </a:p>
        </p:txBody>
      </p:sp>
      <p:pic>
        <p:nvPicPr>
          <p:cNvPr id="6" name="Picture 5"/>
          <p:cNvPicPr>
            <a:picLocks noChangeAspect="1" noChangeArrowheads="1"/>
          </p:cNvPicPr>
          <p:nvPr>
            <p:extLst>
              <p:ext uri="{D42A27DB-BD31-4B8C-83A1-F6EECF244321}">
                <p14:modId xmlns:p14="http://schemas.microsoft.com/office/powerpoint/2010/main" val="488941185"/>
              </p:ext>
            </p:extLst>
          </p:nvPr>
        </p:nvPicPr>
        <p:blipFill>
          <a:blip r:embed="rId4">
            <a:extLst>
              <a:ext uri="{28A0092B-C50C-407E-A947-70E740481C1C}">
                <a14:useLocalDpi xmlns:a14="http://schemas.microsoft.com/office/drawing/2010/main" val="0"/>
              </a:ext>
            </a:extLst>
          </a:blip>
          <a:srcRect/>
          <a:stretch>
            <a:fillRect/>
          </a:stretch>
        </p:blipFill>
        <p:spPr bwMode="auto">
          <a:xfrm>
            <a:off x="304800" y="330200"/>
            <a:ext cx="8451850" cy="6527800"/>
          </a:xfrm>
          <a:prstGeom prst="rect">
            <a:avLst/>
          </a:prstGeom>
          <a:noFill/>
          <a:ln>
            <a:noFill/>
          </a:ln>
          <a:effectLst/>
          <a:extLst/>
        </p:spPr>
      </p:pic>
      <p:sp>
        <p:nvSpPr>
          <p:cNvPr id="12" name="TextBox 11"/>
          <p:cNvSpPr txBox="1"/>
          <p:nvPr/>
        </p:nvSpPr>
        <p:spPr>
          <a:xfrm>
            <a:off x="3352800" y="6248400"/>
            <a:ext cx="2571750" cy="369332"/>
          </a:xfrm>
          <a:prstGeom prst="rect">
            <a:avLst/>
          </a:prstGeom>
          <a:noFill/>
        </p:spPr>
        <p:txBody>
          <a:bodyPr wrap="square" rtlCol="0">
            <a:spAutoFit/>
          </a:bodyPr>
          <a:lstStyle/>
          <a:p>
            <a:pPr fontAlgn="base">
              <a:spcBef>
                <a:spcPct val="0"/>
              </a:spcBef>
              <a:spcAft>
                <a:spcPct val="0"/>
              </a:spcAft>
            </a:pPr>
            <a:r>
              <a:rPr lang="en-US" dirty="0" smtClean="0">
                <a:solidFill>
                  <a:srgbClr val="224568"/>
                </a:solidFill>
                <a:cs typeface="Arial" charset="0"/>
              </a:rPr>
              <a:t>Age in Months</a:t>
            </a:r>
            <a:endParaRPr lang="en-US" dirty="0">
              <a:solidFill>
                <a:srgbClr val="224568"/>
              </a:solidFill>
              <a:cs typeface="Arial" charset="0"/>
            </a:endParaRPr>
          </a:p>
        </p:txBody>
      </p:sp>
      <p:cxnSp>
        <p:nvCxnSpPr>
          <p:cNvPr id="17" name="Straight Connector 16"/>
          <p:cNvCxnSpPr/>
          <p:nvPr/>
        </p:nvCxnSpPr>
        <p:spPr bwMode="auto">
          <a:xfrm flipV="1">
            <a:off x="3943350" y="4171950"/>
            <a:ext cx="1028700" cy="857250"/>
          </a:xfrm>
          <a:prstGeom prst="line">
            <a:avLst/>
          </a:prstGeom>
          <a:solidFill>
            <a:schemeClr val="accent1"/>
          </a:solidFill>
          <a:ln w="31750" cap="flat" cmpd="sng" algn="ctr">
            <a:solidFill>
              <a:srgbClr val="BF2B1B"/>
            </a:solidFill>
            <a:prstDash val="solid"/>
            <a:round/>
            <a:headEnd type="none" w="med" len="med"/>
            <a:tailEnd type="none" w="med" len="med"/>
          </a:ln>
          <a:effectLst/>
        </p:spPr>
      </p:cxnSp>
      <p:cxnSp>
        <p:nvCxnSpPr>
          <p:cNvPr id="19" name="Straight Connector 18"/>
          <p:cNvCxnSpPr/>
          <p:nvPr/>
        </p:nvCxnSpPr>
        <p:spPr bwMode="auto">
          <a:xfrm flipV="1">
            <a:off x="4953000" y="3429000"/>
            <a:ext cx="838200" cy="762000"/>
          </a:xfrm>
          <a:prstGeom prst="line">
            <a:avLst/>
          </a:prstGeom>
          <a:solidFill>
            <a:schemeClr val="accent1"/>
          </a:solidFill>
          <a:ln w="31750" cap="flat" cmpd="sng" algn="ctr">
            <a:solidFill>
              <a:srgbClr val="BF2B1B"/>
            </a:solidFill>
            <a:prstDash val="solid"/>
            <a:round/>
            <a:headEnd type="none" w="med" len="med"/>
            <a:tailEnd type="none" w="med" len="med"/>
          </a:ln>
          <a:effectLst/>
        </p:spPr>
      </p:cxnSp>
      <p:sp>
        <p:nvSpPr>
          <p:cNvPr id="27" name="Oval 26"/>
          <p:cNvSpPr/>
          <p:nvPr/>
        </p:nvSpPr>
        <p:spPr bwMode="auto">
          <a:xfrm>
            <a:off x="3829050" y="487680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mtClean="0">
              <a:solidFill>
                <a:srgbClr val="000000"/>
              </a:solidFill>
              <a:cs typeface="Arial" charset="0"/>
            </a:endParaRPr>
          </a:p>
        </p:txBody>
      </p:sp>
      <p:sp>
        <p:nvSpPr>
          <p:cNvPr id="23" name="Oval 22"/>
          <p:cNvSpPr/>
          <p:nvPr/>
        </p:nvSpPr>
        <p:spPr bwMode="auto">
          <a:xfrm>
            <a:off x="5791200" y="320040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mtClean="0">
              <a:solidFill>
                <a:srgbClr val="000000"/>
              </a:solidFill>
              <a:cs typeface="Arial" charset="0"/>
            </a:endParaRPr>
          </a:p>
        </p:txBody>
      </p:sp>
      <p:sp>
        <p:nvSpPr>
          <p:cNvPr id="3" name="TextBox 2"/>
          <p:cNvSpPr txBox="1"/>
          <p:nvPr/>
        </p:nvSpPr>
        <p:spPr>
          <a:xfrm>
            <a:off x="381000" y="381000"/>
            <a:ext cx="8763000" cy="584775"/>
          </a:xfrm>
          <a:prstGeom prst="rect">
            <a:avLst/>
          </a:prstGeom>
          <a:noFill/>
        </p:spPr>
        <p:txBody>
          <a:bodyPr wrap="square" rtlCol="0">
            <a:spAutoFit/>
          </a:bodyPr>
          <a:lstStyle/>
          <a:p>
            <a:r>
              <a:rPr lang="en-US" sz="3200" dirty="0" smtClean="0">
                <a:solidFill>
                  <a:srgbClr val="154578"/>
                </a:solidFill>
              </a:rPr>
              <a:t>Why we intervene when children are young</a:t>
            </a:r>
            <a:endParaRPr lang="en-US" sz="3200" dirty="0">
              <a:solidFill>
                <a:srgbClr val="154578"/>
              </a:solidFill>
            </a:endParaRPr>
          </a:p>
        </p:txBody>
      </p:sp>
    </p:spTree>
    <p:extLst>
      <p:ext uri="{BB962C8B-B14F-4D97-AF65-F5344CB8AC3E}">
        <p14:creationId xmlns:p14="http://schemas.microsoft.com/office/powerpoint/2010/main" val="360899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7391400" cy="1143000"/>
          </a:xfrm>
        </p:spPr>
        <p:txBody>
          <a:bodyPr/>
          <a:lstStyle/>
          <a:p>
            <a:r>
              <a:rPr lang="en-US" dirty="0" smtClean="0"/>
              <a:t>Some important distinctions</a:t>
            </a:r>
            <a:endParaRPr lang="en-US" dirty="0"/>
          </a:p>
        </p:txBody>
      </p:sp>
      <p:sp>
        <p:nvSpPr>
          <p:cNvPr id="3" name="Content Placeholder 2"/>
          <p:cNvSpPr>
            <a:spLocks noGrp="1"/>
          </p:cNvSpPr>
          <p:nvPr>
            <p:ph idx="1"/>
          </p:nvPr>
        </p:nvSpPr>
        <p:spPr>
          <a:xfrm>
            <a:off x="381000" y="3017837"/>
            <a:ext cx="8229600" cy="3840163"/>
          </a:xfrm>
        </p:spPr>
        <p:txBody>
          <a:bodyPr/>
          <a:lstStyle/>
          <a:p>
            <a:pPr algn="ctr">
              <a:buNone/>
            </a:pPr>
            <a:r>
              <a:rPr lang="en-US" sz="2800" dirty="0" smtClean="0"/>
              <a:t>EI and ECSE programs can work (potential)</a:t>
            </a:r>
          </a:p>
          <a:p>
            <a:pPr algn="ctr">
              <a:buNone/>
            </a:pPr>
            <a:r>
              <a:rPr lang="en-US" sz="2800" dirty="0" smtClean="0"/>
              <a:t>≠ </a:t>
            </a:r>
          </a:p>
          <a:p>
            <a:pPr algn="ctr">
              <a:buNone/>
            </a:pPr>
            <a:r>
              <a:rPr lang="en-US" sz="2800" dirty="0" smtClean="0"/>
              <a:t>EI and ECSE programs in my state/district do work</a:t>
            </a:r>
          </a:p>
          <a:p>
            <a:pPr algn="ctr">
              <a:buNone/>
            </a:pPr>
            <a:r>
              <a:rPr lang="en-US" sz="2800" dirty="0" smtClean="0"/>
              <a:t>≠</a:t>
            </a:r>
          </a:p>
          <a:p>
            <a:pPr algn="ctr">
              <a:buNone/>
            </a:pPr>
            <a:r>
              <a:rPr lang="en-US" sz="2800" dirty="0" smtClean="0"/>
              <a:t>EI and ECSE programs in my state/district are working as effectively as they can</a:t>
            </a:r>
            <a:endParaRPr lang="en-US" sz="28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3944">
            <a:off x="6498082" y="1254287"/>
            <a:ext cx="2318735" cy="1537423"/>
          </a:xfrm>
          <a:prstGeom prst="rect">
            <a:avLst/>
          </a:prstGeom>
          <a:noFill/>
          <a:ln w="508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774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16</a:t>
            </a:fld>
            <a:endParaRPr lang="en-US" dirty="0">
              <a:solidFill>
                <a:prstClr val="black"/>
              </a:solidFill>
            </a:endParaRPr>
          </a:p>
        </p:txBody>
      </p:sp>
      <p:sp>
        <p:nvSpPr>
          <p:cNvPr id="6" name="Right Arrow 5"/>
          <p:cNvSpPr/>
          <p:nvPr/>
        </p:nvSpPr>
        <p:spPr>
          <a:xfrm>
            <a:off x="2286000" y="35814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190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4400" dirty="0" smtClean="0"/>
          </a:p>
          <a:p>
            <a:pPr marL="0" indent="0" algn="ctr">
              <a:buNone/>
            </a:pPr>
            <a:r>
              <a:rPr lang="en-US" sz="5400" b="1" dirty="0" smtClean="0"/>
              <a:t>F</a:t>
            </a:r>
            <a:r>
              <a:rPr lang="en-US" sz="4400" dirty="0" smtClean="0"/>
              <a:t>aithfully </a:t>
            </a:r>
            <a:r>
              <a:rPr lang="en-US" sz="5400" b="1" dirty="0" smtClean="0"/>
              <a:t>I</a:t>
            </a:r>
            <a:r>
              <a:rPr lang="en-US" sz="4400" dirty="0" smtClean="0"/>
              <a:t>mplemented </a:t>
            </a:r>
            <a:r>
              <a:rPr lang="en-US" sz="5400" b="1" dirty="0" smtClean="0"/>
              <a:t>R</a:t>
            </a:r>
            <a:r>
              <a:rPr lang="en-US" sz="4400" dirty="0" smtClean="0"/>
              <a:t>ecommended </a:t>
            </a:r>
            <a:r>
              <a:rPr lang="en-US" sz="5400" b="1" dirty="0" smtClean="0"/>
              <a:t>P</a:t>
            </a:r>
            <a:r>
              <a:rPr lang="en-US" sz="4400" dirty="0" smtClean="0"/>
              <a:t>ractices</a:t>
            </a:r>
            <a:endParaRPr lang="en-US" sz="4400" dirty="0"/>
          </a:p>
        </p:txBody>
      </p:sp>
      <p:sp>
        <p:nvSpPr>
          <p:cNvPr id="3" name="Title 2"/>
          <p:cNvSpPr>
            <a:spLocks noGrp="1"/>
          </p:cNvSpPr>
          <p:nvPr>
            <p:ph type="title"/>
          </p:nvPr>
        </p:nvSpPr>
        <p:spPr/>
        <p:txBody>
          <a:bodyPr/>
          <a:lstStyle/>
          <a:p>
            <a:r>
              <a:rPr lang="en-US" dirty="0" smtClean="0"/>
              <a:t>What makes the difference?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5974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 Recommended Practices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158052">
            <a:off x="4373337" y="1717901"/>
            <a:ext cx="3704333" cy="403860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813440">
            <a:off x="772971" y="3390850"/>
            <a:ext cx="4114800" cy="2308324"/>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r>
              <a:rPr lang="en-US" dirty="0" smtClean="0"/>
              <a:t>…to </a:t>
            </a:r>
            <a:r>
              <a:rPr lang="en-US" dirty="0"/>
              <a:t>provide guidance to practitioners </a:t>
            </a:r>
          </a:p>
          <a:p>
            <a:r>
              <a:rPr lang="en-US" dirty="0"/>
              <a:t>and families about the most effective ways to improve the learning outcomes and promote </a:t>
            </a:r>
            <a:r>
              <a:rPr lang="en-US" dirty="0" smtClean="0"/>
              <a:t>the </a:t>
            </a:r>
            <a:r>
              <a:rPr lang="en-US" dirty="0"/>
              <a:t>development of young children, birth through five years of age, who have or are </a:t>
            </a:r>
            <a:r>
              <a:rPr lang="en-US" dirty="0" smtClean="0"/>
              <a:t>at-risk for </a:t>
            </a:r>
            <a:r>
              <a:rPr lang="en-US" dirty="0"/>
              <a:t>developmental delays or </a:t>
            </a:r>
            <a:r>
              <a:rPr lang="en-US" dirty="0" smtClean="0"/>
              <a:t>disabilities.</a:t>
            </a:r>
            <a:endParaRPr lang="en-US" dirty="0"/>
          </a:p>
          <a:p>
            <a:endParaRPr lang="en-US" dirty="0"/>
          </a:p>
        </p:txBody>
      </p:sp>
    </p:spTree>
    <p:extLst>
      <p:ext uri="{BB962C8B-B14F-4D97-AF65-F5344CB8AC3E}">
        <p14:creationId xmlns:p14="http://schemas.microsoft.com/office/powerpoint/2010/main" val="1980916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 IDEA14:  Learn more about practices…</a:t>
            </a:r>
            <a:endParaRPr lang="en-US" dirty="0"/>
          </a:p>
        </p:txBody>
      </p:sp>
      <p:sp>
        <p:nvSpPr>
          <p:cNvPr id="3" name="Content Placeholder 2"/>
          <p:cNvSpPr>
            <a:spLocks noGrp="1"/>
          </p:cNvSpPr>
          <p:nvPr>
            <p:ph idx="1"/>
          </p:nvPr>
        </p:nvSpPr>
        <p:spPr/>
        <p:txBody>
          <a:bodyPr/>
          <a:lstStyle/>
          <a:p>
            <a:r>
              <a:rPr lang="en-US" dirty="0" smtClean="0"/>
              <a:t>Measures of Engagement, Independence, and Social Relationships</a:t>
            </a:r>
          </a:p>
          <a:p>
            <a:r>
              <a:rPr lang="en-US" dirty="0" smtClean="0"/>
              <a:t>Leadership and DEC Recommended Practices</a:t>
            </a:r>
          </a:p>
          <a:p>
            <a:r>
              <a:rPr lang="en-US" dirty="0" smtClean="0"/>
              <a:t>Developing Collaborative Screening Systems</a:t>
            </a:r>
          </a:p>
          <a:p>
            <a:r>
              <a:rPr lang="en-US" dirty="0" smtClean="0"/>
              <a:t>Inclusion at the Earliest Ages</a:t>
            </a:r>
          </a:p>
          <a:p>
            <a:r>
              <a:rPr lang="en-US" dirty="0" smtClean="0"/>
              <a:t>Part C (619): Planning for Effective Implementation of effective practices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7091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990600" y="5715000"/>
            <a:ext cx="7013448" cy="838200"/>
          </a:xfrm>
        </p:spPr>
        <p:txBody>
          <a:bodyPr>
            <a:normAutofit/>
          </a:bodyPr>
          <a:lstStyle/>
          <a:p>
            <a:r>
              <a:rPr lang="en-US" sz="2000" dirty="0" smtClean="0"/>
              <a:t>Improving Data, Improving Outcomes</a:t>
            </a:r>
          </a:p>
          <a:p>
            <a:r>
              <a:rPr lang="en-US" sz="2000" dirty="0" smtClean="0"/>
              <a:t>September 2014</a:t>
            </a:r>
            <a:endParaRPr lang="en-US" sz="2000" dirty="0"/>
          </a:p>
        </p:txBody>
      </p:sp>
      <p:sp>
        <p:nvSpPr>
          <p:cNvPr id="30" name="Text Placeholder 29"/>
          <p:cNvSpPr>
            <a:spLocks noGrp="1"/>
          </p:cNvSpPr>
          <p:nvPr>
            <p:ph type="body" sz="quarter" idx="10"/>
          </p:nvPr>
        </p:nvSpPr>
        <p:spPr>
          <a:xfrm>
            <a:off x="990600" y="1981200"/>
            <a:ext cx="6705600" cy="2209800"/>
          </a:xfrm>
        </p:spPr>
        <p:txBody>
          <a:bodyPr/>
          <a:lstStyle/>
          <a:p>
            <a:r>
              <a:rPr lang="en-US" sz="4400" dirty="0"/>
              <a:t>WFSSVPDFIRPGO: </a:t>
            </a:r>
            <a:endParaRPr lang="en-US" sz="4400" dirty="0" smtClean="0"/>
          </a:p>
          <a:p>
            <a:r>
              <a:rPr lang="en-US" sz="4400" dirty="0" smtClean="0"/>
              <a:t>Are </a:t>
            </a:r>
            <a:r>
              <a:rPr lang="en-US" sz="4400" dirty="0"/>
              <a:t>We There Yet?</a:t>
            </a:r>
          </a:p>
          <a:p>
            <a:pPr lvl="1"/>
            <a:r>
              <a:rPr lang="en-US" sz="2800" dirty="0" smtClean="0"/>
              <a:t>Kathleen Hebbeler</a:t>
            </a:r>
            <a:r>
              <a:rPr lang="en-US" dirty="0" smtClean="0"/>
              <a:t>, </a:t>
            </a:r>
            <a:r>
              <a:rPr lang="en-US" sz="2000" dirty="0" smtClean="0"/>
              <a:t>DaSy, ECTA, IDC</a:t>
            </a:r>
          </a:p>
          <a:p>
            <a:pPr lvl="1"/>
            <a:r>
              <a:rPr lang="en-US" sz="2800" dirty="0" smtClean="0"/>
              <a:t>Christina Kasprzak, </a:t>
            </a:r>
            <a:r>
              <a:rPr lang="en-US" sz="2000" dirty="0" smtClean="0"/>
              <a:t>ECTA, DaSy</a:t>
            </a:r>
          </a:p>
          <a:p>
            <a:pPr lvl="1"/>
            <a:r>
              <a:rPr lang="en-US" sz="2800" dirty="0" smtClean="0"/>
              <a:t>Joy Markowitz</a:t>
            </a:r>
            <a:r>
              <a:rPr lang="en-US" sz="2000" dirty="0" smtClean="0"/>
              <a:t>, IDC, DaSy</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20</a:t>
            </a:fld>
            <a:endParaRPr lang="en-US" dirty="0">
              <a:solidFill>
                <a:prstClr val="black"/>
              </a:solidFill>
            </a:endParaRPr>
          </a:p>
        </p:txBody>
      </p:sp>
      <p:sp>
        <p:nvSpPr>
          <p:cNvPr id="6" name="Right Arrow 5"/>
          <p:cNvSpPr/>
          <p:nvPr/>
        </p:nvSpPr>
        <p:spPr>
          <a:xfrm>
            <a:off x="2209800" y="21336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93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endParaRPr lang="en-US" dirty="0" smtClean="0"/>
          </a:p>
          <a:p>
            <a:pPr marL="0" indent="0" algn="ctr">
              <a:buNone/>
            </a:pPr>
            <a:r>
              <a:rPr lang="en-US" sz="4000" dirty="0" smtClean="0"/>
              <a:t> A </a:t>
            </a:r>
            <a:r>
              <a:rPr lang="en-US" sz="5400" b="1" dirty="0" smtClean="0"/>
              <a:t>W</a:t>
            </a:r>
            <a:r>
              <a:rPr lang="en-US" sz="4000" dirty="0" smtClean="0"/>
              <a:t>ell </a:t>
            </a:r>
            <a:r>
              <a:rPr lang="en-US" sz="5400" b="1" dirty="0" smtClean="0"/>
              <a:t>F</a:t>
            </a:r>
            <a:r>
              <a:rPr lang="en-US" sz="4000" dirty="0" smtClean="0"/>
              <a:t>unctioning </a:t>
            </a:r>
            <a:r>
              <a:rPr lang="en-US" sz="5400" b="1" dirty="0" smtClean="0"/>
              <a:t>S</a:t>
            </a:r>
            <a:r>
              <a:rPr lang="en-US" sz="4000" dirty="0" smtClean="0"/>
              <a:t>tate </a:t>
            </a:r>
            <a:r>
              <a:rPr lang="en-US" sz="5400" b="1" dirty="0" smtClean="0"/>
              <a:t>S</a:t>
            </a:r>
            <a:r>
              <a:rPr lang="en-US" sz="4000" dirty="0" smtClean="0"/>
              <a:t>ystem</a:t>
            </a:r>
          </a:p>
          <a:p>
            <a:endParaRPr lang="en-US" sz="4000" dirty="0"/>
          </a:p>
          <a:p>
            <a:pPr marL="0" indent="0" algn="ctr">
              <a:buNone/>
            </a:pPr>
            <a:r>
              <a:rPr lang="en-US" sz="4000" dirty="0" smtClean="0"/>
              <a:t> (And a </a:t>
            </a:r>
            <a:r>
              <a:rPr lang="en-US" sz="4000" dirty="0" err="1" smtClean="0"/>
              <a:t>stateful</a:t>
            </a:r>
            <a:r>
              <a:rPr lang="en-US" sz="4000" dirty="0" smtClean="0"/>
              <a:t> of WFLSs.)</a:t>
            </a:r>
            <a:endParaRPr lang="en-US" sz="4000" dirty="0"/>
          </a:p>
        </p:txBody>
      </p:sp>
      <p:sp>
        <p:nvSpPr>
          <p:cNvPr id="3" name="Title 2"/>
          <p:cNvSpPr>
            <a:spLocks noGrp="1"/>
          </p:cNvSpPr>
          <p:nvPr>
            <p:ph type="title"/>
          </p:nvPr>
        </p:nvSpPr>
        <p:spPr/>
        <p:txBody>
          <a:bodyPr>
            <a:normAutofit/>
          </a:bodyPr>
          <a:lstStyle/>
          <a:p>
            <a:r>
              <a:rPr lang="en-US" sz="3000" dirty="0" smtClean="0"/>
              <a:t>What supports the faithful implementation of Recommended Practices?</a:t>
            </a:r>
            <a:endParaRPr lang="en-US" sz="30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5388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750"/>
                                        <p:tgtEl>
                                          <p:spTgt spid="2">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circle(in)">
                                      <p:cBhvr>
                                        <p:cTn id="10"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22</a:t>
            </a:fld>
            <a:endParaRPr lang="en-US" sz="1200">
              <a:solidFill>
                <a:srgbClr val="898989"/>
              </a:solidFill>
            </a:endParaRPr>
          </a:p>
        </p:txBody>
      </p:sp>
      <p:sp>
        <p:nvSpPr>
          <p:cNvPr id="9" name="Rounded Rectangle 8"/>
          <p:cNvSpPr/>
          <p:nvPr/>
        </p:nvSpPr>
        <p:spPr>
          <a:xfrm>
            <a:off x="516173" y="1447800"/>
            <a:ext cx="2514600" cy="4267200"/>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2" name="TextBox 11"/>
          <p:cNvSpPr txBox="1"/>
          <p:nvPr/>
        </p:nvSpPr>
        <p:spPr>
          <a:xfrm>
            <a:off x="6858000" y="5392579"/>
            <a:ext cx="1600200" cy="246221"/>
          </a:xfrm>
          <a:prstGeom prst="rect">
            <a:avLst/>
          </a:prstGeom>
          <a:noFill/>
        </p:spPr>
        <p:txBody>
          <a:bodyPr wrap="square" rtlCol="0">
            <a:spAutoFit/>
          </a:bodyPr>
          <a:lstStyle/>
          <a:p>
            <a:pPr algn="r" fontAlgn="base">
              <a:spcBef>
                <a:spcPct val="0"/>
              </a:spcBef>
              <a:spcAft>
                <a:spcPct val="0"/>
              </a:spcAft>
            </a:pPr>
            <a:r>
              <a:rPr lang="en-US" sz="1000" dirty="0" err="1" smtClean="0">
                <a:solidFill>
                  <a:srgbClr val="1B416C"/>
                </a:solidFill>
                <a:latin typeface="Arial" charset="0"/>
                <a:ea typeface="ＭＳ Ｐゴシック" charset="0"/>
              </a:rPr>
              <a:t>ectacenter.org</a:t>
            </a:r>
            <a:r>
              <a:rPr lang="en-US" sz="1000" dirty="0" smtClean="0">
                <a:solidFill>
                  <a:srgbClr val="1B416C"/>
                </a:solidFill>
                <a:latin typeface="Arial" charset="0"/>
                <a:ea typeface="ＭＳ Ｐゴシック" charset="0"/>
              </a:rPr>
              <a:t>/</a:t>
            </a:r>
            <a:r>
              <a:rPr lang="en-US" sz="1000" dirty="0" err="1" smtClean="0">
                <a:solidFill>
                  <a:srgbClr val="1B416C"/>
                </a:solidFill>
                <a:latin typeface="Arial" charset="0"/>
                <a:ea typeface="ＭＳ Ｐゴシック" charset="0"/>
              </a:rPr>
              <a:t>sysframe</a:t>
            </a:r>
            <a:endParaRPr lang="en-US" sz="1000" dirty="0">
              <a:solidFill>
                <a:srgbClr val="1B416C"/>
              </a:solidFill>
              <a:latin typeface="Arial" charset="0"/>
              <a:ea typeface="ＭＳ Ｐゴシック" charset="0"/>
            </a:endParaRPr>
          </a:p>
        </p:txBody>
      </p:sp>
      <p:pic>
        <p:nvPicPr>
          <p:cNvPr id="7" name="Picture 6"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1447799"/>
            <a:ext cx="4970227" cy="4267201"/>
          </a:xfrm>
          <a:prstGeom prst="rect">
            <a:avLst/>
          </a:prstGeom>
        </p:spPr>
      </p:pic>
      <p:sp>
        <p:nvSpPr>
          <p:cNvPr id="8" name="TextBox 7"/>
          <p:cNvSpPr txBox="1"/>
          <p:nvPr/>
        </p:nvSpPr>
        <p:spPr>
          <a:xfrm>
            <a:off x="668573" y="1700748"/>
            <a:ext cx="2286000" cy="3785652"/>
          </a:xfrm>
          <a:prstGeom prst="rect">
            <a:avLst/>
          </a:prstGeom>
          <a:noFill/>
        </p:spPr>
        <p:txBody>
          <a:bodyPr wrap="square" rtlCol="0">
            <a:spAutoFit/>
          </a:bodyPr>
          <a:lstStyle/>
          <a:p>
            <a:pPr fontAlgn="base">
              <a:spcBef>
                <a:spcPct val="0"/>
              </a:spcBef>
              <a:spcAft>
                <a:spcPct val="0"/>
              </a:spcAft>
            </a:pPr>
            <a:r>
              <a:rPr lang="en-US" sz="2400" i="1" dirty="0">
                <a:solidFill>
                  <a:srgbClr val="1B416C"/>
                </a:solidFill>
                <a:latin typeface="Arial" charset="0"/>
                <a:ea typeface="ＭＳ Ｐゴシック" charset="0"/>
              </a:rPr>
              <a:t>What does a state need to put into place in order to encourage, support, require local implementation of effective practices?</a:t>
            </a:r>
          </a:p>
        </p:txBody>
      </p:sp>
      <p:sp>
        <p:nvSpPr>
          <p:cNvPr id="2" name="Title 1"/>
          <p:cNvSpPr>
            <a:spLocks noGrp="1"/>
          </p:cNvSpPr>
          <p:nvPr>
            <p:ph type="title"/>
          </p:nvPr>
        </p:nvSpPr>
        <p:spPr/>
        <p:txBody>
          <a:bodyPr/>
          <a:lstStyle/>
          <a:p>
            <a:r>
              <a:rPr lang="en-US" dirty="0" smtClean="0"/>
              <a:t>ECTA System Framework</a:t>
            </a:r>
            <a:endParaRPr lang="en-US" dirty="0"/>
          </a:p>
        </p:txBody>
      </p:sp>
    </p:spTree>
    <p:extLst>
      <p:ext uri="{BB962C8B-B14F-4D97-AF65-F5344CB8AC3E}">
        <p14:creationId xmlns:p14="http://schemas.microsoft.com/office/powerpoint/2010/main" val="1983810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 IDEA14:  Learn more about building well functioning systems…</a:t>
            </a:r>
            <a:endParaRPr lang="en-US" dirty="0"/>
          </a:p>
        </p:txBody>
      </p:sp>
      <p:sp>
        <p:nvSpPr>
          <p:cNvPr id="3" name="Content Placeholder 2"/>
          <p:cNvSpPr>
            <a:spLocks noGrp="1"/>
          </p:cNvSpPr>
          <p:nvPr>
            <p:ph idx="1"/>
          </p:nvPr>
        </p:nvSpPr>
        <p:spPr/>
        <p:txBody>
          <a:bodyPr/>
          <a:lstStyle/>
          <a:p>
            <a:r>
              <a:rPr lang="en-US" dirty="0" smtClean="0"/>
              <a:t>INSPIRE ACTION to Improve Outcomes</a:t>
            </a:r>
          </a:p>
          <a:p>
            <a:r>
              <a:rPr lang="en-US" dirty="0"/>
              <a:t>What It takes: Scaling up Implementation of RP</a:t>
            </a:r>
          </a:p>
          <a:p>
            <a:r>
              <a:rPr lang="en-US" dirty="0" smtClean="0"/>
              <a:t>Determining the Quality of Your Finance System</a:t>
            </a:r>
          </a:p>
          <a:p>
            <a:r>
              <a:rPr lang="en-US" dirty="0" smtClean="0"/>
              <a:t>Theory of Action:  Telling Your SSIP Story</a:t>
            </a:r>
          </a:p>
          <a:p>
            <a:r>
              <a:rPr lang="en-US" dirty="0" smtClean="0"/>
              <a:t>Building High Quality Personnel Systems</a:t>
            </a:r>
          </a:p>
          <a:p>
            <a:r>
              <a:rPr lang="en-US" dirty="0" smtClean="0"/>
              <a:t>Tapping Teacher Evaluation:  Using Child-Level Data</a:t>
            </a:r>
          </a:p>
          <a:p>
            <a:r>
              <a:rPr lang="en-US" dirty="0" smtClean="0"/>
              <a:t>Building Better Systems, Implementing Recommended Practices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43157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24</a:t>
            </a:fld>
            <a:endParaRPr lang="en-US" dirty="0">
              <a:solidFill>
                <a:prstClr val="black"/>
              </a:solidFill>
            </a:endParaRPr>
          </a:p>
        </p:txBody>
      </p:sp>
      <p:sp>
        <p:nvSpPr>
          <p:cNvPr id="6" name="Right Arrow 5"/>
          <p:cNvSpPr/>
          <p:nvPr/>
        </p:nvSpPr>
        <p:spPr>
          <a:xfrm>
            <a:off x="2438400" y="28956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547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0" indent="0">
              <a:buNone/>
            </a:pPr>
            <a:endParaRPr lang="en-US" dirty="0" smtClean="0"/>
          </a:p>
          <a:p>
            <a:pPr marL="0" indent="0">
              <a:buNone/>
            </a:pPr>
            <a:endParaRPr lang="en-US" dirty="0" smtClean="0"/>
          </a:p>
          <a:p>
            <a:pPr marL="0" indent="0" algn="ctr">
              <a:buNone/>
            </a:pPr>
            <a:r>
              <a:rPr lang="en-US" sz="5400" b="1" dirty="0" smtClean="0"/>
              <a:t>V</a:t>
            </a:r>
            <a:r>
              <a:rPr lang="en-US" sz="4000" dirty="0" smtClean="0"/>
              <a:t>alid and </a:t>
            </a:r>
            <a:r>
              <a:rPr lang="en-US" sz="5400" b="1" dirty="0" smtClean="0"/>
              <a:t>P</a:t>
            </a:r>
            <a:r>
              <a:rPr lang="en-US" sz="4000" dirty="0" smtClean="0"/>
              <a:t>owerful </a:t>
            </a:r>
            <a:r>
              <a:rPr lang="en-US" sz="5400" b="1" dirty="0" smtClean="0"/>
              <a:t>D</a:t>
            </a:r>
            <a:r>
              <a:rPr lang="en-US" sz="4000" dirty="0" smtClean="0"/>
              <a:t>ata</a:t>
            </a:r>
          </a:p>
          <a:p>
            <a:pPr algn="ctr"/>
            <a:endParaRPr lang="en-US" sz="4000"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What </a:t>
            </a:r>
            <a:r>
              <a:rPr lang="en-US" dirty="0"/>
              <a:t>do you need to have to </a:t>
            </a:r>
            <a:r>
              <a:rPr lang="en-US" dirty="0" smtClean="0"/>
              <a:t>know if you have </a:t>
            </a:r>
            <a:r>
              <a:rPr lang="en-US" dirty="0"/>
              <a:t>GO, FIRP and WFSS?</a:t>
            </a:r>
            <a:br>
              <a:rPr lang="en-US" dirty="0"/>
            </a:b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30359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ircle(in)">
                                      <p:cBhvr>
                                        <p:cTn id="7" dur="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5302385" cy="4973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rc 9"/>
          <p:cNvSpPr/>
          <p:nvPr/>
        </p:nvSpPr>
        <p:spPr>
          <a:xfrm>
            <a:off x="3581400" y="4267200"/>
            <a:ext cx="1295400" cy="2057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25304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6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6477000" cy="551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156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
            <a:ext cx="8229600" cy="1143000"/>
          </a:xfrm>
        </p:spPr>
        <p:txBody>
          <a:bodyPr/>
          <a:lstStyle/>
          <a:p>
            <a:r>
              <a:rPr lang="en-US" dirty="0" smtClean="0"/>
              <a:t>Contributors to the DaSy Framework</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380593">
            <a:off x="6345938" y="2735026"/>
            <a:ext cx="2240515" cy="2885513"/>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1006008"/>
            <a:ext cx="6477001" cy="543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093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the DaSy Data System Framework</a:t>
            </a:r>
            <a:endParaRPr lang="en-US" dirty="0"/>
          </a:p>
        </p:txBody>
      </p:sp>
      <p:sp>
        <p:nvSpPr>
          <p:cNvPr id="3" name="Content Placeholder 2"/>
          <p:cNvSpPr>
            <a:spLocks noGrp="1"/>
          </p:cNvSpPr>
          <p:nvPr>
            <p:ph idx="1"/>
          </p:nvPr>
        </p:nvSpPr>
        <p:spPr>
          <a:xfrm>
            <a:off x="533400" y="1600200"/>
            <a:ext cx="8153400" cy="4038600"/>
          </a:xfrm>
        </p:spPr>
        <p:txBody>
          <a:bodyPr/>
          <a:lstStyle/>
          <a:p>
            <a:pPr marL="0" indent="0">
              <a:buNone/>
            </a:pPr>
            <a:endParaRPr lang="en-US" dirty="0" smtClean="0"/>
          </a:p>
          <a:p>
            <a:r>
              <a:rPr lang="en-US" dirty="0" smtClean="0"/>
              <a:t>Assist </a:t>
            </a:r>
            <a:r>
              <a:rPr lang="en-US" dirty="0"/>
              <a:t>Part C and Section 619 </a:t>
            </a:r>
            <a:r>
              <a:rPr lang="en-US" dirty="0" smtClean="0"/>
              <a:t>state staff </a:t>
            </a:r>
            <a:r>
              <a:rPr lang="en-US" dirty="0"/>
              <a:t>in developing and enhancing high-quality state data systems and in improving the quality of their IDEA data. </a:t>
            </a:r>
          </a:p>
        </p:txBody>
      </p:sp>
      <p:pic>
        <p:nvPicPr>
          <p:cNvPr id="4098" name="Picture 2" descr="C:\Users\khebbeler\Pictures\Professional\daisies on key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43400"/>
            <a:ext cx="2997469" cy="1987086"/>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1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1.gstatic.com/images?q=tbn:ANd9GcRm05Z6aS-OkmC3GDkBThX1RKyvj7sUGlW5d2grXrIfb335iGT_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76600"/>
            <a:ext cx="3102962"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Much appreciation to…</a:t>
            </a:r>
            <a:endParaRPr lang="en-US" dirty="0"/>
          </a:p>
        </p:txBody>
      </p:sp>
      <p:sp>
        <p:nvSpPr>
          <p:cNvPr id="5" name="Content Placeholder 4"/>
          <p:cNvSpPr>
            <a:spLocks noGrp="1"/>
          </p:cNvSpPr>
          <p:nvPr>
            <p:ph sz="half" idx="1"/>
          </p:nvPr>
        </p:nvSpPr>
        <p:spPr/>
        <p:txBody>
          <a:bodyPr/>
          <a:lstStyle/>
          <a:p>
            <a:r>
              <a:rPr lang="en-US" dirty="0" smtClean="0"/>
              <a:t>Martha Diefendorf</a:t>
            </a:r>
            <a:endParaRPr lang="en-US" dirty="0"/>
          </a:p>
        </p:txBody>
      </p:sp>
      <p:sp>
        <p:nvSpPr>
          <p:cNvPr id="6" name="Content Placeholder 5"/>
          <p:cNvSpPr>
            <a:spLocks noGrp="1"/>
          </p:cNvSpPr>
          <p:nvPr>
            <p:ph sz="half" idx="2"/>
          </p:nvPr>
        </p:nvSpPr>
        <p:spPr/>
        <p:txBody>
          <a:bodyPr/>
          <a:lstStyle/>
          <a:p>
            <a:r>
              <a:rPr lang="en-US" dirty="0" smtClean="0"/>
              <a:t>Kellen Reid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368">
            <a:off x="5908369" y="2297898"/>
            <a:ext cx="1499992" cy="192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8333"/>
          <a:stretch/>
        </p:blipFill>
        <p:spPr bwMode="auto">
          <a:xfrm rot="21331336">
            <a:off x="1287191" y="2417694"/>
            <a:ext cx="1491998" cy="180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337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Data System refers to the </a:t>
            </a:r>
            <a:r>
              <a:rPr lang="en-US" dirty="0"/>
              <a:t>hardware, software, and other applications that enable Part C and Section 619 programs to collect data about children, families, workforce, and/or program characteristics (e.g., program quality), as well as the analysis, reporting, and data use practices associated with those </a:t>
            </a:r>
            <a:r>
              <a:rPr lang="en-US" dirty="0" smtClean="0"/>
              <a:t>data.</a:t>
            </a:r>
            <a:endParaRPr lang="en-US" dirty="0"/>
          </a:p>
        </p:txBody>
      </p:sp>
      <p:sp>
        <p:nvSpPr>
          <p:cNvPr id="2" name="Title 1"/>
          <p:cNvSpPr>
            <a:spLocks noGrp="1"/>
          </p:cNvSpPr>
          <p:nvPr>
            <p:ph type="title"/>
          </p:nvPr>
        </p:nvSpPr>
        <p:spPr/>
        <p:txBody>
          <a:bodyPr>
            <a:normAutofit/>
          </a:bodyPr>
          <a:lstStyle/>
          <a:p>
            <a:r>
              <a:rPr lang="en-US" dirty="0" smtClean="0"/>
              <a:t>Broad Definition of </a:t>
            </a:r>
            <a:r>
              <a:rPr lang="en-US" smtClean="0"/>
              <a:t>Data System</a:t>
            </a:r>
            <a:endParaRPr lang="en-US" dirty="0"/>
          </a:p>
        </p:txBody>
      </p:sp>
    </p:spTree>
    <p:extLst>
      <p:ext uri="{BB962C8B-B14F-4D97-AF65-F5344CB8AC3E}">
        <p14:creationId xmlns:p14="http://schemas.microsoft.com/office/powerpoint/2010/main" val="173869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038600"/>
          </a:xfrm>
        </p:spPr>
        <p:txBody>
          <a:bodyPr/>
          <a:lstStyle/>
          <a:p>
            <a:r>
              <a:rPr lang="en-US" sz="3200" dirty="0" smtClean="0"/>
              <a:t>Accountability</a:t>
            </a:r>
          </a:p>
          <a:p>
            <a:pPr lvl="1"/>
            <a:r>
              <a:rPr lang="en-US" dirty="0" smtClean="0"/>
              <a:t>Federal reporting</a:t>
            </a:r>
          </a:p>
          <a:p>
            <a:pPr lvl="1"/>
            <a:r>
              <a:rPr lang="en-US" dirty="0" smtClean="0"/>
              <a:t>Reporting to state legislature</a:t>
            </a:r>
          </a:p>
          <a:p>
            <a:r>
              <a:rPr lang="en-US" sz="3200" dirty="0" smtClean="0"/>
              <a:t>Program Improvement</a:t>
            </a:r>
          </a:p>
          <a:p>
            <a:pPr lvl="1"/>
            <a:r>
              <a:rPr lang="en-US" dirty="0" smtClean="0"/>
              <a:t>Identifying strengths and weaknesses</a:t>
            </a:r>
          </a:p>
          <a:p>
            <a:pPr lvl="1"/>
            <a:r>
              <a:rPr lang="en-US" dirty="0" smtClean="0"/>
              <a:t>Planning and tracking effectiveness of improvement strategies</a:t>
            </a:r>
          </a:p>
          <a:p>
            <a:r>
              <a:rPr lang="en-US" sz="3200" dirty="0" smtClean="0"/>
              <a:t>Program Operations</a:t>
            </a:r>
          </a:p>
          <a:p>
            <a:pPr lvl="1"/>
            <a:r>
              <a:rPr lang="en-US" dirty="0" smtClean="0"/>
              <a:t>Day-to-day program functions such as billing, timeline tracking, web-based IFSPs and IEPs</a:t>
            </a:r>
          </a:p>
          <a:p>
            <a:pPr marL="457200" lvl="1" indent="0">
              <a:buNone/>
            </a:pPr>
            <a:endParaRPr lang="en-US" dirty="0" smtClean="0"/>
          </a:p>
          <a:p>
            <a:pPr lvl="1"/>
            <a:endParaRPr lang="en-US" dirty="0"/>
          </a:p>
        </p:txBody>
      </p:sp>
      <p:sp>
        <p:nvSpPr>
          <p:cNvPr id="2" name="Title 1"/>
          <p:cNvSpPr>
            <a:spLocks noGrp="1"/>
          </p:cNvSpPr>
          <p:nvPr>
            <p:ph type="title"/>
          </p:nvPr>
        </p:nvSpPr>
        <p:spPr/>
        <p:txBody>
          <a:bodyPr/>
          <a:lstStyle/>
          <a:p>
            <a:r>
              <a:rPr lang="en-US" dirty="0" smtClean="0"/>
              <a:t>Framework: 3 Major Uses of Data </a:t>
            </a:r>
            <a:endParaRPr lang="en-US" dirty="0"/>
          </a:p>
        </p:txBody>
      </p:sp>
    </p:spTree>
    <p:extLst>
      <p:ext uri="{BB962C8B-B14F-4D97-AF65-F5344CB8AC3E}">
        <p14:creationId xmlns:p14="http://schemas.microsoft.com/office/powerpoint/2010/main" val="3930831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Literature Review for each subcomponent</a:t>
            </a:r>
          </a:p>
          <a:p>
            <a:r>
              <a:rPr lang="en-US" dirty="0" smtClean="0"/>
              <a:t>Discussions with partners states about their current status regarding the subcomponent</a:t>
            </a:r>
          </a:p>
          <a:p>
            <a:r>
              <a:rPr lang="en-US" dirty="0" smtClean="0"/>
              <a:t>Draft Quality Indicators and Elements</a:t>
            </a:r>
          </a:p>
          <a:p>
            <a:pPr lvl="1"/>
            <a:r>
              <a:rPr lang="en-US" dirty="0" smtClean="0"/>
              <a:t>Multiple rounds of review and revise by staff and partner states</a:t>
            </a:r>
          </a:p>
          <a:p>
            <a:pPr lvl="1"/>
            <a:r>
              <a:rPr lang="en-US" dirty="0" smtClean="0"/>
              <a:t>Review by group of external reviewers</a:t>
            </a:r>
          </a:p>
          <a:p>
            <a:r>
              <a:rPr lang="en-US" dirty="0" smtClean="0"/>
              <a:t>Ongoing coordination with ECTA and </a:t>
            </a:r>
            <a:r>
              <a:rPr lang="en-US" smtClean="0"/>
              <a:t>ECIDS team</a:t>
            </a:r>
            <a:endParaRPr lang="en-US" dirty="0"/>
          </a:p>
        </p:txBody>
      </p:sp>
      <p:sp>
        <p:nvSpPr>
          <p:cNvPr id="2" name="Title 1"/>
          <p:cNvSpPr>
            <a:spLocks noGrp="1"/>
          </p:cNvSpPr>
          <p:nvPr>
            <p:ph type="title"/>
          </p:nvPr>
        </p:nvSpPr>
        <p:spPr/>
        <p:txBody>
          <a:bodyPr/>
          <a:lstStyle/>
          <a:p>
            <a:r>
              <a:rPr lang="en-US" dirty="0" smtClean="0"/>
              <a:t>Framework Development</a:t>
            </a:r>
            <a:endParaRPr lang="en-US" dirty="0"/>
          </a:p>
        </p:txBody>
      </p:sp>
    </p:spTree>
    <p:extLst>
      <p:ext uri="{BB962C8B-B14F-4D97-AF65-F5344CB8AC3E}">
        <p14:creationId xmlns:p14="http://schemas.microsoft.com/office/powerpoint/2010/main" val="68730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Framework Development Process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1037" y="4114800"/>
            <a:ext cx="3828044" cy="1752599"/>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Callout 4"/>
          <p:cNvSpPr/>
          <p:nvPr/>
        </p:nvSpPr>
        <p:spPr>
          <a:xfrm rot="1070288">
            <a:off x="6625731" y="3060765"/>
            <a:ext cx="1851940" cy="1759204"/>
          </a:xfrm>
          <a:prstGeom prst="wedgeEllipseCallout">
            <a:avLst>
              <a:gd name="adj1" fmla="val -43940"/>
              <a:gd name="adj2" fmla="val 54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5449" flipH="1">
            <a:off x="1142756" y="3070661"/>
            <a:ext cx="1740284" cy="166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04581">
            <a:off x="4899262" y="2243539"/>
            <a:ext cx="1940403" cy="19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3199">
            <a:off x="2778841" y="1981200"/>
            <a:ext cx="1945559" cy="253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81800" y="3429000"/>
            <a:ext cx="1524000" cy="1200329"/>
          </a:xfrm>
          <a:prstGeom prst="rect">
            <a:avLst/>
          </a:prstGeom>
          <a:noFill/>
        </p:spPr>
        <p:txBody>
          <a:bodyPr wrap="square" rtlCol="0">
            <a:spAutoFit/>
          </a:bodyPr>
          <a:lstStyle/>
          <a:p>
            <a:pPr algn="ctr"/>
            <a:r>
              <a:rPr lang="en-US" dirty="0" smtClean="0"/>
              <a:t>We should say “periodically” instead of “regularly.”</a:t>
            </a:r>
            <a:endParaRPr lang="en-US" dirty="0"/>
          </a:p>
        </p:txBody>
      </p:sp>
      <p:sp>
        <p:nvSpPr>
          <p:cNvPr id="7" name="TextBox 6"/>
          <p:cNvSpPr txBox="1"/>
          <p:nvPr/>
        </p:nvSpPr>
        <p:spPr>
          <a:xfrm>
            <a:off x="1295400" y="3429000"/>
            <a:ext cx="1295400" cy="923330"/>
          </a:xfrm>
          <a:prstGeom prst="rect">
            <a:avLst/>
          </a:prstGeom>
          <a:noFill/>
        </p:spPr>
        <p:txBody>
          <a:bodyPr wrap="square" rtlCol="0">
            <a:spAutoFit/>
          </a:bodyPr>
          <a:lstStyle/>
          <a:p>
            <a:pPr algn="ctr"/>
            <a:r>
              <a:rPr lang="en-US" dirty="0" smtClean="0"/>
              <a:t>Is staff singular or plural?</a:t>
            </a:r>
            <a:endParaRPr lang="en-US" dirty="0"/>
          </a:p>
        </p:txBody>
      </p:sp>
      <p:sp>
        <p:nvSpPr>
          <p:cNvPr id="8" name="TextBox 7"/>
          <p:cNvSpPr txBox="1"/>
          <p:nvPr/>
        </p:nvSpPr>
        <p:spPr>
          <a:xfrm>
            <a:off x="3048000" y="2438400"/>
            <a:ext cx="1371600" cy="1477328"/>
          </a:xfrm>
          <a:prstGeom prst="rect">
            <a:avLst/>
          </a:prstGeom>
          <a:noFill/>
        </p:spPr>
        <p:txBody>
          <a:bodyPr wrap="square" rtlCol="0">
            <a:spAutoFit/>
          </a:bodyPr>
          <a:lstStyle/>
          <a:p>
            <a:pPr algn="ctr"/>
            <a:r>
              <a:rPr lang="en-US" dirty="0" smtClean="0"/>
              <a:t>I like “data systems” better than “data system(s)”.</a:t>
            </a:r>
            <a:endParaRPr lang="en-US" dirty="0"/>
          </a:p>
        </p:txBody>
      </p:sp>
      <p:sp>
        <p:nvSpPr>
          <p:cNvPr id="9" name="TextBox 8"/>
          <p:cNvSpPr txBox="1"/>
          <p:nvPr/>
        </p:nvSpPr>
        <p:spPr>
          <a:xfrm>
            <a:off x="5029200" y="2667000"/>
            <a:ext cx="1524000" cy="923330"/>
          </a:xfrm>
          <a:prstGeom prst="rect">
            <a:avLst/>
          </a:prstGeom>
          <a:noFill/>
        </p:spPr>
        <p:txBody>
          <a:bodyPr wrap="square" rtlCol="0">
            <a:spAutoFit/>
          </a:bodyPr>
          <a:lstStyle/>
          <a:p>
            <a:pPr algn="ctr"/>
            <a:r>
              <a:rPr lang="en-US" dirty="0" smtClean="0"/>
              <a:t>Are we saying “Section 619” or just “619”?</a:t>
            </a:r>
            <a:endParaRPr lang="en-US" dirty="0"/>
          </a:p>
        </p:txBody>
      </p:sp>
    </p:spTree>
    <p:extLst>
      <p:ext uri="{BB962C8B-B14F-4D97-AF65-F5344CB8AC3E}">
        <p14:creationId xmlns:p14="http://schemas.microsoft.com/office/powerpoint/2010/main" val="1695629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74638"/>
            <a:ext cx="3124200" cy="1143000"/>
          </a:xfrm>
        </p:spPr>
        <p:txBody>
          <a:bodyPr>
            <a:normAutofit/>
          </a:bodyPr>
          <a:lstStyle/>
          <a:p>
            <a:r>
              <a:rPr lang="en-US" dirty="0" smtClean="0"/>
              <a:t>Check it out!</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875" t="22264" r="35361"/>
          <a:stretch/>
        </p:blipFill>
        <p:spPr bwMode="auto">
          <a:xfrm>
            <a:off x="304800" y="304800"/>
            <a:ext cx="4419600" cy="5783429"/>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257800" y="2133600"/>
            <a:ext cx="3200400" cy="461665"/>
          </a:xfrm>
          <a:prstGeom prst="rect">
            <a:avLst/>
          </a:prstGeom>
          <a:noFill/>
        </p:spPr>
        <p:txBody>
          <a:bodyPr wrap="square" rtlCol="0">
            <a:spAutoFit/>
          </a:bodyPr>
          <a:lstStyle/>
          <a:p>
            <a:r>
              <a:rPr lang="en-US" sz="2400" dirty="0">
                <a:hlinkClick r:id="rId3"/>
              </a:rPr>
              <a:t>http://dasycenter.org/</a:t>
            </a:r>
            <a:endParaRPr lang="en-US" sz="2400" dirty="0"/>
          </a:p>
        </p:txBody>
      </p:sp>
    </p:spTree>
    <p:extLst>
      <p:ext uri="{BB962C8B-B14F-4D97-AF65-F5344CB8AC3E}">
        <p14:creationId xmlns:p14="http://schemas.microsoft.com/office/powerpoint/2010/main" val="3193525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 for the Data System Framework</a:t>
            </a:r>
            <a:endParaRPr lang="en-US" dirty="0"/>
          </a:p>
        </p:txBody>
      </p:sp>
      <p:sp>
        <p:nvSpPr>
          <p:cNvPr id="3" name="Content Placeholder 2"/>
          <p:cNvSpPr>
            <a:spLocks noGrp="1"/>
          </p:cNvSpPr>
          <p:nvPr>
            <p:ph idx="1"/>
          </p:nvPr>
        </p:nvSpPr>
        <p:spPr>
          <a:xfrm>
            <a:off x="457200" y="1600200"/>
            <a:ext cx="8077200" cy="4038600"/>
          </a:xfrm>
        </p:spPr>
        <p:txBody>
          <a:bodyPr/>
          <a:lstStyle/>
          <a:p>
            <a:r>
              <a:rPr lang="en-US" sz="3200" dirty="0" smtClean="0"/>
              <a:t>Self Assessment</a:t>
            </a:r>
          </a:p>
          <a:p>
            <a:pPr lvl="1"/>
            <a:r>
              <a:rPr lang="en-US" dirty="0" smtClean="0"/>
              <a:t>Underdevelopment in conjunction with ECTA</a:t>
            </a:r>
          </a:p>
          <a:p>
            <a:r>
              <a:rPr lang="en-US" sz="3200" dirty="0" smtClean="0"/>
              <a:t>Resources</a:t>
            </a:r>
          </a:p>
          <a:p>
            <a:pPr lvl="1"/>
            <a:r>
              <a:rPr lang="en-US" dirty="0" smtClean="0"/>
              <a:t>Will be compiling and linking to subcomponents</a:t>
            </a:r>
          </a:p>
          <a:p>
            <a:r>
              <a:rPr lang="en-US" sz="3200" dirty="0" smtClean="0"/>
              <a:t>Intensive TA</a:t>
            </a:r>
            <a:r>
              <a:rPr lang="en-US" sz="3200" dirty="0"/>
              <a:t>	</a:t>
            </a:r>
            <a:endParaRPr lang="en-US" sz="3200" dirty="0" smtClean="0"/>
          </a:p>
          <a:p>
            <a:pPr lvl="1"/>
            <a:r>
              <a:rPr lang="en-US" dirty="0" smtClean="0"/>
              <a:t>Use the framework to guide intensive data system improvement efforts including building an integrated EC data system</a:t>
            </a:r>
          </a:p>
          <a:p>
            <a:pPr lvl="1"/>
            <a:r>
              <a:rPr lang="en-US" dirty="0" smtClean="0"/>
              <a:t>5 states in 2014, 5 more states in 2015</a:t>
            </a:r>
            <a:endParaRPr lang="en-US" dirty="0"/>
          </a:p>
        </p:txBody>
      </p:sp>
    </p:spTree>
    <p:extLst>
      <p:ext uri="{BB962C8B-B14F-4D97-AF65-F5344CB8AC3E}">
        <p14:creationId xmlns:p14="http://schemas.microsoft.com/office/powerpoint/2010/main" val="3395015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5562600" cy="576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00200" y="457200"/>
            <a:ext cx="3048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15000" y="533400"/>
            <a:ext cx="3200400" cy="2554545"/>
          </a:xfrm>
          <a:prstGeom prst="rect">
            <a:avLst/>
          </a:prstGeom>
          <a:noFill/>
        </p:spPr>
        <p:txBody>
          <a:bodyPr wrap="square" rtlCol="0">
            <a:spAutoFit/>
          </a:bodyPr>
          <a:lstStyle/>
          <a:p>
            <a:r>
              <a:rPr lang="en-US" sz="4000" dirty="0" smtClean="0"/>
              <a:t>Early Childhood Integrated Data System</a:t>
            </a:r>
            <a:endParaRPr lang="en-US" sz="4000" dirty="0"/>
          </a:p>
        </p:txBody>
      </p:sp>
    </p:spTree>
    <p:extLst>
      <p:ext uri="{BB962C8B-B14F-4D97-AF65-F5344CB8AC3E}">
        <p14:creationId xmlns:p14="http://schemas.microsoft.com/office/powerpoint/2010/main" val="1999309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khebbeler\Documents\Projects\DaSy\Framework\ECIDS\ECIDS_related_frameworks_090414.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8380508" cy="647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99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Michael </a:t>
            </a:r>
            <a:r>
              <a:rPr lang="en-US" dirty="0" err="1" smtClean="0"/>
              <a:t>Kogan’s</a:t>
            </a:r>
            <a:r>
              <a:rPr lang="en-US" dirty="0" smtClean="0"/>
              <a:t> plenary</a:t>
            </a:r>
          </a:p>
          <a:p>
            <a:r>
              <a:rPr lang="en-US" dirty="0" smtClean="0"/>
              <a:t>Data Governance Demystified</a:t>
            </a:r>
          </a:p>
          <a:p>
            <a:r>
              <a:rPr lang="en-US" dirty="0" smtClean="0"/>
              <a:t>Developing or Enhancing Business Requirements</a:t>
            </a:r>
          </a:p>
          <a:p>
            <a:r>
              <a:rPr lang="en-US" dirty="0" smtClean="0"/>
              <a:t>Under the Hood with DaSy System Design and Development</a:t>
            </a:r>
          </a:p>
          <a:p>
            <a:r>
              <a:rPr lang="en-US" dirty="0" smtClean="0"/>
              <a:t>Digging into “Data Use”</a:t>
            </a:r>
          </a:p>
          <a:p>
            <a:r>
              <a:rPr lang="en-US" dirty="0" smtClean="0"/>
              <a:t>ECIDS and DaSy:  Frameworks for Building Better Data Systems</a:t>
            </a:r>
          </a:p>
          <a:p>
            <a:endParaRPr lang="en-US" dirty="0" smtClean="0"/>
          </a:p>
          <a:p>
            <a:endParaRPr lang="en-US" dirty="0" smtClean="0"/>
          </a:p>
          <a:p>
            <a:endParaRPr lang="en-US" dirty="0"/>
          </a:p>
        </p:txBody>
      </p:sp>
      <p:sp>
        <p:nvSpPr>
          <p:cNvPr id="4" name="Title 3"/>
          <p:cNvSpPr>
            <a:spLocks noGrp="1"/>
          </p:cNvSpPr>
          <p:nvPr>
            <p:ph type="title"/>
          </p:nvPr>
        </p:nvSpPr>
        <p:spPr/>
        <p:txBody>
          <a:bodyPr>
            <a:normAutofit fontScale="90000"/>
          </a:bodyPr>
          <a:lstStyle/>
          <a:p>
            <a:r>
              <a:rPr lang="en-US" dirty="0" smtClean="0"/>
              <a:t>ED IDEA14:  Learn more about high quality data systems (includes data use)</a:t>
            </a:r>
            <a:endParaRPr lang="en-US" dirty="0"/>
          </a:p>
        </p:txBody>
      </p:sp>
    </p:spTree>
    <p:extLst>
      <p:ext uri="{BB962C8B-B14F-4D97-AF65-F5344CB8AC3E}">
        <p14:creationId xmlns:p14="http://schemas.microsoft.com/office/powerpoint/2010/main" val="120761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Jim Gallagher</a:t>
            </a:r>
            <a:endParaRPr lang="en-US" dirty="0"/>
          </a:p>
        </p:txBody>
      </p:sp>
      <p:sp>
        <p:nvSpPr>
          <p:cNvPr id="6" name="Content Placeholder 5"/>
          <p:cNvSpPr>
            <a:spLocks noGrp="1"/>
          </p:cNvSpPr>
          <p:nvPr>
            <p:ph sz="half" idx="1"/>
          </p:nvPr>
        </p:nvSpPr>
        <p:spPr>
          <a:xfrm>
            <a:off x="457200" y="1447800"/>
            <a:ext cx="4038600" cy="4525963"/>
          </a:xfrm>
        </p:spPr>
        <p:txBody>
          <a:bodyPr/>
          <a:lstStyle/>
          <a:p>
            <a:r>
              <a:rPr lang="en-US" sz="2600" dirty="0" smtClean="0"/>
              <a:t>First Chief of the Bureau of Education for the Handicapped</a:t>
            </a:r>
          </a:p>
          <a:p>
            <a:r>
              <a:rPr lang="en-US" sz="2600" dirty="0" smtClean="0"/>
              <a:t>Used federal funds to create the first model demonstration programs for young children with disabilities</a:t>
            </a:r>
          </a:p>
          <a:p>
            <a:r>
              <a:rPr lang="en-US" sz="2600" dirty="0" smtClean="0"/>
              <a:t>Proposed that technical assistance support these programs.</a:t>
            </a:r>
            <a:endParaRPr lang="en-US" sz="26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838200"/>
            <a:ext cx="32007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005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3200" b="1" dirty="0"/>
              <a:t>Core Team</a:t>
            </a:r>
            <a:r>
              <a:rPr lang="en-US" sz="3200" dirty="0"/>
              <a:t>: Kathi Gillaspy, Chris Thacker, Anne Lucas, Sharon Walsh, Lisa Backer, Christine Robin Payne, Darla Gundler, Tony </a:t>
            </a:r>
            <a:r>
              <a:rPr lang="en-US" sz="3200" dirty="0" err="1"/>
              <a:t>Ruggerio</a:t>
            </a:r>
            <a:r>
              <a:rPr lang="en-US" sz="3200" dirty="0"/>
              <a:t>, and Danielle </a:t>
            </a:r>
            <a:r>
              <a:rPr lang="en-US" sz="3200" dirty="0" smtClean="0"/>
              <a:t>Crain</a:t>
            </a:r>
          </a:p>
          <a:p>
            <a:r>
              <a:rPr lang="en-US" sz="3200" b="1" dirty="0"/>
              <a:t>Advisory Team</a:t>
            </a:r>
            <a:r>
              <a:rPr lang="en-US" sz="3200" dirty="0"/>
              <a:t>:  Cornelia Taylor, Bruce Bull, Albert </a:t>
            </a:r>
            <a:r>
              <a:rPr lang="en-US" sz="3200" dirty="0" err="1"/>
              <a:t>Wat</a:t>
            </a:r>
            <a:r>
              <a:rPr lang="en-US" sz="3200" dirty="0"/>
              <a:t>, Verna Thompson, Donna Noyes, Ron Benham, Baron Rodriguez, Wesley Williams, Linda Lynch, and Silvia </a:t>
            </a:r>
            <a:r>
              <a:rPr lang="en-US" sz="3200" dirty="0" err="1"/>
              <a:t>DeRuvo</a:t>
            </a:r>
            <a:endParaRPr lang="en-US" sz="3200" dirty="0"/>
          </a:p>
          <a:p>
            <a:pPr marL="0" indent="0">
              <a:buNone/>
            </a:pPr>
            <a:r>
              <a:rPr lang="en-US" dirty="0" smtClean="0"/>
              <a:t> </a:t>
            </a:r>
            <a:endParaRPr lang="en-US" dirty="0"/>
          </a:p>
          <a:p>
            <a:endParaRPr lang="en-US" dirty="0" smtClean="0"/>
          </a:p>
          <a:p>
            <a:endParaRPr lang="en-US" dirty="0"/>
          </a:p>
        </p:txBody>
      </p:sp>
      <p:sp>
        <p:nvSpPr>
          <p:cNvPr id="5" name="Title 4"/>
          <p:cNvSpPr>
            <a:spLocks noGrp="1"/>
          </p:cNvSpPr>
          <p:nvPr>
            <p:ph type="title"/>
          </p:nvPr>
        </p:nvSpPr>
        <p:spPr/>
        <p:txBody>
          <a:bodyPr>
            <a:normAutofit/>
          </a:bodyPr>
          <a:lstStyle/>
          <a:p>
            <a:r>
              <a:rPr lang="en-US" dirty="0" smtClean="0"/>
              <a:t>And the Conference Planners</a:t>
            </a:r>
            <a:endParaRPr lang="en-US" dirty="0"/>
          </a:p>
        </p:txBody>
      </p:sp>
    </p:spTree>
    <p:extLst>
      <p:ext uri="{BB962C8B-B14F-4D97-AF65-F5344CB8AC3E}">
        <p14:creationId xmlns:p14="http://schemas.microsoft.com/office/powerpoint/2010/main" val="1561211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 Weintraub</a:t>
            </a:r>
            <a:endParaRPr lang="en-US" dirty="0"/>
          </a:p>
        </p:txBody>
      </p:sp>
      <p:sp>
        <p:nvSpPr>
          <p:cNvPr id="4" name="Content Placeholder 3"/>
          <p:cNvSpPr>
            <a:spLocks noGrp="1"/>
          </p:cNvSpPr>
          <p:nvPr>
            <p:ph sz="half" idx="2"/>
          </p:nvPr>
        </p:nvSpPr>
        <p:spPr/>
        <p:txBody>
          <a:bodyPr/>
          <a:lstStyle/>
          <a:p>
            <a:r>
              <a:rPr lang="en-US" dirty="0" smtClean="0"/>
              <a:t>Directed state and Federal legislative advocacy at Council for Exceptional Children for over 20 years</a:t>
            </a:r>
          </a:p>
          <a:p>
            <a:r>
              <a:rPr lang="en-US" dirty="0" smtClean="0"/>
              <a:t>One of the architects of PL 94-142 (Education for All Handicapped Children Act)</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310870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086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7028" t="33610" r="16222"/>
          <a:stretch/>
        </p:blipFill>
        <p:spPr bwMode="auto">
          <a:xfrm>
            <a:off x="381000" y="914400"/>
            <a:ext cx="8610600" cy="54102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2209800" y="3657600"/>
            <a:ext cx="6019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829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001000" cy="4038600"/>
          </a:xfrm>
        </p:spPr>
        <p:txBody>
          <a:bodyPr/>
          <a:lstStyle/>
          <a:p>
            <a:r>
              <a:rPr lang="en-US" dirty="0" smtClean="0"/>
              <a:t>“I don’t have time to look at my data.  I need to ….”</a:t>
            </a:r>
          </a:p>
          <a:p>
            <a:r>
              <a:rPr lang="en-US" dirty="0" smtClean="0"/>
              <a:t>You are state leaders.  </a:t>
            </a:r>
          </a:p>
          <a:p>
            <a:r>
              <a:rPr lang="en-US" dirty="0" smtClean="0"/>
              <a:t>There is nothing that makes sense to complete that statement.</a:t>
            </a:r>
          </a:p>
          <a:p>
            <a:r>
              <a:rPr lang="en-US" dirty="0" smtClean="0"/>
              <a:t>Regular use of data should be a fundamental part of every administrator’s, every TA provider’s, every teacher’s, every therapist’s job. </a:t>
            </a:r>
          </a:p>
        </p:txBody>
      </p:sp>
      <p:sp>
        <p:nvSpPr>
          <p:cNvPr id="3" name="Title 2"/>
          <p:cNvSpPr>
            <a:spLocks noGrp="1"/>
          </p:cNvSpPr>
          <p:nvPr>
            <p:ph type="title"/>
          </p:nvPr>
        </p:nvSpPr>
        <p:spPr/>
        <p:txBody>
          <a:bodyPr/>
          <a:lstStyle/>
          <a:p>
            <a:r>
              <a:rPr lang="en-US" dirty="0" smtClean="0"/>
              <a:t>Vision:  Daily Data Users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1881">
            <a:off x="6661844" y="413442"/>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322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001000" cy="4038600"/>
          </a:xfrm>
        </p:spPr>
        <p:txBody>
          <a:bodyPr/>
          <a:lstStyle/>
          <a:p>
            <a:r>
              <a:rPr lang="en-US" dirty="0" smtClean="0"/>
              <a:t>“I don’t have (or have easy access to) the data I need.</a:t>
            </a:r>
          </a:p>
          <a:p>
            <a:r>
              <a:rPr lang="en-US" dirty="0" smtClean="0"/>
              <a:t>This is a fixable problem. </a:t>
            </a:r>
          </a:p>
          <a:p>
            <a:r>
              <a:rPr lang="en-US" dirty="0" smtClean="0"/>
              <a:t>But it is a very real problem.</a:t>
            </a:r>
            <a:endParaRPr lang="en-US" dirty="0"/>
          </a:p>
        </p:txBody>
      </p:sp>
      <p:sp>
        <p:nvSpPr>
          <p:cNvPr id="3" name="Title 2"/>
          <p:cNvSpPr>
            <a:spLocks noGrp="1"/>
          </p:cNvSpPr>
          <p:nvPr>
            <p:ph type="title"/>
          </p:nvPr>
        </p:nvSpPr>
        <p:spPr/>
        <p:txBody>
          <a:bodyPr/>
          <a:lstStyle/>
          <a:p>
            <a:r>
              <a:rPr lang="en-US" dirty="0" smtClean="0"/>
              <a:t>Barriers to the vision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1881">
            <a:off x="6661844" y="413442"/>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120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Which data system do you have?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328640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0"/>
            <a:ext cx="3077408"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4800" y="2895600"/>
            <a:ext cx="914400" cy="1015663"/>
          </a:xfrm>
          <a:prstGeom prst="rect">
            <a:avLst/>
          </a:prstGeom>
          <a:noFill/>
        </p:spPr>
        <p:txBody>
          <a:bodyPr wrap="square" rtlCol="0">
            <a:spAutoFit/>
          </a:bodyPr>
          <a:lstStyle/>
          <a:p>
            <a:r>
              <a:rPr lang="en-US" sz="6000" dirty="0" smtClean="0"/>
              <a:t>or</a:t>
            </a:r>
            <a:endParaRPr lang="en-US" sz="6000" dirty="0"/>
          </a:p>
        </p:txBody>
      </p:sp>
    </p:spTree>
    <p:extLst>
      <p:ext uri="{BB962C8B-B14F-4D97-AF65-F5344CB8AC3E}">
        <p14:creationId xmlns:p14="http://schemas.microsoft.com/office/powerpoint/2010/main" val="1755701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technology depends on the input to produce value.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45</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2209800"/>
            <a:ext cx="402236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654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Resource that needs to be cultivated</a:t>
            </a:r>
          </a:p>
          <a:p>
            <a:r>
              <a:rPr lang="en-US" sz="3200" dirty="0"/>
              <a:t>Needs to be protected</a:t>
            </a:r>
            <a:r>
              <a:rPr lang="en-US" sz="3200" dirty="0" smtClean="0"/>
              <a:t>.</a:t>
            </a:r>
          </a:p>
          <a:p>
            <a:r>
              <a:rPr lang="en-US" sz="3200" dirty="0" smtClean="0"/>
              <a:t>Need systematic efforts to build the infrastructure to collect it, store it, analyze it, use it.</a:t>
            </a:r>
          </a:p>
          <a:p>
            <a:pPr lvl="1"/>
            <a:r>
              <a:rPr lang="en-US" sz="3200" dirty="0" smtClean="0"/>
              <a:t>See DaSy Data System and ECO Child and Family Outcomes Frameworks</a:t>
            </a:r>
          </a:p>
        </p:txBody>
      </p:sp>
      <p:sp>
        <p:nvSpPr>
          <p:cNvPr id="3" name="Title 2"/>
          <p:cNvSpPr>
            <a:spLocks noGrp="1"/>
          </p:cNvSpPr>
          <p:nvPr>
            <p:ph type="title"/>
          </p:nvPr>
        </p:nvSpPr>
        <p:spPr/>
        <p:txBody>
          <a:bodyPr/>
          <a:lstStyle/>
          <a:p>
            <a:r>
              <a:rPr lang="en-US" dirty="0" smtClean="0"/>
              <a:t>Seeing Data as a Resource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46</a:t>
            </a:fld>
            <a:endParaRPr lang="en-US" dirty="0"/>
          </a:p>
        </p:txBody>
      </p:sp>
    </p:spTree>
    <p:extLst>
      <p:ext uri="{BB962C8B-B14F-4D97-AF65-F5344CB8AC3E}">
        <p14:creationId xmlns:p14="http://schemas.microsoft.com/office/powerpoint/2010/main" val="2769425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038600"/>
          </a:xfrm>
        </p:spPr>
        <p:txBody>
          <a:bodyPr/>
          <a:lstStyle/>
          <a:p>
            <a:r>
              <a:rPr lang="en-US" dirty="0" smtClean="0"/>
              <a:t>Achieving high quality data is a cross-cutting them in the DaSy’s framework.</a:t>
            </a:r>
          </a:p>
          <a:p>
            <a:r>
              <a:rPr lang="en-US" dirty="0" smtClean="0"/>
              <a:t>Represented in multiple subcomponents.</a:t>
            </a:r>
          </a:p>
          <a:p>
            <a:r>
              <a:rPr lang="en-US" dirty="0" smtClean="0"/>
              <a:t>Central to DaSy’s and IDC’s missions.</a:t>
            </a:r>
            <a:endParaRPr lang="en-US" dirty="0"/>
          </a:p>
        </p:txBody>
      </p:sp>
      <p:sp>
        <p:nvSpPr>
          <p:cNvPr id="3" name="Title 2"/>
          <p:cNvSpPr>
            <a:spLocks noGrp="1"/>
          </p:cNvSpPr>
          <p:nvPr>
            <p:ph type="title"/>
          </p:nvPr>
        </p:nvSpPr>
        <p:spPr/>
        <p:txBody>
          <a:bodyPr/>
          <a:lstStyle/>
          <a:p>
            <a:r>
              <a:rPr lang="en-US" dirty="0" smtClean="0"/>
              <a:t>Does your state have </a:t>
            </a:r>
            <a:r>
              <a:rPr lang="en-US" sz="4400" dirty="0" smtClean="0"/>
              <a:t>V</a:t>
            </a:r>
            <a:r>
              <a:rPr lang="en-US" dirty="0" smtClean="0"/>
              <a:t>alid </a:t>
            </a:r>
            <a:r>
              <a:rPr lang="en-US" dirty="0"/>
              <a:t>data?</a:t>
            </a:r>
            <a:endParaRPr lang="en-US" b="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47</a:t>
            </a:fld>
            <a:endParaRPr lang="en-US" dirty="0"/>
          </a:p>
        </p:txBody>
      </p:sp>
    </p:spTree>
    <p:extLst>
      <p:ext uri="{BB962C8B-B14F-4D97-AF65-F5344CB8AC3E}">
        <p14:creationId xmlns:p14="http://schemas.microsoft.com/office/powerpoint/2010/main" val="833081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199"/>
          </a:xfrm>
        </p:spPr>
        <p:txBody>
          <a:bodyPr/>
          <a:lstStyle/>
          <a:p>
            <a:r>
              <a:rPr lang="en-US" dirty="0" smtClean="0"/>
              <a:t>Powerful = data needed to answer important questions.</a:t>
            </a:r>
          </a:p>
          <a:p>
            <a:r>
              <a:rPr lang="en-US" dirty="0" smtClean="0"/>
              <a:t>See QI4 in the DaSy Framework for a list of recommended data elements</a:t>
            </a:r>
          </a:p>
          <a:p>
            <a:r>
              <a:rPr lang="en-US" dirty="0" smtClean="0"/>
              <a:t>Difficult to make use of outcomes data (think SSIP) without data that can address questions such as </a:t>
            </a:r>
          </a:p>
          <a:p>
            <a:pPr lvl="1"/>
            <a:r>
              <a:rPr lang="en-US" dirty="0" smtClean="0"/>
              <a:t>Who has good outcomes?</a:t>
            </a:r>
          </a:p>
          <a:p>
            <a:pPr lvl="1"/>
            <a:r>
              <a:rPr lang="en-US" dirty="0" smtClean="0"/>
              <a:t>What is producing good outcomes? </a:t>
            </a:r>
          </a:p>
          <a:p>
            <a:pPr lvl="1"/>
            <a:r>
              <a:rPr lang="en-US" dirty="0" smtClean="0"/>
              <a:t>What program features are related to good outcomes?</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Does your state have </a:t>
            </a:r>
            <a:r>
              <a:rPr lang="en-US" sz="4900" dirty="0" smtClean="0"/>
              <a:t>P</a:t>
            </a:r>
            <a:r>
              <a:rPr lang="en-US" dirty="0" smtClean="0"/>
              <a:t>owerful data?</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48</a:t>
            </a:fld>
            <a:endParaRPr lang="en-US" dirty="0"/>
          </a:p>
        </p:txBody>
      </p:sp>
    </p:spTree>
    <p:extLst>
      <p:ext uri="{BB962C8B-B14F-4D97-AF65-F5344CB8AC3E}">
        <p14:creationId xmlns:p14="http://schemas.microsoft.com/office/powerpoint/2010/main" val="3257079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200400"/>
            <a:ext cx="8001000" cy="1524000"/>
          </a:xfrm>
          <a:ln>
            <a:noFill/>
          </a:ln>
        </p:spPr>
        <p:txBody>
          <a:bodyPr>
            <a:normAutofit fontScale="90000"/>
          </a:bodyPr>
          <a:lstStyle/>
          <a:p>
            <a:r>
              <a:rPr lang="en-US" dirty="0" smtClean="0"/>
              <a:t/>
            </a:r>
            <a:br>
              <a:rPr lang="en-US" dirty="0" smtClean="0"/>
            </a:br>
            <a:r>
              <a:rPr lang="en-US" b="0" dirty="0" smtClean="0"/>
              <a:t>What </a:t>
            </a:r>
            <a:r>
              <a:rPr lang="en-US" b="0" dirty="0"/>
              <a:t>data do </a:t>
            </a:r>
            <a:r>
              <a:rPr lang="en-US" b="0" dirty="0" smtClean="0"/>
              <a:t>you </a:t>
            </a:r>
            <a:r>
              <a:rPr lang="en-US" b="0" dirty="0"/>
              <a:t>have on </a:t>
            </a:r>
            <a:r>
              <a:rPr lang="en-US" b="0" dirty="0" smtClean="0"/>
              <a:t>implementation? Service  </a:t>
            </a:r>
            <a:r>
              <a:rPr lang="en-US" b="0" dirty="0"/>
              <a:t>quality? </a:t>
            </a:r>
            <a:r>
              <a:rPr lang="en-US" b="0" dirty="0" smtClean="0"/>
              <a:t>Program quality? Service </a:t>
            </a:r>
            <a:r>
              <a:rPr lang="en-US" b="0" dirty="0"/>
              <a:t>model</a:t>
            </a:r>
            <a:r>
              <a:rPr lang="en-US" b="0" dirty="0" smtClean="0"/>
              <a:t>?</a:t>
            </a:r>
            <a:r>
              <a:rPr lang="en-US" b="0" dirty="0"/>
              <a:t> </a:t>
            </a:r>
            <a:r>
              <a:rPr lang="en-US" b="0" dirty="0" smtClean="0"/>
              <a:t>Curriculum?</a:t>
            </a:r>
            <a:endParaRPr lang="en-US" b="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49</a:t>
            </a:fld>
            <a:endParaRPr lang="en-US" dirty="0"/>
          </a:p>
        </p:txBody>
      </p:sp>
      <p:sp>
        <p:nvSpPr>
          <p:cNvPr id="5" name="TextBox 4"/>
          <p:cNvSpPr txBox="1"/>
          <p:nvPr/>
        </p:nvSpPr>
        <p:spPr>
          <a:xfrm>
            <a:off x="5257800" y="762000"/>
            <a:ext cx="2133600" cy="830997"/>
          </a:xfrm>
          <a:prstGeom prst="rect">
            <a:avLst/>
          </a:prstGeom>
          <a:noFill/>
        </p:spPr>
        <p:txBody>
          <a:bodyPr wrap="square" rtlCol="0">
            <a:spAutoFit/>
          </a:bodyPr>
          <a:lstStyle/>
          <a:p>
            <a:r>
              <a:rPr lang="en-US" sz="4800" dirty="0" smtClean="0"/>
              <a:t>[G]O</a:t>
            </a:r>
            <a:endParaRPr lang="en-US" sz="4800" dirty="0"/>
          </a:p>
        </p:txBody>
      </p:sp>
      <p:sp>
        <p:nvSpPr>
          <p:cNvPr id="6" name="TextBox 5"/>
          <p:cNvSpPr txBox="1"/>
          <p:nvPr/>
        </p:nvSpPr>
        <p:spPr>
          <a:xfrm>
            <a:off x="1752600" y="762000"/>
            <a:ext cx="1371600" cy="830997"/>
          </a:xfrm>
          <a:prstGeom prst="rect">
            <a:avLst/>
          </a:prstGeom>
          <a:noFill/>
        </p:spPr>
        <p:txBody>
          <a:bodyPr wrap="square" rtlCol="0">
            <a:spAutoFit/>
          </a:bodyPr>
          <a:lstStyle/>
          <a:p>
            <a:r>
              <a:rPr lang="en-US" sz="4800" dirty="0" smtClean="0"/>
              <a:t>FIRP</a:t>
            </a:r>
            <a:endParaRPr lang="en-US" sz="4800" dirty="0"/>
          </a:p>
        </p:txBody>
      </p:sp>
      <p:sp>
        <p:nvSpPr>
          <p:cNvPr id="8" name="TextBox 7"/>
          <p:cNvSpPr txBox="1"/>
          <p:nvPr/>
        </p:nvSpPr>
        <p:spPr>
          <a:xfrm>
            <a:off x="5181600" y="2209800"/>
            <a:ext cx="2057400" cy="830997"/>
          </a:xfrm>
          <a:prstGeom prst="rect">
            <a:avLst/>
          </a:prstGeom>
          <a:noFill/>
        </p:spPr>
        <p:txBody>
          <a:bodyPr wrap="square" rtlCol="0">
            <a:spAutoFit/>
          </a:bodyPr>
          <a:lstStyle/>
          <a:p>
            <a:r>
              <a:rPr lang="en-US" sz="4800" dirty="0" smtClean="0"/>
              <a:t>Data</a:t>
            </a:r>
            <a:endParaRPr lang="en-US" sz="4800" dirty="0"/>
          </a:p>
        </p:txBody>
      </p:sp>
      <p:sp>
        <p:nvSpPr>
          <p:cNvPr id="9" name="TextBox 8"/>
          <p:cNvSpPr txBox="1"/>
          <p:nvPr/>
        </p:nvSpPr>
        <p:spPr>
          <a:xfrm>
            <a:off x="1600200" y="2209800"/>
            <a:ext cx="2209800" cy="830997"/>
          </a:xfrm>
          <a:prstGeom prst="rect">
            <a:avLst/>
          </a:prstGeom>
          <a:noFill/>
        </p:spPr>
        <p:txBody>
          <a:bodyPr wrap="square" rtlCol="0">
            <a:spAutoFit/>
          </a:bodyPr>
          <a:lstStyle/>
          <a:p>
            <a:r>
              <a:rPr lang="en-US" sz="4800" dirty="0" smtClean="0"/>
              <a:t>Data???</a:t>
            </a:r>
            <a:endParaRPr lang="en-US" sz="4800" dirty="0"/>
          </a:p>
        </p:txBody>
      </p:sp>
      <p:cxnSp>
        <p:nvCxnSpPr>
          <p:cNvPr id="11" name="Straight Connector 10"/>
          <p:cNvCxnSpPr/>
          <p:nvPr/>
        </p:nvCxnSpPr>
        <p:spPr>
          <a:xfrm>
            <a:off x="5867400" y="1524000"/>
            <a:ext cx="0" cy="68580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581400" y="990600"/>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9600" y="5029200"/>
            <a:ext cx="7543800" cy="1077218"/>
          </a:xfrm>
          <a:prstGeom prst="rect">
            <a:avLst/>
          </a:prstGeom>
          <a:noFill/>
        </p:spPr>
        <p:txBody>
          <a:bodyPr wrap="square" rtlCol="0">
            <a:spAutoFit/>
          </a:bodyPr>
          <a:lstStyle/>
          <a:p>
            <a:endParaRPr lang="en-US" sz="3200" dirty="0" smtClean="0">
              <a:solidFill>
                <a:srgbClr val="154578"/>
              </a:solidFill>
            </a:endParaRPr>
          </a:p>
          <a:p>
            <a:r>
              <a:rPr lang="en-US" sz="3200" dirty="0" smtClean="0">
                <a:solidFill>
                  <a:srgbClr val="154578"/>
                </a:solidFill>
              </a:rPr>
              <a:t>Note:  All of these things are actionable.</a:t>
            </a:r>
            <a:endParaRPr lang="en-US" sz="3200" dirty="0">
              <a:solidFill>
                <a:srgbClr val="154578"/>
              </a:solidFill>
            </a:endParaRPr>
          </a:p>
        </p:txBody>
      </p:sp>
      <p:cxnSp>
        <p:nvCxnSpPr>
          <p:cNvPr id="18" name="Straight Connector 17"/>
          <p:cNvCxnSpPr/>
          <p:nvPr/>
        </p:nvCxnSpPr>
        <p:spPr>
          <a:xfrm>
            <a:off x="2362200" y="1524000"/>
            <a:ext cx="0" cy="685800"/>
          </a:xfrm>
          <a:prstGeom prst="line">
            <a:avLst/>
          </a:prstGeom>
          <a:ln w="793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1"/>
            <a:endCxn id="9" idx="3"/>
          </p:cNvCxnSpPr>
          <p:nvPr/>
        </p:nvCxnSpPr>
        <p:spPr>
          <a:xfrm flipH="1">
            <a:off x="3810000" y="2625299"/>
            <a:ext cx="1371600" cy="0"/>
          </a:xfrm>
          <a:prstGeom prst="line">
            <a:avLst/>
          </a:prstGeom>
          <a:ln w="793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ECIDEA14 Conference App</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10" name="Content Placeholder 9"/>
          <p:cNvSpPr>
            <a:spLocks noGrp="1"/>
          </p:cNvSpPr>
          <p:nvPr>
            <p:ph idx="1"/>
          </p:nvPr>
        </p:nvSpPr>
        <p:spPr/>
        <p:txBody>
          <a:bodyPr/>
          <a:lstStyle/>
          <a:p>
            <a:pPr lvl="0">
              <a:tabLst>
                <a:tab pos="4862513" algn="l"/>
              </a:tabLst>
            </a:pPr>
            <a:r>
              <a:rPr lang="en-US" dirty="0" smtClean="0"/>
              <a:t>Our </a:t>
            </a:r>
            <a:r>
              <a:rPr lang="en-US" dirty="0"/>
              <a:t>new conference app, </a:t>
            </a:r>
            <a:r>
              <a:rPr lang="en-US" b="1" i="1" dirty="0"/>
              <a:t>EC IDEA14</a:t>
            </a:r>
            <a:r>
              <a:rPr lang="en-US" dirty="0"/>
              <a:t>, provides easy-to-use interactive features to enhance your event </a:t>
            </a:r>
            <a:r>
              <a:rPr lang="en-US" dirty="0" smtClean="0"/>
              <a:t>experience</a:t>
            </a:r>
          </a:p>
          <a:p>
            <a:pPr lvl="0">
              <a:tabLst>
                <a:tab pos="4862513" algn="l"/>
              </a:tabLst>
            </a:pPr>
            <a:r>
              <a:rPr lang="en-US" dirty="0" smtClean="0"/>
              <a:t>You’ll find the conference agenda, map, handouts, and even photos at your fingertips</a:t>
            </a:r>
          </a:p>
          <a:p>
            <a:pPr lvl="0">
              <a:tabLst>
                <a:tab pos="4862513" algn="l"/>
              </a:tabLst>
            </a:pPr>
            <a:r>
              <a:rPr lang="en-US" dirty="0" smtClean="0"/>
              <a:t>We have conference staff available to help you get familiar with the app’s features</a:t>
            </a:r>
            <a:endParaRPr lang="en-US" dirty="0"/>
          </a:p>
          <a:p>
            <a:endParaRPr lang="en-US" dirty="0"/>
          </a:p>
        </p:txBody>
      </p:sp>
    </p:spTree>
    <p:extLst>
      <p:ext uri="{BB962C8B-B14F-4D97-AF65-F5344CB8AC3E}">
        <p14:creationId xmlns:p14="http://schemas.microsoft.com/office/powerpoint/2010/main" val="2062688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Oversight: Federal -&gt; State -&gt; Local</a:t>
            </a:r>
          </a:p>
          <a:p>
            <a:r>
              <a:rPr lang="en-US" dirty="0" smtClean="0"/>
              <a:t>Funding:  Federal -&gt; State -&gt; Local</a:t>
            </a:r>
          </a:p>
          <a:p>
            <a:r>
              <a:rPr lang="en-US" dirty="0" smtClean="0"/>
              <a:t>Data:  Local -&gt; State -&gt; Federal</a:t>
            </a:r>
          </a:p>
          <a:p>
            <a:endParaRPr lang="en-US" dirty="0"/>
          </a:p>
          <a:p>
            <a:r>
              <a:rPr lang="en-US" dirty="0" smtClean="0"/>
              <a:t>Importance of valid data in supporting both the oversight functions and continued funding.</a:t>
            </a:r>
          </a:p>
          <a:p>
            <a:r>
              <a:rPr lang="en-US" dirty="0" smtClean="0"/>
              <a:t>With SSIP, data is critical to systemic program improvement.</a:t>
            </a:r>
            <a:endParaRPr lang="en-US" dirty="0"/>
          </a:p>
        </p:txBody>
      </p:sp>
      <p:sp>
        <p:nvSpPr>
          <p:cNvPr id="2" name="Title 1"/>
          <p:cNvSpPr>
            <a:spLocks noGrp="1"/>
          </p:cNvSpPr>
          <p:nvPr>
            <p:ph type="title"/>
          </p:nvPr>
        </p:nvSpPr>
        <p:spPr/>
        <p:txBody>
          <a:bodyPr>
            <a:normAutofit/>
          </a:bodyPr>
          <a:lstStyle/>
          <a:p>
            <a:r>
              <a:rPr lang="en-US" dirty="0" smtClean="0"/>
              <a:t>Uniqueness of IDEA in the EC world</a:t>
            </a:r>
            <a:endParaRPr lang="en-US" dirty="0"/>
          </a:p>
        </p:txBody>
      </p:sp>
    </p:spTree>
    <p:extLst>
      <p:ext uri="{BB962C8B-B14F-4D97-AF65-F5344CB8AC3E}">
        <p14:creationId xmlns:p14="http://schemas.microsoft.com/office/powerpoint/2010/main" val="751967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across Centers</a:t>
            </a:r>
            <a:endParaRPr lang="en-US" dirty="0"/>
          </a:p>
        </p:txBody>
      </p:sp>
      <p:sp>
        <p:nvSpPr>
          <p:cNvPr id="3" name="Content Placeholder 2"/>
          <p:cNvSpPr>
            <a:spLocks noGrp="1"/>
          </p:cNvSpPr>
          <p:nvPr>
            <p:ph idx="1"/>
          </p:nvPr>
        </p:nvSpPr>
        <p:spPr/>
        <p:txBody>
          <a:bodyPr/>
          <a:lstStyle/>
          <a:p>
            <a:r>
              <a:rPr lang="en-US" sz="3200" dirty="0" smtClean="0"/>
              <a:t>Coming Soon to Pt. C and 619 Coordinators:  </a:t>
            </a:r>
          </a:p>
          <a:p>
            <a:pPr marL="0" indent="0">
              <a:buNone/>
            </a:pPr>
            <a:r>
              <a:rPr lang="en-US" dirty="0" smtClean="0"/>
              <a:t>	</a:t>
            </a:r>
            <a:r>
              <a:rPr lang="en-US" sz="4000" dirty="0" smtClean="0"/>
              <a:t>Intensive TA Interest Inventory</a:t>
            </a:r>
          </a:p>
          <a:p>
            <a:pPr lvl="1"/>
            <a:r>
              <a:rPr lang="en-US" sz="3200" dirty="0" smtClean="0"/>
              <a:t>Watch for it</a:t>
            </a:r>
          </a:p>
          <a:p>
            <a:r>
              <a:rPr lang="en-US" sz="3200" dirty="0" smtClean="0"/>
              <a:t>Who to Call</a:t>
            </a:r>
            <a:r>
              <a:rPr lang="en-US" sz="3200" dirty="0"/>
              <a:t>	</a:t>
            </a:r>
            <a:endParaRPr lang="en-US" sz="3200" dirty="0" smtClean="0"/>
          </a:p>
          <a:p>
            <a:pPr lvl="1"/>
            <a:r>
              <a:rPr lang="en-US" sz="3200" dirty="0" smtClean="0"/>
              <a:t>The TA Centers work together</a:t>
            </a:r>
            <a:endParaRPr lang="en-US" sz="3200" dirty="0"/>
          </a:p>
        </p:txBody>
      </p:sp>
    </p:spTree>
    <p:extLst>
      <p:ext uri="{BB962C8B-B14F-4D97-AF65-F5344CB8AC3E}">
        <p14:creationId xmlns:p14="http://schemas.microsoft.com/office/powerpoint/2010/main" val="2392274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We look for the person(s) with the expertise to help you</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1234440" cy="154305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1325880" cy="165735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86000"/>
            <a:ext cx="1158240" cy="14478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descr="C:\Users\khebbeler\AppData\Local\Microsoft\Windows\Temporary Internet Files\Content.Outlook\37O2PHAZ\photo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852670">
            <a:off x="3876995" y="4068035"/>
            <a:ext cx="1423438" cy="1067579"/>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4114800"/>
            <a:ext cx="1752600" cy="523220"/>
          </a:xfrm>
          <a:prstGeom prst="rect">
            <a:avLst/>
          </a:prstGeom>
          <a:noFill/>
        </p:spPr>
        <p:txBody>
          <a:bodyPr wrap="square" rtlCol="0">
            <a:spAutoFit/>
          </a:bodyPr>
          <a:lstStyle/>
          <a:p>
            <a:r>
              <a:rPr lang="en-US" sz="2800" dirty="0" smtClean="0"/>
              <a:t>IDC, DaSy</a:t>
            </a:r>
            <a:endParaRPr lang="en-US" sz="2800" dirty="0"/>
          </a:p>
        </p:txBody>
      </p:sp>
      <p:sp>
        <p:nvSpPr>
          <p:cNvPr id="4" name="TextBox 3"/>
          <p:cNvSpPr txBox="1"/>
          <p:nvPr/>
        </p:nvSpPr>
        <p:spPr>
          <a:xfrm>
            <a:off x="3352800" y="3276600"/>
            <a:ext cx="2438400" cy="523220"/>
          </a:xfrm>
          <a:prstGeom prst="rect">
            <a:avLst/>
          </a:prstGeom>
          <a:noFill/>
        </p:spPr>
        <p:txBody>
          <a:bodyPr wrap="square" rtlCol="0">
            <a:spAutoFit/>
          </a:bodyPr>
          <a:lstStyle/>
          <a:p>
            <a:r>
              <a:rPr lang="en-US" sz="2800" dirty="0" smtClean="0"/>
              <a:t>DaSy, ECTA, IDC</a:t>
            </a:r>
            <a:endParaRPr lang="en-US" sz="2800" dirty="0"/>
          </a:p>
        </p:txBody>
      </p:sp>
      <p:sp>
        <p:nvSpPr>
          <p:cNvPr id="5" name="TextBox 4"/>
          <p:cNvSpPr txBox="1"/>
          <p:nvPr/>
        </p:nvSpPr>
        <p:spPr>
          <a:xfrm>
            <a:off x="6477000" y="4038600"/>
            <a:ext cx="1905000" cy="523220"/>
          </a:xfrm>
          <a:prstGeom prst="rect">
            <a:avLst/>
          </a:prstGeom>
          <a:noFill/>
        </p:spPr>
        <p:txBody>
          <a:bodyPr wrap="square" rtlCol="0">
            <a:spAutoFit/>
          </a:bodyPr>
          <a:lstStyle/>
          <a:p>
            <a:r>
              <a:rPr lang="en-US" sz="2800" dirty="0" smtClean="0"/>
              <a:t>ECTA, DaSy</a:t>
            </a:r>
            <a:endParaRPr lang="en-US" sz="2800" dirty="0"/>
          </a:p>
        </p:txBody>
      </p:sp>
    </p:spTree>
    <p:extLst>
      <p:ext uri="{BB962C8B-B14F-4D97-AF65-F5344CB8AC3E}">
        <p14:creationId xmlns:p14="http://schemas.microsoft.com/office/powerpoint/2010/main" val="37122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3200" b="1" dirty="0" smtClean="0"/>
              <a:t>W</a:t>
            </a:r>
            <a:r>
              <a:rPr lang="en-US" dirty="0" smtClean="0"/>
              <a:t>ell </a:t>
            </a:r>
            <a:r>
              <a:rPr lang="en-US" sz="3200" b="1" dirty="0" smtClean="0"/>
              <a:t>F</a:t>
            </a:r>
            <a:r>
              <a:rPr lang="en-US" dirty="0" smtClean="0"/>
              <a:t>unctioning </a:t>
            </a:r>
            <a:r>
              <a:rPr lang="en-US" sz="3200" b="1" dirty="0"/>
              <a:t>S</a:t>
            </a:r>
            <a:r>
              <a:rPr lang="en-US" dirty="0" smtClean="0"/>
              <a:t>tate </a:t>
            </a:r>
            <a:r>
              <a:rPr lang="en-US" sz="3200" b="1" dirty="0" smtClean="0"/>
              <a:t>S</a:t>
            </a:r>
            <a:r>
              <a:rPr lang="en-US" dirty="0" smtClean="0"/>
              <a:t>ystems + </a:t>
            </a:r>
          </a:p>
          <a:p>
            <a:pPr marL="0" indent="0" algn="ctr">
              <a:buNone/>
            </a:pPr>
            <a:r>
              <a:rPr lang="en-US" sz="3200" b="1" dirty="0" smtClean="0"/>
              <a:t>V</a:t>
            </a:r>
            <a:r>
              <a:rPr lang="en-US" dirty="0" smtClean="0"/>
              <a:t>alid </a:t>
            </a:r>
            <a:r>
              <a:rPr lang="en-US" sz="3200" b="1" dirty="0" smtClean="0"/>
              <a:t>P</a:t>
            </a:r>
            <a:r>
              <a:rPr lang="en-US" dirty="0" smtClean="0"/>
              <a:t>owerful </a:t>
            </a:r>
            <a:r>
              <a:rPr lang="en-US" sz="3200" b="1" dirty="0" smtClean="0"/>
              <a:t>D</a:t>
            </a:r>
            <a:r>
              <a:rPr lang="en-US" dirty="0" smtClean="0"/>
              <a:t>ata + </a:t>
            </a:r>
          </a:p>
          <a:p>
            <a:pPr marL="0" indent="0" algn="ctr">
              <a:buNone/>
            </a:pPr>
            <a:r>
              <a:rPr lang="en-US" sz="3200" b="1" dirty="0" smtClean="0"/>
              <a:t>F</a:t>
            </a:r>
            <a:r>
              <a:rPr lang="en-US" dirty="0" smtClean="0"/>
              <a:t>aithfully </a:t>
            </a:r>
            <a:r>
              <a:rPr lang="en-US" b="1" dirty="0" smtClean="0"/>
              <a:t>I</a:t>
            </a:r>
            <a:r>
              <a:rPr lang="en-US" dirty="0" smtClean="0"/>
              <a:t>mplemented </a:t>
            </a:r>
            <a:r>
              <a:rPr lang="en-US" sz="3200" b="1" dirty="0" smtClean="0"/>
              <a:t>R</a:t>
            </a:r>
            <a:r>
              <a:rPr lang="en-US" dirty="0" smtClean="0"/>
              <a:t>ecommended </a:t>
            </a:r>
            <a:r>
              <a:rPr lang="en-US" sz="3200" b="1" dirty="0" smtClean="0"/>
              <a:t>P</a:t>
            </a:r>
            <a:r>
              <a:rPr lang="en-US" dirty="0" smtClean="0"/>
              <a:t>ractices = </a:t>
            </a:r>
          </a:p>
          <a:p>
            <a:pPr marL="0" indent="0" algn="ctr">
              <a:buNone/>
            </a:pPr>
            <a:r>
              <a:rPr lang="en-US" sz="4400" b="1" dirty="0" smtClean="0"/>
              <a:t>G</a:t>
            </a:r>
            <a:r>
              <a:rPr lang="en-US" sz="4000" dirty="0" smtClean="0"/>
              <a:t>ood </a:t>
            </a:r>
            <a:r>
              <a:rPr lang="en-US" sz="4400" b="1" dirty="0" smtClean="0"/>
              <a:t>O</a:t>
            </a:r>
            <a:r>
              <a:rPr lang="en-US" sz="4000" dirty="0" smtClean="0"/>
              <a:t>utcomes </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Remember 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53</a:t>
            </a:fld>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VNCgRw8GPbG_tq1kwnL-MRBD6bdJ9wI6-XsE6bMey70kJ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8213493" cy="61521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1941493"/>
            <a:ext cx="1066800" cy="954107"/>
          </a:xfrm>
          <a:prstGeom prst="rect">
            <a:avLst/>
          </a:prstGeom>
          <a:noFill/>
        </p:spPr>
        <p:txBody>
          <a:bodyPr wrap="square" rtlCol="0">
            <a:spAutoFit/>
          </a:bodyPr>
          <a:lstStyle/>
          <a:p>
            <a:pPr algn="ctr"/>
            <a:r>
              <a:rPr lang="en-US" sz="2800" dirty="0" smtClean="0">
                <a:solidFill>
                  <a:srgbClr val="C00000"/>
                </a:solidFill>
                <a:latin typeface="Berlin Sans FB Demi" panose="020E0802020502020306" pitchFamily="34" charset="0"/>
              </a:rPr>
              <a:t>Bad</a:t>
            </a:r>
          </a:p>
          <a:p>
            <a:pPr algn="ctr"/>
            <a:r>
              <a:rPr lang="en-US" sz="2800" dirty="0" smtClean="0">
                <a:solidFill>
                  <a:srgbClr val="C00000"/>
                </a:solidFill>
                <a:latin typeface="Berlin Sans FB Demi" panose="020E0802020502020306" pitchFamily="34" charset="0"/>
              </a:rPr>
              <a:t>Data</a:t>
            </a:r>
            <a:endParaRPr lang="en-US" sz="2800" dirty="0">
              <a:solidFill>
                <a:srgbClr val="C00000"/>
              </a:solidFill>
              <a:latin typeface="Berlin Sans FB Demi" panose="020E0802020502020306" pitchFamily="34" charset="0"/>
            </a:endParaRPr>
          </a:p>
        </p:txBody>
      </p:sp>
      <p:sp>
        <p:nvSpPr>
          <p:cNvPr id="6" name="TextBox 5"/>
          <p:cNvSpPr txBox="1"/>
          <p:nvPr/>
        </p:nvSpPr>
        <p:spPr>
          <a:xfrm>
            <a:off x="5181600" y="838200"/>
            <a:ext cx="3429000" cy="3046988"/>
          </a:xfrm>
          <a:prstGeom prst="rect">
            <a:avLst/>
          </a:prstGeom>
          <a:noFill/>
        </p:spPr>
        <p:txBody>
          <a:bodyPr wrap="square" rtlCol="0">
            <a:spAutoFit/>
          </a:bodyPr>
          <a:lstStyle/>
          <a:p>
            <a:pPr algn="ctr"/>
            <a:r>
              <a:rPr lang="en-US" sz="4800" dirty="0" smtClean="0">
                <a:solidFill>
                  <a:srgbClr val="154578"/>
                </a:solidFill>
              </a:rPr>
              <a:t>Welcome to NOLA!</a:t>
            </a:r>
          </a:p>
          <a:p>
            <a:pPr algn="ctr"/>
            <a:r>
              <a:rPr lang="en-US" sz="4800" dirty="0" smtClean="0">
                <a:solidFill>
                  <a:srgbClr val="154578"/>
                </a:solidFill>
              </a:rPr>
              <a:t>Enjoy the</a:t>
            </a:r>
          </a:p>
          <a:p>
            <a:pPr algn="ctr"/>
            <a:r>
              <a:rPr lang="en-US" sz="4800" dirty="0" smtClean="0">
                <a:solidFill>
                  <a:srgbClr val="154578"/>
                </a:solidFill>
              </a:rPr>
              <a:t>Conference!</a:t>
            </a:r>
            <a:endParaRPr lang="en-US" sz="4800" dirty="0">
              <a:solidFill>
                <a:srgbClr val="154578"/>
              </a:solidFill>
            </a:endParaRPr>
          </a:p>
        </p:txBody>
      </p:sp>
      <p:sp>
        <p:nvSpPr>
          <p:cNvPr id="7" name="Rectangle 6"/>
          <p:cNvSpPr/>
          <p:nvPr/>
        </p:nvSpPr>
        <p:spPr>
          <a:xfrm>
            <a:off x="7010400" y="5715000"/>
            <a:ext cx="533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0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55</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Dashboard</a:t>
            </a:r>
            <a:endParaRPr lang="en-US" dirty="0"/>
          </a:p>
        </p:txBody>
      </p:sp>
      <p:sp>
        <p:nvSpPr>
          <p:cNvPr id="2" name="Content Placeholder 1"/>
          <p:cNvSpPr>
            <a:spLocks noGrp="1"/>
          </p:cNvSpPr>
          <p:nvPr>
            <p:ph idx="1"/>
          </p:nvPr>
        </p:nvSpPr>
        <p:spPr/>
        <p:txBody>
          <a:bodyPr/>
          <a:lstStyle/>
          <a:p>
            <a:pPr lvl="0">
              <a:tabLst>
                <a:tab pos="4862513" algn="l"/>
              </a:tabLst>
            </a:pPr>
            <a:r>
              <a:rPr lang="en-US" dirty="0"/>
              <a:t>The Dashboard keeps you organized with up-to-the-minute Speaker and Event information.</a:t>
            </a:r>
          </a:p>
        </p:txBody>
      </p:sp>
      <p:pic>
        <p:nvPicPr>
          <p:cNvPr id="5" name="Picture 4" descr="Image of main dashboard of ECIDEA14 app" title="Dashbo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842752"/>
            <a:ext cx="2032104" cy="2965602"/>
          </a:xfrm>
          <a:prstGeom prst="rect">
            <a:avLst/>
          </a:prstGeom>
        </p:spPr>
      </p:pic>
      <p:sp>
        <p:nvSpPr>
          <p:cNvPr id="4" name="Left Arrow 3"/>
          <p:cNvSpPr/>
          <p:nvPr/>
        </p:nvSpPr>
        <p:spPr>
          <a:xfrm rot="19618127">
            <a:off x="4721977" y="3691259"/>
            <a:ext cx="1143000" cy="609600"/>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0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idx="1"/>
          </p:nvPr>
        </p:nvSpPr>
        <p:spPr>
          <a:xfrm>
            <a:off x="457200" y="1600200"/>
            <a:ext cx="8229600" cy="4038600"/>
          </a:xfrm>
        </p:spPr>
        <p:txBody>
          <a:bodyPr/>
          <a:lstStyle/>
          <a:p>
            <a:pPr lvl="0"/>
            <a:r>
              <a:rPr lang="en-US" dirty="0" smtClean="0"/>
              <a:t>Browse the agenda by day, topic, or session type</a:t>
            </a:r>
          </a:p>
          <a:p>
            <a:pPr lvl="0"/>
            <a:r>
              <a:rPr lang="en-US" dirty="0" smtClean="0"/>
              <a:t>Bookmark sessions to build your personal calendar</a:t>
            </a:r>
          </a:p>
          <a:p>
            <a:pPr lvl="0"/>
            <a:r>
              <a:rPr lang="en-US" dirty="0" smtClean="0"/>
              <a:t>Find session handouts, take notes, or rate sessions</a:t>
            </a:r>
          </a:p>
        </p:txBody>
      </p:sp>
      <p:pic>
        <p:nvPicPr>
          <p:cNvPr id="4" name="Picture 3" descr="Screen shot of one session to show Notes, Bookmark, Rate Session, and Locate on Map features" title="Agen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685" y="3352800"/>
            <a:ext cx="4470630" cy="2635385"/>
          </a:xfrm>
          <a:prstGeom prst="rect">
            <a:avLst/>
          </a:prstGeom>
        </p:spPr>
      </p:pic>
      <p:sp>
        <p:nvSpPr>
          <p:cNvPr id="5" name="Left Arrow 4"/>
          <p:cNvSpPr/>
          <p:nvPr/>
        </p:nvSpPr>
        <p:spPr>
          <a:xfrm rot="19618127">
            <a:off x="5407774" y="4300859"/>
            <a:ext cx="1143000" cy="609600"/>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1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Conference Map</a:t>
            </a:r>
            <a:endParaRPr lang="en-US" dirty="0"/>
          </a:p>
        </p:txBody>
      </p:sp>
      <p:sp>
        <p:nvSpPr>
          <p:cNvPr id="2" name="Content Placeholder 1"/>
          <p:cNvSpPr>
            <a:spLocks noGrp="1"/>
          </p:cNvSpPr>
          <p:nvPr>
            <p:ph idx="1"/>
          </p:nvPr>
        </p:nvSpPr>
        <p:spPr>
          <a:xfrm>
            <a:off x="457200" y="1600200"/>
            <a:ext cx="4648200" cy="4038600"/>
          </a:xfrm>
        </p:spPr>
        <p:txBody>
          <a:bodyPr/>
          <a:lstStyle/>
          <a:p>
            <a:pPr lvl="0"/>
            <a:r>
              <a:rPr lang="en-US" dirty="0" smtClean="0"/>
              <a:t>Find your next session on the built-in map of conference rooms</a:t>
            </a:r>
          </a:p>
        </p:txBody>
      </p:sp>
      <p:pic>
        <p:nvPicPr>
          <p:cNvPr id="5" name="Picture 4" descr="Screen shot of conference room map " title="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168" y="1451092"/>
            <a:ext cx="3346622" cy="4388076"/>
          </a:xfrm>
          <a:prstGeom prst="rect">
            <a:avLst/>
          </a:prstGeom>
        </p:spPr>
      </p:pic>
    </p:spTree>
    <p:extLst>
      <p:ext uri="{BB962C8B-B14F-4D97-AF65-F5344CB8AC3E}">
        <p14:creationId xmlns:p14="http://schemas.microsoft.com/office/powerpoint/2010/main" val="3266212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Twitter Feed</a:t>
            </a:r>
            <a:endParaRPr lang="en-US" dirty="0"/>
          </a:p>
        </p:txBody>
      </p:sp>
      <p:sp>
        <p:nvSpPr>
          <p:cNvPr id="2" name="Content Placeholder 1"/>
          <p:cNvSpPr>
            <a:spLocks noGrp="1"/>
          </p:cNvSpPr>
          <p:nvPr>
            <p:ph idx="1"/>
          </p:nvPr>
        </p:nvSpPr>
        <p:spPr/>
        <p:txBody>
          <a:bodyPr/>
          <a:lstStyle/>
          <a:p>
            <a:pPr lvl="0"/>
            <a:r>
              <a:rPr lang="en-US" dirty="0"/>
              <a:t>Built-in Twitter feed to follow </a:t>
            </a:r>
            <a:r>
              <a:rPr lang="en-US" dirty="0" smtClean="0"/>
              <a:t>news and </a:t>
            </a:r>
            <a:r>
              <a:rPr lang="en-US" dirty="0"/>
              <a:t>share session </a:t>
            </a:r>
            <a:r>
              <a:rPr lang="en-US" dirty="0" smtClean="0"/>
              <a:t>information. </a:t>
            </a:r>
          </a:p>
          <a:p>
            <a:pPr lvl="0"/>
            <a:r>
              <a:rPr lang="en-US" dirty="0" smtClean="0"/>
              <a:t>Presenters: Tweet your session using #ECIDEA14!</a:t>
            </a:r>
            <a:endParaRPr lang="en-US" dirty="0"/>
          </a:p>
        </p:txBody>
      </p:sp>
      <p:pic>
        <p:nvPicPr>
          <p:cNvPr id="4" name="Picture 3" descr="Image of #ECIDEA14 tweets from app" title="Twitter Fe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276600"/>
            <a:ext cx="4554748" cy="2743200"/>
          </a:xfrm>
          <a:prstGeom prst="rect">
            <a:avLst/>
          </a:prstGeom>
        </p:spPr>
      </p:pic>
    </p:spTree>
    <p:extLst>
      <p:ext uri="{BB962C8B-B14F-4D97-AF65-F5344CB8AC3E}">
        <p14:creationId xmlns:p14="http://schemas.microsoft.com/office/powerpoint/2010/main" val="33227646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2&quot;/&gt;&lt;property id=&quot;20307&quot; value=&quot;258&quot;/&gt;&lt;/object&gt;&lt;object type=&quot;3&quot; unique_id=&quot;11906&quot;&gt;&lt;property id=&quot;20148&quot; value=&quot;5&quot;/&gt;&lt;property id=&quot;20300&quot; value=&quot;Slide 53 - &amp;quot;Remember the Overall EC Equation&amp;quot;&quot;/&gt;&lt;property id=&quot;20307&quot; value=&quot;257&quot;/&gt;&lt;/object&gt;&lt;object type=&quot;3&quot; unique_id=&quot;11925&quot;&gt;&lt;property id=&quot;20148&quot; value=&quot;5&quot;/&gt;&lt;property id=&quot;20300&quot; value=&quot;Slide 55&quot;/&gt;&lt;property id=&quot;20307&quot; value=&quot;269&quot;/&gt;&lt;/object&gt;&lt;object type=&quot;3&quot; unique_id=&quot;12032&quot;&gt;&lt;property id=&quot;20148&quot; value=&quot;5&quot;/&gt;&lt;property id=&quot;20300&quot; value=&quot;Slide 12 - &amp;quot;The Overall EC Equation&amp;quot;&quot;/&gt;&lt;property id=&quot;20307&quot; value=&quot;270&quot;/&gt;&lt;/object&gt;&lt;object type=&quot;3&quot; unique_id=&quot;12081&quot;&gt;&lt;property id=&quot;20148&quot; value=&quot;5&quot;/&gt;&lt;property id=&quot;20300&quot; value=&quot;Slide 44 - &amp;quot;Which data system do you have?&amp;quot;&quot;/&gt;&lt;property id=&quot;20307&quot; value=&quot;271&quot;/&gt;&lt;/object&gt;&lt;object type=&quot;3&quot; unique_id=&quot;12133&quot;&gt;&lt;property id=&quot;20148&quot; value=&quot;5&quot;/&gt;&lt;property id=&quot;20300&quot; value=&quot;Slide 45 - &amp;quot;The technology depends on the input to produce value.&amp;quot;&quot;/&gt;&lt;property id=&quot;20307&quot; value=&quot;272&quot;/&gt;&lt;/object&gt;&lt;object type=&quot;3&quot; unique_id=&quot;12224&quot;&gt;&lt;property id=&quot;20148&quot; value=&quot;5&quot;/&gt;&lt;property id=&quot;20300&quot; value=&quot;Slide 33 - &amp;quot;The Framework Development Process&amp;quot;&quot;/&gt;&lt;property id=&quot;20307&quot; value=&quot;273&quot;/&gt;&lt;/object&gt;&lt;object type=&quot;3&quot; unique_id=&quot;18265&quot;&gt;&lt;property id=&quot;20148&quot; value=&quot;5&quot;/&gt;&lt;property id=&quot;20300&quot; value=&quot;Slide 11 - &amp;quot;Evaluations&amp;quot;&quot;/&gt;&lt;property id=&quot;20307&quot; value=&quot;276&quot;/&gt;&lt;/object&gt;&lt;object type=&quot;3&quot; unique_id=&quot;18311&quot;&gt;&lt;property id=&quot;20148&quot; value=&quot;5&quot;/&gt;&lt;property id=&quot;20300&quot; value=&quot;Slide 39 - &amp;quot;Jim Gallagher&amp;quot;&quot;/&gt;&lt;property id=&quot;20307&quot; value=&quot;277&quot;/&gt;&lt;/object&gt;&lt;object type=&quot;3&quot; unique_id=&quot;18312&quot;&gt;&lt;property id=&quot;20148&quot; value=&quot;5&quot;/&gt;&lt;property id=&quot;20300&quot; value=&quot;Slide 40 - &amp;quot;Fred Weintraub&amp;quot;&quot;/&gt;&lt;property id=&quot;20307&quot; value=&quot;278&quot;/&gt;&lt;/object&gt;&lt;object type=&quot;3&quot; unique_id=&quot;18673&quot;&gt;&lt;property id=&quot;20148&quot; value=&quot;5&quot;/&gt;&lt;property id=&quot;20300&quot; value=&quot;Slide 41&quot;/&gt;&lt;property id=&quot;20307&quot; value=&quot;279&quot;/&gt;&lt;/object&gt;&lt;object type=&quot;3&quot; unique_id=&quot;18675&quot;&gt;&lt;property id=&quot;20148&quot; value=&quot;5&quot;/&gt;&lt;property id=&quot;20300&quot; value=&quot;Slide 5 - &amp;quot;ECIDEA14 Conference App&amp;quot;&quot;/&gt;&lt;property id=&quot;20307&quot; value=&quot;281&quot;/&gt;&lt;/object&gt;&lt;object type=&quot;3&quot; unique_id=&quot;18676&quot;&gt;&lt;property id=&quot;20148&quot; value=&quot;5&quot;/&gt;&lt;property id=&quot;20300&quot; value=&quot;Slide 6 - &amp;quot;Dashboard&amp;quot;&quot;/&gt;&lt;property id=&quot;20307&quot; value=&quot;282&quot;/&gt;&lt;/object&gt;&lt;object type=&quot;3&quot; unique_id=&quot;18677&quot;&gt;&lt;property id=&quot;20148&quot; value=&quot;5&quot;/&gt;&lt;property id=&quot;20300&quot; value=&quot;Slide 7 - &amp;quot;Agenda&amp;quot;&quot;/&gt;&lt;property id=&quot;20307&quot; value=&quot;283&quot;/&gt;&lt;/object&gt;&lt;object type=&quot;3&quot; unique_id=&quot;18678&quot;&gt;&lt;property id=&quot;20148&quot; value=&quot;5&quot;/&gt;&lt;property id=&quot;20300&quot; value=&quot;Slide 8 - &amp;quot;Conference Map&amp;quot;&quot;/&gt;&lt;property id=&quot;20307&quot; value=&quot;284&quot;/&gt;&lt;/object&gt;&lt;object type=&quot;3&quot; unique_id=&quot;18679&quot;&gt;&lt;property id=&quot;20148&quot; value=&quot;5&quot;/&gt;&lt;property id=&quot;20300&quot; value=&quot;Slide 9 - &amp;quot;Twitter Feed&amp;quot;&quot;/&gt;&lt;property id=&quot;20307&quot; value=&quot;285&quot;/&gt;&lt;/object&gt;&lt;object type=&quot;3&quot; unique_id=&quot;18680&quot;&gt;&lt;property id=&quot;20148&quot; value=&quot;5&quot;/&gt;&lt;property id=&quot;20300&quot; value=&quot;Slide 10 - &amp;quot;Downloading the App&amp;quot;&quot;/&gt;&lt;property id=&quot;20307&quot; value=&quot;286&quot;/&gt;&lt;/object&gt;&lt;object type=&quot;3&quot; unique_id=&quot;18842&quot;&gt;&lt;property id=&quot;20148&quot; value=&quot;5&quot;/&gt;&lt;property id=&quot;20300&quot; value=&quot;Slide 37&quot;/&gt;&lt;property id=&quot;20307&quot; value=&quot;288&quot;/&gt;&lt;/object&gt;&lt;object type=&quot;3&quot; unique_id=&quot;19013&quot;&gt;&lt;property id=&quot;20148&quot; value=&quot;5&quot;/&gt;&lt;property id=&quot;20300&quot; value=&quot;Slide 18 - &amp;quot;DEC Recommended Practices&amp;quot;&quot;/&gt;&lt;property id=&quot;20307&quot; value=&quot;289&quot;/&gt;&lt;/object&gt;&lt;object type=&quot;3&quot; unique_id=&quot;19014&quot;&gt;&lt;property id=&quot;20148&quot; value=&quot;5&quot;/&gt;&lt;property id=&quot;20300&quot; value=&quot;Slide 51 - &amp;quot;Collaboration across Centers&amp;quot;&quot;/&gt;&lt;property id=&quot;20307&quot; value=&quot;290&quot;/&gt;&lt;/object&gt;&lt;object type=&quot;3&quot; unique_id=&quot;19015&quot;&gt;&lt;property id=&quot;20148&quot; value=&quot;5&quot;/&gt;&lt;property id=&quot;20300&quot; value=&quot;Slide 52 - &amp;quot;We look for the person(s) with the expertise to help you&amp;quot;&quot;/&gt;&lt;property id=&quot;20307&quot; value=&quot;291&quot;/&gt;&lt;/object&gt;&lt;object type=&quot;3&quot; unique_id=&quot;19091&quot;&gt;&lt;property id=&quot;20148&quot; value=&quot;5&quot;/&gt;&lt;property id=&quot;20300&quot; value=&quot;Slide 3 - &amp;quot;Much appreciation to…&amp;quot;&quot;/&gt;&lt;property id=&quot;20307&quot; value=&quot;292&quot;/&gt;&lt;/object&gt;&lt;object type=&quot;3&quot; unique_id=&quot;19092&quot;&gt;&lt;property id=&quot;20148&quot; value=&quot;5&quot;/&gt;&lt;property id=&quot;20300&quot; value=&quot;Slide 4 - &amp;quot;And the Conference Planners&amp;quot;&quot;/&gt;&lt;property id=&quot;20307&quot; value=&quot;293&quot;/&gt;&lt;/object&gt;&lt;object type=&quot;3&quot; unique_id=&quot;19327&quot;&gt;&lt;property id=&quot;20148&quot; value=&quot;5&quot;/&gt;&lt;property id=&quot;20300&quot; value=&quot;Slide 46 - &amp;quot;Seeing Data as a Resource&amp;quot;&quot;/&gt;&lt;property id=&quot;20307&quot; value=&quot;294&quot;/&gt;&lt;/object&gt;&lt;object type=&quot;3&quot; unique_id=&quot;19328&quot;&gt;&lt;property id=&quot;20148&quot; value=&quot;5&quot;/&gt;&lt;property id=&quot;20300&quot; value=&quot;Slide 42 - &amp;quot;Vision:  Daily Data Users&amp;quot;&quot;/&gt;&lt;property id=&quot;20307&quot; value=&quot;295&quot;/&gt;&lt;/object&gt;&lt;object type=&quot;3&quot; unique_id=&quot;19498&quot;&gt;&lt;property id=&quot;20148&quot; value=&quot;5&quot;/&gt;&lt;property id=&quot;20300&quot; value=&quot;Slide 26&quot;/&gt;&lt;property id=&quot;20307&quot; value=&quot;298&quot;/&gt;&lt;/object&gt;&lt;object type=&quot;3&quot; unique_id=&quot;19499&quot;&gt;&lt;property id=&quot;20148&quot; value=&quot;5&quot;/&gt;&lt;property id=&quot;20300&quot; value=&quot;Slide 27&quot;/&gt;&lt;property id=&quot;20307&quot; value=&quot;297&quot;/&gt;&lt;/object&gt;&lt;object type=&quot;3&quot; unique_id=&quot;19721&quot;&gt;&lt;property id=&quot;20148&quot; value=&quot;5&quot;/&gt;&lt;property id=&quot;20300&quot; value=&quot;Slide 28 - &amp;quot;Contributors to the DaSy Framework&amp;quot;&quot;/&gt;&lt;property id=&quot;20307&quot; value=&quot;299&quot;/&gt;&lt;/object&gt;&lt;object type=&quot;3&quot; unique_id=&quot;19722&quot;&gt;&lt;property id=&quot;20148&quot; value=&quot;5&quot;/&gt;&lt;property id=&quot;20300&quot; value=&quot;Slide 36&quot;/&gt;&lt;property id=&quot;20307&quot; value=&quot;301&quot;/&gt;&lt;/object&gt;&lt;object type=&quot;3&quot; unique_id=&quot;20046&quot;&gt;&lt;property id=&quot;20148&quot; value=&quot;5&quot;/&gt;&lt;property id=&quot;20300&quot; value=&quot;Slide 29 - &amp;quot;Purpose of the DaSy Data System Framework&amp;quot;&quot;/&gt;&lt;property id=&quot;20307&quot; value=&quot;304&quot;/&gt;&lt;/object&gt;&lt;object type=&quot;3&quot; unique_id=&quot;20196&quot;&gt;&lt;property id=&quot;20148&quot; value=&quot;5&quot;/&gt;&lt;property id=&quot;20300&quot; value=&quot;Slide 32 - &amp;quot;Framework Development&amp;quot;&quot;/&gt;&lt;property id=&quot;20307&quot; value=&quot;305&quot;/&gt;&lt;/object&gt;&lt;object type=&quot;3&quot; unique_id=&quot;20398&quot;&gt;&lt;property id=&quot;20148&quot; value=&quot;5&quot;/&gt;&lt;property id=&quot;20300&quot; value=&quot;Slide 13 - &amp;quot;Good Outcomes&amp;quot;&quot;/&gt;&lt;property id=&quot;20307&quot; value=&quot;306&quot;/&gt;&lt;/object&gt;&lt;object type=&quot;3&quot; unique_id=&quot;20961&quot;&gt;&lt;property id=&quot;20148&quot; value=&quot;5&quot;/&gt;&lt;property id=&quot;20300&quot; value=&quot;Slide 14&quot;/&gt;&lt;property id=&quot;20307&quot; value=&quot;309&quot;/&gt;&lt;/object&gt;&lt;object type=&quot;3&quot; unique_id=&quot;20962&quot;&gt;&lt;property id=&quot;20148&quot; value=&quot;5&quot;/&gt;&lt;property id=&quot;20300&quot; value=&quot;Slide 15 - &amp;quot;Some important distinctions&amp;quot;&quot;/&gt;&lt;property id=&quot;20307&quot; value=&quot;310&quot;/&gt;&lt;/object&gt;&lt;object type=&quot;3&quot; unique_id=&quot;20963&quot;&gt;&lt;property id=&quot;20148&quot; value=&quot;5&quot;/&gt;&lt;property id=&quot;20300&quot; value=&quot;Slide 16 - &amp;quot;The Overall EC Equation&amp;quot;&quot;/&gt;&lt;property id=&quot;20307&quot; value=&quot;311&quot;/&gt;&lt;/object&gt;&lt;object type=&quot;3&quot; unique_id=&quot;20964&quot;&gt;&lt;property id=&quot;20148&quot; value=&quot;5&quot;/&gt;&lt;property id=&quot;20300&quot; value=&quot;Slide 17 - &amp;quot;What makes the difference?&amp;quot;&quot;/&gt;&lt;property id=&quot;20307&quot; value=&quot;312&quot;/&gt;&lt;/object&gt;&lt;object type=&quot;3&quot; unique_id=&quot;20965&quot;&gt;&lt;property id=&quot;20148&quot; value=&quot;5&quot;/&gt;&lt;property id=&quot;20300&quot; value=&quot;Slide 19 - &amp;quot;EC IDEA14:  Learn more about practices…&amp;quot;&quot;/&gt;&lt;property id=&quot;20307&quot; value=&quot;313&quot;/&gt;&lt;/object&gt;&lt;object type=&quot;3&quot; unique_id=&quot;21230&quot;&gt;&lt;property id=&quot;20148&quot; value=&quot;5&quot;/&gt;&lt;property id=&quot;20300&quot; value=&quot;Slide 20 - &amp;quot;The Overall EC Equation&amp;quot;&quot;/&gt;&lt;property id=&quot;20307&quot; value=&quot;315&quot;/&gt;&lt;/object&gt;&lt;object type=&quot;3&quot; unique_id=&quot;21639&quot;&gt;&lt;property id=&quot;20148&quot; value=&quot;5&quot;/&gt;&lt;property id=&quot;20300&quot; value=&quot;Slide 21 - &amp;quot;What supports the faithful implementation of Recommended Practices?&amp;quot;&quot;/&gt;&lt;property id=&quot;20307&quot; value=&quot;316&quot;/&gt;&lt;/object&gt;&lt;object type=&quot;3&quot; unique_id=&quot;21640&quot;&gt;&lt;property id=&quot;20148&quot; value=&quot;5&quot;/&gt;&lt;property id=&quot;20300&quot; value=&quot;Slide 23 - &amp;quot;EC IDEA14:  Learn more about building well functioning systems…&amp;quot;&quot;/&gt;&lt;property id=&quot;20307&quot; value=&quot;317&quot;/&gt;&lt;/object&gt;&lt;object type=&quot;3&quot; unique_id=&quot;21641&quot;&gt;&lt;property id=&quot;20148&quot; value=&quot;5&quot;/&gt;&lt;property id=&quot;20300&quot; value=&quot;Slide 24 - &amp;quot;The Overall EC Equation&amp;quot;&quot;/&gt;&lt;property id=&quot;20307&quot; value=&quot;318&quot;/&gt;&lt;/object&gt;&lt;object type=&quot;3&quot; unique_id=&quot;21642&quot;&gt;&lt;property id=&quot;20148&quot; value=&quot;5&quot;/&gt;&lt;property id=&quot;20300&quot; value=&quot;Slide 25 - &amp;quot;&amp;#x0D;&amp;#x0A;What do you need to have to know if you have GO, FIRP and WFSS?&amp;#x0D;&amp;#x0A;&amp;quot;&quot;/&gt;&lt;property id=&quot;20307&quot; value=&quot;319&quot;/&gt;&lt;/object&gt;&lt;object type=&quot;3&quot; unique_id=&quot;21919&quot;&gt;&lt;property id=&quot;20148&quot; value=&quot;5&quot;/&gt;&lt;property id=&quot;20300&quot; value=&quot;Slide 30 - &amp;quot;Broad Definition of Data System&amp;quot;&quot;/&gt;&lt;property id=&quot;20307&quot; value=&quot;321&quot;/&gt;&lt;/object&gt;&lt;object type=&quot;3&quot; unique_id=&quot;21920&quot;&gt;&lt;property id=&quot;20148&quot; value=&quot;5&quot;/&gt;&lt;property id=&quot;20300&quot; value=&quot;Slide 50 - &amp;quot;Uniqueness of IDEA in the EC world&amp;quot;&quot;/&gt;&lt;property id=&quot;20307&quot; value=&quot;320&quot;/&gt;&lt;/object&gt;&lt;object type=&quot;3&quot; unique_id=&quot;22142&quot;&gt;&lt;property id=&quot;20148&quot; value=&quot;5&quot;/&gt;&lt;property id=&quot;20300&quot; value=&quot;Slide 31 - &amp;quot;Framework: 3 Major Uses of Data &amp;quot;&quot;/&gt;&lt;property id=&quot;20307&quot; value=&quot;322&quot;/&gt;&lt;/object&gt;&lt;object type=&quot;3&quot; unique_id=&quot;22143&quot;&gt;&lt;property id=&quot;20148&quot; value=&quot;5&quot;/&gt;&lt;property id=&quot;20300&quot; value=&quot;Slide 34 - &amp;quot;Check it out!&amp;quot;&quot;/&gt;&lt;property id=&quot;20307&quot; value=&quot;323&quot;/&gt;&lt;/object&gt;&lt;object type=&quot;3&quot; unique_id=&quot;22144&quot;&gt;&lt;property id=&quot;20148&quot; value=&quot;5&quot;/&gt;&lt;property id=&quot;20300&quot; value=&quot;Slide 35 - &amp;quot;Next Steps for the Data System Framework&amp;quot;&quot;/&gt;&lt;property id=&quot;20307&quot; value=&quot;324&quot;/&gt;&lt;/object&gt;&lt;object type=&quot;3&quot; unique_id=&quot;22145&quot;&gt;&lt;property id=&quot;20148&quot; value=&quot;5&quot;/&gt;&lt;property id=&quot;20300&quot; value=&quot;Slide 48 - &amp;quot;Does your state have Powerful data?&amp;quot;&quot;/&gt;&lt;property id=&quot;20307&quot; value=&quot;325&quot;/&gt;&lt;/object&gt;&lt;object type=&quot;3&quot; unique_id=&quot;22206&quot;&gt;&lt;property id=&quot;20148&quot; value=&quot;5&quot;/&gt;&lt;property id=&quot;20300&quot; value=&quot;Slide 54&quot;/&gt;&lt;property id=&quot;20307&quot; value=&quot;326&quot;/&gt;&lt;/object&gt;&lt;object type=&quot;3&quot; unique_id=&quot;22871&quot;&gt;&lt;property id=&quot;20148&quot; value=&quot;5&quot;/&gt;&lt;property id=&quot;20300&quot; value=&quot;Slide 47 - &amp;quot;Does your state have Valid data?&amp;quot;&quot;/&gt;&lt;property id=&quot;20307&quot; value=&quot;327&quot;/&gt;&lt;/object&gt;&lt;object type=&quot;3&quot; unique_id=&quot;23177&quot;&gt;&lt;property id=&quot;20148&quot; value=&quot;5&quot;/&gt;&lt;property id=&quot;20300&quot; value=&quot;Slide 43 - &amp;quot;Barriers to the vision&amp;quot;&quot;/&gt;&lt;property id=&quot;20307&quot; value=&quot;328&quot;/&gt;&lt;/object&gt;&lt;object type=&quot;3&quot; unique_id=&quot;23178&quot;&gt;&lt;property id=&quot;20148&quot; value=&quot;5&quot;/&gt;&lt;property id=&quot;20300&quot; value=&quot;Slide 49 - &amp;quot;&amp;#x0D;&amp;#x0A;What data do you have on implementation? Service  quality? Program quality? Service model? Curriculum?&amp;quot;&quot;/&gt;&lt;property id=&quot;20307&quot; value=&quot;329&quot;/&gt;&lt;/object&gt;&lt;object type=&quot;3&quot; unique_id=&quot;23368&quot;&gt;&lt;property id=&quot;20148&quot; value=&quot;5&quot;/&gt;&lt;property id=&quot;20300&quot; value=&quot;Slide 38 - &amp;quot;ED IDEA14:  Learn more about high quality data systems (includes data use)&amp;quot;&quot;/&gt;&lt;property id=&quot;20307&quot; value=&quot;330&quot;/&gt;&lt;/object&gt;&lt;object type=&quot;3&quot; unique_id=&quot;24649&quot;&gt;&lt;property id=&quot;20148&quot; value=&quot;5&quot;/&gt;&lt;property id=&quot;20300&quot; value=&quot;Slide 22 - &amp;quot;ECTA System Framework&amp;quot;&quot;/&gt;&lt;property id=&quot;20307&quot; value=&quot;332&quot;/&gt;&lt;/object&gt;&lt;object type=&quot;3&quot; unique_id=&quot;27228&quot;&gt;&lt;property id=&quot;20148&quot; value=&quot;5&quot;/&gt;&lt;property id=&quot;20300&quot; value=&quot;Slide 1&quot;/&gt;&lt;property id=&quot;20307&quot; value=&quot;333&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3862</TotalTime>
  <Words>1737</Words>
  <Application>Microsoft Office PowerPoint</Application>
  <PresentationFormat>On-screen Show (4:3)</PresentationFormat>
  <Paragraphs>276</Paragraphs>
  <Slides>55</Slides>
  <Notes>12</Notes>
  <HiddenSlides>0</HiddenSlides>
  <MMClips>0</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Office Theme</vt:lpstr>
      <vt:lpstr>3_Default Design</vt:lpstr>
      <vt:lpstr>8_Default Design-Third child</vt:lpstr>
      <vt:lpstr>1_Office Theme</vt:lpstr>
      <vt:lpstr>2_Office Theme</vt:lpstr>
      <vt:lpstr>PowerPoint Presentation</vt:lpstr>
      <vt:lpstr>PowerPoint Presentation</vt:lpstr>
      <vt:lpstr>Much appreciation to…</vt:lpstr>
      <vt:lpstr>And the Conference Planners</vt:lpstr>
      <vt:lpstr>ECIDEA14 Conference App</vt:lpstr>
      <vt:lpstr>Dashboard</vt:lpstr>
      <vt:lpstr>Agenda</vt:lpstr>
      <vt:lpstr>Conference Map</vt:lpstr>
      <vt:lpstr>Twitter Feed</vt:lpstr>
      <vt:lpstr>Downloading the App</vt:lpstr>
      <vt:lpstr>Evaluations</vt:lpstr>
      <vt:lpstr>The Overall EC Equation</vt:lpstr>
      <vt:lpstr>Good Outcomes</vt:lpstr>
      <vt:lpstr>PowerPoint Presentation</vt:lpstr>
      <vt:lpstr>Some important distinctions</vt:lpstr>
      <vt:lpstr>The Overall EC Equation</vt:lpstr>
      <vt:lpstr>What makes the difference?</vt:lpstr>
      <vt:lpstr>DEC Recommended Practices</vt:lpstr>
      <vt:lpstr>EC IDEA14:  Learn more about practices…</vt:lpstr>
      <vt:lpstr>The Overall EC Equation</vt:lpstr>
      <vt:lpstr>What supports the faithful implementation of Recommended Practices?</vt:lpstr>
      <vt:lpstr>ECTA System Framework</vt:lpstr>
      <vt:lpstr>EC IDEA14:  Learn more about building well functioning systems…</vt:lpstr>
      <vt:lpstr>The Overall EC Equation</vt:lpstr>
      <vt:lpstr> What do you need to have to know if you have GO, FIRP and WFSS? </vt:lpstr>
      <vt:lpstr>PowerPoint Presentation</vt:lpstr>
      <vt:lpstr>PowerPoint Presentation</vt:lpstr>
      <vt:lpstr>Contributors to the DaSy Framework</vt:lpstr>
      <vt:lpstr>Purpose of the DaSy Data System Framework</vt:lpstr>
      <vt:lpstr>Broad Definition of Data System</vt:lpstr>
      <vt:lpstr>Framework: 3 Major Uses of Data </vt:lpstr>
      <vt:lpstr>Framework Development</vt:lpstr>
      <vt:lpstr>The Framework Development Process</vt:lpstr>
      <vt:lpstr>Check it out!</vt:lpstr>
      <vt:lpstr>Next Steps for the Data System Framework</vt:lpstr>
      <vt:lpstr>PowerPoint Presentation</vt:lpstr>
      <vt:lpstr>PowerPoint Presentation</vt:lpstr>
      <vt:lpstr>ED IDEA14:  Learn more about high quality data systems (includes data use)</vt:lpstr>
      <vt:lpstr>Jim Gallagher</vt:lpstr>
      <vt:lpstr>Fred Weintraub</vt:lpstr>
      <vt:lpstr>PowerPoint Presentation</vt:lpstr>
      <vt:lpstr>Vision:  Daily Data Users</vt:lpstr>
      <vt:lpstr>Barriers to the vision</vt:lpstr>
      <vt:lpstr>Which data system do you have?</vt:lpstr>
      <vt:lpstr>The technology depends on the input to produce value.</vt:lpstr>
      <vt:lpstr>Seeing Data as a Resource</vt:lpstr>
      <vt:lpstr>Does your state have Valid data?</vt:lpstr>
      <vt:lpstr>Does your state have Powerful data?</vt:lpstr>
      <vt:lpstr> What data do you have on implementation? Service  quality? Program quality? Service model? Curriculum?</vt:lpstr>
      <vt:lpstr>Uniqueness of IDEA in the EC world</vt:lpstr>
      <vt:lpstr>Collaboration across Centers</vt:lpstr>
      <vt:lpstr>We look for the person(s) with the expertise to help you</vt:lpstr>
      <vt:lpstr>Remember the Overall EC Equation</vt:lpstr>
      <vt:lpstr>PowerPoint Presentation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Kathy Hebbeler</cp:lastModifiedBy>
  <cp:revision>168</cp:revision>
  <dcterms:created xsi:type="dcterms:W3CDTF">2013-02-06T21:54:43Z</dcterms:created>
  <dcterms:modified xsi:type="dcterms:W3CDTF">2014-09-08T17:20:37Z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