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31"/>
  </p:notesMasterIdLst>
  <p:handoutMasterIdLst>
    <p:handoutMasterId r:id="rId32"/>
  </p:handoutMasterIdLst>
  <p:sldIdLst>
    <p:sldId id="429" r:id="rId3"/>
    <p:sldId id="430" r:id="rId4"/>
    <p:sldId id="442" r:id="rId5"/>
    <p:sldId id="449" r:id="rId6"/>
    <p:sldId id="450" r:id="rId7"/>
    <p:sldId id="451" r:id="rId8"/>
    <p:sldId id="446" r:id="rId9"/>
    <p:sldId id="457" r:id="rId10"/>
    <p:sldId id="460" r:id="rId11"/>
    <p:sldId id="459" r:id="rId12"/>
    <p:sldId id="458" r:id="rId13"/>
    <p:sldId id="456" r:id="rId14"/>
    <p:sldId id="455" r:id="rId15"/>
    <p:sldId id="462" r:id="rId16"/>
    <p:sldId id="461" r:id="rId17"/>
    <p:sldId id="463" r:id="rId18"/>
    <p:sldId id="464" r:id="rId19"/>
    <p:sldId id="465" r:id="rId20"/>
    <p:sldId id="466" r:id="rId21"/>
    <p:sldId id="467" r:id="rId22"/>
    <p:sldId id="468" r:id="rId23"/>
    <p:sldId id="469" r:id="rId24"/>
    <p:sldId id="470" r:id="rId25"/>
    <p:sldId id="471" r:id="rId26"/>
    <p:sldId id="438" r:id="rId27"/>
    <p:sldId id="439" r:id="rId28"/>
    <p:sldId id="440" r:id="rId29"/>
    <p:sldId id="371" r:id="rId30"/>
  </p:sldIdLst>
  <p:sldSz cx="9144000" cy="6858000" type="screen4x3"/>
  <p:notesSz cx="6858000" cy="9144000"/>
  <p:custDataLst>
    <p:tags r:id="rId33"/>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coy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B00"/>
    <a:srgbClr val="FFEFE7"/>
    <a:srgbClr val="FFDECB"/>
    <a:srgbClr val="C0504D"/>
    <a:srgbClr val="4F81BD"/>
    <a:srgbClr val="F79646"/>
    <a:srgbClr val="FFEBA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8" autoAdjust="0"/>
    <p:restoredTop sz="79072" autoAdjust="0"/>
  </p:normalViewPr>
  <p:slideViewPr>
    <p:cSldViewPr>
      <p:cViewPr>
        <p:scale>
          <a:sx n="70" d="100"/>
          <a:sy n="70" d="100"/>
        </p:scale>
        <p:origin x="-117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4" d="100"/>
          <a:sy n="84" d="100"/>
        </p:scale>
        <p:origin x="-196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2D84C-2082-40F9-BA49-2F78DE287571}" type="doc">
      <dgm:prSet loTypeId="urn:microsoft.com/office/officeart/2005/8/layout/cycle6" loCatId="relationship" qsTypeId="urn:microsoft.com/office/officeart/2005/8/quickstyle/simple1#1" qsCatId="simple" csTypeId="urn:microsoft.com/office/officeart/2005/8/colors/accent1_2#1" csCatId="accent1" phldr="1"/>
      <dgm:spPr/>
      <dgm:t>
        <a:bodyPr/>
        <a:lstStyle/>
        <a:p>
          <a:endParaRPr lang="en-US"/>
        </a:p>
      </dgm:t>
    </dgm:pt>
    <dgm:pt modelId="{F199AF00-E64F-4B8F-9EB3-0A4D9EF415EE}">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Governance</a:t>
          </a:r>
          <a:endParaRPr lang="en-US" sz="1400" b="1" dirty="0">
            <a:effectLst>
              <a:outerShdw dist="38100" dir="2700000" algn="tl" rotWithShape="0">
                <a:srgbClr val="000000"/>
              </a:outerShdw>
            </a:effectLst>
            <a:latin typeface="Arial"/>
            <a:cs typeface="Arial"/>
          </a:endParaRPr>
        </a:p>
      </dgm:t>
    </dgm:pt>
    <dgm:pt modelId="{FB94C536-4DB7-4AD5-8880-37DFF905C58F}" type="parTrans" cxnId="{7B3455E7-541F-40DE-8077-8C37388806A5}">
      <dgm:prSet/>
      <dgm:spPr/>
      <dgm:t>
        <a:bodyPr/>
        <a:lstStyle/>
        <a:p>
          <a:endParaRPr lang="en-US" sz="2400" b="1"/>
        </a:p>
      </dgm:t>
    </dgm:pt>
    <dgm:pt modelId="{108CA50B-B30B-4E37-8DAB-02ABB1F20251}" type="sibTrans" cxnId="{7B3455E7-541F-40DE-8077-8C37388806A5}">
      <dgm:prSet/>
      <dgm:spPr>
        <a:noFill/>
        <a:ln>
          <a:noFill/>
        </a:ln>
      </dgm:spPr>
      <dgm:t>
        <a:bodyPr/>
        <a:lstStyle/>
        <a:p>
          <a:endParaRPr lang="en-US" sz="1400" b="1">
            <a:latin typeface="Arial"/>
            <a:cs typeface="Arial"/>
          </a:endParaRPr>
        </a:p>
      </dgm:t>
    </dgm:pt>
    <dgm:pt modelId="{53F4220C-7BFE-47EA-97B7-29639539A232}">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Finance</a:t>
          </a:r>
        </a:p>
      </dgm:t>
    </dgm:pt>
    <dgm:pt modelId="{54792A71-06E8-4F17-920A-B088B261B0A0}" type="parTrans" cxnId="{75A37AB1-463A-4796-9AF5-D5B3E1F722F4}">
      <dgm:prSet/>
      <dgm:spPr/>
      <dgm:t>
        <a:bodyPr/>
        <a:lstStyle/>
        <a:p>
          <a:endParaRPr lang="en-US" sz="2400" b="1"/>
        </a:p>
      </dgm:t>
    </dgm:pt>
    <dgm:pt modelId="{6A783179-9F8C-46EF-9CFE-A62D877007C3}" type="sibTrans" cxnId="{75A37AB1-463A-4796-9AF5-D5B3E1F722F4}">
      <dgm:prSet/>
      <dgm:spPr>
        <a:noFill/>
        <a:ln>
          <a:noFill/>
        </a:ln>
      </dgm:spPr>
      <dgm:t>
        <a:bodyPr/>
        <a:lstStyle/>
        <a:p>
          <a:endParaRPr lang="en-US" sz="1400" b="1">
            <a:latin typeface="Arial"/>
            <a:cs typeface="Arial"/>
          </a:endParaRPr>
        </a:p>
      </dgm:t>
    </dgm:pt>
    <dgm:pt modelId="{7923AD55-1625-4883-909B-E48A5A308523}">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Personnel / Workforce</a:t>
          </a:r>
        </a:p>
      </dgm:t>
    </dgm:pt>
    <dgm:pt modelId="{2DC69B9C-A6FD-418A-954D-FA7FB6A2B6A3}" type="parTrans" cxnId="{244972F3-1129-4289-82B1-FECD2B1D842B}">
      <dgm:prSet/>
      <dgm:spPr/>
      <dgm:t>
        <a:bodyPr/>
        <a:lstStyle/>
        <a:p>
          <a:endParaRPr lang="en-US" sz="2400" b="1"/>
        </a:p>
      </dgm:t>
    </dgm:pt>
    <dgm:pt modelId="{84270EC3-C2A0-48B5-A291-65CE7D593A08}" type="sibTrans" cxnId="{244972F3-1129-4289-82B1-FECD2B1D842B}">
      <dgm:prSet/>
      <dgm:spPr>
        <a:noFill/>
        <a:ln>
          <a:noFill/>
        </a:ln>
      </dgm:spPr>
      <dgm:t>
        <a:bodyPr/>
        <a:lstStyle/>
        <a:p>
          <a:endParaRPr lang="en-US" sz="1400" b="1">
            <a:latin typeface="Arial"/>
            <a:cs typeface="Arial"/>
          </a:endParaRPr>
        </a:p>
      </dgm:t>
    </dgm:pt>
    <dgm:pt modelId="{1AED3C8F-DA71-4600-BB9A-FE92C04A712C}">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Data Systems</a:t>
          </a:r>
        </a:p>
      </dgm:t>
    </dgm:pt>
    <dgm:pt modelId="{B45B2B8A-F4A1-4461-8735-3727626D887D}" type="parTrans" cxnId="{398FB2A1-E5DE-4D34-8898-7F3A8943F234}">
      <dgm:prSet/>
      <dgm:spPr/>
      <dgm:t>
        <a:bodyPr/>
        <a:lstStyle/>
        <a:p>
          <a:endParaRPr lang="en-US" sz="2400" b="1"/>
        </a:p>
      </dgm:t>
    </dgm:pt>
    <dgm:pt modelId="{E3F220D4-C66B-4351-99E4-AE97ABB11074}" type="sibTrans" cxnId="{398FB2A1-E5DE-4D34-8898-7F3A8943F234}">
      <dgm:prSet/>
      <dgm:spPr>
        <a:noFill/>
        <a:ln>
          <a:noFill/>
        </a:ln>
      </dgm:spPr>
      <dgm:t>
        <a:bodyPr/>
        <a:lstStyle/>
        <a:p>
          <a:endParaRPr lang="en-US" sz="1400" b="1">
            <a:latin typeface="Arial"/>
            <a:cs typeface="Arial"/>
          </a:endParaRPr>
        </a:p>
      </dgm:t>
    </dgm:pt>
    <dgm:pt modelId="{2FBDB0C3-78D7-455B-8451-0AE338BDA806}">
      <dgm:prSet phldrT="[Text]" custT="1"/>
      <dgm:spPr>
        <a:noFill/>
        <a:ln>
          <a:noFill/>
        </a:ln>
      </dgm:spPr>
      <dgm:t>
        <a:bodyPr/>
        <a:lstStyle/>
        <a:p>
          <a:r>
            <a:rPr lang="en-US" sz="1400" b="1" dirty="0" smtClean="0">
              <a:effectLst>
                <a:outerShdw dist="38100" dir="2700000" algn="tl" rotWithShape="0">
                  <a:srgbClr val="000000"/>
                </a:outerShdw>
              </a:effectLst>
              <a:latin typeface="Arial"/>
              <a:cs typeface="Arial"/>
            </a:rPr>
            <a:t>Accountability &amp; Quality Improvement</a:t>
          </a:r>
          <a:endParaRPr lang="en-US" sz="1400" b="1" dirty="0">
            <a:effectLst>
              <a:outerShdw dist="38100" dir="2700000" algn="tl" rotWithShape="0">
                <a:srgbClr val="000000"/>
              </a:outerShdw>
            </a:effectLst>
            <a:latin typeface="Arial"/>
            <a:cs typeface="Arial"/>
          </a:endParaRPr>
        </a:p>
      </dgm:t>
    </dgm:pt>
    <dgm:pt modelId="{01AFA96A-9A50-442C-9E4C-AA4489D8C8AC}" type="parTrans" cxnId="{9121ED61-FACD-4479-88E9-ADC6BE34D9EE}">
      <dgm:prSet/>
      <dgm:spPr/>
      <dgm:t>
        <a:bodyPr/>
        <a:lstStyle/>
        <a:p>
          <a:endParaRPr lang="en-US" sz="2400" b="1"/>
        </a:p>
      </dgm:t>
    </dgm:pt>
    <dgm:pt modelId="{E9EF881B-73E3-4778-BB61-5EB7DE20F5DB}" type="sibTrans" cxnId="{9121ED61-FACD-4479-88E9-ADC6BE34D9EE}">
      <dgm:prSet/>
      <dgm:spPr>
        <a:noFill/>
        <a:ln>
          <a:noFill/>
        </a:ln>
      </dgm:spPr>
      <dgm:t>
        <a:bodyPr/>
        <a:lstStyle/>
        <a:p>
          <a:endParaRPr lang="en-US" sz="1400" b="1">
            <a:latin typeface="Arial"/>
            <a:cs typeface="Arial"/>
          </a:endParaRPr>
        </a:p>
      </dgm:t>
    </dgm:pt>
    <dgm:pt modelId="{20E5ACF2-0273-411A-879A-9925FE719BF5}">
      <dgm:prSet custT="1"/>
      <dgm:spPr>
        <a:noFill/>
        <a:ln>
          <a:noFill/>
        </a:ln>
      </dgm:spPr>
      <dgm:t>
        <a:bodyPr/>
        <a:lstStyle/>
        <a:p>
          <a:r>
            <a:rPr lang="en-US" sz="1400" b="1" dirty="0" smtClean="0">
              <a:effectLst>
                <a:outerShdw dist="38100" dir="2700000" algn="tl" rotWithShape="0">
                  <a:srgbClr val="000000"/>
                </a:outerShdw>
              </a:effectLst>
              <a:latin typeface="Arial"/>
              <a:cs typeface="Arial"/>
            </a:rPr>
            <a:t>Quality Standards</a:t>
          </a:r>
        </a:p>
      </dgm:t>
    </dgm:pt>
    <dgm:pt modelId="{3B86FA39-C72A-4A1F-B1DA-BA65A3D99A2F}" type="parTrans" cxnId="{33099247-2ACD-49E9-9136-9AFDC7CEE0DD}">
      <dgm:prSet/>
      <dgm:spPr/>
      <dgm:t>
        <a:bodyPr/>
        <a:lstStyle/>
        <a:p>
          <a:endParaRPr lang="en-US" sz="2400" b="1"/>
        </a:p>
      </dgm:t>
    </dgm:pt>
    <dgm:pt modelId="{C2E5790F-ABA7-4ECE-B986-92FC5832C82A}" type="sibTrans" cxnId="{33099247-2ACD-49E9-9136-9AFDC7CEE0DD}">
      <dgm:prSet/>
      <dgm:spPr>
        <a:noFill/>
        <a:ln>
          <a:noFill/>
        </a:ln>
      </dgm:spPr>
      <dgm:t>
        <a:bodyPr/>
        <a:lstStyle/>
        <a:p>
          <a:endParaRPr lang="en-US" sz="1400" b="1">
            <a:latin typeface="Arial"/>
            <a:cs typeface="Arial"/>
          </a:endParaRPr>
        </a:p>
      </dgm:t>
    </dgm:pt>
    <dgm:pt modelId="{41A09DFA-DEC9-43A8-B777-035496014ECD}" type="pres">
      <dgm:prSet presAssocID="{D392D84C-2082-40F9-BA49-2F78DE287571}" presName="cycle" presStyleCnt="0">
        <dgm:presLayoutVars>
          <dgm:dir/>
          <dgm:resizeHandles val="exact"/>
        </dgm:presLayoutVars>
      </dgm:prSet>
      <dgm:spPr/>
      <dgm:t>
        <a:bodyPr/>
        <a:lstStyle/>
        <a:p>
          <a:endParaRPr lang="en-US"/>
        </a:p>
      </dgm:t>
    </dgm:pt>
    <dgm:pt modelId="{A513EAB8-7E36-4448-861C-0ABAA950CA94}" type="pres">
      <dgm:prSet presAssocID="{F199AF00-E64F-4B8F-9EB3-0A4D9EF415EE}" presName="node" presStyleLbl="node1" presStyleIdx="0" presStyleCnt="6" custScaleX="142126" custScaleY="84198" custRadScaleRad="105275" custRadScaleInc="3816">
        <dgm:presLayoutVars>
          <dgm:bulletEnabled val="1"/>
        </dgm:presLayoutVars>
      </dgm:prSet>
      <dgm:spPr/>
      <dgm:t>
        <a:bodyPr/>
        <a:lstStyle/>
        <a:p>
          <a:endParaRPr lang="en-US"/>
        </a:p>
      </dgm:t>
    </dgm:pt>
    <dgm:pt modelId="{F11D1A13-4872-4DD7-BDEB-60E4948405A2}" type="pres">
      <dgm:prSet presAssocID="{F199AF00-E64F-4B8F-9EB3-0A4D9EF415EE}" presName="spNode" presStyleCnt="0"/>
      <dgm:spPr/>
    </dgm:pt>
    <dgm:pt modelId="{428D5327-0D4C-4828-9579-EE55DE1C1F4F}" type="pres">
      <dgm:prSet presAssocID="{108CA50B-B30B-4E37-8DAB-02ABB1F20251}" presName="sibTrans" presStyleLbl="sibTrans1D1" presStyleIdx="0" presStyleCnt="6" custScaleX="2000000"/>
      <dgm:spPr/>
      <dgm:t>
        <a:bodyPr/>
        <a:lstStyle/>
        <a:p>
          <a:endParaRPr lang="en-US"/>
        </a:p>
      </dgm:t>
    </dgm:pt>
    <dgm:pt modelId="{BB5F9C40-3784-4B5C-BA20-4F2C7877C189}" type="pres">
      <dgm:prSet presAssocID="{53F4220C-7BFE-47EA-97B7-29639539A232}" presName="node" presStyleLbl="node1" presStyleIdx="1" presStyleCnt="6" custScaleX="142126" custScaleY="69762" custRadScaleRad="85623" custRadScaleInc="-8096">
        <dgm:presLayoutVars>
          <dgm:bulletEnabled val="1"/>
        </dgm:presLayoutVars>
      </dgm:prSet>
      <dgm:spPr/>
      <dgm:t>
        <a:bodyPr/>
        <a:lstStyle/>
        <a:p>
          <a:endParaRPr lang="en-US"/>
        </a:p>
      </dgm:t>
    </dgm:pt>
    <dgm:pt modelId="{6C269C31-CFE7-43D6-BAE8-16707370C63A}" type="pres">
      <dgm:prSet presAssocID="{53F4220C-7BFE-47EA-97B7-29639539A232}" presName="spNode" presStyleCnt="0"/>
      <dgm:spPr/>
    </dgm:pt>
    <dgm:pt modelId="{35EA4C19-5AB0-42E5-BABB-28224802ED9F}" type="pres">
      <dgm:prSet presAssocID="{6A783179-9F8C-46EF-9CFE-A62D877007C3}" presName="sibTrans" presStyleLbl="sibTrans1D1" presStyleIdx="1" presStyleCnt="6" custScaleX="2000000"/>
      <dgm:spPr/>
      <dgm:t>
        <a:bodyPr/>
        <a:lstStyle/>
        <a:p>
          <a:endParaRPr lang="en-US"/>
        </a:p>
      </dgm:t>
    </dgm:pt>
    <dgm:pt modelId="{DBA84989-3C4F-4A5B-AA89-FEEBEEB54868}" type="pres">
      <dgm:prSet presAssocID="{7923AD55-1625-4883-909B-E48A5A308523}" presName="node" presStyleLbl="node1" presStyleIdx="2" presStyleCnt="6" custScaleX="142126" custScaleY="77748" custRadScaleRad="87838" custRadScaleInc="19465">
        <dgm:presLayoutVars>
          <dgm:bulletEnabled val="1"/>
        </dgm:presLayoutVars>
      </dgm:prSet>
      <dgm:spPr/>
      <dgm:t>
        <a:bodyPr/>
        <a:lstStyle/>
        <a:p>
          <a:endParaRPr lang="en-US"/>
        </a:p>
      </dgm:t>
    </dgm:pt>
    <dgm:pt modelId="{652033A3-92CA-4E86-8100-5CEB38239FE5}" type="pres">
      <dgm:prSet presAssocID="{7923AD55-1625-4883-909B-E48A5A308523}" presName="spNode" presStyleCnt="0"/>
      <dgm:spPr/>
    </dgm:pt>
    <dgm:pt modelId="{71EFCEEB-E309-4C37-A9C4-A9484EB663A0}" type="pres">
      <dgm:prSet presAssocID="{84270EC3-C2A0-48B5-A291-65CE7D593A08}" presName="sibTrans" presStyleLbl="sibTrans1D1" presStyleIdx="2" presStyleCnt="6" custScaleX="2000000"/>
      <dgm:spPr/>
      <dgm:t>
        <a:bodyPr/>
        <a:lstStyle/>
        <a:p>
          <a:endParaRPr lang="en-US"/>
        </a:p>
      </dgm:t>
    </dgm:pt>
    <dgm:pt modelId="{44AB7EDA-DE88-42FA-B705-E49DC886ED24}" type="pres">
      <dgm:prSet presAssocID="{1AED3C8F-DA71-4600-BB9A-FE92C04A712C}" presName="node" presStyleLbl="node1" presStyleIdx="3" presStyleCnt="6" custScaleX="142126" custScaleY="74598" custRadScaleRad="104417" custRadScaleInc="-3848">
        <dgm:presLayoutVars>
          <dgm:bulletEnabled val="1"/>
        </dgm:presLayoutVars>
      </dgm:prSet>
      <dgm:spPr/>
      <dgm:t>
        <a:bodyPr/>
        <a:lstStyle/>
        <a:p>
          <a:endParaRPr lang="en-US"/>
        </a:p>
      </dgm:t>
    </dgm:pt>
    <dgm:pt modelId="{1119C28E-059B-459F-9B10-75450CCFE47C}" type="pres">
      <dgm:prSet presAssocID="{1AED3C8F-DA71-4600-BB9A-FE92C04A712C}" presName="spNode" presStyleCnt="0"/>
      <dgm:spPr/>
    </dgm:pt>
    <dgm:pt modelId="{40085A43-4CC6-4DB2-80B8-FB07A8A078F6}" type="pres">
      <dgm:prSet presAssocID="{E3F220D4-C66B-4351-99E4-AE97ABB11074}" presName="sibTrans" presStyleLbl="sibTrans1D1" presStyleIdx="3" presStyleCnt="6" custScaleX="2000000"/>
      <dgm:spPr/>
      <dgm:t>
        <a:bodyPr/>
        <a:lstStyle/>
        <a:p>
          <a:endParaRPr lang="en-US"/>
        </a:p>
      </dgm:t>
    </dgm:pt>
    <dgm:pt modelId="{836D1FAC-AB2F-4314-85B3-B75F5E2A4132}" type="pres">
      <dgm:prSet presAssocID="{2FBDB0C3-78D7-455B-8451-0AE338BDA806}" presName="node" presStyleLbl="node1" presStyleIdx="4" presStyleCnt="6" custScaleX="154113" custScaleY="72950" custRadScaleRad="91662" custRadScaleInc="-15288">
        <dgm:presLayoutVars>
          <dgm:bulletEnabled val="1"/>
        </dgm:presLayoutVars>
      </dgm:prSet>
      <dgm:spPr/>
      <dgm:t>
        <a:bodyPr/>
        <a:lstStyle/>
        <a:p>
          <a:endParaRPr lang="en-US"/>
        </a:p>
      </dgm:t>
    </dgm:pt>
    <dgm:pt modelId="{304747C0-980B-4897-B11B-3E6F5EF344A1}" type="pres">
      <dgm:prSet presAssocID="{2FBDB0C3-78D7-455B-8451-0AE338BDA806}" presName="spNode" presStyleCnt="0"/>
      <dgm:spPr/>
    </dgm:pt>
    <dgm:pt modelId="{97E61DCA-683E-4673-ADA8-476AC1B48A04}" type="pres">
      <dgm:prSet presAssocID="{E9EF881B-73E3-4778-BB61-5EB7DE20F5DB}" presName="sibTrans" presStyleLbl="sibTrans1D1" presStyleIdx="4" presStyleCnt="6" custScaleX="2000000"/>
      <dgm:spPr/>
      <dgm:t>
        <a:bodyPr/>
        <a:lstStyle/>
        <a:p>
          <a:endParaRPr lang="en-US"/>
        </a:p>
      </dgm:t>
    </dgm:pt>
    <dgm:pt modelId="{AB82081D-7C67-40A7-B687-A69BB7943F84}" type="pres">
      <dgm:prSet presAssocID="{20E5ACF2-0273-411A-879A-9925FE719BF5}" presName="node" presStyleLbl="node1" presStyleIdx="5" presStyleCnt="6" custScaleX="142126" custScaleY="77752" custRadScaleRad="88469" custRadScaleInc="-1351">
        <dgm:presLayoutVars>
          <dgm:bulletEnabled val="1"/>
        </dgm:presLayoutVars>
      </dgm:prSet>
      <dgm:spPr/>
      <dgm:t>
        <a:bodyPr/>
        <a:lstStyle/>
        <a:p>
          <a:endParaRPr lang="en-US"/>
        </a:p>
      </dgm:t>
    </dgm:pt>
    <dgm:pt modelId="{439A412B-03E2-4B6F-ADD1-A9783FE518EE}" type="pres">
      <dgm:prSet presAssocID="{20E5ACF2-0273-411A-879A-9925FE719BF5}" presName="spNode" presStyleCnt="0"/>
      <dgm:spPr/>
    </dgm:pt>
    <dgm:pt modelId="{FCB1E8BD-8392-40A5-B480-CA0691EB20D3}" type="pres">
      <dgm:prSet presAssocID="{C2E5790F-ABA7-4ECE-B986-92FC5832C82A}" presName="sibTrans" presStyleLbl="sibTrans1D1" presStyleIdx="5" presStyleCnt="6" custScaleX="2000000"/>
      <dgm:spPr/>
      <dgm:t>
        <a:bodyPr/>
        <a:lstStyle/>
        <a:p>
          <a:endParaRPr lang="en-US"/>
        </a:p>
      </dgm:t>
    </dgm:pt>
  </dgm:ptLst>
  <dgm:cxnLst>
    <dgm:cxn modelId="{4EBBDDED-2C5C-4833-8B9D-6357292ECC1C}" type="presOf" srcId="{D392D84C-2082-40F9-BA49-2F78DE287571}" destId="{41A09DFA-DEC9-43A8-B777-035496014ECD}" srcOrd="0" destOrd="0" presId="urn:microsoft.com/office/officeart/2005/8/layout/cycle6"/>
    <dgm:cxn modelId="{FFFB410B-B20E-42BE-A696-DB46F6A6705D}" type="presOf" srcId="{108CA50B-B30B-4E37-8DAB-02ABB1F20251}" destId="{428D5327-0D4C-4828-9579-EE55DE1C1F4F}" srcOrd="0" destOrd="0" presId="urn:microsoft.com/office/officeart/2005/8/layout/cycle6"/>
    <dgm:cxn modelId="{398FB2A1-E5DE-4D34-8898-7F3A8943F234}" srcId="{D392D84C-2082-40F9-BA49-2F78DE287571}" destId="{1AED3C8F-DA71-4600-BB9A-FE92C04A712C}" srcOrd="3" destOrd="0" parTransId="{B45B2B8A-F4A1-4461-8735-3727626D887D}" sibTransId="{E3F220D4-C66B-4351-99E4-AE97ABB11074}"/>
    <dgm:cxn modelId="{53C01C58-D8FA-44FE-B879-1182B57E8EA2}" type="presOf" srcId="{F199AF00-E64F-4B8F-9EB3-0A4D9EF415EE}" destId="{A513EAB8-7E36-4448-861C-0ABAA950CA94}" srcOrd="0" destOrd="0" presId="urn:microsoft.com/office/officeart/2005/8/layout/cycle6"/>
    <dgm:cxn modelId="{CDC99A4D-7C23-48FC-9699-430DD404EF8E}" type="presOf" srcId="{2FBDB0C3-78D7-455B-8451-0AE338BDA806}" destId="{836D1FAC-AB2F-4314-85B3-B75F5E2A4132}" srcOrd="0" destOrd="0" presId="urn:microsoft.com/office/officeart/2005/8/layout/cycle6"/>
    <dgm:cxn modelId="{33099247-2ACD-49E9-9136-9AFDC7CEE0DD}" srcId="{D392D84C-2082-40F9-BA49-2F78DE287571}" destId="{20E5ACF2-0273-411A-879A-9925FE719BF5}" srcOrd="5" destOrd="0" parTransId="{3B86FA39-C72A-4A1F-B1DA-BA65A3D99A2F}" sibTransId="{C2E5790F-ABA7-4ECE-B986-92FC5832C82A}"/>
    <dgm:cxn modelId="{9121ED61-FACD-4479-88E9-ADC6BE34D9EE}" srcId="{D392D84C-2082-40F9-BA49-2F78DE287571}" destId="{2FBDB0C3-78D7-455B-8451-0AE338BDA806}" srcOrd="4" destOrd="0" parTransId="{01AFA96A-9A50-442C-9E4C-AA4489D8C8AC}" sibTransId="{E9EF881B-73E3-4778-BB61-5EB7DE20F5DB}"/>
    <dgm:cxn modelId="{77667CCE-E8CD-415B-9D93-7DFFC1ABA78E}" type="presOf" srcId="{1AED3C8F-DA71-4600-BB9A-FE92C04A712C}" destId="{44AB7EDA-DE88-42FA-B705-E49DC886ED24}" srcOrd="0" destOrd="0" presId="urn:microsoft.com/office/officeart/2005/8/layout/cycle6"/>
    <dgm:cxn modelId="{7B3455E7-541F-40DE-8077-8C37388806A5}" srcId="{D392D84C-2082-40F9-BA49-2F78DE287571}" destId="{F199AF00-E64F-4B8F-9EB3-0A4D9EF415EE}" srcOrd="0" destOrd="0" parTransId="{FB94C536-4DB7-4AD5-8880-37DFF905C58F}" sibTransId="{108CA50B-B30B-4E37-8DAB-02ABB1F20251}"/>
    <dgm:cxn modelId="{373AAFBC-B8BC-40F7-A127-90BBADFD0134}" type="presOf" srcId="{84270EC3-C2A0-48B5-A291-65CE7D593A08}" destId="{71EFCEEB-E309-4C37-A9C4-A9484EB663A0}" srcOrd="0" destOrd="0" presId="urn:microsoft.com/office/officeart/2005/8/layout/cycle6"/>
    <dgm:cxn modelId="{244972F3-1129-4289-82B1-FECD2B1D842B}" srcId="{D392D84C-2082-40F9-BA49-2F78DE287571}" destId="{7923AD55-1625-4883-909B-E48A5A308523}" srcOrd="2" destOrd="0" parTransId="{2DC69B9C-A6FD-418A-954D-FA7FB6A2B6A3}" sibTransId="{84270EC3-C2A0-48B5-A291-65CE7D593A08}"/>
    <dgm:cxn modelId="{1AE1632B-D339-4BFB-A9F3-6E787B6AD65F}" type="presOf" srcId="{20E5ACF2-0273-411A-879A-9925FE719BF5}" destId="{AB82081D-7C67-40A7-B687-A69BB7943F84}" srcOrd="0" destOrd="0" presId="urn:microsoft.com/office/officeart/2005/8/layout/cycle6"/>
    <dgm:cxn modelId="{2ACA92E4-0E0C-4E2F-827E-85DB2129AA5F}" type="presOf" srcId="{E9EF881B-73E3-4778-BB61-5EB7DE20F5DB}" destId="{97E61DCA-683E-4673-ADA8-476AC1B48A04}" srcOrd="0" destOrd="0" presId="urn:microsoft.com/office/officeart/2005/8/layout/cycle6"/>
    <dgm:cxn modelId="{ABE6182C-2B49-49E5-A660-A984D403F6D8}" type="presOf" srcId="{7923AD55-1625-4883-909B-E48A5A308523}" destId="{DBA84989-3C4F-4A5B-AA89-FEEBEEB54868}" srcOrd="0" destOrd="0" presId="urn:microsoft.com/office/officeart/2005/8/layout/cycle6"/>
    <dgm:cxn modelId="{9677A12D-60EB-4424-8B3D-0E9B6C604062}" type="presOf" srcId="{6A783179-9F8C-46EF-9CFE-A62D877007C3}" destId="{35EA4C19-5AB0-42E5-BABB-28224802ED9F}" srcOrd="0" destOrd="0" presId="urn:microsoft.com/office/officeart/2005/8/layout/cycle6"/>
    <dgm:cxn modelId="{75A37AB1-463A-4796-9AF5-D5B3E1F722F4}" srcId="{D392D84C-2082-40F9-BA49-2F78DE287571}" destId="{53F4220C-7BFE-47EA-97B7-29639539A232}" srcOrd="1" destOrd="0" parTransId="{54792A71-06E8-4F17-920A-B088B261B0A0}" sibTransId="{6A783179-9F8C-46EF-9CFE-A62D877007C3}"/>
    <dgm:cxn modelId="{59517A6D-3A98-4FCD-B9C7-C834D3E762FB}" type="presOf" srcId="{C2E5790F-ABA7-4ECE-B986-92FC5832C82A}" destId="{FCB1E8BD-8392-40A5-B480-CA0691EB20D3}" srcOrd="0" destOrd="0" presId="urn:microsoft.com/office/officeart/2005/8/layout/cycle6"/>
    <dgm:cxn modelId="{261BB6FD-4CCB-4728-931D-89695BF215BD}" type="presOf" srcId="{53F4220C-7BFE-47EA-97B7-29639539A232}" destId="{BB5F9C40-3784-4B5C-BA20-4F2C7877C189}" srcOrd="0" destOrd="0" presId="urn:microsoft.com/office/officeart/2005/8/layout/cycle6"/>
    <dgm:cxn modelId="{928FC324-F17C-4A66-ABDC-012743AFAD3E}" type="presOf" srcId="{E3F220D4-C66B-4351-99E4-AE97ABB11074}" destId="{40085A43-4CC6-4DB2-80B8-FB07A8A078F6}" srcOrd="0" destOrd="0" presId="urn:microsoft.com/office/officeart/2005/8/layout/cycle6"/>
    <dgm:cxn modelId="{03BA968A-FEC0-4027-9844-E30AEC1AD86C}" type="presParOf" srcId="{41A09DFA-DEC9-43A8-B777-035496014ECD}" destId="{A513EAB8-7E36-4448-861C-0ABAA950CA94}" srcOrd="0" destOrd="0" presId="urn:microsoft.com/office/officeart/2005/8/layout/cycle6"/>
    <dgm:cxn modelId="{847C70EE-978F-4CA1-BCF4-BF408B577E0C}" type="presParOf" srcId="{41A09DFA-DEC9-43A8-B777-035496014ECD}" destId="{F11D1A13-4872-4DD7-BDEB-60E4948405A2}" srcOrd="1" destOrd="0" presId="urn:microsoft.com/office/officeart/2005/8/layout/cycle6"/>
    <dgm:cxn modelId="{6C9D1A0A-6C77-4A48-AA73-3CADFC9FB451}" type="presParOf" srcId="{41A09DFA-DEC9-43A8-B777-035496014ECD}" destId="{428D5327-0D4C-4828-9579-EE55DE1C1F4F}" srcOrd="2" destOrd="0" presId="urn:microsoft.com/office/officeart/2005/8/layout/cycle6"/>
    <dgm:cxn modelId="{3AB58318-96F7-49FB-AE1A-0559172F4B9C}" type="presParOf" srcId="{41A09DFA-DEC9-43A8-B777-035496014ECD}" destId="{BB5F9C40-3784-4B5C-BA20-4F2C7877C189}" srcOrd="3" destOrd="0" presId="urn:microsoft.com/office/officeart/2005/8/layout/cycle6"/>
    <dgm:cxn modelId="{5CD8C7EC-213D-42B8-B618-B38CF2CEB47F}" type="presParOf" srcId="{41A09DFA-DEC9-43A8-B777-035496014ECD}" destId="{6C269C31-CFE7-43D6-BAE8-16707370C63A}" srcOrd="4" destOrd="0" presId="urn:microsoft.com/office/officeart/2005/8/layout/cycle6"/>
    <dgm:cxn modelId="{020A688C-4846-40AC-9F2D-671360FC519B}" type="presParOf" srcId="{41A09DFA-DEC9-43A8-B777-035496014ECD}" destId="{35EA4C19-5AB0-42E5-BABB-28224802ED9F}" srcOrd="5" destOrd="0" presId="urn:microsoft.com/office/officeart/2005/8/layout/cycle6"/>
    <dgm:cxn modelId="{DD804E06-DDB9-4675-A65D-3B24C48DFDE6}" type="presParOf" srcId="{41A09DFA-DEC9-43A8-B777-035496014ECD}" destId="{DBA84989-3C4F-4A5B-AA89-FEEBEEB54868}" srcOrd="6" destOrd="0" presId="urn:microsoft.com/office/officeart/2005/8/layout/cycle6"/>
    <dgm:cxn modelId="{866786AD-D0B4-47AF-9CBC-1C4BE11347E8}" type="presParOf" srcId="{41A09DFA-DEC9-43A8-B777-035496014ECD}" destId="{652033A3-92CA-4E86-8100-5CEB38239FE5}" srcOrd="7" destOrd="0" presId="urn:microsoft.com/office/officeart/2005/8/layout/cycle6"/>
    <dgm:cxn modelId="{3E943B19-976D-4F81-82D6-9978FF36DBD2}" type="presParOf" srcId="{41A09DFA-DEC9-43A8-B777-035496014ECD}" destId="{71EFCEEB-E309-4C37-A9C4-A9484EB663A0}" srcOrd="8" destOrd="0" presId="urn:microsoft.com/office/officeart/2005/8/layout/cycle6"/>
    <dgm:cxn modelId="{E1006BC7-E7E6-435E-96B7-931D84B6A4DA}" type="presParOf" srcId="{41A09DFA-DEC9-43A8-B777-035496014ECD}" destId="{44AB7EDA-DE88-42FA-B705-E49DC886ED24}" srcOrd="9" destOrd="0" presId="urn:microsoft.com/office/officeart/2005/8/layout/cycle6"/>
    <dgm:cxn modelId="{AFF0424F-E33E-47E0-A809-208858C30F54}" type="presParOf" srcId="{41A09DFA-DEC9-43A8-B777-035496014ECD}" destId="{1119C28E-059B-459F-9B10-75450CCFE47C}" srcOrd="10" destOrd="0" presId="urn:microsoft.com/office/officeart/2005/8/layout/cycle6"/>
    <dgm:cxn modelId="{E60EE725-593D-4F6C-B84D-1067B36D12D2}" type="presParOf" srcId="{41A09DFA-DEC9-43A8-B777-035496014ECD}" destId="{40085A43-4CC6-4DB2-80B8-FB07A8A078F6}" srcOrd="11" destOrd="0" presId="urn:microsoft.com/office/officeart/2005/8/layout/cycle6"/>
    <dgm:cxn modelId="{B8DC48E6-3FEE-4685-9DEA-C5311A531B0D}" type="presParOf" srcId="{41A09DFA-DEC9-43A8-B777-035496014ECD}" destId="{836D1FAC-AB2F-4314-85B3-B75F5E2A4132}" srcOrd="12" destOrd="0" presId="urn:microsoft.com/office/officeart/2005/8/layout/cycle6"/>
    <dgm:cxn modelId="{73205FBF-95DC-487E-8332-97AE88236F9F}" type="presParOf" srcId="{41A09DFA-DEC9-43A8-B777-035496014ECD}" destId="{304747C0-980B-4897-B11B-3E6F5EF344A1}" srcOrd="13" destOrd="0" presId="urn:microsoft.com/office/officeart/2005/8/layout/cycle6"/>
    <dgm:cxn modelId="{90DFFF52-69B3-418F-8D76-8F7F39F7B6D0}" type="presParOf" srcId="{41A09DFA-DEC9-43A8-B777-035496014ECD}" destId="{97E61DCA-683E-4673-ADA8-476AC1B48A04}" srcOrd="14" destOrd="0" presId="urn:microsoft.com/office/officeart/2005/8/layout/cycle6"/>
    <dgm:cxn modelId="{90D7477F-CE59-4F85-85E5-A9E5098D16AE}" type="presParOf" srcId="{41A09DFA-DEC9-43A8-B777-035496014ECD}" destId="{AB82081D-7C67-40A7-B687-A69BB7943F84}" srcOrd="15" destOrd="0" presId="urn:microsoft.com/office/officeart/2005/8/layout/cycle6"/>
    <dgm:cxn modelId="{15E0F6B6-F53A-498B-8E30-30ECA5FBCEEE}" type="presParOf" srcId="{41A09DFA-DEC9-43A8-B777-035496014ECD}" destId="{439A412B-03E2-4B6F-ADD1-A9783FE518EE}" srcOrd="16" destOrd="0" presId="urn:microsoft.com/office/officeart/2005/8/layout/cycle6"/>
    <dgm:cxn modelId="{418FBCDD-594F-4D89-A30B-ABC3AEBE090B}" type="presParOf" srcId="{41A09DFA-DEC9-43A8-B777-035496014ECD}" destId="{FCB1E8BD-8392-40A5-B480-CA0691EB20D3}" srcOrd="17"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5B50ABBC-E4F7-478C-A1E8-2F5658C39B1B}" type="datetimeFigureOut">
              <a:rPr lang="en-US"/>
              <a:pPr>
                <a:defRPr/>
              </a:pPr>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ECTA Center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CD264D9D-8CC2-4CD2-9E79-A097C570729F}" type="slidenum">
              <a:rPr lang="en-US"/>
              <a:pPr>
                <a:defRPr/>
              </a:pPr>
              <a:t>‹#›</a:t>
            </a:fld>
            <a:endParaRPr lang="en-US"/>
          </a:p>
        </p:txBody>
      </p:sp>
    </p:spTree>
    <p:extLst>
      <p:ext uri="{BB962C8B-B14F-4D97-AF65-F5344CB8AC3E}">
        <p14:creationId xmlns:p14="http://schemas.microsoft.com/office/powerpoint/2010/main" val="2005785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CFF205DD-9F61-4375-BCAD-354D1582FDAF}" type="datetimeFigureOut">
              <a:rPr lang="en-US"/>
              <a:pPr>
                <a:defRPr/>
              </a:pPr>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F301A615-0DC0-4125-9A7D-DA1C8F6FD644}" type="slidenum">
              <a:rPr lang="en-US"/>
              <a:pPr>
                <a:defRPr/>
              </a:pPr>
              <a:t>‹#›</a:t>
            </a:fld>
            <a:endParaRPr lang="en-US"/>
          </a:p>
        </p:txBody>
      </p:sp>
    </p:spTree>
    <p:extLst>
      <p:ext uri="{BB962C8B-B14F-4D97-AF65-F5344CB8AC3E}">
        <p14:creationId xmlns:p14="http://schemas.microsoft.com/office/powerpoint/2010/main" val="162311730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sp>
        <p:nvSpPr>
          <p:cNvPr id="27651" name="Slide Number Placeholder 4"/>
          <p:cNvSpPr>
            <a:spLocks noGrp="1"/>
          </p:cNvSpPr>
          <p:nvPr>
            <p:ph type="sldNum" sz="quarter" idx="5"/>
          </p:nvPr>
        </p:nvSpPr>
        <p:spPr bwMode="auto">
          <a:noFill/>
          <a:ln>
            <a:miter lim="800000"/>
            <a:headEnd/>
            <a:tailEnd/>
          </a:ln>
        </p:spPr>
        <p:txBody>
          <a:bodyPr/>
          <a:lstStyle/>
          <a:p>
            <a:fld id="{6C471C66-2EFB-4CAA-9A47-F12E5E9E79BD}" type="slidenum">
              <a:rPr lang="en-US" smtClean="0">
                <a:latin typeface="Calibri" pitchFamily="34" charset="0"/>
                <a:ea typeface="ＭＳ Ｐゴシック" pitchFamily="34" charset="-128"/>
              </a:rPr>
              <a:pPr/>
              <a:t>1</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solidFill>
                  <a:srgbClr val="000000"/>
                </a:solidFill>
                <a:latin typeface="Arial"/>
                <a:cs typeface="Arial"/>
              </a:rPr>
              <a:t>What does a state need to put into place in order to encourage, support, require local implementation of effective practices?</a:t>
            </a:r>
            <a:endParaRPr lang="en-US" sz="1200" i="1" dirty="0" smtClean="0">
              <a:solidFill>
                <a:srgbClr val="000000"/>
              </a:solidFill>
              <a:latin typeface="Arial"/>
              <a:cs typeface="Arial"/>
            </a:endParaRPr>
          </a:p>
          <a:p>
            <a:pPr marL="171450" indent="-171450">
              <a:buFont typeface="Arial"/>
              <a:buChar char="•"/>
            </a:pPr>
            <a:r>
              <a:rPr lang="en-US" dirty="0" smtClean="0">
                <a:effectLst/>
              </a:rPr>
              <a:t>Governance</a:t>
            </a:r>
          </a:p>
          <a:p>
            <a:pPr marL="171450" indent="-171450">
              <a:buFont typeface="Arial"/>
              <a:buChar char="•"/>
            </a:pPr>
            <a:r>
              <a:rPr lang="en-US" dirty="0" smtClean="0">
                <a:effectLst/>
              </a:rPr>
              <a:t>Quality Standards</a:t>
            </a:r>
          </a:p>
          <a:p>
            <a:pPr marL="171450" indent="-171450">
              <a:buFont typeface="Arial"/>
              <a:buChar char="•"/>
            </a:pPr>
            <a:r>
              <a:rPr lang="en-US" dirty="0" smtClean="0">
                <a:effectLst/>
              </a:rPr>
              <a:t>Finance</a:t>
            </a:r>
          </a:p>
          <a:p>
            <a:pPr marL="171450" indent="-171450">
              <a:buFont typeface="Arial"/>
              <a:buChar char="•"/>
            </a:pPr>
            <a:r>
              <a:rPr lang="en-US" dirty="0" smtClean="0">
                <a:effectLst/>
              </a:rPr>
              <a:t>Accountability &amp; Quality Improvement</a:t>
            </a:r>
          </a:p>
          <a:p>
            <a:pPr marL="171450" indent="-171450">
              <a:buFont typeface="Arial"/>
              <a:buChar char="•"/>
            </a:pPr>
            <a:r>
              <a:rPr lang="en-US" dirty="0" smtClean="0">
                <a:effectLst/>
              </a:rPr>
              <a:t>Personnel/Workforce</a:t>
            </a:r>
          </a:p>
          <a:p>
            <a:pPr marL="171450" indent="-171450">
              <a:buFont typeface="Arial"/>
              <a:buChar char="•"/>
            </a:pPr>
            <a:r>
              <a:rPr lang="en-US" dirty="0" smtClean="0">
                <a:effectLst/>
              </a:rPr>
              <a:t>Data Systems</a:t>
            </a:r>
          </a:p>
          <a:p>
            <a:pPr marL="0" indent="0">
              <a:buFont typeface="Arial"/>
              <a:buNone/>
            </a:pP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Implementation of effective</a:t>
            </a:r>
            <a:r>
              <a:rPr lang="en-US" sz="1200" baseline="0" dirty="0" smtClean="0">
                <a:solidFill>
                  <a:srgbClr val="000000"/>
                </a:solidFill>
                <a:latin typeface="Arial"/>
                <a:cs typeface="Arial"/>
              </a:rPr>
              <a:t> practices</a:t>
            </a:r>
            <a:endParaRPr lang="en-US" sz="1200" dirty="0" smtClean="0">
              <a:solidFill>
                <a:srgbClr val="000000"/>
              </a:solidFill>
              <a:latin typeface="Arial"/>
              <a:cs typeface="Arial"/>
            </a:endParaRPr>
          </a:p>
          <a:p>
            <a:pPr marL="0" indent="0">
              <a:buFont typeface="Arial"/>
              <a:buNone/>
            </a:pPr>
            <a:endParaRPr lang="en-US" sz="1200" dirty="0" smtClean="0">
              <a:solidFill>
                <a:srgbClr val="000000"/>
              </a:solidFill>
              <a:latin typeface="Arial"/>
              <a:cs typeface="Arial"/>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Result: Good Outcomes for children with disabilities and their families</a:t>
            </a:r>
            <a:endParaRPr lang="en-US" sz="1200" dirty="0">
              <a:solidFill>
                <a:srgbClr val="000000"/>
              </a:solidFill>
              <a:latin typeface="Arial"/>
              <a:cs typeface="Arial"/>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EDEF0539-F3DF-48C9-83E9-28123C9E8EB3}" type="slidenum">
              <a:rPr lang="en-US" smtClean="0">
                <a:solidFill>
                  <a:srgbClr val="000000"/>
                </a:solidFill>
                <a:latin typeface="Calibri" pitchFamily="34" charset="0"/>
                <a:ea typeface="ＭＳ Ｐゴシック" pitchFamily="34" charset="-128"/>
              </a:rPr>
              <a:pPr/>
              <a:t>19</a:t>
            </a:fld>
            <a:endParaRPr lang="en-US" smtClean="0">
              <a:solidFill>
                <a:srgbClr val="000000"/>
              </a:solidFill>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23</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2467" name="Slide Number Placeholder 4"/>
          <p:cNvSpPr>
            <a:spLocks noGrp="1"/>
          </p:cNvSpPr>
          <p:nvPr>
            <p:ph type="sldNum" sz="quarter" idx="5"/>
          </p:nvPr>
        </p:nvSpPr>
        <p:spPr bwMode="auto">
          <a:noFill/>
          <a:ln>
            <a:miter lim="800000"/>
            <a:headEnd/>
            <a:tailEnd/>
          </a:ln>
        </p:spPr>
        <p:txBody>
          <a:bodyPr/>
          <a:lstStyle/>
          <a:p>
            <a:fld id="{38C809BE-4622-41FA-BB81-9D51BC065E3B}" type="slidenum">
              <a:rPr lang="en-US" smtClean="0">
                <a:latin typeface="Calibri" pitchFamily="34" charset="0"/>
                <a:ea typeface="ＭＳ Ｐゴシック" pitchFamily="34" charset="-128"/>
              </a:rPr>
              <a:pPr/>
              <a:t>28</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defRPr/>
            </a:pPr>
            <a:r>
              <a:rPr lang="en-US" sz="1200" kern="1200" dirty="0" smtClean="0">
                <a:solidFill>
                  <a:prstClr val="black"/>
                </a:solidFill>
                <a:latin typeface="Times New Roman"/>
                <a:ea typeface="ＭＳ Ｐゴシック" charset="0"/>
                <a:cs typeface="ＭＳ Ｐゴシック" charset="0"/>
              </a:rPr>
              <a:t>1991: DEC produced the first set of RPs. This set was based on practices generated by focus groups and a field validation</a:t>
            </a:r>
          </a:p>
          <a:p>
            <a:pPr lvl="0" eaLnBrk="1" hangingPunct="1">
              <a:defRPr/>
            </a:pPr>
            <a:r>
              <a:rPr lang="en-US" sz="1200" kern="1200" dirty="0" smtClean="0">
                <a:solidFill>
                  <a:prstClr val="black"/>
                </a:solidFill>
                <a:latin typeface="Times New Roman"/>
                <a:ea typeface="ＭＳ Ｐゴシック" charset="0"/>
                <a:cs typeface="ＭＳ Ｐゴシック" charset="0"/>
              </a:rPr>
              <a:t>2000: updated &amp; revised with review of the research literature, new focus groups and a new field validation. </a:t>
            </a:r>
          </a:p>
          <a:p>
            <a:pPr lvl="0" eaLnBrk="1" hangingPunct="1">
              <a:defRPr/>
            </a:pPr>
            <a:r>
              <a:rPr lang="en-US" sz="1200" kern="1200" dirty="0" smtClean="0">
                <a:solidFill>
                  <a:prstClr val="black"/>
                </a:solidFill>
                <a:latin typeface="Times New Roman"/>
                <a:ea typeface="ＭＳ Ｐゴシック" charset="0"/>
                <a:cs typeface="ＭＳ Ｐゴシック" charset="0"/>
              </a:rPr>
              <a:t>2005: 240 RPs, 5 direct service strands, </a:t>
            </a:r>
          </a:p>
          <a:p>
            <a:pPr marL="0" lvl="0" indent="0" eaLnBrk="1" hangingPunct="1">
              <a:buNone/>
              <a:defRPr/>
            </a:pPr>
            <a:r>
              <a:rPr lang="en-US" sz="1200" kern="1200" dirty="0" smtClean="0">
                <a:solidFill>
                  <a:prstClr val="black"/>
                </a:solidFill>
                <a:latin typeface="Times New Roman"/>
                <a:ea typeface="ＭＳ Ｐゴシック" charset="0"/>
                <a:cs typeface="ＭＳ Ｐゴシック" charset="0"/>
              </a:rPr>
              <a:t>	2 indirect service strands.</a:t>
            </a:r>
          </a:p>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3</a:t>
            </a:fld>
            <a:endParaRPr lang="en-US"/>
          </a:p>
        </p:txBody>
      </p:sp>
    </p:spTree>
    <p:extLst>
      <p:ext uri="{BB962C8B-B14F-4D97-AF65-F5344CB8AC3E}">
        <p14:creationId xmlns:p14="http://schemas.microsoft.com/office/powerpoint/2010/main" val="316449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dirty="0" smtClean="0">
                <a:solidFill>
                  <a:prstClr val="black"/>
                </a:solidFill>
                <a:latin typeface="Times New Roman"/>
              </a:rPr>
              <a:t>Over the past 18 months, a 13 member Recommended Practices Commission appointed by DEC has been working with the support of the ECTA Center to guide the revisions process.</a:t>
            </a:r>
          </a:p>
          <a:p>
            <a:pPr marL="0" indent="0" eaLnBrk="1" hangingPunct="1">
              <a:buNone/>
              <a:defRPr/>
            </a:pPr>
            <a:r>
              <a:rPr lang="en-US" sz="1200" dirty="0" smtClean="0">
                <a:solidFill>
                  <a:prstClr val="black"/>
                </a:solidFill>
                <a:latin typeface="Times New Roman"/>
              </a:rPr>
              <a:t> </a:t>
            </a:r>
          </a:p>
          <a:p>
            <a:pPr eaLnBrk="1" hangingPunct="1">
              <a:defRPr/>
            </a:pPr>
            <a:r>
              <a:rPr lang="en-US" sz="1200" dirty="0" smtClean="0">
                <a:solidFill>
                  <a:prstClr val="black"/>
                </a:solidFill>
                <a:latin typeface="Times New Roman"/>
              </a:rPr>
              <a:t>The goal of the Recommended Practices is to inform and improve the quality of services provided to young children with or at risk of disabilities or delays and their families.</a:t>
            </a:r>
          </a:p>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4</a:t>
            </a:fld>
            <a:endParaRPr lang="en-US"/>
          </a:p>
        </p:txBody>
      </p:sp>
    </p:spTree>
    <p:extLst>
      <p:ext uri="{BB962C8B-B14F-4D97-AF65-F5344CB8AC3E}">
        <p14:creationId xmlns:p14="http://schemas.microsoft.com/office/powerpoint/2010/main" val="34658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0"/>
              </a:spcAft>
            </a:pPr>
            <a:r>
              <a:rPr lang="en-US" sz="1800" dirty="0" smtClean="0">
                <a:solidFill>
                  <a:srgbClr val="000000"/>
                </a:solidFill>
              </a:rPr>
              <a:t>RP Commission Framework, Parameters, Definitions</a:t>
            </a:r>
          </a:p>
          <a:p>
            <a:pPr lvl="0">
              <a:spcAft>
                <a:spcPts val="0"/>
              </a:spcAft>
            </a:pPr>
            <a:r>
              <a:rPr lang="en-US" sz="1800" dirty="0" smtClean="0">
                <a:solidFill>
                  <a:srgbClr val="000000"/>
                </a:solidFill>
              </a:rPr>
              <a:t>ECTA Support</a:t>
            </a:r>
          </a:p>
          <a:p>
            <a:pPr lvl="1">
              <a:spcAft>
                <a:spcPts val="0"/>
              </a:spcAft>
            </a:pPr>
            <a:r>
              <a:rPr lang="en-US" sz="1800" dirty="0" smtClean="0">
                <a:solidFill>
                  <a:srgbClr val="000000"/>
                </a:solidFill>
              </a:rPr>
              <a:t>Topic Work Groups:</a:t>
            </a:r>
          </a:p>
          <a:p>
            <a:pPr lvl="1">
              <a:spcAft>
                <a:spcPts val="0"/>
              </a:spcAft>
            </a:pPr>
            <a:r>
              <a:rPr lang="en-US" sz="1800" dirty="0" smtClean="0">
                <a:solidFill>
                  <a:srgbClr val="000000"/>
                </a:solidFill>
              </a:rPr>
              <a:t>Develop practices and nominate evidence.</a:t>
            </a:r>
          </a:p>
          <a:p>
            <a:pPr lvl="1"/>
            <a:r>
              <a:rPr lang="en-US" sz="1800" dirty="0" smtClean="0">
                <a:solidFill>
                  <a:srgbClr val="000000"/>
                </a:solidFill>
              </a:rPr>
              <a:t>Commission reviews practices and evidence nominated. Provides feedback.</a:t>
            </a:r>
            <a:endParaRPr lang="en-US" sz="1800" dirty="0" smtClean="0"/>
          </a:p>
          <a:p>
            <a:pPr lvl="1"/>
            <a:r>
              <a:rPr lang="en-US" sz="1800" dirty="0" smtClean="0">
                <a:solidFill>
                  <a:srgbClr val="000000"/>
                </a:solidFill>
              </a:rPr>
              <a:t>Topic Work Groups: Revise practices and nominated evidence.</a:t>
            </a:r>
          </a:p>
          <a:p>
            <a:pPr lvl="1"/>
            <a:r>
              <a:rPr lang="en-US" sz="1800" dirty="0" smtClean="0">
                <a:solidFill>
                  <a:srgbClr val="000000"/>
                </a:solidFill>
              </a:rPr>
              <a:t>Ongoing validation of evidence</a:t>
            </a:r>
          </a:p>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5</a:t>
            </a:fld>
            <a:endParaRPr lang="en-US"/>
          </a:p>
        </p:txBody>
      </p:sp>
    </p:spTree>
    <p:extLst>
      <p:ext uri="{BB962C8B-B14F-4D97-AF65-F5344CB8AC3E}">
        <p14:creationId xmlns:p14="http://schemas.microsoft.com/office/powerpoint/2010/main" val="282433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smtClean="0"/>
          </a:p>
          <a:p>
            <a:pPr lvl="0"/>
            <a:r>
              <a:rPr lang="en-US" sz="1200" dirty="0" smtClean="0"/>
              <a:t>Population: birth-5 (through kindergarten), who have or are at risk for developmental delays and disabilities; not limited to those eligible for IDEA services (e.g. children with severe challenging behavior)</a:t>
            </a:r>
          </a:p>
          <a:p>
            <a:pPr lvl="0"/>
            <a:r>
              <a:rPr lang="en-US" sz="1200" dirty="0" smtClean="0"/>
              <a:t>“essential”, “biggest bang” or highest leverage/impact practices</a:t>
            </a:r>
          </a:p>
          <a:p>
            <a:pPr lvl="0"/>
            <a:r>
              <a:rPr lang="en-US" sz="1200" dirty="0" smtClean="0"/>
              <a:t>Practices represent the breadth of the topic</a:t>
            </a:r>
          </a:p>
          <a:p>
            <a:endParaRPr lang="en-US" dirty="0" smtClean="0"/>
          </a:p>
          <a:p>
            <a:pPr lvl="0"/>
            <a:endParaRPr lang="en-US" sz="1200" dirty="0" smtClean="0"/>
          </a:p>
          <a:p>
            <a:pPr lvl="0"/>
            <a:r>
              <a:rPr lang="en-US" sz="1200" dirty="0" smtClean="0"/>
              <a:t>Observable, in active voice</a:t>
            </a:r>
          </a:p>
          <a:p>
            <a:pPr lvl="0"/>
            <a:r>
              <a:rPr lang="en-US" sz="1200" dirty="0" smtClean="0"/>
              <a:t>Practices are </a:t>
            </a:r>
            <a:r>
              <a:rPr lang="en-US" sz="1200" u="sng" dirty="0" smtClean="0"/>
              <a:t>not</a:t>
            </a:r>
            <a:r>
              <a:rPr lang="en-US" sz="1200" dirty="0" smtClean="0"/>
              <a:t> disability specific</a:t>
            </a:r>
          </a:p>
          <a:p>
            <a:pPr lvl="0"/>
            <a:r>
              <a:rPr lang="en-US" sz="1200" dirty="0" smtClean="0"/>
              <a:t>Practices can be delivered in all settings including natural/inclusive environments</a:t>
            </a:r>
          </a:p>
          <a:p>
            <a:pPr lvl="0"/>
            <a:r>
              <a:rPr lang="en-US" sz="1200" dirty="0" smtClean="0"/>
              <a:t>Practices should build on, but not duplicate, standards for typical early childhood settings (e.g. DAP)</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6</a:t>
            </a:fld>
            <a:endParaRPr lang="en-US"/>
          </a:p>
        </p:txBody>
      </p:sp>
    </p:spTree>
    <p:extLst>
      <p:ext uri="{BB962C8B-B14F-4D97-AF65-F5344CB8AC3E}">
        <p14:creationId xmlns:p14="http://schemas.microsoft.com/office/powerpoint/2010/main" val="161483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7</a:t>
            </a:fld>
            <a:endParaRPr lang="en-US"/>
          </a:p>
        </p:txBody>
      </p:sp>
    </p:spTree>
    <p:extLst>
      <p:ext uri="{BB962C8B-B14F-4D97-AF65-F5344CB8AC3E}">
        <p14:creationId xmlns:p14="http://schemas.microsoft.com/office/powerpoint/2010/main" val="337437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sp>
        <p:nvSpPr>
          <p:cNvPr id="27651" name="Slide Number Placeholder 4"/>
          <p:cNvSpPr>
            <a:spLocks noGrp="1"/>
          </p:cNvSpPr>
          <p:nvPr>
            <p:ph type="sldNum" sz="quarter" idx="5"/>
          </p:nvPr>
        </p:nvSpPr>
        <p:spPr bwMode="auto">
          <a:noFill/>
          <a:ln>
            <a:miter lim="800000"/>
            <a:headEnd/>
            <a:tailEnd/>
          </a:ln>
        </p:spPr>
        <p:txBody>
          <a:bodyPr/>
          <a:lstStyle/>
          <a:p>
            <a:fld id="{6C471C66-2EFB-4CAA-9A47-F12E5E9E79BD}" type="slidenum">
              <a:rPr lang="en-US" smtClean="0">
                <a:latin typeface="Calibri" pitchFamily="34" charset="0"/>
                <a:ea typeface="ＭＳ Ｐゴシック" pitchFamily="34" charset="-128"/>
              </a:rPr>
              <a:pPr/>
              <a:t>16</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17</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Generally speaking, we will be engaging in an iterative validation process that will include state partners as well as this technical work group.  This means that we will work collaboratively with the state folks and with this group to draft ideas, review and edit those ideas (over and over so that each iteration is an improvement on the last), and then (when ready) we will share more refined ideas in a broader sense to more folks in the field for additional refinement.  </a:t>
            </a:r>
          </a:p>
          <a:p>
            <a:r>
              <a:rPr lang="en-US" smtClean="0">
                <a:ea typeface="ＭＳ Ｐゴシック" pitchFamily="34" charset="-128"/>
              </a:rPr>
              <a:t>We recently identified our 6 partner states – DE, ID, MN, NJ, PA &amp; WV.  They applied to be a partner states, so these are the final six selected and they represent some diversity across demographics (like size of state, and region of the country) as well as diversity in some state systems aspects (such as Lead Agency for Part C and eligibility criteria).  </a:t>
            </a:r>
          </a:p>
          <a:p>
            <a:r>
              <a:rPr lang="en-US" smtClean="0">
                <a:ea typeface="ＭＳ Ｐゴシック" pitchFamily="34" charset="-128"/>
              </a:rPr>
              <a:t>Our Technical Work Group – you all – are a second key group that we’ll be working with throughout the iterative process.  You were selected because of your expertise in knowing the Part C and Section 619 programs and/or your general expertise around quality systems and systems building.  So we have some diversity within this group –some folks having more research experience, some more TA and consulting; we have diversity with some folks who know Part C and/or Section 619 particularly well, others who understand the general early childhood and systems building.     </a:t>
            </a:r>
          </a:p>
        </p:txBody>
      </p:sp>
      <p:sp>
        <p:nvSpPr>
          <p:cNvPr id="31747" name="Slide Number Placeholder 4"/>
          <p:cNvSpPr>
            <a:spLocks noGrp="1"/>
          </p:cNvSpPr>
          <p:nvPr>
            <p:ph type="sldNum" sz="quarter" idx="5"/>
          </p:nvPr>
        </p:nvSpPr>
        <p:spPr bwMode="auto">
          <a:noFill/>
          <a:ln>
            <a:miter lim="800000"/>
            <a:headEnd/>
            <a:tailEnd/>
          </a:ln>
        </p:spPr>
        <p:txBody>
          <a:bodyPr/>
          <a:lstStyle/>
          <a:p>
            <a:fld id="{BAA97640-3D5F-44A4-A453-7CA687CF2740}" type="slidenum">
              <a:rPr lang="en-US" smtClean="0">
                <a:solidFill>
                  <a:srgbClr val="000000"/>
                </a:solidFill>
                <a:latin typeface="Calibri" pitchFamily="34" charset="0"/>
                <a:ea typeface="ＭＳ Ｐゴシック" pitchFamily="34" charset="-128"/>
              </a:rPr>
              <a:pPr/>
              <a:t>18</a:t>
            </a:fld>
            <a:endParaRPr lang="en-US" smtClean="0">
              <a:solidFill>
                <a:srgbClr val="000000"/>
              </a:solidFill>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30D2E0E-4CCC-4399-8510-E30F52FB17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a:xfrm>
            <a:off x="7391400" y="304800"/>
            <a:ext cx="1600200" cy="365125"/>
          </a:xfrm>
          <a:prstGeom prst="rect">
            <a:avLst/>
          </a:prstGeom>
        </p:spPr>
        <p:txBody>
          <a:bodyPr/>
          <a:lstStyle>
            <a:lvl1pPr>
              <a:defRPr/>
            </a:lvl1pPr>
          </a:lstStyle>
          <a:p>
            <a:pPr>
              <a:defRPr/>
            </a:pPr>
            <a:fld id="{D95E5017-11B8-4E9E-A0C4-3B5854C9B9CA}" type="slidenum">
              <a:rPr lang="en-US"/>
              <a:pPr>
                <a:defRPr/>
              </a:pPr>
              <a:t>‹#›</a:t>
            </a:fld>
            <a:endParaRPr lang="en-US"/>
          </a:p>
        </p:txBody>
      </p:sp>
    </p:spTree>
    <p:extLst>
      <p:ext uri="{BB962C8B-B14F-4D97-AF65-F5344CB8AC3E}">
        <p14:creationId xmlns:p14="http://schemas.microsoft.com/office/powerpoint/2010/main" val="138586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3C29B83-81A2-4F63-982C-E242A85BE3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6FDAA86-B4C0-4E20-B94C-06437A78FF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FBB3219-4EE1-4767-9715-B001205609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D95E5017-11B8-4E9E-A0C4-3B5854C9B9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915BF19-550F-4AB9-8435-91186C07A2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02BAD66-3FC3-4885-9B98-7A40BD234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C50D642-F0C7-40E5-9735-118937B76E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92554C-2AD6-4D1E-8CCC-B551051177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cs typeface="ＭＳ Ｐゴシック" charset="0"/>
              </a:defRPr>
            </a:lvl1pPr>
          </a:lstStyle>
          <a:p>
            <a:pPr>
              <a:defRPr/>
            </a:pPr>
            <a:fld id="{27F569F1-ADCB-4F7E-8F1C-1312E4B1B4F2}" type="slidenum">
              <a:rPr lang="en-US"/>
              <a:pPr>
                <a:defRPr/>
              </a:pPr>
              <a:t>‹#›</a:t>
            </a:fld>
            <a:endParaRPr lang="en-US"/>
          </a:p>
        </p:txBody>
      </p:sp>
      <p:pic>
        <p:nvPicPr>
          <p:cNvPr id="1029"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32" r:id="rId1"/>
    <p:sldLayoutId id="2147485031" r:id="rId2"/>
    <p:sldLayoutId id="2147485030" r:id="rId3"/>
    <p:sldLayoutId id="2147485029" r:id="rId4"/>
    <p:sldLayoutId id="2147485028" r:id="rId5"/>
    <p:sldLayoutId id="2147485027" r:id="rId6"/>
    <p:sldLayoutId id="2147485026" r:id="rId7"/>
    <p:sldLayoutId id="2147485025" r:id="rId8"/>
    <p:sldLayoutId id="2147485024" r:id="rId9"/>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34" r:id="rId1"/>
    <p:sldLayoutId id="2147485033" r:id="rId2"/>
    <p:sldLayoutId id="2147485044" r:id="rId3"/>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ectacenter.org/sysfra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ctacenter.org/sysfra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28" name="Picture 4" descr="ectalogo-template-large.png"/>
          <p:cNvPicPr>
            <a:picLocks noChangeAspect="1"/>
          </p:cNvPicPr>
          <p:nvPr/>
        </p:nvPicPr>
        <p:blipFill>
          <a:blip r:embed="rId3"/>
          <a:srcRect/>
          <a:stretch>
            <a:fillRect/>
          </a:stretch>
        </p:blipFill>
        <p:spPr bwMode="auto">
          <a:xfrm>
            <a:off x="228600" y="65088"/>
            <a:ext cx="4648200" cy="1077912"/>
          </a:xfrm>
          <a:prstGeom prst="rect">
            <a:avLst/>
          </a:prstGeom>
          <a:noFill/>
          <a:ln w="9525">
            <a:noFill/>
            <a:miter lim="800000"/>
            <a:headEnd/>
            <a:tailEnd/>
          </a:ln>
        </p:spPr>
      </p:pic>
      <p:pic>
        <p:nvPicPr>
          <p:cNvPr id="26629" name="Picture 8" descr="ta-and-d-template.png"/>
          <p:cNvPicPr>
            <a:picLocks noChangeAspect="1"/>
          </p:cNvPicPr>
          <p:nvPr/>
        </p:nvPicPr>
        <p:blipFill>
          <a:blip r:embed="rId4"/>
          <a:srcRect/>
          <a:stretch>
            <a:fillRect/>
          </a:stretch>
        </p:blipFill>
        <p:spPr bwMode="auto">
          <a:xfrm>
            <a:off x="6275387" y="5791200"/>
            <a:ext cx="2487613" cy="850900"/>
          </a:xfrm>
          <a:prstGeom prst="rect">
            <a:avLst/>
          </a:prstGeom>
          <a:noFill/>
          <a:ln w="9525">
            <a:noFill/>
            <a:miter lim="800000"/>
            <a:headEnd/>
            <a:tailEnd/>
          </a:ln>
        </p:spPr>
      </p:pic>
      <p:sp>
        <p:nvSpPr>
          <p:cNvPr id="26630" name="Title 3"/>
          <p:cNvSpPr>
            <a:spLocks noGrp="1"/>
          </p:cNvSpPr>
          <p:nvPr>
            <p:ph type="title"/>
          </p:nvPr>
        </p:nvSpPr>
        <p:spPr bwMode="auto">
          <a:xfrm>
            <a:off x="3067202" y="1528763"/>
            <a:ext cx="5924398" cy="2433637"/>
          </a:xfrm>
        </p:spPr>
        <p:txBody>
          <a:bodyPr wrap="square" numCol="1" anchor="ctr" compatLnSpc="1">
            <a:prstTxWarp prst="textNoShape">
              <a:avLst/>
            </a:prstTxWarp>
          </a:bodyPr>
          <a:lstStyle/>
          <a:p>
            <a:pPr algn="r"/>
            <a:r>
              <a:rPr lang="en-US" b="1" dirty="0">
                <a:effectLst/>
              </a:rPr>
              <a:t>Building Better Systems, Implementing Recommended Practices</a:t>
            </a:r>
            <a:endParaRPr lang="en-US" dirty="0" smtClean="0">
              <a:effectLst/>
              <a:latin typeface="Helvetica" pitchFamily="34" charset="0"/>
              <a:ea typeface="ＭＳ Ｐゴシック" pitchFamily="34" charset="-128"/>
              <a:cs typeface="Helvetica" pitchFamily="34" charset="0"/>
            </a:endParaRPr>
          </a:p>
        </p:txBody>
      </p:sp>
      <p:pic>
        <p:nvPicPr>
          <p:cNvPr id="8" name="Picture 7" title="Photo: Child on playgroun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4800" y="1828800"/>
            <a:ext cx="2762402" cy="4038600"/>
          </a:xfrm>
          <a:prstGeom prst="rect">
            <a:avLst/>
          </a:prstGeom>
        </p:spPr>
      </p:pic>
      <p:sp>
        <p:nvSpPr>
          <p:cNvPr id="9" name="Subtitle 2"/>
          <p:cNvSpPr txBox="1">
            <a:spLocks/>
          </p:cNvSpPr>
          <p:nvPr/>
        </p:nvSpPr>
        <p:spPr bwMode="auto">
          <a:xfrm>
            <a:off x="2438400" y="47244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00" dirty="0" smtClean="0"/>
              <a:t>Carol </a:t>
            </a:r>
            <a:r>
              <a:rPr lang="en-US" sz="1800" dirty="0" err="1" smtClean="0"/>
              <a:t>Trivette</a:t>
            </a:r>
            <a:endParaRPr lang="en-US" sz="1800" dirty="0"/>
          </a:p>
          <a:p>
            <a:pPr marL="0" indent="0" algn="r">
              <a:buNone/>
            </a:pPr>
            <a:r>
              <a:rPr lang="en-US" sz="1800" dirty="0" smtClean="0"/>
              <a:t>Betsy Ayankoya</a:t>
            </a:r>
          </a:p>
          <a:p>
            <a:pPr marL="0" indent="0" algn="r">
              <a:buNone/>
            </a:pPr>
            <a:r>
              <a:rPr lang="en-US" sz="1800" dirty="0" smtClean="0"/>
              <a:t>Christina Kasprzak</a:t>
            </a:r>
            <a:endParaRPr lang="en-US" sz="1800" dirty="0"/>
          </a:p>
        </p:txBody>
      </p:sp>
      <p:sp>
        <p:nvSpPr>
          <p:cNvPr id="11" name="Title 1"/>
          <p:cNvSpPr txBox="1">
            <a:spLocks/>
          </p:cNvSpPr>
          <p:nvPr/>
        </p:nvSpPr>
        <p:spPr>
          <a:xfrm>
            <a:off x="3657600" y="3330575"/>
            <a:ext cx="518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en-US" sz="1800" i="1" dirty="0" smtClean="0">
                <a:solidFill>
                  <a:prstClr val="black"/>
                </a:solidFill>
              </a:rPr>
              <a:t>Improving Data, Improving Outcomes Conference</a:t>
            </a:r>
          </a:p>
          <a:p>
            <a:pPr algn="r" fontAlgn="auto">
              <a:spcAft>
                <a:spcPts val="0"/>
              </a:spcAft>
            </a:pPr>
            <a:r>
              <a:rPr lang="en-US" sz="1800" i="1" dirty="0" smtClean="0">
                <a:solidFill>
                  <a:prstClr val="black"/>
                </a:solidFill>
              </a:rPr>
              <a:t>September, 2014</a:t>
            </a:r>
          </a:p>
        </p:txBody>
      </p:sp>
    </p:spTree>
    <p:extLst>
      <p:ext uri="{BB962C8B-B14F-4D97-AF65-F5344CB8AC3E}">
        <p14:creationId xmlns:p14="http://schemas.microsoft.com/office/powerpoint/2010/main" val="200700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(6)</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altLang="en-US" sz="2800" dirty="0">
                <a:solidFill>
                  <a:prstClr val="black"/>
                </a:solidFill>
                <a:latin typeface="Times New Roman"/>
                <a:ea typeface="+mn-ea"/>
                <a:cs typeface="+mn-cs"/>
              </a:rPr>
              <a:t>E1. Practitioners provide services and supports in natural and inclusive environments during daily routines and activities to promote the child’s access to and participation in learning experiences</a:t>
            </a:r>
            <a:r>
              <a:rPr lang="en-US" altLang="en-US" sz="2800" dirty="0" smtClean="0">
                <a:solidFill>
                  <a:prstClr val="black"/>
                </a:solidFill>
                <a:latin typeface="Times New Roman"/>
                <a:ea typeface="+mn-ea"/>
                <a:cs typeface="+mn-cs"/>
              </a:rPr>
              <a:t>.</a:t>
            </a: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r>
              <a:rPr lang="en-US" altLang="en-US" sz="2800" dirty="0">
                <a:solidFill>
                  <a:prstClr val="black"/>
                </a:solidFill>
                <a:latin typeface="Times New Roman"/>
                <a:ea typeface="+mn-ea"/>
                <a:cs typeface="+mn-cs"/>
              </a:rPr>
              <a:t>E4. Practitioners work with families and other adults to identify each child’s needs for assistive technology to promote access to and participation in learning experiences</a:t>
            </a:r>
            <a:r>
              <a:rPr lang="en-US" altLang="en-US" sz="2800" dirty="0" smtClean="0">
                <a:solidFill>
                  <a:prstClr val="black"/>
                </a:solidFill>
                <a:latin typeface="Times New Roman"/>
                <a:ea typeface="+mn-ea"/>
                <a:cs typeface="+mn-cs"/>
              </a:rPr>
              <a:t>.</a:t>
            </a:r>
            <a:endParaRPr lang="en-US" altLang="en-US" sz="2800" dirty="0">
              <a:solidFill>
                <a:prstClr val="black"/>
              </a:solidFill>
              <a:latin typeface="Times New Roman"/>
              <a:ea typeface="+mn-ea"/>
              <a:cs typeface="+mn-cs"/>
            </a:endParaRPr>
          </a:p>
        </p:txBody>
      </p:sp>
    </p:spTree>
    <p:extLst>
      <p:ext uri="{BB962C8B-B14F-4D97-AF65-F5344CB8AC3E}">
        <p14:creationId xmlns:p14="http://schemas.microsoft.com/office/powerpoint/2010/main" val="326126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(10)</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altLang="en-US" sz="2800" dirty="0">
                <a:solidFill>
                  <a:prstClr val="black"/>
                </a:solidFill>
                <a:latin typeface="Times New Roman"/>
                <a:ea typeface="+mn-ea"/>
                <a:cs typeface="+mn-cs"/>
              </a:rPr>
              <a:t>F3. Practitioners are responsive to the family’s concerns, priorities, and changing life circumstances</a:t>
            </a:r>
            <a:r>
              <a:rPr lang="en-US" altLang="en-US" sz="2800" dirty="0" smtClean="0">
                <a:solidFill>
                  <a:prstClr val="black"/>
                </a:solidFill>
                <a:latin typeface="Times New Roman"/>
                <a:ea typeface="+mn-ea"/>
                <a:cs typeface="+mn-cs"/>
              </a:rPr>
              <a:t>.</a:t>
            </a: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r>
              <a:rPr lang="en-US" altLang="en-US" sz="2800" dirty="0">
                <a:solidFill>
                  <a:prstClr val="black"/>
                </a:solidFill>
                <a:latin typeface="Times New Roman"/>
                <a:ea typeface="+mn-ea"/>
                <a:cs typeface="+mn-cs"/>
              </a:rPr>
              <a:t>F5. Practitioners support family functioning, promote family confidence and competence, and strengthen family-child relationships by acting in ways that recognize and build on family strengths and capacities.</a:t>
            </a:r>
          </a:p>
          <a:p>
            <a:endParaRPr lang="en-US" dirty="0"/>
          </a:p>
        </p:txBody>
      </p:sp>
    </p:spTree>
    <p:extLst>
      <p:ext uri="{BB962C8B-B14F-4D97-AF65-F5344CB8AC3E}">
        <p14:creationId xmlns:p14="http://schemas.microsoft.com/office/powerpoint/2010/main" val="297912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(13)</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altLang="en-US" sz="2800" dirty="0">
                <a:solidFill>
                  <a:prstClr val="black"/>
                </a:solidFill>
                <a:latin typeface="Times New Roman"/>
                <a:ea typeface="+mn-ea"/>
                <a:cs typeface="+mn-cs"/>
              </a:rPr>
              <a:t>INS4. Practitioners plan for and provide the level of support, accommodations, and adaptations needed for the child to access, participate, and learn within and across activities and routines</a:t>
            </a:r>
            <a:r>
              <a:rPr lang="en-US" altLang="en-US" sz="2800" dirty="0" smtClean="0">
                <a:solidFill>
                  <a:prstClr val="black"/>
                </a:solidFill>
                <a:latin typeface="Times New Roman"/>
                <a:ea typeface="+mn-ea"/>
                <a:cs typeface="+mn-cs"/>
              </a:rPr>
              <a:t>.</a:t>
            </a: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r>
              <a:rPr lang="en-US" altLang="en-US" sz="2800" dirty="0">
                <a:solidFill>
                  <a:prstClr val="black"/>
                </a:solidFill>
                <a:latin typeface="Times New Roman"/>
                <a:ea typeface="+mn-ea"/>
                <a:cs typeface="+mn-cs"/>
              </a:rPr>
              <a:t>INS13. Practitioners use coaching or consultation strategies with primary caregivers or other adults to facilitate positive adult-child interactions and instruction intentionally designed to promote child learning and development.</a:t>
            </a:r>
          </a:p>
          <a:p>
            <a:pPr lvl="1">
              <a:buFont typeface="Arial" pitchFamily="34" charset="0"/>
              <a:buChar char="–"/>
            </a:pPr>
            <a:endParaRPr lang="en-US" altLang="en-US" sz="2800" dirty="0">
              <a:solidFill>
                <a:prstClr val="black"/>
              </a:solidFill>
              <a:latin typeface="Times New Roman"/>
              <a:ea typeface="+mn-ea"/>
              <a:cs typeface="+mn-cs"/>
            </a:endParaRPr>
          </a:p>
          <a:p>
            <a:endParaRPr lang="en-US" dirty="0"/>
          </a:p>
        </p:txBody>
      </p:sp>
    </p:spTree>
    <p:extLst>
      <p:ext uri="{BB962C8B-B14F-4D97-AF65-F5344CB8AC3E}">
        <p14:creationId xmlns:p14="http://schemas.microsoft.com/office/powerpoint/2010/main" val="148583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(5)</a:t>
            </a:r>
            <a:endParaRPr lang="en-US" dirty="0"/>
          </a:p>
        </p:txBody>
      </p:sp>
      <p:sp>
        <p:nvSpPr>
          <p:cNvPr id="3" name="Content Placeholder 2"/>
          <p:cNvSpPr>
            <a:spLocks noGrp="1"/>
          </p:cNvSpPr>
          <p:nvPr>
            <p:ph idx="1"/>
          </p:nvPr>
        </p:nvSpPr>
        <p:spPr/>
        <p:txBody>
          <a:bodyPr/>
          <a:lstStyle/>
          <a:p>
            <a:pPr lvl="1">
              <a:buFont typeface="Arial" pitchFamily="34" charset="0"/>
              <a:buChar char="–"/>
              <a:defRPr/>
            </a:pPr>
            <a:r>
              <a:rPr lang="en-US" sz="2800" dirty="0">
                <a:solidFill>
                  <a:prstClr val="black"/>
                </a:solidFill>
                <a:latin typeface="Times New Roman"/>
                <a:ea typeface="+mn-ea"/>
                <a:cs typeface="+mn-cs"/>
              </a:rPr>
              <a:t>INT2. Practitioners promote the child’s social development by encouraging the child to initiate or sustain positive interactions with other children and adults during routines and activities through modeling, teaching, feedback, or other types of guided support</a:t>
            </a:r>
            <a:r>
              <a:rPr lang="en-US" sz="2800" dirty="0" smtClean="0">
                <a:solidFill>
                  <a:prstClr val="black"/>
                </a:solidFill>
                <a:latin typeface="Times New Roman"/>
                <a:ea typeface="+mn-ea"/>
                <a:cs typeface="+mn-cs"/>
              </a:rPr>
              <a:t>.</a:t>
            </a:r>
          </a:p>
          <a:p>
            <a:pPr lvl="1">
              <a:buFont typeface="Arial" pitchFamily="34" charset="0"/>
              <a:buChar char="–"/>
              <a:defRPr/>
            </a:pPr>
            <a:endParaRPr lang="en-US" sz="2800" dirty="0">
              <a:solidFill>
                <a:prstClr val="black"/>
              </a:solidFill>
              <a:latin typeface="Times New Roman"/>
              <a:ea typeface="+mn-ea"/>
              <a:cs typeface="+mn-cs"/>
            </a:endParaRPr>
          </a:p>
          <a:p>
            <a:pPr lvl="1">
              <a:buFont typeface="Arial" pitchFamily="34" charset="0"/>
              <a:buChar char="–"/>
              <a:defRPr/>
            </a:pPr>
            <a:endParaRPr lang="en-US" sz="2800" dirty="0">
              <a:solidFill>
                <a:prstClr val="black"/>
              </a:solidFill>
              <a:latin typeface="Times New Roman"/>
              <a:ea typeface="+mn-ea"/>
              <a:cs typeface="+mn-cs"/>
            </a:endParaRPr>
          </a:p>
          <a:p>
            <a:pPr lvl="1">
              <a:buFont typeface="Arial" pitchFamily="34" charset="0"/>
              <a:buChar char="–"/>
              <a:defRPr/>
            </a:pPr>
            <a:r>
              <a:rPr lang="en-US" sz="2800" dirty="0">
                <a:solidFill>
                  <a:prstClr val="black"/>
                </a:solidFill>
                <a:latin typeface="Times New Roman"/>
                <a:ea typeface="+mn-ea"/>
                <a:cs typeface="+mn-cs"/>
              </a:rPr>
              <a:t>INT5. Practitioners promote the child’s problem-solving behavior by observing, interpreting, and scaffolding in response to the child’s growing level of autonomy and self-regulation.</a:t>
            </a:r>
          </a:p>
        </p:txBody>
      </p:sp>
    </p:spTree>
    <p:extLst>
      <p:ext uri="{BB962C8B-B14F-4D97-AF65-F5344CB8AC3E}">
        <p14:creationId xmlns:p14="http://schemas.microsoft.com/office/powerpoint/2010/main" val="128282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Teaming and Collaboration (5)</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altLang="en-US" sz="2800" dirty="0">
                <a:solidFill>
                  <a:prstClr val="black"/>
                </a:solidFill>
                <a:latin typeface="Times New Roman"/>
                <a:ea typeface="+mn-ea"/>
                <a:cs typeface="+mn-cs"/>
              </a:rPr>
              <a:t>TC1. Practitioners representing multiple disciplines and families work together as a team to plan and implement supports and services to meet the unique needs of each child and family</a:t>
            </a:r>
            <a:r>
              <a:rPr lang="en-US" altLang="en-US" sz="2800" dirty="0" smtClean="0">
                <a:solidFill>
                  <a:prstClr val="black"/>
                </a:solidFill>
                <a:latin typeface="Times New Roman"/>
                <a:ea typeface="+mn-ea"/>
                <a:cs typeface="+mn-cs"/>
              </a:rPr>
              <a:t>.</a:t>
            </a: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r>
              <a:rPr lang="en-US" altLang="en-US" sz="2800" dirty="0">
                <a:solidFill>
                  <a:prstClr val="black"/>
                </a:solidFill>
                <a:latin typeface="Times New Roman"/>
                <a:ea typeface="+mn-ea"/>
                <a:cs typeface="+mn-cs"/>
              </a:rPr>
              <a:t>TC5. Practitioners and families may collaborate with each other to identify one practitioner from the team who serves as the primary liaison between the family and other team members based on child and family priorities and needs.</a:t>
            </a:r>
          </a:p>
        </p:txBody>
      </p:sp>
    </p:spTree>
    <p:extLst>
      <p:ext uri="{BB962C8B-B14F-4D97-AF65-F5344CB8AC3E}">
        <p14:creationId xmlns:p14="http://schemas.microsoft.com/office/powerpoint/2010/main" val="335488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(2)</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altLang="en-US" sz="2800" dirty="0">
                <a:solidFill>
                  <a:prstClr val="black"/>
                </a:solidFill>
                <a:latin typeface="Times New Roman"/>
                <a:ea typeface="+mn-ea"/>
                <a:cs typeface="+mn-cs"/>
              </a:rPr>
              <a:t>TR1. Practitioners in sending and receiving programs exchange information before, during, and after transition about practices most likely to support the child’s successful adjustment and positive outcomes</a:t>
            </a:r>
            <a:r>
              <a:rPr lang="en-US" altLang="en-US" sz="2800" dirty="0" smtClean="0">
                <a:solidFill>
                  <a:prstClr val="black"/>
                </a:solidFill>
                <a:latin typeface="Times New Roman"/>
                <a:ea typeface="+mn-ea"/>
                <a:cs typeface="+mn-cs"/>
              </a:rPr>
              <a:t>.</a:t>
            </a: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r>
              <a:rPr lang="en-US" altLang="en-US" sz="2800" dirty="0">
                <a:solidFill>
                  <a:prstClr val="black"/>
                </a:solidFill>
                <a:latin typeface="Times New Roman"/>
                <a:ea typeface="+mn-ea"/>
                <a:cs typeface="+mn-cs"/>
              </a:rPr>
              <a:t>TR2. Practitioners use a variety of planned and timely strategies with the child and family before, during, and after the transition to support successful adjustment and positive outcomes for both the child and family.</a:t>
            </a:r>
          </a:p>
          <a:p>
            <a:endParaRPr lang="en-US" dirty="0"/>
          </a:p>
        </p:txBody>
      </p:sp>
    </p:spTree>
    <p:extLst>
      <p:ext uri="{BB962C8B-B14F-4D97-AF65-F5344CB8AC3E}">
        <p14:creationId xmlns:p14="http://schemas.microsoft.com/office/powerpoint/2010/main" val="28616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28" name="Picture 4" descr="ectalogo-template-large.png"/>
          <p:cNvPicPr>
            <a:picLocks noChangeAspect="1"/>
          </p:cNvPicPr>
          <p:nvPr/>
        </p:nvPicPr>
        <p:blipFill>
          <a:blip r:embed="rId3"/>
          <a:srcRect/>
          <a:stretch>
            <a:fillRect/>
          </a:stretch>
        </p:blipFill>
        <p:spPr bwMode="auto">
          <a:xfrm>
            <a:off x="228600" y="65088"/>
            <a:ext cx="4648200" cy="1077912"/>
          </a:xfrm>
          <a:prstGeom prst="rect">
            <a:avLst/>
          </a:prstGeom>
          <a:noFill/>
          <a:ln w="9525">
            <a:noFill/>
            <a:miter lim="800000"/>
            <a:headEnd/>
            <a:tailEnd/>
          </a:ln>
        </p:spPr>
      </p:pic>
      <p:pic>
        <p:nvPicPr>
          <p:cNvPr id="26629" name="Picture 8" descr="ta-and-d-template.png"/>
          <p:cNvPicPr>
            <a:picLocks noChangeAspect="1"/>
          </p:cNvPicPr>
          <p:nvPr/>
        </p:nvPicPr>
        <p:blipFill>
          <a:blip r:embed="rId4"/>
          <a:srcRect/>
          <a:stretch>
            <a:fillRect/>
          </a:stretch>
        </p:blipFill>
        <p:spPr bwMode="auto">
          <a:xfrm>
            <a:off x="6273421" y="5867400"/>
            <a:ext cx="2487613" cy="850900"/>
          </a:xfrm>
          <a:prstGeom prst="rect">
            <a:avLst/>
          </a:prstGeom>
          <a:noFill/>
          <a:ln w="9525">
            <a:noFill/>
            <a:miter lim="800000"/>
            <a:headEnd/>
            <a:tailEnd/>
          </a:ln>
        </p:spPr>
      </p:pic>
      <p:pic>
        <p:nvPicPr>
          <p:cNvPr id="8" name="Picture 7"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1773" y="1447799"/>
            <a:ext cx="4970227" cy="4267201"/>
          </a:xfrm>
          <a:prstGeom prst="rect">
            <a:avLst/>
          </a:prstGeom>
        </p:spPr>
      </p:pic>
      <p:sp>
        <p:nvSpPr>
          <p:cNvPr id="12" name="Rounded Rectangle 11"/>
          <p:cNvSpPr/>
          <p:nvPr/>
        </p:nvSpPr>
        <p:spPr>
          <a:xfrm>
            <a:off x="516173" y="1600200"/>
            <a:ext cx="2514600" cy="4267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68573" y="1853148"/>
            <a:ext cx="2286000" cy="3785652"/>
          </a:xfrm>
          <a:prstGeom prst="rect">
            <a:avLst/>
          </a:prstGeom>
          <a:noFill/>
        </p:spPr>
        <p:txBody>
          <a:bodyPr wrap="square" rtlCol="0">
            <a:spAutoFit/>
          </a:bodyPr>
          <a:lstStyle/>
          <a:p>
            <a:r>
              <a:rPr lang="en-US" i="1" dirty="0">
                <a:solidFill>
                  <a:schemeClr val="tx2"/>
                </a:solidFill>
              </a:rPr>
              <a:t>What does a state need to put into place in order to encourage, support, require local implementation of effective practices?</a:t>
            </a:r>
          </a:p>
        </p:txBody>
      </p:sp>
    </p:spTree>
    <p:extLst>
      <p:ext uri="{BB962C8B-B14F-4D97-AF65-F5344CB8AC3E}">
        <p14:creationId xmlns:p14="http://schemas.microsoft.com/office/powerpoint/2010/main" val="3760034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 Framework:  Purpose and Audience</a:t>
            </a:r>
            <a:endParaRPr lang="en-US" dirty="0"/>
          </a:p>
        </p:txBody>
      </p:sp>
      <p:sp>
        <p:nvSpPr>
          <p:cNvPr id="28674" name="Content Placeholder 2"/>
          <p:cNvSpPr>
            <a:spLocks noGrp="1"/>
          </p:cNvSpPr>
          <p:nvPr>
            <p:ph idx="1"/>
          </p:nvPr>
        </p:nvSpPr>
        <p:spPr>
          <a:xfrm>
            <a:off x="609600" y="1752600"/>
            <a:ext cx="7924800" cy="4724400"/>
          </a:xfrm>
        </p:spPr>
        <p:txBody>
          <a:bodyPr/>
          <a:lstStyle/>
          <a:p>
            <a:pPr marL="0" indent="0">
              <a:buFont typeface="Arial" charset="0"/>
              <a:buNone/>
            </a:pPr>
            <a:r>
              <a:rPr lang="en-US" sz="2400" b="1" smtClean="0">
                <a:latin typeface="Arial" charset="0"/>
                <a:ea typeface="ＭＳ Ｐゴシック" pitchFamily="34" charset="-128"/>
                <a:cs typeface="Arial" charset="0"/>
              </a:rPr>
              <a:t>Purpose</a:t>
            </a:r>
            <a:r>
              <a:rPr lang="en-US" sz="2400" smtClean="0">
                <a:latin typeface="Arial" charset="0"/>
                <a:ea typeface="ＭＳ Ｐゴシック" pitchFamily="34" charset="-128"/>
                <a:cs typeface="Arial" charset="0"/>
              </a:rPr>
              <a:t>:  to guide states in evaluating their current Part C/619 system, identifying areas for improvement, and providing direction on how to develop a more effective, efficient Part C and Section 619 system that requires, supports, and encourages implementation of effective practices. </a:t>
            </a: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r>
              <a:rPr lang="en-US" sz="2400" b="1" smtClean="0">
                <a:latin typeface="Arial" charset="0"/>
                <a:ea typeface="ＭＳ Ｐゴシック" pitchFamily="34" charset="-128"/>
                <a:cs typeface="Arial" charset="0"/>
              </a:rPr>
              <a:t>Audience</a:t>
            </a:r>
            <a:r>
              <a:rPr lang="en-US" sz="2400" smtClean="0">
                <a:latin typeface="Arial" charset="0"/>
                <a:ea typeface="ＭＳ Ｐゴシック" pitchFamily="34" charset="-128"/>
                <a:cs typeface="Arial" charset="0"/>
              </a:rPr>
              <a:t>:  the key audience is state Part C and state Section 619 coordinators and staff, with acknowledgement that other key staff and leadership in a state will need to be involved.</a:t>
            </a: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endParaRPr lang="en-US" sz="2400" smtClean="0">
              <a:latin typeface="Arial" charset="0"/>
              <a:ea typeface="ＭＳ Ｐゴシック" pitchFamily="34" charset="-128"/>
              <a:cs typeface="Arial" charset="0"/>
            </a:endParaRPr>
          </a:p>
          <a:p>
            <a:pPr marL="0" indent="0">
              <a:buFont typeface="Arial" charset="0"/>
              <a:buNone/>
            </a:pPr>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733846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 Framework:  Process and Partners</a:t>
            </a:r>
            <a:endParaRPr lang="en-US" dirty="0"/>
          </a:p>
        </p:txBody>
      </p:sp>
      <p:sp>
        <p:nvSpPr>
          <p:cNvPr id="3" name="Content Placeholder 2"/>
          <p:cNvSpPr>
            <a:spLocks noGrp="1"/>
          </p:cNvSpPr>
          <p:nvPr>
            <p:ph idx="1"/>
          </p:nvPr>
        </p:nvSpPr>
        <p:spPr/>
        <p:txBody>
          <a:bodyPr/>
          <a:lstStyle/>
          <a:p>
            <a:pPr>
              <a:defRPr/>
            </a:pPr>
            <a:r>
              <a:rPr lang="en-US" sz="2000" b="1" dirty="0"/>
              <a:t>Iterative validation process</a:t>
            </a:r>
            <a:r>
              <a:rPr lang="en-US" sz="2000" dirty="0"/>
              <a:t>:  the framework </a:t>
            </a:r>
            <a:r>
              <a:rPr lang="en-US" sz="2000" dirty="0" smtClean="0"/>
              <a:t>is being developed </a:t>
            </a:r>
            <a:r>
              <a:rPr lang="en-US" sz="2000" dirty="0"/>
              <a:t>through an iterative process </a:t>
            </a:r>
            <a:r>
              <a:rPr lang="en-US" sz="2000" dirty="0" smtClean="0"/>
              <a:t>among national </a:t>
            </a:r>
            <a:r>
              <a:rPr lang="en-US" sz="2000" dirty="0"/>
              <a:t>and state experts in the </a:t>
            </a:r>
            <a:r>
              <a:rPr lang="en-US" sz="2000" dirty="0" smtClean="0"/>
              <a:t>field.</a:t>
            </a:r>
            <a:endParaRPr lang="en-US" sz="2000" dirty="0"/>
          </a:p>
          <a:p>
            <a:pPr>
              <a:defRPr/>
            </a:pPr>
            <a:endParaRPr lang="en-US" sz="2000" dirty="0" smtClean="0"/>
          </a:p>
          <a:p>
            <a:pPr>
              <a:defRPr/>
            </a:pPr>
            <a:r>
              <a:rPr lang="en-US" sz="2000" b="1" dirty="0" smtClean="0"/>
              <a:t>Partner </a:t>
            </a:r>
            <a:r>
              <a:rPr lang="en-US" sz="2000" b="1" dirty="0"/>
              <a:t>states</a:t>
            </a:r>
            <a:r>
              <a:rPr lang="en-US" sz="2000" dirty="0"/>
              <a:t>:  the framework </a:t>
            </a:r>
            <a:r>
              <a:rPr lang="en-US" sz="2000" dirty="0" smtClean="0"/>
              <a:t>is being developed </a:t>
            </a:r>
            <a:r>
              <a:rPr lang="en-US" sz="2000" dirty="0"/>
              <a:t>iteratively with 6 states (DE, ID, MN, NJ, PA, WV), so that it reflects (and is applicable to) the diversity of state systems (e.g. Lead Agency, eligibility criteria</a:t>
            </a:r>
            <a:r>
              <a:rPr lang="en-US" sz="2000" dirty="0" smtClean="0"/>
              <a:t>).</a:t>
            </a:r>
          </a:p>
          <a:p>
            <a:pPr>
              <a:defRPr/>
            </a:pPr>
            <a:endParaRPr lang="en-US" sz="2000" dirty="0"/>
          </a:p>
          <a:p>
            <a:pPr>
              <a:defRPr/>
            </a:pPr>
            <a:r>
              <a:rPr lang="en-US" sz="2000" b="1" dirty="0"/>
              <a:t>Technical Work Group (TWG)</a:t>
            </a:r>
            <a:r>
              <a:rPr lang="en-US" sz="2000" dirty="0"/>
              <a:t>:  the Center </a:t>
            </a:r>
            <a:r>
              <a:rPr lang="en-US" sz="2000" dirty="0" smtClean="0"/>
              <a:t>has a </a:t>
            </a:r>
            <a:r>
              <a:rPr lang="en-US" sz="2000" dirty="0"/>
              <a:t>technical work group (TWG) with experts in the field to advise the Center by providing early input on the elements, and later review and </a:t>
            </a:r>
            <a:r>
              <a:rPr lang="en-US" sz="2000" dirty="0" smtClean="0"/>
              <a:t>give input </a:t>
            </a:r>
            <a:r>
              <a:rPr lang="en-US" sz="2000" dirty="0"/>
              <a:t>on drafts, as well as </a:t>
            </a:r>
            <a:r>
              <a:rPr lang="en-US" sz="2000" dirty="0" smtClean="0"/>
              <a:t>contribute </a:t>
            </a:r>
            <a:r>
              <a:rPr lang="en-US" sz="2000" dirty="0"/>
              <a:t>resources available to support states on various </a:t>
            </a:r>
            <a:r>
              <a:rPr lang="en-US" sz="2000" dirty="0" smtClean="0"/>
              <a:t>elements.</a:t>
            </a:r>
          </a:p>
          <a:p>
            <a:pPr marL="0" indent="0">
              <a:buFont typeface="Arial" charset="0"/>
              <a:buNone/>
              <a:defRPr/>
            </a:pPr>
            <a:endParaRPr lang="en-US" dirty="0"/>
          </a:p>
        </p:txBody>
      </p:sp>
    </p:spTree>
    <p:extLst>
      <p:ext uri="{BB962C8B-B14F-4D97-AF65-F5344CB8AC3E}">
        <p14:creationId xmlns:p14="http://schemas.microsoft.com/office/powerpoint/2010/main" val="3374422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9359" y="1474113"/>
            <a:ext cx="8928441" cy="5231487"/>
            <a:chOff x="139359" y="1474113"/>
            <a:chExt cx="8928441" cy="5231487"/>
          </a:xfrm>
        </p:grpSpPr>
        <p:pic>
          <p:nvPicPr>
            <p:cNvPr id="28" name="Picture 27" title="Backgroun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59" y="1752600"/>
              <a:ext cx="8917569" cy="4952999"/>
            </a:xfrm>
            <a:prstGeom prst="rect">
              <a:avLst/>
            </a:prstGeom>
          </p:spPr>
        </p:pic>
        <p:sp>
          <p:nvSpPr>
            <p:cNvPr id="29" name="Rounded Rectangle 28"/>
            <p:cNvSpPr/>
            <p:nvPr/>
          </p:nvSpPr>
          <p:spPr>
            <a:xfrm>
              <a:off x="7239000" y="3505200"/>
              <a:ext cx="1828800"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Good outcomes for children with disabilities and their families</a:t>
              </a:r>
              <a:endParaRPr lang="en-US" sz="1400" b="1" dirty="0">
                <a:solidFill>
                  <a:prstClr val="white"/>
                </a:solidFill>
                <a:effectLst>
                  <a:outerShdw dist="38100" dir="2700000" algn="tl" rotWithShape="0">
                    <a:srgbClr val="000000"/>
                  </a:outerShdw>
                </a:effectLst>
                <a:latin typeface="Arial"/>
                <a:cs typeface="Arial"/>
              </a:endParaRPr>
            </a:p>
          </p:txBody>
        </p:sp>
        <p:sp>
          <p:nvSpPr>
            <p:cNvPr id="30" name="Rounded Rectangle 29"/>
            <p:cNvSpPr/>
            <p:nvPr/>
          </p:nvSpPr>
          <p:spPr>
            <a:xfrm>
              <a:off x="7162800" y="1943100"/>
              <a:ext cx="1828800"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Result:</a:t>
              </a:r>
              <a:endParaRPr lang="en-US" sz="1400" b="1" dirty="0">
                <a:solidFill>
                  <a:prstClr val="white"/>
                </a:solidFill>
                <a:effectLst>
                  <a:outerShdw dist="38100" dir="2700000" algn="tl" rotWithShape="0">
                    <a:srgbClr val="000000"/>
                  </a:outerShdw>
                </a:effectLst>
                <a:latin typeface="Arial"/>
                <a:cs typeface="Arial"/>
              </a:endParaRPr>
            </a:p>
          </p:txBody>
        </p:sp>
        <p:sp>
          <p:nvSpPr>
            <p:cNvPr id="31" name="Rounded Rectangle 30"/>
            <p:cNvSpPr/>
            <p:nvPr/>
          </p:nvSpPr>
          <p:spPr>
            <a:xfrm>
              <a:off x="5078412" y="3505200"/>
              <a:ext cx="1779588"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prstClr val="white"/>
                  </a:solidFill>
                  <a:effectLst>
                    <a:outerShdw dist="38100" dir="2700000" algn="tl" rotWithShape="0">
                      <a:srgbClr val="000000"/>
                    </a:outerShdw>
                  </a:effectLst>
                  <a:latin typeface="Arial"/>
                  <a:cs typeface="Arial"/>
                </a:rPr>
                <a:t>Implementation of effective practices</a:t>
              </a:r>
              <a:endParaRPr lang="en-US" sz="1400" b="1" dirty="0">
                <a:solidFill>
                  <a:prstClr val="white"/>
                </a:solidFill>
                <a:effectLst>
                  <a:outerShdw dist="38100" dir="2700000" algn="tl" rotWithShape="0">
                    <a:srgbClr val="000000"/>
                  </a:outerShdw>
                </a:effectLst>
                <a:latin typeface="Arial"/>
                <a:cs typeface="Arial"/>
              </a:endParaRPr>
            </a:p>
          </p:txBody>
        </p:sp>
        <p:graphicFrame>
          <p:nvGraphicFramePr>
            <p:cNvPr id="32" name="Diagram 31" title="Figure: System Framework (transcription available in slide notes)"/>
            <p:cNvGraphicFramePr/>
            <p:nvPr>
              <p:extLst>
                <p:ext uri="{D42A27DB-BD31-4B8C-83A1-F6EECF244321}">
                  <p14:modId xmlns:p14="http://schemas.microsoft.com/office/powerpoint/2010/main" val="2486336583"/>
                </p:ext>
              </p:extLst>
            </p:nvPr>
          </p:nvGraphicFramePr>
          <p:xfrm>
            <a:off x="152400" y="1981200"/>
            <a:ext cx="4876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TextBox 11"/>
            <p:cNvSpPr txBox="1">
              <a:spLocks noChangeArrowheads="1"/>
            </p:cNvSpPr>
            <p:nvPr/>
          </p:nvSpPr>
          <p:spPr bwMode="auto">
            <a:xfrm>
              <a:off x="152400" y="1474113"/>
              <a:ext cx="4876800" cy="430887"/>
            </a:xfrm>
            <a:prstGeom prst="rect">
              <a:avLst/>
            </a:prstGeom>
            <a:noFill/>
            <a:ln w="9525">
              <a:noFill/>
              <a:miter lim="800000"/>
              <a:headEnd/>
              <a:tailEnd/>
            </a:ln>
          </p:spPr>
          <p:txBody>
            <a:bodyPr wrap="square">
              <a:spAutoFit/>
            </a:bodyPr>
            <a:lstStyle/>
            <a:p>
              <a:r>
                <a:rPr lang="en-US" sz="1100" dirty="0">
                  <a:solidFill>
                    <a:schemeClr val="accent3"/>
                  </a:solidFill>
                  <a:latin typeface="Arial"/>
                  <a:cs typeface="Arial"/>
                </a:rPr>
                <a:t>What does a state need to put into place in order to encourage, </a:t>
              </a:r>
              <a:r>
                <a:rPr lang="en-US" sz="1100" dirty="0" smtClean="0">
                  <a:solidFill>
                    <a:schemeClr val="accent3"/>
                  </a:solidFill>
                  <a:latin typeface="Arial"/>
                  <a:cs typeface="Arial"/>
                </a:rPr>
                <a:t>support</a:t>
              </a:r>
              <a:r>
                <a:rPr lang="en-US" sz="1100" dirty="0">
                  <a:solidFill>
                    <a:schemeClr val="accent3"/>
                  </a:solidFill>
                  <a:latin typeface="Arial"/>
                  <a:cs typeface="Arial"/>
                </a:rPr>
                <a:t>, require local implementation of effective practices?</a:t>
              </a:r>
            </a:p>
          </p:txBody>
        </p:sp>
      </p:grpSp>
      <p:sp>
        <p:nvSpPr>
          <p:cNvPr id="26" name="TextBox 25"/>
          <p:cNvSpPr txBox="1"/>
          <p:nvPr/>
        </p:nvSpPr>
        <p:spPr>
          <a:xfrm>
            <a:off x="304800" y="6477000"/>
            <a:ext cx="8610600" cy="276999"/>
          </a:xfrm>
          <a:prstGeom prst="rect">
            <a:avLst/>
          </a:prstGeom>
          <a:noFill/>
        </p:spPr>
        <p:txBody>
          <a:bodyPr wrap="square" rtlCol="0">
            <a:spAutoFit/>
          </a:bodyPr>
          <a:lstStyle/>
          <a:p>
            <a:pPr algn="r"/>
            <a:r>
              <a:rPr lang="en-US" sz="1200" i="1" dirty="0">
                <a:solidFill>
                  <a:srgbClr val="4B5A6F"/>
                </a:solidFill>
              </a:rPr>
              <a:t>Available </a:t>
            </a:r>
            <a:r>
              <a:rPr lang="en-US" sz="1200" i="1" dirty="0" smtClean="0">
                <a:solidFill>
                  <a:srgbClr val="4B5A6F"/>
                </a:solidFill>
              </a:rPr>
              <a:t>from:</a:t>
            </a:r>
            <a:r>
              <a:rPr lang="en-US" sz="1200" i="1" dirty="0" smtClean="0"/>
              <a:t> </a:t>
            </a:r>
            <a:r>
              <a:rPr lang="en-US" sz="1200" i="1" dirty="0">
                <a:hlinkClick r:id="rId9"/>
              </a:rPr>
              <a:t>http://ectacenter.org</a:t>
            </a:r>
            <a:r>
              <a:rPr lang="en-US" sz="1200" i="1" dirty="0" smtClean="0">
                <a:hlinkClick r:id="rId9"/>
              </a:rPr>
              <a:t>/sysframe</a:t>
            </a:r>
            <a:r>
              <a:rPr lang="en-US" sz="1200" i="1" dirty="0" smtClean="0"/>
              <a:t> </a:t>
            </a:r>
            <a:endParaRPr lang="en-US" sz="1200" i="1" dirty="0"/>
          </a:p>
        </p:txBody>
      </p:sp>
      <p:sp>
        <p:nvSpPr>
          <p:cNvPr id="12" name="Title 11"/>
          <p:cNvSpPr>
            <a:spLocks noGrp="1"/>
          </p:cNvSpPr>
          <p:nvPr>
            <p:ph type="title"/>
          </p:nvPr>
        </p:nvSpPr>
        <p:spPr/>
        <p:txBody>
          <a:bodyPr/>
          <a:lstStyle/>
          <a:p>
            <a:r>
              <a:rPr lang="en-US" dirty="0" smtClean="0"/>
              <a:t>ECTA Center System Framework</a:t>
            </a:r>
            <a:endParaRPr lang="en-US" dirty="0"/>
          </a:p>
        </p:txBody>
      </p:sp>
      <p:sp>
        <p:nvSpPr>
          <p:cNvPr id="24" name="Slide Number Placeholder 3"/>
          <p:cNvSpPr>
            <a:spLocks noGrp="1"/>
          </p:cNvSpPr>
          <p:nvPr>
            <p:ph type="sldNum" sz="quarter" idx="4294967295"/>
          </p:nvPr>
        </p:nvSpPr>
        <p:spPr bwMode="auto">
          <a:xfrm>
            <a:off x="7391400" y="304800"/>
            <a:ext cx="1600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19</a:t>
            </a:fld>
            <a:endParaRPr lang="en-US" sz="1200">
              <a:solidFill>
                <a:srgbClr val="898989"/>
              </a:solidFill>
            </a:endParaRPr>
          </a:p>
        </p:txBody>
      </p:sp>
    </p:spTree>
    <p:extLst>
      <p:ext uri="{BB962C8B-B14F-4D97-AF65-F5344CB8AC3E}">
        <p14:creationId xmlns:p14="http://schemas.microsoft.com/office/powerpoint/2010/main" val="1199162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sp>
        <p:nvSpPr>
          <p:cNvPr id="3" name="Content Placeholder 2"/>
          <p:cNvSpPr>
            <a:spLocks noGrp="1"/>
          </p:cNvSpPr>
          <p:nvPr>
            <p:ph idx="1"/>
          </p:nvPr>
        </p:nvSpPr>
        <p:spPr/>
        <p:txBody>
          <a:bodyPr/>
          <a:lstStyle/>
          <a:p>
            <a:r>
              <a:rPr lang="en-US" sz="2800" dirty="0" smtClean="0"/>
              <a:t>Review of the revised DEC Recommended Practices</a:t>
            </a:r>
          </a:p>
          <a:p>
            <a:r>
              <a:rPr lang="en-US" sz="2800" dirty="0" smtClean="0"/>
              <a:t>Review of what it means to have a quality system to support implementation of RPs</a:t>
            </a:r>
          </a:p>
          <a:p>
            <a:r>
              <a:rPr lang="en-US" sz="2800" dirty="0" smtClean="0"/>
              <a:t>Discussions about three areas of RPs:  assessment</a:t>
            </a:r>
            <a:r>
              <a:rPr lang="en-US" sz="2800" dirty="0"/>
              <a:t>, family, teaming and collaboration </a:t>
            </a:r>
            <a:endParaRPr lang="en-US" sz="2800" dirty="0" smtClean="0"/>
          </a:p>
          <a:p>
            <a:r>
              <a:rPr lang="en-US" sz="2800" dirty="0" smtClean="0"/>
              <a:t>Discussions about building effective systems to support RPs</a:t>
            </a:r>
          </a:p>
          <a:p>
            <a:endParaRPr lang="en-US" sz="2800" dirty="0"/>
          </a:p>
        </p:txBody>
      </p:sp>
    </p:spTree>
    <p:extLst>
      <p:ext uri="{BB962C8B-B14F-4D97-AF65-F5344CB8AC3E}">
        <p14:creationId xmlns:p14="http://schemas.microsoft.com/office/powerpoint/2010/main" val="3222420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r>
              <a:rPr lang="en-US" dirty="0" smtClean="0"/>
              <a:t>Governance</a:t>
            </a:r>
            <a:endParaRPr lang="en-US" dirty="0"/>
          </a:p>
        </p:txBody>
      </p:sp>
      <p:sp>
        <p:nvSpPr>
          <p:cNvPr id="7" name="Content Placeholder 6"/>
          <p:cNvSpPr>
            <a:spLocks noGrp="1"/>
          </p:cNvSpPr>
          <p:nvPr>
            <p:ph sz="half" idx="2"/>
          </p:nvPr>
        </p:nvSpPr>
        <p:spPr/>
        <p:txBody>
          <a:bodyPr/>
          <a:lstStyle/>
          <a:p>
            <a:pPr lvl="0"/>
            <a:r>
              <a:rPr lang="en-US" dirty="0"/>
              <a:t>Vision, Mission, Purpose</a:t>
            </a:r>
          </a:p>
          <a:p>
            <a:pPr lvl="0"/>
            <a:r>
              <a:rPr lang="en-US" dirty="0"/>
              <a:t>Legal Foundations</a:t>
            </a:r>
          </a:p>
          <a:p>
            <a:pPr lvl="0"/>
            <a:r>
              <a:rPr lang="en-US" dirty="0"/>
              <a:t>Administrative Structures</a:t>
            </a:r>
          </a:p>
          <a:p>
            <a:pPr lvl="0"/>
            <a:r>
              <a:rPr lang="en-US" dirty="0"/>
              <a:t>Leadership and Performance Management</a:t>
            </a:r>
          </a:p>
          <a:p>
            <a:pPr marL="0" indent="0">
              <a:buNone/>
            </a:pPr>
            <a:endParaRPr lang="en-US" dirty="0"/>
          </a:p>
        </p:txBody>
      </p:sp>
      <p:sp>
        <p:nvSpPr>
          <p:cNvPr id="8" name="Content Placeholder 7"/>
          <p:cNvSpPr>
            <a:spLocks noGrp="1"/>
          </p:cNvSpPr>
          <p:nvPr>
            <p:ph sz="quarter" idx="4"/>
          </p:nvPr>
        </p:nvSpPr>
        <p:spPr/>
        <p:txBody>
          <a:bodyPr/>
          <a:lstStyle/>
          <a:p>
            <a:pPr lvl="0">
              <a:lnSpc>
                <a:spcPct val="90000"/>
              </a:lnSpc>
              <a:spcAft>
                <a:spcPts val="504"/>
              </a:spcAft>
            </a:pPr>
            <a:r>
              <a:rPr lang="en-US" dirty="0"/>
              <a:t>Finance Planning Process/ Forecasting</a:t>
            </a:r>
          </a:p>
          <a:p>
            <a:pPr lvl="0">
              <a:lnSpc>
                <a:spcPct val="90000"/>
              </a:lnSpc>
              <a:spcAft>
                <a:spcPts val="504"/>
              </a:spcAft>
            </a:pPr>
            <a:r>
              <a:rPr lang="en-US" dirty="0"/>
              <a:t>Fiscal Data</a:t>
            </a:r>
          </a:p>
          <a:p>
            <a:pPr lvl="0">
              <a:lnSpc>
                <a:spcPct val="90000"/>
              </a:lnSpc>
              <a:spcAft>
                <a:spcPts val="504"/>
              </a:spcAft>
            </a:pPr>
            <a:r>
              <a:rPr lang="en-US" dirty="0"/>
              <a:t>Procurement</a:t>
            </a:r>
          </a:p>
          <a:p>
            <a:pPr lvl="0">
              <a:lnSpc>
                <a:spcPct val="90000"/>
              </a:lnSpc>
              <a:spcAft>
                <a:spcPts val="504"/>
              </a:spcAft>
            </a:pPr>
            <a:r>
              <a:rPr lang="en-US" dirty="0"/>
              <a:t>Resource Allocation, Use of Funds and Disbursement</a:t>
            </a:r>
          </a:p>
          <a:p>
            <a:pPr lvl="0">
              <a:lnSpc>
                <a:spcPct val="90000"/>
              </a:lnSpc>
              <a:spcAft>
                <a:spcPts val="504"/>
              </a:spcAft>
            </a:pPr>
            <a:r>
              <a:rPr lang="en-US" dirty="0"/>
              <a:t>Monitoring and Accountability of Funds and Resources</a:t>
            </a:r>
          </a:p>
          <a:p>
            <a:endParaRPr lang="en-US" dirty="0"/>
          </a:p>
        </p:txBody>
      </p:sp>
      <p:sp>
        <p:nvSpPr>
          <p:cNvPr id="9" name="Text Placeholder 8"/>
          <p:cNvSpPr>
            <a:spLocks noGrp="1"/>
          </p:cNvSpPr>
          <p:nvPr>
            <p:ph type="body" idx="11"/>
          </p:nvPr>
        </p:nvSpPr>
        <p:spPr/>
        <p:txBody>
          <a:bodyPr/>
          <a:lstStyle/>
          <a:p>
            <a:r>
              <a:rPr lang="en-US" dirty="0" smtClean="0"/>
              <a:t>Finance</a:t>
            </a:r>
            <a:endParaRPr lang="en-US" dirty="0"/>
          </a:p>
        </p:txBody>
      </p:sp>
    </p:spTree>
    <p:extLst>
      <p:ext uri="{BB962C8B-B14F-4D97-AF65-F5344CB8AC3E}">
        <p14:creationId xmlns:p14="http://schemas.microsoft.com/office/powerpoint/2010/main" val="69569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r>
              <a:rPr lang="en-US" dirty="0" smtClean="0"/>
              <a:t>Personnel/Workforce</a:t>
            </a:r>
            <a:endParaRPr lang="en-US" dirty="0"/>
          </a:p>
        </p:txBody>
      </p:sp>
      <p:sp>
        <p:nvSpPr>
          <p:cNvPr id="7" name="Content Placeholder 6"/>
          <p:cNvSpPr>
            <a:spLocks noGrp="1"/>
          </p:cNvSpPr>
          <p:nvPr>
            <p:ph sz="half" idx="2"/>
          </p:nvPr>
        </p:nvSpPr>
        <p:spPr/>
        <p:txBody>
          <a:bodyPr/>
          <a:lstStyle/>
          <a:p>
            <a:pPr lvl="0"/>
            <a:r>
              <a:rPr lang="en-US" dirty="0">
                <a:solidFill>
                  <a:schemeClr val="tx1"/>
                </a:solidFill>
              </a:rPr>
              <a:t>Leadership, Coordination &amp; Sustainability</a:t>
            </a:r>
          </a:p>
          <a:p>
            <a:pPr lvl="0"/>
            <a:r>
              <a:rPr lang="en-US" dirty="0">
                <a:solidFill>
                  <a:schemeClr val="tx1"/>
                </a:solidFill>
              </a:rPr>
              <a:t>Personnel Standards</a:t>
            </a:r>
          </a:p>
          <a:p>
            <a:pPr lvl="0"/>
            <a:r>
              <a:rPr lang="en-US" dirty="0" err="1">
                <a:solidFill>
                  <a:schemeClr val="tx1"/>
                </a:solidFill>
              </a:rPr>
              <a:t>Preservice</a:t>
            </a:r>
            <a:r>
              <a:rPr lang="en-US" dirty="0">
                <a:solidFill>
                  <a:schemeClr val="tx1"/>
                </a:solidFill>
              </a:rPr>
              <a:t> PD</a:t>
            </a:r>
          </a:p>
          <a:p>
            <a:pPr lvl="0"/>
            <a:r>
              <a:rPr lang="en-US" dirty="0" err="1">
                <a:solidFill>
                  <a:schemeClr val="tx1"/>
                </a:solidFill>
              </a:rPr>
              <a:t>Inservice</a:t>
            </a:r>
            <a:r>
              <a:rPr lang="en-US" dirty="0">
                <a:solidFill>
                  <a:schemeClr val="tx1"/>
                </a:solidFill>
              </a:rPr>
              <a:t> PD</a:t>
            </a:r>
          </a:p>
          <a:p>
            <a:pPr lvl="0"/>
            <a:r>
              <a:rPr lang="en-US" dirty="0">
                <a:solidFill>
                  <a:schemeClr val="tx1"/>
                </a:solidFill>
              </a:rPr>
              <a:t>Recruitment &amp; Retention</a:t>
            </a:r>
          </a:p>
          <a:p>
            <a:pPr lvl="0"/>
            <a:r>
              <a:rPr lang="en-US" dirty="0" smtClean="0">
                <a:solidFill>
                  <a:schemeClr val="tx1"/>
                </a:solidFill>
              </a:rPr>
              <a:t>Evaluation</a:t>
            </a:r>
            <a:endParaRPr lang="en-US" dirty="0">
              <a:solidFill>
                <a:schemeClr val="tx1"/>
              </a:solidFill>
            </a:endParaRPr>
          </a:p>
        </p:txBody>
      </p:sp>
      <p:sp>
        <p:nvSpPr>
          <p:cNvPr id="8" name="Content Placeholder 7"/>
          <p:cNvSpPr>
            <a:spLocks noGrp="1"/>
          </p:cNvSpPr>
          <p:nvPr>
            <p:ph sz="quarter" idx="4"/>
          </p:nvPr>
        </p:nvSpPr>
        <p:spPr/>
        <p:txBody>
          <a:bodyPr/>
          <a:lstStyle/>
          <a:p>
            <a:pPr lvl="0"/>
            <a:r>
              <a:rPr lang="en-US" dirty="0">
                <a:solidFill>
                  <a:schemeClr val="tx1"/>
                </a:solidFill>
              </a:rPr>
              <a:t>Purpose &amp; Vision</a:t>
            </a:r>
          </a:p>
          <a:p>
            <a:pPr lvl="0"/>
            <a:r>
              <a:rPr lang="en-US" dirty="0">
                <a:solidFill>
                  <a:schemeClr val="tx1"/>
                </a:solidFill>
              </a:rPr>
              <a:t>Data Governance &amp; Management</a:t>
            </a:r>
          </a:p>
          <a:p>
            <a:pPr lvl="0"/>
            <a:r>
              <a:rPr lang="en-US" dirty="0">
                <a:solidFill>
                  <a:schemeClr val="tx1"/>
                </a:solidFill>
              </a:rPr>
              <a:t>Stakeholder Engagement</a:t>
            </a:r>
          </a:p>
          <a:p>
            <a:pPr lvl="0"/>
            <a:r>
              <a:rPr lang="en-US" dirty="0">
                <a:solidFill>
                  <a:schemeClr val="tx1"/>
                </a:solidFill>
              </a:rPr>
              <a:t>System Design/Development</a:t>
            </a:r>
          </a:p>
          <a:p>
            <a:pPr lvl="0"/>
            <a:r>
              <a:rPr lang="en-US" dirty="0">
                <a:solidFill>
                  <a:schemeClr val="tx1"/>
                </a:solidFill>
              </a:rPr>
              <a:t>Data Use</a:t>
            </a:r>
          </a:p>
          <a:p>
            <a:pPr lvl="0"/>
            <a:r>
              <a:rPr lang="en-US" dirty="0" smtClean="0">
                <a:solidFill>
                  <a:schemeClr val="tx1"/>
                </a:solidFill>
              </a:rPr>
              <a:t>Sustainability</a:t>
            </a:r>
            <a:endParaRPr lang="en-US" dirty="0">
              <a:solidFill>
                <a:schemeClr val="tx1"/>
              </a:solidFill>
            </a:endParaRPr>
          </a:p>
        </p:txBody>
      </p:sp>
      <p:sp>
        <p:nvSpPr>
          <p:cNvPr id="9" name="Text Placeholder 8"/>
          <p:cNvSpPr>
            <a:spLocks noGrp="1"/>
          </p:cNvSpPr>
          <p:nvPr>
            <p:ph type="body" idx="11"/>
          </p:nvPr>
        </p:nvSpPr>
        <p:spPr/>
        <p:txBody>
          <a:bodyPr/>
          <a:lstStyle/>
          <a:p>
            <a:r>
              <a:rPr lang="en-US" dirty="0" smtClean="0"/>
              <a:t>Data Systems</a:t>
            </a:r>
            <a:endParaRPr lang="en-US" dirty="0"/>
          </a:p>
        </p:txBody>
      </p:sp>
    </p:spTree>
    <p:extLst>
      <p:ext uri="{BB962C8B-B14F-4D97-AF65-F5344CB8AC3E}">
        <p14:creationId xmlns:p14="http://schemas.microsoft.com/office/powerpoint/2010/main" val="357432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r>
              <a:rPr lang="en-US" dirty="0" smtClean="0"/>
              <a:t>Accountability &amp; Quality Improvement</a:t>
            </a:r>
            <a:endParaRPr lang="en-US" dirty="0"/>
          </a:p>
        </p:txBody>
      </p:sp>
      <p:sp>
        <p:nvSpPr>
          <p:cNvPr id="7" name="Content Placeholder 6"/>
          <p:cNvSpPr>
            <a:spLocks noGrp="1"/>
          </p:cNvSpPr>
          <p:nvPr>
            <p:ph sz="half" idx="2"/>
          </p:nvPr>
        </p:nvSpPr>
        <p:spPr/>
        <p:txBody>
          <a:bodyPr/>
          <a:lstStyle/>
          <a:p>
            <a:pPr lvl="0"/>
            <a:r>
              <a:rPr lang="en-US" dirty="0">
                <a:solidFill>
                  <a:schemeClr val="tx1"/>
                </a:solidFill>
              </a:rPr>
              <a:t>Planning for Accountability &amp; Improvement</a:t>
            </a:r>
          </a:p>
          <a:p>
            <a:pPr lvl="0"/>
            <a:r>
              <a:rPr lang="en-US" dirty="0">
                <a:solidFill>
                  <a:schemeClr val="tx1"/>
                </a:solidFill>
              </a:rPr>
              <a:t>Collecting &amp; Analyzing Performance Data</a:t>
            </a:r>
          </a:p>
          <a:p>
            <a:pPr lvl="0"/>
            <a:r>
              <a:rPr lang="en-US" dirty="0">
                <a:solidFill>
                  <a:schemeClr val="tx1"/>
                </a:solidFill>
              </a:rPr>
              <a:t>Using Results for Continuous </a:t>
            </a:r>
            <a:r>
              <a:rPr lang="en-US" dirty="0" smtClean="0">
                <a:solidFill>
                  <a:schemeClr val="tx1"/>
                </a:solidFill>
              </a:rPr>
              <a:t>Improvement</a:t>
            </a:r>
            <a:endParaRPr lang="en-US" b="1" dirty="0">
              <a:solidFill>
                <a:schemeClr val="tx1"/>
              </a:solidFill>
            </a:endParaRPr>
          </a:p>
        </p:txBody>
      </p:sp>
      <p:sp>
        <p:nvSpPr>
          <p:cNvPr id="8" name="Content Placeholder 7"/>
          <p:cNvSpPr>
            <a:spLocks noGrp="1"/>
          </p:cNvSpPr>
          <p:nvPr>
            <p:ph sz="quarter" idx="4"/>
          </p:nvPr>
        </p:nvSpPr>
        <p:spPr/>
        <p:txBody>
          <a:bodyPr/>
          <a:lstStyle/>
          <a:p>
            <a:pPr lvl="0"/>
            <a:r>
              <a:rPr lang="en-US" dirty="0">
                <a:solidFill>
                  <a:schemeClr val="tx1"/>
                </a:solidFill>
              </a:rPr>
              <a:t>Child Level Standards</a:t>
            </a:r>
          </a:p>
          <a:p>
            <a:pPr lvl="0"/>
            <a:r>
              <a:rPr lang="en-US" dirty="0">
                <a:solidFill>
                  <a:schemeClr val="tx1"/>
                </a:solidFill>
              </a:rPr>
              <a:t>Program Standards</a:t>
            </a:r>
            <a:endParaRPr lang="en-US" b="1" dirty="0">
              <a:solidFill>
                <a:schemeClr val="tx1"/>
              </a:solidFill>
            </a:endParaRPr>
          </a:p>
          <a:p>
            <a:endParaRPr lang="en-US" dirty="0">
              <a:solidFill>
                <a:schemeClr val="tx1"/>
              </a:solidFill>
            </a:endParaRPr>
          </a:p>
        </p:txBody>
      </p:sp>
      <p:sp>
        <p:nvSpPr>
          <p:cNvPr id="9" name="Text Placeholder 8"/>
          <p:cNvSpPr>
            <a:spLocks noGrp="1"/>
          </p:cNvSpPr>
          <p:nvPr>
            <p:ph type="body" idx="11"/>
          </p:nvPr>
        </p:nvSpPr>
        <p:spPr/>
        <p:txBody>
          <a:bodyPr/>
          <a:lstStyle/>
          <a:p>
            <a:r>
              <a:rPr lang="en-US" dirty="0" smtClean="0"/>
              <a:t>Quality Standards</a:t>
            </a:r>
            <a:endParaRPr lang="en-US" dirty="0"/>
          </a:p>
        </p:txBody>
      </p:sp>
    </p:spTree>
    <p:extLst>
      <p:ext uri="{BB962C8B-B14F-4D97-AF65-F5344CB8AC3E}">
        <p14:creationId xmlns:p14="http://schemas.microsoft.com/office/powerpoint/2010/main" val="148543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lang="en-US" dirty="0">
                <a:solidFill>
                  <a:prstClr val="black"/>
                </a:solidFill>
              </a:rPr>
              <a:t>Cross cutting themes</a:t>
            </a:r>
          </a:p>
        </p:txBody>
      </p:sp>
      <p:sp>
        <p:nvSpPr>
          <p:cNvPr id="3" name="Content Placeholder 2"/>
          <p:cNvSpPr>
            <a:spLocks noGrp="1"/>
          </p:cNvSpPr>
          <p:nvPr>
            <p:ph idx="1"/>
          </p:nvPr>
        </p:nvSpPr>
        <p:spPr>
          <a:xfrm>
            <a:off x="228600" y="1756012"/>
            <a:ext cx="5094288" cy="5029200"/>
          </a:xfrm>
        </p:spPr>
        <p:txBody>
          <a:bodyPr>
            <a:normAutofit/>
          </a:bodyPr>
          <a:lstStyle/>
          <a:p>
            <a:pPr>
              <a:spcAft>
                <a:spcPts val="1200"/>
              </a:spcAft>
              <a:defRPr/>
            </a:pPr>
            <a:r>
              <a:rPr lang="en-US" sz="2000" dirty="0">
                <a:solidFill>
                  <a:prstClr val="black"/>
                </a:solidFill>
              </a:rPr>
              <a:t>Engaging </a:t>
            </a:r>
            <a:r>
              <a:rPr lang="en-US" sz="2000" dirty="0" smtClean="0">
                <a:solidFill>
                  <a:prstClr val="black"/>
                </a:solidFill>
              </a:rPr>
              <a:t>stakeholders, including families</a:t>
            </a:r>
          </a:p>
          <a:p>
            <a:pPr>
              <a:spcAft>
                <a:spcPts val="1200"/>
              </a:spcAft>
              <a:defRPr/>
            </a:pPr>
            <a:r>
              <a:rPr lang="en-US" sz="2000" dirty="0">
                <a:solidFill>
                  <a:prstClr val="black"/>
                </a:solidFill>
              </a:rPr>
              <a:t>Establishing/revising policies</a:t>
            </a:r>
          </a:p>
          <a:p>
            <a:pPr>
              <a:spcAft>
                <a:spcPts val="1200"/>
              </a:spcAft>
              <a:defRPr/>
            </a:pPr>
            <a:r>
              <a:rPr lang="en-US" sz="2000" dirty="0">
                <a:solidFill>
                  <a:prstClr val="black"/>
                </a:solidFill>
              </a:rPr>
              <a:t>Promoting collaboration</a:t>
            </a:r>
          </a:p>
          <a:p>
            <a:pPr>
              <a:spcAft>
                <a:spcPts val="1200"/>
              </a:spcAft>
              <a:defRPr/>
            </a:pPr>
            <a:r>
              <a:rPr lang="en-US" sz="2000" dirty="0">
                <a:solidFill>
                  <a:prstClr val="black"/>
                </a:solidFill>
              </a:rPr>
              <a:t>Using data for improvement</a:t>
            </a:r>
          </a:p>
          <a:p>
            <a:pPr>
              <a:spcAft>
                <a:spcPts val="1200"/>
              </a:spcAft>
              <a:defRPr/>
            </a:pPr>
            <a:r>
              <a:rPr lang="en-US" sz="2000" dirty="0">
                <a:solidFill>
                  <a:prstClr val="black"/>
                </a:solidFill>
              </a:rPr>
              <a:t>Communicating effectively</a:t>
            </a:r>
          </a:p>
          <a:p>
            <a:pPr>
              <a:spcAft>
                <a:spcPts val="1200"/>
              </a:spcAft>
              <a:defRPr/>
            </a:pPr>
            <a:r>
              <a:rPr lang="en-US" sz="2000" dirty="0">
                <a:solidFill>
                  <a:prstClr val="black"/>
                </a:solidFill>
              </a:rPr>
              <a:t>Family Leadership &amp; Support</a:t>
            </a:r>
          </a:p>
          <a:p>
            <a:pPr>
              <a:spcAft>
                <a:spcPts val="1200"/>
              </a:spcAft>
              <a:defRPr/>
            </a:pPr>
            <a:r>
              <a:rPr lang="en-US" sz="2000" dirty="0">
                <a:solidFill>
                  <a:prstClr val="black"/>
                </a:solidFill>
              </a:rPr>
              <a:t>Coordinating/Integrating across </a:t>
            </a:r>
            <a:r>
              <a:rPr lang="en-US" sz="2000" dirty="0" smtClean="0">
                <a:solidFill>
                  <a:prstClr val="black"/>
                </a:solidFill>
              </a:rPr>
              <a:t>early childhood</a:t>
            </a:r>
            <a:endParaRPr lang="en-US" sz="2000" dirty="0">
              <a:solidFill>
                <a:prstClr val="black"/>
              </a:solidFill>
            </a:endParaRPr>
          </a:p>
          <a:p>
            <a:pPr marL="457200" lvl="1" indent="0">
              <a:buFont typeface="Arial" charset="0"/>
              <a:buNone/>
              <a:defRPr/>
            </a:pPr>
            <a:endParaRPr lang="en-US" dirty="0"/>
          </a:p>
        </p:txBody>
      </p:sp>
      <p:pic>
        <p:nvPicPr>
          <p:cNvPr id="47108" name="Picture 2"/>
          <p:cNvPicPr>
            <a:picLocks noChangeAspect="1" noChangeArrowheads="1"/>
          </p:cNvPicPr>
          <p:nvPr/>
        </p:nvPicPr>
        <p:blipFill>
          <a:blip r:embed="rId3"/>
          <a:srcRect/>
          <a:stretch>
            <a:fillRect/>
          </a:stretch>
        </p:blipFill>
        <p:spPr bwMode="auto">
          <a:xfrm>
            <a:off x="5322888" y="1676400"/>
            <a:ext cx="3230562" cy="4724400"/>
          </a:xfrm>
          <a:prstGeom prst="rect">
            <a:avLst/>
          </a:prstGeom>
          <a:noFill/>
          <a:ln w="9525">
            <a:noFill/>
            <a:miter lim="800000"/>
            <a:headEnd/>
            <a:tailEnd/>
          </a:ln>
        </p:spPr>
      </p:pic>
    </p:spTree>
    <p:extLst>
      <p:ext uri="{BB962C8B-B14F-4D97-AF65-F5344CB8AC3E}">
        <p14:creationId xmlns:p14="http://schemas.microsoft.com/office/powerpoint/2010/main" val="863055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Framework Timelines</a:t>
            </a:r>
            <a:endParaRPr lang="en-US" dirty="0"/>
          </a:p>
        </p:txBody>
      </p:sp>
      <p:sp>
        <p:nvSpPr>
          <p:cNvPr id="60418" name="Content Placeholder 2"/>
          <p:cNvSpPr>
            <a:spLocks noGrp="1"/>
          </p:cNvSpPr>
          <p:nvPr>
            <p:ph idx="1"/>
          </p:nvPr>
        </p:nvSpPr>
        <p:spPr/>
        <p:txBody>
          <a:bodyPr/>
          <a:lstStyle/>
          <a:p>
            <a:r>
              <a:rPr lang="en-US" sz="3200" dirty="0" smtClean="0">
                <a:latin typeface="Arial" charset="0"/>
                <a:ea typeface="ＭＳ Ｐゴシック" pitchFamily="34" charset="-128"/>
                <a:cs typeface="Arial" charset="0"/>
              </a:rPr>
              <a:t>All components drafted and posted online by the September 2014 </a:t>
            </a:r>
          </a:p>
          <a:p>
            <a:r>
              <a:rPr lang="en-US" sz="3200" dirty="0" smtClean="0">
                <a:latin typeface="Arial" charset="0"/>
                <a:ea typeface="ＭＳ Ｐゴシック" pitchFamily="34" charset="-128"/>
                <a:cs typeface="Arial" charset="0"/>
              </a:rPr>
              <a:t>Glossary and self-assessment will be posted Fall/Winter 2014</a:t>
            </a:r>
          </a:p>
          <a:p>
            <a:r>
              <a:rPr lang="en-US" sz="3200" dirty="0" smtClean="0">
                <a:latin typeface="Arial" charset="0"/>
                <a:ea typeface="ＭＳ Ｐゴシック" pitchFamily="34" charset="-128"/>
                <a:cs typeface="Arial" charset="0"/>
              </a:rPr>
              <a:t>Corresponding resources will be added over the next year and ongoing</a:t>
            </a:r>
          </a:p>
          <a:p>
            <a:r>
              <a:rPr lang="en-US" sz="3200" dirty="0" smtClean="0">
                <a:latin typeface="Arial" charset="0"/>
                <a:ea typeface="ＭＳ Ｐゴシック" pitchFamily="34" charset="-128"/>
                <a:cs typeface="Arial" charset="0"/>
              </a:rPr>
              <a:t>Framework content is part of ongoing ECTA TA services and will be supporting states with self-assessment and improvement planning</a:t>
            </a:r>
          </a:p>
        </p:txBody>
      </p:sp>
    </p:spTree>
    <p:extLst>
      <p:ext uri="{BB962C8B-B14F-4D97-AF65-F5344CB8AC3E}">
        <p14:creationId xmlns:p14="http://schemas.microsoft.com/office/powerpoint/2010/main" val="214620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idx="1"/>
          </p:nvPr>
        </p:nvSpPr>
        <p:spPr/>
        <p:txBody>
          <a:bodyPr/>
          <a:lstStyle/>
          <a:p>
            <a:pPr marL="0" indent="0">
              <a:buNone/>
            </a:pPr>
            <a:r>
              <a:rPr lang="en-US" sz="2400" dirty="0" smtClean="0"/>
              <a:t>Each small group focuses on one of the three areas:  assessment, family, or teaming and collaboration</a:t>
            </a:r>
          </a:p>
          <a:p>
            <a:pPr marL="0" indent="0">
              <a:buNone/>
            </a:pPr>
            <a:endParaRPr lang="en-US" sz="2400" dirty="0"/>
          </a:p>
          <a:p>
            <a:pPr marL="0" indent="0">
              <a:buNone/>
            </a:pPr>
            <a:r>
              <a:rPr lang="en-US" sz="2400" dirty="0" smtClean="0"/>
              <a:t>Small groups review and discuss:</a:t>
            </a:r>
          </a:p>
          <a:p>
            <a:pPr>
              <a:buAutoNum type="arabicPeriod"/>
            </a:pPr>
            <a:r>
              <a:rPr lang="en-US" sz="2400" dirty="0" smtClean="0"/>
              <a:t>How are these practices working in my state/program?  (home/classroom)</a:t>
            </a:r>
          </a:p>
          <a:p>
            <a:pPr>
              <a:buAutoNum type="arabicPeriod"/>
            </a:pPr>
            <a:r>
              <a:rPr lang="en-US" sz="2400" dirty="0" smtClean="0"/>
              <a:t>What are the biggest challenges related to implementing these practices?</a:t>
            </a:r>
          </a:p>
          <a:p>
            <a:pPr>
              <a:buAutoNum type="arabicPeriod"/>
            </a:pPr>
            <a:r>
              <a:rPr lang="en-US" sz="2400" dirty="0" smtClean="0"/>
              <a:t>What are the biggest successes related to the practices?</a:t>
            </a:r>
          </a:p>
          <a:p>
            <a:pPr>
              <a:buAutoNum type="arabicPeriod"/>
            </a:pPr>
            <a:endParaRPr lang="en-US" sz="2400" dirty="0"/>
          </a:p>
          <a:p>
            <a:pPr marL="0" indent="0">
              <a:buNone/>
            </a:pPr>
            <a:r>
              <a:rPr lang="en-US" sz="2400" dirty="0" smtClean="0"/>
              <a:t>Whole group sharing/debrief</a:t>
            </a:r>
            <a:endParaRPr lang="en-US" sz="2400" dirty="0"/>
          </a:p>
        </p:txBody>
      </p:sp>
    </p:spTree>
    <p:extLst>
      <p:ext uri="{BB962C8B-B14F-4D97-AF65-F5344CB8AC3E}">
        <p14:creationId xmlns:p14="http://schemas.microsoft.com/office/powerpoint/2010/main" val="393522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a:t>
            </a:r>
            <a:r>
              <a:rPr lang="en-US" dirty="0" err="1" smtClean="0"/>
              <a:t>Talina</a:t>
            </a:r>
            <a:r>
              <a:rPr lang="en-US" dirty="0" smtClean="0"/>
              <a:t> Jones</a:t>
            </a:r>
            <a:endParaRPr lang="en-US" dirty="0"/>
          </a:p>
        </p:txBody>
      </p:sp>
      <p:sp>
        <p:nvSpPr>
          <p:cNvPr id="4" name="Subtitle 3"/>
          <p:cNvSpPr>
            <a:spLocks noGrp="1"/>
          </p:cNvSpPr>
          <p:nvPr>
            <p:ph type="subTitle" idx="1"/>
          </p:nvPr>
        </p:nvSpPr>
        <p:spPr/>
        <p:txBody>
          <a:bodyPr/>
          <a:lstStyle/>
          <a:p>
            <a:pPr marL="342900" indent="-342900" algn="l">
              <a:buAutoNum type="arabicPeriod"/>
            </a:pPr>
            <a:r>
              <a:rPr lang="en-US" sz="3200" dirty="0" smtClean="0"/>
              <a:t>What do you think about what </a:t>
            </a:r>
            <a:r>
              <a:rPr lang="en-US" sz="3200" dirty="0" err="1" smtClean="0"/>
              <a:t>Talina</a:t>
            </a:r>
            <a:r>
              <a:rPr lang="en-US" sz="3200" dirty="0" smtClean="0"/>
              <a:t> shared?</a:t>
            </a:r>
          </a:p>
          <a:p>
            <a:pPr marL="342900" indent="-342900" algn="l">
              <a:buAutoNum type="arabicPeriod"/>
            </a:pPr>
            <a:r>
              <a:rPr lang="en-US" sz="3200" dirty="0" smtClean="0"/>
              <a:t>What was important or helpful for professionals?</a:t>
            </a:r>
            <a:endParaRPr lang="en-US" sz="3200" dirty="0"/>
          </a:p>
        </p:txBody>
      </p:sp>
    </p:spTree>
    <p:extLst>
      <p:ext uri="{BB962C8B-B14F-4D97-AF65-F5344CB8AC3E}">
        <p14:creationId xmlns:p14="http://schemas.microsoft.com/office/powerpoint/2010/main" val="23565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Small Groups</a:t>
            </a:r>
            <a:endParaRPr lang="en-US" dirty="0"/>
          </a:p>
        </p:txBody>
      </p:sp>
      <p:sp>
        <p:nvSpPr>
          <p:cNvPr id="3" name="Content Placeholder 2"/>
          <p:cNvSpPr>
            <a:spLocks noGrp="1"/>
          </p:cNvSpPr>
          <p:nvPr>
            <p:ph idx="1"/>
          </p:nvPr>
        </p:nvSpPr>
        <p:spPr/>
        <p:txBody>
          <a:bodyPr/>
          <a:lstStyle/>
          <a:p>
            <a:pPr>
              <a:buAutoNum type="arabicPeriod"/>
            </a:pPr>
            <a:r>
              <a:rPr lang="en-US" sz="2400" dirty="0" smtClean="0"/>
              <a:t>Given the video, are there implications for your thinking?</a:t>
            </a:r>
          </a:p>
          <a:p>
            <a:pPr>
              <a:buAutoNum type="arabicPeriod"/>
            </a:pPr>
            <a:r>
              <a:rPr lang="en-US" sz="2400" dirty="0" smtClean="0"/>
              <a:t>Are there things you would like to do differently?</a:t>
            </a:r>
          </a:p>
          <a:p>
            <a:pPr lvl="1">
              <a:buAutoNum type="arabicPeriod"/>
            </a:pPr>
            <a:r>
              <a:rPr lang="en-US" sz="2400" dirty="0" smtClean="0"/>
              <a:t>What would you change in your program?</a:t>
            </a:r>
          </a:p>
          <a:p>
            <a:pPr lvl="2">
              <a:buAutoNum type="arabicPeriod"/>
            </a:pPr>
            <a:r>
              <a:rPr lang="en-US" sz="2400" dirty="0" smtClean="0"/>
              <a:t>Governance</a:t>
            </a:r>
          </a:p>
          <a:p>
            <a:pPr lvl="2">
              <a:buAutoNum type="arabicPeriod"/>
            </a:pPr>
            <a:r>
              <a:rPr lang="en-US" sz="2400" dirty="0" smtClean="0"/>
              <a:t>Finance</a:t>
            </a:r>
          </a:p>
          <a:p>
            <a:pPr lvl="2">
              <a:buAutoNum type="arabicPeriod"/>
            </a:pPr>
            <a:r>
              <a:rPr lang="en-US" sz="2400" dirty="0" smtClean="0"/>
              <a:t>Data systems</a:t>
            </a:r>
          </a:p>
          <a:p>
            <a:pPr lvl="2">
              <a:buAutoNum type="arabicPeriod"/>
            </a:pPr>
            <a:r>
              <a:rPr lang="en-US" sz="2400" dirty="0" smtClean="0"/>
              <a:t>Standards</a:t>
            </a:r>
          </a:p>
          <a:p>
            <a:pPr lvl="2">
              <a:buAutoNum type="arabicPeriod"/>
            </a:pPr>
            <a:r>
              <a:rPr lang="en-US" sz="2400" dirty="0" smtClean="0"/>
              <a:t>Accountability</a:t>
            </a:r>
          </a:p>
          <a:p>
            <a:pPr lvl="2">
              <a:buAutoNum type="arabicPeriod"/>
            </a:pPr>
            <a:r>
              <a:rPr lang="en-US" sz="2400" dirty="0" smtClean="0"/>
              <a:t>Personnel (PD and TA)</a:t>
            </a:r>
            <a:endParaRPr lang="en-US" sz="2400" dirty="0"/>
          </a:p>
        </p:txBody>
      </p:sp>
      <p:sp>
        <p:nvSpPr>
          <p:cNvPr id="4" name="Slide Number Placeholder 3"/>
          <p:cNvSpPr>
            <a:spLocks noGrp="1"/>
          </p:cNvSpPr>
          <p:nvPr>
            <p:ph type="sldNum" sz="quarter" idx="10"/>
          </p:nvPr>
        </p:nvSpPr>
        <p:spPr/>
        <p:txBody>
          <a:bodyPr/>
          <a:lstStyle/>
          <a:p>
            <a:pPr>
              <a:defRPr/>
            </a:pPr>
            <a:fld id="{63C29B83-81A2-4F63-982C-E242A85BE345}" type="slidenum">
              <a:rPr lang="en-US" smtClean="0"/>
              <a:pPr>
                <a:defRPr/>
              </a:pPr>
              <a:t>27</a:t>
            </a:fld>
            <a:endParaRPr lang="en-US"/>
          </a:p>
        </p:txBody>
      </p:sp>
    </p:spTree>
    <p:extLst>
      <p:ext uri="{BB962C8B-B14F-4D97-AF65-F5344CB8AC3E}">
        <p14:creationId xmlns:p14="http://schemas.microsoft.com/office/powerpoint/2010/main" val="4180130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1442" name="Content Placeholder 2"/>
          <p:cNvSpPr>
            <a:spLocks noGrp="1"/>
          </p:cNvSpPr>
          <p:nvPr>
            <p:ph idx="1"/>
          </p:nvPr>
        </p:nvSpPr>
        <p:spPr>
          <a:xfrm>
            <a:off x="304800" y="2605088"/>
            <a:ext cx="5181600" cy="2819400"/>
          </a:xfrm>
        </p:spPr>
        <p:txBody>
          <a:bodyPr/>
          <a:lstStyle/>
          <a:p>
            <a:pPr marL="0" indent="0">
              <a:buFont typeface="Arial" charset="0"/>
              <a:buNone/>
            </a:pPr>
            <a:r>
              <a:rPr lang="en-US" sz="2400" smtClean="0">
                <a:latin typeface="Arial" charset="0"/>
                <a:ea typeface="ＭＳ Ｐゴシック" pitchFamily="34" charset="-128"/>
                <a:cs typeface="Arial" charset="0"/>
              </a:rPr>
              <a:t>Look for updates via the web site:    </a:t>
            </a:r>
            <a:r>
              <a:rPr lang="en-US" sz="2400" smtClean="0">
                <a:latin typeface="Arial" charset="0"/>
                <a:ea typeface="ＭＳ Ｐゴシック" pitchFamily="34" charset="-128"/>
                <a:cs typeface="Arial" charset="0"/>
                <a:hlinkClick r:id="rId3"/>
              </a:rPr>
              <a:t>http://ectacenter.org/sysframe</a:t>
            </a:r>
            <a:endParaRPr lang="en-US" sz="2400" smtClean="0">
              <a:latin typeface="Arial" charset="0"/>
              <a:ea typeface="ＭＳ Ｐゴシック" pitchFamily="34" charset="-128"/>
              <a:cs typeface="Arial" charset="0"/>
            </a:endParaRPr>
          </a:p>
          <a:p>
            <a:pPr marL="0" indent="0">
              <a:buFont typeface="Arial" charset="0"/>
              <a:buNone/>
            </a:pPr>
            <a:endParaRPr lang="en-US" sz="2400" smtClean="0">
              <a:latin typeface="Arial" charset="0"/>
              <a:ea typeface="ＭＳ Ｐゴシック" pitchFamily="34" charset="-128"/>
              <a:cs typeface="Arial" charset="0"/>
            </a:endParaRPr>
          </a:p>
        </p:txBody>
      </p:sp>
      <p:sp>
        <p:nvSpPr>
          <p:cNvPr id="61443" name="Slide Number Placeholder 3"/>
          <p:cNvSpPr>
            <a:spLocks noGrp="1"/>
          </p:cNvSpPr>
          <p:nvPr>
            <p:ph type="sldNum" sz="quarter" idx="10"/>
          </p:nvPr>
        </p:nvSpPr>
        <p:spPr bwMode="auto">
          <a:noFill/>
          <a:ln>
            <a:miter lim="800000"/>
            <a:headEnd/>
            <a:tailEnd/>
          </a:ln>
        </p:spPr>
        <p:txBody>
          <a:bodyPr/>
          <a:lstStyle/>
          <a:p>
            <a:fld id="{8F301271-88D8-4AE0-82A5-54F08B1A056F}" type="slidenum">
              <a:rPr lang="en-US" smtClean="0">
                <a:ea typeface="ＭＳ Ｐゴシック" pitchFamily="34" charset="-128"/>
              </a:rPr>
              <a:pPr/>
              <a:t>28</a:t>
            </a:fld>
            <a:endParaRPr lang="en-US" smtClean="0">
              <a:ea typeface="ＭＳ Ｐゴシック" pitchFamily="34" charset="-128"/>
            </a:endParaRPr>
          </a:p>
        </p:txBody>
      </p:sp>
      <p:pic>
        <p:nvPicPr>
          <p:cNvPr id="61444" name="Picture 2"/>
          <p:cNvPicPr>
            <a:picLocks noChangeAspect="1" noChangeArrowheads="1"/>
          </p:cNvPicPr>
          <p:nvPr/>
        </p:nvPicPr>
        <p:blipFill>
          <a:blip r:embed="rId4"/>
          <a:srcRect/>
          <a:stretch>
            <a:fillRect/>
          </a:stretch>
        </p:blipFill>
        <p:spPr bwMode="auto">
          <a:xfrm>
            <a:off x="5257800" y="1752600"/>
            <a:ext cx="301942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 Recommended Practices</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altLang="en-US" sz="3200" dirty="0">
                <a:solidFill>
                  <a:prstClr val="black"/>
                </a:solidFill>
                <a:latin typeface="Times New Roman"/>
                <a:ea typeface="+mn-ea"/>
                <a:cs typeface="+mn-cs"/>
              </a:rPr>
              <a:t>DEC initiative to bridge the gap between research and practice.</a:t>
            </a:r>
          </a:p>
          <a:p>
            <a:pPr lvl="0">
              <a:buFont typeface="Arial" pitchFamily="34" charset="0"/>
              <a:buChar char="•"/>
            </a:pPr>
            <a:r>
              <a:rPr lang="en-US" altLang="en-US" sz="3200" dirty="0">
                <a:solidFill>
                  <a:prstClr val="black"/>
                </a:solidFill>
                <a:latin typeface="Times New Roman"/>
                <a:ea typeface="+mn-ea"/>
                <a:cs typeface="+mn-cs"/>
              </a:rPr>
              <a:t>Provide guidance to practitioners &amp; families about the most effective ways to improve learning outcomes &amp; promote development of young children (0-5 </a:t>
            </a:r>
            <a:r>
              <a:rPr lang="en-US" altLang="en-US" sz="3200" dirty="0" err="1">
                <a:solidFill>
                  <a:prstClr val="black"/>
                </a:solidFill>
                <a:latin typeface="Times New Roman"/>
                <a:ea typeface="+mn-ea"/>
                <a:cs typeface="+mn-cs"/>
              </a:rPr>
              <a:t>yrs</a:t>
            </a:r>
            <a:r>
              <a:rPr lang="en-US" altLang="en-US" sz="3200" dirty="0">
                <a:solidFill>
                  <a:prstClr val="black"/>
                </a:solidFill>
                <a:latin typeface="Times New Roman"/>
                <a:ea typeface="+mn-ea"/>
                <a:cs typeface="+mn-cs"/>
              </a:rPr>
              <a:t>) who have or at risk for developmental delays or disabilities.</a:t>
            </a:r>
          </a:p>
          <a:p>
            <a:pPr lvl="0">
              <a:buFont typeface="Arial" pitchFamily="34" charset="0"/>
              <a:buChar char="•"/>
            </a:pPr>
            <a:r>
              <a:rPr lang="en-US" altLang="en-US" sz="3200" dirty="0">
                <a:solidFill>
                  <a:prstClr val="black"/>
                </a:solidFill>
                <a:latin typeface="Times New Roman"/>
                <a:ea typeface="+mn-ea"/>
                <a:cs typeface="+mn-cs"/>
              </a:rPr>
              <a:t>Used by individuals across a variety of early childhood settings.</a:t>
            </a:r>
          </a:p>
          <a:p>
            <a:endParaRPr lang="en-US" dirty="0"/>
          </a:p>
        </p:txBody>
      </p:sp>
    </p:spTree>
    <p:extLst>
      <p:ext uri="{BB962C8B-B14F-4D97-AF65-F5344CB8AC3E}">
        <p14:creationId xmlns:p14="http://schemas.microsoft.com/office/powerpoint/2010/main" val="191406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98425"/>
            <a:ext cx="7696200" cy="1143000"/>
          </a:xfrm>
        </p:spPr>
        <p:txBody>
          <a:bodyPr>
            <a:normAutofit fontScale="90000"/>
          </a:bodyPr>
          <a:lstStyle/>
          <a:p>
            <a:pPr eaLnBrk="1" hangingPunct="1"/>
            <a:r>
              <a:rPr lang="en-US" altLang="en-US" sz="4000" dirty="0" smtClean="0">
                <a:solidFill>
                  <a:schemeClr val="accent2"/>
                </a:solidFill>
                <a:latin typeface="Calibri (Headings)"/>
                <a:ea typeface="Calibri (Headings)"/>
                <a:cs typeface="Calibri (Headings)"/>
              </a:rPr>
              <a:t>Original RP Commission Members</a:t>
            </a:r>
          </a:p>
        </p:txBody>
      </p:sp>
      <p:sp>
        <p:nvSpPr>
          <p:cNvPr id="12291" name="Content Placeholder 2"/>
          <p:cNvSpPr>
            <a:spLocks noGrp="1"/>
          </p:cNvSpPr>
          <p:nvPr>
            <p:ph idx="1"/>
          </p:nvPr>
        </p:nvSpPr>
        <p:spPr>
          <a:xfrm>
            <a:off x="457200" y="1600200"/>
            <a:ext cx="6934200" cy="4800600"/>
          </a:xfrm>
        </p:spPr>
        <p:txBody>
          <a:bodyPr/>
          <a:lstStyle/>
          <a:p>
            <a:pPr marL="114300" indent="0" eaLnBrk="1" hangingPunct="1">
              <a:buFont typeface="Arial" pitchFamily="34" charset="0"/>
              <a:buNone/>
            </a:pPr>
            <a:endParaRPr lang="en-US" altLang="en-US" smtClean="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25735" t="24078" r="28088" b="15446"/>
          <a:stretch>
            <a:fillRect/>
          </a:stretch>
        </p:blipFill>
        <p:spPr bwMode="auto">
          <a:xfrm>
            <a:off x="652463" y="1127125"/>
            <a:ext cx="7159625" cy="487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 y="5975350"/>
            <a:ext cx="19129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156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dirty="0" smtClean="0"/>
              <a:t>Task: Revision and Validation of </a:t>
            </a:r>
            <a:br>
              <a:rPr lang="en-US" sz="3200" dirty="0" smtClean="0"/>
            </a:br>
            <a:r>
              <a:rPr lang="en-US" sz="3200" dirty="0" smtClean="0"/>
              <a:t>Division for Early Childhood (</a:t>
            </a:r>
            <a:r>
              <a:rPr lang="en-US" sz="3200" b="1" dirty="0" smtClean="0"/>
              <a:t>DEC) </a:t>
            </a:r>
            <a:r>
              <a:rPr lang="en-US" sz="3200" dirty="0" smtClean="0"/>
              <a:t>Recommended Practices</a:t>
            </a:r>
            <a:endParaRPr lang="en-US" sz="3200" dirty="0"/>
          </a:p>
        </p:txBody>
      </p:sp>
      <p:sp>
        <p:nvSpPr>
          <p:cNvPr id="3" name="Content Placeholder 2"/>
          <p:cNvSpPr>
            <a:spLocks noGrp="1"/>
          </p:cNvSpPr>
          <p:nvPr>
            <p:ph idx="1"/>
          </p:nvPr>
        </p:nvSpPr>
        <p:spPr>
          <a:xfrm>
            <a:off x="457200" y="1901532"/>
            <a:ext cx="7848600" cy="4525963"/>
          </a:xfrm>
        </p:spPr>
        <p:txBody>
          <a:bodyPr>
            <a:normAutofit/>
          </a:bodyPr>
          <a:lstStyle/>
          <a:p>
            <a:r>
              <a:rPr lang="en-US" dirty="0" smtClean="0"/>
              <a:t>Use systematic processes to revise the practices and increase their implementation and widespread use </a:t>
            </a:r>
            <a:r>
              <a:rPr lang="en-US" b="1" dirty="0" smtClean="0"/>
              <a:t>in collaboration with ECTA</a:t>
            </a:r>
          </a:p>
          <a:p>
            <a:endParaRPr lang="en-US" dirty="0" smtClean="0"/>
          </a:p>
          <a:p>
            <a:r>
              <a:rPr lang="en-US" dirty="0" smtClean="0"/>
              <a:t>Narrow existing list of 240 practices and revise practice statements as appropriate</a:t>
            </a:r>
          </a:p>
          <a:p>
            <a:pPr lvl="1"/>
            <a:r>
              <a:rPr lang="en-US" dirty="0" smtClean="0"/>
              <a:t>Set of explicit parameters and criteria</a:t>
            </a:r>
          </a:p>
          <a:p>
            <a:endParaRPr lang="en-US" dirty="0"/>
          </a:p>
        </p:txBody>
      </p:sp>
    </p:spTree>
    <p:extLst>
      <p:ext uri="{BB962C8B-B14F-4D97-AF65-F5344CB8AC3E}">
        <p14:creationId xmlns:p14="http://schemas.microsoft.com/office/powerpoint/2010/main" val="20175028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smtClean="0"/>
              <a:t>Parameters</a:t>
            </a:r>
            <a:endParaRPr lang="en-US" dirty="0"/>
          </a:p>
        </p:txBody>
      </p:sp>
      <p:sp>
        <p:nvSpPr>
          <p:cNvPr id="3" name="Content Placeholder 2"/>
          <p:cNvSpPr>
            <a:spLocks noGrp="1"/>
          </p:cNvSpPr>
          <p:nvPr>
            <p:ph idx="1"/>
          </p:nvPr>
        </p:nvSpPr>
        <p:spPr>
          <a:xfrm>
            <a:off x="76200" y="1143000"/>
            <a:ext cx="8074025" cy="5284787"/>
          </a:xfrm>
        </p:spPr>
        <p:txBody>
          <a:bodyPr>
            <a:normAutofit/>
          </a:bodyPr>
          <a:lstStyle/>
          <a:p>
            <a:pPr lvl="0"/>
            <a:r>
              <a:rPr lang="en-US" sz="2800" dirty="0" smtClean="0"/>
              <a:t>Birth-5 not limited to those eligible for IDEA services</a:t>
            </a:r>
          </a:p>
          <a:p>
            <a:pPr lvl="0"/>
            <a:r>
              <a:rPr lang="en-US" sz="2800" dirty="0" smtClean="0"/>
              <a:t>“</a:t>
            </a:r>
            <a:r>
              <a:rPr lang="en-US" sz="2800" dirty="0"/>
              <a:t>E</a:t>
            </a:r>
            <a:r>
              <a:rPr lang="en-US" sz="2800" dirty="0" smtClean="0"/>
              <a:t>ssential</a:t>
            </a:r>
            <a:r>
              <a:rPr lang="en-US" sz="2800" dirty="0"/>
              <a:t>”, “biggest bang” or highest leverage/impact </a:t>
            </a:r>
            <a:r>
              <a:rPr lang="en-US" sz="2800" dirty="0" smtClean="0"/>
              <a:t>practices</a:t>
            </a:r>
          </a:p>
          <a:p>
            <a:pPr lvl="0"/>
            <a:r>
              <a:rPr lang="en-US" sz="2800" dirty="0"/>
              <a:t>Observable, in active voice</a:t>
            </a:r>
          </a:p>
          <a:p>
            <a:pPr lvl="0"/>
            <a:r>
              <a:rPr lang="en-US" sz="2800" u="sng" dirty="0"/>
              <a:t>N</a:t>
            </a:r>
            <a:r>
              <a:rPr lang="en-US" sz="2800" u="sng" dirty="0" smtClean="0"/>
              <a:t>ot</a:t>
            </a:r>
            <a:r>
              <a:rPr lang="en-US" sz="2800" dirty="0" smtClean="0"/>
              <a:t> </a:t>
            </a:r>
            <a:r>
              <a:rPr lang="en-US" sz="2800" dirty="0"/>
              <a:t>disability specific</a:t>
            </a:r>
          </a:p>
          <a:p>
            <a:pPr lvl="0"/>
            <a:r>
              <a:rPr lang="en-US" sz="2800" dirty="0"/>
              <a:t>C</a:t>
            </a:r>
            <a:r>
              <a:rPr lang="en-US" sz="2800" dirty="0" smtClean="0"/>
              <a:t>an </a:t>
            </a:r>
            <a:r>
              <a:rPr lang="en-US" sz="2800" dirty="0"/>
              <a:t>be delivered in all settings including natural/inclusive environments</a:t>
            </a:r>
          </a:p>
          <a:p>
            <a:pPr lvl="0"/>
            <a:r>
              <a:rPr lang="en-US" sz="2800" dirty="0"/>
              <a:t>S</a:t>
            </a:r>
            <a:r>
              <a:rPr lang="en-US" sz="2800" dirty="0" smtClean="0"/>
              <a:t>hould </a:t>
            </a:r>
            <a:r>
              <a:rPr lang="en-US" sz="2800" dirty="0"/>
              <a:t>build on</a:t>
            </a:r>
            <a:r>
              <a:rPr lang="en-US" sz="2800" dirty="0" smtClean="0"/>
              <a:t>, not </a:t>
            </a:r>
            <a:r>
              <a:rPr lang="en-US" sz="2800" dirty="0"/>
              <a:t>duplicate, standards for typical early childhood settings (e.g. DAP)</a:t>
            </a:r>
          </a:p>
          <a:p>
            <a:pPr lvl="0"/>
            <a:endParaRPr lang="en-US" sz="2800" dirty="0" smtClean="0"/>
          </a:p>
          <a:p>
            <a:endParaRPr lang="en-US" dirty="0"/>
          </a:p>
        </p:txBody>
      </p:sp>
    </p:spTree>
    <p:extLst>
      <p:ext uri="{BB962C8B-B14F-4D97-AF65-F5344CB8AC3E}">
        <p14:creationId xmlns:p14="http://schemas.microsoft.com/office/powerpoint/2010/main" val="33638745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Eight Topic Areas</a:t>
            </a:r>
          </a:p>
        </p:txBody>
      </p:sp>
      <p:sp>
        <p:nvSpPr>
          <p:cNvPr id="17411" name="Content Placeholder 2"/>
          <p:cNvSpPr>
            <a:spLocks noGrp="1"/>
          </p:cNvSpPr>
          <p:nvPr>
            <p:ph sz="half" idx="1"/>
          </p:nvPr>
        </p:nvSpPr>
        <p:spPr/>
        <p:txBody>
          <a:bodyPr/>
          <a:lstStyle/>
          <a:p>
            <a:r>
              <a:rPr lang="en-US" altLang="en-US" dirty="0" smtClean="0"/>
              <a:t>Leadership (14) </a:t>
            </a:r>
          </a:p>
          <a:p>
            <a:endParaRPr lang="en-US" altLang="en-US" dirty="0" smtClean="0"/>
          </a:p>
          <a:p>
            <a:r>
              <a:rPr lang="en-US" altLang="en-US" dirty="0" smtClean="0"/>
              <a:t>Assessment (11)</a:t>
            </a:r>
          </a:p>
          <a:p>
            <a:endParaRPr lang="en-US" altLang="en-US" dirty="0" smtClean="0"/>
          </a:p>
          <a:p>
            <a:r>
              <a:rPr lang="en-US" altLang="en-US" dirty="0" smtClean="0"/>
              <a:t>Environment (6)</a:t>
            </a:r>
          </a:p>
          <a:p>
            <a:endParaRPr lang="en-US" altLang="en-US" dirty="0" smtClean="0"/>
          </a:p>
          <a:p>
            <a:r>
              <a:rPr lang="en-US" altLang="en-US" dirty="0" smtClean="0"/>
              <a:t>Family (10)</a:t>
            </a:r>
          </a:p>
          <a:p>
            <a:pPr marL="457200" lvl="1" indent="0">
              <a:buFont typeface="Arial" pitchFamily="34" charset="0"/>
              <a:buNone/>
            </a:pPr>
            <a:endParaRPr lang="en-US" altLang="en-US" dirty="0" smtClean="0"/>
          </a:p>
        </p:txBody>
      </p:sp>
      <p:sp>
        <p:nvSpPr>
          <p:cNvPr id="17412" name="Content Placeholder 3"/>
          <p:cNvSpPr>
            <a:spLocks noGrp="1"/>
          </p:cNvSpPr>
          <p:nvPr>
            <p:ph sz="half" idx="2"/>
          </p:nvPr>
        </p:nvSpPr>
        <p:spPr>
          <a:xfrm>
            <a:off x="3965574" y="1600200"/>
            <a:ext cx="5102225" cy="4525963"/>
          </a:xfrm>
        </p:spPr>
        <p:txBody>
          <a:bodyPr/>
          <a:lstStyle/>
          <a:p>
            <a:r>
              <a:rPr lang="en-US" altLang="en-US" dirty="0" smtClean="0"/>
              <a:t>Instruction (13)</a:t>
            </a:r>
          </a:p>
          <a:p>
            <a:endParaRPr lang="en-US" altLang="en-US" dirty="0" smtClean="0"/>
          </a:p>
          <a:p>
            <a:r>
              <a:rPr lang="en-US" altLang="en-US" dirty="0" smtClean="0"/>
              <a:t>Interaction (5)</a:t>
            </a:r>
          </a:p>
          <a:p>
            <a:endParaRPr lang="en-US" altLang="en-US" dirty="0" smtClean="0"/>
          </a:p>
          <a:p>
            <a:r>
              <a:rPr lang="en-US" altLang="en-US" dirty="0" smtClean="0"/>
              <a:t>Teaming &amp; Collaboration (5)</a:t>
            </a:r>
          </a:p>
          <a:p>
            <a:endParaRPr lang="en-US" altLang="en-US" dirty="0" smtClean="0"/>
          </a:p>
          <a:p>
            <a:r>
              <a:rPr lang="en-US" altLang="en-US" dirty="0" smtClean="0"/>
              <a:t>Transition (2)</a:t>
            </a:r>
          </a:p>
          <a:p>
            <a:endParaRPr lang="en-US" altLang="en-US" dirty="0" smtClean="0"/>
          </a:p>
        </p:txBody>
      </p:sp>
    </p:spTree>
    <p:extLst>
      <p:ext uri="{BB962C8B-B14F-4D97-AF65-F5344CB8AC3E}">
        <p14:creationId xmlns:p14="http://schemas.microsoft.com/office/powerpoint/2010/main" val="4291528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altLang="en-US" sz="2800" dirty="0">
                <a:solidFill>
                  <a:prstClr val="black"/>
                </a:solidFill>
                <a:latin typeface="Times New Roman"/>
                <a:ea typeface="+mn-ea"/>
                <a:cs typeface="+mn-cs"/>
              </a:rPr>
              <a:t>L9. Leaders develop and implement an evidence-based professional development system or approach that provides practitioners a variety of supports to ensure they have the knowledge and skills needed to implement the DEC Recommended Practices</a:t>
            </a:r>
            <a:r>
              <a:rPr lang="en-US" altLang="en-US" sz="2800" dirty="0" smtClean="0">
                <a:solidFill>
                  <a:prstClr val="black"/>
                </a:solidFill>
                <a:latin typeface="Times New Roman"/>
                <a:ea typeface="+mn-ea"/>
                <a:cs typeface="+mn-cs"/>
              </a:rPr>
              <a:t>.</a:t>
            </a:r>
          </a:p>
          <a:p>
            <a:pPr lvl="1">
              <a:buFont typeface="Arial" pitchFamily="34" charset="0"/>
              <a:buChar char="–"/>
            </a:pPr>
            <a:endParaRPr lang="en-US" altLang="en-US" sz="2800" dirty="0">
              <a:solidFill>
                <a:prstClr val="black"/>
              </a:solidFill>
              <a:latin typeface="Times New Roman"/>
              <a:ea typeface="+mn-ea"/>
              <a:cs typeface="+mn-cs"/>
            </a:endParaRPr>
          </a:p>
          <a:p>
            <a:pPr lvl="1">
              <a:buFont typeface="Arial" pitchFamily="34" charset="0"/>
              <a:buChar char="–"/>
            </a:pPr>
            <a:r>
              <a:rPr lang="en-US" altLang="en-US" sz="2800" dirty="0">
                <a:solidFill>
                  <a:prstClr val="black"/>
                </a:solidFill>
                <a:latin typeface="Times New Roman"/>
                <a:ea typeface="+mn-ea"/>
                <a:cs typeface="+mn-cs"/>
              </a:rPr>
              <a:t>L13. Leaders promote efficient and coordinated service delivery for children and families by creating the conditions for practitioners from multiple disciplines and the family to work together as a team.</a:t>
            </a:r>
          </a:p>
          <a:p>
            <a:endParaRPr lang="en-US" dirty="0"/>
          </a:p>
        </p:txBody>
      </p:sp>
    </p:spTree>
    <p:extLst>
      <p:ext uri="{BB962C8B-B14F-4D97-AF65-F5344CB8AC3E}">
        <p14:creationId xmlns:p14="http://schemas.microsoft.com/office/powerpoint/2010/main" val="338522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altLang="en-US" sz="2800" dirty="0">
                <a:solidFill>
                  <a:prstClr val="black"/>
                </a:solidFill>
                <a:latin typeface="Times New Roman"/>
                <a:ea typeface="+mn-ea"/>
                <a:cs typeface="+mn-cs"/>
              </a:rPr>
              <a:t>A1. Practitioners work together with the family to identify family preferences for assessment processes</a:t>
            </a:r>
            <a:r>
              <a:rPr lang="en-US" altLang="en-US" sz="2800" dirty="0" smtClean="0">
                <a:solidFill>
                  <a:prstClr val="black"/>
                </a:solidFill>
                <a:latin typeface="Times New Roman"/>
                <a:ea typeface="+mn-ea"/>
                <a:cs typeface="+mn-cs"/>
              </a:rPr>
              <a:t>.</a:t>
            </a:r>
          </a:p>
          <a:p>
            <a:pPr marL="457200" lvl="1" indent="0">
              <a:buNone/>
            </a:pPr>
            <a:endParaRPr lang="en-US" altLang="en-US" sz="2800" dirty="0">
              <a:solidFill>
                <a:prstClr val="black"/>
              </a:solidFill>
              <a:latin typeface="Times New Roman"/>
              <a:ea typeface="+mn-ea"/>
              <a:cs typeface="+mn-cs"/>
            </a:endParaRPr>
          </a:p>
          <a:p>
            <a:pPr lvl="1">
              <a:buFont typeface="Arial" pitchFamily="34" charset="0"/>
              <a:buChar char="–"/>
            </a:pPr>
            <a:r>
              <a:rPr lang="en-US" altLang="en-US" sz="2800" dirty="0">
                <a:solidFill>
                  <a:prstClr val="black"/>
                </a:solidFill>
                <a:latin typeface="Times New Roman"/>
                <a:ea typeface="+mn-ea"/>
                <a:cs typeface="+mn-cs"/>
              </a:rPr>
              <a:t>A3. Practitioners use assessment materials and strategies that are appropriate for the child’s age and level of development and accommodate the child’s sensory, physical, communication, cultural, linguistic, social, and emotional characteristics. </a:t>
            </a:r>
          </a:p>
          <a:p>
            <a:endParaRPr lang="en-US" dirty="0"/>
          </a:p>
        </p:txBody>
      </p:sp>
    </p:spTree>
    <p:extLst>
      <p:ext uri="{BB962C8B-B14F-4D97-AF65-F5344CB8AC3E}">
        <p14:creationId xmlns:p14="http://schemas.microsoft.com/office/powerpoint/2010/main" val="2906253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13604</TotalTime>
  <Words>2010</Words>
  <Application>Microsoft Office PowerPoint</Application>
  <PresentationFormat>On-screen Show (4:3)</PresentationFormat>
  <Paragraphs>227</Paragraphs>
  <Slides>28</Slides>
  <Notes>12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Building Better Systems, Implementing Recommended Practices</vt:lpstr>
      <vt:lpstr>What we’ll cover:</vt:lpstr>
      <vt:lpstr>DEC Recommended Practices</vt:lpstr>
      <vt:lpstr>Original RP Commission Members</vt:lpstr>
      <vt:lpstr>Task: Revision and Validation of  Division for Early Childhood (DEC) Recommended Practices</vt:lpstr>
      <vt:lpstr>Parameters</vt:lpstr>
      <vt:lpstr>Eight Topic Areas</vt:lpstr>
      <vt:lpstr>Leadership (14)</vt:lpstr>
      <vt:lpstr>Assessment (11)</vt:lpstr>
      <vt:lpstr>Environment (6)</vt:lpstr>
      <vt:lpstr>Family (10)</vt:lpstr>
      <vt:lpstr>Instruction (13)</vt:lpstr>
      <vt:lpstr>Interaction (5)</vt:lpstr>
      <vt:lpstr>Teaming and Collaboration (5)</vt:lpstr>
      <vt:lpstr>Transition (2)</vt:lpstr>
      <vt:lpstr>PowerPoint Presentation</vt:lpstr>
      <vt:lpstr>System Framework:  Purpose and Audience</vt:lpstr>
      <vt:lpstr>System Framework:  Process and Partners</vt:lpstr>
      <vt:lpstr>ECTA Center System Framework</vt:lpstr>
      <vt:lpstr>PowerPoint Presentation</vt:lpstr>
      <vt:lpstr>PowerPoint Presentation</vt:lpstr>
      <vt:lpstr>PowerPoint Presentation</vt:lpstr>
      <vt:lpstr>Cross cutting themes</vt:lpstr>
      <vt:lpstr>Framework Timelines</vt:lpstr>
      <vt:lpstr>Small Group Discussion</vt:lpstr>
      <vt:lpstr>Video: Talina Jones</vt:lpstr>
      <vt:lpstr>Return to Small Groups</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Crystal Garcia</cp:lastModifiedBy>
  <cp:revision>951</cp:revision>
  <cp:lastPrinted>2013-12-02T15:18:54Z</cp:lastPrinted>
  <dcterms:created xsi:type="dcterms:W3CDTF">2011-03-23T13:50:48Z</dcterms:created>
  <dcterms:modified xsi:type="dcterms:W3CDTF">2014-09-05T21:52:33Z</dcterms:modified>
</cp:coreProperties>
</file>