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1"/>
    <p:sldMasterId id="2147485002" r:id="rId2"/>
  </p:sldMasterIdLst>
  <p:notesMasterIdLst>
    <p:notesMasterId r:id="rId22"/>
  </p:notesMasterIdLst>
  <p:handoutMasterIdLst>
    <p:handoutMasterId r:id="rId23"/>
  </p:handoutMasterIdLst>
  <p:sldIdLst>
    <p:sldId id="257" r:id="rId3"/>
    <p:sldId id="260" r:id="rId4"/>
    <p:sldId id="274" r:id="rId5"/>
    <p:sldId id="261" r:id="rId6"/>
    <p:sldId id="262" r:id="rId7"/>
    <p:sldId id="263" r:id="rId8"/>
    <p:sldId id="275" r:id="rId9"/>
    <p:sldId id="279" r:id="rId10"/>
    <p:sldId id="265" r:id="rId11"/>
    <p:sldId id="266" r:id="rId12"/>
    <p:sldId id="267" r:id="rId13"/>
    <p:sldId id="281" r:id="rId14"/>
    <p:sldId id="280" r:id="rId15"/>
    <p:sldId id="269" r:id="rId16"/>
    <p:sldId id="277" r:id="rId17"/>
    <p:sldId id="270" r:id="rId18"/>
    <p:sldId id="276" r:id="rId19"/>
    <p:sldId id="272" r:id="rId20"/>
    <p:sldId id="273" r:id="rId21"/>
  </p:sldIdLst>
  <p:sldSz cx="9144000" cy="6858000" type="screen4x3"/>
  <p:notesSz cx="6985000" cy="9283700"/>
  <p:custDataLst>
    <p:tags r:id="rId24"/>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865000"/>
    <a:srgbClr val="CC7900"/>
    <a:srgbClr val="FFCC00"/>
    <a:srgbClr val="FFFF99"/>
    <a:srgbClr val="B86E00"/>
    <a:srgbClr val="FFC0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80773" autoAdjust="0"/>
  </p:normalViewPr>
  <p:slideViewPr>
    <p:cSldViewPr>
      <p:cViewPr>
        <p:scale>
          <a:sx n="90" d="100"/>
          <a:sy n="90" d="100"/>
        </p:scale>
        <p:origin x="-2382"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3534"/>
    </p:cViewPr>
  </p:sorterViewPr>
  <p:notesViewPr>
    <p:cSldViewPr>
      <p:cViewPr varScale="1">
        <p:scale>
          <a:sx n="86" d="100"/>
          <a:sy n="86" d="100"/>
        </p:scale>
        <p:origin x="-3174"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pPr>
              <a:defRPr/>
            </a:pPr>
            <a:fld id="{5E1B58C3-851F-5B45-8883-EA141B9BE990}" type="datetimeFigureOut">
              <a:rPr lang="en-US"/>
              <a:pPr>
                <a:defRPr/>
              </a:pPr>
              <a:t>9/6/2014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a:latin typeface="Calibri" charset="0"/>
              </a:defRPr>
            </a:lvl1pPr>
          </a:lstStyle>
          <a:p>
            <a:pPr>
              <a:defRPr/>
            </a:pPr>
            <a:fld id="{3C87139F-DDB3-5943-B055-E279F8F9EF39}" type="datetimeFigureOut">
              <a:rPr lang="en-US"/>
              <a:pPr>
                <a:defRPr/>
              </a:pPr>
              <a:t>9/6/2014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r>
              <a:rPr lang="en-US"/>
              <a:t>NECTAC/ECO/WRRC 2012</a:t>
            </a:r>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a:latin typeface="Calibri" charset="0"/>
              </a:defRPr>
            </a:lvl1pPr>
          </a:lstStyle>
          <a:p>
            <a:pPr>
              <a:defRPr/>
            </a:pPr>
            <a:fld id="{A4D4A29D-0E5E-E34D-8579-0D1C1BBCA53C}" type="slidenum">
              <a:rPr lang="en-US"/>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 This informal session will involve a discussion of the data analysis tools developed by the outcomes team at ECTA and the ECO Center. Presenters will demonstrate the use of tools for broad and drill down analysis, graphing your state and local outcomes data, and excel calculators for APR calculations. Both child and family outcomes data tools will be presented. Ideas for new data tools needed by states are also welcomed.</a:t>
            </a:r>
            <a:endParaRPr lang="en-US" dirty="0"/>
          </a:p>
        </p:txBody>
      </p:sp>
      <p:sp>
        <p:nvSpPr>
          <p:cNvPr id="4" name="Slide Number Placeholder 3"/>
          <p:cNvSpPr>
            <a:spLocks noGrp="1"/>
          </p:cNvSpPr>
          <p:nvPr>
            <p:ph type="sldNum" sz="quarter" idx="10"/>
          </p:nvPr>
        </p:nvSpPr>
        <p:spPr/>
        <p:txBody>
          <a:bodyPr/>
          <a:lstStyle/>
          <a:p>
            <a:fld id="{7304D283-1C14-4E78-BECA-031AF3647D92}" type="slidenum">
              <a:rPr lang="en-US" smtClean="0"/>
              <a:t>2</a:t>
            </a:fld>
            <a:endParaRPr lang="en-US"/>
          </a:p>
        </p:txBody>
      </p:sp>
    </p:spTree>
    <p:extLst>
      <p:ext uri="{BB962C8B-B14F-4D97-AF65-F5344CB8AC3E}">
        <p14:creationId xmlns:p14="http://schemas.microsoft.com/office/powerpoint/2010/main" val="2297027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cs typeface="Times New Roman" pitchFamily="18" charset="0"/>
              </a:rPr>
              <a:t>Here’s a look at the guidance table inside the document.  It’s organized by key analysis questions that your state might have.</a:t>
            </a:r>
          </a:p>
          <a:p>
            <a:endParaRPr lang="en-US" altLang="en-US" smtClean="0">
              <a:ea typeface="ＭＳ Ｐゴシック" pitchFamily="34" charset="-128"/>
              <a:cs typeface="Times New Roman" pitchFamily="18" charset="0"/>
            </a:endParaRPr>
          </a:p>
          <a:p>
            <a:r>
              <a:rPr lang="en-US" altLang="en-US" smtClean="0">
                <a:ea typeface="ＭＳ Ｐゴシック" pitchFamily="34" charset="-128"/>
                <a:cs typeface="Times New Roman" pitchFamily="18" charset="0"/>
              </a:rPr>
              <a:t>It begins with a key analysis question – “Does our program serve some children more effectively than others?”</a:t>
            </a:r>
          </a:p>
          <a:p>
            <a:endParaRPr lang="en-US" altLang="en-US" smtClean="0">
              <a:ea typeface="ＭＳ Ｐゴシック" pitchFamily="34" charset="-128"/>
              <a:cs typeface="Times New Roman" pitchFamily="18" charset="0"/>
            </a:endParaRPr>
          </a:p>
          <a:p>
            <a:r>
              <a:rPr lang="en-US" altLang="en-US" smtClean="0">
                <a:ea typeface="ＭＳ Ｐゴシック" pitchFamily="34" charset="-128"/>
                <a:cs typeface="Times New Roman" pitchFamily="18" charset="0"/>
              </a:rPr>
              <a:t>And each column walks you through the process of...</a:t>
            </a:r>
          </a:p>
          <a:p>
            <a:r>
              <a:rPr lang="en-US" altLang="en-US" smtClean="0">
                <a:ea typeface="ＭＳ Ｐゴシック" pitchFamily="34" charset="-128"/>
                <a:cs typeface="Times New Roman" pitchFamily="18" charset="0"/>
              </a:rPr>
              <a:t>...further defining the analysis question</a:t>
            </a:r>
          </a:p>
          <a:p>
            <a:r>
              <a:rPr lang="en-US" altLang="en-US" smtClean="0">
                <a:ea typeface="ＭＳ Ｐゴシック" pitchFamily="34" charset="-128"/>
                <a:cs typeface="Times New Roman" pitchFamily="18" charset="0"/>
              </a:rPr>
              <a:t>... Clarifying expectations – what do you expect to see and why?</a:t>
            </a:r>
          </a:p>
          <a:p>
            <a:r>
              <a:rPr lang="en-US" altLang="en-US" smtClean="0">
                <a:ea typeface="ＭＳ Ｐゴシック" pitchFamily="34" charset="-128"/>
                <a:cs typeface="Times New Roman" pitchFamily="18" charset="0"/>
              </a:rPr>
              <a:t>... Analyzing the data ... What are the data fields and analyses that actually need to be conducted</a:t>
            </a:r>
          </a:p>
          <a:p>
            <a:r>
              <a:rPr lang="en-US" altLang="en-US" smtClean="0">
                <a:ea typeface="ＭＳ Ｐゴシック" pitchFamily="34" charset="-128"/>
                <a:cs typeface="Times New Roman" pitchFamily="18" charset="0"/>
              </a:rPr>
              <a:t>... And Describing and interpreting the results</a:t>
            </a:r>
          </a:p>
          <a:p>
            <a:endParaRPr lang="en-US" altLang="en-US" smtClean="0">
              <a:ea typeface="ＭＳ Ｐゴシック" pitchFamily="34" charset="-128"/>
              <a:cs typeface="Times New Roman" pitchFamily="18" charset="0"/>
            </a:endParaRPr>
          </a:p>
          <a:p>
            <a:endParaRPr lang="en-US" altLang="en-US" smtClean="0">
              <a:ea typeface="ＭＳ Ｐゴシック" pitchFamily="34" charset="-128"/>
              <a:cs typeface="Times New Roman" pitchFamily="18"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5283" indent="-290493" eaLnBrk="0" hangingPunct="0">
              <a:spcBef>
                <a:spcPct val="30000"/>
              </a:spcBef>
              <a:defRPr sz="1200">
                <a:solidFill>
                  <a:schemeClr val="tx1"/>
                </a:solidFill>
                <a:latin typeface="Calibri" pitchFamily="34" charset="0"/>
                <a:ea typeface="ＭＳ Ｐゴシック" pitchFamily="34" charset="-128"/>
              </a:defRPr>
            </a:lvl2pPr>
            <a:lvl3pPr marL="1161974" indent="-232395" eaLnBrk="0" hangingPunct="0">
              <a:spcBef>
                <a:spcPct val="30000"/>
              </a:spcBef>
              <a:defRPr sz="1200">
                <a:solidFill>
                  <a:schemeClr val="tx1"/>
                </a:solidFill>
                <a:latin typeface="Calibri" pitchFamily="34" charset="0"/>
                <a:ea typeface="ＭＳ Ｐゴシック" pitchFamily="34" charset="-128"/>
              </a:defRPr>
            </a:lvl3pPr>
            <a:lvl4pPr marL="1626763" indent="-232395" eaLnBrk="0" hangingPunct="0">
              <a:spcBef>
                <a:spcPct val="30000"/>
              </a:spcBef>
              <a:defRPr sz="1200">
                <a:solidFill>
                  <a:schemeClr val="tx1"/>
                </a:solidFill>
                <a:latin typeface="Calibri" pitchFamily="34" charset="0"/>
                <a:ea typeface="ＭＳ Ｐゴシック" pitchFamily="34" charset="-128"/>
              </a:defRPr>
            </a:lvl4pPr>
            <a:lvl5pPr marL="2091553" indent="-232395" eaLnBrk="0" hangingPunct="0">
              <a:spcBef>
                <a:spcPct val="30000"/>
              </a:spcBef>
              <a:defRPr sz="1200">
                <a:solidFill>
                  <a:schemeClr val="tx1"/>
                </a:solidFill>
                <a:latin typeface="Calibri" pitchFamily="34" charset="0"/>
                <a:ea typeface="ＭＳ Ｐゴシック" pitchFamily="34" charset="-128"/>
              </a:defRPr>
            </a:lvl5pPr>
            <a:lvl6pPr marL="255634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113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592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5071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7F549C5-4B21-4541-8910-3360D0107E85}"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A key ECO resource that has been out for several years is this Pattern Checking table which shows predicted patterns, rationale for those predicted patterns, and the types of analyses you would run to check those patterns in your own state data.  Running these analyses is an important way to determine if you have any ‘red flags’ in your data that need to be investigated ... Which might lead to additional training and support around data collection and reporting.</a:t>
            </a:r>
          </a:p>
          <a:p>
            <a:endParaRPr lang="en-US" altLang="en-US" smtClean="0">
              <a:ea typeface="ＭＳ Ｐゴシック" pitchFamily="34" charset="-128"/>
            </a:endParaRPr>
          </a:p>
          <a:p>
            <a:endParaRPr lang="en-US" altLang="en-US" smtClean="0">
              <a:ea typeface="ＭＳ Ｐゴシック"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5283" indent="-290493" eaLnBrk="0" hangingPunct="0">
              <a:spcBef>
                <a:spcPct val="30000"/>
              </a:spcBef>
              <a:defRPr sz="1200">
                <a:solidFill>
                  <a:schemeClr val="tx1"/>
                </a:solidFill>
                <a:latin typeface="Calibri" pitchFamily="34" charset="0"/>
                <a:ea typeface="ＭＳ Ｐゴシック" pitchFamily="34" charset="-128"/>
              </a:defRPr>
            </a:lvl2pPr>
            <a:lvl3pPr marL="1161974" indent="-232395" eaLnBrk="0" hangingPunct="0">
              <a:spcBef>
                <a:spcPct val="30000"/>
              </a:spcBef>
              <a:defRPr sz="1200">
                <a:solidFill>
                  <a:schemeClr val="tx1"/>
                </a:solidFill>
                <a:latin typeface="Calibri" pitchFamily="34" charset="0"/>
                <a:ea typeface="ＭＳ Ｐゴシック" pitchFamily="34" charset="-128"/>
              </a:defRPr>
            </a:lvl3pPr>
            <a:lvl4pPr marL="1626763" indent="-232395" eaLnBrk="0" hangingPunct="0">
              <a:spcBef>
                <a:spcPct val="30000"/>
              </a:spcBef>
              <a:defRPr sz="1200">
                <a:solidFill>
                  <a:schemeClr val="tx1"/>
                </a:solidFill>
                <a:latin typeface="Calibri" pitchFamily="34" charset="0"/>
                <a:ea typeface="ＭＳ Ｐゴシック" pitchFamily="34" charset="-128"/>
              </a:defRPr>
            </a:lvl4pPr>
            <a:lvl5pPr marL="2091553" indent="-232395" eaLnBrk="0" hangingPunct="0">
              <a:spcBef>
                <a:spcPct val="30000"/>
              </a:spcBef>
              <a:defRPr sz="1200">
                <a:solidFill>
                  <a:schemeClr val="tx1"/>
                </a:solidFill>
                <a:latin typeface="Calibri" pitchFamily="34" charset="0"/>
                <a:ea typeface="ＭＳ Ｐゴシック" pitchFamily="34" charset="-128"/>
              </a:defRPr>
            </a:lvl5pPr>
            <a:lvl6pPr marL="255634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113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592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5071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0EF6A83-4C4C-47AF-9049-9E01E87664B9}"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Siobhan</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18</a:t>
            </a:fld>
            <a:endParaRPr lang="en-US"/>
          </a:p>
        </p:txBody>
      </p:sp>
    </p:spTree>
    <p:extLst>
      <p:ext uri="{BB962C8B-B14F-4D97-AF65-F5344CB8AC3E}">
        <p14:creationId xmlns:p14="http://schemas.microsoft.com/office/powerpoint/2010/main" val="74723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pPr defTabSz="929528">
              <a:defRPr/>
            </a:pPr>
            <a:r>
              <a:rPr lang="en-US" dirty="0" smtClean="0"/>
              <a:t>Abby</a:t>
            </a:r>
          </a:p>
          <a:p>
            <a:r>
              <a:rPr lang="en-US" dirty="0" smtClean="0"/>
              <a:t>You </a:t>
            </a:r>
            <a:r>
              <a:rPr lang="en-US" baseline="0" dirty="0" smtClean="0"/>
              <a:t>will be getting an evaluation link – please fill it out for our own continuous improvement efforts.</a:t>
            </a:r>
            <a:endParaRPr lang="en-US" dirty="0" smtClean="0"/>
          </a:p>
        </p:txBody>
      </p:sp>
    </p:spTree>
    <p:extLst>
      <p:ext uri="{BB962C8B-B14F-4D97-AF65-F5344CB8AC3E}">
        <p14:creationId xmlns:p14="http://schemas.microsoft.com/office/powerpoint/2010/main" val="417531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Ok, switching now to highlight a number of resources that are available to you.  </a:t>
            </a:r>
          </a:p>
          <a:p>
            <a:endParaRPr lang="en-US" altLang="en-US" smtClean="0">
              <a:ea typeface="ＭＳ Ｐゴシック" pitchFamily="34" charset="-128"/>
            </a:endParaRPr>
          </a:p>
          <a:p>
            <a:r>
              <a:rPr lang="en-US" altLang="en-US" smtClean="0">
                <a:ea typeface="ＭＳ Ｐゴシック" pitchFamily="34" charset="-128"/>
              </a:rPr>
              <a:t>This is a newly developed resource from the DaSy and ECTA Center is the SSIP Child Outcomes Broad Data Analysis Template.  </a:t>
            </a:r>
          </a:p>
          <a:p>
            <a:endParaRPr lang="en-US" altLang="en-US" smtClean="0">
              <a:ea typeface="ＭＳ Ｐゴシック" pitchFamily="34" charset="-128"/>
            </a:endParaRPr>
          </a:p>
          <a:p>
            <a:r>
              <a:rPr lang="en-US" altLang="en-US" smtClean="0">
                <a:ea typeface="ＭＳ Ｐゴシック" pitchFamily="34" charset="-128"/>
              </a:rPr>
              <a:t>The purpose of the template is to help states look at how children in the state are performing relative to national data, across years, within the state and by comparisons across programs within the state. This template has been developed to assist Part C and Section 619 in conducting an initial broad data analysis.</a:t>
            </a:r>
          </a:p>
          <a:p>
            <a:endParaRPr lang="en-US" altLang="en-US" smtClean="0">
              <a:ea typeface="ＭＳ Ｐゴシック" pitchFamily="34" charset="-128"/>
            </a:endParaRPr>
          </a:p>
          <a:p>
            <a:r>
              <a:rPr lang="en-US" altLang="en-US" smtClean="0">
                <a:ea typeface="ＭＳ Ｐゴシック" pitchFamily="34" charset="-128"/>
              </a:rPr>
              <a:t>The format of the resource is simply an explanation of a particular data analysis (for example, the comparison of state to national data) followed by example charts that illustrate the analysis.</a:t>
            </a:r>
          </a:p>
          <a:p>
            <a:endParaRPr lang="en-US" altLang="en-US" smtClean="0">
              <a:ea typeface="ＭＳ Ｐゴシック" pitchFamily="34"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5283" indent="-290493" eaLnBrk="0" hangingPunct="0">
              <a:spcBef>
                <a:spcPct val="30000"/>
              </a:spcBef>
              <a:defRPr sz="1200">
                <a:solidFill>
                  <a:schemeClr val="tx1"/>
                </a:solidFill>
                <a:latin typeface="Calibri" pitchFamily="34" charset="0"/>
                <a:ea typeface="ＭＳ Ｐゴシック" pitchFamily="34" charset="-128"/>
              </a:defRPr>
            </a:lvl2pPr>
            <a:lvl3pPr marL="1161974" indent="-232395" eaLnBrk="0" hangingPunct="0">
              <a:spcBef>
                <a:spcPct val="30000"/>
              </a:spcBef>
              <a:defRPr sz="1200">
                <a:solidFill>
                  <a:schemeClr val="tx1"/>
                </a:solidFill>
                <a:latin typeface="Calibri" pitchFamily="34" charset="0"/>
                <a:ea typeface="ＭＳ Ｐゴシック" pitchFamily="34" charset="-128"/>
              </a:defRPr>
            </a:lvl3pPr>
            <a:lvl4pPr marL="1626763" indent="-232395" eaLnBrk="0" hangingPunct="0">
              <a:spcBef>
                <a:spcPct val="30000"/>
              </a:spcBef>
              <a:defRPr sz="1200">
                <a:solidFill>
                  <a:schemeClr val="tx1"/>
                </a:solidFill>
                <a:latin typeface="Calibri" pitchFamily="34" charset="0"/>
                <a:ea typeface="ＭＳ Ｐゴシック" pitchFamily="34" charset="-128"/>
              </a:defRPr>
            </a:lvl4pPr>
            <a:lvl5pPr marL="2091553" indent="-232395" eaLnBrk="0" hangingPunct="0">
              <a:spcBef>
                <a:spcPct val="30000"/>
              </a:spcBef>
              <a:defRPr sz="1200">
                <a:solidFill>
                  <a:schemeClr val="tx1"/>
                </a:solidFill>
                <a:latin typeface="Calibri" pitchFamily="34" charset="0"/>
                <a:ea typeface="ＭＳ Ｐゴシック" pitchFamily="34" charset="-128"/>
              </a:defRPr>
            </a:lvl5pPr>
            <a:lvl6pPr marL="255634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113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592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5071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1B2D8DD-4FA0-46A2-82AA-7D5577FC1602}"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5</a:t>
            </a:fld>
            <a:endParaRPr lang="en-US"/>
          </a:p>
        </p:txBody>
      </p:sp>
    </p:spTree>
    <p:extLst>
      <p:ext uri="{BB962C8B-B14F-4D97-AF65-F5344CB8AC3E}">
        <p14:creationId xmlns:p14="http://schemas.microsoft.com/office/powerpoint/2010/main" val="394898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a:p>
            <a:r>
              <a:rPr lang="en-US" dirty="0" smtClean="0"/>
              <a:t>Go to excel documents</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6</a:t>
            </a:fld>
            <a:endParaRPr lang="en-US"/>
          </a:p>
        </p:txBody>
      </p:sp>
    </p:spTree>
    <p:extLst>
      <p:ext uri="{BB962C8B-B14F-4D97-AF65-F5344CB8AC3E}">
        <p14:creationId xmlns:p14="http://schemas.microsoft.com/office/powerpoint/2010/main" val="179357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We’ve recently developed this resource – the Subgroup Analysis Template which is designed to provide states with table shells for subgroup analyses that have proven useful in understanding predictors of child outcomes. These shells are suggestions and can be tailored to fit the appropriate categories for your state.</a:t>
            </a:r>
          </a:p>
          <a:p>
            <a:endParaRPr lang="en-US" altLang="en-US" smtClean="0">
              <a:ea typeface="ＭＳ Ｐゴシック" pitchFamily="3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5283" indent="-290493" eaLnBrk="0" hangingPunct="0">
              <a:spcBef>
                <a:spcPct val="30000"/>
              </a:spcBef>
              <a:defRPr sz="1200">
                <a:solidFill>
                  <a:schemeClr val="tx1"/>
                </a:solidFill>
                <a:latin typeface="Calibri" pitchFamily="34" charset="0"/>
                <a:ea typeface="ＭＳ Ｐゴシック" pitchFamily="34" charset="-128"/>
              </a:defRPr>
            </a:lvl2pPr>
            <a:lvl3pPr marL="1161974" indent="-232395" eaLnBrk="0" hangingPunct="0">
              <a:spcBef>
                <a:spcPct val="30000"/>
              </a:spcBef>
              <a:defRPr sz="1200">
                <a:solidFill>
                  <a:schemeClr val="tx1"/>
                </a:solidFill>
                <a:latin typeface="Calibri" pitchFamily="34" charset="0"/>
                <a:ea typeface="ＭＳ Ｐゴシック" pitchFamily="34" charset="-128"/>
              </a:defRPr>
            </a:lvl3pPr>
            <a:lvl4pPr marL="1626763" indent="-232395" eaLnBrk="0" hangingPunct="0">
              <a:spcBef>
                <a:spcPct val="30000"/>
              </a:spcBef>
              <a:defRPr sz="1200">
                <a:solidFill>
                  <a:schemeClr val="tx1"/>
                </a:solidFill>
                <a:latin typeface="Calibri" pitchFamily="34" charset="0"/>
                <a:ea typeface="ＭＳ Ｐゴシック" pitchFamily="34" charset="-128"/>
              </a:defRPr>
            </a:lvl4pPr>
            <a:lvl5pPr marL="2091553" indent="-232395" eaLnBrk="0" hangingPunct="0">
              <a:spcBef>
                <a:spcPct val="30000"/>
              </a:spcBef>
              <a:defRPr sz="1200">
                <a:solidFill>
                  <a:schemeClr val="tx1"/>
                </a:solidFill>
                <a:latin typeface="Calibri" pitchFamily="34" charset="0"/>
                <a:ea typeface="ＭＳ Ｐゴシック" pitchFamily="34" charset="-128"/>
              </a:defRPr>
            </a:lvl5pPr>
            <a:lvl6pPr marL="255634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113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592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5071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4B41149-CB2F-4072-94BE-103CB51FE74F}" type="slidenum">
              <a:rPr lang="en-US" altLang="en-US" smtClean="0"/>
              <a:pPr eaLnBrk="1" hangingPunct="1">
                <a:spcBef>
                  <a:spcPct val="0"/>
                </a:spcBef>
              </a:pPr>
              <a:t>9</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Here’s an example of a subgroup analysis presented in the resource.  This is a table that would allow you to compare the % of children that fall into each of the a-e categories and summary statements by length of time in service.  So, this type of analysis could help you answer questions about length of time in service and how that relates to the amount of progress children make in the program.  </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5283" indent="-290493" eaLnBrk="0" hangingPunct="0">
              <a:spcBef>
                <a:spcPct val="30000"/>
              </a:spcBef>
              <a:defRPr sz="1200">
                <a:solidFill>
                  <a:schemeClr val="tx1"/>
                </a:solidFill>
                <a:latin typeface="Calibri" pitchFamily="34" charset="0"/>
                <a:ea typeface="ＭＳ Ｐゴシック" pitchFamily="34" charset="-128"/>
              </a:defRPr>
            </a:lvl2pPr>
            <a:lvl3pPr marL="1161974" indent="-232395" eaLnBrk="0" hangingPunct="0">
              <a:spcBef>
                <a:spcPct val="30000"/>
              </a:spcBef>
              <a:defRPr sz="1200">
                <a:solidFill>
                  <a:schemeClr val="tx1"/>
                </a:solidFill>
                <a:latin typeface="Calibri" pitchFamily="34" charset="0"/>
                <a:ea typeface="ＭＳ Ｐゴシック" pitchFamily="34" charset="-128"/>
              </a:defRPr>
            </a:lvl3pPr>
            <a:lvl4pPr marL="1626763" indent="-232395" eaLnBrk="0" hangingPunct="0">
              <a:spcBef>
                <a:spcPct val="30000"/>
              </a:spcBef>
              <a:defRPr sz="1200">
                <a:solidFill>
                  <a:schemeClr val="tx1"/>
                </a:solidFill>
                <a:latin typeface="Calibri" pitchFamily="34" charset="0"/>
                <a:ea typeface="ＭＳ Ｐゴシック" pitchFamily="34" charset="-128"/>
              </a:defRPr>
            </a:lvl4pPr>
            <a:lvl5pPr marL="2091553" indent="-232395" eaLnBrk="0" hangingPunct="0">
              <a:spcBef>
                <a:spcPct val="30000"/>
              </a:spcBef>
              <a:defRPr sz="1200">
                <a:solidFill>
                  <a:schemeClr val="tx1"/>
                </a:solidFill>
                <a:latin typeface="Calibri" pitchFamily="34" charset="0"/>
                <a:ea typeface="ＭＳ Ｐゴシック" pitchFamily="34" charset="-128"/>
              </a:defRPr>
            </a:lvl5pPr>
            <a:lvl6pPr marL="255634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113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592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5071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9C540B7-F097-4002-B14E-5B38A5ABBBC2}"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p>
          <a:p>
            <a:r>
              <a:rPr lang="en-US" dirty="0" smtClean="0"/>
              <a:t>After</a:t>
            </a:r>
            <a:r>
              <a:rPr lang="en-US" baseline="0" dirty="0" smtClean="0"/>
              <a:t> providing introduction, go to word document</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11</a:t>
            </a:fld>
            <a:endParaRPr lang="en-US"/>
          </a:p>
        </p:txBody>
      </p:sp>
    </p:spTree>
    <p:extLst>
      <p:ext uri="{BB962C8B-B14F-4D97-AF65-F5344CB8AC3E}">
        <p14:creationId xmlns:p14="http://schemas.microsoft.com/office/powerpoint/2010/main" val="401800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Here’s an example of a subgroup analysis presented in the resource.  This is a table that would allow you to compare the % of children that fall into each of the a-e categories and summary statements by length of time in service.  So, this type of analysis could help you answer questions about length of time in service and how that relates to the amount of progress children make in the program.  </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5283" indent="-290493" eaLnBrk="0" hangingPunct="0">
              <a:spcBef>
                <a:spcPct val="30000"/>
              </a:spcBef>
              <a:defRPr sz="1200">
                <a:solidFill>
                  <a:schemeClr val="tx1"/>
                </a:solidFill>
                <a:latin typeface="Calibri" pitchFamily="34" charset="0"/>
                <a:ea typeface="ＭＳ Ｐゴシック" pitchFamily="34" charset="-128"/>
              </a:defRPr>
            </a:lvl2pPr>
            <a:lvl3pPr marL="1161974" indent="-232395" eaLnBrk="0" hangingPunct="0">
              <a:spcBef>
                <a:spcPct val="30000"/>
              </a:spcBef>
              <a:defRPr sz="1200">
                <a:solidFill>
                  <a:schemeClr val="tx1"/>
                </a:solidFill>
                <a:latin typeface="Calibri" pitchFamily="34" charset="0"/>
                <a:ea typeface="ＭＳ Ｐゴシック" pitchFamily="34" charset="-128"/>
              </a:defRPr>
            </a:lvl3pPr>
            <a:lvl4pPr marL="1626763" indent="-232395" eaLnBrk="0" hangingPunct="0">
              <a:spcBef>
                <a:spcPct val="30000"/>
              </a:spcBef>
              <a:defRPr sz="1200">
                <a:solidFill>
                  <a:schemeClr val="tx1"/>
                </a:solidFill>
                <a:latin typeface="Calibri" pitchFamily="34" charset="0"/>
                <a:ea typeface="ＭＳ Ｐゴシック" pitchFamily="34" charset="-128"/>
              </a:defRPr>
            </a:lvl4pPr>
            <a:lvl5pPr marL="2091553" indent="-232395" eaLnBrk="0" hangingPunct="0">
              <a:spcBef>
                <a:spcPct val="30000"/>
              </a:spcBef>
              <a:defRPr sz="1200">
                <a:solidFill>
                  <a:schemeClr val="tx1"/>
                </a:solidFill>
                <a:latin typeface="Calibri" pitchFamily="34" charset="0"/>
                <a:ea typeface="ＭＳ Ｐゴシック" pitchFamily="34" charset="-128"/>
              </a:defRPr>
            </a:lvl5pPr>
            <a:lvl6pPr marL="255634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113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592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5071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9C540B7-F097-4002-B14E-5B38A5ABBBC2}"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ea typeface="ＭＳ Ｐゴシック" pitchFamily="34" charset="-128"/>
              </a:rPr>
              <a:t>A third resource we want to highlight is a guidance document on </a:t>
            </a:r>
            <a:r>
              <a:rPr lang="en-US" altLang="en-US" b="1" dirty="0" smtClean="0">
                <a:solidFill>
                  <a:srgbClr val="E46C0A"/>
                </a:solidFill>
                <a:effectLst>
                  <a:outerShdw blurRad="38100" dist="38100" dir="2700000" algn="tl">
                    <a:srgbClr val="C0C0C0"/>
                  </a:outerShdw>
                </a:effectLst>
                <a:ea typeface="ＭＳ Ｐゴシック" pitchFamily="34" charset="-128"/>
              </a:rPr>
              <a:t>Analyzing Child Outcomes Data for Program Improvement</a:t>
            </a:r>
          </a:p>
          <a:p>
            <a:pPr>
              <a:defRPr/>
            </a:pPr>
            <a:endParaRPr lang="en-US" altLang="en-US" dirty="0" smtClean="0">
              <a:ea typeface="ＭＳ Ｐゴシック" pitchFamily="34" charset="-128"/>
            </a:endParaRPr>
          </a:p>
          <a:p>
            <a:pPr>
              <a:defRPr/>
            </a:pPr>
            <a:r>
              <a:rPr lang="en-US" altLang="en-US" dirty="0" smtClean="0">
                <a:ea typeface="ＭＳ Ｐゴシック" pitchFamily="34" charset="-128"/>
              </a:rPr>
              <a:t>We first shared this tool maybe about a year ago and we think it’s very relevant now for the SSIP process.  </a:t>
            </a:r>
          </a:p>
          <a:p>
            <a:pPr>
              <a:defRPr/>
            </a:pPr>
            <a:endParaRPr lang="en-US" altLang="en-US" dirty="0" smtClean="0">
              <a:ea typeface="ＭＳ Ｐゴシック" pitchFamily="34" charset="-128"/>
            </a:endParaRPr>
          </a:p>
          <a:p>
            <a:pPr>
              <a:defRPr/>
            </a:pPr>
            <a:r>
              <a:rPr lang="en-US" altLang="en-US" dirty="0" smtClean="0">
                <a:ea typeface="ＭＳ Ｐゴシック" pitchFamily="34" charset="-128"/>
              </a:rPr>
              <a:t>This is a tool to help identify key issues, questions, and approaches for analyzing and interpreting data on outcomes. The tool basically outlines a series of steps related to defining analysis questions, clarifying expectations, analyzing data, testing inferences, and conducting data-based program improvement planning.</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5283" indent="-290493" eaLnBrk="0" hangingPunct="0">
              <a:spcBef>
                <a:spcPct val="30000"/>
              </a:spcBef>
              <a:defRPr sz="1200">
                <a:solidFill>
                  <a:schemeClr val="tx1"/>
                </a:solidFill>
                <a:latin typeface="Calibri" pitchFamily="34" charset="0"/>
                <a:ea typeface="ＭＳ Ｐゴシック" pitchFamily="34" charset="-128"/>
              </a:defRPr>
            </a:lvl2pPr>
            <a:lvl3pPr marL="1161974" indent="-232395" eaLnBrk="0" hangingPunct="0">
              <a:spcBef>
                <a:spcPct val="30000"/>
              </a:spcBef>
              <a:defRPr sz="1200">
                <a:solidFill>
                  <a:schemeClr val="tx1"/>
                </a:solidFill>
                <a:latin typeface="Calibri" pitchFamily="34" charset="0"/>
                <a:ea typeface="ＭＳ Ｐゴシック" pitchFamily="34" charset="-128"/>
              </a:defRPr>
            </a:lvl3pPr>
            <a:lvl4pPr marL="1626763" indent="-232395" eaLnBrk="0" hangingPunct="0">
              <a:spcBef>
                <a:spcPct val="30000"/>
              </a:spcBef>
              <a:defRPr sz="1200">
                <a:solidFill>
                  <a:schemeClr val="tx1"/>
                </a:solidFill>
                <a:latin typeface="Calibri" pitchFamily="34" charset="0"/>
                <a:ea typeface="ＭＳ Ｐゴシック" pitchFamily="34" charset="-128"/>
              </a:defRPr>
            </a:lvl4pPr>
            <a:lvl5pPr marL="2091553" indent="-232395" eaLnBrk="0" hangingPunct="0">
              <a:spcBef>
                <a:spcPct val="30000"/>
              </a:spcBef>
              <a:defRPr sz="1200">
                <a:solidFill>
                  <a:schemeClr val="tx1"/>
                </a:solidFill>
                <a:latin typeface="Calibri" pitchFamily="34" charset="0"/>
                <a:ea typeface="ＭＳ Ｐゴシック" pitchFamily="34" charset="-128"/>
              </a:defRPr>
            </a:lvl5pPr>
            <a:lvl6pPr marL="255634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1132"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8592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50711" indent="-23239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E21D0F1-0420-45A7-906D-4E654B0EBAC6}" type="slidenum">
              <a:rPr lang="en-US" altLang="en-US" smtClean="0"/>
              <a:pPr eaLnBrk="1" hangingPunct="1">
                <a:spcBef>
                  <a:spcPct val="0"/>
                </a:spcBef>
              </a:pPr>
              <a:t>13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39BF9B7-689C-EC44-85BB-781DEF006AB5}" type="slidenum">
              <a:rPr lang="en-US"/>
              <a:pPr>
                <a:defRPr/>
              </a:pPr>
              <a:t>‹#›</a:t>
            </a:fld>
            <a:endParaRPr lang="en-US"/>
          </a:p>
        </p:txBody>
      </p:sp>
    </p:spTree>
    <p:extLst>
      <p:ext uri="{BB962C8B-B14F-4D97-AF65-F5344CB8AC3E}">
        <p14:creationId xmlns:p14="http://schemas.microsoft.com/office/powerpoint/2010/main" val="360459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61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B268D0E-8075-9746-99AF-58F28B56088B}" type="slidenum">
              <a:rPr lang="en-US"/>
              <a:pPr>
                <a:defRPr/>
              </a:pPr>
              <a:t>‹#›</a:t>
            </a:fld>
            <a:endParaRPr lang="en-US"/>
          </a:p>
        </p:txBody>
      </p:sp>
    </p:spTree>
    <p:extLst>
      <p:ext uri="{BB962C8B-B14F-4D97-AF65-F5344CB8AC3E}">
        <p14:creationId xmlns:p14="http://schemas.microsoft.com/office/powerpoint/2010/main" val="38156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442E309-CD4D-B546-858A-ADC96E5EE591}" type="slidenum">
              <a:rPr lang="en-US"/>
              <a:pPr>
                <a:defRPr/>
              </a:pPr>
              <a:t>‹#›</a:t>
            </a:fld>
            <a:endParaRPr lang="en-US"/>
          </a:p>
        </p:txBody>
      </p:sp>
    </p:spTree>
    <p:extLst>
      <p:ext uri="{BB962C8B-B14F-4D97-AF65-F5344CB8AC3E}">
        <p14:creationId xmlns:p14="http://schemas.microsoft.com/office/powerpoint/2010/main" val="188981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2A7FBC-1EA9-1B4F-B2BD-AE682071CD69}" type="slidenum">
              <a:rPr lang="en-US"/>
              <a:pPr>
                <a:defRPr/>
              </a:pPr>
              <a:t>‹#›</a:t>
            </a:fld>
            <a:endParaRPr lang="en-US"/>
          </a:p>
        </p:txBody>
      </p:sp>
    </p:spTree>
    <p:extLst>
      <p:ext uri="{BB962C8B-B14F-4D97-AF65-F5344CB8AC3E}">
        <p14:creationId xmlns:p14="http://schemas.microsoft.com/office/powerpoint/2010/main" val="109623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01666677-785C-E044-BDDF-348B989260EE}" type="slidenum">
              <a:rPr lang="en-US"/>
              <a:pPr>
                <a:defRPr/>
              </a:pPr>
              <a:t>‹#›</a:t>
            </a:fld>
            <a:endParaRPr lang="en-US"/>
          </a:p>
        </p:txBody>
      </p:sp>
    </p:spTree>
    <p:extLst>
      <p:ext uri="{BB962C8B-B14F-4D97-AF65-F5344CB8AC3E}">
        <p14:creationId xmlns:p14="http://schemas.microsoft.com/office/powerpoint/2010/main" val="352095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02787E-54BF-6C4D-9EA0-361C2B8DD9E1}" type="slidenum">
              <a:rPr lang="en-US"/>
              <a:pPr>
                <a:defRPr/>
              </a:pPr>
              <a:t>‹#›</a:t>
            </a:fld>
            <a:endParaRPr lang="en-US"/>
          </a:p>
        </p:txBody>
      </p:sp>
    </p:spTree>
    <p:extLst>
      <p:ext uri="{BB962C8B-B14F-4D97-AF65-F5344CB8AC3E}">
        <p14:creationId xmlns:p14="http://schemas.microsoft.com/office/powerpoint/2010/main" val="425325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BF37B6-674E-D547-83D9-265D13403A95}" type="slidenum">
              <a:rPr lang="en-US"/>
              <a:pPr>
                <a:defRPr/>
              </a:pPr>
              <a:t>‹#›</a:t>
            </a:fld>
            <a:endParaRPr lang="en-US"/>
          </a:p>
        </p:txBody>
      </p:sp>
    </p:spTree>
    <p:extLst>
      <p:ext uri="{BB962C8B-B14F-4D97-AF65-F5344CB8AC3E}">
        <p14:creationId xmlns:p14="http://schemas.microsoft.com/office/powerpoint/2010/main" val="287657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CAFC370-C74C-2843-AB53-107270737FBA}" type="slidenum">
              <a:rPr lang="en-US"/>
              <a:pPr>
                <a:defRPr/>
              </a:pPr>
              <a:t>‹#›</a:t>
            </a:fld>
            <a:endParaRPr lang="en-US"/>
          </a:p>
        </p:txBody>
      </p:sp>
    </p:spTree>
    <p:extLst>
      <p:ext uri="{BB962C8B-B14F-4D97-AF65-F5344CB8AC3E}">
        <p14:creationId xmlns:p14="http://schemas.microsoft.com/office/powerpoint/2010/main" val="322769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0E6A2D8-7D1A-A445-8A7F-465B8A706C44}" type="slidenum">
              <a:rPr lang="en-US"/>
              <a:pPr>
                <a:defRPr/>
              </a:pPr>
              <a:t>‹#›</a:t>
            </a:fld>
            <a:endParaRPr lang="en-US"/>
          </a:p>
        </p:txBody>
      </p:sp>
    </p:spTree>
    <p:extLst>
      <p:ext uri="{BB962C8B-B14F-4D97-AF65-F5344CB8AC3E}">
        <p14:creationId xmlns:p14="http://schemas.microsoft.com/office/powerpoint/2010/main" val="17739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3F68DD1-A5D0-7B41-8331-CDD6C0C8CC23}" type="slidenum">
              <a:rPr lang="en-US"/>
              <a:pPr>
                <a:defRPr/>
              </a:pPr>
              <a:t>‹#›</a:t>
            </a:fld>
            <a:endParaRPr lang="en-US"/>
          </a:p>
        </p:txBody>
      </p:sp>
      <p:pic>
        <p:nvPicPr>
          <p:cNvPr id="1029" name="Picture 4" descr="ectacenterlogo-2013-wordmark-notext.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228600" y="76200"/>
            <a:ext cx="3429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ctacenter.org/~pdfs/eco/AnalyzingChildOutcomesData-GuidanceTabl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ectacenter.org/eco/assets/pdfs/Pattern_Checking_Tabl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ctacenter.org/eco/pages/usingdata.asp#ResourcesandTools" TargetMode="External"/><Relationship Id="rId7" Type="http://schemas.openxmlformats.org/officeDocument/2006/relationships/hyperlink" Target="http://www.ectacenter.org/eco/pages/usingdata.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ectacenter.org/eco/pages/quality_assurance.asp" TargetMode="External"/><Relationship Id="rId5" Type="http://schemas.openxmlformats.org/officeDocument/2006/relationships/hyperlink" Target="http://ectacenter.org/eco/pages/summary.asp#meaningfuldiffcalc" TargetMode="External"/><Relationship Id="rId4" Type="http://schemas.openxmlformats.org/officeDocument/2006/relationships/hyperlink" Target="http://ectacenter.org/eco/pages/summary.asp#nationalfamilyoutcomesdat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ectacenter.org/ec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ctacenter.org/eco/assets/docs/SSIP_child_outcomes_broad_data_analysis_template_FINAL.doc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6200"/>
            <a:ext cx="91440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0" name="Picture 4" descr="ectalogo-template-larg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65088"/>
            <a:ext cx="464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ta-and-d-templa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5791200"/>
            <a:ext cx="2487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28600" y="1219200"/>
            <a:ext cx="8763000" cy="1676400"/>
          </a:xfrm>
        </p:spPr>
        <p:txBody>
          <a:bodyPr anchor="ctr">
            <a:normAutofit/>
          </a:bodyPr>
          <a:lstStyle/>
          <a:p>
            <a:pPr>
              <a:defRPr/>
            </a:pPr>
            <a:r>
              <a:rPr lang="en-US" altLang="en-US" sz="4400" b="1" dirty="0">
                <a:effectLst>
                  <a:outerShdw blurRad="38100" dist="38100" dir="2700000" algn="tl">
                    <a:srgbClr val="C0C0C0"/>
                  </a:outerShdw>
                </a:effectLst>
                <a:ea typeface="ＭＳ Ｐゴシック" pitchFamily="34" charset="-128"/>
              </a:rPr>
              <a:t>Using the Child and Family Outcomes Analysis Tools</a:t>
            </a:r>
            <a:endParaRPr lang="en-US" sz="4400" dirty="0"/>
          </a:p>
        </p:txBody>
      </p:sp>
      <p:sp>
        <p:nvSpPr>
          <p:cNvPr id="9" name="Title 1"/>
          <p:cNvSpPr txBox="1">
            <a:spLocks/>
          </p:cNvSpPr>
          <p:nvPr/>
        </p:nvSpPr>
        <p:spPr>
          <a:xfrm>
            <a:off x="228600" y="2971800"/>
            <a:ext cx="8763000" cy="12192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2400" b="1" dirty="0">
                <a:solidFill>
                  <a:schemeClr val="accent3"/>
                </a:solidFill>
              </a:rPr>
              <a:t>Siobhan </a:t>
            </a:r>
            <a:r>
              <a:rPr lang="en-US" sz="2400" b="1" dirty="0" smtClean="0">
                <a:solidFill>
                  <a:schemeClr val="accent3"/>
                </a:solidFill>
              </a:rPr>
              <a:t>Colgan, </a:t>
            </a:r>
            <a:r>
              <a:rPr lang="en-US" sz="2400" b="1" dirty="0" err="1" smtClean="0">
                <a:solidFill>
                  <a:schemeClr val="accent3"/>
                </a:solidFill>
              </a:rPr>
              <a:t>DaSy</a:t>
            </a:r>
            <a:r>
              <a:rPr lang="en-US" sz="2400" b="1" dirty="0" smtClean="0">
                <a:solidFill>
                  <a:schemeClr val="accent3"/>
                </a:solidFill>
              </a:rPr>
              <a:t>, </a:t>
            </a:r>
            <a:r>
              <a:rPr lang="en-US" sz="2400" b="1" dirty="0">
                <a:solidFill>
                  <a:schemeClr val="accent3"/>
                </a:solidFill>
              </a:rPr>
              <a:t>IDC</a:t>
            </a:r>
          </a:p>
          <a:p>
            <a:pPr>
              <a:defRPr/>
            </a:pPr>
            <a:r>
              <a:rPr lang="en-US" sz="2400" b="1" dirty="0">
                <a:solidFill>
                  <a:schemeClr val="accent3"/>
                </a:solidFill>
              </a:rPr>
              <a:t>Abby Winer</a:t>
            </a:r>
            <a:r>
              <a:rPr lang="en-US" sz="2400" b="1" dirty="0" smtClean="0">
                <a:solidFill>
                  <a:schemeClr val="accent3"/>
                </a:solidFill>
              </a:rPr>
              <a:t>, ECTA, </a:t>
            </a:r>
            <a:r>
              <a:rPr lang="en-US" sz="2400" b="1" dirty="0" err="1" smtClean="0">
                <a:solidFill>
                  <a:schemeClr val="accent3"/>
                </a:solidFill>
              </a:rPr>
              <a:t>DaSy</a:t>
            </a:r>
            <a:endParaRPr lang="en-US" sz="2400" b="1" dirty="0">
              <a:solidFill>
                <a:schemeClr val="accent3"/>
              </a:solidFill>
            </a:endParaRPr>
          </a:p>
        </p:txBody>
      </p:sp>
      <p:sp>
        <p:nvSpPr>
          <p:cNvPr id="10" name="Title 1"/>
          <p:cNvSpPr txBox="1">
            <a:spLocks/>
          </p:cNvSpPr>
          <p:nvPr/>
        </p:nvSpPr>
        <p:spPr>
          <a:xfrm>
            <a:off x="228600" y="4154170"/>
            <a:ext cx="8763000" cy="20574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2400" i="1" dirty="0" smtClean="0">
                <a:solidFill>
                  <a:schemeClr val="accent3"/>
                </a:solidFill>
              </a:rPr>
              <a:t>September 8, 2014</a:t>
            </a:r>
          </a:p>
          <a:p>
            <a:pPr>
              <a:defRPr/>
            </a:pPr>
            <a:r>
              <a:rPr lang="en-US" sz="2400" i="1" dirty="0" smtClean="0">
                <a:solidFill>
                  <a:schemeClr val="accent3"/>
                </a:solidFill>
              </a:rPr>
              <a:t>Improving Data, Improving Outcomes Conference</a:t>
            </a:r>
          </a:p>
          <a:p>
            <a:pPr>
              <a:defRPr/>
            </a:pPr>
            <a:r>
              <a:rPr lang="en-US" sz="2400" i="1" dirty="0" smtClean="0">
                <a:solidFill>
                  <a:schemeClr val="accent3"/>
                </a:solidFill>
              </a:rPr>
              <a:t>New Orleans, LA</a:t>
            </a:r>
            <a:endParaRPr lang="en-US" sz="2400" i="1" dirty="0">
              <a:solidFill>
                <a:schemeClr val="accent3"/>
              </a:solidFill>
            </a:endParaRPr>
          </a:p>
        </p:txBody>
      </p:sp>
      <p:pic>
        <p:nvPicPr>
          <p:cNvPr id="8" name="Picture 7" descr="P:\DaSy\National Conference\DaSy Images\DaSy-Logo-230.gif"/>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86600" y="0"/>
            <a:ext cx="1905000" cy="1143000"/>
          </a:xfrm>
          <a:prstGeom prst="rect">
            <a:avLst/>
          </a:prstGeom>
          <a:noFill/>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a:defRPr/>
            </a:pPr>
            <a:r>
              <a:rPr lang="en-US" altLang="en-US" b="1" dirty="0" smtClean="0">
                <a:solidFill>
                  <a:srgbClr val="1B416C"/>
                </a:solidFill>
                <a:effectLst>
                  <a:outerShdw blurRad="38100" dist="38100" dir="2700000" algn="tl">
                    <a:srgbClr val="000000">
                      <a:alpha val="43137"/>
                    </a:srgbClr>
                  </a:outerShdw>
                </a:effectLst>
                <a:ea typeface="+mj-ea"/>
              </a:rPr>
              <a:t>Child Subgroup Analysis Example</a:t>
            </a:r>
            <a:endParaRPr lang="en-US" altLang="en-US" dirty="0" smtClean="0">
              <a:solidFill>
                <a:srgbClr val="1B416C"/>
              </a:solidFill>
              <a:ea typeface="+mj-ea"/>
            </a:endParaRPr>
          </a:p>
        </p:txBody>
      </p:sp>
      <p:sp>
        <p:nvSpPr>
          <p:cNvPr id="32771"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63C36AA5-9485-4163-972E-0C5650F783D2}" type="slidenum">
              <a:rPr lang="en-US" altLang="en-US" sz="1200" smtClean="0">
                <a:solidFill>
                  <a:srgbClr val="898989"/>
                </a:solidFill>
              </a:rPr>
              <a:pPr eaLnBrk="1" hangingPunct="1">
                <a:spcBef>
                  <a:spcPct val="0"/>
                </a:spcBef>
                <a:buFontTx/>
                <a:buNone/>
              </a:pPr>
              <a:t>10</a:t>
            </a:fld>
            <a:endParaRPr lang="en-US" altLang="en-US" sz="1200" smtClean="0">
              <a:solidFill>
                <a:srgbClr val="898989"/>
              </a:solidFill>
            </a:endParaRP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61003"/>
            <a:ext cx="7924800" cy="47567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8215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33" y="838200"/>
            <a:ext cx="8763000" cy="685800"/>
          </a:xfrm>
        </p:spPr>
        <p:txBody>
          <a:bodyPr>
            <a:normAutofit fontScale="90000"/>
          </a:bodyPr>
          <a:lstStyle/>
          <a:p>
            <a:r>
              <a:rPr lang="en-US" altLang="en-US" b="1" dirty="0">
                <a:solidFill>
                  <a:srgbClr val="1B416C"/>
                </a:solidFill>
                <a:effectLst>
                  <a:outerShdw blurRad="38100" dist="38100" dir="2700000" algn="tl">
                    <a:srgbClr val="000000">
                      <a:alpha val="43137"/>
                    </a:srgbClr>
                  </a:outerShdw>
                </a:effectLst>
              </a:rPr>
              <a:t>SSIP </a:t>
            </a:r>
            <a:r>
              <a:rPr lang="en-US" altLang="en-US" b="1" dirty="0" smtClean="0">
                <a:solidFill>
                  <a:srgbClr val="1B416C"/>
                </a:solidFill>
                <a:effectLst>
                  <a:outerShdw blurRad="38100" dist="38100" dir="2700000" algn="tl">
                    <a:srgbClr val="000000">
                      <a:alpha val="43137"/>
                    </a:srgbClr>
                  </a:outerShdw>
                </a:effectLst>
              </a:rPr>
              <a:t>Family Outcomes </a:t>
            </a:r>
            <a:r>
              <a:rPr lang="en-US" altLang="en-US" b="1" dirty="0">
                <a:solidFill>
                  <a:srgbClr val="1B416C"/>
                </a:solidFill>
                <a:effectLst>
                  <a:outerShdw blurRad="38100" dist="38100" dir="2700000" algn="tl">
                    <a:srgbClr val="000000">
                      <a:alpha val="43137"/>
                    </a:srgbClr>
                  </a:outerShdw>
                </a:effectLst>
              </a:rPr>
              <a:t/>
            </a:r>
            <a:br>
              <a:rPr lang="en-US" altLang="en-US" b="1" dirty="0">
                <a:solidFill>
                  <a:srgbClr val="1B416C"/>
                </a:solidFill>
                <a:effectLst>
                  <a:outerShdw blurRad="38100" dist="38100" dir="2700000" algn="tl">
                    <a:srgbClr val="000000">
                      <a:alpha val="43137"/>
                    </a:srgbClr>
                  </a:outerShdw>
                </a:effectLst>
              </a:rPr>
            </a:br>
            <a:r>
              <a:rPr lang="en-US" altLang="en-US" b="1" dirty="0">
                <a:solidFill>
                  <a:srgbClr val="1B416C"/>
                </a:solidFill>
                <a:effectLst>
                  <a:outerShdw blurRad="38100" dist="38100" dir="2700000" algn="tl">
                    <a:srgbClr val="000000">
                      <a:alpha val="43137"/>
                    </a:srgbClr>
                  </a:outerShdw>
                </a:effectLst>
              </a:rPr>
              <a:t>Subgroup Analysis Template</a:t>
            </a:r>
            <a:endParaRPr lang="en-US" dirty="0"/>
          </a:p>
        </p:txBody>
      </p:sp>
      <p:sp>
        <p:nvSpPr>
          <p:cNvPr id="3" name="Content Placeholder 2"/>
          <p:cNvSpPr>
            <a:spLocks noGrp="1"/>
          </p:cNvSpPr>
          <p:nvPr>
            <p:ph idx="1"/>
          </p:nvPr>
        </p:nvSpPr>
        <p:spPr>
          <a:xfrm>
            <a:off x="152400" y="1867786"/>
            <a:ext cx="5977244" cy="4800600"/>
          </a:xfrm>
        </p:spPr>
        <p:txBody>
          <a:bodyPr/>
          <a:lstStyle/>
          <a:p>
            <a:pPr marL="0" indent="0">
              <a:buNone/>
            </a:pPr>
            <a:r>
              <a:rPr lang="en-US" altLang="en-US" sz="2400" b="1" dirty="0" smtClean="0">
                <a:ea typeface="ＭＳ Ｐゴシック" pitchFamily="34" charset="-128"/>
              </a:rPr>
              <a:t>Purpose: </a:t>
            </a:r>
            <a:r>
              <a:rPr lang="en-US" altLang="en-US" sz="2400" dirty="0" smtClean="0">
                <a:ea typeface="ＭＳ Ｐゴシック" pitchFamily="34" charset="-128"/>
              </a:rPr>
              <a:t>Outlines suggested </a:t>
            </a:r>
            <a:r>
              <a:rPr lang="en-US" altLang="en-US" sz="2400" dirty="0">
                <a:ea typeface="ＭＳ Ｐゴシック" pitchFamily="34" charset="-128"/>
              </a:rPr>
              <a:t>subgroup </a:t>
            </a:r>
            <a:r>
              <a:rPr lang="en-US" altLang="en-US" sz="2400" dirty="0" smtClean="0">
                <a:ea typeface="ＭＳ Ｐゴシック" pitchFamily="34" charset="-128"/>
              </a:rPr>
              <a:t>family outcomes analyses</a:t>
            </a:r>
          </a:p>
          <a:p>
            <a:pPr marL="0" indent="0">
              <a:buNone/>
            </a:pPr>
            <a:r>
              <a:rPr lang="en-US" altLang="en-US" sz="2400" b="1" dirty="0" smtClean="0">
                <a:ea typeface="ＭＳ Ｐゴシック" pitchFamily="34" charset="-128"/>
              </a:rPr>
              <a:t>Analyses </a:t>
            </a:r>
            <a:r>
              <a:rPr lang="en-US" altLang="en-US" sz="2400" b="1" dirty="0">
                <a:ea typeface="ＭＳ Ｐゴシック" pitchFamily="34" charset="-128"/>
              </a:rPr>
              <a:t>examples</a:t>
            </a:r>
          </a:p>
          <a:p>
            <a:r>
              <a:rPr lang="en-US" altLang="en-US" sz="2400" dirty="0" smtClean="0">
                <a:ea typeface="ＭＳ Ｐゴシック" pitchFamily="34" charset="-128"/>
              </a:rPr>
              <a:t>Families reporting early intervention has helped them in the three indicator areas by…</a:t>
            </a:r>
            <a:endParaRPr lang="en-US" altLang="en-US" sz="2400" dirty="0">
              <a:ea typeface="ＭＳ Ｐゴシック" pitchFamily="34" charset="-128"/>
            </a:endParaRPr>
          </a:p>
          <a:p>
            <a:pPr lvl="1"/>
            <a:r>
              <a:rPr lang="en-US" altLang="en-US" sz="2400" dirty="0" smtClean="0">
                <a:ea typeface="ＭＳ Ｐゴシック" pitchFamily="34" charset="-128"/>
              </a:rPr>
              <a:t>Length of time in services </a:t>
            </a:r>
          </a:p>
          <a:p>
            <a:pPr lvl="1"/>
            <a:r>
              <a:rPr lang="en-US" altLang="en-US" sz="2400" dirty="0" smtClean="0">
                <a:ea typeface="ＭＳ Ｐゴシック" pitchFamily="34" charset="-128"/>
              </a:rPr>
              <a:t>Disability </a:t>
            </a:r>
            <a:r>
              <a:rPr lang="en-US" altLang="en-US" sz="2400" dirty="0">
                <a:ea typeface="ＭＳ Ｐゴシック" pitchFamily="34" charset="-128"/>
              </a:rPr>
              <a:t>category</a:t>
            </a:r>
          </a:p>
          <a:p>
            <a:pPr lvl="1"/>
            <a:r>
              <a:rPr lang="en-US" altLang="en-US" sz="2400" dirty="0">
                <a:ea typeface="ＭＳ Ｐゴシック" pitchFamily="34" charset="-128"/>
              </a:rPr>
              <a:t>Primary language </a:t>
            </a:r>
          </a:p>
          <a:p>
            <a:pPr lvl="1"/>
            <a:r>
              <a:rPr lang="en-US" altLang="en-US" sz="2400" dirty="0">
                <a:ea typeface="ＭＳ Ｐゴシック" pitchFamily="34" charset="-128"/>
              </a:rPr>
              <a:t>Poverty level</a:t>
            </a:r>
          </a:p>
          <a:p>
            <a:pPr lvl="1"/>
            <a:r>
              <a:rPr lang="en-US" altLang="en-US" sz="2400" dirty="0">
                <a:ea typeface="ＭＳ Ｐゴシック" pitchFamily="34" charset="-128"/>
              </a:rPr>
              <a:t>Race and ethnicity </a:t>
            </a:r>
            <a:r>
              <a:rPr lang="en-US" altLang="en-US" sz="2400" dirty="0" smtClean="0">
                <a:ea typeface="ＭＳ Ｐゴシック" pitchFamily="34" charset="-128"/>
              </a:rPr>
              <a:t>categories</a:t>
            </a:r>
            <a:endParaRPr lang="en-US" altLang="en-US" sz="2400" dirty="0">
              <a:ea typeface="ＭＳ Ｐゴシック" pitchFamily="34" charset="-128"/>
            </a:endParaRPr>
          </a:p>
        </p:txBody>
      </p:sp>
      <p:pic>
        <p:nvPicPr>
          <p:cNvPr id="4" name="Picture 3"/>
          <p:cNvPicPr/>
          <p:nvPr/>
        </p:nvPicPr>
        <p:blipFill rotWithShape="1">
          <a:blip r:embed="rId3"/>
          <a:srcRect l="29023" t="13603" r="27758" b="5478"/>
          <a:stretch/>
        </p:blipFill>
        <p:spPr bwMode="auto">
          <a:xfrm rot="522064">
            <a:off x="6327740" y="2068727"/>
            <a:ext cx="2377568" cy="2799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82405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defRPr/>
            </a:pPr>
            <a:r>
              <a:rPr lang="en-US" altLang="en-US" b="1" dirty="0" smtClean="0">
                <a:solidFill>
                  <a:srgbClr val="1B416C"/>
                </a:solidFill>
                <a:effectLst>
                  <a:outerShdw blurRad="38100" dist="38100" dir="2700000" algn="tl">
                    <a:srgbClr val="000000">
                      <a:alpha val="43137"/>
                    </a:srgbClr>
                  </a:outerShdw>
                </a:effectLst>
                <a:ea typeface="+mj-ea"/>
              </a:rPr>
              <a:t>Family Subgroup Analysis Example</a:t>
            </a:r>
            <a:endParaRPr lang="en-US" altLang="en-US" dirty="0" smtClean="0">
              <a:solidFill>
                <a:srgbClr val="1B416C"/>
              </a:solidFill>
              <a:ea typeface="+mj-ea"/>
            </a:endParaRPr>
          </a:p>
        </p:txBody>
      </p:sp>
      <p:sp>
        <p:nvSpPr>
          <p:cNvPr id="32771"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63C36AA5-9485-4163-972E-0C5650F783D2}" type="slidenum">
              <a:rPr lang="en-US" altLang="en-US" sz="1200" smtClean="0">
                <a:solidFill>
                  <a:srgbClr val="898989"/>
                </a:solidFill>
              </a:rPr>
              <a:pPr eaLnBrk="1" hangingPunct="1">
                <a:spcBef>
                  <a:spcPct val="0"/>
                </a:spcBef>
                <a:buFontTx/>
                <a:buNone/>
              </a:pPr>
              <a:t>12</a:t>
            </a:fld>
            <a:endParaRPr lang="en-US" altLang="en-US" sz="1200" smtClean="0">
              <a:solidFill>
                <a:srgbClr val="898989"/>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8" y="1752600"/>
            <a:ext cx="7770061" cy="434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86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228600" y="762000"/>
            <a:ext cx="8710612" cy="914400"/>
          </a:xfrm>
        </p:spPr>
        <p:txBody>
          <a:bodyPr>
            <a:normAutofit fontScale="90000"/>
          </a:bodyPr>
          <a:lstStyle/>
          <a:p>
            <a:pPr>
              <a:defRPr/>
            </a:pPr>
            <a:r>
              <a:rPr lang="en-US" altLang="en-US" b="1" dirty="0" smtClean="0">
                <a:solidFill>
                  <a:srgbClr val="1B416C"/>
                </a:solidFill>
                <a:effectLst>
                  <a:outerShdw blurRad="38100" dist="38100" dir="2700000" algn="tl">
                    <a:srgbClr val="000000">
                      <a:alpha val="43137"/>
                    </a:srgbClr>
                  </a:outerShdw>
                </a:effectLst>
                <a:ea typeface="+mj-ea"/>
              </a:rPr>
              <a:t>Analyzing Child Outcomes Data </a:t>
            </a:r>
            <a:r>
              <a:rPr lang="en-US" altLang="en-US" b="1" dirty="0" smtClean="0">
                <a:solidFill>
                  <a:srgbClr val="1B416C"/>
                </a:solidFill>
                <a:effectLst>
                  <a:outerShdw blurRad="38100" dist="38100" dir="2700000" algn="tl">
                    <a:srgbClr val="000000">
                      <a:alpha val="43137"/>
                    </a:srgbClr>
                  </a:outerShdw>
                </a:effectLst>
                <a:ea typeface="+mj-ea"/>
              </a:rPr>
              <a:t/>
            </a:r>
            <a:br>
              <a:rPr lang="en-US" altLang="en-US" b="1" dirty="0" smtClean="0">
                <a:solidFill>
                  <a:srgbClr val="1B416C"/>
                </a:solidFill>
                <a:effectLst>
                  <a:outerShdw blurRad="38100" dist="38100" dir="2700000" algn="tl">
                    <a:srgbClr val="000000">
                      <a:alpha val="43137"/>
                    </a:srgbClr>
                  </a:outerShdw>
                </a:effectLst>
                <a:ea typeface="+mj-ea"/>
              </a:rPr>
            </a:br>
            <a:r>
              <a:rPr lang="en-US" altLang="en-US" b="1" dirty="0" smtClean="0">
                <a:solidFill>
                  <a:srgbClr val="1B416C"/>
                </a:solidFill>
                <a:effectLst>
                  <a:outerShdw blurRad="38100" dist="38100" dir="2700000" algn="tl">
                    <a:srgbClr val="000000">
                      <a:alpha val="43137"/>
                    </a:srgbClr>
                  </a:outerShdw>
                </a:effectLst>
                <a:ea typeface="+mj-ea"/>
              </a:rPr>
              <a:t>for </a:t>
            </a:r>
            <a:r>
              <a:rPr lang="en-US" altLang="en-US" b="1" dirty="0" smtClean="0">
                <a:solidFill>
                  <a:srgbClr val="1B416C"/>
                </a:solidFill>
                <a:effectLst>
                  <a:outerShdw blurRad="38100" dist="38100" dir="2700000" algn="tl">
                    <a:srgbClr val="000000">
                      <a:alpha val="43137"/>
                    </a:srgbClr>
                  </a:outerShdw>
                </a:effectLst>
                <a:ea typeface="+mj-ea"/>
              </a:rPr>
              <a:t>Program Improvement</a:t>
            </a:r>
            <a:endParaRPr lang="en-US" altLang="en-US" dirty="0" smtClean="0">
              <a:solidFill>
                <a:srgbClr val="1B416C"/>
              </a:solidFill>
              <a:ea typeface="+mj-ea"/>
              <a:cs typeface="Arial" charset="0"/>
            </a:endParaRPr>
          </a:p>
        </p:txBody>
      </p:sp>
      <p:sp>
        <p:nvSpPr>
          <p:cNvPr id="6" name="Content Placeholder 5"/>
          <p:cNvSpPr>
            <a:spLocks noGrp="1"/>
          </p:cNvSpPr>
          <p:nvPr>
            <p:ph idx="1"/>
          </p:nvPr>
        </p:nvSpPr>
        <p:spPr>
          <a:xfrm>
            <a:off x="457200" y="1828800"/>
            <a:ext cx="6324600" cy="4038600"/>
          </a:xfrm>
        </p:spPr>
        <p:txBody>
          <a:bodyPr>
            <a:normAutofit fontScale="85000" lnSpcReduction="10000"/>
          </a:bodyPr>
          <a:lstStyle/>
          <a:p>
            <a:pPr>
              <a:defRPr/>
            </a:pPr>
            <a:r>
              <a:rPr lang="en-US" sz="2800" dirty="0" smtClean="0">
                <a:latin typeface="Arial" panose="020B0604020202020204" pitchFamily="34" charset="0"/>
                <a:ea typeface="+mn-ea"/>
                <a:cs typeface="Arial" panose="020B0604020202020204" pitchFamily="34" charset="0"/>
              </a:rPr>
              <a:t>Quick reference tool</a:t>
            </a:r>
          </a:p>
          <a:p>
            <a:pPr>
              <a:defRPr/>
            </a:pPr>
            <a:r>
              <a:rPr lang="en-US" sz="2800" dirty="0" smtClean="0">
                <a:latin typeface="Arial" panose="020B0604020202020204" pitchFamily="34" charset="0"/>
                <a:ea typeface="+mn-ea"/>
                <a:cs typeface="Arial" panose="020B0604020202020204" pitchFamily="34" charset="0"/>
              </a:rPr>
              <a:t>Guidance on identifying key </a:t>
            </a:r>
            <a:r>
              <a:rPr lang="en-US" sz="2800" dirty="0">
                <a:latin typeface="Arial" panose="020B0604020202020204" pitchFamily="34" charset="0"/>
                <a:ea typeface="+mn-ea"/>
                <a:cs typeface="Arial" panose="020B0604020202020204" pitchFamily="34" charset="0"/>
              </a:rPr>
              <a:t>issues, </a:t>
            </a:r>
            <a:r>
              <a:rPr lang="en-US" sz="2800" dirty="0" smtClean="0">
                <a:latin typeface="Arial" panose="020B0604020202020204" pitchFamily="34" charset="0"/>
                <a:ea typeface="+mn-ea"/>
                <a:cs typeface="Arial" panose="020B0604020202020204" pitchFamily="34" charset="0"/>
              </a:rPr>
              <a:t>questions, and </a:t>
            </a:r>
            <a:r>
              <a:rPr lang="en-US" sz="2800" dirty="0">
                <a:latin typeface="Arial" panose="020B0604020202020204" pitchFamily="34" charset="0"/>
                <a:ea typeface="+mn-ea"/>
                <a:cs typeface="Arial" panose="020B0604020202020204" pitchFamily="34" charset="0"/>
              </a:rPr>
              <a:t>approaches for analyzing </a:t>
            </a:r>
            <a:r>
              <a:rPr lang="en-US" sz="2800" dirty="0" smtClean="0">
                <a:latin typeface="Arial" panose="020B0604020202020204" pitchFamily="34" charset="0"/>
                <a:ea typeface="+mn-ea"/>
                <a:cs typeface="Arial" panose="020B0604020202020204" pitchFamily="34" charset="0"/>
              </a:rPr>
              <a:t>and </a:t>
            </a:r>
            <a:r>
              <a:rPr lang="en-US" sz="2800" dirty="0">
                <a:latin typeface="Arial" panose="020B0604020202020204" pitchFamily="34" charset="0"/>
                <a:ea typeface="+mn-ea"/>
                <a:cs typeface="Arial" panose="020B0604020202020204" pitchFamily="34" charset="0"/>
              </a:rPr>
              <a:t>interpreting </a:t>
            </a:r>
            <a:r>
              <a:rPr lang="en-US" sz="2800" dirty="0" smtClean="0">
                <a:latin typeface="Arial" panose="020B0604020202020204" pitchFamily="34" charset="0"/>
                <a:ea typeface="+mn-ea"/>
                <a:cs typeface="Arial" panose="020B0604020202020204" pitchFamily="34" charset="0"/>
              </a:rPr>
              <a:t>child outcomes </a:t>
            </a:r>
            <a:r>
              <a:rPr lang="en-US" sz="2800" dirty="0" smtClean="0">
                <a:latin typeface="Arial" panose="020B0604020202020204" pitchFamily="34" charset="0"/>
                <a:ea typeface="+mn-ea"/>
                <a:cs typeface="Arial" panose="020B0604020202020204" pitchFamily="34" charset="0"/>
              </a:rPr>
              <a:t>data </a:t>
            </a:r>
          </a:p>
          <a:p>
            <a:pPr>
              <a:defRPr/>
            </a:pPr>
            <a:r>
              <a:rPr lang="en-US" sz="2800" dirty="0" smtClean="0">
                <a:latin typeface="Arial" panose="020B0604020202020204" pitchFamily="34" charset="0"/>
                <a:ea typeface="+mn-ea"/>
                <a:cs typeface="Arial" panose="020B0604020202020204" pitchFamily="34" charset="0"/>
              </a:rPr>
              <a:t>Describes iterative steps in using data, </a:t>
            </a:r>
            <a:r>
              <a:rPr lang="en-US" sz="2800" dirty="0" err="1" smtClean="0">
                <a:latin typeface="Arial" panose="020B0604020202020204" pitchFamily="34" charset="0"/>
                <a:ea typeface="+mn-ea"/>
                <a:cs typeface="Arial" panose="020B0604020202020204" pitchFamily="34" charset="0"/>
              </a:rPr>
              <a:t>eg</a:t>
            </a:r>
            <a:r>
              <a:rPr lang="en-US" sz="2800" dirty="0" smtClean="0">
                <a:latin typeface="Arial" panose="020B0604020202020204" pitchFamily="34" charset="0"/>
                <a:ea typeface="+mn-ea"/>
                <a:cs typeface="Arial" panose="020B0604020202020204" pitchFamily="34" charset="0"/>
              </a:rPr>
              <a:t>: </a:t>
            </a:r>
          </a:p>
          <a:p>
            <a:pPr lvl="1">
              <a:defRPr/>
            </a:pPr>
            <a:r>
              <a:rPr lang="en-US" sz="2800" dirty="0" smtClean="0">
                <a:latin typeface="Arial" panose="020B0604020202020204" pitchFamily="34" charset="0"/>
                <a:ea typeface="+mn-ea"/>
                <a:cs typeface="Arial" panose="020B0604020202020204" pitchFamily="34" charset="0"/>
              </a:rPr>
              <a:t>Stakeholder processes</a:t>
            </a:r>
          </a:p>
          <a:p>
            <a:pPr lvl="1">
              <a:defRPr/>
            </a:pPr>
            <a:r>
              <a:rPr lang="en-US" sz="2800" dirty="0" smtClean="0">
                <a:latin typeface="Arial" panose="020B0604020202020204" pitchFamily="34" charset="0"/>
                <a:ea typeface="+mn-ea"/>
                <a:cs typeface="Arial" panose="020B0604020202020204" pitchFamily="34" charset="0"/>
              </a:rPr>
              <a:t>Expected relationships in your data</a:t>
            </a:r>
          </a:p>
          <a:p>
            <a:pPr lvl="1">
              <a:defRPr/>
            </a:pPr>
            <a:r>
              <a:rPr lang="en-US" sz="2800" dirty="0" smtClean="0">
                <a:latin typeface="Arial" panose="020B0604020202020204" pitchFamily="34" charset="0"/>
                <a:ea typeface="+mn-ea"/>
                <a:cs typeface="Arial" panose="020B0604020202020204" pitchFamily="34" charset="0"/>
              </a:rPr>
              <a:t>Evidence, inference, action cycles</a:t>
            </a:r>
          </a:p>
          <a:p>
            <a:pPr lvl="1">
              <a:defRPr/>
            </a:pPr>
            <a:r>
              <a:rPr lang="en-US" sz="2800" dirty="0" smtClean="0">
                <a:latin typeface="Arial" panose="020B0604020202020204" pitchFamily="34" charset="0"/>
                <a:ea typeface="+mn-ea"/>
                <a:cs typeface="Arial" panose="020B0604020202020204" pitchFamily="34" charset="0"/>
              </a:rPr>
              <a:t>Implementation and systematic evaluation</a:t>
            </a:r>
            <a:r>
              <a:rPr lang="en-US" sz="2800" dirty="0" smtClean="0">
                <a:latin typeface="Arial" panose="020B0604020202020204" pitchFamily="34" charset="0"/>
                <a:ea typeface="+mn-ea"/>
                <a:cs typeface="Arial" panose="020B0604020202020204" pitchFamily="34" charset="0"/>
              </a:rPr>
              <a:t> </a:t>
            </a:r>
            <a:endParaRPr lang="en-US" sz="2800" dirty="0" smtClean="0">
              <a:latin typeface="Arial" panose="020B0604020202020204" pitchFamily="34" charset="0"/>
              <a:ea typeface="+mn-ea"/>
              <a:cs typeface="Arial" panose="020B0604020202020204" pitchFamily="34" charset="0"/>
            </a:endParaRPr>
          </a:p>
          <a:p>
            <a:pPr marL="0" indent="0">
              <a:buFont typeface="Arial" charset="0"/>
              <a:buNone/>
              <a:defRPr/>
            </a:pPr>
            <a:endParaRPr lang="en-US" sz="2800" dirty="0">
              <a:solidFill>
                <a:srgbClr val="FF0000"/>
              </a:solidFill>
              <a:ea typeface="+mn-ea"/>
            </a:endParaRPr>
          </a:p>
        </p:txBody>
      </p:sp>
      <p:sp>
        <p:nvSpPr>
          <p:cNvPr id="25604"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1377F61-52E9-4E89-A966-F1C033AC5F19}" type="slidenum">
              <a:rPr lang="en-US" altLang="en-US" sz="1200" smtClean="0">
                <a:solidFill>
                  <a:srgbClr val="898989"/>
                </a:solidFill>
              </a:rPr>
              <a:pPr eaLnBrk="1" hangingPunct="1">
                <a:spcBef>
                  <a:spcPct val="0"/>
                </a:spcBef>
                <a:buFontTx/>
                <a:buNone/>
              </a:pPr>
              <a:t>13</a:t>
            </a:fld>
            <a:endParaRPr lang="en-US" altLang="en-US" sz="1200" smtClean="0">
              <a:solidFill>
                <a:srgbClr val="898989"/>
              </a:solidFill>
            </a:endParaRPr>
          </a:p>
        </p:txBody>
      </p:sp>
      <p:sp>
        <p:nvSpPr>
          <p:cNvPr id="25605" name="TextBox 1"/>
          <p:cNvSpPr txBox="1">
            <a:spLocks noChangeArrowheads="1"/>
          </p:cNvSpPr>
          <p:nvPr/>
        </p:nvSpPr>
        <p:spPr bwMode="auto">
          <a:xfrm>
            <a:off x="609600" y="5815013"/>
            <a:ext cx="784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a:solidFill>
                  <a:srgbClr val="274068"/>
                </a:solidFill>
                <a:latin typeface="Arial" charset="0"/>
                <a:hlinkClick r:id="rId3"/>
              </a:rPr>
              <a:t>http://www.ectacenter.org/~pdfs/eco/AnalyzingChildOutcomesData-GuidanceTable.pdf</a:t>
            </a:r>
            <a:r>
              <a:rPr lang="en-US" altLang="en-US" sz="2400">
                <a:solidFill>
                  <a:srgbClr val="274068"/>
                </a:solidFill>
                <a:latin typeface="Arial" charset="0"/>
              </a:rPr>
              <a:t> </a:t>
            </a:r>
          </a:p>
        </p:txBody>
      </p:sp>
      <p:pic>
        <p:nvPicPr>
          <p:cNvPr id="2050" name="Picture 2"/>
          <p:cNvPicPr>
            <a:picLocks noChangeAspect="1" noChangeArrowheads="1"/>
          </p:cNvPicPr>
          <p:nvPr/>
        </p:nvPicPr>
        <p:blipFill rotWithShape="1">
          <a:blip r:embed="rId4"/>
          <a:srcRect l="32589" t="12698" r="31518" b="7860"/>
          <a:stretch/>
        </p:blipFill>
        <p:spPr bwMode="auto">
          <a:xfrm rot="624482">
            <a:off x="6617070" y="2965996"/>
            <a:ext cx="2167336" cy="269669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598819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pPr>
              <a:defRPr/>
            </a:pPr>
            <a:r>
              <a:rPr lang="en-US" altLang="en-US" sz="3600" b="1" dirty="0" smtClean="0">
                <a:solidFill>
                  <a:srgbClr val="1B416C"/>
                </a:solidFill>
                <a:effectLst>
                  <a:outerShdw blurRad="38100" dist="38100" dir="2700000" algn="tl">
                    <a:srgbClr val="000000">
                      <a:alpha val="43137"/>
                    </a:srgbClr>
                  </a:outerShdw>
                </a:effectLst>
                <a:ea typeface="+mj-ea"/>
              </a:rPr>
              <a:t>Guidance Table</a:t>
            </a:r>
            <a:endParaRPr lang="en-US" altLang="en-US" sz="3600" dirty="0" smtClean="0">
              <a:solidFill>
                <a:srgbClr val="1B416C"/>
              </a:solidFill>
              <a:ea typeface="+mj-ea"/>
            </a:endParaRPr>
          </a:p>
        </p:txBody>
      </p:sp>
      <p:sp>
        <p:nvSpPr>
          <p:cNvPr id="26627" name="Slide Number Placeholder 3"/>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9A3B27DE-D7B4-42BA-A459-F239D946E492}" type="slidenum">
              <a:rPr lang="en-US" altLang="en-US" sz="1200" smtClean="0">
                <a:solidFill>
                  <a:srgbClr val="898989"/>
                </a:solidFill>
              </a:rPr>
              <a:pPr eaLnBrk="1" hangingPunct="1">
                <a:spcBef>
                  <a:spcPct val="0"/>
                </a:spcBef>
                <a:buFontTx/>
                <a:buNone/>
              </a:pPr>
              <a:t>14</a:t>
            </a:fld>
            <a:endParaRPr lang="en-US" altLang="en-US" sz="1200" smtClean="0">
              <a:solidFill>
                <a:srgbClr val="898989"/>
              </a:solidFill>
            </a:endParaRPr>
          </a:p>
        </p:txBody>
      </p:sp>
      <p:pic>
        <p:nvPicPr>
          <p:cNvPr id="2662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600200"/>
            <a:ext cx="84740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34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18" y="838200"/>
            <a:ext cx="8763000" cy="685800"/>
          </a:xfrm>
        </p:spPr>
        <p:txBody>
          <a:bodyPr>
            <a:normAutofit/>
          </a:bodyPr>
          <a:lstStyle/>
          <a:p>
            <a:r>
              <a:rPr lang="en-US" sz="3600" dirty="0" smtClean="0"/>
              <a:t>Data Quality Tools</a:t>
            </a:r>
            <a:endParaRPr lang="en-US" sz="3600" dirty="0"/>
          </a:p>
        </p:txBody>
      </p:sp>
      <p:sp>
        <p:nvSpPr>
          <p:cNvPr id="4" name="Slide Number Placeholder 3"/>
          <p:cNvSpPr>
            <a:spLocks noGrp="1"/>
          </p:cNvSpPr>
          <p:nvPr>
            <p:ph type="sldNum" sz="quarter" idx="10"/>
          </p:nvPr>
        </p:nvSpPr>
        <p:spPr/>
        <p:txBody>
          <a:bodyPr/>
          <a:lstStyle/>
          <a:p>
            <a:pPr>
              <a:defRPr/>
            </a:pPr>
            <a:fld id="{F442E309-CD4D-B546-858A-ADC96E5EE591}" type="slidenum">
              <a:rPr lang="en-US" smtClean="0"/>
              <a:pPr>
                <a:defRPr/>
              </a:pPr>
              <a:t>15</a:t>
            </a:fld>
            <a:endParaRPr lang="en-US"/>
          </a:p>
        </p:txBody>
      </p:sp>
      <p:pic>
        <p:nvPicPr>
          <p:cNvPr id="3074" name="Picture 2" descr="C:\Users\scolgan\AppData\Local\Microsoft\Windows\Temporary Internet Files\Content.Outlook\ZOMWMJGA\phot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10218" y="1524000"/>
            <a:ext cx="381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633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763000" cy="685800"/>
          </a:xfrm>
        </p:spPr>
        <p:txBody>
          <a:bodyPr>
            <a:normAutofit/>
          </a:bodyPr>
          <a:lstStyle/>
          <a:p>
            <a:pPr>
              <a:defRPr/>
            </a:pPr>
            <a:r>
              <a:rPr lang="en-US" b="1" dirty="0" smtClean="0">
                <a:solidFill>
                  <a:srgbClr val="1B416C"/>
                </a:solidFill>
                <a:effectLst>
                  <a:outerShdw blurRad="38100" dist="38100" dir="2700000" algn="tl">
                    <a:srgbClr val="000000">
                      <a:alpha val="43137"/>
                    </a:srgbClr>
                  </a:outerShdw>
                </a:effectLst>
                <a:ea typeface="+mj-ea"/>
              </a:rPr>
              <a:t>Data Quality: Pattern Checking</a:t>
            </a:r>
            <a:endParaRPr lang="en-US" dirty="0">
              <a:solidFill>
                <a:srgbClr val="1B416C"/>
              </a:solidFill>
              <a:ea typeface="+mj-ea"/>
            </a:endParaRPr>
          </a:p>
        </p:txBody>
      </p:sp>
      <p:sp>
        <p:nvSpPr>
          <p:cNvPr id="36867" name="Content Placeholder 2"/>
          <p:cNvSpPr>
            <a:spLocks noGrp="1"/>
          </p:cNvSpPr>
          <p:nvPr>
            <p:ph idx="1"/>
          </p:nvPr>
        </p:nvSpPr>
        <p:spPr>
          <a:xfrm>
            <a:off x="304800" y="1524000"/>
            <a:ext cx="3048000" cy="4267200"/>
          </a:xfrm>
        </p:spPr>
        <p:txBody>
          <a:bodyPr/>
          <a:lstStyle/>
          <a:p>
            <a:r>
              <a:rPr lang="en-US" altLang="en-US" sz="2400" dirty="0" smtClean="0">
                <a:ea typeface="ＭＳ Ｐゴシック" pitchFamily="34" charset="-128"/>
              </a:rPr>
              <a:t>Checking predictable patterns to help determine ‘red flags’ to be investigated in the data.</a:t>
            </a:r>
          </a:p>
          <a:p>
            <a:endParaRPr lang="en-US" altLang="en-US" sz="2400" dirty="0" smtClean="0">
              <a:ea typeface="ＭＳ Ｐゴシック" pitchFamily="34" charset="-128"/>
            </a:endParaRPr>
          </a:p>
        </p:txBody>
      </p:sp>
      <p:sp>
        <p:nvSpPr>
          <p:cNvPr id="36868" name="Rectangle 2"/>
          <p:cNvSpPr>
            <a:spLocks noChangeArrowheads="1"/>
          </p:cNvSpPr>
          <p:nvPr/>
        </p:nvSpPr>
        <p:spPr bwMode="auto">
          <a:xfrm>
            <a:off x="533400" y="5791200"/>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000">
                <a:latin typeface="Arial" charset="0"/>
                <a:hlinkClick r:id="rId3"/>
              </a:rPr>
              <a:t>http://ectacenter.org/eco/assets/pdfs/Pattern_Checking_Table.pdf</a:t>
            </a:r>
            <a:r>
              <a:rPr lang="en-US" altLang="en-US" sz="2000">
                <a:latin typeface="Arial" charset="0"/>
              </a:rPr>
              <a:t> </a:t>
            </a:r>
          </a:p>
        </p:txBody>
      </p:sp>
      <p:pic>
        <p:nvPicPr>
          <p:cNvPr id="3686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52800" y="1447800"/>
            <a:ext cx="5327650" cy="4168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611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Discussion</a:t>
            </a:r>
            <a:endParaRPr lang="en-US" sz="3600" dirty="0"/>
          </a:p>
        </p:txBody>
      </p:sp>
      <p:sp>
        <p:nvSpPr>
          <p:cNvPr id="3" name="Content Placeholder 2"/>
          <p:cNvSpPr>
            <a:spLocks noGrp="1"/>
          </p:cNvSpPr>
          <p:nvPr>
            <p:ph idx="1"/>
          </p:nvPr>
        </p:nvSpPr>
        <p:spPr/>
        <p:txBody>
          <a:bodyPr/>
          <a:lstStyle/>
          <a:p>
            <a:r>
              <a:rPr lang="en-US" sz="2800" dirty="0" smtClean="0"/>
              <a:t>What are your successes and challenges in your experience working with these tools?</a:t>
            </a:r>
          </a:p>
          <a:p>
            <a:endParaRPr lang="en-US" sz="2800" dirty="0" smtClean="0"/>
          </a:p>
          <a:p>
            <a:r>
              <a:rPr lang="en-US" sz="2800" dirty="0" smtClean="0"/>
              <a:t>What are your suggestions for enhancements to the existing tools?</a:t>
            </a:r>
          </a:p>
          <a:p>
            <a:endParaRPr lang="en-US" sz="2800" dirty="0" smtClean="0"/>
          </a:p>
          <a:p>
            <a:r>
              <a:rPr lang="en-US" sz="2800" dirty="0" smtClean="0"/>
              <a:t>What ideas do you have for new tools?</a:t>
            </a:r>
            <a:endParaRPr lang="en-US" sz="2800"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17</a:t>
            </a:fld>
            <a:endParaRPr lang="en-US"/>
          </a:p>
        </p:txBody>
      </p:sp>
    </p:spTree>
    <p:extLst>
      <p:ext uri="{BB962C8B-B14F-4D97-AF65-F5344CB8AC3E}">
        <p14:creationId xmlns:p14="http://schemas.microsoft.com/office/powerpoint/2010/main" val="297537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Where to Find These and Other Resources</a:t>
            </a:r>
            <a:endParaRPr lang="en-US" sz="3600" dirty="0"/>
          </a:p>
        </p:txBody>
      </p:sp>
      <p:sp>
        <p:nvSpPr>
          <p:cNvPr id="3" name="Content Placeholder 2"/>
          <p:cNvSpPr>
            <a:spLocks noGrp="1"/>
          </p:cNvSpPr>
          <p:nvPr>
            <p:ph idx="1"/>
          </p:nvPr>
        </p:nvSpPr>
        <p:spPr/>
        <p:txBody>
          <a:bodyPr>
            <a:normAutofit/>
          </a:bodyPr>
          <a:lstStyle/>
          <a:p>
            <a:r>
              <a:rPr lang="en-US" sz="2400" dirty="0" smtClean="0"/>
              <a:t>SSIP Data Analysis Templates (Broad and Subgroup):</a:t>
            </a:r>
          </a:p>
          <a:p>
            <a:pPr lvl="1"/>
            <a:r>
              <a:rPr lang="en-US" sz="2000" dirty="0" smtClean="0">
                <a:hlinkClick r:id="rId3"/>
              </a:rPr>
              <a:t>http</a:t>
            </a:r>
            <a:r>
              <a:rPr lang="en-US" sz="2000" dirty="0">
                <a:hlinkClick r:id="rId3"/>
              </a:rPr>
              <a:t>://</a:t>
            </a:r>
            <a:r>
              <a:rPr lang="en-US" sz="2000" dirty="0" smtClean="0">
                <a:hlinkClick r:id="rId3"/>
              </a:rPr>
              <a:t>ectacenter.org/eco/pages/usingdata.asp#ResourcesandTools</a:t>
            </a:r>
            <a:endParaRPr lang="en-US" sz="2000" dirty="0" smtClean="0"/>
          </a:p>
          <a:p>
            <a:r>
              <a:rPr lang="en-US" sz="2400" dirty="0" smtClean="0"/>
              <a:t>Graphing templates (longitudinal and local):</a:t>
            </a:r>
          </a:p>
          <a:p>
            <a:pPr lvl="1"/>
            <a:r>
              <a:rPr lang="en-US" sz="2000" dirty="0" smtClean="0">
                <a:hlinkClick r:id="rId4"/>
              </a:rPr>
              <a:t>http</a:t>
            </a:r>
            <a:r>
              <a:rPr lang="en-US" sz="2000" dirty="0">
                <a:hlinkClick r:id="rId4"/>
              </a:rPr>
              <a:t>://</a:t>
            </a:r>
            <a:r>
              <a:rPr lang="en-US" sz="2000" dirty="0" smtClean="0">
                <a:hlinkClick r:id="rId4"/>
              </a:rPr>
              <a:t>ectacenter.org/eco/pages/summary.asp#nationalfamilyoutcomesdata</a:t>
            </a:r>
            <a:r>
              <a:rPr lang="en-US" sz="2000" dirty="0" smtClean="0"/>
              <a:t> </a:t>
            </a:r>
            <a:endParaRPr lang="en-US" sz="2000" dirty="0"/>
          </a:p>
          <a:p>
            <a:r>
              <a:rPr lang="en-US" sz="2400" dirty="0" smtClean="0"/>
              <a:t>Meaningful differences calculators:</a:t>
            </a:r>
          </a:p>
          <a:p>
            <a:pPr lvl="1"/>
            <a:r>
              <a:rPr lang="en-US" sz="2000" dirty="0" smtClean="0">
                <a:hlinkClick r:id="rId5"/>
              </a:rPr>
              <a:t>http</a:t>
            </a:r>
            <a:r>
              <a:rPr lang="en-US" sz="2000" dirty="0">
                <a:hlinkClick r:id="rId5"/>
              </a:rPr>
              <a:t>://</a:t>
            </a:r>
            <a:r>
              <a:rPr lang="en-US" sz="2000" dirty="0" smtClean="0">
                <a:hlinkClick r:id="rId5"/>
              </a:rPr>
              <a:t>ectacenter.org/eco/pages/summary.asp#meaningfuldiffcalc</a:t>
            </a:r>
            <a:endParaRPr lang="en-US" sz="2000" dirty="0" smtClean="0"/>
          </a:p>
          <a:p>
            <a:r>
              <a:rPr lang="en-US" sz="2400" dirty="0" smtClean="0">
                <a:latin typeface="+mn-lt"/>
              </a:rPr>
              <a:t>Additional data quality resources</a:t>
            </a:r>
          </a:p>
          <a:p>
            <a:pPr lvl="1"/>
            <a:r>
              <a:rPr lang="en-US" sz="2000" dirty="0" smtClean="0">
                <a:latin typeface="+mn-lt"/>
                <a:hlinkClick r:id="rId6"/>
              </a:rPr>
              <a:t>http://www.ectacenter.org/eco/pages/quality_assurance.asp</a:t>
            </a:r>
            <a:endParaRPr lang="en-US" sz="2000" dirty="0" smtClean="0">
              <a:latin typeface="+mn-lt"/>
            </a:endParaRPr>
          </a:p>
          <a:p>
            <a:r>
              <a:rPr lang="en-US" sz="2400" dirty="0" smtClean="0">
                <a:latin typeface="+mn-lt"/>
              </a:rPr>
              <a:t>Data analysis for program improvement</a:t>
            </a:r>
          </a:p>
          <a:p>
            <a:pPr lvl="1"/>
            <a:r>
              <a:rPr lang="en-US" sz="2000" dirty="0" smtClean="0">
                <a:latin typeface="+mn-lt"/>
                <a:hlinkClick r:id="rId7"/>
              </a:rPr>
              <a:t>http://www.ectacenter.org/eco/pages/usingdata.asp</a:t>
            </a:r>
            <a:endParaRPr lang="en-US" sz="2000" dirty="0" smtClean="0">
              <a:latin typeface="+mn-lt"/>
            </a:endParaRPr>
          </a:p>
          <a:p>
            <a:endParaRPr lang="en-US" dirty="0" smtClean="0"/>
          </a:p>
          <a:p>
            <a:endParaRPr lang="en-US" sz="2400" dirty="0" smtClean="0"/>
          </a:p>
          <a:p>
            <a:pPr lvl="1"/>
            <a:endParaRPr lang="en-US" dirty="0"/>
          </a:p>
        </p:txBody>
      </p:sp>
    </p:spTree>
    <p:extLst>
      <p:ext uri="{BB962C8B-B14F-4D97-AF65-F5344CB8AC3E}">
        <p14:creationId xmlns:p14="http://schemas.microsoft.com/office/powerpoint/2010/main" val="194574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7"/>
          <p:cNvSpPr>
            <a:spLocks noGrp="1"/>
          </p:cNvSpPr>
          <p:nvPr>
            <p:ph type="sldNum" sz="quarter" idx="10"/>
          </p:nvPr>
        </p:nvSpPr>
        <p:spPr bwMode="auto">
          <a:xfrm>
            <a:off x="8610600" y="6400800"/>
            <a:ext cx="457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a:defRPr/>
            </a:pPr>
            <a:fld id="{BC68C624-78CD-465E-9B63-702DF4E1A0A6}" type="slidenum">
              <a:rPr lang="en-US" sz="1200" b="1" smtClean="0">
                <a:solidFill>
                  <a:schemeClr val="tx1"/>
                </a:solidFill>
              </a:rPr>
              <a:pPr algn="r">
                <a:defRPr/>
              </a:pPr>
              <a:t>19</a:t>
            </a:fld>
            <a:endParaRPr lang="en-US" sz="1200" b="1" smtClean="0">
              <a:solidFill>
                <a:schemeClr val="tx1"/>
              </a:solidFill>
            </a:endParaRPr>
          </a:p>
        </p:txBody>
      </p:sp>
      <p:sp>
        <p:nvSpPr>
          <p:cNvPr id="130051" name="Rectangle 3"/>
          <p:cNvSpPr>
            <a:spLocks noGrp="1" noChangeArrowheads="1"/>
          </p:cNvSpPr>
          <p:nvPr>
            <p:ph type="body" sz="half" idx="4294967295"/>
          </p:nvPr>
        </p:nvSpPr>
        <p:spPr bwMode="auto">
          <a:xfrm>
            <a:off x="0" y="2209800"/>
            <a:ext cx="3697288" cy="4114800"/>
          </a:xfrm>
          <a:prstGeom prst="rect">
            <a:avLst/>
          </a:prstGeom>
          <a:noFill/>
          <a:ln>
            <a:miter lim="800000"/>
            <a:headEnd/>
            <a:tailEnd/>
          </a:ln>
        </p:spPr>
        <p:txBody>
          <a:bodyPr/>
          <a:lstStyle/>
          <a:p>
            <a:pPr eaLnBrk="1" hangingPunct="1"/>
            <a:endParaRPr lang="en-US" sz="1200" dirty="0" smtClean="0">
              <a:latin typeface="Calisto MT" pitchFamily="18" charset="0"/>
            </a:endParaRPr>
          </a:p>
          <a:p>
            <a:pPr eaLnBrk="1" hangingPunct="1">
              <a:buFont typeface="Wingdings" pitchFamily="2" charset="2"/>
              <a:buNone/>
            </a:pPr>
            <a:endParaRPr lang="en-US" dirty="0" smtClean="0">
              <a:latin typeface="Calisto MT" pitchFamily="18" charset="0"/>
            </a:endParaRPr>
          </a:p>
          <a:p>
            <a:pPr eaLnBrk="1" hangingPunct="1"/>
            <a:endParaRPr lang="en-US" dirty="0" smtClean="0">
              <a:latin typeface="Calisto MT" pitchFamily="18" charset="0"/>
            </a:endParaRPr>
          </a:p>
        </p:txBody>
      </p:sp>
      <p:pic>
        <p:nvPicPr>
          <p:cNvPr id="130052" name="Picture 6" descr="CHI072-11423791_reduced"/>
          <p:cNvPicPr>
            <a:picLocks noChangeAspect="1" noChangeArrowheads="1"/>
          </p:cNvPicPr>
          <p:nvPr/>
        </p:nvPicPr>
        <p:blipFill>
          <a:blip r:embed="rId3" cstate="print"/>
          <a:srcRect/>
          <a:stretch>
            <a:fillRect/>
          </a:stretch>
        </p:blipFill>
        <p:spPr bwMode="auto">
          <a:xfrm>
            <a:off x="3048000" y="3886200"/>
            <a:ext cx="3352800" cy="2286000"/>
          </a:xfrm>
          <a:prstGeom prst="roundRect">
            <a:avLst>
              <a:gd name="adj" fmla="val 8594"/>
            </a:avLst>
          </a:prstGeom>
          <a:solidFill>
            <a:srgbClr val="FFFFFF">
              <a:shade val="85000"/>
            </a:srgbClr>
          </a:solidFill>
          <a:ln>
            <a:noFill/>
          </a:ln>
          <a:effectLst/>
        </p:spPr>
      </p:pic>
      <p:sp>
        <p:nvSpPr>
          <p:cNvPr id="130053" name="Rectangle 2"/>
          <p:cNvSpPr txBox="1">
            <a:spLocks noChangeArrowheads="1"/>
          </p:cNvSpPr>
          <p:nvPr/>
        </p:nvSpPr>
        <p:spPr bwMode="auto">
          <a:xfrm>
            <a:off x="838200" y="1219200"/>
            <a:ext cx="7391400" cy="2438400"/>
          </a:xfrm>
          <a:prstGeom prst="rect">
            <a:avLst/>
          </a:prstGeom>
          <a:noFill/>
          <a:ln w="9525">
            <a:noFill/>
            <a:miter lim="800000"/>
            <a:headEnd/>
            <a:tailEnd/>
          </a:ln>
        </p:spPr>
        <p:txBody>
          <a:bodyPr anchor="ctr"/>
          <a:lstStyle/>
          <a:p>
            <a:pPr algn="ctr"/>
            <a:r>
              <a:rPr lang="en-US" sz="3000" b="1" dirty="0" smtClean="0">
                <a:solidFill>
                  <a:schemeClr val="tx2"/>
                </a:solidFill>
                <a:latin typeface="Helvetica" panose="020B0604020202020204" pitchFamily="34" charset="0"/>
                <a:cs typeface="Helvetica" panose="020B0604020202020204" pitchFamily="34" charset="0"/>
              </a:rPr>
              <a:t>Find Even More </a:t>
            </a:r>
            <a:r>
              <a:rPr lang="en-US" sz="3000" b="1" dirty="0">
                <a:solidFill>
                  <a:schemeClr val="tx2"/>
                </a:solidFill>
                <a:latin typeface="Helvetica" panose="020B0604020202020204" pitchFamily="34" charset="0"/>
                <a:cs typeface="Helvetica" panose="020B0604020202020204" pitchFamily="34" charset="0"/>
              </a:rPr>
              <a:t>R</a:t>
            </a:r>
            <a:r>
              <a:rPr lang="en-US" sz="3000" b="1" dirty="0" smtClean="0">
                <a:solidFill>
                  <a:schemeClr val="tx2"/>
                </a:solidFill>
                <a:latin typeface="Helvetica" panose="020B0604020202020204" pitchFamily="34" charset="0"/>
                <a:cs typeface="Helvetica" panose="020B0604020202020204" pitchFamily="34" charset="0"/>
              </a:rPr>
              <a:t>esources </a:t>
            </a:r>
            <a:r>
              <a:rPr lang="en-US" sz="3000" b="1" dirty="0">
                <a:solidFill>
                  <a:schemeClr val="tx2"/>
                </a:solidFill>
                <a:latin typeface="Helvetica" panose="020B0604020202020204" pitchFamily="34" charset="0"/>
                <a:cs typeface="Helvetica" panose="020B0604020202020204" pitchFamily="34" charset="0"/>
              </a:rPr>
              <a:t>A</a:t>
            </a:r>
            <a:r>
              <a:rPr lang="en-US" sz="3000" b="1" dirty="0" smtClean="0">
                <a:solidFill>
                  <a:schemeClr val="tx2"/>
                </a:solidFill>
                <a:latin typeface="Helvetica" panose="020B0604020202020204" pitchFamily="34" charset="0"/>
                <a:cs typeface="Helvetica" panose="020B0604020202020204" pitchFamily="34" charset="0"/>
              </a:rPr>
              <a:t>t: </a:t>
            </a:r>
          </a:p>
          <a:p>
            <a:pPr algn="ctr"/>
            <a:endParaRPr lang="en-US" sz="2800" b="1" dirty="0">
              <a:solidFill>
                <a:schemeClr val="accent2"/>
              </a:solidFill>
              <a:latin typeface="+mn-lt"/>
            </a:endParaRPr>
          </a:p>
          <a:p>
            <a:pPr algn="ctr"/>
            <a:r>
              <a:rPr lang="en-US" sz="3000" b="1" dirty="0" smtClean="0">
                <a:solidFill>
                  <a:schemeClr val="accent2"/>
                </a:solidFill>
                <a:latin typeface="+mn-lt"/>
                <a:hlinkClick r:id="rId4"/>
              </a:rPr>
              <a:t>http://www.ectacenter.org/eco</a:t>
            </a:r>
            <a:r>
              <a:rPr lang="en-US" sz="3000" b="1" dirty="0" smtClean="0">
                <a:solidFill>
                  <a:schemeClr val="accent2"/>
                </a:solidFill>
                <a:latin typeface="+mn-lt"/>
              </a:rPr>
              <a:t> </a:t>
            </a:r>
            <a:endParaRPr lang="en-US" sz="3000" b="1" dirty="0">
              <a:solidFill>
                <a:schemeClr val="accent2"/>
              </a:solidFill>
              <a:latin typeface="+mn-lt"/>
            </a:endParaRPr>
          </a:p>
        </p:txBody>
      </p:sp>
    </p:spTree>
    <p:extLst>
      <p:ext uri="{BB962C8B-B14F-4D97-AF65-F5344CB8AC3E}">
        <p14:creationId xmlns:p14="http://schemas.microsoft.com/office/powerpoint/2010/main" val="137851055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Purpose</a:t>
            </a:r>
            <a:endParaRPr lang="en-US" sz="4000" dirty="0"/>
          </a:p>
        </p:txBody>
      </p:sp>
      <p:sp>
        <p:nvSpPr>
          <p:cNvPr id="3" name="Content Placeholder 2"/>
          <p:cNvSpPr>
            <a:spLocks noGrp="1"/>
          </p:cNvSpPr>
          <p:nvPr>
            <p:ph idx="1"/>
          </p:nvPr>
        </p:nvSpPr>
        <p:spPr>
          <a:xfrm>
            <a:off x="533400" y="1752600"/>
            <a:ext cx="8077200" cy="4876800"/>
          </a:xfrm>
        </p:spPr>
        <p:txBody>
          <a:bodyPr/>
          <a:lstStyle/>
          <a:p>
            <a:r>
              <a:rPr lang="en-US" sz="3200" dirty="0" smtClean="0"/>
              <a:t>Discuss available child and family outcomes analysis tools</a:t>
            </a:r>
          </a:p>
          <a:p>
            <a:r>
              <a:rPr lang="en-US" sz="3200" dirty="0" smtClean="0"/>
              <a:t>Demonstrate tools</a:t>
            </a:r>
          </a:p>
          <a:p>
            <a:r>
              <a:rPr lang="en-US" sz="3200" dirty="0" smtClean="0"/>
              <a:t>Gather suggestions and ideas for new tools</a:t>
            </a:r>
            <a:endParaRPr lang="en-US" sz="3200" dirty="0"/>
          </a:p>
        </p:txBody>
      </p:sp>
    </p:spTree>
    <p:extLst>
      <p:ext uri="{BB962C8B-B14F-4D97-AF65-F5344CB8AC3E}">
        <p14:creationId xmlns:p14="http://schemas.microsoft.com/office/powerpoint/2010/main" val="3489226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Broad Data Analysis Tools</a:t>
            </a:r>
            <a:endParaRPr lang="en-US"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3</a:t>
            </a:fld>
            <a:endParaRPr lang="en-US"/>
          </a:p>
        </p:txBody>
      </p:sp>
      <p:pic>
        <p:nvPicPr>
          <p:cNvPr id="1026" name="Picture 2" descr="C:\Users\scolgan\AppData\Local\Microsoft\Windows\Temporary Internet Files\Content.Outlook\ZOMWMJGA\photo 3.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14983"/>
          <a:stretch/>
        </p:blipFill>
        <p:spPr bwMode="auto">
          <a:xfrm rot="5400000">
            <a:off x="2227294" y="1942097"/>
            <a:ext cx="4876800" cy="4302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17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832513"/>
            <a:ext cx="8763000" cy="1066800"/>
          </a:xfrm>
        </p:spPr>
        <p:txBody>
          <a:bodyPr>
            <a:normAutofit/>
          </a:bodyPr>
          <a:lstStyle/>
          <a:p>
            <a:pPr>
              <a:defRPr/>
            </a:pPr>
            <a:r>
              <a:rPr lang="en-US" b="1" dirty="0" smtClean="0">
                <a:effectLst>
                  <a:outerShdw blurRad="38100" dist="38100" dir="2700000" algn="tl">
                    <a:srgbClr val="000000">
                      <a:alpha val="43137"/>
                    </a:srgbClr>
                  </a:outerShdw>
                </a:effectLst>
                <a:ea typeface="+mj-ea"/>
              </a:rPr>
              <a:t>SSIP Child Outcomes </a:t>
            </a:r>
            <a:r>
              <a:rPr lang="en-US" b="1" dirty="0" smtClean="0">
                <a:effectLst>
                  <a:outerShdw blurRad="38100" dist="38100" dir="2700000" algn="tl">
                    <a:srgbClr val="000000">
                      <a:alpha val="43137"/>
                    </a:srgbClr>
                  </a:outerShdw>
                </a:effectLst>
                <a:ea typeface="+mj-ea"/>
              </a:rPr>
              <a:t/>
            </a:r>
            <a:br>
              <a:rPr lang="en-US" b="1" dirty="0" smtClean="0">
                <a:effectLst>
                  <a:outerShdw blurRad="38100" dist="38100" dir="2700000" algn="tl">
                    <a:srgbClr val="000000">
                      <a:alpha val="43137"/>
                    </a:srgbClr>
                  </a:outerShdw>
                </a:effectLst>
                <a:ea typeface="+mj-ea"/>
              </a:rPr>
            </a:br>
            <a:r>
              <a:rPr lang="en-US" b="1" dirty="0" smtClean="0">
                <a:effectLst>
                  <a:outerShdw blurRad="38100" dist="38100" dir="2700000" algn="tl">
                    <a:srgbClr val="000000">
                      <a:alpha val="43137"/>
                    </a:srgbClr>
                  </a:outerShdw>
                </a:effectLst>
                <a:ea typeface="+mj-ea"/>
              </a:rPr>
              <a:t>Broad </a:t>
            </a:r>
            <a:r>
              <a:rPr lang="en-US" b="1" dirty="0" smtClean="0">
                <a:effectLst>
                  <a:outerShdw blurRad="38100" dist="38100" dir="2700000" algn="tl">
                    <a:srgbClr val="000000">
                      <a:alpha val="43137"/>
                    </a:srgbClr>
                  </a:outerShdw>
                </a:effectLst>
                <a:ea typeface="+mj-ea"/>
              </a:rPr>
              <a:t>Data Analysis Template</a:t>
            </a:r>
            <a:endParaRPr lang="en-US" altLang="en-US" dirty="0" smtClean="0">
              <a:ea typeface="+mj-ea"/>
            </a:endParaRPr>
          </a:p>
        </p:txBody>
      </p:sp>
      <p:sp>
        <p:nvSpPr>
          <p:cNvPr id="21507" name="Content Placeholder 2"/>
          <p:cNvSpPr>
            <a:spLocks noGrp="1"/>
          </p:cNvSpPr>
          <p:nvPr>
            <p:ph idx="1"/>
          </p:nvPr>
        </p:nvSpPr>
        <p:spPr>
          <a:xfrm>
            <a:off x="457200" y="1981200"/>
            <a:ext cx="5562600" cy="3810000"/>
          </a:xfrm>
        </p:spPr>
        <p:txBody>
          <a:bodyPr/>
          <a:lstStyle/>
          <a:p>
            <a:pPr marL="0" indent="0">
              <a:buNone/>
            </a:pPr>
            <a:r>
              <a:rPr lang="en-US" altLang="en-US" sz="2800" b="1" dirty="0" smtClean="0">
                <a:ea typeface="ＭＳ Ｐゴシック" pitchFamily="34" charset="-128"/>
              </a:rPr>
              <a:t>Purpose </a:t>
            </a:r>
          </a:p>
          <a:p>
            <a:pPr marL="0" indent="0">
              <a:buNone/>
            </a:pPr>
            <a:r>
              <a:rPr lang="en-US" sz="2800" dirty="0" smtClean="0">
                <a:ea typeface="ＭＳ Ｐゴシック" pitchFamily="34" charset="-128"/>
              </a:rPr>
              <a:t>T</a:t>
            </a:r>
            <a:r>
              <a:rPr lang="en-US" sz="2800" dirty="0" smtClean="0"/>
              <a:t>o </a:t>
            </a:r>
            <a:r>
              <a:rPr lang="en-US" sz="2800" dirty="0"/>
              <a:t>assist </a:t>
            </a:r>
            <a:r>
              <a:rPr lang="en-US" sz="2800" dirty="0" smtClean="0"/>
              <a:t>states in </a:t>
            </a:r>
            <a:r>
              <a:rPr lang="en-US" sz="2800" dirty="0"/>
              <a:t>conducting an initial </a:t>
            </a:r>
            <a:r>
              <a:rPr lang="en-US" sz="2800" dirty="0" smtClean="0"/>
              <a:t>data analysis using child outcomes APR data.</a:t>
            </a:r>
          </a:p>
          <a:p>
            <a:pPr marL="0" indent="0">
              <a:buNone/>
            </a:pPr>
            <a:r>
              <a:rPr lang="en-US" sz="2800" b="1" dirty="0" smtClean="0"/>
              <a:t>Analyses</a:t>
            </a:r>
          </a:p>
          <a:p>
            <a:pPr marL="0" indent="0">
              <a:buNone/>
            </a:pPr>
            <a:r>
              <a:rPr lang="en-US" sz="2800" dirty="0" smtClean="0"/>
              <a:t>State performance </a:t>
            </a:r>
            <a:r>
              <a:rPr lang="en-US" altLang="en-US" sz="2800" dirty="0" smtClean="0">
                <a:ea typeface="ＭＳ Ｐゴシック" pitchFamily="34" charset="-128"/>
              </a:rPr>
              <a:t>relative </a:t>
            </a:r>
            <a:r>
              <a:rPr lang="en-US" altLang="en-US" sz="2800" dirty="0" smtClean="0">
                <a:ea typeface="ＭＳ Ｐゴシック" pitchFamily="34" charset="-128"/>
              </a:rPr>
              <a:t>to national data, across years, </a:t>
            </a:r>
            <a:r>
              <a:rPr lang="en-US" altLang="en-US" sz="2800" dirty="0" smtClean="0">
                <a:ea typeface="ＭＳ Ｐゴシック" pitchFamily="34" charset="-128"/>
              </a:rPr>
              <a:t>and across programs within the state</a:t>
            </a:r>
            <a:endParaRPr lang="en-US" altLang="en-US" sz="2800" dirty="0" smtClean="0">
              <a:ea typeface="ＭＳ Ｐゴシック" pitchFamily="34" charset="-128"/>
            </a:endParaRPr>
          </a:p>
        </p:txBody>
      </p:sp>
      <p:sp>
        <p:nvSpPr>
          <p:cNvPr id="21508"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95BD29D3-6CA2-4F8E-8965-E5D6E7C2EDB1}" type="slidenum">
              <a:rPr lang="en-US" altLang="en-US" sz="1200" smtClean="0">
                <a:solidFill>
                  <a:srgbClr val="898989"/>
                </a:solidFill>
              </a:rPr>
              <a:pPr eaLnBrk="1" hangingPunct="1">
                <a:spcBef>
                  <a:spcPct val="0"/>
                </a:spcBef>
                <a:buFontTx/>
                <a:buNone/>
              </a:pPr>
              <a:t>4</a:t>
            </a:fld>
            <a:endParaRPr lang="en-US" altLang="en-US" sz="1200" smtClean="0">
              <a:solidFill>
                <a:srgbClr val="898989"/>
              </a:solidFill>
            </a:endParaRPr>
          </a:p>
        </p:txBody>
      </p:sp>
      <p:pic>
        <p:nvPicPr>
          <p:cNvPr id="2150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21572" y="2209800"/>
            <a:ext cx="2667000" cy="34636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10" name="Content Placeholder 2"/>
          <p:cNvSpPr txBox="1">
            <a:spLocks/>
          </p:cNvSpPr>
          <p:nvPr/>
        </p:nvSpPr>
        <p:spPr bwMode="auto">
          <a:xfrm>
            <a:off x="255182" y="58674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buFont typeface="Arial" charset="0"/>
              <a:buNone/>
            </a:pPr>
            <a:r>
              <a:rPr lang="en-US" altLang="en-US" sz="2000" dirty="0">
                <a:solidFill>
                  <a:srgbClr val="FF0000"/>
                </a:solidFill>
                <a:hlinkClick r:id="rId4"/>
              </a:rPr>
              <a:t>http://ectacenter.org/eco/assets/docs/SSIP_child_outcomes_broad_data_analysis_template_FINAL.docx</a:t>
            </a:r>
            <a:endParaRPr lang="en-US" altLang="en-US" sz="2000" dirty="0"/>
          </a:p>
        </p:txBody>
      </p:sp>
    </p:spTree>
    <p:extLst>
      <p:ext uri="{BB962C8B-B14F-4D97-AF65-F5344CB8AC3E}">
        <p14:creationId xmlns:p14="http://schemas.microsoft.com/office/powerpoint/2010/main" val="3343801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990600"/>
          </a:xfrm>
        </p:spPr>
        <p:txBody>
          <a:bodyPr>
            <a:noAutofit/>
          </a:bodyPr>
          <a:lstStyle/>
          <a:p>
            <a:r>
              <a:rPr lang="en-US" b="1" dirty="0" smtClean="0">
                <a:effectLst/>
              </a:rPr>
              <a:t>SSIP Family Outcomes </a:t>
            </a:r>
            <a:r>
              <a:rPr lang="en-US" b="1" dirty="0" smtClean="0">
                <a:effectLst/>
              </a:rPr>
              <a:t/>
            </a:r>
            <a:br>
              <a:rPr lang="en-US" b="1" dirty="0" smtClean="0">
                <a:effectLst/>
              </a:rPr>
            </a:br>
            <a:r>
              <a:rPr lang="en-US" b="1" dirty="0" smtClean="0">
                <a:effectLst/>
              </a:rPr>
              <a:t>Broad </a:t>
            </a:r>
            <a:r>
              <a:rPr lang="en-US" b="1" dirty="0" smtClean="0">
                <a:effectLst/>
              </a:rPr>
              <a:t>Data Analysis Template</a:t>
            </a:r>
            <a:endParaRPr lang="en-US" b="1" dirty="0">
              <a:solidFill>
                <a:srgbClr val="FF0000"/>
              </a:solidFill>
            </a:endParaRPr>
          </a:p>
        </p:txBody>
      </p:sp>
      <p:sp>
        <p:nvSpPr>
          <p:cNvPr id="3" name="Content Placeholder 2"/>
          <p:cNvSpPr>
            <a:spLocks noGrp="1"/>
          </p:cNvSpPr>
          <p:nvPr>
            <p:ph idx="1"/>
          </p:nvPr>
        </p:nvSpPr>
        <p:spPr>
          <a:xfrm>
            <a:off x="457200" y="2057400"/>
            <a:ext cx="5791200" cy="3429000"/>
          </a:xfrm>
        </p:spPr>
        <p:txBody>
          <a:bodyPr/>
          <a:lstStyle/>
          <a:p>
            <a:pPr marL="0" indent="0">
              <a:buNone/>
            </a:pPr>
            <a:r>
              <a:rPr lang="en-US" altLang="en-US" sz="2800" b="1" dirty="0">
                <a:ea typeface="ＭＳ Ｐゴシック" pitchFamily="34" charset="-128"/>
              </a:rPr>
              <a:t>Purpose </a:t>
            </a:r>
          </a:p>
          <a:p>
            <a:pPr marL="0" indent="0">
              <a:buNone/>
            </a:pPr>
            <a:r>
              <a:rPr lang="en-US" sz="2800" dirty="0">
                <a:ea typeface="ＭＳ Ｐゴシック" pitchFamily="34" charset="-128"/>
              </a:rPr>
              <a:t>T</a:t>
            </a:r>
            <a:r>
              <a:rPr lang="en-US" sz="2800" dirty="0"/>
              <a:t>o assist states in conducting </a:t>
            </a:r>
            <a:r>
              <a:rPr lang="en-US" sz="2800" dirty="0" smtClean="0"/>
              <a:t>initial analysis </a:t>
            </a:r>
            <a:r>
              <a:rPr lang="en-US" sz="2800" dirty="0"/>
              <a:t>using </a:t>
            </a:r>
            <a:r>
              <a:rPr lang="en-US" sz="2800" dirty="0" smtClean="0"/>
              <a:t>family APR </a:t>
            </a:r>
            <a:r>
              <a:rPr lang="en-US" sz="2800" dirty="0"/>
              <a:t>data.</a:t>
            </a:r>
          </a:p>
          <a:p>
            <a:pPr marL="0" indent="0">
              <a:buNone/>
            </a:pPr>
            <a:r>
              <a:rPr lang="en-US" sz="2800" b="1" dirty="0"/>
              <a:t>Analyses</a:t>
            </a:r>
          </a:p>
          <a:p>
            <a:pPr marL="0" indent="0">
              <a:buNone/>
            </a:pPr>
            <a:r>
              <a:rPr lang="en-US" sz="2800" dirty="0" smtClean="0"/>
              <a:t>Family data comparisons to </a:t>
            </a:r>
            <a:r>
              <a:rPr lang="en-US" altLang="en-US" sz="2800" dirty="0" smtClean="0">
                <a:ea typeface="ＭＳ Ｐゴシック" pitchFamily="34" charset="-128"/>
              </a:rPr>
              <a:t>national, states with comparable survey approaches, </a:t>
            </a:r>
            <a:r>
              <a:rPr lang="en-US" altLang="en-US" sz="2800" dirty="0">
                <a:ea typeface="ＭＳ Ｐゴシック" pitchFamily="34" charset="-128"/>
              </a:rPr>
              <a:t>across years, and across </a:t>
            </a:r>
            <a:r>
              <a:rPr lang="en-US" altLang="en-US" sz="2800" dirty="0" smtClean="0">
                <a:ea typeface="ＭＳ Ｐゴシック" pitchFamily="34" charset="-128"/>
              </a:rPr>
              <a:t>programs</a:t>
            </a:r>
            <a:endParaRPr lang="en-US" altLang="en-US" sz="2800" dirty="0">
              <a:ea typeface="ＭＳ Ｐゴシック" pitchFamily="34" charset="-128"/>
            </a:endParaRP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026" r="8018"/>
          <a:stretch/>
        </p:blipFill>
        <p:spPr bwMode="auto">
          <a:xfrm>
            <a:off x="6400800" y="2362200"/>
            <a:ext cx="2574242" cy="317735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p:spPr>
      </p:pic>
      <p:sp>
        <p:nvSpPr>
          <p:cNvPr id="5" name="Content Placeholder 2"/>
          <p:cNvSpPr txBox="1">
            <a:spLocks/>
          </p:cNvSpPr>
          <p:nvPr/>
        </p:nvSpPr>
        <p:spPr bwMode="auto">
          <a:xfrm>
            <a:off x="457200" y="5867400"/>
            <a:ext cx="807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buNone/>
            </a:pPr>
            <a:r>
              <a:rPr lang="en-US" altLang="en-US" sz="2000" dirty="0">
                <a:solidFill>
                  <a:schemeClr val="tx2">
                    <a:lumMod val="60000"/>
                    <a:lumOff val="40000"/>
                  </a:schemeClr>
                </a:solidFill>
              </a:rPr>
              <a:t>http://ectacenter.org/eco/assets/docs/SSIP_family_outcomes_broad_data_analysis_template.docx</a:t>
            </a:r>
            <a:endParaRPr lang="en-US" altLang="en-US" sz="2000" dirty="0">
              <a:solidFill>
                <a:schemeClr val="tx2">
                  <a:lumMod val="60000"/>
                  <a:lumOff val="40000"/>
                </a:schemeClr>
              </a:solidFill>
            </a:endParaRPr>
          </a:p>
        </p:txBody>
      </p:sp>
    </p:spTree>
    <p:extLst>
      <p:ext uri="{BB962C8B-B14F-4D97-AF65-F5344CB8AC3E}">
        <p14:creationId xmlns:p14="http://schemas.microsoft.com/office/powerpoint/2010/main" val="2117909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r="52550" b="47413"/>
          <a:stretch/>
        </p:blipFill>
        <p:spPr bwMode="auto">
          <a:xfrm>
            <a:off x="6172200" y="4753790"/>
            <a:ext cx="2818130" cy="195181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Graphing Templates &amp; Calculators</a:t>
            </a:r>
            <a:endParaRPr lang="en-US" dirty="0"/>
          </a:p>
        </p:txBody>
      </p:sp>
      <p:sp>
        <p:nvSpPr>
          <p:cNvPr id="3" name="Content Placeholder 2"/>
          <p:cNvSpPr>
            <a:spLocks noGrp="1"/>
          </p:cNvSpPr>
          <p:nvPr>
            <p:ph idx="1"/>
          </p:nvPr>
        </p:nvSpPr>
        <p:spPr>
          <a:xfrm>
            <a:off x="228600" y="914400"/>
            <a:ext cx="8763000" cy="5715000"/>
          </a:xfrm>
        </p:spPr>
        <p:txBody>
          <a:bodyPr/>
          <a:lstStyle/>
          <a:p>
            <a:pPr marL="0" indent="0">
              <a:buNone/>
            </a:pPr>
            <a:r>
              <a:rPr lang="en-US" sz="2400" dirty="0" smtClean="0"/>
              <a:t>Several new excel-based graphing templates and calculators for child and family outcomes</a:t>
            </a:r>
          </a:p>
          <a:p>
            <a:r>
              <a:rPr lang="en-US" sz="2400" dirty="0" smtClean="0"/>
              <a:t>State </a:t>
            </a:r>
            <a:r>
              <a:rPr lang="en-US" sz="2400" dirty="0"/>
              <a:t>to National / State by Survey </a:t>
            </a:r>
            <a:r>
              <a:rPr lang="en-US" sz="2400" dirty="0" smtClean="0"/>
              <a:t>Approach</a:t>
            </a:r>
          </a:p>
          <a:p>
            <a:r>
              <a:rPr lang="en-US" sz="2400" dirty="0" smtClean="0"/>
              <a:t>ITCA Eligibility Category</a:t>
            </a:r>
            <a:endParaRPr lang="en-US" sz="2400" dirty="0"/>
          </a:p>
          <a:p>
            <a:r>
              <a:rPr lang="en-US" sz="2400" dirty="0"/>
              <a:t>Longitudinal Data</a:t>
            </a:r>
          </a:p>
          <a:p>
            <a:r>
              <a:rPr lang="en-US" sz="2400" dirty="0"/>
              <a:t>Local Programs to State</a:t>
            </a:r>
          </a:p>
          <a:p>
            <a:r>
              <a:rPr lang="en-US" sz="2400" dirty="0"/>
              <a:t>Meaningful Differences Calculator</a:t>
            </a:r>
          </a:p>
          <a:p>
            <a:endParaRPr lang="en-US" dirty="0"/>
          </a:p>
        </p:txBody>
      </p:sp>
      <p:pic>
        <p:nvPicPr>
          <p:cNvPr id="4" name="Picture 3"/>
          <p:cNvPicPr/>
          <p:nvPr/>
        </p:nvPicPr>
        <p:blipFill rotWithShape="1">
          <a:blip r:embed="rId4"/>
          <a:srcRect r="49563" b="48988"/>
          <a:stretch/>
        </p:blipFill>
        <p:spPr bwMode="auto">
          <a:xfrm>
            <a:off x="3962399" y="4577919"/>
            <a:ext cx="2995295" cy="189362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p:cNvPicPr/>
          <p:nvPr/>
        </p:nvPicPr>
        <p:blipFill rotWithShape="1">
          <a:blip r:embed="rId5"/>
          <a:srcRect r="60133" b="35481"/>
          <a:stretch/>
        </p:blipFill>
        <p:spPr bwMode="auto">
          <a:xfrm>
            <a:off x="1984612" y="4327322"/>
            <a:ext cx="2367280" cy="239482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Picture 6"/>
          <p:cNvPicPr/>
          <p:nvPr/>
        </p:nvPicPr>
        <p:blipFill rotWithShape="1">
          <a:blip r:embed="rId6"/>
          <a:srcRect r="60823" b="35141"/>
          <a:stretch/>
        </p:blipFill>
        <p:spPr bwMode="auto">
          <a:xfrm>
            <a:off x="225056" y="4191000"/>
            <a:ext cx="2326640" cy="240769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5964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In-Depth &amp; Drill Down Analysis Tools</a:t>
            </a:r>
            <a:endParaRPr lang="en-US" dirty="0"/>
          </a:p>
        </p:txBody>
      </p:sp>
      <p:pic>
        <p:nvPicPr>
          <p:cNvPr id="2050" name="Picture 2" descr="C:\Users\scolgan\AppData\Local\Microsoft\Windows\Temporary Internet Files\Content.Outlook\ZOMWMJGA\photo 1 (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8602" t="12309" r="13756" b="17066"/>
          <a:stretch/>
        </p:blipFill>
        <p:spPr bwMode="auto">
          <a:xfrm flipV="1">
            <a:off x="1676400" y="1779893"/>
            <a:ext cx="6019800" cy="4713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24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In-Depth &amp; Drill Down Analysis Tools</a:t>
            </a:r>
          </a:p>
        </p:txBody>
      </p:sp>
      <p:sp>
        <p:nvSpPr>
          <p:cNvPr id="4" name="Slide Number Placeholder 3"/>
          <p:cNvSpPr>
            <a:spLocks noGrp="1"/>
          </p:cNvSpPr>
          <p:nvPr>
            <p:ph type="sldNum" sz="quarter" idx="10"/>
          </p:nvPr>
        </p:nvSpPr>
        <p:spPr/>
        <p:txBody>
          <a:bodyPr/>
          <a:lstStyle/>
          <a:p>
            <a:pPr>
              <a:defRPr/>
            </a:pPr>
            <a:fld id="{F442E309-CD4D-B546-858A-ADC96E5EE591}" type="slidenum">
              <a:rPr lang="en-US" smtClean="0"/>
              <a:pPr>
                <a:defRPr/>
              </a:pPr>
              <a:t>8</a:t>
            </a:fld>
            <a:endParaRPr lang="en-US"/>
          </a:p>
        </p:txBody>
      </p:sp>
      <p:sp>
        <p:nvSpPr>
          <p:cNvPr id="5" name="Content Placeholder 5"/>
          <p:cNvSpPr txBox="1">
            <a:spLocks/>
          </p:cNvSpPr>
          <p:nvPr/>
        </p:nvSpPr>
        <p:spPr bwMode="auto">
          <a:xfrm>
            <a:off x="533400" y="1676400"/>
            <a:ext cx="80772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2000" i="1" kern="1200">
                <a:solidFill>
                  <a:schemeClr val="tx1">
                    <a:tint val="75000"/>
                  </a:schemeClr>
                </a:solidFill>
                <a:latin typeface="Arial"/>
                <a:ea typeface="ＭＳ Ｐゴシック" charset="0"/>
                <a:cs typeface="Arial"/>
              </a:defRPr>
            </a:lvl1pPr>
            <a:lvl2pPr marL="457200" indent="0" algn="l" defTabSz="457200" rtl="0" eaLnBrk="0" fontAlgn="base" hangingPunct="0">
              <a:spcBef>
                <a:spcPct val="20000"/>
              </a:spcBef>
              <a:spcAft>
                <a:spcPct val="0"/>
              </a:spcAft>
              <a:buFont typeface="Arial" charset="0"/>
              <a:buNone/>
              <a:defRPr sz="1800" kern="1200">
                <a:solidFill>
                  <a:schemeClr val="tx1">
                    <a:tint val="75000"/>
                  </a:schemeClr>
                </a:solidFill>
                <a:latin typeface="Arial"/>
                <a:ea typeface="ＭＳ Ｐゴシック" charset="0"/>
                <a:cs typeface="Arial"/>
              </a:defRPr>
            </a:lvl2pPr>
            <a:lvl3pPr marL="914400" indent="0" algn="l" defTabSz="457200" rtl="0" eaLnBrk="0" fontAlgn="base" hangingPunct="0">
              <a:spcBef>
                <a:spcPct val="20000"/>
              </a:spcBef>
              <a:spcAft>
                <a:spcPct val="0"/>
              </a:spcAft>
              <a:buFont typeface="Arial" charset="0"/>
              <a:buNone/>
              <a:defRPr sz="1600" kern="1200">
                <a:solidFill>
                  <a:schemeClr val="tx1">
                    <a:tint val="75000"/>
                  </a:schemeClr>
                </a:solidFill>
                <a:latin typeface="Arial"/>
                <a:ea typeface="ＭＳ Ｐゴシック" charset="0"/>
                <a:cs typeface="Arial"/>
              </a:defRPr>
            </a:lvl3pPr>
            <a:lvl4pPr marL="1371600" indent="0" algn="l" defTabSz="457200" rtl="0" eaLnBrk="0" fontAlgn="base" hangingPunct="0">
              <a:spcBef>
                <a:spcPct val="20000"/>
              </a:spcBef>
              <a:spcAft>
                <a:spcPct val="0"/>
              </a:spcAft>
              <a:buFont typeface="Arial" charset="0"/>
              <a:buNone/>
              <a:defRPr sz="1400" kern="1200">
                <a:solidFill>
                  <a:schemeClr val="tx1">
                    <a:tint val="75000"/>
                  </a:schemeClr>
                </a:solidFill>
                <a:latin typeface="Arial"/>
                <a:ea typeface="ＭＳ Ｐゴシック" charset="0"/>
                <a:cs typeface="Arial"/>
              </a:defRPr>
            </a:lvl4pPr>
            <a:lvl5pPr marL="1828800" indent="0" algn="l" defTabSz="457200" rtl="0" eaLnBrk="0" fontAlgn="base" hangingPunct="0">
              <a:spcBef>
                <a:spcPct val="20000"/>
              </a:spcBef>
              <a:spcAft>
                <a:spcPct val="0"/>
              </a:spcAft>
              <a:buFont typeface="Arial" charset="0"/>
              <a:buNone/>
              <a:defRPr sz="1400" kern="1200">
                <a:solidFill>
                  <a:schemeClr val="tx1">
                    <a:tint val="75000"/>
                  </a:schemeClr>
                </a:solidFill>
                <a:latin typeface="Arial"/>
                <a:ea typeface="ＭＳ Ｐゴシック" charset="0"/>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l"/>
            <a:r>
              <a:rPr lang="en-US" altLang="en-US" sz="2400" b="1" i="0" dirty="0" smtClean="0">
                <a:solidFill>
                  <a:srgbClr val="404040"/>
                </a:solidFill>
                <a:ea typeface="ＭＳ Ｐゴシック" pitchFamily="34" charset="-128"/>
              </a:rPr>
              <a:t>Purpose</a:t>
            </a:r>
          </a:p>
          <a:p>
            <a:pPr marL="342900" indent="-342900" algn="l">
              <a:buFont typeface="Arial" panose="020B0604020202020204" pitchFamily="34" charset="0"/>
              <a:buChar char="•"/>
            </a:pPr>
            <a:r>
              <a:rPr lang="en-US" altLang="en-US" sz="2400" i="0" dirty="0" smtClean="0">
                <a:solidFill>
                  <a:srgbClr val="404040"/>
                </a:solidFill>
                <a:ea typeface="ＭＳ Ｐゴシック" pitchFamily="34" charset="-128"/>
              </a:rPr>
              <a:t>To provide states with outlines for suggested subgroup analyses for both child and family outcomes. </a:t>
            </a:r>
          </a:p>
          <a:p>
            <a:pPr marL="342900" indent="-342900" algn="l">
              <a:buFont typeface="Arial" panose="020B0604020202020204" pitchFamily="34" charset="0"/>
              <a:buChar char="•"/>
            </a:pPr>
            <a:r>
              <a:rPr lang="en-US" altLang="en-US" sz="2400" i="0" dirty="0" smtClean="0">
                <a:solidFill>
                  <a:srgbClr val="404040"/>
                </a:solidFill>
                <a:ea typeface="ＭＳ Ｐゴシック" pitchFamily="34" charset="-128"/>
              </a:rPr>
              <a:t>To share analyses that have proven useful in understanding variability in outcomes data</a:t>
            </a:r>
            <a:r>
              <a:rPr lang="en-US" altLang="en-US" sz="2400" i="0" dirty="0">
                <a:solidFill>
                  <a:srgbClr val="404040"/>
                </a:solidFill>
                <a:ea typeface="ＭＳ Ｐゴシック" pitchFamily="34" charset="-128"/>
              </a:rPr>
              <a:t> across states </a:t>
            </a:r>
            <a:endParaRPr lang="en-US" altLang="en-US" sz="2400" i="0" dirty="0" smtClean="0">
              <a:solidFill>
                <a:srgbClr val="404040"/>
              </a:solidFill>
              <a:ea typeface="ＭＳ Ｐゴシック" pitchFamily="34" charset="-128"/>
            </a:endParaRPr>
          </a:p>
          <a:p>
            <a:pPr algn="l"/>
            <a:r>
              <a:rPr lang="en-US" altLang="en-US" sz="2400" b="1" i="0" dirty="0" smtClean="0">
                <a:solidFill>
                  <a:srgbClr val="404040"/>
                </a:solidFill>
                <a:ea typeface="ＭＳ Ｐゴシック" pitchFamily="34" charset="-128"/>
              </a:rPr>
              <a:t>Usefulness </a:t>
            </a:r>
          </a:p>
          <a:p>
            <a:pPr marL="342900" indent="-342900" algn="l">
              <a:buFont typeface="Arial" panose="020B0604020202020204" pitchFamily="34" charset="0"/>
              <a:buChar char="•"/>
            </a:pPr>
            <a:r>
              <a:rPr lang="en-US" altLang="en-US" sz="2400" i="0" dirty="0">
                <a:solidFill>
                  <a:srgbClr val="404040"/>
                </a:solidFill>
                <a:ea typeface="ＭＳ Ｐゴシック" pitchFamily="34" charset="-128"/>
              </a:rPr>
              <a:t>As a component of data quality checks</a:t>
            </a:r>
          </a:p>
          <a:p>
            <a:pPr marL="342900" indent="-342900" algn="l">
              <a:buFont typeface="Arial" panose="020B0604020202020204" pitchFamily="34" charset="0"/>
              <a:buChar char="•"/>
            </a:pPr>
            <a:r>
              <a:rPr lang="en-US" altLang="en-US" sz="2400" i="0" dirty="0" smtClean="0">
                <a:solidFill>
                  <a:srgbClr val="404040"/>
                </a:solidFill>
                <a:ea typeface="ＭＳ Ｐゴシック" pitchFamily="34" charset="-128"/>
              </a:rPr>
              <a:t>Part of SSIP analysis and planning </a:t>
            </a:r>
          </a:p>
          <a:p>
            <a:pPr marL="342900" indent="-342900" algn="l">
              <a:buFont typeface="Arial" panose="020B0604020202020204" pitchFamily="34" charset="0"/>
              <a:buChar char="•"/>
            </a:pPr>
            <a:r>
              <a:rPr lang="en-US" altLang="en-US" sz="2400" i="0" dirty="0" smtClean="0">
                <a:solidFill>
                  <a:srgbClr val="404040"/>
                </a:solidFill>
                <a:ea typeface="ＭＳ Ｐゴシック" pitchFamily="34" charset="-128"/>
              </a:rPr>
              <a:t>Developing targeted improvement strategies</a:t>
            </a:r>
          </a:p>
          <a:p>
            <a:pPr marL="342900" indent="-342900" algn="l">
              <a:buFont typeface="Arial" panose="020B0604020202020204" pitchFamily="34" charset="0"/>
              <a:buChar char="•"/>
            </a:pPr>
            <a:r>
              <a:rPr lang="en-US" altLang="en-US" sz="2400" i="0" dirty="0" smtClean="0">
                <a:solidFill>
                  <a:srgbClr val="404040"/>
                </a:solidFill>
                <a:ea typeface="ＭＳ Ｐゴシック" pitchFamily="34" charset="-128"/>
              </a:rPr>
              <a:t>To providing in-depth data to districts or local programs </a:t>
            </a:r>
          </a:p>
        </p:txBody>
      </p:sp>
    </p:spTree>
    <p:extLst>
      <p:ext uri="{BB962C8B-B14F-4D97-AF65-F5344CB8AC3E}">
        <p14:creationId xmlns:p14="http://schemas.microsoft.com/office/powerpoint/2010/main" val="1036184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228600" y="838200"/>
            <a:ext cx="8710612" cy="914400"/>
          </a:xfrm>
        </p:spPr>
        <p:txBody>
          <a:bodyPr>
            <a:normAutofit fontScale="90000"/>
          </a:bodyPr>
          <a:lstStyle/>
          <a:p>
            <a:pPr>
              <a:defRPr/>
            </a:pPr>
            <a:r>
              <a:rPr lang="en-US" altLang="en-US" b="1" dirty="0" smtClean="0">
                <a:solidFill>
                  <a:srgbClr val="1B416C"/>
                </a:solidFill>
                <a:effectLst>
                  <a:outerShdw blurRad="38100" dist="38100" dir="2700000" algn="tl">
                    <a:srgbClr val="000000">
                      <a:alpha val="43137"/>
                    </a:srgbClr>
                  </a:outerShdw>
                </a:effectLst>
                <a:ea typeface="+mj-ea"/>
              </a:rPr>
              <a:t>SSIP Child Outcomes </a:t>
            </a:r>
            <a:r>
              <a:rPr lang="en-US" altLang="en-US" b="1" dirty="0" smtClean="0">
                <a:solidFill>
                  <a:srgbClr val="1B416C"/>
                </a:solidFill>
                <a:effectLst>
                  <a:outerShdw blurRad="38100" dist="38100" dir="2700000" algn="tl">
                    <a:srgbClr val="000000">
                      <a:alpha val="43137"/>
                    </a:srgbClr>
                  </a:outerShdw>
                </a:effectLst>
                <a:ea typeface="+mj-ea"/>
              </a:rPr>
              <a:t/>
            </a:r>
            <a:br>
              <a:rPr lang="en-US" altLang="en-US" b="1" dirty="0" smtClean="0">
                <a:solidFill>
                  <a:srgbClr val="1B416C"/>
                </a:solidFill>
                <a:effectLst>
                  <a:outerShdw blurRad="38100" dist="38100" dir="2700000" algn="tl">
                    <a:srgbClr val="000000">
                      <a:alpha val="43137"/>
                    </a:srgbClr>
                  </a:outerShdw>
                </a:effectLst>
                <a:ea typeface="+mj-ea"/>
              </a:rPr>
            </a:br>
            <a:r>
              <a:rPr lang="en-US" altLang="en-US" b="1" dirty="0" smtClean="0">
                <a:solidFill>
                  <a:srgbClr val="1B416C"/>
                </a:solidFill>
                <a:effectLst>
                  <a:outerShdw blurRad="38100" dist="38100" dir="2700000" algn="tl">
                    <a:srgbClr val="000000">
                      <a:alpha val="43137"/>
                    </a:srgbClr>
                  </a:outerShdw>
                </a:effectLst>
                <a:ea typeface="+mj-ea"/>
              </a:rPr>
              <a:t>Subgroup </a:t>
            </a:r>
            <a:r>
              <a:rPr lang="en-US" altLang="en-US" b="1" dirty="0" smtClean="0">
                <a:solidFill>
                  <a:srgbClr val="1B416C"/>
                </a:solidFill>
                <a:effectLst>
                  <a:outerShdw blurRad="38100" dist="38100" dir="2700000" algn="tl">
                    <a:srgbClr val="000000">
                      <a:alpha val="43137"/>
                    </a:srgbClr>
                  </a:outerShdw>
                </a:effectLst>
                <a:ea typeface="+mj-ea"/>
              </a:rPr>
              <a:t>Analysis Template</a:t>
            </a:r>
            <a:endParaRPr lang="en-US" altLang="en-US" dirty="0" smtClean="0">
              <a:solidFill>
                <a:srgbClr val="1B416C"/>
              </a:solidFill>
              <a:ea typeface="+mj-ea"/>
              <a:cs typeface="Arial" charset="0"/>
            </a:endParaRPr>
          </a:p>
        </p:txBody>
      </p:sp>
      <p:sp>
        <p:nvSpPr>
          <p:cNvPr id="31747" name="Content Placeholder 5"/>
          <p:cNvSpPr>
            <a:spLocks noGrp="1"/>
          </p:cNvSpPr>
          <p:nvPr>
            <p:ph idx="1"/>
          </p:nvPr>
        </p:nvSpPr>
        <p:spPr>
          <a:xfrm>
            <a:off x="533400" y="1676400"/>
            <a:ext cx="8077200" cy="4235450"/>
          </a:xfrm>
        </p:spPr>
        <p:txBody>
          <a:bodyPr/>
          <a:lstStyle/>
          <a:p>
            <a:pPr marL="0" indent="0">
              <a:buNone/>
            </a:pPr>
            <a:r>
              <a:rPr lang="en-US" altLang="en-US" sz="2400" b="1" dirty="0" smtClean="0">
                <a:ea typeface="ＭＳ Ｐゴシック" pitchFamily="34" charset="-128"/>
              </a:rPr>
              <a:t>Purpose</a:t>
            </a:r>
          </a:p>
          <a:p>
            <a:pPr marL="0" indent="0">
              <a:buNone/>
            </a:pPr>
            <a:r>
              <a:rPr lang="en-US" altLang="en-US" sz="2400" dirty="0" smtClean="0">
                <a:ea typeface="ＭＳ Ｐゴシック" pitchFamily="34" charset="-128"/>
              </a:rPr>
              <a:t>To </a:t>
            </a:r>
            <a:r>
              <a:rPr lang="en-US" altLang="en-US" sz="2400" dirty="0" smtClean="0">
                <a:ea typeface="ＭＳ Ｐゴシック" pitchFamily="34" charset="-128"/>
              </a:rPr>
              <a:t>provide states </a:t>
            </a:r>
            <a:r>
              <a:rPr lang="en-US" altLang="en-US" sz="2400" dirty="0" smtClean="0">
                <a:ea typeface="ＭＳ Ｐゴシック" pitchFamily="34" charset="-128"/>
              </a:rPr>
              <a:t>an outline for suggested subgroup child outcomes analyses, proven </a:t>
            </a:r>
            <a:r>
              <a:rPr lang="en-US" altLang="en-US" sz="2400" dirty="0" smtClean="0">
                <a:ea typeface="ＭＳ Ｐゴシック" pitchFamily="34" charset="-128"/>
              </a:rPr>
              <a:t>useful in understanding predictors of child </a:t>
            </a:r>
            <a:r>
              <a:rPr lang="en-US" altLang="en-US" sz="2400" dirty="0" smtClean="0">
                <a:ea typeface="ＭＳ Ｐゴシック" pitchFamily="34" charset="-128"/>
              </a:rPr>
              <a:t>outcomes</a:t>
            </a:r>
          </a:p>
          <a:p>
            <a:pPr marL="0" indent="0">
              <a:buNone/>
            </a:pPr>
            <a:r>
              <a:rPr lang="en-US" altLang="en-US" sz="2400" b="1" dirty="0" smtClean="0">
                <a:ea typeface="ＭＳ Ｐゴシック" pitchFamily="34" charset="-128"/>
              </a:rPr>
              <a:t>Analyses examples</a:t>
            </a:r>
          </a:p>
          <a:p>
            <a:r>
              <a:rPr lang="en-US" altLang="en-US" sz="2400" dirty="0" smtClean="0">
                <a:ea typeface="ＭＳ Ｐゴシック" pitchFamily="34" charset="-128"/>
              </a:rPr>
              <a:t>Progress categories &amp; summary statements by…</a:t>
            </a:r>
          </a:p>
          <a:p>
            <a:pPr lvl="1"/>
            <a:r>
              <a:rPr lang="en-US" altLang="en-US" sz="2400" dirty="0" smtClean="0">
                <a:ea typeface="ＭＳ Ｐゴシック" pitchFamily="34" charset="-128"/>
              </a:rPr>
              <a:t>Age at </a:t>
            </a:r>
            <a:r>
              <a:rPr lang="en-US" altLang="en-US" sz="2400" dirty="0" smtClean="0">
                <a:ea typeface="ＭＳ Ｐゴシック" pitchFamily="34" charset="-128"/>
              </a:rPr>
              <a:t>entry</a:t>
            </a:r>
          </a:p>
          <a:p>
            <a:pPr lvl="1"/>
            <a:r>
              <a:rPr lang="en-US" altLang="en-US" sz="2400" dirty="0" smtClean="0">
                <a:ea typeface="ＭＳ Ｐゴシック" pitchFamily="34" charset="-128"/>
              </a:rPr>
              <a:t>Disability category</a:t>
            </a:r>
          </a:p>
          <a:p>
            <a:pPr lvl="1"/>
            <a:r>
              <a:rPr lang="en-US" altLang="en-US" sz="2400" dirty="0" smtClean="0">
                <a:ea typeface="ＭＳ Ｐゴシック" pitchFamily="34" charset="-128"/>
              </a:rPr>
              <a:t>Primary language </a:t>
            </a:r>
          </a:p>
          <a:p>
            <a:pPr lvl="1"/>
            <a:r>
              <a:rPr lang="en-US" altLang="en-US" sz="2400" dirty="0" smtClean="0">
                <a:ea typeface="ＭＳ Ｐゴシック" pitchFamily="34" charset="-128"/>
              </a:rPr>
              <a:t>Poverty level</a:t>
            </a:r>
          </a:p>
          <a:p>
            <a:pPr lvl="1"/>
            <a:r>
              <a:rPr lang="en-US" altLang="en-US" sz="2400" dirty="0" smtClean="0">
                <a:ea typeface="ＭＳ Ｐゴシック" pitchFamily="34" charset="-128"/>
              </a:rPr>
              <a:t>Race and ethnicity categories</a:t>
            </a:r>
            <a:endParaRPr lang="en-US" altLang="en-US" sz="2400" dirty="0" smtClean="0">
              <a:ea typeface="ＭＳ Ｐゴシック" pitchFamily="34" charset="-128"/>
            </a:endParaRPr>
          </a:p>
        </p:txBody>
      </p:sp>
      <p:sp>
        <p:nvSpPr>
          <p:cNvPr id="31748"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ED064D48-F2AF-46FB-81F0-901CECA57878}" type="slidenum">
              <a:rPr lang="en-US" altLang="en-US" sz="1200" smtClean="0">
                <a:solidFill>
                  <a:srgbClr val="898989"/>
                </a:solidFill>
              </a:rPr>
              <a:pPr eaLnBrk="1" hangingPunct="1">
                <a:spcBef>
                  <a:spcPct val="0"/>
                </a:spcBef>
                <a:buFontTx/>
                <a:buNone/>
              </a:pPr>
              <a:t>9</a:t>
            </a:fld>
            <a:endParaRPr lang="en-US" altLang="en-US" sz="1200" smtClean="0">
              <a:solidFill>
                <a:srgbClr val="898989"/>
              </a:solidFill>
            </a:endParaRPr>
          </a:p>
        </p:txBody>
      </p:sp>
      <p:sp>
        <p:nvSpPr>
          <p:cNvPr id="31749" name="TextBox 1"/>
          <p:cNvSpPr txBox="1">
            <a:spLocks noChangeArrowheads="1"/>
          </p:cNvSpPr>
          <p:nvPr/>
        </p:nvSpPr>
        <p:spPr bwMode="auto">
          <a:xfrm>
            <a:off x="405809" y="6356866"/>
            <a:ext cx="784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u="sng" dirty="0">
                <a:solidFill>
                  <a:schemeClr val="tx2">
                    <a:lumMod val="60000"/>
                    <a:lumOff val="40000"/>
                  </a:schemeClr>
                </a:solidFill>
              </a:rPr>
              <a:t>http://ectacenter.org/eco/assets/docs/subgroupdataanalysistemplate.docx</a:t>
            </a:r>
            <a:endParaRPr lang="en-US" altLang="en-US" sz="1800" dirty="0">
              <a:solidFill>
                <a:schemeClr val="tx2">
                  <a:lumMod val="60000"/>
                  <a:lumOff val="40000"/>
                </a:schemeClr>
              </a:solidFill>
              <a:latin typeface="Arial" charset="0"/>
            </a:endParaRPr>
          </a:p>
        </p:txBody>
      </p:sp>
    </p:spTree>
    <p:extLst>
      <p:ext uri="{BB962C8B-B14F-4D97-AF65-F5344CB8AC3E}">
        <p14:creationId xmlns:p14="http://schemas.microsoft.com/office/powerpoint/2010/main" val="1849291206"/>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6178&quot;&gt;&lt;property id=&quot;20148&quot; value=&quot;5&quot;/&gt;&lt;property id=&quot;20300&quot; value=&quot;Slide 1 - &amp;quot;Using the Child and Family Outcomes Analysis Tools&amp;quot;&quot;/&gt;&lt;property id=&quot;20307&quot; value=&quot;257&quot;/&gt;&lt;/object&gt;&lt;object type=&quot;3&quot; unique_id=&quot;16179&quot;&gt;&lt;property id=&quot;20148&quot; value=&quot;5&quot;/&gt;&lt;property id=&quot;20300&quot; value=&quot;Slide 2 - &amp;quot;Purpose&amp;quot;&quot;/&gt;&lt;property id=&quot;20307&quot; value=&quot;260&quot;/&gt;&lt;/object&gt;&lt;object type=&quot;3&quot; unique_id=&quot;16180&quot;&gt;&lt;property id=&quot;20148&quot; value=&quot;5&quot;/&gt;&lt;property id=&quot;20300&quot; value=&quot;Slide 3 - &amp;quot;Broad Data Analysis Tools&amp;quot;&quot;/&gt;&lt;property id=&quot;20307&quot; value=&quot;274&quot;/&gt;&lt;/object&gt;&lt;object type=&quot;3&quot; unique_id=&quot;16181&quot;&gt;&lt;property id=&quot;20148&quot; value=&quot;5&quot;/&gt;&lt;property id=&quot;20300&quot; value=&quot;Slide 4 - &amp;quot;SSIP Child Outcomes &amp;#x0D;&amp;#x0A;Broad Data Analysis Template&amp;quot;&quot;/&gt;&lt;property id=&quot;20307&quot; value=&quot;261&quot;/&gt;&lt;/object&gt;&lt;object type=&quot;3&quot; unique_id=&quot;16182&quot;&gt;&lt;property id=&quot;20148&quot; value=&quot;5&quot;/&gt;&lt;property id=&quot;20300&quot; value=&quot;Slide 5 - &amp;quot;SSIP Family Outcomes &amp;#x0D;&amp;#x0A;Broad Data Analysis Template&amp;quot;&quot;/&gt;&lt;property id=&quot;20307&quot; value=&quot;262&quot;/&gt;&lt;/object&gt;&lt;object type=&quot;3&quot; unique_id=&quot;16183&quot;&gt;&lt;property id=&quot;20148&quot; value=&quot;5&quot;/&gt;&lt;property id=&quot;20300&quot; value=&quot;Slide 6 - &amp;quot;Graphing Templates &amp;amp; Calculators&amp;quot;&quot;/&gt;&lt;property id=&quot;20307&quot; value=&quot;263&quot;/&gt;&lt;/object&gt;&lt;object type=&quot;3&quot; unique_id=&quot;16184&quot;&gt;&lt;property id=&quot;20148&quot; value=&quot;5&quot;/&gt;&lt;property id=&quot;20300&quot; value=&quot;Slide 7 - &amp;quot;In-Depth &amp;amp; Drill Down Analysis Tools&amp;quot;&quot;/&gt;&lt;property id=&quot;20307&quot; value=&quot;275&quot;/&gt;&lt;/object&gt;&lt;object type=&quot;3&quot; unique_id=&quot;16185&quot;&gt;&lt;property id=&quot;20148&quot; value=&quot;5&quot;/&gt;&lt;property id=&quot;20300&quot; value=&quot;Slide 9 - &amp;quot;SSIP Child Outcomes &amp;#x0D;&amp;#x0A;Subgroup Analysis Template&amp;quot;&quot;/&gt;&lt;property id=&quot;20307&quot; value=&quot;265&quot;/&gt;&lt;/object&gt;&lt;object type=&quot;3&quot; unique_id=&quot;16186&quot;&gt;&lt;property id=&quot;20148&quot; value=&quot;5&quot;/&gt;&lt;property id=&quot;20300&quot; value=&quot;Slide 10 - &amp;quot;Child Subgroup Analysis Example&amp;quot;&quot;/&gt;&lt;property id=&quot;20307&quot; value=&quot;266&quot;/&gt;&lt;/object&gt;&lt;object type=&quot;3&quot; unique_id=&quot;16187&quot;&gt;&lt;property id=&quot;20148&quot; value=&quot;5&quot;/&gt;&lt;property id=&quot;20300&quot; value=&quot;Slide 11 - &amp;quot;SSIP Family Outcomes &amp;#x0D;&amp;#x0A;Subgroup Analysis Template&amp;quot;&quot;/&gt;&lt;property id=&quot;20307&quot; value=&quot;267&quot;/&gt;&lt;/object&gt;&lt;object type=&quot;3&quot; unique_id=&quot;16189&quot;&gt;&lt;property id=&quot;20148&quot; value=&quot;5&quot;/&gt;&lt;property id=&quot;20300&quot; value=&quot;Slide 14 - &amp;quot;Guidance Table&amp;quot;&quot;/&gt;&lt;property id=&quot;20307&quot; value=&quot;269&quot;/&gt;&lt;/object&gt;&lt;object type=&quot;3&quot; unique_id=&quot;16190&quot;&gt;&lt;property id=&quot;20148&quot; value=&quot;5&quot;/&gt;&lt;property id=&quot;20300&quot; value=&quot;Slide 15 - &amp;quot;Data Quality Tools&amp;quot;&quot;/&gt;&lt;property id=&quot;20307&quot; value=&quot;277&quot;/&gt;&lt;/object&gt;&lt;object type=&quot;3&quot; unique_id=&quot;16191&quot;&gt;&lt;property id=&quot;20148&quot; value=&quot;5&quot;/&gt;&lt;property id=&quot;20300&quot; value=&quot;Slide 16 - &amp;quot;Data Quality: Pattern Checking&amp;quot;&quot;/&gt;&lt;property id=&quot;20307&quot; value=&quot;270&quot;/&gt;&lt;/object&gt;&lt;object type=&quot;3&quot; unique_id=&quot;16193&quot;&gt;&lt;property id=&quot;20148&quot; value=&quot;5&quot;/&gt;&lt;property id=&quot;20300&quot; value=&quot;Slide 17 - &amp;quot;Discussion&amp;quot;&quot;/&gt;&lt;property id=&quot;20307&quot; value=&quot;276&quot;/&gt;&lt;/object&gt;&lt;object type=&quot;3&quot; unique_id=&quot;16194&quot;&gt;&lt;property id=&quot;20148&quot; value=&quot;5&quot;/&gt;&lt;property id=&quot;20300&quot; value=&quot;Slide 18 - &amp;quot;Where to Find These and Other Resources&amp;quot;&quot;/&gt;&lt;property id=&quot;20307&quot; value=&quot;272&quot;/&gt;&lt;/object&gt;&lt;object type=&quot;3&quot; unique_id=&quot;16195&quot;&gt;&lt;property id=&quot;20148&quot; value=&quot;5&quot;/&gt;&lt;property id=&quot;20300&quot; value=&quot;Slide 19&quot;/&gt;&lt;property id=&quot;20307&quot; value=&quot;273&quot;/&gt;&lt;/object&gt;&lt;object type=&quot;3&quot; unique_id=&quot;16589&quot;&gt;&lt;property id=&quot;20148&quot; value=&quot;5&quot;/&gt;&lt;property id=&quot;20300&quot; value=&quot;Slide 8 - &amp;quot;In-Depth &amp;amp; Drill Down Analysis Tools&amp;quot;&quot;/&gt;&lt;property id=&quot;20307&quot; value=&quot;279&quot;/&gt;&lt;/object&gt;&lt;object type=&quot;3&quot; unique_id=&quot;16590&quot;&gt;&lt;property id=&quot;20148&quot; value=&quot;5&quot;/&gt;&lt;property id=&quot;20300&quot; value=&quot;Slide 13 - &amp;quot;Analyzing Child Outcomes Data &amp;#x0D;&amp;#x0A;for Program Improvement&amp;quot;&quot;/&gt;&lt;property id=&quot;20307&quot; value=&quot;280&quot;/&gt;&lt;/object&gt;&lt;object type=&quot;3&quot; unique_id=&quot;16657&quot;&gt;&lt;property id=&quot;20148&quot; value=&quot;5&quot;/&gt;&lt;property id=&quot;20300&quot; value=&quot;Slide 12 - &amp;quot;Family Subgroup Analysis Example&amp;quot;&quot;/&gt;&lt;property id=&quot;20307&quot; value=&quot;281&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12743</TotalTime>
  <Words>1272</Words>
  <Application>Microsoft Office PowerPoint</Application>
  <PresentationFormat>On-screen Show (4:3)</PresentationFormat>
  <Paragraphs>159</Paragraphs>
  <Slides>19</Slides>
  <Notes>13</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Using the Child and Family Outcomes Analysis Tools</vt:lpstr>
      <vt:lpstr>Purpose</vt:lpstr>
      <vt:lpstr>Broad Data Analysis Tools</vt:lpstr>
      <vt:lpstr>SSIP Child Outcomes  Broad Data Analysis Template</vt:lpstr>
      <vt:lpstr>SSIP Family Outcomes  Broad Data Analysis Template</vt:lpstr>
      <vt:lpstr>Graphing Templates &amp; Calculators</vt:lpstr>
      <vt:lpstr>In-Depth &amp; Drill Down Analysis Tools</vt:lpstr>
      <vt:lpstr>In-Depth &amp; Drill Down Analysis Tools</vt:lpstr>
      <vt:lpstr>SSIP Child Outcomes  Subgroup Analysis Template</vt:lpstr>
      <vt:lpstr>Child Subgroup Analysis Example</vt:lpstr>
      <vt:lpstr>SSIP Family Outcomes  Subgroup Analysis Template</vt:lpstr>
      <vt:lpstr>Family Subgroup Analysis Example</vt:lpstr>
      <vt:lpstr>Analyzing Child Outcomes Data  for Program Improvement</vt:lpstr>
      <vt:lpstr>Guidance Table</vt:lpstr>
      <vt:lpstr>Data Quality Tools</vt:lpstr>
      <vt:lpstr>Data Quality: Pattern Checking</vt:lpstr>
      <vt:lpstr>Discussion</vt:lpstr>
      <vt:lpstr>Where to Find These and Other Resources</vt:lpstr>
      <vt:lpstr>PowerPoint Presentation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Siobhan Colgan</cp:lastModifiedBy>
  <cp:revision>804</cp:revision>
  <cp:lastPrinted>2014-09-04T16:16:26Z</cp:lastPrinted>
  <dcterms:created xsi:type="dcterms:W3CDTF">2011-03-23T13:50:48Z</dcterms:created>
  <dcterms:modified xsi:type="dcterms:W3CDTF">2014-09-06T19:57:48Z</dcterms:modified>
</cp:coreProperties>
</file>