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5" r:id="rId1"/>
    <p:sldMasterId id="2147485002" r:id="rId2"/>
  </p:sldMasterIdLst>
  <p:notesMasterIdLst>
    <p:notesMasterId r:id="rId47"/>
  </p:notesMasterIdLst>
  <p:handoutMasterIdLst>
    <p:handoutMasterId r:id="rId48"/>
  </p:handoutMasterIdLst>
  <p:sldIdLst>
    <p:sldId id="257" r:id="rId3"/>
    <p:sldId id="258" r:id="rId4"/>
    <p:sldId id="260" r:id="rId5"/>
    <p:sldId id="304" r:id="rId6"/>
    <p:sldId id="303" r:id="rId7"/>
    <p:sldId id="261" r:id="rId8"/>
    <p:sldId id="299" r:id="rId9"/>
    <p:sldId id="301" r:id="rId10"/>
    <p:sldId id="300" r:id="rId11"/>
    <p:sldId id="302" r:id="rId12"/>
    <p:sldId id="284" r:id="rId13"/>
    <p:sldId id="285" r:id="rId14"/>
    <p:sldId id="286" r:id="rId15"/>
    <p:sldId id="287" r:id="rId16"/>
    <p:sldId id="288" r:id="rId17"/>
    <p:sldId id="263" r:id="rId18"/>
    <p:sldId id="289" r:id="rId19"/>
    <p:sldId id="291" r:id="rId20"/>
    <p:sldId id="264" r:id="rId21"/>
    <p:sldId id="290" r:id="rId22"/>
    <p:sldId id="265" r:id="rId23"/>
    <p:sldId id="296" r:id="rId24"/>
    <p:sldId id="269" r:id="rId25"/>
    <p:sldId id="305" r:id="rId26"/>
    <p:sldId id="306" r:id="rId27"/>
    <p:sldId id="295" r:id="rId28"/>
    <p:sldId id="278" r:id="rId29"/>
    <p:sldId id="279" r:id="rId30"/>
    <p:sldId id="280" r:id="rId31"/>
    <p:sldId id="281" r:id="rId32"/>
    <p:sldId id="282" r:id="rId33"/>
    <p:sldId id="283" r:id="rId34"/>
    <p:sldId id="271" r:id="rId35"/>
    <p:sldId id="267" r:id="rId36"/>
    <p:sldId id="297" r:id="rId37"/>
    <p:sldId id="276" r:id="rId38"/>
    <p:sldId id="273" r:id="rId39"/>
    <p:sldId id="274" r:id="rId40"/>
    <p:sldId id="292" r:id="rId41"/>
    <p:sldId id="294" r:id="rId42"/>
    <p:sldId id="268" r:id="rId43"/>
    <p:sldId id="298" r:id="rId44"/>
    <p:sldId id="275" r:id="rId45"/>
    <p:sldId id="259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6A2"/>
    <a:srgbClr val="865000"/>
    <a:srgbClr val="CC7900"/>
    <a:srgbClr val="FFCC00"/>
    <a:srgbClr val="FFFF99"/>
    <a:srgbClr val="B86E00"/>
    <a:srgbClr val="FFC000"/>
    <a:srgbClr val="FFEBAB"/>
    <a:srgbClr val="96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0773" autoAdjust="0"/>
  </p:normalViewPr>
  <p:slideViewPr>
    <p:cSldViewPr>
      <p:cViewPr>
        <p:scale>
          <a:sx n="70" d="100"/>
          <a:sy n="70" d="100"/>
        </p:scale>
        <p:origin x="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7212"/>
    </p:cViewPr>
  </p:sorterViewPr>
  <p:notesViewPr>
    <p:cSldViewPr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1B58C3-851F-5B45-8883-EA141B9BE990}" type="datetimeFigureOut">
              <a:rPr lang="en-US"/>
              <a:pPr>
                <a:defRPr/>
              </a:pPr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NECTAC/ECO/WRRC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C8AB40-CF82-EC44-8D16-67C18E22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55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87139F-DDB3-5943-B055-E279F8F9EF39}" type="datetimeFigureOut">
              <a:rPr lang="en-US"/>
              <a:pPr>
                <a:defRPr/>
              </a:pPr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NECTAC/ECO/WRRC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4D4A29D-0E5E-E34D-8579-0D1C1BBCA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3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BD9E6D-B17C-4DF3-B748-BAFCF2294E33}" type="slidenum">
              <a:rPr lang="en-US" altLang="en-US" sz="1200" smtClean="0">
                <a:latin typeface="Calibri" pitchFamily="34" charset="0"/>
              </a:rPr>
              <a:pPr eaLnBrk="1" hangingPunct="1"/>
              <a:t>10</a:t>
            </a:fld>
            <a:endParaRPr lang="en-US" altLang="en-US" sz="1200" smtClean="0">
              <a:latin typeface="Calibri" pitchFamily="34" charset="0"/>
            </a:endParaRP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8/13/2014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082FBE0-E056-4361-ABD9-EB09B3B0740A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945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465"/>
            <a:ext cx="5489575" cy="412073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86FBB3E-D0C6-44D4-B016-618FB3AF2211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945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465"/>
            <a:ext cx="5489575" cy="41207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6A6EC6C-94F9-47E2-97D7-A809B8EC8368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945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465"/>
            <a:ext cx="5489575" cy="41207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D1CF249-A7CD-45A3-AFCF-CE88AC866677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945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465"/>
            <a:ext cx="5489575" cy="41207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25CB5BE-FB3E-4AD3-88C3-100DEC0106F3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defRPr/>
              </a:pPr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945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2465"/>
            <a:ext cx="5489575" cy="41207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4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9081-F2E9-44C0-B8F8-960D21B774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3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7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8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9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5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0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5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7E40A-1AA0-4B20-89D7-FE0FE7E2521E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7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9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7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0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2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60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8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7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8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6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91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D95-4143-4C70-8719-9F9BAF75AD3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1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D95-4143-4C70-8719-9F9BAF75AD3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8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49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0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FCB2AA-EDE4-43B0-8DBE-4B7A86466633}" type="slidenum">
              <a:rPr lang="en-US" altLang="en-US" sz="1200" smtClean="0">
                <a:latin typeface="Calibri" pitchFamily="34" charset="0"/>
              </a:rPr>
              <a:pPr eaLnBrk="1" hangingPunct="1"/>
              <a:t>8</a:t>
            </a:fld>
            <a:endParaRPr lang="en-US" altLang="en-US" sz="1200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Calibri" pitchFamily="34" charset="0"/>
              </a:rPr>
              <a:t>8/13/2014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763000" cy="3886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F9B7-689C-EC44-85BB-781DEF006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8839200" cy="3733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953000"/>
            <a:ext cx="8839200" cy="17526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3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8D0E-8075-9746-99AF-58F28B560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763000" cy="533400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E309-CD4D-B546-858A-ADC96E5EE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7FBC-1EA9-1B4F-B2BD-AE682071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599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14600"/>
            <a:ext cx="4267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14598"/>
            <a:ext cx="4267200" cy="411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724400" y="1752600"/>
            <a:ext cx="4267200" cy="639762"/>
          </a:xfr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tx2"/>
              </a:gs>
            </a:gsLst>
            <a:lin ang="5400000" scaled="0"/>
            <a:tileRect/>
          </a:gradFill>
          <a:ln>
            <a:solidFill>
              <a:schemeClr val="tx2"/>
            </a:solidFill>
          </a:ln>
          <a:effectLst>
            <a:outerShdw dist="38100" dir="2700000" algn="tl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2000" b="1" i="1">
                <a:solidFill>
                  <a:schemeClr val="bg2"/>
                </a:solidFill>
                <a:effectLst>
                  <a:outerShdw dist="50800" dir="2700000" algn="tl" rotWithShape="0">
                    <a:schemeClr val="bg2">
                      <a:lumMod val="10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6677-785C-E044-BDDF-348B98926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787E-54BF-6C4D-9EA0-361C2B8D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37B6-674E-D547-83D9-265D1340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4165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950" y="1752600"/>
            <a:ext cx="3236913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C370-C74C-2843-AB53-107270737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76200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914400"/>
            <a:ext cx="8763000" cy="381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91200"/>
            <a:ext cx="8763000" cy="838200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A2D8-7D1A-A445-8A7F-465B8A706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30480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3F68DD1-A5D0-7B41-8331-CDD6C0C8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ectacenterlogo-2013-wordmark-notext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429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762000"/>
            <a:ext cx="8763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dist="25400" dir="2400000" algn="tl" rotWithShape="0">
              <a:schemeClr val="bg2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dist="25400" dir="2400000" algn="tl" rotWithShape="0">
              <a:schemeClr val="bg2"/>
            </a:outerShdw>
          </a:effectLst>
          <a:latin typeface="Helvetica"/>
          <a:ea typeface="ＭＳ Ｐゴシック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charset="0"/>
          <a:ea typeface="ＭＳ Ｐゴシック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i="1">
          <a:solidFill>
            <a:srgbClr val="EF601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tacenter.org/eco/pages/quality_assurance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6200"/>
            <a:ext cx="9144000" cy="914400"/>
          </a:xfrm>
          <a:prstGeom prst="rect">
            <a:avLst/>
          </a:prstGeom>
          <a:gradFill>
            <a:gsLst>
              <a:gs pos="75000">
                <a:schemeClr val="bg2">
                  <a:lumMod val="50000"/>
                </a:schemeClr>
              </a:gs>
              <a:gs pos="0">
                <a:schemeClr val="bg2">
                  <a:lumMod val="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0" name="Picture 4" descr="ectalogo-template-lar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88"/>
            <a:ext cx="464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ta-and-d-templa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87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16764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400" dirty="0" smtClean="0"/>
              <a:t>Child Outcomes Data Analysis Workshop</a:t>
            </a:r>
            <a:endParaRPr lang="en-US" sz="4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971800"/>
            <a:ext cx="8763000" cy="12192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Abby Winer, ECTA, </a:t>
            </a:r>
            <a:r>
              <a:rPr lang="en-US" sz="2400" b="1" dirty="0" err="1" smtClean="0">
                <a:solidFill>
                  <a:schemeClr val="accent3"/>
                </a:solidFill>
              </a:rPr>
              <a:t>DaSy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Kathy Hebbeler, ECTA, </a:t>
            </a:r>
            <a:r>
              <a:rPr lang="en-US" sz="2400" b="1" dirty="0" err="1" smtClean="0">
                <a:solidFill>
                  <a:schemeClr val="accent3"/>
                </a:solidFill>
              </a:rPr>
              <a:t>DaSy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>Kathi Gillaspy, ECTA, </a:t>
            </a:r>
            <a:r>
              <a:rPr lang="en-US" sz="2400" b="1" dirty="0" err="1" smtClean="0">
                <a:solidFill>
                  <a:schemeClr val="accent3"/>
                </a:solidFill>
              </a:rPr>
              <a:t>DaSy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4154170"/>
            <a:ext cx="8763000" cy="20574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effectLst>
                  <a:outerShdw dist="25400" dir="2400000" algn="tl" rotWithShape="0">
                    <a:schemeClr val="bg2"/>
                  </a:outerShdw>
                </a:effectLst>
                <a:latin typeface="Helvetica"/>
                <a:ea typeface="ＭＳ Ｐゴシック" charset="0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Helvetica" charset="0"/>
                <a:ea typeface="ＭＳ Ｐゴシック" charset="0"/>
                <a:cs typeface="Georgia" pitchFamily="18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EF6011"/>
                </a:solidFill>
                <a:latin typeface="Georgi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chemeClr val="accent3"/>
                </a:solidFill>
              </a:rPr>
              <a:t>September 8, 2014</a:t>
            </a:r>
          </a:p>
          <a:p>
            <a:pPr>
              <a:defRPr/>
            </a:pPr>
            <a:r>
              <a:rPr lang="en-US" sz="2400" i="1" dirty="0" smtClean="0">
                <a:solidFill>
                  <a:schemeClr val="accent3"/>
                </a:solidFill>
              </a:rPr>
              <a:t>Improving Data, Improving Outcomes Conference</a:t>
            </a:r>
          </a:p>
          <a:p>
            <a:pPr>
              <a:defRPr/>
            </a:pPr>
            <a:r>
              <a:rPr lang="en-US" sz="2400" i="1" dirty="0" smtClean="0">
                <a:solidFill>
                  <a:schemeClr val="accent3"/>
                </a:solidFill>
              </a:rPr>
              <a:t>New Orleans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pic>
        <p:nvPicPr>
          <p:cNvPr id="8" name="Picture 7" descr="P:\DaSy\National Conference\DaSy Images\DaSy-Logo-230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905000" cy="1143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Value of Child Outcomes Data</a:t>
            </a:r>
            <a:endParaRPr lang="en-US" sz="4000" b="1" dirty="0"/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9163"/>
          </a:xfrm>
        </p:spPr>
        <p:txBody>
          <a:bodyPr/>
          <a:lstStyle/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Federal government is driving force behind child outcomes data collection</a:t>
            </a:r>
          </a:p>
          <a:p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But there are many reasons to collect and use the child outcomes: </a:t>
            </a:r>
          </a:p>
          <a:p>
            <a:pPr lvl="1"/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Examine program effectiveness</a:t>
            </a:r>
          </a:p>
          <a:p>
            <a:pPr lvl="1"/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Use data for program improvement</a:t>
            </a:r>
          </a:p>
          <a:p>
            <a:pPr lvl="1"/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Ultimately, to better serve children and families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0" y="64008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087713-9240-4372-9C1D-2200F15C829D}" type="slidenum">
              <a:rPr lang="en-US" altLang="en-US" sz="1200" b="1"/>
              <a:pPr eaLnBrk="1" hangingPunct="1"/>
              <a:t>10</a:t>
            </a:fld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743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62000" y="1905000"/>
            <a:ext cx="35052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CA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vidence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CA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nference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0CA6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ction</a:t>
            </a:r>
          </a:p>
        </p:txBody>
      </p:sp>
      <p:sp>
        <p:nvSpPr>
          <p:cNvPr id="74757" name="Slide Number Placeholder 5"/>
          <p:cNvSpPr txBox="1">
            <a:spLocks noGrp="1"/>
          </p:cNvSpPr>
          <p:nvPr/>
        </p:nvSpPr>
        <p:spPr bwMode="auto">
          <a:xfrm>
            <a:off x="75438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2A30E9-6D5F-4B63-8569-004ED824398A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\\Policy4\org 653\Projects\StockPhotos\Categorized Library\All Photos\Toddlers\Fotosearch_KST0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12588"/>
          <a:stretch/>
        </p:blipFill>
        <p:spPr bwMode="auto">
          <a:xfrm>
            <a:off x="4698132" y="1219200"/>
            <a:ext cx="3912468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17102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Evidence</a:t>
            </a:r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799"/>
            <a:ext cx="5181600" cy="42973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refers to the numbers, such as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“45% of children in category b”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numbers are not debatable</a:t>
            </a:r>
          </a:p>
        </p:txBody>
      </p:sp>
      <p:sp>
        <p:nvSpPr>
          <p:cNvPr id="75780" name="Slide Number Placeholder 5"/>
          <p:cNvSpPr txBox="1">
            <a:spLocks noGrp="1"/>
          </p:cNvSpPr>
          <p:nvPr/>
        </p:nvSpPr>
        <p:spPr bwMode="auto">
          <a:xfrm>
            <a:off x="7620000" y="621655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06856E-76FC-4B82-A36A-041613E93C3A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667000" cy="40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224568"/>
            </a:outerShdw>
          </a:effectLst>
        </p:spPr>
      </p:pic>
    </p:spTree>
    <p:extLst>
      <p:ext uri="{BB962C8B-B14F-4D97-AF65-F5344CB8AC3E}">
        <p14:creationId xmlns:p14="http://schemas.microsoft.com/office/powerpoint/2010/main" val="35814760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Inference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How do you interpret the #s?</a:t>
            </a:r>
          </a:p>
          <a:p>
            <a:pPr eaLnBrk="1" hangingPunct="1"/>
            <a:r>
              <a:rPr lang="en-US" sz="2400" dirty="0" smtClean="0"/>
              <a:t>What can you conclude from the #s?</a:t>
            </a:r>
          </a:p>
          <a:p>
            <a:pPr eaLnBrk="1" hangingPunct="1"/>
            <a:r>
              <a:rPr lang="en-US" sz="2400" dirty="0" smtClean="0"/>
              <a:t>Does evidence mean good news?  Bad news?  News we can’t interpret?</a:t>
            </a:r>
          </a:p>
          <a:p>
            <a:pPr eaLnBrk="1" hangingPunct="1"/>
            <a:r>
              <a:rPr lang="en-US" sz="2400" dirty="0" smtClean="0"/>
              <a:t>To reach an inference, sometimes we analyze data in other ways (ask for more evidence)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76804" name="Slide Number Placeholder 5"/>
          <p:cNvSpPr txBox="1">
            <a:spLocks noGrp="1"/>
          </p:cNvSpPr>
          <p:nvPr/>
        </p:nvSpPr>
        <p:spPr bwMode="auto">
          <a:xfrm>
            <a:off x="7620000" y="6202907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575B0D-3D5C-4991-97AC-2BFA1BF12A33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225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/>
              <a:t>Inference</a:t>
            </a:r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Inference is debatable -- even reasonable people can reach different conclusions</a:t>
            </a:r>
          </a:p>
          <a:p>
            <a:pPr eaLnBrk="1" hangingPunct="1"/>
            <a:r>
              <a:rPr lang="en-US" sz="2400" dirty="0" smtClean="0"/>
              <a:t>Stakeholders can help with putting meaning on the numbers</a:t>
            </a:r>
          </a:p>
          <a:p>
            <a:pPr eaLnBrk="1" hangingPunct="1"/>
            <a:r>
              <a:rPr lang="en-US" sz="2400" dirty="0" smtClean="0"/>
              <a:t>Early on, the inference may be more a question of the quality of the data </a:t>
            </a:r>
          </a:p>
        </p:txBody>
      </p:sp>
      <p:sp>
        <p:nvSpPr>
          <p:cNvPr id="77828" name="Slide Number Placeholder 5"/>
          <p:cNvSpPr txBox="1">
            <a:spLocks noGrp="1"/>
          </p:cNvSpPr>
          <p:nvPr/>
        </p:nvSpPr>
        <p:spPr bwMode="auto">
          <a:xfrm>
            <a:off x="7653517" y="6324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32A4CF-4B1E-4D84-BB50-AC7136B4B95E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\\Policy4\org 653\Projects\StockPhotos\Categorized Library\All Photos\Toddlers\girl with block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1859"/>
            <a:ext cx="3127010" cy="2074863"/>
          </a:xfrm>
          <a:prstGeom prst="ellipse">
            <a:avLst/>
          </a:prstGeom>
          <a:ln w="9525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2783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b="1" dirty="0" smtClean="0"/>
              <a:t>Action</a:t>
            </a:r>
            <a:endParaRPr lang="en-US" sz="4000" b="1" dirty="0" smtClean="0">
              <a:latin typeface="Calisto MT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Given the inference from the numbers, what should be done?</a:t>
            </a:r>
          </a:p>
          <a:p>
            <a:pPr eaLnBrk="1" hangingPunct="1"/>
            <a:r>
              <a:rPr lang="en-US" sz="2400" dirty="0" smtClean="0"/>
              <a:t>Recommendations or action steps</a:t>
            </a:r>
          </a:p>
          <a:p>
            <a:pPr eaLnBrk="1" hangingPunct="1"/>
            <a:r>
              <a:rPr lang="en-US" sz="2400" dirty="0" smtClean="0"/>
              <a:t>Action can be debatable – and often is</a:t>
            </a:r>
          </a:p>
          <a:p>
            <a:pPr eaLnBrk="1" hangingPunct="1"/>
            <a:r>
              <a:rPr lang="en-US" sz="2400" dirty="0" smtClean="0"/>
              <a:t>Another role for stakeholders</a:t>
            </a:r>
          </a:p>
          <a:p>
            <a:pPr eaLnBrk="1" hangingPunct="1"/>
            <a:r>
              <a:rPr lang="en-US" sz="2400" dirty="0" smtClean="0"/>
              <a:t>Again, early on the action might have to do with improving the quality of the data</a:t>
            </a:r>
          </a:p>
        </p:txBody>
      </p:sp>
      <p:sp>
        <p:nvSpPr>
          <p:cNvPr id="78852" name="Slide Number Placeholder 5"/>
          <p:cNvSpPr txBox="1">
            <a:spLocks noGrp="1"/>
          </p:cNvSpPr>
          <p:nvPr/>
        </p:nvSpPr>
        <p:spPr bwMode="auto">
          <a:xfrm>
            <a:off x="7543800" y="617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79B4D0-7908-4280-B940-A23D56F7D745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447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Data Quality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Methods for identifying child outcomes data quality issues</a:t>
            </a:r>
          </a:p>
          <a:p>
            <a:pPr lvl="1"/>
            <a:r>
              <a:rPr lang="en-US" sz="2400" dirty="0"/>
              <a:t>Pattern checking analysis</a:t>
            </a:r>
          </a:p>
          <a:p>
            <a:pPr lvl="1"/>
            <a:r>
              <a:rPr lang="en-US" sz="2400" dirty="0"/>
              <a:t>Data system checks</a:t>
            </a:r>
          </a:p>
          <a:p>
            <a:pPr lvl="1"/>
            <a:r>
              <a:rPr lang="en-US" sz="2400" dirty="0"/>
              <a:t>Data quality reviews (e.g</a:t>
            </a:r>
            <a:r>
              <a:rPr lang="en-US" sz="2400" dirty="0" smtClean="0"/>
              <a:t>., </a:t>
            </a:r>
            <a:r>
              <a:rPr lang="en-US" sz="2400" dirty="0"/>
              <a:t>record reviews, COS reviews)</a:t>
            </a:r>
          </a:p>
          <a:p>
            <a:pPr lvl="1"/>
            <a:r>
              <a:rPr lang="en-US" sz="2400" dirty="0" smtClean="0"/>
              <a:t>Surveys </a:t>
            </a:r>
            <a:r>
              <a:rPr lang="en-US" sz="2400" dirty="0"/>
              <a:t>with local programs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Looking for Patterns in the Data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National Analysis – minimum quality criteria</a:t>
            </a:r>
          </a:p>
          <a:p>
            <a:pPr lvl="1"/>
            <a:r>
              <a:rPr lang="en-US" sz="2400" dirty="0" smtClean="0"/>
              <a:t>Estimate of completeness</a:t>
            </a:r>
          </a:p>
          <a:p>
            <a:pPr lvl="1"/>
            <a:r>
              <a:rPr lang="en-US" sz="2400" dirty="0" smtClean="0"/>
              <a:t>Odd patterns in progress categories</a:t>
            </a:r>
          </a:p>
          <a:p>
            <a:pPr lvl="2"/>
            <a:r>
              <a:rPr lang="en-US" sz="2400" dirty="0" smtClean="0"/>
              <a:t>State % in ‘a’ is not overly high (&gt;10%)</a:t>
            </a:r>
          </a:p>
          <a:p>
            <a:pPr lvl="2"/>
            <a:r>
              <a:rPr lang="en-US" sz="2400" dirty="0" smtClean="0"/>
              <a:t>State % in ‘e’ is not overly low </a:t>
            </a:r>
            <a:r>
              <a:rPr lang="en-US" sz="2400" dirty="0"/>
              <a:t>(&gt;5%)</a:t>
            </a:r>
            <a:r>
              <a:rPr lang="en-US" sz="2400" dirty="0" smtClean="0"/>
              <a:t> or high (&gt;65%)</a:t>
            </a:r>
          </a:p>
          <a:p>
            <a:r>
              <a:rPr lang="en-US" sz="2400" dirty="0"/>
              <a:t>What might be other ‘odd’ patterns in the a-e data?</a:t>
            </a:r>
          </a:p>
          <a:p>
            <a:pPr lvl="1"/>
            <a:r>
              <a:rPr lang="en-US" sz="2400" dirty="0"/>
              <a:t>State % in ‘b’ is not overly low (&lt; 5%) or high (&gt; 50%)</a:t>
            </a:r>
          </a:p>
          <a:p>
            <a:pPr lvl="1"/>
            <a:r>
              <a:rPr lang="en-US" sz="2400" dirty="0"/>
              <a:t>State % in ‘c’ is not overly low (&lt; 5%) or high (&gt; 50%)</a:t>
            </a:r>
          </a:p>
          <a:p>
            <a:pPr lvl="1"/>
            <a:r>
              <a:rPr lang="en-US" sz="2400" dirty="0"/>
              <a:t>State % in ‘d’ is not overly low (&lt; 5%) or high (&gt; 50%)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Checking Outcome Data for Quality: Looking for Patterns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981200"/>
            <a:ext cx="5486400" cy="426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Guidance tool for the different types of </a:t>
            </a:r>
            <a:r>
              <a:rPr lang="en-US" sz="2200" dirty="0"/>
              <a:t>analyses </a:t>
            </a:r>
            <a:r>
              <a:rPr lang="en-US" sz="2200" dirty="0" smtClean="0"/>
              <a:t>to look for predictable patterns in child outcomes data to establish quality.</a:t>
            </a:r>
          </a:p>
          <a:p>
            <a:r>
              <a:rPr lang="en-US" sz="2200" dirty="0" smtClean="0"/>
              <a:t>Children </a:t>
            </a:r>
            <a:r>
              <a:rPr lang="en-US" sz="2200" dirty="0"/>
              <a:t>will differ from one another in reasonable ways.</a:t>
            </a:r>
          </a:p>
          <a:p>
            <a:r>
              <a:rPr lang="en-US" sz="2200" dirty="0"/>
              <a:t>Functioning at entry in one outcome area will be related to functioning at exit in the same outcome area (e.g. comparing Outcome 1 entry and Outcome 1 exit).</a:t>
            </a:r>
          </a:p>
          <a:p>
            <a:r>
              <a:rPr lang="en-US" sz="2200" dirty="0"/>
              <a:t>Similar programs should have similar </a:t>
            </a:r>
            <a:r>
              <a:rPr lang="en-US" sz="2200" dirty="0" smtClean="0"/>
              <a:t>results</a:t>
            </a:r>
            <a:endParaRPr lang="en-US" sz="2200" dirty="0"/>
          </a:p>
        </p:txBody>
      </p:sp>
      <p:pic>
        <p:nvPicPr>
          <p:cNvPr id="4" name="Picture 3" descr="2014-02-13 08.37.27 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2343"/>
          <a:stretch/>
        </p:blipFill>
        <p:spPr>
          <a:xfrm rot="21189918">
            <a:off x="349968" y="2668153"/>
            <a:ext cx="3040145" cy="2221235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243935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4"/>
              </a:rPr>
              <a:t>http://ectacenter.org/eco/pages/</a:t>
            </a:r>
            <a:r>
              <a:rPr lang="en-US" sz="2200" dirty="0" smtClean="0">
                <a:hlinkClick r:id="rId4"/>
              </a:rPr>
              <a:t>quality_assurance.asp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12624" y="6428601"/>
            <a:ext cx="75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37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7500" r="28832" b="5023"/>
          <a:stretch/>
        </p:blipFill>
        <p:spPr bwMode="auto">
          <a:xfrm>
            <a:off x="6477000" y="1828800"/>
            <a:ext cx="2456181" cy="324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6686" r="28726" b="4997"/>
          <a:stretch/>
        </p:blipFill>
        <p:spPr bwMode="auto">
          <a:xfrm>
            <a:off x="6096000" y="2209800"/>
            <a:ext cx="2651115" cy="34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3" t="8381" r="28875" b="5540"/>
          <a:stretch/>
        </p:blipFill>
        <p:spPr bwMode="auto">
          <a:xfrm>
            <a:off x="5943600" y="2719904"/>
            <a:ext cx="2530547" cy="330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Data Quality Profiles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257800" cy="4876800"/>
          </a:xfrm>
        </p:spPr>
        <p:txBody>
          <a:bodyPr/>
          <a:lstStyle/>
          <a:p>
            <a:r>
              <a:rPr lang="en-US" sz="2400" dirty="0" smtClean="0"/>
              <a:t>Comparison to national</a:t>
            </a:r>
          </a:p>
          <a:p>
            <a:r>
              <a:rPr lang="en-US" sz="2400" dirty="0" smtClean="0"/>
              <a:t>Inclusion criteria in the national estimate</a:t>
            </a:r>
          </a:p>
          <a:p>
            <a:pPr lvl="1"/>
            <a:r>
              <a:rPr lang="en-US" sz="2400" dirty="0" smtClean="0"/>
              <a:t>Completeness</a:t>
            </a:r>
          </a:p>
          <a:p>
            <a:pPr lvl="1"/>
            <a:r>
              <a:rPr lang="en-US" sz="2400" dirty="0" smtClean="0"/>
              <a:t>Progress category patterns for ‘a’ and ‘e’</a:t>
            </a:r>
          </a:p>
          <a:p>
            <a:r>
              <a:rPr lang="en-US" sz="2400" dirty="0" smtClean="0"/>
              <a:t>Comparisons and trends over time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29500" y="6458125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7771" r="28510" b="4369"/>
          <a:stretch/>
        </p:blipFill>
        <p:spPr bwMode="auto">
          <a:xfrm>
            <a:off x="5549461" y="3169200"/>
            <a:ext cx="2680139" cy="3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Welcome and Introductions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152400" y="1828800"/>
            <a:ext cx="87630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0CA6A2"/>
                </a:solidFill>
              </a:rPr>
              <a:t>Who has joined us today?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517642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2</a:t>
            </a:fld>
            <a:endParaRPr lang="en-US" sz="1200" b="1" dirty="0"/>
          </a:p>
        </p:txBody>
      </p:sp>
      <p:pic>
        <p:nvPicPr>
          <p:cNvPr id="7173" name="Picture 5" descr="\\Policy4\org 653\Projects\StockPhotos\Categorized Library\All Photos\Preschool\picturequest_221492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17" y="3048000"/>
            <a:ext cx="4513983" cy="3021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accent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How Can You Improve Data Quality?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/>
          <a:lstStyle/>
          <a:p>
            <a:r>
              <a:rPr lang="en-US" sz="2400" dirty="0" smtClean="0"/>
              <a:t>Training </a:t>
            </a:r>
          </a:p>
          <a:p>
            <a:pPr lvl="1"/>
            <a:r>
              <a:rPr lang="en-US" sz="2400" dirty="0" smtClean="0"/>
              <a:t>Initial/orientation, refreshers, regular opportunities</a:t>
            </a:r>
          </a:p>
          <a:p>
            <a:r>
              <a:rPr lang="en-US" sz="2400" dirty="0" smtClean="0"/>
              <a:t>Technical assistance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ngoing support, mentoring, supervision with feedback</a:t>
            </a:r>
          </a:p>
          <a:p>
            <a:r>
              <a:rPr lang="en-US" sz="2400" dirty="0" smtClean="0"/>
              <a:t>Guidance </a:t>
            </a:r>
            <a:r>
              <a:rPr lang="en-US" sz="2400" dirty="0"/>
              <a:t>materials development and </a:t>
            </a:r>
            <a:r>
              <a:rPr lang="en-US" sz="2400" dirty="0" smtClean="0"/>
              <a:t>dissemination</a:t>
            </a:r>
          </a:p>
          <a:p>
            <a:pPr lvl="1"/>
            <a:r>
              <a:rPr lang="en-US" sz="2400" dirty="0" smtClean="0"/>
              <a:t>Manuals</a:t>
            </a:r>
          </a:p>
          <a:p>
            <a:r>
              <a:rPr lang="en-US" sz="2400" dirty="0" smtClean="0"/>
              <a:t>Data analysis and use at state and local levels</a:t>
            </a:r>
          </a:p>
          <a:p>
            <a:pPr lvl="1"/>
            <a:r>
              <a:rPr lang="en-US" sz="2400" dirty="0"/>
              <a:t>Data quality review process and follow up </a:t>
            </a:r>
          </a:p>
          <a:p>
            <a:pPr lvl="1"/>
            <a:r>
              <a:rPr lang="en-US" sz="2400" dirty="0"/>
              <a:t>Pattern checking analysis and follow </a:t>
            </a:r>
            <a:r>
              <a:rPr lang="en-US" sz="2400" dirty="0" smtClean="0"/>
              <a:t>up</a:t>
            </a:r>
          </a:p>
          <a:p>
            <a:pPr lvl="1"/>
            <a:r>
              <a:rPr lang="en-US" sz="2400" dirty="0"/>
              <a:t>Data review with local </a:t>
            </a:r>
            <a:r>
              <a:rPr lang="en-US" sz="2400" dirty="0" smtClean="0"/>
              <a:t>programs</a:t>
            </a:r>
            <a:endParaRPr lang="en-US" sz="2400" dirty="0"/>
          </a:p>
          <a:p>
            <a:pPr lvl="1"/>
            <a:r>
              <a:rPr lang="en-US" sz="2400" dirty="0" smtClean="0"/>
              <a:t>Data </a:t>
            </a:r>
            <a:r>
              <a:rPr lang="en-US" sz="2400" dirty="0"/>
              <a:t>system checks and follow up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Activity 1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190500" y="1981200"/>
            <a:ext cx="87630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0CA6A2"/>
                </a:solidFill>
              </a:rPr>
              <a:t>Data Quality &amp; Broad Data Analysis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467600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21</a:t>
            </a:fld>
            <a:endParaRPr lang="en-US" sz="1200" b="1" dirty="0"/>
          </a:p>
        </p:txBody>
      </p:sp>
      <p:pic>
        <p:nvPicPr>
          <p:cNvPr id="8" name="Picture 2" descr="\\Policy4\org 653\Projects\StockPhotos\Categorized Library\All Photos\Preschool\CBR001316-14780859_corb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657600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Activity 1 Debrief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patterns or trends did you notice in the state’s performance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What issues did you identify related to data quality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outcomes did you recommend for further analysis? </a:t>
            </a:r>
            <a:endParaRPr lang="en-US" sz="2400" dirty="0"/>
          </a:p>
          <a:p>
            <a:r>
              <a:rPr lang="en-US" sz="2400" dirty="0"/>
              <a:t>What other comparisons </a:t>
            </a:r>
            <a:r>
              <a:rPr lang="en-US" sz="2400" dirty="0" smtClean="0"/>
              <a:t>would </a:t>
            </a:r>
            <a:r>
              <a:rPr lang="en-US" sz="2400" dirty="0"/>
              <a:t>you like to make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additional data or information would you like to see?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400800"/>
            <a:ext cx="1600200" cy="365125"/>
          </a:xfrm>
        </p:spPr>
        <p:txBody>
          <a:bodyPr/>
          <a:lstStyle/>
          <a:p>
            <a:pPr>
              <a:defRPr/>
            </a:pPr>
            <a:fld id="{F442E309-CD4D-B546-858A-ADC96E5EE591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Identifying Analyses to Support Interpretation of the Data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31493"/>
            <a:ext cx="8763000" cy="4495800"/>
          </a:xfrm>
        </p:spPr>
        <p:txBody>
          <a:bodyPr/>
          <a:lstStyle/>
          <a:p>
            <a:r>
              <a:rPr lang="en-US" sz="2400" dirty="0" smtClean="0"/>
              <a:t>Distinguishing </a:t>
            </a:r>
            <a:r>
              <a:rPr lang="en-US" sz="2400" dirty="0"/>
              <a:t>programs with poor data quality and programs with poor child </a:t>
            </a:r>
            <a:r>
              <a:rPr lang="en-US" sz="2400" dirty="0" smtClean="0"/>
              <a:t>outcomes</a:t>
            </a:r>
          </a:p>
          <a:p>
            <a:r>
              <a:rPr lang="en-US" sz="2400" dirty="0" smtClean="0"/>
              <a:t>Utilize information about the programs who are struggling and those that are doing things well</a:t>
            </a:r>
          </a:p>
          <a:p>
            <a:pPr lvl="1"/>
            <a:r>
              <a:rPr lang="en-US" sz="2400" dirty="0" smtClean="0"/>
              <a:t>Procedural issues may be indicative of bigger issues around service delivery</a:t>
            </a:r>
          </a:p>
          <a:p>
            <a:pPr lvl="1"/>
            <a:r>
              <a:rPr lang="en-US" sz="2400" dirty="0" smtClean="0"/>
              <a:t>Child outcomes data can validate what you know qualitatively and anecdotally </a:t>
            </a:r>
          </a:p>
          <a:p>
            <a:r>
              <a:rPr lang="en-US" sz="2400" dirty="0" smtClean="0"/>
              <a:t>IF ... THEN…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Draw on What </a:t>
            </a:r>
            <a:r>
              <a:rPr lang="en-US" sz="4000" b="1" dirty="0"/>
              <a:t>Y</a:t>
            </a:r>
            <a:r>
              <a:rPr lang="en-US" sz="4000" b="1" dirty="0" smtClean="0"/>
              <a:t>ou Know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630"/>
            <a:ext cx="8763000" cy="4876800"/>
          </a:xfrm>
        </p:spPr>
        <p:txBody>
          <a:bodyPr/>
          <a:lstStyle/>
          <a:p>
            <a:r>
              <a:rPr lang="en-US" sz="2400" dirty="0"/>
              <a:t>Infuse evidence based practice in your </a:t>
            </a:r>
            <a:r>
              <a:rPr lang="en-US" sz="2400" dirty="0" smtClean="0"/>
              <a:t>work</a:t>
            </a:r>
          </a:p>
          <a:p>
            <a:r>
              <a:rPr lang="en-US" sz="2400" dirty="0" smtClean="0"/>
              <a:t>Look </a:t>
            </a:r>
            <a:r>
              <a:rPr lang="en-US" sz="2400" dirty="0"/>
              <a:t>at programs with enough data and look at whether the child outcomes substantiate what you know about the programs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/>
              <a:t>What </a:t>
            </a:r>
            <a:r>
              <a:rPr lang="en-US" sz="2400" dirty="0"/>
              <a:t>you know about the program’s service delivery, </a:t>
            </a:r>
            <a:r>
              <a:rPr lang="en-US" sz="2400" dirty="0" smtClean="0"/>
              <a:t>and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/>
              <a:t>How </a:t>
            </a:r>
            <a:r>
              <a:rPr lang="en-US" sz="2400" dirty="0"/>
              <a:t>seriously they are taking the child outcomes </a:t>
            </a:r>
            <a:r>
              <a:rPr lang="en-US" sz="2400" dirty="0" smtClean="0"/>
              <a:t>measurement?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Group Discussion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</a:t>
            </a:r>
            <a:r>
              <a:rPr lang="en-US" sz="2400" dirty="0"/>
              <a:t>are the sources of information that you have about how well a local service system is functioning?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Local Program Data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sz="2400" dirty="0" smtClean="0"/>
              <a:t>Review and </a:t>
            </a:r>
            <a:r>
              <a:rPr lang="en-US" sz="2400" dirty="0"/>
              <a:t>interpret local data patterns</a:t>
            </a:r>
          </a:p>
          <a:p>
            <a:pPr marL="857250" lvl="1" indent="-342900"/>
            <a:r>
              <a:rPr lang="en-US" sz="2400" dirty="0"/>
              <a:t>Compared to the state</a:t>
            </a:r>
          </a:p>
          <a:p>
            <a:pPr marL="857250" lvl="1" indent="-342900"/>
            <a:r>
              <a:rPr lang="en-US" sz="2400" dirty="0"/>
              <a:t>Compared to other local programs</a:t>
            </a:r>
          </a:p>
          <a:p>
            <a:pPr marL="857250" lvl="1" indent="-342900"/>
            <a:r>
              <a:rPr lang="en-US" sz="2400" dirty="0"/>
              <a:t>Compared to </a:t>
            </a:r>
            <a:r>
              <a:rPr lang="en-US" sz="2400" dirty="0" smtClean="0"/>
              <a:t>expectations (what you know)</a:t>
            </a:r>
            <a:endParaRPr lang="en-US" sz="2400" dirty="0"/>
          </a:p>
          <a:p>
            <a:pPr marL="857250" lvl="1" indent="-342900"/>
            <a:r>
              <a:rPr lang="en-US" sz="2400" dirty="0"/>
              <a:t>Compare year to year </a:t>
            </a:r>
            <a:r>
              <a:rPr lang="en-US" sz="2400" dirty="0" smtClean="0"/>
              <a:t>trends</a:t>
            </a:r>
          </a:p>
          <a:p>
            <a:pPr marL="857250" lvl="1" indent="-342900"/>
            <a:r>
              <a:rPr lang="en-US" sz="2400" dirty="0" smtClean="0"/>
              <a:t>Progress category patterns</a:t>
            </a:r>
          </a:p>
          <a:p>
            <a:pPr marL="857250" lvl="1" indent="-342900"/>
            <a:r>
              <a:rPr lang="en-US" sz="2400" dirty="0" smtClean="0"/>
              <a:t>Type of assessment(s) used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Challenges with Numbers </a:t>
            </a:r>
            <a:r>
              <a:rPr lang="en-US" sz="3600" b="1" dirty="0"/>
              <a:t>B</a:t>
            </a:r>
            <a:r>
              <a:rPr lang="en-US" sz="3600" b="1" dirty="0" smtClean="0"/>
              <a:t>ased on </a:t>
            </a:r>
            <a:r>
              <a:rPr lang="en-US" sz="3600" b="1" dirty="0"/>
              <a:t>S</a:t>
            </a:r>
            <a:r>
              <a:rPr lang="en-US" sz="3600" b="1" dirty="0" smtClean="0"/>
              <a:t>mall Ns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/>
              <a:t>A</a:t>
            </a:r>
            <a:r>
              <a:rPr lang="en-US" sz="2400" dirty="0" smtClean="0"/>
              <a:t> program with 5 exiting children:</a:t>
            </a:r>
          </a:p>
          <a:p>
            <a:pPr>
              <a:defRPr/>
            </a:pPr>
            <a:r>
              <a:rPr lang="en-US" sz="2400" u="sng" dirty="0" smtClean="0"/>
              <a:t>2009-10</a:t>
            </a:r>
            <a:r>
              <a:rPr lang="en-US" sz="2400" dirty="0" smtClean="0"/>
              <a:t> 4 </a:t>
            </a:r>
            <a:r>
              <a:rPr lang="en-US" sz="2400" dirty="0"/>
              <a:t>of 5 exit at age expectations SS2 = </a:t>
            </a:r>
            <a:r>
              <a:rPr lang="en-US" sz="2400" dirty="0" smtClean="0">
                <a:solidFill>
                  <a:srgbClr val="0070C0"/>
                </a:solidFill>
              </a:rPr>
              <a:t>80%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n-US" sz="2400" u="sng" dirty="0" smtClean="0"/>
              <a:t>2010-11</a:t>
            </a:r>
            <a:r>
              <a:rPr lang="en-US" sz="2400" dirty="0" smtClean="0"/>
              <a:t> 2 of 5 exit at age expectations SS2 = </a:t>
            </a:r>
            <a:r>
              <a:rPr lang="en-US" sz="2400" dirty="0" smtClean="0">
                <a:solidFill>
                  <a:srgbClr val="0070C0"/>
                </a:solidFill>
              </a:rPr>
              <a:t>40%</a:t>
            </a:r>
          </a:p>
          <a:p>
            <a:pPr>
              <a:defRPr/>
            </a:pPr>
            <a:r>
              <a:rPr lang="en-US" sz="2400" u="sng" dirty="0" smtClean="0"/>
              <a:t>2011-12</a:t>
            </a:r>
            <a:r>
              <a:rPr lang="en-US" sz="2400" dirty="0" smtClean="0"/>
              <a:t> 3 </a:t>
            </a:r>
            <a:r>
              <a:rPr lang="en-US" sz="2400" dirty="0"/>
              <a:t>of 5 exit at age expectations SS2 = </a:t>
            </a:r>
            <a:r>
              <a:rPr lang="en-US" sz="2400" dirty="0" smtClean="0">
                <a:solidFill>
                  <a:srgbClr val="0070C0"/>
                </a:solidFill>
              </a:rPr>
              <a:t>60%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In this example a difference of 1 child changes the summary statement by 20 percentage points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7467600" y="6324600"/>
            <a:ext cx="1600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19E7E-547C-428A-83C6-C512ECBDEEE9}" type="slidenum">
              <a:rPr lang="en-US" alt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70268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15400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Range </a:t>
            </a:r>
            <a:r>
              <a:rPr lang="en-US" sz="4000" b="1" dirty="0"/>
              <a:t>M</a:t>
            </a:r>
            <a:r>
              <a:rPr lang="en-US" sz="4000" b="1" dirty="0" smtClean="0"/>
              <a:t>asquerading as a Number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763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you compute a percentage or an average, there is a range of likely values around the percent or average. </a:t>
            </a:r>
          </a:p>
          <a:p>
            <a:r>
              <a:rPr lang="en-US" sz="2400" dirty="0" smtClean="0"/>
              <a:t>The more children used to compute the percent of average, the more narrow this range of likely values is.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9397" y="5168883"/>
            <a:ext cx="316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(27 – 67%)</a:t>
            </a:r>
            <a:endParaRPr lang="en-US" sz="5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73412" y="4495799"/>
            <a:ext cx="3989359" cy="1981200"/>
            <a:chOff x="4562427" y="5000304"/>
            <a:chExt cx="2600373" cy="2097635"/>
          </a:xfrm>
        </p:grpSpPr>
        <p:pic>
          <p:nvPicPr>
            <p:cNvPr id="1026" name="Picture 2" descr="C:\Documents and Settings\ctaylor\Local Settings\Temporary Internet Files\Content.IE5\YW1IDPCB\MP900314229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27" y="5000304"/>
              <a:ext cx="2600373" cy="2097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460474" y="5370787"/>
              <a:ext cx="804277" cy="68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47%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58200" y="64769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28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534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Why Do </a:t>
            </a:r>
            <a:r>
              <a:rPr lang="en-US" sz="4000" b="1" dirty="0"/>
              <a:t>Y</a:t>
            </a:r>
            <a:r>
              <a:rPr lang="en-US" sz="4000" b="1" dirty="0" smtClean="0"/>
              <a:t>ou </a:t>
            </a:r>
            <a:r>
              <a:rPr lang="en-US" sz="4000" b="1" dirty="0"/>
              <a:t>C</a:t>
            </a:r>
            <a:r>
              <a:rPr lang="en-US" sz="4000" b="1" dirty="0" smtClean="0"/>
              <a:t>are?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Issues with ... </a:t>
            </a:r>
          </a:p>
          <a:p>
            <a:r>
              <a:rPr lang="en-US" sz="2400" dirty="0" smtClean="0"/>
              <a:t>Comparison of actual to target</a:t>
            </a:r>
          </a:p>
          <a:p>
            <a:r>
              <a:rPr lang="en-US" sz="2400" dirty="0" smtClean="0"/>
              <a:t>Comparisons across local programs</a:t>
            </a:r>
          </a:p>
          <a:p>
            <a:r>
              <a:rPr lang="en-US" sz="2400" dirty="0" smtClean="0"/>
              <a:t>Comparisons over time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34400" y="6539299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29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030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Today’s Workshop</a:t>
            </a:r>
            <a:endParaRPr lang="en-US" sz="4000" b="1" dirty="0"/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Overview of child outcomes and framework for analyzing data</a:t>
            </a:r>
          </a:p>
          <a:p>
            <a:pPr lvl="1"/>
            <a:r>
              <a:rPr lang="en-US" sz="2400" dirty="0" smtClean="0">
                <a:latin typeface="Arial" charset="0"/>
              </a:rPr>
              <a:t>Activity 1: Assessing data quality and state performance</a:t>
            </a:r>
          </a:p>
          <a:p>
            <a:r>
              <a:rPr lang="en-US" sz="2400" dirty="0" smtClean="0">
                <a:latin typeface="Arial" charset="0"/>
              </a:rPr>
              <a:t>Identifying analyses to support interpretation of the data</a:t>
            </a:r>
          </a:p>
          <a:p>
            <a:pPr lvl="1"/>
            <a:r>
              <a:rPr lang="en-US" sz="2400" dirty="0" smtClean="0">
                <a:latin typeface="Arial" charset="0"/>
              </a:rPr>
              <a:t>Activity 2: Reviewing local program data</a:t>
            </a:r>
          </a:p>
          <a:p>
            <a:r>
              <a:rPr lang="en-US" sz="2400" dirty="0" smtClean="0">
                <a:latin typeface="Arial" charset="0"/>
              </a:rPr>
              <a:t>*Break*</a:t>
            </a:r>
          </a:p>
          <a:p>
            <a:r>
              <a:rPr lang="en-US" sz="2400" dirty="0" smtClean="0">
                <a:latin typeface="Arial" charset="0"/>
              </a:rPr>
              <a:t>Measuring practices</a:t>
            </a:r>
          </a:p>
          <a:p>
            <a:pPr lvl="1"/>
            <a:r>
              <a:rPr lang="en-US" sz="2400" dirty="0" smtClean="0">
                <a:latin typeface="Arial" charset="0"/>
              </a:rPr>
              <a:t>Activity 3: Linking practices to child outcomes</a:t>
            </a: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534701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3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317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763000" cy="1066800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Amount of Error by N Size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(2 – 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53300" y="6400800"/>
            <a:ext cx="1600200" cy="365125"/>
          </a:xfrm>
        </p:spPr>
        <p:txBody>
          <a:bodyPr/>
          <a:lstStyle/>
          <a:p>
            <a:pPr>
              <a:defRPr/>
            </a:pPr>
            <a:fld id="{1AF2C08F-A2D4-4E53-AEA3-BDACF5CE4815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03" y="2209800"/>
            <a:ext cx="718769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00660" y="762000"/>
            <a:ext cx="8763000" cy="990600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Amount of Error by N Size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(100 – 600)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364287"/>
            <a:ext cx="1600200" cy="365125"/>
          </a:xfrm>
        </p:spPr>
        <p:txBody>
          <a:bodyPr/>
          <a:lstStyle/>
          <a:p>
            <a:pPr>
              <a:defRPr/>
            </a:pPr>
            <a:fld id="{41E7C874-B846-48C8-B1A3-C0E03D97C153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2912"/>
            <a:ext cx="7325360" cy="44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What to </a:t>
            </a:r>
            <a:r>
              <a:rPr lang="en-US" sz="4000" b="1" dirty="0"/>
              <a:t>D</a:t>
            </a:r>
            <a:r>
              <a:rPr lang="en-US" sz="4000" b="1" dirty="0" smtClean="0"/>
              <a:t>o about It?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Determine other ways to measure the effectiveness of the programs</a:t>
            </a:r>
          </a:p>
          <a:p>
            <a:pPr lvl="1"/>
            <a:r>
              <a:rPr lang="en-US" sz="2400" dirty="0" smtClean="0"/>
              <a:t>Qualitative summary of the progress made by children including detail about child and family characteristics</a:t>
            </a:r>
          </a:p>
          <a:p>
            <a:pPr lvl="1"/>
            <a:r>
              <a:rPr lang="en-US" sz="2400" dirty="0" smtClean="0"/>
              <a:t>Use a different subset</a:t>
            </a:r>
          </a:p>
          <a:p>
            <a:pPr lvl="2"/>
            <a:r>
              <a:rPr lang="en-US" sz="2400" dirty="0" smtClean="0"/>
              <a:t>Sum across multiple years</a:t>
            </a:r>
          </a:p>
          <a:p>
            <a:pPr lvl="2"/>
            <a:r>
              <a:rPr lang="en-US" sz="2400" dirty="0" smtClean="0"/>
              <a:t>Look at all children receiving services not just those exiting</a:t>
            </a:r>
          </a:p>
          <a:p>
            <a:r>
              <a:rPr lang="en-US" sz="2400" dirty="0" smtClean="0"/>
              <a:t>If possible, limit across program comparison to programs with at least 30 children.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6400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32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8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685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Planning for Follow-up Analyses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r>
              <a:rPr lang="en-US" sz="2400" dirty="0" smtClean="0"/>
              <a:t>Analysis </a:t>
            </a:r>
            <a:r>
              <a:rPr lang="en-US" sz="2400" dirty="0"/>
              <a:t>planning </a:t>
            </a:r>
            <a:endParaRPr lang="en-US" sz="2400" dirty="0" smtClean="0"/>
          </a:p>
          <a:p>
            <a:pPr lvl="1"/>
            <a:r>
              <a:rPr lang="en-US" sz="2400" dirty="0" smtClean="0"/>
              <a:t>Asking </a:t>
            </a:r>
            <a:r>
              <a:rPr lang="en-US" sz="2400" dirty="0"/>
              <a:t>a </a:t>
            </a:r>
            <a:r>
              <a:rPr lang="en-US" sz="2400" dirty="0" smtClean="0"/>
              <a:t>question – what else do you want to know</a:t>
            </a:r>
            <a:endParaRPr lang="en-US" sz="2400" dirty="0"/>
          </a:p>
          <a:p>
            <a:pPr lvl="1"/>
            <a:r>
              <a:rPr lang="en-US" sz="2400" dirty="0"/>
              <a:t>Generating hypotheses</a:t>
            </a:r>
          </a:p>
          <a:p>
            <a:pPr lvl="1"/>
            <a:r>
              <a:rPr lang="en-US" sz="2400" dirty="0"/>
              <a:t>Identifying data sources, including comparisons (what groups to compare, how to put together groups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For more examples from other states, attend the </a:t>
            </a:r>
            <a:r>
              <a:rPr lang="en-US" sz="2400" dirty="0" smtClean="0">
                <a:solidFill>
                  <a:srgbClr val="0CA6A2"/>
                </a:solidFill>
              </a:rPr>
              <a:t>Preventing Data Analysis Paralysis session (S86)</a:t>
            </a:r>
          </a:p>
          <a:p>
            <a:r>
              <a:rPr lang="en-US" sz="2400" dirty="0" smtClean="0"/>
              <a:t>For hands-on guidance on identifying hypotheses and data elements to answer your questions, attend the </a:t>
            </a:r>
            <a:r>
              <a:rPr lang="en-US" sz="2400" dirty="0">
                <a:solidFill>
                  <a:srgbClr val="0CA6A2"/>
                </a:solidFill>
              </a:rPr>
              <a:t>post-conference </a:t>
            </a:r>
            <a:r>
              <a:rPr lang="en-US" sz="2400" dirty="0" smtClean="0">
                <a:solidFill>
                  <a:srgbClr val="0CA6A2"/>
                </a:solidFill>
              </a:rPr>
              <a:t>workshop, </a:t>
            </a:r>
            <a:r>
              <a:rPr lang="en-US" sz="2400" dirty="0">
                <a:solidFill>
                  <a:srgbClr val="0CA6A2"/>
                </a:solidFill>
              </a:rPr>
              <a:t>Questions, Data, and Reports: Connecting the Data Dots Using the </a:t>
            </a:r>
            <a:r>
              <a:rPr lang="en-US" sz="2400" dirty="0" err="1">
                <a:solidFill>
                  <a:srgbClr val="0CA6A2"/>
                </a:solidFill>
              </a:rPr>
              <a:t>DaSy</a:t>
            </a:r>
            <a:r>
              <a:rPr lang="en-US" sz="2400" dirty="0">
                <a:solidFill>
                  <a:srgbClr val="0CA6A2"/>
                </a:solidFill>
              </a:rPr>
              <a:t> Framework System Design and Development </a:t>
            </a:r>
            <a:r>
              <a:rPr lang="en-US" sz="2400" dirty="0" smtClean="0">
                <a:solidFill>
                  <a:srgbClr val="0CA6A2"/>
                </a:solidFill>
              </a:rPr>
              <a:t>Component (W04)</a:t>
            </a:r>
            <a:endParaRPr lang="en-US" sz="2400" dirty="0">
              <a:solidFill>
                <a:srgbClr val="0CA6A2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Activity 2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152400" y="1905000"/>
            <a:ext cx="8763000" cy="838200"/>
          </a:xfrm>
        </p:spPr>
        <p:txBody>
          <a:bodyPr/>
          <a:lstStyle/>
          <a:p>
            <a:r>
              <a:rPr lang="en-US" sz="3200" dirty="0">
                <a:solidFill>
                  <a:srgbClr val="0CA6A2"/>
                </a:solidFill>
              </a:rPr>
              <a:t>Reviewing Local Program Data </a:t>
            </a:r>
            <a:endParaRPr lang="en-US" sz="3200" dirty="0" smtClean="0">
              <a:solidFill>
                <a:srgbClr val="0CA6A2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467600" y="6343836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34</a:t>
            </a:fld>
            <a:endParaRPr lang="en-US" sz="1200" b="1" dirty="0"/>
          </a:p>
        </p:txBody>
      </p:sp>
      <p:pic>
        <p:nvPicPr>
          <p:cNvPr id="2052" name="Picture 4" descr="\\Policy4\org 653\Projects\StockPhotos\Categorized Library\All Photos\Toddlers\crop to just girl in pin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r="19616"/>
          <a:stretch/>
        </p:blipFill>
        <p:spPr bwMode="auto">
          <a:xfrm>
            <a:off x="2438400" y="3200400"/>
            <a:ext cx="4343400" cy="313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01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Activity 2 Debrief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patterns or trends did you notice in the local program data?</a:t>
            </a:r>
          </a:p>
          <a:p>
            <a:r>
              <a:rPr lang="en-US" sz="2400" dirty="0" smtClean="0"/>
              <a:t>What concerns did you have about data quality for local programs?</a:t>
            </a:r>
          </a:p>
          <a:p>
            <a:r>
              <a:rPr lang="en-US" sz="2400" dirty="0" smtClean="0"/>
              <a:t>What programs would you target for more in-depth analysis?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else would you want to know about those programs? </a:t>
            </a:r>
          </a:p>
          <a:p>
            <a:pPr lvl="1"/>
            <a:r>
              <a:rPr lang="en-US" sz="2400" dirty="0" smtClean="0"/>
              <a:t>What would your hypotheses be?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F442E309-CD4D-B546-858A-ADC96E5EE591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63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BREAK!</a:t>
            </a:r>
            <a:endParaRPr lang="en-US" sz="4000" b="1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391400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36</a:t>
            </a:fld>
            <a:endParaRPr lang="en-US" sz="1200" b="1" dirty="0"/>
          </a:p>
        </p:txBody>
      </p:sp>
      <p:pic>
        <p:nvPicPr>
          <p:cNvPr id="8194" name="Picture 2" descr="\\Policy4\org 653\Projects\StockPhotos\Categorized Library\All Photos\Preschool\CB102891_corb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90788"/>
            <a:ext cx="5181243" cy="345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27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Examining Practices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Different methods/approaches </a:t>
            </a:r>
            <a:r>
              <a:rPr lang="en-US" sz="2400" dirty="0"/>
              <a:t>for </a:t>
            </a:r>
            <a:r>
              <a:rPr lang="en-US" sz="2400" dirty="0" smtClean="0"/>
              <a:t>examining and measuring practices:</a:t>
            </a:r>
            <a:endParaRPr lang="en-US" sz="2400" dirty="0"/>
          </a:p>
          <a:p>
            <a:pPr lvl="1"/>
            <a:r>
              <a:rPr lang="en-US" sz="2400" dirty="0" smtClean="0"/>
              <a:t>Sampling IFSP outcomes/IEP </a:t>
            </a:r>
            <a:r>
              <a:rPr lang="en-US" sz="2400" dirty="0"/>
              <a:t>goals </a:t>
            </a:r>
            <a:endParaRPr lang="en-US" sz="2400" dirty="0" smtClean="0"/>
          </a:p>
          <a:p>
            <a:pPr lvl="1"/>
            <a:r>
              <a:rPr lang="en-US" sz="2400" dirty="0" smtClean="0"/>
              <a:t>Surveys </a:t>
            </a:r>
            <a:r>
              <a:rPr lang="en-US" sz="2400" dirty="0"/>
              <a:t>to </a:t>
            </a:r>
            <a:r>
              <a:rPr lang="en-US" sz="2400" dirty="0" smtClean="0"/>
              <a:t>programs – implementation survey</a:t>
            </a:r>
          </a:p>
          <a:p>
            <a:pPr lvl="1"/>
            <a:r>
              <a:rPr lang="en-US" sz="2400" dirty="0" smtClean="0"/>
              <a:t>Interviewing programs – Local Contributing Factors Tool</a:t>
            </a:r>
          </a:p>
          <a:p>
            <a:pPr lvl="1"/>
            <a:r>
              <a:rPr lang="en-US" sz="2400" dirty="0" smtClean="0"/>
              <a:t>Supervisor observation</a:t>
            </a:r>
          </a:p>
          <a:p>
            <a:pPr lvl="1"/>
            <a:r>
              <a:rPr lang="en-US" sz="2400" dirty="0" smtClean="0"/>
              <a:t>Monitoring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Linking Practices to Outcomes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can you take qualitative information about practices and link it to quantitative child outcomes data?</a:t>
            </a:r>
          </a:p>
          <a:p>
            <a:pPr lvl="1"/>
            <a:r>
              <a:rPr lang="en-US" sz="2400" dirty="0" smtClean="0"/>
              <a:t>Take qualitative information and divide into categories</a:t>
            </a:r>
          </a:p>
          <a:p>
            <a:pPr lvl="1"/>
            <a:r>
              <a:rPr lang="en-US" sz="2400" dirty="0" smtClean="0"/>
              <a:t>Group programs on similar qualities</a:t>
            </a:r>
          </a:p>
          <a:p>
            <a:r>
              <a:rPr lang="en-US" sz="2400" dirty="0" smtClean="0"/>
              <a:t>Some ways to categorize programs</a:t>
            </a:r>
            <a:endParaRPr lang="en-US" sz="2400" dirty="0"/>
          </a:p>
          <a:p>
            <a:pPr lvl="1"/>
            <a:r>
              <a:rPr lang="en-US" sz="2400" dirty="0"/>
              <a:t>Implementing or not </a:t>
            </a:r>
          </a:p>
          <a:p>
            <a:pPr lvl="1"/>
            <a:r>
              <a:rPr lang="en-US" sz="2400" dirty="0"/>
              <a:t>Implementing full, partial, planning, not planning</a:t>
            </a:r>
          </a:p>
          <a:p>
            <a:pPr lvl="1"/>
            <a:r>
              <a:rPr lang="en-US" sz="2400" dirty="0"/>
              <a:t>Quality practices: high, medium, </a:t>
            </a:r>
            <a:r>
              <a:rPr lang="en-US" sz="2400" dirty="0" smtClean="0"/>
              <a:t>low</a:t>
            </a:r>
          </a:p>
          <a:p>
            <a:pPr lvl="1"/>
            <a:r>
              <a:rPr lang="en-US" sz="2400" dirty="0" smtClean="0"/>
              <a:t>Type of assessment being used</a:t>
            </a:r>
            <a:endParaRPr lang="en-US" sz="2400" dirty="0"/>
          </a:p>
          <a:p>
            <a:pPr lvl="1"/>
            <a:r>
              <a:rPr lang="en-US" sz="2400" dirty="0" smtClean="0"/>
              <a:t>Other </a:t>
            </a:r>
            <a:r>
              <a:rPr lang="en-US" sz="2400" dirty="0"/>
              <a:t>examples for categorizing/assessing practices?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39200" cy="1295400"/>
          </a:xfrm>
        </p:spPr>
        <p:txBody>
          <a:bodyPr>
            <a:noAutofit/>
          </a:bodyPr>
          <a:lstStyle/>
          <a:p>
            <a:r>
              <a:rPr lang="en-US" sz="3600" b="1" dirty="0"/>
              <a:t>Relationship b</a:t>
            </a:r>
            <a:r>
              <a:rPr lang="en-US" sz="3600" b="1" dirty="0" smtClean="0"/>
              <a:t>etween </a:t>
            </a:r>
            <a:r>
              <a:rPr lang="en-US" sz="3600" b="1" dirty="0"/>
              <a:t>Quality Practices and Child and Family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763000" cy="4495800"/>
          </a:xfrm>
        </p:spPr>
        <p:txBody>
          <a:bodyPr/>
          <a:lstStyle/>
          <a:p>
            <a:r>
              <a:rPr lang="en-US" sz="2400" dirty="0" smtClean="0"/>
              <a:t>Includes key quality practices that have direct impact on child and/or family outcomes</a:t>
            </a:r>
          </a:p>
          <a:p>
            <a:r>
              <a:rPr lang="en-US" sz="2400" dirty="0" smtClean="0"/>
              <a:t>All practices impact all child and family outcomes but: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		 - most direct impact </a:t>
            </a:r>
          </a:p>
          <a:p>
            <a:pPr>
              <a:buNone/>
            </a:pP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	 - lesser, yet still direct, impact  </a:t>
            </a: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477000"/>
            <a:ext cx="1066800" cy="228600"/>
          </a:xfrm>
          <a:prstGeom prst="rect">
            <a:avLst/>
          </a:prstGeom>
        </p:spPr>
        <p:txBody>
          <a:bodyPr/>
          <a:lstStyle/>
          <a:p>
            <a:fld id="{DC99BA7A-FFE7-4719-975F-C43E5711C42B}" type="slidenum">
              <a:rPr lang="en-US" b="1" smtClean="0">
                <a:solidFill>
                  <a:schemeClr val="tx1"/>
                </a:solidFill>
              </a:rPr>
              <a:pPr/>
              <a:t>39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 of Today’s Workshop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examples and help stimulate your thinking about ways to analyze child outcomes data related to: </a:t>
            </a:r>
          </a:p>
          <a:p>
            <a:pPr lvl="1"/>
            <a:r>
              <a:rPr lang="en-US" sz="2400" dirty="0" smtClean="0"/>
              <a:t>Data quality</a:t>
            </a:r>
          </a:p>
          <a:p>
            <a:pPr lvl="1"/>
            <a:r>
              <a:rPr lang="en-US" sz="2400" dirty="0" smtClean="0"/>
              <a:t>Assessing state performance</a:t>
            </a:r>
          </a:p>
          <a:p>
            <a:pPr lvl="1"/>
            <a:r>
              <a:rPr lang="en-US" sz="2400" dirty="0" smtClean="0"/>
              <a:t>Examining local programs</a:t>
            </a:r>
          </a:p>
          <a:p>
            <a:pPr lvl="1"/>
            <a:r>
              <a:rPr lang="en-US" sz="2400" dirty="0" smtClean="0"/>
              <a:t>Gathering information about practices</a:t>
            </a:r>
          </a:p>
          <a:p>
            <a:pPr lvl="1"/>
            <a:r>
              <a:rPr lang="en-US" sz="2400" dirty="0" smtClean="0"/>
              <a:t>Linking practices to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F442E309-CD4D-B546-858A-ADC96E5EE591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48810"/>
              </p:ext>
            </p:extLst>
          </p:nvPr>
        </p:nvGraphicFramePr>
        <p:xfrm>
          <a:off x="2057400" y="836205"/>
          <a:ext cx="5029200" cy="6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5" imgW="6879249" imgH="8448197" progId="Word.Document.12">
                  <p:embed/>
                </p:oleObj>
              </mc:Choice>
              <mc:Fallback>
                <p:oleObj name="Document" r:id="rId5" imgW="6879249" imgH="84481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836205"/>
                        <a:ext cx="5029200" cy="6040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48600" y="6477000"/>
            <a:ext cx="1066800" cy="228600"/>
          </a:xfrm>
          <a:prstGeom prst="rect">
            <a:avLst/>
          </a:prstGeom>
        </p:spPr>
        <p:txBody>
          <a:bodyPr/>
          <a:lstStyle/>
          <a:p>
            <a:fld id="{DC99BA7A-FFE7-4719-975F-C43E5711C42B}" type="slidenum">
              <a:rPr lang="en-US" b="1" smtClean="0">
                <a:solidFill>
                  <a:schemeClr val="tx1"/>
                </a:solidFill>
              </a:rPr>
              <a:pPr/>
              <a:t>40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Activity 3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266195" y="1905000"/>
            <a:ext cx="8763000" cy="914400"/>
          </a:xfrm>
        </p:spPr>
        <p:txBody>
          <a:bodyPr/>
          <a:lstStyle/>
          <a:p>
            <a:r>
              <a:rPr lang="en-US" sz="3200" dirty="0">
                <a:solidFill>
                  <a:srgbClr val="0CA6A2"/>
                </a:solidFill>
              </a:rPr>
              <a:t>Linking Practices to Child O</a:t>
            </a:r>
            <a:r>
              <a:rPr lang="en-US" sz="3200" dirty="0" smtClean="0">
                <a:solidFill>
                  <a:srgbClr val="0CA6A2"/>
                </a:solidFill>
              </a:rPr>
              <a:t>utcomes</a:t>
            </a:r>
            <a:endParaRPr lang="en-US" sz="3200" dirty="0">
              <a:solidFill>
                <a:srgbClr val="0CA6A2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467600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41</a:t>
            </a:fld>
            <a:endParaRPr lang="en-US" sz="1200" b="1" dirty="0"/>
          </a:p>
        </p:txBody>
      </p:sp>
      <p:pic>
        <p:nvPicPr>
          <p:cNvPr id="4103" name="Picture 7" descr="\\Policy4\org 653\Projects\StockPhotos\Categorized Library\All Photos\Preschool\iStock_000013706831Med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961390" cy="2638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Activity 3 Debrief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6887"/>
            <a:ext cx="8763000" cy="4876800"/>
          </a:xfrm>
        </p:spPr>
        <p:txBody>
          <a:bodyPr/>
          <a:lstStyle/>
          <a:p>
            <a:r>
              <a:rPr lang="en-US" sz="2400" dirty="0" smtClean="0"/>
              <a:t>How did practices differ between the high and low performing programs?</a:t>
            </a:r>
          </a:p>
          <a:p>
            <a:r>
              <a:rPr lang="en-US" sz="2400" dirty="0" smtClean="0"/>
              <a:t>What ideas did you generate for possible interventions, system changes or strategies to implement?</a:t>
            </a:r>
          </a:p>
          <a:p>
            <a:pPr lvl="1"/>
            <a:r>
              <a:rPr lang="en-US" sz="2400" dirty="0" smtClean="0"/>
              <a:t>Any different strategies based upon the program?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F442E309-CD4D-B546-858A-ADC96E5EE591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Wrap-Up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724400"/>
          </a:xfrm>
        </p:spPr>
        <p:txBody>
          <a:bodyPr/>
          <a:lstStyle/>
          <a:p>
            <a:r>
              <a:rPr lang="en-US" sz="2400" dirty="0" smtClean="0"/>
              <a:t>Questions</a:t>
            </a:r>
            <a:r>
              <a:rPr lang="en-US" sz="2400" dirty="0"/>
              <a:t>, </a:t>
            </a:r>
            <a:r>
              <a:rPr lang="en-US" sz="2400" dirty="0" smtClean="0"/>
              <a:t>reactions?</a:t>
            </a:r>
            <a:endParaRPr lang="en-US" sz="2400" dirty="0"/>
          </a:p>
          <a:p>
            <a:r>
              <a:rPr lang="en-US" sz="2400" dirty="0" smtClean="0"/>
              <a:t>Additional </a:t>
            </a:r>
            <a:r>
              <a:rPr lang="en-US" sz="2400" dirty="0"/>
              <a:t>ideas for measuring and evaluating practices? </a:t>
            </a:r>
          </a:p>
          <a:p>
            <a:r>
              <a:rPr lang="en-US" sz="2400" dirty="0" smtClean="0"/>
              <a:t>Any </a:t>
            </a:r>
            <a:r>
              <a:rPr lang="en-US" sz="2400" dirty="0"/>
              <a:t>states that have already done work to examine practices in relation to outcomes?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You!</a:t>
            </a:r>
            <a:endParaRPr lang="en-US" sz="4000" b="1" dirty="0"/>
          </a:p>
        </p:txBody>
      </p:sp>
      <p:pic>
        <p:nvPicPr>
          <p:cNvPr id="13" name="Picture 3" descr="\\Policy4\org 653\Projects\StockPhotos\Categorized Library\All Photos\Babies\CB049322-12864249_corb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1265"/>
            <a:ext cx="6248400" cy="4163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0" y="64769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45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Ground Rules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6818"/>
            <a:ext cx="8763000" cy="4648200"/>
          </a:xfrm>
        </p:spPr>
        <p:txBody>
          <a:bodyPr/>
          <a:lstStyle/>
          <a:p>
            <a:r>
              <a:rPr lang="en-US" sz="2400" dirty="0" smtClean="0"/>
              <a:t>Ask for clarification if you are confused</a:t>
            </a:r>
          </a:p>
          <a:p>
            <a:pPr lvl="1"/>
            <a:r>
              <a:rPr lang="en-US" sz="2400" dirty="0" smtClean="0"/>
              <a:t>If something isn’t clear, raise your hand and ASK!</a:t>
            </a:r>
          </a:p>
          <a:p>
            <a:r>
              <a:rPr lang="en-US" sz="2400" dirty="0"/>
              <a:t>Take responsibility for your own learning and the quality of the </a:t>
            </a:r>
            <a:r>
              <a:rPr lang="en-US" sz="2400" dirty="0" smtClean="0"/>
              <a:t>discussion</a:t>
            </a:r>
          </a:p>
          <a:p>
            <a:r>
              <a:rPr lang="en-US" sz="2400" dirty="0" smtClean="0"/>
              <a:t>Build on one another’s comments; work toward a shared understanding</a:t>
            </a:r>
          </a:p>
          <a:p>
            <a:endParaRPr lang="en-US" sz="3200" dirty="0"/>
          </a:p>
          <a:p>
            <a:pPr lvl="1"/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5603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914400"/>
            <a:ext cx="1255563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91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Child Outcomes</a:t>
            </a:r>
            <a:endParaRPr lang="en-US" sz="4000" b="1" dirty="0"/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States </a:t>
            </a:r>
            <a:r>
              <a:rPr lang="en-US" sz="2400" dirty="0">
                <a:latin typeface="Arial" charset="0"/>
              </a:rPr>
              <a:t>are required to report on the percent of infants and toddlers with Individualized Family Service Plans (IFSPs) or preschool children with Individualized Education Plans (IEPs) who demonstrate improved: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Positive </a:t>
            </a:r>
            <a:r>
              <a:rPr lang="en-US" sz="2400" dirty="0">
                <a:latin typeface="Arial" charset="0"/>
              </a:rPr>
              <a:t>social-emotional skills (including social relationships); </a:t>
            </a:r>
            <a:endParaRPr lang="en-US" sz="2400" dirty="0" smtClean="0">
              <a:latin typeface="Arial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Acquisition </a:t>
            </a:r>
            <a:r>
              <a:rPr lang="en-US" sz="2400" dirty="0">
                <a:latin typeface="Arial" charset="0"/>
              </a:rPr>
              <a:t>and use of knowledge and skills (including early language/communication [and early literacy]); and </a:t>
            </a:r>
            <a:endParaRPr lang="en-US" sz="2400" dirty="0" smtClean="0">
              <a:latin typeface="Arial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Use </a:t>
            </a:r>
            <a:r>
              <a:rPr lang="en-US" sz="2400" dirty="0">
                <a:latin typeface="Arial" charset="0"/>
              </a:rPr>
              <a:t>of appropriate behaviors to meet their needs. </a:t>
            </a: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467600" y="6400800"/>
            <a:ext cx="1600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4CF04-1069-6C4B-A42B-8B416FCB80E6}" type="slidenum">
              <a:rPr lang="en-US" sz="1200" b="1"/>
              <a:pPr eaLnBrk="1" hangingPunct="1"/>
              <a:t>6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63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Progress Categories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en-US" sz="2400" dirty="0" smtClean="0"/>
              <a:t>Percentage of children who:</a:t>
            </a:r>
          </a:p>
          <a:p>
            <a:pPr lvl="1">
              <a:buFont typeface="+mj-lt"/>
              <a:buAutoNum type="alphaLcParenR"/>
            </a:pPr>
            <a:r>
              <a:rPr lang="en-US" sz="2400" dirty="0" smtClean="0"/>
              <a:t>did </a:t>
            </a:r>
            <a:r>
              <a:rPr lang="en-US" sz="2400" dirty="0"/>
              <a:t>not improve functioning. </a:t>
            </a:r>
          </a:p>
          <a:p>
            <a:pPr lvl="1">
              <a:buFont typeface="+mj-lt"/>
              <a:buAutoNum type="alphaLcParenR"/>
            </a:pPr>
            <a:r>
              <a:rPr lang="en-US" sz="2400" dirty="0" smtClean="0"/>
              <a:t>improved </a:t>
            </a:r>
            <a:r>
              <a:rPr lang="en-US" sz="2400" dirty="0"/>
              <a:t>functioning but not sufficient to move nearer to functioning comparable to same aged peers. </a:t>
            </a:r>
          </a:p>
          <a:p>
            <a:pPr lvl="1">
              <a:buFont typeface="+mj-lt"/>
              <a:buAutoNum type="alphaLcParenR"/>
            </a:pPr>
            <a:r>
              <a:rPr lang="en-US" sz="2400" dirty="0" smtClean="0"/>
              <a:t>improved </a:t>
            </a:r>
            <a:r>
              <a:rPr lang="en-US" sz="2400" dirty="0"/>
              <a:t>functioning to a level nearer to same aged peers but did not reach it. </a:t>
            </a:r>
          </a:p>
          <a:p>
            <a:pPr lvl="1">
              <a:buFont typeface="+mj-lt"/>
              <a:buAutoNum type="alphaLcParenR"/>
            </a:pPr>
            <a:r>
              <a:rPr lang="en-US" sz="2400" dirty="0" smtClean="0"/>
              <a:t>improved </a:t>
            </a:r>
            <a:r>
              <a:rPr lang="en-US" sz="2400" dirty="0"/>
              <a:t>functioning to reach a level comparable to same aged peers. </a:t>
            </a:r>
          </a:p>
          <a:p>
            <a:pPr lvl="1">
              <a:buFont typeface="+mj-lt"/>
              <a:buAutoNum type="alphaLcParenR"/>
            </a:pPr>
            <a:r>
              <a:rPr lang="en-US" sz="2400" dirty="0" smtClean="0"/>
              <a:t>maintained </a:t>
            </a:r>
            <a:r>
              <a:rPr lang="en-US" sz="2400" dirty="0"/>
              <a:t>functioning at a level comparable to same aged peers.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/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" b="-585"/>
          <a:stretch/>
        </p:blipFill>
        <p:spPr>
          <a:xfrm>
            <a:off x="152400" y="533400"/>
            <a:ext cx="8839200" cy="5650172"/>
          </a:xfrm>
        </p:spPr>
      </p:pic>
      <p:sp>
        <p:nvSpPr>
          <p:cNvPr id="1741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dirty="0" smtClean="0"/>
              <a:t>	</a:t>
            </a:r>
            <a:fld id="{6ECB0722-9661-4080-B248-630DD5BAE5CE}" type="slidenum">
              <a:rPr lang="en-US" altLang="en-US" sz="1200" b="1" smtClean="0"/>
              <a:pPr algn="r" eaLnBrk="1" hangingPunct="1"/>
              <a:t>8</a:t>
            </a:fld>
            <a:endParaRPr lang="en-US" alt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967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Summary Statements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OSEP states are required to report on two summary statements for each of the three child outcomes: </a:t>
            </a:r>
          </a:p>
          <a:p>
            <a:pPr lvl="1"/>
            <a:r>
              <a:rPr lang="en-US" sz="2400" dirty="0" smtClean="0"/>
              <a:t>Summary Statement 1 : Of those children who entered the program below age expectations in each Outcome, the percent who substantially increased their rate of growth by the time they exited the program. 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(</a:t>
            </a:r>
            <a:r>
              <a:rPr lang="en-US" sz="2400" dirty="0" err="1"/>
              <a:t>c+d</a:t>
            </a:r>
            <a:r>
              <a:rPr lang="en-US" sz="2400" dirty="0"/>
              <a:t>)/(</a:t>
            </a:r>
            <a:r>
              <a:rPr lang="en-US" sz="2400" dirty="0" err="1"/>
              <a:t>a+b+c+d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Summary Statement 2 : The percent of children who were functioning within age expectations in each Outcome by the time they exited the program. </a:t>
            </a:r>
          </a:p>
          <a:p>
            <a:pPr marL="0" indent="0" algn="ctr">
              <a:buNone/>
            </a:pPr>
            <a:r>
              <a:rPr lang="en-US" sz="2400" dirty="0"/>
              <a:t>(</a:t>
            </a:r>
            <a:r>
              <a:rPr lang="en-US" sz="2400" dirty="0" err="1"/>
              <a:t>d+e</a:t>
            </a:r>
            <a:r>
              <a:rPr lang="en-US" sz="2400" dirty="0"/>
              <a:t>)/(</a:t>
            </a:r>
            <a:r>
              <a:rPr lang="en-US" sz="2400" dirty="0" err="1"/>
              <a:t>a+b+c+d+e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67600" y="6400800"/>
            <a:ext cx="1600200" cy="365125"/>
          </a:xfrm>
        </p:spPr>
        <p:txBody>
          <a:bodyPr/>
          <a:lstStyle/>
          <a:p>
            <a:pPr>
              <a:defRPr/>
            </a:pPr>
            <a:fld id="{AB268D0E-8075-9746-99AF-58F28B56088B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veloping &amp;#x0D;&amp;#x0A;High-Quality, &amp;#x0D;&amp;#x0A;Functional &amp;#x0D;&amp;#x0A;IFSP Outcomes &amp;#x0D;&amp;#x0A;and IEP Goals&amp;quot;&quot;/&gt;&lt;property id=&quot;20307&quot; value=&quot;466&quot;/&gt;&lt;/object&gt;&lt;object type=&quot;3&quot; unique_id=&quot;10005&quot;&gt;&lt;property id=&quot;20148&quot; value=&quot;5&quot;/&gt;&lt;property id=&quot;20300&quot; value=&quot;Slide 3 - &amp;quot;Session Purpose&amp;quot;&quot;/&gt;&lt;property id=&quot;20307&quot; value=&quot;467&quot;/&gt;&lt;/object&gt;&lt;object type=&quot;3&quot; unique_id=&quot;10006&quot;&gt;&lt;property id=&quot;20148&quot; value=&quot;5&quot;/&gt;&lt;property id=&quot;20300&quot; value=&quot;Slide 4 - &amp;quot;Session Outline&amp;quot;&quot;/&gt;&lt;property id=&quot;20307&quot; value=&quot;303&quot;/&gt;&lt;/object&gt;&lt;object type=&quot;3&quot; unique_id=&quot;10021&quot;&gt;&lt;property id=&quot;20148&quot; value=&quot;5&quot;/&gt;&lt;property id=&quot;20300&quot; value=&quot;Slide 48 - &amp;quot;Linking Information Gathering &amp;#x0D;&amp;#x0A;to IFSP Outcomes / IEP Goals&amp;quot;&quot;/&gt;&lt;property id=&quot;20307&quot; value=&quot;371&quot;/&gt;&lt;/object&gt;&lt;object type=&quot;3&quot; unique_id=&quot;10022&quot;&gt;&lt;property id=&quot;20148&quot; value=&quot;5&quot;/&gt;&lt;property id=&quot;20300&quot; value=&quot;Slide 49 - &amp;quot;Key Steps: IFSP/IEP Process &amp;quot;&quot;/&gt;&lt;property id=&quot;20307&quot; value=&quot;333&quot;/&gt;&lt;/object&gt;&lt;object type=&quot;3&quot; unique_id=&quot;10023&quot;&gt;&lt;property id=&quot;20148&quot; value=&quot;5&quot;/&gt;&lt;property id=&quot;20300&quot; value=&quot;Slide 50 - &amp;quot;Using Information              &amp;#x0D;&amp;#x0A;       within the IFSP/IEP Process&amp;quot;&quot;/&gt;&lt;property id=&quot;20307&quot; value=&quot;436&quot;/&gt;&lt;/object&gt;&lt;object type=&quot;3&quot; unique_id=&quot;10024&quot;&gt;&lt;property id=&quot;20148&quot; value=&quot;5&quot;/&gt;&lt;property id=&quot;20300&quot; value=&quot;Slide 54 - &amp;quot;Video&amp;#x0D;&amp;#x0A;“Nolan”&amp;quot;&quot;/&gt;&lt;property id=&quot;20307&quot; value=&quot;416&quot;/&gt;&lt;/object&gt;&lt;object type=&quot;3&quot; unique_id=&quot;11040&quot;&gt;&lt;property id=&quot;20148&quot; value=&quot;5&quot;/&gt;&lt;property id=&quot;20300&quot; value=&quot;Slide 18 - &amp;quot;Goals of Early Intervention and Early Childhood Special Education&amp;quot;&quot;/&gt;&lt;property id=&quot;20307&quot; value=&quot;507&quot;/&gt;&lt;/object&gt;&lt;object type=&quot;3&quot; unique_id=&quot;11042&quot;&gt;&lt;property id=&quot;20148&quot; value=&quot;5&quot;/&gt;&lt;property id=&quot;20300&quot; value=&quot;Slide 21 - &amp;quot;3 Global Child Outcomes &amp;quot;&quot;/&gt;&lt;property id=&quot;20307&quot; value=&quot;509&quot;/&gt;&lt;/object&gt;&lt;object type=&quot;3&quot; unique_id=&quot;11043&quot;&gt;&lt;property id=&quot;20148&quot; value=&quot;5&quot;/&gt;&lt;property id=&quot;20300&quot; value=&quot;Slide 26 - &amp;quot; Family Outcomes&amp;quot;&quot;/&gt;&lt;property id=&quot;20307&quot; value=&quot;508&quot;/&gt;&lt;/object&gt;&lt;object type=&quot;3&quot; unique_id=&quot;11044&quot;&gt;&lt;property id=&quot;20148&quot; value=&quot;5&quot;/&gt;&lt;property id=&quot;20300&quot; value=&quot;Slide 27 - &amp;quot;Integrating Outcome Measurement&amp;#x0D;&amp;#x0A;into IFSP/IEP Process&amp;quot;&quot;/&gt;&lt;property id=&quot;20307&quot; value=&quot;514&quot;/&gt;&lt;/object&gt;&lt;object type=&quot;3&quot; unique_id=&quot;11045&quot;&gt;&lt;property id=&quot;20148&quot; value=&quot;5&quot;/&gt;&lt;property id=&quot;20300&quot; value=&quot;Slide 28 - &amp;quot;Making the Connection:&amp;#x0D;&amp;#x0A;Using Functional Assessment&amp;quot;&quot;/&gt;&lt;property id=&quot;20307&quot; value=&quot;513&quot;/&gt;&lt;/object&gt;&lt;object type=&quot;3&quot; unique_id=&quot;11046&quot;&gt;&lt;property id=&quot;20148&quot; value=&quot;5&quot;/&gt;&lt;property id=&quot;20300&quot; value=&quot;Slide 29 - &amp;quot;The Right People, the Right Situation,&amp;#x0D;&amp;#x0A;the Right Time&amp;quot;&quot;/&gt;&lt;property id=&quot;20307&quot; value=&quot;515&quot;/&gt;&lt;/object&gt;&lt;object type=&quot;3&quot; unique_id=&quot;11295&quot;&gt;&lt;property id=&quot;20148&quot; value=&quot;5&quot;/&gt;&lt;property id=&quot;20300&quot; value=&quot;Slide 51 - &amp;quot;Integrating Outcomes Measurement&amp;#x0D;&amp;#x0A;into IFSP/IEP Process&amp;quot;&quot;/&gt;&lt;property id=&quot;20307&quot; value=&quot;516&quot;/&gt;&lt;/object&gt;&lt;object type=&quot;3&quot; unique_id=&quot;11296&quot;&gt;&lt;property id=&quot;20148&quot; value=&quot;5&quot;/&gt;&lt;property id=&quot;20300&quot; value=&quot;Slide 52 - &amp;quot;Additional Benefits&amp;#x0D;&amp;#x0A;of an Integrated Process&amp;quot;&quot;/&gt;&lt;property id=&quot;20307&quot; value=&quot;517&quot;/&gt;&lt;/object&gt;&lt;object type=&quot;3&quot; unique_id=&quot;11297&quot;&gt;&lt;property id=&quot;20148&quot; value=&quot;5&quot;/&gt;&lt;property id=&quot;20300&quot; value=&quot;Slide 20 - &amp;quot;Goal of Preschool Special Education&amp;quot;&quot;/&gt;&lt;property id=&quot;20307&quot; value=&quot;518&quot;/&gt;&lt;/object&gt;&lt;object type=&quot;3&quot; unique_id=&quot;11636&quot;&gt;&lt;property id=&quot;20148&quot; value=&quot;5&quot;/&gt;&lt;property id=&quot;20300&quot; value=&quot;Slide 2 - &amp;quot;Authors&amp;quot;&quot;/&gt;&lt;property id=&quot;20307&quot; value=&quot;523&quot;/&gt;&lt;/object&gt;&lt;object type=&quot;3&quot; unique_id=&quot;13203&quot;&gt;&lt;property id=&quot;20148&quot; value=&quot;5&quot;/&gt;&lt;property id=&quot;20300&quot; value=&quot;Slide 5 - &amp;quot;SECTION 1&amp;#x0D;&amp;#x0A;___________________________________________________________&amp;#x0D;&amp;#x0A;&amp;#x0D;&amp;#x0A;Setting the Context&amp;quot;&quot;/&gt;&lt;property id=&quot;20307&quot; value=&quot;528&quot;/&gt;&lt;/object&gt;&lt;object type=&quot;3&quot; unique_id=&quot;13204&quot;&gt;&lt;property id=&quot;20148&quot; value=&quot;5&quot;/&gt;&lt;property id=&quot;20300&quot; value=&quot;Slide 6 - &amp;quot;How Children Learn&amp;quot;&quot;/&gt;&lt;property id=&quot;20307&quot; value=&quot;529&quot;/&gt;&lt;/object&gt;&lt;object type=&quot;3&quot; unique_id=&quot;13205&quot;&gt;&lt;property id=&quot;20148&quot; value=&quot;5&quot;/&gt;&lt;property id=&quot;20300&quot; value=&quot;Slide 7 - &amp;quot;Context for Learning: &amp;#x0D;&amp;#x0A;Child Interest and Competence &amp;quot;&quot;/&gt;&lt;property id=&quot;20307&quot; value=&quot;530&quot;/&gt;&lt;/object&gt;&lt;object type=&quot;3&quot; unique_id=&quot;13206&quot;&gt;&lt;property id=&quot;20148&quot; value=&quot;5&quot;/&gt;&lt;property id=&quot;20300&quot; value=&quot;Slide 8 - &amp;quot;Interest-based Learning&amp;quot;&quot;/&gt;&lt;property id=&quot;20307&quot; value=&quot;531&quot;/&gt;&lt;/object&gt;&lt;object type=&quot;3&quot; unique_id=&quot;13208&quot;&gt;&lt;property id=&quot;20148&quot; value=&quot;5&quot;/&gt;&lt;property id=&quot;20300&quot; value=&quot;Slide 13 - &amp;quot;Mastery  &amp;quot;&quot;/&gt;&lt;property id=&quot;20307&quot; value=&quot;533&quot;/&gt;&lt;/object&gt;&lt;object type=&quot;3&quot; unique_id=&quot;13209&quot;&gt;&lt;property id=&quot;20148&quot; value=&quot;5&quot;/&gt;&lt;property id=&quot;20300&quot; value=&quot;Slide 12 - &amp;quot;Children Learn through&amp;#x0D;&amp;#x0A;Incredible Amounts of Practice!&amp;quot;&quot;/&gt;&lt;property id=&quot;20307&quot; value=&quot;534&quot;/&gt;&lt;/object&gt;&lt;object type=&quot;3&quot; unique_id=&quot;13211&quot;&gt;&lt;property id=&quot;20148&quot; value=&quot;5&quot;/&gt;&lt;property id=&quot;20300&quot; value=&quot;Slide 11 - &amp;quot;Practice for Children with Disabilities&amp;quot;&quot;/&gt;&lt;property id=&quot;20307&quot; value=&quot;536&quot;/&gt;&lt;/object&gt;&lt;object type=&quot;3&quot; unique_id=&quot;13303&quot;&gt;&lt;property id=&quot;20148&quot; value=&quot;5&quot;/&gt;&lt;property id=&quot;20300&quot; value=&quot;Slide 31 - &amp;quot;What is Functional Assessment?&amp;quot;&quot;/&gt;&lt;property id=&quot;20307&quot; value=&quot;538&quot;/&gt;&lt;/object&gt;&lt;object type=&quot;3&quot; unique_id=&quot;13304&quot;&gt;&lt;property id=&quot;20148&quot; value=&quot;5&quot;/&gt;&lt;property id=&quot;20300&quot; value=&quot;Slide 32 - &amp;quot;Functional Assessment is…&amp;quot;&quot;/&gt;&lt;property id=&quot;20307&quot; value=&quot;539&quot;/&gt;&lt;/object&gt;&lt;object type=&quot;3&quot; unique_id=&quot;13306&quot;&gt;&lt;property id=&quot;20148&quot; value=&quot;5&quot;/&gt;&lt;property id=&quot;20300&quot; value=&quot;Slide 34 - &amp;quot;Functional Assessment is Authentic&amp;quot;&quot;/&gt;&lt;property id=&quot;20307&quot; value=&quot;541&quot;/&gt;&lt;/object&gt;&lt;object type=&quot;3&quot; unique_id=&quot;13307&quot;&gt;&lt;property id=&quot;20148&quot; value=&quot;5&quot;/&gt;&lt;property id=&quot;20300&quot; value=&quot;Slide 35 - &amp;quot;Conventional Assessment&amp;quot;&quot;/&gt;&lt;property id=&quot;20307&quot; value=&quot;542&quot;/&gt;&lt;/object&gt;&lt;object type=&quot;3&quot; unique_id=&quot;13308&quot;&gt;&lt;property id=&quot;20148&quot; value=&quot;5&quot;/&gt;&lt;property id=&quot;20300&quot; value=&quot;Slide 37 - &amp;quot;Why is Functional Fundamental? &amp;quot;&quot;/&gt;&lt;property id=&quot;20307&quot; value=&quot;543&quot;/&gt;&lt;/object&gt;&lt;object type=&quot;3&quot; unique_id=&quot;13309&quot;&gt;&lt;property id=&quot;20148&quot; value=&quot;5&quot;/&gt;&lt;property id=&quot;20300&quot; value=&quot;Slide 38 - &amp;quot;Who Does Functional Assessment?&amp;quot;&quot;/&gt;&lt;property id=&quot;20307&quot; value=&quot;544&quot;/&gt;&lt;/object&gt;&lt;object type=&quot;3&quot; unique_id=&quot;13310&quot;&gt;&lt;property id=&quot;20148&quot; value=&quot;5&quot;/&gt;&lt;property id=&quot;20300&quot; value=&quot;Slide 39 - &amp;quot;When is Functional Assessment Done?&amp;quot;&quot;/&gt;&lt;property id=&quot;20307&quot; value=&quot;545&quot;/&gt;&lt;/object&gt;&lt;object type=&quot;3&quot; unique_id=&quot;13311&quot;&gt;&lt;property id=&quot;20148&quot; value=&quot;5&quot;/&gt;&lt;property id=&quot;20300&quot; value=&quot;Slide 40 - &amp;quot;How is Functional Assessment Done?&amp;quot;&quot;/&gt;&lt;property id=&quot;20307&quot; value=&quot;546&quot;/&gt;&lt;/object&gt;&lt;object type=&quot;3&quot; unique_id=&quot;13312&quot;&gt;&lt;property id=&quot;20148&quot; value=&quot;5&quot;/&gt;&lt;property id=&quot;20300&quot; value=&quot;Slide 41 - &amp;quot;Involving Families…&amp;quot;&quot;/&gt;&lt;property id=&quot;20307&quot; value=&quot;547&quot;/&gt;&lt;/object&gt;&lt;object type=&quot;3&quot; unique_id=&quot;13313&quot;&gt;&lt;property id=&quot;20148&quot; value=&quot;5&quot;/&gt;&lt;property id=&quot;20300&quot; value=&quot;Slide 42 - &amp;quot;Questions Related to &amp;#x0D;&amp;#x0A;Everyday Activities and Routines&amp;quot;&quot;/&gt;&lt;property id=&quot;20307&quot; value=&quot;548&quot;/&gt;&lt;/object&gt;&lt;object type=&quot;3&quot; unique_id=&quot;13314&quot;&gt;&lt;property id=&quot;20148&quot; value=&quot;5&quot;/&gt;&lt;property id=&quot;20300&quot; value=&quot;Slide 43 - &amp;quot;Questions Related to &amp;#x0D;&amp;#x0A;Everyday Activities and Routines&amp;#x0D;&amp;#x0A;&amp;quot;&quot;/&gt;&lt;property id=&quot;20307&quot; value=&quot;549&quot;/&gt;&lt;/object&gt;&lt;object type=&quot;3&quot; unique_id=&quot;13316&quot;&gt;&lt;property id=&quot;20148&quot; value=&quot;5&quot;/&gt;&lt;property id=&quot;20300&quot; value=&quot;Slide 45 - &amp;quot;Where is Functional Assessment Done?&amp;quot;&quot;/&gt;&lt;property id=&quot;20307&quot; value=&quot;551&quot;/&gt;&lt;/object&gt;&lt;object type=&quot;3&quot; unique_id=&quot;13317&quot;&gt;&lt;property id=&quot;20148&quot; value=&quot;5&quot;/&gt;&lt;property id=&quot;20300&quot; value=&quot;Slide 46 - &amp;quot;Table Talk Activity&amp;#x0D;&amp;#x0A;Authentic Assessment&amp;quot;&quot;/&gt;&lt;property id=&quot;20307&quot; value=&quot;552&quot;/&gt;&lt;/object&gt;&lt;object type=&quot;3&quot; unique_id=&quot;13319&quot;&gt;&lt;property id=&quot;20148&quot; value=&quot;5&quot;/&gt;&lt;property id=&quot;20300&quot; value=&quot;Slide 57 - &amp;quot;Using Information to Develop Outcomes/Goals&amp;quot;&quot;/&gt;&lt;property id=&quot;20307&quot; value=&quot;554&quot;/&gt;&lt;/object&gt;&lt;object type=&quot;3&quot; unique_id=&quot;13321&quot;&gt;&lt;property id=&quot;20148&quot; value=&quot;5&quot;/&gt;&lt;property id=&quot;20300&quot; value=&quot;Slide 58 - &amp;quot;Relationship of Outcomes/Goals&amp;#x0D;&amp;#x0A;to Placement and Services &amp;quot;&quot;/&gt;&lt;property id=&quot;20307&quot; value=&quot;556&quot;/&gt;&lt;/object&gt;&lt;object type=&quot;3&quot; unique_id=&quot;13322&quot;&gt;&lt;property id=&quot;20148&quot; value=&quot;5&quot;/&gt;&lt;property id=&quot;20300&quot; value=&quot;Slide 59 - &amp;quot;Requirements for IFSP Outcomes&amp;quot;&quot;/&gt;&lt;property id=&quot;20307&quot; value=&quot;557&quot;/&gt;&lt;/object&gt;&lt;object type=&quot;3&quot; unique_id=&quot;13323&quot;&gt;&lt;property id=&quot;20148&quot; value=&quot;5&quot;/&gt;&lt;property id=&quot;20300&quot; value=&quot;Slide 60 - &amp;quot;IFSP Outcomes&amp;quot;&quot;/&gt;&lt;property id=&quot;20307&quot; value=&quot;558&quot;/&gt;&lt;/object&gt;&lt;object type=&quot;3&quot; unique_id=&quot;13324&quot;&gt;&lt;property id=&quot;20148&quot; value=&quot;5&quot;/&gt;&lt;property id=&quot;20300&quot; value=&quot;Slide 63 - &amp;quot;Developing  IFSP Outcome Statements&amp;quot;&quot;/&gt;&lt;property id=&quot;20307&quot; value=&quot;559&quot;/&gt;&lt;/object&gt;&lt;object type=&quot;3&quot; unique_id=&quot;13325&quot;&gt;&lt;property id=&quot;20148&quot; value=&quot;5&quot;/&gt;&lt;property id=&quot;20300&quot; value=&quot;Slide 65 - &amp;quot;Developing Criteria, &amp;#x0D;&amp;#x0A;Procedures and Timelines&amp;quot;&quot;/&gt;&lt;property id=&quot;20307&quot; value=&quot;560&quot;/&gt;&lt;/object&gt;&lt;object type=&quot;3&quot; unique_id=&quot;13326&quot;&gt;&lt;property id=&quot;20148&quot; value=&quot;5&quot;/&gt;&lt;property id=&quot;20300&quot; value=&quot;Slide 67 - &amp;quot;High Quality, Functional&amp;#x0D;&amp;#x0A;IFSP Outcomes&amp;quot;&quot;/&gt;&lt;property id=&quot;20307&quot; value=&quot;561&quot;/&gt;&lt;/object&gt;&lt;object type=&quot;3&quot; unique_id=&quot;13327&quot;&gt;&lt;property id=&quot;20148&quot; value=&quot;5&quot;/&gt;&lt;property id=&quot;20300&quot; value=&quot;Slide 66 - &amp;quot;High-Quality, Functional &amp;#x0D;&amp;#x0A;IFSP Outcomes&amp;quot;&quot;/&gt;&lt;property id=&quot;20307&quot; value=&quot;562&quot;/&gt;&lt;/object&gt;&lt;object type=&quot;3&quot; unique_id=&quot;13328&quot;&gt;&lt;property id=&quot;20148&quot; value=&quot;5&quot;/&gt;&lt;property id=&quot;20300&quot; value=&quot;Slide 68 - &amp;quot;Developing Child Outcomes&amp;quot;&quot;/&gt;&lt;property id=&quot;20307&quot; value=&quot;563&quot;/&gt;&lt;/object&gt;&lt;object type=&quot;3&quot; unique_id=&quot;13329&quot;&gt;&lt;property id=&quot;20148&quot; value=&quot;5&quot;/&gt;&lt;property id=&quot;20300&quot; value=&quot;Slide 69 - &amp;quot;Child Outcome:  Example&amp;quot;&quot;/&gt;&lt;property id=&quot;20307&quot; value=&quot;564&quot;/&gt;&lt;/object&gt;&lt;object type=&quot;3&quot; unique_id=&quot;13330&quot;&gt;&lt;property id=&quot;20148&quot; value=&quot;5&quot;/&gt;&lt;property id=&quot;20300&quot; value=&quot;Slide 70 - &amp;quot;Developing Family Outcomes&amp;quot;&quot;/&gt;&lt;property id=&quot;20307&quot; value=&quot;565&quot;/&gt;&lt;/object&gt;&lt;object type=&quot;3&quot; unique_id=&quot;13512&quot;&gt;&lt;property id=&quot;20148&quot; value=&quot;5&quot;/&gt;&lt;property id=&quot;20300&quot; value=&quot;Slide 72 - &amp;quot;The IEP:  IDEA Requirements&amp;#x0D;&amp;#x0A;&amp;quot;&quot;/&gt;&lt;property id=&quot;20307&quot; value=&quot;567&quot;/&gt;&lt;/object&gt;&lt;object type=&quot;3&quot; unique_id=&quot;13516&quot;&gt;&lt;property id=&quot;20148&quot; value=&quot;5&quot;/&gt;&lt;property id=&quot;20300&quot; value=&quot;Slide 79 - &amp;quot;IEP Goals&amp;quot;&quot;/&gt;&lt;property id=&quot;20307&quot; value=&quot;571&quot;/&gt;&lt;/object&gt;&lt;object type=&quot;3&quot; unique_id=&quot;13517&quot;&gt;&lt;property id=&quot;20148&quot; value=&quot;5&quot;/&gt;&lt;property id=&quot;20300&quot; value=&quot;Slide 80 - &amp;quot;High-Quality, Functional IEP Goals&amp;quot;&quot;/&gt;&lt;property id=&quot;20307&quot; value=&quot;572&quot;/&gt;&lt;/object&gt;&lt;object type=&quot;3&quot; unique_id=&quot;13518&quot;&gt;&lt;property id=&quot;20148&quot; value=&quot;5&quot;/&gt;&lt;property id=&quot;20300&quot; value=&quot;Slide 82 - &amp;quot;Developing IEP Goals&amp;quot;&quot;/&gt;&lt;property id=&quot;20307&quot; value=&quot;573&quot;/&gt;&lt;/object&gt;&lt;object type=&quot;3&quot; unique_id=&quot;13523&quot;&gt;&lt;property id=&quot;20148&quot; value=&quot;5&quot;/&gt;&lt;property id=&quot;20300&quot; value=&quot;Slide 85 - &amp;quot;Rating&amp;#x0D;&amp;#x0A;IFSP Outcomes&amp;#x0D;&amp;#x0A;and IEP Goals&amp;quot;&quot;/&gt;&lt;property id=&quot;20307&quot; value=&quot;578&quot;/&gt;&lt;/object&gt;&lt;object type=&quot;3&quot; unique_id=&quot;13528&quot;&gt;&lt;property id=&quot;20148&quot; value=&quot;5&quot;/&gt;&lt;property id=&quot;20300&quot; value=&quot;Slide 103 - &amp;quot;Application&amp;#x0D;&amp;#x0A;Kim’s Story&amp;quot;&quot;/&gt;&lt;property id=&quot;20307&quot; value=&quot;583&quot;/&gt;&lt;/object&gt;&lt;object type=&quot;3&quot; unique_id=&quot;13530&quot;&gt;&lt;property id=&quot;20148&quot; value=&quot;5&quot;/&gt;&lt;property id=&quot;20300&quot; value=&quot;Slide 104 - &amp;quot;Questions?&amp;quot;&quot;/&gt;&lt;property id=&quot;20307&quot; value=&quot;585&quot;/&gt;&lt;/object&gt;&lt;object type=&quot;3&quot; unique_id=&quot;13531&quot;&gt;&lt;property id=&quot;20148&quot; value=&quot;5&quot;/&gt;&lt;property id=&quot;20300&quot; value=&quot;Slide 105 - &amp;quot;Contact Information&amp;quot;&quot;/&gt;&lt;property id=&quot;20307&quot; value=&quot;586&quot;/&gt;&lt;/object&gt;&lt;object type=&quot;3&quot; unique_id=&quot;13772&quot;&gt;&lt;property id=&quot;20148&quot; value=&quot;5&quot;/&gt;&lt;property id=&quot;20300&quot; value=&quot;Slide 91 - &amp;quot;Enhancing Recognition &amp;#x0D;&amp;#x0A;of High-Quality, Functional IFSP Outcomes and IEP Goals&amp;quot;&quot;/&gt;&lt;property id=&quot;20307&quot; value=&quot;587&quot;/&gt;&lt;/object&gt;&lt;object type=&quot;3&quot; unique_id=&quot;14421&quot;&gt;&lt;property id=&quot;20148&quot; value=&quot;5&quot;/&gt;&lt;property id=&quot;20300&quot; value=&quot;Slide 14 - &amp;quot; Keys to Development&amp;quot;&quot;/&gt;&lt;property id=&quot;20307&quot; value=&quot;588&quot;/&gt;&lt;/object&gt;&lt;object type=&quot;3&quot; unique_id=&quot;14422&quot;&gt;&lt;property id=&quot;20148&quot; value=&quot;5&quot;/&gt;&lt;property id=&quot;20300&quot; value=&quot;Slide 15 - &amp;quot;Services Focus on Successful Participation&amp;quot;&quot;/&gt;&lt;property id=&quot;20307&quot; value=&quot;589&quot;/&gt;&lt;/object&gt;&lt;object type=&quot;3&quot; unique_id=&quot;14423&quot;&gt;&lt;property id=&quot;20148&quot; value=&quot;5&quot;/&gt;&lt;property id=&quot;20300&quot; value=&quot;Slide 16 - &amp;quot;Parents and Caregivers Influence Learning&amp;quot;&quot;/&gt;&lt;property id=&quot;20307&quot; value=&quot;590&quot;/&gt;&lt;/object&gt;&lt;object type=&quot;3&quot; unique_id=&quot;14424&quot;&gt;&lt;property id=&quot;20148&quot; value=&quot;5&quot;/&gt;&lt;property id=&quot;20300&quot; value=&quot;Slide 17 - &amp;quot; Supporting Parents and Caregivers&amp;quot;&quot;/&gt;&lt;property id=&quot;20307&quot; value=&quot;591&quot;/&gt;&lt;/object&gt;&lt;object type=&quot;3&quot; unique_id=&quot;14425&quot;&gt;&lt;property id=&quot;20148&quot; value=&quot;5&quot;/&gt;&lt;property id=&quot;20300&quot; value=&quot;Slide 92 - &amp;quot;Resources on IFSPs and IEPs&amp;quot;&quot;/&gt;&lt;property id=&quot;20307&quot; value=&quot;592&quot;/&gt;&lt;/object&gt;&lt;object type=&quot;3&quot; unique_id=&quot;14426&quot;&gt;&lt;property id=&quot;20148&quot; value=&quot;5&quot;/&gt;&lt;property id=&quot;20300&quot; value=&quot;Slide 95 - &amp;quot;Developing Strategies&amp;#x0D;&amp;#x0A;to Meet IFSP Outcomes&amp;quot;&quot;/&gt;&lt;property id=&quot;20307&quot; value=&quot;593&quot;/&gt;&lt;/object&gt;&lt;object type=&quot;3&quot; unique_id=&quot;14429&quot;&gt;&lt;property id=&quot;20148&quot; value=&quot;5&quot;/&gt;&lt;property id=&quot;20300&quot; value=&quot;Slide 98 - &amp;quot;Services to Meet &amp;#x0D;&amp;#x0A;Outcomes and Goals&amp;quot;&quot;/&gt;&lt;property id=&quot;20307&quot; value=&quot;596&quot;/&gt;&lt;/object&gt;&lt;object type=&quot;3&quot; unique_id=&quot;14430&quot;&gt;&lt;property id=&quot;20148&quot; value=&quot;5&quot;/&gt;&lt;property id=&quot;20300&quot; value=&quot;Slide 99 - &amp;quot;Services to Meet IFSP Outcomes&amp;quot;&quot;/&gt;&lt;property id=&quot;20307&quot; value=&quot;597&quot;/&gt;&lt;/object&gt;&lt;object type=&quot;3&quot; unique_id=&quot;14431&quot;&gt;&lt;property id=&quot;20148&quot; value=&quot;5&quot;/&gt;&lt;property id=&quot;20300&quot; value=&quot;Slide 100 - &amp;quot;Services to Meet IEP Goals&amp;quot;&quot;/&gt;&lt;property id=&quot;20307&quot; value=&quot;598&quot;/&gt;&lt;/object&gt;&lt;object type=&quot;3&quot; unique_id=&quot;14432&quot;&gt;&lt;property id=&quot;20148&quot; value=&quot;5&quot;/&gt;&lt;property id=&quot;20300&quot; value=&quot;Slide 101 - &amp;quot;Services to Meet the Outcomes/Goals&amp;quot;&quot;/&gt;&lt;property id=&quot;20307&quot; value=&quot;599&quot;/&gt;&lt;/object&gt;&lt;object type=&quot;3&quot; unique_id=&quot;14615&quot;&gt;&lt;property id=&quot;20148&quot; value=&quot;5&quot;/&gt;&lt;property id=&quot;20300&quot; value=&quot;Slide 19 - &amp;quot;Mission of Early Intervention Services&amp;quot;&quot;/&gt;&lt;property id=&quot;20307&quot; value=&quot;600&quot;/&gt;&lt;/object&gt;&lt;object type=&quot;3&quot; unique_id=&quot;14892&quot;&gt;&lt;property id=&quot;20148&quot; value=&quot;5&quot;/&gt;&lt;property id=&quot;20300&quot; value=&quot;Slide 33 - &amp;quot;Functional Assessment&amp;quot;&quot;/&gt;&lt;property id=&quot;20307&quot; value=&quot;601&quot;/&gt;&lt;/object&gt;&lt;object type=&quot;3&quot; unique_id=&quot;14982&quot;&gt;&lt;property id=&quot;20148&quot; value=&quot;5&quot;/&gt;&lt;property id=&quot;20300&quot; value=&quot;Slide 22 - &amp;quot;Which global child outcome &amp;#x0D;&amp;#x0A;do these IFSP outcomes support?&amp;quot;&quot;/&gt;&lt;property id=&quot;20307&quot; value=&quot;602&quot;/&gt;&lt;/object&gt;&lt;object type=&quot;3&quot; unique_id=&quot;14983&quot;&gt;&lt;property id=&quot;20148&quot; value=&quot;5&quot;/&gt;&lt;property id=&quot;20300&quot; value=&quot;Slide 23 - &amp;quot;Which global child outcome &amp;#x0D;&amp;#x0A;do these IEP goals support?&amp;quot;&quot;/&gt;&lt;property id=&quot;20307&quot; value=&quot;603&quot;/&gt;&lt;/object&gt;&lt;object type=&quot;3&quot; unique_id=&quot;14984&quot;&gt;&lt;property id=&quot;20148&quot; value=&quot;5&quot;/&gt;&lt;property id=&quot;20300&quot; value=&quot;Slide 24 - &amp;quot;Which global child outcome &amp;#x0D;&amp;#x0A;do these IEP goals support?&amp;quot;&quot;/&gt;&lt;property id=&quot;20307&quot; value=&quot;610&quot;/&gt;&lt;/object&gt;&lt;object type=&quot;3&quot; unique_id=&quot;14985&quot;&gt;&lt;property id=&quot;20148&quot; value=&quot;5&quot;/&gt;&lt;property id=&quot;20300&quot; value=&quot;Slide 25 - &amp;quot;Group Reflection&amp;#x0D;&amp;#x0A;on Functional IFSP Outcomes/IEP Goals &amp;#x0D;&amp;#x0A;and the Global Child Outcomes&amp;quot;&quot;/&gt;&lt;property id=&quot;20307&quot; value=&quot;609&quot;/&gt;&lt;/object&gt;&lt;object type=&quot;3&quot; unique_id=&quot;14987&quot;&gt;&lt;property id=&quot;20148&quot; value=&quot;5&quot;/&gt;&lt;property id=&quot;20300&quot; value=&quot;Slide 36 - &amp;quot;Group Reflection&amp;#x0D;&amp;#x0A;on Functional Assessment&amp;quot;&quot;/&gt;&lt;property id=&quot;20307&quot; value=&quot;604&quot;/&gt;&lt;/object&gt;&lt;object type=&quot;3&quot; unique_id=&quot;14989&quot;&gt;&lt;property id=&quot;20148&quot; value=&quot;5&quot;/&gt;&lt;property id=&quot;20300&quot; value=&quot;Slide 53 - &amp;quot;Group Reflection&amp;#x0D;&amp;#x0A;on Using Functional Assessment&amp;#x0D;&amp;#x0A;and Integrating&amp;#x0D;&amp;#x0A;the Child Outcomes Measurement Process&amp;#x0D;&amp;#x0A;into the IF&quot;/&gt;&lt;property id=&quot;20307&quot; value=&quot;606&quot;/&gt;&lt;/object&gt;&lt;object type=&quot;3&quot; unique_id=&quot;14990&quot;&gt;&lt;property id=&quot;20148&quot; value=&quot;5&quot;/&gt;&lt;property id=&quot;20300&quot; value=&quot;Slide 55 - &amp;quot;Video&amp;#x0D;&amp;#x0A;“Tim”&amp;quot;&quot;/&gt;&lt;property id=&quot;20307&quot; value=&quot;605&quot;/&gt;&lt;/object&gt;&lt;object type=&quot;3&quot; unique_id=&quot;14991&quot;&gt;&lt;property id=&quot;20148&quot; value=&quot;5&quot;/&gt;&lt;property id=&quot;20300&quot; value=&quot;Slide 61 - &amp;quot;IFSP Child Outcomes&amp;quot;&quot;/&gt;&lt;property id=&quot;20307&quot; value=&quot;613&quot;/&gt;&lt;/object&gt;&lt;object type=&quot;3&quot; unique_id=&quot;14992&quot;&gt;&lt;property id=&quot;20148&quot; value=&quot;5&quot;/&gt;&lt;property id=&quot;20300&quot; value=&quot;Slide 62 - &amp;quot;IFSP Family Outcomes&amp;quot;&quot;/&gt;&lt;property id=&quot;20307&quot; value=&quot;614&quot;/&gt;&lt;/object&gt;&lt;object type=&quot;3&quot; unique_id=&quot;14993&quot;&gt;&lt;property id=&quot;20148&quot; value=&quot;5&quot;/&gt;&lt;property id=&quot;20300&quot; value=&quot;Slide 64 - &amp;quot;Third Word Rule&amp;quot;&quot;/&gt;&lt;property id=&quot;20307&quot; value=&quot;607&quot;/&gt;&lt;/object&gt;&lt;object type=&quot;3&quot; unique_id=&quot;14994&quot;&gt;&lt;property id=&quot;20148&quot; value=&quot;5&quot;/&gt;&lt;property id=&quot;20300&quot; value=&quot;Slide 90 - &amp;quot;Debrief&amp;#x0D;&amp;#x0A;Rating IFSP Outcomes&amp;#x0D;&amp;#x0A;and IEP Goals&amp;quot;&quot;/&gt;&lt;property id=&quot;20307&quot; value=&quot;608&quot;/&gt;&lt;/object&gt;&lt;object type=&quot;3&quot; unique_id=&quot;16046&quot;&gt;&lt;property id=&quot;20148&quot; value=&quot;5&quot;/&gt;&lt;property id=&quot;20300&quot; value=&quot;Slide 81 - &amp;quot;High-Quality, Functional IEP Goals&amp;quot;&quot;/&gt;&lt;property id=&quot;20307&quot; value=&quot;620&quot;/&gt;&lt;/object&gt;&lt;object type=&quot;3&quot; unique_id=&quot;16047&quot;&gt;&lt;property id=&quot;20148&quot; value=&quot;5&quot;/&gt;&lt;property id=&quot;20300&quot; value=&quot;Slide 94 - &amp;quot;Strategies to Meet IFSP Outcomes &amp;#x0D;&amp;#x0A;and Objectives to Meet IEP Goals&amp;quot;&quot;/&gt;&lt;property id=&quot;20307&quot; value=&quot;621&quot;/&gt;&lt;/object&gt;&lt;object type=&quot;3&quot; unique_id=&quot;16048&quot;&gt;&lt;property id=&quot;20148&quot; value=&quot;5&quot;/&gt;&lt;property id=&quot;20300&quot; value=&quot;Slide 9 - &amp;quot;Defining Engagement&amp;quot;&quot;/&gt;&lt;property id=&quot;20307&quot; value=&quot;628&quot;/&gt;&lt;/object&gt;&lt;object type=&quot;3&quot; unique_id=&quot;16049&quot;&gt;&lt;property id=&quot;20148&quot; value=&quot;5&quot;/&gt;&lt;property id=&quot;20300&quot; value=&quot;Slide 10 - &amp;quot;Engagement of Children with Disabilities&amp;quot;&quot;/&gt;&lt;property id=&quot;20307&quot; value=&quot;629&quot;/&gt;&lt;/object&gt;&lt;object type=&quot;3&quot; unique_id=&quot;16050&quot;&gt;&lt;property id=&quot;20148&quot; value=&quot;5&quot;/&gt;&lt;property id=&quot;20300&quot; value=&quot;Slide 30 - &amp;quot;SECTION 2&amp;#x0D;&amp;#x0A;___________________________________________________________&amp;#x0D;&amp;#x0A;&amp;#x0D;&amp;#x0A;Functional Assessment&amp;#x0D;&amp;#x0A;Adapted from material&quot;/&gt;&lt;property id=&quot;20307&quot; value=&quot;623&quot;/&gt;&lt;/object&gt;&lt;object type=&quot;3&quot; unique_id=&quot;16051&quot;&gt;&lt;property id=&quot;20148&quot; value=&quot;5&quot;/&gt;&lt;property id=&quot;20300&quot; value=&quot;Slide 44 - &amp;quot;How: Gathering Relevant Information…&amp;quot;&quot;/&gt;&lt;property id=&quot;20307&quot; value=&quot;622&quot;/&gt;&lt;/object&gt;&lt;object type=&quot;3&quot; unique_id=&quot;16052&quot;&gt;&lt;property id=&quot;20148&quot; value=&quot;5&quot;/&gt;&lt;property id=&quot;20300&quot; value=&quot;Slide 47 - &amp;quot;SECTION 3&amp;#x0D;&amp;#x0A;___________________________________________________________&amp;#x0D;&amp;#x0A;&amp;#x0D;&amp;#x0A;Integrating Functional Assessment and Outco&quot;/&gt;&lt;property id=&quot;20307&quot; value=&quot;624&quot;/&gt;&lt;/object&gt;&lt;object type=&quot;3&quot; unique_id=&quot;16053&quot;&gt;&lt;property id=&quot;20148&quot; value=&quot;5&quot;/&gt;&lt;property id=&quot;20300&quot; value=&quot;Slide 56 - &amp;quot;SECTION 4&amp;#x0D;&amp;#x0A;___________________________________________________________&amp;#x0D;&amp;#x0A;&amp;#x0D;&amp;#x0A;Functional, High-Quality IFSP Outcomes and &quot;/&gt;&lt;property id=&quot;20307&quot; value=&quot;625&quot;/&gt;&lt;/object&gt;&lt;object type=&quot;3&quot; unique_id=&quot;16054&quot;&gt;&lt;property id=&quot;20148&quot; value=&quot;5&quot;/&gt;&lt;property id=&quot;20300&quot; value=&quot;Slide 71 - &amp;quot;Family Outcome:  Example&amp;quot;&quot;/&gt;&lt;property id=&quot;20307&quot; value=&quot;630&quot;/&gt;&lt;/object&gt;&lt;object type=&quot;3&quot; unique_id=&quot;16055&quot;&gt;&lt;property id=&quot;20148&quot; value=&quot;5&quot;/&gt;&lt;property id=&quot;20300&quot; value=&quot;Slide 73 - &amp;quot;The IEP:  IDEA Requirements&amp;#x0D;&amp;#x0A;&amp;quot;&quot;/&gt;&lt;property id=&quot;20307&quot; value=&quot;631&quot;/&gt;&lt;/object&gt;&lt;object type=&quot;3&quot; unique_id=&quot;16056&quot;&gt;&lt;property id=&quot;20148&quot; value=&quot;5&quot;/&gt;&lt;property id=&quot;20300&quot; value=&quot;Slide 74 - &amp;quot;The IEP:  IDEA Requirements&amp;#x0D;&amp;#x0A;&amp;quot;&quot;/&gt;&lt;property id=&quot;20307&quot; value=&quot;632&quot;/&gt;&lt;/object&gt;&lt;object type=&quot;3&quot; unique_id=&quot;16057&quot;&gt;&lt;property id=&quot;20148&quot; value=&quot;5&quot;/&gt;&lt;property id=&quot;20300&quot; value=&quot;Slide 75 - &amp;quot;The IEP:  IDEA Requirements&amp;#x0D;&amp;#x0A;&amp;quot;&quot;/&gt;&lt;property id=&quot;20307&quot; value=&quot;633&quot;/&gt;&lt;/object&gt;&lt;object type=&quot;3&quot; unique_id=&quot;16058&quot;&gt;&lt;property id=&quot;20148&quot; value=&quot;5&quot;/&gt;&lt;property id=&quot;20300&quot; value=&quot;Slide 76 - &amp;quot;The IEP:  IDEA Requirements&amp;#x0D;&amp;#x0A;&amp;quot;&quot;/&gt;&lt;property id=&quot;20307&quot; value=&quot;634&quot;/&gt;&lt;/object&gt;&lt;object type=&quot;3&quot; unique_id=&quot;16059&quot;&gt;&lt;property id=&quot;20148&quot; value=&quot;5&quot;/&gt;&lt;property id=&quot;20300&quot; value=&quot;Slide 77 - &amp;quot;The IEP:  IDEA Requirements&amp;#x0D;&amp;#x0A;&amp;quot;&quot;/&gt;&lt;property id=&quot;20307&quot; value=&quot;635&quot;/&gt;&lt;/object&gt;&lt;object type=&quot;3&quot; unique_id=&quot;16060&quot;&gt;&lt;property id=&quot;20148&quot; value=&quot;5&quot;/&gt;&lt;property id=&quot;20300&quot; value=&quot;Slide 78 - &amp;quot;The IEP:  IDEA Requirements&amp;#x0D;&amp;#x0A;&amp;quot;&quot;/&gt;&lt;property id=&quot;20307&quot; value=&quot;636&quot;/&gt;&lt;/object&gt;&lt;object type=&quot;3&quot; unique_id=&quot;16061&quot;&gt;&lt;property id=&quot;20148&quot; value=&quot;5&quot;/&gt;&lt;property id=&quot;20300&quot; value=&quot;Slide 83 - &amp;quot;Developing  Functional IEP Goals&amp;quot;&quot;/&gt;&lt;property id=&quot;20307&quot; value=&quot;637&quot;/&gt;&lt;/object&gt;&lt;object type=&quot;3&quot; unique_id=&quot;16062&quot;&gt;&lt;property id=&quot;20148&quot; value=&quot;5&quot;/&gt;&lt;property id=&quot;20300&quot; value=&quot;Slide 84 - &amp;quot;Family Outcome:  Example&amp;quot;&quot;/&gt;&lt;property id=&quot;20307&quot; value=&quot;638&quot;/&gt;&lt;/object&gt;&lt;object type=&quot;3&quot; unique_id=&quot;16063&quot;&gt;&lt;property id=&quot;20148&quot; value=&quot;5&quot;/&gt;&lt;property id=&quot;20300&quot; value=&quot;Slide 86&quot;/&gt;&lt;property id=&quot;20307&quot; value=&quot;641&quot;/&gt;&lt;/object&gt;&lt;object type=&quot;3&quot; unique_id=&quot;16064&quot;&gt;&lt;property id=&quot;20148&quot; value=&quot;5&quot;/&gt;&lt;property id=&quot;20300&quot; value=&quot;Slide 87&quot;/&gt;&lt;property id=&quot;20307&quot; value=&quot;642&quot;/&gt;&lt;/object&gt;&lt;object type=&quot;3&quot; unique_id=&quot;16065&quot;&gt;&lt;property id=&quot;20148&quot; value=&quot;5&quot;/&gt;&lt;property id=&quot;20300&quot; value=&quot;Slide 88&quot;/&gt;&lt;property id=&quot;20307&quot; value=&quot;643&quot;/&gt;&lt;/object&gt;&lt;object type=&quot;3&quot; unique_id=&quot;16066&quot;&gt;&lt;property id=&quot;20148&quot; value=&quot;5&quot;/&gt;&lt;property id=&quot;20300&quot; value=&quot;Slide 89&quot;/&gt;&lt;property id=&quot;20307&quot; value=&quot;644&quot;/&gt;&lt;/object&gt;&lt;object type=&quot;3&quot; unique_id=&quot;16067&quot;&gt;&lt;property id=&quot;20148&quot; value=&quot;5&quot;/&gt;&lt;property id=&quot;20300&quot; value=&quot;Slide 93 - &amp;quot;SECTION 5&amp;#x0D;&amp;#x0A;___________________________________________________________&amp;#x0D;&amp;#x0A;&amp;#x0D;&amp;#x0A;IFSP Strategies to Meet Outcomes and IEP Ob&quot;/&gt;&lt;property id=&quot;20307&quot; value=&quot;626&quot;/&gt;&lt;/object&gt;&lt;object type=&quot;3&quot; unique_id=&quot;16068&quot;&gt;&lt;property id=&quot;20148&quot; value=&quot;5&quot;/&gt;&lt;property id=&quot;20300&quot; value=&quot;Slide 96 - &amp;quot;Developing Strategies&amp;#x0D;&amp;#x0A;to Meet IFSP Outcomes&amp;quot;&quot;/&gt;&lt;property id=&quot;20307&quot; value=&quot;639&quot;/&gt;&lt;/object&gt;&lt;object type=&quot;3&quot; unique_id=&quot;16069&quot;&gt;&lt;property id=&quot;20148&quot; value=&quot;5&quot;/&gt;&lt;property id=&quot;20300&quot; value=&quot;Slide 97 - &amp;quot;Developing Strategies&amp;#x0D;&amp;#x0A;to Meet IEP Goals&amp;quot;&quot;/&gt;&lt;property id=&quot;20307&quot; value=&quot;640&quot;/&gt;&lt;/object&gt;&lt;object type=&quot;3&quot; unique_id=&quot;16070&quot;&gt;&lt;property id=&quot;20148&quot; value=&quot;5&quot;/&gt;&lt;property id=&quot;20300&quot; value=&quot;Slide 102 - &amp;quot;SECTION 6&amp;#x0D;&amp;#x0A;___________________________________________________________&amp;#x0D;&amp;#x0A;&amp;#x0D;&amp;#x0A;Applying the Information: Practical Learni&quot;/&gt;&lt;property id=&quot;20307&quot; value=&quot;6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1B416C"/>
      </a:dk2>
      <a:lt2>
        <a:srgbClr val="D4E6F4"/>
      </a:lt2>
      <a:accent1>
        <a:srgbClr val="FE9B00"/>
      </a:accent1>
      <a:accent2>
        <a:srgbClr val="EF6011"/>
      </a:accent2>
      <a:accent3>
        <a:srgbClr val="3F3F3F"/>
      </a:accent3>
      <a:accent4>
        <a:srgbClr val="929292"/>
      </a:accent4>
      <a:accent5>
        <a:srgbClr val="4B5A6F"/>
      </a:accent5>
      <a:accent6>
        <a:srgbClr val="F1EEE4"/>
      </a:accent6>
      <a:hlink>
        <a:srgbClr val="3F86C3"/>
      </a:hlink>
      <a:folHlink>
        <a:srgbClr val="1B41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12474</TotalTime>
  <Words>1900</Words>
  <Application>Microsoft Office PowerPoint</Application>
  <PresentationFormat>On-screen Show (4:3)</PresentationFormat>
  <Paragraphs>349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1_Office Theme</vt:lpstr>
      <vt:lpstr>Document</vt:lpstr>
      <vt:lpstr>Child Outcomes Data Analysis Workshop</vt:lpstr>
      <vt:lpstr>Welcome and Introductions</vt:lpstr>
      <vt:lpstr>Today’s Workshop</vt:lpstr>
      <vt:lpstr>Goal of Today’s Workshop</vt:lpstr>
      <vt:lpstr>Ground Rules</vt:lpstr>
      <vt:lpstr>Child Outcomes</vt:lpstr>
      <vt:lpstr>Progress Categories</vt:lpstr>
      <vt:lpstr>PowerPoint Presentation</vt:lpstr>
      <vt:lpstr>Summary Statements</vt:lpstr>
      <vt:lpstr>Value of Child Outcomes Data</vt:lpstr>
      <vt:lpstr>PowerPoint Presentation</vt:lpstr>
      <vt:lpstr>Evidence</vt:lpstr>
      <vt:lpstr>Inference</vt:lpstr>
      <vt:lpstr>Inference</vt:lpstr>
      <vt:lpstr>Action</vt:lpstr>
      <vt:lpstr>Data Quality</vt:lpstr>
      <vt:lpstr>Looking for Patterns in the Data</vt:lpstr>
      <vt:lpstr>Checking Outcome Data for Quality: Looking for Patterns</vt:lpstr>
      <vt:lpstr>Data Quality Profiles</vt:lpstr>
      <vt:lpstr>How Can You Improve Data Quality?</vt:lpstr>
      <vt:lpstr>Activity 1</vt:lpstr>
      <vt:lpstr>Activity 1 Debrief</vt:lpstr>
      <vt:lpstr>Identifying Analyses to Support Interpretation of the Data</vt:lpstr>
      <vt:lpstr>Draw on What You Know</vt:lpstr>
      <vt:lpstr>Group Discussion</vt:lpstr>
      <vt:lpstr>Local Program Data</vt:lpstr>
      <vt:lpstr>Challenges with Numbers Based on Small Ns</vt:lpstr>
      <vt:lpstr>A Range Masquerading as a Number</vt:lpstr>
      <vt:lpstr>Why Do You Care?</vt:lpstr>
      <vt:lpstr>Amount of Error by N Size  (2 – 100)</vt:lpstr>
      <vt:lpstr>Amount of Error by N Size  (100 – 600) </vt:lpstr>
      <vt:lpstr>What to Do about It?</vt:lpstr>
      <vt:lpstr>Planning for Follow-up Analyses</vt:lpstr>
      <vt:lpstr>Activity 2</vt:lpstr>
      <vt:lpstr>Activity 2 Debrief</vt:lpstr>
      <vt:lpstr>BREAK!</vt:lpstr>
      <vt:lpstr>Examining Practices</vt:lpstr>
      <vt:lpstr>Linking Practices to Outcomes</vt:lpstr>
      <vt:lpstr>Relationship between Quality Practices and Child and Family Outcomes</vt:lpstr>
      <vt:lpstr>PowerPoint Presentation</vt:lpstr>
      <vt:lpstr>Activity 3</vt:lpstr>
      <vt:lpstr>Activity 3 Debrief</vt:lpstr>
      <vt:lpstr>Wrap-Up</vt:lpstr>
      <vt:lpstr>Thank You!</vt:lpstr>
    </vt:vector>
  </TitlesOfParts>
  <Company>MEDCOM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Younggno</dc:creator>
  <cp:lastModifiedBy>Abby Winer</cp:lastModifiedBy>
  <cp:revision>804</cp:revision>
  <dcterms:created xsi:type="dcterms:W3CDTF">2011-03-23T13:50:48Z</dcterms:created>
  <dcterms:modified xsi:type="dcterms:W3CDTF">2014-08-30T00:00:02Z</dcterms:modified>
</cp:coreProperties>
</file>