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65" r:id="rId2"/>
    <p:sldId id="267" r:id="rId3"/>
    <p:sldId id="257" r:id="rId4"/>
    <p:sldId id="258" r:id="rId5"/>
    <p:sldId id="264" r:id="rId6"/>
    <p:sldId id="263" r:id="rId7"/>
    <p:sldId id="259" r:id="rId8"/>
    <p:sldId id="266" r:id="rId9"/>
    <p:sldId id="262" r:id="rId10"/>
    <p:sldId id="270" r:id="rId11"/>
    <p:sldId id="272" r:id="rId12"/>
    <p:sldId id="274" r:id="rId13"/>
    <p:sldId id="276" r:id="rId14"/>
    <p:sldId id="278" r:id="rId15"/>
    <p:sldId id="280" r:id="rId16"/>
    <p:sldId id="282" r:id="rId17"/>
    <p:sldId id="284" r:id="rId18"/>
    <p:sldId id="286" r:id="rId19"/>
    <p:sldId id="288" r:id="rId20"/>
    <p:sldId id="290" r:id="rId21"/>
    <p:sldId id="326" r:id="rId22"/>
    <p:sldId id="292" r:id="rId23"/>
    <p:sldId id="294" r:id="rId24"/>
    <p:sldId id="296" r:id="rId25"/>
    <p:sldId id="298" r:id="rId26"/>
    <p:sldId id="300" r:id="rId27"/>
    <p:sldId id="301" r:id="rId28"/>
    <p:sldId id="303" r:id="rId29"/>
    <p:sldId id="305" r:id="rId30"/>
    <p:sldId id="307" r:id="rId31"/>
    <p:sldId id="309" r:id="rId32"/>
    <p:sldId id="311" r:id="rId33"/>
    <p:sldId id="313" r:id="rId34"/>
    <p:sldId id="315" r:id="rId35"/>
    <p:sldId id="317" r:id="rId36"/>
    <p:sldId id="319" r:id="rId37"/>
    <p:sldId id="321" r:id="rId38"/>
    <p:sldId id="32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3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A6E24-7837-47DC-BE54-93ED449B9DF0}"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n-US"/>
        </a:p>
      </dgm:t>
    </dgm:pt>
    <dgm:pt modelId="{514EDE01-559E-491A-99E5-932070204DC5}">
      <dgm:prSet phldrT="[Text]"/>
      <dgm:spPr/>
      <dgm:t>
        <a:bodyPr/>
        <a:lstStyle/>
        <a:p>
          <a:r>
            <a:rPr lang="en-US" dirty="0" smtClean="0"/>
            <a:t>Early Learning Foundations</a:t>
          </a:r>
          <a:endParaRPr lang="en-US" dirty="0"/>
        </a:p>
      </dgm:t>
    </dgm:pt>
    <dgm:pt modelId="{E71B6D5D-8D8B-4176-9E92-848A15DFEBE0}" type="parTrans" cxnId="{3F622539-2327-434C-96F8-3A5A3F42E356}">
      <dgm:prSet/>
      <dgm:spPr/>
      <dgm:t>
        <a:bodyPr/>
        <a:lstStyle/>
        <a:p>
          <a:endParaRPr lang="en-US"/>
        </a:p>
      </dgm:t>
    </dgm:pt>
    <dgm:pt modelId="{71212B18-4907-4788-972A-2AEC8ECB6687}" type="sibTrans" cxnId="{3F622539-2327-434C-96F8-3A5A3F42E356}">
      <dgm:prSet/>
      <dgm:spPr/>
      <dgm:t>
        <a:bodyPr/>
        <a:lstStyle/>
        <a:p>
          <a:endParaRPr lang="en-US"/>
        </a:p>
      </dgm:t>
    </dgm:pt>
    <dgm:pt modelId="{A2C5764E-1AF6-4818-AB63-5E424E247777}">
      <dgm:prSet phldrT="[Text]"/>
      <dgm:spPr/>
      <dgm:t>
        <a:bodyPr/>
        <a:lstStyle/>
        <a:p>
          <a:r>
            <a:rPr lang="en-US" dirty="0" smtClean="0"/>
            <a:t>Personnel Competencies</a:t>
          </a:r>
          <a:endParaRPr lang="en-US" dirty="0"/>
        </a:p>
      </dgm:t>
    </dgm:pt>
    <dgm:pt modelId="{A28FA89F-A864-4646-AE3F-ABDBD31DED7B}" type="parTrans" cxnId="{D9A0418F-8405-4F71-8C74-E8D3585413E6}">
      <dgm:prSet/>
      <dgm:spPr/>
      <dgm:t>
        <a:bodyPr/>
        <a:lstStyle/>
        <a:p>
          <a:endParaRPr lang="en-US"/>
        </a:p>
      </dgm:t>
    </dgm:pt>
    <dgm:pt modelId="{5BB3F076-5052-4F87-A4F8-2B688E08342C}" type="sibTrans" cxnId="{D9A0418F-8405-4F71-8C74-E8D3585413E6}">
      <dgm:prSet/>
      <dgm:spPr/>
      <dgm:t>
        <a:bodyPr/>
        <a:lstStyle/>
        <a:p>
          <a:endParaRPr lang="en-US"/>
        </a:p>
      </dgm:t>
    </dgm:pt>
    <dgm:pt modelId="{B38F19A5-850B-4B49-83C3-CE9C850B7F5D}">
      <dgm:prSet phldrT="[Text]"/>
      <dgm:spPr/>
      <dgm:t>
        <a:bodyPr/>
        <a:lstStyle/>
        <a:p>
          <a:r>
            <a:rPr lang="en-US" dirty="0" smtClean="0"/>
            <a:t>Delaware Early Childhood Career Lattice</a:t>
          </a:r>
          <a:endParaRPr lang="en-US" dirty="0"/>
        </a:p>
      </dgm:t>
    </dgm:pt>
    <dgm:pt modelId="{176A1081-E5BD-4DEA-B08C-6216927B6EAA}" type="parTrans" cxnId="{902A0F65-DEA1-45D9-88AF-87D3F38482C0}">
      <dgm:prSet/>
      <dgm:spPr/>
      <dgm:t>
        <a:bodyPr/>
        <a:lstStyle/>
        <a:p>
          <a:endParaRPr lang="en-US"/>
        </a:p>
      </dgm:t>
    </dgm:pt>
    <dgm:pt modelId="{BC9DEF82-6258-4C56-86B8-B097B194B7AB}" type="sibTrans" cxnId="{902A0F65-DEA1-45D9-88AF-87D3F38482C0}">
      <dgm:prSet/>
      <dgm:spPr/>
      <dgm:t>
        <a:bodyPr/>
        <a:lstStyle/>
        <a:p>
          <a:endParaRPr lang="en-US"/>
        </a:p>
      </dgm:t>
    </dgm:pt>
    <dgm:pt modelId="{69D2B2C2-619C-4D95-82DA-F0903DB1B616}">
      <dgm:prSet/>
      <dgm:spPr/>
      <dgm:t>
        <a:bodyPr/>
        <a:lstStyle/>
        <a:p>
          <a:endParaRPr lang="en-US" dirty="0"/>
        </a:p>
      </dgm:t>
    </dgm:pt>
    <dgm:pt modelId="{4A605889-C7AB-42BD-9DF9-58BAC675A1B9}" type="parTrans" cxnId="{339F2354-2790-4B4E-87A3-C44B41FEBF10}">
      <dgm:prSet/>
      <dgm:spPr/>
      <dgm:t>
        <a:bodyPr/>
        <a:lstStyle/>
        <a:p>
          <a:endParaRPr lang="en-US"/>
        </a:p>
      </dgm:t>
    </dgm:pt>
    <dgm:pt modelId="{96BFA22C-ECB1-4E4D-872A-D4CA357C47E5}" type="sibTrans" cxnId="{339F2354-2790-4B4E-87A3-C44B41FEBF10}">
      <dgm:prSet/>
      <dgm:spPr/>
      <dgm:t>
        <a:bodyPr/>
        <a:lstStyle/>
        <a:p>
          <a:endParaRPr lang="en-US"/>
        </a:p>
      </dgm:t>
    </dgm:pt>
    <dgm:pt modelId="{3FFCEC7D-CB1D-4649-847E-4ED39F5DD72F}" type="pres">
      <dgm:prSet presAssocID="{BF2A6E24-7837-47DC-BE54-93ED449B9DF0}" presName="Name0" presStyleCnt="0">
        <dgm:presLayoutVars>
          <dgm:chMax val="7"/>
          <dgm:chPref val="7"/>
          <dgm:dir/>
          <dgm:animLvl val="lvl"/>
        </dgm:presLayoutVars>
      </dgm:prSet>
      <dgm:spPr/>
      <dgm:t>
        <a:bodyPr/>
        <a:lstStyle/>
        <a:p>
          <a:endParaRPr lang="en-US"/>
        </a:p>
      </dgm:t>
    </dgm:pt>
    <dgm:pt modelId="{DE237ACC-E64D-4FAA-80B7-149B559F0065}" type="pres">
      <dgm:prSet presAssocID="{514EDE01-559E-491A-99E5-932070204DC5}" presName="Accent1" presStyleCnt="0"/>
      <dgm:spPr/>
    </dgm:pt>
    <dgm:pt modelId="{DE30EDE5-AE11-41C2-A40D-746CB74539D8}" type="pres">
      <dgm:prSet presAssocID="{514EDE01-559E-491A-99E5-932070204DC5}" presName="Accent" presStyleLbl="node1" presStyleIdx="0" presStyleCnt="4"/>
      <dgm:spPr/>
    </dgm:pt>
    <dgm:pt modelId="{0BC14A73-B001-494D-8477-40C00FFC7C27}" type="pres">
      <dgm:prSet presAssocID="{514EDE01-559E-491A-99E5-932070204DC5}" presName="Parent1" presStyleLbl="revTx" presStyleIdx="0" presStyleCnt="4">
        <dgm:presLayoutVars>
          <dgm:chMax val="1"/>
          <dgm:chPref val="1"/>
          <dgm:bulletEnabled val="1"/>
        </dgm:presLayoutVars>
      </dgm:prSet>
      <dgm:spPr/>
      <dgm:t>
        <a:bodyPr/>
        <a:lstStyle/>
        <a:p>
          <a:endParaRPr lang="en-US"/>
        </a:p>
      </dgm:t>
    </dgm:pt>
    <dgm:pt modelId="{7C40DC1C-77CA-4B27-BB6D-A33F790043A3}" type="pres">
      <dgm:prSet presAssocID="{A2C5764E-1AF6-4818-AB63-5E424E247777}" presName="Accent2" presStyleCnt="0"/>
      <dgm:spPr/>
    </dgm:pt>
    <dgm:pt modelId="{55013D2C-0604-49A9-A503-FF87130B7FDF}" type="pres">
      <dgm:prSet presAssocID="{A2C5764E-1AF6-4818-AB63-5E424E247777}" presName="Accent" presStyleLbl="node1" presStyleIdx="1" presStyleCnt="4"/>
      <dgm:spPr/>
    </dgm:pt>
    <dgm:pt modelId="{A669EDA9-9DCF-4AFC-819F-86C411E81B7C}" type="pres">
      <dgm:prSet presAssocID="{A2C5764E-1AF6-4818-AB63-5E424E247777}" presName="Parent2" presStyleLbl="revTx" presStyleIdx="1" presStyleCnt="4">
        <dgm:presLayoutVars>
          <dgm:chMax val="1"/>
          <dgm:chPref val="1"/>
          <dgm:bulletEnabled val="1"/>
        </dgm:presLayoutVars>
      </dgm:prSet>
      <dgm:spPr/>
      <dgm:t>
        <a:bodyPr/>
        <a:lstStyle/>
        <a:p>
          <a:endParaRPr lang="en-US"/>
        </a:p>
      </dgm:t>
    </dgm:pt>
    <dgm:pt modelId="{740808C9-3343-4DFC-A83F-06A7D3693EF4}" type="pres">
      <dgm:prSet presAssocID="{B38F19A5-850B-4B49-83C3-CE9C850B7F5D}" presName="Accent3" presStyleCnt="0"/>
      <dgm:spPr/>
    </dgm:pt>
    <dgm:pt modelId="{DC72B439-0B9B-4FB4-A065-A7BB0E92B459}" type="pres">
      <dgm:prSet presAssocID="{B38F19A5-850B-4B49-83C3-CE9C850B7F5D}" presName="Accent" presStyleLbl="node1" presStyleIdx="2" presStyleCnt="4"/>
      <dgm:spPr/>
    </dgm:pt>
    <dgm:pt modelId="{A7C52778-C442-4157-8A55-F123B1910008}" type="pres">
      <dgm:prSet presAssocID="{B38F19A5-850B-4B49-83C3-CE9C850B7F5D}" presName="Parent3" presStyleLbl="revTx" presStyleIdx="2" presStyleCnt="4">
        <dgm:presLayoutVars>
          <dgm:chMax val="1"/>
          <dgm:chPref val="1"/>
          <dgm:bulletEnabled val="1"/>
        </dgm:presLayoutVars>
      </dgm:prSet>
      <dgm:spPr/>
      <dgm:t>
        <a:bodyPr/>
        <a:lstStyle/>
        <a:p>
          <a:endParaRPr lang="en-US"/>
        </a:p>
      </dgm:t>
    </dgm:pt>
    <dgm:pt modelId="{0489D535-E158-484A-883F-7D35BA9AB091}" type="pres">
      <dgm:prSet presAssocID="{69D2B2C2-619C-4D95-82DA-F0903DB1B616}" presName="Accent4" presStyleCnt="0"/>
      <dgm:spPr/>
    </dgm:pt>
    <dgm:pt modelId="{594D4D00-B0D0-4A62-ABB5-D653B65927E9}" type="pres">
      <dgm:prSet presAssocID="{69D2B2C2-619C-4D95-82DA-F0903DB1B616}" presName="Accent" presStyleLbl="node1" presStyleIdx="3" presStyleCnt="4"/>
      <dgm:spPr/>
    </dgm:pt>
    <dgm:pt modelId="{B411AC10-CA9B-40B5-95B1-A964FDA395A4}" type="pres">
      <dgm:prSet presAssocID="{69D2B2C2-619C-4D95-82DA-F0903DB1B616}" presName="Parent4" presStyleLbl="revTx" presStyleIdx="3" presStyleCnt="4">
        <dgm:presLayoutVars>
          <dgm:chMax val="1"/>
          <dgm:chPref val="1"/>
          <dgm:bulletEnabled val="1"/>
        </dgm:presLayoutVars>
      </dgm:prSet>
      <dgm:spPr/>
      <dgm:t>
        <a:bodyPr/>
        <a:lstStyle/>
        <a:p>
          <a:endParaRPr lang="en-US"/>
        </a:p>
      </dgm:t>
    </dgm:pt>
  </dgm:ptLst>
  <dgm:cxnLst>
    <dgm:cxn modelId="{D9A0418F-8405-4F71-8C74-E8D3585413E6}" srcId="{BF2A6E24-7837-47DC-BE54-93ED449B9DF0}" destId="{A2C5764E-1AF6-4818-AB63-5E424E247777}" srcOrd="1" destOrd="0" parTransId="{A28FA89F-A864-4646-AE3F-ABDBD31DED7B}" sibTransId="{5BB3F076-5052-4F87-A4F8-2B688E08342C}"/>
    <dgm:cxn modelId="{44215956-EC5D-4EDE-95E0-AE0926D0223B}" type="presOf" srcId="{514EDE01-559E-491A-99E5-932070204DC5}" destId="{0BC14A73-B001-494D-8477-40C00FFC7C27}" srcOrd="0" destOrd="0" presId="urn:microsoft.com/office/officeart/2009/layout/CircleArrowProcess"/>
    <dgm:cxn modelId="{339F2354-2790-4B4E-87A3-C44B41FEBF10}" srcId="{BF2A6E24-7837-47DC-BE54-93ED449B9DF0}" destId="{69D2B2C2-619C-4D95-82DA-F0903DB1B616}" srcOrd="3" destOrd="0" parTransId="{4A605889-C7AB-42BD-9DF9-58BAC675A1B9}" sibTransId="{96BFA22C-ECB1-4E4D-872A-D4CA357C47E5}"/>
    <dgm:cxn modelId="{96ECA5DA-B2A3-4406-A120-9EA6F8A24132}" type="presOf" srcId="{69D2B2C2-619C-4D95-82DA-F0903DB1B616}" destId="{B411AC10-CA9B-40B5-95B1-A964FDA395A4}" srcOrd="0" destOrd="0" presId="urn:microsoft.com/office/officeart/2009/layout/CircleArrowProcess"/>
    <dgm:cxn modelId="{3F622539-2327-434C-96F8-3A5A3F42E356}" srcId="{BF2A6E24-7837-47DC-BE54-93ED449B9DF0}" destId="{514EDE01-559E-491A-99E5-932070204DC5}" srcOrd="0" destOrd="0" parTransId="{E71B6D5D-8D8B-4176-9E92-848A15DFEBE0}" sibTransId="{71212B18-4907-4788-972A-2AEC8ECB6687}"/>
    <dgm:cxn modelId="{02BF533F-72B0-47E2-AAD3-FF0B9982EB03}" type="presOf" srcId="{B38F19A5-850B-4B49-83C3-CE9C850B7F5D}" destId="{A7C52778-C442-4157-8A55-F123B1910008}" srcOrd="0" destOrd="0" presId="urn:microsoft.com/office/officeart/2009/layout/CircleArrowProcess"/>
    <dgm:cxn modelId="{D1F68231-DAF4-40C0-95F9-AF659BB043DF}" type="presOf" srcId="{BF2A6E24-7837-47DC-BE54-93ED449B9DF0}" destId="{3FFCEC7D-CB1D-4649-847E-4ED39F5DD72F}" srcOrd="0" destOrd="0" presId="urn:microsoft.com/office/officeart/2009/layout/CircleArrowProcess"/>
    <dgm:cxn modelId="{902A0F65-DEA1-45D9-88AF-87D3F38482C0}" srcId="{BF2A6E24-7837-47DC-BE54-93ED449B9DF0}" destId="{B38F19A5-850B-4B49-83C3-CE9C850B7F5D}" srcOrd="2" destOrd="0" parTransId="{176A1081-E5BD-4DEA-B08C-6216927B6EAA}" sibTransId="{BC9DEF82-6258-4C56-86B8-B097B194B7AB}"/>
    <dgm:cxn modelId="{E16B7147-61C6-4669-A591-0CDF065D0764}" type="presOf" srcId="{A2C5764E-1AF6-4818-AB63-5E424E247777}" destId="{A669EDA9-9DCF-4AFC-819F-86C411E81B7C}" srcOrd="0" destOrd="0" presId="urn:microsoft.com/office/officeart/2009/layout/CircleArrowProcess"/>
    <dgm:cxn modelId="{923B8B3B-094B-4841-8C9B-599B9435215D}" type="presParOf" srcId="{3FFCEC7D-CB1D-4649-847E-4ED39F5DD72F}" destId="{DE237ACC-E64D-4FAA-80B7-149B559F0065}" srcOrd="0" destOrd="0" presId="urn:microsoft.com/office/officeart/2009/layout/CircleArrowProcess"/>
    <dgm:cxn modelId="{4D344E94-3C72-42CC-8E50-78DC0795027F}" type="presParOf" srcId="{DE237ACC-E64D-4FAA-80B7-149B559F0065}" destId="{DE30EDE5-AE11-41C2-A40D-746CB74539D8}" srcOrd="0" destOrd="0" presId="urn:microsoft.com/office/officeart/2009/layout/CircleArrowProcess"/>
    <dgm:cxn modelId="{720F7B0F-0544-4F95-B2E6-E484E36B3B61}" type="presParOf" srcId="{3FFCEC7D-CB1D-4649-847E-4ED39F5DD72F}" destId="{0BC14A73-B001-494D-8477-40C00FFC7C27}" srcOrd="1" destOrd="0" presId="urn:microsoft.com/office/officeart/2009/layout/CircleArrowProcess"/>
    <dgm:cxn modelId="{7B30A25C-35D8-4B20-9477-A8CB9C950A12}" type="presParOf" srcId="{3FFCEC7D-CB1D-4649-847E-4ED39F5DD72F}" destId="{7C40DC1C-77CA-4B27-BB6D-A33F790043A3}" srcOrd="2" destOrd="0" presId="urn:microsoft.com/office/officeart/2009/layout/CircleArrowProcess"/>
    <dgm:cxn modelId="{224F8CC8-6629-4708-9D4C-77E2973C8FC3}" type="presParOf" srcId="{7C40DC1C-77CA-4B27-BB6D-A33F790043A3}" destId="{55013D2C-0604-49A9-A503-FF87130B7FDF}" srcOrd="0" destOrd="0" presId="urn:microsoft.com/office/officeart/2009/layout/CircleArrowProcess"/>
    <dgm:cxn modelId="{C04364D8-9FED-4409-A966-C3D0409942C1}" type="presParOf" srcId="{3FFCEC7D-CB1D-4649-847E-4ED39F5DD72F}" destId="{A669EDA9-9DCF-4AFC-819F-86C411E81B7C}" srcOrd="3" destOrd="0" presId="urn:microsoft.com/office/officeart/2009/layout/CircleArrowProcess"/>
    <dgm:cxn modelId="{A0739A5B-416D-4462-82A8-55A5EC5A69A8}" type="presParOf" srcId="{3FFCEC7D-CB1D-4649-847E-4ED39F5DD72F}" destId="{740808C9-3343-4DFC-A83F-06A7D3693EF4}" srcOrd="4" destOrd="0" presId="urn:microsoft.com/office/officeart/2009/layout/CircleArrowProcess"/>
    <dgm:cxn modelId="{665A3FD5-8679-4806-BBD8-D565A3E61807}" type="presParOf" srcId="{740808C9-3343-4DFC-A83F-06A7D3693EF4}" destId="{DC72B439-0B9B-4FB4-A065-A7BB0E92B459}" srcOrd="0" destOrd="0" presId="urn:microsoft.com/office/officeart/2009/layout/CircleArrowProcess"/>
    <dgm:cxn modelId="{F863DBCC-BFD1-42DC-9A3D-B8A8EB0A9B2D}" type="presParOf" srcId="{3FFCEC7D-CB1D-4649-847E-4ED39F5DD72F}" destId="{A7C52778-C442-4157-8A55-F123B1910008}" srcOrd="5" destOrd="0" presId="urn:microsoft.com/office/officeart/2009/layout/CircleArrowProcess"/>
    <dgm:cxn modelId="{2D1F510F-B063-47AD-8026-2944641B5238}" type="presParOf" srcId="{3FFCEC7D-CB1D-4649-847E-4ED39F5DD72F}" destId="{0489D535-E158-484A-883F-7D35BA9AB091}" srcOrd="6" destOrd="0" presId="urn:microsoft.com/office/officeart/2009/layout/CircleArrowProcess"/>
    <dgm:cxn modelId="{3DEC49B2-F74D-43FC-93A1-8695401531E2}" type="presParOf" srcId="{0489D535-E158-484A-883F-7D35BA9AB091}" destId="{594D4D00-B0D0-4A62-ABB5-D653B65927E9}" srcOrd="0" destOrd="0" presId="urn:microsoft.com/office/officeart/2009/layout/CircleArrowProcess"/>
    <dgm:cxn modelId="{2241D4D8-00C8-4279-9A57-2001722FD9C4}" type="presParOf" srcId="{3FFCEC7D-CB1D-4649-847E-4ED39F5DD72F}" destId="{B411AC10-CA9B-40B5-95B1-A964FDA395A4}" srcOrd="7"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55988-9399-4102-9A13-874DB32E44FA}" type="datetimeFigureOut">
              <a:rPr lang="en-US" smtClean="0"/>
              <a:pPr/>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9959A-B264-4058-B4E1-4127B12ABE37}" type="slidenum">
              <a:rPr lang="en-US" smtClean="0"/>
              <a:pPr/>
              <a:t>‹#›</a:t>
            </a:fld>
            <a:endParaRPr lang="en-US"/>
          </a:p>
        </p:txBody>
      </p:sp>
    </p:spTree>
    <p:extLst>
      <p:ext uri="{BB962C8B-B14F-4D97-AF65-F5344CB8AC3E}">
        <p14:creationId xmlns="" xmlns:p14="http://schemas.microsoft.com/office/powerpoint/2010/main" val="81750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43 of Compendium has brief definitions of each of these.</a:t>
            </a:r>
            <a:endParaRPr lang="en-US" dirty="0"/>
          </a:p>
        </p:txBody>
      </p:sp>
      <p:sp>
        <p:nvSpPr>
          <p:cNvPr id="4" name="Slide Number Placeholder 3"/>
          <p:cNvSpPr>
            <a:spLocks noGrp="1"/>
          </p:cNvSpPr>
          <p:nvPr>
            <p:ph type="sldNum" sz="quarter" idx="10"/>
          </p:nvPr>
        </p:nvSpPr>
        <p:spPr/>
        <p:txBody>
          <a:bodyPr/>
          <a:lstStyle/>
          <a:p>
            <a:fld id="{B429959A-B264-4058-B4E1-4127B12ABE37}" type="slidenum">
              <a:rPr lang="en-US" smtClean="0"/>
              <a:pPr/>
              <a:t>5</a:t>
            </a:fld>
            <a:endParaRPr lang="en-US"/>
          </a:p>
        </p:txBody>
      </p:sp>
    </p:spTree>
    <p:extLst>
      <p:ext uri="{BB962C8B-B14F-4D97-AF65-F5344CB8AC3E}">
        <p14:creationId xmlns="" xmlns:p14="http://schemas.microsoft.com/office/powerpoint/2010/main" val="163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 uses the ECERS-E</a:t>
            </a:r>
            <a:r>
              <a:rPr lang="en-US" baseline="0" dirty="0" smtClean="0"/>
              <a:t> that focuses on curriculum, Vermont uses the Essential Practices Inventory.</a:t>
            </a:r>
          </a:p>
          <a:p>
            <a:r>
              <a:rPr lang="en-US" baseline="0" dirty="0" smtClean="0"/>
              <a:t>Environment section of Compendium starts on p. 88</a:t>
            </a:r>
          </a:p>
          <a:p>
            <a:endParaRPr lang="en-US" dirty="0"/>
          </a:p>
        </p:txBody>
      </p:sp>
      <p:sp>
        <p:nvSpPr>
          <p:cNvPr id="4" name="Slide Number Placeholder 3"/>
          <p:cNvSpPr>
            <a:spLocks noGrp="1"/>
          </p:cNvSpPr>
          <p:nvPr>
            <p:ph type="sldNum" sz="quarter" idx="10"/>
          </p:nvPr>
        </p:nvSpPr>
        <p:spPr/>
        <p:txBody>
          <a:bodyPr/>
          <a:lstStyle/>
          <a:p>
            <a:fld id="{B429959A-B264-4058-B4E1-4127B12ABE37}" type="slidenum">
              <a:rPr lang="en-US" smtClean="0"/>
              <a:pPr/>
              <a:t>6</a:t>
            </a:fld>
            <a:endParaRPr lang="en-US"/>
          </a:p>
        </p:txBody>
      </p:sp>
    </p:spTree>
    <p:extLst>
      <p:ext uri="{BB962C8B-B14F-4D97-AF65-F5344CB8AC3E}">
        <p14:creationId xmlns="" xmlns:p14="http://schemas.microsoft.com/office/powerpoint/2010/main" val="266335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Delaware:</a:t>
            </a:r>
            <a:r>
              <a:rPr lang="en-US" baseline="0" dirty="0" smtClean="0"/>
              <a:t> For a 5 star, staff are available to attend IEP/IFSP meetings for joint planning</a:t>
            </a:r>
          </a:p>
          <a:p>
            <a:r>
              <a:rPr lang="en-US" baseline="0" dirty="0" smtClean="0"/>
              <a:t>In Compendium, this information is on p. 153</a:t>
            </a:r>
            <a:endParaRPr lang="en-US" dirty="0"/>
          </a:p>
        </p:txBody>
      </p:sp>
      <p:sp>
        <p:nvSpPr>
          <p:cNvPr id="4" name="Slide Number Placeholder 3"/>
          <p:cNvSpPr>
            <a:spLocks noGrp="1"/>
          </p:cNvSpPr>
          <p:nvPr>
            <p:ph type="sldNum" sz="quarter" idx="10"/>
          </p:nvPr>
        </p:nvSpPr>
        <p:spPr/>
        <p:txBody>
          <a:bodyPr/>
          <a:lstStyle/>
          <a:p>
            <a:fld id="{B429959A-B264-4058-B4E1-4127B12ABE37}" type="slidenum">
              <a:rPr lang="en-US" smtClean="0"/>
              <a:pPr/>
              <a:t>7</a:t>
            </a:fld>
            <a:endParaRPr lang="en-US"/>
          </a:p>
        </p:txBody>
      </p:sp>
    </p:spTree>
    <p:extLst>
      <p:ext uri="{BB962C8B-B14F-4D97-AF65-F5344CB8AC3E}">
        <p14:creationId xmlns="" xmlns:p14="http://schemas.microsoft.com/office/powerpoint/2010/main" val="175466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RTT-ELC is already changing the conversation</a:t>
            </a:r>
            <a:r>
              <a:rPr lang="en-US" baseline="0" dirty="0" smtClean="0"/>
              <a:t> to bring together the </a:t>
            </a:r>
            <a:r>
              <a:rPr lang="en-US" baseline="0" dirty="0" err="1" smtClean="0"/>
              <a:t>ece</a:t>
            </a:r>
            <a:r>
              <a:rPr lang="en-US" baseline="0" dirty="0" smtClean="0"/>
              <a:t> and </a:t>
            </a:r>
            <a:r>
              <a:rPr lang="en-US" baseline="0" dirty="0" err="1" smtClean="0"/>
              <a:t>ecse</a:t>
            </a:r>
            <a:r>
              <a:rPr lang="en-US" baseline="0" dirty="0" smtClean="0"/>
              <a:t> worlds to think about QRIS. States applying for RTT-ELC must think about how their QRIS addresses</a:t>
            </a:r>
          </a:p>
          <a:p>
            <a:r>
              <a:rPr lang="en-US" baseline="0" dirty="0" smtClean="0"/>
              <a:t>The needs of “Children with High Needs”—which includes children with disabilities.</a:t>
            </a:r>
          </a:p>
          <a:p>
            <a:r>
              <a:rPr lang="en-US" baseline="0" dirty="0" smtClean="0"/>
              <a:t>RTT-ELC also talks about the importance of conducting appropriate assessments of young children and using the assessment information appropriately to support the development and learning of all children, particularly children with high needs.  The early childhood special education/early intervention world has a lot of wisdom to provide.</a:t>
            </a:r>
            <a:endParaRPr lang="en-US" dirty="0"/>
          </a:p>
        </p:txBody>
      </p:sp>
      <p:sp>
        <p:nvSpPr>
          <p:cNvPr id="4" name="Slide Number Placeholder 3"/>
          <p:cNvSpPr>
            <a:spLocks noGrp="1"/>
          </p:cNvSpPr>
          <p:nvPr>
            <p:ph type="sldNum" sz="quarter" idx="10"/>
          </p:nvPr>
        </p:nvSpPr>
        <p:spPr/>
        <p:txBody>
          <a:bodyPr/>
          <a:lstStyle/>
          <a:p>
            <a:fld id="{B429959A-B264-4058-B4E1-4127B12ABE37}" type="slidenum">
              <a:rPr lang="en-US" smtClean="0"/>
              <a:pPr/>
              <a:t>8</a:t>
            </a:fld>
            <a:endParaRPr lang="en-US"/>
          </a:p>
        </p:txBody>
      </p:sp>
    </p:spTree>
    <p:extLst>
      <p:ext uri="{BB962C8B-B14F-4D97-AF65-F5344CB8AC3E}">
        <p14:creationId xmlns="" xmlns:p14="http://schemas.microsoft.com/office/powerpoint/2010/main" val="190419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513F63-DBAB-4B3F-BC97-7C695A1E1C49}"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A68315-3CC9-4473-87E9-5B4D0BB3938F}" type="datetimeFigureOut">
              <a:rPr lang="en-US" smtClean="0"/>
              <a:pPr/>
              <a:t>9/15/2011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68315-3CC9-4473-87E9-5B4D0BB3938F}"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68315-3CC9-4473-87E9-5B4D0BB3938F}"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wrap="square" numCol="1" anchorCtr="0" compatLnSpc="1">
            <a:prstTxWarp prst="textNoShape">
              <a:avLst/>
            </a:prstTxWarp>
          </a:bodyPr>
          <a:lstStyle>
            <a:lvl1pPr fontAlgn="base">
              <a:spcBef>
                <a:spcPct val="0"/>
              </a:spcBef>
              <a:spcAft>
                <a:spcPct val="0"/>
              </a:spcAft>
              <a:defRPr>
                <a:ea typeface="Geneva" charset="0"/>
                <a:cs typeface="Geneva" charset="0"/>
              </a:defRPr>
            </a:lvl1pPr>
          </a:lstStyle>
          <a:p>
            <a:pPr>
              <a:defRPr/>
            </a:pPr>
            <a:fld id="{58524485-E67D-4E21-B66A-54EE625932C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dreamstime_7036083.jpg"/>
          <p:cNvPicPr>
            <a:picLocks noChangeAspect="1"/>
          </p:cNvPicPr>
          <p:nvPr userDrawn="1"/>
        </p:nvPicPr>
        <p:blipFill>
          <a:blip r:embed="rId2" cstate="print"/>
          <a:srcRect r="5678"/>
          <a:stretch>
            <a:fillRect/>
          </a:stretch>
        </p:blipFill>
        <p:spPr>
          <a:xfrm>
            <a:off x="4693920" y="3135630"/>
            <a:ext cx="4450080" cy="3112770"/>
          </a:xfrm>
          <a:prstGeom prst="rect">
            <a:avLst/>
          </a:prstGeom>
        </p:spPr>
      </p:pic>
      <p:sp>
        <p:nvSpPr>
          <p:cNvPr id="18" name="Rectangle 17"/>
          <p:cNvSpPr/>
          <p:nvPr userDrawn="1"/>
        </p:nvSpPr>
        <p:spPr>
          <a:xfrm>
            <a:off x="4615543" y="6212114"/>
            <a:ext cx="4528457" cy="6458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17220" y="2873828"/>
            <a:ext cx="4085409" cy="39841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05790" y="0"/>
            <a:ext cx="8538211" cy="31350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pic>
        <p:nvPicPr>
          <p:cNvPr id="22" name="Picture 21" descr="sri_logo_white.png"/>
          <p:cNvPicPr>
            <a:picLocks noChangeAspect="1"/>
          </p:cNvPicPr>
          <p:nvPr userDrawn="1"/>
        </p:nvPicPr>
        <p:blipFill>
          <a:blip r:embed="rId3" cstate="print"/>
          <a:stretch>
            <a:fillRect/>
          </a:stretch>
        </p:blipFill>
        <p:spPr>
          <a:xfrm>
            <a:off x="7581989" y="335203"/>
            <a:ext cx="1068526" cy="753368"/>
          </a:xfrm>
          <a:prstGeom prst="rect">
            <a:avLst/>
          </a:prstGeom>
        </p:spPr>
      </p:pic>
      <p:pic>
        <p:nvPicPr>
          <p:cNvPr id="19" name="Picture 18" descr="left blue square.jpg"/>
          <p:cNvPicPr>
            <a:picLocks noChangeAspect="1"/>
          </p:cNvPicPr>
          <p:nvPr userDrawn="1"/>
        </p:nvPicPr>
        <p:blipFill>
          <a:blip r:embed="rId4" cstate="print"/>
          <a:stretch>
            <a:fillRect/>
          </a:stretch>
        </p:blipFill>
        <p:spPr>
          <a:xfrm>
            <a:off x="1" y="0"/>
            <a:ext cx="622852"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A68315-3CC9-4473-87E9-5B4D0BB3938F}"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A68315-3CC9-4473-87E9-5B4D0BB3938F}" type="datetimeFigureOut">
              <a:rPr lang="en-US" smtClean="0"/>
              <a:pPr/>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A68315-3CC9-4473-87E9-5B4D0BB3938F}"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A68315-3CC9-4473-87E9-5B4D0BB3938F}" type="datetimeFigureOut">
              <a:rPr lang="en-US" smtClean="0"/>
              <a:pPr/>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A68315-3CC9-4473-87E9-5B4D0BB3938F}" type="datetimeFigureOut">
              <a:rPr lang="en-US" smtClean="0"/>
              <a:pPr/>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68315-3CC9-4473-87E9-5B4D0BB3938F}" type="datetimeFigureOut">
              <a:rPr lang="en-US" smtClean="0"/>
              <a:pPr/>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A68315-3CC9-4473-87E9-5B4D0BB3938F}"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2B71A-5EA9-4CD4-8EA9-4A5F1DF93C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A68315-3CC9-4473-87E9-5B4D0BB3938F}" type="datetimeFigureOut">
              <a:rPr lang="en-US" smtClean="0"/>
              <a:pPr/>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CF2B71A-5EA9-4CD4-8EA9-4A5F1DF93CA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A68315-3CC9-4473-87E9-5B4D0BB3938F}" type="datetimeFigureOut">
              <a:rPr lang="en-US" smtClean="0"/>
              <a:pPr/>
              <a:t>9/15/2011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F2B71A-5EA9-4CD4-8EA9-4A5F1DF93CA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851648" cy="2590800"/>
          </a:xfrm>
        </p:spPr>
        <p:txBody>
          <a:bodyPr>
            <a:noAutofit/>
          </a:bodyPr>
          <a:lstStyle/>
          <a:p>
            <a:r>
              <a:rPr lang="en-US" sz="4400" dirty="0"/>
              <a:t>Program Quality and Child Outcomes: The Role of </a:t>
            </a:r>
            <a:r>
              <a:rPr lang="en-US" sz="4400" dirty="0" smtClean="0"/>
              <a:t>QRIS and </a:t>
            </a:r>
            <a:r>
              <a:rPr lang="en-US" sz="4400" dirty="0"/>
              <a:t>its Relationship to </a:t>
            </a:r>
            <a:r>
              <a:rPr lang="en-US" sz="4400" dirty="0" smtClean="0"/>
              <a:t>Early Childhood </a:t>
            </a:r>
            <a:r>
              <a:rPr lang="en-US" sz="4400" dirty="0"/>
              <a:t>Special Education </a:t>
            </a:r>
          </a:p>
        </p:txBody>
      </p:sp>
      <p:sp>
        <p:nvSpPr>
          <p:cNvPr id="5" name="Subtitle 4"/>
          <p:cNvSpPr>
            <a:spLocks noGrp="1"/>
          </p:cNvSpPr>
          <p:nvPr>
            <p:ph type="subTitle" idx="1"/>
          </p:nvPr>
        </p:nvSpPr>
        <p:spPr>
          <a:xfrm>
            <a:off x="533400" y="3962400"/>
            <a:ext cx="7854696" cy="2590800"/>
          </a:xfrm>
        </p:spPr>
        <p:txBody>
          <a:bodyPr>
            <a:normAutofit/>
          </a:bodyPr>
          <a:lstStyle/>
          <a:p>
            <a:r>
              <a:rPr lang="en-US" dirty="0" smtClean="0"/>
              <a:t>Beth Rous, University of Kentucky</a:t>
            </a:r>
          </a:p>
          <a:p>
            <a:r>
              <a:rPr lang="en-US" dirty="0" smtClean="0"/>
              <a:t>Rena Hallam, University of Delaware</a:t>
            </a:r>
          </a:p>
          <a:p>
            <a:r>
              <a:rPr lang="en-US" dirty="0" smtClean="0"/>
              <a:t>Verna Thompson, Delaware Department of Education</a:t>
            </a:r>
          </a:p>
          <a:p>
            <a:r>
              <a:rPr lang="en-US" dirty="0" smtClean="0"/>
              <a:t>Donna Spiker, SRI</a:t>
            </a:r>
          </a:p>
          <a:p>
            <a:r>
              <a:rPr lang="en-US" sz="2400" i="1" dirty="0" smtClean="0"/>
              <a:t>Measuring Child and Family Outcomes Conference 2011</a:t>
            </a:r>
            <a:r>
              <a:rPr lang="en-US" dirty="0" smtClean="0"/>
              <a:t> </a:t>
            </a:r>
            <a:endParaRPr lang="en-US" dirty="0"/>
          </a:p>
        </p:txBody>
      </p:sp>
    </p:spTree>
    <p:extLst>
      <p:ext uri="{BB962C8B-B14F-4D97-AF65-F5344CB8AC3E}">
        <p14:creationId xmlns="" xmlns:p14="http://schemas.microsoft.com/office/powerpoint/2010/main" val="34585131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lor 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498673" y="889722"/>
            <a:ext cx="4235824" cy="3675784"/>
          </a:xfrm>
          <a:prstGeom prst="rect">
            <a:avLst/>
          </a:prstGeom>
          <a:noFill/>
          <a:ln w="9525">
            <a:noFill/>
            <a:miter lim="800000"/>
            <a:headEnd/>
            <a:tailEnd/>
          </a:ln>
        </p:spPr>
      </p:pic>
      <p:sp>
        <p:nvSpPr>
          <p:cNvPr id="5" name="TextBox 4"/>
          <p:cNvSpPr txBox="1"/>
          <p:nvPr/>
        </p:nvSpPr>
        <p:spPr>
          <a:xfrm>
            <a:off x="974912" y="4953001"/>
            <a:ext cx="6611471" cy="2031325"/>
          </a:xfrm>
          <a:prstGeom prst="rect">
            <a:avLst/>
          </a:prstGeom>
          <a:noFill/>
        </p:spPr>
        <p:txBody>
          <a:bodyPr wrap="square" rtlCol="0">
            <a:spAutoFit/>
          </a:bodyPr>
          <a:lstStyle/>
          <a:p>
            <a:pPr algn="ctr"/>
            <a:r>
              <a:rPr lang="en-US" b="1" dirty="0"/>
              <a:t>Rena Hallam</a:t>
            </a:r>
          </a:p>
          <a:p>
            <a:pPr algn="ctr"/>
            <a:r>
              <a:rPr lang="en-US" b="1" dirty="0"/>
              <a:t>Delaware Institute for Excellence in Early </a:t>
            </a:r>
            <a:r>
              <a:rPr lang="en-US" b="1" dirty="0" smtClean="0"/>
              <a:t>Childhood, University of Delaware</a:t>
            </a:r>
            <a:endParaRPr lang="en-US" b="1" dirty="0"/>
          </a:p>
          <a:p>
            <a:pPr algn="ctr"/>
            <a:r>
              <a:rPr lang="en-US" b="1" dirty="0"/>
              <a:t>Verna Thompson</a:t>
            </a:r>
          </a:p>
          <a:p>
            <a:pPr algn="ctr"/>
            <a:r>
              <a:rPr lang="en-US" b="1" dirty="0"/>
              <a:t>Delaware Department of Education</a:t>
            </a:r>
          </a:p>
          <a:p>
            <a:pPr algn="ctr"/>
            <a:r>
              <a:rPr lang="en-US" b="1" dirty="0"/>
              <a:t>September, 2011</a:t>
            </a:r>
          </a:p>
          <a:p>
            <a:endParaRPr lang="en-US" dirty="0"/>
          </a:p>
        </p:txBody>
      </p:sp>
    </p:spTree>
    <p:extLst>
      <p:ext uri="{BB962C8B-B14F-4D97-AF65-F5344CB8AC3E}">
        <p14:creationId xmlns="" xmlns:p14="http://schemas.microsoft.com/office/powerpoint/2010/main" val="173459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Presentation Outline</a:t>
            </a:r>
            <a:endParaRPr lang="en-US" dirty="0"/>
          </a:p>
        </p:txBody>
      </p:sp>
      <p:sp>
        <p:nvSpPr>
          <p:cNvPr id="5" name="Content Placeholder 4"/>
          <p:cNvSpPr>
            <a:spLocks noGrp="1"/>
          </p:cNvSpPr>
          <p:nvPr>
            <p:ph idx="1"/>
          </p:nvPr>
        </p:nvSpPr>
        <p:spPr/>
        <p:txBody>
          <a:bodyPr/>
          <a:lstStyle/>
          <a:p>
            <a:r>
              <a:rPr lang="en-US" dirty="0" smtClean="0"/>
              <a:t>Overview of Delaware Stars for Early Success</a:t>
            </a:r>
          </a:p>
          <a:p>
            <a:r>
              <a:rPr lang="en-US" dirty="0" smtClean="0"/>
              <a:t>Historical Perspective on QRIS development and integration with services for young children with disabilities</a:t>
            </a:r>
          </a:p>
          <a:p>
            <a:r>
              <a:rPr lang="en-US" dirty="0" smtClean="0"/>
              <a:t>Current Status of Delaware Stars</a:t>
            </a:r>
          </a:p>
          <a:p>
            <a:r>
              <a:rPr lang="en-US" dirty="0" smtClean="0"/>
              <a:t>Framework for QRIS redesign and next steps</a:t>
            </a:r>
            <a:endParaRPr lang="en-US" dirty="0"/>
          </a:p>
        </p:txBody>
      </p:sp>
    </p:spTree>
    <p:extLst>
      <p:ext uri="{BB962C8B-B14F-4D97-AF65-F5344CB8AC3E}">
        <p14:creationId xmlns="" xmlns:p14="http://schemas.microsoft.com/office/powerpoint/2010/main" val="28729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Delaware Stars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Voluntary QRIS implemented in 2007 to serve all types of licensed child care in Delaware. </a:t>
            </a:r>
          </a:p>
          <a:p>
            <a:r>
              <a:rPr lang="en-US" dirty="0" smtClean="0"/>
              <a:t>5 Star Levels with successive quality requirements in four program areas:</a:t>
            </a:r>
          </a:p>
          <a:p>
            <a:pPr lvl="1"/>
            <a:r>
              <a:rPr lang="en-US" dirty="0" smtClean="0"/>
              <a:t>Learning Environments and Curriculum</a:t>
            </a:r>
          </a:p>
          <a:p>
            <a:pPr lvl="1"/>
            <a:r>
              <a:rPr lang="en-US" dirty="0" smtClean="0"/>
              <a:t>Program Administration and Management</a:t>
            </a:r>
          </a:p>
          <a:p>
            <a:pPr lvl="1"/>
            <a:r>
              <a:rPr lang="en-US" dirty="0" smtClean="0"/>
              <a:t>Family and Community Partnerships</a:t>
            </a:r>
          </a:p>
          <a:p>
            <a:pPr lvl="1"/>
            <a:r>
              <a:rPr lang="en-US" dirty="0" smtClean="0"/>
              <a:t>Professional Development and Qualifications</a:t>
            </a:r>
          </a:p>
          <a:p>
            <a:r>
              <a:rPr lang="en-US" dirty="0" smtClean="0"/>
              <a:t>Benefits of program participation include:</a:t>
            </a:r>
          </a:p>
          <a:p>
            <a:pPr lvl="1"/>
            <a:r>
              <a:rPr lang="en-US" dirty="0" smtClean="0"/>
              <a:t>Technical Assistance</a:t>
            </a:r>
          </a:p>
          <a:p>
            <a:pPr lvl="1"/>
            <a:r>
              <a:rPr lang="en-US" dirty="0" smtClean="0"/>
              <a:t>Grants and Awards</a:t>
            </a:r>
          </a:p>
          <a:p>
            <a:pPr lvl="1"/>
            <a:r>
              <a:rPr lang="en-US" dirty="0" smtClean="0"/>
              <a:t>**Tiered Reimbursement </a:t>
            </a:r>
            <a:r>
              <a:rPr lang="en-US" i="1" dirty="0" smtClean="0"/>
              <a:t>to be implemented October, 2011</a:t>
            </a:r>
            <a:endParaRPr lang="en-US" i="1" dirty="0"/>
          </a:p>
        </p:txBody>
      </p:sp>
    </p:spTree>
    <p:extLst>
      <p:ext uri="{BB962C8B-B14F-4D97-AF65-F5344CB8AC3E}">
        <p14:creationId xmlns="" xmlns:p14="http://schemas.microsoft.com/office/powerpoint/2010/main" val="337723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688"/>
            <a:ext cx="8229600" cy="1200912"/>
          </a:xfrm>
        </p:spPr>
        <p:txBody>
          <a:bodyPr>
            <a:normAutofit fontScale="90000"/>
          </a:bodyPr>
          <a:lstStyle/>
          <a:p>
            <a:r>
              <a:rPr lang="en-US" dirty="0" smtClean="0"/>
              <a:t>Historical Perspectives on Initial Development</a:t>
            </a:r>
            <a:endParaRPr lang="en-US" dirty="0"/>
          </a:p>
        </p:txBody>
      </p:sp>
      <p:sp>
        <p:nvSpPr>
          <p:cNvPr id="3" name="Content Placeholder 2"/>
          <p:cNvSpPr>
            <a:spLocks noGrp="1"/>
          </p:cNvSpPr>
          <p:nvPr>
            <p:ph idx="1"/>
          </p:nvPr>
        </p:nvSpPr>
        <p:spPr>
          <a:xfrm>
            <a:off x="457200" y="2164080"/>
            <a:ext cx="8229600" cy="4389120"/>
          </a:xfrm>
        </p:spPr>
        <p:txBody>
          <a:bodyPr>
            <a:normAutofit fontScale="85000" lnSpcReduction="10000"/>
          </a:bodyPr>
          <a:lstStyle/>
          <a:p>
            <a:pPr>
              <a:buNone/>
            </a:pPr>
            <a:r>
              <a:rPr lang="en-US" dirty="0" smtClean="0"/>
              <a:t> </a:t>
            </a:r>
            <a:r>
              <a:rPr lang="en-US" sz="2600" b="1" dirty="0" smtClean="0">
                <a:solidFill>
                  <a:srgbClr val="FF0000"/>
                </a:solidFill>
              </a:rPr>
              <a:t>Vision (2005)</a:t>
            </a:r>
          </a:p>
          <a:p>
            <a:pPr>
              <a:buNone/>
            </a:pPr>
            <a:r>
              <a:rPr lang="en-US" sz="2600" dirty="0" smtClean="0">
                <a:solidFill>
                  <a:srgbClr val="FF0000"/>
                </a:solidFill>
              </a:rPr>
              <a:t>All of Delaware’s children and families will have access</a:t>
            </a:r>
          </a:p>
          <a:p>
            <a:pPr>
              <a:buNone/>
            </a:pPr>
            <a:r>
              <a:rPr lang="en-US" sz="2600" dirty="0" smtClean="0">
                <a:solidFill>
                  <a:srgbClr val="FF0000"/>
                </a:solidFill>
              </a:rPr>
              <a:t>to quality early care and education from birth through</a:t>
            </a:r>
          </a:p>
          <a:p>
            <a:pPr>
              <a:buNone/>
            </a:pPr>
            <a:r>
              <a:rPr lang="en-US" sz="2600" dirty="0" smtClean="0">
                <a:solidFill>
                  <a:srgbClr val="FF0000"/>
                </a:solidFill>
              </a:rPr>
              <a:t>school-age. </a:t>
            </a:r>
          </a:p>
          <a:p>
            <a:r>
              <a:rPr lang="en-US" dirty="0" smtClean="0"/>
              <a:t>One of the primary reasons for creating QRIS system in Delaware</a:t>
            </a:r>
          </a:p>
          <a:p>
            <a:pPr lvl="1"/>
            <a:r>
              <a:rPr lang="en-US" dirty="0" smtClean="0"/>
              <a:t>Provide quality learning environments for children with disabilities and children at risk</a:t>
            </a:r>
          </a:p>
          <a:p>
            <a:r>
              <a:rPr lang="en-US" dirty="0" smtClean="0"/>
              <a:t>QRIS standards </a:t>
            </a:r>
          </a:p>
          <a:p>
            <a:pPr lvl="1"/>
            <a:r>
              <a:rPr lang="en-US" dirty="0" smtClean="0"/>
              <a:t>Initial Standards- Indicator for serving children with disabilities (staff training on inclusion, implementing IEP activities)</a:t>
            </a:r>
          </a:p>
          <a:p>
            <a:pPr lvl="1"/>
            <a:r>
              <a:rPr lang="en-US" dirty="0" smtClean="0"/>
              <a:t>Later standards -Removed indicator for disabilities and embedded information in standards  </a:t>
            </a:r>
            <a:endParaRPr lang="en-US" dirty="0"/>
          </a:p>
        </p:txBody>
      </p:sp>
    </p:spTree>
    <p:extLst>
      <p:ext uri="{BB962C8B-B14F-4D97-AF65-F5344CB8AC3E}">
        <p14:creationId xmlns="" xmlns:p14="http://schemas.microsoft.com/office/powerpoint/2010/main" val="301308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6488"/>
            <a:ext cx="8229600" cy="1143000"/>
          </a:xfrm>
        </p:spPr>
        <p:txBody>
          <a:bodyPr>
            <a:normAutofit fontScale="90000"/>
          </a:bodyPr>
          <a:lstStyle/>
          <a:p>
            <a:r>
              <a:rPr lang="en-US" dirty="0" smtClean="0"/>
              <a:t>Current Status of Delaware Stars</a:t>
            </a:r>
            <a:endParaRPr lang="en-US" dirty="0"/>
          </a:p>
        </p:txBody>
      </p:sp>
      <p:sp>
        <p:nvSpPr>
          <p:cNvPr id="3" name="Content Placeholder 2"/>
          <p:cNvSpPr>
            <a:spLocks noGrp="1"/>
          </p:cNvSpPr>
          <p:nvPr>
            <p:ph idx="1"/>
          </p:nvPr>
        </p:nvSpPr>
        <p:spPr>
          <a:xfrm>
            <a:off x="457200" y="2087880"/>
            <a:ext cx="8229600" cy="4389120"/>
          </a:xfrm>
        </p:spPr>
        <p:txBody>
          <a:bodyPr/>
          <a:lstStyle/>
          <a:p>
            <a:r>
              <a:rPr lang="en-US" dirty="0" smtClean="0"/>
              <a:t>Challenges in participation rates and program movement through the star levels</a:t>
            </a:r>
          </a:p>
          <a:p>
            <a:r>
              <a:rPr lang="en-US" dirty="0" smtClean="0"/>
              <a:t>New Governor’s initiative in early childhood increased subsidy rates and created a tiered reimbursement system </a:t>
            </a:r>
          </a:p>
          <a:p>
            <a:r>
              <a:rPr lang="en-US" dirty="0" smtClean="0"/>
              <a:t>Stars in currently in a redesign and ramping up phase.</a:t>
            </a:r>
          </a:p>
          <a:p>
            <a:endParaRPr lang="en-US" dirty="0" smtClean="0"/>
          </a:p>
          <a:p>
            <a:endParaRPr lang="en-US" dirty="0"/>
          </a:p>
        </p:txBody>
      </p:sp>
    </p:spTree>
    <p:extLst>
      <p:ext uri="{BB962C8B-B14F-4D97-AF65-F5344CB8AC3E}">
        <p14:creationId xmlns="" xmlns:p14="http://schemas.microsoft.com/office/powerpoint/2010/main" val="1140945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7938"/>
            <a:ext cx="8229600" cy="1143000"/>
          </a:xfrm>
        </p:spPr>
        <p:txBody>
          <a:bodyPr>
            <a:normAutofit fontScale="90000"/>
          </a:bodyPr>
          <a:lstStyle/>
          <a:p>
            <a:r>
              <a:rPr lang="en-US" dirty="0" smtClean="0"/>
              <a:t>Current Participation and Ratings (n=181)</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9011827"/>
              </p:ext>
            </p:extLst>
          </p:nvPr>
        </p:nvGraphicFramePr>
        <p:xfrm>
          <a:off x="591671" y="2430174"/>
          <a:ext cx="8113059" cy="3513426"/>
        </p:xfrm>
        <a:graphic>
          <a:graphicData uri="http://schemas.openxmlformats.org/presentationml/2006/ole">
            <p:oleObj spid="_x0000_s1026" name="Worksheet" r:id="rId3" imgW="6896070" imgH="5152935" progId="Excel.Sheet.8">
              <p:embed/>
            </p:oleObj>
          </a:graphicData>
        </a:graphic>
      </p:graphicFrame>
    </p:spTree>
    <p:extLst>
      <p:ext uri="{BB962C8B-B14F-4D97-AF65-F5344CB8AC3E}">
        <p14:creationId xmlns="" xmlns:p14="http://schemas.microsoft.com/office/powerpoint/2010/main" val="787896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Learned?</a:t>
            </a:r>
            <a:endParaRPr lang="en-US" dirty="0"/>
          </a:p>
        </p:txBody>
      </p:sp>
      <p:sp>
        <p:nvSpPr>
          <p:cNvPr id="3" name="Content Placeholder 2"/>
          <p:cNvSpPr>
            <a:spLocks noGrp="1"/>
          </p:cNvSpPr>
          <p:nvPr>
            <p:ph idx="1"/>
          </p:nvPr>
        </p:nvSpPr>
        <p:spPr/>
        <p:txBody>
          <a:bodyPr>
            <a:normAutofit/>
          </a:bodyPr>
          <a:lstStyle/>
          <a:p>
            <a:r>
              <a:rPr lang="en-US" dirty="0" smtClean="0">
                <a:ea typeface="American Typewriter" charset="0"/>
                <a:cs typeface="American Typewriter" charset="0"/>
              </a:rPr>
              <a:t>Many programs are getting “stuck” at low levels of </a:t>
            </a:r>
            <a:br>
              <a:rPr lang="en-US" dirty="0" smtClean="0">
                <a:ea typeface="American Typewriter" charset="0"/>
                <a:cs typeface="American Typewriter" charset="0"/>
              </a:rPr>
            </a:br>
            <a:r>
              <a:rPr lang="en-US" dirty="0" smtClean="0">
                <a:ea typeface="American Typewriter" charset="0"/>
                <a:cs typeface="American Typewriter" charset="0"/>
              </a:rPr>
              <a:t>the rating system </a:t>
            </a:r>
          </a:p>
          <a:p>
            <a:r>
              <a:rPr lang="en-US" dirty="0" smtClean="0">
                <a:ea typeface="American Typewriter" charset="0"/>
                <a:cs typeface="American Typewriter" charset="0"/>
              </a:rPr>
              <a:t>Too much focus on paperwork, too little focus </a:t>
            </a:r>
            <a:br>
              <a:rPr lang="en-US" dirty="0" smtClean="0">
                <a:ea typeface="American Typewriter" charset="0"/>
                <a:cs typeface="American Typewriter" charset="0"/>
              </a:rPr>
            </a:br>
            <a:r>
              <a:rPr lang="en-US" dirty="0" smtClean="0">
                <a:ea typeface="American Typewriter" charset="0"/>
                <a:cs typeface="American Typewriter" charset="0"/>
              </a:rPr>
              <a:t>on practice</a:t>
            </a:r>
          </a:p>
          <a:p>
            <a:r>
              <a:rPr lang="en-US" dirty="0" smtClean="0">
                <a:ea typeface="American Typewriter" charset="0"/>
                <a:cs typeface="American Typewriter" charset="0"/>
              </a:rPr>
              <a:t>Great variability in accessing resources and supports from Delaware Stars</a:t>
            </a:r>
          </a:p>
          <a:p>
            <a:r>
              <a:rPr lang="en-US" dirty="0" smtClean="0">
                <a:ea typeface="American Typewriter" charset="0"/>
                <a:cs typeface="American Typewriter" charset="0"/>
              </a:rPr>
              <a:t>Providers need more flexibility and more </a:t>
            </a:r>
            <a:br>
              <a:rPr lang="en-US" dirty="0" smtClean="0">
                <a:ea typeface="American Typewriter" charset="0"/>
                <a:cs typeface="American Typewriter" charset="0"/>
              </a:rPr>
            </a:br>
            <a:r>
              <a:rPr lang="en-US" dirty="0" smtClean="0">
                <a:ea typeface="American Typewriter" charset="0"/>
                <a:cs typeface="American Typewriter" charset="0"/>
              </a:rPr>
              <a:t>responsive TA</a:t>
            </a:r>
            <a:endParaRPr lang="en-US" dirty="0">
              <a:ea typeface="American Typewriter" charset="0"/>
              <a:cs typeface="American Typewriter" charset="0"/>
            </a:endParaRPr>
          </a:p>
          <a:p>
            <a:r>
              <a:rPr lang="en-US" dirty="0" smtClean="0">
                <a:ea typeface="American Typewriter" charset="0"/>
                <a:cs typeface="American Typewriter" charset="0"/>
              </a:rPr>
              <a:t>System is struggling to improve quality of care </a:t>
            </a:r>
            <a:br>
              <a:rPr lang="en-US" dirty="0" smtClean="0">
                <a:ea typeface="American Typewriter" charset="0"/>
                <a:cs typeface="American Typewriter" charset="0"/>
              </a:rPr>
            </a:br>
            <a:r>
              <a:rPr lang="en-US" dirty="0" smtClean="0">
                <a:ea typeface="American Typewriter" charset="0"/>
                <a:cs typeface="American Typewriter" charset="0"/>
              </a:rPr>
              <a:t>for all children</a:t>
            </a:r>
          </a:p>
          <a:p>
            <a:endParaRPr lang="en-US" dirty="0"/>
          </a:p>
        </p:txBody>
      </p:sp>
    </p:spTree>
    <p:extLst>
      <p:ext uri="{BB962C8B-B14F-4D97-AF65-F5344CB8AC3E}">
        <p14:creationId xmlns="" xmlns:p14="http://schemas.microsoft.com/office/powerpoint/2010/main" val="1119318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for QRIS Redesign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Practice Principles</a:t>
            </a:r>
          </a:p>
          <a:p>
            <a:pPr lvl="1"/>
            <a:r>
              <a:rPr lang="en-US" dirty="0" smtClean="0"/>
              <a:t>Continuity of Care</a:t>
            </a:r>
          </a:p>
          <a:p>
            <a:pPr lvl="1"/>
            <a:r>
              <a:rPr lang="en-US" dirty="0" smtClean="0"/>
              <a:t>Inclusive Practice</a:t>
            </a:r>
          </a:p>
          <a:p>
            <a:pPr lvl="1"/>
            <a:r>
              <a:rPr lang="en-US" dirty="0" smtClean="0"/>
              <a:t>Intentionality</a:t>
            </a:r>
          </a:p>
          <a:p>
            <a:r>
              <a:rPr lang="en-US" dirty="0" smtClean="0"/>
              <a:t>Systems Principles</a:t>
            </a:r>
          </a:p>
          <a:p>
            <a:pPr lvl="1"/>
            <a:r>
              <a:rPr lang="en-US" dirty="0" smtClean="0"/>
              <a:t>Increase visibility of state infrastructure to promote quality</a:t>
            </a:r>
          </a:p>
          <a:p>
            <a:pPr lvl="1"/>
            <a:r>
              <a:rPr lang="en-US" dirty="0" smtClean="0"/>
              <a:t>Align quality infrastructure in ways that makes sense to programs</a:t>
            </a:r>
          </a:p>
          <a:p>
            <a:pPr lvl="1"/>
            <a:r>
              <a:rPr lang="en-US" dirty="0" smtClean="0"/>
              <a:t>Collaboration with Key Stakeholders</a:t>
            </a:r>
          </a:p>
          <a:p>
            <a:r>
              <a:rPr lang="en-US" dirty="0" smtClean="0"/>
              <a:t>Implementation Principles</a:t>
            </a:r>
          </a:p>
          <a:p>
            <a:pPr lvl="1"/>
            <a:r>
              <a:rPr lang="en-US" dirty="0" smtClean="0"/>
              <a:t>Use data to inform technical assistance</a:t>
            </a:r>
          </a:p>
          <a:p>
            <a:pPr lvl="1"/>
            <a:r>
              <a:rPr lang="en-US" dirty="0" smtClean="0"/>
              <a:t>Use recommended technical assistance practices; diversify our strategies</a:t>
            </a:r>
          </a:p>
          <a:p>
            <a:pPr lvl="1"/>
            <a:r>
              <a:rPr lang="en-US" dirty="0" smtClean="0"/>
              <a:t>Engage programs more effectively</a:t>
            </a:r>
          </a:p>
          <a:p>
            <a:endParaRPr lang="en-US" dirty="0"/>
          </a:p>
        </p:txBody>
      </p:sp>
    </p:spTree>
    <p:extLst>
      <p:ext uri="{BB962C8B-B14F-4D97-AF65-F5344CB8AC3E}">
        <p14:creationId xmlns="" xmlns:p14="http://schemas.microsoft.com/office/powerpoint/2010/main" val="3452083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108036959"/>
              </p:ext>
            </p:extLst>
          </p:nvPr>
        </p:nvGraphicFramePr>
        <p:xfrm>
          <a:off x="457575" y="1599767"/>
          <a:ext cx="8228853" cy="452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82470" y="5013613"/>
            <a:ext cx="1873624" cy="1323439"/>
          </a:xfrm>
          <a:prstGeom prst="rect">
            <a:avLst/>
          </a:prstGeom>
          <a:noFill/>
        </p:spPr>
        <p:txBody>
          <a:bodyPr wrap="square" rtlCol="0">
            <a:spAutoFit/>
          </a:bodyPr>
          <a:lstStyle/>
          <a:p>
            <a:r>
              <a:rPr lang="en-US" sz="2000" b="1" i="1" dirty="0" smtClean="0"/>
              <a:t> </a:t>
            </a:r>
          </a:p>
          <a:p>
            <a:r>
              <a:rPr lang="en-US" sz="2000" b="1" i="1" dirty="0" smtClean="0"/>
              <a:t>PROGRAM</a:t>
            </a:r>
          </a:p>
          <a:p>
            <a:r>
              <a:rPr lang="en-US" sz="2000" b="1" i="1" dirty="0" smtClean="0"/>
              <a:t> QUALITY</a:t>
            </a:r>
          </a:p>
          <a:p>
            <a:endParaRPr lang="en-US" sz="2000" b="1" i="1" dirty="0"/>
          </a:p>
        </p:txBody>
      </p:sp>
      <p:sp>
        <p:nvSpPr>
          <p:cNvPr id="8" name="TextBox 7"/>
          <p:cNvSpPr txBox="1"/>
          <p:nvPr/>
        </p:nvSpPr>
        <p:spPr>
          <a:xfrm>
            <a:off x="636494" y="1068324"/>
            <a:ext cx="1927412" cy="646331"/>
          </a:xfrm>
          <a:prstGeom prst="rect">
            <a:avLst/>
          </a:prstGeom>
          <a:noFill/>
        </p:spPr>
        <p:txBody>
          <a:bodyPr wrap="square" rtlCol="0">
            <a:spAutoFit/>
          </a:bodyPr>
          <a:lstStyle/>
          <a:p>
            <a:r>
              <a:rPr lang="en-US" dirty="0" smtClean="0"/>
              <a:t>State Quality Infrastructure</a:t>
            </a:r>
            <a:endParaRPr lang="en-US" dirty="0"/>
          </a:p>
        </p:txBody>
      </p:sp>
    </p:spTree>
    <p:extLst>
      <p:ext uri="{BB962C8B-B14F-4D97-AF65-F5344CB8AC3E}">
        <p14:creationId xmlns="" xmlns:p14="http://schemas.microsoft.com/office/powerpoint/2010/main" val="156064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70888"/>
            <a:ext cx="8229600" cy="984250"/>
          </a:xfrm>
        </p:spPr>
        <p:txBody>
          <a:bodyPr>
            <a:normAutofit fontScale="90000"/>
          </a:bodyPr>
          <a:lstStyle/>
          <a:p>
            <a:r>
              <a:rPr lang="en-US" dirty="0" smtClean="0"/>
              <a:t>Current Collaborative Efforts between QRIS and Services for Young Children with Disabilities</a:t>
            </a:r>
            <a:endParaRPr lang="en-US" dirty="0"/>
          </a:p>
        </p:txBody>
      </p:sp>
      <p:sp>
        <p:nvSpPr>
          <p:cNvPr id="5" name="Content Placeholder 4"/>
          <p:cNvSpPr>
            <a:spLocks noGrp="1"/>
          </p:cNvSpPr>
          <p:nvPr>
            <p:ph idx="1"/>
          </p:nvPr>
        </p:nvSpPr>
        <p:spPr>
          <a:xfrm>
            <a:off x="457200" y="3002280"/>
            <a:ext cx="8229600" cy="3779520"/>
          </a:xfrm>
        </p:spPr>
        <p:txBody>
          <a:bodyPr/>
          <a:lstStyle/>
          <a:p>
            <a:r>
              <a:rPr lang="en-US" sz="2400" dirty="0" smtClean="0"/>
              <a:t>Inclusion of new indicators related to young children with disabilities across all four dimensions of program quality in QRIS</a:t>
            </a:r>
          </a:p>
          <a:p>
            <a:r>
              <a:rPr lang="en-US" sz="2400" dirty="0" smtClean="0"/>
              <a:t>Indicator Review – state-level review and input from cross-agency  Expanding Inclusive Early Intervention Opportunities  (EIEIO) group</a:t>
            </a:r>
          </a:p>
          <a:p>
            <a:r>
              <a:rPr lang="en-US" sz="2400" dirty="0" smtClean="0"/>
              <a:t>Support for Inclusion Credential for child care personnel</a:t>
            </a:r>
          </a:p>
          <a:p>
            <a:r>
              <a:rPr lang="en-US" sz="2400" dirty="0" smtClean="0"/>
              <a:t>Sharing QRIS information with 619 providers – TA opportunities</a:t>
            </a:r>
          </a:p>
          <a:p>
            <a:pPr marL="0" indent="0">
              <a:buNone/>
            </a:pPr>
            <a:endParaRPr lang="en-US" dirty="0" smtClean="0"/>
          </a:p>
          <a:p>
            <a:endParaRPr lang="en-US" dirty="0"/>
          </a:p>
        </p:txBody>
      </p:sp>
    </p:spTree>
    <p:extLst>
      <p:ext uri="{BB962C8B-B14F-4D97-AF65-F5344CB8AC3E}">
        <p14:creationId xmlns="" xmlns:p14="http://schemas.microsoft.com/office/powerpoint/2010/main" val="142977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QRIS from a national perspective (Beth)</a:t>
            </a:r>
          </a:p>
          <a:p>
            <a:r>
              <a:rPr lang="en-US" dirty="0" smtClean="0"/>
              <a:t>Delaware’s experiences (Rena and Verna)</a:t>
            </a:r>
          </a:p>
          <a:p>
            <a:r>
              <a:rPr lang="en-US" dirty="0" smtClean="0"/>
              <a:t>Future possibilities (Donna)</a:t>
            </a:r>
          </a:p>
          <a:p>
            <a:r>
              <a:rPr lang="en-US" dirty="0" smtClean="0"/>
              <a:t>Discussion (All)</a:t>
            </a:r>
            <a:endParaRPr lang="en-US" dirty="0"/>
          </a:p>
        </p:txBody>
      </p:sp>
    </p:spTree>
    <p:extLst>
      <p:ext uri="{BB962C8B-B14F-4D97-AF65-F5344CB8AC3E}">
        <p14:creationId xmlns="" xmlns:p14="http://schemas.microsoft.com/office/powerpoint/2010/main" val="1443725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Delaware </a:t>
            </a:r>
            <a:endParaRPr lang="en-US" dirty="0"/>
          </a:p>
        </p:txBody>
      </p:sp>
      <p:sp>
        <p:nvSpPr>
          <p:cNvPr id="3" name="Content Placeholder 2"/>
          <p:cNvSpPr>
            <a:spLocks noGrp="1"/>
          </p:cNvSpPr>
          <p:nvPr>
            <p:ph idx="1"/>
          </p:nvPr>
        </p:nvSpPr>
        <p:spPr>
          <a:xfrm>
            <a:off x="457200" y="2240280"/>
            <a:ext cx="8534400" cy="4389120"/>
          </a:xfrm>
        </p:spPr>
        <p:txBody>
          <a:bodyPr>
            <a:normAutofit fontScale="92500" lnSpcReduction="10000"/>
          </a:bodyPr>
          <a:lstStyle/>
          <a:p>
            <a:pPr>
              <a:tabLst>
                <a:tab pos="4972050" algn="l"/>
              </a:tabLst>
            </a:pPr>
            <a:r>
              <a:rPr lang="en-US" dirty="0" smtClean="0"/>
              <a:t>Race to the Top Early Learning Challenge Grant Application</a:t>
            </a:r>
          </a:p>
          <a:p>
            <a:pPr lvl="1">
              <a:tabLst>
                <a:tab pos="4972050" algn="l"/>
              </a:tabLst>
            </a:pPr>
            <a:r>
              <a:rPr lang="en-US" dirty="0" smtClean="0"/>
              <a:t>QRIS system needs to include programs serving children with disabilities </a:t>
            </a:r>
          </a:p>
          <a:p>
            <a:pPr lvl="1">
              <a:tabLst>
                <a:tab pos="4972050" algn="l"/>
              </a:tabLst>
            </a:pPr>
            <a:r>
              <a:rPr lang="en-US" dirty="0" smtClean="0"/>
              <a:t>Increased emphasis on recruitment and support to programs serving high proportions of low-income children</a:t>
            </a:r>
          </a:p>
          <a:p>
            <a:pPr>
              <a:tabLst>
                <a:tab pos="4972050" algn="l"/>
              </a:tabLst>
            </a:pPr>
            <a:r>
              <a:rPr lang="en-US" dirty="0" smtClean="0"/>
              <a:t>Stars “Plus” </a:t>
            </a:r>
          </a:p>
          <a:p>
            <a:pPr lvl="1">
              <a:tabLst>
                <a:tab pos="4972050" algn="l"/>
              </a:tabLst>
            </a:pPr>
            <a:r>
              <a:rPr lang="en-US" dirty="0" smtClean="0"/>
              <a:t>Higher intensity support to high need programs delivered in a cohort model</a:t>
            </a:r>
          </a:p>
          <a:p>
            <a:pPr marL="457200" lvl="1" indent="0">
              <a:buNone/>
              <a:tabLst>
                <a:tab pos="4972050" algn="l"/>
              </a:tabLst>
            </a:pPr>
            <a:endParaRPr lang="en-US" dirty="0"/>
          </a:p>
          <a:p>
            <a:pPr marL="457200" lvl="1" indent="0">
              <a:buNone/>
              <a:tabLst>
                <a:tab pos="4972050" algn="l"/>
              </a:tabLst>
            </a:pPr>
            <a:endParaRPr lang="en-US" dirty="0" smtClean="0"/>
          </a:p>
          <a:p>
            <a:pPr marL="457200" lvl="1" indent="0">
              <a:buNone/>
              <a:tabLst>
                <a:tab pos="4972050" algn="l"/>
              </a:tabLst>
            </a:pPr>
            <a:endParaRPr lang="en-US" dirty="0" smtClean="0"/>
          </a:p>
          <a:p>
            <a:pPr lvl="1">
              <a:buNone/>
              <a:tabLst>
                <a:tab pos="4972050" algn="l"/>
              </a:tabLst>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42975" y="928908"/>
            <a:ext cx="6735083" cy="2031325"/>
          </a:xfrm>
          <a:prstGeom prst="rect">
            <a:avLst/>
          </a:prstGeom>
          <a:noFill/>
        </p:spPr>
        <p:txBody>
          <a:bodyPr wrap="square" rtlCol="0">
            <a:spAutoFit/>
          </a:bodyPr>
          <a:lstStyle/>
          <a:p>
            <a:r>
              <a:rPr lang="en-US" sz="4200" b="1" dirty="0" smtClean="0">
                <a:solidFill>
                  <a:schemeClr val="bg1"/>
                </a:solidFill>
                <a:latin typeface="Arial" pitchFamily="34" charset="0"/>
                <a:cs typeface="Arial" pitchFamily="34" charset="0"/>
              </a:rPr>
              <a:t>Measuring Quality of ECE Programs for Children with Disabilities </a:t>
            </a:r>
            <a:endParaRPr lang="en-US" sz="4200" b="1" dirty="0">
              <a:solidFill>
                <a:schemeClr val="bg1"/>
              </a:solidFill>
              <a:latin typeface="Arial" pitchFamily="34" charset="0"/>
              <a:cs typeface="Arial" pitchFamily="34" charset="0"/>
            </a:endParaRPr>
          </a:p>
        </p:txBody>
      </p:sp>
      <p:sp>
        <p:nvSpPr>
          <p:cNvPr id="6" name="Text Placeholder 29"/>
          <p:cNvSpPr txBox="1">
            <a:spLocks/>
          </p:cNvSpPr>
          <p:nvPr/>
        </p:nvSpPr>
        <p:spPr>
          <a:xfrm>
            <a:off x="838200" y="3457575"/>
            <a:ext cx="3435350" cy="387798"/>
          </a:xfrm>
          <a:prstGeom prst="rect">
            <a:avLst/>
          </a:prstGeom>
        </p:spPr>
        <p:txBody>
          <a:bodyPr wrap="square">
            <a:spAutoFit/>
          </a:bodyPr>
          <a:lstStyle>
            <a:lvl1pPr marL="0" algn="r"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1pPr>
            <a:lvl2pPr marL="0" algn="l"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2pPr>
            <a:lvl3pPr marL="0" algn="l"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3pPr>
            <a:lvl4pPr marL="0" algn="l" defTabSz="914400" rtl="0" eaLnBrk="1" latinLnBrk="0" hangingPunct="1">
              <a:lnSpc>
                <a:spcPct val="80000"/>
              </a:lnSpc>
              <a:buFontTx/>
              <a:buNone/>
              <a:defRPr lang="en-US" sz="2400" b="1" kern="1200" smtClean="0">
                <a:solidFill>
                  <a:schemeClr val="accent3">
                    <a:lumMod val="75000"/>
                  </a:schemeClr>
                </a:solidFill>
                <a:latin typeface="Arial" pitchFamily="34" charset="0"/>
                <a:ea typeface="+mn-ea"/>
                <a:cs typeface="Arial" pitchFamily="34" charset="0"/>
              </a:defRPr>
            </a:lvl4pPr>
            <a:lvl5pPr marL="0" algn="l" defTabSz="914400" rtl="0" eaLnBrk="1" latinLnBrk="0" hangingPunct="1">
              <a:lnSpc>
                <a:spcPct val="80000"/>
              </a:lnSpc>
              <a:buFontTx/>
              <a:buNone/>
              <a:defRPr lang="en-US" sz="2400" b="1" kern="1200" dirty="0" smtClean="0">
                <a:solidFill>
                  <a:schemeClr val="accent3">
                    <a:lumMod val="75000"/>
                  </a:schemeClr>
                </a:solidFill>
                <a:latin typeface="Arial" pitchFamily="34" charset="0"/>
                <a:ea typeface="+mn-ea"/>
                <a:cs typeface="Arial" pitchFamily="34" charset="0"/>
              </a:defRPr>
            </a:lvl5pPr>
          </a:lstStyle>
          <a:p>
            <a:pPr lvl="0" indent="-342900" algn="l">
              <a:spcBef>
                <a:spcPct val="20000"/>
              </a:spcBef>
              <a:defRPr/>
            </a:pPr>
            <a:r>
              <a:rPr lang="en-US" dirty="0" smtClean="0">
                <a:solidFill>
                  <a:schemeClr val="tx2"/>
                </a:solidFill>
              </a:rPr>
              <a:t>Donna </a:t>
            </a:r>
            <a:r>
              <a:rPr lang="en-US" dirty="0">
                <a:solidFill>
                  <a:schemeClr val="tx2"/>
                </a:solidFill>
              </a:rPr>
              <a:t>Spiker</a:t>
            </a:r>
          </a:p>
        </p:txBody>
      </p:sp>
      <p:sp>
        <p:nvSpPr>
          <p:cNvPr id="7" name="Title 31"/>
          <p:cNvSpPr txBox="1">
            <a:spLocks/>
          </p:cNvSpPr>
          <p:nvPr/>
        </p:nvSpPr>
        <p:spPr>
          <a:xfrm>
            <a:off x="838200" y="4019551"/>
            <a:ext cx="3524250" cy="1028699"/>
          </a:xfrm>
          <a:prstGeom prst="rect">
            <a:avLst/>
          </a:prstGeom>
        </p:spPr>
        <p:txBody>
          <a:bodyPr vert="horz" lIns="91440" tIns="45720" rIns="91440" bIns="45720" rtlCol="0" anchor="ctr">
            <a:normAutofit fontScale="92500"/>
          </a:bodyPr>
          <a:lstStyle/>
          <a:p>
            <a:pPr lvl="0">
              <a:spcBef>
                <a:spcPct val="0"/>
              </a:spcBef>
              <a:defRPr/>
            </a:pPr>
            <a:r>
              <a:rPr lang="en-US" sz="2000" i="1" dirty="0" smtClean="0">
                <a:latin typeface="Arial" pitchFamily="34" charset="0"/>
                <a:ea typeface="+mj-ea"/>
                <a:cs typeface="Arial" pitchFamily="34" charset="0"/>
              </a:rPr>
              <a:t>Measuring &amp; Improving Child &amp; Family Outcomes Conference, </a:t>
            </a:r>
            <a:r>
              <a:rPr lang="en-US" sz="2100" i="1" dirty="0" smtClean="0">
                <a:latin typeface="Arial" pitchFamily="34" charset="0"/>
                <a:ea typeface="+mj-ea"/>
                <a:cs typeface="Arial" pitchFamily="34" charset="0"/>
              </a:rPr>
              <a:t>New Orleans, LA</a:t>
            </a:r>
          </a:p>
        </p:txBody>
      </p:sp>
      <p:sp>
        <p:nvSpPr>
          <p:cNvPr id="8" name="Title 31"/>
          <p:cNvSpPr txBox="1">
            <a:spLocks/>
          </p:cNvSpPr>
          <p:nvPr/>
        </p:nvSpPr>
        <p:spPr>
          <a:xfrm>
            <a:off x="828472" y="5488832"/>
            <a:ext cx="3619500" cy="809625"/>
          </a:xfrm>
          <a:prstGeom prst="rect">
            <a:avLst/>
          </a:prstGeom>
        </p:spPr>
        <p:txBody>
          <a:bodyPr vert="horz" lIns="91440" tIns="45720" rIns="91440" bIns="45720" rtlCol="0" anchor="ctr">
            <a:normAutofit/>
          </a:bodyPr>
          <a:lstStyle/>
          <a:p>
            <a:pPr lvl="0">
              <a:spcBef>
                <a:spcPct val="0"/>
              </a:spcBef>
              <a:defRPr/>
            </a:pPr>
            <a:r>
              <a:rPr lang="en-US" sz="1600" dirty="0" smtClean="0">
                <a:latin typeface="Arial" pitchFamily="34" charset="0"/>
                <a:ea typeface="+mj-ea"/>
                <a:cs typeface="Arial" pitchFamily="34" charset="0"/>
              </a:rPr>
              <a:t>September 2011</a:t>
            </a:r>
            <a:endParaRPr lang="en-US" sz="1600"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solidFill>
                  <a:schemeClr val="tx2"/>
                </a:solidFill>
              </a:rPr>
              <a:t>Quality Framework</a:t>
            </a:r>
          </a:p>
        </p:txBody>
      </p:sp>
      <p:sp>
        <p:nvSpPr>
          <p:cNvPr id="51203" name="Subtitle 2"/>
          <p:cNvSpPr>
            <a:spLocks noGrp="1"/>
          </p:cNvSpPr>
          <p:nvPr>
            <p:ph idx="1"/>
          </p:nvPr>
        </p:nvSpPr>
        <p:spPr/>
        <p:txBody>
          <a:bodyPr/>
          <a:lstStyle/>
          <a:p>
            <a:pPr algn="l">
              <a:buNone/>
            </a:pPr>
            <a:r>
              <a:rPr lang="en-US" dirty="0" smtClean="0">
                <a:solidFill>
                  <a:schemeClr val="tx1"/>
                </a:solidFill>
              </a:rPr>
              <a:t>Based on a book chapter:</a:t>
            </a:r>
          </a:p>
          <a:p>
            <a:pPr algn="l"/>
            <a:r>
              <a:rPr lang="en-US" sz="2800" dirty="0" smtClean="0">
                <a:solidFill>
                  <a:schemeClr val="tx1"/>
                </a:solidFill>
              </a:rPr>
              <a:t>Spiker, D., Hebbeler, K., &amp; Barton, L. (2011). Measuring quality of ECE programs for children with disabilities. In M. Zaslow, K. Tout, T. Halle, &amp; I. Martinez-Beck (Eds.), </a:t>
            </a:r>
            <a:r>
              <a:rPr lang="en-US" sz="2800" i="1" dirty="0" smtClean="0">
                <a:solidFill>
                  <a:schemeClr val="tx1"/>
                </a:solidFill>
              </a:rPr>
              <a:t>Measuring quality in early childhood settings</a:t>
            </a:r>
            <a:r>
              <a:rPr lang="en-US" sz="2800" dirty="0" smtClean="0">
                <a:solidFill>
                  <a:schemeClr val="tx1"/>
                </a:solidFill>
              </a:rPr>
              <a:t>. (pp. 229-256</a:t>
            </a:r>
            <a:r>
              <a:rPr lang="en-US" sz="2800" i="1" dirty="0" smtClean="0">
                <a:solidFill>
                  <a:schemeClr val="tx1"/>
                </a:solidFill>
              </a:rPr>
              <a:t>). </a:t>
            </a:r>
            <a:r>
              <a:rPr lang="en-US" sz="2800" dirty="0" smtClean="0">
                <a:solidFill>
                  <a:schemeClr val="tx1"/>
                </a:solidFill>
              </a:rPr>
              <a:t>Baltimore, MD: Paul H. Brookes Publishing Company.</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5489" y="466060"/>
            <a:ext cx="8268511" cy="2962940"/>
          </a:xfrm>
        </p:spPr>
        <p:txBody>
          <a:bodyPr>
            <a:normAutofit fontScale="90000"/>
          </a:bodyPr>
          <a:lstStyle/>
          <a:p>
            <a:r>
              <a:rPr lang="en-US" b="1" dirty="0" smtClean="0"/>
              <a:t/>
            </a:r>
            <a:br>
              <a:rPr lang="en-US" b="1" dirty="0" smtClean="0"/>
            </a:br>
            <a:r>
              <a:rPr lang="en-US" b="1" dirty="0" smtClean="0"/>
              <a:t>Four types of participation in the </a:t>
            </a:r>
            <a:r>
              <a:rPr lang="en-US" b="1" dirty="0" err="1" smtClean="0"/>
              <a:t>ECE</a:t>
            </a:r>
            <a:r>
              <a:rPr lang="en-US" b="1" dirty="0" smtClean="0"/>
              <a:t> system for young children with disabilities</a:t>
            </a:r>
            <a:br>
              <a:rPr lang="en-US" b="1" dirty="0" smtClean="0"/>
            </a:br>
            <a:endParaRPr lang="en-US" dirty="0" smtClean="0"/>
          </a:p>
        </p:txBody>
      </p:sp>
      <p:grpSp>
        <p:nvGrpSpPr>
          <p:cNvPr id="5" name="Group 4"/>
          <p:cNvGrpSpPr/>
          <p:nvPr/>
        </p:nvGrpSpPr>
        <p:grpSpPr>
          <a:xfrm>
            <a:off x="1848688" y="2854960"/>
            <a:ext cx="5587135" cy="3698240"/>
            <a:chOff x="1819505" y="1894840"/>
            <a:chExt cx="5587135" cy="3698240"/>
          </a:xfrm>
        </p:grpSpPr>
        <p:sp>
          <p:nvSpPr>
            <p:cNvPr id="6" name="Oval 5"/>
            <p:cNvSpPr/>
            <p:nvPr/>
          </p:nvSpPr>
          <p:spPr>
            <a:xfrm>
              <a:off x="1910080" y="1894840"/>
              <a:ext cx="3698240" cy="3698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p:cNvSpPr/>
            <p:nvPr/>
          </p:nvSpPr>
          <p:spPr>
            <a:xfrm>
              <a:off x="3708400" y="1894840"/>
              <a:ext cx="3698240" cy="3698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1819505" y="2702560"/>
              <a:ext cx="1940560" cy="1631216"/>
            </a:xfrm>
            <a:prstGeom prst="rect">
              <a:avLst/>
            </a:prstGeom>
            <a:noFill/>
            <a:ln>
              <a:noFill/>
            </a:ln>
          </p:spPr>
          <p:txBody>
            <a:bodyPr wrap="square" rtlCol="0">
              <a:spAutoFit/>
            </a:bodyPr>
            <a:lstStyle/>
            <a:p>
              <a:pPr algn="ctr"/>
              <a:r>
                <a:rPr lang="en-US" sz="2400" b="1" dirty="0" smtClean="0">
                  <a:latin typeface="Arial" pitchFamily="34" charset="0"/>
                  <a:cs typeface="Arial" pitchFamily="34" charset="0"/>
                </a:rPr>
                <a:t>A</a:t>
              </a:r>
            </a:p>
            <a:p>
              <a:pPr algn="ctr"/>
              <a:endParaRPr lang="en-US" sz="1400" dirty="0" smtClean="0">
                <a:latin typeface="Arial" pitchFamily="34" charset="0"/>
                <a:cs typeface="Arial" pitchFamily="34" charset="0"/>
              </a:endParaRPr>
            </a:p>
            <a:p>
              <a:pPr algn="ctr"/>
              <a:endParaRPr lang="en-US" sz="1400" dirty="0" smtClean="0">
                <a:latin typeface="Arial" pitchFamily="34" charset="0"/>
                <a:cs typeface="Arial" pitchFamily="34" charset="0"/>
              </a:endParaRPr>
            </a:p>
            <a:p>
              <a:pPr algn="ctr"/>
              <a:r>
                <a:rPr lang="en-US" sz="1600" dirty="0" smtClean="0">
                  <a:latin typeface="Arial" pitchFamily="34" charset="0"/>
                  <a:cs typeface="Arial" pitchFamily="34" charset="0"/>
                </a:rPr>
                <a:t> General early care and education</a:t>
              </a:r>
            </a:p>
            <a:p>
              <a:pPr algn="ctr"/>
              <a:r>
                <a:rPr lang="en-US" sz="1600" dirty="0" smtClean="0">
                  <a:latin typeface="Arial" pitchFamily="34" charset="0"/>
                  <a:cs typeface="Arial" pitchFamily="34" charset="0"/>
                </a:rPr>
                <a:t>(GECE)</a:t>
              </a:r>
              <a:endParaRPr lang="en-US" sz="1600" dirty="0">
                <a:latin typeface="Arial" pitchFamily="34" charset="0"/>
                <a:cs typeface="Arial" pitchFamily="34" charset="0"/>
              </a:endParaRPr>
            </a:p>
          </p:txBody>
        </p:sp>
        <p:sp>
          <p:nvSpPr>
            <p:cNvPr id="9" name="TextBox 8"/>
            <p:cNvSpPr txBox="1"/>
            <p:nvPr/>
          </p:nvSpPr>
          <p:spPr>
            <a:xfrm>
              <a:off x="3774332" y="2480554"/>
              <a:ext cx="1869548" cy="1169551"/>
            </a:xfrm>
            <a:prstGeom prst="rect">
              <a:avLst/>
            </a:prstGeom>
            <a:noFill/>
            <a:ln>
              <a:noFill/>
            </a:ln>
          </p:spPr>
          <p:txBody>
            <a:bodyPr wrap="square" rtlCol="0">
              <a:spAutoFit/>
            </a:bodyPr>
            <a:lstStyle/>
            <a:p>
              <a:pPr algn="ctr"/>
              <a:r>
                <a:rPr lang="en-US" sz="2400" b="1" dirty="0" smtClean="0">
                  <a:latin typeface="Arial" pitchFamily="34" charset="0"/>
                  <a:cs typeface="Arial" pitchFamily="34" charset="0"/>
                </a:rPr>
                <a:t>C1</a:t>
              </a:r>
            </a:p>
            <a:p>
              <a:pPr algn="ctr"/>
              <a:endParaRPr lang="en-US" sz="1400" dirty="0" smtClean="0">
                <a:latin typeface="Arial" pitchFamily="34" charset="0"/>
                <a:cs typeface="Arial" pitchFamily="34" charset="0"/>
              </a:endParaRPr>
            </a:p>
            <a:p>
              <a:pPr algn="ctr"/>
              <a:r>
                <a:rPr lang="en-US" sz="1600" dirty="0" smtClean="0">
                  <a:latin typeface="Arial" pitchFamily="34" charset="0"/>
                  <a:cs typeface="Arial" pitchFamily="34" charset="0"/>
                </a:rPr>
                <a:t>Integrated program</a:t>
              </a:r>
              <a:endParaRPr lang="en-US" sz="1600" dirty="0">
                <a:latin typeface="Arial" pitchFamily="34" charset="0"/>
                <a:cs typeface="Arial" pitchFamily="34" charset="0"/>
              </a:endParaRPr>
            </a:p>
          </p:txBody>
        </p:sp>
        <p:sp>
          <p:nvSpPr>
            <p:cNvPr id="10" name="TextBox 9"/>
            <p:cNvSpPr txBox="1"/>
            <p:nvPr/>
          </p:nvSpPr>
          <p:spPr>
            <a:xfrm>
              <a:off x="5737806" y="2702560"/>
              <a:ext cx="1554480" cy="1631216"/>
            </a:xfrm>
            <a:prstGeom prst="rect">
              <a:avLst/>
            </a:prstGeom>
            <a:noFill/>
            <a:ln>
              <a:noFill/>
            </a:ln>
          </p:spPr>
          <p:txBody>
            <a:bodyPr wrap="square" rtlCol="0">
              <a:spAutoFit/>
            </a:bodyPr>
            <a:lstStyle/>
            <a:p>
              <a:pPr algn="ctr"/>
              <a:r>
                <a:rPr lang="en-US" sz="2400" b="1" dirty="0" smtClean="0">
                  <a:latin typeface="Arial" pitchFamily="34" charset="0"/>
                  <a:cs typeface="Arial" pitchFamily="34" charset="0"/>
                </a:rPr>
                <a:t>B</a:t>
              </a:r>
            </a:p>
            <a:p>
              <a:pPr algn="ctr"/>
              <a:endParaRPr lang="en-US" sz="1400" dirty="0" smtClean="0">
                <a:latin typeface="Arial" pitchFamily="34" charset="0"/>
                <a:cs typeface="Arial" pitchFamily="34" charset="0"/>
              </a:endParaRPr>
            </a:p>
            <a:p>
              <a:pPr algn="ctr"/>
              <a:endParaRPr lang="en-US" sz="1400" dirty="0" smtClean="0">
                <a:latin typeface="Arial" pitchFamily="34" charset="0"/>
                <a:cs typeface="Arial" pitchFamily="34" charset="0"/>
              </a:endParaRPr>
            </a:p>
            <a:p>
              <a:pPr algn="ctr"/>
              <a:r>
                <a:rPr lang="en-US" sz="1600" dirty="0" smtClean="0">
                  <a:latin typeface="Arial" pitchFamily="34" charset="0"/>
                  <a:cs typeface="Arial" pitchFamily="34" charset="0"/>
                </a:rPr>
                <a:t>IDEA supports and services</a:t>
              </a:r>
            </a:p>
            <a:p>
              <a:pPr algn="ctr"/>
              <a:r>
                <a:rPr lang="en-US" sz="1600" dirty="0" smtClean="0">
                  <a:latin typeface="Arial" pitchFamily="34" charset="0"/>
                  <a:cs typeface="Arial" pitchFamily="34" charset="0"/>
                </a:rPr>
                <a:t>(EI/ECSE)</a:t>
              </a:r>
              <a:endParaRPr lang="en-US" sz="1600" dirty="0">
                <a:latin typeface="Arial" pitchFamily="34" charset="0"/>
                <a:cs typeface="Arial" pitchFamily="34" charset="0"/>
              </a:endParaRPr>
            </a:p>
          </p:txBody>
        </p:sp>
        <p:sp>
          <p:nvSpPr>
            <p:cNvPr id="11" name="TextBox 10"/>
            <p:cNvSpPr txBox="1"/>
            <p:nvPr/>
          </p:nvSpPr>
          <p:spPr>
            <a:xfrm>
              <a:off x="3703320" y="4027250"/>
              <a:ext cx="1940560" cy="923330"/>
            </a:xfrm>
            <a:prstGeom prst="rect">
              <a:avLst/>
            </a:prstGeom>
            <a:noFill/>
            <a:ln>
              <a:noFill/>
            </a:ln>
          </p:spPr>
          <p:txBody>
            <a:bodyPr wrap="square" rtlCol="0">
              <a:spAutoFit/>
            </a:bodyPr>
            <a:lstStyle/>
            <a:p>
              <a:pPr algn="ctr"/>
              <a:r>
                <a:rPr lang="en-US" sz="1600" dirty="0" smtClean="0">
                  <a:latin typeface="Arial" pitchFamily="34" charset="0"/>
                  <a:cs typeface="Arial" pitchFamily="34" charset="0"/>
                </a:rPr>
                <a:t>Discrete programs</a:t>
              </a:r>
            </a:p>
            <a:p>
              <a:pPr algn="ctr"/>
              <a:endParaRPr lang="en-US" sz="1400" b="1" dirty="0" smtClean="0">
                <a:latin typeface="Arial" pitchFamily="34" charset="0"/>
                <a:cs typeface="Arial" pitchFamily="34" charset="0"/>
              </a:endParaRPr>
            </a:p>
            <a:p>
              <a:pPr algn="ctr"/>
              <a:r>
                <a:rPr lang="en-US" sz="2400" b="1" dirty="0" smtClean="0">
                  <a:latin typeface="Arial" pitchFamily="34" charset="0"/>
                  <a:cs typeface="Arial" pitchFamily="34" charset="0"/>
                </a:rPr>
                <a:t>C2</a:t>
              </a:r>
              <a:endParaRPr lang="en-US" sz="2400" dirty="0">
                <a:latin typeface="Arial" pitchFamily="34" charset="0"/>
                <a:cs typeface="Arial" pitchFamily="34" charset="0"/>
              </a:endParaRPr>
            </a:p>
          </p:txBody>
        </p:sp>
        <p:cxnSp>
          <p:nvCxnSpPr>
            <p:cNvPr id="12" name="Straight Connector 11"/>
            <p:cNvCxnSpPr/>
            <p:nvPr/>
          </p:nvCxnSpPr>
          <p:spPr>
            <a:xfrm flipV="1">
              <a:off x="3728720" y="3718560"/>
              <a:ext cx="1899920" cy="50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Critical quality questions</a:t>
            </a:r>
          </a:p>
        </p:txBody>
      </p:sp>
      <p:sp>
        <p:nvSpPr>
          <p:cNvPr id="52227" name="Subtitle 2"/>
          <p:cNvSpPr>
            <a:spLocks noGrp="1"/>
          </p:cNvSpPr>
          <p:nvPr>
            <p:ph idx="1"/>
          </p:nvPr>
        </p:nvSpPr>
        <p:spPr/>
        <p:txBody>
          <a:bodyPr>
            <a:normAutofit/>
          </a:bodyPr>
          <a:lstStyle/>
          <a:p>
            <a:r>
              <a:rPr lang="en-US" dirty="0" smtClean="0"/>
              <a:t>Does this general early care and education (</a:t>
            </a:r>
            <a:r>
              <a:rPr lang="en-US" dirty="0" err="1" smtClean="0"/>
              <a:t>GECE</a:t>
            </a:r>
            <a:r>
              <a:rPr lang="en-US" dirty="0" smtClean="0"/>
              <a:t>) program provide a high-quality experience for children with disabilities?</a:t>
            </a:r>
          </a:p>
          <a:p>
            <a:r>
              <a:rPr lang="en-US" dirty="0" smtClean="0"/>
              <a:t>Does this EI/ECSE program provide high-quality services?</a:t>
            </a:r>
          </a:p>
          <a:p>
            <a:r>
              <a:rPr lang="en-US" dirty="0" smtClean="0"/>
              <a:t>Are the GECE program and the EI/ECSE program coordinating well to provide a</a:t>
            </a:r>
            <a:br>
              <a:rPr lang="en-US" dirty="0" smtClean="0"/>
            </a:br>
            <a:r>
              <a:rPr lang="en-US" dirty="0" smtClean="0"/>
              <a:t>high-quality experience for children with disabilities?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8626" y="221630"/>
            <a:ext cx="8375374" cy="1530970"/>
          </a:xfrm>
        </p:spPr>
        <p:txBody>
          <a:bodyPr>
            <a:normAutofit/>
          </a:bodyPr>
          <a:lstStyle/>
          <a:p>
            <a:r>
              <a:rPr lang="en-US" sz="3600" dirty="0" smtClean="0"/>
              <a:t>Considerations related to measuring program quality for children with disabilities</a:t>
            </a:r>
          </a:p>
        </p:txBody>
      </p:sp>
      <p:sp>
        <p:nvSpPr>
          <p:cNvPr id="53251" name="Subtitle 2"/>
          <p:cNvSpPr>
            <a:spLocks noGrp="1"/>
          </p:cNvSpPr>
          <p:nvPr>
            <p:ph idx="1"/>
          </p:nvPr>
        </p:nvSpPr>
        <p:spPr>
          <a:xfrm>
            <a:off x="457200" y="1981200"/>
            <a:ext cx="8229600" cy="4389120"/>
          </a:xfrm>
        </p:spPr>
        <p:txBody>
          <a:bodyPr>
            <a:normAutofit/>
          </a:bodyPr>
          <a:lstStyle/>
          <a:p>
            <a:r>
              <a:rPr lang="en-US" dirty="0" smtClean="0"/>
              <a:t>Common elements of quality (DAP) such as:</a:t>
            </a:r>
          </a:p>
          <a:p>
            <a:pPr lvl="1"/>
            <a:r>
              <a:rPr lang="en-US" dirty="0" smtClean="0"/>
              <a:t>Instructional practices to promote learning</a:t>
            </a:r>
          </a:p>
          <a:p>
            <a:pPr lvl="1"/>
            <a:r>
              <a:rPr lang="en-US" dirty="0" smtClean="0"/>
              <a:t>Teacher-child interactions</a:t>
            </a:r>
          </a:p>
          <a:p>
            <a:pPr lvl="1"/>
            <a:r>
              <a:rPr lang="en-US" dirty="0" smtClean="0"/>
              <a:t>Assessment practices</a:t>
            </a:r>
          </a:p>
          <a:p>
            <a:pPr lvl="1"/>
            <a:r>
              <a:rPr lang="en-US" dirty="0" smtClean="0"/>
              <a:t>Use of materials &amp; physical environment</a:t>
            </a:r>
          </a:p>
          <a:p>
            <a:r>
              <a:rPr lang="en-US" dirty="0" smtClean="0"/>
              <a:t>Individualization: Adaptations &amp; accommodations</a:t>
            </a:r>
          </a:p>
          <a:p>
            <a:r>
              <a:rPr lang="en-US" dirty="0" smtClean="0"/>
              <a:t>Program quality versus Individualized quality</a:t>
            </a:r>
          </a:p>
          <a:p>
            <a:r>
              <a:rPr lang="en-US" dirty="0" smtClean="0"/>
              <a:t>Implementing the child’s OFSP or IEP</a:t>
            </a:r>
          </a:p>
          <a:p>
            <a:r>
              <a:rPr lang="en-US" dirty="0" smtClean="0"/>
              <a:t>Parent Partnerships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828836"/>
            <a:ext cx="6324600" cy="1692771"/>
          </a:xfrm>
          <a:prstGeom prst="rect">
            <a:avLst/>
          </a:prstGeom>
        </p:spPr>
        <p:txBody>
          <a:bodyPr wrap="square">
            <a:spAutoFit/>
          </a:bodyPr>
          <a:lstStyle/>
          <a:p>
            <a:r>
              <a:rPr lang="en-US" sz="2600" dirty="0" smtClean="0"/>
              <a:t>Proposed framework for program quality for children with disabilities: </a:t>
            </a:r>
            <a:br>
              <a:rPr lang="en-US" sz="2600" dirty="0" smtClean="0"/>
            </a:br>
            <a:r>
              <a:rPr lang="en-US" sz="2600" dirty="0" smtClean="0"/>
              <a:t>Major areas, with related concepts and examples</a:t>
            </a:r>
            <a:endParaRPr 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Major Area # 1. Interactions</a:t>
            </a:r>
          </a:p>
        </p:txBody>
      </p:sp>
      <p:sp>
        <p:nvSpPr>
          <p:cNvPr id="61443" name="Subtitle 2"/>
          <p:cNvSpPr>
            <a:spLocks noGrp="1"/>
          </p:cNvSpPr>
          <p:nvPr>
            <p:ph sz="half" idx="1"/>
          </p:nvPr>
        </p:nvSpPr>
        <p:spPr>
          <a:xfrm>
            <a:off x="887896" y="2383277"/>
            <a:ext cx="3607904" cy="3742886"/>
          </a:xfrm>
        </p:spPr>
        <p:txBody>
          <a:bodyPr/>
          <a:lstStyle/>
          <a:p>
            <a:r>
              <a:rPr lang="en-US" dirty="0" smtClean="0"/>
              <a:t>Interactions with peers</a:t>
            </a:r>
          </a:p>
          <a:p>
            <a:r>
              <a:rPr lang="en-US" dirty="0" smtClean="0"/>
              <a:t>Interactions with adults</a:t>
            </a:r>
          </a:p>
          <a:p>
            <a:endParaRPr lang="en-US" dirty="0" smtClean="0"/>
          </a:p>
        </p:txBody>
      </p:sp>
      <p:pic>
        <p:nvPicPr>
          <p:cNvPr id="5123" name="Picture 3" descr="\\Policy4\Org 653\Projects\653\StockPhotos\Categorized Library\All Photos\Babies\CB106365-14336022_corbis.jpg"/>
          <p:cNvPicPr>
            <a:picLocks noGrp="1" noChangeAspect="1" noChangeArrowheads="1"/>
          </p:cNvPicPr>
          <p:nvPr>
            <p:ph sz="half" idx="2"/>
          </p:nvPr>
        </p:nvPicPr>
        <p:blipFill>
          <a:blip r:embed="rId2" cstate="print"/>
          <a:srcRect t="12265" b="12265"/>
          <a:stretch>
            <a:fillRect/>
          </a:stretch>
        </p:blipFill>
        <p:spPr bwMode="auto">
          <a:xfrm>
            <a:off x="3180945" y="3737115"/>
            <a:ext cx="2199360" cy="2488587"/>
          </a:xfrm>
          <a:prstGeom prst="rect">
            <a:avLst/>
          </a:prstGeom>
          <a:noFill/>
        </p:spPr>
      </p:pic>
      <p:pic>
        <p:nvPicPr>
          <p:cNvPr id="5" name="Picture 4" descr="iStock_000013601296Medium.jpg"/>
          <p:cNvPicPr>
            <a:picLocks noChangeAspect="1"/>
          </p:cNvPicPr>
          <p:nvPr/>
        </p:nvPicPr>
        <p:blipFill>
          <a:blip r:embed="rId3" cstate="screen"/>
          <a:stretch>
            <a:fillRect/>
          </a:stretch>
        </p:blipFill>
        <p:spPr>
          <a:xfrm>
            <a:off x="5535038" y="1789887"/>
            <a:ext cx="3236618" cy="21558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1161288"/>
            <a:ext cx="8229600" cy="1143000"/>
          </a:xfrm>
        </p:spPr>
        <p:txBody>
          <a:bodyPr>
            <a:normAutofit fontScale="90000"/>
          </a:bodyPr>
          <a:lstStyle/>
          <a:p>
            <a:r>
              <a:rPr lang="en-US" dirty="0" smtClean="0"/>
              <a:t>Major Area #1. Interactions:</a:t>
            </a:r>
            <a:br>
              <a:rPr lang="en-US" dirty="0" smtClean="0"/>
            </a:br>
            <a:r>
              <a:rPr lang="en-US" dirty="0" smtClean="0"/>
              <a:t>Related concepts and examples</a:t>
            </a:r>
          </a:p>
        </p:txBody>
      </p:sp>
      <p:sp>
        <p:nvSpPr>
          <p:cNvPr id="62467" name="Subtitle 2"/>
          <p:cNvSpPr>
            <a:spLocks noGrp="1"/>
          </p:cNvSpPr>
          <p:nvPr>
            <p:ph idx="1"/>
          </p:nvPr>
        </p:nvSpPr>
        <p:spPr>
          <a:xfrm>
            <a:off x="457200" y="2392680"/>
            <a:ext cx="8229600" cy="4389120"/>
          </a:xfrm>
        </p:spPr>
        <p:txBody>
          <a:bodyPr/>
          <a:lstStyle/>
          <a:p>
            <a:r>
              <a:rPr lang="en-US" dirty="0" smtClean="0"/>
              <a:t>Presence of typically developing children</a:t>
            </a:r>
          </a:p>
          <a:p>
            <a:r>
              <a:rPr lang="en-US" dirty="0" smtClean="0"/>
              <a:t>Adult facilitation and support of child’s interaction with peers </a:t>
            </a:r>
          </a:p>
          <a:p>
            <a:r>
              <a:rPr lang="en-US" dirty="0" smtClean="0"/>
              <a:t>Adult use of appropriate techniques to address challenging behavior</a:t>
            </a:r>
          </a:p>
          <a:p>
            <a:r>
              <a:rPr lang="en-US" dirty="0" smtClean="0"/>
              <a:t>Adult implementation of specialized techniques to facilitate language development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dirty="0" smtClean="0"/>
              <a:t>Major Area # 2. Program features</a:t>
            </a:r>
          </a:p>
        </p:txBody>
      </p:sp>
      <p:sp>
        <p:nvSpPr>
          <p:cNvPr id="63492" name="Rectangle 5"/>
          <p:cNvSpPr>
            <a:spLocks noGrp="1" noChangeArrowheads="1"/>
          </p:cNvSpPr>
          <p:nvPr>
            <p:ph sz="half" idx="1"/>
          </p:nvPr>
        </p:nvSpPr>
        <p:spPr/>
        <p:txBody>
          <a:bodyPr/>
          <a:lstStyle/>
          <a:p>
            <a:r>
              <a:rPr lang="en-US" dirty="0" smtClean="0"/>
              <a:t> Curriculum</a:t>
            </a:r>
          </a:p>
          <a:p>
            <a:r>
              <a:rPr lang="en-US" dirty="0" smtClean="0"/>
              <a:t> Instructional practices</a:t>
            </a:r>
          </a:p>
          <a:p>
            <a:r>
              <a:rPr lang="en-US" dirty="0" smtClean="0"/>
              <a:t> Scheduling</a:t>
            </a:r>
          </a:p>
          <a:p>
            <a:r>
              <a:rPr lang="en-US" dirty="0" smtClean="0"/>
              <a:t> Nature of activities</a:t>
            </a:r>
          </a:p>
          <a:p>
            <a:r>
              <a:rPr lang="en-US" dirty="0" smtClean="0"/>
              <a:t> Materials </a:t>
            </a:r>
          </a:p>
        </p:txBody>
      </p:sp>
      <p:pic>
        <p:nvPicPr>
          <p:cNvPr id="4098" name="Picture 2" descr="\\Policy4\Org 653\Projects\653\StockPhotos\Categorized Library\All Photos\Babies\CB106340-14335996_corbis.jpg"/>
          <p:cNvPicPr>
            <a:picLocks noGrp="1" noChangeAspect="1" noChangeArrowheads="1"/>
          </p:cNvPicPr>
          <p:nvPr>
            <p:ph sz="half" idx="2"/>
          </p:nvPr>
        </p:nvPicPr>
        <p:blipFill>
          <a:blip r:embed="rId2" cstate="print"/>
          <a:srcRect t="12265" b="12265"/>
          <a:stretch>
            <a:fillRect/>
          </a:stretch>
        </p:blipFill>
        <p:spPr bwMode="auto">
          <a:xfrm>
            <a:off x="3900792" y="3608961"/>
            <a:ext cx="2288936" cy="2589942"/>
          </a:xfrm>
          <a:prstGeom prst="rect">
            <a:avLst/>
          </a:prstGeom>
          <a:noFill/>
        </p:spPr>
      </p:pic>
      <p:pic>
        <p:nvPicPr>
          <p:cNvPr id="63493" name="Picture 4" descr="149_4907"/>
          <p:cNvPicPr>
            <a:picLocks noChangeAspect="1" noChangeArrowheads="1"/>
          </p:cNvPicPr>
          <p:nvPr/>
        </p:nvPicPr>
        <p:blipFill>
          <a:blip r:embed="rId3" cstate="print"/>
          <a:srcRect/>
          <a:stretch>
            <a:fillRect/>
          </a:stretch>
        </p:blipFill>
        <p:spPr bwMode="auto">
          <a:xfrm>
            <a:off x="6595352" y="1929008"/>
            <a:ext cx="2276273" cy="3035466"/>
          </a:xfrm>
          <a:prstGeom prst="rect">
            <a:avLst/>
          </a:prstGeom>
          <a:noFill/>
          <a:ln w="9525">
            <a:solidFill>
              <a:schemeClr val="hlink"/>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US" dirty="0" smtClean="0"/>
              <a:t>What is a QRIS?</a:t>
            </a:r>
          </a:p>
        </p:txBody>
      </p:sp>
      <p:sp>
        <p:nvSpPr>
          <p:cNvPr id="2051" name="Content Placeholder 4"/>
          <p:cNvSpPr>
            <a:spLocks noGrp="1"/>
          </p:cNvSpPr>
          <p:nvPr>
            <p:ph idx="1"/>
          </p:nvPr>
        </p:nvSpPr>
        <p:spPr/>
        <p:txBody>
          <a:bodyPr>
            <a:normAutofit/>
          </a:bodyPr>
          <a:lstStyle/>
          <a:p>
            <a:r>
              <a:rPr lang="en-US" dirty="0" smtClean="0"/>
              <a:t>Common Elements</a:t>
            </a:r>
          </a:p>
          <a:p>
            <a:pPr lvl="1"/>
            <a:r>
              <a:rPr lang="en-US" dirty="0" smtClean="0"/>
              <a:t>Quality standards</a:t>
            </a:r>
          </a:p>
          <a:p>
            <a:pPr lvl="1"/>
            <a:r>
              <a:rPr lang="en-US" dirty="0" smtClean="0"/>
              <a:t>Process for assessing/monitoring standards</a:t>
            </a:r>
          </a:p>
          <a:p>
            <a:pPr lvl="1"/>
            <a:r>
              <a:rPr lang="en-US" dirty="0" smtClean="0"/>
              <a:t>Outreach and support to programs</a:t>
            </a:r>
          </a:p>
          <a:p>
            <a:pPr lvl="1"/>
            <a:r>
              <a:rPr lang="en-US" dirty="0" smtClean="0"/>
              <a:t>Financial incentives</a:t>
            </a:r>
          </a:p>
          <a:p>
            <a:pPr lvl="1"/>
            <a:r>
              <a:rPr lang="en-US" dirty="0" smtClean="0"/>
              <a:t>Consumer awareness</a:t>
            </a:r>
            <a:endParaRPr lang="en-US" dirty="0"/>
          </a:p>
          <a:p>
            <a:pPr lvl="1"/>
            <a:endParaRPr lang="en-US" dirty="0" smtClean="0"/>
          </a:p>
          <a:p>
            <a:pPr marL="393192" lvl="1" indent="0">
              <a:buNone/>
            </a:pPr>
            <a:endParaRPr lang="en-US" dirty="0" smtClean="0"/>
          </a:p>
          <a:p>
            <a:pPr marL="457200" lvl="1" indent="0">
              <a:buNone/>
            </a:pPr>
            <a:r>
              <a:rPr lang="en-US" sz="1800" dirty="0"/>
              <a:t>http://</a:t>
            </a:r>
            <a:r>
              <a:rPr lang="en-US" sz="1800" dirty="0" smtClean="0"/>
              <a:t>nccic.acf.hhs.gov/qrisresourceguide</a:t>
            </a:r>
          </a:p>
        </p:txBody>
      </p:sp>
    </p:spTree>
    <p:extLst>
      <p:ext uri="{BB962C8B-B14F-4D97-AF65-F5344CB8AC3E}">
        <p14:creationId xmlns="" xmlns:p14="http://schemas.microsoft.com/office/powerpoint/2010/main" val="2703166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704088"/>
            <a:ext cx="8229600" cy="211531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Major Area # 2. Program Features:</a:t>
            </a:r>
            <a:br>
              <a:rPr lang="en-US" dirty="0" smtClean="0"/>
            </a:br>
            <a:r>
              <a:rPr lang="en-US" dirty="0" smtClean="0"/>
              <a:t>Related concepts and examples </a:t>
            </a:r>
            <a:br>
              <a:rPr lang="en-US" dirty="0" smtClean="0"/>
            </a:br>
            <a:endParaRPr lang="en-US" dirty="0" smtClean="0"/>
          </a:p>
        </p:txBody>
      </p:sp>
      <p:sp>
        <p:nvSpPr>
          <p:cNvPr id="64516" name="Rectangle 5"/>
          <p:cNvSpPr>
            <a:spLocks noGrp="1" noChangeArrowheads="1"/>
          </p:cNvSpPr>
          <p:nvPr>
            <p:ph idx="1"/>
          </p:nvPr>
        </p:nvSpPr>
        <p:spPr>
          <a:xfrm>
            <a:off x="457200" y="2316480"/>
            <a:ext cx="8229600" cy="4389120"/>
          </a:xfrm>
        </p:spPr>
        <p:txBody>
          <a:bodyPr>
            <a:normAutofit/>
          </a:bodyPr>
          <a:lstStyle/>
          <a:p>
            <a:r>
              <a:rPr lang="en-US" dirty="0" smtClean="0"/>
              <a:t>Curriculum modifications and adaptations</a:t>
            </a:r>
          </a:p>
          <a:p>
            <a:r>
              <a:rPr lang="en-US" dirty="0" smtClean="0"/>
              <a:t>Instructional practices geared to child’s needs</a:t>
            </a:r>
          </a:p>
          <a:p>
            <a:r>
              <a:rPr lang="en-US" dirty="0" smtClean="0"/>
              <a:t>Use of everyday routines to promote development and learning</a:t>
            </a:r>
          </a:p>
          <a:p>
            <a:r>
              <a:rPr lang="en-US" dirty="0" smtClean="0"/>
              <a:t>Availability of specialized materials</a:t>
            </a:r>
          </a:p>
          <a:p>
            <a:r>
              <a:rPr lang="en-US" dirty="0" smtClean="0"/>
              <a:t>Full engagement of child in activities</a:t>
            </a:r>
          </a:p>
          <a:p>
            <a:r>
              <a:rPr lang="en-US" dirty="0" smtClean="0"/>
              <a:t>Implementation of IFSP/IEP</a:t>
            </a:r>
          </a:p>
          <a:p>
            <a:r>
              <a:rPr lang="en-US" dirty="0" smtClean="0"/>
              <a:t>Developmentally appropriate and functional goals</a:t>
            </a:r>
          </a:p>
          <a:p>
            <a:r>
              <a:rPr lang="en-US" dirty="0" smtClean="0"/>
              <a:t>Integration of specialized services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704088"/>
            <a:ext cx="8229600" cy="1429512"/>
          </a:xfrm>
        </p:spPr>
        <p:txBody>
          <a:bodyPr>
            <a:normAutofit fontScale="90000"/>
          </a:bodyPr>
          <a:lstStyle/>
          <a:p>
            <a:r>
              <a:rPr lang="en-US" dirty="0" smtClean="0"/>
              <a:t>Major Area # 3. Staff characteristics &amp; program structure </a:t>
            </a:r>
          </a:p>
        </p:txBody>
      </p:sp>
      <p:sp>
        <p:nvSpPr>
          <p:cNvPr id="65540" name="Rectangle 5"/>
          <p:cNvSpPr>
            <a:spLocks noGrp="1" noChangeArrowheads="1"/>
          </p:cNvSpPr>
          <p:nvPr>
            <p:ph idx="1"/>
          </p:nvPr>
        </p:nvSpPr>
        <p:spPr>
          <a:xfrm>
            <a:off x="768626" y="2332037"/>
            <a:ext cx="5136063" cy="4525963"/>
          </a:xfrm>
        </p:spPr>
        <p:txBody>
          <a:bodyPr>
            <a:normAutofit/>
          </a:bodyPr>
          <a:lstStyle/>
          <a:p>
            <a:r>
              <a:rPr lang="en-US" dirty="0" smtClean="0"/>
              <a:t>Staff education</a:t>
            </a:r>
          </a:p>
          <a:p>
            <a:r>
              <a:rPr lang="en-US" dirty="0" smtClean="0"/>
              <a:t>Staff training</a:t>
            </a:r>
          </a:p>
          <a:p>
            <a:r>
              <a:rPr lang="en-US" dirty="0" smtClean="0"/>
              <a:t>Experience              </a:t>
            </a:r>
          </a:p>
          <a:p>
            <a:r>
              <a:rPr lang="en-US" dirty="0" smtClean="0"/>
              <a:t>Beliefs</a:t>
            </a:r>
          </a:p>
          <a:p>
            <a:r>
              <a:rPr lang="en-US" dirty="0" smtClean="0"/>
              <a:t>Goals</a:t>
            </a:r>
          </a:p>
          <a:p>
            <a:r>
              <a:rPr lang="en-US" dirty="0" smtClean="0"/>
              <a:t>Child-to-staff ratios</a:t>
            </a:r>
          </a:p>
          <a:p>
            <a:r>
              <a:rPr lang="en-US" dirty="0" smtClean="0"/>
              <a:t>Group size</a:t>
            </a:r>
          </a:p>
          <a:p>
            <a:r>
              <a:rPr lang="en-US" dirty="0" smtClean="0"/>
              <a:t>Arrangement of physical space, equipment, furnishings</a:t>
            </a:r>
          </a:p>
        </p:txBody>
      </p:sp>
      <p:pic>
        <p:nvPicPr>
          <p:cNvPr id="3076" name="Picture 4" descr="\\Policy4\Org 653\Projects\653\StockPhotos\Categorized Library\All Photos\Preschool\Fotosearch_129-07836.jpg"/>
          <p:cNvPicPr>
            <a:picLocks noChangeAspect="1" noChangeArrowheads="1"/>
          </p:cNvPicPr>
          <p:nvPr/>
        </p:nvPicPr>
        <p:blipFill>
          <a:blip r:embed="rId2" cstate="print"/>
          <a:srcRect/>
          <a:stretch>
            <a:fillRect/>
          </a:stretch>
        </p:blipFill>
        <p:spPr bwMode="auto">
          <a:xfrm>
            <a:off x="5447490" y="2324463"/>
            <a:ext cx="3268493" cy="262208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68626" y="221630"/>
            <a:ext cx="8146774" cy="3969370"/>
          </a:xfrm>
        </p:spPr>
        <p:txBody>
          <a:bodyPr>
            <a:normAutofit fontScale="90000"/>
          </a:bodyPr>
          <a:lstStyle/>
          <a:p>
            <a:r>
              <a:rPr lang="en-US" dirty="0" smtClean="0"/>
              <a:t/>
            </a:r>
            <a:br>
              <a:rPr lang="en-US" dirty="0" smtClean="0"/>
            </a:br>
            <a:r>
              <a:rPr lang="en-US" dirty="0" smtClean="0"/>
              <a:t/>
            </a:r>
            <a:br>
              <a:rPr lang="en-US" dirty="0" smtClean="0"/>
            </a:br>
            <a:r>
              <a:rPr lang="en-US" dirty="0" smtClean="0"/>
              <a:t>Major Area #3. Staff characteristics &amp; program structure: Related concepts and examples</a:t>
            </a:r>
            <a:br>
              <a:rPr lang="en-US" dirty="0" smtClean="0"/>
            </a:br>
            <a:r>
              <a:rPr lang="en-US" dirty="0" smtClean="0"/>
              <a:t/>
            </a:r>
            <a:br>
              <a:rPr lang="en-US" dirty="0" smtClean="0"/>
            </a:br>
            <a:endParaRPr lang="en-US" dirty="0" smtClean="0"/>
          </a:p>
        </p:txBody>
      </p:sp>
      <p:sp>
        <p:nvSpPr>
          <p:cNvPr id="66564" name="Rectangle 1"/>
          <p:cNvSpPr>
            <a:spLocks noGrp="1" noChangeArrowheads="1"/>
          </p:cNvSpPr>
          <p:nvPr>
            <p:ph idx="1"/>
          </p:nvPr>
        </p:nvSpPr>
        <p:spPr>
          <a:xfrm>
            <a:off x="533400" y="3230880"/>
            <a:ext cx="8229600" cy="3550920"/>
          </a:xfrm>
        </p:spPr>
        <p:txBody>
          <a:bodyPr/>
          <a:lstStyle/>
          <a:p>
            <a:r>
              <a:rPr lang="en-US" dirty="0" smtClean="0"/>
              <a:t>Professional development for staff related to children with disabilities in general and to the child’s special needs in particular</a:t>
            </a:r>
          </a:p>
          <a:p>
            <a:r>
              <a:rPr lang="en-US" dirty="0" smtClean="0"/>
              <a:t>Staff support for inclusion</a:t>
            </a:r>
          </a:p>
          <a:p>
            <a:r>
              <a:rPr lang="en-US" dirty="0" smtClean="0"/>
              <a:t>Reduced ratios for classes with a special needs child</a:t>
            </a:r>
          </a:p>
          <a:p>
            <a:r>
              <a:rPr lang="en-US" dirty="0" smtClean="0"/>
              <a:t>Assistive technology, adapted equipment, modified physical space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008888"/>
            <a:ext cx="8229600" cy="1143000"/>
          </a:xfrm>
        </p:spPr>
        <p:txBody>
          <a:bodyPr>
            <a:normAutofit fontScale="90000"/>
          </a:bodyPr>
          <a:lstStyle/>
          <a:p>
            <a:r>
              <a:rPr lang="en-US" dirty="0" smtClean="0"/>
              <a:t>Major Area # 4. Administrative characteristics </a:t>
            </a:r>
          </a:p>
        </p:txBody>
      </p:sp>
      <p:sp>
        <p:nvSpPr>
          <p:cNvPr id="67588" name="Rectangle 5"/>
          <p:cNvSpPr>
            <a:spLocks noGrp="1" noChangeArrowheads="1"/>
          </p:cNvSpPr>
          <p:nvPr>
            <p:ph idx="1"/>
          </p:nvPr>
        </p:nvSpPr>
        <p:spPr>
          <a:xfrm>
            <a:off x="457200" y="2240280"/>
            <a:ext cx="8229600" cy="4389120"/>
          </a:xfrm>
        </p:spPr>
        <p:txBody>
          <a:bodyPr/>
          <a:lstStyle/>
          <a:p>
            <a:r>
              <a:rPr lang="en-US" dirty="0" smtClean="0"/>
              <a:t>Philosophy (program goals, beliefs about children, families, and early education</a:t>
            </a:r>
          </a:p>
          <a:p>
            <a:r>
              <a:rPr lang="en-US" dirty="0" smtClean="0"/>
              <a:t>Structures (policies, compensation)</a:t>
            </a:r>
          </a:p>
          <a:p>
            <a:r>
              <a:rPr lang="en-US" dirty="0" smtClean="0"/>
              <a:t>Context (funding adequacy, accreditations, connections to other agencies)</a:t>
            </a:r>
          </a:p>
          <a:p>
            <a:r>
              <a:rPr lang="en-US" dirty="0" smtClean="0"/>
              <a:t>Supports (professional development activities, availability and quality of specialists, supervision of staff)</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768625" y="145915"/>
            <a:ext cx="8146775" cy="4045085"/>
          </a:xfrm>
        </p:spPr>
        <p:txBody>
          <a:bodyPr>
            <a:normAutofit fontScale="90000"/>
          </a:bodyPr>
          <a:lstStyle/>
          <a:p>
            <a:r>
              <a:rPr lang="en-US" dirty="0" smtClean="0"/>
              <a:t/>
            </a:r>
            <a:br>
              <a:rPr lang="en-US" dirty="0" smtClean="0"/>
            </a:br>
            <a:r>
              <a:rPr lang="en-US" dirty="0" smtClean="0"/>
              <a:t/>
            </a:r>
            <a:br>
              <a:rPr lang="en-US" dirty="0" smtClean="0"/>
            </a:br>
            <a:r>
              <a:rPr lang="en-US" dirty="0" smtClean="0"/>
              <a:t>Major Area #4. Administrative characteristics: Related concepts and examples</a:t>
            </a:r>
            <a:br>
              <a:rPr lang="en-US" dirty="0" smtClean="0"/>
            </a:br>
            <a:r>
              <a:rPr lang="en-US" dirty="0" smtClean="0"/>
              <a:t/>
            </a:r>
            <a:br>
              <a:rPr lang="en-US" dirty="0" smtClean="0"/>
            </a:br>
            <a:endParaRPr lang="en-US" dirty="0" smtClean="0"/>
          </a:p>
        </p:txBody>
      </p:sp>
      <p:sp>
        <p:nvSpPr>
          <p:cNvPr id="68612" name="Rectangle 1"/>
          <p:cNvSpPr>
            <a:spLocks noGrp="1" noChangeArrowheads="1"/>
          </p:cNvSpPr>
          <p:nvPr>
            <p:ph idx="1"/>
          </p:nvPr>
        </p:nvSpPr>
        <p:spPr>
          <a:xfrm>
            <a:off x="457200" y="3002280"/>
            <a:ext cx="8229600" cy="3627120"/>
          </a:xfrm>
        </p:spPr>
        <p:txBody>
          <a:bodyPr/>
          <a:lstStyle/>
          <a:p>
            <a:r>
              <a:rPr lang="en-US" dirty="0" smtClean="0"/>
              <a:t>Policy voicing support for inclusion</a:t>
            </a:r>
          </a:p>
          <a:p>
            <a:r>
              <a:rPr lang="en-US" dirty="0" smtClean="0"/>
              <a:t>Zero reject policy</a:t>
            </a:r>
          </a:p>
          <a:p>
            <a:r>
              <a:rPr lang="en-US" dirty="0" smtClean="0"/>
              <a:t>Coordination between general and specialized programs/services</a:t>
            </a:r>
          </a:p>
          <a:p>
            <a:r>
              <a:rPr lang="en-US" dirty="0" smtClean="0"/>
              <a:t>Access to specialists</a:t>
            </a:r>
          </a:p>
          <a:p>
            <a:r>
              <a:rPr lang="en-US" dirty="0" smtClean="0"/>
              <a:t>Time provided to support team planning</a:t>
            </a:r>
          </a:p>
          <a:p>
            <a:r>
              <a:rPr lang="en-US" dirty="0" smtClean="0"/>
              <a:t>Transdisciplinary service provision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85800" y="533400"/>
            <a:ext cx="8269359" cy="838200"/>
          </a:xfrm>
        </p:spPr>
        <p:txBody>
          <a:bodyPr>
            <a:normAutofit fontScale="90000"/>
          </a:bodyPr>
          <a:lstStyle/>
          <a:p>
            <a:r>
              <a:rPr lang="en-US" dirty="0" smtClean="0"/>
              <a:t>Major Area #5. Parent partnerships </a:t>
            </a:r>
          </a:p>
        </p:txBody>
      </p:sp>
      <p:sp>
        <p:nvSpPr>
          <p:cNvPr id="69636" name="Rectangle 5"/>
          <p:cNvSpPr>
            <a:spLocks noGrp="1" noChangeArrowheads="1"/>
          </p:cNvSpPr>
          <p:nvPr>
            <p:ph sz="half" idx="1"/>
          </p:nvPr>
        </p:nvSpPr>
        <p:spPr>
          <a:xfrm>
            <a:off x="887896" y="1911970"/>
            <a:ext cx="4141304" cy="4525963"/>
          </a:xfrm>
        </p:spPr>
        <p:txBody>
          <a:bodyPr/>
          <a:lstStyle/>
          <a:p>
            <a:r>
              <a:rPr lang="en-US" dirty="0" smtClean="0"/>
              <a:t>Communication</a:t>
            </a:r>
          </a:p>
          <a:p>
            <a:r>
              <a:rPr lang="en-US" dirty="0" smtClean="0"/>
              <a:t>Program support for family outcomes</a:t>
            </a:r>
          </a:p>
          <a:p>
            <a:r>
              <a:rPr lang="en-US" dirty="0" smtClean="0"/>
              <a:t>Family-centered practices</a:t>
            </a:r>
          </a:p>
          <a:p>
            <a:endParaRPr lang="en-US" dirty="0" smtClean="0"/>
          </a:p>
        </p:txBody>
      </p:sp>
      <p:pic>
        <p:nvPicPr>
          <p:cNvPr id="2050" name="Picture 2" descr="\\Policy4\Org 653\Projects\653\StockPhotos\Categorized Library\All Photos\Babies\CB052497-12957084_corbis.jpg"/>
          <p:cNvPicPr>
            <a:picLocks noGrp="1" noChangeAspect="1" noChangeArrowheads="1"/>
          </p:cNvPicPr>
          <p:nvPr>
            <p:ph sz="half" idx="2"/>
          </p:nvPr>
        </p:nvPicPr>
        <p:blipFill>
          <a:blip r:embed="rId2" cstate="print"/>
          <a:srcRect t="12320" b="12320"/>
          <a:stretch>
            <a:fillRect/>
          </a:stretch>
        </p:blipFill>
        <p:spPr bwMode="auto">
          <a:xfrm>
            <a:off x="2938666" y="4008280"/>
            <a:ext cx="2274679" cy="2573811"/>
          </a:xfrm>
          <a:prstGeom prst="rect">
            <a:avLst/>
          </a:prstGeom>
          <a:noFill/>
        </p:spPr>
      </p:pic>
      <p:pic>
        <p:nvPicPr>
          <p:cNvPr id="5" name="Picture 4" descr="CB103915-14209603.jpg"/>
          <p:cNvPicPr>
            <a:picLocks noChangeAspect="1"/>
          </p:cNvPicPr>
          <p:nvPr/>
        </p:nvPicPr>
        <p:blipFill>
          <a:blip r:embed="rId3" cstate="email"/>
          <a:stretch>
            <a:fillRect/>
          </a:stretch>
        </p:blipFill>
        <p:spPr>
          <a:xfrm>
            <a:off x="5618063" y="1885628"/>
            <a:ext cx="3333750" cy="266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609600"/>
            <a:ext cx="8686800" cy="2895600"/>
          </a:xfrm>
        </p:spPr>
        <p:txBody>
          <a:bodyPr>
            <a:normAutofit fontScale="90000"/>
          </a:bodyPr>
          <a:lstStyle/>
          <a:p>
            <a:r>
              <a:rPr lang="en-US" dirty="0" smtClean="0"/>
              <a:t/>
            </a:r>
            <a:br>
              <a:rPr lang="en-US" dirty="0" smtClean="0"/>
            </a:br>
            <a:r>
              <a:rPr lang="en-US" dirty="0" smtClean="0"/>
              <a:t/>
            </a:r>
            <a:br>
              <a:rPr lang="en-US" dirty="0" smtClean="0"/>
            </a:br>
            <a:r>
              <a:rPr lang="en-US" dirty="0" smtClean="0"/>
              <a:t>Major Area # 5. Parent partnerships </a:t>
            </a:r>
            <a:br>
              <a:rPr lang="en-US" dirty="0" smtClean="0"/>
            </a:br>
            <a:r>
              <a:rPr lang="en-US" dirty="0" smtClean="0"/>
              <a:t>Related concepts and examples</a:t>
            </a:r>
            <a:br>
              <a:rPr lang="en-US" dirty="0" smtClean="0"/>
            </a:br>
            <a:r>
              <a:rPr lang="en-US" dirty="0" smtClean="0"/>
              <a:t/>
            </a:r>
            <a:br>
              <a:rPr lang="en-US" dirty="0" smtClean="0"/>
            </a:br>
            <a:endParaRPr lang="en-US" dirty="0" smtClean="0"/>
          </a:p>
        </p:txBody>
      </p:sp>
      <p:sp>
        <p:nvSpPr>
          <p:cNvPr id="70660" name="Rectangle 1"/>
          <p:cNvSpPr>
            <a:spLocks noGrp="1" noChangeArrowheads="1"/>
          </p:cNvSpPr>
          <p:nvPr>
            <p:ph idx="1"/>
          </p:nvPr>
        </p:nvSpPr>
        <p:spPr>
          <a:xfrm>
            <a:off x="457200" y="2438400"/>
            <a:ext cx="8229600" cy="3627120"/>
          </a:xfrm>
        </p:spPr>
        <p:txBody>
          <a:bodyPr>
            <a:normAutofit/>
          </a:bodyPr>
          <a:lstStyle/>
          <a:p>
            <a:r>
              <a:rPr lang="en-US" dirty="0" smtClean="0"/>
              <a:t>Services and supports designed to help parents support child’s development and learning</a:t>
            </a:r>
          </a:p>
          <a:p>
            <a:r>
              <a:rPr lang="en-US" dirty="0" smtClean="0"/>
              <a:t>Staff use of parents’ knowledge of child’s strengths, needs, and interests</a:t>
            </a:r>
          </a:p>
          <a:p>
            <a:r>
              <a:rPr lang="en-US" dirty="0" smtClean="0"/>
              <a:t>Ongoing communication to support continuity of experiences for child between home and center</a:t>
            </a:r>
          </a:p>
          <a:p>
            <a:r>
              <a:rPr lang="en-US" dirty="0" smtClean="0"/>
              <a:t>Important decisions related to child’s programs or services made jointly by parents and providers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131125"/>
            <a:ext cx="8229600" cy="1143000"/>
          </a:xfrm>
        </p:spPr>
        <p:txBody>
          <a:bodyPr>
            <a:normAutofit fontScale="90000"/>
          </a:bodyPr>
          <a:lstStyle/>
          <a:p>
            <a:r>
              <a:rPr lang="en-US" dirty="0" smtClean="0"/>
              <a:t>Few measures to examine program quality for children with disabilities</a:t>
            </a:r>
          </a:p>
        </p:txBody>
      </p:sp>
      <p:sp>
        <p:nvSpPr>
          <p:cNvPr id="54275" name="Subtitle 2"/>
          <p:cNvSpPr>
            <a:spLocks noGrp="1"/>
          </p:cNvSpPr>
          <p:nvPr>
            <p:ph idx="1"/>
          </p:nvPr>
        </p:nvSpPr>
        <p:spPr>
          <a:xfrm>
            <a:off x="768626" y="2730871"/>
            <a:ext cx="7918174" cy="3288929"/>
          </a:xfrm>
        </p:spPr>
        <p:txBody>
          <a:bodyPr/>
          <a:lstStyle/>
          <a:p>
            <a:pPr algn="l"/>
            <a:r>
              <a:rPr lang="en-US" dirty="0" smtClean="0"/>
              <a:t>Two assessment tools designed to measure inclusive program practices for children with disabilities:</a:t>
            </a:r>
          </a:p>
          <a:p>
            <a:pPr lvl="1"/>
            <a:r>
              <a:rPr lang="en-US" dirty="0" smtClean="0"/>
              <a:t>SpeciaLink Child Care Inclusion Practices Profile and Principles Scale</a:t>
            </a:r>
          </a:p>
          <a:p>
            <a:pPr lvl="1"/>
            <a:r>
              <a:rPr lang="en-US" dirty="0" smtClean="0"/>
              <a:t>Quality Measures of Inclusive Experiences Measure (QuIEM)</a:t>
            </a:r>
          </a:p>
          <a:p>
            <a:pPr lvl="1" algn="l">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1546698" y="1624519"/>
            <a:ext cx="6669649" cy="1352145"/>
          </a:xfrm>
          <a:prstGeom prst="rect">
            <a:avLst/>
          </a:prstGeom>
        </p:spPr>
        <p:txBody>
          <a:bodyPr vert="horz" lIns="0" rIns="0" bIns="0" anchor="b">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Questions?</a:t>
            </a:r>
            <a:br>
              <a:rPr kumimoji="0" lang="en-US" sz="5000" b="0" i="0" u="none" strike="noStrike" kern="1200" cap="none" spc="0" normalizeH="0" baseline="0" noProof="0" smtClean="0">
                <a:ln>
                  <a:noFill/>
                </a:ln>
                <a:solidFill>
                  <a:schemeClr val="tx2"/>
                </a:solidFill>
                <a:effectLst/>
                <a:uLnTx/>
                <a:uFillTx/>
                <a:latin typeface="+mj-lt"/>
                <a:ea typeface="+mj-ea"/>
                <a:cs typeface="+mj-cs"/>
              </a:rPr>
            </a:b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10" descr="MPj03155980000[1]"/>
          <p:cNvPicPr>
            <a:picLocks noChangeAspect="1" noChangeArrowheads="1"/>
          </p:cNvPicPr>
          <p:nvPr/>
        </p:nvPicPr>
        <p:blipFill>
          <a:blip r:embed="rId2" cstate="print"/>
          <a:srcRect/>
          <a:stretch>
            <a:fillRect/>
          </a:stretch>
        </p:blipFill>
        <p:spPr bwMode="auto">
          <a:xfrm>
            <a:off x="3132306" y="3049621"/>
            <a:ext cx="3124200" cy="241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QRIS Across the U.S.</a:t>
            </a:r>
          </a:p>
        </p:txBody>
      </p:sp>
      <p:pic>
        <p:nvPicPr>
          <p:cNvPr id="3075" name="Picture 2"/>
          <p:cNvPicPr>
            <a:picLocks noGrp="1" noChangeAspect="1" noChangeArrowheads="1"/>
          </p:cNvPicPr>
          <p:nvPr>
            <p:ph idx="1"/>
          </p:nvPr>
        </p:nvPicPr>
        <p:blipFill>
          <a:blip r:embed="rId2" cstate="print"/>
          <a:stretch>
            <a:fillRect/>
          </a:stretch>
        </p:blipFill>
        <p:spPr>
          <a:xfrm>
            <a:off x="987643" y="1935163"/>
            <a:ext cx="7168713" cy="4389437"/>
          </a:xfrm>
          <a:noFill/>
        </p:spPr>
      </p:pic>
    </p:spTree>
    <p:extLst>
      <p:ext uri="{BB962C8B-B14F-4D97-AF65-F5344CB8AC3E}">
        <p14:creationId xmlns="" xmlns:p14="http://schemas.microsoft.com/office/powerpoint/2010/main" val="1858470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Standards</a:t>
            </a:r>
            <a:endParaRPr lang="en-US" dirty="0"/>
          </a:p>
        </p:txBody>
      </p:sp>
      <p:sp>
        <p:nvSpPr>
          <p:cNvPr id="4" name="Content Placeholder 3"/>
          <p:cNvSpPr>
            <a:spLocks noGrp="1"/>
          </p:cNvSpPr>
          <p:nvPr>
            <p:ph sz="half" idx="1"/>
          </p:nvPr>
        </p:nvSpPr>
        <p:spPr/>
        <p:txBody>
          <a:bodyPr>
            <a:normAutofit/>
          </a:bodyPr>
          <a:lstStyle/>
          <a:p>
            <a:r>
              <a:rPr lang="en-US" dirty="0" smtClean="0"/>
              <a:t>Licensing compliance</a:t>
            </a:r>
          </a:p>
          <a:p>
            <a:r>
              <a:rPr lang="en-US" dirty="0" smtClean="0"/>
              <a:t>Ratio and group size</a:t>
            </a:r>
          </a:p>
          <a:p>
            <a:r>
              <a:rPr lang="en-US" dirty="0" smtClean="0"/>
              <a:t>Health and safety</a:t>
            </a:r>
          </a:p>
          <a:p>
            <a:r>
              <a:rPr lang="en-US" dirty="0" smtClean="0"/>
              <a:t>Curriculum</a:t>
            </a:r>
          </a:p>
          <a:p>
            <a:r>
              <a:rPr lang="en-US" dirty="0" smtClean="0"/>
              <a:t>Environment</a:t>
            </a:r>
          </a:p>
          <a:p>
            <a:r>
              <a:rPr lang="en-US" dirty="0"/>
              <a:t>Child assessment</a:t>
            </a:r>
          </a:p>
          <a:p>
            <a:r>
              <a:rPr lang="en-US" dirty="0" smtClean="0"/>
              <a:t>Director</a:t>
            </a:r>
            <a:r>
              <a:rPr lang="en-US" dirty="0"/>
              <a:t>, teacher, provider </a:t>
            </a:r>
            <a:r>
              <a:rPr lang="en-US" dirty="0" smtClean="0"/>
              <a:t>qualifications</a:t>
            </a:r>
          </a:p>
          <a:p>
            <a:r>
              <a:rPr lang="en-US" dirty="0"/>
              <a:t>Family partnership</a:t>
            </a:r>
          </a:p>
          <a:p>
            <a:endParaRPr lang="en-US" dirty="0"/>
          </a:p>
        </p:txBody>
      </p:sp>
      <p:sp>
        <p:nvSpPr>
          <p:cNvPr id="5" name="Content Placeholder 4"/>
          <p:cNvSpPr>
            <a:spLocks noGrp="1"/>
          </p:cNvSpPr>
          <p:nvPr>
            <p:ph sz="half" idx="2"/>
          </p:nvPr>
        </p:nvSpPr>
        <p:spPr/>
        <p:txBody>
          <a:bodyPr>
            <a:normAutofit/>
          </a:bodyPr>
          <a:lstStyle/>
          <a:p>
            <a:r>
              <a:rPr lang="en-US" dirty="0" smtClean="0"/>
              <a:t>Administration and management</a:t>
            </a:r>
          </a:p>
          <a:p>
            <a:r>
              <a:rPr lang="en-US" dirty="0" smtClean="0"/>
              <a:t>Cultural and linguistic diversity</a:t>
            </a:r>
          </a:p>
          <a:p>
            <a:r>
              <a:rPr lang="en-US" dirty="0" smtClean="0"/>
              <a:t>Accreditation</a:t>
            </a:r>
          </a:p>
          <a:p>
            <a:r>
              <a:rPr lang="en-US" dirty="0" smtClean="0"/>
              <a:t>Provisions for children with special needs</a:t>
            </a:r>
          </a:p>
          <a:p>
            <a:r>
              <a:rPr lang="en-US" dirty="0" smtClean="0"/>
              <a:t>Community involvement</a:t>
            </a:r>
          </a:p>
          <a:p>
            <a:endParaRPr lang="en-US" dirty="0"/>
          </a:p>
        </p:txBody>
      </p:sp>
    </p:spTree>
    <p:extLst>
      <p:ext uri="{BB962C8B-B14F-4D97-AF65-F5344CB8AC3E}">
        <p14:creationId xmlns="" xmlns:p14="http://schemas.microsoft.com/office/powerpoint/2010/main" val="60612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Observed Quality in QRIS</a:t>
            </a:r>
            <a:endParaRPr lang="en-US" dirty="0"/>
          </a:p>
        </p:txBody>
      </p:sp>
      <p:sp>
        <p:nvSpPr>
          <p:cNvPr id="3" name="Content Placeholder 2"/>
          <p:cNvSpPr>
            <a:spLocks noGrp="1"/>
          </p:cNvSpPr>
          <p:nvPr>
            <p:ph idx="1"/>
          </p:nvPr>
        </p:nvSpPr>
        <p:spPr/>
        <p:txBody>
          <a:bodyPr/>
          <a:lstStyle/>
          <a:p>
            <a:r>
              <a:rPr lang="en-US" dirty="0" smtClean="0"/>
              <a:t>23 of 26 states with QRIS use an observation measure of quality</a:t>
            </a:r>
          </a:p>
          <a:p>
            <a:pPr lvl="1"/>
            <a:r>
              <a:rPr lang="en-US" dirty="0" smtClean="0"/>
              <a:t>Most use the Environment Rating Scales (ERS)</a:t>
            </a:r>
          </a:p>
          <a:p>
            <a:pPr lvl="1"/>
            <a:r>
              <a:rPr lang="en-US" dirty="0" smtClean="0"/>
              <a:t>A few (e.g., Virginia, Minnesota) use the Classroom Assessment Scoring System (CLASS)</a:t>
            </a:r>
          </a:p>
          <a:p>
            <a:pPr lvl="1"/>
            <a:r>
              <a:rPr lang="en-US" dirty="0" smtClean="0"/>
              <a:t>Individual states use other measures</a:t>
            </a:r>
            <a:endParaRPr lang="en-US" dirty="0"/>
          </a:p>
        </p:txBody>
      </p:sp>
    </p:spTree>
    <p:extLst>
      <p:ext uri="{BB962C8B-B14F-4D97-AF65-F5344CB8AC3E}">
        <p14:creationId xmlns="" xmlns:p14="http://schemas.microsoft.com/office/powerpoint/2010/main" val="94716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Children with Special Needs</a:t>
            </a:r>
          </a:p>
        </p:txBody>
      </p:sp>
      <p:sp>
        <p:nvSpPr>
          <p:cNvPr id="4099" name="Content Placeholder 2"/>
          <p:cNvSpPr>
            <a:spLocks noGrp="1"/>
          </p:cNvSpPr>
          <p:nvPr>
            <p:ph idx="1"/>
          </p:nvPr>
        </p:nvSpPr>
        <p:spPr>
          <a:xfrm>
            <a:off x="228600" y="2103437"/>
            <a:ext cx="8763000" cy="4525963"/>
          </a:xfrm>
        </p:spPr>
        <p:txBody>
          <a:bodyPr/>
          <a:lstStyle/>
          <a:p>
            <a:r>
              <a:rPr lang="en-US" dirty="0" smtClean="0"/>
              <a:t>8 of 26 states address for centers</a:t>
            </a:r>
          </a:p>
          <a:p>
            <a:r>
              <a:rPr lang="en-US" dirty="0" smtClean="0"/>
              <a:t>6 of 26 states address for family child care homes</a:t>
            </a:r>
          </a:p>
          <a:p>
            <a:pPr lvl="1"/>
            <a:r>
              <a:rPr lang="en-US" dirty="0" smtClean="0"/>
              <a:t>Specialized training</a:t>
            </a:r>
          </a:p>
          <a:p>
            <a:pPr lvl="1"/>
            <a:r>
              <a:rPr lang="en-US" dirty="0" smtClean="0"/>
              <a:t>Screening procedures</a:t>
            </a:r>
          </a:p>
          <a:p>
            <a:pPr lvl="1"/>
            <a:r>
              <a:rPr lang="en-US" dirty="0" smtClean="0"/>
              <a:t>Planning for children with special needs</a:t>
            </a:r>
          </a:p>
          <a:p>
            <a:pPr lvl="1"/>
            <a:r>
              <a:rPr lang="en-US" dirty="0" smtClean="0"/>
              <a:t>Documentation of plans &amp; activities</a:t>
            </a:r>
          </a:p>
          <a:p>
            <a:pPr lvl="1"/>
            <a:r>
              <a:rPr lang="en-US" dirty="0" smtClean="0"/>
              <a:t>Environmental accommodations</a:t>
            </a:r>
          </a:p>
        </p:txBody>
      </p:sp>
    </p:spTree>
    <p:extLst>
      <p:ext uri="{BB962C8B-B14F-4D97-AF65-F5344CB8AC3E}">
        <p14:creationId xmlns="" xmlns:p14="http://schemas.microsoft.com/office/powerpoint/2010/main" val="3349542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RTT-Early Learning Challenge</a:t>
            </a:r>
            <a:endParaRPr lang="en-US" dirty="0"/>
          </a:p>
        </p:txBody>
      </p:sp>
      <p:sp>
        <p:nvSpPr>
          <p:cNvPr id="3" name="Content Placeholder 2"/>
          <p:cNvSpPr>
            <a:spLocks noGrp="1"/>
          </p:cNvSpPr>
          <p:nvPr>
            <p:ph idx="1"/>
          </p:nvPr>
        </p:nvSpPr>
        <p:spPr/>
        <p:txBody>
          <a:bodyPr/>
          <a:lstStyle/>
          <a:p>
            <a:r>
              <a:rPr lang="en-US" dirty="0" smtClean="0"/>
              <a:t>QRIS Program Standards</a:t>
            </a:r>
          </a:p>
          <a:p>
            <a:pPr lvl="1"/>
            <a:r>
              <a:rPr lang="en-US" dirty="0" smtClean="0"/>
              <a:t>Early learning and development standards</a:t>
            </a:r>
          </a:p>
          <a:p>
            <a:pPr lvl="1"/>
            <a:r>
              <a:rPr lang="en-US" dirty="0" smtClean="0"/>
              <a:t>Comprehensive assessment system</a:t>
            </a:r>
          </a:p>
          <a:p>
            <a:pPr lvl="1"/>
            <a:r>
              <a:rPr lang="en-US" dirty="0" smtClean="0"/>
              <a:t>Early childhood educator qualifications</a:t>
            </a:r>
          </a:p>
          <a:p>
            <a:pPr lvl="1"/>
            <a:r>
              <a:rPr lang="en-US" dirty="0" smtClean="0"/>
              <a:t>Family engagement strategies</a:t>
            </a:r>
          </a:p>
          <a:p>
            <a:pPr lvl="1"/>
            <a:r>
              <a:rPr lang="en-US" dirty="0" smtClean="0"/>
              <a:t>Health promotion practices</a:t>
            </a:r>
          </a:p>
          <a:p>
            <a:pPr lvl="1"/>
            <a:r>
              <a:rPr lang="en-US" dirty="0" smtClean="0"/>
              <a:t>Effective data practices</a:t>
            </a:r>
          </a:p>
          <a:p>
            <a:r>
              <a:rPr lang="en-US" dirty="0" smtClean="0"/>
              <a:t>Absolute priority about Children with High Needs</a:t>
            </a:r>
            <a:endParaRPr lang="en-US" dirty="0"/>
          </a:p>
        </p:txBody>
      </p:sp>
    </p:spTree>
    <p:extLst>
      <p:ext uri="{BB962C8B-B14F-4D97-AF65-F5344CB8AC3E}">
        <p14:creationId xmlns="" xmlns:p14="http://schemas.microsoft.com/office/powerpoint/2010/main" val="169570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Resources</a:t>
            </a:r>
          </a:p>
        </p:txBody>
      </p:sp>
      <p:sp>
        <p:nvSpPr>
          <p:cNvPr id="7171" name="Content Placeholder 2"/>
          <p:cNvSpPr>
            <a:spLocks noGrp="1"/>
          </p:cNvSpPr>
          <p:nvPr>
            <p:ph idx="1"/>
          </p:nvPr>
        </p:nvSpPr>
        <p:spPr/>
        <p:txBody>
          <a:bodyPr/>
          <a:lstStyle/>
          <a:p>
            <a:r>
              <a:rPr lang="en-US" dirty="0" smtClean="0"/>
              <a:t>http://www.acf.hhs.gov/programs/opre </a:t>
            </a:r>
          </a:p>
          <a:p>
            <a:pPr lvl="1"/>
            <a:r>
              <a:rPr lang="en-US" dirty="0" smtClean="0"/>
              <a:t>Compendium of Quality Rating Systems and Evaluations </a:t>
            </a:r>
          </a:p>
          <a:p>
            <a:pPr lvl="1"/>
            <a:r>
              <a:rPr lang="en-US" dirty="0" smtClean="0"/>
              <a:t>State Profiles</a:t>
            </a:r>
          </a:p>
          <a:p>
            <a:endParaRPr lang="en-US" dirty="0" smtClean="0"/>
          </a:p>
        </p:txBody>
      </p:sp>
    </p:spTree>
    <p:extLst>
      <p:ext uri="{BB962C8B-B14F-4D97-AF65-F5344CB8AC3E}">
        <p14:creationId xmlns="" xmlns:p14="http://schemas.microsoft.com/office/powerpoint/2010/main" val="2467464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277</TotalTime>
  <Words>1518</Words>
  <Application>Microsoft Office PowerPoint</Application>
  <PresentationFormat>On-screen Show (4:3)</PresentationFormat>
  <Paragraphs>254</Paragraphs>
  <Slides>38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Flow</vt:lpstr>
      <vt:lpstr>Worksheet</vt:lpstr>
      <vt:lpstr>Program Quality and Child Outcomes: The Role of QRIS and its Relationship to Early Childhood Special Education </vt:lpstr>
      <vt:lpstr>Session Overview</vt:lpstr>
      <vt:lpstr>What is a QRIS?</vt:lpstr>
      <vt:lpstr>QRIS Across the U.S.</vt:lpstr>
      <vt:lpstr>Quality Standards</vt:lpstr>
      <vt:lpstr>Assessing Observed Quality in QRIS</vt:lpstr>
      <vt:lpstr>Children with Special Needs</vt:lpstr>
      <vt:lpstr>RTT-Early Learning Challenge</vt:lpstr>
      <vt:lpstr>Resources</vt:lpstr>
      <vt:lpstr>Slide 10</vt:lpstr>
      <vt:lpstr>Presentation Outline</vt:lpstr>
      <vt:lpstr>Delaware Stars</vt:lpstr>
      <vt:lpstr>Historical Perspectives on Initial Development</vt:lpstr>
      <vt:lpstr>Current Status of Delaware Stars</vt:lpstr>
      <vt:lpstr>Current Participation and Ratings (n=181)</vt:lpstr>
      <vt:lpstr>What Have We Learned?</vt:lpstr>
      <vt:lpstr>Foundation for QRIS Redesign</vt:lpstr>
      <vt:lpstr>Slide 18</vt:lpstr>
      <vt:lpstr>Current Collaborative Efforts between QRIS and Services for Young Children with Disabilities</vt:lpstr>
      <vt:lpstr>Next Steps for Delaware </vt:lpstr>
      <vt:lpstr>Slide 21</vt:lpstr>
      <vt:lpstr>Quality Framework</vt:lpstr>
      <vt:lpstr> Four types of participation in the ECE system for young children with disabilities </vt:lpstr>
      <vt:lpstr>Critical quality questions</vt:lpstr>
      <vt:lpstr>Considerations related to measuring program quality for children with disabilities</vt:lpstr>
      <vt:lpstr>Slide 26</vt:lpstr>
      <vt:lpstr>Major Area # 1. Interactions</vt:lpstr>
      <vt:lpstr>Major Area #1. Interactions: Related concepts and examples</vt:lpstr>
      <vt:lpstr>Major Area # 2. Program features</vt:lpstr>
      <vt:lpstr>    Major Area # 2. Program Features: Related concepts and examples  </vt:lpstr>
      <vt:lpstr>Major Area # 3. Staff characteristics &amp; program structure </vt:lpstr>
      <vt:lpstr>  Major Area #3. Staff characteristics &amp; program structure: Related concepts and examples  </vt:lpstr>
      <vt:lpstr>Major Area # 4. Administrative characteristics </vt:lpstr>
      <vt:lpstr>  Major Area #4. Administrative characteristics: Related concepts and examples  </vt:lpstr>
      <vt:lpstr>Major Area #5. Parent partnerships </vt:lpstr>
      <vt:lpstr>  Major Area # 5. Parent partnerships  Related concepts and examples  </vt:lpstr>
      <vt:lpstr>Few measures to examine program quality for children with disabilities</vt:lpstr>
      <vt:lpstr>Slide 38</vt:lpstr>
    </vt:vector>
  </TitlesOfParts>
  <Company>FPG Child Development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fpg</dc:creator>
  <cp:lastModifiedBy>kahn</cp:lastModifiedBy>
  <cp:revision>31</cp:revision>
  <dcterms:created xsi:type="dcterms:W3CDTF">2011-05-09T20:22:57Z</dcterms:created>
  <dcterms:modified xsi:type="dcterms:W3CDTF">2011-09-15T19:50:57Z</dcterms:modified>
</cp:coreProperties>
</file>