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98" r:id="rId2"/>
    <p:sldId id="306" r:id="rId3"/>
    <p:sldId id="307" r:id="rId4"/>
    <p:sldId id="308" r:id="rId5"/>
    <p:sldId id="302" r:id="rId6"/>
    <p:sldId id="303" r:id="rId7"/>
    <p:sldId id="304" r:id="rId8"/>
    <p:sldId id="314" r:id="rId9"/>
    <p:sldId id="305" r:id="rId10"/>
    <p:sldId id="309" r:id="rId11"/>
    <p:sldId id="311" r:id="rId12"/>
    <p:sldId id="315" r:id="rId13"/>
    <p:sldId id="294" r:id="rId14"/>
    <p:sldId id="312" r:id="rId15"/>
    <p:sldId id="295" r:id="rId16"/>
    <p:sldId id="296" r:id="rId17"/>
    <p:sldId id="297" r:id="rId18"/>
    <p:sldId id="310" r:id="rId19"/>
    <p:sldId id="313" r:id="rId20"/>
    <p:sldId id="292" r:id="rId21"/>
    <p:sldId id="301" r:id="rId22"/>
    <p:sldId id="319" r:id="rId23"/>
    <p:sldId id="316" r:id="rId24"/>
    <p:sldId id="317" r:id="rId25"/>
    <p:sldId id="31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663300"/>
    <a:srgbClr val="FDF195"/>
    <a:srgbClr val="D2232A"/>
    <a:srgbClr val="FDEE7B"/>
    <a:srgbClr val="FDE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0" autoAdjust="0"/>
  </p:normalViewPr>
  <p:slideViewPr>
    <p:cSldViewPr>
      <p:cViewPr varScale="1">
        <p:scale>
          <a:sx n="69" d="100"/>
          <a:sy n="69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2A4374-2C77-467E-BD96-E41A826952E4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3D29DE8C-D077-4E3F-9E9E-7844AA5EDD59}">
      <dgm:prSet phldrT="[Text]"/>
      <dgm:spPr/>
      <dgm:t>
        <a:bodyPr/>
        <a:lstStyle/>
        <a:p>
          <a:r>
            <a:rPr lang="en-US" dirty="0" smtClean="0"/>
            <a:t>Why</a:t>
          </a:r>
          <a:endParaRPr lang="en-US" dirty="0"/>
        </a:p>
      </dgm:t>
    </dgm:pt>
    <dgm:pt modelId="{B4C8F78F-67F3-44FA-9385-A861CFA4FDF7}" type="parTrans" cxnId="{0884F8CD-0C22-4A62-8FE9-E29DB297A2F5}">
      <dgm:prSet/>
      <dgm:spPr/>
      <dgm:t>
        <a:bodyPr/>
        <a:lstStyle/>
        <a:p>
          <a:endParaRPr lang="en-US"/>
        </a:p>
      </dgm:t>
    </dgm:pt>
    <dgm:pt modelId="{B0AA4CBD-C2A9-4E00-898F-31D50D2AD8E1}" type="sibTrans" cxnId="{0884F8CD-0C22-4A62-8FE9-E29DB297A2F5}">
      <dgm:prSet/>
      <dgm:spPr/>
      <dgm:t>
        <a:bodyPr/>
        <a:lstStyle/>
        <a:p>
          <a:endParaRPr lang="en-US"/>
        </a:p>
      </dgm:t>
    </dgm:pt>
    <dgm:pt modelId="{5346BE1F-03B6-45C6-9105-8D0BCF872202}">
      <dgm:prSet phldrT="[Text]"/>
      <dgm:spPr/>
      <dgm:t>
        <a:bodyPr/>
        <a:lstStyle/>
        <a:p>
          <a:r>
            <a:rPr lang="en-US" dirty="0" smtClean="0"/>
            <a:t>How</a:t>
          </a:r>
          <a:endParaRPr lang="en-US" dirty="0"/>
        </a:p>
      </dgm:t>
    </dgm:pt>
    <dgm:pt modelId="{C1FCC47D-D54C-4894-819B-992D1A369221}" type="parTrans" cxnId="{191C578A-FA78-4498-9CB5-447C059FFAF8}">
      <dgm:prSet/>
      <dgm:spPr/>
      <dgm:t>
        <a:bodyPr/>
        <a:lstStyle/>
        <a:p>
          <a:endParaRPr lang="en-US"/>
        </a:p>
      </dgm:t>
    </dgm:pt>
    <dgm:pt modelId="{7036257F-FE51-4DAA-953C-FFE388BBFF7E}" type="sibTrans" cxnId="{191C578A-FA78-4498-9CB5-447C059FFAF8}">
      <dgm:prSet/>
      <dgm:spPr/>
      <dgm:t>
        <a:bodyPr/>
        <a:lstStyle/>
        <a:p>
          <a:endParaRPr lang="en-US"/>
        </a:p>
      </dgm:t>
    </dgm:pt>
    <dgm:pt modelId="{14632C3F-4885-4730-A5CF-21999F9A9493}">
      <dgm:prSet phldrT="[Text]"/>
      <dgm:spPr/>
      <dgm:t>
        <a:bodyPr/>
        <a:lstStyle/>
        <a:p>
          <a:r>
            <a:rPr lang="en-US" dirty="0" smtClean="0"/>
            <a:t>What</a:t>
          </a:r>
          <a:endParaRPr lang="en-US" dirty="0"/>
        </a:p>
      </dgm:t>
    </dgm:pt>
    <dgm:pt modelId="{089181D3-6D7C-4736-AD7D-C377A14AE7E4}" type="parTrans" cxnId="{1A42527B-530B-49E1-B03E-24F83AEC9314}">
      <dgm:prSet/>
      <dgm:spPr/>
      <dgm:t>
        <a:bodyPr/>
        <a:lstStyle/>
        <a:p>
          <a:endParaRPr lang="en-US"/>
        </a:p>
      </dgm:t>
    </dgm:pt>
    <dgm:pt modelId="{3C6BE5A1-9998-4FA0-B53E-B457A9CC2FA4}" type="sibTrans" cxnId="{1A42527B-530B-49E1-B03E-24F83AEC9314}">
      <dgm:prSet/>
      <dgm:spPr/>
      <dgm:t>
        <a:bodyPr/>
        <a:lstStyle/>
        <a:p>
          <a:endParaRPr lang="en-US"/>
        </a:p>
      </dgm:t>
    </dgm:pt>
    <dgm:pt modelId="{766F343A-7177-484E-861F-C4DAD746A331}" type="pres">
      <dgm:prSet presAssocID="{872A4374-2C77-467E-BD96-E41A826952E4}" presName="composite" presStyleCnt="0">
        <dgm:presLayoutVars>
          <dgm:chMax val="5"/>
          <dgm:dir/>
          <dgm:resizeHandles val="exact"/>
        </dgm:presLayoutVars>
      </dgm:prSet>
      <dgm:spPr/>
    </dgm:pt>
    <dgm:pt modelId="{B7331B80-AC2A-41A2-927C-08ACDD15DA44}" type="pres">
      <dgm:prSet presAssocID="{3D29DE8C-D077-4E3F-9E9E-7844AA5EDD59}" presName="circle1" presStyleLbl="lnNode1" presStyleIdx="0" presStyleCnt="3"/>
      <dgm:spPr>
        <a:solidFill>
          <a:srgbClr val="FFC000"/>
        </a:solidFill>
      </dgm:spPr>
    </dgm:pt>
    <dgm:pt modelId="{DE5EA21A-BC19-4D1B-82E8-CC448D3668B8}" type="pres">
      <dgm:prSet presAssocID="{3D29DE8C-D077-4E3F-9E9E-7844AA5EDD59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2AA05-ED01-4E61-AA42-72FA71EA2AAD}" type="pres">
      <dgm:prSet presAssocID="{3D29DE8C-D077-4E3F-9E9E-7844AA5EDD59}" presName="line1" presStyleLbl="callout" presStyleIdx="0" presStyleCnt="6"/>
      <dgm:spPr>
        <a:ln>
          <a:solidFill>
            <a:schemeClr val="tx1"/>
          </a:solidFill>
        </a:ln>
      </dgm:spPr>
    </dgm:pt>
    <dgm:pt modelId="{97A70559-1827-43B4-A931-124904E377D8}" type="pres">
      <dgm:prSet presAssocID="{3D29DE8C-D077-4E3F-9E9E-7844AA5EDD59}" presName="d1" presStyleLbl="callout" presStyleIdx="1" presStyleCnt="6"/>
      <dgm:spPr>
        <a:ln>
          <a:solidFill>
            <a:schemeClr val="tx1"/>
          </a:solidFill>
        </a:ln>
      </dgm:spPr>
    </dgm:pt>
    <dgm:pt modelId="{68BB0FCC-8239-4A54-ACC9-23CBE26ABA0A}" type="pres">
      <dgm:prSet presAssocID="{5346BE1F-03B6-45C6-9105-8D0BCF872202}" presName="circle2" presStyleLbl="lnNode1" presStyleIdx="1" presStyleCnt="3"/>
      <dgm:spPr>
        <a:solidFill>
          <a:srgbClr val="0033CC"/>
        </a:solidFill>
      </dgm:spPr>
    </dgm:pt>
    <dgm:pt modelId="{C91C0094-CA50-4D0B-8D0C-FB95D1DD4FAB}" type="pres">
      <dgm:prSet presAssocID="{5346BE1F-03B6-45C6-9105-8D0BCF872202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322C3F-96BC-411C-A872-87C5B03892D5}" type="pres">
      <dgm:prSet presAssocID="{5346BE1F-03B6-45C6-9105-8D0BCF872202}" presName="line2" presStyleLbl="callout" presStyleIdx="2" presStyleCnt="6"/>
      <dgm:spPr>
        <a:ln>
          <a:solidFill>
            <a:schemeClr val="tx1"/>
          </a:solidFill>
        </a:ln>
      </dgm:spPr>
    </dgm:pt>
    <dgm:pt modelId="{13B6EE69-CAC4-4EF2-AD67-9D091A20B4FB}" type="pres">
      <dgm:prSet presAssocID="{5346BE1F-03B6-45C6-9105-8D0BCF872202}" presName="d2" presStyleLbl="callout" presStyleIdx="3" presStyleCnt="6"/>
      <dgm:spPr>
        <a:ln>
          <a:solidFill>
            <a:schemeClr val="tx1"/>
          </a:solidFill>
        </a:ln>
      </dgm:spPr>
    </dgm:pt>
    <dgm:pt modelId="{FB148381-019B-4404-9F73-8B4CF51E0DEC}" type="pres">
      <dgm:prSet presAssocID="{14632C3F-4885-4730-A5CF-21999F9A9493}" presName="circle3" presStyleLbl="lnNode1" presStyleIdx="2" presStyleCnt="3"/>
      <dgm:spPr>
        <a:solidFill>
          <a:srgbClr val="FF0000"/>
        </a:solidFill>
      </dgm:spPr>
    </dgm:pt>
    <dgm:pt modelId="{C8683012-7810-4F3A-82DF-FB824B4DC4DF}" type="pres">
      <dgm:prSet presAssocID="{14632C3F-4885-4730-A5CF-21999F9A9493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D3C37A-1B20-4F3E-AAD5-7E78BE3BE502}" type="pres">
      <dgm:prSet presAssocID="{14632C3F-4885-4730-A5CF-21999F9A9493}" presName="line3" presStyleLbl="callout" presStyleIdx="4" presStyleCnt="6"/>
      <dgm:spPr>
        <a:ln>
          <a:solidFill>
            <a:schemeClr val="tx1"/>
          </a:solidFill>
        </a:ln>
      </dgm:spPr>
    </dgm:pt>
    <dgm:pt modelId="{56FBE202-F0F8-4153-AF65-E2AFAE6157A6}" type="pres">
      <dgm:prSet presAssocID="{14632C3F-4885-4730-A5CF-21999F9A9493}" presName="d3" presStyleLbl="callout" presStyleIdx="5" presStyleCnt="6"/>
      <dgm:spPr>
        <a:ln>
          <a:solidFill>
            <a:schemeClr val="tx1"/>
          </a:solidFill>
        </a:ln>
      </dgm:spPr>
    </dgm:pt>
  </dgm:ptLst>
  <dgm:cxnLst>
    <dgm:cxn modelId="{0884F8CD-0C22-4A62-8FE9-E29DB297A2F5}" srcId="{872A4374-2C77-467E-BD96-E41A826952E4}" destId="{3D29DE8C-D077-4E3F-9E9E-7844AA5EDD59}" srcOrd="0" destOrd="0" parTransId="{B4C8F78F-67F3-44FA-9385-A861CFA4FDF7}" sibTransId="{B0AA4CBD-C2A9-4E00-898F-31D50D2AD8E1}"/>
    <dgm:cxn modelId="{191C578A-FA78-4498-9CB5-447C059FFAF8}" srcId="{872A4374-2C77-467E-BD96-E41A826952E4}" destId="{5346BE1F-03B6-45C6-9105-8D0BCF872202}" srcOrd="1" destOrd="0" parTransId="{C1FCC47D-D54C-4894-819B-992D1A369221}" sibTransId="{7036257F-FE51-4DAA-953C-FFE388BBFF7E}"/>
    <dgm:cxn modelId="{9CC79B50-205D-4C59-83B9-80AEAB19541F}" type="presOf" srcId="{14632C3F-4885-4730-A5CF-21999F9A9493}" destId="{C8683012-7810-4F3A-82DF-FB824B4DC4DF}" srcOrd="0" destOrd="0" presId="urn:microsoft.com/office/officeart/2005/8/layout/target1"/>
    <dgm:cxn modelId="{57A08574-ADA9-4457-A3DF-E0738EFFBBDA}" type="presOf" srcId="{3D29DE8C-D077-4E3F-9E9E-7844AA5EDD59}" destId="{DE5EA21A-BC19-4D1B-82E8-CC448D3668B8}" srcOrd="0" destOrd="0" presId="urn:microsoft.com/office/officeart/2005/8/layout/target1"/>
    <dgm:cxn modelId="{1B4AE3D5-FFC7-4A3D-A1F9-DB696E8498E6}" type="presOf" srcId="{872A4374-2C77-467E-BD96-E41A826952E4}" destId="{766F343A-7177-484E-861F-C4DAD746A331}" srcOrd="0" destOrd="0" presId="urn:microsoft.com/office/officeart/2005/8/layout/target1"/>
    <dgm:cxn modelId="{1A42527B-530B-49E1-B03E-24F83AEC9314}" srcId="{872A4374-2C77-467E-BD96-E41A826952E4}" destId="{14632C3F-4885-4730-A5CF-21999F9A9493}" srcOrd="2" destOrd="0" parTransId="{089181D3-6D7C-4736-AD7D-C377A14AE7E4}" sibTransId="{3C6BE5A1-9998-4FA0-B53E-B457A9CC2FA4}"/>
    <dgm:cxn modelId="{4651823C-47CF-4CDC-98BC-F0899FFBD2B4}" type="presOf" srcId="{5346BE1F-03B6-45C6-9105-8D0BCF872202}" destId="{C91C0094-CA50-4D0B-8D0C-FB95D1DD4FAB}" srcOrd="0" destOrd="0" presId="urn:microsoft.com/office/officeart/2005/8/layout/target1"/>
    <dgm:cxn modelId="{D9723FFD-A58A-4EEA-AFB8-7F79EAA8C316}" type="presParOf" srcId="{766F343A-7177-484E-861F-C4DAD746A331}" destId="{B7331B80-AC2A-41A2-927C-08ACDD15DA44}" srcOrd="0" destOrd="0" presId="urn:microsoft.com/office/officeart/2005/8/layout/target1"/>
    <dgm:cxn modelId="{85C96C78-39EF-4353-B8A2-C9AA6E1EE49B}" type="presParOf" srcId="{766F343A-7177-484E-861F-C4DAD746A331}" destId="{DE5EA21A-BC19-4D1B-82E8-CC448D3668B8}" srcOrd="1" destOrd="0" presId="urn:microsoft.com/office/officeart/2005/8/layout/target1"/>
    <dgm:cxn modelId="{52119AD8-A5A9-4318-9CE2-451603E464BC}" type="presParOf" srcId="{766F343A-7177-484E-861F-C4DAD746A331}" destId="{5472AA05-ED01-4E61-AA42-72FA71EA2AAD}" srcOrd="2" destOrd="0" presId="urn:microsoft.com/office/officeart/2005/8/layout/target1"/>
    <dgm:cxn modelId="{F4073A58-EB17-4AFD-90F9-E7216ADE4A2B}" type="presParOf" srcId="{766F343A-7177-484E-861F-C4DAD746A331}" destId="{97A70559-1827-43B4-A931-124904E377D8}" srcOrd="3" destOrd="0" presId="urn:microsoft.com/office/officeart/2005/8/layout/target1"/>
    <dgm:cxn modelId="{5DC31233-86D1-4F7B-AA14-88A28F242EE9}" type="presParOf" srcId="{766F343A-7177-484E-861F-C4DAD746A331}" destId="{68BB0FCC-8239-4A54-ACC9-23CBE26ABA0A}" srcOrd="4" destOrd="0" presId="urn:microsoft.com/office/officeart/2005/8/layout/target1"/>
    <dgm:cxn modelId="{2DC1F3EB-A3C1-457B-BC6F-BA606BC564A6}" type="presParOf" srcId="{766F343A-7177-484E-861F-C4DAD746A331}" destId="{C91C0094-CA50-4D0B-8D0C-FB95D1DD4FAB}" srcOrd="5" destOrd="0" presId="urn:microsoft.com/office/officeart/2005/8/layout/target1"/>
    <dgm:cxn modelId="{4860769B-E73F-49B2-B56C-5710D341E8FB}" type="presParOf" srcId="{766F343A-7177-484E-861F-C4DAD746A331}" destId="{54322C3F-96BC-411C-A872-87C5B03892D5}" srcOrd="6" destOrd="0" presId="urn:microsoft.com/office/officeart/2005/8/layout/target1"/>
    <dgm:cxn modelId="{A6273466-B42D-43EB-906E-0951B2D7EEA6}" type="presParOf" srcId="{766F343A-7177-484E-861F-C4DAD746A331}" destId="{13B6EE69-CAC4-4EF2-AD67-9D091A20B4FB}" srcOrd="7" destOrd="0" presId="urn:microsoft.com/office/officeart/2005/8/layout/target1"/>
    <dgm:cxn modelId="{704A1FA6-47BC-4C0B-88DD-6DDC687F2A99}" type="presParOf" srcId="{766F343A-7177-484E-861F-C4DAD746A331}" destId="{FB148381-019B-4404-9F73-8B4CF51E0DEC}" srcOrd="8" destOrd="0" presId="urn:microsoft.com/office/officeart/2005/8/layout/target1"/>
    <dgm:cxn modelId="{361080A2-2C35-4EE1-AABE-1A4DCBFE678F}" type="presParOf" srcId="{766F343A-7177-484E-861F-C4DAD746A331}" destId="{C8683012-7810-4F3A-82DF-FB824B4DC4DF}" srcOrd="9" destOrd="0" presId="urn:microsoft.com/office/officeart/2005/8/layout/target1"/>
    <dgm:cxn modelId="{DE27152C-650C-4B65-9CF1-D13F8D2DE204}" type="presParOf" srcId="{766F343A-7177-484E-861F-C4DAD746A331}" destId="{08D3C37A-1B20-4F3E-AAD5-7E78BE3BE502}" srcOrd="10" destOrd="0" presId="urn:microsoft.com/office/officeart/2005/8/layout/target1"/>
    <dgm:cxn modelId="{D0206A4E-51A4-4F16-AC6C-8A29C08943A6}" type="presParOf" srcId="{766F343A-7177-484E-861F-C4DAD746A331}" destId="{56FBE202-F0F8-4153-AF65-E2AFAE6157A6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148381-019B-4404-9F73-8B4CF51E0DEC}">
      <dsp:nvSpPr>
        <dsp:cNvPr id="0" name=""/>
        <dsp:cNvSpPr/>
      </dsp:nvSpPr>
      <dsp:spPr>
        <a:xfrm>
          <a:off x="1286073" y="1131490"/>
          <a:ext cx="3394472" cy="339447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BB0FCC-8239-4A54-ACC9-23CBE26ABA0A}">
      <dsp:nvSpPr>
        <dsp:cNvPr id="0" name=""/>
        <dsp:cNvSpPr/>
      </dsp:nvSpPr>
      <dsp:spPr>
        <a:xfrm>
          <a:off x="1964967" y="1810385"/>
          <a:ext cx="2036683" cy="2036683"/>
        </a:xfrm>
        <a:prstGeom prst="ellipse">
          <a:avLst/>
        </a:prstGeom>
        <a:solidFill>
          <a:srgbClr val="0033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31B80-AC2A-41A2-927C-08ACDD15DA44}">
      <dsp:nvSpPr>
        <dsp:cNvPr id="0" name=""/>
        <dsp:cNvSpPr/>
      </dsp:nvSpPr>
      <dsp:spPr>
        <a:xfrm>
          <a:off x="2643862" y="2489279"/>
          <a:ext cx="678894" cy="67889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5EA21A-BC19-4D1B-82E8-CC448D3668B8}">
      <dsp:nvSpPr>
        <dsp:cNvPr id="0" name=""/>
        <dsp:cNvSpPr/>
      </dsp:nvSpPr>
      <dsp:spPr>
        <a:xfrm>
          <a:off x="5246290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58420" rIns="58420" bIns="5842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Why</a:t>
          </a:r>
          <a:endParaRPr lang="en-US" sz="4600" kern="1200" dirty="0"/>
        </a:p>
      </dsp:txBody>
      <dsp:txXfrm>
        <a:off x="5246290" y="0"/>
        <a:ext cx="1697236" cy="990054"/>
      </dsp:txXfrm>
    </dsp:sp>
    <dsp:sp modelId="{5472AA05-ED01-4E61-AA42-72FA71EA2AAD}">
      <dsp:nvSpPr>
        <dsp:cNvPr id="0" name=""/>
        <dsp:cNvSpPr/>
      </dsp:nvSpPr>
      <dsp:spPr>
        <a:xfrm>
          <a:off x="4821981" y="495027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70559-1827-43B4-A931-124904E377D8}">
      <dsp:nvSpPr>
        <dsp:cNvPr id="0" name=""/>
        <dsp:cNvSpPr/>
      </dsp:nvSpPr>
      <dsp:spPr>
        <a:xfrm rot="5400000">
          <a:off x="2735229" y="743672"/>
          <a:ext cx="2333133" cy="18369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C0094-CA50-4D0B-8D0C-FB95D1DD4FAB}">
      <dsp:nvSpPr>
        <dsp:cNvPr id="0" name=""/>
        <dsp:cNvSpPr/>
      </dsp:nvSpPr>
      <dsp:spPr>
        <a:xfrm>
          <a:off x="5246290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58420" rIns="58420" bIns="5842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How</a:t>
          </a:r>
          <a:endParaRPr lang="en-US" sz="4600" kern="1200" dirty="0"/>
        </a:p>
      </dsp:txBody>
      <dsp:txXfrm>
        <a:off x="5246290" y="990054"/>
        <a:ext cx="1697236" cy="990054"/>
      </dsp:txXfrm>
    </dsp:sp>
    <dsp:sp modelId="{54322C3F-96BC-411C-A872-87C5B03892D5}">
      <dsp:nvSpPr>
        <dsp:cNvPr id="0" name=""/>
        <dsp:cNvSpPr/>
      </dsp:nvSpPr>
      <dsp:spPr>
        <a:xfrm>
          <a:off x="4821981" y="1485081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6EE69-CAC4-4EF2-AD67-9D091A20B4FB}">
      <dsp:nvSpPr>
        <dsp:cNvPr id="0" name=""/>
        <dsp:cNvSpPr/>
      </dsp:nvSpPr>
      <dsp:spPr>
        <a:xfrm rot="5400000">
          <a:off x="3236027" y="1718281"/>
          <a:ext cx="1818079" cy="135043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83012-7810-4F3A-82DF-FB824B4DC4DF}">
      <dsp:nvSpPr>
        <dsp:cNvPr id="0" name=""/>
        <dsp:cNvSpPr/>
      </dsp:nvSpPr>
      <dsp:spPr>
        <a:xfrm>
          <a:off x="5246290" y="1980108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58420" rIns="58420" bIns="5842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What</a:t>
          </a:r>
          <a:endParaRPr lang="en-US" sz="4600" kern="1200" dirty="0"/>
        </a:p>
      </dsp:txBody>
      <dsp:txXfrm>
        <a:off x="5246290" y="1980108"/>
        <a:ext cx="1697236" cy="990054"/>
      </dsp:txXfrm>
    </dsp:sp>
    <dsp:sp modelId="{08D3C37A-1B20-4F3E-AAD5-7E78BE3BE502}">
      <dsp:nvSpPr>
        <dsp:cNvPr id="0" name=""/>
        <dsp:cNvSpPr/>
      </dsp:nvSpPr>
      <dsp:spPr>
        <a:xfrm>
          <a:off x="4821981" y="2475136"/>
          <a:ext cx="42430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BE202-F0F8-4153-AF65-E2AFAE6157A6}">
      <dsp:nvSpPr>
        <dsp:cNvPr id="0" name=""/>
        <dsp:cNvSpPr/>
      </dsp:nvSpPr>
      <dsp:spPr>
        <a:xfrm rot="5400000">
          <a:off x="3737447" y="2692099"/>
          <a:ext cx="1298951" cy="86389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3E98244-A086-45D8-AC67-3F8768A8B2AA}" type="datetimeFigureOut">
              <a:rPr lang="en-US"/>
              <a:pPr>
                <a:defRPr/>
              </a:pPr>
              <a:t>10/21/2012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77F71-43A8-4A1A-8553-60B5D4C9D7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44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5791200"/>
          </a:xfrm>
          <a:prstGeom prst="rect">
            <a:avLst/>
          </a:prstGeom>
          <a:gradFill flip="none" rotWithShape="1">
            <a:gsLst>
              <a:gs pos="0">
                <a:srgbClr val="FDF195"/>
              </a:gs>
              <a:gs pos="32000">
                <a:srgbClr val="FDF195">
                  <a:alpha val="80000"/>
                </a:srgbClr>
              </a:gs>
              <a:gs pos="98000">
                <a:srgbClr val="FDF195">
                  <a:alpha val="74000"/>
                </a:srgbClr>
              </a:gs>
              <a:gs pos="75000">
                <a:schemeClr val="bg1"/>
              </a:gs>
              <a:gs pos="53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6019800"/>
            <a:ext cx="208121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981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0" y="6343650"/>
            <a:ext cx="4876800" cy="365125"/>
          </a:xfrm>
        </p:spPr>
        <p:txBody>
          <a:bodyPr/>
          <a:lstStyle>
            <a:lvl1pPr algn="l">
              <a:defRPr sz="1400" i="1">
                <a:solidFill>
                  <a:schemeClr val="tx1"/>
                </a:solidFill>
                <a:latin typeface="Myriad Pro Cond" pitchFamily="34" charset="0"/>
              </a:defRPr>
            </a:lvl1pPr>
          </a:lstStyle>
          <a:p>
            <a:pPr>
              <a:defRPr/>
            </a:pPr>
            <a:r>
              <a:rPr lang="en-US" dirty="0"/>
              <a:t>“Leading for educational excellence and equity. Every day for every one.”</a:t>
            </a:r>
          </a:p>
        </p:txBody>
      </p:sp>
    </p:spTree>
    <p:extLst>
      <p:ext uri="{BB962C8B-B14F-4D97-AF65-F5344CB8AC3E}">
        <p14:creationId xmlns:p14="http://schemas.microsoft.com/office/powerpoint/2010/main" val="46936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9144000" cy="6172200"/>
          </a:xfrm>
          <a:prstGeom prst="rect">
            <a:avLst/>
          </a:prstGeom>
          <a:gradFill flip="none" rotWithShape="1">
            <a:gsLst>
              <a:gs pos="0">
                <a:srgbClr val="FDEE7B"/>
              </a:gs>
              <a:gs pos="44000">
                <a:srgbClr val="FDEE7B">
                  <a:alpha val="80000"/>
                </a:srgbClr>
              </a:gs>
              <a:gs pos="8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8400"/>
            <a:ext cx="13843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b="0"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0D69D2-5468-4FAB-9472-2B20E8D852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0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>
          <a:xfrm>
            <a:off x="0" y="0"/>
            <a:ext cx="9144000" cy="6172200"/>
          </a:xfrm>
          <a:prstGeom prst="rect">
            <a:avLst/>
          </a:prstGeom>
          <a:gradFill flip="none" rotWithShape="1">
            <a:gsLst>
              <a:gs pos="0">
                <a:srgbClr val="FDEE7B"/>
              </a:gs>
              <a:gs pos="44000">
                <a:srgbClr val="FDEE7B">
                  <a:alpha val="80000"/>
                </a:srgbClr>
              </a:gs>
              <a:gs pos="8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8400"/>
            <a:ext cx="13843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6985F8-4F57-4F19-AA9E-2989E62270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9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0" y="0"/>
            <a:ext cx="9144000" cy="6172200"/>
          </a:xfrm>
          <a:prstGeom prst="rect">
            <a:avLst/>
          </a:prstGeom>
          <a:gradFill flip="none" rotWithShape="1">
            <a:gsLst>
              <a:gs pos="0">
                <a:srgbClr val="FDEE7B"/>
              </a:gs>
              <a:gs pos="44000">
                <a:srgbClr val="FDEE7B">
                  <a:alpha val="80000"/>
                </a:srgbClr>
              </a:gs>
              <a:gs pos="8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8400"/>
            <a:ext cx="13843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4403051-7C4C-40AD-B271-13CD5F9EF1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17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9144000" cy="6172200"/>
          </a:xfrm>
          <a:prstGeom prst="rect">
            <a:avLst/>
          </a:prstGeom>
          <a:gradFill flip="none" rotWithShape="1">
            <a:gsLst>
              <a:gs pos="0">
                <a:srgbClr val="FDEE7B"/>
              </a:gs>
              <a:gs pos="44000">
                <a:srgbClr val="FDEE7B">
                  <a:alpha val="80000"/>
                </a:srgbClr>
              </a:gs>
              <a:gs pos="84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48400"/>
            <a:ext cx="138430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438203D-082E-42AC-AAA7-463B53EC2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3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rgbClr val="D2232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education.state.mn.us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D2232A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D2232A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b="1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state.mn.us/MDE/Welcome/OfficeCom/BetterSchBetterMN/index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5"/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Minnesota’s Data Analytic Partnership:  Process and Impact of Cohort One and Lessons Learned for Cohort Two</a:t>
            </a:r>
          </a:p>
        </p:txBody>
      </p:sp>
      <p:sp>
        <p:nvSpPr>
          <p:cNvPr id="36867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Myriad Pro Cond"/>
              </a:rPr>
              <a:t>education.state.mn.us</a:t>
            </a: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010400" y="64166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35AEC3B-D330-4275-960B-08EB1B3F80F9}" type="slidenum">
              <a:rPr lang="en-US"/>
              <a:pPr eaLnBrk="1" hangingPunct="1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Agreed to serve as a Data Analytic Partnership state</a:t>
            </a:r>
          </a:p>
          <a:p>
            <a:r>
              <a:rPr lang="en-US" dirty="0" smtClean="0"/>
              <a:t>Assembled a state team</a:t>
            </a:r>
          </a:p>
          <a:p>
            <a:pPr lvl="1"/>
            <a:r>
              <a:rPr lang="en-US" dirty="0" smtClean="0"/>
              <a:t>Head Start Collaboration Director</a:t>
            </a:r>
          </a:p>
          <a:p>
            <a:pPr lvl="1"/>
            <a:r>
              <a:rPr lang="en-US" dirty="0" smtClean="0"/>
              <a:t>Part C Coordinator</a:t>
            </a:r>
          </a:p>
          <a:p>
            <a:pPr lvl="1"/>
            <a:r>
              <a:rPr lang="en-US" dirty="0" smtClean="0"/>
              <a:t>619 Coordinator</a:t>
            </a:r>
          </a:p>
          <a:p>
            <a:pPr lvl="1"/>
            <a:r>
              <a:rPr lang="en-US" dirty="0" smtClean="0"/>
              <a:t>State Pre-K Specialist</a:t>
            </a:r>
          </a:p>
          <a:p>
            <a:pPr lvl="1"/>
            <a:r>
              <a:rPr lang="en-US" dirty="0" smtClean="0"/>
              <a:t>EC Data Specialist</a:t>
            </a:r>
          </a:p>
          <a:p>
            <a:pPr lvl="1"/>
            <a:r>
              <a:rPr lang="en-US" dirty="0" smtClean="0"/>
              <a:t>ECSE Implementation Specialist (TACSEI)</a:t>
            </a:r>
          </a:p>
          <a:p>
            <a:pPr lvl="1"/>
            <a:r>
              <a:rPr lang="en-US" dirty="0" smtClean="0"/>
              <a:t>Representative from North Central Regional Resource Center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Did…and How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5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Resources need to be well invested.</a:t>
            </a:r>
          </a:p>
          <a:p>
            <a:pPr marL="0" indent="0">
              <a:buNone/>
            </a:pPr>
            <a:r>
              <a:rPr lang="en-US" dirty="0" smtClean="0"/>
              <a:t>Children with disabilities should participate with  typical peers.</a:t>
            </a:r>
          </a:p>
          <a:p>
            <a:pPr marL="0" indent="0">
              <a:buNone/>
            </a:pPr>
            <a:r>
              <a:rPr lang="en-US" dirty="0" smtClean="0"/>
              <a:t>Evidence-based practices exist to improve performance.</a:t>
            </a:r>
          </a:p>
          <a:p>
            <a:pPr marL="0" indent="0">
              <a:buNone/>
            </a:pPr>
            <a:r>
              <a:rPr lang="en-US" dirty="0" smtClean="0"/>
              <a:t>Routine use of data by teams improves performance.</a:t>
            </a:r>
          </a:p>
          <a:p>
            <a:pPr marL="0" indent="0">
              <a:buNone/>
            </a:pPr>
            <a:r>
              <a:rPr lang="en-US" dirty="0" smtClean="0"/>
              <a:t>There are important differences within local systems.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Team’s Operational Premise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36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cs typeface="Arial" pitchFamily="34" charset="0"/>
              </a:rPr>
              <a:t>What is the problem/issue for </a:t>
            </a:r>
            <a:br>
              <a:rPr lang="en-US" sz="3200" dirty="0" smtClean="0">
                <a:cs typeface="Arial" pitchFamily="34" charset="0"/>
              </a:rPr>
            </a:br>
            <a:r>
              <a:rPr lang="en-US" sz="3200" dirty="0" smtClean="0">
                <a:cs typeface="Arial" pitchFamily="34" charset="0"/>
              </a:rPr>
              <a:t>   MN-Early Childhood?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2819400"/>
            <a:ext cx="4419600" cy="1447800"/>
          </a:xfrm>
        </p:spPr>
        <p:txBody>
          <a:bodyPr/>
          <a:lstStyle/>
          <a:p>
            <a:pPr marL="547688" lvl="2" indent="0" eaLnBrk="1" hangingPunct="1">
              <a:buFont typeface="Wingdings" pitchFamily="2" charset="2"/>
              <a:buNone/>
            </a:pPr>
            <a:r>
              <a:rPr lang="en-US" sz="3200" i="1" dirty="0" smtClean="0">
                <a:cs typeface="Arial" pitchFamily="34" charset="0"/>
              </a:rPr>
              <a:t>From 2008-2011, young children with high needs in Minnesota did not make satisfactory progress.</a:t>
            </a:r>
            <a:endParaRPr lang="en-US" sz="3200" dirty="0" smtClean="0">
              <a:cs typeface="Arial" pitchFamily="34" charset="0"/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3" t="12967" r="13089" b="68132"/>
          <a:stretch>
            <a:fillRect/>
          </a:stretch>
        </p:blipFill>
        <p:spPr bwMode="auto">
          <a:xfrm>
            <a:off x="7938" y="12954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28600" y="2606675"/>
            <a:ext cx="2438400" cy="3794125"/>
          </a:xfrm>
          <a:prstGeom prst="ellipse">
            <a:avLst/>
          </a:prstGeom>
          <a:noFill/>
          <a:ln w="25400">
            <a:solidFill>
              <a:srgbClr val="B432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2. Better Early Childhood Education</a:t>
            </a:r>
          </a:p>
        </p:txBody>
      </p:sp>
      <p:sp>
        <p:nvSpPr>
          <p:cNvPr id="6" name="Oval 5"/>
          <p:cNvSpPr/>
          <p:nvPr/>
        </p:nvSpPr>
        <p:spPr>
          <a:xfrm>
            <a:off x="6477000" y="2606675"/>
            <a:ext cx="2514600" cy="3794125"/>
          </a:xfrm>
          <a:prstGeom prst="ellipse">
            <a:avLst/>
          </a:prstGeom>
          <a:noFill/>
          <a:ln w="22225">
            <a:solidFill>
              <a:srgbClr val="B4323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4. Reading Well by 3rd Grade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6400800"/>
            <a:ext cx="8983663" cy="36988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cs typeface="Arial" pitchFamily="34" charset="0"/>
                <a:hlinkClick r:id="rId3"/>
              </a:rPr>
              <a:t>http://education.state.mn.us/MDE/Welcome/OfficeCom/BetterSchBetterMN/index.html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“Children With High Needs”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Children with High Needs means children from birth through kindergarten entry who are from low-income families or otherwise in need of special assistance and support, including children who have disabilities or developmental delays; who are English Learners; or who reside on “Indian lands” as that term is defined by section 8013(6) of the ESEA; who are migrant, homeless, or in foster care; and other children identified by the State.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 failure to meet any one of the six child outcome performance targets for Part C or Preschool</a:t>
            </a:r>
          </a:p>
          <a:p>
            <a:r>
              <a:rPr lang="en-US" dirty="0" smtClean="0"/>
              <a:t>Less than satisfactory progress as measured by local Head Start grantee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“Did Not Make Satisfactory Progress”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5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Reality Check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427,000 children from birth to kindergarten entry live in Minnesota.</a:t>
            </a:r>
          </a:p>
          <a:p>
            <a:r>
              <a:rPr lang="en-US" dirty="0" smtClean="0"/>
              <a:t>1/3 of these children live in low income families.</a:t>
            </a:r>
          </a:p>
          <a:p>
            <a:r>
              <a:rPr lang="en-US" dirty="0" smtClean="0"/>
              <a:t>Child poverty in Minnesota increased 56% since 2000, compared to 18% nationally.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0"/>
            <a:ext cx="89169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Other Areas of High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4% of young children have special needs</a:t>
            </a:r>
          </a:p>
          <a:p>
            <a:pPr>
              <a:defRPr/>
            </a:pPr>
            <a:r>
              <a:rPr lang="en-US" dirty="0" smtClean="0"/>
              <a:t>8% are English language learners from homes speaking more than 145 languages and dialects</a:t>
            </a:r>
          </a:p>
          <a:p>
            <a:pPr>
              <a:defRPr/>
            </a:pPr>
            <a:r>
              <a:rPr lang="en-US" dirty="0" smtClean="0"/>
              <a:t>4% are homeless</a:t>
            </a:r>
          </a:p>
          <a:p>
            <a:pPr>
              <a:defRPr/>
            </a:pPr>
            <a:r>
              <a:rPr lang="en-US" dirty="0" smtClean="0"/>
              <a:t>0.5% are in foster care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ocal programs form teams of 4-10 members including:</a:t>
            </a:r>
          </a:p>
          <a:p>
            <a:r>
              <a:rPr lang="en-US" dirty="0" smtClean="0"/>
              <a:t>Someone with knowledge of data and the ability to manipulate data in Excel</a:t>
            </a:r>
          </a:p>
          <a:p>
            <a:r>
              <a:rPr lang="en-US" dirty="0" smtClean="0"/>
              <a:t>At least one local administrator/program leader</a:t>
            </a:r>
          </a:p>
          <a:p>
            <a:r>
              <a:rPr lang="en-US" dirty="0" smtClean="0"/>
              <a:t>Member(s) with knowledge of Part C and Preschool Special Education programs</a:t>
            </a:r>
          </a:p>
          <a:p>
            <a:r>
              <a:rPr lang="en-US" dirty="0" smtClean="0"/>
              <a:t>Member(s) with direct knowledge of community preschool program(s) such as School Readiness, Head Start or Early Head Start, child care, etc….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 to Identify Local Teams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Geographic Distribution*</a:t>
            </a:r>
          </a:p>
          <a:p>
            <a:r>
              <a:rPr lang="en-US" dirty="0" smtClean="0"/>
              <a:t>At least one multi-district education cooperative</a:t>
            </a:r>
          </a:p>
          <a:p>
            <a:r>
              <a:rPr lang="en-US" dirty="0" smtClean="0"/>
              <a:t>Cross-sector team</a:t>
            </a:r>
          </a:p>
          <a:p>
            <a:r>
              <a:rPr lang="en-US" dirty="0" smtClean="0"/>
              <a:t>Administrative commitment to process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*Travel costs for teams from Greater Minnesota were paid by the Minnesota Department of Education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Education Lead for Part C</a:t>
            </a:r>
          </a:p>
          <a:p>
            <a:r>
              <a:rPr lang="en-US" dirty="0" smtClean="0"/>
              <a:t>Part C/619 sit within the SEA’s Division of Early Learning Services with  </a:t>
            </a:r>
          </a:p>
          <a:p>
            <a:pPr lvl="1"/>
            <a:r>
              <a:rPr lang="en-US" dirty="0" smtClean="0"/>
              <a:t>Head Start</a:t>
            </a:r>
          </a:p>
          <a:p>
            <a:pPr lvl="1"/>
            <a:r>
              <a:rPr lang="en-US" dirty="0" smtClean="0"/>
              <a:t>State Pre-K program</a:t>
            </a:r>
          </a:p>
          <a:p>
            <a:pPr lvl="1"/>
            <a:r>
              <a:rPr lang="en-US" dirty="0" smtClean="0"/>
              <a:t>Early Childhood Family Education</a:t>
            </a:r>
          </a:p>
          <a:p>
            <a:r>
              <a:rPr lang="en-US" dirty="0" smtClean="0"/>
              <a:t>Mandatory Early Childhood Screening program</a:t>
            </a:r>
          </a:p>
          <a:p>
            <a:r>
              <a:rPr lang="en-US" dirty="0" smtClean="0"/>
              <a:t>Early Learning Services is part of a newly developed Office of Early Learning</a:t>
            </a:r>
          </a:p>
          <a:p>
            <a:r>
              <a:rPr lang="en-US" dirty="0" smtClean="0"/>
              <a:t>Race to the Top/Early Learning Challenge Grant</a:t>
            </a:r>
          </a:p>
          <a:p>
            <a:r>
              <a:rPr lang="en-US" dirty="0" smtClean="0"/>
              <a:t>Supportive administration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Minnesota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Initially planned to support 6 local teams… ultimately we completed successful cycle with 7.</a:t>
            </a:r>
          </a:p>
          <a:p>
            <a:pPr lvl="1"/>
            <a:r>
              <a:rPr lang="en-US" sz="2400" dirty="0" smtClean="0"/>
              <a:t>Inver Grove Heights </a:t>
            </a:r>
          </a:p>
          <a:p>
            <a:pPr lvl="1"/>
            <a:r>
              <a:rPr lang="en-US" sz="2400" dirty="0" smtClean="0"/>
              <a:t>Moorhead</a:t>
            </a:r>
          </a:p>
          <a:p>
            <a:pPr lvl="1"/>
            <a:r>
              <a:rPr lang="en-US" sz="2400" dirty="0" smtClean="0"/>
              <a:t>North St. Paul-Maplewood-Oakdale</a:t>
            </a:r>
          </a:p>
          <a:p>
            <a:pPr lvl="1"/>
            <a:r>
              <a:rPr lang="en-US" sz="2400" dirty="0" smtClean="0"/>
              <a:t>Northland Area</a:t>
            </a:r>
          </a:p>
          <a:p>
            <a:pPr lvl="1"/>
            <a:r>
              <a:rPr lang="en-US" sz="2400" dirty="0" smtClean="0"/>
              <a:t>Ramsey County Head Start &amp; St. Paul Schools</a:t>
            </a:r>
          </a:p>
          <a:p>
            <a:pPr lvl="1"/>
            <a:r>
              <a:rPr lang="en-US" sz="2400" dirty="0" smtClean="0"/>
              <a:t>South Washington County</a:t>
            </a:r>
          </a:p>
          <a:p>
            <a:pPr lvl="1"/>
            <a:r>
              <a:rPr lang="en-US" sz="2400" dirty="0" smtClean="0"/>
              <a:t>St. Cloud</a:t>
            </a:r>
          </a:p>
          <a:p>
            <a:pPr lvl="1"/>
            <a:endParaRPr lang="en-US" sz="2400" dirty="0" smtClean="0"/>
          </a:p>
          <a:p>
            <a:endParaRPr lang="en-US" dirty="0" smtClean="0"/>
          </a:p>
        </p:txBody>
      </p:sp>
      <p:sp>
        <p:nvSpPr>
          <p:cNvPr id="38915" name="Title 2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Data Analytic Partnership:  Cohort 1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D2232A"/>
                </a:solidFill>
              </a:rPr>
              <a:t>education.state.mn.us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1C5117A-7FE3-4FB0-94D1-84A7E3351668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dirty="0"/>
              <a:t>Phase 1 </a:t>
            </a:r>
            <a:r>
              <a:rPr lang="en-US" dirty="0" smtClean="0"/>
              <a:t>– Preparation (February Webinar)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Step </a:t>
            </a:r>
            <a:r>
              <a:rPr lang="en-US" dirty="0"/>
              <a:t>1:  Identify relevant </a:t>
            </a:r>
            <a:r>
              <a:rPr lang="en-US" dirty="0" smtClean="0"/>
              <a:t>data/consider data quality</a:t>
            </a:r>
            <a:endParaRPr lang="en-US" dirty="0"/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/>
              <a:t>Phase 2 – </a:t>
            </a:r>
            <a:r>
              <a:rPr lang="en-US" dirty="0" smtClean="0"/>
              <a:t>Inquiry (February Workshop)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Step </a:t>
            </a:r>
            <a:r>
              <a:rPr lang="en-US" dirty="0"/>
              <a:t>2:  Conduct data analysis</a:t>
            </a:r>
          </a:p>
          <a:p>
            <a:pPr lvl="1">
              <a:defRPr/>
            </a:pPr>
            <a:r>
              <a:rPr lang="en-US" dirty="0" smtClean="0"/>
              <a:t>Step </a:t>
            </a:r>
            <a:r>
              <a:rPr lang="en-US" dirty="0"/>
              <a:t>3:  Determine root cause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/>
              <a:t>Phase </a:t>
            </a:r>
            <a:r>
              <a:rPr lang="en-US" dirty="0"/>
              <a:t>3 – </a:t>
            </a:r>
            <a:r>
              <a:rPr lang="en-US" dirty="0" smtClean="0"/>
              <a:t>Action (May Workshop)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Step </a:t>
            </a:r>
            <a:r>
              <a:rPr lang="en-US" dirty="0"/>
              <a:t>4:  Plan for improvement</a:t>
            </a:r>
          </a:p>
          <a:p>
            <a:pPr lvl="1">
              <a:defRPr/>
            </a:pPr>
            <a:r>
              <a:rPr lang="en-US" dirty="0" smtClean="0"/>
              <a:t>Step </a:t>
            </a:r>
            <a:r>
              <a:rPr lang="en-US" dirty="0"/>
              <a:t>5:  Implement plan</a:t>
            </a:r>
          </a:p>
          <a:p>
            <a:pPr lvl="1">
              <a:defRPr/>
            </a:pPr>
            <a:r>
              <a:rPr lang="en-US" dirty="0" smtClean="0"/>
              <a:t>Step </a:t>
            </a:r>
            <a:r>
              <a:rPr lang="en-US" dirty="0"/>
              <a:t>6:  Evaluate </a:t>
            </a:r>
            <a:r>
              <a:rPr lang="en-US" dirty="0" smtClean="0"/>
              <a:t>progress</a:t>
            </a:r>
          </a:p>
          <a:p>
            <a:pPr marL="1828800" lvl="4" indent="0">
              <a:buNone/>
              <a:defRPr/>
            </a:pPr>
            <a:r>
              <a:rPr lang="en-US" b="1" dirty="0" smtClean="0"/>
              <a:t>(September workshop)</a:t>
            </a:r>
            <a:endParaRPr lang="en-US" b="1" dirty="0"/>
          </a:p>
          <a:p>
            <a:pPr>
              <a:defRPr/>
            </a:pPr>
            <a:endParaRPr lang="en-US" dirty="0"/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D2232A"/>
                </a:solidFill>
              </a:rPr>
              <a:t>education.state.mn.us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BD39D4F-9313-43F0-8736-7E8723649E5E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dirty="0" smtClean="0"/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8100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C Child Outcomes</a:t>
            </a:r>
          </a:p>
          <a:p>
            <a:pPr lvl="1"/>
            <a:r>
              <a:rPr lang="en-US" dirty="0" smtClean="0"/>
              <a:t>Entry ratings, exit ratings and progress categories</a:t>
            </a:r>
          </a:p>
          <a:p>
            <a:r>
              <a:rPr lang="en-US" dirty="0" smtClean="0"/>
              <a:t>Preschool Special Education Outcomes</a:t>
            </a:r>
          </a:p>
          <a:p>
            <a:pPr lvl="1"/>
            <a:r>
              <a:rPr lang="en-US" dirty="0"/>
              <a:t>Entry ratings, exit ratings and progress </a:t>
            </a:r>
            <a:r>
              <a:rPr lang="en-US" dirty="0" smtClean="0"/>
              <a:t>categories</a:t>
            </a:r>
          </a:p>
          <a:p>
            <a:r>
              <a:rPr lang="en-US" dirty="0" smtClean="0"/>
              <a:t>Part C and Preschool Special Education enrollment records from SEA </a:t>
            </a:r>
          </a:p>
          <a:p>
            <a:r>
              <a:rPr lang="en-US" dirty="0" smtClean="0"/>
              <a:t>Early childhood screening data</a:t>
            </a:r>
          </a:p>
          <a:p>
            <a:r>
              <a:rPr lang="en-US" dirty="0" smtClean="0"/>
              <a:t>Head Start enrollment and assessment data</a:t>
            </a:r>
          </a:p>
          <a:p>
            <a:r>
              <a:rPr lang="en-US" dirty="0" smtClean="0"/>
              <a:t>Other data collected by programs represented by members of local teams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0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Cross-sector team </a:t>
            </a:r>
            <a:r>
              <a:rPr lang="en-US" dirty="0" smtClean="0"/>
              <a:t>building</a:t>
            </a:r>
          </a:p>
          <a:p>
            <a:r>
              <a:rPr lang="en-US" dirty="0" smtClean="0"/>
              <a:t>Increased understanding of the universe of early childhood data available locally across sectors</a:t>
            </a:r>
          </a:p>
          <a:p>
            <a:r>
              <a:rPr lang="en-US" dirty="0" smtClean="0"/>
              <a:t>Time</a:t>
            </a:r>
          </a:p>
          <a:p>
            <a:r>
              <a:rPr lang="en-US" dirty="0" smtClean="0"/>
              <a:t>Shared virtual work space via Drop Box”</a:t>
            </a:r>
          </a:p>
          <a:p>
            <a:r>
              <a:rPr lang="en-US" dirty="0" smtClean="0"/>
              <a:t>Focus on locally-identified root causes</a:t>
            </a:r>
          </a:p>
          <a:p>
            <a:r>
              <a:rPr lang="en-US" dirty="0" smtClean="0"/>
              <a:t>Action plan</a:t>
            </a:r>
          </a:p>
          <a:p>
            <a:r>
              <a:rPr lang="en-US" dirty="0" smtClean="0"/>
              <a:t>Group </a:t>
            </a:r>
            <a:r>
              <a:rPr lang="en-US" dirty="0" smtClean="0"/>
              <a:t>accountability through report out</a:t>
            </a:r>
          </a:p>
          <a:p>
            <a:r>
              <a:rPr lang="en-US" dirty="0" smtClean="0"/>
              <a:t>Ability to hear from/learn from other groups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Experienced by Local Teams</a:t>
            </a:r>
            <a:br>
              <a:rPr lang="en-US" dirty="0" smtClean="0"/>
            </a:br>
            <a:r>
              <a:rPr lang="en-US" dirty="0" smtClean="0"/>
              <a:t>Generally (a.k.a.  What Worked)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30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Preliminary workshop on necessary Excel skills</a:t>
            </a:r>
          </a:p>
          <a:p>
            <a:r>
              <a:rPr lang="en-US" dirty="0" smtClean="0"/>
              <a:t>Sort</a:t>
            </a:r>
          </a:p>
          <a:p>
            <a:r>
              <a:rPr lang="en-US" dirty="0" smtClean="0"/>
              <a:t>Filter</a:t>
            </a:r>
          </a:p>
          <a:p>
            <a:r>
              <a:rPr lang="en-US" dirty="0" smtClean="0"/>
              <a:t>Add columns and rows</a:t>
            </a:r>
          </a:p>
          <a:p>
            <a:r>
              <a:rPr lang="en-US" dirty="0" smtClean="0"/>
              <a:t>Subtotal</a:t>
            </a:r>
          </a:p>
          <a:p>
            <a:r>
              <a:rPr lang="en-US" dirty="0" smtClean="0"/>
              <a:t>Pivot tables</a:t>
            </a:r>
          </a:p>
          <a:p>
            <a:r>
              <a:rPr lang="en-US" dirty="0" smtClean="0"/>
              <a:t>Data display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for Cohort 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45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procedural component for time with other local team members from like sectors:</a:t>
            </a:r>
          </a:p>
          <a:p>
            <a:pPr lvl="1"/>
            <a:r>
              <a:rPr lang="en-US" dirty="0" smtClean="0"/>
              <a:t>Learn more about power of sector data</a:t>
            </a:r>
          </a:p>
          <a:p>
            <a:pPr lvl="1"/>
            <a:r>
              <a:rPr lang="en-US" dirty="0" smtClean="0"/>
              <a:t>Share perspectives on analysis</a:t>
            </a:r>
          </a:p>
          <a:p>
            <a:r>
              <a:rPr lang="en-US" dirty="0" smtClean="0"/>
              <a:t>Plan all cohort sessions for single school year</a:t>
            </a:r>
          </a:p>
          <a:p>
            <a:r>
              <a:rPr lang="en-US" dirty="0" smtClean="0"/>
              <a:t>Add time and support between the initial preparation phase (identification of relevant data) and root cause analysis</a:t>
            </a:r>
          </a:p>
          <a:p>
            <a:r>
              <a:rPr lang="en-US" dirty="0" smtClean="0"/>
              <a:t>Continue cross-sector aspect of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for Cohort II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5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/>
        </p:nvSpPr>
        <p:spPr>
          <a:xfrm>
            <a:off x="457200" y="5257800"/>
            <a:ext cx="3048000" cy="765175"/>
          </a:xfrm>
          <a:prstGeom prst="wedgeRectCallout">
            <a:avLst>
              <a:gd name="adj1" fmla="val 88258"/>
              <a:gd name="adj2" fmla="val -2544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Adopt PreK – 3 Literacy Standards</a:t>
            </a:r>
          </a:p>
        </p:txBody>
      </p:sp>
      <p:sp>
        <p:nvSpPr>
          <p:cNvPr id="11267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D2232A"/>
                </a:solidFill>
              </a:rPr>
              <a:t>education.state.mn.us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307DE39-B072-4140-A2A8-89138F4EC048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 smtClean="0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11125"/>
            <a:ext cx="4454525" cy="6061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152400" y="762000"/>
            <a:ext cx="3505200" cy="990600"/>
          </a:xfrm>
          <a:prstGeom prst="wedgeRectCallout">
            <a:avLst>
              <a:gd name="adj1" fmla="val 78097"/>
              <a:gd name="adj2" fmla="val 3592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/>
              <a:t>Invest in Early Childhood and All-Day Kindergarten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152400" y="2286000"/>
            <a:ext cx="3962400" cy="2590800"/>
          </a:xfrm>
          <a:prstGeom prst="wedgeRectCallout">
            <a:avLst>
              <a:gd name="adj1" fmla="val 63808"/>
              <a:gd name="adj2" fmla="val -49180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b="1" dirty="0"/>
              <a:t>Better Early Childhood Ed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/>
              <a:t>Target All-Day Kindergarten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/>
              <a:t>Expanding K-12 system into a comprehensive PK-12 System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/>
              <a:t>Implement clearly defined school readiness standards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D2232A"/>
                </a:solidFill>
              </a:rPr>
              <a:t>education.state.mn.us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5123E19-E4AD-4A62-9D6A-398FAD3058F7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 smtClean="0"/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11125"/>
            <a:ext cx="4454525" cy="6061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152400" y="609600"/>
            <a:ext cx="3962400" cy="1143000"/>
          </a:xfrm>
          <a:prstGeom prst="wedgeRectCallout">
            <a:avLst>
              <a:gd name="adj1" fmla="val 78097"/>
              <a:gd name="adj2" fmla="val 3592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Support EC teacher observation and development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152400" y="2286000"/>
            <a:ext cx="3962400" cy="1295400"/>
          </a:xfrm>
          <a:prstGeom prst="wedgeRectCallout">
            <a:avLst>
              <a:gd name="adj1" fmla="val 63458"/>
              <a:gd name="adj2" fmla="val 130499"/>
            </a:avLst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US" sz="2400" dirty="0"/>
              <a:t>Develop assessments for learning that measure growth</a:t>
            </a:r>
          </a:p>
        </p:txBody>
      </p:sp>
      <p:sp>
        <p:nvSpPr>
          <p:cNvPr id="8" name="Rectangular Callout 7"/>
          <p:cNvSpPr/>
          <p:nvPr/>
        </p:nvSpPr>
        <p:spPr>
          <a:xfrm>
            <a:off x="152400" y="3962400"/>
            <a:ext cx="4038600" cy="2209800"/>
          </a:xfrm>
          <a:prstGeom prst="wedgeRectCallout">
            <a:avLst>
              <a:gd name="adj1" fmla="val 63649"/>
              <a:gd name="adj2" fmla="val 271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dirty="0"/>
              <a:t>Reauthorize EC Advisory Council &amp; reestablish Children’s Cabinet</a:t>
            </a:r>
          </a:p>
          <a:p>
            <a:pPr>
              <a:defRPr/>
            </a:pPr>
            <a:r>
              <a:rPr lang="en-US" sz="2400" dirty="0"/>
              <a:t>Charge Commissioner of ED with leadership of EC initiatives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we chose to implement the State-Local Data Analytic Partnership (DAP) process.</a:t>
            </a:r>
          </a:p>
          <a:p>
            <a:r>
              <a:rPr lang="en-US" dirty="0" smtClean="0"/>
              <a:t>Why we opted for a cross-sector approach.</a:t>
            </a:r>
          </a:p>
          <a:p>
            <a:r>
              <a:rPr lang="en-US" dirty="0" smtClean="0"/>
              <a:t>What we did and how.</a:t>
            </a:r>
          </a:p>
          <a:p>
            <a:r>
              <a:rPr lang="en-US" dirty="0" smtClean="0"/>
              <a:t>Why we will do it all over again.</a:t>
            </a:r>
          </a:p>
          <a:p>
            <a:r>
              <a:rPr lang="en-US" dirty="0" smtClean="0"/>
              <a:t>Why we will slightly modify the process to incorporate lessons learned.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Why…and a little How and What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6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Six long years of…</a:t>
            </a:r>
          </a:p>
          <a:p>
            <a:pPr marL="0" indent="0">
              <a:buNone/>
            </a:pPr>
            <a:r>
              <a:rPr lang="en-US" dirty="0" smtClean="0"/>
              <a:t>…developing our measurement system</a:t>
            </a:r>
          </a:p>
          <a:p>
            <a:pPr marL="0" indent="0">
              <a:buNone/>
            </a:pPr>
            <a:r>
              <a:rPr lang="en-US" dirty="0" smtClean="0"/>
              <a:t>…selling the importance of the effort</a:t>
            </a:r>
          </a:p>
          <a:p>
            <a:pPr marL="0" indent="0">
              <a:buNone/>
            </a:pPr>
            <a:r>
              <a:rPr lang="en-US" dirty="0" smtClean="0"/>
              <a:t>…working to improve data quality</a:t>
            </a:r>
          </a:p>
          <a:p>
            <a:pPr marL="0" indent="0">
              <a:buNone/>
            </a:pPr>
            <a:r>
              <a:rPr lang="en-US" dirty="0" smtClean="0"/>
              <a:t>…selling the importance of the effort</a:t>
            </a:r>
          </a:p>
          <a:p>
            <a:pPr marL="0" indent="0">
              <a:buNone/>
            </a:pPr>
            <a:r>
              <a:rPr lang="en-US" dirty="0" smtClean="0"/>
              <a:t>…analyzing and reporting data to OSEP</a:t>
            </a:r>
          </a:p>
          <a:p>
            <a:pPr marL="0" indent="0">
              <a:buNone/>
            </a:pPr>
            <a:r>
              <a:rPr lang="en-US" dirty="0" smtClean="0"/>
              <a:t>…selling the importance of the effort</a:t>
            </a:r>
          </a:p>
          <a:p>
            <a:pPr marL="0" indent="0">
              <a:buNone/>
            </a:pPr>
            <a:r>
              <a:rPr lang="en-US" dirty="0" smtClean="0"/>
              <a:t>…participating in the Framework development</a:t>
            </a:r>
          </a:p>
          <a:p>
            <a:pPr marL="0" indent="0">
              <a:buNone/>
            </a:pPr>
            <a:r>
              <a:rPr lang="en-US" dirty="0" smtClean="0"/>
              <a:t>…selling the importance of the effort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MN Implemented the State-Local Data Analytic Partnership (DAP)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9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MN Implemented the State-Local Data Analytic Partnership (DAP)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4658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1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dirty="0" smtClean="0"/>
              <a:t>DAP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876800"/>
          </a:xfrm>
        </p:spPr>
        <p:txBody>
          <a:bodyPr>
            <a:normAutofit/>
          </a:bodyPr>
          <a:lstStyle/>
          <a:p>
            <a:pPr marL="514350" indent="-514350" eaLnBrk="1" hangingPunct="1">
              <a:defRPr/>
            </a:pPr>
            <a:r>
              <a:rPr lang="en-US" sz="2800" dirty="0"/>
              <a:t>State Implementation Team </a:t>
            </a:r>
          </a:p>
          <a:p>
            <a:pPr marL="514350" indent="-514350" eaLnBrk="1" hangingPunct="1">
              <a:defRPr/>
            </a:pPr>
            <a:r>
              <a:rPr lang="en-US" sz="2800" dirty="0"/>
              <a:t>Local Implementation </a:t>
            </a:r>
            <a:r>
              <a:rPr lang="en-US" sz="2800" dirty="0" smtClean="0"/>
              <a:t>Teams</a:t>
            </a:r>
            <a:endParaRPr lang="en-US" sz="2800" dirty="0"/>
          </a:p>
          <a:p>
            <a:pPr marL="514350" indent="-514350" eaLnBrk="1" hangingPunct="1">
              <a:defRPr/>
            </a:pPr>
            <a:r>
              <a:rPr lang="en-US" sz="2800" dirty="0"/>
              <a:t>State-Local Partnership</a:t>
            </a:r>
          </a:p>
          <a:p>
            <a:pPr marL="514350" indent="-514350" eaLnBrk="1" hangingPunct="1">
              <a:defRPr/>
            </a:pPr>
            <a:r>
              <a:rPr lang="en-US" sz="2800" dirty="0"/>
              <a:t>Quality Data</a:t>
            </a:r>
          </a:p>
          <a:p>
            <a:pPr marL="514350" indent="-514350" eaLnBrk="1" hangingPunct="1">
              <a:defRPr/>
            </a:pPr>
            <a:r>
              <a:rPr lang="en-US" sz="2800" dirty="0"/>
              <a:t>Specific Problem/Issue</a:t>
            </a:r>
          </a:p>
          <a:p>
            <a:pPr marL="514350" indent="-514350" eaLnBrk="1" hangingPunct="1">
              <a:defRPr/>
            </a:pPr>
            <a:r>
              <a:rPr lang="en-US" sz="2800" dirty="0"/>
              <a:t>Data-based </a:t>
            </a:r>
            <a:r>
              <a:rPr lang="en-US" sz="2800" dirty="0" smtClean="0"/>
              <a:t>decisions</a:t>
            </a:r>
          </a:p>
          <a:p>
            <a:pPr marL="514350" indent="-514350" eaLnBrk="1" hangingPunct="1">
              <a:defRPr/>
            </a:pPr>
            <a:r>
              <a:rPr lang="en-US" sz="2800" dirty="0" smtClean="0"/>
              <a:t>Mixed-method support</a:t>
            </a:r>
          </a:p>
          <a:p>
            <a:pPr marL="914400" lvl="1" indent="-514350" eaLnBrk="1" hangingPunct="1">
              <a:defRPr/>
            </a:pPr>
            <a:r>
              <a:rPr lang="en-US" sz="2400" dirty="0" smtClean="0"/>
              <a:t>Webinars, Face-to-face workshops, Team specific conference-calls</a:t>
            </a:r>
            <a:endParaRPr lang="en-US" sz="24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/>
          </a:p>
        </p:txBody>
      </p:sp>
      <p:pic>
        <p:nvPicPr>
          <p:cNvPr id="17412" name="Picture 3" descr="DAC_logo_NF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18238"/>
            <a:ext cx="12954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Cross-Sector?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education.state.mn.us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0D69D2-5468-4FAB-9472-2B20E8D852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1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1072</Words>
  <Application>Microsoft Office PowerPoint</Application>
  <PresentationFormat>On-screen Show (4:3)</PresentationFormat>
  <Paragraphs>190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Minnesota’s Data Analytic Partnership:  Process and Impact of Cohort One and Lessons Learned for Cohort Two</vt:lpstr>
      <vt:lpstr>About Minnesota</vt:lpstr>
      <vt:lpstr>PowerPoint Presentation</vt:lpstr>
      <vt:lpstr>PowerPoint Presentation</vt:lpstr>
      <vt:lpstr>Why…and a little How and What</vt:lpstr>
      <vt:lpstr>Why MN Implemented the State-Local Data Analytic Partnership (DAP) Process</vt:lpstr>
      <vt:lpstr>Why MN Implemented the State-Local Data Analytic Partnership (DAP) Process</vt:lpstr>
      <vt:lpstr>DAP Components</vt:lpstr>
      <vt:lpstr>Why Cross-Sector?</vt:lpstr>
      <vt:lpstr>What We Did…and How</vt:lpstr>
      <vt:lpstr>State Team’s Operational Premise</vt:lpstr>
      <vt:lpstr>What is the problem/issue for     MN-Early Childhood?</vt:lpstr>
      <vt:lpstr>“Children With High Needs”</vt:lpstr>
      <vt:lpstr>“Did Not Make Satisfactory Progress”</vt:lpstr>
      <vt:lpstr>Reality Check</vt:lpstr>
      <vt:lpstr>PowerPoint Presentation</vt:lpstr>
      <vt:lpstr>Other Areas of High Need</vt:lpstr>
      <vt:lpstr>Application Process to Identify Local Teams</vt:lpstr>
      <vt:lpstr>Selection Process</vt:lpstr>
      <vt:lpstr>Data Analytic Partnership:  Cohort 1</vt:lpstr>
      <vt:lpstr>PowerPoint Presentation</vt:lpstr>
      <vt:lpstr>Relevant Data</vt:lpstr>
      <vt:lpstr>Outcomes Experienced by Local Teams Generally (a.k.a.  What Worked)</vt:lpstr>
      <vt:lpstr>Lessons Learned for Cohort II</vt:lpstr>
      <vt:lpstr>Lessons Learned for Cohort II</vt:lpstr>
    </vt:vector>
  </TitlesOfParts>
  <Company>Minnesota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Hildebrant, Linda</dc:creator>
  <cp:lastModifiedBy>Backer, Lisa</cp:lastModifiedBy>
  <cp:revision>47</cp:revision>
  <dcterms:created xsi:type="dcterms:W3CDTF">2011-12-13T16:21:41Z</dcterms:created>
  <dcterms:modified xsi:type="dcterms:W3CDTF">2012-10-21T23:21:53Z</dcterms:modified>
</cp:coreProperties>
</file>