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907" r:id="rId2"/>
    <p:sldId id="924" r:id="rId3"/>
    <p:sldId id="910" r:id="rId4"/>
    <p:sldId id="921" r:id="rId5"/>
    <p:sldId id="928" r:id="rId6"/>
    <p:sldId id="925" r:id="rId7"/>
    <p:sldId id="926" r:id="rId8"/>
    <p:sldId id="927" r:id="rId9"/>
    <p:sldId id="920" r:id="rId10"/>
    <p:sldId id="911" r:id="rId11"/>
    <p:sldId id="916" r:id="rId12"/>
    <p:sldId id="917" r:id="rId13"/>
    <p:sldId id="919" r:id="rId14"/>
    <p:sldId id="918" r:id="rId15"/>
    <p:sldId id="913" r:id="rId16"/>
    <p:sldId id="931" r:id="rId17"/>
    <p:sldId id="930" r:id="rId18"/>
    <p:sldId id="932" r:id="rId19"/>
  </p:sldIdLst>
  <p:sldSz cx="9144000" cy="6858000" type="screen4x3"/>
  <p:notesSz cx="6881813" cy="9296400"/>
  <p:custDataLst>
    <p:tags r:id="rId22"/>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1CB"/>
    <a:srgbClr val="3C3CBA"/>
    <a:srgbClr val="0000FF"/>
    <a:srgbClr val="C0BDF9"/>
    <a:srgbClr val="FFF2C9"/>
    <a:srgbClr val="ACFEC0"/>
    <a:srgbClr val="990033"/>
    <a:srgbClr val="EACDF7"/>
    <a:srgbClr val="F3D9AB"/>
    <a:srgbClr val="EABC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9" autoAdjust="0"/>
    <p:restoredTop sz="87215" autoAdjust="0"/>
  </p:normalViewPr>
  <p:slideViewPr>
    <p:cSldViewPr>
      <p:cViewPr>
        <p:scale>
          <a:sx n="66" d="100"/>
          <a:sy n="66" d="100"/>
        </p:scale>
        <p:origin x="-1332" y="-144"/>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0" d="100"/>
          <a:sy n="80" d="100"/>
        </p:scale>
        <p:origin x="-2016" y="-10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44860" y="304800"/>
            <a:ext cx="2981911" cy="46418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International  Society for Early Intervention</a:t>
            </a:r>
          </a:p>
          <a:p>
            <a:pPr>
              <a:defRPr/>
            </a:pPr>
            <a:r>
              <a:rPr lang="en-US" dirty="0" smtClean="0"/>
              <a:t>May 2011</a:t>
            </a:r>
            <a:endParaRPr lang="en-US" dirty="0"/>
          </a:p>
        </p:txBody>
      </p:sp>
      <p:sp>
        <p:nvSpPr>
          <p:cNvPr id="385027" name="Rectangle 3"/>
          <p:cNvSpPr>
            <a:spLocks noGrp="1" noChangeArrowheads="1"/>
          </p:cNvSpPr>
          <p:nvPr>
            <p:ph type="dt" sz="quarter" idx="1"/>
          </p:nvPr>
        </p:nvSpPr>
        <p:spPr bwMode="auto">
          <a:xfrm>
            <a:off x="5422107" y="0"/>
            <a:ext cx="14581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751BC00-6E41-4DAB-AD97-F32C9F5FCA08}" type="slidenum">
              <a:rPr lang="en-US" smtClean="0"/>
              <a:pPr/>
              <a:t>‹#›</a:t>
            </a:fld>
            <a:endParaRPr lang="en-US"/>
          </a:p>
        </p:txBody>
      </p:sp>
    </p:spTree>
    <p:extLst>
      <p:ext uri="{BB962C8B-B14F-4D97-AF65-F5344CB8AC3E}">
        <p14:creationId xmlns:p14="http://schemas.microsoft.com/office/powerpoint/2010/main" xmlns="" val="29022653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2"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10/26/2012</a:t>
            </a:fld>
            <a:endParaRPr lang="en-US"/>
          </a:p>
        </p:txBody>
      </p:sp>
      <p:sp>
        <p:nvSpPr>
          <p:cNvPr id="43012"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19"/>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2"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xmlns="" val="133117180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17</a:t>
            </a:fld>
            <a:endParaRPr lang="en-US"/>
          </a:p>
        </p:txBody>
      </p:sp>
    </p:spTree>
    <p:extLst>
      <p:ext uri="{BB962C8B-B14F-4D97-AF65-F5344CB8AC3E}">
        <p14:creationId xmlns:p14="http://schemas.microsoft.com/office/powerpoint/2010/main" xmlns="" val="1113666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ctrTitle"/>
          </p:nvPr>
        </p:nvSpPr>
        <p:spPr>
          <a:xfrm>
            <a:off x="457200" y="2438400"/>
            <a:ext cx="8229600" cy="2155826"/>
          </a:xfrm>
        </p:spPr>
        <p:txBody>
          <a:bodyPr/>
          <a:lstStyle>
            <a:lvl1pPr algn="ctr">
              <a:defRPr sz="36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648200"/>
            <a:ext cx="8229600" cy="1143000"/>
          </a:xfrm>
          <a:prstGeom prst="rect">
            <a:avLst/>
          </a:prstGeom>
        </p:spPr>
        <p:txBody>
          <a:bodyPr/>
          <a:lstStyle>
            <a:lvl1pPr marL="0" indent="0" algn="r">
              <a:buNone/>
              <a:defRPr sz="2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867400" y="5943599"/>
            <a:ext cx="868351" cy="72427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41869" y="5943600"/>
            <a:ext cx="1660261" cy="724275"/>
          </a:xfrm>
          <a:prstGeom prst="rect">
            <a:avLst/>
          </a:prstGeom>
        </p:spPr>
      </p:pic>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31574" y="5943600"/>
            <a:ext cx="750046" cy="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13774" r="18958"/>
          <a:stretch/>
        </p:blipFill>
        <p:spPr>
          <a:xfrm>
            <a:off x="7177850" y="144424"/>
            <a:ext cx="1813750" cy="2217778"/>
          </a:xfrm>
          <a:prstGeom prst="rect">
            <a:avLst/>
          </a:prstGeom>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l="4904" t="5244" r="4390" b="5618"/>
          <a:stretch/>
        </p:blipFill>
        <p:spPr>
          <a:xfrm>
            <a:off x="152400" y="152401"/>
            <a:ext cx="1684396" cy="2209800"/>
          </a:xfrm>
          <a:prstGeom prst="rect">
            <a:avLst/>
          </a:prstGeom>
        </p:spPr>
      </p:pic>
      <p:sp>
        <p:nvSpPr>
          <p:cNvPr id="10" name="TextBox 9"/>
          <p:cNvSpPr txBox="1"/>
          <p:nvPr userDrawn="1"/>
        </p:nvSpPr>
        <p:spPr>
          <a:xfrm>
            <a:off x="1828800" y="411540"/>
            <a:ext cx="5334000" cy="1569660"/>
          </a:xfrm>
          <a:prstGeom prst="rect">
            <a:avLst/>
          </a:prstGeom>
          <a:noFill/>
        </p:spPr>
        <p:txBody>
          <a:bodyPr wrap="square" rtlCol="0">
            <a:spAutoFit/>
          </a:bodyPr>
          <a:lstStyle/>
          <a:p>
            <a:pPr algn="ctr"/>
            <a:r>
              <a:rPr lang="en-US" b="0" dirty="0" smtClean="0">
                <a:solidFill>
                  <a:srgbClr val="FFC000"/>
                </a:solidFill>
                <a:latin typeface="Adobe Garamond Pro" pitchFamily="18" charset="0"/>
              </a:rPr>
              <a:t>2012 Measuring and Improving Child and Family Outcomes Conference</a:t>
            </a:r>
          </a:p>
        </p:txBody>
      </p:sp>
    </p:spTree>
    <p:extLst>
      <p:ext uri="{BB962C8B-B14F-4D97-AF65-F5344CB8AC3E}">
        <p14:creationId xmlns:p14="http://schemas.microsoft.com/office/powerpoint/2010/main" xmlns="" val="4089924816"/>
      </p:ext>
    </p:extLst>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bwMode="auto">
          <a:xfrm>
            <a:off x="0" y="0"/>
            <a:ext cx="9144000" cy="747024"/>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5999" r="-406"/>
          <a:stretch/>
        </p:blipFill>
        <p:spPr>
          <a:xfrm>
            <a:off x="8269811" y="0"/>
            <a:ext cx="892036" cy="747024"/>
          </a:xfrm>
          <a:prstGeom prst="rect">
            <a:avLst/>
          </a:prstGeom>
          <a:ln>
            <a:noFill/>
          </a:ln>
          <a:effectLst/>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0830" r="-4365" b="19497"/>
          <a:stretch/>
        </p:blipFill>
        <p:spPr>
          <a:xfrm>
            <a:off x="0" y="0"/>
            <a:ext cx="838200" cy="747024"/>
          </a:xfrm>
          <a:prstGeom prst="rect">
            <a:avLst/>
          </a:prstGeom>
          <a:ln>
            <a:noFill/>
          </a:ln>
          <a:effectLst/>
        </p:spPr>
      </p:pic>
    </p:spTree>
    <p:extLst>
      <p:ext uri="{BB962C8B-B14F-4D97-AF65-F5344CB8AC3E}">
        <p14:creationId xmlns:p14="http://schemas.microsoft.com/office/powerpoint/2010/main" xmlns="" val="3721139270"/>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1"/>
            <a:ext cx="5111750" cy="3886199"/>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1"/>
            <a:ext cx="3008313" cy="3886199"/>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50468570"/>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7030A0">
            <a:alpha val="5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0141904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18288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ctrTitle"/>
          </p:nvPr>
        </p:nvSpPr>
        <p:spPr>
          <a:xfrm>
            <a:off x="685800" y="2057400"/>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100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867400" y="5943599"/>
            <a:ext cx="868351" cy="72427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41869" y="5943600"/>
            <a:ext cx="1660261" cy="724275"/>
          </a:xfrm>
          <a:prstGeom prst="rect">
            <a:avLst/>
          </a:prstGeom>
        </p:spPr>
      </p:pic>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31574" y="5943600"/>
            <a:ext cx="750046" cy="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P:\ECO\ECO logos and graphics pieces\Logos\confletterhead4650190.jp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600199" y="0"/>
            <a:ext cx="6256337" cy="182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1"/>
            <a:ext cx="4040188" cy="4038600"/>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1"/>
            <a:ext cx="4041775" cy="4038600"/>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dobe Garamond Pro" pitchFamily="18" charset="0"/>
                <a:ea typeface="Adobe Fangsong Std R" pitchFamily="18" charset="-128"/>
              </a:rPr>
              <a:t>2012 Measuring and Improving Child and Family Outcomes Conference</a:t>
            </a:r>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077200" cy="3657600"/>
          </a:xfrm>
        </p:spPr>
        <p:txBody>
          <a:bodyPr/>
          <a:lstStyle/>
          <a:p>
            <a:r>
              <a:rPr lang="en-US" dirty="0" smtClean="0"/>
              <a:t>Click to edit Master title style</a:t>
            </a:r>
            <a:endParaRPr lang="en-US" dirty="0"/>
          </a:p>
        </p:txBody>
      </p:sp>
      <p:sp>
        <p:nvSpPr>
          <p:cNvPr id="6" name="Rectangle 5"/>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077200" cy="3657600"/>
          </a:xfrm>
        </p:spPr>
        <p:txBody>
          <a:bodyPr/>
          <a:lstStyle>
            <a:lvl1pPr>
              <a:defRPr>
                <a:solidFill>
                  <a:schemeClr val="bg1"/>
                </a:solidFill>
              </a:defRPr>
            </a:lvl1pPr>
          </a:lstStyle>
          <a:p>
            <a:r>
              <a:rPr lang="en-US" dirty="0" smtClean="0"/>
              <a:t>Click to edit Master title style</a:t>
            </a:r>
            <a:endParaRPr lang="en-US" dirty="0"/>
          </a:p>
        </p:txBody>
      </p:sp>
      <p:sp>
        <p:nvSpPr>
          <p:cNvPr id="6" name="Rectangle 5"/>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spTree>
    <p:extLst>
      <p:ext uri="{BB962C8B-B14F-4D97-AF65-F5344CB8AC3E}">
        <p14:creationId xmlns:p14="http://schemas.microsoft.com/office/powerpoint/2010/main" xmlns="" val="51055348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7030A0">
            <a:alpha val="50000"/>
          </a:srgbClr>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spTree>
    <p:extLst>
      <p:ext uri="{BB962C8B-B14F-4D97-AF65-F5344CB8AC3E}">
        <p14:creationId xmlns:p14="http://schemas.microsoft.com/office/powerpoint/2010/main" xmlns="" val="169126122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29" y="0"/>
            <a:ext cx="914400" cy="122072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247940205"/>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p:cNvSpPr/>
          <p:nvPr userDrawn="1"/>
        </p:nvSpPr>
        <p:spPr bwMode="auto">
          <a:xfrm>
            <a:off x="0" y="0"/>
            <a:ext cx="9144000" cy="53340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dobe Garamond Pro" pitchFamily="18" charset="0"/>
                <a:ea typeface="Adobe Fangsong Std R" pitchFamily="18" charset="-128"/>
                <a:cs typeface="+mn-cs"/>
              </a:rPr>
              <a:t>2012 Measuring and Improving Child and Family Outcomes Conference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544" r="15136"/>
          <a:stretch/>
        </p:blipFill>
        <p:spPr>
          <a:xfrm>
            <a:off x="8229599" y="7488"/>
            <a:ext cx="914401" cy="108177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649064061"/>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500743" y="2057400"/>
            <a:ext cx="8077200" cy="365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4800" r:id="rId1"/>
    <p:sldLayoutId id="2147484794" r:id="rId2"/>
    <p:sldLayoutId id="2147484755" r:id="rId3"/>
    <p:sldLayoutId id="2147484756" r:id="rId4"/>
    <p:sldLayoutId id="2147484797" r:id="rId5"/>
    <p:sldLayoutId id="2147484757" r:id="rId6"/>
    <p:sldLayoutId id="2147484801" r:id="rId7"/>
    <p:sldLayoutId id="2147484795" r:id="rId8"/>
    <p:sldLayoutId id="2147484796" r:id="rId9"/>
    <p:sldLayoutId id="2147484799" r:id="rId10"/>
    <p:sldLayoutId id="2147484758" r:id="rId11"/>
    <p:sldLayoutId id="2147484798" r:id="rId12"/>
    <p:sldLayoutId id="2147484802" r:id="rId13"/>
  </p:sldLayoutIdLst>
  <p:transitio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mindtools.com/pages/article/newTMC_5W.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christina.kasprzak@unc.ed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nectac.org/~docs/topics/gensup/ContributingFactor-Results_Final_28Mar12.doc"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ectac.org/~docs/topics/gensup/ContributingFactor-Results_Final_28Mar12.doc"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895600"/>
          </a:xfrm>
        </p:spPr>
        <p:txBody>
          <a:bodyPr/>
          <a:lstStyle/>
          <a:p>
            <a:r>
              <a:rPr lang="en-US" dirty="0"/>
              <a:t>Data Drill </a:t>
            </a:r>
            <a:r>
              <a:rPr lang="en-US" dirty="0" smtClean="0"/>
              <a:t>Down: Supporting Local Programs in Realizing the Possibilities for Using Data</a:t>
            </a:r>
            <a:endParaRPr lang="en-US" dirty="0"/>
          </a:p>
        </p:txBody>
      </p:sp>
      <p:sp>
        <p:nvSpPr>
          <p:cNvPr id="3" name="Subtitle 2"/>
          <p:cNvSpPr>
            <a:spLocks noGrp="1"/>
          </p:cNvSpPr>
          <p:nvPr>
            <p:ph type="subTitle" idx="1"/>
          </p:nvPr>
        </p:nvSpPr>
        <p:spPr>
          <a:xfrm>
            <a:off x="2057400" y="5029200"/>
            <a:ext cx="6400800" cy="533400"/>
          </a:xfrm>
        </p:spPr>
        <p:txBody>
          <a:bodyPr/>
          <a:lstStyle/>
          <a:p>
            <a:r>
              <a:rPr lang="en-US" dirty="0" smtClean="0"/>
              <a:t>Christina Kasprzak, ECO/NECTAC</a:t>
            </a:r>
          </a:p>
          <a:p>
            <a:r>
              <a:rPr lang="en-US" dirty="0" smtClean="0"/>
              <a:t>October 2012</a:t>
            </a:r>
            <a:endParaRPr lang="en-US" dirty="0"/>
          </a:p>
        </p:txBody>
      </p:sp>
    </p:spTree>
    <p:extLst>
      <p:ext uri="{BB962C8B-B14F-4D97-AF65-F5344CB8AC3E}">
        <p14:creationId xmlns:p14="http://schemas.microsoft.com/office/powerpoint/2010/main" xmlns="" val="1721608501"/>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077200" cy="3657600"/>
          </a:xfrm>
        </p:spPr>
        <p:txBody>
          <a:bodyPr/>
          <a:lstStyle/>
          <a:p>
            <a:pPr algn="l"/>
            <a:r>
              <a:rPr lang="en-US" dirty="0" smtClean="0"/>
              <a:t>Is it an issue of:</a:t>
            </a:r>
            <a:br>
              <a:rPr lang="en-US" dirty="0" smtClean="0"/>
            </a:br>
            <a:r>
              <a:rPr lang="en-US" dirty="0" smtClean="0"/>
              <a:t/>
            </a:r>
            <a:br>
              <a:rPr lang="en-US" dirty="0" smtClean="0"/>
            </a:br>
            <a:r>
              <a:rPr lang="en-US" dirty="0" smtClean="0"/>
              <a:t>		</a:t>
            </a:r>
            <a:r>
              <a:rPr lang="en-US" b="0" dirty="0" smtClean="0"/>
              <a:t>Data quality?</a:t>
            </a:r>
            <a:br>
              <a:rPr lang="en-US" b="0" dirty="0" smtClean="0"/>
            </a:br>
            <a:r>
              <a:rPr lang="en-US" b="0" dirty="0"/>
              <a:t/>
            </a:r>
            <a:br>
              <a:rPr lang="en-US" b="0" dirty="0"/>
            </a:br>
            <a:r>
              <a:rPr lang="en-US" b="0" dirty="0" smtClean="0"/>
              <a:t>		Program quality?</a:t>
            </a:r>
            <a:br>
              <a:rPr lang="en-US" b="0" dirty="0" smtClean="0"/>
            </a:br>
            <a:r>
              <a:rPr lang="en-US" b="0" dirty="0"/>
              <a:t/>
            </a:r>
            <a:br>
              <a:rPr lang="en-US" b="0" dirty="0"/>
            </a:br>
            <a:r>
              <a:rPr lang="en-US" b="0" dirty="0" smtClean="0"/>
              <a:t>		Both?</a:t>
            </a:r>
            <a:endParaRPr lang="en-US" b="0" dirty="0"/>
          </a:p>
        </p:txBody>
      </p:sp>
    </p:spTree>
    <p:extLst>
      <p:ext uri="{BB962C8B-B14F-4D97-AF65-F5344CB8AC3E}">
        <p14:creationId xmlns:p14="http://schemas.microsoft.com/office/powerpoint/2010/main" xmlns="" val="2739243926"/>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077200" cy="3657600"/>
          </a:xfrm>
        </p:spPr>
        <p:txBody>
          <a:bodyPr/>
          <a:lstStyle/>
          <a:p>
            <a:pPr lvl="0" algn="l"/>
            <a:r>
              <a:rPr lang="en-US" sz="2000" dirty="0" smtClean="0">
                <a:solidFill>
                  <a:srgbClr val="FF0000"/>
                </a:solidFill>
              </a:rPr>
              <a:t>Data Quality</a:t>
            </a:r>
            <a:br>
              <a:rPr lang="en-US" sz="2000" dirty="0" smtClean="0">
                <a:solidFill>
                  <a:srgbClr val="FF0000"/>
                </a:solidFill>
              </a:rPr>
            </a:br>
            <a:r>
              <a:rPr lang="en-US" sz="2000" dirty="0"/>
              <a:t/>
            </a:r>
            <a:br>
              <a:rPr lang="en-US" sz="2000" dirty="0"/>
            </a:br>
            <a:r>
              <a:rPr lang="en-US" sz="2000" dirty="0" smtClean="0"/>
              <a:t>Section 1:  Questions related to collecting and reporting quality child outcome data</a:t>
            </a:r>
            <a:br>
              <a:rPr lang="en-US" sz="2000" dirty="0" smtClean="0"/>
            </a:br>
            <a:r>
              <a:rPr lang="en-US" sz="2000" dirty="0"/>
              <a:t/>
            </a:r>
            <a:br>
              <a:rPr lang="en-US" sz="2000" dirty="0"/>
            </a:br>
            <a:r>
              <a:rPr lang="en-US" sz="2000" dirty="0" smtClean="0">
                <a:solidFill>
                  <a:srgbClr val="FF0000"/>
                </a:solidFill>
              </a:rPr>
              <a:t>Providers/Practice...</a:t>
            </a:r>
            <a:br>
              <a:rPr lang="en-US" sz="2000" dirty="0" smtClean="0">
                <a:solidFill>
                  <a:srgbClr val="FF0000"/>
                </a:solidFill>
              </a:rPr>
            </a:br>
            <a:r>
              <a:rPr lang="en-US" sz="2000" dirty="0"/>
              <a:t/>
            </a:r>
            <a:br>
              <a:rPr lang="en-US" sz="2000" dirty="0"/>
            </a:br>
            <a:r>
              <a:rPr lang="en-US" sz="2000" b="0" dirty="0" smtClean="0"/>
              <a:t>E.g. </a:t>
            </a:r>
            <a:br>
              <a:rPr lang="en-US" sz="2000" b="0" dirty="0" smtClean="0"/>
            </a:br>
            <a:r>
              <a:rPr lang="en-US" sz="2000" b="0" dirty="0"/>
              <a:t/>
            </a:r>
            <a:br>
              <a:rPr lang="en-US" sz="2000" b="0" dirty="0"/>
            </a:br>
            <a:r>
              <a:rPr lang="en-US" sz="2000" b="0" dirty="0" smtClean="0"/>
              <a:t>Do our practitioners have the competencies needed for measuring child outcomes?</a:t>
            </a:r>
            <a:br>
              <a:rPr lang="en-US" sz="2000" b="0" dirty="0" smtClean="0"/>
            </a:br>
            <a:r>
              <a:rPr lang="en-US" sz="2000" b="0" dirty="0" smtClean="0"/>
              <a:t/>
            </a:r>
            <a:br>
              <a:rPr lang="en-US" sz="2000" b="0" dirty="0" smtClean="0"/>
            </a:br>
            <a:r>
              <a:rPr lang="en-US" sz="2000" b="0" dirty="0" smtClean="0"/>
              <a:t>Do those who are entering the data have the competencies and resources needed for entering and transmitting the data?</a:t>
            </a:r>
            <a:br>
              <a:rPr lang="en-US" sz="2000" b="0" dirty="0" smtClean="0"/>
            </a:br>
            <a:r>
              <a:rPr lang="en-US" sz="2000" b="0" dirty="0" smtClean="0"/>
              <a:t/>
            </a:r>
            <a:br>
              <a:rPr lang="en-US" sz="2000" b="0" dirty="0" smtClean="0"/>
            </a:br>
            <a:r>
              <a:rPr lang="en-US" sz="2000" b="0" dirty="0" smtClean="0"/>
              <a:t>Do our supervisors oversee and ensure the quality of the measurement process?</a:t>
            </a:r>
            <a:r>
              <a:rPr lang="en-US" sz="2000" dirty="0" smtClean="0"/>
              <a:t/>
            </a:r>
            <a:br>
              <a:rPr lang="en-US" sz="2000" dirty="0" smtClean="0"/>
            </a:br>
            <a:r>
              <a:rPr lang="en-US" sz="1800" dirty="0"/>
              <a:t/>
            </a:r>
            <a:br>
              <a:rPr lang="en-US" sz="1800" dirty="0"/>
            </a:br>
            <a:endParaRPr lang="en-US" sz="1800" dirty="0"/>
          </a:p>
        </p:txBody>
      </p:sp>
    </p:spTree>
    <p:extLst>
      <p:ext uri="{BB962C8B-B14F-4D97-AF65-F5344CB8AC3E}">
        <p14:creationId xmlns:p14="http://schemas.microsoft.com/office/powerpoint/2010/main" xmlns="" val="2961046710"/>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077200" cy="3657600"/>
          </a:xfrm>
        </p:spPr>
        <p:txBody>
          <a:bodyPr/>
          <a:lstStyle/>
          <a:p>
            <a:pPr lvl="0" algn="l"/>
            <a:r>
              <a:rPr lang="en-US" sz="2000" dirty="0">
                <a:solidFill>
                  <a:srgbClr val="FF0000"/>
                </a:solidFill>
              </a:rPr>
              <a:t>Data Quality</a:t>
            </a:r>
            <a:br>
              <a:rPr lang="en-US" sz="2000" dirty="0">
                <a:solidFill>
                  <a:srgbClr val="FF0000"/>
                </a:solidFill>
              </a:rPr>
            </a:br>
            <a:r>
              <a:rPr lang="en-US" sz="2000" dirty="0"/>
              <a:t/>
            </a:r>
            <a:br>
              <a:rPr lang="en-US" sz="2000" dirty="0"/>
            </a:br>
            <a:r>
              <a:rPr lang="en-US" sz="2000" dirty="0"/>
              <a:t>Section </a:t>
            </a:r>
            <a:r>
              <a:rPr lang="en-US" sz="2000" dirty="0" smtClean="0"/>
              <a:t>1:  Questions related to collecting and reporting quality child outcome data</a:t>
            </a:r>
            <a:br>
              <a:rPr lang="en-US" sz="2000" dirty="0" smtClean="0"/>
            </a:br>
            <a:r>
              <a:rPr lang="en-US" sz="2000" dirty="0"/>
              <a:t/>
            </a:r>
            <a:br>
              <a:rPr lang="en-US" sz="2000" dirty="0"/>
            </a:br>
            <a:r>
              <a:rPr lang="en-US" sz="2000" dirty="0" smtClean="0">
                <a:solidFill>
                  <a:srgbClr val="FF0000"/>
                </a:solidFill>
              </a:rPr>
              <a:t>Systems/Infrastructure...</a:t>
            </a:r>
            <a:br>
              <a:rPr lang="en-US" sz="2000" dirty="0" smtClean="0">
                <a:solidFill>
                  <a:srgbClr val="FF0000"/>
                </a:solidFill>
              </a:rPr>
            </a:br>
            <a:r>
              <a:rPr lang="en-US" sz="2000" dirty="0"/>
              <a:t/>
            </a:r>
            <a:br>
              <a:rPr lang="en-US" sz="2000" dirty="0"/>
            </a:br>
            <a:r>
              <a:rPr lang="en-US" sz="2000" b="0" dirty="0" smtClean="0"/>
              <a:t>E.g. </a:t>
            </a:r>
            <a:br>
              <a:rPr lang="en-US" sz="2000" b="0" dirty="0" smtClean="0"/>
            </a:br>
            <a:r>
              <a:rPr lang="en-US" sz="2000" b="0" dirty="0"/>
              <a:t/>
            </a:r>
            <a:br>
              <a:rPr lang="en-US" sz="2000" b="0" dirty="0"/>
            </a:br>
            <a:r>
              <a:rPr lang="en-US" sz="2000" b="0" dirty="0" smtClean="0"/>
              <a:t>Are our local administrators and practitioners informed of the purposes of the child outcomes measurement system?</a:t>
            </a:r>
            <a:br>
              <a:rPr lang="en-US" sz="2000" b="0" dirty="0" smtClean="0"/>
            </a:br>
            <a:r>
              <a:rPr lang="en-US" sz="2000" b="0" dirty="0" smtClean="0"/>
              <a:t/>
            </a:r>
            <a:br>
              <a:rPr lang="en-US" sz="2000" b="0" dirty="0" smtClean="0"/>
            </a:br>
            <a:r>
              <a:rPr lang="en-US" sz="2000" b="0" dirty="0" smtClean="0"/>
              <a:t>Do we have comprehensive written polices and procedures describing the data collection and transmission process?</a:t>
            </a:r>
            <a:br>
              <a:rPr lang="en-US" sz="2000" b="0" dirty="0" smtClean="0"/>
            </a:br>
            <a:r>
              <a:rPr lang="en-US" sz="2000" b="0" dirty="0" smtClean="0"/>
              <a:t/>
            </a:r>
            <a:br>
              <a:rPr lang="en-US" sz="2000" b="0" dirty="0" smtClean="0"/>
            </a:br>
            <a:r>
              <a:rPr lang="en-US" sz="2000" b="0" dirty="0" smtClean="0"/>
              <a:t>Do we have a process for ensuring and tracking that practitioners are trained and have the competencies needed?</a:t>
            </a:r>
            <a:r>
              <a:rPr lang="en-US" sz="1400" dirty="0" smtClean="0"/>
              <a:t/>
            </a:r>
            <a:br>
              <a:rPr lang="en-US" sz="1400" dirty="0" smtClean="0"/>
            </a:br>
            <a:endParaRPr lang="en-US" sz="1400" dirty="0"/>
          </a:p>
        </p:txBody>
      </p:sp>
    </p:spTree>
    <p:extLst>
      <p:ext uri="{BB962C8B-B14F-4D97-AF65-F5344CB8AC3E}">
        <p14:creationId xmlns:p14="http://schemas.microsoft.com/office/powerpoint/2010/main" xmlns="" val="1435509152"/>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81200"/>
            <a:ext cx="8077200" cy="3657600"/>
          </a:xfrm>
        </p:spPr>
        <p:txBody>
          <a:bodyPr/>
          <a:lstStyle/>
          <a:p>
            <a:pPr lvl="0" algn="l"/>
            <a:r>
              <a:rPr lang="en-US" sz="2000" dirty="0" smtClean="0">
                <a:solidFill>
                  <a:srgbClr val="FF0000"/>
                </a:solidFill>
              </a:rPr>
              <a:t>Program Quality</a:t>
            </a:r>
            <a:r>
              <a:rPr lang="en-US" sz="2000" dirty="0" smtClean="0"/>
              <a:t/>
            </a:r>
            <a:br>
              <a:rPr lang="en-US" sz="2000" dirty="0" smtClean="0"/>
            </a:br>
            <a:r>
              <a:rPr lang="en-US" sz="2000" dirty="0"/>
              <a:t/>
            </a:r>
            <a:br>
              <a:rPr lang="en-US" sz="2000" dirty="0"/>
            </a:br>
            <a:r>
              <a:rPr lang="en-US" sz="2000" dirty="0" smtClean="0"/>
              <a:t>Section 2: </a:t>
            </a:r>
            <a:r>
              <a:rPr lang="en-US" sz="2000" dirty="0"/>
              <a:t>Questions related to improving performance related to child outcomes</a:t>
            </a:r>
            <a:r>
              <a:rPr lang="en-US" sz="2000" dirty="0" smtClean="0"/>
              <a:t/>
            </a:r>
            <a:br>
              <a:rPr lang="en-US" sz="2000" dirty="0" smtClean="0"/>
            </a:br>
            <a:r>
              <a:rPr lang="en-US" sz="2000" dirty="0"/>
              <a:t/>
            </a:r>
            <a:br>
              <a:rPr lang="en-US" sz="2000" dirty="0"/>
            </a:br>
            <a:r>
              <a:rPr lang="en-US" sz="2000" dirty="0" smtClean="0">
                <a:solidFill>
                  <a:srgbClr val="FF0000"/>
                </a:solidFill>
              </a:rPr>
              <a:t>Systems/Infrastructure...</a:t>
            </a:r>
            <a:br>
              <a:rPr lang="en-US" sz="2000" dirty="0" smtClean="0">
                <a:solidFill>
                  <a:srgbClr val="FF0000"/>
                </a:solidFill>
              </a:rPr>
            </a:br>
            <a:r>
              <a:rPr lang="en-US" sz="2000" b="0" dirty="0"/>
              <a:t/>
            </a:r>
            <a:br>
              <a:rPr lang="en-US" sz="2000" b="0" dirty="0"/>
            </a:br>
            <a:r>
              <a:rPr lang="en-US" sz="2000" b="0" dirty="0" smtClean="0"/>
              <a:t>E.g. </a:t>
            </a:r>
            <a:br>
              <a:rPr lang="en-US" sz="2000" b="0" dirty="0" smtClean="0"/>
            </a:br>
            <a:r>
              <a:rPr lang="en-US" sz="2000" b="0" dirty="0"/>
              <a:t/>
            </a:r>
            <a:br>
              <a:rPr lang="en-US" sz="2000" b="0" dirty="0"/>
            </a:br>
            <a:r>
              <a:rPr lang="en-US" sz="2000" b="0" dirty="0" smtClean="0"/>
              <a:t>Do we have a process for ensuring that IFSP/IEP services and supports are high quality and aligned with individual child and family needs and priorities?</a:t>
            </a:r>
            <a:br>
              <a:rPr lang="en-US" sz="2000" b="0" dirty="0" smtClean="0"/>
            </a:br>
            <a:r>
              <a:rPr lang="en-US" sz="2000" b="0" dirty="0" smtClean="0"/>
              <a:t/>
            </a:r>
            <a:br>
              <a:rPr lang="en-US" sz="2000" b="0" dirty="0" smtClean="0"/>
            </a:br>
            <a:r>
              <a:rPr lang="en-US" sz="2000" b="0" dirty="0" smtClean="0"/>
              <a:t>Do we have a process for supporting practitioners and tracking that they are implementing effective practices?</a:t>
            </a:r>
            <a:br>
              <a:rPr lang="en-US" sz="2000" b="0" dirty="0" smtClean="0"/>
            </a:br>
            <a:r>
              <a:rPr lang="en-US" sz="2000" b="0" dirty="0" smtClean="0"/>
              <a:t/>
            </a:r>
            <a:br>
              <a:rPr lang="en-US" sz="2000" b="0" dirty="0" smtClean="0"/>
            </a:br>
            <a:r>
              <a:rPr lang="en-US" sz="2000" b="0" dirty="0" smtClean="0"/>
              <a:t>If practitioners are not implementing effective practices, why not?</a:t>
            </a:r>
            <a:br>
              <a:rPr lang="en-US" sz="2000" b="0" dirty="0" smtClean="0"/>
            </a:br>
            <a:r>
              <a:rPr lang="en-US" sz="2000" b="0" dirty="0" smtClean="0"/>
              <a:t/>
            </a:r>
            <a:br>
              <a:rPr lang="en-US" sz="2000" b="0" dirty="0" smtClean="0"/>
            </a:br>
            <a:r>
              <a:rPr lang="en-US" sz="2000" b="0" dirty="0" smtClean="0"/>
              <a:t>Do we have adequate numbers of qualified personnel?</a:t>
            </a:r>
            <a:r>
              <a:rPr lang="en-US" sz="1400" b="0" dirty="0"/>
              <a:t/>
            </a:r>
            <a:br>
              <a:rPr lang="en-US" sz="1400" b="0" dirty="0"/>
            </a:br>
            <a:r>
              <a:rPr lang="en-US" sz="1400" dirty="0" smtClean="0"/>
              <a:t/>
            </a:r>
            <a:br>
              <a:rPr lang="en-US" sz="1400" dirty="0" smtClean="0"/>
            </a:br>
            <a:endParaRPr lang="en-US" sz="1400" dirty="0"/>
          </a:p>
        </p:txBody>
      </p:sp>
    </p:spTree>
    <p:extLst>
      <p:ext uri="{BB962C8B-B14F-4D97-AF65-F5344CB8AC3E}">
        <p14:creationId xmlns:p14="http://schemas.microsoft.com/office/powerpoint/2010/main" xmlns="" val="1145728347"/>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077200" cy="3657600"/>
          </a:xfrm>
        </p:spPr>
        <p:txBody>
          <a:bodyPr/>
          <a:lstStyle/>
          <a:p>
            <a:pPr lvl="0" algn="l"/>
            <a:r>
              <a:rPr lang="en-US" sz="2000" dirty="0">
                <a:solidFill>
                  <a:srgbClr val="FF0000"/>
                </a:solidFill>
              </a:rPr>
              <a:t>Program Quality</a:t>
            </a:r>
            <a:r>
              <a:rPr lang="en-US" sz="2000" dirty="0"/>
              <a:t/>
            </a:r>
            <a:br>
              <a:rPr lang="en-US" sz="2000" dirty="0"/>
            </a:br>
            <a:r>
              <a:rPr lang="en-US" sz="2000" dirty="0"/>
              <a:t/>
            </a:r>
            <a:br>
              <a:rPr lang="en-US" sz="2000" dirty="0"/>
            </a:br>
            <a:r>
              <a:rPr lang="en-US" sz="2000" dirty="0"/>
              <a:t>Section </a:t>
            </a:r>
            <a:r>
              <a:rPr lang="en-US" sz="2000" dirty="0" smtClean="0"/>
              <a:t>2:  Questions related to improving performance related to child outcomes</a:t>
            </a:r>
            <a:br>
              <a:rPr lang="en-US" sz="2000" dirty="0" smtClean="0"/>
            </a:br>
            <a:r>
              <a:rPr lang="en-US" sz="2000" dirty="0"/>
              <a:t/>
            </a:r>
            <a:br>
              <a:rPr lang="en-US" sz="2000" dirty="0"/>
            </a:br>
            <a:r>
              <a:rPr lang="en-US" sz="2000" dirty="0" smtClean="0">
                <a:solidFill>
                  <a:srgbClr val="FF0000"/>
                </a:solidFill>
              </a:rPr>
              <a:t>Providers/Practice...</a:t>
            </a:r>
            <a:br>
              <a:rPr lang="en-US" sz="2000" dirty="0" smtClean="0">
                <a:solidFill>
                  <a:srgbClr val="FF0000"/>
                </a:solidFill>
              </a:rPr>
            </a:br>
            <a:r>
              <a:rPr lang="en-US" sz="2000" b="0" dirty="0"/>
              <a:t/>
            </a:r>
            <a:br>
              <a:rPr lang="en-US" sz="2000" b="0" dirty="0"/>
            </a:br>
            <a:r>
              <a:rPr lang="en-US" sz="2000" b="0" dirty="0" smtClean="0"/>
              <a:t>E.g. </a:t>
            </a:r>
            <a:br>
              <a:rPr lang="en-US" sz="2000" b="0" dirty="0" smtClean="0"/>
            </a:br>
            <a:r>
              <a:rPr lang="en-US" sz="2000" b="0" dirty="0"/>
              <a:t/>
            </a:r>
            <a:br>
              <a:rPr lang="en-US" sz="2000" b="0" dirty="0"/>
            </a:br>
            <a:r>
              <a:rPr lang="en-US" sz="2000" b="0" dirty="0" smtClean="0"/>
              <a:t>Do practitioners collaborate effectively with families to develop quality IFSPs/IEPs?</a:t>
            </a:r>
            <a:br>
              <a:rPr lang="en-US" sz="2000" b="0" dirty="0" smtClean="0"/>
            </a:br>
            <a:r>
              <a:rPr lang="en-US" sz="2000" b="0" dirty="0" smtClean="0"/>
              <a:t/>
            </a:r>
            <a:br>
              <a:rPr lang="en-US" sz="2000" b="0" dirty="0" smtClean="0"/>
            </a:br>
            <a:r>
              <a:rPr lang="en-US" sz="2000" b="0" dirty="0" smtClean="0"/>
              <a:t>Do practitioners effectively support families to carry out interventions and support their child’s development?</a:t>
            </a:r>
            <a:br>
              <a:rPr lang="en-US" sz="2000" b="0" dirty="0" smtClean="0"/>
            </a:br>
            <a:r>
              <a:rPr lang="en-US" sz="2000" b="0" dirty="0" smtClean="0"/>
              <a:t/>
            </a:r>
            <a:br>
              <a:rPr lang="en-US" sz="2000" b="0" dirty="0" smtClean="0"/>
            </a:br>
            <a:r>
              <a:rPr lang="en-US" sz="2000" b="0" dirty="0" smtClean="0"/>
              <a:t>Are practitioners implementing effective practices (e.g. collaborative teaming, quality assessment, ongoing use of data for progress monitoring, effective interventions adapted for the cultural, linguistic and individual needs of the child and family)?</a:t>
            </a:r>
            <a:endParaRPr lang="en-US" sz="2000" b="0" dirty="0"/>
          </a:p>
        </p:txBody>
      </p:sp>
    </p:spTree>
    <p:extLst>
      <p:ext uri="{BB962C8B-B14F-4D97-AF65-F5344CB8AC3E}">
        <p14:creationId xmlns:p14="http://schemas.microsoft.com/office/powerpoint/2010/main" xmlns="" val="1999502625"/>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077200" cy="3657600"/>
          </a:xfrm>
        </p:spPr>
        <p:txBody>
          <a:bodyPr/>
          <a:lstStyle/>
          <a:p>
            <a:pPr algn="l"/>
            <a:r>
              <a:rPr lang="en-US" sz="2400" b="0" dirty="0" smtClean="0"/>
              <a:t>A simple </a:t>
            </a:r>
            <a:r>
              <a:rPr lang="en-US" sz="2400" b="0" dirty="0"/>
              <a:t>problem-solving technique that helps you to get to the root of a problem quickly. </a:t>
            </a:r>
            <a:r>
              <a:rPr lang="en-US" sz="2400" b="0" dirty="0" smtClean="0"/>
              <a:t/>
            </a:r>
            <a:br>
              <a:rPr lang="en-US" sz="2400" b="0" dirty="0" smtClean="0"/>
            </a:br>
            <a:r>
              <a:rPr lang="en-US" sz="2400" b="0" dirty="0" smtClean="0"/>
              <a:t/>
            </a:r>
            <a:br>
              <a:rPr lang="en-US" sz="2400" b="0" dirty="0" smtClean="0"/>
            </a:br>
            <a:r>
              <a:rPr lang="en-US" sz="2400" b="0" dirty="0" smtClean="0"/>
              <a:t>Involves </a:t>
            </a:r>
            <a:r>
              <a:rPr lang="en-US" sz="2400" b="0" dirty="0"/>
              <a:t>looking at any problem and asking: "Why?" and "What caused this problem</a:t>
            </a:r>
            <a:r>
              <a:rPr lang="en-US" sz="2400" b="0" dirty="0" smtClean="0"/>
              <a:t>?“</a:t>
            </a:r>
            <a:br>
              <a:rPr lang="en-US" sz="2400" b="0" dirty="0" smtClean="0"/>
            </a:br>
            <a:r>
              <a:rPr lang="en-US" sz="2400" b="0" dirty="0"/>
              <a:t/>
            </a:r>
            <a:br>
              <a:rPr lang="en-US" sz="2400" b="0" dirty="0"/>
            </a:br>
            <a:r>
              <a:rPr lang="en-US" sz="2400" b="0" dirty="0"/>
              <a:t>Very often, the answer to the first "why" will prompt another "why" and the answer to the second "why" will prompt another and so </a:t>
            </a:r>
            <a:r>
              <a:rPr lang="en-US" sz="2400" b="0" dirty="0" smtClean="0"/>
              <a:t>on.</a:t>
            </a:r>
            <a:r>
              <a:rPr lang="en-US" sz="2400" b="0" dirty="0"/>
              <a:t/>
            </a:r>
            <a:br>
              <a:rPr lang="en-US" sz="2400" b="0" dirty="0"/>
            </a:br>
            <a:r>
              <a:rPr lang="en-US" sz="2400" b="0" dirty="0"/>
              <a:t/>
            </a:r>
            <a:br>
              <a:rPr lang="en-US" sz="2400" b="0" dirty="0"/>
            </a:br>
            <a:r>
              <a:rPr lang="en-US" sz="2400" b="0" dirty="0">
                <a:hlinkClick r:id="rId2"/>
              </a:rPr>
              <a:t>http://</a:t>
            </a:r>
            <a:r>
              <a:rPr lang="en-US" sz="2400" b="0" dirty="0" smtClean="0">
                <a:hlinkClick r:id="rId2"/>
              </a:rPr>
              <a:t>www.mindtools.com/pages/article/newTMC_5W.htm</a:t>
            </a:r>
            <a:r>
              <a:rPr lang="en-US" sz="2400" b="0" dirty="0" smtClean="0"/>
              <a:t> </a:t>
            </a:r>
            <a:endParaRPr lang="en-US" sz="2400" b="0" dirty="0"/>
          </a:p>
        </p:txBody>
      </p:sp>
      <p:sp>
        <p:nvSpPr>
          <p:cNvPr id="3" name="TextBox 2"/>
          <p:cNvSpPr txBox="1"/>
          <p:nvPr/>
        </p:nvSpPr>
        <p:spPr>
          <a:xfrm>
            <a:off x="1219200" y="1066800"/>
            <a:ext cx="6019800" cy="769441"/>
          </a:xfrm>
          <a:prstGeom prst="rect">
            <a:avLst/>
          </a:prstGeom>
          <a:noFill/>
        </p:spPr>
        <p:txBody>
          <a:bodyPr wrap="square" rtlCol="0">
            <a:spAutoFit/>
          </a:bodyPr>
          <a:lstStyle/>
          <a:p>
            <a:r>
              <a:rPr lang="en-US" sz="4400" b="1" dirty="0" smtClean="0"/>
              <a:t>The 5 WHYs </a:t>
            </a:r>
            <a:endParaRPr lang="en-US" sz="4400" b="1" dirty="0"/>
          </a:p>
        </p:txBody>
      </p:sp>
    </p:spTree>
    <p:extLst>
      <p:ext uri="{BB962C8B-B14F-4D97-AF65-F5344CB8AC3E}">
        <p14:creationId xmlns:p14="http://schemas.microsoft.com/office/powerpoint/2010/main" xmlns="" val="2560160092"/>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09600"/>
            <a:ext cx="7162800" cy="769441"/>
          </a:xfrm>
          <a:prstGeom prst="rect">
            <a:avLst/>
          </a:prstGeom>
          <a:noFill/>
        </p:spPr>
        <p:txBody>
          <a:bodyPr wrap="square" rtlCol="0">
            <a:spAutoFit/>
          </a:bodyPr>
          <a:lstStyle/>
          <a:p>
            <a:r>
              <a:rPr lang="en-US" sz="4400" b="1" dirty="0" smtClean="0"/>
              <a:t>5 </a:t>
            </a:r>
            <a:r>
              <a:rPr lang="en-US" sz="4400" b="1" dirty="0" smtClean="0"/>
              <a:t>WHYs – </a:t>
            </a:r>
            <a:r>
              <a:rPr lang="en-US" sz="4400" b="1" dirty="0" smtClean="0">
                <a:solidFill>
                  <a:srgbClr val="FF0000"/>
                </a:solidFill>
              </a:rPr>
              <a:t>data quality</a:t>
            </a:r>
            <a:endParaRPr lang="en-US" sz="4400" b="1" dirty="0">
              <a:solidFill>
                <a:srgbClr val="FF0000"/>
              </a:solidFill>
            </a:endParaRPr>
          </a:p>
        </p:txBody>
      </p:sp>
      <p:sp>
        <p:nvSpPr>
          <p:cNvPr id="4" name="TextBox 3"/>
          <p:cNvSpPr txBox="1"/>
          <p:nvPr/>
        </p:nvSpPr>
        <p:spPr>
          <a:xfrm>
            <a:off x="304801" y="1432971"/>
            <a:ext cx="3581400"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1.  </a:t>
            </a:r>
            <a:r>
              <a:rPr lang="en-US" sz="2000" b="1" u="sng" dirty="0" smtClean="0">
                <a:latin typeface="Calibri"/>
                <a:ea typeface="Calibri"/>
                <a:cs typeface="Times New Roman"/>
              </a:rPr>
              <a:t>Why</a:t>
            </a:r>
            <a:r>
              <a:rPr lang="en-US" sz="2000" dirty="0" smtClean="0">
                <a:latin typeface="Calibri"/>
                <a:ea typeface="Calibri"/>
                <a:cs typeface="Times New Roman"/>
              </a:rPr>
              <a:t> </a:t>
            </a:r>
            <a:r>
              <a:rPr lang="en-US" sz="2000" dirty="0">
                <a:latin typeface="Calibri"/>
                <a:ea typeface="Calibri"/>
                <a:cs typeface="Times New Roman"/>
              </a:rPr>
              <a:t>are our child outcome data not as high as expected?  </a:t>
            </a:r>
            <a:endParaRPr lang="en-US" sz="2000" dirty="0" smtClean="0">
              <a:latin typeface="Calibri"/>
              <a:ea typeface="Calibri"/>
              <a:cs typeface="Times New Roman"/>
            </a:endParaRPr>
          </a:p>
        </p:txBody>
      </p:sp>
      <p:sp>
        <p:nvSpPr>
          <p:cNvPr id="5" name="TextBox 4"/>
          <p:cNvSpPr txBox="1"/>
          <p:nvPr/>
        </p:nvSpPr>
        <p:spPr>
          <a:xfrm>
            <a:off x="319314" y="2236504"/>
            <a:ext cx="3566887"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2.  </a:t>
            </a:r>
            <a:r>
              <a:rPr lang="en-US" sz="2000" b="1" u="sng" dirty="0" smtClean="0">
                <a:latin typeface="Calibri"/>
                <a:ea typeface="Calibri"/>
                <a:cs typeface="Times New Roman"/>
              </a:rPr>
              <a:t>Why</a:t>
            </a:r>
            <a:r>
              <a:rPr lang="en-US" sz="2000" dirty="0" smtClean="0">
                <a:latin typeface="Calibri"/>
                <a:ea typeface="Calibri"/>
                <a:cs typeface="Times New Roman"/>
              </a:rPr>
              <a:t> </a:t>
            </a:r>
            <a:r>
              <a:rPr lang="en-US" sz="2000" dirty="0">
                <a:latin typeface="Calibri"/>
                <a:ea typeface="Calibri"/>
                <a:cs typeface="Times New Roman"/>
              </a:rPr>
              <a:t>don’t our staff understand the data collection process?  </a:t>
            </a:r>
          </a:p>
        </p:txBody>
      </p:sp>
      <p:sp>
        <p:nvSpPr>
          <p:cNvPr id="8" name="TextBox 7"/>
          <p:cNvSpPr txBox="1"/>
          <p:nvPr/>
        </p:nvSpPr>
        <p:spPr>
          <a:xfrm>
            <a:off x="304801" y="3390666"/>
            <a:ext cx="3524252"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3.  </a:t>
            </a:r>
            <a:r>
              <a:rPr lang="en-US" sz="2000" b="1" u="sng" dirty="0" smtClean="0">
                <a:latin typeface="Calibri"/>
                <a:ea typeface="Calibri"/>
                <a:cs typeface="Times New Roman"/>
              </a:rPr>
              <a:t>Why</a:t>
            </a:r>
            <a:r>
              <a:rPr lang="en-US" sz="2000" dirty="0" smtClean="0">
                <a:latin typeface="Calibri"/>
                <a:ea typeface="Calibri"/>
                <a:cs typeface="Times New Roman"/>
              </a:rPr>
              <a:t> </a:t>
            </a:r>
            <a:r>
              <a:rPr lang="en-US" sz="2000" dirty="0">
                <a:latin typeface="Calibri"/>
                <a:ea typeface="Calibri"/>
                <a:cs typeface="Times New Roman"/>
              </a:rPr>
              <a:t>have the staff not been adequately trained on the process? </a:t>
            </a:r>
          </a:p>
        </p:txBody>
      </p:sp>
      <p:sp>
        <p:nvSpPr>
          <p:cNvPr id="9" name="TextBox 8"/>
          <p:cNvSpPr txBox="1"/>
          <p:nvPr/>
        </p:nvSpPr>
        <p:spPr>
          <a:xfrm>
            <a:off x="319315" y="4454426"/>
            <a:ext cx="3534230"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4.  </a:t>
            </a:r>
            <a:r>
              <a:rPr lang="en-US" sz="2000" b="1" u="sng" dirty="0" smtClean="0">
                <a:latin typeface="Calibri"/>
                <a:ea typeface="Calibri"/>
                <a:cs typeface="Times New Roman"/>
              </a:rPr>
              <a:t>Why</a:t>
            </a:r>
            <a:r>
              <a:rPr lang="en-US" sz="2000" dirty="0" smtClean="0">
                <a:latin typeface="Calibri"/>
                <a:ea typeface="Calibri"/>
                <a:cs typeface="Times New Roman"/>
              </a:rPr>
              <a:t> </a:t>
            </a:r>
            <a:r>
              <a:rPr lang="en-US" sz="2000" dirty="0">
                <a:latin typeface="Calibri"/>
                <a:ea typeface="Calibri"/>
                <a:cs typeface="Times New Roman"/>
              </a:rPr>
              <a:t>do we not have consistent and clear training on the measurement process? </a:t>
            </a:r>
          </a:p>
        </p:txBody>
      </p:sp>
      <p:sp>
        <p:nvSpPr>
          <p:cNvPr id="10" name="TextBox 9"/>
          <p:cNvSpPr txBox="1"/>
          <p:nvPr/>
        </p:nvSpPr>
        <p:spPr>
          <a:xfrm>
            <a:off x="315687" y="5558518"/>
            <a:ext cx="3513366"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5.  </a:t>
            </a:r>
            <a:r>
              <a:rPr lang="en-US" sz="2000" b="1" u="sng" dirty="0" smtClean="0">
                <a:latin typeface="Calibri"/>
                <a:ea typeface="Calibri"/>
                <a:cs typeface="Times New Roman"/>
              </a:rPr>
              <a:t>Why</a:t>
            </a:r>
            <a:r>
              <a:rPr lang="en-US" sz="2000" dirty="0" smtClean="0">
                <a:latin typeface="Calibri"/>
                <a:ea typeface="Calibri"/>
                <a:cs typeface="Times New Roman"/>
              </a:rPr>
              <a:t> do we not have clear state procedures and written guidance?  </a:t>
            </a:r>
            <a:endParaRPr lang="en-US" sz="2000" dirty="0">
              <a:latin typeface="Calibri"/>
              <a:ea typeface="Calibri"/>
              <a:cs typeface="Times New Roman"/>
            </a:endParaRPr>
          </a:p>
        </p:txBody>
      </p:sp>
      <p:sp>
        <p:nvSpPr>
          <p:cNvPr id="11" name="TextBox 10"/>
          <p:cNvSpPr txBox="1"/>
          <p:nvPr/>
        </p:nvSpPr>
        <p:spPr>
          <a:xfrm>
            <a:off x="3886201" y="1436285"/>
            <a:ext cx="4989285"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1.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our staff do not understand the </a:t>
            </a:r>
            <a:r>
              <a:rPr lang="en-US" sz="2000" dirty="0">
                <a:solidFill>
                  <a:srgbClr val="FF0000"/>
                </a:solidFill>
                <a:latin typeface="Calibri"/>
                <a:ea typeface="Calibri"/>
                <a:cs typeface="Times New Roman"/>
              </a:rPr>
              <a:t>data collection </a:t>
            </a:r>
            <a:r>
              <a:rPr lang="en-US" sz="2000" dirty="0" smtClean="0">
                <a:solidFill>
                  <a:srgbClr val="FF0000"/>
                </a:solidFill>
                <a:latin typeface="Calibri"/>
                <a:ea typeface="Calibri"/>
                <a:cs typeface="Times New Roman"/>
              </a:rPr>
              <a:t>process</a:t>
            </a:r>
            <a:r>
              <a:rPr lang="en-US" sz="2000" dirty="0" smtClean="0">
                <a:latin typeface="Calibri"/>
                <a:ea typeface="Calibri"/>
                <a:cs typeface="Times New Roman"/>
              </a:rPr>
              <a:t>.</a:t>
            </a:r>
          </a:p>
        </p:txBody>
      </p:sp>
      <p:sp>
        <p:nvSpPr>
          <p:cNvPr id="12" name="TextBox 11"/>
          <p:cNvSpPr txBox="1"/>
          <p:nvPr/>
        </p:nvSpPr>
        <p:spPr>
          <a:xfrm>
            <a:off x="3864429" y="2236504"/>
            <a:ext cx="5011055"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2.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they have not all been adequately training on the process</a:t>
            </a:r>
            <a:r>
              <a:rPr lang="en-US" sz="2000" dirty="0" smtClean="0">
                <a:latin typeface="Calibri"/>
                <a:ea typeface="Calibri"/>
                <a:cs typeface="Times New Roman"/>
              </a:rPr>
              <a:t>.</a:t>
            </a:r>
            <a:endParaRPr lang="en-US" sz="2000" dirty="0">
              <a:latin typeface="Calibri"/>
              <a:ea typeface="Calibri"/>
              <a:cs typeface="Times New Roman"/>
            </a:endParaRPr>
          </a:p>
        </p:txBody>
      </p:sp>
      <p:sp>
        <p:nvSpPr>
          <p:cNvPr id="13" name="TextBox 12"/>
          <p:cNvSpPr txBox="1"/>
          <p:nvPr/>
        </p:nvSpPr>
        <p:spPr>
          <a:xfrm>
            <a:off x="3864430" y="3382013"/>
            <a:ext cx="5011054"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3.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we do not have consistent and clear training on the measurement process</a:t>
            </a:r>
            <a:r>
              <a:rPr lang="en-US" sz="2000" dirty="0" smtClean="0">
                <a:latin typeface="Calibri"/>
                <a:ea typeface="Calibri"/>
                <a:cs typeface="Times New Roman"/>
              </a:rPr>
              <a:t>.</a:t>
            </a:r>
            <a:endParaRPr lang="en-US" sz="2000" dirty="0">
              <a:latin typeface="Calibri"/>
              <a:ea typeface="Calibri"/>
              <a:cs typeface="Times New Roman"/>
            </a:endParaRPr>
          </a:p>
        </p:txBody>
      </p:sp>
      <p:sp>
        <p:nvSpPr>
          <p:cNvPr id="14" name="TextBox 13"/>
          <p:cNvSpPr txBox="1"/>
          <p:nvPr/>
        </p:nvSpPr>
        <p:spPr>
          <a:xfrm>
            <a:off x="3829053" y="5573229"/>
            <a:ext cx="5238747"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5.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we’ve been busy with other business and didn’t realize it was a priority.  Looks like we need to review our priorities and resources</a:t>
            </a:r>
            <a:r>
              <a:rPr lang="en-US" sz="2000" dirty="0" smtClean="0">
                <a:latin typeface="Calibri"/>
                <a:ea typeface="Calibri"/>
                <a:cs typeface="Times New Roman"/>
              </a:rPr>
              <a:t>.</a:t>
            </a:r>
            <a:endParaRPr lang="en-US" sz="2000" dirty="0">
              <a:latin typeface="Calibri"/>
              <a:ea typeface="Calibri"/>
              <a:cs typeface="Times New Roman"/>
            </a:endParaRPr>
          </a:p>
        </p:txBody>
      </p:sp>
      <p:sp>
        <p:nvSpPr>
          <p:cNvPr id="15" name="TextBox 14"/>
          <p:cNvSpPr txBox="1"/>
          <p:nvPr/>
        </p:nvSpPr>
        <p:spPr>
          <a:xfrm>
            <a:off x="3829052" y="4418870"/>
            <a:ext cx="5046433"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4.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we do not have clear procedures and written guidance around which to develop clear, consistent training</a:t>
            </a:r>
            <a:r>
              <a:rPr lang="en-US" sz="2000" dirty="0" smtClean="0">
                <a:latin typeface="Calibri"/>
                <a:ea typeface="Calibri"/>
                <a:cs typeface="Times New Roman"/>
              </a:rPr>
              <a:t>.</a:t>
            </a:r>
            <a:endParaRPr lang="en-US" sz="2000" dirty="0">
              <a:latin typeface="Calibri"/>
              <a:ea typeface="Calibri"/>
              <a:cs typeface="Times New Roman"/>
            </a:endParaRPr>
          </a:p>
        </p:txBody>
      </p:sp>
    </p:spTree>
    <p:extLst>
      <p:ext uri="{BB962C8B-B14F-4D97-AF65-F5344CB8AC3E}">
        <p14:creationId xmlns:p14="http://schemas.microsoft.com/office/powerpoint/2010/main" xmlns="" val="33275479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609600"/>
            <a:ext cx="7239000" cy="769441"/>
          </a:xfrm>
          <a:prstGeom prst="rect">
            <a:avLst/>
          </a:prstGeom>
          <a:noFill/>
        </p:spPr>
        <p:txBody>
          <a:bodyPr wrap="square" rtlCol="0">
            <a:spAutoFit/>
          </a:bodyPr>
          <a:lstStyle/>
          <a:p>
            <a:r>
              <a:rPr lang="en-US" sz="4400" b="1" dirty="0" smtClean="0"/>
              <a:t>5 </a:t>
            </a:r>
            <a:r>
              <a:rPr lang="en-US" sz="4400" b="1" dirty="0" smtClean="0"/>
              <a:t>WHYs – </a:t>
            </a:r>
            <a:r>
              <a:rPr lang="en-US" sz="4400" b="1" dirty="0" smtClean="0">
                <a:solidFill>
                  <a:srgbClr val="FF0000"/>
                </a:solidFill>
              </a:rPr>
              <a:t>program quality </a:t>
            </a:r>
            <a:endParaRPr lang="en-US" sz="4400" b="1" dirty="0">
              <a:solidFill>
                <a:srgbClr val="FF0000"/>
              </a:solidFill>
            </a:endParaRPr>
          </a:p>
        </p:txBody>
      </p:sp>
      <p:sp>
        <p:nvSpPr>
          <p:cNvPr id="4" name="TextBox 3"/>
          <p:cNvSpPr txBox="1"/>
          <p:nvPr/>
        </p:nvSpPr>
        <p:spPr>
          <a:xfrm>
            <a:off x="293914" y="1331685"/>
            <a:ext cx="3516086"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1.  </a:t>
            </a:r>
            <a:r>
              <a:rPr lang="en-US" sz="2000" b="1" u="sng" dirty="0" smtClean="0">
                <a:latin typeface="Calibri"/>
                <a:ea typeface="Calibri"/>
                <a:cs typeface="Times New Roman"/>
              </a:rPr>
              <a:t>Why</a:t>
            </a:r>
            <a:r>
              <a:rPr lang="en-US" sz="2000" dirty="0" smtClean="0">
                <a:latin typeface="Calibri"/>
                <a:ea typeface="Calibri"/>
                <a:cs typeface="Times New Roman"/>
              </a:rPr>
              <a:t> are </a:t>
            </a:r>
            <a:r>
              <a:rPr lang="en-US" sz="2000" dirty="0">
                <a:latin typeface="Calibri"/>
                <a:ea typeface="Calibri"/>
                <a:cs typeface="Times New Roman"/>
              </a:rPr>
              <a:t>our child outcome data not as high as expected? </a:t>
            </a:r>
            <a:endParaRPr lang="en-US" sz="2000" dirty="0" smtClean="0">
              <a:latin typeface="Calibri"/>
              <a:ea typeface="Calibri"/>
              <a:cs typeface="Times New Roman"/>
            </a:endParaRPr>
          </a:p>
        </p:txBody>
      </p:sp>
      <p:sp>
        <p:nvSpPr>
          <p:cNvPr id="5" name="TextBox 4"/>
          <p:cNvSpPr txBox="1"/>
          <p:nvPr/>
        </p:nvSpPr>
        <p:spPr>
          <a:xfrm>
            <a:off x="308429" y="2459528"/>
            <a:ext cx="3516086"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2.  </a:t>
            </a:r>
            <a:r>
              <a:rPr lang="en-US" sz="2000" b="1" u="sng" dirty="0" smtClean="0">
                <a:latin typeface="Calibri"/>
                <a:ea typeface="Calibri"/>
                <a:cs typeface="Times New Roman"/>
              </a:rPr>
              <a:t>Why </a:t>
            </a:r>
            <a:r>
              <a:rPr lang="en-US" sz="2000" dirty="0">
                <a:latin typeface="Calibri"/>
                <a:ea typeface="Calibri"/>
                <a:cs typeface="Times New Roman"/>
              </a:rPr>
              <a:t>are our practitioners not consistently implementing effective </a:t>
            </a:r>
            <a:r>
              <a:rPr lang="en-US" sz="2000" dirty="0" smtClean="0">
                <a:latin typeface="Calibri"/>
                <a:ea typeface="Calibri"/>
                <a:cs typeface="Times New Roman"/>
              </a:rPr>
              <a:t>practices? </a:t>
            </a:r>
            <a:endParaRPr lang="en-US" sz="2000" dirty="0">
              <a:latin typeface="Calibri"/>
              <a:ea typeface="Calibri"/>
              <a:cs typeface="Times New Roman"/>
            </a:endParaRPr>
          </a:p>
        </p:txBody>
      </p:sp>
      <p:sp>
        <p:nvSpPr>
          <p:cNvPr id="8" name="TextBox 7"/>
          <p:cNvSpPr txBox="1"/>
          <p:nvPr/>
        </p:nvSpPr>
        <p:spPr>
          <a:xfrm>
            <a:off x="355600" y="3605968"/>
            <a:ext cx="3302000"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3.  </a:t>
            </a:r>
            <a:r>
              <a:rPr lang="en-US" sz="2000" b="1" u="sng" dirty="0" smtClean="0">
                <a:latin typeface="Calibri"/>
                <a:ea typeface="Calibri"/>
                <a:cs typeface="Times New Roman"/>
              </a:rPr>
              <a:t>Why </a:t>
            </a:r>
            <a:r>
              <a:rPr lang="en-US" sz="2000" dirty="0">
                <a:latin typeface="Calibri"/>
                <a:ea typeface="Calibri"/>
                <a:cs typeface="Times New Roman"/>
              </a:rPr>
              <a:t>do the practitioners not have the competencies? </a:t>
            </a:r>
          </a:p>
        </p:txBody>
      </p:sp>
      <p:sp>
        <p:nvSpPr>
          <p:cNvPr id="9" name="TextBox 8"/>
          <p:cNvSpPr txBox="1"/>
          <p:nvPr/>
        </p:nvSpPr>
        <p:spPr>
          <a:xfrm>
            <a:off x="304800" y="4737962"/>
            <a:ext cx="3505200"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4.  </a:t>
            </a:r>
            <a:r>
              <a:rPr lang="en-US" sz="2000" b="1" u="sng" dirty="0" smtClean="0">
                <a:latin typeface="Calibri"/>
                <a:ea typeface="Calibri"/>
                <a:cs typeface="Times New Roman"/>
              </a:rPr>
              <a:t>Why</a:t>
            </a:r>
            <a:r>
              <a:rPr lang="en-US" sz="2000" dirty="0" smtClean="0">
                <a:latin typeface="Calibri"/>
                <a:ea typeface="Calibri"/>
                <a:cs typeface="Times New Roman"/>
              </a:rPr>
              <a:t> </a:t>
            </a:r>
            <a:r>
              <a:rPr lang="en-US" sz="2000" dirty="0">
                <a:latin typeface="Calibri"/>
                <a:ea typeface="Calibri"/>
                <a:cs typeface="Times New Roman"/>
              </a:rPr>
              <a:t>were they hired without the competencies? </a:t>
            </a:r>
          </a:p>
        </p:txBody>
      </p:sp>
      <p:sp>
        <p:nvSpPr>
          <p:cNvPr id="10" name="TextBox 9"/>
          <p:cNvSpPr txBox="1"/>
          <p:nvPr/>
        </p:nvSpPr>
        <p:spPr>
          <a:xfrm>
            <a:off x="293914" y="5699050"/>
            <a:ext cx="3733800"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5.  </a:t>
            </a:r>
            <a:r>
              <a:rPr lang="en-US" sz="2000" b="1" u="sng" dirty="0" smtClean="0">
                <a:latin typeface="Calibri"/>
                <a:ea typeface="Calibri"/>
                <a:cs typeface="Times New Roman"/>
              </a:rPr>
              <a:t>Why</a:t>
            </a:r>
            <a:r>
              <a:rPr lang="en-US" sz="2000" dirty="0" smtClean="0">
                <a:latin typeface="Calibri"/>
                <a:ea typeface="Calibri"/>
                <a:cs typeface="Times New Roman"/>
              </a:rPr>
              <a:t> </a:t>
            </a:r>
            <a:r>
              <a:rPr lang="en-US" sz="2000" dirty="0">
                <a:latin typeface="Calibri"/>
                <a:ea typeface="Calibri"/>
                <a:cs typeface="Times New Roman"/>
              </a:rPr>
              <a:t>do we not have clearly articulated competencies for use in the hiring process?  </a:t>
            </a:r>
          </a:p>
        </p:txBody>
      </p:sp>
      <p:sp>
        <p:nvSpPr>
          <p:cNvPr id="11" name="TextBox 10"/>
          <p:cNvSpPr txBox="1"/>
          <p:nvPr/>
        </p:nvSpPr>
        <p:spPr>
          <a:xfrm>
            <a:off x="4027714" y="1324428"/>
            <a:ext cx="4746172"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1.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our practitioners are </a:t>
            </a:r>
            <a:r>
              <a:rPr lang="en-US" sz="2000" u="sng" dirty="0">
                <a:latin typeface="Calibri"/>
                <a:ea typeface="Calibri"/>
                <a:cs typeface="Times New Roman"/>
              </a:rPr>
              <a:t>not</a:t>
            </a:r>
            <a:r>
              <a:rPr lang="en-US" sz="2000" dirty="0">
                <a:latin typeface="Calibri"/>
                <a:ea typeface="Calibri"/>
                <a:cs typeface="Times New Roman"/>
              </a:rPr>
              <a:t> consistently </a:t>
            </a:r>
            <a:r>
              <a:rPr lang="en-US" sz="2000" dirty="0">
                <a:solidFill>
                  <a:srgbClr val="FF0000"/>
                </a:solidFill>
                <a:latin typeface="Calibri"/>
                <a:ea typeface="Calibri"/>
                <a:cs typeface="Times New Roman"/>
              </a:rPr>
              <a:t>implementing effective practices </a:t>
            </a:r>
            <a:r>
              <a:rPr lang="en-US" sz="2000" dirty="0">
                <a:latin typeface="Calibri"/>
                <a:ea typeface="Calibri"/>
                <a:cs typeface="Times New Roman"/>
              </a:rPr>
              <a:t>with all children and families</a:t>
            </a:r>
            <a:r>
              <a:rPr lang="en-US" sz="2000" dirty="0" smtClean="0">
                <a:latin typeface="Calibri"/>
                <a:ea typeface="Calibri"/>
                <a:cs typeface="Times New Roman"/>
              </a:rPr>
              <a:t>.</a:t>
            </a:r>
          </a:p>
        </p:txBody>
      </p:sp>
      <p:sp>
        <p:nvSpPr>
          <p:cNvPr id="12" name="TextBox 11"/>
          <p:cNvSpPr txBox="1"/>
          <p:nvPr/>
        </p:nvSpPr>
        <p:spPr>
          <a:xfrm>
            <a:off x="4027714" y="2438400"/>
            <a:ext cx="4822371" cy="800219"/>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2.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they do not have the competencies expected for the position</a:t>
            </a:r>
            <a:r>
              <a:rPr lang="en-US" sz="2000" dirty="0" smtClean="0">
                <a:latin typeface="Calibri"/>
                <a:ea typeface="Calibri"/>
                <a:cs typeface="Times New Roman"/>
              </a:rPr>
              <a:t>.</a:t>
            </a:r>
            <a:endParaRPr lang="en-US" sz="2000" dirty="0">
              <a:latin typeface="Calibri"/>
              <a:ea typeface="Calibri"/>
              <a:cs typeface="Times New Roman"/>
            </a:endParaRPr>
          </a:p>
        </p:txBody>
      </p:sp>
      <p:sp>
        <p:nvSpPr>
          <p:cNvPr id="13" name="TextBox 12"/>
          <p:cNvSpPr txBox="1"/>
          <p:nvPr/>
        </p:nvSpPr>
        <p:spPr>
          <a:xfrm>
            <a:off x="4027714" y="3581400"/>
            <a:ext cx="4787899"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3.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they were hired without the competencies and now we are trying to train them</a:t>
            </a:r>
            <a:r>
              <a:rPr lang="en-US" sz="2000" dirty="0" smtClean="0">
                <a:latin typeface="Calibri"/>
                <a:ea typeface="Calibri"/>
                <a:cs typeface="Times New Roman"/>
              </a:rPr>
              <a:t>.</a:t>
            </a:r>
            <a:endParaRPr lang="en-US" sz="2000" dirty="0">
              <a:latin typeface="Calibri"/>
              <a:ea typeface="Calibri"/>
              <a:cs typeface="Times New Roman"/>
            </a:endParaRPr>
          </a:p>
        </p:txBody>
      </p:sp>
      <p:sp>
        <p:nvSpPr>
          <p:cNvPr id="14" name="TextBox 13"/>
          <p:cNvSpPr txBox="1"/>
          <p:nvPr/>
        </p:nvSpPr>
        <p:spPr>
          <a:xfrm>
            <a:off x="4027714" y="4706130"/>
            <a:ext cx="4778827"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4.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we did not have clearly articulated competencies and use them in hiring process</a:t>
            </a:r>
            <a:r>
              <a:rPr lang="en-US" sz="2000" dirty="0" smtClean="0">
                <a:latin typeface="Calibri"/>
                <a:ea typeface="Calibri"/>
                <a:cs typeface="Times New Roman"/>
              </a:rPr>
              <a:t>.</a:t>
            </a:r>
            <a:endParaRPr lang="en-US" sz="2000" dirty="0">
              <a:latin typeface="Calibri"/>
              <a:ea typeface="Calibri"/>
              <a:cs typeface="Times New Roman"/>
            </a:endParaRPr>
          </a:p>
        </p:txBody>
      </p:sp>
      <p:sp>
        <p:nvSpPr>
          <p:cNvPr id="15" name="TextBox 14"/>
          <p:cNvSpPr txBox="1"/>
          <p:nvPr/>
        </p:nvSpPr>
        <p:spPr>
          <a:xfrm>
            <a:off x="4027715" y="5684839"/>
            <a:ext cx="4746170" cy="1154162"/>
          </a:xfrm>
          <a:prstGeom prst="rect">
            <a:avLst/>
          </a:prstGeom>
          <a:noFill/>
        </p:spPr>
        <p:txBody>
          <a:bodyPr wrap="square" rtlCol="0">
            <a:spAutoFit/>
          </a:bodyPr>
          <a:lstStyle/>
          <a:p>
            <a:pPr marR="0" lvl="0" algn="l">
              <a:lnSpc>
                <a:spcPct val="115000"/>
              </a:lnSpc>
              <a:spcBef>
                <a:spcPts val="0"/>
              </a:spcBef>
              <a:spcAft>
                <a:spcPts val="1200"/>
              </a:spcAft>
            </a:pPr>
            <a:r>
              <a:rPr lang="en-US" sz="2000" dirty="0" smtClean="0">
                <a:latin typeface="Calibri"/>
                <a:ea typeface="Calibri"/>
                <a:cs typeface="Times New Roman"/>
              </a:rPr>
              <a:t>5. </a:t>
            </a:r>
            <a:r>
              <a:rPr lang="en-US" sz="2000" b="1" dirty="0" smtClean="0">
                <a:latin typeface="Calibri"/>
                <a:ea typeface="Calibri"/>
                <a:cs typeface="Times New Roman"/>
              </a:rPr>
              <a:t>Because</a:t>
            </a:r>
            <a:r>
              <a:rPr lang="en-US" sz="2000" dirty="0" smtClean="0">
                <a:latin typeface="Calibri"/>
                <a:ea typeface="Calibri"/>
                <a:cs typeface="Times New Roman"/>
              </a:rPr>
              <a:t> </a:t>
            </a:r>
            <a:r>
              <a:rPr lang="en-US" sz="2000" dirty="0">
                <a:latin typeface="Calibri"/>
                <a:ea typeface="Calibri"/>
                <a:cs typeface="Times New Roman"/>
              </a:rPr>
              <a:t>we’ve never developed them.  Looks like we need to develop clear competencies for specific positions</a:t>
            </a:r>
            <a:r>
              <a:rPr lang="en-US" sz="2000" dirty="0" smtClean="0">
                <a:latin typeface="Calibri"/>
                <a:ea typeface="Calibri"/>
                <a:cs typeface="Times New Roman"/>
              </a:rPr>
              <a:t>.</a:t>
            </a:r>
            <a:endParaRPr lang="en-US" sz="2000" dirty="0">
              <a:latin typeface="Calibri"/>
              <a:ea typeface="Calibri"/>
              <a:cs typeface="Times New Roman"/>
            </a:endParaRPr>
          </a:p>
        </p:txBody>
      </p:sp>
    </p:spTree>
    <p:extLst>
      <p:ext uri="{BB962C8B-B14F-4D97-AF65-F5344CB8AC3E}">
        <p14:creationId xmlns:p14="http://schemas.microsoft.com/office/powerpoint/2010/main" xmlns="" val="21401207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C3/B7 resource</a:t>
            </a:r>
            <a:br>
              <a:rPr lang="en-US" dirty="0" smtClean="0"/>
            </a:br>
            <a:r>
              <a:rPr lang="en-US" dirty="0" smtClean="0"/>
              <a:t>and provide input:</a:t>
            </a:r>
            <a:br>
              <a:rPr lang="en-US" dirty="0" smtClean="0"/>
            </a:br>
            <a:r>
              <a:rPr lang="en-US" dirty="0" smtClean="0"/>
              <a:t/>
            </a:r>
            <a:br>
              <a:rPr lang="en-US" dirty="0" smtClean="0"/>
            </a:br>
            <a:r>
              <a:rPr lang="en-US" dirty="0" smtClean="0">
                <a:hlinkClick r:id="rId2"/>
              </a:rPr>
              <a:t>christina.kasprzak@unc.edu</a:t>
            </a:r>
            <a:r>
              <a:rPr lang="en-US" dirty="0" smtClean="0"/>
              <a:t> </a:t>
            </a:r>
            <a:br>
              <a:rPr lang="en-US" dirty="0" smtClean="0"/>
            </a:br>
            <a:endParaRPr lang="en-US" dirty="0"/>
          </a:p>
        </p:txBody>
      </p:sp>
    </p:spTree>
    <p:extLst>
      <p:ext uri="{BB962C8B-B14F-4D97-AF65-F5344CB8AC3E}">
        <p14:creationId xmlns:p14="http://schemas.microsoft.com/office/powerpoint/2010/main" xmlns="" val="33271463"/>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77200" cy="5562600"/>
          </a:xfrm>
        </p:spPr>
        <p:txBody>
          <a:bodyPr/>
          <a:lstStyle/>
          <a:p>
            <a:pPr algn="l"/>
            <a:r>
              <a:rPr lang="en-US" sz="2800" dirty="0" smtClean="0"/>
              <a:t>What we’ll cover:</a:t>
            </a:r>
            <a:br>
              <a:rPr lang="en-US" sz="2800" dirty="0" smtClean="0"/>
            </a:br>
            <a:r>
              <a:rPr lang="en-US" sz="2800" dirty="0" smtClean="0"/>
              <a:t/>
            </a:r>
            <a:br>
              <a:rPr lang="en-US" sz="2800" dirty="0" smtClean="0"/>
            </a:br>
            <a:r>
              <a:rPr lang="en-US" sz="2800" b="0" dirty="0" smtClean="0"/>
              <a:t>An existing resource (LCFT C4 and other results indicators) from RRCP, NECTAC, DAC</a:t>
            </a:r>
            <a:br>
              <a:rPr lang="en-US" sz="2800" b="0" dirty="0" smtClean="0"/>
            </a:br>
            <a:r>
              <a:rPr lang="en-US" sz="2800" b="0" dirty="0"/>
              <a:t/>
            </a:r>
            <a:br>
              <a:rPr lang="en-US" sz="2800" b="0" dirty="0"/>
            </a:br>
            <a:r>
              <a:rPr lang="en-US" sz="2800" b="0" dirty="0" smtClean="0"/>
              <a:t>A new contribution to that resource (LCFT C3/B7) from ECO</a:t>
            </a:r>
            <a:br>
              <a:rPr lang="en-US" sz="2800" b="0" dirty="0" smtClean="0"/>
            </a:br>
            <a:r>
              <a:rPr lang="en-US" sz="2800" b="0" dirty="0"/>
              <a:t/>
            </a:r>
            <a:br>
              <a:rPr lang="en-US" sz="2800" b="0" dirty="0"/>
            </a:br>
            <a:r>
              <a:rPr lang="en-US" sz="2800" b="0" dirty="0" smtClean="0"/>
              <a:t>State resources from Kansas and their ‘drill down’ process on outcomes</a:t>
            </a:r>
            <a:br>
              <a:rPr lang="en-US" sz="2800" b="0" dirty="0" smtClean="0"/>
            </a:br>
            <a:r>
              <a:rPr lang="en-US" sz="2800" b="0" dirty="0"/>
              <a:t/>
            </a:r>
            <a:br>
              <a:rPr lang="en-US" sz="2800" b="0" dirty="0"/>
            </a:br>
            <a:endParaRPr lang="en-US" sz="2800" b="0" dirty="0"/>
          </a:p>
        </p:txBody>
      </p:sp>
    </p:spTree>
    <p:extLst>
      <p:ext uri="{BB962C8B-B14F-4D97-AF65-F5344CB8AC3E}">
        <p14:creationId xmlns:p14="http://schemas.microsoft.com/office/powerpoint/2010/main" xmlns="" val="1198334719"/>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880" y="637546"/>
            <a:ext cx="8499119" cy="1419854"/>
          </a:xfrm>
        </p:spPr>
        <p:txBody>
          <a:bodyPr/>
          <a:lstStyle/>
          <a:p>
            <a:pPr algn="ctr"/>
            <a:r>
              <a:rPr lang="en-US" dirty="0" smtClean="0"/>
              <a:t>Existing Resource from RRCP, NECTAC, DAC</a:t>
            </a:r>
            <a:endParaRPr lang="en-US" sz="16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2409371"/>
            <a:ext cx="4625576" cy="3533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75032" y="6124229"/>
            <a:ext cx="8502519" cy="584775"/>
          </a:xfrm>
          <a:prstGeom prst="rect">
            <a:avLst/>
          </a:prstGeom>
          <a:noFill/>
        </p:spPr>
        <p:txBody>
          <a:bodyPr wrap="none" rtlCol="0">
            <a:spAutoFit/>
          </a:bodyPr>
          <a:lstStyle/>
          <a:p>
            <a:r>
              <a:rPr lang="en-US" sz="1600" dirty="0"/>
              <a:t/>
            </a:r>
            <a:br>
              <a:rPr lang="en-US" sz="1600" dirty="0"/>
            </a:br>
            <a:r>
              <a:rPr lang="en-US" sz="1600" dirty="0">
                <a:hlinkClick r:id="rId3"/>
              </a:rPr>
              <a:t>http://www.nectac.org/~docs/topics/gensup/ContributingFactor-Results_Final_28Mar12.doc</a:t>
            </a:r>
            <a:r>
              <a:rPr lang="en-US" sz="1600" dirty="0"/>
              <a:t> </a:t>
            </a:r>
          </a:p>
        </p:txBody>
      </p:sp>
    </p:spTree>
    <p:extLst>
      <p:ext uri="{BB962C8B-B14F-4D97-AF65-F5344CB8AC3E}">
        <p14:creationId xmlns:p14="http://schemas.microsoft.com/office/powerpoint/2010/main" xmlns="" val="545608810"/>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95400"/>
            <a:ext cx="7086600" cy="4524315"/>
          </a:xfrm>
          <a:prstGeom prst="rect">
            <a:avLst/>
          </a:prstGeom>
          <a:noFill/>
        </p:spPr>
        <p:txBody>
          <a:bodyPr wrap="square" rtlCol="0">
            <a:spAutoFit/>
          </a:bodyPr>
          <a:lstStyle/>
          <a:p>
            <a:r>
              <a:rPr lang="en-US" b="1" dirty="0" smtClean="0"/>
              <a:t>Purpose</a:t>
            </a:r>
            <a:r>
              <a:rPr lang="en-US" dirty="0" smtClean="0"/>
              <a:t>:  to provide ideas of the types of questions a local team would consider in identifying factors impacting performance.</a:t>
            </a:r>
          </a:p>
          <a:p>
            <a:endParaRPr lang="en-US" dirty="0"/>
          </a:p>
          <a:p>
            <a:r>
              <a:rPr lang="en-US" b="1" dirty="0" smtClean="0"/>
              <a:t>Process</a:t>
            </a:r>
            <a:r>
              <a:rPr lang="en-US" dirty="0" smtClean="0"/>
              <a:t>:  recommended that local agencies use a team of parents, providers, administrators and other relevant stakeholders</a:t>
            </a:r>
            <a:endParaRPr lang="en-US" dirty="0"/>
          </a:p>
        </p:txBody>
      </p:sp>
    </p:spTree>
    <p:extLst>
      <p:ext uri="{BB962C8B-B14F-4D97-AF65-F5344CB8AC3E}">
        <p14:creationId xmlns:p14="http://schemas.microsoft.com/office/powerpoint/2010/main" xmlns="" val="45355347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790673058"/>
              </p:ext>
            </p:extLst>
          </p:nvPr>
        </p:nvGraphicFramePr>
        <p:xfrm>
          <a:off x="685800" y="2057400"/>
          <a:ext cx="7543800" cy="3810000"/>
        </p:xfrm>
        <a:graphic>
          <a:graphicData uri="http://schemas.openxmlformats.org/drawingml/2006/table">
            <a:tbl>
              <a:tblPr firstRow="1" firstCol="1" bandRow="1"/>
              <a:tblGrid>
                <a:gridCol w="3733800"/>
                <a:gridCol w="3810000"/>
              </a:tblGrid>
              <a:tr h="533400">
                <a:tc>
                  <a:txBody>
                    <a:bodyPr/>
                    <a:lstStyle/>
                    <a:p>
                      <a:pPr marL="0" marR="0" algn="ctr">
                        <a:lnSpc>
                          <a:spcPct val="115000"/>
                        </a:lnSpc>
                        <a:spcBef>
                          <a:spcPts val="0"/>
                        </a:spcBef>
                        <a:spcAft>
                          <a:spcPts val="0"/>
                        </a:spcAft>
                      </a:pPr>
                      <a:r>
                        <a:rPr lang="en-US" sz="2000" dirty="0">
                          <a:solidFill>
                            <a:srgbClr val="FF0000"/>
                          </a:solidFill>
                          <a:effectLst/>
                          <a:latin typeface="Calibri"/>
                          <a:ea typeface="Calibri"/>
                          <a:cs typeface="Times New Roman"/>
                        </a:rPr>
                        <a:t>By System/Infrastructure</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latin typeface="Calibri"/>
                          <a:ea typeface="Calibri"/>
                          <a:cs typeface="Times New Roman"/>
                        </a:rPr>
                        <a:t>By Provider/Practice</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600">
                <a:tc>
                  <a:txBody>
                    <a:bodyPr/>
                    <a:lstStyle/>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685800" y="1219200"/>
            <a:ext cx="191860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By Indicator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35748608"/>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880" y="637546"/>
            <a:ext cx="8499119" cy="1419854"/>
          </a:xfrm>
        </p:spPr>
        <p:txBody>
          <a:bodyPr/>
          <a:lstStyle/>
          <a:p>
            <a:pPr algn="ctr"/>
            <a:r>
              <a:rPr lang="en-US" dirty="0" smtClean="0"/>
              <a:t>New Contribution of the Existing Resource  - C3/B7</a:t>
            </a:r>
            <a:endParaRPr lang="en-US" sz="1600" dirty="0"/>
          </a:p>
        </p:txBody>
      </p:sp>
      <p:sp>
        <p:nvSpPr>
          <p:cNvPr id="2" name="TextBox 1"/>
          <p:cNvSpPr txBox="1"/>
          <p:nvPr/>
        </p:nvSpPr>
        <p:spPr>
          <a:xfrm>
            <a:off x="475032" y="6124229"/>
            <a:ext cx="8502519" cy="584775"/>
          </a:xfrm>
          <a:prstGeom prst="rect">
            <a:avLst/>
          </a:prstGeom>
          <a:noFill/>
        </p:spPr>
        <p:txBody>
          <a:bodyPr wrap="none" rtlCol="0">
            <a:spAutoFit/>
          </a:bodyPr>
          <a:lstStyle/>
          <a:p>
            <a:r>
              <a:rPr lang="en-US" sz="1600" dirty="0"/>
              <a:t/>
            </a:r>
            <a:br>
              <a:rPr lang="en-US" sz="1600" dirty="0"/>
            </a:br>
            <a:r>
              <a:rPr lang="en-US" sz="1600" dirty="0">
                <a:hlinkClick r:id="rId2"/>
              </a:rPr>
              <a:t>http://www.nectac.org/~docs/topics/gensup/ContributingFactor-Results_Final_28Mar12.doc</a:t>
            </a:r>
            <a:r>
              <a:rPr lang="en-US" sz="1600" dirty="0"/>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031516"/>
            <a:ext cx="5681291" cy="40927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6729834"/>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077200" cy="3657600"/>
          </a:xfrm>
        </p:spPr>
        <p:txBody>
          <a:bodyPr/>
          <a:lstStyle/>
          <a:p>
            <a:pPr algn="l"/>
            <a:r>
              <a:rPr lang="en-US" dirty="0" smtClean="0"/>
              <a:t>Systems/Infrastructure, e.g. </a:t>
            </a:r>
            <a:br>
              <a:rPr lang="en-US" dirty="0" smtClean="0"/>
            </a:br>
            <a:r>
              <a:rPr lang="en-US" b="0" dirty="0" smtClean="0"/>
              <a:t/>
            </a:r>
            <a:br>
              <a:rPr lang="en-US" b="0" dirty="0" smtClean="0"/>
            </a:br>
            <a:r>
              <a:rPr lang="en-US" b="0" dirty="0" smtClean="0"/>
              <a:t>- Policies and procedures; written guidance</a:t>
            </a:r>
            <a:br>
              <a:rPr lang="en-US" b="0" dirty="0" smtClean="0"/>
            </a:br>
            <a:r>
              <a:rPr lang="en-US" b="0" dirty="0" smtClean="0"/>
              <a:t>- Personnel development system/CSPD </a:t>
            </a:r>
            <a:br>
              <a:rPr lang="en-US" b="0" dirty="0" smtClean="0"/>
            </a:br>
            <a:r>
              <a:rPr lang="en-US" b="0" dirty="0" smtClean="0"/>
              <a:t>- Funding/finance system</a:t>
            </a:r>
            <a:endParaRPr lang="en-US" b="0" dirty="0"/>
          </a:p>
        </p:txBody>
      </p:sp>
    </p:spTree>
    <p:extLst>
      <p:ext uri="{BB962C8B-B14F-4D97-AF65-F5344CB8AC3E}">
        <p14:creationId xmlns:p14="http://schemas.microsoft.com/office/powerpoint/2010/main" xmlns="" val="3237667045"/>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3657600"/>
          </a:xfrm>
        </p:spPr>
        <p:txBody>
          <a:bodyPr/>
          <a:lstStyle/>
          <a:p>
            <a:pPr algn="l"/>
            <a:r>
              <a:rPr lang="en-US" dirty="0" smtClean="0"/>
              <a:t>Providers/Practice, e.g. </a:t>
            </a:r>
            <a:br>
              <a:rPr lang="en-US" dirty="0" smtClean="0"/>
            </a:br>
            <a:r>
              <a:rPr lang="en-US" dirty="0" smtClean="0"/>
              <a:t/>
            </a:r>
            <a:br>
              <a:rPr lang="en-US" dirty="0" smtClean="0"/>
            </a:br>
            <a:r>
              <a:rPr lang="en-US" b="0" dirty="0" smtClean="0"/>
              <a:t>- Competencies (knowledge and skills)</a:t>
            </a:r>
            <a:br>
              <a:rPr lang="en-US" b="0" dirty="0" smtClean="0"/>
            </a:br>
            <a:r>
              <a:rPr lang="en-US" b="0" dirty="0" smtClean="0"/>
              <a:t>- Resources (T&amp;TA opportunities, supervision, etc.)</a:t>
            </a:r>
            <a:endParaRPr lang="en-US" b="0" dirty="0"/>
          </a:p>
        </p:txBody>
      </p:sp>
    </p:spTree>
    <p:extLst>
      <p:ext uri="{BB962C8B-B14F-4D97-AF65-F5344CB8AC3E}">
        <p14:creationId xmlns:p14="http://schemas.microsoft.com/office/powerpoint/2010/main" xmlns="" val="549908509"/>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077200" cy="3657600"/>
          </a:xfrm>
        </p:spPr>
        <p:txBody>
          <a:bodyPr/>
          <a:lstStyle/>
          <a:p>
            <a:pPr algn="ctr"/>
            <a:r>
              <a:rPr lang="en-US" dirty="0" smtClean="0"/>
              <a:t/>
            </a:r>
            <a:br>
              <a:rPr lang="en-US" dirty="0" smtClean="0"/>
            </a:br>
            <a:r>
              <a:rPr lang="en-US" dirty="0" smtClean="0"/>
              <a:t>Local program discussion:  </a:t>
            </a:r>
            <a:br>
              <a:rPr lang="en-US" dirty="0" smtClean="0"/>
            </a:br>
            <a:r>
              <a:rPr lang="en-US" dirty="0"/>
              <a:t/>
            </a:r>
            <a:br>
              <a:rPr lang="en-US" dirty="0"/>
            </a:br>
            <a:r>
              <a:rPr lang="en-US" b="0" dirty="0" smtClean="0"/>
              <a:t>Why are our program’s child outcomes data not as high as we would expect/like?</a:t>
            </a:r>
            <a:endParaRPr lang="en-US" b="0" dirty="0"/>
          </a:p>
        </p:txBody>
      </p:sp>
    </p:spTree>
    <p:extLst>
      <p:ext uri="{BB962C8B-B14F-4D97-AF65-F5344CB8AC3E}">
        <p14:creationId xmlns:p14="http://schemas.microsoft.com/office/powerpoint/2010/main" xmlns="" val="3296511974"/>
      </p:ext>
    </p:extLst>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78&quot;&gt;&lt;object type=&quot;3&quot; unique_id=&quot;10645&quot;&gt;&lt;property id=&quot;20148&quot; value=&quot;5&quot;/&gt;&lt;property id=&quot;20300&quot; value=&quot;Slide 1&quot;/&gt;&lt;property id=&quot;20307&quot; value=&quot;907&quot;/&gt;&lt;/object&gt;&lt;/object&gt;&lt;object type=&quot;8&quot; unique_id=&quot;10424&quo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15111</TotalTime>
  <Words>454</Words>
  <Application>Microsoft Office PowerPoint</Application>
  <PresentationFormat>On-screen Show (4:3)</PresentationFormat>
  <Paragraphs>60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3_Default Design</vt:lpstr>
      <vt:lpstr>Data Drill Down: Supporting Local Programs in Realizing the Possibilities for Using Data</vt:lpstr>
      <vt:lpstr>What we’ll cover:  An existing resource (LCFT C4 and other results indicators) from RRCP, NECTAC, DAC  A new contribution to that resource (LCFT C3/B7) from ECO  State resources from Kansas and their ‘drill down’ process on outcomes  </vt:lpstr>
      <vt:lpstr>Existing Resource from RRCP, NECTAC, DAC</vt:lpstr>
      <vt:lpstr>Slide 4</vt:lpstr>
      <vt:lpstr>Slide 5</vt:lpstr>
      <vt:lpstr>New Contribution of the Existing Resource  - C3/B7</vt:lpstr>
      <vt:lpstr>Systems/Infrastructure, e.g.   - Policies and procedures; written guidance - Personnel development system/CSPD  - Funding/finance system</vt:lpstr>
      <vt:lpstr>Providers/Practice, e.g.   - Competencies (knowledge and skills) - Resources (T&amp;TA opportunities, supervision, etc.)</vt:lpstr>
      <vt:lpstr> Local program discussion:    Why are our program’s child outcomes data not as high as we would expect/like?</vt:lpstr>
      <vt:lpstr>Is it an issue of:    Data quality?    Program quality?    Both?</vt:lpstr>
      <vt:lpstr>Data Quality  Section 1:  Questions related to collecting and reporting quality child outcome data  Providers/Practice...  E.g.   Do our practitioners have the competencies needed for measuring child outcomes?  Do those who are entering the data have the competencies and resources needed for entering and transmitting the data?  Do our supervisors oversee and ensure the quality of the measurement process?  </vt:lpstr>
      <vt:lpstr>Data Quality  Section 1:  Questions related to collecting and reporting quality child outcome data  Systems/Infrastructure...  E.g.   Are our local administrators and practitioners informed of the purposes of the child outcomes measurement system?  Do we have comprehensive written polices and procedures describing the data collection and transmission process?  Do we have a process for ensuring and tracking that practitioners are trained and have the competencies needed? </vt:lpstr>
      <vt:lpstr>Program Quality  Section 2: Questions related to improving performance related to child outcomes  Systems/Infrastructure...  E.g.   Do we have a process for ensuring that IFSP/IEP services and supports are high quality and aligned with individual child and family needs and priorities?  Do we have a process for supporting practitioners and tracking that they are implementing effective practices?  If practitioners are not implementing effective practices, why not?  Do we have adequate numbers of qualified personnel?  </vt:lpstr>
      <vt:lpstr>Program Quality  Section 2:  Questions related to improving performance related to child outcomes  Providers/Practice...  E.g.   Do practitioners collaborate effectively with families to develop quality IFSPs/IEPs?  Do practitioners effectively support families to carry out interventions and support their child’s development?  Are practitioners implementing effective practices (e.g. collaborative teaming, quality assessment, ongoing use of data for progress monitoring, effective interventions adapted for the cultural, linguistic and individual needs of the child and family)?</vt:lpstr>
      <vt:lpstr>A simple problem-solving technique that helps you to get to the root of a problem quickly.   Involves looking at any problem and asking: "Why?" and "What caused this problem?“  Very often, the answer to the first "why" will prompt another "why" and the answer to the second "why" will prompt another and so on.  http://www.mindtools.com/pages/article/newTMC_5W.htm </vt:lpstr>
      <vt:lpstr>Slide 16</vt:lpstr>
      <vt:lpstr>Slide 17</vt:lpstr>
      <vt:lpstr>Review C3/B7 resource and provide input:  christina.kasprzak@unc.edu  </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Kasprzak</cp:lastModifiedBy>
  <cp:revision>867</cp:revision>
  <cp:lastPrinted>2012-01-06T21:43:43Z</cp:lastPrinted>
  <dcterms:created xsi:type="dcterms:W3CDTF">2008-03-27T18:39:34Z</dcterms:created>
  <dcterms:modified xsi:type="dcterms:W3CDTF">2012-10-27T01:59:45Z</dcterms:modified>
</cp:coreProperties>
</file>