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2.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751" r:id="rId3"/>
    <p:sldMasterId id="2147483766" r:id="rId4"/>
    <p:sldMasterId id="2147483796" r:id="rId5"/>
    <p:sldMasterId id="2147483811" r:id="rId6"/>
  </p:sldMasterIdLst>
  <p:notesMasterIdLst>
    <p:notesMasterId r:id="rId42"/>
  </p:notesMasterIdLst>
  <p:handoutMasterIdLst>
    <p:handoutMasterId r:id="rId43"/>
  </p:handoutMasterIdLst>
  <p:sldIdLst>
    <p:sldId id="305" r:id="rId7"/>
    <p:sldId id="601" r:id="rId8"/>
    <p:sldId id="513" r:id="rId9"/>
    <p:sldId id="602" r:id="rId10"/>
    <p:sldId id="531" r:id="rId11"/>
    <p:sldId id="605" r:id="rId12"/>
    <p:sldId id="579" r:id="rId13"/>
    <p:sldId id="526" r:id="rId14"/>
    <p:sldId id="520" r:id="rId15"/>
    <p:sldId id="582" r:id="rId16"/>
    <p:sldId id="583" r:id="rId17"/>
    <p:sldId id="585" r:id="rId18"/>
    <p:sldId id="586" r:id="rId19"/>
    <p:sldId id="587" r:id="rId20"/>
    <p:sldId id="584" r:id="rId21"/>
    <p:sldId id="593" r:id="rId22"/>
    <p:sldId id="588" r:id="rId23"/>
    <p:sldId id="523" r:id="rId24"/>
    <p:sldId id="589" r:id="rId25"/>
    <p:sldId id="617" r:id="rId26"/>
    <p:sldId id="612" r:id="rId27"/>
    <p:sldId id="614" r:id="rId28"/>
    <p:sldId id="615" r:id="rId29"/>
    <p:sldId id="613" r:id="rId30"/>
    <p:sldId id="597" r:id="rId31"/>
    <p:sldId id="591" r:id="rId32"/>
    <p:sldId id="603" r:id="rId33"/>
    <p:sldId id="606" r:id="rId34"/>
    <p:sldId id="607" r:id="rId35"/>
    <p:sldId id="608" r:id="rId36"/>
    <p:sldId id="609" r:id="rId37"/>
    <p:sldId id="610" r:id="rId38"/>
    <p:sldId id="611" r:id="rId39"/>
    <p:sldId id="616" r:id="rId40"/>
    <p:sldId id="530" r:id="rId41"/>
  </p:sldIdLst>
  <p:sldSz cx="9144000" cy="6858000" type="screen4x3"/>
  <p:notesSz cx="7010400" cy="9296400"/>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0066"/>
    <a:srgbClr val="523F69"/>
    <a:srgbClr val="000099"/>
    <a:srgbClr val="4E2AB8"/>
    <a:srgbClr val="224568"/>
    <a:srgbClr val="006600"/>
    <a:srgbClr val="6600CC"/>
    <a:srgbClr val="0033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2214" autoAdjust="0"/>
    <p:restoredTop sz="92931" autoAdjust="0"/>
  </p:normalViewPr>
  <p:slideViewPr>
    <p:cSldViewPr>
      <p:cViewPr>
        <p:scale>
          <a:sx n="80" d="100"/>
          <a:sy n="80" d="100"/>
        </p:scale>
        <p:origin x="-2008"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1128"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78436" y="305217"/>
            <a:ext cx="3037628" cy="464184"/>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dirty="0" smtClean="0"/>
              <a:t>2012 Child and Family Outcomes Conference</a:t>
            </a:r>
            <a:endParaRPr lang="en-US" dirty="0"/>
          </a:p>
          <a:p>
            <a:pPr>
              <a:defRPr/>
            </a:pPr>
            <a:r>
              <a:rPr lang="en-US" dirty="0" smtClean="0"/>
              <a:t>October 2012</a:t>
            </a:r>
            <a:endParaRPr lang="en-US" dirty="0"/>
          </a:p>
        </p:txBody>
      </p:sp>
      <p:sp>
        <p:nvSpPr>
          <p:cNvPr id="385029" name="Rectangle 5"/>
          <p:cNvSpPr>
            <a:spLocks noGrp="1" noChangeArrowheads="1"/>
          </p:cNvSpPr>
          <p:nvPr>
            <p:ph type="sldNum" sz="quarter" idx="3"/>
          </p:nvPr>
        </p:nvSpPr>
        <p:spPr bwMode="auto">
          <a:xfrm>
            <a:off x="3971183" y="8829037"/>
            <a:ext cx="3037628" cy="465774"/>
          </a:xfrm>
          <a:prstGeom prst="rect">
            <a:avLst/>
          </a:prstGeom>
          <a:noFill/>
          <a:ln w="9525">
            <a:noFill/>
            <a:miter lim="800000"/>
            <a:headEnd/>
            <a:tailEnd/>
          </a:ln>
          <a:effectLst/>
        </p:spPr>
        <p:txBody>
          <a:bodyPr vert="horz" wrap="square" lIns="92577" tIns="46289" rIns="92577" bIns="46289" numCol="1" anchor="b" anchorCtr="0" compatLnSpc="1">
            <a:prstTxWarp prst="textNoShape">
              <a:avLst/>
            </a:prstTxWarp>
          </a:bodyPr>
          <a:lstStyle>
            <a:lvl1pPr algn="r" eaLnBrk="0" hangingPunct="0">
              <a:defRPr sz="1200">
                <a:solidFill>
                  <a:srgbClr val="224568"/>
                </a:solidFill>
                <a:latin typeface="Arial" charset="0"/>
              </a:defRPr>
            </a:lvl1pPr>
          </a:lstStyle>
          <a:p>
            <a:pPr>
              <a:defRPr/>
            </a:pPr>
            <a:fld id="{5E29F761-B9A7-4138-A148-9337CDD6F7EB}" type="slidenum">
              <a:rPr lang="en-US"/>
              <a:pPr>
                <a:defRPr/>
              </a:pPr>
              <a:t>‹#›</a:t>
            </a:fld>
            <a:endParaRPr lang="en-US"/>
          </a:p>
        </p:txBody>
      </p:sp>
      <p:sp>
        <p:nvSpPr>
          <p:cNvPr id="6" name="Footer Placeholder 5"/>
          <p:cNvSpPr>
            <a:spLocks noGrp="1"/>
          </p:cNvSpPr>
          <p:nvPr>
            <p:ph type="ftr" sz="quarter" idx="2"/>
          </p:nvPr>
        </p:nvSpPr>
        <p:spPr>
          <a:xfrm>
            <a:off x="1" y="8830627"/>
            <a:ext cx="3037628" cy="464184"/>
          </a:xfrm>
          <a:prstGeom prst="rect">
            <a:avLst/>
          </a:prstGeom>
        </p:spPr>
        <p:txBody>
          <a:bodyPr vert="horz" lIns="91577" tIns="45789" rIns="91577" bIns="45789" rtlCol="0" anchor="b"/>
          <a:lstStyle>
            <a:lvl1pPr algn="l">
              <a:defRPr sz="1200">
                <a:latin typeface="Arial" charset="0"/>
              </a:defRPr>
            </a:lvl1pPr>
          </a:lstStyle>
          <a:p>
            <a:pPr>
              <a:defRPr/>
            </a:pPr>
            <a:r>
              <a:rPr lang="en-US"/>
              <a:t>Early Childhood Outcomes Center</a:t>
            </a:r>
          </a:p>
        </p:txBody>
      </p:sp>
    </p:spTree>
    <p:extLst>
      <p:ext uri="{BB962C8B-B14F-4D97-AF65-F5344CB8AC3E}">
        <p14:creationId xmlns:p14="http://schemas.microsoft.com/office/powerpoint/2010/main" val="171642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37628" cy="465774"/>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971183" y="0"/>
            <a:ext cx="3037628" cy="465774"/>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92CDB4CB-2F11-4A3C-B3DA-57FEFAFB6CBA}" type="datetimeFigureOut">
              <a:rPr lang="en-US"/>
              <a:pPr>
                <a:defRPr/>
              </a:pPr>
              <a:t>10/26/12</a:t>
            </a:fld>
            <a:endParaRPr lang="en-US"/>
          </a:p>
        </p:txBody>
      </p:sp>
      <p:sp>
        <p:nvSpPr>
          <p:cNvPr id="43012"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99769" y="4414519"/>
            <a:ext cx="5610865" cy="4184016"/>
          </a:xfrm>
          <a:prstGeom prst="rect">
            <a:avLst/>
          </a:prstGeom>
          <a:noFill/>
          <a:ln w="9525">
            <a:noFill/>
            <a:miter lim="800000"/>
            <a:headEnd/>
            <a:tailEnd/>
          </a:ln>
          <a:effectLst/>
        </p:spPr>
        <p:txBody>
          <a:bodyPr vert="horz" wrap="square" lIns="92577" tIns="46289" rIns="92577" bIns="462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829037"/>
            <a:ext cx="3037628" cy="465774"/>
          </a:xfrm>
          <a:prstGeom prst="rect">
            <a:avLst/>
          </a:prstGeom>
          <a:noFill/>
          <a:ln w="9525">
            <a:noFill/>
            <a:miter lim="800000"/>
            <a:headEnd/>
            <a:tailEnd/>
          </a:ln>
          <a:effectLst/>
        </p:spPr>
        <p:txBody>
          <a:bodyPr vert="horz" wrap="square" lIns="92577" tIns="46289" rIns="92577" bIns="46289"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971183" y="8829037"/>
            <a:ext cx="3037628" cy="465774"/>
          </a:xfrm>
          <a:prstGeom prst="rect">
            <a:avLst/>
          </a:prstGeom>
          <a:noFill/>
          <a:ln w="9525">
            <a:noFill/>
            <a:miter lim="800000"/>
            <a:headEnd/>
            <a:tailEnd/>
          </a:ln>
          <a:effectLst/>
        </p:spPr>
        <p:txBody>
          <a:bodyPr vert="horz" wrap="square" lIns="92577" tIns="46289" rIns="92577" bIns="46289"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39DE5D2B-5546-44E8-BFB2-32E668F9113C}" type="slidenum">
              <a:rPr lang="en-US"/>
              <a:pPr>
                <a:defRPr/>
              </a:pPr>
              <a:t>‹#›</a:t>
            </a:fld>
            <a:endParaRPr lang="en-US"/>
          </a:p>
        </p:txBody>
      </p:sp>
    </p:spTree>
    <p:extLst>
      <p:ext uri="{BB962C8B-B14F-4D97-AF65-F5344CB8AC3E}">
        <p14:creationId xmlns:p14="http://schemas.microsoft.com/office/powerpoint/2010/main" val="1114499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DC7FE95-5300-4E9F-AFFB-E6DE1B4277BF}" type="slidenum">
              <a:rPr lang="en-US" smtClean="0"/>
              <a:pPr/>
              <a:t>1</a:t>
            </a:fld>
            <a:endParaRPr lang="en-US" smtClean="0"/>
          </a:p>
        </p:txBody>
      </p:sp>
      <p:sp>
        <p:nvSpPr>
          <p:cNvPr id="44035" name="Rectangle 7"/>
          <p:cNvSpPr txBox="1">
            <a:spLocks noGrp="1" noChangeArrowheads="1"/>
          </p:cNvSpPr>
          <p:nvPr/>
        </p:nvSpPr>
        <p:spPr bwMode="auto">
          <a:xfrm>
            <a:off x="3971183" y="8829037"/>
            <a:ext cx="3037628" cy="465774"/>
          </a:xfrm>
          <a:prstGeom prst="rect">
            <a:avLst/>
          </a:prstGeom>
          <a:noFill/>
          <a:ln w="9525">
            <a:noFill/>
            <a:miter lim="800000"/>
            <a:headEnd/>
            <a:tailEnd/>
          </a:ln>
        </p:spPr>
        <p:txBody>
          <a:bodyPr lIns="92577" tIns="46289" rIns="92577" bIns="46289" anchor="b"/>
          <a:lstStyle/>
          <a:p>
            <a:pPr algn="r" eaLnBrk="1" hangingPunct="1"/>
            <a:fld id="{943ADB1E-9EC5-45DA-99A2-12CF88D2F87A}" type="slidenum">
              <a:rPr lang="en-US" sz="1200">
                <a:solidFill>
                  <a:schemeClr val="tx1"/>
                </a:solidFill>
                <a:latin typeface="Times New Roman" pitchFamily="18" charset="0"/>
              </a:rPr>
              <a:pPr algn="r" eaLnBrk="1" hangingPunct="1"/>
              <a:t>1</a:t>
            </a:fld>
            <a:endParaRPr lang="en-US" sz="1200">
              <a:solidFill>
                <a:schemeClr val="tx1"/>
              </a:solidFill>
              <a:latin typeface="Times New Roman" pitchFamily="18"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r>
              <a:rPr lang="en-US" sz="1400" dirty="0" smtClean="0"/>
              <a:t>Work of the ECO Center and partner states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0A6BF-F3FF-4CF3-9E78-63378A5CE5E6}" type="slidenum">
              <a:rPr lang="en-US"/>
              <a:pPr/>
              <a:t>12</a:t>
            </a:fld>
            <a:endParaRPr lang="en-US"/>
          </a:p>
        </p:txBody>
      </p:sp>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r>
              <a:rPr lang="en-US" sz="1400" dirty="0" smtClean="0"/>
              <a:t>The difference</a:t>
            </a:r>
            <a:r>
              <a:rPr lang="en-US" sz="1400" baseline="0" dirty="0" smtClean="0"/>
              <a:t> between a data system and an outcomes measurement system.</a:t>
            </a:r>
            <a:endParaRPr lang="en-US"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0A6BF-F3FF-4CF3-9E78-63378A5CE5E6}" type="slidenum">
              <a:rPr lang="en-US"/>
              <a:pPr/>
              <a:t>13</a:t>
            </a:fld>
            <a:endParaRPr lang="en-US"/>
          </a:p>
        </p:txBody>
      </p:sp>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r>
              <a:rPr lang="en-US" sz="1400" dirty="0" smtClean="0"/>
              <a:t>The difference</a:t>
            </a:r>
            <a:r>
              <a:rPr lang="en-US" sz="1400" baseline="0" dirty="0" smtClean="0"/>
              <a:t> between a data system and an outcomes measurement system.</a:t>
            </a:r>
            <a:endParaRPr lang="en-US"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0A6BF-F3FF-4CF3-9E78-63378A5CE5E6}" type="slidenum">
              <a:rPr lang="en-US"/>
              <a:pPr/>
              <a:t>14</a:t>
            </a:fld>
            <a:endParaRPr lang="en-US"/>
          </a:p>
        </p:txBody>
      </p:sp>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Have copies that I will pass around…and on ECO Center web site</a:t>
            </a:r>
            <a:endParaRPr lang="en-US" sz="1400" dirty="0"/>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15</a:t>
            </a:fld>
            <a:endParaRPr lang="en-US"/>
          </a:p>
        </p:txBody>
      </p:sp>
    </p:spTree>
    <p:extLst>
      <p:ext uri="{BB962C8B-B14F-4D97-AF65-F5344CB8AC3E}">
        <p14:creationId xmlns:p14="http://schemas.microsoft.com/office/powerpoint/2010/main" val="2968977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16</a:t>
            </a:fld>
            <a:endParaRPr lang="en-US"/>
          </a:p>
        </p:txBody>
      </p:sp>
    </p:spTree>
    <p:extLst>
      <p:ext uri="{BB962C8B-B14F-4D97-AF65-F5344CB8AC3E}">
        <p14:creationId xmlns:p14="http://schemas.microsoft.com/office/powerpoint/2010/main" val="388113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20</a:t>
            </a:fld>
            <a:endParaRPr lang="en-US"/>
          </a:p>
        </p:txBody>
      </p:sp>
    </p:spTree>
    <p:extLst>
      <p:ext uri="{BB962C8B-B14F-4D97-AF65-F5344CB8AC3E}">
        <p14:creationId xmlns:p14="http://schemas.microsoft.com/office/powerpoint/2010/main" val="2832378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In the future watch for back-up – click on element with additional</a:t>
            </a:r>
            <a:r>
              <a:rPr lang="en-US" sz="1400" baseline="0" dirty="0" smtClean="0"/>
              <a:t> resources about state examples and information about the element</a:t>
            </a:r>
            <a:endParaRPr lang="en-US" sz="1400"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sheet</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23</a:t>
            </a:fld>
            <a:endParaRPr lang="en-US"/>
          </a:p>
        </p:txBody>
      </p:sp>
    </p:spTree>
    <p:extLst>
      <p:ext uri="{BB962C8B-B14F-4D97-AF65-F5344CB8AC3E}">
        <p14:creationId xmlns:p14="http://schemas.microsoft.com/office/powerpoint/2010/main" val="3547410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2" y="4343400"/>
            <a:ext cx="5610865" cy="4184016"/>
          </a:xfrm>
        </p:spPr>
        <p:txBody>
          <a:bodyPr/>
          <a:lstStyle/>
          <a:p>
            <a:r>
              <a:rPr lang="en-US" sz="1400" dirty="0" smtClean="0"/>
              <a:t>We know that states are using the tool when they convene stakeholder groups to discuss their systems.</a:t>
            </a:r>
            <a:endParaRPr lang="en-US" sz="1400" dirty="0"/>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25</a:t>
            </a:fld>
            <a:endParaRPr lang="en-US"/>
          </a:p>
        </p:txBody>
      </p:sp>
    </p:spTree>
    <p:extLst>
      <p:ext uri="{BB962C8B-B14F-4D97-AF65-F5344CB8AC3E}">
        <p14:creationId xmlns:p14="http://schemas.microsoft.com/office/powerpoint/2010/main" val="3189242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26</a:t>
            </a:fld>
            <a:endParaRPr lang="en-US"/>
          </a:p>
        </p:txBody>
      </p:sp>
    </p:spTree>
    <p:extLst>
      <p:ext uri="{BB962C8B-B14F-4D97-AF65-F5344CB8AC3E}">
        <p14:creationId xmlns:p14="http://schemas.microsoft.com/office/powerpoint/2010/main" val="3071321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DC1B37-2442-4065-8ED2-7CE534D03B1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28</a:t>
            </a:fld>
            <a:endParaRPr lang="en-US"/>
          </a:p>
        </p:txBody>
      </p:sp>
    </p:spTree>
    <p:extLst>
      <p:ext uri="{BB962C8B-B14F-4D97-AF65-F5344CB8AC3E}">
        <p14:creationId xmlns:p14="http://schemas.microsoft.com/office/powerpoint/2010/main" val="4040919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29</a:t>
            </a:fld>
            <a:endParaRPr lang="en-US"/>
          </a:p>
        </p:txBody>
      </p:sp>
    </p:spTree>
    <p:extLst>
      <p:ext uri="{BB962C8B-B14F-4D97-AF65-F5344CB8AC3E}">
        <p14:creationId xmlns:p14="http://schemas.microsoft.com/office/powerpoint/2010/main" val="193290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22D19-1703-4BFC-80AE-21FCDF7A7944}" type="slidenum">
              <a:rPr lang="en-US"/>
              <a:pPr/>
              <a:t>3</a:t>
            </a:fld>
            <a:endParaRPr 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a:xfrm>
            <a:off x="934722" y="4415791"/>
            <a:ext cx="5140960" cy="4183380"/>
          </a:xfrm>
        </p:spPr>
        <p:txBody>
          <a:bodyPr/>
          <a:lstStyle/>
          <a:p>
            <a:r>
              <a:rPr lang="en-US" sz="1400" dirty="0"/>
              <a:t>Part of the intentionality we need to building our systems is the availability and use of good information about the direct service component and the other components in the systems.  Without good information, we are operating in a “pay and pray” mode.  Without good data, we don’t know what we are buying with our money.  </a:t>
            </a:r>
            <a:r>
              <a:rPr lang="en-US" sz="1400" dirty="0" smtClean="0"/>
              <a:t>And we don’t have the tools</a:t>
            </a:r>
            <a:r>
              <a:rPr lang="en-US" sz="1400" baseline="0" dirty="0" smtClean="0"/>
              <a:t> to identify program weaknesses and address them.</a:t>
            </a:r>
            <a:endParaRPr lang="en-US" sz="14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30</a:t>
            </a:fld>
            <a:endParaRPr lang="en-US"/>
          </a:p>
        </p:txBody>
      </p:sp>
    </p:spTree>
    <p:extLst>
      <p:ext uri="{BB962C8B-B14F-4D97-AF65-F5344CB8AC3E}">
        <p14:creationId xmlns:p14="http://schemas.microsoft.com/office/powerpoint/2010/main" val="3503757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31</a:t>
            </a:fld>
            <a:endParaRPr lang="en-US"/>
          </a:p>
        </p:txBody>
      </p:sp>
    </p:spTree>
    <p:extLst>
      <p:ext uri="{BB962C8B-B14F-4D97-AF65-F5344CB8AC3E}">
        <p14:creationId xmlns:p14="http://schemas.microsoft.com/office/powerpoint/2010/main" val="3020049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32</a:t>
            </a:fld>
            <a:endParaRPr lang="en-US"/>
          </a:p>
        </p:txBody>
      </p:sp>
    </p:spTree>
    <p:extLst>
      <p:ext uri="{BB962C8B-B14F-4D97-AF65-F5344CB8AC3E}">
        <p14:creationId xmlns:p14="http://schemas.microsoft.com/office/powerpoint/2010/main" val="2832378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33</a:t>
            </a:fld>
            <a:endParaRPr lang="en-US"/>
          </a:p>
        </p:txBody>
      </p:sp>
    </p:spTree>
    <p:extLst>
      <p:ext uri="{BB962C8B-B14F-4D97-AF65-F5344CB8AC3E}">
        <p14:creationId xmlns:p14="http://schemas.microsoft.com/office/powerpoint/2010/main" val="1539663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34</a:t>
            </a:fld>
            <a:endParaRPr lang="en-US"/>
          </a:p>
        </p:txBody>
      </p:sp>
    </p:spTree>
    <p:extLst>
      <p:ext uri="{BB962C8B-B14F-4D97-AF65-F5344CB8AC3E}">
        <p14:creationId xmlns:p14="http://schemas.microsoft.com/office/powerpoint/2010/main" val="687168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sz="1400" dirty="0"/>
              <a:t>(You cannot have data based-decision making without good data.)</a:t>
            </a:r>
          </a:p>
          <a:p>
            <a:r>
              <a:rPr lang="en-US" sz="1400" dirty="0" smtClean="0"/>
              <a:t>This really is about children and families. </a:t>
            </a:r>
            <a:endParaRPr lang="en-US" sz="1400" dirty="0"/>
          </a:p>
        </p:txBody>
      </p:sp>
      <p:sp>
        <p:nvSpPr>
          <p:cNvPr id="4" name="Slide Number Placeholder 3"/>
          <p:cNvSpPr>
            <a:spLocks noGrp="1"/>
          </p:cNvSpPr>
          <p:nvPr>
            <p:ph type="sldNum" sz="quarter" idx="10"/>
          </p:nvPr>
        </p:nvSpPr>
        <p:spPr/>
        <p:txBody>
          <a:bodyPr/>
          <a:lstStyle/>
          <a:p>
            <a:pPr>
              <a:defRPr/>
            </a:pPr>
            <a:fld id="{39DE5D2B-5546-44E8-BFB2-32E668F9113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0A853-E904-4752-B3F3-C1ADF52B36D6}" type="slidenum">
              <a:rPr lang="en-US"/>
              <a:pPr/>
              <a:t>5</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r>
              <a:rPr lang="en-US" sz="1400" dirty="0"/>
              <a:t>Who –</a:t>
            </a:r>
          </a:p>
          <a:p>
            <a:r>
              <a:rPr lang="en-US" sz="1400" dirty="0"/>
              <a:t>Ages </a:t>
            </a:r>
          </a:p>
          <a:p>
            <a:r>
              <a:rPr lang="en-US" sz="1400" dirty="0"/>
              <a:t>Disabilities</a:t>
            </a:r>
          </a:p>
          <a:p>
            <a:r>
              <a:rPr lang="en-US" sz="1400" dirty="0"/>
              <a:t>Race/ethnicity</a:t>
            </a:r>
          </a:p>
          <a:p>
            <a:r>
              <a:rPr lang="en-US" sz="1400" dirty="0"/>
              <a:t>Services – what, how much, how long – part c and 619 – many different services; not so much with state operated </a:t>
            </a:r>
            <a:r>
              <a:rPr lang="en-US" sz="1400" dirty="0" smtClean="0"/>
              <a:t>preschool</a:t>
            </a:r>
          </a:p>
          <a:p>
            <a:endParaRPr lang="en-US" sz="1400" dirty="0"/>
          </a:p>
          <a:p>
            <a:r>
              <a:rPr lang="en-US" sz="1400" dirty="0" smtClean="0"/>
              <a:t>Key questions in each area….need good data</a:t>
            </a:r>
            <a:endParaRPr lang="en-US"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71754" y="8829675"/>
            <a:ext cx="3037031" cy="465138"/>
          </a:xfrm>
          <a:prstGeom prst="rect">
            <a:avLst/>
          </a:prstGeom>
          <a:noFill/>
          <a:ln w="9525">
            <a:noFill/>
            <a:miter lim="800000"/>
            <a:headEnd/>
            <a:tailEnd/>
          </a:ln>
        </p:spPr>
        <p:txBody>
          <a:bodyPr lIns="92577" tIns="46289" rIns="92577" bIns="46289" anchor="b"/>
          <a:lstStyle/>
          <a:p>
            <a:pPr algn="r" eaLnBrk="1" hangingPunct="1"/>
            <a:fld id="{05DB1317-BBE6-4F21-A4B8-74EA027A6EFC}" type="slidenum">
              <a:rPr lang="en-US" sz="1200">
                <a:solidFill>
                  <a:schemeClr val="tx1"/>
                </a:solidFill>
              </a:rPr>
              <a:pPr algn="r" eaLnBrk="1" hangingPunct="1"/>
              <a:t>6</a:t>
            </a:fld>
            <a:endParaRPr lang="en-US" sz="1200">
              <a:solidFill>
                <a:schemeClr val="tx1"/>
              </a:solidFill>
            </a:endParaRPr>
          </a:p>
        </p:txBody>
      </p:sp>
      <p:sp>
        <p:nvSpPr>
          <p:cNvPr id="93187" name="Rectangle 2"/>
          <p:cNvSpPr>
            <a:spLocks noGrp="1" noRot="1" noChangeAspect="1" noChangeArrowheads="1" noTextEdit="1"/>
          </p:cNvSpPr>
          <p:nvPr>
            <p:ph type="sldImg"/>
          </p:nvPr>
        </p:nvSpPr>
        <p:spPr>
          <a:xfrm>
            <a:off x="1181100" y="696913"/>
            <a:ext cx="4649788" cy="3486150"/>
          </a:xfrm>
          <a:ln/>
        </p:spPr>
      </p:sp>
      <p:sp>
        <p:nvSpPr>
          <p:cNvPr id="93188" name="Rectangle 3"/>
          <p:cNvSpPr>
            <a:spLocks noGrp="1" noChangeArrowheads="1"/>
          </p:cNvSpPr>
          <p:nvPr>
            <p:ph type="body" idx="1"/>
          </p:nvPr>
        </p:nvSpPr>
        <p:spPr>
          <a:xfrm>
            <a:off x="701848" y="4416427"/>
            <a:ext cx="5608320" cy="4183063"/>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DC1B37-2442-4065-8ED2-7CE534D03B1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211B50CE-30BA-4152-9877-D9B3548CD2CE}"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64ACC2FD-56E2-44FF-A27A-5EA43B900F1F}"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7EB3FCF-6D4B-4F4F-BAEB-9624E78AF6AA}"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686984C-1894-46A7-9675-681A8CE94A65}"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AF9C9D31-ADFA-4DEE-B728-77A48DE8D1C1}"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D4F650DC-BB22-434B-ABD5-12534D95958A}"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3E640533-0EE1-41EB-A65A-47ABBD32B4E4}"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072863C-C3A0-44D8-A32C-7B8D02CD93A0}"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xmlns:p14="http://schemas.microsoft.com/office/powerpoint/2010/mai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C0AFB670-83FA-4EC8-AD97-0AC0B81C4CDD}"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21242B6B-D82C-452A-9A99-AA7B700B3F9D}"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C0DA7E-46CF-49FF-9E3B-6C99ED157E0F}"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550E8ADC-2C14-428C-9BCA-B5A925BCCA30}"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7F1E567-73E2-41FB-9A6C-603C2605AFE9}"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transition xmlns:p14="http://schemas.microsoft.com/office/powerpoint/2010/mai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178AF79-E7AF-4D06-B43F-9F7E83C1CA6C}"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6F76F035-818E-4D16-A3BB-37EBB1BB3745}"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6CD8E5B-D871-4307-A3A7-BB881E19C549}"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D85D9307-165B-4902-A617-CD3C52E3DD56}"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13A16D23-AB05-4790-8B16-4F4249EBECF1}"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xmlns:p14="http://schemas.microsoft.com/office/powerpoint/2010/mai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7592548F-C5A2-4E86-A79E-C299E4B7AA11}"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BE0A499-BF77-414B-AAFA-CF1A6367854B}"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10D2728-FD41-405A-B59C-03D634F507B4}"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43BA5F4D-1312-4E28-A43A-F5E217EDAB5B}"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C468D73F-6F36-4601-B851-88CB59BB304E}"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CF578730-7297-4B10-AAD2-9CB552BA52E5}"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6CE8F133-A152-41E5-A939-741F1915E348}"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3DCEE6A-0B7E-40D8-AE3B-FF869AF571CD}"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B953446D-CB8A-43BE-83E3-BCA5E343E84D}"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8A8ED39-FE75-41CE-AEB8-BFE0A0D3BE3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xmlns:p14="http://schemas.microsoft.com/office/powerpoint/2010/mai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BCBD598-A7E3-4B63-BDFC-ADD926B11FCF}"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90D305A-A9FC-4492-96FC-A56697324AAE}"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88C225C6-F9DD-4058-ADF7-F69B94B30E8F}"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C599758-164C-4805-95BA-A5BD5402CF73}"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C8FD4B1-7F2D-4536-B3CA-FB3C9CB9AED4}"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2AED17E-C2C8-4D63-8897-873BB790365F}"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EC956DCF-DFF0-437B-81D2-C88053313D20}"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46B8943E-4E48-4DBC-BD87-B3DAEC160929}"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3898B4B4-C031-4D6D-86D8-07E088C515EA}"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7FC1A6D3-408A-4C12-BF2A-7C1E4366668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xmlns:p14="http://schemas.microsoft.com/office/powerpoint/2010/main">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1E02B69-1265-42D7-B061-87A8A2B50CDD}"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337095C1-1272-4D69-9762-69B2A626CEB1}"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25003ACF-98AC-4D7E-8B7E-9D4400FA9063}"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4090D33A-EFD0-4A9E-8BB8-EC479A074EF5}"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0EFB5A1-647E-42EB-BF4C-56B965BD9866}"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D47C0E6C-0C3A-4D4B-AE15-E907E7177B5C}"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0C794590-7EE2-4827-8232-792D85396D5F}"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9EFFD26F-4D3A-44FB-B96B-9925CE7F65EB}"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C77A759-AE43-4C10-9F33-8FBFFBE7902F}"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84123134-82E5-42A2-A8EC-4000692E3F09}"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xmlns:p14="http://schemas.microsoft.com/office/powerpoint/2010/main">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DE27A2D0-4843-4054-AD29-53CE924869EB}"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A4C804EA-97B9-4445-A745-C9021F31E257}"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a:p>
        </p:txBody>
      </p:sp>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119EB855-E35F-43C4-9A62-A4AD6989FED2}"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C79AC739-82EC-4CDD-8251-CC7232B38B09}"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67F4FBED-C92B-49BF-B631-BCF7E1444565}" type="slidenum">
              <a:rPr lang="en-US"/>
              <a:pPr>
                <a:defRPr/>
              </a:pPr>
              <a:t>‹#›</a:t>
            </a:fld>
            <a:endParaRPr lang="en-US" dirty="0"/>
          </a:p>
        </p:txBody>
      </p:sp>
    </p:spTree>
  </p:cSld>
  <p:clrMapOvr>
    <a:masterClrMapping/>
  </p:clrMapOvr>
  <p:transition xmlns:p14="http://schemas.microsoft.com/office/powerpoint/2010/mai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theme" Target="../theme/theme3.xml"/><Relationship Id="rId11" Type="http://schemas.openxmlformats.org/officeDocument/2006/relationships/image" Target="../media/image4.pn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theme" Target="../theme/theme4.xml"/><Relationship Id="rId11" Type="http://schemas.openxmlformats.org/officeDocument/2006/relationships/image" Target="../media/image2.png"/><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theme" Target="../theme/theme5.xml"/><Relationship Id="rId11" Type="http://schemas.openxmlformats.org/officeDocument/2006/relationships/image" Target="../media/image5.png"/><Relationship Id="rId1" Type="http://schemas.openxmlformats.org/officeDocument/2006/relationships/slideLayout" Target="../slideLayouts/slideLayout37.xml"/><Relationship Id="rId2"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theme" Target="../theme/theme6.xml"/><Relationship Id="rId11"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p:nvPicPr>
        <p:blipFill>
          <a:blip r:embed="rId11"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p:nvPicPr>
        <p:blipFill>
          <a:blip r:embed="rId12"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p:nvPicPr>
        <p:blipFill>
          <a:blip r:embed="rId13"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p:nvPicPr>
        <p:blipFill>
          <a:blip r:embed="rId14"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p:nvPicPr>
        <p:blipFill>
          <a:blip r:embed="rId15"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p:nvPicPr>
        <p:blipFill>
          <a:blip r:embed="rId16"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BBFD97A8-F9B9-4091-8794-14703CA5E3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Lst>
  <p:transition xmlns:p14="http://schemas.microsoft.com/office/powerpoint/2010/main">
    <p:split orient="vert"/>
  </p:transition>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p:nvPicPr>
        <p:blipFill>
          <a:blip r:embed="rId11"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3A68403D-29B6-4F0C-86B8-FD68709C647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Lst>
  <p:transition xmlns:p14="http://schemas.microsoft.com/office/powerpoint/2010/mai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602B6E61-516A-456C-A568-9E54C31CBC7E}" type="slidenum">
              <a:rPr lang="en-US"/>
              <a:pPr>
                <a:defRPr/>
              </a:pPr>
              <a:t>‹#›</a:t>
            </a:fld>
            <a:endParaRPr lang="en-US" dirty="0"/>
          </a:p>
        </p:txBody>
      </p:sp>
      <p:pic>
        <p:nvPicPr>
          <p:cNvPr id="8201" name="Picture 15" descr="girl_in_wheelchair"/>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Lst>
  <p:transition xmlns:p14="http://schemas.microsoft.com/office/powerpoint/2010/mai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71D17292-4921-4331-BEFF-062AA5B921AA}" type="slidenum">
              <a:rPr lang="en-US"/>
              <a:pPr>
                <a:defRPr/>
              </a:pPr>
              <a:t>‹#›</a:t>
            </a:fld>
            <a:endParaRPr lang="en-US" dirty="0"/>
          </a:p>
        </p:txBody>
      </p:sp>
      <p:pic>
        <p:nvPicPr>
          <p:cNvPr id="9225" name="Picture 14" descr="blond_happy_baby"/>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Lst>
  <p:transition xmlns:p14="http://schemas.microsoft.com/office/powerpoint/2010/mai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C2F28B2C-CA60-4CEA-B4B3-9435A63CEA8F}" type="slidenum">
              <a:rPr lang="en-US"/>
              <a:pPr>
                <a:defRPr/>
              </a:pPr>
              <a:t>‹#›</a:t>
            </a:fld>
            <a:endParaRPr lang="en-US" dirty="0"/>
          </a:p>
        </p:txBody>
      </p:sp>
      <p:pic>
        <p:nvPicPr>
          <p:cNvPr id="10249" name="Picture 13" descr="tie_dye_boy"/>
          <p:cNvPicPr>
            <a:picLocks noChangeAspect="1" noChangeArrowheads="1"/>
          </p:cNvPicPr>
          <p:nvPr/>
        </p:nvPicPr>
        <p:blipFill>
          <a:blip r:embed="rId11"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Lst>
  <p:transition xmlns:p14="http://schemas.microsoft.com/office/powerpoint/2010/mai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DF804CC7-5619-4030-B192-25DE9E205BC1}" type="slidenum">
              <a:rPr lang="en-US"/>
              <a:pPr>
                <a:defRPr/>
              </a:pPr>
              <a:t>‹#›</a:t>
            </a:fld>
            <a:endParaRPr lang="en-US" dirty="0"/>
          </a:p>
        </p:txBody>
      </p:sp>
      <p:pic>
        <p:nvPicPr>
          <p:cNvPr id="11273" name="Picture 12" descr="pink shirt girl"/>
          <p:cNvPicPr>
            <a:picLocks noChangeAspect="1" noChangeArrowheads="1"/>
          </p:cNvPicPr>
          <p:nvPr/>
        </p:nvPicPr>
        <p:blipFill>
          <a:blip r:embed="rId11"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06" r:id="rId8"/>
    <p:sldLayoutId id="2147484793" r:id="rId9"/>
  </p:sldLayoutIdLst>
  <p:transition xmlns:p14="http://schemas.microsoft.com/office/powerpoint/2010/mai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 Id="rId3" Type="http://schemas.openxmlformats.org/officeDocument/2006/relationships/hyperlink" Target="http://www.fpg.unc.edu/~eco/pages/frame_dev.cf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 Id="rId3"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2.bin"/><Relationship Id="rId5" Type="http://schemas.openxmlformats.org/officeDocument/2006/relationships/image" Target="../media/image18.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2.xml"/><Relationship Id="rId3"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5.xml"/><Relationship Id="rId3" Type="http://schemas.openxmlformats.org/officeDocument/2006/relationships/hyperlink" Target="http://www.the-ec-center.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
          <p:cNvPicPr>
            <a:picLocks noGrp="1" noChangeAspect="1" noChangeArrowheads="1"/>
          </p:cNvPicPr>
          <p:nvPr/>
        </p:nvPicPr>
        <p:blipFill>
          <a:blip r:embed="rId3" cstate="print"/>
          <a:srcRect/>
          <a:stretch>
            <a:fillRect/>
          </a:stretch>
        </p:blipFill>
        <p:spPr bwMode="auto">
          <a:xfrm>
            <a:off x="7848600" y="5943600"/>
            <a:ext cx="800100" cy="666750"/>
          </a:xfrm>
          <a:prstGeom prst="rect">
            <a:avLst/>
          </a:prstGeom>
          <a:noFill/>
          <a:ln w="9525">
            <a:noFill/>
            <a:miter lim="800000"/>
            <a:headEnd/>
            <a:tailEnd/>
          </a:ln>
        </p:spPr>
      </p:pic>
      <p:sp>
        <p:nvSpPr>
          <p:cNvPr id="25603" name="Text Box 5"/>
          <p:cNvSpPr txBox="1">
            <a:spLocks noChangeArrowheads="1"/>
          </p:cNvSpPr>
          <p:nvPr/>
        </p:nvSpPr>
        <p:spPr bwMode="auto">
          <a:xfrm>
            <a:off x="2286000" y="5105400"/>
            <a:ext cx="5181600" cy="1200329"/>
          </a:xfrm>
          <a:prstGeom prst="rect">
            <a:avLst/>
          </a:prstGeom>
          <a:noFill/>
          <a:ln w="9525" algn="ctr">
            <a:solidFill>
              <a:srgbClr val="C00000"/>
            </a:solidFill>
            <a:miter lim="800000"/>
            <a:headEnd/>
            <a:tailEnd/>
          </a:ln>
        </p:spPr>
        <p:txBody>
          <a:bodyPr wrap="square">
            <a:spAutoFit/>
          </a:bodyPr>
          <a:lstStyle/>
          <a:p>
            <a:r>
              <a:rPr lang="en-US" sz="1800" dirty="0" smtClean="0"/>
              <a:t>Presented at </a:t>
            </a:r>
          </a:p>
          <a:p>
            <a:r>
              <a:rPr lang="en-US" sz="1800" b="1" dirty="0" smtClean="0"/>
              <a:t>2012 Child and Family Outcome Conference Minneapolis, MN</a:t>
            </a:r>
          </a:p>
          <a:p>
            <a:r>
              <a:rPr lang="en-US" sz="1800" dirty="0" smtClean="0"/>
              <a:t>October, 2012</a:t>
            </a:r>
            <a:endParaRPr lang="en-US" sz="1800" dirty="0"/>
          </a:p>
        </p:txBody>
      </p:sp>
      <p:sp>
        <p:nvSpPr>
          <p:cNvPr id="25604" name="Title 8"/>
          <p:cNvSpPr>
            <a:spLocks noGrp="1"/>
          </p:cNvSpPr>
          <p:nvPr>
            <p:ph type="ctrTitle"/>
          </p:nvPr>
        </p:nvSpPr>
        <p:spPr>
          <a:xfrm>
            <a:off x="914400" y="2133600"/>
            <a:ext cx="7772400" cy="1470025"/>
          </a:xfrm>
        </p:spPr>
        <p:txBody>
          <a:bodyPr/>
          <a:lstStyle/>
          <a:p>
            <a:r>
              <a:rPr lang="en-US" dirty="0" smtClean="0"/>
              <a:t>The Child and Family Outcomes Measurement Frameworks</a:t>
            </a:r>
            <a:br>
              <a:rPr lang="en-US" dirty="0" smtClean="0"/>
            </a:br>
            <a:endParaRPr lang="en-US" dirty="0" smtClean="0"/>
          </a:p>
        </p:txBody>
      </p:sp>
      <p:sp>
        <p:nvSpPr>
          <p:cNvPr id="25605" name="Subtitle 11"/>
          <p:cNvSpPr>
            <a:spLocks noGrp="1"/>
          </p:cNvSpPr>
          <p:nvPr>
            <p:ph type="subTitle" idx="1"/>
          </p:nvPr>
        </p:nvSpPr>
        <p:spPr bwMode="auto">
          <a:xfrm>
            <a:off x="533400" y="3429000"/>
            <a:ext cx="7924800" cy="1752600"/>
          </a:xfrm>
          <a:noFill/>
          <a:ln>
            <a:miter lim="800000"/>
            <a:headEnd/>
            <a:tailEnd/>
          </a:ln>
        </p:spPr>
        <p:txBody>
          <a:bodyPr vert="horz" wrap="square" lIns="91440" tIns="45720" rIns="91440" bIns="45720" numCol="1" anchor="t" anchorCtr="0" compatLnSpc="1">
            <a:prstTxWarp prst="textNoShape">
              <a:avLst/>
            </a:prstTxWarp>
          </a:bodyPr>
          <a:lstStyle/>
          <a:p>
            <a:pPr lvl="0"/>
            <a:r>
              <a:rPr lang="en-US" sz="2200" dirty="0" smtClean="0"/>
              <a:t>Donna </a:t>
            </a:r>
            <a:r>
              <a:rPr lang="en-US" sz="2200" dirty="0" err="1" smtClean="0"/>
              <a:t>Spiker</a:t>
            </a:r>
            <a:endParaRPr lang="en-US" sz="2200" dirty="0" smtClean="0"/>
          </a:p>
          <a:p>
            <a:pPr lvl="0"/>
            <a:r>
              <a:rPr lang="en-US" sz="2200" dirty="0" smtClean="0"/>
              <a:t>Early Childhood Outcomes Center</a:t>
            </a:r>
          </a:p>
          <a:p>
            <a:pPr lvl="0"/>
            <a:r>
              <a:rPr lang="en-US" sz="2200" dirty="0" smtClean="0"/>
              <a:t>SRI International </a:t>
            </a:r>
          </a:p>
          <a:p>
            <a:endParaRPr lang="en-US" dirty="0" smtClean="0"/>
          </a:p>
          <a:p>
            <a:endParaRPr lang="en-US" dirty="0" smtClean="0"/>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304800"/>
            <a:ext cx="8077200" cy="1143000"/>
          </a:xfrm>
        </p:spPr>
        <p:txBody>
          <a:bodyPr/>
          <a:lstStyle/>
          <a:p>
            <a:r>
              <a:rPr lang="en-US" dirty="0" smtClean="0"/>
              <a:t>Process for framework </a:t>
            </a:r>
            <a:r>
              <a:rPr lang="en-US" dirty="0"/>
              <a:t>d</a:t>
            </a:r>
            <a:r>
              <a:rPr lang="en-US" dirty="0" smtClean="0"/>
              <a:t>evelopment</a:t>
            </a:r>
          </a:p>
        </p:txBody>
      </p:sp>
      <p:sp>
        <p:nvSpPr>
          <p:cNvPr id="32771" name="Content Placeholder 2"/>
          <p:cNvSpPr>
            <a:spLocks noGrp="1"/>
          </p:cNvSpPr>
          <p:nvPr>
            <p:ph idx="1"/>
          </p:nvPr>
        </p:nvSpPr>
        <p:spPr>
          <a:xfrm>
            <a:off x="3581400" y="2286000"/>
            <a:ext cx="5105400" cy="3840163"/>
          </a:xfrm>
        </p:spPr>
        <p:txBody>
          <a:bodyPr/>
          <a:lstStyle/>
          <a:p>
            <a:r>
              <a:rPr lang="en-US" sz="2800" dirty="0" smtClean="0"/>
              <a:t>Built off what we had learned from ECO work with states and previous ECO conceptual framework</a:t>
            </a:r>
          </a:p>
          <a:p>
            <a:r>
              <a:rPr lang="en-US" sz="2800" dirty="0" smtClean="0"/>
              <a:t>Literature review</a:t>
            </a:r>
          </a:p>
          <a:p>
            <a:r>
              <a:rPr lang="en-US" sz="2800" dirty="0" smtClean="0"/>
              <a:t>Repeated discussion and review internally and with 7 partner </a:t>
            </a:r>
            <a:r>
              <a:rPr lang="en-US" sz="2800" dirty="0"/>
              <a:t>s</a:t>
            </a:r>
            <a:r>
              <a:rPr lang="en-US" sz="2800" dirty="0" smtClean="0"/>
              <a:t>tates</a:t>
            </a:r>
          </a:p>
        </p:txBody>
      </p:sp>
      <p:sp>
        <p:nvSpPr>
          <p:cNvPr id="32772" name="Slide Number Placeholder 48"/>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6E1EABB0-087C-4E14-8179-64CE40AD7C5E}" type="slidenum">
              <a:rPr lang="en-US" smtClean="0"/>
              <a:pPr/>
              <a:t>10</a:t>
            </a:fld>
            <a:endParaRPr lang="en-US" smtClean="0"/>
          </a:p>
        </p:txBody>
      </p:sp>
      <p:pic>
        <p:nvPicPr>
          <p:cNvPr id="3074" name="Picture 2" descr="C:\Documents and Settings\khebbeler\My Documents\My Pictures\Microsoft Clip Organizer\j0430890.jpg"/>
          <p:cNvPicPr>
            <a:picLocks noChangeAspect="1" noChangeArrowheads="1"/>
          </p:cNvPicPr>
          <p:nvPr/>
        </p:nvPicPr>
        <p:blipFill>
          <a:blip r:embed="rId3" cstate="print"/>
          <a:srcRect/>
          <a:stretch>
            <a:fillRect/>
          </a:stretch>
        </p:blipFill>
        <p:spPr bwMode="auto">
          <a:xfrm>
            <a:off x="685800" y="2743200"/>
            <a:ext cx="2702299" cy="1982390"/>
          </a:xfrm>
          <a:prstGeom prst="rect">
            <a:avLst/>
          </a:prstGeom>
          <a:noFill/>
          <a:ln>
            <a:solidFill>
              <a:schemeClr val="accent1">
                <a:lumMod val="50000"/>
              </a:schemeClr>
            </a:solidFill>
          </a:ln>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6"/>
          <p:cNvSpPr>
            <a:spLocks noGrp="1"/>
          </p:cNvSpPr>
          <p:nvPr>
            <p:ph type="title"/>
          </p:nvPr>
        </p:nvSpPr>
        <p:spPr/>
        <p:txBody>
          <a:bodyPr/>
          <a:lstStyle/>
          <a:p>
            <a:r>
              <a:rPr lang="en-US" dirty="0" smtClean="0"/>
              <a:t>Framework partner </a:t>
            </a:r>
            <a:r>
              <a:rPr lang="en-US" dirty="0"/>
              <a:t>s</a:t>
            </a:r>
            <a:r>
              <a:rPr lang="en-US" dirty="0" smtClean="0"/>
              <a:t>tates</a:t>
            </a:r>
          </a:p>
        </p:txBody>
      </p:sp>
      <p:graphicFrame>
        <p:nvGraphicFramePr>
          <p:cNvPr id="119962" name="Group 154"/>
          <p:cNvGraphicFramePr>
            <a:graphicFrameLocks noGrp="1"/>
          </p:cNvGraphicFramePr>
          <p:nvPr>
            <p:ph idx="1"/>
          </p:nvPr>
        </p:nvGraphicFramePr>
        <p:xfrm>
          <a:off x="1371600" y="2219331"/>
          <a:ext cx="6553200" cy="3724269"/>
        </p:xfrm>
        <a:graphic>
          <a:graphicData uri="http://schemas.openxmlformats.org/drawingml/2006/table">
            <a:tbl>
              <a:tblPr/>
              <a:tblGrid>
                <a:gridCol w="2110154"/>
                <a:gridCol w="2233246"/>
                <a:gridCol w="2209800"/>
              </a:tblGrid>
              <a:tr h="36576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3399"/>
                          </a:solidFill>
                          <a:effectLst/>
                          <a:latin typeface="Arial" charset="0"/>
                        </a:rPr>
                        <a:t>State </a:t>
                      </a:r>
                    </a:p>
                  </a:txBody>
                  <a:tcPr marL="126609" marR="126609" anchor="b" horzOverflow="overflow">
                    <a:lnL w="12700" cap="flat" cmpd="sng" algn="ctr">
                      <a:solidFill>
                        <a:srgbClr val="3E218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E2D9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3399"/>
                          </a:solidFill>
                          <a:effectLst/>
                          <a:latin typeface="Arial" charset="0"/>
                        </a:rPr>
                        <a:t>Part C  </a:t>
                      </a:r>
                    </a:p>
                  </a:txBody>
                  <a:tcPr marL="126609" marR="126609" anchor="b" horzOverflow="overflow">
                    <a:lnL w="28575" cap="flat" cmpd="sng" algn="ctr">
                      <a:solidFill>
                        <a:schemeClr val="accent2"/>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3399"/>
                          </a:solidFill>
                          <a:effectLst/>
                          <a:latin typeface="Arial" charset="0"/>
                        </a:rPr>
                        <a:t>619</a:t>
                      </a:r>
                    </a:p>
                  </a:txBody>
                  <a:tcPr marL="126609" marR="126609" anchor="b" horzOverflow="overflow">
                    <a:lnL w="12700" cap="flat" cmpd="sng" algn="ctr">
                      <a:solidFill>
                        <a:srgbClr val="3E218F"/>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FFE697"/>
                    </a:solidFill>
                  </a:tcPr>
                </a:tc>
              </a:tr>
              <a:tr h="479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California</a:t>
                      </a:r>
                    </a:p>
                  </a:txBody>
                  <a:tcPr marL="126609" marR="126609" horzOverflow="overflow">
                    <a:lnL w="12700" cap="flat" cmpd="sng" algn="ctr">
                      <a:solidFill>
                        <a:srgbClr val="3E218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E2D9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charset="0"/>
                      </a:endParaRPr>
                    </a:p>
                  </a:txBody>
                  <a:tcPr marL="126609" marR="126609" horzOverflow="overflow">
                    <a:lnL w="28575" cap="flat" cmpd="sng" algn="ctr">
                      <a:solidFill>
                        <a:schemeClr val="accent2"/>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X</a:t>
                      </a:r>
                    </a:p>
                  </a:txBody>
                  <a:tcPr marL="126609" marR="126609" horzOverflow="overflow">
                    <a:lnL w="12700" cap="flat" cmpd="sng" algn="ctr">
                      <a:solidFill>
                        <a:srgbClr val="3E218F"/>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FFE697"/>
                    </a:solidFill>
                  </a:tcPr>
                </a:tc>
              </a:tr>
              <a:tr h="479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Colorado</a:t>
                      </a:r>
                    </a:p>
                  </a:txBody>
                  <a:tcPr marL="126609" marR="126609" horzOverflow="overflow">
                    <a:lnL w="12700" cap="flat" cmpd="sng" algn="ctr">
                      <a:solidFill>
                        <a:srgbClr val="3E218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E2D9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X</a:t>
                      </a:r>
                    </a:p>
                  </a:txBody>
                  <a:tcPr marL="126609" marR="126609" horzOverflow="overflow">
                    <a:lnL w="28575" cap="flat" cmpd="sng" algn="ctr">
                      <a:solidFill>
                        <a:schemeClr val="accent2"/>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X</a:t>
                      </a:r>
                    </a:p>
                  </a:txBody>
                  <a:tcPr marL="126609" marR="126609" horzOverflow="overflow">
                    <a:lnL w="12700" cap="flat" cmpd="sng" algn="ctr">
                      <a:solidFill>
                        <a:srgbClr val="3E218F"/>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FFE697"/>
                    </a:solidFill>
                  </a:tcPr>
                </a:tc>
              </a:tr>
              <a:tr h="479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Delaware</a:t>
                      </a:r>
                    </a:p>
                  </a:txBody>
                  <a:tcPr marL="126609" marR="126609" horzOverflow="overflow">
                    <a:lnL w="12700" cap="flat" cmpd="sng" algn="ctr">
                      <a:solidFill>
                        <a:srgbClr val="3E218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E2D9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X</a:t>
                      </a:r>
                    </a:p>
                  </a:txBody>
                  <a:tcPr marL="126609" marR="126609" horzOverflow="overflow">
                    <a:lnL w="28575" cap="flat" cmpd="sng" algn="ctr">
                      <a:solidFill>
                        <a:schemeClr val="accent2"/>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X</a:t>
                      </a:r>
                    </a:p>
                  </a:txBody>
                  <a:tcPr marL="126609" marR="126609" horzOverflow="overflow">
                    <a:lnL w="12700" cap="flat" cmpd="sng" algn="ctr">
                      <a:solidFill>
                        <a:srgbClr val="3E218F"/>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FFE697"/>
                    </a:solidFill>
                  </a:tcPr>
                </a:tc>
              </a:tr>
              <a:tr h="479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Maine</a:t>
                      </a:r>
                    </a:p>
                  </a:txBody>
                  <a:tcPr marL="126609" marR="126609" horzOverflow="overflow">
                    <a:lnL w="12700" cap="flat" cmpd="sng" algn="ctr">
                      <a:solidFill>
                        <a:srgbClr val="3E218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E2D9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X</a:t>
                      </a:r>
                    </a:p>
                  </a:txBody>
                  <a:tcPr marL="126609" marR="126609" horzOverflow="overflow">
                    <a:lnL w="28575" cap="flat" cmpd="sng" algn="ctr">
                      <a:solidFill>
                        <a:schemeClr val="accent2"/>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X</a:t>
                      </a:r>
                    </a:p>
                  </a:txBody>
                  <a:tcPr marL="126609" marR="126609" horzOverflow="overflow">
                    <a:lnL w="12700" cap="flat" cmpd="sng" algn="ctr">
                      <a:solidFill>
                        <a:srgbClr val="3E218F"/>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FFE697"/>
                    </a:solidFill>
                  </a:tcPr>
                </a:tc>
              </a:tr>
              <a:tr h="479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Minnesota</a:t>
                      </a:r>
                    </a:p>
                  </a:txBody>
                  <a:tcPr marL="126609" marR="126609" horzOverflow="overflow">
                    <a:lnL w="12700" cap="flat" cmpd="sng" algn="ctr">
                      <a:solidFill>
                        <a:srgbClr val="3E218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E2D9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X</a:t>
                      </a:r>
                      <a:endParaRPr kumimoji="0" lang="en-US" sz="2000" b="0" i="0" u="none" strike="noStrike" cap="none" normalizeH="0" baseline="0" dirty="0" smtClean="0">
                        <a:ln>
                          <a:noFill/>
                        </a:ln>
                        <a:solidFill>
                          <a:srgbClr val="007370"/>
                        </a:solidFill>
                        <a:effectLst/>
                        <a:latin typeface="Arial" charset="0"/>
                      </a:endParaRPr>
                    </a:p>
                  </a:txBody>
                  <a:tcPr marL="126609" marR="126609" horzOverflow="overflow">
                    <a:lnL w="28575" cap="flat" cmpd="sng" algn="ctr">
                      <a:solidFill>
                        <a:schemeClr val="accent2"/>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X</a:t>
                      </a:r>
                      <a:endParaRPr kumimoji="0" lang="en-US" sz="2000" b="0" i="0" u="none" strike="noStrike" cap="none" normalizeH="0" baseline="0" dirty="0" smtClean="0">
                        <a:ln>
                          <a:noFill/>
                        </a:ln>
                        <a:solidFill>
                          <a:srgbClr val="007370"/>
                        </a:solidFill>
                        <a:effectLst/>
                        <a:latin typeface="Arial" charset="0"/>
                      </a:endParaRPr>
                    </a:p>
                  </a:txBody>
                  <a:tcPr marL="126609" marR="126609" horzOverflow="overflow">
                    <a:lnL w="12700" cap="flat" cmpd="sng" algn="ctr">
                      <a:solidFill>
                        <a:srgbClr val="3E218F"/>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FFE697"/>
                    </a:solidFill>
                  </a:tcPr>
                </a:tc>
              </a:tr>
              <a:tr h="479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New York</a:t>
                      </a:r>
                    </a:p>
                  </a:txBody>
                  <a:tcPr marL="126609" marR="126609" horzOverflow="overflow">
                    <a:lnL w="12700" cap="flat" cmpd="sng" algn="ctr">
                      <a:solidFill>
                        <a:srgbClr val="3E218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E2D9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33339D"/>
                          </a:solidFill>
                          <a:effectLst/>
                          <a:latin typeface="Arial" charset="0"/>
                        </a:rPr>
                        <a:t>X</a:t>
                      </a:r>
                    </a:p>
                  </a:txBody>
                  <a:tcPr marL="126609" marR="126609" horzOverflow="overflow">
                    <a:lnL w="28575" cap="flat" cmpd="sng" algn="ctr">
                      <a:solidFill>
                        <a:schemeClr val="accent2"/>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7370"/>
                        </a:solidFill>
                        <a:effectLst/>
                        <a:latin typeface="Arial" charset="0"/>
                      </a:endParaRPr>
                    </a:p>
                  </a:txBody>
                  <a:tcPr marL="126609" marR="126609" horzOverflow="overflow">
                    <a:lnL w="12700" cap="flat" cmpd="sng" algn="ctr">
                      <a:solidFill>
                        <a:srgbClr val="3E218F"/>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FFE697"/>
                    </a:solidFill>
                  </a:tcPr>
                </a:tc>
              </a:tr>
              <a:tr h="479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Ohio</a:t>
                      </a:r>
                    </a:p>
                  </a:txBody>
                  <a:tcPr marL="126609" marR="126609" horzOverflow="overflow">
                    <a:lnL w="12700" cap="flat" cmpd="sng" algn="ctr">
                      <a:solidFill>
                        <a:srgbClr val="3E218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E2D9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33339D"/>
                          </a:solidFill>
                          <a:effectLst/>
                          <a:latin typeface="Arial" charset="0"/>
                        </a:rPr>
                        <a:t>X</a:t>
                      </a:r>
                    </a:p>
                  </a:txBody>
                  <a:tcPr marL="126609" marR="126609" horzOverflow="overflow">
                    <a:lnL w="28575" cap="flat" cmpd="sng" algn="ctr">
                      <a:solidFill>
                        <a:schemeClr val="accent2"/>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33339D"/>
                          </a:solidFill>
                          <a:effectLst/>
                          <a:latin typeface="Arial" charset="0"/>
                        </a:rPr>
                        <a:t>X</a:t>
                      </a:r>
                    </a:p>
                  </a:txBody>
                  <a:tcPr marL="126609" marR="126609" horzOverflow="overflow">
                    <a:lnL w="12700" cap="flat" cmpd="sng" algn="ctr">
                      <a:solidFill>
                        <a:srgbClr val="3E218F"/>
                      </a:solidFill>
                      <a:prstDash val="solid"/>
                      <a:round/>
                      <a:headEnd type="none" w="med" len="med"/>
                      <a:tailEnd type="none" w="med" len="med"/>
                    </a:lnL>
                    <a:lnR w="12700" cap="flat" cmpd="sng" algn="ctr">
                      <a:solidFill>
                        <a:srgbClr val="3E218F"/>
                      </a:solidFill>
                      <a:prstDash val="solid"/>
                      <a:round/>
                      <a:headEnd type="none" w="med" len="med"/>
                      <a:tailEnd type="none" w="med" len="med"/>
                    </a:lnR>
                    <a:lnT w="12700" cap="flat" cmpd="sng" algn="ctr">
                      <a:solidFill>
                        <a:srgbClr val="3E218F"/>
                      </a:solidFill>
                      <a:prstDash val="solid"/>
                      <a:round/>
                      <a:headEnd type="none" w="med" len="med"/>
                      <a:tailEnd type="none" w="med" len="med"/>
                    </a:lnT>
                    <a:lnB w="12700" cap="flat" cmpd="sng" algn="ctr">
                      <a:solidFill>
                        <a:srgbClr val="3E218F"/>
                      </a:solidFill>
                      <a:prstDash val="solid"/>
                      <a:round/>
                      <a:headEnd type="none" w="med" len="med"/>
                      <a:tailEnd type="none" w="med" len="med"/>
                    </a:lnB>
                    <a:lnTlToBr>
                      <a:noFill/>
                    </a:lnTlToBr>
                    <a:lnBlToTr>
                      <a:noFill/>
                    </a:lnBlToTr>
                    <a:solidFill>
                      <a:srgbClr val="FFE697"/>
                    </a:solidFill>
                  </a:tcPr>
                </a:tc>
              </a:tr>
            </a:tbl>
          </a:graphicData>
        </a:graphic>
      </p:graphicFrame>
      <p:sp>
        <p:nvSpPr>
          <p:cNvPr id="36892" name="Slide Number Placeholder 31"/>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6C49D6EA-F79F-4C00-AA61-43E002F3B1EC}" type="slidenum">
              <a:rPr lang="en-US" smtClean="0"/>
              <a:pPr/>
              <a:t>11</a:t>
            </a:fld>
            <a:endParaRPr lang="en-US" smtClean="0"/>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dirty="0"/>
              <a:t>Early Childhood Outcomes Center</a:t>
            </a:r>
            <a:endParaRPr lang="en-US" dirty="0">
              <a:latin typeface="Arial" charset="0"/>
            </a:endParaRPr>
          </a:p>
        </p:txBody>
      </p:sp>
      <p:sp>
        <p:nvSpPr>
          <p:cNvPr id="19" name="Slide Number Placeholder 5"/>
          <p:cNvSpPr>
            <a:spLocks noGrp="1"/>
          </p:cNvSpPr>
          <p:nvPr>
            <p:ph type="sldNum" sz="quarter" idx="4294967295"/>
          </p:nvPr>
        </p:nvSpPr>
        <p:spPr>
          <a:xfrm>
            <a:off x="6019800" y="6248400"/>
            <a:ext cx="2895600" cy="365125"/>
          </a:xfrm>
          <a:prstGeom prst="rect">
            <a:avLst/>
          </a:prstGeom>
        </p:spPr>
        <p:txBody>
          <a:bodyPr/>
          <a:lstStyle/>
          <a:p>
            <a:fld id="{052B0F5E-AF1E-40F0-8BC1-8E38942F6536}" type="slidenum">
              <a:rPr lang="en-US"/>
              <a:pPr/>
              <a:t>12</a:t>
            </a:fld>
            <a:endParaRPr lang="en-US"/>
          </a:p>
        </p:txBody>
      </p:sp>
      <p:sp>
        <p:nvSpPr>
          <p:cNvPr id="859138" name="Rectangle 2"/>
          <p:cNvSpPr>
            <a:spLocks noGrp="1" noChangeArrowheads="1"/>
          </p:cNvSpPr>
          <p:nvPr>
            <p:ph type="title"/>
          </p:nvPr>
        </p:nvSpPr>
        <p:spPr>
          <a:xfrm>
            <a:off x="0" y="0"/>
            <a:ext cx="9144000" cy="1143000"/>
          </a:xfrm>
        </p:spPr>
        <p:style>
          <a:lnRef idx="2">
            <a:schemeClr val="accent3"/>
          </a:lnRef>
          <a:fillRef idx="1">
            <a:schemeClr val="lt1"/>
          </a:fillRef>
          <a:effectRef idx="0">
            <a:schemeClr val="accent3"/>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dirty="0" smtClean="0">
                <a:ln w="11430"/>
                <a:solidFill>
                  <a:schemeClr val="accent2">
                    <a:lumMod val="75000"/>
                  </a:schemeClr>
                </a:solidFill>
                <a:latin typeface="Arial Rounded MT Bold" pitchFamily="34" charset="0"/>
              </a:rPr>
              <a:t>COMS</a:t>
            </a:r>
            <a:r>
              <a:rPr lang="en-US" sz="4000" dirty="0" smtClean="0">
                <a:ln w="11430"/>
                <a:solidFill>
                  <a:schemeClr val="accent2">
                    <a:lumMod val="75000"/>
                  </a:schemeClr>
                </a:solidFill>
                <a:effectLst>
                  <a:outerShdw blurRad="50800" dist="38100" dir="18900000" algn="bl" rotWithShape="0">
                    <a:prstClr val="black">
                      <a:alpha val="40000"/>
                    </a:prstClr>
                  </a:outerShdw>
                </a:effectLst>
                <a:latin typeface="Arial Rounded MT Bold" pitchFamily="34" charset="0"/>
              </a:rPr>
              <a:t> </a:t>
            </a:r>
            <a:r>
              <a:rPr lang="en-US" sz="4000" dirty="0" smtClean="0">
                <a:ln w="11430"/>
                <a:solidFill>
                  <a:schemeClr val="accent2">
                    <a:lumMod val="75000"/>
                  </a:schemeClr>
                </a:solidFill>
                <a:latin typeface="Arial Rounded MT Bold" pitchFamily="34" charset="0"/>
              </a:rPr>
              <a:t>Framework Components</a:t>
            </a:r>
            <a:endParaRPr lang="en-US" sz="4000" dirty="0">
              <a:ln w="11430"/>
              <a:solidFill>
                <a:schemeClr val="accent2">
                  <a:lumMod val="75000"/>
                </a:schemeClr>
              </a:solidFill>
              <a:latin typeface="Arial Rounded MT Bold" pitchFamily="34" charset="0"/>
            </a:endParaRPr>
          </a:p>
        </p:txBody>
      </p:sp>
      <p:sp>
        <p:nvSpPr>
          <p:cNvPr id="859139" name="Text Box 3"/>
          <p:cNvSpPr txBox="1">
            <a:spLocks noChangeArrowheads="1"/>
          </p:cNvSpPr>
          <p:nvPr/>
        </p:nvSpPr>
        <p:spPr bwMode="auto">
          <a:xfrm>
            <a:off x="304800" y="2438400"/>
            <a:ext cx="1828800" cy="1920240"/>
          </a:xfrm>
          <a:prstGeom prst="roundRect">
            <a:avLst/>
          </a:prstGeom>
          <a:solidFill>
            <a:schemeClr val="accent1">
              <a:lumMod val="90000"/>
            </a:schemeClr>
          </a:solidFill>
          <a:ln>
            <a:noFill/>
            <a:headEnd/>
            <a:tailEnd/>
          </a:ln>
          <a:effectLst>
            <a:reflection blurRad="6350" stA="52000" endA="300" endPos="35000" dir="5400000" sy="-100000" algn="bl" rotWithShape="0"/>
            <a:softEdge rad="63500"/>
          </a:effectLst>
        </p:spPr>
        <p:style>
          <a:lnRef idx="2">
            <a:schemeClr val="accent2"/>
          </a:lnRef>
          <a:fillRef idx="1">
            <a:schemeClr val="lt1"/>
          </a:fillRef>
          <a:effectRef idx="0">
            <a:schemeClr val="accent2"/>
          </a:effectRef>
          <a:fontRef idx="minor">
            <a:schemeClr val="dk1"/>
          </a:fontRef>
        </p:style>
        <p:txBody>
          <a:bodyPr anchor="ctr" anchorCtr="0">
            <a:noAutofit/>
          </a:bodyPr>
          <a:lstStyle/>
          <a:p>
            <a:pPr eaLnBrk="1" hangingPunct="1">
              <a:spcBef>
                <a:spcPct val="50000"/>
              </a:spcBef>
            </a:pPr>
            <a:endParaRPr lang="en-US" sz="2000" dirty="0">
              <a:solidFill>
                <a:srgbClr val="0000FF"/>
              </a:solidFill>
              <a:effectLst>
                <a:outerShdw blurRad="38100" dist="38100" dir="2700000" algn="tl">
                  <a:srgbClr val="000000"/>
                </a:outerShdw>
              </a:effectLst>
              <a:latin typeface="Arial" charset="0"/>
            </a:endParaRPr>
          </a:p>
          <a:p>
            <a:pPr algn="ctr" eaLnBrk="1" hangingPunct="1">
              <a:spcAft>
                <a:spcPct val="50000"/>
              </a:spcAft>
            </a:pPr>
            <a:r>
              <a:rPr lang="en-US" sz="2000" b="1" dirty="0">
                <a:solidFill>
                  <a:srgbClr val="6600CC"/>
                </a:solidFill>
                <a:effectLst>
                  <a:glow rad="63500">
                    <a:schemeClr val="accent1">
                      <a:satMod val="175000"/>
                      <a:alpha val="40000"/>
                    </a:schemeClr>
                  </a:glow>
                </a:effectLst>
                <a:latin typeface="Arial" charset="0"/>
              </a:rPr>
              <a:t>Data Collection and </a:t>
            </a:r>
            <a:r>
              <a:rPr lang="en-US" sz="2000" b="1" dirty="0" smtClean="0">
                <a:solidFill>
                  <a:srgbClr val="6600CC"/>
                </a:solidFill>
                <a:effectLst>
                  <a:glow rad="63500">
                    <a:schemeClr val="accent1">
                      <a:satMod val="175000"/>
                      <a:alpha val="40000"/>
                    </a:schemeClr>
                  </a:glow>
                </a:effectLst>
                <a:latin typeface="Arial" charset="0"/>
              </a:rPr>
              <a:t>Trans-mission</a:t>
            </a:r>
            <a:endParaRPr lang="en-US" sz="2000" b="1" dirty="0">
              <a:solidFill>
                <a:srgbClr val="6600CC"/>
              </a:solidFill>
              <a:effectLst>
                <a:glow rad="63500">
                  <a:schemeClr val="accent1">
                    <a:satMod val="175000"/>
                    <a:alpha val="40000"/>
                  </a:schemeClr>
                </a:glow>
              </a:effectLst>
              <a:latin typeface="Arial" charset="0"/>
            </a:endParaRPr>
          </a:p>
          <a:p>
            <a:pPr eaLnBrk="1" hangingPunct="1">
              <a:spcAft>
                <a:spcPct val="50000"/>
              </a:spcAft>
            </a:pPr>
            <a:endParaRPr lang="en-US" sz="800" dirty="0">
              <a:solidFill>
                <a:srgbClr val="0000FF"/>
              </a:solidFill>
              <a:effectLst>
                <a:outerShdw blurRad="38100" dist="38100" dir="2700000" algn="tl">
                  <a:srgbClr val="000000"/>
                </a:outerShdw>
              </a:effectLst>
              <a:latin typeface="Arial" charset="0"/>
            </a:endParaRPr>
          </a:p>
        </p:txBody>
      </p:sp>
      <p:sp>
        <p:nvSpPr>
          <p:cNvPr id="859140" name="Text Box 4"/>
          <p:cNvSpPr txBox="1">
            <a:spLocks noChangeArrowheads="1"/>
          </p:cNvSpPr>
          <p:nvPr/>
        </p:nvSpPr>
        <p:spPr bwMode="auto">
          <a:xfrm>
            <a:off x="2590800" y="2362200"/>
            <a:ext cx="1828800" cy="1981200"/>
          </a:xfrm>
          <a:prstGeom prst="roundRect">
            <a:avLst/>
          </a:prstGeom>
          <a:solidFill>
            <a:schemeClr val="accent1">
              <a:lumMod val="90000"/>
            </a:schemeClr>
          </a:solidFill>
          <a:ln w="9525">
            <a:noFill/>
            <a:miter lim="800000"/>
            <a:headEnd/>
            <a:tailEnd/>
          </a:ln>
          <a:effectLst>
            <a:outerShdw blurRad="50800" dist="50800" dir="5400000" algn="ctr" rotWithShape="0">
              <a:schemeClr val="bg1"/>
            </a:outerShdw>
            <a:reflection blurRad="6350" stA="52000" endA="300" endPos="35000" dir="5400000" sy="-100000" algn="bl" rotWithShape="0"/>
            <a:softEdge rad="63500"/>
          </a:effectLst>
        </p:spPr>
        <p:txBody>
          <a:bodyPr wrap="square" anchor="ctr">
            <a:noAutofit/>
          </a:bodyPr>
          <a:lstStyle/>
          <a:p>
            <a:pPr eaLnBrk="1" hangingPunct="1">
              <a:spcBef>
                <a:spcPct val="50000"/>
              </a:spcBef>
            </a:pPr>
            <a:endParaRPr lang="en-US" sz="1800" dirty="0">
              <a:latin typeface="Arial" charset="0"/>
            </a:endParaRPr>
          </a:p>
          <a:p>
            <a:pPr algn="ctr" eaLnBrk="1" hangingPunct="1">
              <a:spcBef>
                <a:spcPct val="50000"/>
              </a:spcBef>
            </a:pPr>
            <a:r>
              <a:rPr lang="en-US" sz="2400" b="1" dirty="0">
                <a:solidFill>
                  <a:srgbClr val="6600CC"/>
                </a:solidFill>
                <a:effectLst>
                  <a:glow rad="63500">
                    <a:schemeClr val="accent1">
                      <a:satMod val="175000"/>
                      <a:alpha val="40000"/>
                    </a:schemeClr>
                  </a:glow>
                </a:effectLst>
                <a:latin typeface="Arial" charset="0"/>
              </a:rPr>
              <a:t>Analysis</a:t>
            </a:r>
          </a:p>
          <a:p>
            <a:pPr eaLnBrk="1" hangingPunct="1">
              <a:spcBef>
                <a:spcPct val="50000"/>
              </a:spcBef>
            </a:pPr>
            <a:endParaRPr lang="en-US" sz="2400" b="1" dirty="0">
              <a:solidFill>
                <a:srgbClr val="6600CC"/>
              </a:solidFill>
              <a:latin typeface="Arial" charset="0"/>
            </a:endParaRPr>
          </a:p>
        </p:txBody>
      </p:sp>
      <p:sp>
        <p:nvSpPr>
          <p:cNvPr id="859141" name="Text Box 5"/>
          <p:cNvSpPr txBox="1">
            <a:spLocks noChangeArrowheads="1"/>
          </p:cNvSpPr>
          <p:nvPr/>
        </p:nvSpPr>
        <p:spPr bwMode="auto">
          <a:xfrm>
            <a:off x="4800600" y="2438400"/>
            <a:ext cx="1828800" cy="192024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anchor="ctr">
            <a:noAutofit/>
          </a:bodyPr>
          <a:lstStyle/>
          <a:p>
            <a:pPr eaLnBrk="1" hangingPunct="1">
              <a:spcBef>
                <a:spcPct val="50000"/>
              </a:spcBef>
            </a:pPr>
            <a:endParaRPr lang="en-US" sz="2400" dirty="0">
              <a:solidFill>
                <a:schemeClr val="accent6"/>
              </a:solidFill>
              <a:latin typeface="Arial" charset="0"/>
            </a:endParaRPr>
          </a:p>
          <a:p>
            <a:pPr algn="ctr" eaLnBrk="1" hangingPunct="1">
              <a:spcBef>
                <a:spcPct val="50000"/>
              </a:spcBef>
            </a:pPr>
            <a:r>
              <a:rPr lang="en-US" sz="2400" b="1" dirty="0">
                <a:solidFill>
                  <a:srgbClr val="6600CC"/>
                </a:solidFill>
                <a:effectLst>
                  <a:glow rad="63500">
                    <a:schemeClr val="accent1">
                      <a:satMod val="175000"/>
                      <a:alpha val="40000"/>
                    </a:schemeClr>
                  </a:glow>
                </a:effectLst>
                <a:latin typeface="Arial" charset="0"/>
              </a:rPr>
              <a:t>Reporting</a:t>
            </a:r>
          </a:p>
          <a:p>
            <a:pPr eaLnBrk="1" hangingPunct="1">
              <a:spcBef>
                <a:spcPct val="50000"/>
              </a:spcBef>
            </a:pPr>
            <a:endParaRPr lang="en-US" sz="2400" dirty="0">
              <a:solidFill>
                <a:schemeClr val="accent6"/>
              </a:solidFill>
              <a:latin typeface="Arial" charset="0"/>
            </a:endParaRPr>
          </a:p>
        </p:txBody>
      </p:sp>
      <p:sp>
        <p:nvSpPr>
          <p:cNvPr id="859142" name="Text Box 6"/>
          <p:cNvSpPr txBox="1">
            <a:spLocks noChangeArrowheads="1"/>
          </p:cNvSpPr>
          <p:nvPr/>
        </p:nvSpPr>
        <p:spPr bwMode="auto">
          <a:xfrm>
            <a:off x="7010400" y="2438400"/>
            <a:ext cx="1828800" cy="192024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000" b="1" dirty="0" smtClean="0">
                <a:solidFill>
                  <a:srgbClr val="6600CC"/>
                </a:solidFill>
              </a:rPr>
              <a:t>Using Data</a:t>
            </a:r>
            <a:endParaRPr lang="en-US" sz="2000" b="1" dirty="0">
              <a:solidFill>
                <a:srgbClr val="6600CC"/>
              </a:solidFill>
            </a:endParaRPr>
          </a:p>
        </p:txBody>
      </p:sp>
      <p:sp>
        <p:nvSpPr>
          <p:cNvPr id="859143" name="Text Box 7"/>
          <p:cNvSpPr txBox="1">
            <a:spLocks noChangeArrowheads="1"/>
          </p:cNvSpPr>
          <p:nvPr/>
        </p:nvSpPr>
        <p:spPr bwMode="auto">
          <a:xfrm>
            <a:off x="609600" y="1219200"/>
            <a:ext cx="7696200" cy="68580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400" b="1" dirty="0" smtClean="0">
                <a:solidFill>
                  <a:srgbClr val="6600CC"/>
                </a:solidFill>
                <a:effectLst>
                  <a:glow rad="63500">
                    <a:schemeClr val="accent1">
                      <a:satMod val="175000"/>
                      <a:alpha val="40000"/>
                    </a:schemeClr>
                  </a:glow>
                </a:effectLst>
                <a:latin typeface="Arial" charset="0"/>
              </a:rPr>
              <a:t>Purpose</a:t>
            </a:r>
            <a:endParaRPr lang="en-US" sz="2400" b="1" dirty="0">
              <a:solidFill>
                <a:srgbClr val="6600CC"/>
              </a:solidFill>
              <a:effectLst>
                <a:glow rad="63500">
                  <a:schemeClr val="accent1">
                    <a:satMod val="175000"/>
                    <a:alpha val="40000"/>
                  </a:schemeClr>
                </a:glow>
              </a:effectLst>
              <a:latin typeface="Arial" charset="0"/>
            </a:endParaRPr>
          </a:p>
        </p:txBody>
      </p:sp>
      <p:sp>
        <p:nvSpPr>
          <p:cNvPr id="20" name="Text Box 7"/>
          <p:cNvSpPr txBox="1">
            <a:spLocks noChangeArrowheads="1"/>
          </p:cNvSpPr>
          <p:nvPr/>
        </p:nvSpPr>
        <p:spPr bwMode="auto">
          <a:xfrm>
            <a:off x="1447800" y="5676781"/>
            <a:ext cx="6248400" cy="724019"/>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400" b="1" dirty="0" smtClean="0">
                <a:solidFill>
                  <a:srgbClr val="6600CC"/>
                </a:solidFill>
                <a:latin typeface="Arial" charset="0"/>
              </a:rPr>
              <a:t>Evaluation</a:t>
            </a:r>
            <a:endParaRPr lang="en-US" sz="1000" b="1" dirty="0">
              <a:solidFill>
                <a:srgbClr val="6600CC"/>
              </a:solidFill>
              <a:latin typeface="Arial" charset="0"/>
            </a:endParaRPr>
          </a:p>
        </p:txBody>
      </p:sp>
      <p:sp>
        <p:nvSpPr>
          <p:cNvPr id="22" name="Right Arrow 21"/>
          <p:cNvSpPr/>
          <p:nvPr/>
        </p:nvSpPr>
        <p:spPr bwMode="auto">
          <a:xfrm>
            <a:off x="4251960" y="2895600"/>
            <a:ext cx="548640"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ight Arrow 25"/>
          <p:cNvSpPr/>
          <p:nvPr/>
        </p:nvSpPr>
        <p:spPr bwMode="auto">
          <a:xfrm>
            <a:off x="1981200" y="2895600"/>
            <a:ext cx="609600"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ight Arrow 26"/>
          <p:cNvSpPr/>
          <p:nvPr/>
        </p:nvSpPr>
        <p:spPr bwMode="auto">
          <a:xfrm>
            <a:off x="6477000" y="2895600"/>
            <a:ext cx="533400"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ight Arrow 29"/>
          <p:cNvSpPr/>
          <p:nvPr/>
        </p:nvSpPr>
        <p:spPr bwMode="auto">
          <a:xfrm rot="5400000">
            <a:off x="5394960"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Right Arrow 35"/>
          <p:cNvSpPr/>
          <p:nvPr/>
        </p:nvSpPr>
        <p:spPr bwMode="auto">
          <a:xfrm rot="5400000">
            <a:off x="3185160"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Right Arrow 36"/>
          <p:cNvSpPr/>
          <p:nvPr/>
        </p:nvSpPr>
        <p:spPr bwMode="auto">
          <a:xfrm rot="5400000">
            <a:off x="975360"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Right Arrow 37"/>
          <p:cNvSpPr/>
          <p:nvPr/>
        </p:nvSpPr>
        <p:spPr bwMode="auto">
          <a:xfrm rot="5400000">
            <a:off x="7528559"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Curved Left Arrow 38"/>
          <p:cNvSpPr/>
          <p:nvPr/>
        </p:nvSpPr>
        <p:spPr bwMode="auto">
          <a:xfrm rot="9796617">
            <a:off x="350755" y="4381446"/>
            <a:ext cx="525899" cy="1778890"/>
          </a:xfrm>
          <a:prstGeom prst="curvedLeftArrow">
            <a:avLst>
              <a:gd name="adj1" fmla="val 25000"/>
              <a:gd name="adj2" fmla="val 50000"/>
              <a:gd name="adj3" fmla="val 30236"/>
            </a:avLst>
          </a:prstGeom>
          <a:solidFill>
            <a:srgbClr val="FFE9A3"/>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Curved Right Arrow 41"/>
          <p:cNvSpPr/>
          <p:nvPr/>
        </p:nvSpPr>
        <p:spPr bwMode="auto">
          <a:xfrm rot="11489208">
            <a:off x="8227076" y="4385607"/>
            <a:ext cx="541841" cy="1823720"/>
          </a:xfrm>
          <a:prstGeom prst="curvedRightArrow">
            <a:avLst>
              <a:gd name="adj1" fmla="val 25000"/>
              <a:gd name="adj2" fmla="val 50000"/>
              <a:gd name="adj3" fmla="val 20601"/>
            </a:avLst>
          </a:prstGeom>
          <a:solidFill>
            <a:srgbClr val="FFE9A3"/>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Text Box 7"/>
          <p:cNvSpPr txBox="1">
            <a:spLocks noChangeArrowheads="1"/>
          </p:cNvSpPr>
          <p:nvPr/>
        </p:nvSpPr>
        <p:spPr bwMode="auto">
          <a:xfrm>
            <a:off x="685800" y="4724400"/>
            <a:ext cx="7543800" cy="800219"/>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400" b="1" dirty="0" smtClean="0">
                <a:solidFill>
                  <a:srgbClr val="6600CC"/>
                </a:solidFill>
                <a:latin typeface="Arial" charset="0"/>
              </a:rPr>
              <a:t>Cross-system Coordination</a:t>
            </a:r>
            <a:endParaRPr lang="en-US" sz="1000" b="1" dirty="0">
              <a:solidFill>
                <a:srgbClr val="6600CC"/>
              </a:solidFill>
              <a:latin typeface="Arial" charset="0"/>
            </a:endParaRPr>
          </a:p>
        </p:txBody>
      </p:sp>
      <p:sp>
        <p:nvSpPr>
          <p:cNvPr id="24" name="Right Arrow 23"/>
          <p:cNvSpPr/>
          <p:nvPr/>
        </p:nvSpPr>
        <p:spPr bwMode="auto">
          <a:xfrm rot="16200000">
            <a:off x="808659" y="4191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ight Arrow 24"/>
          <p:cNvSpPr/>
          <p:nvPr/>
        </p:nvSpPr>
        <p:spPr bwMode="auto">
          <a:xfrm rot="16200000">
            <a:off x="5348301" y="42053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ight Arrow 27"/>
          <p:cNvSpPr/>
          <p:nvPr/>
        </p:nvSpPr>
        <p:spPr bwMode="auto">
          <a:xfrm rot="16200000">
            <a:off x="3124200" y="4205301"/>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ight Arrow 28"/>
          <p:cNvSpPr/>
          <p:nvPr/>
        </p:nvSpPr>
        <p:spPr bwMode="auto">
          <a:xfrm rot="16200000">
            <a:off x="7528559" y="4205302"/>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dirty="0"/>
              <a:t>Early Childhood Outcomes Center</a:t>
            </a:r>
            <a:endParaRPr lang="en-US" dirty="0">
              <a:latin typeface="Arial" charset="0"/>
            </a:endParaRPr>
          </a:p>
        </p:txBody>
      </p:sp>
      <p:sp>
        <p:nvSpPr>
          <p:cNvPr id="19" name="Slide Number Placeholder 5"/>
          <p:cNvSpPr>
            <a:spLocks noGrp="1"/>
          </p:cNvSpPr>
          <p:nvPr>
            <p:ph type="sldNum" sz="quarter" idx="4294967295"/>
          </p:nvPr>
        </p:nvSpPr>
        <p:spPr>
          <a:xfrm>
            <a:off x="152400" y="6356350"/>
            <a:ext cx="2895600" cy="365125"/>
          </a:xfrm>
          <a:prstGeom prst="rect">
            <a:avLst/>
          </a:prstGeom>
        </p:spPr>
        <p:txBody>
          <a:bodyPr/>
          <a:lstStyle/>
          <a:p>
            <a:fld id="{052B0F5E-AF1E-40F0-8BC1-8E38942F6536}" type="slidenum">
              <a:rPr lang="en-US"/>
              <a:pPr/>
              <a:t>13</a:t>
            </a:fld>
            <a:endParaRPr lang="en-US"/>
          </a:p>
        </p:txBody>
      </p:sp>
      <p:sp>
        <p:nvSpPr>
          <p:cNvPr id="859138" name="Rectangle 2"/>
          <p:cNvSpPr>
            <a:spLocks noGrp="1" noChangeArrowheads="1"/>
          </p:cNvSpPr>
          <p:nvPr>
            <p:ph type="title"/>
          </p:nvPr>
        </p:nvSpPr>
        <p:spPr>
          <a:xfrm>
            <a:off x="0" y="0"/>
            <a:ext cx="9144000" cy="1143000"/>
          </a:xfrm>
        </p:spPr>
        <p:style>
          <a:lnRef idx="2">
            <a:schemeClr val="accent3"/>
          </a:lnRef>
          <a:fillRef idx="1">
            <a:schemeClr val="lt1"/>
          </a:fillRef>
          <a:effectRef idx="0">
            <a:schemeClr val="accent3"/>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dirty="0" smtClean="0">
                <a:ln w="11430"/>
                <a:solidFill>
                  <a:schemeClr val="accent2">
                    <a:lumMod val="75000"/>
                  </a:schemeClr>
                </a:solidFill>
                <a:latin typeface="Arial Rounded MT Bold" pitchFamily="34" charset="0"/>
              </a:rPr>
              <a:t>COMS</a:t>
            </a:r>
            <a:r>
              <a:rPr lang="en-US" sz="4000" dirty="0" smtClean="0">
                <a:ln w="11430"/>
                <a:solidFill>
                  <a:schemeClr val="accent2">
                    <a:lumMod val="75000"/>
                  </a:schemeClr>
                </a:solidFill>
                <a:effectLst>
                  <a:outerShdw blurRad="50800" dist="38100" dir="18900000" algn="bl" rotWithShape="0">
                    <a:prstClr val="black">
                      <a:alpha val="40000"/>
                    </a:prstClr>
                  </a:outerShdw>
                </a:effectLst>
                <a:latin typeface="Arial Rounded MT Bold" pitchFamily="34" charset="0"/>
              </a:rPr>
              <a:t> </a:t>
            </a:r>
            <a:r>
              <a:rPr lang="en-US" sz="4000" dirty="0" smtClean="0">
                <a:ln w="11430"/>
                <a:solidFill>
                  <a:schemeClr val="accent2">
                    <a:lumMod val="75000"/>
                  </a:schemeClr>
                </a:solidFill>
                <a:latin typeface="Arial Rounded MT Bold" pitchFamily="34" charset="0"/>
              </a:rPr>
              <a:t>Framework Components</a:t>
            </a:r>
            <a:endParaRPr lang="en-US" sz="4000" dirty="0">
              <a:ln w="11430"/>
              <a:solidFill>
                <a:schemeClr val="accent2">
                  <a:lumMod val="75000"/>
                </a:schemeClr>
              </a:solidFill>
              <a:latin typeface="Arial Rounded MT Bold" pitchFamily="34" charset="0"/>
            </a:endParaRPr>
          </a:p>
        </p:txBody>
      </p:sp>
      <p:sp>
        <p:nvSpPr>
          <p:cNvPr id="859139" name="Text Box 3"/>
          <p:cNvSpPr txBox="1">
            <a:spLocks noChangeArrowheads="1"/>
          </p:cNvSpPr>
          <p:nvPr/>
        </p:nvSpPr>
        <p:spPr bwMode="auto">
          <a:xfrm>
            <a:off x="304800" y="2438400"/>
            <a:ext cx="1828800" cy="1920240"/>
          </a:xfrm>
          <a:prstGeom prst="roundRect">
            <a:avLst/>
          </a:prstGeom>
          <a:solidFill>
            <a:schemeClr val="accent1">
              <a:lumMod val="90000"/>
            </a:schemeClr>
          </a:solidFill>
          <a:ln>
            <a:noFill/>
            <a:headEnd/>
            <a:tailEnd/>
          </a:ln>
          <a:effectLst>
            <a:reflection blurRad="6350" stA="52000" endA="300" endPos="35000" dir="5400000" sy="-100000" algn="bl" rotWithShape="0"/>
            <a:softEdge rad="63500"/>
          </a:effectLst>
        </p:spPr>
        <p:style>
          <a:lnRef idx="2">
            <a:schemeClr val="accent2"/>
          </a:lnRef>
          <a:fillRef idx="1">
            <a:schemeClr val="lt1"/>
          </a:fillRef>
          <a:effectRef idx="0">
            <a:schemeClr val="accent2"/>
          </a:effectRef>
          <a:fontRef idx="minor">
            <a:schemeClr val="dk1"/>
          </a:fontRef>
        </p:style>
        <p:txBody>
          <a:bodyPr anchor="ctr" anchorCtr="0">
            <a:noAutofit/>
          </a:bodyPr>
          <a:lstStyle/>
          <a:p>
            <a:pPr eaLnBrk="1" hangingPunct="1">
              <a:spcBef>
                <a:spcPct val="50000"/>
              </a:spcBef>
            </a:pPr>
            <a:endParaRPr lang="en-US" sz="2000" dirty="0">
              <a:solidFill>
                <a:srgbClr val="0000FF"/>
              </a:solidFill>
              <a:effectLst>
                <a:outerShdw blurRad="38100" dist="38100" dir="2700000" algn="tl">
                  <a:srgbClr val="000000"/>
                </a:outerShdw>
              </a:effectLst>
              <a:latin typeface="Arial" charset="0"/>
            </a:endParaRPr>
          </a:p>
          <a:p>
            <a:pPr algn="ctr" eaLnBrk="1" hangingPunct="1">
              <a:spcAft>
                <a:spcPct val="50000"/>
              </a:spcAft>
            </a:pPr>
            <a:r>
              <a:rPr lang="en-US" sz="2000" b="1" dirty="0">
                <a:solidFill>
                  <a:srgbClr val="6600CC"/>
                </a:solidFill>
                <a:effectLst>
                  <a:glow rad="63500">
                    <a:schemeClr val="accent1">
                      <a:satMod val="175000"/>
                      <a:alpha val="40000"/>
                    </a:schemeClr>
                  </a:glow>
                </a:effectLst>
                <a:latin typeface="Arial" charset="0"/>
              </a:rPr>
              <a:t>Data Collection and </a:t>
            </a:r>
            <a:r>
              <a:rPr lang="en-US" sz="2000" b="1" dirty="0" smtClean="0">
                <a:solidFill>
                  <a:srgbClr val="6600CC"/>
                </a:solidFill>
                <a:effectLst>
                  <a:glow rad="63500">
                    <a:schemeClr val="accent1">
                      <a:satMod val="175000"/>
                      <a:alpha val="40000"/>
                    </a:schemeClr>
                  </a:glow>
                </a:effectLst>
                <a:latin typeface="Arial" charset="0"/>
              </a:rPr>
              <a:t>Trans-mission</a:t>
            </a:r>
            <a:endParaRPr lang="en-US" sz="2000" b="1" dirty="0">
              <a:solidFill>
                <a:srgbClr val="6600CC"/>
              </a:solidFill>
              <a:effectLst>
                <a:glow rad="63500">
                  <a:schemeClr val="accent1">
                    <a:satMod val="175000"/>
                    <a:alpha val="40000"/>
                  </a:schemeClr>
                </a:glow>
              </a:effectLst>
              <a:latin typeface="Arial" charset="0"/>
            </a:endParaRPr>
          </a:p>
          <a:p>
            <a:pPr eaLnBrk="1" hangingPunct="1">
              <a:spcAft>
                <a:spcPct val="50000"/>
              </a:spcAft>
            </a:pPr>
            <a:endParaRPr lang="en-US" sz="800" dirty="0">
              <a:solidFill>
                <a:srgbClr val="0000FF"/>
              </a:solidFill>
              <a:effectLst>
                <a:outerShdw blurRad="38100" dist="38100" dir="2700000" algn="tl">
                  <a:srgbClr val="000000"/>
                </a:outerShdw>
              </a:effectLst>
              <a:latin typeface="Arial" charset="0"/>
            </a:endParaRPr>
          </a:p>
        </p:txBody>
      </p:sp>
      <p:sp>
        <p:nvSpPr>
          <p:cNvPr id="859140" name="Text Box 4"/>
          <p:cNvSpPr txBox="1">
            <a:spLocks noChangeArrowheads="1"/>
          </p:cNvSpPr>
          <p:nvPr/>
        </p:nvSpPr>
        <p:spPr bwMode="auto">
          <a:xfrm>
            <a:off x="2590800" y="2362200"/>
            <a:ext cx="1828800" cy="1981200"/>
          </a:xfrm>
          <a:prstGeom prst="roundRect">
            <a:avLst/>
          </a:prstGeom>
          <a:solidFill>
            <a:schemeClr val="accent1">
              <a:lumMod val="90000"/>
            </a:schemeClr>
          </a:solidFill>
          <a:ln w="9525">
            <a:noFill/>
            <a:miter lim="800000"/>
            <a:headEnd/>
            <a:tailEnd/>
          </a:ln>
          <a:effectLst>
            <a:outerShdw blurRad="50800" dist="50800" dir="5400000" algn="ctr" rotWithShape="0">
              <a:schemeClr val="bg1"/>
            </a:outerShdw>
            <a:reflection blurRad="6350" stA="52000" endA="300" endPos="35000" dir="5400000" sy="-100000" algn="bl" rotWithShape="0"/>
            <a:softEdge rad="63500"/>
          </a:effectLst>
        </p:spPr>
        <p:txBody>
          <a:bodyPr wrap="square" anchor="ctr">
            <a:noAutofit/>
          </a:bodyPr>
          <a:lstStyle/>
          <a:p>
            <a:pPr eaLnBrk="1" hangingPunct="1">
              <a:spcBef>
                <a:spcPct val="50000"/>
              </a:spcBef>
            </a:pPr>
            <a:endParaRPr lang="en-US" sz="1800" dirty="0">
              <a:latin typeface="Arial" charset="0"/>
            </a:endParaRPr>
          </a:p>
          <a:p>
            <a:pPr algn="ctr" eaLnBrk="1" hangingPunct="1">
              <a:spcBef>
                <a:spcPct val="50000"/>
              </a:spcBef>
            </a:pPr>
            <a:r>
              <a:rPr lang="en-US" sz="2400" b="1" dirty="0">
                <a:solidFill>
                  <a:srgbClr val="6600CC"/>
                </a:solidFill>
                <a:effectLst>
                  <a:glow rad="63500">
                    <a:schemeClr val="accent1">
                      <a:satMod val="175000"/>
                      <a:alpha val="40000"/>
                    </a:schemeClr>
                  </a:glow>
                </a:effectLst>
                <a:latin typeface="Arial" charset="0"/>
              </a:rPr>
              <a:t>Analysis</a:t>
            </a:r>
          </a:p>
          <a:p>
            <a:pPr eaLnBrk="1" hangingPunct="1">
              <a:spcBef>
                <a:spcPct val="50000"/>
              </a:spcBef>
            </a:pPr>
            <a:endParaRPr lang="en-US" sz="2400" b="1" dirty="0">
              <a:solidFill>
                <a:srgbClr val="6600CC"/>
              </a:solidFill>
              <a:latin typeface="Arial" charset="0"/>
            </a:endParaRPr>
          </a:p>
        </p:txBody>
      </p:sp>
      <p:sp>
        <p:nvSpPr>
          <p:cNvPr id="859141" name="Text Box 5"/>
          <p:cNvSpPr txBox="1">
            <a:spLocks noChangeArrowheads="1"/>
          </p:cNvSpPr>
          <p:nvPr/>
        </p:nvSpPr>
        <p:spPr bwMode="auto">
          <a:xfrm>
            <a:off x="4800600" y="2438400"/>
            <a:ext cx="1828800" cy="192024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anchor="ctr">
            <a:noAutofit/>
          </a:bodyPr>
          <a:lstStyle/>
          <a:p>
            <a:pPr eaLnBrk="1" hangingPunct="1">
              <a:spcBef>
                <a:spcPct val="50000"/>
              </a:spcBef>
            </a:pPr>
            <a:endParaRPr lang="en-US" sz="2400" dirty="0">
              <a:solidFill>
                <a:schemeClr val="accent6"/>
              </a:solidFill>
              <a:latin typeface="Arial" charset="0"/>
            </a:endParaRPr>
          </a:p>
          <a:p>
            <a:pPr algn="ctr" eaLnBrk="1" hangingPunct="1">
              <a:spcBef>
                <a:spcPct val="50000"/>
              </a:spcBef>
            </a:pPr>
            <a:r>
              <a:rPr lang="en-US" sz="2400" b="1" dirty="0">
                <a:solidFill>
                  <a:srgbClr val="6600CC"/>
                </a:solidFill>
                <a:effectLst>
                  <a:glow rad="63500">
                    <a:schemeClr val="accent1">
                      <a:satMod val="175000"/>
                      <a:alpha val="40000"/>
                    </a:schemeClr>
                  </a:glow>
                </a:effectLst>
                <a:latin typeface="Arial" charset="0"/>
              </a:rPr>
              <a:t>Reporting</a:t>
            </a:r>
          </a:p>
          <a:p>
            <a:pPr eaLnBrk="1" hangingPunct="1">
              <a:spcBef>
                <a:spcPct val="50000"/>
              </a:spcBef>
            </a:pPr>
            <a:endParaRPr lang="en-US" sz="2400" dirty="0">
              <a:solidFill>
                <a:schemeClr val="accent6"/>
              </a:solidFill>
              <a:latin typeface="Arial" charset="0"/>
            </a:endParaRPr>
          </a:p>
        </p:txBody>
      </p:sp>
      <p:sp>
        <p:nvSpPr>
          <p:cNvPr id="859142" name="Text Box 6"/>
          <p:cNvSpPr txBox="1">
            <a:spLocks noChangeArrowheads="1"/>
          </p:cNvSpPr>
          <p:nvPr/>
        </p:nvSpPr>
        <p:spPr bwMode="auto">
          <a:xfrm>
            <a:off x="7010400" y="2438400"/>
            <a:ext cx="1828800" cy="192024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000" b="1" dirty="0" smtClean="0">
                <a:solidFill>
                  <a:srgbClr val="6600CC"/>
                </a:solidFill>
              </a:rPr>
              <a:t>Using Data</a:t>
            </a:r>
            <a:endParaRPr lang="en-US" sz="2000" b="1" dirty="0">
              <a:solidFill>
                <a:srgbClr val="6600CC"/>
              </a:solidFill>
            </a:endParaRPr>
          </a:p>
        </p:txBody>
      </p:sp>
      <p:sp>
        <p:nvSpPr>
          <p:cNvPr id="859143" name="Text Box 7"/>
          <p:cNvSpPr txBox="1">
            <a:spLocks noChangeArrowheads="1"/>
          </p:cNvSpPr>
          <p:nvPr/>
        </p:nvSpPr>
        <p:spPr bwMode="auto">
          <a:xfrm>
            <a:off x="609600" y="1219200"/>
            <a:ext cx="7696200" cy="68580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400" b="1" dirty="0" smtClean="0">
                <a:solidFill>
                  <a:srgbClr val="6600CC"/>
                </a:solidFill>
                <a:effectLst>
                  <a:glow rad="63500">
                    <a:schemeClr val="accent1">
                      <a:satMod val="175000"/>
                      <a:alpha val="40000"/>
                    </a:schemeClr>
                  </a:glow>
                </a:effectLst>
                <a:latin typeface="Arial" charset="0"/>
              </a:rPr>
              <a:t>Purpose</a:t>
            </a:r>
            <a:endParaRPr lang="en-US" sz="2400" b="1" dirty="0">
              <a:solidFill>
                <a:srgbClr val="6600CC"/>
              </a:solidFill>
              <a:effectLst>
                <a:glow rad="63500">
                  <a:schemeClr val="accent1">
                    <a:satMod val="175000"/>
                    <a:alpha val="40000"/>
                  </a:schemeClr>
                </a:glow>
              </a:effectLst>
              <a:latin typeface="Arial" charset="0"/>
            </a:endParaRPr>
          </a:p>
        </p:txBody>
      </p:sp>
      <p:sp>
        <p:nvSpPr>
          <p:cNvPr id="20" name="Text Box 7"/>
          <p:cNvSpPr txBox="1">
            <a:spLocks noChangeArrowheads="1"/>
          </p:cNvSpPr>
          <p:nvPr/>
        </p:nvSpPr>
        <p:spPr bwMode="auto">
          <a:xfrm>
            <a:off x="1447800" y="5676781"/>
            <a:ext cx="6248400" cy="724019"/>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400" b="1" dirty="0" smtClean="0">
                <a:solidFill>
                  <a:srgbClr val="6600CC"/>
                </a:solidFill>
                <a:latin typeface="Arial" charset="0"/>
              </a:rPr>
              <a:t>Evaluation</a:t>
            </a:r>
            <a:endParaRPr lang="en-US" sz="1000" b="1" dirty="0">
              <a:solidFill>
                <a:srgbClr val="6600CC"/>
              </a:solidFill>
              <a:latin typeface="Arial" charset="0"/>
            </a:endParaRPr>
          </a:p>
        </p:txBody>
      </p:sp>
      <p:sp>
        <p:nvSpPr>
          <p:cNvPr id="22" name="Right Arrow 21"/>
          <p:cNvSpPr/>
          <p:nvPr/>
        </p:nvSpPr>
        <p:spPr bwMode="auto">
          <a:xfrm>
            <a:off x="4251960" y="2895600"/>
            <a:ext cx="548640"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ight Arrow 25"/>
          <p:cNvSpPr/>
          <p:nvPr/>
        </p:nvSpPr>
        <p:spPr bwMode="auto">
          <a:xfrm>
            <a:off x="1981200" y="2895600"/>
            <a:ext cx="609600"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ight Arrow 26"/>
          <p:cNvSpPr/>
          <p:nvPr/>
        </p:nvSpPr>
        <p:spPr bwMode="auto">
          <a:xfrm>
            <a:off x="6477000" y="2895600"/>
            <a:ext cx="533400"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ight Arrow 29"/>
          <p:cNvSpPr/>
          <p:nvPr/>
        </p:nvSpPr>
        <p:spPr bwMode="auto">
          <a:xfrm rot="5400000">
            <a:off x="5394960"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Right Arrow 35"/>
          <p:cNvSpPr/>
          <p:nvPr/>
        </p:nvSpPr>
        <p:spPr bwMode="auto">
          <a:xfrm rot="5400000">
            <a:off x="3185160"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Right Arrow 36"/>
          <p:cNvSpPr/>
          <p:nvPr/>
        </p:nvSpPr>
        <p:spPr bwMode="auto">
          <a:xfrm rot="5400000">
            <a:off x="975360"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Right Arrow 37"/>
          <p:cNvSpPr/>
          <p:nvPr/>
        </p:nvSpPr>
        <p:spPr bwMode="auto">
          <a:xfrm rot="5400000">
            <a:off x="7528559"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Curved Left Arrow 38"/>
          <p:cNvSpPr/>
          <p:nvPr/>
        </p:nvSpPr>
        <p:spPr bwMode="auto">
          <a:xfrm rot="9796617">
            <a:off x="350755" y="4381446"/>
            <a:ext cx="525899" cy="1778890"/>
          </a:xfrm>
          <a:prstGeom prst="curvedLeftArrow">
            <a:avLst>
              <a:gd name="adj1" fmla="val 25000"/>
              <a:gd name="adj2" fmla="val 50000"/>
              <a:gd name="adj3" fmla="val 30236"/>
            </a:avLst>
          </a:prstGeom>
          <a:solidFill>
            <a:srgbClr val="FFE9A3"/>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Curved Right Arrow 41"/>
          <p:cNvSpPr/>
          <p:nvPr/>
        </p:nvSpPr>
        <p:spPr bwMode="auto">
          <a:xfrm rot="11489208">
            <a:off x="8227076" y="4385607"/>
            <a:ext cx="541841" cy="1823720"/>
          </a:xfrm>
          <a:prstGeom prst="curvedRightArrow">
            <a:avLst>
              <a:gd name="adj1" fmla="val 25000"/>
              <a:gd name="adj2" fmla="val 50000"/>
              <a:gd name="adj3" fmla="val 20601"/>
            </a:avLst>
          </a:prstGeom>
          <a:solidFill>
            <a:srgbClr val="FFE9A3"/>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Text Box 7"/>
          <p:cNvSpPr txBox="1">
            <a:spLocks noChangeArrowheads="1"/>
          </p:cNvSpPr>
          <p:nvPr/>
        </p:nvSpPr>
        <p:spPr bwMode="auto">
          <a:xfrm>
            <a:off x="685800" y="4724400"/>
            <a:ext cx="7543800" cy="800219"/>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400" b="1" dirty="0" smtClean="0">
                <a:solidFill>
                  <a:srgbClr val="6600CC"/>
                </a:solidFill>
                <a:latin typeface="Arial" charset="0"/>
              </a:rPr>
              <a:t>Cross-system Coordination</a:t>
            </a:r>
            <a:endParaRPr lang="en-US" sz="1000" b="1" dirty="0">
              <a:solidFill>
                <a:srgbClr val="6600CC"/>
              </a:solidFill>
              <a:latin typeface="Arial" charset="0"/>
            </a:endParaRPr>
          </a:p>
        </p:txBody>
      </p:sp>
      <p:sp>
        <p:nvSpPr>
          <p:cNvPr id="24" name="Right Arrow 23"/>
          <p:cNvSpPr/>
          <p:nvPr/>
        </p:nvSpPr>
        <p:spPr bwMode="auto">
          <a:xfrm rot="16200000">
            <a:off x="808659" y="4191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ight Arrow 24"/>
          <p:cNvSpPr/>
          <p:nvPr/>
        </p:nvSpPr>
        <p:spPr bwMode="auto">
          <a:xfrm rot="16200000">
            <a:off x="5348301" y="42053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ight Arrow 27"/>
          <p:cNvSpPr/>
          <p:nvPr/>
        </p:nvSpPr>
        <p:spPr bwMode="auto">
          <a:xfrm rot="16200000">
            <a:off x="3124200" y="4205301"/>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ight Arrow 28"/>
          <p:cNvSpPr/>
          <p:nvPr/>
        </p:nvSpPr>
        <p:spPr bwMode="auto">
          <a:xfrm rot="16200000">
            <a:off x="7528559" y="4205302"/>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2362200" y="1447800"/>
            <a:ext cx="5562600" cy="5016758"/>
          </a:xfrm>
          <a:prstGeom prst="rect">
            <a:avLst/>
          </a:prstGeom>
          <a:solidFill>
            <a:srgbClr val="FFFF99"/>
          </a:solidFill>
          <a:ln>
            <a:solidFill>
              <a:srgbClr val="FFFF99"/>
            </a:solidFill>
          </a:ln>
        </p:spPr>
        <p:txBody>
          <a:bodyPr wrap="square" rtlCol="0">
            <a:spAutoFit/>
          </a:bodyPr>
          <a:lstStyle/>
          <a:p>
            <a:endParaRPr lang="en-US" dirty="0" smtClean="0"/>
          </a:p>
          <a:p>
            <a:endParaRPr lang="en-US" dirty="0" smtClean="0"/>
          </a:p>
          <a:p>
            <a:endParaRPr lang="en-US" b="1" dirty="0" smtClean="0"/>
          </a:p>
          <a:p>
            <a:r>
              <a:rPr lang="en-US" dirty="0" smtClean="0"/>
              <a:t>The state has effective procedures for collecting, storing, and transmitting data to the state.</a:t>
            </a:r>
          </a:p>
          <a:p>
            <a:endParaRPr lang="en-US" b="1" dirty="0" smtClean="0"/>
          </a:p>
          <a:p>
            <a:endParaRPr lang="en-US" dirty="0" smtClean="0"/>
          </a:p>
          <a:p>
            <a:endParaRPr lang="en-US" dirty="0"/>
          </a:p>
        </p:txBody>
      </p:sp>
      <p:sp>
        <p:nvSpPr>
          <p:cNvPr id="32" name="Rectangle 31"/>
          <p:cNvSpPr/>
          <p:nvPr/>
        </p:nvSpPr>
        <p:spPr bwMode="auto">
          <a:xfrm>
            <a:off x="457200" y="1447800"/>
            <a:ext cx="1905000" cy="762000"/>
          </a:xfrm>
          <a:prstGeom prst="rect">
            <a:avLst/>
          </a:prstGeom>
          <a:solidFill>
            <a:srgbClr val="FFFF99"/>
          </a:solidFill>
          <a:ln w="9525" cap="flat" cmpd="sng" algn="ctr">
            <a:solidFill>
              <a:srgbClr val="FFFF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457200" y="4495800"/>
            <a:ext cx="1905000" cy="1905000"/>
          </a:xfrm>
          <a:prstGeom prst="rect">
            <a:avLst/>
          </a:prstGeom>
          <a:solidFill>
            <a:srgbClr val="FFFF99"/>
          </a:solidFill>
          <a:ln w="9525" cap="flat" cmpd="sng" algn="ctr">
            <a:solidFill>
              <a:srgbClr val="FFFF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dirty="0"/>
              <a:t>Early Childhood Outcomes Center</a:t>
            </a:r>
            <a:endParaRPr lang="en-US" dirty="0">
              <a:latin typeface="Arial" charset="0"/>
            </a:endParaRPr>
          </a:p>
        </p:txBody>
      </p:sp>
      <p:sp>
        <p:nvSpPr>
          <p:cNvPr id="19" name="Slide Number Placeholder 5"/>
          <p:cNvSpPr>
            <a:spLocks noGrp="1"/>
          </p:cNvSpPr>
          <p:nvPr>
            <p:ph type="sldNum" sz="quarter" idx="4294967295"/>
          </p:nvPr>
        </p:nvSpPr>
        <p:spPr>
          <a:xfrm>
            <a:off x="152400" y="6356350"/>
            <a:ext cx="2895600" cy="365125"/>
          </a:xfrm>
          <a:prstGeom prst="rect">
            <a:avLst/>
          </a:prstGeom>
        </p:spPr>
        <p:txBody>
          <a:bodyPr/>
          <a:lstStyle/>
          <a:p>
            <a:fld id="{052B0F5E-AF1E-40F0-8BC1-8E38942F6536}" type="slidenum">
              <a:rPr lang="en-US"/>
              <a:pPr/>
              <a:t>14</a:t>
            </a:fld>
            <a:endParaRPr lang="en-US"/>
          </a:p>
        </p:txBody>
      </p:sp>
      <p:sp>
        <p:nvSpPr>
          <p:cNvPr id="859138" name="Rectangle 2"/>
          <p:cNvSpPr>
            <a:spLocks noGrp="1" noChangeArrowheads="1"/>
          </p:cNvSpPr>
          <p:nvPr>
            <p:ph type="title"/>
          </p:nvPr>
        </p:nvSpPr>
        <p:spPr>
          <a:xfrm>
            <a:off x="0" y="0"/>
            <a:ext cx="9144000" cy="1143000"/>
          </a:xfrm>
        </p:spPr>
        <p:style>
          <a:lnRef idx="2">
            <a:schemeClr val="accent3"/>
          </a:lnRef>
          <a:fillRef idx="1">
            <a:schemeClr val="lt1"/>
          </a:fillRef>
          <a:effectRef idx="0">
            <a:schemeClr val="accent3"/>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dirty="0" smtClean="0">
                <a:ln w="11430"/>
                <a:solidFill>
                  <a:schemeClr val="accent2">
                    <a:lumMod val="75000"/>
                  </a:schemeClr>
                </a:solidFill>
                <a:latin typeface="Arial Rounded MT Bold" pitchFamily="34" charset="0"/>
              </a:rPr>
              <a:t>COMS</a:t>
            </a:r>
            <a:r>
              <a:rPr lang="en-US" sz="4000" dirty="0" smtClean="0">
                <a:ln w="11430"/>
                <a:solidFill>
                  <a:schemeClr val="accent2">
                    <a:lumMod val="75000"/>
                  </a:schemeClr>
                </a:solidFill>
                <a:effectLst>
                  <a:outerShdw blurRad="50800" dist="38100" dir="18900000" algn="bl" rotWithShape="0">
                    <a:prstClr val="black">
                      <a:alpha val="40000"/>
                    </a:prstClr>
                  </a:outerShdw>
                </a:effectLst>
                <a:latin typeface="Arial Rounded MT Bold" pitchFamily="34" charset="0"/>
              </a:rPr>
              <a:t> </a:t>
            </a:r>
            <a:r>
              <a:rPr lang="en-US" sz="4000" dirty="0" smtClean="0">
                <a:ln w="11430"/>
                <a:solidFill>
                  <a:schemeClr val="accent2">
                    <a:lumMod val="75000"/>
                  </a:schemeClr>
                </a:solidFill>
                <a:latin typeface="Arial Rounded MT Bold" pitchFamily="34" charset="0"/>
              </a:rPr>
              <a:t>Framework Components</a:t>
            </a:r>
            <a:endParaRPr lang="en-US" sz="4000" dirty="0">
              <a:ln w="11430"/>
              <a:solidFill>
                <a:schemeClr val="accent2">
                  <a:lumMod val="75000"/>
                </a:schemeClr>
              </a:solidFill>
              <a:latin typeface="Arial Rounded MT Bold" pitchFamily="34" charset="0"/>
            </a:endParaRPr>
          </a:p>
        </p:txBody>
      </p:sp>
      <p:sp>
        <p:nvSpPr>
          <p:cNvPr id="859139" name="Text Box 3"/>
          <p:cNvSpPr txBox="1">
            <a:spLocks noChangeArrowheads="1"/>
          </p:cNvSpPr>
          <p:nvPr/>
        </p:nvSpPr>
        <p:spPr bwMode="auto">
          <a:xfrm>
            <a:off x="304800" y="2438400"/>
            <a:ext cx="1828800" cy="1920240"/>
          </a:xfrm>
          <a:prstGeom prst="roundRect">
            <a:avLst/>
          </a:prstGeom>
          <a:solidFill>
            <a:schemeClr val="accent1">
              <a:lumMod val="90000"/>
            </a:schemeClr>
          </a:solidFill>
          <a:ln>
            <a:noFill/>
            <a:headEnd/>
            <a:tailEnd/>
          </a:ln>
          <a:effectLst>
            <a:reflection blurRad="6350" stA="52000" endA="300" endPos="35000" dir="5400000" sy="-100000" algn="bl" rotWithShape="0"/>
            <a:softEdge rad="63500"/>
          </a:effectLst>
        </p:spPr>
        <p:style>
          <a:lnRef idx="2">
            <a:schemeClr val="accent2"/>
          </a:lnRef>
          <a:fillRef idx="1">
            <a:schemeClr val="lt1"/>
          </a:fillRef>
          <a:effectRef idx="0">
            <a:schemeClr val="accent2"/>
          </a:effectRef>
          <a:fontRef idx="minor">
            <a:schemeClr val="dk1"/>
          </a:fontRef>
        </p:style>
        <p:txBody>
          <a:bodyPr anchor="ctr" anchorCtr="0">
            <a:noAutofit/>
          </a:bodyPr>
          <a:lstStyle/>
          <a:p>
            <a:pPr eaLnBrk="1" hangingPunct="1">
              <a:spcBef>
                <a:spcPct val="50000"/>
              </a:spcBef>
            </a:pPr>
            <a:endParaRPr lang="en-US" sz="2000" dirty="0">
              <a:solidFill>
                <a:srgbClr val="0000FF"/>
              </a:solidFill>
              <a:effectLst>
                <a:outerShdw blurRad="38100" dist="38100" dir="2700000" algn="tl">
                  <a:srgbClr val="000000"/>
                </a:outerShdw>
              </a:effectLst>
              <a:latin typeface="Arial" charset="0"/>
            </a:endParaRPr>
          </a:p>
          <a:p>
            <a:pPr algn="ctr" eaLnBrk="1" hangingPunct="1">
              <a:spcAft>
                <a:spcPct val="50000"/>
              </a:spcAft>
            </a:pPr>
            <a:r>
              <a:rPr lang="en-US" sz="2000" b="1" dirty="0">
                <a:solidFill>
                  <a:srgbClr val="6600CC"/>
                </a:solidFill>
                <a:effectLst>
                  <a:glow rad="63500">
                    <a:schemeClr val="accent1">
                      <a:satMod val="175000"/>
                      <a:alpha val="40000"/>
                    </a:schemeClr>
                  </a:glow>
                </a:effectLst>
                <a:latin typeface="Arial" charset="0"/>
              </a:rPr>
              <a:t>Data Collection and </a:t>
            </a:r>
            <a:r>
              <a:rPr lang="en-US" sz="2000" b="1" dirty="0" smtClean="0">
                <a:solidFill>
                  <a:srgbClr val="6600CC"/>
                </a:solidFill>
                <a:effectLst>
                  <a:glow rad="63500">
                    <a:schemeClr val="accent1">
                      <a:satMod val="175000"/>
                      <a:alpha val="40000"/>
                    </a:schemeClr>
                  </a:glow>
                </a:effectLst>
                <a:latin typeface="Arial" charset="0"/>
              </a:rPr>
              <a:t>Trans-mission</a:t>
            </a:r>
            <a:endParaRPr lang="en-US" sz="2000" b="1" dirty="0">
              <a:solidFill>
                <a:srgbClr val="6600CC"/>
              </a:solidFill>
              <a:effectLst>
                <a:glow rad="63500">
                  <a:schemeClr val="accent1">
                    <a:satMod val="175000"/>
                    <a:alpha val="40000"/>
                  </a:schemeClr>
                </a:glow>
              </a:effectLst>
              <a:latin typeface="Arial" charset="0"/>
            </a:endParaRPr>
          </a:p>
          <a:p>
            <a:pPr eaLnBrk="1" hangingPunct="1">
              <a:spcAft>
                <a:spcPct val="50000"/>
              </a:spcAft>
            </a:pPr>
            <a:endParaRPr lang="en-US" sz="800" dirty="0">
              <a:solidFill>
                <a:srgbClr val="0000FF"/>
              </a:solidFill>
              <a:effectLst>
                <a:outerShdw blurRad="38100" dist="38100" dir="2700000" algn="tl">
                  <a:srgbClr val="000000"/>
                </a:outerShdw>
              </a:effectLst>
              <a:latin typeface="Arial" charset="0"/>
            </a:endParaRPr>
          </a:p>
        </p:txBody>
      </p:sp>
      <p:sp>
        <p:nvSpPr>
          <p:cNvPr id="859140" name="Text Box 4"/>
          <p:cNvSpPr txBox="1">
            <a:spLocks noChangeArrowheads="1"/>
          </p:cNvSpPr>
          <p:nvPr/>
        </p:nvSpPr>
        <p:spPr bwMode="auto">
          <a:xfrm>
            <a:off x="2590800" y="2362200"/>
            <a:ext cx="1828800" cy="1981200"/>
          </a:xfrm>
          <a:prstGeom prst="roundRect">
            <a:avLst/>
          </a:prstGeom>
          <a:solidFill>
            <a:schemeClr val="accent1">
              <a:lumMod val="90000"/>
            </a:schemeClr>
          </a:solidFill>
          <a:ln w="9525">
            <a:noFill/>
            <a:miter lim="800000"/>
            <a:headEnd/>
            <a:tailEnd/>
          </a:ln>
          <a:effectLst>
            <a:outerShdw blurRad="50800" dist="50800" dir="5400000" algn="ctr" rotWithShape="0">
              <a:schemeClr val="bg1"/>
            </a:outerShdw>
            <a:reflection blurRad="6350" stA="52000" endA="300" endPos="35000" dir="5400000" sy="-100000" algn="bl" rotWithShape="0"/>
            <a:softEdge rad="63500"/>
          </a:effectLst>
        </p:spPr>
        <p:txBody>
          <a:bodyPr wrap="square" anchor="ctr">
            <a:noAutofit/>
          </a:bodyPr>
          <a:lstStyle/>
          <a:p>
            <a:pPr eaLnBrk="1" hangingPunct="1">
              <a:spcBef>
                <a:spcPct val="50000"/>
              </a:spcBef>
            </a:pPr>
            <a:endParaRPr lang="en-US" sz="1800" dirty="0">
              <a:latin typeface="Arial" charset="0"/>
            </a:endParaRPr>
          </a:p>
          <a:p>
            <a:pPr algn="ctr" eaLnBrk="1" hangingPunct="1">
              <a:spcBef>
                <a:spcPct val="50000"/>
              </a:spcBef>
            </a:pPr>
            <a:r>
              <a:rPr lang="en-US" sz="2400" b="1" dirty="0">
                <a:solidFill>
                  <a:srgbClr val="6600CC"/>
                </a:solidFill>
                <a:effectLst>
                  <a:glow rad="63500">
                    <a:schemeClr val="accent1">
                      <a:satMod val="175000"/>
                      <a:alpha val="40000"/>
                    </a:schemeClr>
                  </a:glow>
                </a:effectLst>
                <a:latin typeface="Arial" charset="0"/>
              </a:rPr>
              <a:t>Analysis</a:t>
            </a:r>
          </a:p>
          <a:p>
            <a:pPr eaLnBrk="1" hangingPunct="1">
              <a:spcBef>
                <a:spcPct val="50000"/>
              </a:spcBef>
            </a:pPr>
            <a:endParaRPr lang="en-US" sz="2400" b="1" dirty="0">
              <a:solidFill>
                <a:srgbClr val="6600CC"/>
              </a:solidFill>
              <a:latin typeface="Arial" charset="0"/>
            </a:endParaRPr>
          </a:p>
        </p:txBody>
      </p:sp>
      <p:sp>
        <p:nvSpPr>
          <p:cNvPr id="859141" name="Text Box 5"/>
          <p:cNvSpPr txBox="1">
            <a:spLocks noChangeArrowheads="1"/>
          </p:cNvSpPr>
          <p:nvPr/>
        </p:nvSpPr>
        <p:spPr bwMode="auto">
          <a:xfrm>
            <a:off x="4800600" y="2438400"/>
            <a:ext cx="1828800" cy="192024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anchor="ctr">
            <a:noAutofit/>
          </a:bodyPr>
          <a:lstStyle/>
          <a:p>
            <a:pPr eaLnBrk="1" hangingPunct="1">
              <a:spcBef>
                <a:spcPct val="50000"/>
              </a:spcBef>
            </a:pPr>
            <a:endParaRPr lang="en-US" sz="2400" dirty="0">
              <a:solidFill>
                <a:schemeClr val="accent6"/>
              </a:solidFill>
              <a:latin typeface="Arial" charset="0"/>
            </a:endParaRPr>
          </a:p>
          <a:p>
            <a:pPr algn="ctr" eaLnBrk="1" hangingPunct="1">
              <a:spcBef>
                <a:spcPct val="50000"/>
              </a:spcBef>
            </a:pPr>
            <a:r>
              <a:rPr lang="en-US" sz="2400" b="1" dirty="0">
                <a:solidFill>
                  <a:srgbClr val="6600CC"/>
                </a:solidFill>
                <a:effectLst>
                  <a:glow rad="63500">
                    <a:schemeClr val="accent1">
                      <a:satMod val="175000"/>
                      <a:alpha val="40000"/>
                    </a:schemeClr>
                  </a:glow>
                </a:effectLst>
                <a:latin typeface="Arial" charset="0"/>
              </a:rPr>
              <a:t>Reporting</a:t>
            </a:r>
          </a:p>
          <a:p>
            <a:pPr eaLnBrk="1" hangingPunct="1">
              <a:spcBef>
                <a:spcPct val="50000"/>
              </a:spcBef>
            </a:pPr>
            <a:endParaRPr lang="en-US" sz="2400" dirty="0">
              <a:solidFill>
                <a:schemeClr val="accent6"/>
              </a:solidFill>
              <a:latin typeface="Arial" charset="0"/>
            </a:endParaRPr>
          </a:p>
        </p:txBody>
      </p:sp>
      <p:sp>
        <p:nvSpPr>
          <p:cNvPr id="859142" name="Text Box 6"/>
          <p:cNvSpPr txBox="1">
            <a:spLocks noChangeArrowheads="1"/>
          </p:cNvSpPr>
          <p:nvPr/>
        </p:nvSpPr>
        <p:spPr bwMode="auto">
          <a:xfrm>
            <a:off x="7010400" y="2438400"/>
            <a:ext cx="1828800" cy="192024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000" b="1" dirty="0" smtClean="0">
                <a:solidFill>
                  <a:srgbClr val="6600CC"/>
                </a:solidFill>
              </a:rPr>
              <a:t>Using Data</a:t>
            </a:r>
            <a:endParaRPr lang="en-US" sz="2000" b="1" dirty="0">
              <a:solidFill>
                <a:srgbClr val="6600CC"/>
              </a:solidFill>
            </a:endParaRPr>
          </a:p>
        </p:txBody>
      </p:sp>
      <p:sp>
        <p:nvSpPr>
          <p:cNvPr id="859143" name="Text Box 7"/>
          <p:cNvSpPr txBox="1">
            <a:spLocks noChangeArrowheads="1"/>
          </p:cNvSpPr>
          <p:nvPr/>
        </p:nvSpPr>
        <p:spPr bwMode="auto">
          <a:xfrm>
            <a:off x="609600" y="1219200"/>
            <a:ext cx="7696200" cy="685800"/>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400" b="1" dirty="0" smtClean="0">
                <a:solidFill>
                  <a:srgbClr val="6600CC"/>
                </a:solidFill>
                <a:effectLst>
                  <a:glow rad="63500">
                    <a:schemeClr val="accent1">
                      <a:satMod val="175000"/>
                      <a:alpha val="40000"/>
                    </a:schemeClr>
                  </a:glow>
                </a:effectLst>
                <a:latin typeface="Arial" charset="0"/>
              </a:rPr>
              <a:t>Purpose</a:t>
            </a:r>
            <a:endParaRPr lang="en-US" sz="2400" b="1" dirty="0">
              <a:solidFill>
                <a:srgbClr val="6600CC"/>
              </a:solidFill>
              <a:effectLst>
                <a:glow rad="63500">
                  <a:schemeClr val="accent1">
                    <a:satMod val="175000"/>
                    <a:alpha val="40000"/>
                  </a:schemeClr>
                </a:glow>
              </a:effectLst>
              <a:latin typeface="Arial" charset="0"/>
            </a:endParaRPr>
          </a:p>
        </p:txBody>
      </p:sp>
      <p:sp>
        <p:nvSpPr>
          <p:cNvPr id="20" name="Text Box 7"/>
          <p:cNvSpPr txBox="1">
            <a:spLocks noChangeArrowheads="1"/>
          </p:cNvSpPr>
          <p:nvPr/>
        </p:nvSpPr>
        <p:spPr bwMode="auto">
          <a:xfrm>
            <a:off x="1447800" y="5676781"/>
            <a:ext cx="6248400" cy="724019"/>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400" b="1" dirty="0" smtClean="0">
                <a:solidFill>
                  <a:srgbClr val="6600CC"/>
                </a:solidFill>
                <a:latin typeface="Arial" charset="0"/>
              </a:rPr>
              <a:t>Evaluation</a:t>
            </a:r>
            <a:endParaRPr lang="en-US" sz="1000" b="1" dirty="0">
              <a:solidFill>
                <a:srgbClr val="6600CC"/>
              </a:solidFill>
              <a:latin typeface="Arial" charset="0"/>
            </a:endParaRPr>
          </a:p>
        </p:txBody>
      </p:sp>
      <p:sp>
        <p:nvSpPr>
          <p:cNvPr id="22" name="Right Arrow 21"/>
          <p:cNvSpPr/>
          <p:nvPr/>
        </p:nvSpPr>
        <p:spPr bwMode="auto">
          <a:xfrm>
            <a:off x="4251960" y="2895600"/>
            <a:ext cx="548640"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ight Arrow 25"/>
          <p:cNvSpPr/>
          <p:nvPr/>
        </p:nvSpPr>
        <p:spPr bwMode="auto">
          <a:xfrm>
            <a:off x="1981200" y="2895600"/>
            <a:ext cx="609600"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ight Arrow 26"/>
          <p:cNvSpPr/>
          <p:nvPr/>
        </p:nvSpPr>
        <p:spPr bwMode="auto">
          <a:xfrm>
            <a:off x="6477000" y="2895600"/>
            <a:ext cx="533400" cy="762000"/>
          </a:xfrm>
          <a:prstGeom prst="rightArrow">
            <a:avLst/>
          </a:prstGeom>
          <a:solidFill>
            <a:schemeClr val="accent1"/>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ight Arrow 29"/>
          <p:cNvSpPr/>
          <p:nvPr/>
        </p:nvSpPr>
        <p:spPr bwMode="auto">
          <a:xfrm rot="5400000">
            <a:off x="5394960"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Right Arrow 35"/>
          <p:cNvSpPr/>
          <p:nvPr/>
        </p:nvSpPr>
        <p:spPr bwMode="auto">
          <a:xfrm rot="5400000">
            <a:off x="3185160"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Right Arrow 36"/>
          <p:cNvSpPr/>
          <p:nvPr/>
        </p:nvSpPr>
        <p:spPr bwMode="auto">
          <a:xfrm rot="5400000">
            <a:off x="975360"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Right Arrow 37"/>
          <p:cNvSpPr/>
          <p:nvPr/>
        </p:nvSpPr>
        <p:spPr bwMode="auto">
          <a:xfrm rot="5400000">
            <a:off x="7528559" y="1905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Curved Left Arrow 38"/>
          <p:cNvSpPr/>
          <p:nvPr/>
        </p:nvSpPr>
        <p:spPr bwMode="auto">
          <a:xfrm rot="9796617">
            <a:off x="350755" y="4381446"/>
            <a:ext cx="525899" cy="1778890"/>
          </a:xfrm>
          <a:prstGeom prst="curvedLeftArrow">
            <a:avLst>
              <a:gd name="adj1" fmla="val 25000"/>
              <a:gd name="adj2" fmla="val 50000"/>
              <a:gd name="adj3" fmla="val 30236"/>
            </a:avLst>
          </a:prstGeom>
          <a:solidFill>
            <a:srgbClr val="FFE9A3"/>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2" name="Curved Right Arrow 41"/>
          <p:cNvSpPr/>
          <p:nvPr/>
        </p:nvSpPr>
        <p:spPr bwMode="auto">
          <a:xfrm rot="11489208">
            <a:off x="8227076" y="4385607"/>
            <a:ext cx="541841" cy="1823720"/>
          </a:xfrm>
          <a:prstGeom prst="curvedRightArrow">
            <a:avLst>
              <a:gd name="adj1" fmla="val 25000"/>
              <a:gd name="adj2" fmla="val 50000"/>
              <a:gd name="adj3" fmla="val 20601"/>
            </a:avLst>
          </a:prstGeom>
          <a:solidFill>
            <a:srgbClr val="FFE9A3"/>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Text Box 7"/>
          <p:cNvSpPr txBox="1">
            <a:spLocks noChangeArrowheads="1"/>
          </p:cNvSpPr>
          <p:nvPr/>
        </p:nvSpPr>
        <p:spPr bwMode="auto">
          <a:xfrm>
            <a:off x="685800" y="4724400"/>
            <a:ext cx="7543800" cy="800219"/>
          </a:xfrm>
          <a:prstGeom prst="roundRect">
            <a:avLst/>
          </a:prstGeom>
          <a:solidFill>
            <a:schemeClr val="accent1">
              <a:lumMod val="90000"/>
            </a:schemeClr>
          </a:solidFill>
          <a:ln w="9525">
            <a:noFill/>
            <a:miter lim="800000"/>
            <a:headEnd/>
            <a:tailEnd/>
          </a:ln>
          <a:effectLst>
            <a:outerShdw blurRad="44450" dist="27940" dir="5400000" algn="ctr">
              <a:srgbClr val="000000">
                <a:alpha val="32000"/>
              </a:srgbClr>
            </a:outerShdw>
            <a:reflection blurRad="6350" stA="52000" endA="300" endPos="35000" dir="5400000" sy="-100000" algn="bl" rotWithShape="0"/>
            <a:softEdge rad="63500"/>
          </a:effectLst>
        </p:spPr>
        <p:txBody>
          <a:bodyPr wrap="square" anchor="ctr">
            <a:noAutofit/>
          </a:bodyPr>
          <a:lstStyle/>
          <a:p>
            <a:pPr algn="ctr" eaLnBrk="1" hangingPunct="1">
              <a:spcBef>
                <a:spcPct val="50000"/>
              </a:spcBef>
            </a:pPr>
            <a:r>
              <a:rPr lang="en-US" sz="2400" b="1" dirty="0" smtClean="0">
                <a:solidFill>
                  <a:srgbClr val="6600CC"/>
                </a:solidFill>
                <a:latin typeface="Arial" charset="0"/>
              </a:rPr>
              <a:t>Cross-system Coordination</a:t>
            </a:r>
            <a:endParaRPr lang="en-US" sz="1000" b="1" dirty="0">
              <a:solidFill>
                <a:srgbClr val="6600CC"/>
              </a:solidFill>
              <a:latin typeface="Arial" charset="0"/>
            </a:endParaRPr>
          </a:p>
        </p:txBody>
      </p:sp>
      <p:sp>
        <p:nvSpPr>
          <p:cNvPr id="24" name="Right Arrow 23"/>
          <p:cNvSpPr/>
          <p:nvPr/>
        </p:nvSpPr>
        <p:spPr bwMode="auto">
          <a:xfrm rot="16200000">
            <a:off x="808659" y="41910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ight Arrow 24"/>
          <p:cNvSpPr/>
          <p:nvPr/>
        </p:nvSpPr>
        <p:spPr bwMode="auto">
          <a:xfrm rot="16200000">
            <a:off x="5348301" y="4205300"/>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ight Arrow 27"/>
          <p:cNvSpPr/>
          <p:nvPr/>
        </p:nvSpPr>
        <p:spPr bwMode="auto">
          <a:xfrm rot="16200000">
            <a:off x="3124200" y="4205301"/>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ight Arrow 28"/>
          <p:cNvSpPr/>
          <p:nvPr/>
        </p:nvSpPr>
        <p:spPr bwMode="auto">
          <a:xfrm rot="16200000">
            <a:off x="7528559" y="4205302"/>
            <a:ext cx="548640" cy="548640"/>
          </a:xfrm>
          <a:prstGeom prst="rightArrow">
            <a:avLst/>
          </a:prstGeom>
          <a:solidFill>
            <a:srgbClr val="FFE9A3"/>
          </a:solidFill>
          <a:ln w="9525"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609600" y="1484055"/>
            <a:ext cx="7924800" cy="2554545"/>
          </a:xfrm>
          <a:prstGeom prst="rect">
            <a:avLst/>
          </a:prstGeom>
          <a:solidFill>
            <a:srgbClr val="FFFF99"/>
          </a:solidFill>
          <a:ln>
            <a:solidFill>
              <a:srgbClr val="FFFF99"/>
            </a:solidFill>
          </a:ln>
        </p:spPr>
        <p:txBody>
          <a:bodyPr wrap="square" rtlCol="0">
            <a:spAutoFit/>
          </a:bodyPr>
          <a:lstStyle/>
          <a:p>
            <a:endParaRPr lang="en-US" dirty="0" smtClean="0"/>
          </a:p>
          <a:p>
            <a:r>
              <a:rPr lang="en-US" dirty="0" smtClean="0"/>
              <a:t>State coordinates child outcomes measurement and data use across EC systems.</a:t>
            </a:r>
          </a:p>
          <a:p>
            <a:endParaRPr lang="en-US" dirty="0"/>
          </a:p>
        </p:txBody>
      </p:sp>
      <p:sp>
        <p:nvSpPr>
          <p:cNvPr id="32" name="Rectangle 31"/>
          <p:cNvSpPr/>
          <p:nvPr/>
        </p:nvSpPr>
        <p:spPr bwMode="auto">
          <a:xfrm>
            <a:off x="762000" y="5715000"/>
            <a:ext cx="7620000" cy="685800"/>
          </a:xfrm>
          <a:prstGeom prst="rect">
            <a:avLst/>
          </a:prstGeom>
          <a:solidFill>
            <a:srgbClr val="FFFF99"/>
          </a:solidFill>
          <a:ln w="9525" cap="flat" cmpd="sng" algn="ctr">
            <a:solidFill>
              <a:srgbClr val="FFFF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59583715"/>
              </p:ext>
            </p:extLst>
          </p:nvPr>
        </p:nvGraphicFramePr>
        <p:xfrm>
          <a:off x="2590800" y="109321"/>
          <a:ext cx="5214604" cy="6748679"/>
        </p:xfrm>
        <a:graphic>
          <a:graphicData uri="http://schemas.openxmlformats.org/presentationml/2006/ole">
            <mc:AlternateContent xmlns:mc="http://schemas.openxmlformats.org/markup-compatibility/2006">
              <mc:Choice xmlns:v="urn:schemas-microsoft-com:vml" Requires="v">
                <p:oleObj spid="_x0000_s381987" name="Acrobat Document" r:id="rId4" imgW="5830114" imgH="7542857" progId="AcroExch.Document.7">
                  <p:embed/>
                </p:oleObj>
              </mc:Choice>
              <mc:Fallback>
                <p:oleObj name="Acrobat Document" r:id="rId4" imgW="5830114" imgH="7542857"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09321"/>
                        <a:ext cx="5214604" cy="6748679"/>
                      </a:xfrm>
                      <a:prstGeom prst="rect">
                        <a:avLst/>
                      </a:prstGeom>
                      <a:noFill/>
                      <a:ln w="9525">
                        <a:solidFill>
                          <a:srgbClr val="00CCFF"/>
                        </a:solidFill>
                        <a:miter lim="800000"/>
                        <a:headEnd/>
                        <a:tailEnd/>
                      </a:ln>
                      <a:extLst/>
                    </p:spPr>
                  </p:pic>
                </p:oleObj>
              </mc:Fallback>
            </mc:AlternateContent>
          </a:graphicData>
        </a:graphic>
      </p:graphicFrame>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self-assessment</a:t>
            </a:r>
            <a:endParaRPr lang="en-US" dirty="0"/>
          </a:p>
        </p:txBody>
      </p:sp>
      <p:sp>
        <p:nvSpPr>
          <p:cNvPr id="3" name="Content Placeholder 2"/>
          <p:cNvSpPr>
            <a:spLocks noGrp="1"/>
          </p:cNvSpPr>
          <p:nvPr>
            <p:ph idx="1"/>
          </p:nvPr>
        </p:nvSpPr>
        <p:spPr>
          <a:xfrm>
            <a:off x="2057400" y="2133600"/>
            <a:ext cx="6858000" cy="4264152"/>
          </a:xfrm>
        </p:spPr>
        <p:txBody>
          <a:bodyPr/>
          <a:lstStyle/>
          <a:p>
            <a:r>
              <a:rPr lang="en-US" b="1" dirty="0" smtClean="0"/>
              <a:t>Components</a:t>
            </a:r>
            <a:r>
              <a:rPr lang="en-US" sz="2800" b="1" dirty="0" smtClean="0"/>
              <a:t> (7) = Major areas of framework</a:t>
            </a:r>
          </a:p>
          <a:p>
            <a:pPr lvl="1"/>
            <a:r>
              <a:rPr lang="en-US" sz="3200" b="1" dirty="0" smtClean="0">
                <a:solidFill>
                  <a:schemeClr val="accent1">
                    <a:lumMod val="50000"/>
                  </a:schemeClr>
                </a:solidFill>
              </a:rPr>
              <a:t>Quality Indicators </a:t>
            </a:r>
            <a:r>
              <a:rPr lang="en-US" b="1" dirty="0" smtClean="0">
                <a:solidFill>
                  <a:schemeClr val="accent1">
                    <a:lumMod val="50000"/>
                  </a:schemeClr>
                </a:solidFill>
              </a:rPr>
              <a:t>(18 total) = Statements of basic requirements of a quality COMS</a:t>
            </a:r>
          </a:p>
          <a:p>
            <a:pPr lvl="2"/>
            <a:r>
              <a:rPr lang="en-US" sz="3200" b="1" dirty="0" smtClean="0">
                <a:solidFill>
                  <a:schemeClr val="accent6">
                    <a:lumMod val="60000"/>
                    <a:lumOff val="40000"/>
                  </a:schemeClr>
                </a:solidFill>
              </a:rPr>
              <a:t>Elements</a:t>
            </a:r>
            <a:r>
              <a:rPr lang="en-US" sz="2800" b="1" dirty="0" smtClean="0">
                <a:solidFill>
                  <a:schemeClr val="accent6">
                    <a:lumMod val="60000"/>
                    <a:lumOff val="40000"/>
                  </a:schemeClr>
                </a:solidFill>
              </a:rPr>
              <a:t> (number varies with each indicator) = Define what constitutes high quality on the Quality Indicator.</a:t>
            </a:r>
            <a:endParaRPr lang="en-US" sz="2800" b="1" dirty="0">
              <a:solidFill>
                <a:schemeClr val="accent6">
                  <a:lumMod val="60000"/>
                  <a:lumOff val="40000"/>
                </a:schemeClr>
              </a:solidFill>
            </a:endParaRPr>
          </a:p>
        </p:txBody>
      </p:sp>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5816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747655"/>
            <a:ext cx="2177067" cy="201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indicators</a:t>
            </a:r>
            <a:endParaRPr lang="en-US" dirty="0"/>
          </a:p>
        </p:txBody>
      </p:sp>
      <p:sp>
        <p:nvSpPr>
          <p:cNvPr id="3" name="Content Placeholder 2"/>
          <p:cNvSpPr>
            <a:spLocks noGrp="1"/>
          </p:cNvSpPr>
          <p:nvPr>
            <p:ph idx="1"/>
          </p:nvPr>
        </p:nvSpPr>
        <p:spPr>
          <a:xfrm>
            <a:off x="4114800" y="2057400"/>
            <a:ext cx="4572000" cy="4187952"/>
          </a:xfrm>
        </p:spPr>
        <p:txBody>
          <a:bodyPr/>
          <a:lstStyle/>
          <a:p>
            <a:r>
              <a:rPr lang="en-US" dirty="0" smtClean="0"/>
              <a:t>Provides additional detail as to what constitutes quality implementation of the component.</a:t>
            </a:r>
          </a:p>
          <a:p>
            <a:r>
              <a:rPr lang="en-US" dirty="0" smtClean="0"/>
              <a:t>18 quality indicators across the 7 components</a:t>
            </a:r>
            <a:endParaRPr lang="en-US" dirty="0"/>
          </a:p>
        </p:txBody>
      </p:sp>
      <p:sp>
        <p:nvSpPr>
          <p:cNvPr id="4" name="Slide Number Placeholder 3"/>
          <p:cNvSpPr>
            <a:spLocks noGrp="1"/>
          </p:cNvSpPr>
          <p:nvPr>
            <p:ph type="sldNum" sz="quarter" idx="10"/>
          </p:nvPr>
        </p:nvSpPr>
        <p:spPr/>
        <p:txBody>
          <a:bodyPr/>
          <a:lstStyle/>
          <a:p>
            <a:pPr>
              <a:defRPr/>
            </a:pPr>
            <a:fld id="{64ACC2FD-56E2-44FF-A27A-5EA43B900F1F}"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7" name="Picture 8"/>
          <p:cNvPicPr>
            <a:picLocks noChangeAspect="1" noChangeArrowheads="1"/>
          </p:cNvPicPr>
          <p:nvPr/>
        </p:nvPicPr>
        <p:blipFill>
          <a:blip r:embed="rId3" cstate="print"/>
          <a:srcRect/>
          <a:stretch>
            <a:fillRect/>
          </a:stretch>
        </p:blipFill>
        <p:spPr bwMode="auto">
          <a:xfrm rot="20463631">
            <a:off x="944285" y="2473676"/>
            <a:ext cx="2590800" cy="3088924"/>
          </a:xfrm>
          <a:prstGeom prst="rect">
            <a:avLst/>
          </a:prstGeom>
          <a:noFill/>
          <a:ln w="9525">
            <a:solidFill>
              <a:schemeClr val="accent1">
                <a:lumMod val="75000"/>
              </a:schemeClr>
            </a:solidFill>
            <a:miter lim="800000"/>
            <a:headEnd/>
            <a:tailEnd/>
          </a:ln>
          <a:effectLst/>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The scale for the quality </a:t>
            </a:r>
            <a:r>
              <a:rPr lang="en-US" dirty="0"/>
              <a:t>i</a:t>
            </a:r>
            <a:r>
              <a:rPr lang="en-US" dirty="0" smtClean="0"/>
              <a:t>ndicators</a:t>
            </a:r>
          </a:p>
        </p:txBody>
      </p:sp>
      <p:sp>
        <p:nvSpPr>
          <p:cNvPr id="41988" name="Slide Number Placeholder 5"/>
          <p:cNvSpPr>
            <a:spLocks noGrp="1"/>
          </p:cNvSpPr>
          <p:nvPr>
            <p:ph type="sldNum" sz="quarter" idx="11"/>
          </p:nvPr>
        </p:nvSpPr>
        <p:spPr bwMode="auto">
          <a:xfrm>
            <a:off x="6934200" y="6248400"/>
            <a:ext cx="2895600" cy="365125"/>
          </a:xfrm>
          <a:noFill/>
          <a:ln>
            <a:miter lim="800000"/>
            <a:headEnd/>
            <a:tailEnd/>
          </a:ln>
        </p:spPr>
        <p:txBody>
          <a:bodyPr wrap="square" numCol="1" anchorCtr="0" compatLnSpc="1">
            <a:prstTxWarp prst="textNoShape">
              <a:avLst/>
            </a:prstTxWarp>
          </a:bodyPr>
          <a:lstStyle/>
          <a:p>
            <a:fld id="{F4876FBB-77B8-48EE-B289-95D88CF17D77}" type="slidenum">
              <a:rPr lang="en-US" smtClean="0"/>
              <a:pPr/>
              <a:t>18</a:t>
            </a:fld>
            <a:endParaRPr lang="en-US" dirty="0" smtClean="0"/>
          </a:p>
        </p:txBody>
      </p:sp>
      <p:sp>
        <p:nvSpPr>
          <p:cNvPr id="7" name="Footer Placeholder 4"/>
          <p:cNvSpPr txBox="1">
            <a:spLocks/>
          </p:cNvSpPr>
          <p:nvPr/>
        </p:nvSpPr>
        <p:spPr>
          <a:xfrm>
            <a:off x="155575" y="6354763"/>
            <a:ext cx="2895600" cy="365125"/>
          </a:xfrm>
          <a:prstGeom prst="rect">
            <a:avLst/>
          </a:prstGeom>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224568"/>
                </a:solidFill>
                <a:effectLst/>
                <a:uLnTx/>
                <a:uFillTx/>
                <a:latin typeface="Arial" charset="0"/>
                <a:ea typeface="+mn-ea"/>
                <a:cs typeface="+mn-cs"/>
              </a:rPr>
              <a:t>Early Childhood Outcomes Center</a:t>
            </a:r>
            <a:endParaRPr kumimoji="0" lang="en-US" sz="1200" b="0" i="0" u="none" strike="noStrike" kern="1200" cap="none" spc="0" normalizeH="0" baseline="0" noProof="0" dirty="0">
              <a:ln>
                <a:noFill/>
              </a:ln>
              <a:solidFill>
                <a:srgbClr val="224568"/>
              </a:solidFill>
              <a:effectLst/>
              <a:uLnTx/>
              <a:uFillTx/>
              <a:latin typeface="Arial" charset="0"/>
              <a:ea typeface="+mn-ea"/>
              <a:cs typeface="+mn-c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20048866"/>
              </p:ext>
            </p:extLst>
          </p:nvPr>
        </p:nvGraphicFramePr>
        <p:xfrm>
          <a:off x="155575" y="1981200"/>
          <a:ext cx="8759825" cy="4160520"/>
        </p:xfrm>
        <a:graphic>
          <a:graphicData uri="http://schemas.openxmlformats.org/drawingml/2006/table">
            <a:tbl>
              <a:tblPr/>
              <a:tblGrid>
                <a:gridCol w="7464425"/>
                <a:gridCol w="1295400"/>
              </a:tblGrid>
              <a:tr h="931460">
                <a:tc>
                  <a:txBody>
                    <a:bodyPr/>
                    <a:lstStyle/>
                    <a:p>
                      <a:pPr marL="0" marR="0">
                        <a:spcBef>
                          <a:spcPts val="0"/>
                        </a:spcBef>
                        <a:spcAft>
                          <a:spcPts val="0"/>
                        </a:spcAft>
                      </a:pPr>
                      <a:r>
                        <a:rPr lang="en-US" sz="2000" b="1" dirty="0">
                          <a:latin typeface="Arial"/>
                          <a:ea typeface="Times New Roman"/>
                        </a:rPr>
                        <a:t>Implementation of Elements</a:t>
                      </a:r>
                      <a:endParaRPr lang="en-US" sz="2000" dirty="0">
                        <a:latin typeface="Times New Roman"/>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Arial"/>
                          <a:ea typeface="Times New Roman"/>
                        </a:rPr>
                        <a:t>Quality Indicator Score</a:t>
                      </a:r>
                      <a:endParaRPr lang="en-US" sz="2000" dirty="0">
                        <a:latin typeface="Times New Roman"/>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108">
                <a:tc>
                  <a:txBody>
                    <a:bodyPr/>
                    <a:lstStyle/>
                    <a:p>
                      <a:pPr marL="0" marR="0">
                        <a:spcBef>
                          <a:spcPts val="300"/>
                        </a:spcBef>
                        <a:spcAft>
                          <a:spcPts val="300"/>
                        </a:spcAft>
                      </a:pPr>
                      <a:r>
                        <a:rPr lang="en-US" sz="1800" dirty="0">
                          <a:latin typeface="Arial"/>
                          <a:ea typeface="Times New Roman"/>
                        </a:rPr>
                        <a:t>All elements are fully implemented</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a:latin typeface="Arial"/>
                          <a:ea typeface="Times New Roman"/>
                        </a:rPr>
                        <a:t>7</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76">
                <a:tc>
                  <a:txBody>
                    <a:bodyPr/>
                    <a:lstStyle/>
                    <a:p>
                      <a:pPr marL="0" marR="0">
                        <a:spcBef>
                          <a:spcPts val="300"/>
                        </a:spcBef>
                        <a:spcAft>
                          <a:spcPts val="300"/>
                        </a:spcAft>
                      </a:pPr>
                      <a:r>
                        <a:rPr lang="en-US" sz="1800" dirty="0">
                          <a:latin typeface="Arial"/>
                          <a:ea typeface="Times New Roman"/>
                        </a:rPr>
                        <a:t>Nearly all elements are fully implemented and the rest are in process</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a:latin typeface="Arial"/>
                          <a:ea typeface="Times New Roman"/>
                        </a:rPr>
                        <a:t>6</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76">
                <a:tc>
                  <a:txBody>
                    <a:bodyPr/>
                    <a:lstStyle/>
                    <a:p>
                      <a:pPr marL="0" marR="0">
                        <a:spcBef>
                          <a:spcPts val="300"/>
                        </a:spcBef>
                        <a:spcAft>
                          <a:spcPts val="300"/>
                        </a:spcAft>
                      </a:pPr>
                      <a:r>
                        <a:rPr lang="en-US" sz="1800" dirty="0">
                          <a:latin typeface="Arial"/>
                          <a:ea typeface="Times New Roman"/>
                        </a:rPr>
                        <a:t>Most of the elements are fully implemented and the rest are in process.</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a:latin typeface="Arial"/>
                          <a:ea typeface="Times New Roman"/>
                        </a:rPr>
                        <a:t>5</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76">
                <a:tc>
                  <a:txBody>
                    <a:bodyPr/>
                    <a:lstStyle/>
                    <a:p>
                      <a:pPr marL="0" marR="0">
                        <a:spcBef>
                          <a:spcPts val="300"/>
                        </a:spcBef>
                        <a:spcAft>
                          <a:spcPts val="300"/>
                        </a:spcAft>
                      </a:pPr>
                      <a:r>
                        <a:rPr lang="en-US" sz="1800" dirty="0">
                          <a:latin typeface="Arial"/>
                          <a:ea typeface="Times New Roman"/>
                        </a:rPr>
                        <a:t>At least one element is fully implemented and the rest are in process</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a:latin typeface="Arial"/>
                          <a:ea typeface="Times New Roman"/>
                        </a:rPr>
                        <a:t>4</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108">
                <a:tc>
                  <a:txBody>
                    <a:bodyPr/>
                    <a:lstStyle/>
                    <a:p>
                      <a:pPr marL="0" marR="0">
                        <a:spcBef>
                          <a:spcPts val="300"/>
                        </a:spcBef>
                        <a:spcAft>
                          <a:spcPts val="300"/>
                        </a:spcAft>
                      </a:pPr>
                      <a:r>
                        <a:rPr lang="en-US" sz="1800" dirty="0">
                          <a:latin typeface="Arial"/>
                          <a:ea typeface="Times New Roman"/>
                        </a:rPr>
                        <a:t>All of the elements are in process</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a:latin typeface="Arial"/>
                          <a:ea typeface="Times New Roman"/>
                        </a:rPr>
                        <a:t>3</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108">
                <a:tc>
                  <a:txBody>
                    <a:bodyPr/>
                    <a:lstStyle/>
                    <a:p>
                      <a:pPr marL="0" marR="0">
                        <a:spcBef>
                          <a:spcPts val="300"/>
                        </a:spcBef>
                        <a:spcAft>
                          <a:spcPts val="300"/>
                        </a:spcAft>
                      </a:pPr>
                      <a:r>
                        <a:rPr lang="en-US" sz="1800" dirty="0">
                          <a:latin typeface="Arial"/>
                          <a:ea typeface="Times New Roman"/>
                        </a:rPr>
                        <a:t>Some of the elements are in process</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a:latin typeface="Arial"/>
                          <a:ea typeface="Times New Roman"/>
                        </a:rPr>
                        <a:t>2</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108">
                <a:tc>
                  <a:txBody>
                    <a:bodyPr/>
                    <a:lstStyle/>
                    <a:p>
                      <a:pPr marL="0" marR="0">
                        <a:spcBef>
                          <a:spcPts val="300"/>
                        </a:spcBef>
                        <a:spcAft>
                          <a:spcPts val="300"/>
                        </a:spcAft>
                      </a:pPr>
                      <a:r>
                        <a:rPr lang="en-US" sz="1800" dirty="0">
                          <a:latin typeface="Arial"/>
                          <a:ea typeface="Times New Roman"/>
                        </a:rPr>
                        <a:t>None of the elements are yet in process</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a:latin typeface="Arial"/>
                          <a:ea typeface="Times New Roman"/>
                        </a:rPr>
                        <a:t>1</a:t>
                      </a:r>
                      <a:endParaRPr lang="en-US" sz="1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143000"/>
          </a:xfrm>
        </p:spPr>
        <p:txBody>
          <a:bodyPr/>
          <a:lstStyle/>
          <a:p>
            <a:r>
              <a:rPr lang="en-US" dirty="0" smtClean="0"/>
              <a:t>Quality indicators for Data Collection and Transmission</a:t>
            </a:r>
            <a:endParaRPr lang="en-US" dirty="0"/>
          </a:p>
        </p:txBody>
      </p:sp>
      <p:sp>
        <p:nvSpPr>
          <p:cNvPr id="3" name="Content Placeholder 2"/>
          <p:cNvSpPr>
            <a:spLocks noGrp="1"/>
          </p:cNvSpPr>
          <p:nvPr>
            <p:ph idx="1"/>
          </p:nvPr>
        </p:nvSpPr>
        <p:spPr/>
        <p:txBody>
          <a:bodyPr/>
          <a:lstStyle/>
          <a:p>
            <a:pPr marL="457200" indent="-457200">
              <a:buNone/>
            </a:pPr>
            <a:r>
              <a:rPr lang="en-US" dirty="0" smtClean="0"/>
              <a:t>2.	Data collection procedures are carried out efficiently and effectively. </a:t>
            </a:r>
          </a:p>
          <a:p>
            <a:pPr marL="457200" indent="-457200">
              <a:buNone/>
            </a:pPr>
            <a:r>
              <a:rPr lang="en-US" dirty="0" smtClean="0"/>
              <a:t>3.	Providers, supervisors, and others involved in data collection have the required knowledge, skills, and commitment.</a:t>
            </a:r>
          </a:p>
          <a:p>
            <a:pPr marL="457200" indent="-457200">
              <a:buNone/>
            </a:pPr>
            <a:r>
              <a:rPr lang="en-US" dirty="0" smtClean="0"/>
              <a:t>4.	State's method for entering, transmitting, and storing data is effective and efficient.</a:t>
            </a:r>
          </a:p>
          <a:p>
            <a:endParaRPr lang="en-US" dirty="0"/>
          </a:p>
        </p:txBody>
      </p:sp>
      <p:sp>
        <p:nvSpPr>
          <p:cNvPr id="4" name="Slide Number Placeholder 3"/>
          <p:cNvSpPr>
            <a:spLocks noGrp="1"/>
          </p:cNvSpPr>
          <p:nvPr>
            <p:ph type="sldNum" sz="quarter" idx="10"/>
          </p:nvPr>
        </p:nvSpPr>
        <p:spPr/>
        <p:txBody>
          <a:bodyPr/>
          <a:lstStyle/>
          <a:p>
            <a:pPr>
              <a:defRPr/>
            </a:pPr>
            <a:fld id="{25003ACF-98AC-4D7E-8B7E-9D4400FA9063}"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5026152"/>
          </a:xfrm>
        </p:spPr>
        <p:txBody>
          <a:bodyPr/>
          <a:lstStyle/>
          <a:p>
            <a:pPr>
              <a:buNone/>
            </a:pPr>
            <a:endParaRPr lang="en-US" sz="2400" i="1" dirty="0" smtClean="0">
              <a:solidFill>
                <a:schemeClr val="accent2">
                  <a:lumMod val="75000"/>
                </a:schemeClr>
              </a:solidFill>
            </a:endParaRPr>
          </a:p>
          <a:p>
            <a:pPr marL="0" indent="0">
              <a:buNone/>
            </a:pPr>
            <a:r>
              <a:rPr lang="en-US" sz="2500" i="1" dirty="0" smtClean="0">
                <a:solidFill>
                  <a:schemeClr val="accent2">
                    <a:lumMod val="75000"/>
                  </a:schemeClr>
                </a:solidFill>
              </a:rPr>
              <a:t>"</a:t>
            </a:r>
            <a:r>
              <a:rPr lang="en-US" sz="2500" i="1" dirty="0" smtClean="0"/>
              <a:t>Yet</a:t>
            </a:r>
            <a:r>
              <a:rPr lang="en-US" sz="2500" i="1" dirty="0"/>
              <a:t>, ultimately, teachers, parents, and policymakers also need to know if young children are healthy, that they are developing essential social and emotional skills such as self-regulation and cooperative play, and that their emerging academic skills are developing appropriately. At the end of the day, early learning and development programs must begin to shift to evaluating the basic outcomes we seek and prize for our children</a:t>
            </a:r>
            <a:r>
              <a:rPr lang="en-US" sz="2500" i="1" dirty="0" smtClean="0"/>
              <a:t>.“</a:t>
            </a:r>
          </a:p>
          <a:p>
            <a:pPr marL="0" indent="0">
              <a:buNone/>
            </a:pPr>
            <a:endParaRPr lang="en-US" sz="2400" dirty="0"/>
          </a:p>
          <a:p>
            <a:r>
              <a:rPr lang="en-US" sz="2000" dirty="0"/>
              <a:t>Secretary of Education Arne Duncan's Remarks at the National Association for the Education of Young Children Annual Conference November 18, 2009</a:t>
            </a:r>
          </a:p>
          <a:p>
            <a:pPr>
              <a:buNone/>
            </a:pPr>
            <a:endParaRPr lang="en-US" dirty="0"/>
          </a:p>
        </p:txBody>
      </p:sp>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6" name="Rectangle 3"/>
          <p:cNvSpPr>
            <a:spLocks noGrp="1" noChangeArrowheads="1"/>
          </p:cNvSpPr>
          <p:nvPr>
            <p:ph type="title"/>
          </p:nvPr>
        </p:nvSpPr>
        <p:spPr>
          <a:xfrm>
            <a:off x="762000" y="457200"/>
            <a:ext cx="7953375" cy="1143000"/>
          </a:xfrm>
        </p:spPr>
        <p:txBody>
          <a:bodyPr/>
          <a:lstStyle/>
          <a:p>
            <a:pPr algn="ctr"/>
            <a:r>
              <a:rPr lang="en-US" dirty="0" smtClean="0">
                <a:solidFill>
                  <a:schemeClr val="accent6">
                    <a:lumMod val="75000"/>
                  </a:schemeClr>
                </a:solidFill>
              </a:rPr>
              <a:t>Why Child </a:t>
            </a:r>
            <a:r>
              <a:rPr lang="en-US" dirty="0">
                <a:solidFill>
                  <a:schemeClr val="accent6">
                    <a:lumMod val="75000"/>
                  </a:schemeClr>
                </a:solidFill>
              </a:rPr>
              <a:t>and Family </a:t>
            </a:r>
            <a:r>
              <a:rPr lang="en-US" dirty="0" smtClean="0">
                <a:solidFill>
                  <a:schemeClr val="accent6">
                    <a:lumMod val="75000"/>
                  </a:schemeClr>
                </a:solidFill>
              </a:rPr>
              <a:t>Outcomes?</a:t>
            </a:r>
            <a:endParaRPr lang="en-US" dirty="0">
              <a:solidFill>
                <a:schemeClr val="accent6">
                  <a:lumMod val="75000"/>
                </a:schemeClr>
              </a:solidFill>
            </a:endParaRP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Uses of the self-assessment</a:t>
            </a:r>
            <a:endParaRPr lang="en-US" dirty="0"/>
          </a:p>
        </p:txBody>
      </p:sp>
      <p:sp>
        <p:nvSpPr>
          <p:cNvPr id="6" name="Content Placeholder 5"/>
          <p:cNvSpPr>
            <a:spLocks noGrp="1"/>
          </p:cNvSpPr>
          <p:nvPr>
            <p:ph idx="1"/>
          </p:nvPr>
        </p:nvSpPr>
        <p:spPr>
          <a:xfrm>
            <a:off x="277751" y="1905000"/>
            <a:ext cx="5029200" cy="4221163"/>
          </a:xfrm>
        </p:spPr>
        <p:txBody>
          <a:bodyPr>
            <a:normAutofit lnSpcReduction="10000"/>
          </a:bodyPr>
          <a:lstStyle/>
          <a:p>
            <a:pPr lvl="1"/>
            <a:r>
              <a:rPr lang="en-US" sz="2400" b="1" dirty="0" smtClean="0"/>
              <a:t>Allows states to </a:t>
            </a:r>
            <a:r>
              <a:rPr lang="en-US" sz="2400" b="1" dirty="0" smtClean="0">
                <a:solidFill>
                  <a:srgbClr val="00B0F0"/>
                </a:solidFill>
              </a:rPr>
              <a:t>evaluate the quality</a:t>
            </a:r>
            <a:r>
              <a:rPr lang="en-US" sz="2400" b="1" dirty="0" smtClean="0">
                <a:solidFill>
                  <a:schemeClr val="bg2">
                    <a:lumMod val="75000"/>
                  </a:schemeClr>
                </a:solidFill>
              </a:rPr>
              <a:t> </a:t>
            </a:r>
            <a:r>
              <a:rPr lang="en-US" sz="2400" b="1" dirty="0" smtClean="0"/>
              <a:t>of their </a:t>
            </a:r>
            <a:r>
              <a:rPr lang="en-US" sz="2400" b="1" dirty="0" smtClean="0"/>
              <a:t>outcomes </a:t>
            </a:r>
            <a:r>
              <a:rPr lang="en-US" sz="2400" b="1" dirty="0" smtClean="0"/>
              <a:t>measurement system</a:t>
            </a:r>
          </a:p>
          <a:p>
            <a:pPr lvl="1">
              <a:spcBef>
                <a:spcPts val="1800"/>
              </a:spcBef>
            </a:pPr>
            <a:r>
              <a:rPr lang="en-US" sz="2400" b="1" dirty="0" smtClean="0"/>
              <a:t>Assists states in </a:t>
            </a:r>
            <a:r>
              <a:rPr lang="en-US" sz="2400" b="1" dirty="0" smtClean="0">
                <a:solidFill>
                  <a:srgbClr val="00B0F0"/>
                </a:solidFill>
              </a:rPr>
              <a:t>setting priorities</a:t>
            </a:r>
            <a:r>
              <a:rPr lang="en-US" sz="2400" b="1" dirty="0" smtClean="0"/>
              <a:t> for improving their measurement system</a:t>
            </a:r>
          </a:p>
          <a:p>
            <a:pPr lvl="1">
              <a:spcBef>
                <a:spcPts val="1800"/>
              </a:spcBef>
            </a:pPr>
            <a:r>
              <a:rPr lang="en-US" sz="2400" b="1" dirty="0" smtClean="0"/>
              <a:t>Provides information to assist states in </a:t>
            </a:r>
            <a:r>
              <a:rPr lang="en-US" sz="2400" b="1" dirty="0" smtClean="0">
                <a:solidFill>
                  <a:srgbClr val="00B0F0"/>
                </a:solidFill>
              </a:rPr>
              <a:t>advocating for resources</a:t>
            </a:r>
            <a:r>
              <a:rPr lang="en-US" sz="2400" b="1" dirty="0" smtClean="0"/>
              <a:t> for systems development</a:t>
            </a:r>
          </a:p>
          <a:p>
            <a:endParaRPr lang="en-US" dirty="0"/>
          </a:p>
        </p:txBody>
      </p:sp>
      <p:sp>
        <p:nvSpPr>
          <p:cNvPr id="4" name="Slide Number Placeholder 3"/>
          <p:cNvSpPr>
            <a:spLocks noGrp="1"/>
          </p:cNvSpPr>
          <p:nvPr>
            <p:ph type="sldNum" sz="quarter" idx="11"/>
          </p:nvPr>
        </p:nvSpPr>
        <p:spPr/>
        <p:txBody>
          <a:bodyPr/>
          <a:lstStyle/>
          <a:p>
            <a:pPr>
              <a:defRPr/>
            </a:pPr>
            <a:fld id="{4693BA22-2890-460E-A3B7-ADCBD1702460}" type="slidenum">
              <a:rPr lang="en-US" smtClean="0"/>
              <a:pPr>
                <a:defRPr/>
              </a:pPr>
              <a:t>20</a:t>
            </a:fld>
            <a:endParaRPr lang="en-US"/>
          </a:p>
        </p:txBody>
      </p:sp>
      <p:pic>
        <p:nvPicPr>
          <p:cNvPr id="8" name="Picture 7" descr="FPG15.jpg"/>
          <p:cNvPicPr>
            <a:picLocks noChangeAspect="1"/>
          </p:cNvPicPr>
          <p:nvPr/>
        </p:nvPicPr>
        <p:blipFill>
          <a:blip r:embed="rId3" cstate="print"/>
          <a:stretch>
            <a:fillRect/>
          </a:stretch>
        </p:blipFill>
        <p:spPr>
          <a:xfrm>
            <a:off x="5715000" y="2971800"/>
            <a:ext cx="3149600" cy="2362200"/>
          </a:xfrm>
          <a:prstGeom prst="rect">
            <a:avLst/>
          </a:prstGeom>
        </p:spPr>
      </p:pic>
    </p:spTree>
    <p:extLst>
      <p:ext uri="{BB962C8B-B14F-4D97-AF65-F5344CB8AC3E}">
        <p14:creationId xmlns:p14="http://schemas.microsoft.com/office/powerpoint/2010/main" val="4197537558"/>
      </p:ext>
    </p:extLst>
  </p:cSld>
  <p:clrMapOvr>
    <a:masterClrMapping/>
  </p:clrMapOvr>
  <p:transition xmlns:p14="http://schemas.microsoft.com/office/powerpoint/2010/mai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self-assessment</a:t>
            </a:r>
            <a:endParaRPr lang="en-US" dirty="0"/>
          </a:p>
        </p:txBody>
      </p:sp>
      <p:sp>
        <p:nvSpPr>
          <p:cNvPr id="3" name="Content Placeholder 2"/>
          <p:cNvSpPr>
            <a:spLocks noGrp="1"/>
          </p:cNvSpPr>
          <p:nvPr>
            <p:ph idx="1"/>
          </p:nvPr>
        </p:nvSpPr>
        <p:spPr>
          <a:xfrm>
            <a:off x="457200" y="2057400"/>
            <a:ext cx="8305800" cy="4187952"/>
          </a:xfrm>
        </p:spPr>
        <p:txBody>
          <a:bodyPr/>
          <a:lstStyle/>
          <a:p>
            <a:r>
              <a:rPr lang="en-US" dirty="0" smtClean="0"/>
              <a:t>Online interactive version is on the web </a:t>
            </a:r>
            <a:r>
              <a:rPr lang="en-US" sz="2400" dirty="0" smtClean="0">
                <a:hlinkClick r:id="rId3"/>
              </a:rPr>
              <a:t>http://www.fpg.unc.edu/~eco/pages/frame_dev.cfm</a:t>
            </a:r>
            <a:endParaRPr lang="en-US" sz="2400" dirty="0" smtClean="0"/>
          </a:p>
          <a:p>
            <a:r>
              <a:rPr lang="en-US" dirty="0" smtClean="0"/>
              <a:t>State profile page compiles overall scores</a:t>
            </a:r>
          </a:p>
          <a:p>
            <a:r>
              <a:rPr lang="en-US" dirty="0" smtClean="0"/>
              <a:t>Space for notes about status on each element</a:t>
            </a:r>
          </a:p>
          <a:p>
            <a:r>
              <a:rPr lang="en-US" dirty="0" smtClean="0"/>
              <a:t>Links elements to resources, state examples, and other clarifying information or definitions</a:t>
            </a:r>
          </a:p>
          <a:p>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E4BFF4F-15D9-4E98-AF1C-0436C43749F9}"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4227666933"/>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BC6E57-59AF-49F2-9015-30F37DEB370C}"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116738" name="Picture 2"/>
          <p:cNvPicPr>
            <a:picLocks noGrp="1" noChangeAspect="1" noChangeArrowheads="1"/>
          </p:cNvPicPr>
          <p:nvPr>
            <p:ph idx="1"/>
          </p:nvPr>
        </p:nvPicPr>
        <p:blipFill>
          <a:blip r:embed="rId3" cstate="print"/>
          <a:srcRect/>
          <a:stretch>
            <a:fillRect/>
          </a:stretch>
        </p:blipFill>
        <p:spPr bwMode="auto">
          <a:xfrm>
            <a:off x="-381000" y="0"/>
            <a:ext cx="10295467" cy="5791200"/>
          </a:xfrm>
          <a:prstGeom prst="rect">
            <a:avLst/>
          </a:prstGeom>
          <a:noFill/>
          <a:ln w="9525" cap="flat" cmpd="sng" algn="ctr">
            <a:noFill/>
            <a:prstDash val="solid"/>
            <a:miter lim="800000"/>
            <a:headEnd/>
            <a:tailEnd/>
          </a:ln>
        </p:spPr>
      </p:pic>
    </p:spTree>
    <p:extLst>
      <p:ext uri="{BB962C8B-B14F-4D97-AF65-F5344CB8AC3E}">
        <p14:creationId xmlns:p14="http://schemas.microsoft.com/office/powerpoint/2010/main" val="3644857773"/>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a:xfrm>
            <a:off x="7010400" y="8001000"/>
            <a:ext cx="2133600" cy="365125"/>
          </a:xfrm>
        </p:spPr>
        <p:txBody>
          <a:bodyPr/>
          <a:lstStyle/>
          <a:p>
            <a:pPr>
              <a:defRPr/>
            </a:pPr>
            <a:fld id="{96BC6E57-59AF-49F2-9015-30F37DEB370C}"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117762" name="Picture 2"/>
          <p:cNvPicPr>
            <a:picLocks noChangeAspect="1" noChangeArrowheads="1"/>
          </p:cNvPicPr>
          <p:nvPr/>
        </p:nvPicPr>
        <p:blipFill>
          <a:blip r:embed="rId3" cstate="print"/>
          <a:srcRect/>
          <a:stretch>
            <a:fillRect/>
          </a:stretch>
        </p:blipFill>
        <p:spPr bwMode="auto">
          <a:xfrm>
            <a:off x="-762000" y="0"/>
            <a:ext cx="11353800" cy="6386513"/>
          </a:xfrm>
          <a:prstGeom prst="rect">
            <a:avLst/>
          </a:prstGeom>
          <a:noFill/>
          <a:ln w="9525" cap="flat" cmpd="sng" algn="ctr">
            <a:noFill/>
            <a:prstDash val="solid"/>
            <a:miter lim="800000"/>
            <a:headEnd/>
            <a:tailEnd/>
          </a:ln>
        </p:spPr>
      </p:pic>
    </p:spTree>
    <p:extLst>
      <p:ext uri="{BB962C8B-B14F-4D97-AF65-F5344CB8AC3E}">
        <p14:creationId xmlns:p14="http://schemas.microsoft.com/office/powerpoint/2010/main" val="2937472665"/>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Suggested uses</a:t>
            </a:r>
          </a:p>
        </p:txBody>
      </p:sp>
      <p:sp>
        <p:nvSpPr>
          <p:cNvPr id="31747" name="Content Placeholder 2"/>
          <p:cNvSpPr>
            <a:spLocks noGrp="1"/>
          </p:cNvSpPr>
          <p:nvPr>
            <p:ph idx="1"/>
          </p:nvPr>
        </p:nvSpPr>
        <p:spPr>
          <a:xfrm>
            <a:off x="457200" y="2057400"/>
            <a:ext cx="8686800" cy="4187825"/>
          </a:xfrm>
        </p:spPr>
        <p:txBody>
          <a:bodyPr/>
          <a:lstStyle/>
          <a:p>
            <a:r>
              <a:rPr lang="en-US" dirty="0" smtClean="0"/>
              <a:t>Group of knowledgeable stakeholders</a:t>
            </a:r>
          </a:p>
          <a:p>
            <a:r>
              <a:rPr lang="en-US" dirty="0" smtClean="0"/>
              <a:t>Part of an ongoing strategic planning process</a:t>
            </a:r>
          </a:p>
          <a:p>
            <a:r>
              <a:rPr lang="en-US" dirty="0" smtClean="0"/>
              <a:t>Reassess periodically</a:t>
            </a:r>
          </a:p>
          <a:p>
            <a:r>
              <a:rPr lang="en-US" dirty="0" smtClean="0"/>
              <a:t>May be completed in total or in sections</a:t>
            </a:r>
          </a:p>
        </p:txBody>
      </p:sp>
      <p:sp>
        <p:nvSpPr>
          <p:cNvPr id="31748" name="Slide Number Placeholder 4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C8D47A7-7CCC-447D-9E51-DD03BA3464B2}" type="slidenum">
              <a:rPr lang="en-US" smtClean="0"/>
              <a:pPr/>
              <a:t>24</a:t>
            </a:fld>
            <a:endParaRPr lang="en-US" smtClean="0"/>
          </a:p>
        </p:txBody>
      </p:sp>
      <p:sp>
        <p:nvSpPr>
          <p:cNvPr id="31749" name="Footer Placeholder 5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pic>
        <p:nvPicPr>
          <p:cNvPr id="31751" name="Picture 7"/>
          <p:cNvPicPr>
            <a:picLocks noChangeAspect="1" noChangeArrowheads="1"/>
          </p:cNvPicPr>
          <p:nvPr/>
        </p:nvPicPr>
        <p:blipFill>
          <a:blip r:embed="rId3" cstate="print"/>
          <a:srcRect/>
          <a:stretch>
            <a:fillRect/>
          </a:stretch>
        </p:blipFill>
        <p:spPr bwMode="auto">
          <a:xfrm>
            <a:off x="3048000" y="4572000"/>
            <a:ext cx="5105400" cy="1935498"/>
          </a:xfrm>
          <a:prstGeom prst="rect">
            <a:avLst/>
          </a:prstGeom>
          <a:noFill/>
          <a:ln w="9525" cap="flat" cmpd="sng" algn="ctr">
            <a:noFill/>
            <a:prstDash val="solid"/>
            <a:miter lim="800000"/>
            <a:headEnd/>
            <a:tailEnd/>
          </a:ln>
          <a:effectLst/>
        </p:spPr>
      </p:pic>
    </p:spTree>
    <p:extLst>
      <p:ext uri="{BB962C8B-B14F-4D97-AF65-F5344CB8AC3E}">
        <p14:creationId xmlns:p14="http://schemas.microsoft.com/office/powerpoint/2010/main" val="200154025"/>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1143000"/>
          </a:xfrm>
        </p:spPr>
        <p:txBody>
          <a:bodyPr/>
          <a:lstStyle/>
          <a:p>
            <a:r>
              <a:rPr lang="en-US" sz="3200" dirty="0" smtClean="0"/>
              <a:t>Recommended state </a:t>
            </a:r>
            <a:r>
              <a:rPr lang="en-US" sz="3200" dirty="0"/>
              <a:t>a</a:t>
            </a:r>
            <a:r>
              <a:rPr lang="en-US" sz="3200" dirty="0" smtClean="0"/>
              <a:t>pproaches for using the self-assessment</a:t>
            </a:r>
            <a:endParaRPr lang="en-US" sz="3200" dirty="0"/>
          </a:p>
        </p:txBody>
      </p:sp>
      <p:sp>
        <p:nvSpPr>
          <p:cNvPr id="3" name="Content Placeholder 2"/>
          <p:cNvSpPr>
            <a:spLocks noGrp="1"/>
          </p:cNvSpPr>
          <p:nvPr>
            <p:ph idx="1"/>
          </p:nvPr>
        </p:nvSpPr>
        <p:spPr>
          <a:xfrm>
            <a:off x="228600" y="1924869"/>
            <a:ext cx="8369929" cy="4187952"/>
          </a:xfrm>
        </p:spPr>
        <p:txBody>
          <a:bodyPr/>
          <a:lstStyle/>
          <a:p>
            <a:pPr marL="514350" indent="-514350">
              <a:buAutoNum type="arabicPeriod"/>
            </a:pPr>
            <a:r>
              <a:rPr lang="en-US" sz="2800" dirty="0" smtClean="0"/>
              <a:t>Complete entire self assessment or specific sections.</a:t>
            </a:r>
          </a:p>
          <a:p>
            <a:pPr marL="514350" indent="-514350">
              <a:buAutoNum type="arabicPeriod"/>
            </a:pPr>
            <a:r>
              <a:rPr lang="en-US" sz="2800" dirty="0" smtClean="0"/>
              <a:t>Identify the component(s) and quality indicators to address first.</a:t>
            </a:r>
          </a:p>
          <a:p>
            <a:pPr marL="514350" indent="-514350">
              <a:buAutoNum type="arabicPeriod"/>
            </a:pPr>
            <a:r>
              <a:rPr lang="en-US" sz="2800" dirty="0" smtClean="0"/>
              <a:t>Develop action plan to improve the related elements.</a:t>
            </a:r>
          </a:p>
          <a:p>
            <a:pPr marL="514350" indent="-514350">
              <a:buAutoNum type="arabicPeriod"/>
            </a:pPr>
            <a:r>
              <a:rPr lang="en-US" sz="2800" dirty="0" smtClean="0"/>
              <a:t>Implement improvement activities.</a:t>
            </a:r>
          </a:p>
          <a:p>
            <a:pPr marL="514350" indent="-514350">
              <a:buAutoNum type="arabicPeriod"/>
            </a:pPr>
            <a:r>
              <a:rPr lang="en-US" sz="2800" dirty="0" smtClean="0"/>
              <a:t>Re-assess status and identify                      “next priorities at regular intervals</a:t>
            </a:r>
          </a:p>
          <a:p>
            <a:pPr marL="514350" indent="-51435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E10D2728-FD41-405A-B59C-03D634F507B4}"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6" name="Picture 2" descr="C:\Documents and Settings\khebbeler\My Documents\My Pictures\Microsoft Clip Organizer\j0289953.wmf"/>
          <p:cNvPicPr>
            <a:picLocks noChangeAspect="1" noChangeArrowheads="1"/>
          </p:cNvPicPr>
          <p:nvPr/>
        </p:nvPicPr>
        <p:blipFill>
          <a:blip r:embed="rId3" cstate="print"/>
          <a:srcRect/>
          <a:stretch>
            <a:fillRect/>
          </a:stretch>
        </p:blipFill>
        <p:spPr bwMode="auto">
          <a:xfrm>
            <a:off x="6553200" y="4876800"/>
            <a:ext cx="1892929" cy="1388421"/>
          </a:xfrm>
          <a:prstGeom prst="rect">
            <a:avLst/>
          </a:prstGeom>
          <a:noFill/>
          <a:ln>
            <a:solidFill>
              <a:schemeClr val="accent1"/>
            </a:solidFill>
          </a:ln>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
        <p:nvSpPr>
          <p:cNvPr id="4" name="Slide Number Placeholder 3"/>
          <p:cNvSpPr>
            <a:spLocks noGrp="1"/>
          </p:cNvSpPr>
          <p:nvPr>
            <p:ph type="sldNum" sz="quarter" idx="12"/>
          </p:nvPr>
        </p:nvSpPr>
        <p:spPr/>
        <p:txBody>
          <a:bodyPr/>
          <a:lstStyle/>
          <a:p>
            <a:pPr>
              <a:defRPr/>
            </a:pPr>
            <a:fld id="{550E8ADC-2C14-428C-9BCA-B5A925BCCA30}" type="slidenum">
              <a:rPr lang="en-US" smtClean="0"/>
              <a:pPr>
                <a:defRPr/>
              </a:pPr>
              <a:t>26</a:t>
            </a:fld>
            <a:endParaRPr lang="en-US" dirty="0"/>
          </a:p>
        </p:txBody>
      </p:sp>
      <p:graphicFrame>
        <p:nvGraphicFramePr>
          <p:cNvPr id="6" name="Object 5"/>
          <p:cNvGraphicFramePr>
            <a:graphicFrameLocks noChangeAspect="1"/>
          </p:cNvGraphicFramePr>
          <p:nvPr/>
        </p:nvGraphicFramePr>
        <p:xfrm>
          <a:off x="2209800" y="206184"/>
          <a:ext cx="5011738" cy="6486132"/>
        </p:xfrm>
        <a:graphic>
          <a:graphicData uri="http://schemas.openxmlformats.org/presentationml/2006/ole">
            <mc:AlternateContent xmlns:mc="http://schemas.openxmlformats.org/markup-compatibility/2006">
              <mc:Choice xmlns:v="urn:schemas-microsoft-com:vml" Requires="v">
                <p:oleObj spid="_x0000_s384035" name="Acrobat Document" r:id="rId4" imgW="5830114" imgH="7542857" progId="AcroExch.Document.7">
                  <p:embed/>
                </p:oleObj>
              </mc:Choice>
              <mc:Fallback>
                <p:oleObj name="Acrobat Document" r:id="rId4" imgW="5830114" imgH="7542857"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06184"/>
                        <a:ext cx="5011738" cy="64861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6" name="Slide Number Placeholder 5"/>
          <p:cNvSpPr>
            <a:spLocks noGrp="1"/>
          </p:cNvSpPr>
          <p:nvPr>
            <p:ph type="sldNum" sz="quarter" idx="11"/>
          </p:nvPr>
        </p:nvSpPr>
        <p:spPr/>
        <p:txBody>
          <a:bodyPr/>
          <a:lstStyle/>
          <a:p>
            <a:pPr>
              <a:defRPr/>
            </a:pPr>
            <a:fld id="{DDC8A3C4-B2C7-457A-A24B-B1C0CC7F55F2}" type="slidenum">
              <a:rPr lang="en-US" smtClean="0"/>
              <a:pPr>
                <a:defRPr/>
              </a:pPr>
              <a:t>27</a:t>
            </a:fld>
            <a:endParaRPr lang="en-US" dirty="0"/>
          </a:p>
        </p:txBody>
      </p:sp>
      <p:sp>
        <p:nvSpPr>
          <p:cNvPr id="8" name="Content Placeholder 7"/>
          <p:cNvSpPr>
            <a:spLocks noGrp="1"/>
          </p:cNvSpPr>
          <p:nvPr>
            <p:ph idx="4294967295"/>
          </p:nvPr>
        </p:nvSpPr>
        <p:spPr>
          <a:xfrm>
            <a:off x="4419600" y="2095500"/>
            <a:ext cx="4114800" cy="4030663"/>
          </a:xfrm>
        </p:spPr>
        <p:txBody>
          <a:bodyPr/>
          <a:lstStyle/>
          <a:p>
            <a:pPr>
              <a:buNone/>
            </a:pPr>
            <a:endParaRPr lang="en-US" dirty="0" smtClean="0"/>
          </a:p>
          <a:p>
            <a:pPr algn="r">
              <a:buNone/>
            </a:pPr>
            <a:r>
              <a:rPr lang="en-US" dirty="0" smtClean="0">
                <a:latin typeface="Tahoma" pitchFamily="34" charset="0"/>
                <a:cs typeface="Tahoma" pitchFamily="34" charset="0"/>
              </a:rPr>
              <a:t>A Framework and Self Assessment for Building a Family Experiences and Outcomes Measurement System</a:t>
            </a:r>
            <a:endParaRPr lang="en-US" dirty="0">
              <a:latin typeface="Tahoma" pitchFamily="34" charset="0"/>
              <a:cs typeface="Tahoma" pitchFamily="34" charset="0"/>
            </a:endParaRPr>
          </a:p>
        </p:txBody>
      </p:sp>
      <p:pic>
        <p:nvPicPr>
          <p:cNvPr id="7" name="Picture 2" descr="C:\Documents and Settings\khebbeler\My Documents\My Pictures\Microsoft Clip Organizer\j0427747.jpg"/>
          <p:cNvPicPr>
            <a:picLocks noChangeAspect="1" noChangeArrowheads="1"/>
          </p:cNvPicPr>
          <p:nvPr/>
        </p:nvPicPr>
        <p:blipFill>
          <a:blip r:embed="rId3" cstate="print"/>
          <a:srcRect/>
          <a:stretch>
            <a:fillRect/>
          </a:stretch>
        </p:blipFill>
        <p:spPr bwMode="auto">
          <a:xfrm>
            <a:off x="381000" y="685800"/>
            <a:ext cx="4235718" cy="2819400"/>
          </a:xfrm>
          <a:prstGeom prst="rect">
            <a:avLst/>
          </a:prstGeom>
          <a:noFill/>
          <a:ln>
            <a:solidFill>
              <a:schemeClr val="accent1">
                <a:lumMod val="75000"/>
              </a:schemeClr>
            </a:solidFill>
          </a:ln>
        </p:spPr>
      </p:pic>
    </p:spTree>
    <p:extLst>
      <p:ext uri="{BB962C8B-B14F-4D97-AF65-F5344CB8AC3E}">
        <p14:creationId xmlns:p14="http://schemas.microsoft.com/office/powerpoint/2010/main" val="2452374724"/>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1371600"/>
          </a:xfrm>
        </p:spPr>
        <p:txBody>
          <a:bodyPr>
            <a:normAutofit/>
          </a:bodyPr>
          <a:lstStyle/>
          <a:p>
            <a:r>
              <a:rPr lang="en-US" dirty="0" smtClean="0"/>
              <a:t>Have you been wondering… </a:t>
            </a:r>
            <a:endParaRPr lang="en-US" dirty="0"/>
          </a:p>
        </p:txBody>
      </p:sp>
      <p:sp>
        <p:nvSpPr>
          <p:cNvPr id="3" name="Content Placeholder 2"/>
          <p:cNvSpPr>
            <a:spLocks noGrp="1"/>
          </p:cNvSpPr>
          <p:nvPr>
            <p:ph idx="1"/>
          </p:nvPr>
        </p:nvSpPr>
        <p:spPr>
          <a:xfrm>
            <a:off x="457200" y="2133600"/>
            <a:ext cx="7620000" cy="4144963"/>
          </a:xfrm>
        </p:spPr>
        <p:txBody>
          <a:bodyPr>
            <a:normAutofit/>
          </a:bodyPr>
          <a:lstStyle/>
          <a:p>
            <a:pPr marL="457200" indent="-457200">
              <a:buClr>
                <a:schemeClr val="tx2"/>
              </a:buClr>
              <a:buFont typeface="Arial" pitchFamily="34" charset="0"/>
              <a:buChar char="•"/>
            </a:pPr>
            <a:r>
              <a:rPr lang="en-US" sz="2800" dirty="0" smtClean="0"/>
              <a:t>How well do we measure the experiences of families in our program or state? </a:t>
            </a:r>
          </a:p>
          <a:p>
            <a:pPr marL="457200" indent="-457200">
              <a:buClr>
                <a:schemeClr val="tx2"/>
              </a:buClr>
              <a:buFont typeface="Arial" pitchFamily="34" charset="0"/>
              <a:buChar char="•"/>
            </a:pPr>
            <a:r>
              <a:rPr lang="en-US" sz="2800" dirty="0" smtClean="0"/>
              <a:t>How can we interpret our family outcomes data?</a:t>
            </a:r>
            <a:endParaRPr lang="en-US" sz="2800" dirty="0"/>
          </a:p>
          <a:p>
            <a:pPr marL="457200" indent="-457200">
              <a:buClr>
                <a:schemeClr val="tx2"/>
              </a:buClr>
              <a:buFont typeface="Arial" pitchFamily="34" charset="0"/>
              <a:buChar char="•"/>
            </a:pPr>
            <a:r>
              <a:rPr lang="en-US" sz="2800" dirty="0"/>
              <a:t>How do we know if we are heading in the right direction?</a:t>
            </a:r>
          </a:p>
          <a:p>
            <a:pPr marL="457200" indent="-457200">
              <a:buClr>
                <a:schemeClr val="tx2"/>
              </a:buClr>
              <a:buFont typeface="Arial" pitchFamily="34" charset="0"/>
              <a:buChar char="•"/>
            </a:pPr>
            <a:r>
              <a:rPr lang="en-US" sz="2800" dirty="0" smtClean="0"/>
              <a:t>How </a:t>
            </a:r>
            <a:r>
              <a:rPr lang="en-US" sz="2800" dirty="0"/>
              <a:t>can </a:t>
            </a:r>
            <a:r>
              <a:rPr lang="en-US" sz="2800" dirty="0" smtClean="0"/>
              <a:t>we prioritize improvements to our family outcomes measurement system? </a:t>
            </a:r>
          </a:p>
        </p:txBody>
      </p:sp>
    </p:spTree>
    <p:extLst>
      <p:ext uri="{BB962C8B-B14F-4D97-AF65-F5344CB8AC3E}">
        <p14:creationId xmlns:p14="http://schemas.microsoft.com/office/powerpoint/2010/main" val="3394382025"/>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858000" cy="990918"/>
          </a:xfrm>
        </p:spPr>
        <p:txBody>
          <a:bodyPr/>
          <a:lstStyle/>
          <a:p>
            <a:r>
              <a:rPr lang="en-US" dirty="0" smtClean="0"/>
              <a:t>Process of family framework development</a:t>
            </a:r>
            <a:endParaRPr lang="en-US" dirty="0"/>
          </a:p>
        </p:txBody>
      </p:sp>
      <p:sp>
        <p:nvSpPr>
          <p:cNvPr id="3" name="Content Placeholder 2"/>
          <p:cNvSpPr>
            <a:spLocks noGrp="1"/>
          </p:cNvSpPr>
          <p:nvPr>
            <p:ph idx="1"/>
          </p:nvPr>
        </p:nvSpPr>
        <p:spPr>
          <a:xfrm>
            <a:off x="381000" y="1905000"/>
            <a:ext cx="7620000" cy="4572000"/>
          </a:xfrm>
        </p:spPr>
        <p:txBody>
          <a:bodyPr>
            <a:normAutofit/>
          </a:bodyPr>
          <a:lstStyle/>
          <a:p>
            <a:pPr marL="342900" indent="-342900">
              <a:buFont typeface="Arial" pitchFamily="34" charset="0"/>
              <a:buChar char="•"/>
            </a:pPr>
            <a:r>
              <a:rPr lang="en-US" sz="2400" dirty="0" smtClean="0"/>
              <a:t>Parallels </a:t>
            </a:r>
            <a:r>
              <a:rPr lang="en-US" sz="2400" dirty="0"/>
              <a:t>the Child Outcomes Measurement </a:t>
            </a:r>
            <a:r>
              <a:rPr lang="en-US" sz="2400" dirty="0" smtClean="0"/>
              <a:t>Framework </a:t>
            </a:r>
            <a:r>
              <a:rPr lang="en-US" sz="2400" dirty="0"/>
              <a:t>&amp; s</a:t>
            </a:r>
            <a:r>
              <a:rPr lang="en-US" sz="2400" dirty="0" smtClean="0"/>
              <a:t>elf-assessment </a:t>
            </a:r>
          </a:p>
          <a:p>
            <a:pPr marL="342900" indent="-342900">
              <a:buFont typeface="Arial" pitchFamily="34" charset="0"/>
              <a:buChar char="•"/>
            </a:pPr>
            <a:r>
              <a:rPr lang="en-US" sz="2400" dirty="0" smtClean="0"/>
              <a:t>ECO workgroup</a:t>
            </a:r>
          </a:p>
          <a:p>
            <a:pPr marL="342900" indent="-342900">
              <a:buFont typeface="Arial" pitchFamily="34" charset="0"/>
              <a:buChar char="•"/>
            </a:pPr>
            <a:r>
              <a:rPr lang="en-US" sz="2400" dirty="0" smtClean="0"/>
              <a:t>Partner state workgroup</a:t>
            </a:r>
          </a:p>
          <a:p>
            <a:pPr marL="800100" lvl="1" indent="-342900"/>
            <a:r>
              <a:rPr lang="en-US" sz="2400" dirty="0" smtClean="0"/>
              <a:t>Connecticut</a:t>
            </a:r>
          </a:p>
          <a:p>
            <a:pPr marL="800100" lvl="1" indent="-342900"/>
            <a:r>
              <a:rPr lang="en-US" sz="2400" dirty="0" smtClean="0"/>
              <a:t>Illinois</a:t>
            </a:r>
          </a:p>
          <a:p>
            <a:pPr marL="800100" lvl="1" indent="-342900"/>
            <a:r>
              <a:rPr lang="en-US" sz="2400" dirty="0" smtClean="0"/>
              <a:t>Minnesota</a:t>
            </a:r>
          </a:p>
          <a:p>
            <a:pPr marL="800100" lvl="1" indent="-342900"/>
            <a:r>
              <a:rPr lang="en-US" sz="2400" dirty="0" smtClean="0"/>
              <a:t>Texas</a:t>
            </a:r>
          </a:p>
          <a:p>
            <a:pPr marL="0" indent="0">
              <a:buNone/>
            </a:pPr>
            <a:endParaRPr lang="en-US" dirty="0"/>
          </a:p>
        </p:txBody>
      </p:sp>
      <p:pic>
        <p:nvPicPr>
          <p:cNvPr id="7" name="Picture 6" descr="FPG1.jpg"/>
          <p:cNvPicPr>
            <a:picLocks noChangeAspect="1"/>
          </p:cNvPicPr>
          <p:nvPr/>
        </p:nvPicPr>
        <p:blipFill>
          <a:blip r:embed="rId3" cstate="print"/>
          <a:stretch>
            <a:fillRect/>
          </a:stretch>
        </p:blipFill>
        <p:spPr>
          <a:xfrm>
            <a:off x="5715000" y="3312226"/>
            <a:ext cx="2667000" cy="2933700"/>
          </a:xfrm>
          <a:prstGeom prst="rect">
            <a:avLst/>
          </a:prstGeom>
        </p:spPr>
      </p:pic>
    </p:spTree>
    <p:extLst>
      <p:ext uri="{BB962C8B-B14F-4D97-AF65-F5344CB8AC3E}">
        <p14:creationId xmlns:p14="http://schemas.microsoft.com/office/powerpoint/2010/main" val="1953222299"/>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1058" name="Line 2"/>
          <p:cNvSpPr>
            <a:spLocks noChangeShapeType="1"/>
          </p:cNvSpPr>
          <p:nvPr/>
        </p:nvSpPr>
        <p:spPr bwMode="auto">
          <a:xfrm flipV="1">
            <a:off x="4191000" y="4191000"/>
            <a:ext cx="381000" cy="1600200"/>
          </a:xfrm>
          <a:prstGeom prst="line">
            <a:avLst/>
          </a:prstGeom>
          <a:noFill/>
          <a:ln w="38100">
            <a:solidFill>
              <a:schemeClr val="accent1"/>
            </a:solidFill>
            <a:round/>
            <a:headEnd/>
            <a:tailEnd type="triangle" w="med" len="med"/>
          </a:ln>
          <a:effectLst/>
        </p:spPr>
        <p:txBody>
          <a:bodyPr/>
          <a:lstStyle/>
          <a:p>
            <a:endParaRPr lang="en-US"/>
          </a:p>
        </p:txBody>
      </p:sp>
      <p:sp>
        <p:nvSpPr>
          <p:cNvPr id="941059" name="Rectangle 3"/>
          <p:cNvSpPr>
            <a:spLocks noGrp="1" noChangeArrowheads="1"/>
          </p:cNvSpPr>
          <p:nvPr>
            <p:ph type="title"/>
          </p:nvPr>
        </p:nvSpPr>
        <p:spPr>
          <a:xfrm>
            <a:off x="762000" y="533400"/>
            <a:ext cx="7953375" cy="1066800"/>
          </a:xfrm>
        </p:spPr>
        <p:txBody>
          <a:bodyPr/>
          <a:lstStyle/>
          <a:p>
            <a:pPr algn="ctr"/>
            <a:r>
              <a:rPr lang="en-US" dirty="0">
                <a:solidFill>
                  <a:schemeClr val="accent6">
                    <a:lumMod val="75000"/>
                  </a:schemeClr>
                </a:solidFill>
              </a:rPr>
              <a:t>System for Producing Good Child and Family Outcomes</a:t>
            </a:r>
          </a:p>
        </p:txBody>
      </p:sp>
      <p:sp>
        <p:nvSpPr>
          <p:cNvPr id="941060" name="Text Box 4"/>
          <p:cNvSpPr txBox="1">
            <a:spLocks noChangeArrowheads="1"/>
          </p:cNvSpPr>
          <p:nvPr/>
        </p:nvSpPr>
        <p:spPr bwMode="auto">
          <a:xfrm>
            <a:off x="152400" y="3124200"/>
            <a:ext cx="1600200" cy="935038"/>
          </a:xfrm>
          <a:prstGeom prst="rect">
            <a:avLst/>
          </a:prstGeom>
          <a:solidFill>
            <a:schemeClr val="accent1">
              <a:lumMod val="50000"/>
            </a:schemeClr>
          </a:solidFill>
          <a:ln w="19050">
            <a:solidFill>
              <a:srgbClr val="FFAA2D"/>
            </a:solidFill>
            <a:miter lim="800000"/>
            <a:headEnd/>
            <a:tailEnd/>
          </a:ln>
          <a:effectLst/>
        </p:spPr>
        <p:txBody>
          <a:bodyPr>
            <a:spAutoFit/>
          </a:bodyPr>
          <a:lstStyle/>
          <a:p>
            <a:pPr algn="ctr">
              <a:spcBef>
                <a:spcPct val="50000"/>
              </a:spcBef>
            </a:pPr>
            <a:r>
              <a:rPr lang="en-US" sz="1800" dirty="0">
                <a:solidFill>
                  <a:schemeClr val="bg1"/>
                </a:solidFill>
                <a:latin typeface="Tahoma" pitchFamily="34" charset="0"/>
              </a:rPr>
              <a:t>Good Federal policies and programs</a:t>
            </a:r>
          </a:p>
        </p:txBody>
      </p:sp>
      <p:sp>
        <p:nvSpPr>
          <p:cNvPr id="941061" name="Text Box 5"/>
          <p:cNvSpPr txBox="1">
            <a:spLocks noChangeArrowheads="1"/>
          </p:cNvSpPr>
          <p:nvPr/>
        </p:nvSpPr>
        <p:spPr bwMode="auto">
          <a:xfrm>
            <a:off x="1981200" y="3124200"/>
            <a:ext cx="1524000" cy="928688"/>
          </a:xfrm>
          <a:prstGeom prst="rect">
            <a:avLst/>
          </a:prstGeom>
          <a:solidFill>
            <a:schemeClr val="accent1">
              <a:lumMod val="50000"/>
            </a:schemeClr>
          </a:solidFill>
          <a:ln w="12700">
            <a:solidFill>
              <a:srgbClr val="FFAA2D"/>
            </a:solidFill>
            <a:miter lim="800000"/>
            <a:headEnd/>
            <a:tailEnd/>
          </a:ln>
          <a:effectLst/>
        </p:spPr>
        <p:txBody>
          <a:bodyPr>
            <a:spAutoFit/>
          </a:bodyPr>
          <a:lstStyle/>
          <a:p>
            <a:pPr algn="ctr">
              <a:spcBef>
                <a:spcPct val="50000"/>
              </a:spcBef>
            </a:pPr>
            <a:r>
              <a:rPr lang="en-US" sz="1800" dirty="0">
                <a:solidFill>
                  <a:schemeClr val="bg1"/>
                </a:solidFill>
                <a:latin typeface="Tahoma" pitchFamily="34" charset="0"/>
              </a:rPr>
              <a:t>Good State policies and programs</a:t>
            </a:r>
          </a:p>
        </p:txBody>
      </p:sp>
      <p:sp>
        <p:nvSpPr>
          <p:cNvPr id="941062" name="Text Box 6"/>
          <p:cNvSpPr txBox="1">
            <a:spLocks noChangeArrowheads="1"/>
          </p:cNvSpPr>
          <p:nvPr/>
        </p:nvSpPr>
        <p:spPr bwMode="auto">
          <a:xfrm>
            <a:off x="5486400" y="2971800"/>
            <a:ext cx="1752600" cy="1754326"/>
          </a:xfrm>
          <a:prstGeom prst="rect">
            <a:avLst/>
          </a:prstGeom>
          <a:solidFill>
            <a:srgbClr val="000099"/>
          </a:solidFill>
          <a:ln w="19050">
            <a:solidFill>
              <a:schemeClr val="accent2"/>
            </a:solidFill>
            <a:miter lim="800000"/>
            <a:headEnd/>
            <a:tailEnd/>
          </a:ln>
          <a:effectLst/>
        </p:spPr>
        <p:txBody>
          <a:bodyPr>
            <a:spAutoFit/>
          </a:bodyPr>
          <a:lstStyle/>
          <a:p>
            <a:pPr algn="ctr">
              <a:spcBef>
                <a:spcPct val="50000"/>
              </a:spcBef>
            </a:pPr>
            <a:r>
              <a:rPr lang="en-US" sz="1800" dirty="0">
                <a:solidFill>
                  <a:schemeClr val="bg1"/>
                </a:solidFill>
                <a:latin typeface="Tahoma" pitchFamily="34" charset="0"/>
              </a:rPr>
              <a:t>High quality services and supports for children 0-5 and their families</a:t>
            </a:r>
          </a:p>
        </p:txBody>
      </p:sp>
      <p:sp>
        <p:nvSpPr>
          <p:cNvPr id="941063" name="Text Box 7"/>
          <p:cNvSpPr txBox="1">
            <a:spLocks noChangeArrowheads="1"/>
          </p:cNvSpPr>
          <p:nvPr/>
        </p:nvSpPr>
        <p:spPr bwMode="auto">
          <a:xfrm>
            <a:off x="7543800" y="2895600"/>
            <a:ext cx="1371600" cy="1978025"/>
          </a:xfrm>
          <a:prstGeom prst="rect">
            <a:avLst/>
          </a:prstGeom>
          <a:solidFill>
            <a:srgbClr val="FFC000"/>
          </a:solidFill>
          <a:ln w="57150">
            <a:solidFill>
              <a:schemeClr val="accent2"/>
            </a:solidFill>
            <a:miter lim="800000"/>
            <a:headEnd/>
            <a:tailEnd/>
          </a:ln>
          <a:effectLst/>
        </p:spPr>
        <p:txBody>
          <a:bodyPr>
            <a:spAutoFit/>
          </a:bodyPr>
          <a:lstStyle/>
          <a:p>
            <a:pPr algn="ctr">
              <a:spcBef>
                <a:spcPct val="50000"/>
              </a:spcBef>
            </a:pPr>
            <a:r>
              <a:rPr lang="en-US" sz="2000" dirty="0">
                <a:solidFill>
                  <a:schemeClr val="bg1"/>
                </a:solidFill>
                <a:latin typeface="Tahoma" pitchFamily="34" charset="0"/>
              </a:rPr>
              <a:t>Good outcomes for children and families</a:t>
            </a:r>
          </a:p>
        </p:txBody>
      </p:sp>
      <p:sp>
        <p:nvSpPr>
          <p:cNvPr id="941064" name="AutoShape 8"/>
          <p:cNvSpPr>
            <a:spLocks noChangeArrowheads="1"/>
          </p:cNvSpPr>
          <p:nvPr/>
        </p:nvSpPr>
        <p:spPr bwMode="auto">
          <a:xfrm>
            <a:off x="1752600" y="3810000"/>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5" name="AutoShape 9"/>
          <p:cNvSpPr>
            <a:spLocks noChangeArrowheads="1"/>
          </p:cNvSpPr>
          <p:nvPr/>
        </p:nvSpPr>
        <p:spPr bwMode="auto">
          <a:xfrm>
            <a:off x="3505200" y="3810000"/>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6" name="AutoShape 10"/>
          <p:cNvSpPr>
            <a:spLocks noChangeArrowheads="1"/>
          </p:cNvSpPr>
          <p:nvPr/>
        </p:nvSpPr>
        <p:spPr bwMode="auto">
          <a:xfrm>
            <a:off x="5257800" y="3810000"/>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7" name="AutoShape 11"/>
          <p:cNvSpPr>
            <a:spLocks noChangeArrowheads="1"/>
          </p:cNvSpPr>
          <p:nvPr/>
        </p:nvSpPr>
        <p:spPr bwMode="auto">
          <a:xfrm>
            <a:off x="7239000" y="3810000"/>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8" name="Line 12"/>
          <p:cNvSpPr>
            <a:spLocks noChangeShapeType="1"/>
          </p:cNvSpPr>
          <p:nvPr/>
        </p:nvSpPr>
        <p:spPr bwMode="auto">
          <a:xfrm flipV="1">
            <a:off x="5029200" y="4495800"/>
            <a:ext cx="304800" cy="228600"/>
          </a:xfrm>
          <a:prstGeom prst="line">
            <a:avLst/>
          </a:prstGeom>
          <a:noFill/>
          <a:ln w="9525">
            <a:solidFill>
              <a:schemeClr val="bg1"/>
            </a:solidFill>
            <a:round/>
            <a:headEnd/>
            <a:tailEnd type="triangle" w="med" len="med"/>
          </a:ln>
          <a:effectLst/>
        </p:spPr>
        <p:txBody>
          <a:bodyPr/>
          <a:lstStyle/>
          <a:p>
            <a:endParaRPr lang="en-US"/>
          </a:p>
        </p:txBody>
      </p:sp>
      <p:sp>
        <p:nvSpPr>
          <p:cNvPr id="941069" name="Text Box 13"/>
          <p:cNvSpPr txBox="1">
            <a:spLocks noChangeArrowheads="1"/>
          </p:cNvSpPr>
          <p:nvPr/>
        </p:nvSpPr>
        <p:spPr bwMode="auto">
          <a:xfrm>
            <a:off x="3733800" y="3124200"/>
            <a:ext cx="1524000" cy="923330"/>
          </a:xfrm>
          <a:prstGeom prst="rect">
            <a:avLst/>
          </a:prstGeom>
          <a:solidFill>
            <a:srgbClr val="000099"/>
          </a:solidFill>
          <a:ln w="9525">
            <a:solidFill>
              <a:schemeClr val="accent2"/>
            </a:solidFill>
            <a:miter lim="800000"/>
            <a:headEnd/>
            <a:tailEnd/>
          </a:ln>
          <a:effectLst/>
        </p:spPr>
        <p:txBody>
          <a:bodyPr>
            <a:spAutoFit/>
          </a:bodyPr>
          <a:lstStyle/>
          <a:p>
            <a:pPr algn="ctr">
              <a:spcBef>
                <a:spcPct val="50000"/>
              </a:spcBef>
            </a:pPr>
            <a:r>
              <a:rPr lang="en-US" sz="1800" dirty="0">
                <a:solidFill>
                  <a:srgbClr val="F7F2FC"/>
                </a:solidFill>
                <a:latin typeface="Tahoma" pitchFamily="34" charset="0"/>
              </a:rPr>
              <a:t>Good Local policies and programs</a:t>
            </a:r>
          </a:p>
        </p:txBody>
      </p:sp>
      <p:sp>
        <p:nvSpPr>
          <p:cNvPr id="941070" name="Oval 14"/>
          <p:cNvSpPr>
            <a:spLocks noChangeArrowheads="1"/>
          </p:cNvSpPr>
          <p:nvPr/>
        </p:nvSpPr>
        <p:spPr bwMode="auto">
          <a:xfrm>
            <a:off x="1905000" y="2133600"/>
            <a:ext cx="2667000" cy="838200"/>
          </a:xfrm>
          <a:prstGeom prst="ellipse">
            <a:avLst/>
          </a:prstGeom>
          <a:noFill/>
          <a:ln w="9525">
            <a:solidFill>
              <a:schemeClr val="bg1"/>
            </a:solidFill>
            <a:round/>
            <a:headEnd/>
            <a:tailEnd/>
          </a:ln>
          <a:effectLst/>
        </p:spPr>
        <p:txBody>
          <a:bodyPr wrap="none" anchor="ctr"/>
          <a:lstStyle/>
          <a:p>
            <a:endParaRPr lang="en-US"/>
          </a:p>
        </p:txBody>
      </p:sp>
      <p:sp>
        <p:nvSpPr>
          <p:cNvPr id="941071" name="Line 15"/>
          <p:cNvSpPr>
            <a:spLocks noChangeShapeType="1"/>
          </p:cNvSpPr>
          <p:nvPr/>
        </p:nvSpPr>
        <p:spPr bwMode="auto">
          <a:xfrm>
            <a:off x="6477000" y="2590800"/>
            <a:ext cx="457200" cy="304800"/>
          </a:xfrm>
          <a:prstGeom prst="line">
            <a:avLst/>
          </a:prstGeom>
          <a:noFill/>
          <a:ln w="9525">
            <a:solidFill>
              <a:schemeClr val="bg1"/>
            </a:solidFill>
            <a:round/>
            <a:headEnd/>
            <a:tailEnd type="triangle" w="med" len="med"/>
          </a:ln>
          <a:effectLst/>
        </p:spPr>
        <p:txBody>
          <a:bodyPr/>
          <a:lstStyle/>
          <a:p>
            <a:endParaRPr lang="en-US"/>
          </a:p>
        </p:txBody>
      </p:sp>
      <p:sp>
        <p:nvSpPr>
          <p:cNvPr id="941072" name="Line 16"/>
          <p:cNvSpPr>
            <a:spLocks noChangeShapeType="1"/>
          </p:cNvSpPr>
          <p:nvPr/>
        </p:nvSpPr>
        <p:spPr bwMode="auto">
          <a:xfrm flipV="1">
            <a:off x="3200400" y="4267200"/>
            <a:ext cx="381000" cy="304800"/>
          </a:xfrm>
          <a:prstGeom prst="line">
            <a:avLst/>
          </a:prstGeom>
          <a:noFill/>
          <a:ln w="9525">
            <a:solidFill>
              <a:schemeClr val="bg1"/>
            </a:solidFill>
            <a:round/>
            <a:headEnd/>
            <a:tailEnd type="triangle" w="med" len="med"/>
          </a:ln>
          <a:effectLst/>
        </p:spPr>
        <p:txBody>
          <a:bodyPr/>
          <a:lstStyle/>
          <a:p>
            <a:endParaRPr lang="en-US"/>
          </a:p>
        </p:txBody>
      </p:sp>
      <p:sp>
        <p:nvSpPr>
          <p:cNvPr id="941073" name="Line 17"/>
          <p:cNvSpPr>
            <a:spLocks noChangeShapeType="1"/>
          </p:cNvSpPr>
          <p:nvPr/>
        </p:nvSpPr>
        <p:spPr bwMode="auto">
          <a:xfrm flipH="1" flipV="1">
            <a:off x="1066800" y="4191000"/>
            <a:ext cx="228600" cy="228600"/>
          </a:xfrm>
          <a:prstGeom prst="line">
            <a:avLst/>
          </a:prstGeom>
          <a:noFill/>
          <a:ln w="9525">
            <a:solidFill>
              <a:schemeClr val="bg1"/>
            </a:solidFill>
            <a:round/>
            <a:headEnd/>
            <a:tailEnd type="triangle" w="med" len="med"/>
          </a:ln>
          <a:effectLst/>
        </p:spPr>
        <p:txBody>
          <a:bodyPr/>
          <a:lstStyle/>
          <a:p>
            <a:endParaRPr lang="en-US"/>
          </a:p>
        </p:txBody>
      </p:sp>
      <p:sp>
        <p:nvSpPr>
          <p:cNvPr id="941074" name="Line 18"/>
          <p:cNvSpPr>
            <a:spLocks noChangeShapeType="1"/>
          </p:cNvSpPr>
          <p:nvPr/>
        </p:nvSpPr>
        <p:spPr bwMode="auto">
          <a:xfrm flipV="1">
            <a:off x="2514600" y="4114800"/>
            <a:ext cx="0" cy="228600"/>
          </a:xfrm>
          <a:prstGeom prst="line">
            <a:avLst/>
          </a:prstGeom>
          <a:noFill/>
          <a:ln w="9525">
            <a:solidFill>
              <a:schemeClr val="bg1"/>
            </a:solidFill>
            <a:round/>
            <a:headEnd/>
            <a:tailEnd type="triangle" w="med" len="med"/>
          </a:ln>
          <a:effectLst/>
        </p:spPr>
        <p:txBody>
          <a:bodyPr/>
          <a:lstStyle/>
          <a:p>
            <a:endParaRPr lang="en-US"/>
          </a:p>
        </p:txBody>
      </p:sp>
      <p:sp>
        <p:nvSpPr>
          <p:cNvPr id="941075" name="Oval 19"/>
          <p:cNvSpPr>
            <a:spLocks noChangeArrowheads="1"/>
          </p:cNvSpPr>
          <p:nvPr/>
        </p:nvSpPr>
        <p:spPr bwMode="auto">
          <a:xfrm>
            <a:off x="304800" y="5791200"/>
            <a:ext cx="5105400" cy="762000"/>
          </a:xfrm>
          <a:prstGeom prst="ellipse">
            <a:avLst/>
          </a:prstGeom>
          <a:solidFill>
            <a:srgbClr val="99CCFF"/>
          </a:solidFill>
          <a:ln w="28575">
            <a:solidFill>
              <a:schemeClr val="accent1"/>
            </a:solidFill>
            <a:round/>
            <a:headEnd/>
            <a:tailEnd/>
          </a:ln>
          <a:effectLst/>
        </p:spPr>
        <p:txBody>
          <a:bodyPr wrap="none" anchor="ctr"/>
          <a:lstStyle/>
          <a:p>
            <a:endParaRPr lang="en-US"/>
          </a:p>
        </p:txBody>
      </p:sp>
      <p:sp>
        <p:nvSpPr>
          <p:cNvPr id="941076" name="Text Box 20"/>
          <p:cNvSpPr txBox="1">
            <a:spLocks noChangeArrowheads="1"/>
          </p:cNvSpPr>
          <p:nvPr/>
        </p:nvSpPr>
        <p:spPr bwMode="auto">
          <a:xfrm>
            <a:off x="1219200" y="6019800"/>
            <a:ext cx="3657600" cy="366713"/>
          </a:xfrm>
          <a:prstGeom prst="rect">
            <a:avLst/>
          </a:prstGeom>
          <a:noFill/>
          <a:ln w="9525">
            <a:noFill/>
            <a:miter lim="800000"/>
            <a:headEnd/>
            <a:tailEnd/>
          </a:ln>
          <a:effectLst/>
        </p:spPr>
        <p:txBody>
          <a:bodyPr>
            <a:spAutoFit/>
          </a:bodyPr>
          <a:lstStyle/>
          <a:p>
            <a:pPr>
              <a:spcBef>
                <a:spcPct val="50000"/>
              </a:spcBef>
            </a:pPr>
            <a:r>
              <a:rPr lang="en-US" sz="1800" dirty="0">
                <a:solidFill>
                  <a:srgbClr val="0000FF"/>
                </a:solidFill>
                <a:latin typeface="Tahoma" pitchFamily="34" charset="0"/>
              </a:rPr>
              <a:t>Information infrastructure</a:t>
            </a:r>
          </a:p>
        </p:txBody>
      </p:sp>
      <p:sp>
        <p:nvSpPr>
          <p:cNvPr id="941078" name="Oval 22"/>
          <p:cNvSpPr>
            <a:spLocks noChangeArrowheads="1"/>
          </p:cNvSpPr>
          <p:nvPr/>
        </p:nvSpPr>
        <p:spPr bwMode="auto">
          <a:xfrm>
            <a:off x="4800600" y="1828800"/>
            <a:ext cx="2286000" cy="762000"/>
          </a:xfrm>
          <a:prstGeom prst="ellipse">
            <a:avLst/>
          </a:prstGeom>
          <a:noFill/>
          <a:ln w="9525">
            <a:solidFill>
              <a:schemeClr val="bg1"/>
            </a:solidFill>
            <a:round/>
            <a:headEnd/>
            <a:tailEnd/>
          </a:ln>
          <a:effectLst/>
        </p:spPr>
        <p:txBody>
          <a:bodyPr wrap="none" anchor="ctr"/>
          <a:lstStyle/>
          <a:p>
            <a:endParaRPr lang="en-US"/>
          </a:p>
        </p:txBody>
      </p:sp>
      <p:sp>
        <p:nvSpPr>
          <p:cNvPr id="941081" name="Text Box 25"/>
          <p:cNvSpPr txBox="1">
            <a:spLocks noChangeArrowheads="1"/>
          </p:cNvSpPr>
          <p:nvPr/>
        </p:nvSpPr>
        <p:spPr bwMode="auto">
          <a:xfrm>
            <a:off x="2117725" y="2251075"/>
            <a:ext cx="1997075" cy="581025"/>
          </a:xfrm>
          <a:prstGeom prst="rect">
            <a:avLst/>
          </a:prstGeom>
          <a:noFill/>
          <a:ln w="9525">
            <a:noFill/>
            <a:miter lim="800000"/>
            <a:headEnd/>
            <a:tailEnd/>
          </a:ln>
          <a:effectLst/>
        </p:spPr>
        <p:txBody>
          <a:bodyPr>
            <a:spAutoFit/>
          </a:bodyPr>
          <a:lstStyle/>
          <a:p>
            <a:pPr algn="ctr"/>
            <a:r>
              <a:rPr lang="en-US" sz="1600" dirty="0">
                <a:solidFill>
                  <a:schemeClr val="bg1"/>
                </a:solidFill>
                <a:latin typeface="Tahoma" pitchFamily="34" charset="0"/>
              </a:rPr>
              <a:t>Evidence Based Practice</a:t>
            </a:r>
          </a:p>
        </p:txBody>
      </p:sp>
      <p:sp>
        <p:nvSpPr>
          <p:cNvPr id="941082" name="Line 26"/>
          <p:cNvSpPr>
            <a:spLocks noChangeShapeType="1"/>
          </p:cNvSpPr>
          <p:nvPr/>
        </p:nvSpPr>
        <p:spPr bwMode="auto">
          <a:xfrm flipH="1" flipV="1">
            <a:off x="1066800" y="2438400"/>
            <a:ext cx="0" cy="457200"/>
          </a:xfrm>
          <a:prstGeom prst="line">
            <a:avLst/>
          </a:prstGeom>
          <a:noFill/>
          <a:ln w="9525">
            <a:solidFill>
              <a:schemeClr val="bg1"/>
            </a:solidFill>
            <a:round/>
            <a:headEnd/>
            <a:tailEnd type="triangle" w="med" len="med"/>
          </a:ln>
          <a:effectLst/>
        </p:spPr>
        <p:txBody>
          <a:bodyPr/>
          <a:lstStyle/>
          <a:p>
            <a:endParaRPr lang="en-US"/>
          </a:p>
        </p:txBody>
      </p:sp>
      <p:sp>
        <p:nvSpPr>
          <p:cNvPr id="941083" name="Line 27"/>
          <p:cNvSpPr>
            <a:spLocks noChangeShapeType="1"/>
          </p:cNvSpPr>
          <p:nvPr/>
        </p:nvSpPr>
        <p:spPr bwMode="auto">
          <a:xfrm>
            <a:off x="2057400" y="2133600"/>
            <a:ext cx="152400" cy="152400"/>
          </a:xfrm>
          <a:prstGeom prst="line">
            <a:avLst/>
          </a:prstGeom>
          <a:noFill/>
          <a:ln w="9525">
            <a:solidFill>
              <a:schemeClr val="bg1"/>
            </a:solidFill>
            <a:round/>
            <a:headEnd/>
            <a:tailEnd type="triangle" w="med" len="med"/>
          </a:ln>
          <a:effectLst/>
        </p:spPr>
        <p:txBody>
          <a:bodyPr/>
          <a:lstStyle/>
          <a:p>
            <a:endParaRPr lang="en-US"/>
          </a:p>
        </p:txBody>
      </p:sp>
      <p:sp>
        <p:nvSpPr>
          <p:cNvPr id="941084" name="Line 28"/>
          <p:cNvSpPr>
            <a:spLocks noChangeShapeType="1"/>
          </p:cNvSpPr>
          <p:nvPr/>
        </p:nvSpPr>
        <p:spPr bwMode="auto">
          <a:xfrm flipV="1">
            <a:off x="4419600" y="2209800"/>
            <a:ext cx="228600" cy="76200"/>
          </a:xfrm>
          <a:prstGeom prst="line">
            <a:avLst/>
          </a:prstGeom>
          <a:noFill/>
          <a:ln w="9525">
            <a:solidFill>
              <a:schemeClr val="bg1"/>
            </a:solidFill>
            <a:round/>
            <a:headEnd/>
            <a:tailEnd type="triangle" w="med" len="med"/>
          </a:ln>
          <a:effectLst/>
        </p:spPr>
        <p:txBody>
          <a:bodyPr/>
          <a:lstStyle/>
          <a:p>
            <a:endParaRPr lang="en-US"/>
          </a:p>
        </p:txBody>
      </p:sp>
      <p:sp>
        <p:nvSpPr>
          <p:cNvPr id="941085" name="Line 29"/>
          <p:cNvSpPr>
            <a:spLocks noChangeShapeType="1"/>
          </p:cNvSpPr>
          <p:nvPr/>
        </p:nvSpPr>
        <p:spPr bwMode="auto">
          <a:xfrm flipH="1">
            <a:off x="1447800" y="2667000"/>
            <a:ext cx="381000" cy="381000"/>
          </a:xfrm>
          <a:prstGeom prst="line">
            <a:avLst/>
          </a:prstGeom>
          <a:noFill/>
          <a:ln w="9525">
            <a:solidFill>
              <a:schemeClr val="bg1"/>
            </a:solidFill>
            <a:round/>
            <a:headEnd/>
            <a:tailEnd type="triangle" w="med" len="med"/>
          </a:ln>
          <a:effectLst/>
        </p:spPr>
        <p:txBody>
          <a:bodyPr/>
          <a:lstStyle/>
          <a:p>
            <a:endParaRPr lang="en-US"/>
          </a:p>
        </p:txBody>
      </p:sp>
      <p:sp>
        <p:nvSpPr>
          <p:cNvPr id="941086" name="Line 30"/>
          <p:cNvSpPr>
            <a:spLocks noChangeShapeType="1"/>
          </p:cNvSpPr>
          <p:nvPr/>
        </p:nvSpPr>
        <p:spPr bwMode="auto">
          <a:xfrm>
            <a:off x="2438400" y="2895600"/>
            <a:ext cx="0" cy="152400"/>
          </a:xfrm>
          <a:prstGeom prst="line">
            <a:avLst/>
          </a:prstGeom>
          <a:noFill/>
          <a:ln w="9525">
            <a:solidFill>
              <a:schemeClr val="bg1"/>
            </a:solidFill>
            <a:round/>
            <a:headEnd/>
            <a:tailEnd type="triangle" w="med" len="med"/>
          </a:ln>
          <a:effectLst/>
        </p:spPr>
        <p:txBody>
          <a:bodyPr/>
          <a:lstStyle/>
          <a:p>
            <a:endParaRPr lang="en-US"/>
          </a:p>
        </p:txBody>
      </p:sp>
      <p:sp>
        <p:nvSpPr>
          <p:cNvPr id="941087" name="Line 31"/>
          <p:cNvSpPr>
            <a:spLocks noChangeShapeType="1"/>
          </p:cNvSpPr>
          <p:nvPr/>
        </p:nvSpPr>
        <p:spPr bwMode="auto">
          <a:xfrm>
            <a:off x="4191000" y="2895600"/>
            <a:ext cx="152400" cy="76200"/>
          </a:xfrm>
          <a:prstGeom prst="line">
            <a:avLst/>
          </a:prstGeom>
          <a:noFill/>
          <a:ln w="9525">
            <a:solidFill>
              <a:schemeClr val="bg1"/>
            </a:solidFill>
            <a:round/>
            <a:headEnd/>
            <a:tailEnd type="triangle" w="med" len="med"/>
          </a:ln>
          <a:effectLst/>
        </p:spPr>
        <p:txBody>
          <a:bodyPr/>
          <a:lstStyle/>
          <a:p>
            <a:endParaRPr lang="en-US"/>
          </a:p>
        </p:txBody>
      </p:sp>
      <p:sp>
        <p:nvSpPr>
          <p:cNvPr id="941088" name="Line 32"/>
          <p:cNvSpPr>
            <a:spLocks noChangeShapeType="1"/>
          </p:cNvSpPr>
          <p:nvPr/>
        </p:nvSpPr>
        <p:spPr bwMode="auto">
          <a:xfrm>
            <a:off x="4648200" y="2667000"/>
            <a:ext cx="685800" cy="228600"/>
          </a:xfrm>
          <a:prstGeom prst="line">
            <a:avLst/>
          </a:prstGeom>
          <a:noFill/>
          <a:ln w="9525">
            <a:solidFill>
              <a:schemeClr val="bg1"/>
            </a:solidFill>
            <a:round/>
            <a:headEnd/>
            <a:tailEnd type="triangle" w="med" len="med"/>
          </a:ln>
          <a:effectLst/>
        </p:spPr>
        <p:txBody>
          <a:bodyPr/>
          <a:lstStyle/>
          <a:p>
            <a:endParaRPr lang="en-US"/>
          </a:p>
        </p:txBody>
      </p:sp>
      <p:sp>
        <p:nvSpPr>
          <p:cNvPr id="941089" name="Line 33"/>
          <p:cNvSpPr>
            <a:spLocks noChangeShapeType="1"/>
          </p:cNvSpPr>
          <p:nvPr/>
        </p:nvSpPr>
        <p:spPr bwMode="auto">
          <a:xfrm flipH="1" flipV="1">
            <a:off x="533400" y="4191000"/>
            <a:ext cx="609600" cy="1600200"/>
          </a:xfrm>
          <a:prstGeom prst="line">
            <a:avLst/>
          </a:prstGeom>
          <a:noFill/>
          <a:ln w="38100">
            <a:solidFill>
              <a:schemeClr val="accent1"/>
            </a:solidFill>
            <a:round/>
            <a:headEnd/>
            <a:tailEnd type="triangle" w="med" len="med"/>
          </a:ln>
          <a:effectLst/>
        </p:spPr>
        <p:txBody>
          <a:bodyPr/>
          <a:lstStyle/>
          <a:p>
            <a:endParaRPr lang="en-US"/>
          </a:p>
        </p:txBody>
      </p:sp>
      <p:sp>
        <p:nvSpPr>
          <p:cNvPr id="941090" name="Line 34"/>
          <p:cNvSpPr>
            <a:spLocks noChangeShapeType="1"/>
          </p:cNvSpPr>
          <p:nvPr/>
        </p:nvSpPr>
        <p:spPr bwMode="auto">
          <a:xfrm flipV="1">
            <a:off x="2895600" y="4191000"/>
            <a:ext cx="0" cy="1447800"/>
          </a:xfrm>
          <a:prstGeom prst="line">
            <a:avLst/>
          </a:prstGeom>
          <a:noFill/>
          <a:ln w="38100">
            <a:solidFill>
              <a:schemeClr val="accent1"/>
            </a:solidFill>
            <a:round/>
            <a:headEnd/>
            <a:tailEnd type="triangle" w="med" len="med"/>
          </a:ln>
          <a:effectLst/>
        </p:spPr>
        <p:txBody>
          <a:bodyPr/>
          <a:lstStyle/>
          <a:p>
            <a:endParaRPr lang="en-US"/>
          </a:p>
        </p:txBody>
      </p:sp>
      <p:sp>
        <p:nvSpPr>
          <p:cNvPr id="941091" name="Oval 35"/>
          <p:cNvSpPr>
            <a:spLocks noChangeArrowheads="1"/>
          </p:cNvSpPr>
          <p:nvPr/>
        </p:nvSpPr>
        <p:spPr bwMode="auto">
          <a:xfrm>
            <a:off x="3048000" y="4953000"/>
            <a:ext cx="2667000" cy="685800"/>
          </a:xfrm>
          <a:prstGeom prst="ellipse">
            <a:avLst/>
          </a:prstGeom>
          <a:solidFill>
            <a:schemeClr val="accent2">
              <a:lumMod val="60000"/>
              <a:lumOff val="40000"/>
            </a:schemeClr>
          </a:solidFill>
          <a:ln w="9525">
            <a:solidFill>
              <a:schemeClr val="bg1"/>
            </a:solidFill>
            <a:round/>
            <a:headEnd/>
            <a:tailEnd/>
          </a:ln>
          <a:effectLst/>
        </p:spPr>
        <p:txBody>
          <a:bodyPr wrap="none" anchor="ctr"/>
          <a:lstStyle/>
          <a:p>
            <a:pPr algn="ctr"/>
            <a:endParaRPr lang="en-US" sz="1600" b="1">
              <a:solidFill>
                <a:schemeClr val="bg1"/>
              </a:solidFill>
              <a:latin typeface="Tahoma" pitchFamily="34" charset="0"/>
            </a:endParaRPr>
          </a:p>
          <a:p>
            <a:pPr algn="ctr"/>
            <a:endParaRPr lang="en-US" sz="1600" b="1">
              <a:solidFill>
                <a:schemeClr val="bg1"/>
              </a:solidFill>
              <a:latin typeface="Tahoma" pitchFamily="34" charset="0"/>
            </a:endParaRPr>
          </a:p>
        </p:txBody>
      </p:sp>
      <p:sp>
        <p:nvSpPr>
          <p:cNvPr id="941092" name="Text Box 36"/>
          <p:cNvSpPr txBox="1">
            <a:spLocks noChangeArrowheads="1"/>
          </p:cNvSpPr>
          <p:nvPr/>
        </p:nvSpPr>
        <p:spPr bwMode="auto">
          <a:xfrm>
            <a:off x="3276600" y="5029200"/>
            <a:ext cx="2265363" cy="336550"/>
          </a:xfrm>
          <a:prstGeom prst="rect">
            <a:avLst/>
          </a:prstGeom>
          <a:noFill/>
          <a:ln w="9525">
            <a:noFill/>
            <a:miter lim="800000"/>
            <a:headEnd/>
            <a:tailEnd/>
          </a:ln>
          <a:effectLst/>
        </p:spPr>
        <p:txBody>
          <a:bodyPr>
            <a:spAutoFit/>
          </a:bodyPr>
          <a:lstStyle/>
          <a:p>
            <a:pPr algn="ctr"/>
            <a:r>
              <a:rPr lang="en-US" sz="1600">
                <a:solidFill>
                  <a:schemeClr val="bg1"/>
                </a:solidFill>
                <a:latin typeface="Tahoma" pitchFamily="34" charset="0"/>
              </a:rPr>
              <a:t>Adequate funding</a:t>
            </a:r>
          </a:p>
        </p:txBody>
      </p:sp>
      <p:sp>
        <p:nvSpPr>
          <p:cNvPr id="941093" name="Oval 37"/>
          <p:cNvSpPr>
            <a:spLocks noChangeArrowheads="1"/>
          </p:cNvSpPr>
          <p:nvPr/>
        </p:nvSpPr>
        <p:spPr bwMode="auto">
          <a:xfrm>
            <a:off x="762000" y="4343400"/>
            <a:ext cx="2286000" cy="762000"/>
          </a:xfrm>
          <a:prstGeom prst="ellipse">
            <a:avLst/>
          </a:prstGeom>
          <a:solidFill>
            <a:schemeClr val="accent2">
              <a:lumMod val="60000"/>
              <a:lumOff val="40000"/>
            </a:schemeClr>
          </a:solidFill>
          <a:ln w="9525">
            <a:solidFill>
              <a:schemeClr val="bg1"/>
            </a:solidFill>
            <a:round/>
            <a:headEnd/>
            <a:tailEnd/>
          </a:ln>
          <a:effectLst/>
        </p:spPr>
        <p:txBody>
          <a:bodyPr wrap="none" anchor="ctr"/>
          <a:lstStyle/>
          <a:p>
            <a:endParaRPr lang="en-US"/>
          </a:p>
        </p:txBody>
      </p:sp>
      <p:sp>
        <p:nvSpPr>
          <p:cNvPr id="941094" name="Text Box 38"/>
          <p:cNvSpPr txBox="1">
            <a:spLocks noChangeArrowheads="1"/>
          </p:cNvSpPr>
          <p:nvPr/>
        </p:nvSpPr>
        <p:spPr bwMode="auto">
          <a:xfrm>
            <a:off x="533400" y="4540250"/>
            <a:ext cx="2743200" cy="336550"/>
          </a:xfrm>
          <a:prstGeom prst="rect">
            <a:avLst/>
          </a:prstGeom>
          <a:noFill/>
          <a:ln w="9525">
            <a:noFill/>
            <a:miter lim="800000"/>
            <a:headEnd/>
            <a:tailEnd/>
          </a:ln>
          <a:effectLst/>
        </p:spPr>
        <p:txBody>
          <a:bodyPr>
            <a:spAutoFit/>
          </a:bodyPr>
          <a:lstStyle/>
          <a:p>
            <a:pPr>
              <a:spcBef>
                <a:spcPct val="50000"/>
              </a:spcBef>
            </a:pPr>
            <a:r>
              <a:rPr lang="en-US" sz="1600" b="1" dirty="0">
                <a:solidFill>
                  <a:schemeClr val="bg1"/>
                </a:solidFill>
                <a:latin typeface="Tahoma" pitchFamily="34" charset="0"/>
              </a:rPr>
              <a:t>    </a:t>
            </a:r>
            <a:r>
              <a:rPr lang="en-US" sz="1600" dirty="0">
                <a:solidFill>
                  <a:schemeClr val="bg1"/>
                </a:solidFill>
                <a:latin typeface="Tahoma" pitchFamily="34" charset="0"/>
              </a:rPr>
              <a:t>Strong Leadership</a:t>
            </a:r>
          </a:p>
        </p:txBody>
      </p:sp>
      <p:sp>
        <p:nvSpPr>
          <p:cNvPr id="941095" name="Line 39"/>
          <p:cNvSpPr>
            <a:spLocks noChangeShapeType="1"/>
          </p:cNvSpPr>
          <p:nvPr/>
        </p:nvSpPr>
        <p:spPr bwMode="auto">
          <a:xfrm flipH="1" flipV="1">
            <a:off x="3962400" y="4267200"/>
            <a:ext cx="152400" cy="381000"/>
          </a:xfrm>
          <a:prstGeom prst="line">
            <a:avLst/>
          </a:prstGeom>
          <a:noFill/>
          <a:ln w="9525">
            <a:solidFill>
              <a:schemeClr val="bg1"/>
            </a:solidFill>
            <a:round/>
            <a:headEnd/>
            <a:tailEnd type="triangle" w="med" len="med"/>
          </a:ln>
          <a:effectLst/>
        </p:spPr>
        <p:txBody>
          <a:bodyPr/>
          <a:lstStyle/>
          <a:p>
            <a:endParaRPr lang="en-US"/>
          </a:p>
        </p:txBody>
      </p:sp>
      <p:sp>
        <p:nvSpPr>
          <p:cNvPr id="40" name="Oval 2"/>
          <p:cNvSpPr>
            <a:spLocks noChangeArrowheads="1"/>
          </p:cNvSpPr>
          <p:nvPr/>
        </p:nvSpPr>
        <p:spPr bwMode="auto">
          <a:xfrm>
            <a:off x="2117725" y="1828800"/>
            <a:ext cx="3330575" cy="1066800"/>
          </a:xfrm>
          <a:prstGeom prst="ellipse">
            <a:avLst/>
          </a:prstGeom>
          <a:solidFill>
            <a:schemeClr val="accent2">
              <a:lumMod val="60000"/>
              <a:lumOff val="40000"/>
            </a:schemeClr>
          </a:solidFill>
          <a:ln w="9525">
            <a:solidFill>
              <a:srgbClr val="0070C0"/>
            </a:solidFill>
            <a:round/>
            <a:headEnd/>
            <a:tailEnd/>
          </a:ln>
        </p:spPr>
        <p:txBody>
          <a:bodyPr wrap="none" anchor="ctr"/>
          <a:lstStyle/>
          <a:p>
            <a:r>
              <a:rPr lang="en-US" sz="1600" dirty="0" smtClean="0">
                <a:solidFill>
                  <a:schemeClr val="bg1"/>
                </a:solidFill>
                <a:latin typeface="Tahoma" pitchFamily="34" charset="0"/>
              </a:rPr>
              <a:t>Professional </a:t>
            </a:r>
            <a:r>
              <a:rPr lang="en-US" sz="1600" dirty="0">
                <a:solidFill>
                  <a:schemeClr val="bg1"/>
                </a:solidFill>
                <a:latin typeface="Tahoma" pitchFamily="34" charset="0"/>
              </a:rPr>
              <a:t>Development</a:t>
            </a:r>
          </a:p>
          <a:p>
            <a:pPr>
              <a:buFontTx/>
              <a:buChar char="•"/>
            </a:pPr>
            <a:r>
              <a:rPr lang="en-US" sz="1600" dirty="0" err="1">
                <a:solidFill>
                  <a:schemeClr val="bg1"/>
                </a:solidFill>
                <a:latin typeface="Tahoma" pitchFamily="34" charset="0"/>
              </a:rPr>
              <a:t>Preservice</a:t>
            </a:r>
            <a:endParaRPr lang="en-US" sz="1600" dirty="0">
              <a:solidFill>
                <a:schemeClr val="bg1"/>
              </a:solidFill>
              <a:latin typeface="Tahoma" pitchFamily="34" charset="0"/>
            </a:endParaRPr>
          </a:p>
          <a:p>
            <a:pPr>
              <a:buFontTx/>
              <a:buChar char="•"/>
            </a:pPr>
            <a:r>
              <a:rPr lang="en-US" sz="1600" dirty="0" err="1">
                <a:solidFill>
                  <a:schemeClr val="bg1"/>
                </a:solidFill>
                <a:latin typeface="Tahoma" pitchFamily="34" charset="0"/>
              </a:rPr>
              <a:t>Inservice</a:t>
            </a:r>
            <a:endParaRPr lang="en-US" sz="1600" dirty="0">
              <a:solidFill>
                <a:schemeClr val="bg1"/>
              </a:solidFill>
              <a:latin typeface="Tahoma" pitchFamily="34" charset="0"/>
            </a:endParaRPr>
          </a:p>
        </p:txBody>
      </p:sp>
      <p:sp>
        <p:nvSpPr>
          <p:cNvPr id="44" name="Line 34"/>
          <p:cNvSpPr>
            <a:spLocks noChangeShapeType="1"/>
          </p:cNvSpPr>
          <p:nvPr/>
        </p:nvSpPr>
        <p:spPr bwMode="auto">
          <a:xfrm flipH="1">
            <a:off x="2362200" y="2743200"/>
            <a:ext cx="228600" cy="3048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45" name="Line 34"/>
          <p:cNvSpPr>
            <a:spLocks noChangeShapeType="1"/>
          </p:cNvSpPr>
          <p:nvPr/>
        </p:nvSpPr>
        <p:spPr bwMode="auto">
          <a:xfrm flipV="1">
            <a:off x="4114800" y="4191000"/>
            <a:ext cx="0" cy="6858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46" name="Line 34"/>
          <p:cNvSpPr>
            <a:spLocks noChangeShapeType="1"/>
          </p:cNvSpPr>
          <p:nvPr/>
        </p:nvSpPr>
        <p:spPr bwMode="auto">
          <a:xfrm>
            <a:off x="4724400" y="2743200"/>
            <a:ext cx="228600" cy="3810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47" name="Line 34"/>
          <p:cNvSpPr>
            <a:spLocks noChangeShapeType="1"/>
          </p:cNvSpPr>
          <p:nvPr/>
        </p:nvSpPr>
        <p:spPr bwMode="auto">
          <a:xfrm>
            <a:off x="5105400" y="2438400"/>
            <a:ext cx="685800" cy="4572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48" name="Line 34"/>
          <p:cNvSpPr>
            <a:spLocks noChangeShapeType="1"/>
          </p:cNvSpPr>
          <p:nvPr/>
        </p:nvSpPr>
        <p:spPr bwMode="auto">
          <a:xfrm flipH="1" flipV="1">
            <a:off x="3276600" y="4191000"/>
            <a:ext cx="228600" cy="7620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49" name="Line 34"/>
          <p:cNvSpPr>
            <a:spLocks noChangeShapeType="1"/>
          </p:cNvSpPr>
          <p:nvPr/>
        </p:nvSpPr>
        <p:spPr bwMode="auto">
          <a:xfrm flipV="1">
            <a:off x="3124200" y="4191000"/>
            <a:ext cx="762000" cy="6096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
        <p:nvSpPr>
          <p:cNvPr id="50" name="Line 34"/>
          <p:cNvSpPr>
            <a:spLocks noChangeShapeType="1"/>
          </p:cNvSpPr>
          <p:nvPr/>
        </p:nvSpPr>
        <p:spPr bwMode="auto">
          <a:xfrm flipV="1">
            <a:off x="2438400" y="4114800"/>
            <a:ext cx="152400" cy="228600"/>
          </a:xfrm>
          <a:prstGeom prst="line">
            <a:avLst/>
          </a:prstGeom>
          <a:noFill/>
          <a:ln w="38100">
            <a:solidFill>
              <a:schemeClr val="accent2">
                <a:lumMod val="60000"/>
                <a:lumOff val="40000"/>
              </a:schemeClr>
            </a:solidFill>
            <a:round/>
            <a:headEnd/>
            <a:tailEnd type="triangle" w="med" len="med"/>
          </a:ln>
          <a:effectLst/>
        </p:spPr>
        <p:txBody>
          <a:bodyPr/>
          <a:lstStyle/>
          <a:p>
            <a:endParaRPr lang="en-US"/>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1063"/>
                                        </p:tgtEl>
                                        <p:attrNameLst>
                                          <p:attrName>style.visibility</p:attrName>
                                        </p:attrNameLst>
                                      </p:cBhvr>
                                      <p:to>
                                        <p:strVal val="visible"/>
                                      </p:to>
                                    </p:set>
                                    <p:animEffect transition="in" filter="checkerboard(across)">
                                      <p:cBhvr>
                                        <p:cTn id="7" dur="500"/>
                                        <p:tgtEl>
                                          <p:spTgt spid="94106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41062"/>
                                        </p:tgtEl>
                                        <p:attrNameLst>
                                          <p:attrName>style.visibility</p:attrName>
                                        </p:attrNameLst>
                                      </p:cBhvr>
                                      <p:to>
                                        <p:strVal val="visible"/>
                                      </p:to>
                                    </p:set>
                                    <p:animEffect transition="in" filter="checkerboard(across)">
                                      <p:cBhvr>
                                        <p:cTn id="12" dur="500"/>
                                        <p:tgtEl>
                                          <p:spTgt spid="94106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41067"/>
                                        </p:tgtEl>
                                        <p:attrNameLst>
                                          <p:attrName>style.visibility</p:attrName>
                                        </p:attrNameLst>
                                      </p:cBhvr>
                                      <p:to>
                                        <p:strVal val="visible"/>
                                      </p:to>
                                    </p:set>
                                    <p:animEffect transition="in" filter="checkerboard(across)">
                                      <p:cBhvr>
                                        <p:cTn id="15" dur="500"/>
                                        <p:tgtEl>
                                          <p:spTgt spid="94106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41069"/>
                                        </p:tgtEl>
                                        <p:attrNameLst>
                                          <p:attrName>style.visibility</p:attrName>
                                        </p:attrNameLst>
                                      </p:cBhvr>
                                      <p:to>
                                        <p:strVal val="visible"/>
                                      </p:to>
                                    </p:set>
                                    <p:animEffect transition="in" filter="checkerboard(across)">
                                      <p:cBhvr>
                                        <p:cTn id="20" dur="500"/>
                                        <p:tgtEl>
                                          <p:spTgt spid="94106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41066"/>
                                        </p:tgtEl>
                                        <p:attrNameLst>
                                          <p:attrName>style.visibility</p:attrName>
                                        </p:attrNameLst>
                                      </p:cBhvr>
                                      <p:to>
                                        <p:strVal val="visible"/>
                                      </p:to>
                                    </p:set>
                                    <p:animEffect transition="in" filter="checkerboard(across)">
                                      <p:cBhvr>
                                        <p:cTn id="23" dur="500"/>
                                        <p:tgtEl>
                                          <p:spTgt spid="94106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941061"/>
                                        </p:tgtEl>
                                        <p:attrNameLst>
                                          <p:attrName>style.visibility</p:attrName>
                                        </p:attrNameLst>
                                      </p:cBhvr>
                                      <p:to>
                                        <p:strVal val="visible"/>
                                      </p:to>
                                    </p:set>
                                    <p:animEffect transition="in" filter="checkerboard(across)">
                                      <p:cBhvr>
                                        <p:cTn id="26" dur="500"/>
                                        <p:tgtEl>
                                          <p:spTgt spid="94106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41065"/>
                                        </p:tgtEl>
                                        <p:attrNameLst>
                                          <p:attrName>style.visibility</p:attrName>
                                        </p:attrNameLst>
                                      </p:cBhvr>
                                      <p:to>
                                        <p:strVal val="visible"/>
                                      </p:to>
                                    </p:set>
                                    <p:animEffect transition="in" filter="checkerboard(across)">
                                      <p:cBhvr>
                                        <p:cTn id="29" dur="500"/>
                                        <p:tgtEl>
                                          <p:spTgt spid="94106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941060"/>
                                        </p:tgtEl>
                                        <p:attrNameLst>
                                          <p:attrName>style.visibility</p:attrName>
                                        </p:attrNameLst>
                                      </p:cBhvr>
                                      <p:to>
                                        <p:strVal val="visible"/>
                                      </p:to>
                                    </p:set>
                                    <p:animEffect transition="in" filter="checkerboard(across)">
                                      <p:cBhvr>
                                        <p:cTn id="32" dur="500"/>
                                        <p:tgtEl>
                                          <p:spTgt spid="941060"/>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941064"/>
                                        </p:tgtEl>
                                        <p:attrNameLst>
                                          <p:attrName>style.visibility</p:attrName>
                                        </p:attrNameLst>
                                      </p:cBhvr>
                                      <p:to>
                                        <p:strVal val="visible"/>
                                      </p:to>
                                    </p:set>
                                    <p:animEffect transition="in" filter="checkerboard(across)">
                                      <p:cBhvr>
                                        <p:cTn id="35" dur="500"/>
                                        <p:tgtEl>
                                          <p:spTgt spid="94106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941093"/>
                                        </p:tgtEl>
                                        <p:attrNameLst>
                                          <p:attrName>style.visibility</p:attrName>
                                        </p:attrNameLst>
                                      </p:cBhvr>
                                      <p:to>
                                        <p:strVal val="visible"/>
                                      </p:to>
                                    </p:set>
                                    <p:animEffect transition="in" filter="checkerboard(across)">
                                      <p:cBhvr>
                                        <p:cTn id="38" dur="500"/>
                                        <p:tgtEl>
                                          <p:spTgt spid="941093"/>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941094"/>
                                        </p:tgtEl>
                                        <p:attrNameLst>
                                          <p:attrName>style.visibility</p:attrName>
                                        </p:attrNameLst>
                                      </p:cBhvr>
                                      <p:to>
                                        <p:strVal val="visible"/>
                                      </p:to>
                                    </p:set>
                                    <p:animEffect transition="in" filter="checkerboard(across)">
                                      <p:cBhvr>
                                        <p:cTn id="41" dur="500"/>
                                        <p:tgtEl>
                                          <p:spTgt spid="941094"/>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941073"/>
                                        </p:tgtEl>
                                        <p:attrNameLst>
                                          <p:attrName>style.visibility</p:attrName>
                                        </p:attrNameLst>
                                      </p:cBhvr>
                                      <p:to>
                                        <p:strVal val="visible"/>
                                      </p:to>
                                    </p:set>
                                    <p:animEffect transition="in" filter="checkerboard(across)">
                                      <p:cBhvr>
                                        <p:cTn id="44" dur="500"/>
                                        <p:tgtEl>
                                          <p:spTgt spid="941073"/>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941074"/>
                                        </p:tgtEl>
                                        <p:attrNameLst>
                                          <p:attrName>style.visibility</p:attrName>
                                        </p:attrNameLst>
                                      </p:cBhvr>
                                      <p:to>
                                        <p:strVal val="visible"/>
                                      </p:to>
                                    </p:set>
                                    <p:animEffect transition="in" filter="checkerboard(across)">
                                      <p:cBhvr>
                                        <p:cTn id="47" dur="500"/>
                                        <p:tgtEl>
                                          <p:spTgt spid="94107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941082"/>
                                        </p:tgtEl>
                                        <p:attrNameLst>
                                          <p:attrName>style.visibility</p:attrName>
                                        </p:attrNameLst>
                                      </p:cBhvr>
                                      <p:to>
                                        <p:strVal val="visible"/>
                                      </p:to>
                                    </p:set>
                                    <p:animEffect transition="in" filter="checkerboard(across)">
                                      <p:cBhvr>
                                        <p:cTn id="50" dur="500"/>
                                        <p:tgtEl>
                                          <p:spTgt spid="941082"/>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941081"/>
                                        </p:tgtEl>
                                        <p:attrNameLst>
                                          <p:attrName>style.visibility</p:attrName>
                                        </p:attrNameLst>
                                      </p:cBhvr>
                                      <p:to>
                                        <p:strVal val="visible"/>
                                      </p:to>
                                    </p:set>
                                    <p:animEffect transition="in" filter="checkerboard(across)">
                                      <p:cBhvr>
                                        <p:cTn id="53" dur="500"/>
                                        <p:tgtEl>
                                          <p:spTgt spid="941081"/>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941070"/>
                                        </p:tgtEl>
                                        <p:attrNameLst>
                                          <p:attrName>style.visibility</p:attrName>
                                        </p:attrNameLst>
                                      </p:cBhvr>
                                      <p:to>
                                        <p:strVal val="visible"/>
                                      </p:to>
                                    </p:set>
                                    <p:animEffect transition="in" filter="checkerboard(across)">
                                      <p:cBhvr>
                                        <p:cTn id="56" dur="500"/>
                                        <p:tgtEl>
                                          <p:spTgt spid="941070"/>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941083"/>
                                        </p:tgtEl>
                                        <p:attrNameLst>
                                          <p:attrName>style.visibility</p:attrName>
                                        </p:attrNameLst>
                                      </p:cBhvr>
                                      <p:to>
                                        <p:strVal val="visible"/>
                                      </p:to>
                                    </p:set>
                                    <p:animEffect transition="in" filter="checkerboard(across)">
                                      <p:cBhvr>
                                        <p:cTn id="59" dur="500"/>
                                        <p:tgtEl>
                                          <p:spTgt spid="941083"/>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941085"/>
                                        </p:tgtEl>
                                        <p:attrNameLst>
                                          <p:attrName>style.visibility</p:attrName>
                                        </p:attrNameLst>
                                      </p:cBhvr>
                                      <p:to>
                                        <p:strVal val="visible"/>
                                      </p:to>
                                    </p:set>
                                    <p:animEffect transition="in" filter="checkerboard(across)">
                                      <p:cBhvr>
                                        <p:cTn id="62" dur="500"/>
                                        <p:tgtEl>
                                          <p:spTgt spid="941085"/>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941086"/>
                                        </p:tgtEl>
                                        <p:attrNameLst>
                                          <p:attrName>style.visibility</p:attrName>
                                        </p:attrNameLst>
                                      </p:cBhvr>
                                      <p:to>
                                        <p:strVal val="visible"/>
                                      </p:to>
                                    </p:set>
                                    <p:animEffect transition="in" filter="checkerboard(across)">
                                      <p:cBhvr>
                                        <p:cTn id="65" dur="500"/>
                                        <p:tgtEl>
                                          <p:spTgt spid="941086"/>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941087"/>
                                        </p:tgtEl>
                                        <p:attrNameLst>
                                          <p:attrName>style.visibility</p:attrName>
                                        </p:attrNameLst>
                                      </p:cBhvr>
                                      <p:to>
                                        <p:strVal val="visible"/>
                                      </p:to>
                                    </p:set>
                                    <p:animEffect transition="in" filter="checkerboard(across)">
                                      <p:cBhvr>
                                        <p:cTn id="68" dur="500"/>
                                        <p:tgtEl>
                                          <p:spTgt spid="941087"/>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941088"/>
                                        </p:tgtEl>
                                        <p:attrNameLst>
                                          <p:attrName>style.visibility</p:attrName>
                                        </p:attrNameLst>
                                      </p:cBhvr>
                                      <p:to>
                                        <p:strVal val="visible"/>
                                      </p:to>
                                    </p:set>
                                    <p:animEffect transition="in" filter="checkerboard(across)">
                                      <p:cBhvr>
                                        <p:cTn id="71" dur="500"/>
                                        <p:tgtEl>
                                          <p:spTgt spid="941088"/>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941078"/>
                                        </p:tgtEl>
                                        <p:attrNameLst>
                                          <p:attrName>style.visibility</p:attrName>
                                        </p:attrNameLst>
                                      </p:cBhvr>
                                      <p:to>
                                        <p:strVal val="visible"/>
                                      </p:to>
                                    </p:set>
                                    <p:animEffect transition="in" filter="checkerboard(across)">
                                      <p:cBhvr>
                                        <p:cTn id="74" dur="500"/>
                                        <p:tgtEl>
                                          <p:spTgt spid="941078"/>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941084"/>
                                        </p:tgtEl>
                                        <p:attrNameLst>
                                          <p:attrName>style.visibility</p:attrName>
                                        </p:attrNameLst>
                                      </p:cBhvr>
                                      <p:to>
                                        <p:strVal val="visible"/>
                                      </p:to>
                                    </p:set>
                                    <p:animEffect transition="in" filter="checkerboard(across)">
                                      <p:cBhvr>
                                        <p:cTn id="77" dur="500"/>
                                        <p:tgtEl>
                                          <p:spTgt spid="941084"/>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941071"/>
                                        </p:tgtEl>
                                        <p:attrNameLst>
                                          <p:attrName>style.visibility</p:attrName>
                                        </p:attrNameLst>
                                      </p:cBhvr>
                                      <p:to>
                                        <p:strVal val="visible"/>
                                      </p:to>
                                    </p:set>
                                    <p:animEffect transition="in" filter="checkerboard(across)">
                                      <p:cBhvr>
                                        <p:cTn id="80" dur="500"/>
                                        <p:tgtEl>
                                          <p:spTgt spid="941071"/>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941092"/>
                                        </p:tgtEl>
                                        <p:attrNameLst>
                                          <p:attrName>style.visibility</p:attrName>
                                        </p:attrNameLst>
                                      </p:cBhvr>
                                      <p:to>
                                        <p:strVal val="visible"/>
                                      </p:to>
                                    </p:set>
                                    <p:animEffect transition="in" filter="checkerboard(across)">
                                      <p:cBhvr>
                                        <p:cTn id="83" dur="500"/>
                                        <p:tgtEl>
                                          <p:spTgt spid="941092"/>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941091"/>
                                        </p:tgtEl>
                                        <p:attrNameLst>
                                          <p:attrName>style.visibility</p:attrName>
                                        </p:attrNameLst>
                                      </p:cBhvr>
                                      <p:to>
                                        <p:strVal val="visible"/>
                                      </p:to>
                                    </p:set>
                                    <p:animEffect transition="in" filter="checkerboard(across)">
                                      <p:cBhvr>
                                        <p:cTn id="86" dur="500"/>
                                        <p:tgtEl>
                                          <p:spTgt spid="941091"/>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941068"/>
                                        </p:tgtEl>
                                        <p:attrNameLst>
                                          <p:attrName>style.visibility</p:attrName>
                                        </p:attrNameLst>
                                      </p:cBhvr>
                                      <p:to>
                                        <p:strVal val="visible"/>
                                      </p:to>
                                    </p:set>
                                    <p:animEffect transition="in" filter="checkerboard(across)">
                                      <p:cBhvr>
                                        <p:cTn id="89" dur="500"/>
                                        <p:tgtEl>
                                          <p:spTgt spid="941068"/>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941072"/>
                                        </p:tgtEl>
                                        <p:attrNameLst>
                                          <p:attrName>style.visibility</p:attrName>
                                        </p:attrNameLst>
                                      </p:cBhvr>
                                      <p:to>
                                        <p:strVal val="visible"/>
                                      </p:to>
                                    </p:set>
                                    <p:animEffect transition="in" filter="checkerboard(across)">
                                      <p:cBhvr>
                                        <p:cTn id="92" dur="500"/>
                                        <p:tgtEl>
                                          <p:spTgt spid="941072"/>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941095"/>
                                        </p:tgtEl>
                                        <p:attrNameLst>
                                          <p:attrName>style.visibility</p:attrName>
                                        </p:attrNameLst>
                                      </p:cBhvr>
                                      <p:to>
                                        <p:strVal val="visible"/>
                                      </p:to>
                                    </p:set>
                                    <p:animEffect transition="in" filter="checkerboard(across)">
                                      <p:cBhvr>
                                        <p:cTn id="95" dur="500"/>
                                        <p:tgtEl>
                                          <p:spTgt spid="941095"/>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checkerboard(across)">
                                      <p:cBhvr>
                                        <p:cTn id="98" dur="500"/>
                                        <p:tgtEl>
                                          <p:spTgt spid="47"/>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checkerboard(across)">
                                      <p:cBhvr>
                                        <p:cTn id="101" dur="500"/>
                                        <p:tgtEl>
                                          <p:spTgt spid="46"/>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checkerboard(across)">
                                      <p:cBhvr>
                                        <p:cTn id="104" dur="500"/>
                                        <p:tgtEl>
                                          <p:spTgt spid="44"/>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checkerboard(across)">
                                      <p:cBhvr>
                                        <p:cTn id="107" dur="500"/>
                                        <p:tgtEl>
                                          <p:spTgt spid="40"/>
                                        </p:tgtEl>
                                      </p:cBhvr>
                                    </p:animEffect>
                                  </p:childTnLst>
                                </p:cTn>
                              </p:par>
                              <p:par>
                                <p:cTn id="108" presetID="5" presetClass="entr" presetSubtype="1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checkerboard(across)">
                                      <p:cBhvr>
                                        <p:cTn id="110" dur="500"/>
                                        <p:tgtEl>
                                          <p:spTgt spid="45"/>
                                        </p:tgtEl>
                                      </p:cBhvr>
                                    </p:animEffect>
                                  </p:childTnLst>
                                </p:cTn>
                              </p:par>
                              <p:par>
                                <p:cTn id="111" presetID="5" presetClass="entr" presetSubtype="1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checkerboard(across)">
                                      <p:cBhvr>
                                        <p:cTn id="113" dur="500"/>
                                        <p:tgtEl>
                                          <p:spTgt spid="50"/>
                                        </p:tgtEl>
                                      </p:cBhvr>
                                    </p:animEffect>
                                  </p:childTnLst>
                                </p:cTn>
                              </p:par>
                              <p:par>
                                <p:cTn id="114" presetID="5" presetClass="entr" presetSubtype="10"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checkerboard(across)">
                                      <p:cBhvr>
                                        <p:cTn id="116" dur="500"/>
                                        <p:tgtEl>
                                          <p:spTgt spid="48"/>
                                        </p:tgtEl>
                                      </p:cBhvr>
                                    </p:animEffect>
                                  </p:childTnLst>
                                </p:cTn>
                              </p:par>
                              <p:par>
                                <p:cTn id="117" presetID="5" presetClass="entr" presetSubtype="10"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checkerboard(across)">
                                      <p:cBhvr>
                                        <p:cTn id="119" dur="500"/>
                                        <p:tgtEl>
                                          <p:spTgt spid="49"/>
                                        </p:tgtEl>
                                      </p:cBhvr>
                                    </p:animEffect>
                                  </p:childTnLst>
                                </p:cTn>
                              </p:par>
                            </p:childTnLst>
                          </p:cTn>
                        </p:par>
                      </p:childTnLst>
                    </p:cTn>
                  </p:par>
                  <p:par>
                    <p:cTn id="120" fill="hold">
                      <p:stCondLst>
                        <p:cond delay="indefinite"/>
                      </p:stCondLst>
                      <p:childTnLst>
                        <p:par>
                          <p:cTn id="121" fill="hold">
                            <p:stCondLst>
                              <p:cond delay="0"/>
                            </p:stCondLst>
                            <p:childTnLst>
                              <p:par>
                                <p:cTn id="122" presetID="5" presetClass="entr" presetSubtype="10" fill="hold" grpId="0" nodeType="clickEffect">
                                  <p:stCondLst>
                                    <p:cond delay="0"/>
                                  </p:stCondLst>
                                  <p:childTnLst>
                                    <p:set>
                                      <p:cBhvr>
                                        <p:cTn id="123" dur="1" fill="hold">
                                          <p:stCondLst>
                                            <p:cond delay="0"/>
                                          </p:stCondLst>
                                        </p:cTn>
                                        <p:tgtEl>
                                          <p:spTgt spid="941089"/>
                                        </p:tgtEl>
                                        <p:attrNameLst>
                                          <p:attrName>style.visibility</p:attrName>
                                        </p:attrNameLst>
                                      </p:cBhvr>
                                      <p:to>
                                        <p:strVal val="visible"/>
                                      </p:to>
                                    </p:set>
                                    <p:animEffect transition="in" filter="checkerboard(across)">
                                      <p:cBhvr>
                                        <p:cTn id="124" dur="500"/>
                                        <p:tgtEl>
                                          <p:spTgt spid="941089"/>
                                        </p:tgtEl>
                                      </p:cBhvr>
                                    </p:animEffect>
                                  </p:childTnLst>
                                </p:cTn>
                              </p:par>
                              <p:par>
                                <p:cTn id="125" presetID="5" presetClass="entr" presetSubtype="10" fill="hold" grpId="0" nodeType="withEffect">
                                  <p:stCondLst>
                                    <p:cond delay="0"/>
                                  </p:stCondLst>
                                  <p:childTnLst>
                                    <p:set>
                                      <p:cBhvr>
                                        <p:cTn id="126" dur="1" fill="hold">
                                          <p:stCondLst>
                                            <p:cond delay="0"/>
                                          </p:stCondLst>
                                        </p:cTn>
                                        <p:tgtEl>
                                          <p:spTgt spid="941075"/>
                                        </p:tgtEl>
                                        <p:attrNameLst>
                                          <p:attrName>style.visibility</p:attrName>
                                        </p:attrNameLst>
                                      </p:cBhvr>
                                      <p:to>
                                        <p:strVal val="visible"/>
                                      </p:to>
                                    </p:set>
                                    <p:animEffect transition="in" filter="checkerboard(across)">
                                      <p:cBhvr>
                                        <p:cTn id="127" dur="500"/>
                                        <p:tgtEl>
                                          <p:spTgt spid="941075"/>
                                        </p:tgtEl>
                                      </p:cBhvr>
                                    </p:animEffect>
                                  </p:childTnLst>
                                </p:cTn>
                              </p:par>
                              <p:par>
                                <p:cTn id="128" presetID="5" presetClass="entr" presetSubtype="10" fill="hold" grpId="0" nodeType="withEffect">
                                  <p:stCondLst>
                                    <p:cond delay="0"/>
                                  </p:stCondLst>
                                  <p:childTnLst>
                                    <p:set>
                                      <p:cBhvr>
                                        <p:cTn id="129" dur="1" fill="hold">
                                          <p:stCondLst>
                                            <p:cond delay="0"/>
                                          </p:stCondLst>
                                        </p:cTn>
                                        <p:tgtEl>
                                          <p:spTgt spid="941058"/>
                                        </p:tgtEl>
                                        <p:attrNameLst>
                                          <p:attrName>style.visibility</p:attrName>
                                        </p:attrNameLst>
                                      </p:cBhvr>
                                      <p:to>
                                        <p:strVal val="visible"/>
                                      </p:to>
                                    </p:set>
                                    <p:animEffect transition="in" filter="checkerboard(across)">
                                      <p:cBhvr>
                                        <p:cTn id="130" dur="500"/>
                                        <p:tgtEl>
                                          <p:spTgt spid="941058"/>
                                        </p:tgtEl>
                                      </p:cBhvr>
                                    </p:animEffect>
                                  </p:childTnLst>
                                </p:cTn>
                              </p:par>
                              <p:par>
                                <p:cTn id="131" presetID="5" presetClass="entr" presetSubtype="10" fill="hold" grpId="0" nodeType="withEffect">
                                  <p:stCondLst>
                                    <p:cond delay="0"/>
                                  </p:stCondLst>
                                  <p:childTnLst>
                                    <p:set>
                                      <p:cBhvr>
                                        <p:cTn id="132" dur="1" fill="hold">
                                          <p:stCondLst>
                                            <p:cond delay="0"/>
                                          </p:stCondLst>
                                        </p:cTn>
                                        <p:tgtEl>
                                          <p:spTgt spid="941090"/>
                                        </p:tgtEl>
                                        <p:attrNameLst>
                                          <p:attrName>style.visibility</p:attrName>
                                        </p:attrNameLst>
                                      </p:cBhvr>
                                      <p:to>
                                        <p:strVal val="visible"/>
                                      </p:to>
                                    </p:set>
                                    <p:animEffect transition="in" filter="checkerboard(across)">
                                      <p:cBhvr>
                                        <p:cTn id="133" dur="500"/>
                                        <p:tgtEl>
                                          <p:spTgt spid="941090"/>
                                        </p:tgtEl>
                                      </p:cBhvr>
                                    </p:animEffect>
                                  </p:childTnLst>
                                </p:cTn>
                              </p:par>
                              <p:par>
                                <p:cTn id="134" presetID="5" presetClass="entr" presetSubtype="10" fill="hold" nodeType="withEffect">
                                  <p:stCondLst>
                                    <p:cond delay="0"/>
                                  </p:stCondLst>
                                  <p:childTnLst>
                                    <p:set>
                                      <p:cBhvr>
                                        <p:cTn id="135" dur="1" fill="hold">
                                          <p:stCondLst>
                                            <p:cond delay="0"/>
                                          </p:stCondLst>
                                        </p:cTn>
                                        <p:tgtEl>
                                          <p:spTgt spid="941076">
                                            <p:txEl>
                                              <p:pRg st="0" end="0"/>
                                            </p:txEl>
                                          </p:spTgt>
                                        </p:tgtEl>
                                        <p:attrNameLst>
                                          <p:attrName>style.visibility</p:attrName>
                                        </p:attrNameLst>
                                      </p:cBhvr>
                                      <p:to>
                                        <p:strVal val="visible"/>
                                      </p:to>
                                    </p:set>
                                    <p:animEffect transition="in" filter="checkerboard(across)">
                                      <p:cBhvr>
                                        <p:cTn id="136" dur="500"/>
                                        <p:tgtEl>
                                          <p:spTgt spid="941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8" grpId="0" animBg="1"/>
      <p:bldP spid="941060" grpId="0" animBg="1"/>
      <p:bldP spid="941061" grpId="0" animBg="1"/>
      <p:bldP spid="941062" grpId="0" animBg="1"/>
      <p:bldP spid="941063" grpId="0" animBg="1"/>
      <p:bldP spid="941064" grpId="0" animBg="1"/>
      <p:bldP spid="941065" grpId="0" animBg="1"/>
      <p:bldP spid="941066" grpId="0" animBg="1"/>
      <p:bldP spid="941067" grpId="0" animBg="1"/>
      <p:bldP spid="941068" grpId="0" animBg="1"/>
      <p:bldP spid="941069" grpId="0" animBg="1"/>
      <p:bldP spid="941070" grpId="0" animBg="1"/>
      <p:bldP spid="941071" grpId="0" animBg="1"/>
      <p:bldP spid="941072" grpId="0" animBg="1"/>
      <p:bldP spid="941073" grpId="0" animBg="1"/>
      <p:bldP spid="941074" grpId="0" animBg="1"/>
      <p:bldP spid="941075" grpId="0" animBg="1"/>
      <p:bldP spid="941078" grpId="0" animBg="1"/>
      <p:bldP spid="941081" grpId="0"/>
      <p:bldP spid="941082" grpId="0" animBg="1"/>
      <p:bldP spid="941083" grpId="0" animBg="1"/>
      <p:bldP spid="941084" grpId="0" animBg="1"/>
      <p:bldP spid="941085" grpId="0" animBg="1"/>
      <p:bldP spid="941086" grpId="0" animBg="1"/>
      <p:bldP spid="941087" grpId="0" animBg="1"/>
      <p:bldP spid="941088" grpId="0" animBg="1"/>
      <p:bldP spid="941089" grpId="0" animBg="1"/>
      <p:bldP spid="941090" grpId="0" animBg="1"/>
      <p:bldP spid="941091" grpId="0" animBg="1"/>
      <p:bldP spid="941092" grpId="0"/>
      <p:bldP spid="941093" grpId="0" animBg="1"/>
      <p:bldP spid="941094" grpId="0"/>
      <p:bldP spid="941095" grpId="0" animBg="1"/>
      <p:bldP spid="40" grpId="0" animBg="1"/>
      <p:bldP spid="44" grpId="0" animBg="1"/>
      <p:bldP spid="45" grpId="0" animBg="1"/>
      <p:bldP spid="46" grpId="0" animBg="1"/>
      <p:bldP spid="47" grpId="0" animBg="1"/>
      <p:bldP spid="48" grpId="0" animBg="1"/>
      <p:bldP spid="49" grpId="0" animBg="1"/>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family framework</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pPr marL="290513" indent="-290513">
              <a:buFont typeface="Arial" pitchFamily="34" charset="0"/>
              <a:buChar char="•"/>
            </a:pPr>
            <a:r>
              <a:rPr lang="en-US" sz="2400" dirty="0" smtClean="0">
                <a:solidFill>
                  <a:schemeClr val="tx1"/>
                </a:solidFill>
              </a:rPr>
              <a:t>Provides a common language and organizing structure for discussing family outcomes and experiences</a:t>
            </a:r>
          </a:p>
          <a:p>
            <a:pPr marL="290513" indent="-290513">
              <a:buFont typeface="Arial" pitchFamily="34" charset="0"/>
              <a:buChar char="•"/>
            </a:pPr>
            <a:r>
              <a:rPr lang="en-US" sz="2400" dirty="0" smtClean="0">
                <a:solidFill>
                  <a:schemeClr val="tx1"/>
                </a:solidFill>
              </a:rPr>
              <a:t>Assist states in developing a measurement system that captures various aspects of family outcomes and experiences, such as</a:t>
            </a:r>
          </a:p>
          <a:p>
            <a:pPr lvl="1"/>
            <a:r>
              <a:rPr lang="en-US" sz="2400" dirty="0" smtClean="0">
                <a:solidFill>
                  <a:schemeClr val="tx1"/>
                </a:solidFill>
              </a:rPr>
              <a:t>benefits that families receive from program participation</a:t>
            </a:r>
          </a:p>
          <a:p>
            <a:pPr lvl="1"/>
            <a:r>
              <a:rPr lang="en-US" sz="2400" dirty="0" smtClean="0">
                <a:solidFill>
                  <a:schemeClr val="tx1"/>
                </a:solidFill>
              </a:rPr>
              <a:t>family satisfaction with services</a:t>
            </a:r>
          </a:p>
          <a:p>
            <a:pPr lvl="1"/>
            <a:r>
              <a:rPr lang="en-US" sz="2400" dirty="0" smtClean="0">
                <a:solidFill>
                  <a:schemeClr val="tx1"/>
                </a:solidFill>
              </a:rPr>
              <a:t>perceived helpfulness of the services</a:t>
            </a:r>
          </a:p>
          <a:p>
            <a:pPr lvl="1"/>
            <a:r>
              <a:rPr lang="en-US" sz="2400" dirty="0" smtClean="0">
                <a:solidFill>
                  <a:schemeClr val="tx1"/>
                </a:solidFill>
              </a:rPr>
              <a:t>family involvement with the service delivery system</a:t>
            </a:r>
          </a:p>
          <a:p>
            <a:pPr marL="342900" indent="-342900">
              <a:buFont typeface="Arial" pitchFamily="34" charset="0"/>
              <a:buChar char="•"/>
            </a:pPr>
            <a:endParaRPr lang="en-US" sz="2400" dirty="0">
              <a:solidFill>
                <a:srgbClr val="C00000"/>
              </a:solidFill>
            </a:endParaRPr>
          </a:p>
          <a:p>
            <a:endParaRPr lang="en-US" dirty="0"/>
          </a:p>
        </p:txBody>
      </p:sp>
    </p:spTree>
    <p:extLst>
      <p:ext uri="{BB962C8B-B14F-4D97-AF65-F5344CB8AC3E}">
        <p14:creationId xmlns:p14="http://schemas.microsoft.com/office/powerpoint/2010/main" val="1471145589"/>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family framework</a:t>
            </a:r>
            <a:endParaRPr lang="en-US" dirty="0"/>
          </a:p>
        </p:txBody>
      </p:sp>
      <p:sp>
        <p:nvSpPr>
          <p:cNvPr id="3" name="Content Placeholder 2"/>
          <p:cNvSpPr>
            <a:spLocks noGrp="1"/>
          </p:cNvSpPr>
          <p:nvPr>
            <p:ph idx="1"/>
          </p:nvPr>
        </p:nvSpPr>
        <p:spPr>
          <a:xfrm>
            <a:off x="457200" y="1981200"/>
            <a:ext cx="6858000" cy="4144963"/>
          </a:xfrm>
        </p:spPr>
        <p:txBody>
          <a:bodyPr/>
          <a:lstStyle/>
          <a:p>
            <a:r>
              <a:rPr lang="en-US" sz="2400" dirty="0" smtClean="0"/>
              <a:t>Components</a:t>
            </a:r>
          </a:p>
          <a:p>
            <a:pPr lvl="1"/>
            <a:r>
              <a:rPr lang="en-US" sz="2400" dirty="0" smtClean="0"/>
              <a:t>7 key areas of a measurement system</a:t>
            </a:r>
          </a:p>
          <a:p>
            <a:r>
              <a:rPr lang="en-US" sz="2400" dirty="0" smtClean="0"/>
              <a:t>Quality indicators</a:t>
            </a:r>
          </a:p>
          <a:p>
            <a:pPr lvl="1"/>
            <a:r>
              <a:rPr lang="en-US" sz="2400" dirty="0" smtClean="0"/>
              <a:t>15 specific statements that further describe each of the components</a:t>
            </a:r>
          </a:p>
          <a:p>
            <a:pPr lvl="1"/>
            <a:r>
              <a:rPr lang="en-US" sz="2400" dirty="0" smtClean="0"/>
              <a:t>1 to 5 quality indicators per component</a:t>
            </a:r>
          </a:p>
          <a:p>
            <a:r>
              <a:rPr lang="en-US" sz="2400" dirty="0" smtClean="0"/>
              <a:t>Elements</a:t>
            </a:r>
          </a:p>
          <a:p>
            <a:pPr lvl="1"/>
            <a:r>
              <a:rPr lang="en-US" sz="2400" dirty="0" smtClean="0"/>
              <a:t>Various examples of what constitute quality at the indicator level</a:t>
            </a:r>
            <a:endParaRPr lang="en-US" sz="2400" dirty="0"/>
          </a:p>
        </p:txBody>
      </p:sp>
    </p:spTree>
    <p:extLst>
      <p:ext uri="{BB962C8B-B14F-4D97-AF65-F5344CB8AC3E}">
        <p14:creationId xmlns:p14="http://schemas.microsoft.com/office/powerpoint/2010/main" val="3775423805"/>
      </p:ext>
    </p:extLst>
  </p:cSld>
  <p:clrMapOvr>
    <a:masterClrMapping/>
  </p:clrMapOvr>
  <p:transition xmlns:p14="http://schemas.microsoft.com/office/powerpoint/2010/mai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Uses of the self-assessment</a:t>
            </a:r>
            <a:endParaRPr lang="en-US" dirty="0"/>
          </a:p>
        </p:txBody>
      </p:sp>
      <p:sp>
        <p:nvSpPr>
          <p:cNvPr id="6" name="Content Placeholder 5"/>
          <p:cNvSpPr>
            <a:spLocks noGrp="1"/>
          </p:cNvSpPr>
          <p:nvPr>
            <p:ph idx="1"/>
          </p:nvPr>
        </p:nvSpPr>
        <p:spPr>
          <a:xfrm>
            <a:off x="277751" y="1905000"/>
            <a:ext cx="5029200" cy="4221163"/>
          </a:xfrm>
        </p:spPr>
        <p:txBody>
          <a:bodyPr>
            <a:normAutofit lnSpcReduction="10000"/>
          </a:bodyPr>
          <a:lstStyle/>
          <a:p>
            <a:pPr lvl="1"/>
            <a:r>
              <a:rPr lang="en-US" sz="2400" b="1" dirty="0" smtClean="0"/>
              <a:t>Allows states to </a:t>
            </a:r>
            <a:r>
              <a:rPr lang="en-US" sz="2400" b="1" dirty="0" smtClean="0">
                <a:solidFill>
                  <a:srgbClr val="00B0F0"/>
                </a:solidFill>
              </a:rPr>
              <a:t>evaluate the quality</a:t>
            </a:r>
            <a:r>
              <a:rPr lang="en-US" sz="2400" b="1" dirty="0" smtClean="0">
                <a:solidFill>
                  <a:schemeClr val="bg2">
                    <a:lumMod val="75000"/>
                  </a:schemeClr>
                </a:solidFill>
              </a:rPr>
              <a:t> </a:t>
            </a:r>
            <a:r>
              <a:rPr lang="en-US" sz="2400" b="1" dirty="0" smtClean="0"/>
              <a:t>of their family experiences and outcomes measurement system</a:t>
            </a:r>
          </a:p>
          <a:p>
            <a:pPr lvl="1">
              <a:spcBef>
                <a:spcPts val="1800"/>
              </a:spcBef>
            </a:pPr>
            <a:r>
              <a:rPr lang="en-US" sz="2400" b="1" dirty="0" smtClean="0"/>
              <a:t>Assists states in </a:t>
            </a:r>
            <a:r>
              <a:rPr lang="en-US" sz="2400" b="1" dirty="0" smtClean="0">
                <a:solidFill>
                  <a:srgbClr val="00B0F0"/>
                </a:solidFill>
              </a:rPr>
              <a:t>setting priorities</a:t>
            </a:r>
            <a:r>
              <a:rPr lang="en-US" sz="2400" b="1" dirty="0" smtClean="0"/>
              <a:t> for improving their measurement system</a:t>
            </a:r>
          </a:p>
          <a:p>
            <a:pPr lvl="1">
              <a:spcBef>
                <a:spcPts val="1800"/>
              </a:spcBef>
            </a:pPr>
            <a:r>
              <a:rPr lang="en-US" sz="2400" b="1" dirty="0" smtClean="0"/>
              <a:t>Provides information to assist states in </a:t>
            </a:r>
            <a:r>
              <a:rPr lang="en-US" sz="2400" b="1" dirty="0" smtClean="0">
                <a:solidFill>
                  <a:srgbClr val="00B0F0"/>
                </a:solidFill>
              </a:rPr>
              <a:t>advocating for resources</a:t>
            </a:r>
            <a:r>
              <a:rPr lang="en-US" sz="2400" b="1" dirty="0" smtClean="0"/>
              <a:t> for systems development</a:t>
            </a:r>
          </a:p>
          <a:p>
            <a:endParaRPr lang="en-US" dirty="0"/>
          </a:p>
        </p:txBody>
      </p:sp>
      <p:sp>
        <p:nvSpPr>
          <p:cNvPr id="4" name="Slide Number Placeholder 3"/>
          <p:cNvSpPr>
            <a:spLocks noGrp="1"/>
          </p:cNvSpPr>
          <p:nvPr>
            <p:ph type="sldNum" sz="quarter" idx="11"/>
          </p:nvPr>
        </p:nvSpPr>
        <p:spPr/>
        <p:txBody>
          <a:bodyPr/>
          <a:lstStyle/>
          <a:p>
            <a:pPr>
              <a:defRPr/>
            </a:pPr>
            <a:fld id="{4693BA22-2890-460E-A3B7-ADCBD1702460}" type="slidenum">
              <a:rPr lang="en-US" smtClean="0"/>
              <a:pPr>
                <a:defRPr/>
              </a:pPr>
              <a:t>32</a:t>
            </a:fld>
            <a:endParaRPr lang="en-US"/>
          </a:p>
        </p:txBody>
      </p:sp>
      <p:pic>
        <p:nvPicPr>
          <p:cNvPr id="8" name="Picture 7" descr="FPG15.jpg"/>
          <p:cNvPicPr>
            <a:picLocks noChangeAspect="1"/>
          </p:cNvPicPr>
          <p:nvPr/>
        </p:nvPicPr>
        <p:blipFill>
          <a:blip r:embed="rId3" cstate="print"/>
          <a:stretch>
            <a:fillRect/>
          </a:stretch>
        </p:blipFill>
        <p:spPr>
          <a:xfrm>
            <a:off x="5715000" y="2971800"/>
            <a:ext cx="3149600" cy="2362200"/>
          </a:xfrm>
          <a:prstGeom prst="rect">
            <a:avLst/>
          </a:prstGeom>
        </p:spPr>
      </p:pic>
    </p:spTree>
    <p:extLst>
      <p:ext uri="{BB962C8B-B14F-4D97-AF65-F5344CB8AC3E}">
        <p14:creationId xmlns:p14="http://schemas.microsoft.com/office/powerpoint/2010/main" val="3414656017"/>
      </p:ext>
    </p:extLst>
  </p:cSld>
  <p:clrMapOvr>
    <a:masterClrMapping/>
  </p:clrMapOvr>
  <p:transition xmlns:p14="http://schemas.microsoft.com/office/powerpoint/2010/mai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States using the self-</a:t>
            </a:r>
            <a:r>
              <a:rPr lang="en-US" dirty="0"/>
              <a:t>a</a:t>
            </a:r>
            <a:r>
              <a:rPr lang="en-US" dirty="0" smtClean="0"/>
              <a:t>ssessment </a:t>
            </a:r>
            <a:endParaRPr lang="en-US" dirty="0"/>
          </a:p>
        </p:txBody>
      </p:sp>
      <p:pic>
        <p:nvPicPr>
          <p:cNvPr id="5124" name="Picture 4" descr="C:\Users\scolgan\AppData\Local\Microsoft\Windows\Temporary Internet Files\Content.IE5\J6ZGT530\MC9001895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524000"/>
            <a:ext cx="2961113" cy="232355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scolgan\AppData\Local\Microsoft\Windows\Temporary Internet Files\Content.IE5\ESL13GZD\MC900189593[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962400"/>
            <a:ext cx="3048000" cy="23917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p.greenwichmeantime.com/images/usa/texas.jpg"/>
          <p:cNvPicPr>
            <a:picLocks noChangeAspect="1" noChangeArrowheads="1"/>
          </p:cNvPicPr>
          <p:nvPr/>
        </p:nvPicPr>
        <p:blipFill>
          <a:blip r:embed="rId5" cstate="print"/>
          <a:srcRect/>
          <a:stretch>
            <a:fillRect/>
          </a:stretch>
        </p:blipFill>
        <p:spPr bwMode="auto">
          <a:xfrm>
            <a:off x="4191000" y="3962400"/>
            <a:ext cx="3010363" cy="2362200"/>
          </a:xfrm>
          <a:prstGeom prst="rect">
            <a:avLst/>
          </a:prstGeom>
          <a:noFill/>
        </p:spPr>
      </p:pic>
    </p:spTree>
    <p:extLst>
      <p:ext uri="{BB962C8B-B14F-4D97-AF65-F5344CB8AC3E}">
        <p14:creationId xmlns:p14="http://schemas.microsoft.com/office/powerpoint/2010/main" val="3595700933"/>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 about the using </a:t>
            </a:r>
            <a:r>
              <a:rPr lang="en-US" smtClean="0"/>
              <a:t>the </a:t>
            </a:r>
            <a:r>
              <a:rPr lang="en-US" smtClean="0"/>
              <a:t>self-assessment </a:t>
            </a:r>
            <a:r>
              <a:rPr lang="en-US" dirty="0" smtClean="0"/>
              <a:t>tools……</a:t>
            </a:r>
            <a:endParaRPr lang="en-US" dirty="0"/>
          </a:p>
        </p:txBody>
      </p:sp>
      <p:sp>
        <p:nvSpPr>
          <p:cNvPr id="3" name="Content Placeholder 2"/>
          <p:cNvSpPr>
            <a:spLocks noGrp="1"/>
          </p:cNvSpPr>
          <p:nvPr>
            <p:ph idx="1"/>
          </p:nvPr>
        </p:nvSpPr>
        <p:spPr/>
        <p:txBody>
          <a:bodyPr/>
          <a:lstStyle/>
          <a:p>
            <a:pPr lvl="0"/>
            <a:r>
              <a:rPr lang="en-US" sz="2600" dirty="0" smtClean="0"/>
              <a:t>How might the self-assessment be useful in your state? With what process?</a:t>
            </a:r>
          </a:p>
          <a:p>
            <a:pPr lvl="0"/>
            <a:r>
              <a:rPr lang="en-US" sz="2600" dirty="0" smtClean="0"/>
              <a:t>Who might need to be involved at different steps with the self-assessment? </a:t>
            </a:r>
          </a:p>
          <a:p>
            <a:pPr lvl="0"/>
            <a:r>
              <a:rPr lang="en-US" sz="2600" dirty="0" smtClean="0"/>
              <a:t>What resources would be helpful to benefit the most from the self-assessment process?  </a:t>
            </a:r>
          </a:p>
          <a:p>
            <a:pPr lvl="0"/>
            <a:r>
              <a:rPr lang="en-US" sz="2600" dirty="0" smtClean="0"/>
              <a:t>How would your state begin to move from findings on the self-assessment to deciding on specific actions to improve your outcomes measurement system?</a:t>
            </a:r>
          </a:p>
          <a:p>
            <a:endParaRPr lang="en-US" dirty="0"/>
          </a:p>
        </p:txBody>
      </p:sp>
      <p:sp>
        <p:nvSpPr>
          <p:cNvPr id="4" name="Slide Number Placeholder 3"/>
          <p:cNvSpPr>
            <a:spLocks noGrp="1"/>
          </p:cNvSpPr>
          <p:nvPr>
            <p:ph type="sldNum" sz="quarter" idx="10"/>
          </p:nvPr>
        </p:nvSpPr>
        <p:spPr/>
        <p:txBody>
          <a:bodyPr/>
          <a:lstStyle/>
          <a:p>
            <a:pPr>
              <a:defRPr/>
            </a:pPr>
            <a:fld id="{384516C5-0748-4614-B7B1-F0402FD8BDD9}"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extLst>
      <p:ext uri="{BB962C8B-B14F-4D97-AF65-F5344CB8AC3E}">
        <p14:creationId xmlns:p14="http://schemas.microsoft.com/office/powerpoint/2010/main" val="2100461286"/>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more information</a:t>
            </a:r>
            <a:endParaRPr lang="en-US" dirty="0"/>
          </a:p>
        </p:txBody>
      </p:sp>
      <p:sp>
        <p:nvSpPr>
          <p:cNvPr id="5" name="Content Placeholder 4"/>
          <p:cNvSpPr>
            <a:spLocks noGrp="1"/>
          </p:cNvSpPr>
          <p:nvPr>
            <p:ph idx="1"/>
          </p:nvPr>
        </p:nvSpPr>
        <p:spPr/>
        <p:txBody>
          <a:bodyPr/>
          <a:lstStyle/>
          <a:p>
            <a:r>
              <a:rPr lang="en-US" dirty="0" smtClean="0"/>
              <a:t>Materials about both the child and family outcomes frameworks and self-assessments and other resources to support the quality indicators:</a:t>
            </a:r>
          </a:p>
          <a:p>
            <a:endParaRPr lang="en-US" dirty="0" smtClean="0"/>
          </a:p>
          <a:p>
            <a:pPr algn="ctr">
              <a:buNone/>
            </a:pPr>
            <a:r>
              <a:rPr lang="en-US" sz="4800" dirty="0" smtClean="0">
                <a:hlinkClick r:id="rId3"/>
              </a:rPr>
              <a:t>www.the-eco-center.org</a:t>
            </a:r>
            <a:endParaRPr lang="en-US" sz="4800" dirty="0"/>
          </a:p>
        </p:txBody>
      </p:sp>
      <p:sp>
        <p:nvSpPr>
          <p:cNvPr id="3" name="Slide Number Placeholder 2"/>
          <p:cNvSpPr>
            <a:spLocks noGrp="1"/>
          </p:cNvSpPr>
          <p:nvPr>
            <p:ph type="sldNum" sz="quarter" idx="10"/>
          </p:nvPr>
        </p:nvSpPr>
        <p:spPr/>
        <p:txBody>
          <a:bodyPr/>
          <a:lstStyle/>
          <a:p>
            <a:pPr>
              <a:defRPr/>
            </a:pPr>
            <a:fld id="{3898B4B4-C031-4D6D-86D8-07E088C515EA}" type="slidenum">
              <a:rPr lang="en-US" smtClean="0"/>
              <a:pPr>
                <a:defRPr/>
              </a:pPr>
              <a:t>35</a:t>
            </a:fld>
            <a:endParaRPr lang="en-US" dirty="0"/>
          </a:p>
        </p:txBody>
      </p:sp>
      <p:sp>
        <p:nvSpPr>
          <p:cNvPr id="2" name="Footer Placeholder 1"/>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33400" y="2438400"/>
            <a:ext cx="8001000" cy="1981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1"/>
          </p:nvPr>
        </p:nvSpPr>
        <p:spPr>
          <a:xfrm>
            <a:off x="457200" y="2209800"/>
            <a:ext cx="8229600" cy="4187952"/>
          </a:xfrm>
        </p:spPr>
        <p:txBody>
          <a:bodyPr/>
          <a:lstStyle/>
          <a:p>
            <a:pPr marL="0" indent="0" algn="ctr">
              <a:buNone/>
            </a:pPr>
            <a:endParaRPr lang="en-US" dirty="0" smtClean="0"/>
          </a:p>
          <a:p>
            <a:pPr marL="0" indent="0" algn="ctr">
              <a:buNone/>
            </a:pPr>
            <a:r>
              <a:rPr lang="en-US" dirty="0" smtClean="0"/>
              <a:t>A good information infrastructure is an essential tool to providing high quality services and supports.</a:t>
            </a:r>
          </a:p>
          <a:p>
            <a:endParaRPr lang="en-US" dirty="0" smtClean="0"/>
          </a:p>
        </p:txBody>
      </p:sp>
      <p:sp>
        <p:nvSpPr>
          <p:cNvPr id="4" name="Slide Number Placeholder 3"/>
          <p:cNvSpPr>
            <a:spLocks noGrp="1"/>
          </p:cNvSpPr>
          <p:nvPr>
            <p:ph type="sldNum" sz="quarter" idx="10"/>
          </p:nvPr>
        </p:nvSpPr>
        <p:spPr/>
        <p:txBody>
          <a:bodyPr/>
          <a:lstStyle/>
          <a:p>
            <a:pPr>
              <a:defRPr/>
            </a:pPr>
            <a:fld id="{25003ACF-98AC-4D7E-8B7E-9D4400FA9063}"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Early Childhood Outcomes Center</a:t>
            </a:r>
            <a:endParaRPr lang="en-US">
              <a:latin typeface="Arial" charset="0"/>
            </a:endParaRPr>
          </a:p>
        </p:txBody>
      </p:sp>
      <p:sp>
        <p:nvSpPr>
          <p:cNvPr id="10" name="Slide Number Placeholder 5"/>
          <p:cNvSpPr>
            <a:spLocks noGrp="1"/>
          </p:cNvSpPr>
          <p:nvPr>
            <p:ph type="sldNum" sz="quarter" idx="4294967295"/>
          </p:nvPr>
        </p:nvSpPr>
        <p:spPr>
          <a:xfrm>
            <a:off x="7543800" y="6324600"/>
            <a:ext cx="1371600" cy="457200"/>
          </a:xfrm>
          <a:prstGeom prst="rect">
            <a:avLst/>
          </a:prstGeom>
        </p:spPr>
        <p:txBody>
          <a:bodyPr/>
          <a:lstStyle/>
          <a:p>
            <a:fld id="{C478537B-C986-49D2-8530-D643D9160C7B}" type="slidenum">
              <a:rPr lang="en-US"/>
              <a:pPr/>
              <a:t>5</a:t>
            </a:fld>
            <a:endParaRPr lang="en-US"/>
          </a:p>
        </p:txBody>
      </p:sp>
      <p:sp>
        <p:nvSpPr>
          <p:cNvPr id="855042" name="Rectangle 2"/>
          <p:cNvSpPr>
            <a:spLocks noGrp="1" noChangeArrowheads="1"/>
          </p:cNvSpPr>
          <p:nvPr>
            <p:ph type="title"/>
          </p:nvPr>
        </p:nvSpPr>
        <p:spPr/>
        <p:txBody>
          <a:bodyPr/>
          <a:lstStyle/>
          <a:p>
            <a:r>
              <a:rPr lang="en-US" sz="3000" dirty="0"/>
              <a:t>Early Childhood Information Infrastructure:  </a:t>
            </a:r>
            <a:br>
              <a:rPr lang="en-US" sz="3000" dirty="0"/>
            </a:br>
            <a:r>
              <a:rPr lang="en-US" sz="3000" dirty="0"/>
              <a:t>Data Needed for Program Improvement</a:t>
            </a:r>
          </a:p>
        </p:txBody>
      </p:sp>
      <p:sp>
        <p:nvSpPr>
          <p:cNvPr id="855043" name="AutoShape 3"/>
          <p:cNvSpPr>
            <a:spLocks noChangeArrowheads="1"/>
          </p:cNvSpPr>
          <p:nvPr/>
        </p:nvSpPr>
        <p:spPr bwMode="auto">
          <a:xfrm>
            <a:off x="1447800" y="2362200"/>
            <a:ext cx="2286000" cy="1752600"/>
          </a:xfrm>
          <a:prstGeom prst="plus">
            <a:avLst>
              <a:gd name="adj" fmla="val 25000"/>
            </a:avLst>
          </a:prstGeom>
          <a:solidFill>
            <a:srgbClr val="D9C5D7"/>
          </a:solidFill>
          <a:ln w="9525">
            <a:solidFill>
              <a:schemeClr val="tx1"/>
            </a:solidFill>
            <a:miter lim="800000"/>
            <a:headEnd/>
            <a:tailEnd/>
          </a:ln>
          <a:effectLst/>
        </p:spPr>
        <p:txBody>
          <a:bodyPr wrap="none" anchor="ctr"/>
          <a:lstStyle/>
          <a:p>
            <a:pPr algn="ctr" eaLnBrk="1" hangingPunct="1"/>
            <a:r>
              <a:rPr lang="en-US" sz="1800">
                <a:latin typeface="Arial" charset="0"/>
              </a:rPr>
              <a:t>WHO</a:t>
            </a:r>
          </a:p>
        </p:txBody>
      </p:sp>
      <p:sp>
        <p:nvSpPr>
          <p:cNvPr id="855044" name="AutoShape 4"/>
          <p:cNvSpPr>
            <a:spLocks noChangeArrowheads="1"/>
          </p:cNvSpPr>
          <p:nvPr/>
        </p:nvSpPr>
        <p:spPr bwMode="auto">
          <a:xfrm>
            <a:off x="5105400" y="2362200"/>
            <a:ext cx="2286000" cy="1752600"/>
          </a:xfrm>
          <a:prstGeom prst="plus">
            <a:avLst>
              <a:gd name="adj" fmla="val 25000"/>
            </a:avLst>
          </a:prstGeom>
          <a:solidFill>
            <a:srgbClr val="F2C9A0"/>
          </a:solidFill>
          <a:ln w="9525">
            <a:solidFill>
              <a:schemeClr val="tx1"/>
            </a:solidFill>
            <a:miter lim="800000"/>
            <a:headEnd/>
            <a:tailEnd/>
          </a:ln>
          <a:effectLst/>
        </p:spPr>
        <p:txBody>
          <a:bodyPr wrap="none" anchor="ctr"/>
          <a:lstStyle/>
          <a:p>
            <a:pPr algn="ctr" eaLnBrk="1" hangingPunct="1"/>
            <a:r>
              <a:rPr lang="en-US" sz="1800">
                <a:latin typeface="Arial" charset="0"/>
              </a:rPr>
              <a:t>SERVICES</a:t>
            </a:r>
          </a:p>
        </p:txBody>
      </p:sp>
      <p:sp>
        <p:nvSpPr>
          <p:cNvPr id="855045" name="AutoShape 5"/>
          <p:cNvSpPr>
            <a:spLocks noChangeArrowheads="1"/>
          </p:cNvSpPr>
          <p:nvPr/>
        </p:nvSpPr>
        <p:spPr bwMode="auto">
          <a:xfrm>
            <a:off x="5105400" y="4038600"/>
            <a:ext cx="2286000" cy="1752600"/>
          </a:xfrm>
          <a:prstGeom prst="plus">
            <a:avLst>
              <a:gd name="adj" fmla="val 25000"/>
            </a:avLst>
          </a:prstGeom>
          <a:solidFill>
            <a:srgbClr val="EBF0AE"/>
          </a:solidFill>
          <a:ln w="9525">
            <a:solidFill>
              <a:schemeClr val="tx1"/>
            </a:solidFill>
            <a:miter lim="800000"/>
            <a:headEnd/>
            <a:tailEnd/>
          </a:ln>
          <a:effectLst/>
        </p:spPr>
        <p:txBody>
          <a:bodyPr wrap="none" anchor="ctr"/>
          <a:lstStyle/>
          <a:p>
            <a:pPr algn="ctr" eaLnBrk="1" hangingPunct="1"/>
            <a:r>
              <a:rPr lang="en-US" sz="1800">
                <a:latin typeface="Arial" charset="0"/>
              </a:rPr>
              <a:t>COST</a:t>
            </a:r>
          </a:p>
        </p:txBody>
      </p:sp>
      <p:sp>
        <p:nvSpPr>
          <p:cNvPr id="855046" name="AutoShape 6"/>
          <p:cNvSpPr>
            <a:spLocks noChangeArrowheads="1"/>
          </p:cNvSpPr>
          <p:nvPr/>
        </p:nvSpPr>
        <p:spPr bwMode="auto">
          <a:xfrm>
            <a:off x="1447800" y="4038600"/>
            <a:ext cx="2286000" cy="1752600"/>
          </a:xfrm>
          <a:prstGeom prst="plus">
            <a:avLst>
              <a:gd name="adj" fmla="val 25000"/>
            </a:avLst>
          </a:prstGeom>
          <a:solidFill>
            <a:srgbClr val="D7DAC4"/>
          </a:solidFill>
          <a:ln w="9525">
            <a:solidFill>
              <a:schemeClr val="tx1"/>
            </a:solidFill>
            <a:miter lim="800000"/>
            <a:headEnd/>
            <a:tailEnd/>
          </a:ln>
          <a:effectLst/>
        </p:spPr>
        <p:txBody>
          <a:bodyPr wrap="none" anchor="ctr"/>
          <a:lstStyle/>
          <a:p>
            <a:pPr algn="ctr" eaLnBrk="1" hangingPunct="1"/>
            <a:r>
              <a:rPr lang="en-US" sz="1800" dirty="0" smtClean="0"/>
              <a:t>PERSONNEL</a:t>
            </a:r>
            <a:endParaRPr lang="en-US" sz="1800" dirty="0">
              <a:latin typeface="Arial" charset="0"/>
            </a:endParaRPr>
          </a:p>
        </p:txBody>
      </p:sp>
      <p:sp>
        <p:nvSpPr>
          <p:cNvPr id="855047" name="AutoShape 7"/>
          <p:cNvSpPr>
            <a:spLocks noChangeArrowheads="1"/>
          </p:cNvSpPr>
          <p:nvPr/>
        </p:nvSpPr>
        <p:spPr bwMode="auto">
          <a:xfrm>
            <a:off x="3276600" y="3200400"/>
            <a:ext cx="2286000" cy="1752600"/>
          </a:xfrm>
          <a:prstGeom prst="plus">
            <a:avLst>
              <a:gd name="adj" fmla="val 25000"/>
            </a:avLst>
          </a:prstGeom>
          <a:solidFill>
            <a:schemeClr val="accent1"/>
          </a:solidFill>
          <a:ln w="9525">
            <a:solidFill>
              <a:schemeClr val="tx1"/>
            </a:solidFill>
            <a:miter lim="800000"/>
            <a:headEnd/>
            <a:tailEnd/>
          </a:ln>
          <a:effectLst/>
        </p:spPr>
        <p:txBody>
          <a:bodyPr wrap="none" anchor="ctr"/>
          <a:lstStyle/>
          <a:p>
            <a:pPr algn="ctr" eaLnBrk="1" hangingPunct="1"/>
            <a:r>
              <a:rPr lang="en-US" sz="1800">
                <a:latin typeface="Arial" charset="0"/>
              </a:rPr>
              <a:t>OUTCOMES</a:t>
            </a: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55043"/>
                                        </p:tgtEl>
                                        <p:attrNameLst>
                                          <p:attrName>style.visibility</p:attrName>
                                        </p:attrNameLst>
                                      </p:cBhvr>
                                      <p:to>
                                        <p:strVal val="visible"/>
                                      </p:to>
                                    </p:set>
                                    <p:animEffect transition="in" filter="fade">
                                      <p:cBhvr>
                                        <p:cTn id="7" dur="800" decel="100000"/>
                                        <p:tgtEl>
                                          <p:spTgt spid="855043"/>
                                        </p:tgtEl>
                                      </p:cBhvr>
                                    </p:animEffect>
                                    <p:anim calcmode="lin" valueType="num">
                                      <p:cBhvr>
                                        <p:cTn id="8" dur="800" decel="100000" fill="hold"/>
                                        <p:tgtEl>
                                          <p:spTgt spid="855043"/>
                                        </p:tgtEl>
                                        <p:attrNameLst>
                                          <p:attrName>style.rotation</p:attrName>
                                        </p:attrNameLst>
                                      </p:cBhvr>
                                      <p:tavLst>
                                        <p:tav tm="0">
                                          <p:val>
                                            <p:fltVal val="-90"/>
                                          </p:val>
                                        </p:tav>
                                        <p:tav tm="100000">
                                          <p:val>
                                            <p:fltVal val="0"/>
                                          </p:val>
                                        </p:tav>
                                      </p:tavLst>
                                    </p:anim>
                                    <p:anim calcmode="lin" valueType="num">
                                      <p:cBhvr>
                                        <p:cTn id="9" dur="800" decel="100000" fill="hold"/>
                                        <p:tgtEl>
                                          <p:spTgt spid="855043"/>
                                        </p:tgtEl>
                                        <p:attrNameLst>
                                          <p:attrName>ppt_x</p:attrName>
                                        </p:attrNameLst>
                                      </p:cBhvr>
                                      <p:tavLst>
                                        <p:tav tm="0">
                                          <p:val>
                                            <p:strVal val="#ppt_x+0.4"/>
                                          </p:val>
                                        </p:tav>
                                        <p:tav tm="100000">
                                          <p:val>
                                            <p:strVal val="#ppt_x-0.05"/>
                                          </p:val>
                                        </p:tav>
                                      </p:tavLst>
                                    </p:anim>
                                    <p:anim calcmode="lin" valueType="num">
                                      <p:cBhvr>
                                        <p:cTn id="10" dur="800" decel="100000" fill="hold"/>
                                        <p:tgtEl>
                                          <p:spTgt spid="85504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5504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5504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855044"/>
                                        </p:tgtEl>
                                        <p:attrNameLst>
                                          <p:attrName>style.visibility</p:attrName>
                                        </p:attrNameLst>
                                      </p:cBhvr>
                                      <p:to>
                                        <p:strVal val="visible"/>
                                      </p:to>
                                    </p:set>
                                    <p:animEffect transition="in" filter="fade">
                                      <p:cBhvr>
                                        <p:cTn id="17" dur="800" decel="100000"/>
                                        <p:tgtEl>
                                          <p:spTgt spid="855044"/>
                                        </p:tgtEl>
                                      </p:cBhvr>
                                    </p:animEffect>
                                    <p:anim calcmode="lin" valueType="num">
                                      <p:cBhvr>
                                        <p:cTn id="18" dur="800" decel="100000" fill="hold"/>
                                        <p:tgtEl>
                                          <p:spTgt spid="855044"/>
                                        </p:tgtEl>
                                        <p:attrNameLst>
                                          <p:attrName>style.rotation</p:attrName>
                                        </p:attrNameLst>
                                      </p:cBhvr>
                                      <p:tavLst>
                                        <p:tav tm="0">
                                          <p:val>
                                            <p:fltVal val="-90"/>
                                          </p:val>
                                        </p:tav>
                                        <p:tav tm="100000">
                                          <p:val>
                                            <p:fltVal val="0"/>
                                          </p:val>
                                        </p:tav>
                                      </p:tavLst>
                                    </p:anim>
                                    <p:anim calcmode="lin" valueType="num">
                                      <p:cBhvr>
                                        <p:cTn id="19" dur="800" decel="100000" fill="hold"/>
                                        <p:tgtEl>
                                          <p:spTgt spid="855044"/>
                                        </p:tgtEl>
                                        <p:attrNameLst>
                                          <p:attrName>ppt_x</p:attrName>
                                        </p:attrNameLst>
                                      </p:cBhvr>
                                      <p:tavLst>
                                        <p:tav tm="0">
                                          <p:val>
                                            <p:strVal val="#ppt_x+0.4"/>
                                          </p:val>
                                        </p:tav>
                                        <p:tav tm="100000">
                                          <p:val>
                                            <p:strVal val="#ppt_x-0.05"/>
                                          </p:val>
                                        </p:tav>
                                      </p:tavLst>
                                    </p:anim>
                                    <p:anim calcmode="lin" valueType="num">
                                      <p:cBhvr>
                                        <p:cTn id="20" dur="800" decel="100000" fill="hold"/>
                                        <p:tgtEl>
                                          <p:spTgt spid="85504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5504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5504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855046"/>
                                        </p:tgtEl>
                                        <p:attrNameLst>
                                          <p:attrName>style.visibility</p:attrName>
                                        </p:attrNameLst>
                                      </p:cBhvr>
                                      <p:to>
                                        <p:strVal val="visible"/>
                                      </p:to>
                                    </p:set>
                                    <p:animEffect transition="in" filter="fade">
                                      <p:cBhvr>
                                        <p:cTn id="27" dur="800" decel="100000"/>
                                        <p:tgtEl>
                                          <p:spTgt spid="855046"/>
                                        </p:tgtEl>
                                      </p:cBhvr>
                                    </p:animEffect>
                                    <p:anim calcmode="lin" valueType="num">
                                      <p:cBhvr>
                                        <p:cTn id="28" dur="800" decel="100000" fill="hold"/>
                                        <p:tgtEl>
                                          <p:spTgt spid="855046"/>
                                        </p:tgtEl>
                                        <p:attrNameLst>
                                          <p:attrName>style.rotation</p:attrName>
                                        </p:attrNameLst>
                                      </p:cBhvr>
                                      <p:tavLst>
                                        <p:tav tm="0">
                                          <p:val>
                                            <p:fltVal val="-90"/>
                                          </p:val>
                                        </p:tav>
                                        <p:tav tm="100000">
                                          <p:val>
                                            <p:fltVal val="0"/>
                                          </p:val>
                                        </p:tav>
                                      </p:tavLst>
                                    </p:anim>
                                    <p:anim calcmode="lin" valueType="num">
                                      <p:cBhvr>
                                        <p:cTn id="29" dur="800" decel="100000" fill="hold"/>
                                        <p:tgtEl>
                                          <p:spTgt spid="855046"/>
                                        </p:tgtEl>
                                        <p:attrNameLst>
                                          <p:attrName>ppt_x</p:attrName>
                                        </p:attrNameLst>
                                      </p:cBhvr>
                                      <p:tavLst>
                                        <p:tav tm="0">
                                          <p:val>
                                            <p:strVal val="#ppt_x+0.4"/>
                                          </p:val>
                                        </p:tav>
                                        <p:tav tm="100000">
                                          <p:val>
                                            <p:strVal val="#ppt_x-0.05"/>
                                          </p:val>
                                        </p:tav>
                                      </p:tavLst>
                                    </p:anim>
                                    <p:anim calcmode="lin" valueType="num">
                                      <p:cBhvr>
                                        <p:cTn id="30" dur="800" decel="100000" fill="hold"/>
                                        <p:tgtEl>
                                          <p:spTgt spid="85504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5504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5504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855045"/>
                                        </p:tgtEl>
                                        <p:attrNameLst>
                                          <p:attrName>style.visibility</p:attrName>
                                        </p:attrNameLst>
                                      </p:cBhvr>
                                      <p:to>
                                        <p:strVal val="visible"/>
                                      </p:to>
                                    </p:set>
                                    <p:animEffect transition="in" filter="fade">
                                      <p:cBhvr>
                                        <p:cTn id="37" dur="800" decel="100000"/>
                                        <p:tgtEl>
                                          <p:spTgt spid="855045"/>
                                        </p:tgtEl>
                                      </p:cBhvr>
                                    </p:animEffect>
                                    <p:anim calcmode="lin" valueType="num">
                                      <p:cBhvr>
                                        <p:cTn id="38" dur="800" decel="100000" fill="hold"/>
                                        <p:tgtEl>
                                          <p:spTgt spid="855045"/>
                                        </p:tgtEl>
                                        <p:attrNameLst>
                                          <p:attrName>style.rotation</p:attrName>
                                        </p:attrNameLst>
                                      </p:cBhvr>
                                      <p:tavLst>
                                        <p:tav tm="0">
                                          <p:val>
                                            <p:fltVal val="-90"/>
                                          </p:val>
                                        </p:tav>
                                        <p:tav tm="100000">
                                          <p:val>
                                            <p:fltVal val="0"/>
                                          </p:val>
                                        </p:tav>
                                      </p:tavLst>
                                    </p:anim>
                                    <p:anim calcmode="lin" valueType="num">
                                      <p:cBhvr>
                                        <p:cTn id="39" dur="800" decel="100000" fill="hold"/>
                                        <p:tgtEl>
                                          <p:spTgt spid="855045"/>
                                        </p:tgtEl>
                                        <p:attrNameLst>
                                          <p:attrName>ppt_x</p:attrName>
                                        </p:attrNameLst>
                                      </p:cBhvr>
                                      <p:tavLst>
                                        <p:tav tm="0">
                                          <p:val>
                                            <p:strVal val="#ppt_x+0.4"/>
                                          </p:val>
                                        </p:tav>
                                        <p:tav tm="100000">
                                          <p:val>
                                            <p:strVal val="#ppt_x-0.05"/>
                                          </p:val>
                                        </p:tav>
                                      </p:tavLst>
                                    </p:anim>
                                    <p:anim calcmode="lin" valueType="num">
                                      <p:cBhvr>
                                        <p:cTn id="40" dur="800" decel="100000" fill="hold"/>
                                        <p:tgtEl>
                                          <p:spTgt spid="855045"/>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55045"/>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5504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P spid="855044" grpId="0" animBg="1"/>
      <p:bldP spid="855045" grpId="0" animBg="1"/>
      <p:bldP spid="8550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txBox="1">
            <a:spLocks noGrp="1" noChangeArrowheads="1"/>
          </p:cNvSpPr>
          <p:nvPr/>
        </p:nvSpPr>
        <p:spPr bwMode="auto">
          <a:xfrm>
            <a:off x="152400" y="6172200"/>
            <a:ext cx="3733800" cy="476250"/>
          </a:xfrm>
          <a:prstGeom prst="rect">
            <a:avLst/>
          </a:prstGeom>
          <a:noFill/>
          <a:ln w="9525">
            <a:noFill/>
            <a:miter lim="800000"/>
            <a:headEnd/>
            <a:tailEnd/>
          </a:ln>
        </p:spPr>
        <p:txBody>
          <a:bodyPr/>
          <a:lstStyle/>
          <a:p>
            <a:pPr eaLnBrk="1" hangingPunct="1"/>
            <a:endParaRPr lang="en-US" sz="1400"/>
          </a:p>
          <a:p>
            <a:pPr eaLnBrk="1" hangingPunct="1"/>
            <a:r>
              <a:rPr lang="en-US" sz="1400"/>
              <a:t>Early Childhood Outcomes Center</a:t>
            </a:r>
          </a:p>
        </p:txBody>
      </p:sp>
      <p:sp>
        <p:nvSpPr>
          <p:cNvPr id="9216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1" hangingPunct="1"/>
            <a:fld id="{C2F097AD-A982-4FA3-A3EC-79EF705D1E57}" type="slidenum">
              <a:rPr lang="en-US" sz="1400"/>
              <a:pPr algn="r" eaLnBrk="1" hangingPunct="1"/>
              <a:t>6</a:t>
            </a:fld>
            <a:endParaRPr lang="en-US" sz="1400"/>
          </a:p>
        </p:txBody>
      </p:sp>
      <p:sp>
        <p:nvSpPr>
          <p:cNvPr id="92164" name="AutoShape 8"/>
          <p:cNvSpPr>
            <a:spLocks noChangeArrowheads="1"/>
          </p:cNvSpPr>
          <p:nvPr/>
        </p:nvSpPr>
        <p:spPr bwMode="auto">
          <a:xfrm>
            <a:off x="5867400" y="4724400"/>
            <a:ext cx="2971800" cy="1752600"/>
          </a:xfrm>
          <a:prstGeom prst="cloudCallout">
            <a:avLst>
              <a:gd name="adj1" fmla="val -76333"/>
              <a:gd name="adj2" fmla="val 13949"/>
            </a:avLst>
          </a:prstGeom>
          <a:solidFill>
            <a:srgbClr val="FFFF99"/>
          </a:solidFill>
          <a:ln w="12700">
            <a:solidFill>
              <a:srgbClr val="523F69"/>
            </a:solidFill>
            <a:round/>
            <a:headEnd/>
            <a:tailEnd/>
          </a:ln>
        </p:spPr>
        <p:txBody>
          <a:bodyPr anchor="ctr"/>
          <a:lstStyle/>
          <a:p>
            <a:endParaRPr lang="en-US"/>
          </a:p>
        </p:txBody>
      </p:sp>
      <p:sp>
        <p:nvSpPr>
          <p:cNvPr id="243714" name="Rectangle 2"/>
          <p:cNvSpPr>
            <a:spLocks noGrp="1" noChangeArrowheads="1"/>
          </p:cNvSpPr>
          <p:nvPr>
            <p:ph type="title" idx="4294967295"/>
          </p:nvPr>
        </p:nvSpPr>
        <p:spPr/>
        <p:txBody>
          <a:bodyPr/>
          <a:lstStyle/>
          <a:p>
            <a:r>
              <a:rPr lang="en-US" sz="3200" b="0" dirty="0" smtClean="0"/>
              <a:t>Where is your state (or program) now?</a:t>
            </a:r>
          </a:p>
        </p:txBody>
      </p:sp>
      <p:sp>
        <p:nvSpPr>
          <p:cNvPr id="92166" name="AutoShape 3"/>
          <p:cNvSpPr>
            <a:spLocks noChangeArrowheads="1"/>
          </p:cNvSpPr>
          <p:nvPr/>
        </p:nvSpPr>
        <p:spPr bwMode="auto">
          <a:xfrm>
            <a:off x="1066800" y="2590800"/>
            <a:ext cx="2286000" cy="1752600"/>
          </a:xfrm>
          <a:prstGeom prst="plus">
            <a:avLst>
              <a:gd name="adj" fmla="val 25000"/>
            </a:avLst>
          </a:prstGeom>
          <a:solidFill>
            <a:srgbClr val="D9C5D7"/>
          </a:solidFill>
          <a:ln w="9525">
            <a:solidFill>
              <a:schemeClr val="tx1"/>
            </a:solidFill>
            <a:miter lim="800000"/>
            <a:headEnd/>
            <a:tailEnd/>
          </a:ln>
        </p:spPr>
        <p:txBody>
          <a:bodyPr wrap="none" anchor="ctr"/>
          <a:lstStyle/>
          <a:p>
            <a:pPr eaLnBrk="1" hangingPunct="1"/>
            <a:r>
              <a:rPr lang="en-US" sz="1800">
                <a:solidFill>
                  <a:schemeClr val="tx1"/>
                </a:solidFill>
              </a:rPr>
              <a:t>WHO</a:t>
            </a:r>
          </a:p>
        </p:txBody>
      </p:sp>
      <p:sp>
        <p:nvSpPr>
          <p:cNvPr id="92167" name="AutoShape 4"/>
          <p:cNvSpPr>
            <a:spLocks noChangeArrowheads="1"/>
          </p:cNvSpPr>
          <p:nvPr/>
        </p:nvSpPr>
        <p:spPr bwMode="auto">
          <a:xfrm>
            <a:off x="5638800" y="2590800"/>
            <a:ext cx="2286000" cy="1752600"/>
          </a:xfrm>
          <a:prstGeom prst="plus">
            <a:avLst>
              <a:gd name="adj" fmla="val 25000"/>
            </a:avLst>
          </a:prstGeom>
          <a:solidFill>
            <a:srgbClr val="F2C9A0"/>
          </a:solidFill>
          <a:ln w="9525">
            <a:solidFill>
              <a:schemeClr val="tx1"/>
            </a:solidFill>
            <a:miter lim="800000"/>
            <a:headEnd/>
            <a:tailEnd/>
          </a:ln>
        </p:spPr>
        <p:txBody>
          <a:bodyPr wrap="none" anchor="ctr"/>
          <a:lstStyle/>
          <a:p>
            <a:pPr eaLnBrk="1" hangingPunct="1"/>
            <a:r>
              <a:rPr lang="en-US" sz="1800">
                <a:solidFill>
                  <a:schemeClr val="tx1"/>
                </a:solidFill>
              </a:rPr>
              <a:t>SERVICES</a:t>
            </a:r>
          </a:p>
        </p:txBody>
      </p:sp>
      <p:sp>
        <p:nvSpPr>
          <p:cNvPr id="92168" name="AutoShape 5"/>
          <p:cNvSpPr>
            <a:spLocks noChangeArrowheads="1"/>
          </p:cNvSpPr>
          <p:nvPr/>
        </p:nvSpPr>
        <p:spPr bwMode="auto">
          <a:xfrm>
            <a:off x="3429000" y="3581400"/>
            <a:ext cx="2286000" cy="1752600"/>
          </a:xfrm>
          <a:prstGeom prst="plus">
            <a:avLst>
              <a:gd name="adj" fmla="val 25000"/>
            </a:avLst>
          </a:prstGeom>
          <a:solidFill>
            <a:schemeClr val="accent1"/>
          </a:solidFill>
          <a:ln w="9525">
            <a:solidFill>
              <a:schemeClr val="tx1"/>
            </a:solidFill>
            <a:miter lim="800000"/>
            <a:headEnd/>
            <a:tailEnd/>
          </a:ln>
        </p:spPr>
        <p:txBody>
          <a:bodyPr wrap="none" anchor="ctr"/>
          <a:lstStyle/>
          <a:p>
            <a:pPr eaLnBrk="1" hangingPunct="1"/>
            <a:r>
              <a:rPr lang="en-US" sz="1800">
                <a:solidFill>
                  <a:schemeClr val="tx1"/>
                </a:solidFill>
              </a:rPr>
              <a:t>OUTCOMES</a:t>
            </a:r>
          </a:p>
        </p:txBody>
      </p:sp>
      <p:sp>
        <p:nvSpPr>
          <p:cNvPr id="92169" name="Text Box 6"/>
          <p:cNvSpPr txBox="1">
            <a:spLocks noChangeArrowheads="1"/>
          </p:cNvSpPr>
          <p:nvPr/>
        </p:nvSpPr>
        <p:spPr bwMode="auto">
          <a:xfrm>
            <a:off x="5943600" y="5105400"/>
            <a:ext cx="2743200" cy="779463"/>
          </a:xfrm>
          <a:prstGeom prst="rect">
            <a:avLst/>
          </a:prstGeom>
          <a:noFill/>
          <a:ln w="9525" algn="ctr">
            <a:noFill/>
            <a:miter lim="800000"/>
            <a:headEnd/>
            <a:tailEnd/>
          </a:ln>
        </p:spPr>
        <p:txBody>
          <a:bodyPr>
            <a:spAutoFit/>
          </a:bodyPr>
          <a:lstStyle/>
          <a:p>
            <a:pPr>
              <a:spcBef>
                <a:spcPct val="50000"/>
              </a:spcBef>
            </a:pPr>
            <a:r>
              <a:rPr lang="en-US" sz="1800"/>
              <a:t>What do you have?</a:t>
            </a:r>
          </a:p>
          <a:p>
            <a:pPr>
              <a:spcBef>
                <a:spcPct val="50000"/>
              </a:spcBef>
            </a:pPr>
            <a:r>
              <a:rPr lang="en-US" sz="1800"/>
              <a:t>How much is linked?</a:t>
            </a:r>
          </a:p>
        </p:txBody>
      </p:sp>
      <p:sp>
        <p:nvSpPr>
          <p:cNvPr id="92170" name="AutoShape 7"/>
          <p:cNvSpPr>
            <a:spLocks noChangeArrowheads="1"/>
          </p:cNvSpPr>
          <p:nvPr/>
        </p:nvSpPr>
        <p:spPr bwMode="auto">
          <a:xfrm>
            <a:off x="6248400" y="5029200"/>
            <a:ext cx="2590800" cy="1371600"/>
          </a:xfrm>
          <a:prstGeom prst="cloudCallout">
            <a:avLst>
              <a:gd name="adj1" fmla="val -43750"/>
              <a:gd name="adj2" fmla="val 70000"/>
            </a:avLst>
          </a:prstGeom>
          <a:noFill/>
          <a:ln w="9525">
            <a:noFill/>
            <a:round/>
            <a:headEnd/>
            <a:tailEnd/>
          </a:ln>
        </p:spPr>
        <p:txBody>
          <a:bodyPr anchor="ctr"/>
          <a:lstStyle/>
          <a:p>
            <a:endParaRPr lang="en-US"/>
          </a:p>
        </p:txBody>
      </p:sp>
    </p:spTree>
    <p:extLst>
      <p:ext uri="{BB962C8B-B14F-4D97-AF65-F5344CB8AC3E}">
        <p14:creationId xmlns:p14="http://schemas.microsoft.com/office/powerpoint/2010/main" val="2775981388"/>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Early Childhood Outcomes Center</a:t>
            </a:r>
            <a:endParaRPr lang="en-US"/>
          </a:p>
        </p:txBody>
      </p:sp>
      <p:sp>
        <p:nvSpPr>
          <p:cNvPr id="6" name="Slide Number Placeholder 5"/>
          <p:cNvSpPr>
            <a:spLocks noGrp="1"/>
          </p:cNvSpPr>
          <p:nvPr>
            <p:ph type="sldNum" sz="quarter" idx="11"/>
          </p:nvPr>
        </p:nvSpPr>
        <p:spPr/>
        <p:txBody>
          <a:bodyPr/>
          <a:lstStyle/>
          <a:p>
            <a:pPr>
              <a:defRPr/>
            </a:pPr>
            <a:fld id="{DDC8A3C4-B2C7-457A-A24B-B1C0CC7F55F2}" type="slidenum">
              <a:rPr lang="en-US" smtClean="0"/>
              <a:pPr>
                <a:defRPr/>
              </a:pPr>
              <a:t>7</a:t>
            </a:fld>
            <a:endParaRPr lang="en-US" dirty="0"/>
          </a:p>
        </p:txBody>
      </p:sp>
      <p:sp>
        <p:nvSpPr>
          <p:cNvPr id="8" name="Content Placeholder 7"/>
          <p:cNvSpPr>
            <a:spLocks noGrp="1"/>
          </p:cNvSpPr>
          <p:nvPr>
            <p:ph idx="4294967295"/>
          </p:nvPr>
        </p:nvSpPr>
        <p:spPr>
          <a:xfrm>
            <a:off x="4419600" y="2286000"/>
            <a:ext cx="4114800" cy="3840163"/>
          </a:xfrm>
        </p:spPr>
        <p:txBody>
          <a:bodyPr/>
          <a:lstStyle/>
          <a:p>
            <a:pPr>
              <a:buNone/>
            </a:pPr>
            <a:endParaRPr lang="en-US" dirty="0" smtClean="0"/>
          </a:p>
          <a:p>
            <a:pPr algn="r">
              <a:buNone/>
            </a:pPr>
            <a:r>
              <a:rPr lang="en-US" dirty="0" smtClean="0">
                <a:latin typeface="Tahoma" pitchFamily="34" charset="0"/>
                <a:cs typeface="Tahoma" pitchFamily="34" charset="0"/>
              </a:rPr>
              <a:t>A Framework and Self Assessment for Building a Child Outcomes Measurement System</a:t>
            </a:r>
            <a:endParaRPr lang="en-US" dirty="0">
              <a:latin typeface="Tahoma" pitchFamily="34" charset="0"/>
              <a:cs typeface="Tahoma" pitchFamily="34" charset="0"/>
            </a:endParaRPr>
          </a:p>
        </p:txBody>
      </p:sp>
      <p:pic>
        <p:nvPicPr>
          <p:cNvPr id="7" name="Picture 2" descr="C:\Documents and Settings\khebbeler\My Documents\My Pictures\Microsoft Clip Organizer\j0427747.jpg"/>
          <p:cNvPicPr>
            <a:picLocks noChangeAspect="1" noChangeArrowheads="1"/>
          </p:cNvPicPr>
          <p:nvPr/>
        </p:nvPicPr>
        <p:blipFill>
          <a:blip r:embed="rId3" cstate="print"/>
          <a:srcRect/>
          <a:stretch>
            <a:fillRect/>
          </a:stretch>
        </p:blipFill>
        <p:spPr bwMode="auto">
          <a:xfrm>
            <a:off x="381000" y="685800"/>
            <a:ext cx="4235718" cy="2819400"/>
          </a:xfrm>
          <a:prstGeom prst="rect">
            <a:avLst/>
          </a:prstGeom>
          <a:noFill/>
          <a:ln>
            <a:solidFill>
              <a:schemeClr val="accent1">
                <a:lumMod val="75000"/>
              </a:schemeClr>
            </a:solidFill>
          </a:ln>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Purpose of the framework </a:t>
            </a:r>
          </a:p>
        </p:txBody>
      </p:sp>
      <p:sp>
        <p:nvSpPr>
          <p:cNvPr id="30723" name="Content Placeholder 2"/>
          <p:cNvSpPr>
            <a:spLocks noGrp="1"/>
          </p:cNvSpPr>
          <p:nvPr>
            <p:ph idx="1"/>
          </p:nvPr>
        </p:nvSpPr>
        <p:spPr/>
        <p:txBody>
          <a:bodyPr/>
          <a:lstStyle/>
          <a:p>
            <a:r>
              <a:rPr lang="en-US" sz="2800" dirty="0" smtClean="0"/>
              <a:t>Provide a </a:t>
            </a:r>
            <a:r>
              <a:rPr lang="en-US" sz="2800" dirty="0" smtClean="0">
                <a:solidFill>
                  <a:srgbClr val="C00000"/>
                </a:solidFill>
              </a:rPr>
              <a:t>common language </a:t>
            </a:r>
            <a:r>
              <a:rPr lang="en-US" sz="2800" dirty="0" smtClean="0"/>
              <a:t>for state planning to build outcomes measurement systems</a:t>
            </a:r>
          </a:p>
          <a:p>
            <a:r>
              <a:rPr lang="en-US" sz="2800" dirty="0" smtClean="0"/>
              <a:t>Provide a </a:t>
            </a:r>
            <a:r>
              <a:rPr lang="en-US" sz="2800" dirty="0" smtClean="0">
                <a:solidFill>
                  <a:srgbClr val="C00000"/>
                </a:solidFill>
              </a:rPr>
              <a:t>organizing structure </a:t>
            </a:r>
            <a:r>
              <a:rPr lang="en-US" sz="2800" dirty="0" smtClean="0"/>
              <a:t>for:</a:t>
            </a:r>
          </a:p>
          <a:p>
            <a:pPr lvl="1"/>
            <a:r>
              <a:rPr lang="en-US" dirty="0" smtClean="0"/>
              <a:t>Identifying and categorizing </a:t>
            </a:r>
            <a:r>
              <a:rPr lang="en-US" dirty="0" smtClean="0">
                <a:solidFill>
                  <a:srgbClr val="C00000"/>
                </a:solidFill>
              </a:rPr>
              <a:t>resources </a:t>
            </a:r>
            <a:r>
              <a:rPr lang="en-US" dirty="0" smtClean="0"/>
              <a:t>and </a:t>
            </a:r>
            <a:r>
              <a:rPr lang="en-US" dirty="0" smtClean="0">
                <a:solidFill>
                  <a:srgbClr val="C00000"/>
                </a:solidFill>
              </a:rPr>
              <a:t>state examples </a:t>
            </a:r>
            <a:r>
              <a:rPr lang="en-US" dirty="0" smtClean="0"/>
              <a:t>related to implementation of a COMS</a:t>
            </a:r>
          </a:p>
          <a:p>
            <a:pPr lvl="1"/>
            <a:r>
              <a:rPr lang="en-US" dirty="0" smtClean="0"/>
              <a:t>Using the state self-assessment tool </a:t>
            </a:r>
          </a:p>
        </p:txBody>
      </p:sp>
      <p:sp>
        <p:nvSpPr>
          <p:cNvPr id="30724" name="Slide Number Placeholder 48"/>
          <p:cNvSpPr>
            <a:spLocks noGrp="1"/>
          </p:cNvSpPr>
          <p:nvPr>
            <p:ph type="sldNum" sz="quarter" idx="11"/>
          </p:nvPr>
        </p:nvSpPr>
        <p:spPr bwMode="auto">
          <a:xfrm>
            <a:off x="6629400" y="6248400"/>
            <a:ext cx="2895600" cy="365125"/>
          </a:xfrm>
          <a:noFill/>
          <a:ln>
            <a:miter lim="800000"/>
            <a:headEnd/>
            <a:tailEnd/>
          </a:ln>
        </p:spPr>
        <p:txBody>
          <a:bodyPr wrap="square" numCol="1" anchorCtr="0" compatLnSpc="1">
            <a:prstTxWarp prst="textNoShape">
              <a:avLst/>
            </a:prstTxWarp>
          </a:bodyPr>
          <a:lstStyle/>
          <a:p>
            <a:fld id="{9989B3FD-FA07-4F96-BD6E-3B043B0BD341}" type="slidenum">
              <a:rPr lang="en-US" smtClean="0"/>
              <a:pPr/>
              <a:t>8</a:t>
            </a:fld>
            <a:endParaRPr lang="en-US" dirty="0" smtClean="0"/>
          </a:p>
        </p:txBody>
      </p:sp>
      <p:sp>
        <p:nvSpPr>
          <p:cNvPr id="6" name="Footer Placeholder 4"/>
          <p:cNvSpPr txBox="1">
            <a:spLocks/>
          </p:cNvSpPr>
          <p:nvPr/>
        </p:nvSpPr>
        <p:spPr>
          <a:xfrm>
            <a:off x="155575" y="6354763"/>
            <a:ext cx="2895600" cy="365125"/>
          </a:xfrm>
          <a:prstGeom prst="rect">
            <a:avLst/>
          </a:prstGeom>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224568"/>
                </a:solidFill>
                <a:effectLst/>
                <a:uLnTx/>
                <a:uFillTx/>
                <a:latin typeface="Arial" charset="0"/>
                <a:ea typeface="+mn-ea"/>
                <a:cs typeface="+mn-cs"/>
              </a:rPr>
              <a:t>Early Childhood Outcomes Center</a:t>
            </a:r>
            <a:endParaRPr kumimoji="0" lang="en-US" sz="1200" b="0" i="0" u="none" strike="noStrike" kern="1200" cap="none" spc="0" normalizeH="0" baseline="0" noProof="0" dirty="0">
              <a:ln>
                <a:noFill/>
              </a:ln>
              <a:solidFill>
                <a:srgbClr val="224568"/>
              </a:solidFill>
              <a:effectLst/>
              <a:uLnTx/>
              <a:uFillTx/>
              <a:latin typeface="Arial" charset="0"/>
              <a:ea typeface="+mn-ea"/>
              <a:cs typeface="+mn-cs"/>
            </a:endParaRP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Framework and self-assessment</a:t>
            </a:r>
          </a:p>
        </p:txBody>
      </p:sp>
      <p:sp>
        <p:nvSpPr>
          <p:cNvPr id="31747" name="Content Placeholder 2"/>
          <p:cNvSpPr>
            <a:spLocks noGrp="1"/>
          </p:cNvSpPr>
          <p:nvPr>
            <p:ph idx="1"/>
          </p:nvPr>
        </p:nvSpPr>
        <p:spPr/>
        <p:txBody>
          <a:bodyPr/>
          <a:lstStyle/>
          <a:p>
            <a:r>
              <a:rPr lang="en-US" b="1" cap="small" dirty="0" smtClean="0">
                <a:solidFill>
                  <a:schemeClr val="accent1">
                    <a:lumMod val="50000"/>
                  </a:schemeClr>
                </a:solidFill>
              </a:rPr>
              <a:t>Framework</a:t>
            </a:r>
          </a:p>
          <a:p>
            <a:pPr lvl="1"/>
            <a:r>
              <a:rPr lang="en-US" dirty="0" smtClean="0"/>
              <a:t>Set of </a:t>
            </a:r>
            <a:r>
              <a:rPr lang="en-US" b="1" dirty="0" smtClean="0"/>
              <a:t>components</a:t>
            </a:r>
            <a:r>
              <a:rPr lang="en-US" dirty="0" smtClean="0"/>
              <a:t> and </a:t>
            </a:r>
            <a:r>
              <a:rPr lang="en-US" b="1" dirty="0" smtClean="0"/>
              <a:t>quality indicators</a:t>
            </a:r>
          </a:p>
          <a:p>
            <a:pPr lvl="1"/>
            <a:r>
              <a:rPr lang="en-US" dirty="0" smtClean="0"/>
              <a:t>Provides the structure for the self-assessment</a:t>
            </a:r>
          </a:p>
          <a:p>
            <a:r>
              <a:rPr lang="en-US" b="1" cap="small" dirty="0" smtClean="0">
                <a:solidFill>
                  <a:schemeClr val="accent1">
                    <a:lumMod val="50000"/>
                  </a:schemeClr>
                </a:solidFill>
              </a:rPr>
              <a:t>Self-assessment</a:t>
            </a:r>
            <a:r>
              <a:rPr lang="en-US" dirty="0" smtClean="0"/>
              <a:t> </a:t>
            </a:r>
          </a:p>
          <a:p>
            <a:pPr lvl="1"/>
            <a:r>
              <a:rPr lang="en-US" dirty="0" smtClean="0"/>
              <a:t>Scale that provides criteria for levels of implementation within each quality indicator</a:t>
            </a:r>
          </a:p>
          <a:p>
            <a:pPr lvl="1"/>
            <a:r>
              <a:rPr lang="en-US" dirty="0" smtClean="0"/>
              <a:t>Rating assigned based on level of implementation within each indicator  </a:t>
            </a:r>
          </a:p>
        </p:txBody>
      </p:sp>
      <p:sp>
        <p:nvSpPr>
          <p:cNvPr id="31748" name="Slide Number Placeholder 48"/>
          <p:cNvSpPr>
            <a:spLocks noGrp="1"/>
          </p:cNvSpPr>
          <p:nvPr>
            <p:ph type="sldNum" sz="quarter" idx="11"/>
          </p:nvPr>
        </p:nvSpPr>
        <p:spPr bwMode="auto">
          <a:xfrm>
            <a:off x="6629400" y="6248400"/>
            <a:ext cx="2895600" cy="365125"/>
          </a:xfrm>
          <a:noFill/>
          <a:ln>
            <a:miter lim="800000"/>
            <a:headEnd/>
            <a:tailEnd/>
          </a:ln>
        </p:spPr>
        <p:txBody>
          <a:bodyPr wrap="square" numCol="1" anchorCtr="0" compatLnSpc="1">
            <a:prstTxWarp prst="textNoShape">
              <a:avLst/>
            </a:prstTxWarp>
          </a:bodyPr>
          <a:lstStyle/>
          <a:p>
            <a:fld id="{A54561BD-5438-46C9-BDE8-9F4D4FEF2A00}" type="slidenum">
              <a:rPr lang="en-US" smtClean="0"/>
              <a:pPr/>
              <a:t>9</a:t>
            </a:fld>
            <a:endParaRPr lang="en-US" dirty="0" smtClean="0"/>
          </a:p>
        </p:txBody>
      </p:sp>
      <p:sp>
        <p:nvSpPr>
          <p:cNvPr id="6" name="Footer Placeholder 4"/>
          <p:cNvSpPr txBox="1">
            <a:spLocks/>
          </p:cNvSpPr>
          <p:nvPr/>
        </p:nvSpPr>
        <p:spPr>
          <a:xfrm>
            <a:off x="155575" y="6354763"/>
            <a:ext cx="2895600" cy="365125"/>
          </a:xfrm>
          <a:prstGeom prst="rect">
            <a:avLst/>
          </a:prstGeom>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224568"/>
                </a:solidFill>
                <a:effectLst/>
                <a:uLnTx/>
                <a:uFillTx/>
                <a:latin typeface="Arial" charset="0"/>
                <a:ea typeface="+mn-ea"/>
                <a:cs typeface="+mn-cs"/>
              </a:rPr>
              <a:t>Early Childhood Outcomes Center</a:t>
            </a:r>
            <a:endParaRPr kumimoji="0" lang="en-US" sz="1200" b="0" i="0" u="none" strike="noStrike" kern="1200" cap="none" spc="0" normalizeH="0" baseline="0" noProof="0" dirty="0">
              <a:ln>
                <a:noFill/>
              </a:ln>
              <a:solidFill>
                <a:srgbClr val="224568"/>
              </a:solidFill>
              <a:effectLst/>
              <a:uLnTx/>
              <a:uFillTx/>
              <a:latin typeface="Arial" charset="0"/>
              <a:ea typeface="+mn-ea"/>
              <a:cs typeface="+mn-cs"/>
            </a:endParaRPr>
          </a:p>
        </p:txBody>
      </p:sp>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11032</TotalTime>
  <Words>1560</Words>
  <Application>Microsoft Macintosh PowerPoint</Application>
  <PresentationFormat>On-screen Show (4:3)</PresentationFormat>
  <Paragraphs>313</Paragraphs>
  <Slides>35</Slides>
  <Notes>35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42" baseType="lpstr">
      <vt:lpstr>3_Default Design</vt:lpstr>
      <vt:lpstr>6_Default Design-First child</vt:lpstr>
      <vt:lpstr>7_Default Design-Second child</vt:lpstr>
      <vt:lpstr>8_Default Design-Third child</vt:lpstr>
      <vt:lpstr>9_Default Design-Fourth child</vt:lpstr>
      <vt:lpstr>10_Default Design-Fifth child</vt:lpstr>
      <vt:lpstr>Acrobat Document</vt:lpstr>
      <vt:lpstr>The Child and Family Outcomes Measurement Frameworks </vt:lpstr>
      <vt:lpstr>Why Child and Family Outcomes?</vt:lpstr>
      <vt:lpstr>System for Producing Good Child and Family Outcomes</vt:lpstr>
      <vt:lpstr>PowerPoint Presentation</vt:lpstr>
      <vt:lpstr>Early Childhood Information Infrastructure:   Data Needed for Program Improvement</vt:lpstr>
      <vt:lpstr>Where is your state (or program) now?</vt:lpstr>
      <vt:lpstr>PowerPoint Presentation</vt:lpstr>
      <vt:lpstr>Purpose of the framework </vt:lpstr>
      <vt:lpstr>Framework and self-assessment</vt:lpstr>
      <vt:lpstr>Process for framework development</vt:lpstr>
      <vt:lpstr>Framework partner states</vt:lpstr>
      <vt:lpstr>COMS Framework Components</vt:lpstr>
      <vt:lpstr>COMS Framework Components</vt:lpstr>
      <vt:lpstr>COMS Framework Components</vt:lpstr>
      <vt:lpstr>PowerPoint Presentation</vt:lpstr>
      <vt:lpstr>Structure of self-assessment</vt:lpstr>
      <vt:lpstr>Quality indicators</vt:lpstr>
      <vt:lpstr>The scale for the quality indicators</vt:lpstr>
      <vt:lpstr>Quality indicators for Data Collection and Transmission</vt:lpstr>
      <vt:lpstr>Uses of the self-assessment</vt:lpstr>
      <vt:lpstr>Features of self-assessment</vt:lpstr>
      <vt:lpstr>PowerPoint Presentation</vt:lpstr>
      <vt:lpstr>PowerPoint Presentation</vt:lpstr>
      <vt:lpstr>Suggested uses</vt:lpstr>
      <vt:lpstr>Recommended state approaches for using the self-assessment</vt:lpstr>
      <vt:lpstr>PowerPoint Presentation</vt:lpstr>
      <vt:lpstr>PowerPoint Presentation</vt:lpstr>
      <vt:lpstr>Have you been wondering… </vt:lpstr>
      <vt:lpstr>Process of family framework development</vt:lpstr>
      <vt:lpstr>Purpose of the family framework</vt:lpstr>
      <vt:lpstr>Structure of family framework</vt:lpstr>
      <vt:lpstr>Uses of the self-assessment</vt:lpstr>
      <vt:lpstr>States using the self-assessment </vt:lpstr>
      <vt:lpstr>Questions to consider about the using the self-assessment tools……</vt:lpstr>
      <vt:lpstr>For more information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Donna Spiker</cp:lastModifiedBy>
  <cp:revision>615</cp:revision>
  <cp:lastPrinted>2012-10-24T18:58:09Z</cp:lastPrinted>
  <dcterms:created xsi:type="dcterms:W3CDTF">2008-03-27T18:39:34Z</dcterms:created>
  <dcterms:modified xsi:type="dcterms:W3CDTF">2012-10-27T01:48:34Z</dcterms:modified>
</cp:coreProperties>
</file>