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2" r:id="rId3"/>
    <p:sldMasterId id="2147483684" r:id="rId4"/>
    <p:sldMasterId id="2147483686" r:id="rId5"/>
    <p:sldMasterId id="2147483688" r:id="rId6"/>
    <p:sldMasterId id="2147483689" r:id="rId7"/>
  </p:sldMasterIdLst>
  <p:notesMasterIdLst>
    <p:notesMasterId r:id="rId46"/>
  </p:notesMasterIdLst>
  <p:handoutMasterIdLst>
    <p:handoutMasterId r:id="rId47"/>
  </p:handoutMasterIdLst>
  <p:sldIdLst>
    <p:sldId id="276" r:id="rId8"/>
    <p:sldId id="329" r:id="rId9"/>
    <p:sldId id="411" r:id="rId10"/>
    <p:sldId id="412" r:id="rId11"/>
    <p:sldId id="279" r:id="rId12"/>
    <p:sldId id="336" r:id="rId13"/>
    <p:sldId id="333" r:id="rId14"/>
    <p:sldId id="334" r:id="rId15"/>
    <p:sldId id="344" r:id="rId16"/>
    <p:sldId id="413" r:id="rId17"/>
    <p:sldId id="414" r:id="rId18"/>
    <p:sldId id="416" r:id="rId19"/>
    <p:sldId id="335" r:id="rId20"/>
    <p:sldId id="418" r:id="rId21"/>
    <p:sldId id="419" r:id="rId22"/>
    <p:sldId id="428" r:id="rId23"/>
    <p:sldId id="420" r:id="rId24"/>
    <p:sldId id="453" r:id="rId25"/>
    <p:sldId id="430" r:id="rId26"/>
    <p:sldId id="447" r:id="rId27"/>
    <p:sldId id="433" r:id="rId28"/>
    <p:sldId id="434" r:id="rId29"/>
    <p:sldId id="436" r:id="rId30"/>
    <p:sldId id="448" r:id="rId31"/>
    <p:sldId id="449" r:id="rId32"/>
    <p:sldId id="450" r:id="rId33"/>
    <p:sldId id="439" r:id="rId34"/>
    <p:sldId id="422" r:id="rId35"/>
    <p:sldId id="440" r:id="rId36"/>
    <p:sldId id="423" r:id="rId37"/>
    <p:sldId id="442" r:id="rId38"/>
    <p:sldId id="424" r:id="rId39"/>
    <p:sldId id="443" r:id="rId40"/>
    <p:sldId id="425" r:id="rId41"/>
    <p:sldId id="452" r:id="rId42"/>
    <p:sldId id="426" r:id="rId43"/>
    <p:sldId id="444" r:id="rId44"/>
    <p:sldId id="395" r:id="rId45"/>
  </p:sldIdLst>
  <p:sldSz cx="9144000" cy="6858000" type="screen4x3"/>
  <p:notesSz cx="7010400" cy="9296400"/>
  <p:custDataLst>
    <p:tags r:id="rId48"/>
  </p:custDataLst>
  <p:defaultTextStyle>
    <a:defPPr>
      <a:defRPr lang="en-US"/>
    </a:defPPr>
    <a:lvl1pPr algn="l" rtl="0" fontAlgn="base">
      <a:spcBef>
        <a:spcPct val="0"/>
      </a:spcBef>
      <a:spcAft>
        <a:spcPct val="0"/>
      </a:spcAft>
      <a:defRPr sz="4400" b="1" kern="1200">
        <a:solidFill>
          <a:schemeClr val="tx1"/>
        </a:solidFill>
        <a:latin typeface="Arial Rounded MT Bold" pitchFamily="34" charset="0"/>
        <a:ea typeface="+mn-ea"/>
        <a:cs typeface="+mn-cs"/>
      </a:defRPr>
    </a:lvl1pPr>
    <a:lvl2pPr marL="457200" algn="l" rtl="0" fontAlgn="base">
      <a:spcBef>
        <a:spcPct val="0"/>
      </a:spcBef>
      <a:spcAft>
        <a:spcPct val="0"/>
      </a:spcAft>
      <a:defRPr sz="4400" b="1" kern="1200">
        <a:solidFill>
          <a:schemeClr val="tx1"/>
        </a:solidFill>
        <a:latin typeface="Arial Rounded MT Bold" pitchFamily="34" charset="0"/>
        <a:ea typeface="+mn-ea"/>
        <a:cs typeface="+mn-cs"/>
      </a:defRPr>
    </a:lvl2pPr>
    <a:lvl3pPr marL="914400" algn="l" rtl="0" fontAlgn="base">
      <a:spcBef>
        <a:spcPct val="0"/>
      </a:spcBef>
      <a:spcAft>
        <a:spcPct val="0"/>
      </a:spcAft>
      <a:defRPr sz="4400" b="1" kern="1200">
        <a:solidFill>
          <a:schemeClr val="tx1"/>
        </a:solidFill>
        <a:latin typeface="Arial Rounded MT Bold" pitchFamily="34" charset="0"/>
        <a:ea typeface="+mn-ea"/>
        <a:cs typeface="+mn-cs"/>
      </a:defRPr>
    </a:lvl3pPr>
    <a:lvl4pPr marL="1371600" algn="l" rtl="0" fontAlgn="base">
      <a:spcBef>
        <a:spcPct val="0"/>
      </a:spcBef>
      <a:spcAft>
        <a:spcPct val="0"/>
      </a:spcAft>
      <a:defRPr sz="4400" b="1" kern="1200">
        <a:solidFill>
          <a:schemeClr val="tx1"/>
        </a:solidFill>
        <a:latin typeface="Arial Rounded MT Bold" pitchFamily="34" charset="0"/>
        <a:ea typeface="+mn-ea"/>
        <a:cs typeface="+mn-cs"/>
      </a:defRPr>
    </a:lvl4pPr>
    <a:lvl5pPr marL="1828800" algn="l" rtl="0" fontAlgn="base">
      <a:spcBef>
        <a:spcPct val="0"/>
      </a:spcBef>
      <a:spcAft>
        <a:spcPct val="0"/>
      </a:spcAft>
      <a:defRPr sz="4400" b="1" kern="1200">
        <a:solidFill>
          <a:schemeClr val="tx1"/>
        </a:solidFill>
        <a:latin typeface="Arial Rounded MT Bold" pitchFamily="34" charset="0"/>
        <a:ea typeface="+mn-ea"/>
        <a:cs typeface="+mn-cs"/>
      </a:defRPr>
    </a:lvl5pPr>
    <a:lvl6pPr marL="2286000" algn="l" defTabSz="914400" rtl="0" eaLnBrk="1" latinLnBrk="0" hangingPunct="1">
      <a:defRPr sz="4400" b="1" kern="1200">
        <a:solidFill>
          <a:schemeClr val="tx1"/>
        </a:solidFill>
        <a:latin typeface="Arial Rounded MT Bold" pitchFamily="34" charset="0"/>
        <a:ea typeface="+mn-ea"/>
        <a:cs typeface="+mn-cs"/>
      </a:defRPr>
    </a:lvl6pPr>
    <a:lvl7pPr marL="2743200" algn="l" defTabSz="914400" rtl="0" eaLnBrk="1" latinLnBrk="0" hangingPunct="1">
      <a:defRPr sz="4400" b="1" kern="1200">
        <a:solidFill>
          <a:schemeClr val="tx1"/>
        </a:solidFill>
        <a:latin typeface="Arial Rounded MT Bold" pitchFamily="34" charset="0"/>
        <a:ea typeface="+mn-ea"/>
        <a:cs typeface="+mn-cs"/>
      </a:defRPr>
    </a:lvl7pPr>
    <a:lvl8pPr marL="3200400" algn="l" defTabSz="914400" rtl="0" eaLnBrk="1" latinLnBrk="0" hangingPunct="1">
      <a:defRPr sz="4400" b="1" kern="1200">
        <a:solidFill>
          <a:schemeClr val="tx1"/>
        </a:solidFill>
        <a:latin typeface="Arial Rounded MT Bold" pitchFamily="34" charset="0"/>
        <a:ea typeface="+mn-ea"/>
        <a:cs typeface="+mn-cs"/>
      </a:defRPr>
    </a:lvl8pPr>
    <a:lvl9pPr marL="3657600" algn="l" defTabSz="914400" rtl="0" eaLnBrk="1" latinLnBrk="0" hangingPunct="1">
      <a:defRPr sz="44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7698A4"/>
    <a:srgbClr val="523F69"/>
    <a:srgbClr val="8DC0FD"/>
    <a:srgbClr val="ADBEE6"/>
    <a:srgbClr val="FFC081"/>
    <a:srgbClr val="BABABA"/>
    <a:srgbClr val="FFD7AF"/>
    <a:srgbClr val="124F74"/>
    <a:srgbClr val="1F3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70360" autoAdjust="0"/>
  </p:normalViewPr>
  <p:slideViewPr>
    <p:cSldViewPr>
      <p:cViewPr>
        <p:scale>
          <a:sx n="90" d="100"/>
          <a:sy n="90" d="100"/>
        </p:scale>
        <p:origin x="-141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taylor\Local%20Settings\Temp\Summary_10-16-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25780110819478E-2"/>
          <c:y val="8.3333333333333329E-2"/>
          <c:w val="0.89035199766695827"/>
          <c:h val="0.74964129483814523"/>
        </c:manualLayout>
      </c:layout>
      <c:barChart>
        <c:barDir val="bar"/>
        <c:grouping val="clustered"/>
        <c:varyColors val="0"/>
        <c:ser>
          <c:idx val="0"/>
          <c:order val="0"/>
          <c:spPr>
            <a:solidFill>
              <a:schemeClr val="accent6"/>
            </a:solidFill>
          </c:spPr>
          <c:invertIfNegative val="0"/>
          <c:dLbls>
            <c:dLbl>
              <c:idx val="0"/>
              <c:layout/>
              <c:tx>
                <c:rich>
                  <a:bodyPr/>
                  <a:lstStyle/>
                  <a:p>
                    <a:r>
                      <a:rPr lang="en-US"/>
                      <a:t>negative</a:t>
                    </a:r>
                    <a:r>
                      <a:rPr lang="en-US" smtClean="0"/>
                      <a:t>/ very </a:t>
                    </a:r>
                    <a:r>
                      <a:rPr lang="en-US"/>
                      <a:t>negative, 7</a:t>
                    </a:r>
                  </a:p>
                </c:rich>
              </c:tx>
              <c:dLblPos val="outEnd"/>
              <c:showLegendKey val="0"/>
              <c:showVal val="1"/>
              <c:showCatName val="1"/>
              <c:showSerName val="0"/>
              <c:showPercent val="0"/>
              <c:showBubbleSize val="0"/>
            </c:dLbl>
            <c:dLbl>
              <c:idx val="2"/>
              <c:layout>
                <c:manualLayout>
                  <c:x val="-3.7037037037037038E-3"/>
                  <c:y val="-2.0833333333333332E-2"/>
                </c:manualLayout>
              </c:layout>
              <c:tx>
                <c:rich>
                  <a:bodyPr/>
                  <a:lstStyle/>
                  <a:p>
                    <a:r>
                      <a:rPr lang="en-US" dirty="0"/>
                      <a:t>positive</a:t>
                    </a:r>
                    <a:r>
                      <a:rPr lang="en-US" dirty="0" smtClean="0"/>
                      <a:t>/ very </a:t>
                    </a:r>
                    <a:r>
                      <a:rPr lang="en-US" dirty="0"/>
                      <a:t>positive, 25</a:t>
                    </a:r>
                  </a:p>
                </c:rich>
              </c:tx>
              <c:dLblPos val="outEnd"/>
              <c:showLegendKey val="0"/>
              <c:showVal val="1"/>
              <c:showCatName val="1"/>
              <c:showSerName val="0"/>
              <c:showPercent val="0"/>
              <c:showBubbleSize val="0"/>
            </c:dLbl>
            <c:dLblPos val="outEnd"/>
            <c:showLegendKey val="0"/>
            <c:showVal val="1"/>
            <c:showCatName val="1"/>
            <c:showSerName val="0"/>
            <c:showPercent val="0"/>
            <c:showBubbleSize val="0"/>
            <c:showLeaderLines val="0"/>
          </c:dLbls>
          <c:cat>
            <c:strRef>
              <c:f>Sheet1!$H$7:$H$9</c:f>
              <c:strCache>
                <c:ptCount val="3"/>
                <c:pt idx="0">
                  <c:v>negative/very negative</c:v>
                </c:pt>
                <c:pt idx="1">
                  <c:v>neutral</c:v>
                </c:pt>
                <c:pt idx="2">
                  <c:v>positive/very positive</c:v>
                </c:pt>
              </c:strCache>
            </c:strRef>
          </c:cat>
          <c:val>
            <c:numRef>
              <c:f>Sheet1!$I$7:$I$9</c:f>
              <c:numCache>
                <c:formatCode>General</c:formatCode>
                <c:ptCount val="3"/>
                <c:pt idx="0">
                  <c:v>7</c:v>
                </c:pt>
                <c:pt idx="1">
                  <c:v>68</c:v>
                </c:pt>
                <c:pt idx="2">
                  <c:v>25</c:v>
                </c:pt>
              </c:numCache>
            </c:numRef>
          </c:val>
        </c:ser>
        <c:dLbls>
          <c:showLegendKey val="0"/>
          <c:showVal val="0"/>
          <c:showCatName val="0"/>
          <c:showSerName val="0"/>
          <c:showPercent val="0"/>
          <c:showBubbleSize val="0"/>
        </c:dLbls>
        <c:gapWidth val="69"/>
        <c:overlap val="20"/>
        <c:axId val="85913600"/>
        <c:axId val="85915136"/>
      </c:barChart>
      <c:catAx>
        <c:axId val="85913600"/>
        <c:scaling>
          <c:orientation val="minMax"/>
        </c:scaling>
        <c:delete val="1"/>
        <c:axPos val="l"/>
        <c:majorTickMark val="out"/>
        <c:minorTickMark val="none"/>
        <c:tickLblPos val="nextTo"/>
        <c:crossAx val="85915136"/>
        <c:crosses val="autoZero"/>
        <c:auto val="1"/>
        <c:lblAlgn val="ctr"/>
        <c:lblOffset val="100"/>
        <c:noMultiLvlLbl val="0"/>
      </c:catAx>
      <c:valAx>
        <c:axId val="85915136"/>
        <c:scaling>
          <c:orientation val="minMax"/>
        </c:scaling>
        <c:delete val="0"/>
        <c:axPos val="b"/>
        <c:numFmt formatCode="General" sourceLinked="1"/>
        <c:majorTickMark val="out"/>
        <c:minorTickMark val="none"/>
        <c:tickLblPos val="nextTo"/>
        <c:crossAx val="8591360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998332B-E769-49D3-9111-27A1354714B6}" type="datetimeFigureOut">
              <a:rPr lang="en-US" smtClean="0"/>
              <a:pPr/>
              <a:t>10/26/2012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F2EF9-1E78-4FB2-9F4E-B35B122FC15B}" type="slidenum">
              <a:rPr lang="en-US" smtClean="0"/>
              <a:pPr/>
              <a:t>‹#›</a:t>
            </a:fld>
            <a:endParaRPr lang="en-US"/>
          </a:p>
        </p:txBody>
      </p:sp>
    </p:spTree>
    <p:extLst>
      <p:ext uri="{BB962C8B-B14F-4D97-AF65-F5344CB8AC3E}">
        <p14:creationId xmlns:p14="http://schemas.microsoft.com/office/powerpoint/2010/main" val="124135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b="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b="0">
                <a:latin typeface="+mn-lt"/>
              </a:defRPr>
            </a:lvl1pPr>
          </a:lstStyle>
          <a:p>
            <a:pPr>
              <a:defRPr/>
            </a:pPr>
            <a:fld id="{BEFBC3C3-58E6-4603-9A50-FE5205742D47}" type="datetimeFigureOut">
              <a:rPr lang="en-US"/>
              <a:pPr>
                <a:defRPr/>
              </a:pPr>
              <a:t>10/26/2012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b="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b="0">
                <a:latin typeface="+mn-lt"/>
              </a:defRPr>
            </a:lvl1pPr>
          </a:lstStyle>
          <a:p>
            <a:pPr>
              <a:defRPr/>
            </a:pPr>
            <a:fld id="{67F014BF-2185-4251-B664-C94063ECD2B1}" type="slidenum">
              <a:rPr lang="en-US"/>
              <a:pPr>
                <a:defRPr/>
              </a:pPr>
              <a:t>‹#›</a:t>
            </a:fld>
            <a:endParaRPr lang="en-US"/>
          </a:p>
        </p:txBody>
      </p:sp>
    </p:spTree>
    <p:extLst>
      <p:ext uri="{BB962C8B-B14F-4D97-AF65-F5344CB8AC3E}">
        <p14:creationId xmlns:p14="http://schemas.microsoft.com/office/powerpoint/2010/main" val="3861222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C42EFF0F-3D8A-4EA3-AA5B-7AAA896FADB7}" type="slidenum">
              <a:rPr lang="en-US" sz="1200" b="0">
                <a:latin typeface="+mn-lt"/>
              </a:rPr>
              <a:pPr algn="r" fontAlgn="auto">
                <a:spcBef>
                  <a:spcPts val="0"/>
                </a:spcBef>
                <a:spcAft>
                  <a:spcPts val="0"/>
                </a:spcAft>
                <a:defRPr/>
              </a:pPr>
              <a:t>1</a:t>
            </a:fld>
            <a:endParaRPr lang="en-US" sz="1200" b="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bullet</a:t>
            </a:r>
            <a:r>
              <a:rPr lang="en-US" baseline="0" dirty="0" smtClean="0"/>
              <a:t> </a:t>
            </a:r>
            <a:r>
              <a:rPr lang="en-US" dirty="0" smtClean="0"/>
              <a:t>depends on the option of data approach selected</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11</a:t>
            </a:fld>
            <a:endParaRPr lang="en-US"/>
          </a:p>
        </p:txBody>
      </p:sp>
    </p:spTree>
    <p:extLst>
      <p:ext uri="{BB962C8B-B14F-4D97-AF65-F5344CB8AC3E}">
        <p14:creationId xmlns:p14="http://schemas.microsoft.com/office/powerpoint/2010/main" val="3033704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Focus</a:t>
            </a:r>
            <a:r>
              <a:rPr lang="en-US" baseline="0" dirty="0" smtClean="0"/>
              <a:t> is to get that front-line perspective, of someone on the ground, doing these COSFs regularly…  Some key areas of questions…</a:t>
            </a:r>
            <a:endParaRPr lang="en-US" dirty="0" smtClean="0"/>
          </a:p>
          <a:p>
            <a:r>
              <a:rPr lang="en-US" baseline="0" dirty="0" smtClean="0"/>
              <a:t>Sample – all providers in the program who participate in COS process….</a:t>
            </a:r>
            <a:endParaRPr lang="en-US" dirty="0" smtClean="0"/>
          </a:p>
          <a:p>
            <a:r>
              <a:rPr lang="en-US" dirty="0" smtClean="0"/>
              <a:t>Impact</a:t>
            </a:r>
            <a:r>
              <a:rPr lang="en-US" baseline="0" dirty="0" smtClean="0"/>
              <a:t> on practice either positive or negative….</a:t>
            </a:r>
          </a:p>
          <a:p>
            <a:r>
              <a:rPr lang="en-US" dirty="0" smtClean="0"/>
              <a:t>Data collection in spring 2012.</a:t>
            </a:r>
          </a:p>
          <a:p>
            <a:endParaRPr lang="en-US" dirty="0" smtClean="0"/>
          </a:p>
          <a:p>
            <a:r>
              <a:rPr lang="en-US" dirty="0" smtClean="0"/>
              <a:t>Online survey</a:t>
            </a:r>
            <a:r>
              <a:rPr lang="en-US" baseline="0" dirty="0" smtClean="0"/>
              <a:t> to specific email addresses…. Linked to info about program name &amp; EI/ECSE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F4FAA05-2ED1-43C3-8263-5E81B665B9BA}"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98% female</a:t>
            </a:r>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14</a:t>
            </a:fld>
            <a:endParaRPr lang="en-US"/>
          </a:p>
        </p:txBody>
      </p:sp>
    </p:spTree>
    <p:extLst>
      <p:ext uri="{BB962C8B-B14F-4D97-AF65-F5344CB8AC3E}">
        <p14:creationId xmlns:p14="http://schemas.microsoft.com/office/powerpoint/2010/main" val="3362670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Reported number of COS ratings completed</a:t>
            </a:r>
          </a:p>
          <a:p>
            <a:r>
              <a:rPr lang="en-US" dirty="0" smtClean="0"/>
              <a:t>28</a:t>
            </a:r>
            <a:r>
              <a:rPr lang="en-US" dirty="0" smtClean="0"/>
              <a:t>% then are between 11-30…</a:t>
            </a:r>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15</a:t>
            </a:fld>
            <a:endParaRPr lang="en-US"/>
          </a:p>
        </p:txBody>
      </p:sp>
    </p:spTree>
    <p:extLst>
      <p:ext uri="{BB962C8B-B14F-4D97-AF65-F5344CB8AC3E}">
        <p14:creationId xmlns:p14="http://schemas.microsoft.com/office/powerpoint/2010/main" val="4488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hours of training, across all types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16</a:t>
            </a:fld>
            <a:endParaRPr lang="en-US"/>
          </a:p>
        </p:txBody>
      </p:sp>
    </p:spTree>
    <p:extLst>
      <p:ext uri="{BB962C8B-B14F-4D97-AF65-F5344CB8AC3E}">
        <p14:creationId xmlns:p14="http://schemas.microsoft.com/office/powerpoint/2010/main" val="648982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got no</a:t>
            </a:r>
            <a:r>
              <a:rPr lang="en-US" baseline="0" dirty="0" smtClean="0"/>
              <a:t> training. </a:t>
            </a:r>
          </a:p>
          <a:p>
            <a:r>
              <a:rPr lang="en-US" dirty="0" smtClean="0"/>
              <a:t>Only</a:t>
            </a:r>
            <a:r>
              <a:rPr lang="en-US" baseline="0" dirty="0" smtClean="0"/>
              <a:t> </a:t>
            </a:r>
            <a:r>
              <a:rPr lang="en-US" dirty="0" smtClean="0"/>
              <a:t>28% </a:t>
            </a:r>
            <a:r>
              <a:rPr lang="en-US" dirty="0" smtClean="0"/>
              <a:t>got 5 hours or more</a:t>
            </a:r>
          </a:p>
          <a:p>
            <a:endParaRPr lang="en-US" dirty="0" smtClean="0"/>
          </a:p>
          <a:p>
            <a:r>
              <a:rPr lang="en-US" dirty="0" smtClean="0"/>
              <a:t>Key Training Types: </a:t>
            </a:r>
          </a:p>
          <a:p>
            <a:pPr lvl="2"/>
            <a:r>
              <a:rPr lang="en-US" dirty="0" smtClean="0"/>
              <a:t>19% in person only; </a:t>
            </a:r>
          </a:p>
          <a:p>
            <a:pPr lvl="2"/>
            <a:r>
              <a:rPr lang="en-US" dirty="0" smtClean="0"/>
              <a:t>10%  one on one training or feedback only; </a:t>
            </a:r>
          </a:p>
          <a:p>
            <a:pPr lvl="2"/>
            <a:r>
              <a:rPr lang="en-US" dirty="0" smtClean="0"/>
              <a:t>  6%   solo study or technology training only;</a:t>
            </a:r>
          </a:p>
          <a:p>
            <a:pPr lvl="2"/>
            <a:r>
              <a:rPr lang="en-US" dirty="0" smtClean="0"/>
              <a:t>42% in person plus more (tech, feedback, and/or solo training time);</a:t>
            </a:r>
          </a:p>
          <a:p>
            <a:pPr lvl="2"/>
            <a:r>
              <a:rPr lang="en-US" dirty="0" smtClean="0"/>
              <a:t>10% reported no training</a:t>
            </a:r>
          </a:p>
          <a:p>
            <a:pPr lvl="1"/>
            <a:r>
              <a:rPr lang="en-US" dirty="0" smtClean="0"/>
              <a:t>ECSE got a little more in-person training than EI </a:t>
            </a:r>
          </a:p>
          <a:p>
            <a:pPr lvl="1"/>
            <a:r>
              <a:rPr lang="en-US" dirty="0" smtClean="0"/>
              <a:t>Mix were more likely to report no training or more hours</a:t>
            </a:r>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17</a:t>
            </a:fld>
            <a:endParaRPr lang="en-US"/>
          </a:p>
        </p:txBody>
      </p:sp>
    </p:spTree>
    <p:extLst>
      <p:ext uri="{BB962C8B-B14F-4D97-AF65-F5344CB8AC3E}">
        <p14:creationId xmlns:p14="http://schemas.microsoft.com/office/powerpoint/2010/main" val="3293952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1-15 – 49% EI, 18% ECSE, 33% mix, 36% overall</a:t>
            </a:r>
          </a:p>
          <a:p>
            <a:r>
              <a:rPr lang="en-US" baseline="0" dirty="0" smtClean="0"/>
              <a:t>16-30 – 34% EI, 37% ECSE, 35% mix , 35 % overall</a:t>
            </a:r>
          </a:p>
          <a:p>
            <a:r>
              <a:rPr lang="en-US" baseline="0" dirty="0" smtClean="0"/>
              <a:t>1-30 – 83% EI, 55% ECSE, 68% mix, 71% overall</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19</a:t>
            </a:fld>
            <a:endParaRPr lang="en-US"/>
          </a:p>
        </p:txBody>
      </p:sp>
    </p:spTree>
    <p:extLst>
      <p:ext uri="{BB962C8B-B14F-4D97-AF65-F5344CB8AC3E}">
        <p14:creationId xmlns:p14="http://schemas.microsoft.com/office/powerpoint/2010/main" val="174245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a:t>
            </a:r>
            <a:r>
              <a:rPr lang="en-US" baseline="0" dirty="0" smtClean="0"/>
              <a:t> for questions:</a:t>
            </a:r>
          </a:p>
          <a:p>
            <a:r>
              <a:rPr lang="en-US" dirty="0" smtClean="0"/>
              <a:t>In how many of your COS ratings have you experienced…</a:t>
            </a:r>
          </a:p>
          <a:p>
            <a:pPr lvl="1"/>
            <a:r>
              <a:rPr lang="en-US" sz="2000" dirty="0" smtClean="0"/>
              <a:t>None (0%)</a:t>
            </a:r>
          </a:p>
          <a:p>
            <a:pPr lvl="1"/>
            <a:r>
              <a:rPr lang="en-US" sz="2000" dirty="0" smtClean="0"/>
              <a:t>A few (1-25%)</a:t>
            </a:r>
          </a:p>
          <a:p>
            <a:pPr lvl="1"/>
            <a:r>
              <a:rPr lang="en-US" sz="2000" dirty="0" smtClean="0"/>
              <a:t>Some (26-50%)</a:t>
            </a:r>
          </a:p>
          <a:p>
            <a:pPr lvl="1"/>
            <a:r>
              <a:rPr lang="en-US" sz="2000" dirty="0" smtClean="0"/>
              <a:t>Many (51-75%)</a:t>
            </a:r>
          </a:p>
          <a:p>
            <a:pPr lvl="1"/>
            <a:r>
              <a:rPr lang="en-US" sz="2000" dirty="0" smtClean="0"/>
              <a:t>Most (76-99%)</a:t>
            </a:r>
          </a:p>
          <a:p>
            <a:pPr lvl="1"/>
            <a:r>
              <a:rPr lang="en-US" sz="2000" dirty="0" smtClean="0"/>
              <a:t>All (100%)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Slide </a:t>
            </a:r>
            <a:r>
              <a:rPr lang="en-US" baseline="0" dirty="0" smtClean="0"/>
              <a:t>% is % of providers responding most or all.</a:t>
            </a:r>
          </a:p>
          <a:p>
            <a:endParaRPr lang="en-US" dirty="0" smtClean="0"/>
          </a:p>
          <a:p>
            <a:endParaRPr lang="en-US" dirty="0" smtClean="0"/>
          </a:p>
          <a:p>
            <a:r>
              <a:rPr lang="en-US" dirty="0" smtClean="0"/>
              <a:t>Not</a:t>
            </a:r>
            <a:r>
              <a:rPr lang="en-US" baseline="0" dirty="0" smtClean="0"/>
              <a:t> </a:t>
            </a:r>
            <a:r>
              <a:rPr lang="en-US" baseline="0" dirty="0" err="1" smtClean="0"/>
              <a:t>signif</a:t>
            </a:r>
            <a:r>
              <a:rPr lang="en-US" baseline="0" dirty="0" smtClean="0"/>
              <a:t> difference EI and ECSE for professionals present at rating decision</a:t>
            </a:r>
          </a:p>
          <a:p>
            <a:r>
              <a:rPr lang="en-US" baseline="0" dirty="0" err="1" smtClean="0"/>
              <a:t>Signif</a:t>
            </a:r>
            <a:r>
              <a:rPr lang="en-US" baseline="0" dirty="0" smtClean="0"/>
              <a:t> decision for professional input – EI more input from other professionals (83% most or all for EI vs. 72% for ECSE)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21</a:t>
            </a:fld>
            <a:endParaRPr lang="en-US"/>
          </a:p>
        </p:txBody>
      </p:sp>
    </p:spTree>
    <p:extLst>
      <p:ext uri="{BB962C8B-B14F-4D97-AF65-F5344CB8AC3E}">
        <p14:creationId xmlns:p14="http://schemas.microsoft.com/office/powerpoint/2010/main" val="2604111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a:t>
            </a:r>
            <a:r>
              <a:rPr lang="en-US" baseline="0" dirty="0" smtClean="0"/>
              <a:t> across groups – 38% EI, 19% ECSE, 61% mix…  Family Present…</a:t>
            </a:r>
          </a:p>
          <a:p>
            <a:endParaRPr lang="en-US" baseline="0" dirty="0" smtClean="0"/>
          </a:p>
          <a:p>
            <a:r>
              <a:rPr lang="en-US" dirty="0" smtClean="0"/>
              <a:t>No 3 group </a:t>
            </a:r>
            <a:r>
              <a:rPr lang="en-US" dirty="0" err="1" smtClean="0"/>
              <a:t>signif</a:t>
            </a:r>
            <a:r>
              <a:rPr lang="en-US" dirty="0" smtClean="0"/>
              <a:t> difference</a:t>
            </a:r>
            <a:r>
              <a:rPr lang="en-US" baseline="0" dirty="0" smtClean="0"/>
              <a:t> on family input although 64% EI, 72% ECSE, 68% Mix.</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22</a:t>
            </a:fld>
            <a:endParaRPr lang="en-US"/>
          </a:p>
        </p:txBody>
      </p:sp>
    </p:spTree>
    <p:extLst>
      <p:ext uri="{BB962C8B-B14F-4D97-AF65-F5344CB8AC3E}">
        <p14:creationId xmlns:p14="http://schemas.microsoft.com/office/powerpoint/2010/main" val="2604111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not</a:t>
            </a:r>
            <a:r>
              <a:rPr lang="en-US" baseline="0" dirty="0" smtClean="0"/>
              <a:t> statistically significant difference, but multiple settings and use of assessment tools were slightly more likely for ECSE than EI.</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23</a:t>
            </a:fld>
            <a:endParaRPr lang="en-US"/>
          </a:p>
        </p:txBody>
      </p:sp>
    </p:spTree>
    <p:extLst>
      <p:ext uri="{BB962C8B-B14F-4D97-AF65-F5344CB8AC3E}">
        <p14:creationId xmlns:p14="http://schemas.microsoft.com/office/powerpoint/2010/main" val="260411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None of these were statistically</a:t>
            </a:r>
            <a:r>
              <a:rPr lang="en-US" baseline="0" dirty="0" smtClean="0"/>
              <a:t> </a:t>
            </a:r>
            <a:r>
              <a:rPr lang="en-US" dirty="0" smtClean="0"/>
              <a:t>significant differences for</a:t>
            </a:r>
            <a:r>
              <a:rPr lang="en-US" baseline="0" dirty="0" smtClean="0"/>
              <a:t> EI vs. ECSE</a:t>
            </a:r>
            <a:endParaRPr lang="en-US" dirty="0" smtClean="0"/>
          </a:p>
          <a:p>
            <a:r>
              <a:rPr lang="en-US" dirty="0" smtClean="0"/>
              <a:t>Slight trend for considered info carefully item such that ECSE a little higher than others.</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25</a:t>
            </a:fld>
            <a:endParaRPr lang="en-US"/>
          </a:p>
        </p:txBody>
      </p:sp>
    </p:spTree>
    <p:extLst>
      <p:ext uri="{BB962C8B-B14F-4D97-AF65-F5344CB8AC3E}">
        <p14:creationId xmlns:p14="http://schemas.microsoft.com/office/powerpoint/2010/main" val="1179517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Not statistically</a:t>
            </a:r>
            <a:r>
              <a:rPr lang="en-US" baseline="0" dirty="0" smtClean="0"/>
              <a:t> </a:t>
            </a:r>
            <a:r>
              <a:rPr lang="en-US" dirty="0" smtClean="0"/>
              <a:t>significant. Slight trend for feeling ratings were accurate such that preschool thought ratings were slightly</a:t>
            </a:r>
            <a:r>
              <a:rPr lang="en-US" baseline="0" dirty="0" smtClean="0"/>
              <a:t> more accurate than EI.</a:t>
            </a:r>
          </a:p>
          <a:p>
            <a:endParaRPr lang="en-US" dirty="0" smtClean="0"/>
          </a:p>
          <a:p>
            <a:r>
              <a:rPr lang="en-US" dirty="0" smtClean="0"/>
              <a:t>***Mention 5% of providers say most or all of their</a:t>
            </a:r>
            <a:r>
              <a:rPr lang="en-US" baseline="0" dirty="0" smtClean="0"/>
              <a:t> COSFs, ratings </a:t>
            </a:r>
            <a:r>
              <a:rPr lang="en-US" dirty="0" smtClean="0"/>
              <a:t>are to make program look good.... Major issue – have heard this concern raised by people both</a:t>
            </a:r>
            <a:r>
              <a:rPr lang="en-US" baseline="0" dirty="0" smtClean="0"/>
              <a:t> in and outside the system.</a:t>
            </a:r>
            <a:r>
              <a:rPr lang="en-US" dirty="0" smtClean="0"/>
              <a:t>… Issue is how much are</a:t>
            </a:r>
            <a:r>
              <a:rPr lang="en-US" baseline="0" dirty="0" smtClean="0"/>
              <a:t> people </a:t>
            </a:r>
            <a:r>
              <a:rPr lang="en-US" dirty="0" smtClean="0"/>
              <a:t>gaming the system. people believe it</a:t>
            </a:r>
            <a:r>
              <a:rPr lang="en-US" baseline="0" dirty="0" smtClean="0"/>
              <a:t> happens a lot, that providers won’t ever be honest in their ratings.</a:t>
            </a:r>
            <a:r>
              <a:rPr lang="en-US" dirty="0" smtClean="0"/>
              <a:t> There are lots of concerns</a:t>
            </a:r>
            <a:r>
              <a:rPr lang="en-US" baseline="0" dirty="0" smtClean="0"/>
              <a:t> about it in this system and in other accountability systems (bigger issue of concerns about using child performance outcomes with teacher ratings).… Finding this percentage, although relatively small definitely speaks to the need for a monitoring system to be in place.…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26</a:t>
            </a:fld>
            <a:endParaRPr lang="en-US"/>
          </a:p>
        </p:txBody>
      </p:sp>
    </p:spTree>
    <p:extLst>
      <p:ext uri="{BB962C8B-B14F-4D97-AF65-F5344CB8AC3E}">
        <p14:creationId xmlns:p14="http://schemas.microsoft.com/office/powerpoint/2010/main" val="3405055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rating criteria, etc..</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27</a:t>
            </a:fld>
            <a:endParaRPr lang="en-US"/>
          </a:p>
        </p:txBody>
      </p:sp>
    </p:spTree>
    <p:extLst>
      <p:ext uri="{BB962C8B-B14F-4D97-AF65-F5344CB8AC3E}">
        <p14:creationId xmlns:p14="http://schemas.microsoft.com/office/powerpoint/2010/main" val="247378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of providers reporting very true or mostly true</a:t>
            </a:r>
            <a:r>
              <a:rPr lang="en-US" baseline="0" dirty="0" smtClean="0"/>
              <a:t> for the statements</a:t>
            </a:r>
          </a:p>
          <a:p>
            <a:pPr defTabSz="931774">
              <a:defRPr/>
            </a:pPr>
            <a:endParaRPr lang="en-US" dirty="0" smtClean="0"/>
          </a:p>
          <a:p>
            <a:pPr defTabSz="931774">
              <a:defRPr/>
            </a:pPr>
            <a:r>
              <a:rPr lang="en-US" dirty="0" smtClean="0"/>
              <a:t>Most providers reported that they understood age expected functioning (89%) and know how to compare children’s functioning to what is age expected (92%).</a:t>
            </a:r>
          </a:p>
          <a:p>
            <a:endParaRPr lang="en-US" dirty="0" smtClean="0"/>
          </a:p>
          <a:p>
            <a:pPr defTabSz="931774">
              <a:defRPr/>
            </a:pPr>
            <a:r>
              <a:rPr lang="en-US" dirty="0" smtClean="0"/>
              <a:t>Most providers report understanding the three child outcomes (85%) and know how to discuss functioning in the outcomes with others (83%). </a:t>
            </a:r>
          </a:p>
          <a:p>
            <a:r>
              <a:rPr lang="en-US" dirty="0" smtClean="0"/>
              <a:t>79% understood</a:t>
            </a:r>
            <a:r>
              <a:rPr lang="en-US" baseline="0" dirty="0" smtClean="0"/>
              <a:t> how to apply the rating criteria.</a:t>
            </a:r>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28</a:t>
            </a:fld>
            <a:endParaRPr lang="en-US"/>
          </a:p>
        </p:txBody>
      </p:sp>
    </p:spTree>
    <p:extLst>
      <p:ext uri="{BB962C8B-B14F-4D97-AF65-F5344CB8AC3E}">
        <p14:creationId xmlns:p14="http://schemas.microsoft.com/office/powerpoint/2010/main" val="161667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29</a:t>
            </a:fld>
            <a:endParaRPr lang="en-US"/>
          </a:p>
        </p:txBody>
      </p:sp>
    </p:spTree>
    <p:extLst>
      <p:ext uri="{BB962C8B-B14F-4D97-AF65-F5344CB8AC3E}">
        <p14:creationId xmlns:p14="http://schemas.microsoft.com/office/powerpoint/2010/main" val="355666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 of providers who say mostly true or</a:t>
            </a:r>
            <a:r>
              <a:rPr lang="en-US" baseline="0" dirty="0" smtClean="0"/>
              <a:t> very true to a series of statements.</a:t>
            </a:r>
            <a:endParaRPr lang="en-US" dirty="0" smtClean="0"/>
          </a:p>
          <a:p>
            <a:pPr defTabSz="931774">
              <a:defRPr/>
            </a:pPr>
            <a:endParaRPr lang="en-US" dirty="0" smtClean="0"/>
          </a:p>
          <a:p>
            <a:pPr defTabSz="931774">
              <a:defRPr/>
            </a:pPr>
            <a:r>
              <a:rPr lang="en-US" dirty="0" smtClean="0"/>
              <a:t>Providers are least likely to understand why COS data are being collected (65%), what happens with the data (37%) and know how to explain the need for child outcomes data to others (52%). </a:t>
            </a:r>
          </a:p>
          <a:p>
            <a:pPr defTabSz="931774">
              <a:defRPr/>
            </a:pPr>
            <a:endParaRPr lang="en-US" dirty="0" smtClean="0"/>
          </a:p>
          <a:p>
            <a:pPr defTabSz="931774">
              <a:defRPr/>
            </a:pPr>
            <a:endParaRPr lang="en-US" dirty="0" smtClean="0"/>
          </a:p>
          <a:p>
            <a:r>
              <a:rPr lang="en-US" dirty="0" smtClean="0"/>
              <a:t>Only 30% mostly or very true for all of these knowledge areas:</a:t>
            </a:r>
          </a:p>
          <a:p>
            <a:pPr lvl="1"/>
            <a:r>
              <a:rPr lang="en-US" sz="2600" dirty="0" smtClean="0"/>
              <a:t>Meaning of 3 outcomes</a:t>
            </a:r>
          </a:p>
          <a:p>
            <a:pPr lvl="1"/>
            <a:r>
              <a:rPr lang="en-US" sz="2600" dirty="0" smtClean="0"/>
              <a:t>Applying rating criteria</a:t>
            </a:r>
          </a:p>
          <a:p>
            <a:pPr lvl="1"/>
            <a:r>
              <a:rPr lang="en-US" sz="2600" dirty="0" smtClean="0"/>
              <a:t>Differentiating functional behavior from discrete skills</a:t>
            </a:r>
          </a:p>
          <a:p>
            <a:pPr lvl="1"/>
            <a:r>
              <a:rPr lang="en-US" sz="2600" dirty="0" smtClean="0"/>
              <a:t>age-expected behavior for outcomes</a:t>
            </a:r>
          </a:p>
          <a:p>
            <a:pPr lvl="1"/>
            <a:r>
              <a:rPr lang="en-US" sz="2600" dirty="0" smtClean="0"/>
              <a:t>why we are collecting child outcomes data</a:t>
            </a:r>
          </a:p>
          <a:p>
            <a:pPr lvl="1"/>
            <a:r>
              <a:rPr lang="en-US" sz="2600" dirty="0" smtClean="0"/>
              <a:t>what happens with the data</a:t>
            </a:r>
          </a:p>
          <a:p>
            <a:pPr defTabSz="931774">
              <a:defRPr/>
            </a:pPr>
            <a:endParaRPr lang="en-US" dirty="0" smtClean="0"/>
          </a:p>
          <a:p>
            <a:pPr defTabSz="931774">
              <a:defRPr/>
            </a:pPr>
            <a:endParaRPr lang="en-US" dirty="0" smtClean="0"/>
          </a:p>
          <a:p>
            <a:pPr defTabSz="931774">
              <a:defRPr/>
            </a:pPr>
            <a:endParaRPr lang="en-US" dirty="0" smtClean="0"/>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30</a:t>
            </a:fld>
            <a:endParaRPr lang="en-US"/>
          </a:p>
        </p:txBody>
      </p:sp>
    </p:spTree>
    <p:extLst>
      <p:ext uri="{BB962C8B-B14F-4D97-AF65-F5344CB8AC3E}">
        <p14:creationId xmlns:p14="http://schemas.microsoft.com/office/powerpoint/2010/main" val="893529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would most describe it?</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31</a:t>
            </a:fld>
            <a:endParaRPr lang="en-US"/>
          </a:p>
        </p:txBody>
      </p:sp>
    </p:spTree>
    <p:extLst>
      <p:ext uri="{BB962C8B-B14F-4D97-AF65-F5344CB8AC3E}">
        <p14:creationId xmlns:p14="http://schemas.microsoft.com/office/powerpoint/2010/main" val="1001721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changing awareness</a:t>
            </a:r>
            <a:r>
              <a:rPr lang="en-US" baseline="0" dirty="0" smtClean="0"/>
              <a:t> of children’s functioning, age-expected behavior, progress, emphasis on the whole child?</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33</a:t>
            </a:fld>
            <a:endParaRPr lang="en-US"/>
          </a:p>
        </p:txBody>
      </p:sp>
    </p:spTree>
    <p:extLst>
      <p:ext uri="{BB962C8B-B14F-4D97-AF65-F5344CB8AC3E}">
        <p14:creationId xmlns:p14="http://schemas.microsoft.com/office/powerpoint/2010/main" val="1866250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7CCF9-ACA6-45FC-801B-84A8EEFA0A9F}" type="slidenum">
              <a:rPr lang="en-US" smtClean="0"/>
              <a:t>34</a:t>
            </a:fld>
            <a:endParaRPr lang="en-US"/>
          </a:p>
        </p:txBody>
      </p:sp>
    </p:spTree>
    <p:extLst>
      <p:ext uri="{BB962C8B-B14F-4D97-AF65-F5344CB8AC3E}">
        <p14:creationId xmlns:p14="http://schemas.microsoft.com/office/powerpoint/2010/main" val="3098801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None/>
            </a:pPr>
            <a:endParaRPr lang="en-US" dirty="0" smtClean="0">
              <a:latin typeface="Arial" pitchFamily="34" charset="0"/>
              <a:cs typeface="Arial" pitchFamily="34" charset="0"/>
            </a:endParaRPr>
          </a:p>
          <a:p>
            <a:pPr marL="0" indent="0">
              <a:spcBef>
                <a:spcPts val="0"/>
              </a:spcBef>
              <a:buNone/>
            </a:pPr>
            <a:r>
              <a:rPr lang="en-US" dirty="0" smtClean="0">
                <a:latin typeface="Arial" pitchFamily="34" charset="0"/>
                <a:cs typeface="Arial" pitchFamily="34" charset="0"/>
              </a:rPr>
              <a:t>Focus on</a:t>
            </a:r>
            <a:r>
              <a:rPr lang="en-US" baseline="0" dirty="0" smtClean="0">
                <a:latin typeface="Arial" pitchFamily="34" charset="0"/>
                <a:cs typeface="Arial" pitchFamily="34" charset="0"/>
              </a:rPr>
              <a:t> implications for valid data…</a:t>
            </a:r>
          </a:p>
          <a:p>
            <a:pPr marL="0" indent="0">
              <a:spcBef>
                <a:spcPts val="0"/>
              </a:spcBef>
              <a:buNone/>
            </a:pPr>
            <a:r>
              <a:rPr lang="en-US" dirty="0" smtClean="0">
                <a:latin typeface="Arial" pitchFamily="34" charset="0"/>
                <a:cs typeface="Arial" pitchFamily="34" charset="0"/>
              </a:rPr>
              <a:t>Data collection context nationally: COS implemented fast, variable training, but providers are completing ratings</a:t>
            </a:r>
          </a:p>
          <a:p>
            <a:endParaRPr lang="en-US" dirty="0" smtClean="0"/>
          </a:p>
          <a:p>
            <a:r>
              <a:rPr lang="en-US" dirty="0" smtClean="0"/>
              <a:t>So, in summary….</a:t>
            </a:r>
          </a:p>
          <a:p>
            <a:r>
              <a:rPr lang="en-US" dirty="0" smtClean="0"/>
              <a:t>In many</a:t>
            </a:r>
            <a:r>
              <a:rPr lang="en-US" baseline="0" dirty="0" smtClean="0"/>
              <a:t> places this is the status quo…. Overlay on this important questions about what this implementation means, how it influences the data we have…. Push button…Do we have quality COS data?</a:t>
            </a:r>
          </a:p>
          <a:p>
            <a:endParaRPr lang="en-US" baseline="0" dirty="0" smtClean="0"/>
          </a:p>
          <a:p>
            <a:r>
              <a:rPr lang="en-US" baseline="0" dirty="0" smtClean="0"/>
              <a:t>Knowing this kind of survey information is helpful for thinking through </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36</a:t>
            </a:fld>
            <a:endParaRPr lang="en-US"/>
          </a:p>
        </p:txBody>
      </p:sp>
    </p:spTree>
    <p:extLst>
      <p:ext uri="{BB962C8B-B14F-4D97-AF65-F5344CB8AC3E}">
        <p14:creationId xmlns:p14="http://schemas.microsoft.com/office/powerpoint/2010/main" val="21737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was funded by IES to meet the</a:t>
            </a:r>
            <a:r>
              <a:rPr lang="en-US" baseline="0" dirty="0" smtClean="0"/>
              <a:t> urgent need to know more about the validity of the Child Outcomes Summary Process.           </a:t>
            </a:r>
            <a:endParaRPr lang="en-US"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4</a:t>
            </a:fld>
            <a:endParaRPr lang="en-US"/>
          </a:p>
        </p:txBody>
      </p:sp>
    </p:spTree>
    <p:extLst>
      <p:ext uri="{BB962C8B-B14F-4D97-AF65-F5344CB8AC3E}">
        <p14:creationId xmlns:p14="http://schemas.microsoft.com/office/powerpoint/2010/main" val="3257111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Round out the discussion wit</a:t>
            </a:r>
            <a:r>
              <a:rPr lang="en-US" baseline="0" dirty="0" smtClean="0"/>
              <a:t>h our summary points</a:t>
            </a:r>
            <a:r>
              <a:rPr lang="en-US" dirty="0" smtClean="0"/>
              <a:t>… </a:t>
            </a:r>
          </a:p>
          <a:p>
            <a:r>
              <a:rPr lang="en-US" dirty="0" smtClean="0"/>
              <a:t>Here’s what we think the findings mean…</a:t>
            </a:r>
          </a:p>
          <a:p>
            <a:r>
              <a:rPr lang="en-US" dirty="0" smtClean="0"/>
              <a:t>It strikes</a:t>
            </a:r>
            <a:r>
              <a:rPr lang="en-US" baseline="0" dirty="0" smtClean="0"/>
              <a:t> us that…</a:t>
            </a:r>
          </a:p>
          <a:p>
            <a:endParaRPr lang="en-US" dirty="0" smtClean="0"/>
          </a:p>
          <a:p>
            <a:r>
              <a:rPr lang="en-US" dirty="0" smtClean="0"/>
              <a:t>A survey is a good direction for their states to try…</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37</a:t>
            </a:fld>
            <a:endParaRPr lang="en-US"/>
          </a:p>
        </p:txBody>
      </p:sp>
    </p:spTree>
    <p:extLst>
      <p:ext uri="{BB962C8B-B14F-4D97-AF65-F5344CB8AC3E}">
        <p14:creationId xmlns:p14="http://schemas.microsoft.com/office/powerpoint/2010/main" val="1798171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fontAlgn="auto">
              <a:spcBef>
                <a:spcPts val="0"/>
              </a:spcBef>
              <a:spcAft>
                <a:spcPts val="0"/>
              </a:spcAft>
              <a:defRPr/>
            </a:pPr>
            <a:fld id="{57F4CD02-8130-476C-AF0C-E345B782939B}" type="slidenum">
              <a:rPr lang="en-US" sz="1200" b="0">
                <a:latin typeface="+mn-lt"/>
              </a:rPr>
              <a:pPr algn="r" fontAlgn="auto">
                <a:spcBef>
                  <a:spcPts val="0"/>
                </a:spcBef>
                <a:spcAft>
                  <a:spcPts val="0"/>
                </a:spcAft>
                <a:defRPr/>
              </a:pPr>
              <a:t>38</a:t>
            </a:fld>
            <a:endParaRPr lang="en-US" sz="1200" b="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4 studies,</a:t>
            </a:r>
            <a:r>
              <a:rPr lang="en-US" baseline="0" dirty="0" smtClean="0"/>
              <a:t> multiple years</a:t>
            </a:r>
          </a:p>
          <a:p>
            <a:endParaRPr lang="en-US" dirty="0" smtClean="0"/>
          </a:p>
          <a:p>
            <a:r>
              <a:rPr lang="en-US" dirty="0" smtClean="0"/>
              <a:t>So, let’s unpack this…. What does all this mean? </a:t>
            </a:r>
          </a:p>
          <a:p>
            <a:r>
              <a:rPr lang="en-US" dirty="0" smtClean="0"/>
              <a:t>ENHANCE include 4 studies staggered across 3.5 years, </a:t>
            </a:r>
          </a:p>
          <a:p>
            <a:r>
              <a:rPr lang="en-US" dirty="0" smtClean="0"/>
              <a:t>Studies use different methods to get at questions related to the COSF process.</a:t>
            </a:r>
          </a:p>
          <a:p>
            <a:pPr>
              <a:buFontTx/>
              <a:buChar char="-"/>
            </a:pPr>
            <a:r>
              <a:rPr lang="en-US" dirty="0" smtClean="0"/>
              <a:t>Comparison COSF ratings with external child assessments</a:t>
            </a:r>
          </a:p>
          <a:p>
            <a:pPr>
              <a:buFontTx/>
              <a:buChar char="-"/>
            </a:pPr>
            <a:r>
              <a:rPr lang="en-US" dirty="0" smtClean="0"/>
              <a:t>Video tape team decision making process where COSF ratings are decided</a:t>
            </a:r>
          </a:p>
          <a:p>
            <a:pPr>
              <a:buFontTx/>
              <a:buChar char="-"/>
            </a:pPr>
            <a:r>
              <a:rPr lang="en-US" dirty="0" smtClean="0"/>
              <a:t>Online provider survey –share input about the process providers</a:t>
            </a:r>
            <a:r>
              <a:rPr lang="en-US" baseline="0" dirty="0" smtClean="0"/>
              <a:t> have</a:t>
            </a:r>
            <a:r>
              <a:rPr lang="en-US" dirty="0" smtClean="0"/>
              <a:t> observed and its impact on </a:t>
            </a:r>
            <a:r>
              <a:rPr lang="en-US" dirty="0" err="1" smtClean="0"/>
              <a:t>theirwork</a:t>
            </a:r>
            <a:endParaRPr lang="en-US" dirty="0" smtClean="0"/>
          </a:p>
          <a:p>
            <a:pPr>
              <a:buFontTx/>
              <a:buChar char="-"/>
            </a:pPr>
            <a:r>
              <a:rPr lang="en-US" dirty="0" smtClean="0"/>
              <a:t>Not at this program site, also analyze state COSF data to look for patterns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is being collected from </a:t>
            </a:r>
            <a:r>
              <a:rPr lang="en-US" dirty="0" smtClean="0"/>
              <a:t>34</a:t>
            </a:r>
            <a:r>
              <a:rPr lang="en-US" baseline="0" dirty="0" smtClean="0"/>
              <a:t> local programs or school districts in 8 states for the first 4 studies</a:t>
            </a:r>
            <a:endParaRPr lang="en-US" dirty="0"/>
          </a:p>
        </p:txBody>
      </p:sp>
      <p:sp>
        <p:nvSpPr>
          <p:cNvPr id="4" name="Slide Number Placeholder 3"/>
          <p:cNvSpPr>
            <a:spLocks noGrp="1"/>
          </p:cNvSpPr>
          <p:nvPr>
            <p:ph type="sldNum" sz="quarter" idx="10"/>
          </p:nvPr>
        </p:nvSpPr>
        <p:spPr/>
        <p:txBody>
          <a:bodyPr/>
          <a:lstStyle/>
          <a:p>
            <a:pPr>
              <a:defRPr/>
            </a:pPr>
            <a:fld id="{FF4FAA05-2ED1-43C3-8263-5E81B665B9B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Conclusions about the child’s progress</a:t>
            </a:r>
            <a:r>
              <a:rPr lang="en-US" baseline="0" dirty="0" smtClean="0"/>
              <a:t> and changes with regard to age-expected functioning</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what we are learning about</a:t>
            </a:r>
            <a:r>
              <a:rPr lang="en-US" baseline="0" dirty="0" smtClean="0"/>
              <a:t> implementation of the </a:t>
            </a:r>
            <a:r>
              <a:rPr lang="en-US" dirty="0" smtClean="0"/>
              <a:t>COS process</a:t>
            </a:r>
          </a:p>
          <a:p>
            <a:r>
              <a:rPr lang="en-US" dirty="0" smtClean="0"/>
              <a:t>   - who is involved, what</a:t>
            </a:r>
            <a:r>
              <a:rPr lang="en-US" baseline="0" dirty="0" smtClean="0"/>
              <a:t> is discussed, how does team reach a decision</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8</a:t>
            </a:fld>
            <a:endParaRPr lang="en-US"/>
          </a:p>
        </p:txBody>
      </p:sp>
    </p:spTree>
    <p:extLst>
      <p:ext uri="{BB962C8B-B14F-4D97-AF65-F5344CB8AC3E}">
        <p14:creationId xmlns:p14="http://schemas.microsoft.com/office/powerpoint/2010/main" val="159389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buNone/>
            </a:pPr>
            <a:r>
              <a:rPr lang="en-US" b="1" dirty="0" smtClean="0">
                <a:latin typeface="Arial" charset="0"/>
              </a:rPr>
              <a:t>Examples of Questions</a:t>
            </a:r>
          </a:p>
          <a:p>
            <a:pPr>
              <a:lnSpc>
                <a:spcPct val="90000"/>
              </a:lnSpc>
            </a:pPr>
            <a:r>
              <a:rPr lang="en-US" dirty="0" smtClean="0">
                <a:latin typeface="Arial" charset="0"/>
              </a:rPr>
              <a:t>Are patterns in COS data across states consistent with those predicted for high quality data?</a:t>
            </a:r>
          </a:p>
          <a:p>
            <a:pPr>
              <a:lnSpc>
                <a:spcPct val="90000"/>
              </a:lnSpc>
            </a:pPr>
            <a:r>
              <a:rPr lang="en-US" dirty="0" smtClean="0">
                <a:latin typeface="Arial" charset="0"/>
              </a:rPr>
              <a:t>How are COS ratings related to hypothesized variables (e.g., disability type) and not to other variables (e.g., gender)? </a:t>
            </a:r>
          </a:p>
          <a:p>
            <a:pPr>
              <a:lnSpc>
                <a:spcPct val="90000"/>
              </a:lnSpc>
            </a:pPr>
            <a:r>
              <a:rPr lang="en-US" dirty="0" smtClean="0">
                <a:latin typeface="Arial" charset="0"/>
              </a:rPr>
              <a:t>How are team variables related to COS ratings? </a:t>
            </a:r>
          </a:p>
          <a:p>
            <a:endParaRPr lang="en-US" dirty="0" smtClean="0"/>
          </a:p>
          <a:p>
            <a:endParaRPr lang="en-US" dirty="0" smtClean="0"/>
          </a:p>
          <a:p>
            <a:endParaRPr lang="en-US" baseline="0" dirty="0" smtClean="0"/>
          </a:p>
          <a:p>
            <a:r>
              <a:rPr lang="en-US" baseline="0" dirty="0" smtClean="0"/>
              <a:t>Patterns – in the distributions (see variability, expected amount of progress, etc), in the relationships with other variables, with state factors like percent served, patterns in relationships of data between outcomes…</a:t>
            </a:r>
          </a:p>
          <a:p>
            <a:endParaRPr lang="en-US" baseline="0" dirty="0" smtClean="0"/>
          </a:p>
          <a:p>
            <a:r>
              <a:rPr lang="en-US" baseline="0" dirty="0" smtClean="0"/>
              <a:t>Entire state level population </a:t>
            </a:r>
            <a:r>
              <a:rPr lang="en-US" dirty="0" smtClean="0"/>
              <a:t>on children birth-5 with disabilities served under IDEA</a:t>
            </a:r>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collected at entry and exit from Part C and/or</a:t>
            </a:r>
            <a:r>
              <a:rPr lang="en-US" baseline="0" dirty="0" smtClean="0"/>
              <a:t> 619</a:t>
            </a:r>
            <a:endParaRPr lang="en-US" dirty="0" smtClean="0"/>
          </a:p>
          <a:p>
            <a:r>
              <a:rPr lang="en-US" dirty="0" smtClean="0"/>
              <a:t>Examples of analyses include </a:t>
            </a:r>
          </a:p>
          <a:p>
            <a:pPr lvl="1"/>
            <a:r>
              <a:rPr lang="en-US" dirty="0" smtClean="0"/>
              <a:t>the distributions of entry and exit COSF scores</a:t>
            </a:r>
          </a:p>
          <a:p>
            <a:pPr lvl="1"/>
            <a:r>
              <a:rPr lang="en-US" dirty="0" smtClean="0"/>
              <a:t>relationships between outcomes</a:t>
            </a:r>
          </a:p>
          <a:p>
            <a:pPr lvl="1"/>
            <a:r>
              <a:rPr lang="en-US" dirty="0" smtClean="0"/>
              <a:t>relationships between outcomes across time</a:t>
            </a:r>
          </a:p>
          <a:p>
            <a:pPr lvl="1"/>
            <a:r>
              <a:rPr lang="en-US" dirty="0" smtClean="0"/>
              <a:t>relationships of outcome scores to other factors such as disability and gender</a:t>
            </a:r>
          </a:p>
          <a:p>
            <a:endParaRPr lang="en-US" dirty="0"/>
          </a:p>
        </p:txBody>
      </p:sp>
      <p:sp>
        <p:nvSpPr>
          <p:cNvPr id="4" name="Slide Number Placeholder 3"/>
          <p:cNvSpPr>
            <a:spLocks noGrp="1"/>
          </p:cNvSpPr>
          <p:nvPr>
            <p:ph type="sldNum" sz="quarter" idx="10"/>
          </p:nvPr>
        </p:nvSpPr>
        <p:spPr/>
        <p:txBody>
          <a:bodyPr/>
          <a:lstStyle/>
          <a:p>
            <a:pPr>
              <a:defRPr/>
            </a:pPr>
            <a:fld id="{67F014BF-2185-4251-B664-C94063ECD2B1}" type="slidenum">
              <a:rPr lang="en-US" smtClean="0"/>
              <a:pPr>
                <a:defRPr/>
              </a:pPr>
              <a:t>10</a:t>
            </a:fld>
            <a:endParaRPr lang="en-US"/>
          </a:p>
        </p:txBody>
      </p:sp>
    </p:spTree>
    <p:extLst>
      <p:ext uri="{BB962C8B-B14F-4D97-AF65-F5344CB8AC3E}">
        <p14:creationId xmlns:p14="http://schemas.microsoft.com/office/powerpoint/2010/main" val="2425717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2130425"/>
            <a:ext cx="5943600" cy="1470025"/>
          </a:xfrm>
        </p:spPr>
        <p:txBody>
          <a:bodyPr>
            <a:normAutofit/>
          </a:bodyPr>
          <a:lstStyle>
            <a:lvl1pPr>
              <a:defRPr sz="3500" b="1"/>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705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6858000" y="6721475"/>
            <a:ext cx="2133600" cy="136525"/>
          </a:xfrm>
        </p:spPr>
        <p:txBody>
          <a:bodyPr/>
          <a:lstStyle>
            <a:lvl1pPr>
              <a:defRPr/>
            </a:lvl1pPr>
          </a:lstStyle>
          <a:p>
            <a:pPr>
              <a:defRPr/>
            </a:pPr>
            <a:fld id="{9E77D56C-7013-4FE4-8A3D-0BCAE3BC1F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76200"/>
            <a:ext cx="8534400" cy="6049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6858000" y="6721475"/>
            <a:ext cx="2133600" cy="136525"/>
          </a:xfrm>
        </p:spPr>
        <p:txBody>
          <a:bodyPr/>
          <a:lstStyle>
            <a:lvl1pPr>
              <a:defRPr/>
            </a:lvl1pPr>
          </a:lstStyle>
          <a:p>
            <a:pPr>
              <a:defRPr/>
            </a:pPr>
            <a:fld id="{87500179-FF83-4D00-889E-6876FC3517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8C4B4360-5015-485B-BAD7-5FF0983B83E8}" type="datetime1">
              <a:rPr lang="en-US" smtClean="0"/>
              <a:t>10/26/2012</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9AA4E6E-6C6F-4B2B-A5B2-2C904429DE63}" type="slidenum">
              <a:rPr lang="en-US" smtClean="0"/>
              <a:t>‹#›</a:t>
            </a:fld>
            <a:endParaRPr lang="en-US"/>
          </a:p>
        </p:txBody>
      </p:sp>
    </p:spTree>
    <p:extLst>
      <p:ext uri="{BB962C8B-B14F-4D97-AF65-F5344CB8AC3E}">
        <p14:creationId xmlns:p14="http://schemas.microsoft.com/office/powerpoint/2010/main" val="169757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52400" y="1447800"/>
            <a:ext cx="8839200" cy="44958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4"/>
          </p:nvPr>
        </p:nvSpPr>
        <p:spPr>
          <a:xfrm>
            <a:off x="6858000" y="6492875"/>
            <a:ext cx="2133600" cy="365125"/>
          </a:xfrm>
        </p:spPr>
        <p:txBody>
          <a:bodyPr/>
          <a:lstStyle>
            <a:lvl1pPr>
              <a:defRPr/>
            </a:lvl1pPr>
          </a:lstStyle>
          <a:p>
            <a:pPr>
              <a:defRPr/>
            </a:pPr>
            <a:fld id="{7CCA39EC-CD74-4AAC-B418-60D8CF7B7E0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0C54723-2EA7-4877-92FD-FCDC0468BD25}" type="slidenum">
              <a:rPr lang="en-US"/>
              <a:pPr>
                <a:defRPr/>
              </a:pPr>
              <a:t>‹#›</a:t>
            </a:fld>
            <a:endParaRPr lang="en-US"/>
          </a:p>
        </p:txBody>
      </p:sp>
    </p:spTree>
    <p:extLst>
      <p:ext uri="{BB962C8B-B14F-4D97-AF65-F5344CB8AC3E}">
        <p14:creationId xmlns:p14="http://schemas.microsoft.com/office/powerpoint/2010/main" val="225198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152400" y="1447800"/>
            <a:ext cx="8763000" cy="51054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5"/>
          <p:cNvSpPr>
            <a:spLocks noGrp="1"/>
          </p:cNvSpPr>
          <p:nvPr>
            <p:ph type="sldNum" sz="quarter" idx="11"/>
          </p:nvPr>
        </p:nvSpPr>
        <p:spPr/>
        <p:txBody>
          <a:bodyPr/>
          <a:lstStyle>
            <a:lvl1pPr>
              <a:defRPr/>
            </a:lvl1pPr>
          </a:lstStyle>
          <a:p>
            <a:pPr>
              <a:defRPr/>
            </a:pPr>
            <a:fld id="{E0E57ED3-D8D9-42DC-A8E3-72DBFA085FB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BC6BDAA8-233B-4836-A22C-D5ADA14729F4}" type="slidenum">
              <a:rPr lang="en-US"/>
              <a:pPr>
                <a:defRPr/>
              </a:pPr>
              <a:t>‹#›</a:t>
            </a:fld>
            <a:endParaRPr lang="en-US"/>
          </a:p>
        </p:txBody>
      </p:sp>
    </p:spTree>
    <p:extLst>
      <p:ext uri="{BB962C8B-B14F-4D97-AF65-F5344CB8AC3E}">
        <p14:creationId xmlns:p14="http://schemas.microsoft.com/office/powerpoint/2010/main" val="1101400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152400" y="1447800"/>
            <a:ext cx="8839200" cy="51816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2"/>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5B27FD5-B258-4507-97F4-F88EC56EB95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Logo.png"/>
          <p:cNvPicPr preferRelativeResize="0">
            <a:picLocks noChangeAspect="1"/>
          </p:cNvPicPr>
          <p:nvPr userDrawn="1"/>
        </p:nvPicPr>
        <p:blipFill>
          <a:blip r:embed="rId2" cstate="print"/>
          <a:srcRect b="17085"/>
          <a:stretch>
            <a:fillRect/>
          </a:stretch>
        </p:blipFill>
        <p:spPr bwMode="auto">
          <a:xfrm>
            <a:off x="228600" y="6324600"/>
            <a:ext cx="1365250" cy="374650"/>
          </a:xfrm>
          <a:prstGeom prst="rect">
            <a:avLst/>
          </a:prstGeom>
          <a:noFill/>
          <a:ln w="9525">
            <a:noFill/>
            <a:miter lim="800000"/>
            <a:headEnd/>
            <a:tailEnd/>
          </a:ln>
        </p:spPr>
      </p:pic>
      <p:sp>
        <p:nvSpPr>
          <p:cNvPr id="5" name="Rectangle 7"/>
          <p:cNvSpPr/>
          <p:nvPr userDrawn="1"/>
        </p:nvSpPr>
        <p:spPr>
          <a:xfrm>
            <a:off x="0" y="1219200"/>
            <a:ext cx="9144000" cy="4419600"/>
          </a:xfrm>
          <a:prstGeom prst="rect">
            <a:avLst/>
          </a:prstGeom>
          <a:solidFill>
            <a:srgbClr val="7698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fontAlgn="auto">
              <a:spcBef>
                <a:spcPts val="2400"/>
              </a:spcBef>
              <a:spcAft>
                <a:spcPts val="0"/>
              </a:spcAft>
              <a:defRPr/>
            </a:pPr>
            <a:endParaRPr lang="en-US" sz="3600" b="0" dirty="0">
              <a:latin typeface="Arial Rounded MT Bold" pitchFamily="34"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sz="1800" b="0">
                <a:latin typeface="+mn-lt"/>
              </a:defRPr>
            </a:lvl1pPr>
          </a:lstStyle>
          <a:p>
            <a:pPr>
              <a:defRPr/>
            </a:pPr>
            <a:fld id="{EF4EA9D6-2F97-48EF-81C4-0BFECBAA6D19}" type="datetimeFigureOut">
              <a:rPr lang="en-US"/>
              <a:pPr>
                <a:defRPr/>
              </a:pPr>
              <a:t>10/26/2012</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latin typeface="+mn-lt"/>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800" b="0">
                <a:latin typeface="+mn-lt"/>
              </a:defRPr>
            </a:lvl1pPr>
          </a:lstStyle>
          <a:p>
            <a:pPr>
              <a:defRPr/>
            </a:pPr>
            <a:fld id="{E6468258-E29D-40BF-BF91-4066D90A9EED}" type="slidenum">
              <a:rPr lang="en-US"/>
              <a:pPr>
                <a:defRPr/>
              </a:pPr>
              <a:t>‹#›</a:t>
            </a:fld>
            <a:endParaRPr lang="en-US"/>
          </a:p>
        </p:txBody>
      </p:sp>
      <p:pic>
        <p:nvPicPr>
          <p:cNvPr id="10" name="Picture 8" descr="subtitle page.png"/>
          <p:cNvPicPr preferRelativeResize="0">
            <a:picLocks noChangeAspect="1"/>
          </p:cNvPicPr>
          <p:nvPr userDrawn="1"/>
        </p:nvPicPr>
        <p:blipFill>
          <a:blip r:embed="rId3" cstate="print"/>
          <a:srcRect t="11539" r="5833" b="44505"/>
          <a:stretch>
            <a:fillRect/>
          </a:stretch>
        </p:blipFill>
        <p:spPr bwMode="auto">
          <a:xfrm>
            <a:off x="0" y="265888"/>
            <a:ext cx="9144000" cy="1867711"/>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C472F40-B2C4-498A-83AF-15D31F1C083E}" type="datetimeFigureOut">
              <a:rPr lang="en-US" smtClean="0"/>
              <a:pPr/>
              <a:t>10/26/2012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CDDA54-33C0-4AF6-B999-8084EBEFF4B2}" type="slidenum">
              <a:rPr lang="en-US" smtClean="0"/>
              <a:pPr/>
              <a:t>‹#›</a:t>
            </a:fld>
            <a:endParaRPr lang="en-US"/>
          </a:p>
        </p:txBody>
      </p:sp>
    </p:spTree>
    <p:extLst>
      <p:ext uri="{BB962C8B-B14F-4D97-AF65-F5344CB8AC3E}">
        <p14:creationId xmlns:p14="http://schemas.microsoft.com/office/powerpoint/2010/main" val="372021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52400" y="1524000"/>
            <a:ext cx="8839200" cy="4419600"/>
          </a:xfrm>
          <a:prstGeom prst="rect">
            <a:avLst/>
          </a:prstGeom>
        </p:spPr>
        <p:txBody>
          <a:bodyPr/>
          <a:lstStyle>
            <a:lvl1pPr>
              <a:defRPr sz="2400">
                <a:latin typeface="Arial Rounded MT Bold" pitchFamily="34" charset="0"/>
              </a:defRPr>
            </a:lvl1pPr>
            <a:lvl2pPr>
              <a:buFont typeface="Wingdings" pitchFamily="2" charset="2"/>
              <a:buChar char="§"/>
              <a:defRPr sz="2400">
                <a:latin typeface="Arial Rounded MT Bold" pitchFamily="34" charset="0"/>
              </a:defRPr>
            </a:lvl2pPr>
            <a:lvl3pPr>
              <a:buFont typeface="Courier New" pitchFamily="49" charset="0"/>
              <a:buChar char="o"/>
              <a:defRPr sz="2400">
                <a:latin typeface="Arial Rounded MT Bold" pitchFamily="34" charset="0"/>
              </a:defRPr>
            </a:lvl3pPr>
            <a:lvl4pPr>
              <a:defRPr sz="2400">
                <a:latin typeface="Arial Rounded MT Bold" pitchFamily="34" charset="0"/>
              </a:defRPr>
            </a:lvl4pPr>
            <a:lvl5pPr>
              <a:defRPr sz="2400">
                <a:latin typeface="Arial Rounded MT Bold"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1"/>
          </p:nvPr>
        </p:nvSpPr>
        <p:spPr/>
        <p:txBody>
          <a:bodyPr/>
          <a:lstStyle>
            <a:lvl1pPr>
              <a:defRPr/>
            </a:lvl1pPr>
          </a:lstStyle>
          <a:p>
            <a:pPr>
              <a:defRPr/>
            </a:pPr>
            <a:fld id="{657A64FA-ED14-4983-A83E-8099211468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0C54723-2EA7-4877-92FD-FCDC0468BD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705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BC6BDAA8-233B-4836-A22C-D5ADA14729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33600" y="28194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pic>
        <p:nvPicPr>
          <p:cNvPr id="1027" name="Picture 6" descr="Logo.png"/>
          <p:cNvPicPr preferRelativeResize="0">
            <a:picLocks noChangeAspect="1"/>
          </p:cNvPicPr>
          <p:nvPr userDrawn="1"/>
        </p:nvPicPr>
        <p:blipFill>
          <a:blip r:embed="rId4" cstate="print"/>
          <a:srcRect b="17085"/>
          <a:stretch>
            <a:fillRect/>
          </a:stretch>
        </p:blipFill>
        <p:spPr bwMode="auto">
          <a:xfrm>
            <a:off x="2362200" y="228600"/>
            <a:ext cx="5943600" cy="1624013"/>
          </a:xfrm>
          <a:prstGeom prst="rect">
            <a:avLst/>
          </a:prstGeom>
          <a:noFill/>
          <a:ln w="9525">
            <a:noFill/>
            <a:miter lim="800000"/>
            <a:headEnd/>
            <a:tailEnd/>
          </a:ln>
        </p:spPr>
      </p:pic>
      <p:pic>
        <p:nvPicPr>
          <p:cNvPr id="1028" name="Picture 4" descr="side bar.png"/>
          <p:cNvPicPr preferRelativeResize="0">
            <a:picLocks noChangeAspect="1"/>
          </p:cNvPicPr>
          <p:nvPr userDrawn="1"/>
        </p:nvPicPr>
        <p:blipFill>
          <a:blip r:embed="rId5" cstate="print"/>
          <a:srcRect r="32597"/>
          <a:stretch>
            <a:fillRect/>
          </a:stretch>
        </p:blipFill>
        <p:spPr bwMode="auto">
          <a:xfrm>
            <a:off x="0" y="0"/>
            <a:ext cx="17589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7" r:id="rId2"/>
  </p:sldLayoutIdLst>
  <p:hf hdr="0" dt="0"/>
  <p:txStyles>
    <p:titleStyle>
      <a:lvl1pPr algn="l" rtl="0" eaLnBrk="0" fontAlgn="base" hangingPunct="0">
        <a:spcBef>
          <a:spcPct val="0"/>
        </a:spcBef>
        <a:spcAft>
          <a:spcPct val="0"/>
        </a:spcAft>
        <a:defRPr sz="4000" kern="1200">
          <a:solidFill>
            <a:schemeClr val="tx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1"/>
          </a:solidFill>
          <a:latin typeface="Arial Rounded MT Bold" pitchFamily="34" charset="0"/>
        </a:defRPr>
      </a:lvl2pPr>
      <a:lvl3pPr algn="l" rtl="0" eaLnBrk="0" fontAlgn="base" hangingPunct="0">
        <a:spcBef>
          <a:spcPct val="0"/>
        </a:spcBef>
        <a:spcAft>
          <a:spcPct val="0"/>
        </a:spcAft>
        <a:defRPr sz="4000">
          <a:solidFill>
            <a:schemeClr val="tx1"/>
          </a:solidFill>
          <a:latin typeface="Arial Rounded MT Bold" pitchFamily="34" charset="0"/>
        </a:defRPr>
      </a:lvl3pPr>
      <a:lvl4pPr algn="l" rtl="0" eaLnBrk="0" fontAlgn="base" hangingPunct="0">
        <a:spcBef>
          <a:spcPct val="0"/>
        </a:spcBef>
        <a:spcAft>
          <a:spcPct val="0"/>
        </a:spcAft>
        <a:defRPr sz="4000">
          <a:solidFill>
            <a:schemeClr val="tx1"/>
          </a:solidFill>
          <a:latin typeface="Arial Rounded MT Bold" pitchFamily="34" charset="0"/>
        </a:defRPr>
      </a:lvl4pPr>
      <a:lvl5pPr algn="l" rtl="0" eaLnBrk="0" fontAlgn="base" hangingPunct="0">
        <a:spcBef>
          <a:spcPct val="0"/>
        </a:spcBef>
        <a:spcAft>
          <a:spcPct val="0"/>
        </a:spcAft>
        <a:defRPr sz="4000">
          <a:solidFill>
            <a:schemeClr val="tx1"/>
          </a:solidFill>
          <a:latin typeface="Arial Rounded MT Bold" pitchFamily="34" charset="0"/>
        </a:defRPr>
      </a:lvl5pPr>
      <a:lvl6pPr marL="457200" algn="l" rtl="0" fontAlgn="base">
        <a:spcBef>
          <a:spcPct val="0"/>
        </a:spcBef>
        <a:spcAft>
          <a:spcPct val="0"/>
        </a:spcAft>
        <a:defRPr sz="4000">
          <a:solidFill>
            <a:schemeClr val="tx1"/>
          </a:solidFill>
          <a:latin typeface="Arial Rounded MT Bold" pitchFamily="34" charset="0"/>
        </a:defRPr>
      </a:lvl6pPr>
      <a:lvl7pPr marL="914400" algn="l" rtl="0" fontAlgn="base">
        <a:spcBef>
          <a:spcPct val="0"/>
        </a:spcBef>
        <a:spcAft>
          <a:spcPct val="0"/>
        </a:spcAft>
        <a:defRPr sz="4000">
          <a:solidFill>
            <a:schemeClr val="tx1"/>
          </a:solidFill>
          <a:latin typeface="Arial Rounded MT Bold" pitchFamily="34" charset="0"/>
        </a:defRPr>
      </a:lvl7pPr>
      <a:lvl8pPr marL="1371600" algn="l" rtl="0" fontAlgn="base">
        <a:spcBef>
          <a:spcPct val="0"/>
        </a:spcBef>
        <a:spcAft>
          <a:spcPct val="0"/>
        </a:spcAft>
        <a:defRPr sz="4000">
          <a:solidFill>
            <a:schemeClr val="tx1"/>
          </a:solidFill>
          <a:latin typeface="Arial Rounded MT Bold" pitchFamily="34" charset="0"/>
        </a:defRPr>
      </a:lvl8pPr>
      <a:lvl9pPr marL="1828800" algn="l" rtl="0" fontAlgn="base">
        <a:spcBef>
          <a:spcPct val="0"/>
        </a:spcBef>
        <a:spcAft>
          <a:spcPct val="0"/>
        </a:spcAft>
        <a:defRPr sz="4000">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Logo.png"/>
          <p:cNvPicPr preferRelativeResize="0">
            <a:picLocks noChangeAspect="1"/>
          </p:cNvPicPr>
          <p:nvPr userDrawn="1"/>
        </p:nvPicPr>
        <p:blipFill>
          <a:blip r:embed="rId6" cstate="print"/>
          <a:srcRect b="17085"/>
          <a:stretch>
            <a:fillRect/>
          </a:stretch>
        </p:blipFill>
        <p:spPr bwMode="auto">
          <a:xfrm>
            <a:off x="228600" y="6324600"/>
            <a:ext cx="1365250" cy="374650"/>
          </a:xfrm>
          <a:prstGeom prst="rect">
            <a:avLst/>
          </a:prstGeom>
          <a:noFill/>
          <a:ln w="9525">
            <a:noFill/>
            <a:miter lim="800000"/>
            <a:headEnd/>
            <a:tailEnd/>
          </a:ln>
        </p:spPr>
      </p:pic>
      <p:sp>
        <p:nvSpPr>
          <p:cNvPr id="8" name="Rectangle 7"/>
          <p:cNvSpPr/>
          <p:nvPr userDrawn="1"/>
        </p:nvSpPr>
        <p:spPr>
          <a:xfrm>
            <a:off x="0" y="1219200"/>
            <a:ext cx="9144000" cy="4419600"/>
          </a:xfrm>
          <a:prstGeom prst="rect">
            <a:avLst/>
          </a:prstGeom>
          <a:solidFill>
            <a:srgbClr val="7698A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fontAlgn="auto">
              <a:spcBef>
                <a:spcPts val="2400"/>
              </a:spcBef>
              <a:spcAft>
                <a:spcPts val="0"/>
              </a:spcAft>
              <a:defRPr/>
            </a:pPr>
            <a:endParaRPr lang="en-US" sz="3600" b="0" dirty="0">
              <a:latin typeface="Arial Rounded MT Bold" pitchFamily="34" charset="0"/>
            </a:endParaRPr>
          </a:p>
        </p:txBody>
      </p:sp>
      <p:pic>
        <p:nvPicPr>
          <p:cNvPr id="4100" name="Picture 8" descr="subtitle page.png"/>
          <p:cNvPicPr preferRelativeResize="0">
            <a:picLocks noChangeAspect="1"/>
          </p:cNvPicPr>
          <p:nvPr userDrawn="1"/>
        </p:nvPicPr>
        <p:blipFill>
          <a:blip r:embed="rId7" cstate="print"/>
          <a:srcRect t="11539" r="5833" b="44505"/>
          <a:stretch>
            <a:fillRect/>
          </a:stretch>
        </p:blipFill>
        <p:spPr bwMode="auto">
          <a:xfrm>
            <a:off x="0" y="265888"/>
            <a:ext cx="9144000" cy="1867711"/>
          </a:xfrm>
          <a:prstGeom prst="rect">
            <a:avLst/>
          </a:prstGeom>
          <a:noFill/>
          <a:ln w="9525">
            <a:noFill/>
            <a:miter lim="800000"/>
            <a:headEnd/>
            <a:tailEnd/>
          </a:ln>
        </p:spPr>
      </p:pic>
      <p:sp>
        <p:nvSpPr>
          <p:cNvPr id="4101" name="Title Placeholder 1"/>
          <p:cNvSpPr>
            <a:spLocks noGrp="1"/>
          </p:cNvSpPr>
          <p:nvPr>
            <p:ph type="title"/>
          </p:nvPr>
        </p:nvSpPr>
        <p:spPr bwMode="auto">
          <a:xfrm>
            <a:off x="381000" y="2514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7" r:id="rId1"/>
    <p:sldLayoutId id="2147483703" r:id="rId2"/>
    <p:sldLayoutId id="2147483706" r:id="rId3"/>
    <p:sldLayoutId id="2147483711" r:id="rId4"/>
  </p:sldLayoutIdLst>
  <p:txStyles>
    <p:titleStyle>
      <a:lvl1pPr algn="l" rtl="0" eaLnBrk="0" fontAlgn="base" hangingPunct="0">
        <a:spcBef>
          <a:spcPct val="0"/>
        </a:spcBef>
        <a:spcAft>
          <a:spcPct val="0"/>
        </a:spcAft>
        <a:defRPr sz="3600" b="1" kern="1200">
          <a:solidFill>
            <a:schemeClr val="tx1"/>
          </a:solidFill>
          <a:latin typeface="Arial Rounded MT Bold" pitchFamily="34" charset="0"/>
          <a:ea typeface="+mj-ea"/>
          <a:cs typeface="+mj-cs"/>
        </a:defRPr>
      </a:lvl1pPr>
      <a:lvl2pPr algn="l" rtl="0" eaLnBrk="0" fontAlgn="base" hangingPunct="0">
        <a:spcBef>
          <a:spcPct val="0"/>
        </a:spcBef>
        <a:spcAft>
          <a:spcPct val="0"/>
        </a:spcAft>
        <a:defRPr sz="3600" b="1">
          <a:solidFill>
            <a:schemeClr val="tx1"/>
          </a:solidFill>
          <a:latin typeface="Arial Rounded MT Bold" pitchFamily="34" charset="0"/>
        </a:defRPr>
      </a:lvl2pPr>
      <a:lvl3pPr algn="l" rtl="0" eaLnBrk="0" fontAlgn="base" hangingPunct="0">
        <a:spcBef>
          <a:spcPct val="0"/>
        </a:spcBef>
        <a:spcAft>
          <a:spcPct val="0"/>
        </a:spcAft>
        <a:defRPr sz="3600" b="1">
          <a:solidFill>
            <a:schemeClr val="tx1"/>
          </a:solidFill>
          <a:latin typeface="Arial Rounded MT Bold" pitchFamily="34" charset="0"/>
        </a:defRPr>
      </a:lvl3pPr>
      <a:lvl4pPr algn="l" rtl="0" eaLnBrk="0" fontAlgn="base" hangingPunct="0">
        <a:spcBef>
          <a:spcPct val="0"/>
        </a:spcBef>
        <a:spcAft>
          <a:spcPct val="0"/>
        </a:spcAft>
        <a:defRPr sz="3600" b="1">
          <a:solidFill>
            <a:schemeClr val="tx1"/>
          </a:solidFill>
          <a:latin typeface="Arial Rounded MT Bold" pitchFamily="34" charset="0"/>
        </a:defRPr>
      </a:lvl4pPr>
      <a:lvl5pPr algn="l" rtl="0" eaLnBrk="0" fontAlgn="base" hangingPunct="0">
        <a:spcBef>
          <a:spcPct val="0"/>
        </a:spcBef>
        <a:spcAft>
          <a:spcPct val="0"/>
        </a:spcAft>
        <a:defRPr sz="3600" b="1">
          <a:solidFill>
            <a:schemeClr val="tx1"/>
          </a:solidFill>
          <a:latin typeface="Arial Rounded MT Bold" pitchFamily="34" charset="0"/>
        </a:defRPr>
      </a:lvl5pPr>
      <a:lvl6pPr marL="457200" algn="l" rtl="0" fontAlgn="base">
        <a:spcBef>
          <a:spcPct val="0"/>
        </a:spcBef>
        <a:spcAft>
          <a:spcPct val="0"/>
        </a:spcAft>
        <a:defRPr sz="3600" b="1">
          <a:solidFill>
            <a:schemeClr val="tx1"/>
          </a:solidFill>
          <a:latin typeface="Arial Rounded MT Bold" pitchFamily="34" charset="0"/>
        </a:defRPr>
      </a:lvl6pPr>
      <a:lvl7pPr marL="914400" algn="l" rtl="0" fontAlgn="base">
        <a:spcBef>
          <a:spcPct val="0"/>
        </a:spcBef>
        <a:spcAft>
          <a:spcPct val="0"/>
        </a:spcAft>
        <a:defRPr sz="3600" b="1">
          <a:solidFill>
            <a:schemeClr val="tx1"/>
          </a:solidFill>
          <a:latin typeface="Arial Rounded MT Bold" pitchFamily="34" charset="0"/>
        </a:defRPr>
      </a:lvl7pPr>
      <a:lvl8pPr marL="1371600" algn="l" rtl="0" fontAlgn="base">
        <a:spcBef>
          <a:spcPct val="0"/>
        </a:spcBef>
        <a:spcAft>
          <a:spcPct val="0"/>
        </a:spcAft>
        <a:defRPr sz="3600" b="1">
          <a:solidFill>
            <a:schemeClr val="tx1"/>
          </a:solidFill>
          <a:latin typeface="Arial Rounded MT Bold" pitchFamily="34" charset="0"/>
        </a:defRPr>
      </a:lvl8pPr>
      <a:lvl9pPr marL="1828800" algn="l" rtl="0" fontAlgn="base">
        <a:spcBef>
          <a:spcPct val="0"/>
        </a:spcBef>
        <a:spcAft>
          <a:spcPct val="0"/>
        </a:spcAft>
        <a:defRPr sz="3600" b="1">
          <a:solidFill>
            <a:schemeClr val="tx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grpSp>
        <p:nvGrpSpPr>
          <p:cNvPr id="6156" name="Group 12"/>
          <p:cNvGrpSpPr>
            <a:grpSpLocks/>
          </p:cNvGrpSpPr>
          <p:nvPr userDrawn="1"/>
        </p:nvGrpSpPr>
        <p:grpSpPr bwMode="auto">
          <a:xfrm>
            <a:off x="6934200" y="473075"/>
            <a:ext cx="2041525" cy="365125"/>
            <a:chOff x="4368" y="298"/>
            <a:chExt cx="1286" cy="230"/>
          </a:xfrm>
        </p:grpSpPr>
        <p:sp>
          <p:nvSpPr>
            <p:cNvPr id="9" name="Oval 8"/>
            <p:cNvSpPr/>
            <p:nvPr userDrawn="1"/>
          </p:nvSpPr>
          <p:spPr>
            <a:xfrm>
              <a:off x="4632" y="298"/>
              <a:ext cx="230" cy="230"/>
            </a:xfrm>
            <a:prstGeom prst="ellipse">
              <a:avLst/>
            </a:prstGeom>
            <a:noFill/>
            <a:ln w="6350">
              <a:solidFill>
                <a:srgbClr val="8DC0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0" name="Oval 9"/>
            <p:cNvSpPr/>
            <p:nvPr userDrawn="1"/>
          </p:nvSpPr>
          <p:spPr>
            <a:xfrm>
              <a:off x="4368" y="298"/>
              <a:ext cx="230" cy="230"/>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1" name="Oval 10"/>
            <p:cNvSpPr/>
            <p:nvPr userDrawn="1"/>
          </p:nvSpPr>
          <p:spPr>
            <a:xfrm>
              <a:off x="5160" y="298"/>
              <a:ext cx="230" cy="23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2" name="Oval 11"/>
            <p:cNvSpPr/>
            <p:nvPr userDrawn="1"/>
          </p:nvSpPr>
          <p:spPr>
            <a:xfrm>
              <a:off x="5424" y="298"/>
              <a:ext cx="230" cy="230"/>
            </a:xfrm>
            <a:prstGeom prst="ellipse">
              <a:avLst/>
            </a:prstGeom>
            <a:noFill/>
            <a:ln w="6350">
              <a:solidFill>
                <a:srgbClr val="ADBE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3" name="Oval 12"/>
            <p:cNvSpPr/>
            <p:nvPr userDrawn="1"/>
          </p:nvSpPr>
          <p:spPr>
            <a:xfrm>
              <a:off x="4896" y="298"/>
              <a:ext cx="230" cy="230"/>
            </a:xfrm>
            <a:prstGeom prst="ellipse">
              <a:avLst/>
            </a:prstGeom>
            <a:noFill/>
            <a:ln w="6350">
              <a:solidFill>
                <a:srgbClr val="FFD7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sp>
        <p:nvSpPr>
          <p:cNvPr id="14"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BB723912-5EDE-49E8-B2F9-527A0A6A8BDA}" type="slidenum">
              <a:rPr lang="en-US"/>
              <a:pPr>
                <a:defRPr/>
              </a:pPr>
              <a:t>‹#›</a:t>
            </a:fld>
            <a:endParaRPr lang="en-US"/>
          </a:p>
        </p:txBody>
      </p:sp>
      <p:pic>
        <p:nvPicPr>
          <p:cNvPr id="6149" name="Picture 11" descr="Untitled-1.png"/>
          <p:cNvPicPr preferRelativeResize="0">
            <a:picLocks noChangeAspect="1"/>
          </p:cNvPicPr>
          <p:nvPr userDrawn="1"/>
        </p:nvPicPr>
        <p:blipFill>
          <a:blip r:embed="rId8" cstate="print"/>
          <a:srcRect b="18111"/>
          <a:stretch>
            <a:fillRect/>
          </a:stretch>
        </p:blipFill>
        <p:spPr bwMode="auto">
          <a:xfrm>
            <a:off x="6477000" y="6046788"/>
            <a:ext cx="2439988" cy="658812"/>
          </a:xfrm>
          <a:prstGeom prst="rect">
            <a:avLst/>
          </a:prstGeom>
          <a:noFill/>
          <a:ln w="9525">
            <a:noFill/>
            <a:miter lim="800000"/>
            <a:headEnd/>
            <a:tailEnd/>
          </a:ln>
        </p:spPr>
      </p:pic>
      <p:sp>
        <p:nvSpPr>
          <p:cNvPr id="6150" name="Title Placeholder 15"/>
          <p:cNvSpPr>
            <a:spLocks noGrp="1"/>
          </p:cNvSpPr>
          <p:nvPr>
            <p:ph type="title"/>
          </p:nvPr>
        </p:nvSpPr>
        <p:spPr bwMode="auto">
          <a:xfrm>
            <a:off x="152400" y="762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1" r:id="rId1"/>
    <p:sldLayoutId id="2147483700" r:id="rId2"/>
    <p:sldLayoutId id="2147483699" r:id="rId3"/>
    <p:sldLayoutId id="2147483704" r:id="rId4"/>
    <p:sldLayoutId id="2147483705" r:id="rId5"/>
    <p:sldLayoutId id="2147483714" r:id="rId6"/>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A4F4A64A-019A-4814-83D5-4F090BEF94C2}" type="slidenum">
              <a:rPr lang="en-US"/>
              <a:pPr>
                <a:defRPr/>
              </a:pPr>
              <a:t>‹#›</a:t>
            </a:fld>
            <a:endParaRPr lang="en-US"/>
          </a:p>
        </p:txBody>
      </p:sp>
      <p:sp>
        <p:nvSpPr>
          <p:cNvPr id="8"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pic>
        <p:nvPicPr>
          <p:cNvPr id="10244" name="Picture 11" descr="Untitled-1.png"/>
          <p:cNvPicPr>
            <a:picLocks noChangeAspect="1"/>
          </p:cNvPicPr>
          <p:nvPr userDrawn="1"/>
        </p:nvPicPr>
        <p:blipFill>
          <a:blip r:embed="rId4" cstate="print"/>
          <a:srcRect b="18111"/>
          <a:stretch>
            <a:fillRect/>
          </a:stretch>
        </p:blipFill>
        <p:spPr bwMode="auto">
          <a:xfrm>
            <a:off x="6477000" y="6046788"/>
            <a:ext cx="2439988" cy="658812"/>
          </a:xfrm>
          <a:prstGeom prst="rect">
            <a:avLst/>
          </a:prstGeom>
          <a:noFill/>
          <a:ln w="9525">
            <a:noFill/>
            <a:miter lim="800000"/>
            <a:headEnd/>
            <a:tailEnd/>
          </a:ln>
        </p:spPr>
      </p:pic>
      <p:sp>
        <p:nvSpPr>
          <p:cNvPr id="10245" name="Title Placeholder 4"/>
          <p:cNvSpPr>
            <a:spLocks noGrp="1"/>
          </p:cNvSpPr>
          <p:nvPr>
            <p:ph type="title"/>
          </p:nvPr>
        </p:nvSpPr>
        <p:spPr bwMode="auto">
          <a:xfrm>
            <a:off x="152400" y="7620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12" r:id="rId2"/>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grpSp>
        <p:nvGrpSpPr>
          <p:cNvPr id="12291" name="Group 10"/>
          <p:cNvGrpSpPr>
            <a:grpSpLocks/>
          </p:cNvGrpSpPr>
          <p:nvPr userDrawn="1"/>
        </p:nvGrpSpPr>
        <p:grpSpPr bwMode="auto">
          <a:xfrm>
            <a:off x="6934200" y="473075"/>
            <a:ext cx="2041525" cy="365125"/>
            <a:chOff x="6934200" y="472440"/>
            <a:chExt cx="2042160" cy="365760"/>
          </a:xfrm>
        </p:grpSpPr>
        <p:sp>
          <p:nvSpPr>
            <p:cNvPr id="9" name="Oval 8"/>
            <p:cNvSpPr/>
            <p:nvPr userDrawn="1"/>
          </p:nvSpPr>
          <p:spPr>
            <a:xfrm>
              <a:off x="7353430" y="472440"/>
              <a:ext cx="365239" cy="365760"/>
            </a:xfrm>
            <a:prstGeom prst="ellipse">
              <a:avLst/>
            </a:prstGeom>
            <a:noFill/>
            <a:ln w="6350">
              <a:solidFill>
                <a:srgbClr val="8DC0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0" name="Oval 9"/>
            <p:cNvSpPr/>
            <p:nvPr userDrawn="1"/>
          </p:nvSpPr>
          <p:spPr>
            <a:xfrm>
              <a:off x="6934200" y="472440"/>
              <a:ext cx="365239" cy="365760"/>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1" name="Oval 10"/>
            <p:cNvSpPr/>
            <p:nvPr userDrawn="1"/>
          </p:nvSpPr>
          <p:spPr>
            <a:xfrm>
              <a:off x="8191891" y="472440"/>
              <a:ext cx="365239"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2" name="Oval 11"/>
            <p:cNvSpPr/>
            <p:nvPr userDrawn="1"/>
          </p:nvSpPr>
          <p:spPr>
            <a:xfrm>
              <a:off x="8611121" y="472440"/>
              <a:ext cx="365239" cy="365760"/>
            </a:xfrm>
            <a:prstGeom prst="ellipse">
              <a:avLst/>
            </a:prstGeom>
            <a:noFill/>
            <a:ln w="6350">
              <a:solidFill>
                <a:srgbClr val="ADBE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sp>
          <p:nvSpPr>
            <p:cNvPr id="13" name="Oval 12"/>
            <p:cNvSpPr/>
            <p:nvPr userDrawn="1"/>
          </p:nvSpPr>
          <p:spPr>
            <a:xfrm>
              <a:off x="7772661" y="472440"/>
              <a:ext cx="365239" cy="365760"/>
            </a:xfrm>
            <a:prstGeom prst="ellipse">
              <a:avLst/>
            </a:prstGeom>
            <a:noFill/>
            <a:ln w="6350">
              <a:solidFill>
                <a:srgbClr val="FFD7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p>
          </p:txBody>
        </p:sp>
      </p:grpSp>
      <p:sp>
        <p:nvSpPr>
          <p:cNvPr id="14"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09EAEC8F-DC78-4131-BDF3-32715EFE6044}" type="slidenum">
              <a:rPr lang="en-US"/>
              <a:pPr>
                <a:defRPr/>
              </a:pPr>
              <a:t>‹#›</a:t>
            </a:fld>
            <a:endParaRPr lang="en-US"/>
          </a:p>
        </p:txBody>
      </p:sp>
      <p:sp>
        <p:nvSpPr>
          <p:cNvPr id="12293" name="Title Placeholder 14"/>
          <p:cNvSpPr>
            <a:spLocks noGrp="1"/>
          </p:cNvSpPr>
          <p:nvPr>
            <p:ph type="title"/>
          </p:nvPr>
        </p:nvSpPr>
        <p:spPr bwMode="auto">
          <a:xfrm>
            <a:off x="152400" y="762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2" r:id="rId1"/>
    <p:sldLayoutId id="2147483715" r:id="rId2"/>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858000" y="6721475"/>
            <a:ext cx="2133600" cy="136525"/>
          </a:xfrm>
          <a:prstGeom prst="rect">
            <a:avLst/>
          </a:prstGeom>
        </p:spPr>
        <p:txBody>
          <a:bodyPr vert="horz" lIns="91440" tIns="45720" rIns="91440" bIns="45720" rtlCol="0" anchor="ctr"/>
          <a:lstStyle>
            <a:lvl1pPr algn="r" fontAlgn="auto">
              <a:spcBef>
                <a:spcPts val="0"/>
              </a:spcBef>
              <a:spcAft>
                <a:spcPts val="0"/>
              </a:spcAft>
              <a:defRPr sz="1200" b="0">
                <a:solidFill>
                  <a:schemeClr val="tx1"/>
                </a:solidFill>
                <a:latin typeface="+mn-lt"/>
              </a:defRPr>
            </a:lvl1pPr>
          </a:lstStyle>
          <a:p>
            <a:pPr>
              <a:defRPr/>
            </a:pPr>
            <a:fld id="{544733E3-39C4-4635-A8DB-5D876EC35A73}" type="slidenum">
              <a:rPr lang="en-US"/>
              <a:pPr>
                <a:defRPr/>
              </a:pPr>
              <a:t>‹#›</a:t>
            </a:fld>
            <a:endParaRPr lang="en-US"/>
          </a:p>
        </p:txBody>
      </p:sp>
      <p:sp>
        <p:nvSpPr>
          <p:cNvPr id="8" name="Title 1"/>
          <p:cNvSpPr txBox="1">
            <a:spLocks/>
          </p:cNvSpPr>
          <p:nvPr userDrawn="1"/>
        </p:nvSpPr>
        <p:spPr>
          <a:xfrm>
            <a:off x="0" y="-22225"/>
            <a:ext cx="9144000" cy="1371600"/>
          </a:xfrm>
          <a:prstGeom prst="rect">
            <a:avLst/>
          </a:prstGeom>
          <a:solidFill>
            <a:srgbClr val="7698A4"/>
          </a:solidFill>
        </p:spPr>
        <p:txBody>
          <a:bodyPr anchor="ctr">
            <a:normAutofit/>
          </a:bodyPr>
          <a:lstStyle>
            <a:lvl1pPr algn="l">
              <a:defRPr sz="3500">
                <a:solidFill>
                  <a:srgbClr val="124F74"/>
                </a:solidFill>
                <a:latin typeface="Arial Rounded MT Bold" pitchFamily="34" charset="0"/>
              </a:defRPr>
            </a:lvl1pPr>
          </a:lstStyle>
          <a:p>
            <a:pPr marL="182880" fontAlgn="auto">
              <a:spcAft>
                <a:spcPts val="0"/>
              </a:spcAft>
              <a:defRPr/>
            </a:pPr>
            <a:endParaRPr lang="en-US" dirty="0" smtClean="0">
              <a:ea typeface="+mj-ea"/>
              <a:cs typeface="+mj-cs"/>
            </a:endParaRPr>
          </a:p>
        </p:txBody>
      </p:sp>
      <p:sp>
        <p:nvSpPr>
          <p:cNvPr id="14340" name="Title Placeholder 3"/>
          <p:cNvSpPr>
            <a:spLocks noGrp="1"/>
          </p:cNvSpPr>
          <p:nvPr>
            <p:ph type="title"/>
          </p:nvPr>
        </p:nvSpPr>
        <p:spPr bwMode="auto">
          <a:xfrm>
            <a:off x="152400" y="762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rtl="0" eaLnBrk="0" fontAlgn="base" hangingPunct="0">
        <a:spcBef>
          <a:spcPct val="0"/>
        </a:spcBef>
        <a:spcAft>
          <a:spcPct val="0"/>
        </a:spcAft>
        <a:defRPr sz="3000" kern="1200">
          <a:solidFill>
            <a:schemeClr val="bg1"/>
          </a:solidFill>
          <a:latin typeface="Arial Rounded MT Bold" pitchFamily="34" charset="0"/>
          <a:ea typeface="+mj-ea"/>
          <a:cs typeface="+mj-cs"/>
        </a:defRPr>
      </a:lvl1pPr>
      <a:lvl2pPr algn="l" rtl="0" eaLnBrk="0" fontAlgn="base" hangingPunct="0">
        <a:spcBef>
          <a:spcPct val="0"/>
        </a:spcBef>
        <a:spcAft>
          <a:spcPct val="0"/>
        </a:spcAft>
        <a:defRPr sz="3000">
          <a:solidFill>
            <a:schemeClr val="bg1"/>
          </a:solidFill>
          <a:latin typeface="Arial Rounded MT Bold" pitchFamily="34" charset="0"/>
        </a:defRPr>
      </a:lvl2pPr>
      <a:lvl3pPr algn="l" rtl="0" eaLnBrk="0" fontAlgn="base" hangingPunct="0">
        <a:spcBef>
          <a:spcPct val="0"/>
        </a:spcBef>
        <a:spcAft>
          <a:spcPct val="0"/>
        </a:spcAft>
        <a:defRPr sz="3000">
          <a:solidFill>
            <a:schemeClr val="bg1"/>
          </a:solidFill>
          <a:latin typeface="Arial Rounded MT Bold" pitchFamily="34" charset="0"/>
        </a:defRPr>
      </a:lvl3pPr>
      <a:lvl4pPr algn="l" rtl="0" eaLnBrk="0" fontAlgn="base" hangingPunct="0">
        <a:spcBef>
          <a:spcPct val="0"/>
        </a:spcBef>
        <a:spcAft>
          <a:spcPct val="0"/>
        </a:spcAft>
        <a:defRPr sz="3000">
          <a:solidFill>
            <a:schemeClr val="bg1"/>
          </a:solidFill>
          <a:latin typeface="Arial Rounded MT Bold" pitchFamily="34" charset="0"/>
        </a:defRPr>
      </a:lvl4pPr>
      <a:lvl5pPr algn="l" rtl="0" eaLnBrk="0" fontAlgn="base" hangingPunct="0">
        <a:spcBef>
          <a:spcPct val="0"/>
        </a:spcBef>
        <a:spcAft>
          <a:spcPct val="0"/>
        </a:spcAft>
        <a:defRPr sz="3000">
          <a:solidFill>
            <a:schemeClr val="bg1"/>
          </a:solidFill>
          <a:latin typeface="Arial Rounded MT Bold" pitchFamily="34" charset="0"/>
        </a:defRPr>
      </a:lvl5pPr>
      <a:lvl6pPr marL="457200" algn="l" rtl="0" fontAlgn="base">
        <a:spcBef>
          <a:spcPct val="0"/>
        </a:spcBef>
        <a:spcAft>
          <a:spcPct val="0"/>
        </a:spcAft>
        <a:defRPr sz="3000">
          <a:solidFill>
            <a:schemeClr val="bg1"/>
          </a:solidFill>
          <a:latin typeface="Arial Rounded MT Bold" pitchFamily="34" charset="0"/>
        </a:defRPr>
      </a:lvl6pPr>
      <a:lvl7pPr marL="914400" algn="l" rtl="0" fontAlgn="base">
        <a:spcBef>
          <a:spcPct val="0"/>
        </a:spcBef>
        <a:spcAft>
          <a:spcPct val="0"/>
        </a:spcAft>
        <a:defRPr sz="3000">
          <a:solidFill>
            <a:schemeClr val="bg1"/>
          </a:solidFill>
          <a:latin typeface="Arial Rounded MT Bold" pitchFamily="34" charset="0"/>
        </a:defRPr>
      </a:lvl7pPr>
      <a:lvl8pPr marL="1371600" algn="l" rtl="0" fontAlgn="base">
        <a:spcBef>
          <a:spcPct val="0"/>
        </a:spcBef>
        <a:spcAft>
          <a:spcPct val="0"/>
        </a:spcAft>
        <a:defRPr sz="3000">
          <a:solidFill>
            <a:schemeClr val="bg1"/>
          </a:solidFill>
          <a:latin typeface="Arial Rounded MT Bold" pitchFamily="34" charset="0"/>
        </a:defRPr>
      </a:lvl8pPr>
      <a:lvl9pPr marL="1828800" algn="l" rtl="0" fontAlgn="base">
        <a:spcBef>
          <a:spcPct val="0"/>
        </a:spcBef>
        <a:spcAft>
          <a:spcPct val="0"/>
        </a:spcAft>
        <a:defRPr sz="3000">
          <a:solidFill>
            <a:schemeClr val="bg1"/>
          </a:solidFill>
          <a:latin typeface="Arial Rounded MT Bold"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2400" y="0"/>
            <a:ext cx="9448800" cy="7010400"/>
          </a:xfrm>
          <a:prstGeom prst="rect">
            <a:avLst/>
          </a:prstGeom>
          <a:solidFill>
            <a:srgbClr val="7698A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p>
        </p:txBody>
      </p:sp>
      <p:sp>
        <p:nvSpPr>
          <p:cNvPr id="6" name="Slide Number Placeholder 2"/>
          <p:cNvSpPr>
            <a:spLocks noGrp="1"/>
          </p:cNvSpPr>
          <p:nvPr>
            <p:ph type="sldNum" sz="quarter" idx="4"/>
          </p:nvPr>
        </p:nvSpPr>
        <p:spPr>
          <a:xfrm>
            <a:off x="7010400" y="6797675"/>
            <a:ext cx="2133600" cy="136525"/>
          </a:xfrm>
          <a:prstGeom prst="rect">
            <a:avLst/>
          </a:prstGeom>
        </p:spPr>
        <p:txBody>
          <a:bodyPr/>
          <a:lstStyle>
            <a:lvl1pPr algn="r">
              <a:defRPr sz="1000" b="0">
                <a:latin typeface="Arial" pitchFamily="34" charset="0"/>
                <a:cs typeface="Arial" pitchFamily="34" charset="0"/>
              </a:defRPr>
            </a:lvl1pPr>
          </a:lstStyle>
          <a:p>
            <a:pPr>
              <a:defRPr/>
            </a:pPr>
            <a:fld id="{F4663E09-4E98-403B-B738-19B2CA8EBD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cornelia.taylor@sri.com"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36.WMF"/></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mailto:ENHANCE@sri.com" TargetMode="External"/><Relationship Id="rId7"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idx="4294967295"/>
          </p:nvPr>
        </p:nvSpPr>
        <p:spPr>
          <a:xfrm>
            <a:off x="2053769" y="2712876"/>
            <a:ext cx="6934200" cy="1219200"/>
          </a:xfrm>
        </p:spPr>
        <p:txBody>
          <a:bodyPr/>
          <a:lstStyle/>
          <a:p>
            <a:pPr algn="ctr"/>
            <a:r>
              <a:rPr lang="en-US" b="1" dirty="0" smtClean="0"/>
              <a:t>Provider Perceptions of the Child Outcomes Summary Process</a:t>
            </a:r>
          </a:p>
        </p:txBody>
      </p:sp>
      <p:sp>
        <p:nvSpPr>
          <p:cNvPr id="19458" name="Text Box 3"/>
          <p:cNvSpPr txBox="1">
            <a:spLocks noChangeArrowheads="1"/>
          </p:cNvSpPr>
          <p:nvPr/>
        </p:nvSpPr>
        <p:spPr bwMode="auto">
          <a:xfrm>
            <a:off x="1981200" y="3429000"/>
            <a:ext cx="434734" cy="492443"/>
          </a:xfrm>
          <a:prstGeom prst="rect">
            <a:avLst/>
          </a:prstGeom>
          <a:noFill/>
          <a:ln w="9525">
            <a:noFill/>
            <a:miter lim="800000"/>
            <a:headEnd/>
            <a:tailEnd/>
          </a:ln>
        </p:spPr>
        <p:txBody>
          <a:bodyPr wrap="none">
            <a:spAutoFit/>
          </a:bodyPr>
          <a:lstStyle/>
          <a:p>
            <a:r>
              <a:rPr lang="en-US" sz="2600" dirty="0" smtClean="0"/>
              <a:t>   </a:t>
            </a:r>
            <a:endParaRPr lang="en-US" sz="2600" dirty="0"/>
          </a:p>
        </p:txBody>
      </p:sp>
      <p:sp>
        <p:nvSpPr>
          <p:cNvPr id="19459" name="Text Box 4"/>
          <p:cNvSpPr txBox="1">
            <a:spLocks noChangeArrowheads="1"/>
          </p:cNvSpPr>
          <p:nvPr/>
        </p:nvSpPr>
        <p:spPr bwMode="auto">
          <a:xfrm>
            <a:off x="1905000" y="4953000"/>
            <a:ext cx="6934200" cy="1046440"/>
          </a:xfrm>
          <a:prstGeom prst="rect">
            <a:avLst/>
          </a:prstGeom>
          <a:noFill/>
          <a:ln w="9525">
            <a:noFill/>
            <a:miter lim="800000"/>
            <a:headEnd/>
            <a:tailEnd/>
          </a:ln>
        </p:spPr>
        <p:txBody>
          <a:bodyPr wrap="square">
            <a:spAutoFit/>
          </a:bodyPr>
          <a:lstStyle/>
          <a:p>
            <a:pPr algn="r"/>
            <a:endParaRPr lang="en-US" sz="2200" dirty="0"/>
          </a:p>
          <a:p>
            <a:pPr algn="ctr"/>
            <a:r>
              <a:rPr lang="en-US" sz="2200" dirty="0" smtClean="0"/>
              <a:t>Lauren Barton and Cornelia Taylor</a:t>
            </a:r>
            <a:endParaRPr lang="en-US" sz="2200" dirty="0"/>
          </a:p>
          <a:p>
            <a:pPr algn="ctr"/>
            <a:r>
              <a:rPr lang="en-US" sz="1700" b="0" i="1" dirty="0" smtClean="0"/>
              <a:t>October 27, 2012    </a:t>
            </a:r>
          </a:p>
        </p:txBody>
      </p:sp>
      <p:sp>
        <p:nvSpPr>
          <p:cNvPr id="5" name="TextBox 4"/>
          <p:cNvSpPr txBox="1"/>
          <p:nvPr/>
        </p:nvSpPr>
        <p:spPr>
          <a:xfrm>
            <a:off x="2258564" y="6172200"/>
            <a:ext cx="6229719" cy="830997"/>
          </a:xfrm>
          <a:prstGeom prst="rect">
            <a:avLst/>
          </a:prstGeom>
          <a:noFill/>
        </p:spPr>
        <p:txBody>
          <a:bodyPr wrap="none" rtlCol="0">
            <a:spAutoFit/>
          </a:bodyPr>
          <a:lstStyle/>
          <a:p>
            <a:pPr algn="ctr"/>
            <a:r>
              <a:rPr lang="en-US" sz="1400" b="0" i="1" dirty="0" smtClean="0"/>
              <a:t>Measuring and Improving Child and Family Outcomes Conference</a:t>
            </a:r>
          </a:p>
          <a:p>
            <a:pPr algn="ctr"/>
            <a:r>
              <a:rPr lang="en-US" sz="1400" b="0" i="1" dirty="0" smtClean="0"/>
              <a:t>Minneapolis, MN</a:t>
            </a:r>
          </a:p>
          <a:p>
            <a:endParaRPr lang="en-US" sz="2000" b="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1524000"/>
            <a:ext cx="8839200" cy="5181600"/>
          </a:xfrm>
        </p:spPr>
        <p:txBody>
          <a:bodyPr/>
          <a:lstStyle/>
          <a:p>
            <a:pPr marL="0" indent="0">
              <a:buNone/>
            </a:pPr>
            <a:r>
              <a:rPr lang="en-US" dirty="0" smtClean="0"/>
              <a:t>Participate at different levels:</a:t>
            </a:r>
          </a:p>
          <a:p>
            <a:r>
              <a:rPr lang="en-US" dirty="0" smtClean="0">
                <a:latin typeface="Arial" pitchFamily="34" charset="0"/>
                <a:cs typeface="Arial" pitchFamily="34" charset="0"/>
              </a:rPr>
              <a:t>Share results from analyses you already do for APR  OR</a:t>
            </a:r>
          </a:p>
          <a:p>
            <a:r>
              <a:rPr lang="en-US" dirty="0" smtClean="0">
                <a:latin typeface="Arial" pitchFamily="34" charset="0"/>
                <a:cs typeface="Arial" pitchFamily="34" charset="0"/>
              </a:rPr>
              <a:t>Share de-identified child level data set used in your APR analyses</a:t>
            </a:r>
          </a:p>
          <a:p>
            <a:r>
              <a:rPr lang="en-US" dirty="0" smtClean="0">
                <a:latin typeface="Arial" pitchFamily="34" charset="0"/>
                <a:cs typeface="Arial" pitchFamily="34" charset="0"/>
              </a:rPr>
              <a:t>Work with SRI to either:</a:t>
            </a:r>
          </a:p>
          <a:p>
            <a:pPr lvl="1"/>
            <a:r>
              <a:rPr lang="en-US" dirty="0" smtClean="0">
                <a:latin typeface="Arial" pitchFamily="34" charset="0"/>
                <a:cs typeface="Arial" pitchFamily="34" charset="0"/>
              </a:rPr>
              <a:t>Share expanded data set* that we analyze and discuss with you  </a:t>
            </a:r>
            <a:r>
              <a:rPr lang="en-US" i="1" dirty="0" smtClean="0">
                <a:latin typeface="Arial" pitchFamily="34" charset="0"/>
                <a:cs typeface="Arial" pitchFamily="34" charset="0"/>
              </a:rPr>
              <a:t>OR</a:t>
            </a:r>
          </a:p>
          <a:p>
            <a:pPr lvl="1"/>
            <a:r>
              <a:rPr lang="en-US" dirty="0" smtClean="0">
                <a:latin typeface="Arial" pitchFamily="34" charset="0"/>
                <a:cs typeface="Arial" pitchFamily="34" charset="0"/>
              </a:rPr>
              <a:t>Conduct extra analyses and share results with project</a:t>
            </a:r>
          </a:p>
          <a:p>
            <a:pPr marL="457200" lvl="1" indent="0">
              <a:buNone/>
            </a:pPr>
            <a:endParaRPr lang="en-US" dirty="0" smtClean="0"/>
          </a:p>
          <a:p>
            <a:pPr marL="457200" lvl="1" indent="0">
              <a:buNone/>
            </a:pPr>
            <a:r>
              <a:rPr lang="en-US" sz="1200" dirty="0" smtClean="0"/>
              <a:t>  </a:t>
            </a:r>
            <a:endParaRPr lang="en-US" sz="1200" dirty="0"/>
          </a:p>
          <a:p>
            <a:pPr marL="57150" indent="0">
              <a:buNone/>
            </a:pPr>
            <a:r>
              <a:rPr lang="en-US" sz="2000" i="1" dirty="0" smtClean="0">
                <a:latin typeface="Arial" pitchFamily="34" charset="0"/>
                <a:cs typeface="Arial" pitchFamily="34" charset="0"/>
              </a:rPr>
              <a:t>* Expanded data set examples:  </a:t>
            </a:r>
          </a:p>
          <a:p>
            <a:pPr marL="57150" indent="0">
              <a:spcBef>
                <a:spcPts val="0"/>
              </a:spcBef>
              <a:buNone/>
            </a:pPr>
            <a:r>
              <a:rPr lang="en-US" sz="1800" dirty="0" smtClean="0">
                <a:latin typeface="Arial" pitchFamily="34" charset="0"/>
                <a:cs typeface="Arial" pitchFamily="34" charset="0"/>
              </a:rPr>
              <a:t>     include extra child descriptors (race, gender, </a:t>
            </a:r>
          </a:p>
          <a:p>
            <a:pPr marL="57150" indent="0">
              <a:spcBef>
                <a:spcPts val="0"/>
              </a:spcBef>
              <a:buNone/>
            </a:pPr>
            <a:r>
              <a:rPr lang="en-US" sz="1800" dirty="0" smtClean="0">
                <a:latin typeface="Arial" pitchFamily="34" charset="0"/>
                <a:cs typeface="Arial" pitchFamily="34" charset="0"/>
              </a:rPr>
              <a:t>     primary disability) or  variables describing </a:t>
            </a:r>
          </a:p>
          <a:p>
            <a:pPr marL="57150" indent="0">
              <a:spcBef>
                <a:spcPts val="0"/>
              </a:spcBef>
              <a:buNone/>
            </a:pPr>
            <a:r>
              <a:rPr lang="en-US" sz="1800" dirty="0" smtClean="0">
                <a:latin typeface="Arial" pitchFamily="34" charset="0"/>
                <a:cs typeface="Arial" pitchFamily="34" charset="0"/>
              </a:rPr>
              <a:t>     the setting or composition of services</a:t>
            </a:r>
            <a:endParaRPr lang="en-US" sz="18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Participating in the </a:t>
            </a:r>
            <a:br>
              <a:rPr lang="en-US" dirty="0" smtClean="0"/>
            </a:br>
            <a:r>
              <a:rPr lang="en-US" dirty="0" smtClean="0"/>
              <a:t>State Data Study</a:t>
            </a:r>
            <a:endParaRPr lang="en-US" dirty="0"/>
          </a:p>
        </p:txBody>
      </p:sp>
      <p:pic>
        <p:nvPicPr>
          <p:cNvPr id="4" name="Picture 6" descr="C:\Users\lbarton\AppData\Local\Microsoft\Windows\Temporary Internet Files\Content.IE5\FGN2M5G9\MP90043944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008864"/>
            <a:ext cx="2743200" cy="183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26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of Participation</a:t>
            </a:r>
            <a:endParaRPr lang="en-US" dirty="0"/>
          </a:p>
        </p:txBody>
      </p:sp>
      <p:sp>
        <p:nvSpPr>
          <p:cNvPr id="2" name="Text Placeholder 1"/>
          <p:cNvSpPr>
            <a:spLocks noGrp="1"/>
          </p:cNvSpPr>
          <p:nvPr>
            <p:ph type="body" sz="quarter" idx="10"/>
          </p:nvPr>
        </p:nvSpPr>
        <p:spPr/>
        <p:txBody>
          <a:bodyPr/>
          <a:lstStyle/>
          <a:p>
            <a:r>
              <a:rPr lang="en-US" dirty="0" smtClean="0">
                <a:latin typeface="Arial" pitchFamily="34" charset="0"/>
                <a:cs typeface="Arial" pitchFamily="34" charset="0"/>
              </a:rPr>
              <a:t>See how your data fits relative to other state patterns</a:t>
            </a:r>
          </a:p>
          <a:p>
            <a:r>
              <a:rPr lang="en-US" dirty="0" smtClean="0">
                <a:latin typeface="Arial" pitchFamily="34" charset="0"/>
                <a:cs typeface="Arial" pitchFamily="34" charset="0"/>
              </a:rPr>
              <a:t>Have more analyses to learn from—extra tables for deeper understanding</a:t>
            </a:r>
          </a:p>
          <a:p>
            <a:r>
              <a:rPr lang="en-US" dirty="0" smtClean="0">
                <a:latin typeface="Arial" pitchFamily="34" charset="0"/>
                <a:cs typeface="Arial" pitchFamily="34" charset="0"/>
              </a:rPr>
              <a:t>Technical assistance around unique issues in your data</a:t>
            </a:r>
          </a:p>
          <a:p>
            <a:r>
              <a:rPr lang="en-US" dirty="0" smtClean="0">
                <a:latin typeface="Arial" pitchFamily="34" charset="0"/>
                <a:cs typeface="Arial" pitchFamily="34" charset="0"/>
              </a:rPr>
              <a:t>Make a difference, generating new knowledge about a topic that matters</a:t>
            </a:r>
          </a:p>
          <a:p>
            <a:pPr marL="0" indent="0">
              <a:buNone/>
            </a:pPr>
            <a:endParaRPr lang="en-US" dirty="0"/>
          </a:p>
        </p:txBody>
      </p:sp>
      <p:sp>
        <p:nvSpPr>
          <p:cNvPr id="4" name="Rectangle 3"/>
          <p:cNvSpPr/>
          <p:nvPr/>
        </p:nvSpPr>
        <p:spPr>
          <a:xfrm>
            <a:off x="152400" y="6096000"/>
            <a:ext cx="8991600" cy="461665"/>
          </a:xfrm>
          <a:prstGeom prst="rect">
            <a:avLst/>
          </a:prstGeom>
        </p:spPr>
        <p:txBody>
          <a:bodyPr wrap="square">
            <a:spAutoFit/>
          </a:bodyPr>
          <a:lstStyle/>
          <a:p>
            <a:pPr>
              <a:buFont typeface="Arial" charset="0"/>
              <a:buNone/>
            </a:pPr>
            <a:r>
              <a:rPr lang="en-US" sz="2400" dirty="0" smtClean="0"/>
              <a:t> </a:t>
            </a:r>
            <a:r>
              <a:rPr lang="en-US" sz="1800" dirty="0" smtClean="0"/>
              <a:t>For more information, contact  </a:t>
            </a:r>
            <a:r>
              <a:rPr lang="en-US" sz="1800" dirty="0" smtClean="0">
                <a:hlinkClick r:id="rId3"/>
              </a:rPr>
              <a:t>cornelia.taylor@sri.com</a:t>
            </a:r>
            <a:r>
              <a:rPr lang="en-US" sz="1800" dirty="0" smtClean="0"/>
              <a:t>  </a:t>
            </a:r>
            <a:r>
              <a:rPr lang="en-US" sz="1800" dirty="0"/>
              <a:t>	(650) </a:t>
            </a:r>
            <a:r>
              <a:rPr lang="en-US" sz="1800" dirty="0" smtClean="0"/>
              <a:t>859-5314</a:t>
            </a:r>
            <a:endParaRPr lang="en-US"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779284"/>
            <a:ext cx="2316716" cy="2316716"/>
          </a:xfrm>
          <a:prstGeom prst="rect">
            <a:avLst/>
          </a:prstGeom>
        </p:spPr>
      </p:pic>
    </p:spTree>
    <p:extLst>
      <p:ext uri="{BB962C8B-B14F-4D97-AF65-F5344CB8AC3E}">
        <p14:creationId xmlns:p14="http://schemas.microsoft.com/office/powerpoint/2010/main" val="49208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19400"/>
            <a:ext cx="8229600" cy="1143000"/>
          </a:xfrm>
        </p:spPr>
        <p:txBody>
          <a:bodyPr/>
          <a:lstStyle/>
          <a:p>
            <a:r>
              <a:rPr lang="en-US" sz="4400" dirty="0" smtClean="0">
                <a:solidFill>
                  <a:schemeClr val="bg1"/>
                </a:solidFill>
              </a:rPr>
              <a:t>ENHANCE Provider Survey</a:t>
            </a:r>
            <a:endParaRPr lang="en-US" sz="4400" dirty="0">
              <a:solidFill>
                <a:schemeClr val="bg1"/>
              </a:solidFill>
            </a:endParaRPr>
          </a:p>
        </p:txBody>
      </p:sp>
    </p:spTree>
    <p:extLst>
      <p:ext uri="{BB962C8B-B14F-4D97-AF65-F5344CB8AC3E}">
        <p14:creationId xmlns:p14="http://schemas.microsoft.com/office/powerpoint/2010/main" val="2737449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1524000"/>
            <a:ext cx="8534400" cy="5334000"/>
          </a:xfrm>
        </p:spPr>
        <p:txBody>
          <a:bodyPr/>
          <a:lstStyle/>
          <a:p>
            <a:pPr marL="0" indent="0">
              <a:lnSpc>
                <a:spcPct val="90000"/>
              </a:lnSpc>
              <a:buNone/>
            </a:pPr>
            <a:r>
              <a:rPr lang="en-US" sz="800" dirty="0" smtClean="0">
                <a:latin typeface="Arial" charset="0"/>
              </a:rPr>
              <a:t>  </a:t>
            </a:r>
          </a:p>
          <a:p>
            <a:pPr marL="0" indent="0">
              <a:lnSpc>
                <a:spcPct val="90000"/>
              </a:lnSpc>
              <a:buNone/>
            </a:pPr>
            <a:r>
              <a:rPr lang="en-US" b="1" dirty="0" smtClean="0">
                <a:latin typeface="Arial" charset="0"/>
              </a:rPr>
              <a:t>Question:</a:t>
            </a:r>
          </a:p>
          <a:p>
            <a:pPr marL="0" indent="0">
              <a:lnSpc>
                <a:spcPct val="90000"/>
              </a:lnSpc>
              <a:buNone/>
            </a:pPr>
            <a:r>
              <a:rPr lang="en-US" dirty="0" smtClean="0">
                <a:latin typeface="Arial" charset="0"/>
              </a:rPr>
              <a:t>How is COS implementation going?</a:t>
            </a:r>
          </a:p>
          <a:p>
            <a:pPr marL="0" indent="0">
              <a:lnSpc>
                <a:spcPct val="90000"/>
              </a:lnSpc>
              <a:buNone/>
            </a:pPr>
            <a:endParaRPr lang="en-US" dirty="0" smtClean="0">
              <a:latin typeface="Arial" charset="0"/>
            </a:endParaRPr>
          </a:p>
          <a:p>
            <a:pPr marL="0" indent="0">
              <a:lnSpc>
                <a:spcPct val="90000"/>
              </a:lnSpc>
              <a:buNone/>
            </a:pPr>
            <a:r>
              <a:rPr lang="en-US" b="1" dirty="0" smtClean="0">
                <a:latin typeface="Arial" charset="0"/>
              </a:rPr>
              <a:t>Method</a:t>
            </a:r>
          </a:p>
          <a:p>
            <a:pPr eaLnBrk="1" hangingPunct="1">
              <a:lnSpc>
                <a:spcPct val="80000"/>
              </a:lnSpc>
            </a:pPr>
            <a:r>
              <a:rPr lang="en-US" dirty="0" smtClean="0">
                <a:latin typeface="Arial" charset="0"/>
              </a:rPr>
              <a:t>Online survey sent to providers in </a:t>
            </a:r>
            <a:r>
              <a:rPr lang="en-US" dirty="0" smtClean="0">
                <a:latin typeface="Arial" charset="0"/>
              </a:rPr>
              <a:t>programs </a:t>
            </a:r>
            <a:r>
              <a:rPr lang="en-US" dirty="0" smtClean="0">
                <a:latin typeface="Arial" charset="0"/>
              </a:rPr>
              <a:t>participating in the assessment and video studies</a:t>
            </a:r>
          </a:p>
          <a:p>
            <a:pPr marL="0" indent="0" eaLnBrk="1" hangingPunct="1">
              <a:lnSpc>
                <a:spcPct val="80000"/>
              </a:lnSpc>
              <a:buNone/>
            </a:pPr>
            <a:r>
              <a:rPr lang="en-US" sz="800" dirty="0">
                <a:latin typeface="Arial" charset="0"/>
              </a:rPr>
              <a:t> </a:t>
            </a:r>
            <a:endParaRPr lang="en-US" sz="800" dirty="0" smtClean="0">
              <a:latin typeface="Arial" charset="0"/>
            </a:endParaRPr>
          </a:p>
          <a:p>
            <a:pPr marL="0" indent="0" eaLnBrk="1" hangingPunct="1">
              <a:lnSpc>
                <a:spcPct val="80000"/>
              </a:lnSpc>
              <a:buNone/>
            </a:pPr>
            <a:endParaRPr lang="en-US" b="1" dirty="0" smtClean="0">
              <a:latin typeface="Arial" charset="0"/>
            </a:endParaRPr>
          </a:p>
          <a:p>
            <a:pPr marL="0" indent="0" eaLnBrk="1" hangingPunct="1">
              <a:lnSpc>
                <a:spcPct val="80000"/>
              </a:lnSpc>
              <a:buNone/>
            </a:pPr>
            <a:r>
              <a:rPr lang="en-US" b="1" dirty="0" smtClean="0">
                <a:latin typeface="Arial" charset="0"/>
              </a:rPr>
              <a:t>Study </a:t>
            </a:r>
            <a:r>
              <a:rPr lang="en-US" b="1" dirty="0">
                <a:latin typeface="Arial" charset="0"/>
              </a:rPr>
              <a:t>Status</a:t>
            </a:r>
          </a:p>
          <a:p>
            <a:pPr eaLnBrk="1" hangingPunct="1">
              <a:lnSpc>
                <a:spcPct val="80000"/>
              </a:lnSpc>
            </a:pPr>
            <a:r>
              <a:rPr lang="en-US" dirty="0" smtClean="0">
                <a:latin typeface="Arial" charset="0"/>
              </a:rPr>
              <a:t>Completed data collection</a:t>
            </a:r>
          </a:p>
          <a:p>
            <a:pPr eaLnBrk="1" hangingPunct="1">
              <a:lnSpc>
                <a:spcPct val="80000"/>
              </a:lnSpc>
            </a:pPr>
            <a:r>
              <a:rPr lang="en-US" dirty="0" smtClean="0">
                <a:latin typeface="Arial" charset="0"/>
              </a:rPr>
              <a:t>Early stages of analysis</a:t>
            </a:r>
          </a:p>
          <a:p>
            <a:pPr eaLnBrk="1" hangingPunct="1">
              <a:lnSpc>
                <a:spcPct val="80000"/>
              </a:lnSpc>
            </a:pPr>
            <a:endParaRPr lang="en-US" dirty="0">
              <a:latin typeface="Arial" charset="0"/>
            </a:endParaRPr>
          </a:p>
          <a:p>
            <a:pPr marL="0" indent="0">
              <a:buNone/>
            </a:pPr>
            <a:endParaRPr lang="en-US" dirty="0"/>
          </a:p>
        </p:txBody>
      </p:sp>
      <p:sp>
        <p:nvSpPr>
          <p:cNvPr id="3" name="Title 2"/>
          <p:cNvSpPr>
            <a:spLocks noGrp="1"/>
          </p:cNvSpPr>
          <p:nvPr>
            <p:ph type="title"/>
          </p:nvPr>
        </p:nvSpPr>
        <p:spPr/>
        <p:txBody>
          <a:bodyPr/>
          <a:lstStyle/>
          <a:p>
            <a:r>
              <a:rPr lang="en-US" dirty="0" smtClean="0"/>
              <a:t>Provider Survey</a:t>
            </a:r>
            <a:endParaRPr lang="en-US" dirty="0"/>
          </a:p>
        </p:txBody>
      </p:sp>
      <p:pic>
        <p:nvPicPr>
          <p:cNvPr id="5" name="Content Placeholder 6" descr="emmaautum2.jpg"/>
          <p:cNvPicPr>
            <a:picLocks noChangeAspect="1"/>
          </p:cNvPicPr>
          <p:nvPr/>
        </p:nvPicPr>
        <p:blipFill>
          <a:blip r:embed="rId3" cstate="print"/>
          <a:stretch>
            <a:fillRect/>
          </a:stretch>
        </p:blipFill>
        <p:spPr>
          <a:xfrm>
            <a:off x="5137298" y="4267200"/>
            <a:ext cx="3831772" cy="2438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Survey Sample</a:t>
            </a:r>
            <a:endParaRPr lang="en-US" dirty="0"/>
          </a:p>
        </p:txBody>
      </p:sp>
      <p:sp>
        <p:nvSpPr>
          <p:cNvPr id="3" name="Content Placeholder 2"/>
          <p:cNvSpPr>
            <a:spLocks noGrp="1"/>
          </p:cNvSpPr>
          <p:nvPr>
            <p:ph type="body" sz="quarter" idx="10"/>
          </p:nvPr>
        </p:nvSpPr>
        <p:spPr>
          <a:xfrm>
            <a:off x="21265" y="1447800"/>
            <a:ext cx="8763000" cy="5105400"/>
          </a:xfrm>
        </p:spPr>
        <p:txBody>
          <a:bodyPr>
            <a:normAutofit/>
          </a:bodyPr>
          <a:lstStyle/>
          <a:p>
            <a:pPr lvl="1"/>
            <a:r>
              <a:rPr lang="en-US" dirty="0" smtClean="0"/>
              <a:t>856 </a:t>
            </a:r>
            <a:r>
              <a:rPr lang="en-US" dirty="0"/>
              <a:t>providers in 8 states </a:t>
            </a:r>
          </a:p>
          <a:p>
            <a:pPr lvl="1"/>
            <a:r>
              <a:rPr lang="en-US" dirty="0" smtClean="0"/>
              <a:t>Primary population</a:t>
            </a:r>
          </a:p>
          <a:p>
            <a:pPr lvl="2"/>
            <a:r>
              <a:rPr lang="en-US" sz="2300" dirty="0" smtClean="0">
                <a:latin typeface="Arial" pitchFamily="34" charset="0"/>
                <a:cs typeface="Arial" pitchFamily="34" charset="0"/>
              </a:rPr>
              <a:t>EI:          472 </a:t>
            </a:r>
            <a:r>
              <a:rPr lang="en-US" sz="2300" dirty="0">
                <a:latin typeface="Arial" pitchFamily="34" charset="0"/>
                <a:cs typeface="Arial" pitchFamily="34" charset="0"/>
              </a:rPr>
              <a:t>(55%) </a:t>
            </a:r>
          </a:p>
          <a:p>
            <a:pPr lvl="2"/>
            <a:r>
              <a:rPr lang="en-US" sz="2300" dirty="0" smtClean="0">
                <a:latin typeface="Arial" pitchFamily="34" charset="0"/>
                <a:cs typeface="Arial" pitchFamily="34" charset="0"/>
              </a:rPr>
              <a:t>ECSE:    302 </a:t>
            </a:r>
            <a:r>
              <a:rPr lang="en-US" sz="2300" dirty="0">
                <a:latin typeface="Arial" pitchFamily="34" charset="0"/>
                <a:cs typeface="Arial" pitchFamily="34" charset="0"/>
              </a:rPr>
              <a:t>(35%) </a:t>
            </a:r>
            <a:endParaRPr lang="en-US" sz="2300" dirty="0" smtClean="0">
              <a:latin typeface="Arial" pitchFamily="34" charset="0"/>
              <a:cs typeface="Arial" pitchFamily="34" charset="0"/>
            </a:endParaRPr>
          </a:p>
          <a:p>
            <a:pPr lvl="2"/>
            <a:r>
              <a:rPr lang="en-US" sz="2300" dirty="0" smtClean="0">
                <a:latin typeface="Arial" pitchFamily="34" charset="0"/>
                <a:cs typeface="Arial" pitchFamily="34" charset="0"/>
              </a:rPr>
              <a:t>Mix:          82 (10%) </a:t>
            </a:r>
          </a:p>
          <a:p>
            <a:pPr lvl="1"/>
            <a:r>
              <a:rPr lang="en-US" dirty="0" smtClean="0"/>
              <a:t>Roles</a:t>
            </a:r>
          </a:p>
          <a:p>
            <a:pPr lvl="2"/>
            <a:r>
              <a:rPr lang="en-US" sz="2300" dirty="0" smtClean="0">
                <a:latin typeface="Arial" pitchFamily="34" charset="0"/>
                <a:cs typeface="Arial" pitchFamily="34" charset="0"/>
              </a:rPr>
              <a:t>50</a:t>
            </a:r>
            <a:r>
              <a:rPr lang="en-US" sz="2300" dirty="0">
                <a:latin typeface="Arial" pitchFamily="34" charset="0"/>
                <a:cs typeface="Arial" pitchFamily="34" charset="0"/>
              </a:rPr>
              <a:t>% early </a:t>
            </a:r>
            <a:r>
              <a:rPr lang="en-US" sz="2300" dirty="0" smtClean="0">
                <a:latin typeface="Arial" pitchFamily="34" charset="0"/>
                <a:cs typeface="Arial" pitchFamily="34" charset="0"/>
              </a:rPr>
              <a:t>interventionists/teachers</a:t>
            </a:r>
          </a:p>
          <a:p>
            <a:pPr lvl="2"/>
            <a:r>
              <a:rPr lang="en-US" sz="2300" dirty="0" smtClean="0">
                <a:latin typeface="Arial" pitchFamily="34" charset="0"/>
                <a:cs typeface="Arial" pitchFamily="34" charset="0"/>
              </a:rPr>
              <a:t>38</a:t>
            </a:r>
            <a:r>
              <a:rPr lang="en-US" sz="2300" dirty="0">
                <a:latin typeface="Arial" pitchFamily="34" charset="0"/>
                <a:cs typeface="Arial" pitchFamily="34" charset="0"/>
              </a:rPr>
              <a:t>% </a:t>
            </a:r>
            <a:r>
              <a:rPr lang="en-US" sz="2300" dirty="0" smtClean="0">
                <a:latin typeface="Arial" pitchFamily="34" charset="0"/>
                <a:cs typeface="Arial" pitchFamily="34" charset="0"/>
              </a:rPr>
              <a:t>therapists and asst. </a:t>
            </a:r>
            <a:r>
              <a:rPr lang="en-US" sz="2200" dirty="0" smtClean="0">
                <a:latin typeface="Arial" pitchFamily="34" charset="0"/>
                <a:cs typeface="Arial" pitchFamily="34" charset="0"/>
              </a:rPr>
              <a:t>(SLP, OT, PT)</a:t>
            </a:r>
          </a:p>
          <a:p>
            <a:pPr lvl="2"/>
            <a:r>
              <a:rPr lang="en-US" sz="2300" dirty="0" smtClean="0">
                <a:latin typeface="Arial" pitchFamily="34" charset="0"/>
                <a:cs typeface="Arial" pitchFamily="34" charset="0"/>
              </a:rPr>
              <a:t>9</a:t>
            </a:r>
            <a:r>
              <a:rPr lang="en-US" sz="2300" dirty="0">
                <a:latin typeface="Arial" pitchFamily="34" charset="0"/>
                <a:cs typeface="Arial" pitchFamily="34" charset="0"/>
              </a:rPr>
              <a:t>% </a:t>
            </a:r>
            <a:r>
              <a:rPr lang="en-US" sz="2300" dirty="0" smtClean="0">
                <a:latin typeface="Arial" pitchFamily="34" charset="0"/>
                <a:cs typeface="Arial" pitchFamily="34" charset="0"/>
              </a:rPr>
              <a:t>coordinators/psychologists</a:t>
            </a:r>
          </a:p>
          <a:p>
            <a:pPr lvl="2"/>
            <a:r>
              <a:rPr lang="en-US" sz="2300" dirty="0" smtClean="0">
                <a:latin typeface="Arial" pitchFamily="34" charset="0"/>
                <a:cs typeface="Arial" pitchFamily="34" charset="0"/>
              </a:rPr>
              <a:t>3% other</a:t>
            </a:r>
          </a:p>
          <a:p>
            <a:pPr lvl="1"/>
            <a:r>
              <a:rPr lang="en-US" dirty="0"/>
              <a:t>75% </a:t>
            </a:r>
            <a:r>
              <a:rPr lang="en-US" dirty="0" smtClean="0"/>
              <a:t>previously worked with </a:t>
            </a:r>
            <a:r>
              <a:rPr lang="en-US" dirty="0"/>
              <a:t>children </a:t>
            </a:r>
            <a:r>
              <a:rPr lang="en-US" dirty="0" smtClean="0"/>
              <a:t>                        without disabilities  </a:t>
            </a:r>
            <a:r>
              <a:rPr lang="en-US" dirty="0"/>
              <a:t>in some capacity.</a:t>
            </a:r>
          </a:p>
          <a:p>
            <a:pPr lvl="2"/>
            <a:endParaRPr lang="en-US" sz="2300" dirty="0" smtClean="0"/>
          </a:p>
          <a:p>
            <a:pPr lvl="1"/>
            <a:endParaRPr lang="en-US" dirty="0"/>
          </a:p>
        </p:txBody>
      </p:sp>
      <p:pic>
        <p:nvPicPr>
          <p:cNvPr id="6147" name="Picture 3" descr="C:\Users\lbarton\AppData\Local\Microsoft\Windows\Temporary Internet Files\Content.IE5\L2E68YED\MP9004392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981200"/>
            <a:ext cx="244279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4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experience </a:t>
            </a:r>
            <a:br>
              <a:rPr lang="en-US" dirty="0" smtClean="0"/>
            </a:br>
            <a:r>
              <a:rPr lang="en-US" dirty="0" smtClean="0"/>
              <a:t>with COS ratings</a:t>
            </a:r>
            <a:endParaRPr lang="en-US" dirty="0"/>
          </a:p>
        </p:txBody>
      </p:sp>
      <p:sp>
        <p:nvSpPr>
          <p:cNvPr id="3" name="Content Placeholder 2"/>
          <p:cNvSpPr>
            <a:spLocks noGrp="1"/>
          </p:cNvSpPr>
          <p:nvPr>
            <p:ph type="body" sz="quarter" idx="10"/>
          </p:nvPr>
        </p:nvSpPr>
        <p:spPr>
          <a:xfrm>
            <a:off x="228600" y="1714500"/>
            <a:ext cx="8763000" cy="5105400"/>
          </a:xfrm>
        </p:spPr>
        <p:txBody>
          <a:bodyPr>
            <a:normAutofit/>
          </a:bodyPr>
          <a:lstStyle/>
          <a:p>
            <a:r>
              <a:rPr lang="en-US" sz="2800" dirty="0" smtClean="0"/>
              <a:t>51%    31 or more COS ratings</a:t>
            </a:r>
          </a:p>
          <a:p>
            <a:r>
              <a:rPr lang="en-US" sz="2800" dirty="0" smtClean="0"/>
              <a:t>21%    10 or fewer COS ratings</a:t>
            </a:r>
          </a:p>
        </p:txBody>
      </p:sp>
      <p:pic>
        <p:nvPicPr>
          <p:cNvPr id="5127" name="Picture 7" descr="C:\Users\lbarton\AppData\Local\Microsoft\Windows\Temporary Internet Files\Content.IE5\60FXXFRW\MP9004011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191000"/>
            <a:ext cx="1714500" cy="214364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lbarton\AppData\Local\Microsoft\Windows\Temporary Internet Files\Content.IE5\SSD7VYT3\MP90040554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323945"/>
            <a:ext cx="2897977" cy="193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22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Provider training</a:t>
            </a:r>
            <a:endParaRPr lang="en-US" dirty="0"/>
          </a:p>
        </p:txBody>
      </p:sp>
      <p:sp>
        <p:nvSpPr>
          <p:cNvPr id="2" name="Text Placeholder 1"/>
          <p:cNvSpPr>
            <a:spLocks noGrp="1"/>
          </p:cNvSpPr>
          <p:nvPr>
            <p:ph type="body" sz="quarter" idx="10"/>
          </p:nvPr>
        </p:nvSpPr>
        <p:spPr>
          <a:xfrm>
            <a:off x="228600" y="1447800"/>
            <a:ext cx="8763000" cy="5105400"/>
          </a:xfrm>
        </p:spPr>
        <p:txBody>
          <a:bodyPr/>
          <a:lstStyle/>
          <a:p>
            <a:r>
              <a:rPr lang="en-US" sz="2600" dirty="0" smtClean="0">
                <a:latin typeface="Arial" pitchFamily="34" charset="0"/>
                <a:cs typeface="Arial" pitchFamily="34" charset="0"/>
              </a:rPr>
              <a:t>Asked about training across a variety of formats         </a:t>
            </a:r>
            <a:r>
              <a:rPr lang="en-US" dirty="0" smtClean="0">
                <a:latin typeface="Arial" pitchFamily="34" charset="0"/>
                <a:cs typeface="Arial" pitchFamily="34" charset="0"/>
              </a:rPr>
              <a:t>(e.g., in person, technology, one-on-one, material review)</a:t>
            </a:r>
          </a:p>
          <a:p>
            <a:pPr marL="0" indent="0">
              <a:buNone/>
            </a:pPr>
            <a:r>
              <a:rPr lang="en-US" sz="600" dirty="0" smtClean="0">
                <a:latin typeface="Arial" pitchFamily="34" charset="0"/>
                <a:cs typeface="Arial" pitchFamily="34" charset="0"/>
              </a:rPr>
              <a:t> </a:t>
            </a:r>
          </a:p>
          <a:p>
            <a:r>
              <a:rPr lang="en-US" sz="2600" dirty="0" smtClean="0">
                <a:latin typeface="Arial" pitchFamily="34" charset="0"/>
                <a:cs typeface="Arial" pitchFamily="34" charset="0"/>
              </a:rPr>
              <a:t>How many total hours of training do you think most providers reported?</a:t>
            </a:r>
            <a:r>
              <a:rPr lang="en-US" sz="2600" i="1" dirty="0" smtClean="0">
                <a:latin typeface="Arial" pitchFamily="34" charset="0"/>
                <a:cs typeface="Arial" pitchFamily="34" charset="0"/>
              </a:rPr>
              <a:t>   </a:t>
            </a:r>
          </a:p>
          <a:p>
            <a:pPr marL="400050" lvl="1" indent="0">
              <a:buNone/>
            </a:pPr>
            <a:r>
              <a:rPr lang="en-US" sz="2000" i="1" dirty="0">
                <a:solidFill>
                  <a:schemeClr val="accent6"/>
                </a:solidFill>
                <a:latin typeface="Arial" pitchFamily="34" charset="0"/>
                <a:cs typeface="Arial" pitchFamily="34" charset="0"/>
              </a:rPr>
              <a:t> </a:t>
            </a:r>
            <a:r>
              <a:rPr lang="en-US" sz="2000" i="1" dirty="0" smtClean="0">
                <a:solidFill>
                  <a:schemeClr val="accent6"/>
                </a:solidFill>
                <a:latin typeface="Arial" pitchFamily="34" charset="0"/>
                <a:cs typeface="Arial" pitchFamily="34" charset="0"/>
              </a:rPr>
              <a:t>    </a:t>
            </a:r>
            <a:r>
              <a:rPr lang="en-US" sz="2200" i="1" dirty="0" smtClean="0">
                <a:solidFill>
                  <a:schemeClr val="accent6"/>
                </a:solidFill>
                <a:latin typeface="Arial" pitchFamily="34" charset="0"/>
                <a:cs typeface="Arial" pitchFamily="34" charset="0"/>
              </a:rPr>
              <a:t>None? </a:t>
            </a:r>
          </a:p>
          <a:p>
            <a:pPr marL="400050" lvl="1" indent="0">
              <a:buNone/>
            </a:pPr>
            <a:r>
              <a:rPr lang="en-US" sz="2200" i="1" dirty="0">
                <a:solidFill>
                  <a:schemeClr val="accent6"/>
                </a:solidFill>
                <a:latin typeface="Arial" pitchFamily="34" charset="0"/>
                <a:cs typeface="Arial" pitchFamily="34" charset="0"/>
              </a:rPr>
              <a:t> </a:t>
            </a:r>
            <a:r>
              <a:rPr lang="en-US" sz="2200" i="1" dirty="0" smtClean="0">
                <a:solidFill>
                  <a:schemeClr val="accent6"/>
                </a:solidFill>
                <a:latin typeface="Arial" pitchFamily="34" charset="0"/>
                <a:cs typeface="Arial" pitchFamily="34" charset="0"/>
              </a:rPr>
              <a:t>   1-4 hours? </a:t>
            </a:r>
          </a:p>
          <a:p>
            <a:pPr marL="400050" lvl="1" indent="0">
              <a:buNone/>
            </a:pPr>
            <a:r>
              <a:rPr lang="en-US" sz="2200" i="1" dirty="0">
                <a:solidFill>
                  <a:schemeClr val="accent6"/>
                </a:solidFill>
                <a:latin typeface="Arial" pitchFamily="34" charset="0"/>
                <a:cs typeface="Arial" pitchFamily="34" charset="0"/>
              </a:rPr>
              <a:t> </a:t>
            </a:r>
            <a:r>
              <a:rPr lang="en-US" sz="2200" i="1" dirty="0" smtClean="0">
                <a:solidFill>
                  <a:schemeClr val="accent6"/>
                </a:solidFill>
                <a:latin typeface="Arial" pitchFamily="34" charset="0"/>
                <a:cs typeface="Arial" pitchFamily="34" charset="0"/>
              </a:rPr>
              <a:t>   5-8 hours? </a:t>
            </a:r>
          </a:p>
          <a:p>
            <a:pPr marL="400050" lvl="1" indent="0">
              <a:buNone/>
            </a:pPr>
            <a:r>
              <a:rPr lang="en-US" sz="2200" i="1" dirty="0">
                <a:solidFill>
                  <a:schemeClr val="accent6"/>
                </a:solidFill>
                <a:latin typeface="Arial" pitchFamily="34" charset="0"/>
                <a:cs typeface="Arial" pitchFamily="34" charset="0"/>
              </a:rPr>
              <a:t> </a:t>
            </a:r>
            <a:r>
              <a:rPr lang="en-US" sz="2200" i="1" dirty="0" smtClean="0">
                <a:solidFill>
                  <a:schemeClr val="accent6"/>
                </a:solidFill>
                <a:latin typeface="Arial" pitchFamily="34" charset="0"/>
                <a:cs typeface="Arial" pitchFamily="34" charset="0"/>
              </a:rPr>
              <a:t>   9-12 hours? </a:t>
            </a:r>
          </a:p>
          <a:p>
            <a:pPr marL="400050" lvl="1" indent="0">
              <a:buNone/>
            </a:pPr>
            <a:r>
              <a:rPr lang="en-US" sz="2200" i="1" dirty="0">
                <a:solidFill>
                  <a:schemeClr val="accent6"/>
                </a:solidFill>
                <a:latin typeface="Arial" pitchFamily="34" charset="0"/>
                <a:cs typeface="Arial" pitchFamily="34" charset="0"/>
              </a:rPr>
              <a:t> </a:t>
            </a:r>
            <a:r>
              <a:rPr lang="en-US" sz="2200" i="1" dirty="0" smtClean="0">
                <a:solidFill>
                  <a:schemeClr val="accent6"/>
                </a:solidFill>
                <a:latin typeface="Arial" pitchFamily="34" charset="0"/>
                <a:cs typeface="Arial" pitchFamily="34" charset="0"/>
              </a:rPr>
              <a:t>   13 hours or more?</a:t>
            </a:r>
          </a:p>
        </p:txBody>
      </p:sp>
      <p:sp>
        <p:nvSpPr>
          <p:cNvPr id="4" name="TextBox 3"/>
          <p:cNvSpPr txBox="1"/>
          <p:nvPr/>
        </p:nvSpPr>
        <p:spPr>
          <a:xfrm>
            <a:off x="1447800" y="5715000"/>
            <a:ext cx="6096000" cy="769441"/>
          </a:xfrm>
          <a:prstGeom prst="rect">
            <a:avLst/>
          </a:prstGeom>
          <a:solidFill>
            <a:schemeClr val="bg2"/>
          </a:solidFill>
        </p:spPr>
        <p:txBody>
          <a:bodyPr wrap="square" rtlCol="0">
            <a:spAutoFit/>
          </a:bodyPr>
          <a:lstStyle/>
          <a:p>
            <a:pPr marL="114300" indent="0" algn="ctr">
              <a:buNone/>
            </a:pPr>
            <a:r>
              <a:rPr lang="en-US" sz="2200" dirty="0"/>
              <a:t>ECO recommends </a:t>
            </a:r>
            <a:r>
              <a:rPr lang="en-US" sz="2200" dirty="0" smtClean="0"/>
              <a:t>8-12 hours of </a:t>
            </a:r>
            <a:r>
              <a:rPr lang="en-US" sz="2200" dirty="0"/>
              <a:t>training </a:t>
            </a:r>
          </a:p>
          <a:p>
            <a:pPr marL="114300" indent="0" algn="ctr">
              <a:buNone/>
            </a:pPr>
            <a:r>
              <a:rPr lang="en-US" sz="2200" dirty="0" smtClean="0"/>
              <a:t>to </a:t>
            </a:r>
            <a:r>
              <a:rPr lang="en-US" sz="2200" dirty="0"/>
              <a:t>get familiar with </a:t>
            </a:r>
            <a:r>
              <a:rPr lang="en-US" sz="2200" dirty="0" smtClean="0"/>
              <a:t>the COS process</a:t>
            </a:r>
            <a:endParaRPr lang="en-US" sz="2200" dirty="0"/>
          </a:p>
        </p:txBody>
      </p:sp>
    </p:spTree>
    <p:extLst>
      <p:ext uri="{BB962C8B-B14F-4D97-AF65-F5344CB8AC3E}">
        <p14:creationId xmlns:p14="http://schemas.microsoft.com/office/powerpoint/2010/main" val="362589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lbarton\AppData\Local\Microsoft\Windows\Temporary Internet Files\Content.IE5\SSD7VYT3\MP9004386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814283"/>
            <a:ext cx="3124200" cy="21571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dirty="0" smtClean="0"/>
              <a:t>Provider training on                   COS Process is limited</a:t>
            </a:r>
            <a:endParaRPr lang="en-US" sz="3200" dirty="0"/>
          </a:p>
        </p:txBody>
      </p:sp>
      <p:sp>
        <p:nvSpPr>
          <p:cNvPr id="3" name="Content Placeholder 2"/>
          <p:cNvSpPr>
            <a:spLocks noGrp="1"/>
          </p:cNvSpPr>
          <p:nvPr>
            <p:ph type="body" sz="quarter" idx="10"/>
          </p:nvPr>
        </p:nvSpPr>
        <p:spPr>
          <a:xfrm>
            <a:off x="152400" y="1752600"/>
            <a:ext cx="8763000" cy="5105400"/>
          </a:xfrm>
        </p:spPr>
        <p:txBody>
          <a:bodyPr>
            <a:normAutofit/>
          </a:bodyPr>
          <a:lstStyle/>
          <a:p>
            <a:r>
              <a:rPr lang="en-US" sz="2800" dirty="0" smtClean="0"/>
              <a:t>90% of providers received some training</a:t>
            </a:r>
          </a:p>
          <a:p>
            <a:r>
              <a:rPr lang="en-US" sz="2800" dirty="0"/>
              <a:t>Of those with training,</a:t>
            </a:r>
          </a:p>
          <a:p>
            <a:pPr marL="0" indent="0">
              <a:buNone/>
            </a:pPr>
            <a:r>
              <a:rPr lang="en-US" sz="2800"/>
              <a:t>    72%  reported 4 hours or less of training </a:t>
            </a:r>
          </a:p>
          <a:p>
            <a:endParaRPr lang="en-US" dirty="0" smtClean="0"/>
          </a:p>
          <a:p>
            <a:endParaRPr lang="en-US" dirty="0"/>
          </a:p>
          <a:p>
            <a:pPr marL="114300" indent="0">
              <a:buNone/>
            </a:pPr>
            <a:r>
              <a:rPr lang="en-US" i="1" dirty="0" smtClean="0"/>
              <a:t>           </a:t>
            </a:r>
            <a:endParaRPr lang="en-US" sz="2400" dirty="0"/>
          </a:p>
        </p:txBody>
      </p:sp>
    </p:spTree>
    <p:extLst>
      <p:ext uri="{BB962C8B-B14F-4D97-AF65-F5344CB8AC3E}">
        <p14:creationId xmlns:p14="http://schemas.microsoft.com/office/powerpoint/2010/main" val="1028115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 Process: Time involved</a:t>
            </a:r>
            <a:endParaRPr lang="en-US" dirty="0"/>
          </a:p>
        </p:txBody>
      </p:sp>
      <p:sp>
        <p:nvSpPr>
          <p:cNvPr id="2" name="Text Placeholder 1"/>
          <p:cNvSpPr>
            <a:spLocks noGrp="1"/>
          </p:cNvSpPr>
          <p:nvPr>
            <p:ph type="body" sz="half" idx="1"/>
          </p:nvPr>
        </p:nvSpPr>
        <p:spPr>
          <a:xfrm>
            <a:off x="0" y="2334998"/>
            <a:ext cx="5486400" cy="4525963"/>
          </a:xfrm>
        </p:spPr>
        <p:txBody>
          <a:bodyPr/>
          <a:lstStyle/>
          <a:p>
            <a:pPr lvl="1"/>
            <a:r>
              <a:rPr lang="en-US" sz="2300" dirty="0" smtClean="0">
                <a:latin typeface="Arial" pitchFamily="34" charset="0"/>
                <a:cs typeface="Arial" pitchFamily="34" charset="0"/>
              </a:rPr>
              <a:t>Identify </a:t>
            </a:r>
            <a:r>
              <a:rPr lang="en-US" sz="2300" dirty="0" smtClean="0">
                <a:latin typeface="Arial" pitchFamily="34" charset="0"/>
                <a:cs typeface="Arial" pitchFamily="34" charset="0"/>
              </a:rPr>
              <a:t>rating</a:t>
            </a:r>
          </a:p>
          <a:p>
            <a:pPr lvl="1"/>
            <a:r>
              <a:rPr lang="en-US" sz="2300" dirty="0" smtClean="0">
                <a:latin typeface="Arial" pitchFamily="34" charset="0"/>
                <a:cs typeface="Arial" pitchFamily="34" charset="0"/>
              </a:rPr>
              <a:t>Discuss child’s functioning if directly related to rating decision or exceeds discussions that would have occurred anyway</a:t>
            </a:r>
          </a:p>
          <a:p>
            <a:pPr lvl="1"/>
            <a:r>
              <a:rPr lang="en-US" sz="2300" dirty="0" smtClean="0">
                <a:latin typeface="Arial" pitchFamily="34" charset="0"/>
                <a:cs typeface="Arial" pitchFamily="34" charset="0"/>
              </a:rPr>
              <a:t>Time to complete information on the form</a:t>
            </a:r>
          </a:p>
          <a:p>
            <a:pPr lvl="1"/>
            <a:r>
              <a:rPr lang="en-US" sz="2300" dirty="0" smtClean="0">
                <a:latin typeface="Arial" pitchFamily="34" charset="0"/>
                <a:cs typeface="Arial" pitchFamily="34" charset="0"/>
              </a:rPr>
              <a:t>Do NOT include data entry of form, if done after form is completed.</a:t>
            </a:r>
          </a:p>
          <a:p>
            <a:pPr marL="457200" lvl="1" indent="0">
              <a:buNone/>
            </a:pPr>
            <a:endParaRPr lang="en-US" i="1" dirty="0"/>
          </a:p>
        </p:txBody>
      </p:sp>
      <p:sp>
        <p:nvSpPr>
          <p:cNvPr id="4" name="Content Placeholder 3"/>
          <p:cNvSpPr>
            <a:spLocks noGrp="1"/>
          </p:cNvSpPr>
          <p:nvPr>
            <p:ph sz="half" idx="2"/>
          </p:nvPr>
        </p:nvSpPr>
        <p:spPr>
          <a:xfrm>
            <a:off x="6065874" y="3657600"/>
            <a:ext cx="2971800" cy="2544763"/>
          </a:xfrm>
        </p:spPr>
        <p:txBody>
          <a:bodyPr/>
          <a:lstStyle/>
          <a:p>
            <a:pPr marL="342900" lvl="1" indent="-342900">
              <a:buFont typeface="Arial" charset="0"/>
              <a:buChar char="•"/>
            </a:pPr>
            <a:r>
              <a:rPr lang="en-US" sz="2200" b="1" i="1" dirty="0">
                <a:solidFill>
                  <a:schemeClr val="accent6"/>
                </a:solidFill>
                <a:latin typeface="Arial" pitchFamily="34" charset="0"/>
                <a:cs typeface="Arial" pitchFamily="34" charset="0"/>
              </a:rPr>
              <a:t>1-15 min</a:t>
            </a:r>
            <a:r>
              <a:rPr lang="en-US" sz="2200" b="1" i="1" dirty="0" smtClean="0">
                <a:solidFill>
                  <a:schemeClr val="accent6"/>
                </a:solidFill>
                <a:latin typeface="Arial" pitchFamily="34" charset="0"/>
                <a:cs typeface="Arial" pitchFamily="34" charset="0"/>
              </a:rPr>
              <a:t>. </a:t>
            </a:r>
          </a:p>
          <a:p>
            <a:pPr marL="342900" lvl="1" indent="-342900">
              <a:buFont typeface="Arial" charset="0"/>
              <a:buChar char="•"/>
            </a:pPr>
            <a:r>
              <a:rPr lang="en-US" sz="2200" b="1" i="1" dirty="0" smtClean="0">
                <a:solidFill>
                  <a:schemeClr val="accent6"/>
                </a:solidFill>
                <a:latin typeface="Arial" pitchFamily="34" charset="0"/>
                <a:cs typeface="Arial" pitchFamily="34" charset="0"/>
              </a:rPr>
              <a:t>16-30 </a:t>
            </a:r>
            <a:r>
              <a:rPr lang="en-US" sz="2200" b="1" i="1" dirty="0">
                <a:solidFill>
                  <a:schemeClr val="accent6"/>
                </a:solidFill>
                <a:latin typeface="Arial" pitchFamily="34" charset="0"/>
                <a:cs typeface="Arial" pitchFamily="34" charset="0"/>
              </a:rPr>
              <a:t>min</a:t>
            </a:r>
            <a:r>
              <a:rPr lang="en-US" sz="2200" b="1" i="1" dirty="0" smtClean="0">
                <a:solidFill>
                  <a:schemeClr val="accent6"/>
                </a:solidFill>
                <a:latin typeface="Arial" pitchFamily="34" charset="0"/>
                <a:cs typeface="Arial" pitchFamily="34" charset="0"/>
              </a:rPr>
              <a:t>. </a:t>
            </a:r>
          </a:p>
          <a:p>
            <a:pPr marL="342900" lvl="1" indent="-342900">
              <a:buFont typeface="Arial" charset="0"/>
              <a:buChar char="•"/>
            </a:pPr>
            <a:r>
              <a:rPr lang="en-US" sz="2200" b="1" i="1" dirty="0" smtClean="0">
                <a:solidFill>
                  <a:schemeClr val="accent6"/>
                </a:solidFill>
                <a:latin typeface="Arial" pitchFamily="34" charset="0"/>
                <a:cs typeface="Arial" pitchFamily="34" charset="0"/>
              </a:rPr>
              <a:t>31-45 </a:t>
            </a:r>
            <a:r>
              <a:rPr lang="en-US" sz="2200" b="1" i="1" dirty="0">
                <a:solidFill>
                  <a:schemeClr val="accent6"/>
                </a:solidFill>
                <a:latin typeface="Arial" pitchFamily="34" charset="0"/>
                <a:cs typeface="Arial" pitchFamily="34" charset="0"/>
              </a:rPr>
              <a:t>min</a:t>
            </a:r>
            <a:r>
              <a:rPr lang="en-US" sz="2200" b="1" i="1" dirty="0" smtClean="0">
                <a:solidFill>
                  <a:schemeClr val="accent6"/>
                </a:solidFill>
                <a:latin typeface="Arial" pitchFamily="34" charset="0"/>
                <a:cs typeface="Arial" pitchFamily="34" charset="0"/>
              </a:rPr>
              <a:t>. </a:t>
            </a:r>
          </a:p>
          <a:p>
            <a:pPr marL="342900" lvl="1" indent="-342900">
              <a:buFont typeface="Arial" charset="0"/>
              <a:buChar char="•"/>
            </a:pPr>
            <a:r>
              <a:rPr lang="en-US" sz="2200" b="1" i="1" dirty="0" smtClean="0">
                <a:solidFill>
                  <a:schemeClr val="accent6"/>
                </a:solidFill>
                <a:latin typeface="Arial" pitchFamily="34" charset="0"/>
                <a:cs typeface="Arial" pitchFamily="34" charset="0"/>
              </a:rPr>
              <a:t>46-60 </a:t>
            </a:r>
            <a:r>
              <a:rPr lang="en-US" sz="2200" b="1" i="1" dirty="0">
                <a:solidFill>
                  <a:schemeClr val="accent6"/>
                </a:solidFill>
                <a:latin typeface="Arial" pitchFamily="34" charset="0"/>
                <a:cs typeface="Arial" pitchFamily="34" charset="0"/>
              </a:rPr>
              <a:t>min</a:t>
            </a:r>
            <a:r>
              <a:rPr lang="en-US" sz="2200" b="1" i="1" dirty="0" smtClean="0">
                <a:solidFill>
                  <a:schemeClr val="accent6"/>
                </a:solidFill>
                <a:latin typeface="Arial" pitchFamily="34" charset="0"/>
                <a:cs typeface="Arial" pitchFamily="34" charset="0"/>
              </a:rPr>
              <a:t>. </a:t>
            </a:r>
          </a:p>
          <a:p>
            <a:pPr marL="342900" lvl="1" indent="-342900">
              <a:buFont typeface="Arial" charset="0"/>
              <a:buChar char="•"/>
            </a:pPr>
            <a:r>
              <a:rPr lang="en-US" sz="2200" b="1" i="1" dirty="0" smtClean="0">
                <a:solidFill>
                  <a:schemeClr val="accent6"/>
                </a:solidFill>
                <a:latin typeface="Arial" pitchFamily="34" charset="0"/>
                <a:cs typeface="Arial" pitchFamily="34" charset="0"/>
              </a:rPr>
              <a:t>more </a:t>
            </a:r>
            <a:r>
              <a:rPr lang="en-US" sz="2200" b="1" i="1" dirty="0">
                <a:solidFill>
                  <a:schemeClr val="accent6"/>
                </a:solidFill>
                <a:latin typeface="Arial" pitchFamily="34" charset="0"/>
                <a:cs typeface="Arial" pitchFamily="34" charset="0"/>
              </a:rPr>
              <a:t>than 60 min</a:t>
            </a:r>
            <a:r>
              <a:rPr lang="en-US" sz="2200" i="1" dirty="0">
                <a:solidFill>
                  <a:schemeClr val="accent6"/>
                </a:solidFill>
                <a:latin typeface="Arial" pitchFamily="34" charset="0"/>
                <a:cs typeface="Arial" pitchFamily="34" charset="0"/>
              </a:rPr>
              <a:t>.</a:t>
            </a:r>
          </a:p>
          <a:p>
            <a:endParaRPr lang="en-US" dirty="0"/>
          </a:p>
        </p:txBody>
      </p:sp>
      <p:sp>
        <p:nvSpPr>
          <p:cNvPr id="5" name="TextBox 4"/>
          <p:cNvSpPr txBox="1"/>
          <p:nvPr/>
        </p:nvSpPr>
        <p:spPr>
          <a:xfrm>
            <a:off x="152400" y="1447800"/>
            <a:ext cx="8915400" cy="892552"/>
          </a:xfrm>
          <a:prstGeom prst="rect">
            <a:avLst/>
          </a:prstGeom>
          <a:noFill/>
        </p:spPr>
        <p:txBody>
          <a:bodyPr wrap="square" rtlCol="0">
            <a:spAutoFit/>
          </a:bodyPr>
          <a:lstStyle/>
          <a:p>
            <a:r>
              <a:rPr lang="en-US" sz="2600" dirty="0" smtClean="0">
                <a:cs typeface="Arial" pitchFamily="34" charset="0"/>
              </a:rPr>
              <a:t>On average, how long does it take to identify a child’s outcome ratings and document it on the form?</a:t>
            </a:r>
            <a:endParaRPr lang="en-US" sz="2600" dirty="0">
              <a:cs typeface="Arial" pitchFamily="34" charset="0"/>
            </a:endParaRPr>
          </a:p>
        </p:txBody>
      </p:sp>
    </p:spTree>
    <p:extLst>
      <p:ext uri="{BB962C8B-B14F-4D97-AF65-F5344CB8AC3E}">
        <p14:creationId xmlns:p14="http://schemas.microsoft.com/office/powerpoint/2010/main" val="2052354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COS </a:t>
            </a:r>
            <a:r>
              <a:rPr lang="en-US" dirty="0" smtClean="0"/>
              <a:t>rating </a:t>
            </a:r>
            <a:r>
              <a:rPr lang="en-US" dirty="0"/>
              <a:t>p</a:t>
            </a:r>
            <a:r>
              <a:rPr lang="en-US" dirty="0" smtClean="0"/>
              <a:t>rocess </a:t>
            </a:r>
            <a:r>
              <a:rPr lang="en-US" dirty="0" smtClean="0"/>
              <a:t>is </a:t>
            </a:r>
            <a:r>
              <a:rPr lang="en-US" dirty="0" smtClean="0"/>
              <a:t>fairly </a:t>
            </a:r>
            <a:r>
              <a:rPr lang="en-US" dirty="0"/>
              <a:t>b</a:t>
            </a:r>
            <a:r>
              <a:rPr lang="en-US" dirty="0" smtClean="0"/>
              <a:t>rief</a:t>
            </a:r>
            <a:endParaRPr lang="en-US" dirty="0"/>
          </a:p>
        </p:txBody>
      </p:sp>
      <p:sp>
        <p:nvSpPr>
          <p:cNvPr id="6" name="Text Placeholder 5"/>
          <p:cNvSpPr>
            <a:spLocks noGrp="1"/>
          </p:cNvSpPr>
          <p:nvPr>
            <p:ph type="body" sz="quarter" idx="10"/>
          </p:nvPr>
        </p:nvSpPr>
        <p:spPr>
          <a:xfrm>
            <a:off x="152400" y="1905000"/>
            <a:ext cx="8763000" cy="4648200"/>
          </a:xfrm>
        </p:spPr>
        <p:txBody>
          <a:bodyPr/>
          <a:lstStyle/>
          <a:p>
            <a:r>
              <a:rPr lang="en-US" sz="2600" dirty="0" smtClean="0"/>
              <a:t>36%      1-15 minutes</a:t>
            </a:r>
          </a:p>
          <a:p>
            <a:r>
              <a:rPr lang="en-US" sz="2600" dirty="0" smtClean="0"/>
              <a:t>35%    16-30 minutes</a:t>
            </a:r>
          </a:p>
          <a:p>
            <a:pPr marL="0" indent="0">
              <a:buNone/>
            </a:pPr>
            <a:endParaRPr lang="en-US" sz="1100" dirty="0" smtClean="0"/>
          </a:p>
          <a:p>
            <a:r>
              <a:rPr lang="en-US" sz="2600" dirty="0" smtClean="0"/>
              <a:t>EI reported less time than ECSE</a:t>
            </a:r>
            <a:endParaRPr lang="en-US" sz="26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59198">
            <a:off x="7069926" y="4475034"/>
            <a:ext cx="1376643" cy="1968347"/>
          </a:xfrm>
          <a:prstGeom prst="rect">
            <a:avLst/>
          </a:prstGeom>
        </p:spPr>
      </p:pic>
      <p:pic>
        <p:nvPicPr>
          <p:cNvPr id="2053" name="Picture 5" descr="C:\Users\lbarton\AppData\Local\Microsoft\Windows\Temporary Internet Files\Content.IE5\WBRXE60L\MP90038795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2060" y="2971800"/>
            <a:ext cx="224327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lbarton\AppData\Local\Microsoft\Windows\Temporary Internet Files\Content.IE5\09BMV6B7\MP90044844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4038600"/>
            <a:ext cx="1746575" cy="204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255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2286000"/>
            <a:ext cx="6934200" cy="4419600"/>
          </a:xfrm>
        </p:spPr>
        <p:txBody>
          <a:bodyPr/>
          <a:lstStyle/>
          <a:p>
            <a:r>
              <a:rPr lang="en-US" sz="2800" dirty="0" smtClean="0">
                <a:latin typeface="Arial" pitchFamily="34" charset="0"/>
                <a:cs typeface="Arial" pitchFamily="34" charset="0"/>
              </a:rPr>
              <a:t>Brief ENHANCE project update</a:t>
            </a:r>
          </a:p>
          <a:p>
            <a:r>
              <a:rPr lang="en-US" sz="2800" dirty="0" smtClean="0">
                <a:latin typeface="Arial" pitchFamily="34" charset="0"/>
                <a:cs typeface="Arial" pitchFamily="34" charset="0"/>
              </a:rPr>
              <a:t>Describe provider survey study</a:t>
            </a:r>
          </a:p>
          <a:p>
            <a:r>
              <a:rPr lang="en-US" sz="2800" dirty="0" smtClean="0">
                <a:latin typeface="Arial" pitchFamily="34" charset="0"/>
                <a:cs typeface="Arial" pitchFamily="34" charset="0"/>
              </a:rPr>
              <a:t>Share findings</a:t>
            </a:r>
          </a:p>
          <a:p>
            <a:r>
              <a:rPr lang="en-US" sz="2800" dirty="0" smtClean="0">
                <a:latin typeface="Arial" pitchFamily="34" charset="0"/>
                <a:cs typeface="Arial" pitchFamily="34" charset="0"/>
              </a:rPr>
              <a:t>Discuss implications </a:t>
            </a:r>
          </a:p>
          <a:p>
            <a:pPr marL="0" indent="0">
              <a:buNone/>
            </a:pPr>
            <a:endParaRPr lang="en-US" sz="2800" dirty="0" smtClean="0"/>
          </a:p>
          <a:p>
            <a:pPr marL="0" indent="0">
              <a:buNone/>
            </a:pPr>
            <a:endParaRPr lang="en-US" sz="2800" dirty="0"/>
          </a:p>
        </p:txBody>
      </p:sp>
      <p:sp>
        <p:nvSpPr>
          <p:cNvPr id="3" name="Title 2"/>
          <p:cNvSpPr>
            <a:spLocks noGrp="1"/>
          </p:cNvSpPr>
          <p:nvPr>
            <p:ph type="title"/>
          </p:nvPr>
        </p:nvSpPr>
        <p:spPr/>
        <p:txBody>
          <a:bodyPr/>
          <a:lstStyle/>
          <a:p>
            <a:r>
              <a:rPr lang="en-US" dirty="0" smtClean="0"/>
              <a:t>Today’s Session	</a:t>
            </a:r>
            <a:endParaRPr lang="en-US" dirty="0"/>
          </a:p>
        </p:txBody>
      </p:sp>
      <p:pic>
        <p:nvPicPr>
          <p:cNvPr id="5" name="Picture 2" descr="C:\Users\lbarton\AppData\Local\Microsoft\Windows\Temporary Internet Files\Content.IE5\WBRXE60L\MC9000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604537">
            <a:off x="6236489" y="1995425"/>
            <a:ext cx="2466784" cy="2706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br>
              <a:rPr lang="en-US" dirty="0" smtClean="0"/>
            </a:br>
            <a:r>
              <a:rPr lang="en-US" dirty="0" smtClean="0"/>
              <a:t>A team process?</a:t>
            </a:r>
            <a:endParaRPr lang="en-US" dirty="0"/>
          </a:p>
        </p:txBody>
      </p:sp>
      <p:sp>
        <p:nvSpPr>
          <p:cNvPr id="3" name="Text Placeholder 2"/>
          <p:cNvSpPr>
            <a:spLocks noGrp="1"/>
          </p:cNvSpPr>
          <p:nvPr>
            <p:ph type="body" sz="quarter" idx="10"/>
          </p:nvPr>
        </p:nvSpPr>
        <p:spPr>
          <a:xfrm>
            <a:off x="381000" y="1447800"/>
            <a:ext cx="8534400" cy="5105400"/>
          </a:xfrm>
        </p:spPr>
        <p:txBody>
          <a:bodyPr/>
          <a:lstStyle/>
          <a:p>
            <a:pPr marL="0" indent="0">
              <a:buNone/>
            </a:pPr>
            <a:r>
              <a:rPr lang="en-US" dirty="0" smtClean="0">
                <a:latin typeface="Arial" pitchFamily="34" charset="0"/>
                <a:cs typeface="Arial" pitchFamily="34" charset="0"/>
              </a:rPr>
              <a:t>Teaming practices vary a lot from program to program.</a:t>
            </a:r>
          </a:p>
          <a:p>
            <a:endParaRPr lang="en-US" sz="1050" dirty="0" smtClean="0">
              <a:latin typeface="Arial" pitchFamily="34" charset="0"/>
              <a:cs typeface="Arial" pitchFamily="34" charset="0"/>
            </a:endParaRPr>
          </a:p>
          <a:p>
            <a:r>
              <a:rPr lang="en-US" dirty="0" smtClean="0">
                <a:latin typeface="Arial" pitchFamily="34" charset="0"/>
                <a:cs typeface="Arial" pitchFamily="34" charset="0"/>
              </a:rPr>
              <a:t>How often are COS ratings actually decided in teams?</a:t>
            </a:r>
          </a:p>
          <a:p>
            <a:endParaRPr lang="en-US" sz="1050" dirty="0" smtClean="0">
              <a:latin typeface="Arial" pitchFamily="34" charset="0"/>
              <a:cs typeface="Arial" pitchFamily="34" charset="0"/>
            </a:endParaRPr>
          </a:p>
          <a:p>
            <a:r>
              <a:rPr lang="en-US" dirty="0" smtClean="0">
                <a:latin typeface="Arial" pitchFamily="34" charset="0"/>
                <a:cs typeface="Arial" pitchFamily="34" charset="0"/>
              </a:rPr>
              <a:t>Do the teams include more than one professional?</a:t>
            </a:r>
          </a:p>
          <a:p>
            <a:pPr marL="0" indent="0">
              <a:buNone/>
            </a:pPr>
            <a:r>
              <a:rPr lang="en-US" sz="1050" dirty="0" smtClean="0">
                <a:latin typeface="Arial" pitchFamily="34" charset="0"/>
                <a:cs typeface="Arial" pitchFamily="34" charset="0"/>
              </a:rPr>
              <a:t> </a:t>
            </a:r>
          </a:p>
          <a:p>
            <a:r>
              <a:rPr lang="en-US" dirty="0" smtClean="0">
                <a:latin typeface="Arial" pitchFamily="34" charset="0"/>
                <a:cs typeface="Arial" pitchFamily="34" charset="0"/>
              </a:rPr>
              <a:t>How often are families involved?</a:t>
            </a:r>
          </a:p>
          <a:p>
            <a:pPr marL="0" indent="0">
              <a:buNone/>
            </a:pPr>
            <a:endParaRPr lang="en-US" dirty="0"/>
          </a:p>
        </p:txBody>
      </p:sp>
      <p:pic>
        <p:nvPicPr>
          <p:cNvPr id="4" name="Picture 10" descr="133_SQ"/>
          <p:cNvPicPr>
            <a:picLocks noChangeAspect="1" noChangeArrowheads="1"/>
          </p:cNvPicPr>
          <p:nvPr/>
        </p:nvPicPr>
        <p:blipFill>
          <a:blip r:embed="rId2" cstate="print"/>
          <a:srcRect/>
          <a:stretch>
            <a:fillRect/>
          </a:stretch>
        </p:blipFill>
        <p:spPr bwMode="auto">
          <a:xfrm>
            <a:off x="2667000" y="4343400"/>
            <a:ext cx="3657600" cy="2224203"/>
          </a:xfrm>
          <a:prstGeom prst="rect">
            <a:avLst/>
          </a:prstGeom>
          <a:noFill/>
          <a:ln w="9525">
            <a:noFill/>
            <a:miter lim="800000"/>
            <a:headEnd/>
            <a:tailEnd/>
          </a:ln>
        </p:spPr>
      </p:pic>
    </p:spTree>
    <p:extLst>
      <p:ext uri="{BB962C8B-B14F-4D97-AF65-F5344CB8AC3E}">
        <p14:creationId xmlns:p14="http://schemas.microsoft.com/office/powerpoint/2010/main" val="2118523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Process:   More than one </a:t>
            </a:r>
            <a:br>
              <a:rPr lang="en-US" dirty="0" smtClean="0"/>
            </a:br>
            <a:r>
              <a:rPr lang="en-US" dirty="0" smtClean="0"/>
              <a:t>professional usually was involved.</a:t>
            </a:r>
            <a:endParaRPr lang="en-US" dirty="0"/>
          </a:p>
        </p:txBody>
      </p:sp>
      <p:sp>
        <p:nvSpPr>
          <p:cNvPr id="3" name="Text Placeholder 2"/>
          <p:cNvSpPr>
            <a:spLocks noGrp="1"/>
          </p:cNvSpPr>
          <p:nvPr>
            <p:ph type="body" sz="quarter" idx="10"/>
          </p:nvPr>
        </p:nvSpPr>
        <p:spPr>
          <a:xfrm>
            <a:off x="2721228" y="1600200"/>
            <a:ext cx="6194171" cy="4953000"/>
          </a:xfrm>
        </p:spPr>
        <p:txBody>
          <a:bodyPr/>
          <a:lstStyle/>
          <a:p>
            <a:pPr marL="0" indent="0">
              <a:buNone/>
            </a:pPr>
            <a:endParaRPr lang="en-US" b="1"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    75% </a:t>
            </a:r>
            <a:r>
              <a:rPr lang="en-US" dirty="0" smtClean="0">
                <a:latin typeface="Arial" pitchFamily="34" charset="0"/>
                <a:cs typeface="Arial" pitchFamily="34" charset="0"/>
              </a:rPr>
              <a:t>   had most ratings decided by a       </a:t>
            </a:r>
          </a:p>
          <a:p>
            <a:pPr marL="1311275" indent="-1311275">
              <a:buNone/>
            </a:pPr>
            <a:r>
              <a:rPr lang="en-US" dirty="0">
                <a:latin typeface="Arial" pitchFamily="34" charset="0"/>
                <a:cs typeface="Arial" pitchFamily="34" charset="0"/>
              </a:rPr>
              <a:t> </a:t>
            </a:r>
            <a:r>
              <a:rPr lang="en-US" dirty="0" smtClean="0">
                <a:latin typeface="Arial" pitchFamily="34" charset="0"/>
                <a:cs typeface="Arial" pitchFamily="34" charset="0"/>
              </a:rPr>
              <a:t>              team (at least 1 professional in addition to respondent)</a:t>
            </a:r>
            <a:endParaRPr lang="en-US" sz="2200" dirty="0" smtClean="0">
              <a:latin typeface="Arial" pitchFamily="34" charset="0"/>
              <a:cs typeface="Arial" pitchFamily="34" charset="0"/>
            </a:endParaRPr>
          </a:p>
          <a:p>
            <a:pPr marL="0" indent="0">
              <a:buNone/>
            </a:pPr>
            <a:r>
              <a:rPr lang="en-US" sz="1000" dirty="0">
                <a:latin typeface="Arial" pitchFamily="34" charset="0"/>
                <a:cs typeface="Arial" pitchFamily="34" charset="0"/>
              </a:rPr>
              <a:t> </a:t>
            </a:r>
            <a:endParaRPr lang="en-US" sz="1000" dirty="0" smtClean="0">
              <a:latin typeface="Arial" pitchFamily="34" charset="0"/>
              <a:cs typeface="Arial" pitchFamily="34" charset="0"/>
            </a:endParaRPr>
          </a:p>
          <a:p>
            <a:pPr marL="0" indent="0">
              <a:buNone/>
            </a:pPr>
            <a:r>
              <a:rPr lang="en-US" b="1" dirty="0" smtClean="0">
                <a:latin typeface="Arial" pitchFamily="34" charset="0"/>
                <a:cs typeface="Arial" pitchFamily="34" charset="0"/>
              </a:rPr>
              <a:t>    79%    </a:t>
            </a:r>
            <a:r>
              <a:rPr lang="en-US" dirty="0" smtClean="0">
                <a:latin typeface="Arial" pitchFamily="34" charset="0"/>
                <a:cs typeface="Arial" pitchFamily="34" charset="0"/>
              </a:rPr>
              <a:t>had at least one other professional 	     provide input about the child’s 		     functioning</a:t>
            </a:r>
          </a:p>
        </p:txBody>
      </p:sp>
      <p:pic>
        <p:nvPicPr>
          <p:cNvPr id="8" name="Picture 7" descr="MH900439373.JPG"/>
          <p:cNvPicPr>
            <a:picLocks noChangeAspect="1"/>
          </p:cNvPicPr>
          <p:nvPr/>
        </p:nvPicPr>
        <p:blipFill>
          <a:blip r:embed="rId3" cstate="print"/>
          <a:stretch>
            <a:fillRect/>
          </a:stretch>
        </p:blipFill>
        <p:spPr>
          <a:xfrm>
            <a:off x="51391" y="1981200"/>
            <a:ext cx="2645029" cy="2778552"/>
          </a:xfrm>
          <a:prstGeom prst="rect">
            <a:avLst/>
          </a:prstGeom>
        </p:spPr>
      </p:pic>
    </p:spTree>
    <p:extLst>
      <p:ext uri="{BB962C8B-B14F-4D97-AF65-F5344CB8AC3E}">
        <p14:creationId xmlns:p14="http://schemas.microsoft.com/office/powerpoint/2010/main" val="2746943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 Process: </a:t>
            </a:r>
            <a:br>
              <a:rPr lang="en-US" dirty="0" smtClean="0"/>
            </a:br>
            <a:r>
              <a:rPr lang="en-US" dirty="0" smtClean="0"/>
              <a:t>Family involvement was limited.</a:t>
            </a:r>
            <a:endParaRPr lang="en-US" dirty="0"/>
          </a:p>
        </p:txBody>
      </p:sp>
      <p:sp>
        <p:nvSpPr>
          <p:cNvPr id="3" name="Text Placeholder 2"/>
          <p:cNvSpPr>
            <a:spLocks noGrp="1"/>
          </p:cNvSpPr>
          <p:nvPr>
            <p:ph type="body" sz="quarter" idx="10"/>
          </p:nvPr>
        </p:nvSpPr>
        <p:spPr>
          <a:xfrm>
            <a:off x="152400" y="1873493"/>
            <a:ext cx="7052370" cy="3276600"/>
          </a:xfrm>
        </p:spPr>
        <p:txBody>
          <a:bodyPr/>
          <a:lstStyle/>
          <a:p>
            <a:pPr marL="0" indent="0">
              <a:spcBef>
                <a:spcPts val="0"/>
              </a:spcBef>
              <a:buNone/>
            </a:pPr>
            <a:r>
              <a:rPr lang="en-US" sz="2600" b="1" dirty="0" smtClean="0">
                <a:latin typeface="Arial" pitchFamily="34" charset="0"/>
                <a:cs typeface="Arial" pitchFamily="34" charset="0"/>
              </a:rPr>
              <a:t>   34%    </a:t>
            </a:r>
            <a:r>
              <a:rPr lang="en-US" sz="2600" dirty="0" smtClean="0">
                <a:latin typeface="Arial" pitchFamily="34" charset="0"/>
                <a:cs typeface="Arial" pitchFamily="34" charset="0"/>
              </a:rPr>
              <a:t>had family members present for            </a:t>
            </a:r>
          </a:p>
          <a:p>
            <a:pPr marL="0" indent="0">
              <a:spcBef>
                <a:spcPts val="0"/>
              </a:spcBef>
              <a:buNone/>
            </a:pPr>
            <a:r>
              <a:rPr lang="en-US" sz="2600" dirty="0">
                <a:latin typeface="Arial" pitchFamily="34" charset="0"/>
                <a:cs typeface="Arial" pitchFamily="34" charset="0"/>
              </a:rPr>
              <a:t> </a:t>
            </a:r>
            <a:r>
              <a:rPr lang="en-US" sz="2600" dirty="0" smtClean="0">
                <a:latin typeface="Arial" pitchFamily="34" charset="0"/>
                <a:cs typeface="Arial" pitchFamily="34" charset="0"/>
              </a:rPr>
              <a:t>              most of their COS rating decisions.</a:t>
            </a:r>
          </a:p>
          <a:p>
            <a:pPr marL="0" indent="0">
              <a:spcBef>
                <a:spcPts val="0"/>
              </a:spcBef>
              <a:buNone/>
            </a:pPr>
            <a:endParaRPr lang="en-US" sz="2600" dirty="0" smtClean="0">
              <a:latin typeface="Arial" pitchFamily="34" charset="0"/>
              <a:cs typeface="Arial" pitchFamily="34" charset="0"/>
            </a:endParaRPr>
          </a:p>
          <a:p>
            <a:pPr marL="0" indent="0">
              <a:spcBef>
                <a:spcPts val="0"/>
              </a:spcBef>
              <a:buNone/>
            </a:pPr>
            <a:r>
              <a:rPr lang="en-US" sz="2600" b="1" dirty="0" smtClean="0">
                <a:latin typeface="Arial" pitchFamily="34" charset="0"/>
                <a:cs typeface="Arial" pitchFamily="34" charset="0"/>
              </a:rPr>
              <a:t>   68% </a:t>
            </a:r>
            <a:r>
              <a:rPr lang="en-US" sz="2600" dirty="0" smtClean="0">
                <a:latin typeface="Arial" pitchFamily="34" charset="0"/>
                <a:cs typeface="Arial" pitchFamily="34" charset="0"/>
              </a:rPr>
              <a:t>   considered input from family 		    members in determining the rating</a:t>
            </a:r>
            <a:endParaRPr lang="en-US" sz="2600" dirty="0">
              <a:latin typeface="Arial" pitchFamily="34" charset="0"/>
              <a:cs typeface="Arial" pitchFamily="34" charset="0"/>
            </a:endParaRPr>
          </a:p>
        </p:txBody>
      </p:sp>
      <p:pic>
        <p:nvPicPr>
          <p:cNvPr id="5122" name="Picture 2" descr="C:\Users\lbarton\AppData\Local\Microsoft\Windows\Temporary Internet Files\Content.IE5\4ABTDW0K\MC91021699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11198">
            <a:off x="7251538" y="2039021"/>
            <a:ext cx="1306328" cy="142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059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unctioning across settings and assessment data was considered in most COS ratings.</a:t>
            </a:r>
            <a:endParaRPr lang="en-US" dirty="0"/>
          </a:p>
        </p:txBody>
      </p:sp>
      <p:sp>
        <p:nvSpPr>
          <p:cNvPr id="3" name="Text Placeholder 2"/>
          <p:cNvSpPr>
            <a:spLocks noGrp="1"/>
          </p:cNvSpPr>
          <p:nvPr>
            <p:ph type="body" sz="quarter" idx="11"/>
          </p:nvPr>
        </p:nvSpPr>
        <p:spPr>
          <a:xfrm>
            <a:off x="205562" y="1652072"/>
            <a:ext cx="8024037" cy="5181600"/>
          </a:xfrm>
        </p:spPr>
        <p:txBody>
          <a:bodyPr/>
          <a:lstStyle/>
          <a:p>
            <a:pPr marL="0" indent="0">
              <a:spcBef>
                <a:spcPts val="0"/>
              </a:spcBef>
              <a:buNone/>
            </a:pPr>
            <a:r>
              <a:rPr lang="en-US" b="1" dirty="0" smtClean="0">
                <a:latin typeface="Arial" pitchFamily="34" charset="0"/>
                <a:cs typeface="Arial" pitchFamily="34" charset="0"/>
              </a:rPr>
              <a:t>75% </a:t>
            </a:r>
            <a:r>
              <a:rPr lang="en-US" dirty="0" smtClean="0">
                <a:latin typeface="Arial" pitchFamily="34" charset="0"/>
                <a:cs typeface="Arial" pitchFamily="34" charset="0"/>
              </a:rPr>
              <a:t> used information about the child’s functioning from </a:t>
            </a:r>
          </a:p>
          <a:p>
            <a:pPr marL="0" indent="0">
              <a:spcBef>
                <a:spcPts val="0"/>
              </a:spcBef>
              <a:buNone/>
            </a:pPr>
            <a:r>
              <a:rPr lang="en-US" dirty="0">
                <a:latin typeface="Arial" pitchFamily="34" charset="0"/>
                <a:cs typeface="Arial" pitchFamily="34" charset="0"/>
              </a:rPr>
              <a:t> </a:t>
            </a:r>
            <a:r>
              <a:rPr lang="en-US" dirty="0" smtClean="0">
                <a:latin typeface="Arial" pitchFamily="34" charset="0"/>
                <a:cs typeface="Arial" pitchFamily="34" charset="0"/>
              </a:rPr>
              <a:t>        multiple settings and situations</a:t>
            </a:r>
          </a:p>
          <a:p>
            <a:pPr marL="0" indent="0">
              <a:spcBef>
                <a:spcPts val="0"/>
              </a:spcBef>
              <a:buNone/>
            </a:pPr>
            <a:r>
              <a:rPr lang="en-US" dirty="0">
                <a:latin typeface="Arial" pitchFamily="34" charset="0"/>
                <a:cs typeface="Arial" pitchFamily="34" charset="0"/>
              </a:rPr>
              <a:t> </a:t>
            </a:r>
            <a:r>
              <a:rPr lang="en-US" dirty="0" smtClean="0">
                <a:latin typeface="Arial" pitchFamily="34" charset="0"/>
                <a:cs typeface="Arial" pitchFamily="34" charset="0"/>
              </a:rPr>
              <a:t> </a:t>
            </a:r>
          </a:p>
          <a:p>
            <a:pPr marL="0" indent="0">
              <a:spcBef>
                <a:spcPts val="0"/>
              </a:spcBef>
              <a:buNone/>
            </a:pPr>
            <a:r>
              <a:rPr lang="en-US" b="1" dirty="0" smtClean="0">
                <a:latin typeface="Arial" pitchFamily="34" charset="0"/>
                <a:cs typeface="Arial" pitchFamily="34" charset="0"/>
              </a:rPr>
              <a:t>76% </a:t>
            </a:r>
            <a:r>
              <a:rPr lang="en-US" dirty="0" smtClean="0">
                <a:latin typeface="Arial" pitchFamily="34" charset="0"/>
                <a:cs typeface="Arial" pitchFamily="34" charset="0"/>
              </a:rPr>
              <a:t>  used information from one or more assessment 	tools during rating decisions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019645"/>
            <a:ext cx="1981200" cy="255447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4019645"/>
            <a:ext cx="1726181" cy="2590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63" y="4242872"/>
            <a:ext cx="2108022" cy="2108022"/>
          </a:xfrm>
          <a:prstGeom prst="rect">
            <a:avLst/>
          </a:prstGeom>
        </p:spPr>
      </p:pic>
      <p:pic>
        <p:nvPicPr>
          <p:cNvPr id="6146" name="Picture 2" descr="C:\Users\lbarton\AppData\Local\Microsoft\Windows\Temporary Internet Files\Content.IE5\768DNCB9\MP90043932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4463437"/>
            <a:ext cx="2565819" cy="170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264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010400" cy="1143000"/>
          </a:xfrm>
        </p:spPr>
        <p:txBody>
          <a:bodyPr/>
          <a:lstStyle/>
          <a:p>
            <a:r>
              <a:rPr lang="en-US" dirty="0" smtClean="0"/>
              <a:t>Most felt their COS process  matched what it was supposed to be.</a:t>
            </a:r>
            <a:endParaRPr lang="en-US" dirty="0"/>
          </a:p>
        </p:txBody>
      </p:sp>
      <p:pic>
        <p:nvPicPr>
          <p:cNvPr id="7170" name="Picture 2" descr="C:\Users\lbarton\AppData\Local\Microsoft\Windows\Temporary Internet Files\Content.IE5\N3TV5FJJ\MC900039006[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438400"/>
            <a:ext cx="2146097" cy="1983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1800" y="2819400"/>
            <a:ext cx="6019800" cy="1692771"/>
          </a:xfrm>
          <a:prstGeom prst="rect">
            <a:avLst/>
          </a:prstGeom>
          <a:noFill/>
        </p:spPr>
        <p:txBody>
          <a:bodyPr wrap="square" rtlCol="0">
            <a:spAutoFit/>
          </a:bodyPr>
          <a:lstStyle/>
          <a:p>
            <a:r>
              <a:rPr lang="en-US" sz="2600" dirty="0" smtClean="0">
                <a:latin typeface="Arial" pitchFamily="34" charset="0"/>
                <a:cs typeface="Arial" pitchFamily="34" charset="0"/>
              </a:rPr>
              <a:t>78%    </a:t>
            </a:r>
            <a:r>
              <a:rPr lang="en-US" sz="2600" b="0" dirty="0" smtClean="0">
                <a:latin typeface="Arial" pitchFamily="34" charset="0"/>
                <a:cs typeface="Arial" pitchFamily="34" charset="0"/>
              </a:rPr>
              <a:t>thought </a:t>
            </a:r>
            <a:r>
              <a:rPr lang="en-US" sz="2600" b="0" dirty="0" smtClean="0">
                <a:latin typeface="Arial" pitchFamily="34" charset="0"/>
                <a:cs typeface="Arial" pitchFamily="34" charset="0"/>
              </a:rPr>
              <a:t>most </a:t>
            </a:r>
            <a:r>
              <a:rPr lang="en-US" sz="2600" b="0" dirty="0" smtClean="0">
                <a:latin typeface="Arial" pitchFamily="34" charset="0"/>
                <a:cs typeface="Arial" pitchFamily="34" charset="0"/>
              </a:rPr>
              <a:t>of the time </a:t>
            </a:r>
            <a:r>
              <a:rPr lang="en-US" sz="2600" b="0" dirty="0" smtClean="0">
                <a:latin typeface="Arial" pitchFamily="34" charset="0"/>
                <a:cs typeface="Arial" pitchFamily="34" charset="0"/>
              </a:rPr>
              <a:t>the </a:t>
            </a:r>
          </a:p>
          <a:p>
            <a:r>
              <a:rPr lang="en-US" sz="2600" b="0" dirty="0">
                <a:latin typeface="Arial" pitchFamily="34" charset="0"/>
                <a:cs typeface="Arial" pitchFamily="34" charset="0"/>
              </a:rPr>
              <a:t> </a:t>
            </a:r>
            <a:r>
              <a:rPr lang="en-US" sz="2600" b="0" dirty="0" smtClean="0">
                <a:latin typeface="Arial" pitchFamily="34" charset="0"/>
                <a:cs typeface="Arial" pitchFamily="34" charset="0"/>
              </a:rPr>
              <a:t>          </a:t>
            </a:r>
            <a:r>
              <a:rPr lang="en-US" sz="2600" b="0" dirty="0" smtClean="0">
                <a:latin typeface="Arial" pitchFamily="34" charset="0"/>
                <a:cs typeface="Arial" pitchFamily="34" charset="0"/>
              </a:rPr>
              <a:t>process </a:t>
            </a:r>
            <a:r>
              <a:rPr lang="en-US" sz="2600" b="0" dirty="0">
                <a:latin typeface="Arial" pitchFamily="34" charset="0"/>
                <a:cs typeface="Arial" pitchFamily="34" charset="0"/>
              </a:rPr>
              <a:t>used for </a:t>
            </a:r>
            <a:r>
              <a:rPr lang="en-US" sz="2600" b="0" dirty="0" smtClean="0">
                <a:latin typeface="Arial" pitchFamily="34" charset="0"/>
                <a:cs typeface="Arial" pitchFamily="34" charset="0"/>
              </a:rPr>
              <a:t>deciding</a:t>
            </a:r>
            <a:endParaRPr lang="en-US" sz="2600" b="0" dirty="0" smtClean="0">
              <a:latin typeface="Arial" pitchFamily="34" charset="0"/>
              <a:cs typeface="Arial" pitchFamily="34" charset="0"/>
            </a:endParaRPr>
          </a:p>
          <a:p>
            <a:r>
              <a:rPr lang="en-US" sz="2600" b="0" dirty="0" smtClean="0">
                <a:latin typeface="Arial" pitchFamily="34" charset="0"/>
                <a:cs typeface="Arial" pitchFamily="34" charset="0"/>
              </a:rPr>
              <a:t>	 COS </a:t>
            </a:r>
            <a:r>
              <a:rPr lang="en-US" sz="2600" b="0" dirty="0" smtClean="0">
                <a:latin typeface="Arial" pitchFamily="34" charset="0"/>
                <a:cs typeface="Arial" pitchFamily="34" charset="0"/>
              </a:rPr>
              <a:t>ratings </a:t>
            </a:r>
            <a:r>
              <a:rPr lang="en-US" sz="2600" b="0" dirty="0">
                <a:latin typeface="Arial" pitchFamily="34" charset="0"/>
                <a:cs typeface="Arial" pitchFamily="34" charset="0"/>
              </a:rPr>
              <a:t>matched </a:t>
            </a:r>
            <a:r>
              <a:rPr lang="en-US" sz="2600" b="0" dirty="0" smtClean="0">
                <a:latin typeface="Arial" pitchFamily="34" charset="0"/>
                <a:cs typeface="Arial" pitchFamily="34" charset="0"/>
              </a:rPr>
              <a:t>how</a:t>
            </a:r>
            <a:endParaRPr lang="en-US" sz="2600" b="0" dirty="0" smtClean="0">
              <a:latin typeface="Arial" pitchFamily="34" charset="0"/>
              <a:cs typeface="Arial" pitchFamily="34" charset="0"/>
            </a:endParaRPr>
          </a:p>
          <a:p>
            <a:r>
              <a:rPr lang="en-US" sz="2600" b="0" dirty="0">
                <a:latin typeface="Arial" pitchFamily="34" charset="0"/>
                <a:cs typeface="Arial" pitchFamily="34" charset="0"/>
              </a:rPr>
              <a:t> </a:t>
            </a:r>
            <a:r>
              <a:rPr lang="en-US" sz="2600" b="0" dirty="0" smtClean="0">
                <a:latin typeface="Arial" pitchFamily="34" charset="0"/>
                <a:cs typeface="Arial" pitchFamily="34" charset="0"/>
              </a:rPr>
              <a:t>          </a:t>
            </a:r>
            <a:r>
              <a:rPr lang="en-US" sz="2600" b="0" dirty="0" smtClean="0">
                <a:latin typeface="Arial" pitchFamily="34" charset="0"/>
                <a:cs typeface="Arial" pitchFamily="34" charset="0"/>
              </a:rPr>
              <a:t>it </a:t>
            </a:r>
            <a:r>
              <a:rPr lang="en-US" sz="2600" b="0" dirty="0" smtClean="0">
                <a:latin typeface="Arial" pitchFamily="34" charset="0"/>
                <a:cs typeface="Arial" pitchFamily="34" charset="0"/>
              </a:rPr>
              <a:t>was supposed </a:t>
            </a:r>
            <a:r>
              <a:rPr lang="en-US" sz="2600" b="0" dirty="0">
                <a:latin typeface="Arial" pitchFamily="34" charset="0"/>
                <a:cs typeface="Arial" pitchFamily="34" charset="0"/>
              </a:rPr>
              <a:t>to be done</a:t>
            </a:r>
            <a:endParaRPr lang="en-US" sz="2600" dirty="0"/>
          </a:p>
        </p:txBody>
      </p:sp>
    </p:spTree>
    <p:extLst>
      <p:ext uri="{BB962C8B-B14F-4D97-AF65-F5344CB8AC3E}">
        <p14:creationId xmlns:p14="http://schemas.microsoft.com/office/powerpoint/2010/main" val="1539034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Most felt the process was thorough enough to be effective.</a:t>
            </a:r>
            <a:endParaRPr lang="en-US" dirty="0"/>
          </a:p>
        </p:txBody>
      </p:sp>
      <p:sp>
        <p:nvSpPr>
          <p:cNvPr id="2" name="Text Placeholder 1"/>
          <p:cNvSpPr>
            <a:spLocks noGrp="1"/>
          </p:cNvSpPr>
          <p:nvPr>
            <p:ph type="body" sz="quarter" idx="10"/>
          </p:nvPr>
        </p:nvSpPr>
        <p:spPr/>
        <p:txBody>
          <a:bodyPr/>
          <a:lstStyle/>
          <a:p>
            <a:r>
              <a:rPr lang="en-US" dirty="0" smtClean="0"/>
              <a:t>85%    felt there was enough information about each outcome area to determine a COS rating</a:t>
            </a:r>
          </a:p>
          <a:p>
            <a:endParaRPr lang="en-US" sz="900" dirty="0" smtClean="0"/>
          </a:p>
          <a:p>
            <a:r>
              <a:rPr lang="en-US" dirty="0" smtClean="0"/>
              <a:t>80</a:t>
            </a:r>
            <a:r>
              <a:rPr lang="en-US" dirty="0"/>
              <a:t>%    felt there was enough time to review child functioning in each outcome area.</a:t>
            </a:r>
          </a:p>
          <a:p>
            <a:endParaRPr lang="en-US" sz="900" dirty="0" smtClean="0"/>
          </a:p>
          <a:p>
            <a:r>
              <a:rPr lang="en-US" dirty="0" smtClean="0"/>
              <a:t>85%    in most of the decisions,  all involved considered information carefully  in an effort to decide an accurate rating.</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363116"/>
            <a:ext cx="2509061" cy="2509061"/>
          </a:xfrm>
          <a:prstGeom prst="rect">
            <a:avLst/>
          </a:prstGeom>
        </p:spPr>
      </p:pic>
    </p:spTree>
    <p:extLst>
      <p:ext uri="{BB962C8B-B14F-4D97-AF65-F5344CB8AC3E}">
        <p14:creationId xmlns:p14="http://schemas.microsoft.com/office/powerpoint/2010/main" val="2193713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Most providers felt that most                      COS ratings given were accurate.</a:t>
            </a:r>
            <a:endParaRPr lang="en-US" dirty="0"/>
          </a:p>
        </p:txBody>
      </p:sp>
      <p:sp>
        <p:nvSpPr>
          <p:cNvPr id="2" name="Text Placeholder 1"/>
          <p:cNvSpPr>
            <a:spLocks noGrp="1"/>
          </p:cNvSpPr>
          <p:nvPr>
            <p:ph type="body" sz="quarter" idx="10"/>
          </p:nvPr>
        </p:nvSpPr>
        <p:spPr>
          <a:xfrm>
            <a:off x="152400" y="1638300"/>
            <a:ext cx="8763000" cy="5105400"/>
          </a:xfrm>
        </p:spPr>
        <p:txBody>
          <a:bodyPr/>
          <a:lstStyle/>
          <a:p>
            <a:pPr marL="400050" lvl="1" indent="0">
              <a:spcBef>
                <a:spcPts val="0"/>
              </a:spcBef>
              <a:buNone/>
            </a:pPr>
            <a:r>
              <a:rPr lang="en-US" sz="2600" dirty="0" smtClean="0"/>
              <a:t>76%     felt confident that most of the ratings given</a:t>
            </a:r>
          </a:p>
          <a:p>
            <a:pPr marL="400050" lvl="1" indent="0">
              <a:spcBef>
                <a:spcPts val="0"/>
              </a:spcBef>
              <a:buNone/>
            </a:pPr>
            <a:r>
              <a:rPr lang="en-US" sz="2600" dirty="0"/>
              <a:t> </a:t>
            </a:r>
            <a:r>
              <a:rPr lang="en-US" sz="2600" dirty="0" smtClean="0"/>
              <a:t>            were accurate</a:t>
            </a:r>
          </a:p>
          <a:p>
            <a:pPr marL="400050" lvl="1" indent="0">
              <a:spcBef>
                <a:spcPts val="0"/>
              </a:spcBef>
              <a:buNone/>
            </a:pPr>
            <a:endParaRPr lang="en-US" sz="2600" dirty="0" smtClean="0"/>
          </a:p>
          <a:p>
            <a:pPr marL="400050" lvl="1" indent="0">
              <a:spcBef>
                <a:spcPts val="0"/>
              </a:spcBef>
              <a:buNone/>
            </a:pPr>
            <a:r>
              <a:rPr lang="en-US" sz="2600" dirty="0" smtClean="0"/>
              <a:t>88%     reported that </a:t>
            </a:r>
            <a:r>
              <a:rPr lang="en-US" sz="2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NONE</a:t>
            </a:r>
            <a:r>
              <a:rPr lang="en-US" sz="2600" dirty="0" smtClean="0"/>
              <a:t> of the COS ratings were </a:t>
            </a:r>
          </a:p>
          <a:p>
            <a:pPr marL="400050" lvl="1" indent="0">
              <a:spcBef>
                <a:spcPts val="0"/>
              </a:spcBef>
              <a:buNone/>
            </a:pPr>
            <a:r>
              <a:rPr lang="en-US" sz="2600" dirty="0"/>
              <a:t>	</a:t>
            </a:r>
            <a:r>
              <a:rPr lang="en-US" sz="2600" dirty="0" smtClean="0"/>
              <a:t>       selected to make the program look good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3215372" cy="2142744"/>
          </a:xfrm>
          <a:prstGeom prst="rect">
            <a:avLst/>
          </a:prstGeom>
        </p:spPr>
      </p:pic>
    </p:spTree>
    <p:extLst>
      <p:ext uri="{BB962C8B-B14F-4D97-AF65-F5344CB8AC3E}">
        <p14:creationId xmlns:p14="http://schemas.microsoft.com/office/powerpoint/2010/main" val="4229011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a:t>
            </a:r>
            <a:r>
              <a:rPr lang="en-US" dirty="0" smtClean="0"/>
              <a:t>needed </a:t>
            </a:r>
            <a:r>
              <a:rPr lang="en-US" dirty="0" smtClean="0"/>
              <a:t>for COS </a:t>
            </a:r>
            <a:r>
              <a:rPr lang="en-US" dirty="0" smtClean="0"/>
              <a:t>ratings</a:t>
            </a:r>
            <a:endParaRPr lang="en-US" dirty="0"/>
          </a:p>
        </p:txBody>
      </p:sp>
      <p:sp>
        <p:nvSpPr>
          <p:cNvPr id="3" name="Text Placeholder 2"/>
          <p:cNvSpPr>
            <a:spLocks noGrp="1"/>
          </p:cNvSpPr>
          <p:nvPr>
            <p:ph type="body" sz="quarter" idx="10"/>
          </p:nvPr>
        </p:nvSpPr>
        <p:spPr/>
        <p:txBody>
          <a:bodyPr/>
          <a:lstStyle/>
          <a:p>
            <a:r>
              <a:rPr lang="en-US" dirty="0" smtClean="0">
                <a:cs typeface="Arial" pitchFamily="34" charset="0"/>
              </a:rPr>
              <a:t>Training should focus on skills essential for COS ratings. For example:</a:t>
            </a:r>
          </a:p>
          <a:p>
            <a:pPr lvl="1"/>
            <a:r>
              <a:rPr lang="en-US" dirty="0" smtClean="0">
                <a:latin typeface="Arial" pitchFamily="34" charset="0"/>
                <a:cs typeface="Arial" pitchFamily="34" charset="0"/>
              </a:rPr>
              <a:t>Understanding age-expected functioning </a:t>
            </a:r>
          </a:p>
          <a:p>
            <a:pPr lvl="1"/>
            <a:r>
              <a:rPr lang="en-US" dirty="0" smtClean="0">
                <a:latin typeface="Arial" pitchFamily="34" charset="0"/>
                <a:cs typeface="Arial" pitchFamily="34" charset="0"/>
              </a:rPr>
              <a:t>Comparing specific child’s skills to age-expected</a:t>
            </a:r>
          </a:p>
          <a:p>
            <a:pPr lvl="1"/>
            <a:r>
              <a:rPr lang="en-US" dirty="0" smtClean="0">
                <a:latin typeface="Arial" pitchFamily="34" charset="0"/>
                <a:cs typeface="Arial" pitchFamily="34" charset="0"/>
              </a:rPr>
              <a:t>Understanding the 3 child outcomes</a:t>
            </a:r>
          </a:p>
          <a:p>
            <a:pPr lvl="1"/>
            <a:r>
              <a:rPr lang="en-US" dirty="0" smtClean="0">
                <a:latin typeface="Arial" pitchFamily="34" charset="0"/>
                <a:cs typeface="Arial" pitchFamily="34" charset="0"/>
              </a:rPr>
              <a:t>Discussing functioning in outcomes with others</a:t>
            </a:r>
          </a:p>
          <a:p>
            <a:pPr lvl="1"/>
            <a:endParaRPr lang="en-US" dirty="0" smtClean="0">
              <a:latin typeface="Arial" pitchFamily="34" charset="0"/>
              <a:cs typeface="Arial" pitchFamily="34" charset="0"/>
            </a:endParaRPr>
          </a:p>
          <a:p>
            <a:r>
              <a:rPr lang="en-US" dirty="0" smtClean="0">
                <a:cs typeface="Arial" pitchFamily="34" charset="0"/>
              </a:rPr>
              <a:t>To what extent do you think providers report having these kinds of skills?</a:t>
            </a:r>
            <a:endParaRPr lang="en-US" dirty="0">
              <a:cs typeface="Arial" pitchFamily="34" charset="0"/>
            </a:endParaRPr>
          </a:p>
        </p:txBody>
      </p:sp>
    </p:spTree>
    <p:extLst>
      <p:ext uri="{BB962C8B-B14F-4D97-AF65-F5344CB8AC3E}">
        <p14:creationId xmlns:p14="http://schemas.microsoft.com/office/powerpoint/2010/main" val="4257219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Providers said they understood                     the content behind COS ratings.	</a:t>
            </a:r>
            <a:endParaRPr lang="en-US" dirty="0"/>
          </a:p>
        </p:txBody>
      </p:sp>
      <p:sp>
        <p:nvSpPr>
          <p:cNvPr id="3" name="Content Placeholder 2"/>
          <p:cNvSpPr>
            <a:spLocks noGrp="1"/>
          </p:cNvSpPr>
          <p:nvPr>
            <p:ph type="body" sz="quarter" idx="10"/>
          </p:nvPr>
        </p:nvSpPr>
        <p:spPr>
          <a:xfrm>
            <a:off x="152400" y="1447800"/>
            <a:ext cx="6477000" cy="5105400"/>
          </a:xfrm>
        </p:spPr>
        <p:txBody>
          <a:bodyPr>
            <a:normAutofit/>
          </a:bodyPr>
          <a:lstStyle/>
          <a:p>
            <a:pPr marL="114300" indent="0">
              <a:buNone/>
            </a:pPr>
            <a:r>
              <a:rPr lang="en-US" sz="3500" i="1" dirty="0" smtClean="0">
                <a:solidFill>
                  <a:schemeClr val="tx2"/>
                </a:solidFill>
              </a:rPr>
              <a:t>Age-expected functioning</a:t>
            </a:r>
          </a:p>
          <a:p>
            <a:r>
              <a:rPr lang="en-US" dirty="0" smtClean="0"/>
              <a:t>89% understood age expected functioning </a:t>
            </a:r>
          </a:p>
          <a:p>
            <a:r>
              <a:rPr lang="en-US" dirty="0" smtClean="0"/>
              <a:t>92% knew how to compare children’s                           functioning to what is age expected</a:t>
            </a:r>
          </a:p>
          <a:p>
            <a:pPr marL="114300" indent="0">
              <a:buNone/>
            </a:pPr>
            <a:r>
              <a:rPr lang="en-US" sz="1600" dirty="0" smtClean="0"/>
              <a:t> </a:t>
            </a:r>
            <a:endParaRPr lang="en-US" sz="1600" i="1" dirty="0" smtClean="0"/>
          </a:p>
          <a:p>
            <a:pPr marL="114300" indent="0">
              <a:buNone/>
            </a:pPr>
            <a:r>
              <a:rPr lang="en-US" sz="3500" i="1" dirty="0" smtClean="0">
                <a:solidFill>
                  <a:schemeClr val="tx2"/>
                </a:solidFill>
              </a:rPr>
              <a:t>The three child outcomes </a:t>
            </a:r>
          </a:p>
          <a:p>
            <a:r>
              <a:rPr lang="en-US" dirty="0" smtClean="0"/>
              <a:t>85% understood the three child outcomes </a:t>
            </a:r>
          </a:p>
          <a:p>
            <a:r>
              <a:rPr lang="en-US" dirty="0" smtClean="0"/>
              <a:t>83% knew how to discuss functioning in the outcomes with others </a:t>
            </a:r>
          </a:p>
        </p:txBody>
      </p:sp>
      <p:pic>
        <p:nvPicPr>
          <p:cNvPr id="7" name="Picture 16" descr="1031_SQ"/>
          <p:cNvPicPr>
            <a:picLocks noChangeAspect="1" noChangeArrowheads="1"/>
          </p:cNvPicPr>
          <p:nvPr/>
        </p:nvPicPr>
        <p:blipFill>
          <a:blip r:embed="rId3" cstate="print"/>
          <a:srcRect/>
          <a:stretch>
            <a:fillRect/>
          </a:stretch>
        </p:blipFill>
        <p:spPr bwMode="auto">
          <a:xfrm>
            <a:off x="6629400" y="2743200"/>
            <a:ext cx="2286000" cy="2286000"/>
          </a:xfrm>
          <a:prstGeom prst="rect">
            <a:avLst/>
          </a:prstGeom>
          <a:noFill/>
          <a:ln w="9525">
            <a:noFill/>
            <a:miter lim="800000"/>
            <a:headEnd/>
            <a:tailEnd/>
          </a:ln>
        </p:spPr>
      </p:pic>
      <p:sp>
        <p:nvSpPr>
          <p:cNvPr id="4" name="TextBox 3"/>
          <p:cNvSpPr txBox="1"/>
          <p:nvPr/>
        </p:nvSpPr>
        <p:spPr>
          <a:xfrm>
            <a:off x="5715000" y="6236969"/>
            <a:ext cx="3429000" cy="523220"/>
          </a:xfrm>
          <a:prstGeom prst="rect">
            <a:avLst/>
          </a:prstGeom>
          <a:noFill/>
        </p:spPr>
        <p:txBody>
          <a:bodyPr wrap="square" rtlCol="0">
            <a:spAutoFit/>
          </a:bodyPr>
          <a:lstStyle/>
          <a:p>
            <a:r>
              <a:rPr lang="en-US" sz="1400" b="0" dirty="0" smtClean="0">
                <a:latin typeface="Arial" pitchFamily="34" charset="0"/>
                <a:cs typeface="Arial" pitchFamily="34" charset="0"/>
              </a:rPr>
              <a:t>* Endorsed statements of understanding  </a:t>
            </a:r>
          </a:p>
          <a:p>
            <a:r>
              <a:rPr lang="en-US" sz="1400" b="0" dirty="0">
                <a:latin typeface="Arial" pitchFamily="34" charset="0"/>
                <a:cs typeface="Arial" pitchFamily="34" charset="0"/>
              </a:rPr>
              <a:t> </a:t>
            </a:r>
            <a:r>
              <a:rPr lang="en-US" sz="1400" b="0" dirty="0" smtClean="0">
                <a:latin typeface="Arial" pitchFamily="34" charset="0"/>
                <a:cs typeface="Arial" pitchFamily="34" charset="0"/>
              </a:rPr>
              <a:t>  as mostly true or very true.</a:t>
            </a:r>
            <a:endParaRPr lang="en-US" sz="1400" b="0" dirty="0">
              <a:latin typeface="Arial" pitchFamily="34" charset="0"/>
              <a:cs typeface="Arial" pitchFamily="34" charset="0"/>
            </a:endParaRPr>
          </a:p>
        </p:txBody>
      </p:sp>
    </p:spTree>
    <p:extLst>
      <p:ext uri="{BB962C8B-B14F-4D97-AF65-F5344CB8AC3E}">
        <p14:creationId xmlns:p14="http://schemas.microsoft.com/office/powerpoint/2010/main" val="185383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How much do providers  </a:t>
            </a:r>
          </a:p>
          <a:p>
            <a:pPr lvl="1"/>
            <a:r>
              <a:rPr lang="en-US" dirty="0" smtClean="0"/>
              <a:t>Understand why COS data are collected, </a:t>
            </a:r>
          </a:p>
          <a:p>
            <a:pPr lvl="1"/>
            <a:r>
              <a:rPr lang="en-US" dirty="0" smtClean="0"/>
              <a:t>Realize what happens with the data, and</a:t>
            </a:r>
          </a:p>
          <a:p>
            <a:pPr lvl="1"/>
            <a:r>
              <a:rPr lang="en-US" dirty="0"/>
              <a:t>F</a:t>
            </a:r>
            <a:r>
              <a:rPr lang="en-US" dirty="0" smtClean="0"/>
              <a:t>eel they can explain the need for gathering COS data?</a:t>
            </a:r>
          </a:p>
          <a:p>
            <a:endParaRPr lang="en-US" sz="1100" dirty="0"/>
          </a:p>
          <a:p>
            <a:pPr marL="0" indent="0">
              <a:buNone/>
            </a:pPr>
            <a:r>
              <a:rPr lang="en-US" i="1" dirty="0" smtClean="0">
                <a:solidFill>
                  <a:schemeClr val="accent6"/>
                </a:solidFill>
              </a:rPr>
              <a:t>                                                                          </a:t>
            </a:r>
            <a:r>
              <a:rPr lang="en-US" b="1" i="1" dirty="0" smtClean="0">
                <a:solidFill>
                  <a:schemeClr val="accent6"/>
                </a:solidFill>
              </a:rPr>
              <a:t>Same or different?</a:t>
            </a:r>
            <a:endParaRPr lang="en-US" b="1" i="1" dirty="0">
              <a:solidFill>
                <a:schemeClr val="accent6"/>
              </a:solidFill>
            </a:endParaRPr>
          </a:p>
        </p:txBody>
      </p:sp>
      <p:sp>
        <p:nvSpPr>
          <p:cNvPr id="3" name="Title 2"/>
          <p:cNvSpPr>
            <a:spLocks noGrp="1"/>
          </p:cNvSpPr>
          <p:nvPr>
            <p:ph type="title"/>
          </p:nvPr>
        </p:nvSpPr>
        <p:spPr/>
        <p:txBody>
          <a:bodyPr/>
          <a:lstStyle/>
          <a:p>
            <a:r>
              <a:rPr lang="en-US" dirty="0" smtClean="0"/>
              <a:t>Understanding the </a:t>
            </a:r>
            <a:r>
              <a:rPr lang="en-US" dirty="0" smtClean="0"/>
              <a:t>purpose </a:t>
            </a:r>
            <a:r>
              <a:rPr lang="en-US" dirty="0" smtClean="0"/>
              <a:t>and </a:t>
            </a:r>
            <a:r>
              <a:rPr lang="en-US" dirty="0" smtClean="0"/>
              <a:t>uses </a:t>
            </a:r>
            <a:r>
              <a:rPr lang="en-US" dirty="0" smtClean="0"/>
              <a:t>for COS </a:t>
            </a:r>
            <a:r>
              <a:rPr lang="en-US" dirty="0" smtClean="0"/>
              <a:t>data</a:t>
            </a:r>
            <a:endParaRPr lang="en-US" dirty="0"/>
          </a:p>
        </p:txBody>
      </p:sp>
    </p:spTree>
    <p:extLst>
      <p:ext uri="{BB962C8B-B14F-4D97-AF65-F5344CB8AC3E}">
        <p14:creationId xmlns:p14="http://schemas.microsoft.com/office/powerpoint/2010/main" val="1000936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743200"/>
            <a:ext cx="8229600" cy="1143000"/>
          </a:xfrm>
        </p:spPr>
        <p:txBody>
          <a:bodyPr/>
          <a:lstStyle/>
          <a:p>
            <a:r>
              <a:rPr lang="en-US" sz="4400" dirty="0" smtClean="0">
                <a:solidFill>
                  <a:schemeClr val="bg1"/>
                </a:solidFill>
              </a:rPr>
              <a:t>    ENHANCE Project Update</a:t>
            </a:r>
            <a:endParaRPr lang="en-US" sz="4400" dirty="0">
              <a:solidFill>
                <a:schemeClr val="bg1"/>
              </a:solidFill>
            </a:endParaRPr>
          </a:p>
        </p:txBody>
      </p:sp>
    </p:spTree>
    <p:extLst>
      <p:ext uri="{BB962C8B-B14F-4D97-AF65-F5344CB8AC3E}">
        <p14:creationId xmlns:p14="http://schemas.microsoft.com/office/powerpoint/2010/main" val="2490241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553200" cy="1143000"/>
          </a:xfrm>
        </p:spPr>
        <p:txBody>
          <a:bodyPr/>
          <a:lstStyle/>
          <a:p>
            <a:r>
              <a:rPr lang="en-US" dirty="0" smtClean="0"/>
              <a:t>Few providers understood              why and how COS data are used.</a:t>
            </a:r>
            <a:endParaRPr lang="en-US" dirty="0"/>
          </a:p>
        </p:txBody>
      </p:sp>
      <p:sp>
        <p:nvSpPr>
          <p:cNvPr id="3" name="Content Placeholder 2"/>
          <p:cNvSpPr>
            <a:spLocks noGrp="1"/>
          </p:cNvSpPr>
          <p:nvPr>
            <p:ph idx="1"/>
          </p:nvPr>
        </p:nvSpPr>
        <p:spPr>
          <a:xfrm>
            <a:off x="304800" y="1828800"/>
            <a:ext cx="7620000" cy="4038600"/>
          </a:xfrm>
        </p:spPr>
        <p:txBody>
          <a:bodyPr/>
          <a:lstStyle/>
          <a:p>
            <a:pPr>
              <a:spcBef>
                <a:spcPts val="0"/>
              </a:spcBef>
            </a:pPr>
            <a:r>
              <a:rPr lang="en-US" sz="2800" dirty="0" smtClean="0"/>
              <a:t>65%  understood why COS data are                                     </a:t>
            </a:r>
          </a:p>
          <a:p>
            <a:pPr marL="0" indent="0">
              <a:spcBef>
                <a:spcPts val="0"/>
              </a:spcBef>
              <a:buNone/>
            </a:pPr>
            <a:r>
              <a:rPr lang="en-US" sz="2800" dirty="0"/>
              <a:t> </a:t>
            </a:r>
            <a:r>
              <a:rPr lang="en-US" sz="2800" dirty="0" smtClean="0"/>
              <a:t>             being collected </a:t>
            </a:r>
          </a:p>
          <a:p>
            <a:pPr marL="0" indent="0">
              <a:spcBef>
                <a:spcPts val="0"/>
              </a:spcBef>
              <a:buNone/>
            </a:pPr>
            <a:r>
              <a:rPr lang="en-US" sz="1000" dirty="0" smtClean="0"/>
              <a:t> </a:t>
            </a:r>
          </a:p>
          <a:p>
            <a:pPr>
              <a:spcBef>
                <a:spcPts val="0"/>
              </a:spcBef>
            </a:pPr>
            <a:r>
              <a:rPr lang="en-US" sz="2800" dirty="0" smtClean="0"/>
              <a:t>37%  understood what happens with                        </a:t>
            </a:r>
          </a:p>
          <a:p>
            <a:pPr marL="0" indent="0">
              <a:spcBef>
                <a:spcPts val="0"/>
              </a:spcBef>
              <a:buNone/>
            </a:pPr>
            <a:r>
              <a:rPr lang="en-US" sz="2800" dirty="0"/>
              <a:t> </a:t>
            </a:r>
            <a:r>
              <a:rPr lang="en-US" sz="2800" dirty="0" smtClean="0"/>
              <a:t>             the data </a:t>
            </a:r>
          </a:p>
          <a:p>
            <a:pPr marL="0" indent="0">
              <a:spcBef>
                <a:spcPts val="0"/>
              </a:spcBef>
              <a:buNone/>
            </a:pPr>
            <a:endParaRPr lang="en-US" sz="1000" dirty="0" smtClean="0"/>
          </a:p>
          <a:p>
            <a:pPr>
              <a:spcBef>
                <a:spcPts val="0"/>
              </a:spcBef>
            </a:pPr>
            <a:r>
              <a:rPr lang="en-US" sz="2800" dirty="0" smtClean="0"/>
              <a:t>52%   knew how to explain the need                                   </a:t>
            </a:r>
          </a:p>
          <a:p>
            <a:pPr marL="0" indent="0">
              <a:spcBef>
                <a:spcPts val="0"/>
              </a:spcBef>
              <a:buNone/>
            </a:pPr>
            <a:r>
              <a:rPr lang="en-US" sz="2800" dirty="0"/>
              <a:t> </a:t>
            </a:r>
            <a:r>
              <a:rPr lang="en-US" sz="2800" dirty="0" smtClean="0"/>
              <a:t>              for child outcomes data to others</a:t>
            </a:r>
          </a:p>
          <a:p>
            <a:endParaRPr lang="en-US" dirty="0"/>
          </a:p>
        </p:txBody>
      </p:sp>
      <p:pic>
        <p:nvPicPr>
          <p:cNvPr id="9218" name="Picture 2" descr="C:\Users\lbarton\AppData\Local\Microsoft\Windows\Temporary Internet Files\Content.IE5\IHN52O79\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2057400"/>
            <a:ext cx="1739109" cy="243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810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kinds of feedback and support are available to providers?</a:t>
            </a:r>
            <a:endParaRPr lang="en-US" dirty="0"/>
          </a:p>
        </p:txBody>
      </p:sp>
      <p:sp>
        <p:nvSpPr>
          <p:cNvPr id="2" name="Text Placeholder 1"/>
          <p:cNvSpPr>
            <a:spLocks noGrp="1"/>
          </p:cNvSpPr>
          <p:nvPr>
            <p:ph type="body" sz="quarter" idx="10"/>
          </p:nvPr>
        </p:nvSpPr>
        <p:spPr/>
        <p:txBody>
          <a:bodyPr/>
          <a:lstStyle/>
          <a:p>
            <a:r>
              <a:rPr lang="en-US" dirty="0" smtClean="0"/>
              <a:t>What do providers think about the system of feedback and support available related to the COS?</a:t>
            </a:r>
          </a:p>
          <a:p>
            <a:pPr lvl="1"/>
            <a:r>
              <a:rPr lang="en-US" dirty="0" smtClean="0">
                <a:latin typeface="Arial" pitchFamily="34" charset="0"/>
                <a:cs typeface="Arial" pitchFamily="34" charset="0"/>
              </a:rPr>
              <a:t>Are there people available to help them?</a:t>
            </a:r>
          </a:p>
          <a:p>
            <a:pPr lvl="1"/>
            <a:r>
              <a:rPr lang="en-US" dirty="0" smtClean="0">
                <a:latin typeface="Arial" pitchFamily="34" charset="0"/>
                <a:cs typeface="Arial" pitchFamily="34" charset="0"/>
              </a:rPr>
              <a:t>Is ongoing support adequate?</a:t>
            </a:r>
          </a:p>
          <a:p>
            <a:pPr lvl="1"/>
            <a:r>
              <a:rPr lang="en-US" dirty="0" smtClean="0">
                <a:latin typeface="Arial" pitchFamily="34" charset="0"/>
                <a:cs typeface="Arial" pitchFamily="34" charset="0"/>
              </a:rPr>
              <a:t>Are there people reviewing the COS forms?</a:t>
            </a:r>
          </a:p>
          <a:p>
            <a:pPr marL="457200" lvl="1" indent="0">
              <a:buNone/>
            </a:pPr>
            <a:r>
              <a:rPr lang="en-US" sz="1000" dirty="0" smtClean="0">
                <a:latin typeface="Arial" pitchFamily="34" charset="0"/>
                <a:cs typeface="Arial" pitchFamily="34" charset="0"/>
              </a:rPr>
              <a:t> </a:t>
            </a:r>
          </a:p>
          <a:p>
            <a:pPr marL="457200" lvl="1" indent="0">
              <a:buNone/>
            </a:pPr>
            <a:r>
              <a:rPr lang="en-US" sz="2300" b="1" i="1" dirty="0" smtClean="0">
                <a:solidFill>
                  <a:schemeClr val="accent6"/>
                </a:solidFill>
                <a:latin typeface="Arial" pitchFamily="34" charset="0"/>
                <a:cs typeface="Arial" pitchFamily="34" charset="0"/>
              </a:rPr>
              <a:t> </a:t>
            </a:r>
            <a:r>
              <a:rPr lang="en-US" sz="2300" b="1" i="1" dirty="0">
                <a:solidFill>
                  <a:schemeClr val="accent6"/>
                </a:solidFill>
                <a:latin typeface="Arial" pitchFamily="34" charset="0"/>
                <a:cs typeface="Arial" pitchFamily="34" charset="0"/>
              </a:rPr>
              <a:t>	 </a:t>
            </a:r>
            <a:r>
              <a:rPr lang="en-US" sz="2300" b="1" i="1" dirty="0" smtClean="0">
                <a:solidFill>
                  <a:schemeClr val="accent6"/>
                </a:solidFill>
                <a:latin typeface="Arial" pitchFamily="34" charset="0"/>
                <a:cs typeface="Arial" pitchFamily="34" charset="0"/>
              </a:rPr>
              <a:t>              </a:t>
            </a:r>
            <a:r>
              <a:rPr lang="en-US" b="1" i="1" dirty="0" smtClean="0">
                <a:solidFill>
                  <a:schemeClr val="accent6"/>
                </a:solidFill>
                <a:latin typeface="Arial" pitchFamily="34" charset="0"/>
                <a:cs typeface="Arial" pitchFamily="34" charset="0"/>
              </a:rPr>
              <a:t>Does it seem adequate</a:t>
            </a:r>
            <a:r>
              <a:rPr lang="en-US" b="1" i="1" dirty="0" smtClean="0">
                <a:solidFill>
                  <a:schemeClr val="accent6"/>
                </a:solidFill>
                <a:latin typeface="Arial" pitchFamily="34" charset="0"/>
                <a:cs typeface="Arial" pitchFamily="34" charset="0"/>
              </a:rPr>
              <a:t>??</a:t>
            </a:r>
            <a:endParaRPr lang="en-US" sz="2300" b="1" i="1" dirty="0" smtClean="0">
              <a:solidFill>
                <a:schemeClr val="accent6"/>
              </a:solidFill>
              <a:latin typeface="Arial" pitchFamily="34" charset="0"/>
              <a:cs typeface="Arial" pitchFamily="34" charset="0"/>
            </a:endParaRPr>
          </a:p>
          <a:p>
            <a:pPr marL="457200" lvl="1" indent="0">
              <a:buNone/>
            </a:pPr>
            <a:endParaRPr lang="en-US" dirty="0">
              <a:latin typeface="Arial" pitchFamily="34" charset="0"/>
              <a:cs typeface="Arial" pitchFamily="34" charset="0"/>
            </a:endParaRPr>
          </a:p>
        </p:txBody>
      </p:sp>
      <p:sp>
        <p:nvSpPr>
          <p:cNvPr id="4" name="TextBox 3"/>
          <p:cNvSpPr txBox="1"/>
          <p:nvPr/>
        </p:nvSpPr>
        <p:spPr>
          <a:xfrm>
            <a:off x="762000" y="4876800"/>
            <a:ext cx="7543800" cy="1569660"/>
          </a:xfrm>
          <a:prstGeom prst="rect">
            <a:avLst/>
          </a:prstGeom>
          <a:solidFill>
            <a:schemeClr val="accent6"/>
          </a:solidFill>
        </p:spPr>
        <p:txBody>
          <a:bodyPr wrap="square" rtlCol="0">
            <a:spAutoFit/>
          </a:bodyPr>
          <a:lstStyle/>
          <a:p>
            <a:pPr algn="ctr"/>
            <a:r>
              <a:rPr lang="en-US" sz="2400" i="1" dirty="0" smtClean="0">
                <a:solidFill>
                  <a:schemeClr val="tx2"/>
                </a:solidFill>
                <a:latin typeface="+mn-lt"/>
                <a:cs typeface="Arial" pitchFamily="34" charset="0"/>
              </a:rPr>
              <a:t>“Tell me and I forget, </a:t>
            </a:r>
          </a:p>
          <a:p>
            <a:pPr algn="ctr"/>
            <a:r>
              <a:rPr lang="en-US" sz="2400" i="1" dirty="0" smtClean="0">
                <a:solidFill>
                  <a:schemeClr val="tx2"/>
                </a:solidFill>
                <a:latin typeface="+mn-lt"/>
                <a:cs typeface="Arial" pitchFamily="34" charset="0"/>
              </a:rPr>
              <a:t>teach me and I may remember, </a:t>
            </a:r>
          </a:p>
          <a:p>
            <a:pPr algn="ctr"/>
            <a:r>
              <a:rPr lang="en-US" sz="2400" i="1" dirty="0" smtClean="0">
                <a:solidFill>
                  <a:schemeClr val="tx2"/>
                </a:solidFill>
                <a:latin typeface="+mn-lt"/>
                <a:cs typeface="Arial" pitchFamily="34" charset="0"/>
              </a:rPr>
              <a:t>involve me and I learn.”</a:t>
            </a:r>
          </a:p>
          <a:p>
            <a:pPr algn="ctr"/>
            <a:r>
              <a:rPr lang="en-US" sz="2400" dirty="0" smtClean="0">
                <a:solidFill>
                  <a:schemeClr val="tx2"/>
                </a:solidFill>
                <a:latin typeface="+mn-lt"/>
                <a:cs typeface="Arial" pitchFamily="34" charset="0"/>
              </a:rPr>
              <a:t>- Benjamin Franklin</a:t>
            </a:r>
            <a:endParaRPr lang="en-US" sz="2400" dirty="0">
              <a:solidFill>
                <a:schemeClr val="tx2"/>
              </a:solidFill>
              <a:latin typeface="+mn-lt"/>
              <a:cs typeface="Arial" pitchFamily="34" charset="0"/>
            </a:endParaRPr>
          </a:p>
        </p:txBody>
      </p:sp>
    </p:spTree>
    <p:extLst>
      <p:ext uri="{BB962C8B-B14F-4D97-AF65-F5344CB8AC3E}">
        <p14:creationId xmlns:p14="http://schemas.microsoft.com/office/powerpoint/2010/main" val="35778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ongoing support for providers with the COS process </a:t>
            </a:r>
            <a:endParaRPr lang="en-US" dirty="0"/>
          </a:p>
        </p:txBody>
      </p:sp>
      <p:sp>
        <p:nvSpPr>
          <p:cNvPr id="3" name="Content Placeholder 2"/>
          <p:cNvSpPr>
            <a:spLocks noGrp="1"/>
          </p:cNvSpPr>
          <p:nvPr>
            <p:ph type="body" sz="quarter" idx="10"/>
          </p:nvPr>
        </p:nvSpPr>
        <p:spPr>
          <a:xfrm>
            <a:off x="228600" y="1524000"/>
            <a:ext cx="8686800" cy="5105400"/>
          </a:xfrm>
        </p:spPr>
        <p:txBody>
          <a:bodyPr>
            <a:normAutofit/>
          </a:bodyPr>
          <a:lstStyle/>
          <a:p>
            <a:pPr marL="0" indent="0">
              <a:spcBef>
                <a:spcPts val="0"/>
              </a:spcBef>
              <a:buNone/>
            </a:pPr>
            <a:r>
              <a:rPr lang="en-US" sz="2800" b="1" dirty="0" smtClean="0">
                <a:latin typeface="Arial" pitchFamily="34" charset="0"/>
                <a:cs typeface="Arial" pitchFamily="34" charset="0"/>
              </a:rPr>
              <a:t>82%   </a:t>
            </a:r>
            <a:r>
              <a:rPr lang="en-US" sz="2800" dirty="0" smtClean="0">
                <a:latin typeface="Arial" pitchFamily="34" charset="0"/>
                <a:cs typeface="Arial" pitchFamily="34" charset="0"/>
              </a:rPr>
              <a:t>someone is available to provide support            </a:t>
            </a:r>
          </a:p>
          <a:p>
            <a:pPr marL="0" indent="0">
              <a:spcBef>
                <a:spcPts val="0"/>
              </a:spcBef>
              <a:buNone/>
            </a:pPr>
            <a:r>
              <a:rPr lang="en-US" sz="2800" dirty="0">
                <a:latin typeface="Arial" pitchFamily="34" charset="0"/>
                <a:cs typeface="Arial" pitchFamily="34" charset="0"/>
              </a:rPr>
              <a:t> </a:t>
            </a:r>
            <a:r>
              <a:rPr lang="en-US" sz="2800" dirty="0" smtClean="0">
                <a:latin typeface="Arial" pitchFamily="34" charset="0"/>
                <a:cs typeface="Arial" pitchFamily="34" charset="0"/>
              </a:rPr>
              <a:t>          if I ask for it</a:t>
            </a:r>
          </a:p>
          <a:p>
            <a:pPr marL="0" indent="0">
              <a:spcBef>
                <a:spcPts val="0"/>
              </a:spcBef>
              <a:buNone/>
            </a:pPr>
            <a:r>
              <a:rPr lang="en-US" sz="800" dirty="0" smtClean="0">
                <a:latin typeface="Arial" pitchFamily="34" charset="0"/>
                <a:cs typeface="Arial" pitchFamily="34" charset="0"/>
              </a:rPr>
              <a:t> </a:t>
            </a:r>
          </a:p>
          <a:p>
            <a:pPr marL="0" indent="0">
              <a:spcBef>
                <a:spcPts val="0"/>
              </a:spcBef>
              <a:buNone/>
            </a:pPr>
            <a:r>
              <a:rPr lang="en-US" sz="2800" b="1" dirty="0" smtClean="0">
                <a:latin typeface="Arial" pitchFamily="34" charset="0"/>
                <a:cs typeface="Arial" pitchFamily="34" charset="0"/>
              </a:rPr>
              <a:t>50%   </a:t>
            </a:r>
            <a:r>
              <a:rPr lang="en-US" sz="2800" dirty="0" smtClean="0">
                <a:latin typeface="Arial" pitchFamily="34" charset="0"/>
                <a:cs typeface="Arial" pitchFamily="34" charset="0"/>
              </a:rPr>
              <a:t>someone in my program provides support </a:t>
            </a:r>
            <a:endParaRPr lang="en-US" sz="2800" dirty="0" smtClean="0">
              <a:latin typeface="Arial" pitchFamily="34" charset="0"/>
              <a:cs typeface="Arial" pitchFamily="34" charset="0"/>
            </a:endParaRPr>
          </a:p>
          <a:p>
            <a:pPr marL="0" indent="0">
              <a:spcBef>
                <a:spcPts val="0"/>
              </a:spcBef>
              <a:buNone/>
            </a:pPr>
            <a:r>
              <a:rPr lang="en-US" sz="2800" b="1" dirty="0">
                <a:latin typeface="Arial" pitchFamily="34" charset="0"/>
                <a:cs typeface="Arial" pitchFamily="34" charset="0"/>
              </a:rPr>
              <a:t>33%   </a:t>
            </a:r>
            <a:r>
              <a:rPr lang="en-US" sz="2800" dirty="0">
                <a:latin typeface="Arial" pitchFamily="34" charset="0"/>
                <a:cs typeface="Arial" pitchFamily="34" charset="0"/>
              </a:rPr>
              <a:t>I receive feedback from someone such as a </a:t>
            </a:r>
          </a:p>
          <a:p>
            <a:pPr marL="0" indent="0">
              <a:spcBef>
                <a:spcPts val="0"/>
              </a:spcBef>
              <a:buNone/>
            </a:pPr>
            <a:r>
              <a:rPr lang="en-US" sz="2800" dirty="0">
                <a:latin typeface="Arial" pitchFamily="34" charset="0"/>
                <a:cs typeface="Arial" pitchFamily="34" charset="0"/>
              </a:rPr>
              <a:t>          supervisor on COS ratings or the form </a:t>
            </a:r>
          </a:p>
          <a:p>
            <a:pPr marL="0" indent="0">
              <a:spcBef>
                <a:spcPts val="0"/>
              </a:spcBef>
              <a:buNone/>
            </a:pPr>
            <a:r>
              <a:rPr lang="en-US" sz="800" dirty="0" smtClean="0">
                <a:latin typeface="Arial" pitchFamily="34" charset="0"/>
                <a:cs typeface="Arial" pitchFamily="34" charset="0"/>
              </a:rPr>
              <a:t> </a:t>
            </a:r>
            <a:endParaRPr lang="en-US" sz="800" dirty="0" smtClean="0">
              <a:latin typeface="Arial" pitchFamily="34" charset="0"/>
              <a:cs typeface="Arial" pitchFamily="34" charset="0"/>
            </a:endParaRPr>
          </a:p>
          <a:p>
            <a:pPr marL="0" indent="0">
              <a:spcBef>
                <a:spcPts val="0"/>
              </a:spcBef>
              <a:buNone/>
            </a:pPr>
            <a:r>
              <a:rPr lang="en-US" sz="2800" b="1" dirty="0" smtClean="0">
                <a:latin typeface="Arial" pitchFamily="34" charset="0"/>
                <a:cs typeface="Arial" pitchFamily="34" charset="0"/>
              </a:rPr>
              <a:t>47%   </a:t>
            </a:r>
            <a:r>
              <a:rPr lang="en-US" sz="2800" dirty="0" smtClean="0">
                <a:latin typeface="Arial" pitchFamily="34" charset="0"/>
                <a:cs typeface="Arial" pitchFamily="34" charset="0"/>
              </a:rPr>
              <a:t>ongoing </a:t>
            </a:r>
            <a:r>
              <a:rPr lang="en-US" sz="2800" dirty="0">
                <a:latin typeface="Arial" pitchFamily="34" charset="0"/>
                <a:cs typeface="Arial" pitchFamily="34" charset="0"/>
              </a:rPr>
              <a:t>support related to </a:t>
            </a:r>
            <a:r>
              <a:rPr lang="en-US" sz="2800" dirty="0" smtClean="0">
                <a:latin typeface="Arial" pitchFamily="34" charset="0"/>
                <a:cs typeface="Arial" pitchFamily="34" charset="0"/>
              </a:rPr>
              <a:t>the </a:t>
            </a:r>
            <a:r>
              <a:rPr lang="en-US" sz="2800" dirty="0">
                <a:latin typeface="Arial" pitchFamily="34" charset="0"/>
                <a:cs typeface="Arial" pitchFamily="34" charset="0"/>
              </a:rPr>
              <a:t>COS </a:t>
            </a:r>
            <a:r>
              <a:rPr lang="en-US" sz="2800" dirty="0" smtClean="0">
                <a:latin typeface="Arial" pitchFamily="34" charset="0"/>
                <a:cs typeface="Arial" pitchFamily="34" charset="0"/>
              </a:rPr>
              <a:t>process           </a:t>
            </a:r>
          </a:p>
          <a:p>
            <a:pPr marL="0" indent="0">
              <a:spcBef>
                <a:spcPts val="0"/>
              </a:spcBef>
              <a:buNone/>
            </a:pPr>
            <a:r>
              <a:rPr lang="en-US" sz="2800" dirty="0">
                <a:latin typeface="Arial" pitchFamily="34" charset="0"/>
                <a:cs typeface="Arial" pitchFamily="34" charset="0"/>
              </a:rPr>
              <a:t> </a:t>
            </a:r>
            <a:r>
              <a:rPr lang="en-US" sz="2800" dirty="0" smtClean="0">
                <a:latin typeface="Arial" pitchFamily="34" charset="0"/>
                <a:cs typeface="Arial" pitchFamily="34" charset="0"/>
              </a:rPr>
              <a:t>          is adequate</a:t>
            </a:r>
          </a:p>
          <a:p>
            <a:pPr marL="0" indent="0">
              <a:spcBef>
                <a:spcPts val="0"/>
              </a:spcBef>
              <a:buNone/>
            </a:pPr>
            <a:r>
              <a:rPr lang="en-US" sz="800" dirty="0" smtClean="0">
                <a:latin typeface="Arial" pitchFamily="34" charset="0"/>
                <a:cs typeface="Arial" pitchFamily="34" charset="0"/>
              </a:rPr>
              <a:t> </a:t>
            </a:r>
          </a:p>
          <a:p>
            <a:pPr marL="57150" indent="0">
              <a:spcBef>
                <a:spcPts val="0"/>
              </a:spcBef>
              <a:buNone/>
            </a:pPr>
            <a:r>
              <a:rPr lang="en-US" sz="2800" b="1" dirty="0" smtClean="0">
                <a:latin typeface="Arial" pitchFamily="34" charset="0"/>
                <a:cs typeface="Arial" pitchFamily="34" charset="0"/>
              </a:rPr>
              <a:t>37%   </a:t>
            </a:r>
            <a:r>
              <a:rPr lang="en-US" sz="2800" dirty="0" smtClean="0">
                <a:latin typeface="Arial" pitchFamily="34" charset="0"/>
                <a:cs typeface="Arial" pitchFamily="34" charset="0"/>
              </a:rPr>
              <a:t>someone in my program checks                   </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marL="57150" indent="0">
              <a:spcBef>
                <a:spcPts val="0"/>
              </a:spcBef>
              <a:buNone/>
            </a:pPr>
            <a:r>
              <a:rPr lang="en-US" sz="2800" dirty="0">
                <a:latin typeface="Arial" pitchFamily="34" charset="0"/>
                <a:cs typeface="Arial" pitchFamily="34" charset="0"/>
              </a:rPr>
              <a:t> </a:t>
            </a:r>
            <a:r>
              <a:rPr lang="en-US" sz="2800" dirty="0" smtClean="0">
                <a:latin typeface="Arial" pitchFamily="34" charset="0"/>
                <a:cs typeface="Arial" pitchFamily="34" charset="0"/>
              </a:rPr>
              <a:t>         completed COS forms for accuracy</a:t>
            </a:r>
          </a:p>
        </p:txBody>
      </p:sp>
      <p:pic>
        <p:nvPicPr>
          <p:cNvPr id="8196" name="Picture 4" descr="C:\Users\lbarton\AppData\Local\Microsoft\Windows\Temporary Internet Files\Content.IE5\N3TV5FJJ\MC9000711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495800"/>
            <a:ext cx="1905000" cy="205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8224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b="1" dirty="0" smtClean="0">
                <a:latin typeface="Arial" pitchFamily="34" charset="0"/>
                <a:cs typeface="Arial" pitchFamily="34" charset="0"/>
              </a:rPr>
              <a:t>What do providers say about how the COS process impacts them?</a:t>
            </a:r>
          </a:p>
          <a:p>
            <a:pPr lvl="1"/>
            <a:r>
              <a:rPr lang="en-US" sz="2500" dirty="0" smtClean="0">
                <a:latin typeface="Arial" pitchFamily="34" charset="0"/>
                <a:cs typeface="Arial" pitchFamily="34" charset="0"/>
              </a:rPr>
              <a:t>Change awareness?</a:t>
            </a:r>
          </a:p>
          <a:p>
            <a:pPr lvl="1"/>
            <a:r>
              <a:rPr lang="en-US" sz="2500" dirty="0" smtClean="0">
                <a:latin typeface="Arial" pitchFamily="34" charset="0"/>
                <a:cs typeface="Arial" pitchFamily="34" charset="0"/>
              </a:rPr>
              <a:t>Influence assessment or IFSP/IEP outcomes?</a:t>
            </a:r>
          </a:p>
          <a:p>
            <a:pPr lvl="1"/>
            <a:r>
              <a:rPr lang="en-US" sz="2500" dirty="0" smtClean="0">
                <a:latin typeface="Arial" pitchFamily="34" charset="0"/>
                <a:cs typeface="Arial" pitchFamily="34" charset="0"/>
              </a:rPr>
              <a:t>Influence conversations and relationships with others?</a:t>
            </a:r>
          </a:p>
          <a:p>
            <a:pPr lvl="1"/>
            <a:r>
              <a:rPr lang="en-US" sz="2500" dirty="0" smtClean="0">
                <a:latin typeface="Arial" pitchFamily="34" charset="0"/>
                <a:cs typeface="Arial" pitchFamily="34" charset="0"/>
              </a:rPr>
              <a:t>Impact on time for other activities?</a:t>
            </a:r>
          </a:p>
          <a:p>
            <a:pPr lvl="1"/>
            <a:endParaRPr lang="en-US" sz="1050" dirty="0">
              <a:latin typeface="Arial" pitchFamily="34" charset="0"/>
              <a:cs typeface="Arial" pitchFamily="34" charset="0"/>
            </a:endParaRPr>
          </a:p>
          <a:p>
            <a:pPr marL="457200" lvl="1" indent="0">
              <a:buNone/>
            </a:pPr>
            <a:r>
              <a:rPr lang="en-US" dirty="0" smtClean="0">
                <a:latin typeface="Arial" pitchFamily="34" charset="0"/>
                <a:cs typeface="Arial" pitchFamily="34" charset="0"/>
              </a:rPr>
              <a:t>Does it seem?      </a:t>
            </a:r>
            <a:r>
              <a:rPr lang="en-US" b="1" i="1" dirty="0" smtClean="0">
                <a:solidFill>
                  <a:schemeClr val="accent6"/>
                </a:solidFill>
                <a:latin typeface="Arial" pitchFamily="34" charset="0"/>
                <a:cs typeface="Arial" pitchFamily="34" charset="0"/>
              </a:rPr>
              <a:t>Positive?   Neutral?  Negative?</a:t>
            </a:r>
          </a:p>
          <a:p>
            <a:pPr lvl="1"/>
            <a:endParaRPr lang="en-US" dirty="0" smtClean="0">
              <a:latin typeface="Arial" pitchFamily="34" charset="0"/>
              <a:cs typeface="Arial" pitchFamily="34" charset="0"/>
            </a:endParaRPr>
          </a:p>
          <a:p>
            <a:pPr lvl="1"/>
            <a:endParaRPr lang="en-US" dirty="0"/>
          </a:p>
        </p:txBody>
      </p:sp>
      <p:sp>
        <p:nvSpPr>
          <p:cNvPr id="3" name="Title 2"/>
          <p:cNvSpPr>
            <a:spLocks noGrp="1"/>
          </p:cNvSpPr>
          <p:nvPr>
            <p:ph type="title"/>
          </p:nvPr>
        </p:nvSpPr>
        <p:spPr/>
        <p:txBody>
          <a:bodyPr/>
          <a:lstStyle/>
          <a:p>
            <a:r>
              <a:rPr lang="en-US" dirty="0" smtClean="0"/>
              <a:t>How do providers describe the impact of COS on their practice?</a:t>
            </a:r>
            <a:endParaRPr lang="en-US" dirty="0"/>
          </a:p>
        </p:txBody>
      </p:sp>
    </p:spTree>
    <p:extLst>
      <p:ext uri="{BB962C8B-B14F-4D97-AF65-F5344CB8AC3E}">
        <p14:creationId xmlns:p14="http://schemas.microsoft.com/office/powerpoint/2010/main" val="4084619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7924800" cy="1143000"/>
          </a:xfrm>
        </p:spPr>
        <p:txBody>
          <a:bodyPr/>
          <a:lstStyle/>
          <a:p>
            <a:r>
              <a:rPr lang="en-US" dirty="0" smtClean="0"/>
              <a:t>Neutral impact </a:t>
            </a:r>
            <a:br>
              <a:rPr lang="en-US" dirty="0" smtClean="0"/>
            </a:br>
            <a:r>
              <a:rPr lang="en-US" dirty="0" smtClean="0"/>
              <a:t>of COS process on practice</a:t>
            </a:r>
            <a:endParaRPr lang="en-US" dirty="0"/>
          </a:p>
        </p:txBody>
      </p:sp>
      <p:sp>
        <p:nvSpPr>
          <p:cNvPr id="3" name="Content Placeholder 2"/>
          <p:cNvSpPr>
            <a:spLocks noGrp="1"/>
          </p:cNvSpPr>
          <p:nvPr>
            <p:ph idx="1"/>
          </p:nvPr>
        </p:nvSpPr>
        <p:spPr>
          <a:xfrm>
            <a:off x="457200" y="1600200"/>
            <a:ext cx="7620000" cy="4419600"/>
          </a:xfrm>
        </p:spPr>
        <p:txBody>
          <a:bodyPr>
            <a:normAutofit fontScale="55000" lnSpcReduction="20000"/>
          </a:bodyPr>
          <a:lstStyle/>
          <a:p>
            <a:pPr marL="114300" indent="0">
              <a:buNone/>
            </a:pPr>
            <a:r>
              <a:rPr lang="en-US" sz="5900" dirty="0" smtClean="0"/>
              <a:t>Overall </a:t>
            </a:r>
            <a:r>
              <a:rPr lang="en-US" sz="5900" dirty="0"/>
              <a:t>impact of COS </a:t>
            </a:r>
            <a:endParaRPr lang="en-US" sz="5900" dirty="0" smtClean="0"/>
          </a:p>
          <a:p>
            <a:pPr marL="114300" indent="0">
              <a:buNone/>
            </a:pPr>
            <a:r>
              <a:rPr lang="en-US" sz="5900" dirty="0" smtClean="0"/>
              <a:t>on </a:t>
            </a:r>
            <a:r>
              <a:rPr lang="en-US" sz="5900" dirty="0"/>
              <a:t>your </a:t>
            </a:r>
            <a:r>
              <a:rPr lang="en-US" sz="5900" dirty="0" smtClean="0"/>
              <a:t>work with </a:t>
            </a:r>
          </a:p>
          <a:p>
            <a:pPr marL="114300" indent="0">
              <a:buNone/>
            </a:pPr>
            <a:r>
              <a:rPr lang="en-US" sz="5900" dirty="0" smtClean="0"/>
              <a:t>children </a:t>
            </a:r>
            <a:r>
              <a:rPr lang="en-US" sz="5900" dirty="0"/>
              <a:t>and </a:t>
            </a:r>
            <a:r>
              <a:rPr lang="en-US" sz="5900" dirty="0" smtClean="0"/>
              <a:t>families</a:t>
            </a:r>
          </a:p>
          <a:p>
            <a:endParaRPr lang="en-US" dirty="0" smtClean="0"/>
          </a:p>
          <a:p>
            <a:endParaRPr lang="en-US" dirty="0" smtClean="0"/>
          </a:p>
          <a:p>
            <a:endParaRPr lang="en-US" dirty="0" smtClean="0"/>
          </a:p>
          <a:p>
            <a:pPr marL="114300" indent="0">
              <a:buNone/>
            </a:pPr>
            <a:r>
              <a:rPr lang="en-US" sz="4400" i="1" dirty="0" smtClean="0"/>
              <a:t>Specifics reported about COS Process:</a:t>
            </a:r>
            <a:endParaRPr lang="en-US" sz="4400" i="1" dirty="0"/>
          </a:p>
          <a:p>
            <a:r>
              <a:rPr lang="en-US" sz="4400" dirty="0" smtClean="0"/>
              <a:t>2% had negative impacts </a:t>
            </a:r>
            <a:r>
              <a:rPr lang="en-US" sz="4400" dirty="0"/>
              <a:t>on </a:t>
            </a:r>
            <a:r>
              <a:rPr lang="en-US" sz="4400" dirty="0" smtClean="0"/>
              <a:t>relationships </a:t>
            </a:r>
            <a:r>
              <a:rPr lang="en-US" sz="4400" dirty="0"/>
              <a:t>with </a:t>
            </a:r>
            <a:r>
              <a:rPr lang="en-US" sz="4400" dirty="0" smtClean="0"/>
              <a:t>families</a:t>
            </a:r>
          </a:p>
          <a:p>
            <a:r>
              <a:rPr lang="en-US" sz="4400" dirty="0" smtClean="0"/>
              <a:t>17% improved the assessment process</a:t>
            </a:r>
          </a:p>
          <a:p>
            <a:r>
              <a:rPr lang="en-US" sz="4400" dirty="0" smtClean="0"/>
              <a:t>31% takes time away from other important </a:t>
            </a:r>
            <a:r>
              <a:rPr lang="en-US" sz="4400" dirty="0" smtClean="0"/>
              <a:t>activities</a:t>
            </a:r>
            <a:endParaRPr lang="en-US" sz="4400" dirty="0" smtClean="0"/>
          </a:p>
          <a:p>
            <a:r>
              <a:rPr lang="en-US" sz="4400" dirty="0" smtClean="0"/>
              <a:t>30% helps focus discussion on the whole child </a:t>
            </a:r>
            <a:endParaRPr lang="en-US" sz="4400" dirty="0"/>
          </a:p>
        </p:txBody>
      </p:sp>
      <p:graphicFrame>
        <p:nvGraphicFramePr>
          <p:cNvPr id="8" name="Chart 7"/>
          <p:cNvGraphicFramePr>
            <a:graphicFrameLocks/>
          </p:cNvGraphicFramePr>
          <p:nvPr>
            <p:extLst>
              <p:ext uri="{D42A27DB-BD31-4B8C-83A1-F6EECF244321}">
                <p14:modId xmlns:p14="http://schemas.microsoft.com/office/powerpoint/2010/main" val="459302868"/>
              </p:ext>
            </p:extLst>
          </p:nvPr>
        </p:nvGraphicFramePr>
        <p:xfrm>
          <a:off x="4648200" y="1447800"/>
          <a:ext cx="3429000" cy="182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34286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772400" cy="1143000"/>
          </a:xfrm>
        </p:spPr>
        <p:txBody>
          <a:bodyPr/>
          <a:lstStyle/>
          <a:p>
            <a:r>
              <a:rPr lang="en-US" sz="4000" dirty="0" smtClean="0">
                <a:solidFill>
                  <a:schemeClr val="bg1"/>
                </a:solidFill>
              </a:rPr>
              <a:t>Summary and Implications</a:t>
            </a:r>
            <a:endParaRPr lang="en-US" sz="4000" dirty="0">
              <a:solidFill>
                <a:schemeClr val="bg1"/>
              </a:solidFill>
            </a:endParaRPr>
          </a:p>
        </p:txBody>
      </p:sp>
    </p:spTree>
    <p:extLst>
      <p:ext uri="{BB962C8B-B14F-4D97-AF65-F5344CB8AC3E}">
        <p14:creationId xmlns:p14="http://schemas.microsoft.com/office/powerpoint/2010/main" val="1845957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COS Process</a:t>
            </a:r>
            <a:endParaRPr lang="en-US" dirty="0"/>
          </a:p>
        </p:txBody>
      </p:sp>
      <p:sp>
        <p:nvSpPr>
          <p:cNvPr id="3" name="Content Placeholder 2"/>
          <p:cNvSpPr>
            <a:spLocks noGrp="1"/>
          </p:cNvSpPr>
          <p:nvPr>
            <p:ph type="body" sz="quarter" idx="10"/>
          </p:nvPr>
        </p:nvSpPr>
        <p:spPr>
          <a:xfrm>
            <a:off x="152400" y="1600200"/>
            <a:ext cx="8534400" cy="4953000"/>
          </a:xfrm>
        </p:spPr>
        <p:txBody>
          <a:bodyPr>
            <a:normAutofit/>
          </a:bodyPr>
          <a:lstStyle/>
          <a:p>
            <a:pPr>
              <a:spcBef>
                <a:spcPts val="0"/>
              </a:spcBef>
            </a:pPr>
            <a:endParaRPr lang="en-US" sz="800" dirty="0" smtClean="0">
              <a:latin typeface="Arial" pitchFamily="34" charset="0"/>
              <a:cs typeface="Arial" pitchFamily="34" charset="0"/>
            </a:endParaRPr>
          </a:p>
          <a:p>
            <a:r>
              <a:rPr lang="en-US" dirty="0" smtClean="0">
                <a:latin typeface="Arial" pitchFamily="34" charset="0"/>
                <a:cs typeface="Arial" pitchFamily="34" charset="0"/>
              </a:rPr>
              <a:t>Most received limited training and support</a:t>
            </a:r>
          </a:p>
          <a:p>
            <a:endParaRPr lang="en-US" sz="800" dirty="0" smtClean="0">
              <a:latin typeface="Arial" pitchFamily="34" charset="0"/>
              <a:cs typeface="Arial" pitchFamily="34" charset="0"/>
            </a:endParaRPr>
          </a:p>
          <a:p>
            <a:r>
              <a:rPr lang="en-US" dirty="0" smtClean="0">
                <a:latin typeface="Arial" pitchFamily="34" charset="0"/>
                <a:cs typeface="Arial" pitchFamily="34" charset="0"/>
              </a:rPr>
              <a:t>Providers felt comfortable with background content</a:t>
            </a:r>
          </a:p>
          <a:p>
            <a:endParaRPr lang="en-US" sz="800"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Had limited understanding about what happens</a:t>
            </a:r>
          </a:p>
          <a:p>
            <a:pPr marL="0" indent="0">
              <a:spcBef>
                <a:spcPts val="0"/>
              </a:spcBef>
              <a:buNone/>
            </a:pPr>
            <a:r>
              <a:rPr lang="en-US" dirty="0" smtClean="0">
                <a:latin typeface="Arial" pitchFamily="34" charset="0"/>
                <a:cs typeface="Arial" pitchFamily="34" charset="0"/>
              </a:rPr>
              <a:t>     with the data or how to explain it</a:t>
            </a:r>
          </a:p>
          <a:p>
            <a:pPr marL="0" indent="0">
              <a:spcBef>
                <a:spcPts val="0"/>
              </a:spcBef>
              <a:buNone/>
            </a:pPr>
            <a:endParaRPr lang="en-US" sz="800" dirty="0" smtClean="0">
              <a:latin typeface="Arial" pitchFamily="34" charset="0"/>
              <a:cs typeface="Arial" pitchFamily="34" charset="0"/>
            </a:endParaRPr>
          </a:p>
          <a:p>
            <a:pPr>
              <a:spcBef>
                <a:spcPts val="0"/>
              </a:spcBef>
            </a:pPr>
            <a:r>
              <a:rPr lang="en-US" dirty="0" smtClean="0">
                <a:latin typeface="Arial" pitchFamily="34" charset="0"/>
                <a:cs typeface="Arial" pitchFamily="34" charset="0"/>
              </a:rPr>
              <a:t>Didn’t feel like the COS process</a:t>
            </a:r>
          </a:p>
          <a:p>
            <a:pPr marL="0" indent="0">
              <a:spcBef>
                <a:spcPts val="0"/>
              </a:spcBef>
              <a:buNone/>
            </a:pPr>
            <a:r>
              <a:rPr lang="en-US" dirty="0">
                <a:latin typeface="Arial" pitchFamily="34" charset="0"/>
                <a:cs typeface="Arial" pitchFamily="34" charset="0"/>
              </a:rPr>
              <a:t> </a:t>
            </a:r>
            <a:r>
              <a:rPr lang="en-US" dirty="0" smtClean="0">
                <a:latin typeface="Arial" pitchFamily="34" charset="0"/>
                <a:cs typeface="Arial" pitchFamily="34" charset="0"/>
              </a:rPr>
              <a:t>   impacts their work much</a:t>
            </a:r>
            <a:endParaRPr lang="en-US" dirty="0">
              <a:latin typeface="Arial" pitchFamily="34" charset="0"/>
              <a:cs typeface="Arial" pitchFamily="34" charset="0"/>
            </a:endParaRPr>
          </a:p>
        </p:txBody>
      </p:sp>
      <p:pic>
        <p:nvPicPr>
          <p:cNvPr id="6" name="Content Placeholder 5"/>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895975" y="4384979"/>
            <a:ext cx="2228850" cy="2228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3220916"/>
            <a:ext cx="2133600" cy="1846384"/>
          </a:xfrm>
          <a:prstGeom prst="rect">
            <a:avLst/>
          </a:prstGeom>
        </p:spPr>
      </p:pic>
      <p:sp>
        <p:nvSpPr>
          <p:cNvPr id="7" name="TextBox 6"/>
          <p:cNvSpPr txBox="1"/>
          <p:nvPr/>
        </p:nvSpPr>
        <p:spPr>
          <a:xfrm>
            <a:off x="7272275" y="3590260"/>
            <a:ext cx="1457450" cy="646331"/>
          </a:xfrm>
          <a:prstGeom prst="rect">
            <a:avLst/>
          </a:prstGeom>
          <a:noFill/>
        </p:spPr>
        <p:txBody>
          <a:bodyPr wrap="none" rtlCol="0">
            <a:spAutoFit/>
          </a:bodyPr>
          <a:lstStyle/>
          <a:p>
            <a:r>
              <a:rPr lang="en-US" sz="1800" dirty="0" smtClean="0"/>
              <a:t>Got quality </a:t>
            </a:r>
          </a:p>
          <a:p>
            <a:r>
              <a:rPr lang="en-US" sz="1800" dirty="0" smtClean="0"/>
              <a:t>COS data?</a:t>
            </a:r>
            <a:endParaRPr lang="en-US" sz="1800" dirty="0"/>
          </a:p>
        </p:txBody>
      </p:sp>
    </p:spTree>
    <p:extLst>
      <p:ext uri="{BB962C8B-B14F-4D97-AF65-F5344CB8AC3E}">
        <p14:creationId xmlns:p14="http://schemas.microsoft.com/office/powerpoint/2010/main" val="214647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Implications and Discussion</a:t>
            </a:r>
            <a:endParaRPr lang="en-US" dirty="0"/>
          </a:p>
        </p:txBody>
      </p:sp>
      <p:sp>
        <p:nvSpPr>
          <p:cNvPr id="2" name="Text Placeholder 1"/>
          <p:cNvSpPr>
            <a:spLocks noGrp="1"/>
          </p:cNvSpPr>
          <p:nvPr>
            <p:ph type="body" sz="quarter" idx="10"/>
          </p:nvPr>
        </p:nvSpPr>
        <p:spPr/>
        <p:txBody>
          <a:bodyPr/>
          <a:lstStyle/>
          <a:p>
            <a:r>
              <a:rPr lang="en-US" dirty="0" smtClean="0"/>
              <a:t>Implications of findings</a:t>
            </a:r>
          </a:p>
          <a:p>
            <a:pPr lvl="1"/>
            <a:r>
              <a:rPr lang="en-US" dirty="0" smtClean="0">
                <a:latin typeface="Arial" pitchFamily="34" charset="0"/>
                <a:cs typeface="Arial" pitchFamily="34" charset="0"/>
              </a:rPr>
              <a:t>For professional development?</a:t>
            </a:r>
          </a:p>
          <a:p>
            <a:pPr lvl="1"/>
            <a:r>
              <a:rPr lang="en-US" dirty="0" smtClean="0">
                <a:latin typeface="Arial" pitchFamily="34" charset="0"/>
                <a:cs typeface="Arial" pitchFamily="34" charset="0"/>
              </a:rPr>
              <a:t>For supervision and administrators of programs?</a:t>
            </a:r>
          </a:p>
          <a:p>
            <a:pPr lvl="1"/>
            <a:r>
              <a:rPr lang="en-US" dirty="0" smtClean="0">
                <a:latin typeface="Arial" pitchFamily="34" charset="0"/>
                <a:cs typeface="Arial" pitchFamily="34" charset="0"/>
              </a:rPr>
              <a:t>For data quality?</a:t>
            </a:r>
          </a:p>
          <a:p>
            <a:pPr lvl="1"/>
            <a:endParaRPr lang="en-US" sz="1600" dirty="0" smtClean="0">
              <a:latin typeface="Arial" pitchFamily="34" charset="0"/>
              <a:cs typeface="Arial" pitchFamily="34" charset="0"/>
            </a:endParaRPr>
          </a:p>
          <a:p>
            <a:r>
              <a:rPr lang="en-US" dirty="0" smtClean="0"/>
              <a:t>Learning from providers</a:t>
            </a:r>
          </a:p>
          <a:p>
            <a:pPr lvl="1"/>
            <a:r>
              <a:rPr lang="en-US" dirty="0" smtClean="0">
                <a:latin typeface="Arial" pitchFamily="34" charset="0"/>
                <a:cs typeface="Arial" pitchFamily="34" charset="0"/>
              </a:rPr>
              <a:t>Have others done surveys or focus groups to learn      from providers?</a:t>
            </a:r>
          </a:p>
          <a:p>
            <a:pPr lvl="1"/>
            <a:r>
              <a:rPr lang="en-US" dirty="0" smtClean="0">
                <a:latin typeface="Arial" pitchFamily="34" charset="0"/>
                <a:cs typeface="Arial" pitchFamily="34" charset="0"/>
              </a:rPr>
              <a:t>Why or why not?</a:t>
            </a:r>
          </a:p>
          <a:p>
            <a:pPr lvl="1"/>
            <a:r>
              <a:rPr lang="en-US" dirty="0" smtClean="0">
                <a:latin typeface="Arial" pitchFamily="34" charset="0"/>
                <a:cs typeface="Arial" pitchFamily="34" charset="0"/>
              </a:rPr>
              <a:t>How can surveys like this inform                                       improvement activities in your state?</a:t>
            </a:r>
            <a:endParaRPr lang="en-US" dirty="0">
              <a:latin typeface="Arial" pitchFamily="34" charset="0"/>
              <a:cs typeface="Arial" pitchFamily="34" charset="0"/>
            </a:endParaRPr>
          </a:p>
        </p:txBody>
      </p:sp>
      <p:pic>
        <p:nvPicPr>
          <p:cNvPr id="6" name="Picture 3" descr="C:\Users\lbarton\AppData\Local\Microsoft\Windows\Temporary Internet Files\Content.IE5\SSD7VYT3\MP90044251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99561"/>
            <a:ext cx="2590800"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091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p:txBody>
          <a:bodyPr/>
          <a:lstStyle/>
          <a:p>
            <a:pPr eaLnBrk="1" hangingPunct="1"/>
            <a:r>
              <a:rPr lang="en-US" sz="4200" smtClean="0"/>
              <a:t>Find out more</a:t>
            </a:r>
          </a:p>
        </p:txBody>
      </p:sp>
      <p:sp>
        <p:nvSpPr>
          <p:cNvPr id="37890" name="Rectangle 3"/>
          <p:cNvSpPr>
            <a:spLocks noGrp="1" noChangeArrowheads="1"/>
          </p:cNvSpPr>
          <p:nvPr>
            <p:ph type="body" idx="4294967295"/>
          </p:nvPr>
        </p:nvSpPr>
        <p:spPr bwMode="auto">
          <a:xfrm>
            <a:off x="457200" y="3429000"/>
            <a:ext cx="8229600" cy="2697163"/>
          </a:xfrm>
          <a:prstGeom prst="rect">
            <a:avLst/>
          </a:prstGeom>
          <a:noFill/>
          <a:ln>
            <a:miter lim="800000"/>
            <a:headEnd/>
            <a:tailEnd/>
          </a:ln>
        </p:spPr>
        <p:txBody>
          <a:bodyPr/>
          <a:lstStyle/>
          <a:p>
            <a:pPr eaLnBrk="1" hangingPunct="1"/>
            <a:r>
              <a:rPr lang="en-US" sz="3000" dirty="0" smtClean="0">
                <a:latin typeface="Arial" charset="0"/>
              </a:rPr>
              <a:t>ENHANCE Website</a:t>
            </a:r>
          </a:p>
          <a:p>
            <a:pPr lvl="1" eaLnBrk="1" hangingPunct="1"/>
            <a:r>
              <a:rPr lang="en-US" dirty="0" smtClean="0">
                <a:latin typeface="Arial" charset="0"/>
              </a:rPr>
              <a:t>http://ENHANCE.sri.com</a:t>
            </a:r>
          </a:p>
          <a:p>
            <a:pPr eaLnBrk="1" hangingPunct="1"/>
            <a:r>
              <a:rPr lang="en-US" sz="3000" dirty="0" smtClean="0">
                <a:latin typeface="Arial" charset="0"/>
              </a:rPr>
              <a:t>ECO Center Website</a:t>
            </a:r>
          </a:p>
          <a:p>
            <a:pPr lvl="1" eaLnBrk="1" hangingPunct="1"/>
            <a:r>
              <a:rPr lang="en-US" dirty="0" smtClean="0">
                <a:latin typeface="Arial" charset="0"/>
              </a:rPr>
              <a:t>http://www.the-ECO-center.org</a:t>
            </a:r>
          </a:p>
          <a:p>
            <a:pPr eaLnBrk="1" hangingPunct="1"/>
            <a:r>
              <a:rPr lang="en-US" sz="3000" dirty="0" smtClean="0">
                <a:latin typeface="Arial" charset="0"/>
              </a:rPr>
              <a:t>Contact ENHANCE staff</a:t>
            </a:r>
          </a:p>
          <a:p>
            <a:pPr lvl="1" eaLnBrk="1" hangingPunct="1"/>
            <a:r>
              <a:rPr lang="en-US" dirty="0" smtClean="0">
                <a:latin typeface="Arial" charset="0"/>
              </a:rPr>
              <a:t>Email: </a:t>
            </a:r>
            <a:r>
              <a:rPr lang="en-US" dirty="0" smtClean="0">
                <a:latin typeface="Arial" charset="0"/>
                <a:hlinkClick r:id="rId3"/>
              </a:rPr>
              <a:t>ENHANCE@sri.com</a:t>
            </a:r>
            <a:endParaRPr lang="en-US" dirty="0" smtClean="0">
              <a:latin typeface="Arial" charset="0"/>
            </a:endParaRPr>
          </a:p>
          <a:p>
            <a:pPr lvl="1" eaLnBrk="1" hangingPunct="1">
              <a:buFont typeface="Arial" charset="0"/>
              <a:buNone/>
            </a:pPr>
            <a:endParaRPr lang="en-US" dirty="0" smtClean="0">
              <a:latin typeface="Arial" charset="0"/>
            </a:endParaRPr>
          </a:p>
        </p:txBody>
      </p:sp>
      <p:pic>
        <p:nvPicPr>
          <p:cNvPr id="5" name="Picture 10" descr="61003"/>
          <p:cNvPicPr>
            <a:picLocks noChangeAspect="1" noChangeArrowheads="1"/>
          </p:cNvPicPr>
          <p:nvPr/>
        </p:nvPicPr>
        <p:blipFill>
          <a:blip r:embed="rId4" cstate="print"/>
          <a:srcRect/>
          <a:stretch>
            <a:fillRect/>
          </a:stretch>
        </p:blipFill>
        <p:spPr bwMode="auto">
          <a:xfrm>
            <a:off x="7239797" y="1478116"/>
            <a:ext cx="1690231" cy="2573660"/>
          </a:xfrm>
          <a:prstGeom prst="rect">
            <a:avLst/>
          </a:prstGeom>
          <a:noFill/>
          <a:ln w="9525">
            <a:noFill/>
            <a:miter lim="800000"/>
            <a:headEnd/>
            <a:tailEnd/>
          </a:ln>
        </p:spPr>
      </p:pic>
      <p:pic>
        <p:nvPicPr>
          <p:cNvPr id="7" name="Picture 8" descr="C:\Documents and Settings\lbarton\Local Settings\Temporary Internet Files\Content.IE5\HK435GIR\MP900408980[1].jpg"/>
          <p:cNvPicPr>
            <a:picLocks noChangeAspect="1" noChangeArrowheads="1"/>
          </p:cNvPicPr>
          <p:nvPr/>
        </p:nvPicPr>
        <p:blipFill>
          <a:blip r:embed="rId5" cstate="print"/>
          <a:srcRect/>
          <a:stretch>
            <a:fillRect/>
          </a:stretch>
        </p:blipFill>
        <p:spPr bwMode="auto">
          <a:xfrm>
            <a:off x="6337325" y="4114800"/>
            <a:ext cx="2592703" cy="1729819"/>
          </a:xfrm>
          <a:prstGeom prst="rect">
            <a:avLst/>
          </a:prstGeom>
          <a:noFill/>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9200" y="1478116"/>
            <a:ext cx="1983423" cy="2515958"/>
          </a:xfrm>
          <a:prstGeom prst="rect">
            <a:avLst/>
          </a:prstGeom>
        </p:spPr>
      </p:pic>
      <p:pic>
        <p:nvPicPr>
          <p:cNvPr id="8" name="Picture 5" descr="C:\Users\lbarton\AppData\Local\Microsoft\Windows\Temporary Internet Files\Content.IE5\4ABTDW0K\MP90043933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2165" y="1478116"/>
            <a:ext cx="1295400" cy="1916142"/>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7" descr="CoverGirl-posteredge"/>
          <p:cNvPicPr>
            <a:picLocks noChangeAspect="1" noChangeArrowheads="1"/>
          </p:cNvPicPr>
          <p:nvPr/>
        </p:nvPicPr>
        <p:blipFill>
          <a:blip r:embed="rId8"/>
          <a:srcRect/>
          <a:stretch>
            <a:fillRect/>
          </a:stretch>
        </p:blipFill>
        <p:spPr>
          <a:xfrm>
            <a:off x="304801" y="1478116"/>
            <a:ext cx="2743200" cy="1916142"/>
          </a:xfrm>
          <a:prstGeom prst="rect">
            <a:avLst/>
          </a:prstGeom>
          <a:ln>
            <a:solidFill>
              <a:schemeClr val="accent1">
                <a:lumMod val="75000"/>
              </a:schemeClr>
            </a:solidFill>
          </a:ln>
          <a:effectLst>
            <a:outerShdw dist="35921" dir="2700000" algn="ctr" rotWithShape="0">
              <a:srgbClr val="808080"/>
            </a:outerShdw>
          </a:effectLst>
        </p:spPr>
      </p:pic>
    </p:spTree>
    <p:extLst>
      <p:ext uri="{BB962C8B-B14F-4D97-AF65-F5344CB8AC3E}">
        <p14:creationId xmlns:p14="http://schemas.microsoft.com/office/powerpoint/2010/main" val="3285083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smtClean="0">
                <a:latin typeface="Arial" pitchFamily="34" charset="0"/>
                <a:cs typeface="Arial" pitchFamily="34" charset="0"/>
              </a:rPr>
              <a:t>Focus</a:t>
            </a:r>
          </a:p>
          <a:p>
            <a:pPr lvl="1"/>
            <a:r>
              <a:rPr lang="en-US" dirty="0" smtClean="0">
                <a:latin typeface="Arial" pitchFamily="34" charset="0"/>
                <a:cs typeface="Arial" pitchFamily="34" charset="0"/>
              </a:rPr>
              <a:t>Under what conditions are COS data meaningful and useful for accountability and program improvement?</a:t>
            </a:r>
          </a:p>
          <a:p>
            <a:pPr lvl="1"/>
            <a:r>
              <a:rPr lang="en-US" dirty="0" smtClean="0">
                <a:latin typeface="Arial" pitchFamily="34" charset="0"/>
                <a:cs typeface="Arial" pitchFamily="34" charset="0"/>
              </a:rPr>
              <a:t>Impact of COS on programs/staff</a:t>
            </a:r>
          </a:p>
          <a:p>
            <a:pPr lvl="1"/>
            <a:r>
              <a:rPr lang="en-US" dirty="0" smtClean="0">
                <a:latin typeface="Arial" pitchFamily="34" charset="0"/>
                <a:cs typeface="Arial" pitchFamily="34" charset="0"/>
              </a:rPr>
              <a:t>Identify needed revisions to COS form and guidance</a:t>
            </a:r>
          </a:p>
          <a:p>
            <a:pPr marL="457200" lvl="1" indent="0">
              <a:buNone/>
            </a:pPr>
            <a:endParaRPr lang="en-US" dirty="0" smtClean="0">
              <a:latin typeface="Arial" pitchFamily="34" charset="0"/>
              <a:cs typeface="Arial" pitchFamily="34" charset="0"/>
            </a:endParaRPr>
          </a:p>
          <a:p>
            <a:r>
              <a:rPr lang="en-US" sz="2600" dirty="0" smtClean="0">
                <a:latin typeface="Arial" pitchFamily="34" charset="0"/>
                <a:cs typeface="Arial" pitchFamily="34" charset="0"/>
              </a:rPr>
              <a:t>SRI International was funded by </a:t>
            </a:r>
          </a:p>
          <a:p>
            <a:pPr marL="0" indent="0">
              <a:buNone/>
            </a:pPr>
            <a:r>
              <a:rPr lang="en-US" sz="2600" dirty="0">
                <a:latin typeface="Arial" pitchFamily="34" charset="0"/>
                <a:cs typeface="Arial" pitchFamily="34" charset="0"/>
              </a:rPr>
              <a:t> </a:t>
            </a:r>
            <a:r>
              <a:rPr lang="en-US" sz="2600" dirty="0" smtClean="0">
                <a:latin typeface="Arial" pitchFamily="34" charset="0"/>
                <a:cs typeface="Arial" pitchFamily="34" charset="0"/>
              </a:rPr>
              <a:t>    U.S</a:t>
            </a:r>
            <a:r>
              <a:rPr lang="en-US" sz="2600" dirty="0">
                <a:latin typeface="Arial" pitchFamily="34" charset="0"/>
                <a:cs typeface="Arial" pitchFamily="34" charset="0"/>
              </a:rPr>
              <a:t>. Dept. of Education, </a:t>
            </a:r>
            <a:r>
              <a:rPr lang="en-US" sz="2600" dirty="0" smtClean="0">
                <a:latin typeface="Arial" pitchFamily="34" charset="0"/>
                <a:cs typeface="Arial" pitchFamily="34" charset="0"/>
              </a:rPr>
              <a:t>IES -- July </a:t>
            </a:r>
            <a:r>
              <a:rPr lang="en-US" sz="2600" dirty="0">
                <a:latin typeface="Arial" pitchFamily="34" charset="0"/>
                <a:cs typeface="Arial" pitchFamily="34" charset="0"/>
              </a:rPr>
              <a:t>1, 2009</a:t>
            </a:r>
          </a:p>
          <a:p>
            <a:pPr marL="0" indent="0">
              <a:buNone/>
            </a:pPr>
            <a:r>
              <a:rPr lang="en-US" dirty="0" smtClean="0">
                <a:cs typeface="Arial" pitchFamily="34" charset="0"/>
              </a:rPr>
              <a:t>  </a:t>
            </a:r>
          </a:p>
        </p:txBody>
      </p:sp>
      <p:sp>
        <p:nvSpPr>
          <p:cNvPr id="3" name="Title 2"/>
          <p:cNvSpPr>
            <a:spLocks noGrp="1"/>
          </p:cNvSpPr>
          <p:nvPr>
            <p:ph type="title"/>
          </p:nvPr>
        </p:nvSpPr>
        <p:spPr/>
        <p:txBody>
          <a:bodyPr/>
          <a:lstStyle/>
          <a:p>
            <a:r>
              <a:rPr lang="en-US" dirty="0" smtClean="0"/>
              <a:t>ENHANCE</a:t>
            </a:r>
            <a:endParaRPr lang="en-US" dirty="0"/>
          </a:p>
        </p:txBody>
      </p:sp>
    </p:spTree>
    <p:extLst>
      <p:ext uri="{BB962C8B-B14F-4D97-AF65-F5344CB8AC3E}">
        <p14:creationId xmlns:p14="http://schemas.microsoft.com/office/powerpoint/2010/main" val="2992348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4200" dirty="0" smtClean="0"/>
              <a:t>Four ENHANCE Studies</a:t>
            </a:r>
          </a:p>
        </p:txBody>
      </p:sp>
      <p:sp>
        <p:nvSpPr>
          <p:cNvPr id="25602" name="Rectangle 3"/>
          <p:cNvSpPr>
            <a:spLocks noGrp="1" noChangeArrowheads="1"/>
          </p:cNvSpPr>
          <p:nvPr>
            <p:ph type="body" sz="quarter" idx="10"/>
          </p:nvPr>
        </p:nvSpPr>
        <p:spPr bwMode="auto">
          <a:xfrm>
            <a:off x="152400" y="2133600"/>
            <a:ext cx="8763000" cy="5105400"/>
          </a:xfrm>
          <a:noFill/>
          <a:ln>
            <a:miter lim="800000"/>
            <a:headEnd/>
            <a:tailEnd/>
          </a:ln>
        </p:spPr>
        <p:txBody>
          <a:bodyPr vert="horz" wrap="square" lIns="91440" tIns="45720" rIns="91440" bIns="45720" numCol="1" anchor="t" anchorCtr="0" compatLnSpc="1">
            <a:prstTxWarp prst="textNoShape">
              <a:avLst/>
            </a:prstTxWarp>
          </a:bodyPr>
          <a:lstStyle/>
          <a:p>
            <a:pPr marL="742950" indent="-742950" eaLnBrk="1" hangingPunct="1">
              <a:lnSpc>
                <a:spcPct val="90000"/>
              </a:lnSpc>
              <a:buFont typeface="+mj-lt"/>
              <a:buAutoNum type="arabicParenR"/>
            </a:pPr>
            <a:r>
              <a:rPr lang="en-US" sz="3400" dirty="0" smtClean="0">
                <a:latin typeface="Arial" charset="0"/>
              </a:rPr>
              <a:t>Comparison with                                      Child Assessments </a:t>
            </a:r>
          </a:p>
          <a:p>
            <a:pPr marL="742950" indent="-742950" eaLnBrk="1" hangingPunct="1">
              <a:lnSpc>
                <a:spcPct val="90000"/>
              </a:lnSpc>
              <a:buFont typeface="+mj-lt"/>
              <a:buAutoNum type="arabicParenR"/>
            </a:pPr>
            <a:r>
              <a:rPr lang="en-US" sz="3400" dirty="0" smtClean="0">
                <a:latin typeface="Arial" charset="0"/>
              </a:rPr>
              <a:t>Team Decision-Making</a:t>
            </a:r>
          </a:p>
          <a:p>
            <a:pPr marL="742950" indent="-742950" eaLnBrk="1" hangingPunct="1">
              <a:lnSpc>
                <a:spcPct val="90000"/>
              </a:lnSpc>
              <a:buFont typeface="+mj-lt"/>
              <a:buAutoNum type="arabicParenR"/>
            </a:pPr>
            <a:r>
              <a:rPr lang="en-US" sz="3400" dirty="0" smtClean="0">
                <a:latin typeface="Arial" charset="0"/>
              </a:rPr>
              <a:t>State Data Study</a:t>
            </a:r>
          </a:p>
          <a:p>
            <a:pPr marL="742950" indent="-742950" eaLnBrk="1" hangingPunct="1">
              <a:lnSpc>
                <a:spcPct val="90000"/>
              </a:lnSpc>
              <a:buFont typeface="+mj-lt"/>
              <a:buAutoNum type="arabicParenR"/>
            </a:pPr>
            <a:r>
              <a:rPr lang="en-US" sz="3400" dirty="0" smtClean="0">
                <a:latin typeface="Arial" charset="0"/>
              </a:rPr>
              <a:t>Provider Survey</a:t>
            </a:r>
          </a:p>
          <a:p>
            <a:pPr marL="742950" indent="-742950" eaLnBrk="1" hangingPunct="1">
              <a:lnSpc>
                <a:spcPct val="90000"/>
              </a:lnSpc>
              <a:buNone/>
            </a:pPr>
            <a:endParaRPr lang="en-US" sz="3400" dirty="0" smtClean="0">
              <a:latin typeface="Arial" charset="0"/>
            </a:endParaRPr>
          </a:p>
          <a:p>
            <a:pPr eaLnBrk="1" hangingPunct="1">
              <a:lnSpc>
                <a:spcPct val="90000"/>
              </a:lnSpc>
              <a:buNone/>
            </a:pPr>
            <a:endParaRPr lang="en-US" sz="2800" dirty="0" smtClean="0">
              <a:latin typeface="Arial" charset="0"/>
            </a:endParaRPr>
          </a:p>
          <a:p>
            <a:pPr eaLnBrk="1" hangingPunct="1">
              <a:lnSpc>
                <a:spcPct val="90000"/>
              </a:lnSpc>
            </a:pPr>
            <a:endParaRPr lang="en-US" sz="2800" dirty="0" smtClean="0"/>
          </a:p>
        </p:txBody>
      </p:sp>
      <p:pic>
        <p:nvPicPr>
          <p:cNvPr id="25603" name="Picture 4" descr="October2009-2 030"/>
          <p:cNvPicPr>
            <a:picLocks noGrp="1" noChangeAspect="1" noChangeArrowheads="1"/>
          </p:cNvPicPr>
          <p:nvPr>
            <p:ph sz="half" idx="4294967295"/>
          </p:nvPr>
        </p:nvPicPr>
        <p:blipFill>
          <a:blip r:embed="rId3" cstate="print"/>
          <a:srcRect/>
          <a:stretch>
            <a:fillRect/>
          </a:stretch>
        </p:blipFill>
        <p:spPr bwMode="auto">
          <a:xfrm>
            <a:off x="5715000" y="1600200"/>
            <a:ext cx="3028950" cy="40386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1,2, &amp; 4:</a:t>
            </a:r>
            <a:br>
              <a:rPr lang="en-US" dirty="0" smtClean="0"/>
            </a:br>
            <a:r>
              <a:rPr lang="en-US" dirty="0" smtClean="0"/>
              <a:t>34 Project Data Collection Sites</a:t>
            </a:r>
            <a:endParaRPr lang="en-US" dirty="0"/>
          </a:p>
        </p:txBody>
      </p:sp>
      <p:sp>
        <p:nvSpPr>
          <p:cNvPr id="4" name="Text Placeholder 3"/>
          <p:cNvSpPr>
            <a:spLocks noGrp="1"/>
          </p:cNvSpPr>
          <p:nvPr>
            <p:ph type="body" sz="quarter" idx="10"/>
          </p:nvPr>
        </p:nvSpPr>
        <p:spPr/>
        <p:txBody>
          <a:bodyPr/>
          <a:lstStyle/>
          <a:p>
            <a:pPr>
              <a:buNone/>
            </a:pPr>
            <a:r>
              <a:rPr lang="en-US" sz="2800" u="sng" dirty="0" smtClean="0">
                <a:latin typeface="Arial Rounded MT Bold" pitchFamily="34" charset="0"/>
              </a:rPr>
              <a:t>17 Part C (Birth to 3)</a:t>
            </a:r>
          </a:p>
          <a:p>
            <a:r>
              <a:rPr lang="en-US" sz="2400" dirty="0" smtClean="0">
                <a:latin typeface="Arial" pitchFamily="34" charset="0"/>
                <a:cs typeface="Arial" pitchFamily="34" charset="0"/>
              </a:rPr>
              <a:t>Illinois</a:t>
            </a:r>
          </a:p>
          <a:p>
            <a:r>
              <a:rPr lang="en-US" sz="2400" dirty="0" smtClean="0">
                <a:latin typeface="Arial" pitchFamily="34" charset="0"/>
                <a:cs typeface="Arial" pitchFamily="34" charset="0"/>
              </a:rPr>
              <a:t>Maine</a:t>
            </a:r>
          </a:p>
          <a:p>
            <a:r>
              <a:rPr lang="en-US" sz="2400" dirty="0" smtClean="0">
                <a:latin typeface="Arial" pitchFamily="34" charset="0"/>
                <a:cs typeface="Arial" pitchFamily="34" charset="0"/>
              </a:rPr>
              <a:t>Minnesota</a:t>
            </a:r>
          </a:p>
          <a:p>
            <a:r>
              <a:rPr lang="en-US" sz="2400" dirty="0" smtClean="0">
                <a:latin typeface="Arial" pitchFamily="34" charset="0"/>
                <a:cs typeface="Arial" pitchFamily="34" charset="0"/>
              </a:rPr>
              <a:t>New Mexico</a:t>
            </a:r>
          </a:p>
          <a:p>
            <a:r>
              <a:rPr lang="en-US" sz="2400" dirty="0" smtClean="0">
                <a:latin typeface="Arial" pitchFamily="34" charset="0"/>
                <a:cs typeface="Arial" pitchFamily="34" charset="0"/>
              </a:rPr>
              <a:t>Texas </a:t>
            </a:r>
          </a:p>
          <a:p>
            <a:r>
              <a:rPr lang="en-US" sz="2400" dirty="0" smtClean="0">
                <a:latin typeface="Arial" pitchFamily="34" charset="0"/>
                <a:cs typeface="Arial" pitchFamily="34" charset="0"/>
              </a:rPr>
              <a:t>North Carolina</a:t>
            </a:r>
            <a:endParaRPr lang="en-US" sz="2400" dirty="0">
              <a:latin typeface="Arial" pitchFamily="34" charset="0"/>
              <a:cs typeface="Arial" pitchFamily="34" charset="0"/>
            </a:endParaRPr>
          </a:p>
          <a:p>
            <a:r>
              <a:rPr lang="en-US" sz="2400" dirty="0" smtClean="0">
                <a:latin typeface="Arial" pitchFamily="34" charset="0"/>
                <a:cs typeface="Arial" pitchFamily="34" charset="0"/>
              </a:rPr>
              <a:t>Virginia</a:t>
            </a:r>
          </a:p>
        </p:txBody>
      </p:sp>
      <p:sp>
        <p:nvSpPr>
          <p:cNvPr id="3" name="Content Placeholder 2"/>
          <p:cNvSpPr>
            <a:spLocks noGrp="1"/>
          </p:cNvSpPr>
          <p:nvPr>
            <p:ph sz="half" idx="4294967295"/>
          </p:nvPr>
        </p:nvSpPr>
        <p:spPr>
          <a:xfrm>
            <a:off x="4419600" y="1524000"/>
            <a:ext cx="4724400" cy="4343400"/>
          </a:xfrm>
          <a:prstGeom prst="rect">
            <a:avLst/>
          </a:prstGeom>
        </p:spPr>
        <p:txBody>
          <a:bodyPr/>
          <a:lstStyle/>
          <a:p>
            <a:pPr eaLnBrk="1" hangingPunct="1">
              <a:lnSpc>
                <a:spcPct val="90000"/>
              </a:lnSpc>
              <a:buNone/>
            </a:pPr>
            <a:r>
              <a:rPr lang="en-US" sz="2800" u="sng" dirty="0" smtClean="0">
                <a:latin typeface="Arial Rounded MT Bold" pitchFamily="34" charset="0"/>
              </a:rPr>
              <a:t>17 Part B Preschool (3-5</a:t>
            </a:r>
            <a:r>
              <a:rPr lang="en-US" sz="2800" dirty="0" smtClean="0">
                <a:latin typeface="Arial Rounded MT Bold" pitchFamily="34" charset="0"/>
              </a:rPr>
              <a:t>)</a:t>
            </a:r>
          </a:p>
          <a:p>
            <a:pPr eaLnBrk="1" hangingPunct="1">
              <a:lnSpc>
                <a:spcPct val="90000"/>
              </a:lnSpc>
            </a:pPr>
            <a:r>
              <a:rPr lang="en-US" sz="2400" dirty="0" smtClean="0">
                <a:latin typeface="Arial" pitchFamily="34" charset="0"/>
                <a:cs typeface="Arial" pitchFamily="34" charset="0"/>
              </a:rPr>
              <a:t>Illinois</a:t>
            </a:r>
          </a:p>
          <a:p>
            <a:pPr eaLnBrk="1" hangingPunct="1">
              <a:lnSpc>
                <a:spcPct val="90000"/>
              </a:lnSpc>
            </a:pPr>
            <a:r>
              <a:rPr lang="en-US" sz="2400" dirty="0" smtClean="0">
                <a:latin typeface="Arial" pitchFamily="34" charset="0"/>
                <a:cs typeface="Arial" pitchFamily="34" charset="0"/>
              </a:rPr>
              <a:t>Maine</a:t>
            </a:r>
          </a:p>
          <a:p>
            <a:pPr eaLnBrk="1" hangingPunct="1">
              <a:lnSpc>
                <a:spcPct val="90000"/>
              </a:lnSpc>
            </a:pPr>
            <a:r>
              <a:rPr lang="en-US" sz="2400" dirty="0" smtClean="0">
                <a:latin typeface="Arial" pitchFamily="34" charset="0"/>
                <a:cs typeface="Arial" pitchFamily="34" charset="0"/>
              </a:rPr>
              <a:t>Minnesota</a:t>
            </a:r>
          </a:p>
          <a:p>
            <a:pPr eaLnBrk="1" hangingPunct="1">
              <a:lnSpc>
                <a:spcPct val="90000"/>
              </a:lnSpc>
            </a:pPr>
            <a:r>
              <a:rPr lang="en-US" sz="2400" dirty="0" smtClean="0">
                <a:latin typeface="Arial" pitchFamily="34" charset="0"/>
                <a:cs typeface="Arial" pitchFamily="34" charset="0"/>
              </a:rPr>
              <a:t>New Mexico</a:t>
            </a:r>
          </a:p>
          <a:p>
            <a:pPr eaLnBrk="1" hangingPunct="1">
              <a:lnSpc>
                <a:spcPct val="90000"/>
              </a:lnSpc>
            </a:pPr>
            <a:r>
              <a:rPr lang="en-US" sz="2400" dirty="0" smtClean="0">
                <a:latin typeface="Arial" pitchFamily="34" charset="0"/>
                <a:cs typeface="Arial" pitchFamily="34" charset="0"/>
              </a:rPr>
              <a:t>Texas </a:t>
            </a:r>
          </a:p>
          <a:p>
            <a:pPr eaLnBrk="1" hangingPunct="1">
              <a:lnSpc>
                <a:spcPct val="90000"/>
              </a:lnSpc>
            </a:pPr>
            <a:r>
              <a:rPr lang="en-US" sz="2400" dirty="0" smtClean="0">
                <a:latin typeface="Arial" pitchFamily="34" charset="0"/>
                <a:cs typeface="Arial" pitchFamily="34" charset="0"/>
              </a:rPr>
              <a:t>South Carolina</a:t>
            </a:r>
          </a:p>
          <a:p>
            <a:pPr>
              <a:buNone/>
            </a:pPr>
            <a:endParaRPr lang="en-US" dirty="0"/>
          </a:p>
        </p:txBody>
      </p:sp>
      <p:pic>
        <p:nvPicPr>
          <p:cNvPr id="5" name="Content Placeholder 5" descr="parent_10.jpe"/>
          <p:cNvPicPr>
            <a:picLocks noChangeAspect="1"/>
          </p:cNvPicPr>
          <p:nvPr/>
        </p:nvPicPr>
        <p:blipFill>
          <a:blip r:embed="rId3" cstate="print"/>
          <a:stretch>
            <a:fillRect/>
          </a:stretch>
        </p:blipFill>
        <p:spPr>
          <a:xfrm>
            <a:off x="2362200" y="5257800"/>
            <a:ext cx="4114800" cy="11798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with Child Assessments Study</a:t>
            </a:r>
            <a:endParaRPr lang="en-US" dirty="0"/>
          </a:p>
        </p:txBody>
      </p:sp>
      <p:sp>
        <p:nvSpPr>
          <p:cNvPr id="2" name="Text Placeholder 1"/>
          <p:cNvSpPr>
            <a:spLocks noGrp="1"/>
          </p:cNvSpPr>
          <p:nvPr>
            <p:ph type="body" sz="quarter" idx="10"/>
          </p:nvPr>
        </p:nvSpPr>
        <p:spPr>
          <a:xfrm>
            <a:off x="136451" y="1676400"/>
            <a:ext cx="8763000" cy="5105400"/>
          </a:xfrm>
        </p:spPr>
        <p:txBody>
          <a:bodyPr/>
          <a:lstStyle/>
          <a:p>
            <a:pPr eaLnBrk="1" hangingPunct="1">
              <a:lnSpc>
                <a:spcPct val="80000"/>
              </a:lnSpc>
              <a:buNone/>
            </a:pPr>
            <a:r>
              <a:rPr lang="en-US" b="1" dirty="0" smtClean="0">
                <a:latin typeface="Arial" charset="0"/>
              </a:rPr>
              <a:t>Goals</a:t>
            </a:r>
          </a:p>
          <a:p>
            <a:pPr eaLnBrk="1" hangingPunct="1">
              <a:lnSpc>
                <a:spcPct val="80000"/>
              </a:lnSpc>
            </a:pPr>
            <a:r>
              <a:rPr lang="en-US" dirty="0" smtClean="0">
                <a:latin typeface="Arial" charset="0"/>
              </a:rPr>
              <a:t>Compare COS ratings to BDI-2, Vineland-II scores</a:t>
            </a:r>
          </a:p>
          <a:p>
            <a:pPr lvl="1" eaLnBrk="1" hangingPunct="1">
              <a:lnSpc>
                <a:spcPct val="80000"/>
              </a:lnSpc>
            </a:pPr>
            <a:r>
              <a:rPr lang="en-US" dirty="0" smtClean="0">
                <a:latin typeface="Arial" charset="0"/>
              </a:rPr>
              <a:t>Program Entry</a:t>
            </a:r>
          </a:p>
          <a:p>
            <a:pPr lvl="1" eaLnBrk="1" hangingPunct="1">
              <a:lnSpc>
                <a:spcPct val="80000"/>
              </a:lnSpc>
            </a:pPr>
            <a:r>
              <a:rPr lang="en-US" dirty="0" smtClean="0">
                <a:latin typeface="Arial" charset="0"/>
              </a:rPr>
              <a:t>Program Exit</a:t>
            </a:r>
          </a:p>
          <a:p>
            <a:pPr eaLnBrk="1" hangingPunct="1">
              <a:lnSpc>
                <a:spcPct val="80000"/>
              </a:lnSpc>
            </a:pPr>
            <a:r>
              <a:rPr lang="en-US" dirty="0" smtClean="0">
                <a:latin typeface="Arial" charset="0"/>
              </a:rPr>
              <a:t>Compare conclusions from COS and assessments</a:t>
            </a:r>
          </a:p>
          <a:p>
            <a:pPr>
              <a:buNone/>
            </a:pPr>
            <a:endParaRPr lang="en-US" b="1" dirty="0" smtClean="0">
              <a:latin typeface="Arial" charset="0"/>
            </a:endParaRPr>
          </a:p>
          <a:p>
            <a:pPr>
              <a:buNone/>
            </a:pPr>
            <a:r>
              <a:rPr lang="en-US" b="1" dirty="0" smtClean="0">
                <a:latin typeface="Arial" charset="0"/>
              </a:rPr>
              <a:t>Study Status</a:t>
            </a:r>
          </a:p>
          <a:p>
            <a:pPr eaLnBrk="1" hangingPunct="1">
              <a:lnSpc>
                <a:spcPct val="80000"/>
              </a:lnSpc>
            </a:pPr>
            <a:r>
              <a:rPr lang="en-US" dirty="0" smtClean="0">
                <a:latin typeface="Arial" charset="0"/>
              </a:rPr>
              <a:t>Final stages of recruiting families</a:t>
            </a:r>
          </a:p>
          <a:p>
            <a:pPr marL="0" indent="0" eaLnBrk="1" hangingPunct="1">
              <a:lnSpc>
                <a:spcPct val="80000"/>
              </a:lnSpc>
              <a:buNone/>
            </a:pPr>
            <a:endParaRPr lang="en-US" b="1" dirty="0" smtClean="0">
              <a:latin typeface="Arial" charset="0"/>
            </a:endParaRPr>
          </a:p>
          <a:p>
            <a:pPr marL="0" indent="0" eaLnBrk="1" hangingPunct="1">
              <a:lnSpc>
                <a:spcPct val="80000"/>
              </a:lnSpc>
              <a:buNone/>
            </a:pPr>
            <a:r>
              <a:rPr lang="en-US" b="1" dirty="0" smtClean="0">
                <a:latin typeface="Arial" charset="0"/>
              </a:rPr>
              <a:t>Find Out More</a:t>
            </a:r>
          </a:p>
          <a:p>
            <a:pPr eaLnBrk="1" hangingPunct="1">
              <a:lnSpc>
                <a:spcPct val="80000"/>
              </a:lnSpc>
            </a:pPr>
            <a:r>
              <a:rPr lang="en-US" dirty="0" smtClean="0">
                <a:latin typeface="Arial" charset="0"/>
              </a:rPr>
              <a:t>See poster at reception for promising</a:t>
            </a:r>
          </a:p>
          <a:p>
            <a:pPr marL="0" indent="0" eaLnBrk="1" hangingPunct="1">
              <a:lnSpc>
                <a:spcPct val="80000"/>
              </a:lnSpc>
              <a:buNone/>
            </a:pPr>
            <a:r>
              <a:rPr lang="en-US" dirty="0">
                <a:latin typeface="Arial" charset="0"/>
              </a:rPr>
              <a:t> </a:t>
            </a:r>
            <a:r>
              <a:rPr lang="en-US" dirty="0" smtClean="0">
                <a:latin typeface="Arial" charset="0"/>
              </a:rPr>
              <a:t>   findings from preliminary analyses</a:t>
            </a:r>
            <a:endParaRPr lang="en-US" dirty="0">
              <a:latin typeface="Arial" charset="0"/>
            </a:endParaRPr>
          </a:p>
          <a:p>
            <a:pPr marL="0" indent="0" eaLnBrk="1" hangingPunct="1">
              <a:lnSpc>
                <a:spcPct val="80000"/>
              </a:lnSpc>
              <a:buNone/>
            </a:pPr>
            <a:endParaRPr lang="en-US" dirty="0" smtClean="0">
              <a:latin typeface="Arial" charset="0"/>
            </a:endParaRPr>
          </a:p>
        </p:txBody>
      </p:sp>
      <p:pic>
        <p:nvPicPr>
          <p:cNvPr id="4" name="Picture 6" descr="Picture 044"/>
          <p:cNvPicPr>
            <a:picLocks noChangeAspect="1" noChangeArrowheads="1"/>
          </p:cNvPicPr>
          <p:nvPr/>
        </p:nvPicPr>
        <p:blipFill>
          <a:blip r:embed="rId3" cstate="print"/>
          <a:srcRect/>
          <a:stretch>
            <a:fillRect/>
          </a:stretch>
        </p:blipFill>
        <p:spPr>
          <a:xfrm>
            <a:off x="5913474" y="3962400"/>
            <a:ext cx="2971800" cy="2228850"/>
          </a:xfrm>
          <a:prstGeom prst="rect">
            <a:avLst/>
          </a:prstGeo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Team Decision-Making Study</a:t>
            </a:r>
            <a:endParaRPr lang="en-US" dirty="0"/>
          </a:p>
        </p:txBody>
      </p:sp>
      <p:sp>
        <p:nvSpPr>
          <p:cNvPr id="5" name="Text Placeholder 4"/>
          <p:cNvSpPr>
            <a:spLocks noGrp="1"/>
          </p:cNvSpPr>
          <p:nvPr>
            <p:ph type="body" sz="quarter" idx="10"/>
          </p:nvPr>
        </p:nvSpPr>
        <p:spPr>
          <a:xfrm>
            <a:off x="152400" y="1524000"/>
            <a:ext cx="8839200" cy="4869025"/>
          </a:xfrm>
          <a:prstGeom prst="rect">
            <a:avLst/>
          </a:prstGeom>
        </p:spPr>
        <p:txBody>
          <a:bodyPr>
            <a:spAutoFit/>
          </a:bodyPr>
          <a:lstStyle/>
          <a:p>
            <a:pPr eaLnBrk="1" hangingPunct="1">
              <a:lnSpc>
                <a:spcPct val="80000"/>
              </a:lnSpc>
              <a:buNone/>
            </a:pPr>
            <a:r>
              <a:rPr lang="en-US" b="1" dirty="0" smtClean="0">
                <a:latin typeface="Arial" charset="0"/>
              </a:rPr>
              <a:t>Goals</a:t>
            </a:r>
          </a:p>
          <a:p>
            <a:pPr>
              <a:lnSpc>
                <a:spcPct val="90000"/>
              </a:lnSpc>
            </a:pPr>
            <a:r>
              <a:rPr lang="en-US" dirty="0" smtClean="0">
                <a:latin typeface="Arial" charset="0"/>
              </a:rPr>
              <a:t>Learn more about implementation of the COS process.</a:t>
            </a:r>
          </a:p>
          <a:p>
            <a:pPr>
              <a:lnSpc>
                <a:spcPct val="90000"/>
              </a:lnSpc>
            </a:pPr>
            <a:r>
              <a:rPr lang="en-US" dirty="0" smtClean="0">
                <a:latin typeface="Arial" charset="0"/>
              </a:rPr>
              <a:t>What is team understanding of outcomes and rating criteria?</a:t>
            </a:r>
          </a:p>
          <a:p>
            <a:pPr marL="0" indent="0">
              <a:lnSpc>
                <a:spcPct val="90000"/>
              </a:lnSpc>
              <a:buNone/>
            </a:pPr>
            <a:endParaRPr lang="en-US" dirty="0" smtClean="0">
              <a:latin typeface="Arial" charset="0"/>
            </a:endParaRPr>
          </a:p>
          <a:p>
            <a:pPr eaLnBrk="1" hangingPunct="1">
              <a:lnSpc>
                <a:spcPct val="80000"/>
              </a:lnSpc>
              <a:buNone/>
            </a:pPr>
            <a:r>
              <a:rPr lang="en-US" b="1" dirty="0" smtClean="0">
                <a:latin typeface="Arial" charset="0"/>
              </a:rPr>
              <a:t>Study Status</a:t>
            </a:r>
          </a:p>
          <a:p>
            <a:pPr eaLnBrk="1" hangingPunct="1">
              <a:lnSpc>
                <a:spcPct val="80000"/>
              </a:lnSpc>
            </a:pPr>
            <a:r>
              <a:rPr lang="en-US" dirty="0" smtClean="0">
                <a:latin typeface="Arial" charset="0"/>
              </a:rPr>
              <a:t>Videos coming in</a:t>
            </a:r>
          </a:p>
          <a:p>
            <a:pPr eaLnBrk="1" hangingPunct="1">
              <a:lnSpc>
                <a:spcPct val="80000"/>
              </a:lnSpc>
            </a:pPr>
            <a:r>
              <a:rPr lang="en-US" dirty="0" smtClean="0">
                <a:latin typeface="Arial" charset="0"/>
              </a:rPr>
              <a:t>Early stages of coding videos</a:t>
            </a:r>
          </a:p>
          <a:p>
            <a:pPr marL="0" indent="0" eaLnBrk="1" hangingPunct="1">
              <a:lnSpc>
                <a:spcPct val="80000"/>
              </a:lnSpc>
              <a:buNone/>
            </a:pPr>
            <a:endParaRPr lang="en-US" dirty="0" smtClean="0">
              <a:latin typeface="Arial" charset="0"/>
            </a:endParaRPr>
          </a:p>
          <a:p>
            <a:pPr marL="0" indent="0" eaLnBrk="1" hangingPunct="1">
              <a:lnSpc>
                <a:spcPct val="80000"/>
              </a:lnSpc>
              <a:buNone/>
            </a:pPr>
            <a:r>
              <a:rPr lang="en-US" b="1" dirty="0">
                <a:latin typeface="Arial" charset="0"/>
              </a:rPr>
              <a:t>Find Out More</a:t>
            </a:r>
          </a:p>
          <a:p>
            <a:pPr marL="0" indent="0" eaLnBrk="1" hangingPunct="1">
              <a:lnSpc>
                <a:spcPct val="80000"/>
              </a:lnSpc>
              <a:buNone/>
            </a:pPr>
            <a:r>
              <a:rPr lang="en-US" dirty="0" smtClean="0">
                <a:latin typeface="Arial" charset="0"/>
              </a:rPr>
              <a:t>Tabletop discussion tomorrow morning  </a:t>
            </a:r>
          </a:p>
          <a:p>
            <a:pPr lvl="1" eaLnBrk="1" hangingPunct="1">
              <a:lnSpc>
                <a:spcPct val="80000"/>
              </a:lnSpc>
            </a:pPr>
            <a:r>
              <a:rPr lang="en-US" sz="2000" dirty="0" smtClean="0">
                <a:latin typeface="Arial" charset="0"/>
              </a:rPr>
              <a:t>What is quality COS process?</a:t>
            </a:r>
          </a:p>
          <a:p>
            <a:pPr lvl="1" eaLnBrk="1" hangingPunct="1">
              <a:lnSpc>
                <a:spcPct val="80000"/>
              </a:lnSpc>
            </a:pPr>
            <a:r>
              <a:rPr lang="en-US" sz="2000" dirty="0" smtClean="0">
                <a:latin typeface="Arial" charset="0"/>
              </a:rPr>
              <a:t>Share draft video coding protocol</a:t>
            </a:r>
            <a:endParaRPr lang="en-US" sz="2000" dirty="0">
              <a:latin typeface="Arial" charset="0"/>
            </a:endParaRPr>
          </a:p>
          <a:p>
            <a:pPr marL="0" indent="0" eaLnBrk="1" hangingPunct="1">
              <a:lnSpc>
                <a:spcPct val="80000"/>
              </a:lnSpc>
              <a:buNone/>
            </a:pPr>
            <a:endParaRPr lang="en-US" sz="2000" b="1" dirty="0" smtClean="0">
              <a:latin typeface="Arial" charset="0"/>
            </a:endParaRPr>
          </a:p>
        </p:txBody>
      </p:sp>
      <p:pic>
        <p:nvPicPr>
          <p:cNvPr id="4" name="Picture 3" descr="cartoon meeting.WMF"/>
          <p:cNvPicPr>
            <a:picLocks noChangeAspect="1"/>
          </p:cNvPicPr>
          <p:nvPr/>
        </p:nvPicPr>
        <p:blipFill>
          <a:blip r:embed="rId3" cstate="print"/>
          <a:stretch>
            <a:fillRect/>
          </a:stretch>
        </p:blipFill>
        <p:spPr>
          <a:xfrm>
            <a:off x="7162800" y="4191000"/>
            <a:ext cx="1772107" cy="15453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State Data Study</a:t>
            </a:r>
            <a:endParaRPr lang="en-US" dirty="0"/>
          </a:p>
        </p:txBody>
      </p:sp>
      <p:sp>
        <p:nvSpPr>
          <p:cNvPr id="2" name="Text Placeholder 1"/>
          <p:cNvSpPr>
            <a:spLocks noGrp="1"/>
          </p:cNvSpPr>
          <p:nvPr>
            <p:ph type="body" sz="quarter" idx="10"/>
          </p:nvPr>
        </p:nvSpPr>
        <p:spPr/>
        <p:txBody>
          <a:bodyPr/>
          <a:lstStyle/>
          <a:p>
            <a:pPr eaLnBrk="1" hangingPunct="1">
              <a:lnSpc>
                <a:spcPct val="80000"/>
              </a:lnSpc>
              <a:buNone/>
            </a:pPr>
            <a:r>
              <a:rPr lang="en-US" b="1" dirty="0" smtClean="0">
                <a:latin typeface="Arial" charset="0"/>
              </a:rPr>
              <a:t>Goals</a:t>
            </a:r>
          </a:p>
          <a:p>
            <a:pPr>
              <a:lnSpc>
                <a:spcPct val="90000"/>
              </a:lnSpc>
            </a:pPr>
            <a:r>
              <a:rPr lang="en-US" dirty="0" smtClean="0">
                <a:latin typeface="Arial" charset="0"/>
              </a:rPr>
              <a:t>Analyze characteristics of COS data</a:t>
            </a:r>
          </a:p>
          <a:p>
            <a:pPr>
              <a:lnSpc>
                <a:spcPct val="90000"/>
              </a:lnSpc>
            </a:pPr>
            <a:r>
              <a:rPr lang="en-US" dirty="0" smtClean="0">
                <a:latin typeface="Arial" charset="0"/>
              </a:rPr>
              <a:t>Are patterns consistent with those predicted                          for high quality data?</a:t>
            </a:r>
          </a:p>
          <a:p>
            <a:pPr eaLnBrk="1" hangingPunct="1">
              <a:lnSpc>
                <a:spcPct val="80000"/>
              </a:lnSpc>
              <a:buNone/>
            </a:pPr>
            <a:endParaRPr lang="en-US" sz="2000" b="1" dirty="0" smtClean="0">
              <a:latin typeface="Arial" charset="0"/>
            </a:endParaRPr>
          </a:p>
          <a:p>
            <a:pPr eaLnBrk="1" hangingPunct="1">
              <a:lnSpc>
                <a:spcPct val="80000"/>
              </a:lnSpc>
              <a:buNone/>
            </a:pPr>
            <a:r>
              <a:rPr lang="en-US" b="1" dirty="0" smtClean="0">
                <a:latin typeface="Arial" charset="0"/>
              </a:rPr>
              <a:t>Status</a:t>
            </a:r>
            <a:endParaRPr lang="en-US" b="1" dirty="0">
              <a:latin typeface="Arial" charset="0"/>
            </a:endParaRPr>
          </a:p>
          <a:p>
            <a:pPr>
              <a:lnSpc>
                <a:spcPct val="90000"/>
              </a:lnSpc>
            </a:pPr>
            <a:r>
              <a:rPr lang="en-US" dirty="0" smtClean="0">
                <a:latin typeface="Arial" charset="0"/>
              </a:rPr>
              <a:t>Analyzing and compiling data</a:t>
            </a:r>
          </a:p>
          <a:p>
            <a:pPr>
              <a:lnSpc>
                <a:spcPct val="90000"/>
              </a:lnSpc>
            </a:pPr>
            <a:endParaRPr lang="en-US" dirty="0">
              <a:latin typeface="Arial" charset="0"/>
            </a:endParaRPr>
          </a:p>
          <a:p>
            <a:pPr marL="0" indent="0">
              <a:lnSpc>
                <a:spcPct val="90000"/>
              </a:lnSpc>
              <a:buNone/>
            </a:pPr>
            <a:r>
              <a:rPr lang="en-US" b="1" dirty="0" smtClean="0">
                <a:latin typeface="Arial" charset="0"/>
              </a:rPr>
              <a:t>Find out more</a:t>
            </a:r>
          </a:p>
          <a:p>
            <a:pPr>
              <a:lnSpc>
                <a:spcPct val="90000"/>
              </a:lnSpc>
            </a:pPr>
            <a:r>
              <a:rPr lang="en-US" dirty="0" smtClean="0">
                <a:latin typeface="Arial" charset="0"/>
              </a:rPr>
              <a:t>See reception poster with early findings</a:t>
            </a:r>
          </a:p>
          <a:p>
            <a:pPr>
              <a:lnSpc>
                <a:spcPct val="90000"/>
              </a:lnSpc>
            </a:pPr>
            <a:endParaRPr lang="en-US" dirty="0" smtClean="0">
              <a:latin typeface="Arial" charset="0"/>
            </a:endParaRPr>
          </a:p>
          <a:p>
            <a:pPr marL="0" indent="0" algn="ctr">
              <a:lnSpc>
                <a:spcPct val="90000"/>
              </a:lnSpc>
              <a:buNone/>
            </a:pPr>
            <a:r>
              <a:rPr lang="en-US" sz="2800" b="1" dirty="0" smtClean="0">
                <a:solidFill>
                  <a:srgbClr val="FF3300"/>
                </a:solidFill>
                <a:latin typeface="Arial" charset="0"/>
              </a:rPr>
              <a:t>We are looking for more states </a:t>
            </a:r>
          </a:p>
          <a:p>
            <a:pPr marL="0" indent="0" algn="ctr">
              <a:lnSpc>
                <a:spcPct val="90000"/>
              </a:lnSpc>
              <a:buNone/>
            </a:pPr>
            <a:r>
              <a:rPr lang="en-US" sz="2800" b="1" dirty="0" smtClean="0">
                <a:solidFill>
                  <a:srgbClr val="FF3300"/>
                </a:solidFill>
                <a:latin typeface="Arial" charset="0"/>
              </a:rPr>
              <a:t>to participate</a:t>
            </a:r>
            <a:r>
              <a:rPr lang="en-US" sz="2800" b="1" dirty="0">
                <a:solidFill>
                  <a:srgbClr val="FF3300"/>
                </a:solidFill>
                <a:latin typeface="Arial" charset="0"/>
              </a:rPr>
              <a:t>.</a:t>
            </a:r>
            <a:endParaRPr lang="en-US" sz="2800" b="1" dirty="0">
              <a:solidFill>
                <a:srgbClr val="FF3300"/>
              </a:solidFill>
            </a:endParaRPr>
          </a:p>
        </p:txBody>
      </p:sp>
      <p:pic>
        <p:nvPicPr>
          <p:cNvPr id="5" name="Picture 15" descr="119_1955"/>
          <p:cNvPicPr>
            <a:picLocks noChangeAspect="1" noChangeArrowheads="1"/>
          </p:cNvPicPr>
          <p:nvPr/>
        </p:nvPicPr>
        <p:blipFill>
          <a:blip r:embed="rId3" cstate="print"/>
          <a:srcRect/>
          <a:stretch>
            <a:fillRect/>
          </a:stretch>
        </p:blipFill>
        <p:spPr bwMode="auto">
          <a:xfrm>
            <a:off x="5943600" y="2804160"/>
            <a:ext cx="2770188" cy="2076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444&quot;&gt;&lt;/object&gt;&lt;object type=&quot;2&quot; unique_id=&quot;11445&quot;&gt;&lt;object type=&quot;3&quot; unique_id=&quot;11446&quot;&gt;&lt;property id=&quot;20148&quot; value=&quot;5&quot;/&gt;&lt;property id=&quot;20300&quot; value=&quot;Slide 1 - &amp;quot;Provider Perceptions of the Child Outcomes Summary Process&amp;quot;&quot;/&gt;&lt;property id=&quot;20307&quot; value=&quot;276&quot;/&gt;&lt;/object&gt;&lt;object type=&quot;3&quot; unique_id=&quot;11447&quot;&gt;&lt;property id=&quot;20148&quot; value=&quot;5&quot;/&gt;&lt;property id=&quot;20300&quot; value=&quot;Slide 2 - &amp;quot;Today’s Session&amp;amp;#x09;&amp;quot;&quot;/&gt;&lt;property id=&quot;20307&quot; value=&quot;329&quot;/&gt;&lt;/object&gt;&lt;object type=&quot;3&quot; unique_id=&quot;11448&quot;&gt;&lt;property id=&quot;20148&quot; value=&quot;5&quot;/&gt;&lt;property id=&quot;20300&quot; value=&quot;Slide 3 - &amp;quot;    ENHANCE Project Update&amp;quot;&quot;/&gt;&lt;property id=&quot;20307&quot; value=&quot;411&quot;/&gt;&lt;/object&gt;&lt;object type=&quot;3&quot; unique_id=&quot;11449&quot;&gt;&lt;property id=&quot;20148&quot; value=&quot;5&quot;/&gt;&lt;property id=&quot;20300&quot; value=&quot;Slide 4 - &amp;quot;ENHANCE&amp;quot;&quot;/&gt;&lt;property id=&quot;20307&quot; value=&quot;412&quot;/&gt;&lt;/object&gt;&lt;object type=&quot;3&quot; unique_id=&quot;11450&quot;&gt;&lt;property id=&quot;20148&quot; value=&quot;5&quot;/&gt;&lt;property id=&quot;20300&quot; value=&quot;Slide 5 - &amp;quot;Four ENHANCE Studies&amp;quot;&quot;/&gt;&lt;property id=&quot;20307&quot; value=&quot;279&quot;/&gt;&lt;/object&gt;&lt;object type=&quot;3&quot; unique_id=&quot;11451&quot;&gt;&lt;property id=&quot;20148&quot; value=&quot;5&quot;/&gt;&lt;property id=&quot;20300&quot; value=&quot;Slide 6 - &amp;quot;Studies 1,2, &amp;amp; 4:&amp;#x0D;&amp;#x0A;34 Project Data Collection Sites&amp;quot;&quot;/&gt;&lt;property id=&quot;20307&quot; value=&quot;336&quot;/&gt;&lt;/object&gt;&lt;object type=&quot;3&quot; unique_id=&quot;11452&quot;&gt;&lt;property id=&quot;20148&quot; value=&quot;5&quot;/&gt;&lt;property id=&quot;20300&quot; value=&quot;Slide 7 - &amp;quot;Comparison with Child Assessments Study&amp;quot;&quot;/&gt;&lt;property id=&quot;20307&quot; value=&quot;333&quot;/&gt;&lt;/object&gt;&lt;object type=&quot;3&quot; unique_id=&quot;11453&quot;&gt;&lt;property id=&quot;20148&quot; value=&quot;5&quot;/&gt;&lt;property id=&quot;20300&quot; value=&quot;Slide 8 - &amp;quot;Team Decision-Making Study&amp;quot;&quot;/&gt;&lt;property id=&quot;20307&quot; value=&quot;334&quot;/&gt;&lt;/object&gt;&lt;object type=&quot;3&quot; unique_id=&quot;11454&quot;&gt;&lt;property id=&quot;20148&quot; value=&quot;5&quot;/&gt;&lt;property id=&quot;20300&quot; value=&quot;Slide 9 - &amp;quot;State Data Study&amp;quot;&quot;/&gt;&lt;property id=&quot;20307&quot; value=&quot;344&quot;/&gt;&lt;/object&gt;&lt;object type=&quot;3&quot; unique_id=&quot;11455&quot;&gt;&lt;property id=&quot;20148&quot; value=&quot;5&quot;/&gt;&lt;property id=&quot;20300&quot; value=&quot;Slide 10 - &amp;quot;Participating in the &amp;#x0D;&amp;#x0A;State Data Study&amp;quot;&quot;/&gt;&lt;property id=&quot;20307&quot; value=&quot;413&quot;/&gt;&lt;/object&gt;&lt;object type=&quot;3&quot; unique_id=&quot;11456&quot;&gt;&lt;property id=&quot;20148&quot; value=&quot;5&quot;/&gt;&lt;property id=&quot;20300&quot; value=&quot;Slide 11 - &amp;quot;Benefits of Participation&amp;quot;&quot;/&gt;&lt;property id=&quot;20307&quot; value=&quot;414&quot;/&gt;&lt;/object&gt;&lt;object type=&quot;3&quot; unique_id=&quot;11457&quot;&gt;&lt;property id=&quot;20148&quot; value=&quot;5&quot;/&gt;&lt;property id=&quot;20300&quot; value=&quot;Slide 12 - &amp;quot;ENHANCE Provider Survey&amp;quot;&quot;/&gt;&lt;property id=&quot;20307&quot; value=&quot;416&quot;/&gt;&lt;/object&gt;&lt;object type=&quot;3&quot; unique_id=&quot;11458&quot;&gt;&lt;property id=&quot;20148&quot; value=&quot;5&quot;/&gt;&lt;property id=&quot;20300&quot; value=&quot;Slide 13 - &amp;quot;Provider Survey&amp;quot;&quot;/&gt;&lt;property id=&quot;20307&quot; value=&quot;335&quot;/&gt;&lt;/object&gt;&lt;object type=&quot;3&quot; unique_id=&quot;11459&quot;&gt;&lt;property id=&quot;20148&quot; value=&quot;5&quot;/&gt;&lt;property id=&quot;20300&quot; value=&quot;Slide 14 - &amp;quot;Provider Survey&amp;quot;&quot;/&gt;&lt;property id=&quot;20307&quot; value=&quot;445&quot;/&gt;&lt;/object&gt;&lt;object type=&quot;3&quot; unique_id=&quot;11460&quot;&gt;&lt;property id=&quot;20148&quot; value=&quot;5&quot;/&gt;&lt;property id=&quot;20300&quot; value=&quot;Slide 15 - &amp;quot;Provider Survey Sample&amp;quot;&quot;/&gt;&lt;property id=&quot;20307&quot; value=&quot;418&quot;/&gt;&lt;/object&gt;&lt;object type=&quot;3&quot; unique_id=&quot;11461&quot;&gt;&lt;property id=&quot;20148&quot; value=&quot;5&quot;/&gt;&lt;property id=&quot;20300&quot; value=&quot;Slide 16 - &amp;quot;Provider experience &amp;#x0D;&amp;#x0A;with COS ratings&amp;quot;&quot;/&gt;&lt;property id=&quot;20307&quot; value=&quot;419&quot;/&gt;&lt;/object&gt;&lt;object type=&quot;3&quot; unique_id=&quot;11462&quot;&gt;&lt;property id=&quot;20148&quot; value=&quot;5&quot;/&gt;&lt;property id=&quot;20300&quot; value=&quot;Slide 17 - &amp;quot;Provider training&amp;quot;&quot;/&gt;&lt;property id=&quot;20307&quot; value=&quot;428&quot;/&gt;&lt;/object&gt;&lt;object type=&quot;3&quot; unique_id=&quot;11463&quot;&gt;&lt;property id=&quot;20148&quot; value=&quot;5&quot;/&gt;&lt;property id=&quot;20300&quot; value=&quot;Slide 18 - &amp;quot;Provider training on                   COS Process is limited&amp;quot;&quot;/&gt;&lt;property id=&quot;20307&quot; value=&quot;420&quot;/&gt;&lt;/object&gt;&lt;object type=&quot;3&quot; unique_id=&quot;11464&quot;&gt;&lt;property id=&quot;20148&quot; value=&quot;5&quot;/&gt;&lt;property id=&quot;20300&quot; value=&quot;Slide 19 - &amp;quot;COS Process: Time involved&amp;quot;&quot;/&gt;&lt;property id=&quot;20307&quot; value=&quot;429&quot;/&gt;&lt;/object&gt;&lt;object type=&quot;3&quot; unique_id=&quot;11465&quot;&gt;&lt;property id=&quot;20148&quot; value=&quot;5&quot;/&gt;&lt;property id=&quot;20300&quot; value=&quot;Slide 20 - &amp;quot;COS Rating Process is Fairly Brief&amp;quot;&quot;/&gt;&lt;property id=&quot;20307&quot; value=&quot;430&quot;/&gt;&lt;/object&gt;&lt;object type=&quot;3&quot; unique_id=&quot;11466&quot;&gt;&lt;property id=&quot;20148&quot; value=&quot;5&quot;/&gt;&lt;property id=&quot;20300&quot; value=&quot;Slide 21 - &amp;quot;What do you think?&amp;#x0D;&amp;#x0A;A team process?&amp;quot;&quot;/&gt;&lt;property id=&quot;20307&quot; value=&quot;447&quot;/&gt;&lt;/object&gt;&lt;object type=&quot;3&quot; unique_id=&quot;11467&quot;&gt;&lt;property id=&quot;20148&quot; value=&quot;5&quot;/&gt;&lt;property id=&quot;20300&quot; value=&quot;Slide 22 - &amp;quot;COS Process:   More than one &amp;#x0D;&amp;#x0A;professional usually was involved.&amp;quot;&quot;/&gt;&lt;property id=&quot;20307&quot; value=&quot;433&quot;/&gt;&lt;/object&gt;&lt;object type=&quot;3&quot; unique_id=&quot;11468&quot;&gt;&lt;property id=&quot;20148&quot; value=&quot;5&quot;/&gt;&lt;property id=&quot;20300&quot; value=&quot;Slide 23 - &amp;quot;COS Process: &amp;#x0D;&amp;#x0A;Family involvement was limited.&amp;quot;&quot;/&gt;&lt;property id=&quot;20307&quot; value=&quot;434&quot;/&gt;&lt;/object&gt;&lt;object type=&quot;3&quot; unique_id=&quot;11469&quot;&gt;&lt;property id=&quot;20148&quot; value=&quot;5&quot;/&gt;&lt;property id=&quot;20300&quot; value=&quot;Slide 24 - &amp;quot;Functioning across settings and assessment data was considered in most COS ratings.&amp;quot;&quot;/&gt;&lt;property id=&quot;20307&quot; value=&quot;436&quot;/&gt;&lt;/object&gt;&lt;object type=&quot;3&quot; unique_id=&quot;11470&quot;&gt;&lt;property id=&quot;20148&quot; value=&quot;5&quot;/&gt;&lt;property id=&quot;20300&quot; value=&quot;Slide 25 - &amp;quot;Most felt their COS process  matched what it was supposed to be.&amp;quot;&quot;/&gt;&lt;property id=&quot;20307&quot; value=&quot;448&quot;/&gt;&lt;/object&gt;&lt;object type=&quot;3&quot; unique_id=&quot;11471&quot;&gt;&lt;property id=&quot;20148&quot; value=&quot;5&quot;/&gt;&lt;property id=&quot;20300&quot; value=&quot;Slide 26 - &amp;quot;Most felt the process was thorough enough to be effective.&amp;quot;&quot;/&gt;&lt;property id=&quot;20307&quot; value=&quot;449&quot;/&gt;&lt;/object&gt;&lt;object type=&quot;3&quot; unique_id=&quot;11472&quot;&gt;&lt;property id=&quot;20148&quot; value=&quot;5&quot;/&gt;&lt;property id=&quot;20300&quot; value=&quot;Slide 27 - &amp;quot;Most providers felt that most                      COS ratings given were accurate.&amp;quot;&quot;/&gt;&lt;property id=&quot;20307&quot; value=&quot;450&quot;/&gt;&lt;/object&gt;&lt;object type=&quot;3&quot; unique_id=&quot;11473&quot;&gt;&lt;property id=&quot;20148&quot; value=&quot;5&quot;/&gt;&lt;property id=&quot;20300&quot; value=&quot;Slide 28 - &amp;quot;Skills Needed for COS Ratings&amp;quot;&quot;/&gt;&lt;property id=&quot;20307&quot; value=&quot;439&quot;/&gt;&lt;/object&gt;&lt;object type=&quot;3&quot; unique_id=&quot;11474&quot;&gt;&lt;property id=&quot;20148&quot; value=&quot;5&quot;/&gt;&lt;property id=&quot;20300&quot; value=&quot;Slide 29 - &amp;quot;Providers said they understood                     the content behind COS ratings.&amp;amp;#x09;&amp;quot;&quot;/&gt;&lt;property id=&quot;20307&quot; value=&quot;422&quot;/&gt;&lt;/object&gt;&lt;object type=&quot;3&quot; unique_id=&quot;11475&quot;&gt;&lt;property id=&quot;20148&quot; value=&quot;5&quot;/&gt;&lt;property id=&quot;20300&quot; value=&quot;Slide 30 - &amp;quot;Skills for Talking about COS Data&amp;quot;&quot;/&gt;&lt;property id=&quot;20307&quot; value=&quot;440&quot;/&gt;&lt;/object&gt;&lt;object type=&quot;3&quot; unique_id=&quot;11476&quot;&gt;&lt;property id=&quot;20148&quot; value=&quot;5&quot;/&gt;&lt;property id=&quot;20300&quot; value=&quot;Slide 31 - &amp;quot;Few providers understood              why and how COS data are used.&amp;quot;&quot;/&gt;&lt;property id=&quot;20307&quot; value=&quot;423&quot;/&gt;&lt;/object&gt;&lt;object type=&quot;3&quot; unique_id=&quot;11477&quot;&gt;&lt;property id=&quot;20148&quot; value=&quot;5&quot;/&gt;&lt;property id=&quot;20300&quot; value=&quot;Slide 32 - &amp;quot;What kinds of feedback and support are available to providers?&amp;quot;&quot;/&gt;&lt;property id=&quot;20307&quot; value=&quot;442&quot;/&gt;&lt;/object&gt;&lt;object type=&quot;3&quot; unique_id=&quot;11478&quot;&gt;&lt;property id=&quot;20148&quot; value=&quot;5&quot;/&gt;&lt;property id=&quot;20300&quot; value=&quot;Slide 33 - &amp;quot;Limited ongoing support for providers with the COS process &amp;quot;&quot;/&gt;&lt;property id=&quot;20307&quot; value=&quot;424&quot;/&gt;&lt;/object&gt;&lt;object type=&quot;3&quot; unique_id=&quot;11479&quot;&gt;&lt;property id=&quot;20148&quot; value=&quot;5&quot;/&gt;&lt;property id=&quot;20300&quot; value=&quot;Slide 34 - &amp;quot;How do providers describe the impact of COS on their practice?&amp;quot;&quot;/&gt;&lt;property id=&quot;20307&quot; value=&quot;443&quot;/&gt;&lt;/object&gt;&lt;object type=&quot;3&quot; unique_id=&quot;11480&quot;&gt;&lt;property id=&quot;20148&quot; value=&quot;5&quot;/&gt;&lt;property id=&quot;20300&quot; value=&quot;Slide 35 - &amp;quot;Neutral impact &amp;#x0D;&amp;#x0A;of COS process on practice&amp;quot;&quot;/&gt;&lt;property id=&quot;20307&quot; value=&quot;425&quot;/&gt;&lt;/object&gt;&lt;object type=&quot;3&quot; unique_id=&quot;11481&quot;&gt;&lt;property id=&quot;20148&quot; value=&quot;5&quot;/&gt;&lt;property id=&quot;20300&quot; value=&quot;Slide 36 - &amp;quot;Summary and Implications&amp;quot;&quot;/&gt;&lt;property id=&quot;20307&quot; value=&quot;452&quot;/&gt;&lt;/object&gt;&lt;object type=&quot;3&quot; unique_id=&quot;11482&quot;&gt;&lt;property id=&quot;20148&quot; value=&quot;5&quot;/&gt;&lt;property id=&quot;20300&quot; value=&quot;Slide 37 - &amp;quot;Summary: COS Process&amp;quot;&quot;/&gt;&lt;property id=&quot;20307&quot; value=&quot;426&quot;/&gt;&lt;/object&gt;&lt;object type=&quot;3&quot; unique_id=&quot;11483&quot;&gt;&lt;property id=&quot;20148&quot; value=&quot;5&quot;/&gt;&lt;property id=&quot;20300&quot; value=&quot;Slide 38 - &amp;quot;Implications and Discussion&amp;quot;&quot;/&gt;&lt;property id=&quot;20307&quot; value=&quot;444&quot;/&gt;&lt;/object&gt;&lt;object type=&quot;3&quot; unique_id=&quot;11484&quot;&gt;&lt;property id=&quot;20148&quot; value=&quot;5&quot;/&gt;&lt;property id=&quot;20300&quot; value=&quot;Slide 39 - &amp;quot;Find out more&amp;quot;&quot;/&gt;&lt;property id=&quot;20307&quot; value=&quot;395&quot;/&gt;&lt;/object&gt;&lt;/object&gt;&lt;/object&gt;&lt;/database&gt;"/>
  <p:tag name="SECTOMILLISECCONVERTED" val="1"/>
</p:tagLst>
</file>

<file path=ppt/theme/theme1.xml><?xml version="1.0" encoding="utf-8"?>
<a:theme xmlns:a="http://schemas.openxmlformats.org/drawingml/2006/main" name="Title Slide">
  <a:themeElements>
    <a:clrScheme name="Enhan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o cir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o circles &amp;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al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6246</TotalTime>
  <Words>2838</Words>
  <Application>Microsoft Office PowerPoint</Application>
  <PresentationFormat>On-screen Show (4:3)</PresentationFormat>
  <Paragraphs>463</Paragraphs>
  <Slides>38</Slides>
  <Notes>31</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Title Slide</vt:lpstr>
      <vt:lpstr>subtitle</vt:lpstr>
      <vt:lpstr>main</vt:lpstr>
      <vt:lpstr>no circles</vt:lpstr>
      <vt:lpstr>no logo</vt:lpstr>
      <vt:lpstr>no circles &amp; no logo</vt:lpstr>
      <vt:lpstr>teal background</vt:lpstr>
      <vt:lpstr>Provider Perceptions of the Child Outcomes Summary Process</vt:lpstr>
      <vt:lpstr>Today’s Session </vt:lpstr>
      <vt:lpstr>    ENHANCE Project Update</vt:lpstr>
      <vt:lpstr>ENHANCE</vt:lpstr>
      <vt:lpstr>Four ENHANCE Studies</vt:lpstr>
      <vt:lpstr>Studies 1,2, &amp; 4: 34 Project Data Collection Sites</vt:lpstr>
      <vt:lpstr>Comparison with Child Assessments Study</vt:lpstr>
      <vt:lpstr>Team Decision-Making Study</vt:lpstr>
      <vt:lpstr>State Data Study</vt:lpstr>
      <vt:lpstr>Participating in the  State Data Study</vt:lpstr>
      <vt:lpstr>Benefits of Participation</vt:lpstr>
      <vt:lpstr>ENHANCE Provider Survey</vt:lpstr>
      <vt:lpstr>Provider Survey</vt:lpstr>
      <vt:lpstr>Provider Survey Sample</vt:lpstr>
      <vt:lpstr>Provider experience  with COS ratings</vt:lpstr>
      <vt:lpstr>Provider training</vt:lpstr>
      <vt:lpstr>Provider training on                   COS Process is limited</vt:lpstr>
      <vt:lpstr>COS Process: Time involved</vt:lpstr>
      <vt:lpstr>COS rating process is fairly brief</vt:lpstr>
      <vt:lpstr>What do you think? A team process?</vt:lpstr>
      <vt:lpstr>COS Process:   More than one  professional usually was involved.</vt:lpstr>
      <vt:lpstr>COS Process:  Family involvement was limited.</vt:lpstr>
      <vt:lpstr>Functioning across settings and assessment data was considered in most COS ratings.</vt:lpstr>
      <vt:lpstr>Most felt their COS process  matched what it was supposed to be.</vt:lpstr>
      <vt:lpstr>Most felt the process was thorough enough to be effective.</vt:lpstr>
      <vt:lpstr>Most providers felt that most                      COS ratings given were accurate.</vt:lpstr>
      <vt:lpstr>Skills needed for COS ratings</vt:lpstr>
      <vt:lpstr>Providers said they understood                     the content behind COS ratings. </vt:lpstr>
      <vt:lpstr>Understanding the purpose and uses for COS data</vt:lpstr>
      <vt:lpstr>Few providers understood              why and how COS data are used.</vt:lpstr>
      <vt:lpstr>What kinds of feedback and support are available to providers?</vt:lpstr>
      <vt:lpstr>Limited ongoing support for providers with the COS process </vt:lpstr>
      <vt:lpstr>How do providers describe the impact of COS on their practice?</vt:lpstr>
      <vt:lpstr>Neutral impact  of COS process on practice</vt:lpstr>
      <vt:lpstr>Summary and Implications</vt:lpstr>
      <vt:lpstr>Summary: COS Process</vt:lpstr>
      <vt:lpstr>Implications and Discussion</vt:lpstr>
      <vt:lpstr>Find out more</vt:lpstr>
    </vt:vector>
  </TitlesOfParts>
  <Company>SRI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Ascencion Villanueva</dc:creator>
  <cp:lastModifiedBy>Lauren Barton</cp:lastModifiedBy>
  <cp:revision>379</cp:revision>
  <cp:lastPrinted>2012-10-23T23:12:42Z</cp:lastPrinted>
  <dcterms:created xsi:type="dcterms:W3CDTF">2010-02-03T21:22:21Z</dcterms:created>
  <dcterms:modified xsi:type="dcterms:W3CDTF">2012-10-27T11:57:39Z</dcterms:modified>
</cp:coreProperties>
</file>