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69" r:id="rId4"/>
    <p:sldId id="271" r:id="rId5"/>
    <p:sldId id="256" r:id="rId6"/>
    <p:sldId id="257" r:id="rId7"/>
    <p:sldId id="258" r:id="rId8"/>
    <p:sldId id="259" r:id="rId9"/>
    <p:sldId id="260"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684862-86AD-48A6-9440-E849910C320B}" type="datetimeFigureOut">
              <a:rPr lang="en-US" smtClean="0"/>
              <a:t>10/27/2012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B7C82-6DAD-4F59-8040-3EB53E3B5F91}" type="slidenum">
              <a:rPr lang="en-US" smtClean="0"/>
              <a:t>‹#›</a:t>
            </a:fld>
            <a:endParaRPr lang="en-US"/>
          </a:p>
        </p:txBody>
      </p:sp>
    </p:spTree>
    <p:extLst>
      <p:ext uri="{BB962C8B-B14F-4D97-AF65-F5344CB8AC3E}">
        <p14:creationId xmlns:p14="http://schemas.microsoft.com/office/powerpoint/2010/main" val="2355810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684862-86AD-48A6-9440-E849910C320B}" type="datetimeFigureOut">
              <a:rPr lang="en-US" smtClean="0"/>
              <a:t>10/27/2012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B7C82-6DAD-4F59-8040-3EB53E3B5F91}" type="slidenum">
              <a:rPr lang="en-US" smtClean="0"/>
              <a:t>‹#›</a:t>
            </a:fld>
            <a:endParaRPr lang="en-US"/>
          </a:p>
        </p:txBody>
      </p:sp>
    </p:spTree>
    <p:extLst>
      <p:ext uri="{BB962C8B-B14F-4D97-AF65-F5344CB8AC3E}">
        <p14:creationId xmlns:p14="http://schemas.microsoft.com/office/powerpoint/2010/main" val="2544344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684862-86AD-48A6-9440-E849910C320B}" type="datetimeFigureOut">
              <a:rPr lang="en-US" smtClean="0"/>
              <a:t>10/27/2012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B7C82-6DAD-4F59-8040-3EB53E3B5F91}" type="slidenum">
              <a:rPr lang="en-US" smtClean="0"/>
              <a:t>‹#›</a:t>
            </a:fld>
            <a:endParaRPr lang="en-US"/>
          </a:p>
        </p:txBody>
      </p:sp>
    </p:spTree>
    <p:extLst>
      <p:ext uri="{BB962C8B-B14F-4D97-AF65-F5344CB8AC3E}">
        <p14:creationId xmlns:p14="http://schemas.microsoft.com/office/powerpoint/2010/main" val="1887711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684862-86AD-48A6-9440-E849910C320B}" type="datetimeFigureOut">
              <a:rPr lang="en-US" smtClean="0"/>
              <a:t>10/27/2012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B7C82-6DAD-4F59-8040-3EB53E3B5F91}" type="slidenum">
              <a:rPr lang="en-US" smtClean="0"/>
              <a:t>‹#›</a:t>
            </a:fld>
            <a:endParaRPr lang="en-US"/>
          </a:p>
        </p:txBody>
      </p:sp>
    </p:spTree>
    <p:extLst>
      <p:ext uri="{BB962C8B-B14F-4D97-AF65-F5344CB8AC3E}">
        <p14:creationId xmlns:p14="http://schemas.microsoft.com/office/powerpoint/2010/main" val="493709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684862-86AD-48A6-9440-E849910C320B}" type="datetimeFigureOut">
              <a:rPr lang="en-US" smtClean="0"/>
              <a:t>10/27/2012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B7C82-6DAD-4F59-8040-3EB53E3B5F91}" type="slidenum">
              <a:rPr lang="en-US" smtClean="0"/>
              <a:t>‹#›</a:t>
            </a:fld>
            <a:endParaRPr lang="en-US"/>
          </a:p>
        </p:txBody>
      </p:sp>
    </p:spTree>
    <p:extLst>
      <p:ext uri="{BB962C8B-B14F-4D97-AF65-F5344CB8AC3E}">
        <p14:creationId xmlns:p14="http://schemas.microsoft.com/office/powerpoint/2010/main" val="882632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684862-86AD-48A6-9440-E849910C320B}" type="datetimeFigureOut">
              <a:rPr lang="en-US" smtClean="0"/>
              <a:t>10/27/2012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B7C82-6DAD-4F59-8040-3EB53E3B5F91}" type="slidenum">
              <a:rPr lang="en-US" smtClean="0"/>
              <a:t>‹#›</a:t>
            </a:fld>
            <a:endParaRPr lang="en-US"/>
          </a:p>
        </p:txBody>
      </p:sp>
    </p:spTree>
    <p:extLst>
      <p:ext uri="{BB962C8B-B14F-4D97-AF65-F5344CB8AC3E}">
        <p14:creationId xmlns:p14="http://schemas.microsoft.com/office/powerpoint/2010/main" val="1844098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684862-86AD-48A6-9440-E849910C320B}" type="datetimeFigureOut">
              <a:rPr lang="en-US" smtClean="0"/>
              <a:t>10/27/2012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BB7C82-6DAD-4F59-8040-3EB53E3B5F91}" type="slidenum">
              <a:rPr lang="en-US" smtClean="0"/>
              <a:t>‹#›</a:t>
            </a:fld>
            <a:endParaRPr lang="en-US"/>
          </a:p>
        </p:txBody>
      </p:sp>
    </p:spTree>
    <p:extLst>
      <p:ext uri="{BB962C8B-B14F-4D97-AF65-F5344CB8AC3E}">
        <p14:creationId xmlns:p14="http://schemas.microsoft.com/office/powerpoint/2010/main" val="2291424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684862-86AD-48A6-9440-E849910C320B}" type="datetimeFigureOut">
              <a:rPr lang="en-US" smtClean="0"/>
              <a:t>10/27/2012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BB7C82-6DAD-4F59-8040-3EB53E3B5F91}" type="slidenum">
              <a:rPr lang="en-US" smtClean="0"/>
              <a:t>‹#›</a:t>
            </a:fld>
            <a:endParaRPr lang="en-US"/>
          </a:p>
        </p:txBody>
      </p:sp>
    </p:spTree>
    <p:extLst>
      <p:ext uri="{BB962C8B-B14F-4D97-AF65-F5344CB8AC3E}">
        <p14:creationId xmlns:p14="http://schemas.microsoft.com/office/powerpoint/2010/main" val="1423661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84862-86AD-48A6-9440-E849910C320B}" type="datetimeFigureOut">
              <a:rPr lang="en-US" smtClean="0"/>
              <a:t>10/27/2012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BB7C82-6DAD-4F59-8040-3EB53E3B5F91}" type="slidenum">
              <a:rPr lang="en-US" smtClean="0"/>
              <a:t>‹#›</a:t>
            </a:fld>
            <a:endParaRPr lang="en-US"/>
          </a:p>
        </p:txBody>
      </p:sp>
    </p:spTree>
    <p:extLst>
      <p:ext uri="{BB962C8B-B14F-4D97-AF65-F5344CB8AC3E}">
        <p14:creationId xmlns:p14="http://schemas.microsoft.com/office/powerpoint/2010/main" val="3406281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684862-86AD-48A6-9440-E849910C320B}" type="datetimeFigureOut">
              <a:rPr lang="en-US" smtClean="0"/>
              <a:t>10/27/2012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B7C82-6DAD-4F59-8040-3EB53E3B5F91}" type="slidenum">
              <a:rPr lang="en-US" smtClean="0"/>
              <a:t>‹#›</a:t>
            </a:fld>
            <a:endParaRPr lang="en-US"/>
          </a:p>
        </p:txBody>
      </p:sp>
    </p:spTree>
    <p:extLst>
      <p:ext uri="{BB962C8B-B14F-4D97-AF65-F5344CB8AC3E}">
        <p14:creationId xmlns:p14="http://schemas.microsoft.com/office/powerpoint/2010/main" val="1922943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684862-86AD-48A6-9440-E849910C320B}" type="datetimeFigureOut">
              <a:rPr lang="en-US" smtClean="0"/>
              <a:t>10/27/2012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B7C82-6DAD-4F59-8040-3EB53E3B5F91}" type="slidenum">
              <a:rPr lang="en-US" smtClean="0"/>
              <a:t>‹#›</a:t>
            </a:fld>
            <a:endParaRPr lang="en-US"/>
          </a:p>
        </p:txBody>
      </p:sp>
    </p:spTree>
    <p:extLst>
      <p:ext uri="{BB962C8B-B14F-4D97-AF65-F5344CB8AC3E}">
        <p14:creationId xmlns:p14="http://schemas.microsoft.com/office/powerpoint/2010/main" val="4151297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684862-86AD-48A6-9440-E849910C320B}" type="datetimeFigureOut">
              <a:rPr lang="en-US" smtClean="0"/>
              <a:t>10/27/2012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B7C82-6DAD-4F59-8040-3EB53E3B5F91}" type="slidenum">
              <a:rPr lang="en-US" smtClean="0"/>
              <a:t>‹#›</a:t>
            </a:fld>
            <a:endParaRPr lang="en-US"/>
          </a:p>
        </p:txBody>
      </p:sp>
    </p:spTree>
    <p:extLst>
      <p:ext uri="{BB962C8B-B14F-4D97-AF65-F5344CB8AC3E}">
        <p14:creationId xmlns:p14="http://schemas.microsoft.com/office/powerpoint/2010/main" val="1863633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Essential knowledge and skills for effective participation in the Child Outcome Summary Process</a:t>
            </a:r>
            <a:endParaRPr lang="en-US" sz="3200" dirty="0"/>
          </a:p>
        </p:txBody>
      </p:sp>
      <p:sp>
        <p:nvSpPr>
          <p:cNvPr id="5" name="Content Placeholder 4"/>
          <p:cNvSpPr>
            <a:spLocks noGrp="1"/>
          </p:cNvSpPr>
          <p:nvPr>
            <p:ph idx="1"/>
          </p:nvPr>
        </p:nvSpPr>
        <p:spPr>
          <a:xfrm>
            <a:off x="457200" y="1981200"/>
            <a:ext cx="8229600" cy="4876800"/>
          </a:xfrm>
        </p:spPr>
        <p:txBody>
          <a:bodyPr/>
          <a:lstStyle/>
          <a:p>
            <a:r>
              <a:rPr lang="en-US" dirty="0" smtClean="0"/>
              <a:t> </a:t>
            </a:r>
            <a:r>
              <a:rPr lang="en-US" sz="2800" dirty="0"/>
              <a:t>Be able to describe and differentiate the three child outcomes </a:t>
            </a:r>
            <a:endParaRPr lang="en-US" dirty="0"/>
          </a:p>
          <a:p>
            <a:r>
              <a:rPr lang="en-US" sz="2800" dirty="0"/>
              <a:t>Know the criteria for each of the 7 points and what differentiates one from another. </a:t>
            </a:r>
            <a:endParaRPr lang="en-US" sz="2800" dirty="0" smtClean="0"/>
          </a:p>
          <a:p>
            <a:r>
              <a:rPr lang="en-US" sz="2800" dirty="0"/>
              <a:t>Understand the meaning of the progress question. </a:t>
            </a:r>
            <a:endParaRPr lang="en-US" sz="2800" dirty="0" smtClean="0"/>
          </a:p>
          <a:p>
            <a:r>
              <a:rPr lang="en-US" sz="2800" dirty="0"/>
              <a:t>Know the difference between assessment information that is functional versus discrete/skill specific (this may be application</a:t>
            </a:r>
          </a:p>
          <a:p>
            <a:endParaRPr lang="en-US" sz="2800" dirty="0"/>
          </a:p>
          <a:p>
            <a:endParaRPr lang="en-US" dirty="0"/>
          </a:p>
        </p:txBody>
      </p:sp>
    </p:spTree>
    <p:extLst>
      <p:ext uri="{BB962C8B-B14F-4D97-AF65-F5344CB8AC3E}">
        <p14:creationId xmlns:p14="http://schemas.microsoft.com/office/powerpoint/2010/main" val="166563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1</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Factual </a:t>
            </a:r>
            <a:r>
              <a:rPr lang="en-US" dirty="0"/>
              <a:t>knowledge, perhaps a mandated </a:t>
            </a:r>
            <a:r>
              <a:rPr lang="en-US" dirty="0" smtClean="0"/>
              <a:t>	number </a:t>
            </a:r>
            <a:r>
              <a:rPr lang="en-US" dirty="0"/>
              <a:t>of questions (i.e. 10) that would </a:t>
            </a:r>
            <a:r>
              <a:rPr lang="en-US" dirty="0" smtClean="0"/>
              <a:t>	have </a:t>
            </a:r>
            <a:r>
              <a:rPr lang="en-US" dirty="0"/>
              <a:t>to be passed in order to move on.  </a:t>
            </a:r>
            <a:endParaRPr lang="en-US" dirty="0" smtClean="0"/>
          </a:p>
          <a:p>
            <a:pPr marL="0" indent="0">
              <a:buNone/>
            </a:pPr>
            <a:endParaRPr lang="en-US" dirty="0"/>
          </a:p>
          <a:p>
            <a:pPr marL="0" indent="0">
              <a:buNone/>
            </a:pPr>
            <a:r>
              <a:rPr lang="en-US" dirty="0" smtClean="0"/>
              <a:t>	If someone </a:t>
            </a:r>
            <a:r>
              <a:rPr lang="en-US" dirty="0"/>
              <a:t>doesn’t pass them, they would </a:t>
            </a:r>
            <a:r>
              <a:rPr lang="en-US" dirty="0" smtClean="0"/>
              <a:t>	have </a:t>
            </a:r>
            <a:r>
              <a:rPr lang="en-US" dirty="0"/>
              <a:t>a list of recommended training </a:t>
            </a:r>
            <a:r>
              <a:rPr lang="en-US" dirty="0" smtClean="0"/>
              <a:t>	and/or </a:t>
            </a:r>
            <a:r>
              <a:rPr lang="en-US" dirty="0"/>
              <a:t>resources that would need to be </a:t>
            </a:r>
            <a:r>
              <a:rPr lang="en-US" dirty="0" smtClean="0"/>
              <a:t>	explored </a:t>
            </a:r>
            <a:r>
              <a:rPr lang="en-US" dirty="0"/>
              <a:t>and mastered before returning to </a:t>
            </a:r>
            <a:r>
              <a:rPr lang="en-US" dirty="0" smtClean="0"/>
              <a:t>	try </a:t>
            </a:r>
            <a:r>
              <a:rPr lang="en-US" dirty="0"/>
              <a:t>again.</a:t>
            </a:r>
          </a:p>
        </p:txBody>
      </p:sp>
    </p:spTree>
    <p:extLst>
      <p:ext uri="{BB962C8B-B14F-4D97-AF65-F5344CB8AC3E}">
        <p14:creationId xmlns:p14="http://schemas.microsoft.com/office/powerpoint/2010/main" val="2054426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2 </a:t>
            </a:r>
            <a:endParaRPr lang="en-US" dirty="0"/>
          </a:p>
        </p:txBody>
      </p:sp>
      <p:sp>
        <p:nvSpPr>
          <p:cNvPr id="3" name="Content Placeholder 2"/>
          <p:cNvSpPr>
            <a:spLocks noGrp="1"/>
          </p:cNvSpPr>
          <p:nvPr>
            <p:ph idx="1"/>
          </p:nvPr>
        </p:nvSpPr>
        <p:spPr/>
        <p:txBody>
          <a:bodyPr/>
          <a:lstStyle/>
          <a:p>
            <a:r>
              <a:rPr lang="en-US" dirty="0" smtClean="0"/>
              <a:t>Application </a:t>
            </a:r>
            <a:r>
              <a:rPr lang="en-US" dirty="0"/>
              <a:t>using a case study. This section would need sufficient time for people to read through and then take the assessment, and needs to include ample opportunity to show their </a:t>
            </a:r>
            <a:r>
              <a:rPr lang="en-US" dirty="0" smtClean="0"/>
              <a:t>knowledge</a:t>
            </a:r>
          </a:p>
          <a:p>
            <a:r>
              <a:rPr lang="en-US" dirty="0" smtClean="0"/>
              <a:t>Four children, various abilities</a:t>
            </a:r>
          </a:p>
          <a:p>
            <a:r>
              <a:rPr lang="en-US" dirty="0" smtClean="0"/>
              <a:t>Two at each age grouping</a:t>
            </a:r>
            <a:endParaRPr lang="en-US" dirty="0"/>
          </a:p>
        </p:txBody>
      </p:sp>
    </p:spTree>
    <p:extLst>
      <p:ext uri="{BB962C8B-B14F-4D97-AF65-F5344CB8AC3E}">
        <p14:creationId xmlns:p14="http://schemas.microsoft.com/office/powerpoint/2010/main" val="2726730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4525963"/>
          </a:xfrm>
        </p:spPr>
        <p:txBody>
          <a:bodyPr/>
          <a:lstStyle/>
          <a:p>
            <a:r>
              <a:rPr lang="en-US" dirty="0" smtClean="0"/>
              <a:t> </a:t>
            </a:r>
            <a:r>
              <a:rPr lang="en-US" sz="2800" dirty="0"/>
              <a:t>Understand the difference between domains and functional outcomes (could be matching</a:t>
            </a:r>
            <a:r>
              <a:rPr lang="en-US" sz="2800" dirty="0" smtClean="0"/>
              <a:t>).</a:t>
            </a:r>
          </a:p>
          <a:p>
            <a:r>
              <a:rPr lang="en-US" sz="2800" dirty="0"/>
              <a:t>Know how to extract meaningful information from assessment tools for each of the three outcomes. (matching assessment items with three outcomes</a:t>
            </a:r>
            <a:r>
              <a:rPr lang="en-US" sz="2800" dirty="0" smtClean="0"/>
              <a:t>.</a:t>
            </a:r>
          </a:p>
          <a:p>
            <a:r>
              <a:rPr lang="en-US" sz="2800" dirty="0"/>
              <a:t>Be able to age anchor a child’s functioning using child development resources</a:t>
            </a:r>
            <a:r>
              <a:rPr lang="en-US" sz="2800" dirty="0" smtClean="0"/>
              <a:t>.</a:t>
            </a:r>
          </a:p>
          <a:p>
            <a:r>
              <a:rPr lang="en-US" sz="2800" dirty="0"/>
              <a:t>Describe/identify/recognize a quality COS team process, including families</a:t>
            </a:r>
          </a:p>
          <a:p>
            <a:endParaRPr lang="en-US" sz="2800" dirty="0"/>
          </a:p>
        </p:txBody>
      </p:sp>
    </p:spTree>
    <p:extLst>
      <p:ext uri="{BB962C8B-B14F-4D97-AF65-F5344CB8AC3E}">
        <p14:creationId xmlns:p14="http://schemas.microsoft.com/office/powerpoint/2010/main" val="399761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Be </a:t>
            </a:r>
            <a:r>
              <a:rPr lang="en-US" sz="2800" dirty="0"/>
              <a:t>able to provide the rationale for a rating</a:t>
            </a:r>
            <a:r>
              <a:rPr lang="en-US" sz="2800" dirty="0" smtClean="0"/>
              <a:t>.</a:t>
            </a:r>
          </a:p>
          <a:p>
            <a:r>
              <a:rPr lang="en-US" sz="2800" dirty="0"/>
              <a:t>Know how to review COS documentation for </a:t>
            </a:r>
            <a:r>
              <a:rPr lang="en-US" sz="2800" dirty="0" smtClean="0"/>
              <a:t>quality.</a:t>
            </a:r>
          </a:p>
          <a:p>
            <a:r>
              <a:rPr lang="en-US" sz="2800" dirty="0" smtClean="0"/>
              <a:t>Know </a:t>
            </a:r>
            <a:r>
              <a:rPr lang="en-US" sz="2800" dirty="0"/>
              <a:t>the specifics of the process  </a:t>
            </a:r>
          </a:p>
          <a:p>
            <a:pPr marL="0" indent="0">
              <a:buNone/>
            </a:pPr>
            <a:r>
              <a:rPr lang="en-US" sz="2800" dirty="0" smtClean="0"/>
              <a:t> 	correct </a:t>
            </a:r>
            <a:r>
              <a:rPr lang="en-US" sz="2800" dirty="0"/>
              <a:t>for </a:t>
            </a:r>
            <a:r>
              <a:rPr lang="en-US" sz="2800" dirty="0" smtClean="0"/>
              <a:t>prematurity</a:t>
            </a:r>
          </a:p>
          <a:p>
            <a:pPr marL="0" indent="0">
              <a:buNone/>
            </a:pPr>
            <a:r>
              <a:rPr lang="en-US" sz="2800" dirty="0" smtClean="0"/>
              <a:t> 	how </a:t>
            </a:r>
            <a:r>
              <a:rPr lang="en-US" sz="2800" dirty="0"/>
              <a:t>to rate with AT</a:t>
            </a:r>
          </a:p>
          <a:p>
            <a:pPr marL="0" indent="0">
              <a:buNone/>
            </a:pPr>
            <a:r>
              <a:rPr lang="en-US" sz="2800" dirty="0"/>
              <a:t> </a:t>
            </a:r>
            <a:r>
              <a:rPr lang="en-US" sz="2800" dirty="0" smtClean="0"/>
              <a:t>	how </a:t>
            </a:r>
            <a:r>
              <a:rPr lang="en-US" sz="2800" dirty="0"/>
              <a:t>to take the child’s culture into account.</a:t>
            </a:r>
          </a:p>
        </p:txBody>
      </p:sp>
    </p:spTree>
    <p:extLst>
      <p:ext uri="{BB962C8B-B14F-4D97-AF65-F5344CB8AC3E}">
        <p14:creationId xmlns:p14="http://schemas.microsoft.com/office/powerpoint/2010/main" val="3820630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a:t>
            </a:r>
            <a:endParaRPr lang="en-US" dirty="0"/>
          </a:p>
        </p:txBody>
      </p:sp>
      <p:sp>
        <p:nvSpPr>
          <p:cNvPr id="3" name="Content Placeholder 2"/>
          <p:cNvSpPr>
            <a:spLocks noGrp="1"/>
          </p:cNvSpPr>
          <p:nvPr>
            <p:ph idx="1"/>
          </p:nvPr>
        </p:nvSpPr>
        <p:spPr/>
        <p:txBody>
          <a:bodyPr/>
          <a:lstStyle/>
          <a:p>
            <a:pPr lvl="0"/>
            <a:r>
              <a:rPr lang="en-US" dirty="0"/>
              <a:t>Would like to include videos to go with child examples</a:t>
            </a:r>
          </a:p>
          <a:p>
            <a:pPr lvl="0"/>
            <a:endParaRPr lang="en-US" dirty="0" smtClean="0"/>
          </a:p>
          <a:p>
            <a:pPr lvl="0"/>
            <a:r>
              <a:rPr lang="en-US" dirty="0" smtClean="0"/>
              <a:t>Adaptable </a:t>
            </a:r>
            <a:r>
              <a:rPr lang="en-US" dirty="0"/>
              <a:t>for state use (desired)</a:t>
            </a:r>
          </a:p>
          <a:p>
            <a:pPr lvl="0"/>
            <a:endParaRPr lang="en-US" dirty="0" smtClean="0"/>
          </a:p>
          <a:p>
            <a:pPr lvl="0"/>
            <a:r>
              <a:rPr lang="en-US" dirty="0" smtClean="0"/>
              <a:t>Database </a:t>
            </a:r>
            <a:r>
              <a:rPr lang="en-US" dirty="0"/>
              <a:t>will allow state staff to generate reports of who has taken and results (sign on privileges)</a:t>
            </a:r>
          </a:p>
          <a:p>
            <a:endParaRPr lang="en-US" dirty="0"/>
          </a:p>
        </p:txBody>
      </p:sp>
    </p:spTree>
    <p:extLst>
      <p:ext uri="{BB962C8B-B14F-4D97-AF65-F5344CB8AC3E}">
        <p14:creationId xmlns:p14="http://schemas.microsoft.com/office/powerpoint/2010/main" val="3726840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Verification Process</a:t>
            </a:r>
            <a:endParaRPr lang="en-US" dirty="0"/>
          </a:p>
        </p:txBody>
      </p:sp>
      <p:sp>
        <p:nvSpPr>
          <p:cNvPr id="5" name="Content Placeholder 4"/>
          <p:cNvSpPr>
            <a:spLocks noGrp="1"/>
          </p:cNvSpPr>
          <p:nvPr>
            <p:ph idx="1"/>
          </p:nvPr>
        </p:nvSpPr>
        <p:spPr/>
        <p:txBody>
          <a:bodyPr>
            <a:normAutofit fontScale="70000" lnSpcReduction="20000"/>
          </a:bodyPr>
          <a:lstStyle/>
          <a:p>
            <a:pPr lvl="0"/>
            <a:r>
              <a:rPr lang="en-US" dirty="0"/>
              <a:t>Each segments to average 30 - 45 minutes long</a:t>
            </a:r>
          </a:p>
          <a:p>
            <a:pPr lvl="0"/>
            <a:endParaRPr lang="en-US" dirty="0" smtClean="0"/>
          </a:p>
          <a:p>
            <a:pPr lvl="0"/>
            <a:r>
              <a:rPr lang="en-US" dirty="0" smtClean="0"/>
              <a:t>Web-based </a:t>
            </a:r>
            <a:r>
              <a:rPr lang="en-US" dirty="0"/>
              <a:t>(specify minimum system requirements)</a:t>
            </a:r>
          </a:p>
          <a:p>
            <a:pPr lvl="0"/>
            <a:endParaRPr lang="en-US" dirty="0" smtClean="0"/>
          </a:p>
          <a:p>
            <a:pPr lvl="0"/>
            <a:r>
              <a:rPr lang="en-US" dirty="0" smtClean="0"/>
              <a:t>Structure</a:t>
            </a:r>
            <a:r>
              <a:rPr lang="en-US" dirty="0"/>
              <a:t>:  screener (to ensure have basic knowledge) and main assessment</a:t>
            </a:r>
          </a:p>
          <a:p>
            <a:pPr lvl="0"/>
            <a:endParaRPr lang="en-US" dirty="0" smtClean="0"/>
          </a:p>
          <a:p>
            <a:pPr lvl="0"/>
            <a:r>
              <a:rPr lang="en-US" dirty="0" smtClean="0"/>
              <a:t>Not </a:t>
            </a:r>
            <a:r>
              <a:rPr lang="en-US" dirty="0"/>
              <a:t>a teaching tool – assessment of essential knowledge and skills for effective participation in the child outcomes measurement process</a:t>
            </a:r>
          </a:p>
          <a:p>
            <a:pPr lvl="0"/>
            <a:endParaRPr lang="en-US" dirty="0" smtClean="0"/>
          </a:p>
          <a:p>
            <a:pPr lvl="0"/>
            <a:r>
              <a:rPr lang="en-US" dirty="0" smtClean="0"/>
              <a:t>Make </a:t>
            </a:r>
            <a:r>
              <a:rPr lang="en-US" dirty="0"/>
              <a:t>knowledge and skills public (list of competencies to be assessed</a:t>
            </a:r>
            <a:r>
              <a:rPr lang="en-US" dirty="0" smtClean="0"/>
              <a:t>)</a:t>
            </a:r>
            <a:endParaRPr lang="en-US" dirty="0"/>
          </a:p>
        </p:txBody>
      </p:sp>
    </p:spTree>
    <p:extLst>
      <p:ext uri="{BB962C8B-B14F-4D97-AF65-F5344CB8AC3E}">
        <p14:creationId xmlns:p14="http://schemas.microsoft.com/office/powerpoint/2010/main" val="1201408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endParaRPr lang="en-US" dirty="0"/>
          </a:p>
        </p:txBody>
      </p:sp>
      <p:sp>
        <p:nvSpPr>
          <p:cNvPr id="3" name="Content Placeholder 2"/>
          <p:cNvSpPr>
            <a:spLocks noGrp="1"/>
          </p:cNvSpPr>
          <p:nvPr>
            <p:ph idx="1"/>
          </p:nvPr>
        </p:nvSpPr>
        <p:spPr>
          <a:xfrm>
            <a:off x="457200" y="914400"/>
            <a:ext cx="8229600" cy="5211763"/>
          </a:xfrm>
        </p:spPr>
        <p:txBody>
          <a:bodyPr>
            <a:normAutofit fontScale="77500" lnSpcReduction="20000"/>
          </a:bodyPr>
          <a:lstStyle/>
          <a:p>
            <a:pPr lvl="0"/>
            <a:r>
              <a:rPr lang="en-US" dirty="0" smtClean="0"/>
              <a:t>Registration process that includes entering a name, state and an email address to which results should be sent (we’ll set it up so that will send results to that email) </a:t>
            </a:r>
          </a:p>
          <a:p>
            <a:pPr lvl="0"/>
            <a:endParaRPr lang="en-US" dirty="0" smtClean="0"/>
          </a:p>
          <a:p>
            <a:pPr lvl="0"/>
            <a:r>
              <a:rPr lang="en-US" dirty="0" smtClean="0"/>
              <a:t>Database behind the system so that we‘ll know who has taken it, when, and results (including how many times have taken) – results not written over if take multiple times</a:t>
            </a:r>
          </a:p>
          <a:p>
            <a:pPr lvl="0"/>
            <a:endParaRPr lang="en-US" dirty="0" smtClean="0"/>
          </a:p>
          <a:p>
            <a:pPr lvl="0"/>
            <a:r>
              <a:rPr lang="en-US" dirty="0" smtClean="0"/>
              <a:t>Data base that could serve as an item bank to be able to assess items (see how people do, if items are chronically missed) and switch them out or edit as needed.  </a:t>
            </a:r>
          </a:p>
          <a:p>
            <a:pPr lvl="0"/>
            <a:endParaRPr lang="en-US" dirty="0" smtClean="0"/>
          </a:p>
          <a:p>
            <a:pPr lvl="0"/>
            <a:r>
              <a:rPr lang="en-US" dirty="0" smtClean="0"/>
              <a:t>Database will allow ECO staff to generate reports of who has taken and results</a:t>
            </a:r>
          </a:p>
          <a:p>
            <a:endParaRPr lang="en-US" dirty="0" smtClean="0"/>
          </a:p>
          <a:p>
            <a:endParaRPr lang="en-US" dirty="0"/>
          </a:p>
        </p:txBody>
      </p:sp>
    </p:spTree>
    <p:extLst>
      <p:ext uri="{BB962C8B-B14F-4D97-AF65-F5344CB8AC3E}">
        <p14:creationId xmlns:p14="http://schemas.microsoft.com/office/powerpoint/2010/main" val="3365478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Autofit/>
          </a:bodyPr>
          <a:lstStyle/>
          <a:p>
            <a:pPr lvl="0"/>
            <a:r>
              <a:rPr lang="en-US" sz="2800" dirty="0"/>
              <a:t>Saves responses as you go – people have the ability to go in and out as needed.    </a:t>
            </a:r>
            <a:endParaRPr lang="en-US" sz="2800" dirty="0" smtClean="0"/>
          </a:p>
          <a:p>
            <a:pPr lvl="0"/>
            <a:r>
              <a:rPr lang="en-US" sz="2800" dirty="0" smtClean="0"/>
              <a:t>Responses </a:t>
            </a:r>
            <a:r>
              <a:rPr lang="en-US" sz="2800" dirty="0"/>
              <a:t>will be saved for 7 days before system starts you over.</a:t>
            </a:r>
          </a:p>
          <a:p>
            <a:pPr lvl="0"/>
            <a:r>
              <a:rPr lang="en-US" sz="2800" dirty="0"/>
              <a:t>No feedback given within the assessment– wait until the end</a:t>
            </a:r>
          </a:p>
          <a:p>
            <a:pPr lvl="0"/>
            <a:r>
              <a:rPr lang="en-US" sz="2800" dirty="0"/>
              <a:t>As much as possible want to assess application of knowledge rather than rote knowledge (screener can include the rote knowledge)</a:t>
            </a:r>
          </a:p>
          <a:p>
            <a:pPr lvl="0"/>
            <a:r>
              <a:rPr lang="en-US" sz="2800" dirty="0"/>
              <a:t>Interactive and engaging</a:t>
            </a:r>
          </a:p>
          <a:p>
            <a:endParaRPr lang="en-US" sz="2800" dirty="0"/>
          </a:p>
        </p:txBody>
      </p:sp>
      <p:sp>
        <p:nvSpPr>
          <p:cNvPr id="2" name="Title 1"/>
          <p:cNvSpPr>
            <a:spLocks noGrp="1"/>
          </p:cNvSpPr>
          <p:nvPr>
            <p:ph type="title" idx="4294967295"/>
          </p:nvPr>
        </p:nvSpPr>
        <p:spPr>
          <a:xfrm>
            <a:off x="0" y="274638"/>
            <a:ext cx="8229600" cy="1143000"/>
          </a:xfrm>
        </p:spPr>
        <p:txBody>
          <a:bodyPr/>
          <a:lstStyle/>
          <a:p>
            <a:r>
              <a:rPr lang="en-US" dirty="0" smtClean="0"/>
              <a:t>Assessment</a:t>
            </a:r>
            <a:endParaRPr lang="en-US" dirty="0"/>
          </a:p>
        </p:txBody>
      </p:sp>
    </p:spTree>
    <p:extLst>
      <p:ext uri="{BB962C8B-B14F-4D97-AF65-F5344CB8AC3E}">
        <p14:creationId xmlns:p14="http://schemas.microsoft.com/office/powerpoint/2010/main" val="344204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a:bodyPr>
          <a:lstStyle/>
          <a:p>
            <a:pPr lvl="0"/>
            <a:r>
              <a:rPr lang="en-US" sz="3000" dirty="0" smtClean="0"/>
              <a:t>Need multiple versions for different age ranges (at least 2 each for 0-3 and 3-5).  Consider rotating items rather than versions.</a:t>
            </a:r>
          </a:p>
          <a:p>
            <a:pPr lvl="0"/>
            <a:endParaRPr lang="en-US" sz="3000" dirty="0" smtClean="0"/>
          </a:p>
          <a:p>
            <a:pPr lvl="0"/>
            <a:r>
              <a:rPr lang="en-US" sz="3000" dirty="0" smtClean="0"/>
              <a:t>Minimum wait period of two weeks before retake between attempt 1 and 2, and again from attempts 2 &amp;3.  Mechanism to keep people out for minimal time if fail (doesn’t allow access)</a:t>
            </a:r>
          </a:p>
          <a:p>
            <a:endParaRPr lang="en-US" dirty="0"/>
          </a:p>
        </p:txBody>
      </p:sp>
    </p:spTree>
    <p:extLst>
      <p:ext uri="{BB962C8B-B14F-4D97-AF65-F5344CB8AC3E}">
        <p14:creationId xmlns:p14="http://schemas.microsoft.com/office/powerpoint/2010/main" val="1269917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endParaRPr lang="en-US" dirty="0" smtClean="0"/>
          </a:p>
          <a:p>
            <a:pPr lvl="0"/>
            <a:r>
              <a:rPr lang="en-US" sz="3000" dirty="0" smtClean="0"/>
              <a:t>Immediate p/f response at the end</a:t>
            </a:r>
          </a:p>
          <a:p>
            <a:pPr marL="457200" lvl="1" indent="0">
              <a:buNone/>
            </a:pPr>
            <a:r>
              <a:rPr lang="en-US" sz="3000" dirty="0" smtClean="0"/>
              <a:t>Standard (what are they measured against)</a:t>
            </a:r>
          </a:p>
          <a:p>
            <a:pPr marL="457200" lvl="1" indent="0">
              <a:buNone/>
            </a:pPr>
            <a:r>
              <a:rPr lang="en-US" dirty="0" smtClean="0"/>
              <a:t>Minimum </a:t>
            </a:r>
            <a:r>
              <a:rPr lang="en-US" dirty="0"/>
              <a:t># to pass</a:t>
            </a:r>
          </a:p>
          <a:p>
            <a:pPr lvl="0"/>
            <a:endParaRPr lang="en-US" dirty="0" smtClean="0"/>
          </a:p>
          <a:p>
            <a:pPr lvl="0"/>
            <a:r>
              <a:rPr lang="en-US" dirty="0" smtClean="0"/>
              <a:t>Generates </a:t>
            </a:r>
            <a:r>
              <a:rPr lang="en-US" dirty="0"/>
              <a:t>certificate for printing if passed</a:t>
            </a:r>
          </a:p>
          <a:p>
            <a:endParaRPr lang="en-US" dirty="0"/>
          </a:p>
        </p:txBody>
      </p:sp>
    </p:spTree>
    <p:extLst>
      <p:ext uri="{BB962C8B-B14F-4D97-AF65-F5344CB8AC3E}">
        <p14:creationId xmlns:p14="http://schemas.microsoft.com/office/powerpoint/2010/main" val="2675820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569</Words>
  <Application>Microsoft Office PowerPoint</Application>
  <PresentationFormat>On-screen Show (4:3)</PresentationFormat>
  <Paragraphs>61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Essential knowledge and skills for effective participation in the Child Outcome Summary Process</vt:lpstr>
      <vt:lpstr>PowerPoint Presentation</vt:lpstr>
      <vt:lpstr>PowerPoint Presentation</vt:lpstr>
      <vt:lpstr>Features</vt:lpstr>
      <vt:lpstr>Verification Process</vt:lpstr>
      <vt:lpstr>PowerPoint Presentation</vt:lpstr>
      <vt:lpstr>Assessment</vt:lpstr>
      <vt:lpstr>PowerPoint Presentation</vt:lpstr>
      <vt:lpstr>PowerPoint Presentation</vt:lpstr>
      <vt:lpstr>Phase 1</vt:lpstr>
      <vt:lpstr>Phase 2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Verification Process</dc:title>
  <dc:creator>Bruder</dc:creator>
  <cp:lastModifiedBy>Bruder</cp:lastModifiedBy>
  <cp:revision>4</cp:revision>
  <dcterms:created xsi:type="dcterms:W3CDTF">2012-10-27T16:40:53Z</dcterms:created>
  <dcterms:modified xsi:type="dcterms:W3CDTF">2012-10-27T17:17:07Z</dcterms:modified>
</cp:coreProperties>
</file>