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67" r:id="rId5"/>
    <p:sldId id="309" r:id="rId6"/>
    <p:sldId id="304" r:id="rId7"/>
    <p:sldId id="263" r:id="rId8"/>
    <p:sldId id="268" r:id="rId9"/>
    <p:sldId id="269" r:id="rId10"/>
    <p:sldId id="270" r:id="rId11"/>
    <p:sldId id="310" r:id="rId12"/>
    <p:sldId id="272" r:id="rId13"/>
    <p:sldId id="273" r:id="rId14"/>
    <p:sldId id="274"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62162" autoAdjust="0"/>
  </p:normalViewPr>
  <p:slideViewPr>
    <p:cSldViewPr snapToGrid="0">
      <p:cViewPr varScale="1">
        <p:scale>
          <a:sx n="41" d="100"/>
          <a:sy n="41" d="100"/>
        </p:scale>
        <p:origin x="160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6.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y\Desktop\Anne%20Project\This%20year's%20data.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40% of States Made</a:t>
            </a:r>
            <a:r>
              <a:rPr lang="en-US" sz="2400" baseline="0" dirty="0"/>
              <a:t> </a:t>
            </a:r>
            <a:r>
              <a:rPr lang="en-US" sz="2400" dirty="0"/>
              <a:t>Progress Toward </a:t>
            </a:r>
            <a:r>
              <a:rPr lang="en-US" sz="2400" dirty="0" err="1"/>
              <a:t>SiMR</a:t>
            </a:r>
            <a:r>
              <a:rPr lang="en-US" sz="2400" dirty="0"/>
              <a:t> (N=55)</a:t>
            </a:r>
          </a:p>
        </c:rich>
      </c:tx>
      <c:layout>
        <c:manualLayout>
          <c:xMode val="edge"/>
          <c:yMode val="edge"/>
          <c:x val="0.17995534140322014"/>
          <c:y val="3.830660056381840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2060"/>
            </a:solidFill>
          </c:spPr>
          <c:dPt>
            <c:idx val="0"/>
            <c:bubble3D val="0"/>
            <c:spPr>
              <a:solidFill>
                <a:srgbClr val="39B54A"/>
              </a:solidFill>
              <a:ln w="19050">
                <a:solidFill>
                  <a:schemeClr val="lt1"/>
                </a:solidFill>
              </a:ln>
              <a:effectLst/>
            </c:spPr>
            <c:extLst>
              <c:ext xmlns:c16="http://schemas.microsoft.com/office/drawing/2014/chart" uri="{C3380CC4-5D6E-409C-BE32-E72D297353CC}">
                <c16:uniqueId val="{00000001-5B85-46DF-9512-0B455384AFD0}"/>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5B85-46DF-9512-0B455384AFD0}"/>
              </c:ext>
            </c:extLst>
          </c:dPt>
          <c:cat>
            <c:strRef>
              <c:f>Sheet1!$A$2:$A$3</c:f>
              <c:strCache>
                <c:ptCount val="2"/>
                <c:pt idx="0">
                  <c:v>Yes</c:v>
                </c:pt>
                <c:pt idx="1">
                  <c:v>No</c:v>
                </c:pt>
              </c:strCache>
            </c:strRef>
          </c:cat>
          <c:val>
            <c:numRef>
              <c:f>Sheet1!$B$2:$B$3</c:f>
              <c:numCache>
                <c:formatCode>0%</c:formatCode>
                <c:ptCount val="2"/>
                <c:pt idx="0">
                  <c:v>0.4</c:v>
                </c:pt>
                <c:pt idx="1">
                  <c:v>0.63</c:v>
                </c:pt>
              </c:numCache>
            </c:numRef>
          </c:val>
          <c:extLst>
            <c:ext xmlns:c16="http://schemas.microsoft.com/office/drawing/2014/chart" uri="{C3380CC4-5D6E-409C-BE32-E72D297353CC}">
              <c16:uniqueId val="{00000004-5B85-46DF-9512-0B455384AF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95306499732931"/>
          <c:y val="5.052038297552422E-2"/>
          <c:w val="0.48493746007687138"/>
          <c:h val="0.7659038167340223"/>
        </c:manualLayout>
      </c:layout>
      <c:barChart>
        <c:barDir val="bar"/>
        <c:grouping val="clustered"/>
        <c:varyColors val="0"/>
        <c:ser>
          <c:idx val="0"/>
          <c:order val="0"/>
          <c:tx>
            <c:strRef>
              <c:f>'Q8'!$G$23</c:f>
              <c:strCache>
                <c:ptCount val="1"/>
                <c:pt idx="0">
                  <c:v>Percent</c:v>
                </c:pt>
              </c:strCache>
            </c:strRef>
          </c:tx>
          <c:spPr>
            <a:solidFill>
              <a:srgbClr val="0178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'Q8'!$E$24:$E$32</c:f>
              <c:strCache>
                <c:ptCount val="9"/>
                <c:pt idx="0">
                  <c:v>Evaluation TA needs mentioned but did not specify topic(s)</c:v>
                </c:pt>
                <c:pt idx="1">
                  <c:v>No SSIP evaluation TA reported</c:v>
                </c:pt>
                <c:pt idx="2">
                  <c:v>Other</c:v>
                </c:pt>
                <c:pt idx="3">
                  <c:v>Refining the evaluation plan</c:v>
                </c:pt>
                <c:pt idx="4">
                  <c:v>Data use</c:v>
                </c:pt>
                <c:pt idx="5">
                  <c:v>Data collection procedures</c:v>
                </c:pt>
                <c:pt idx="6">
                  <c:v>Developing or adapting evaluation tools/measures</c:v>
                </c:pt>
                <c:pt idx="7">
                  <c:v>Data analysis</c:v>
                </c:pt>
                <c:pt idx="8">
                  <c:v>General need for TA</c:v>
                </c:pt>
              </c:strCache>
            </c:strRef>
          </c:cat>
          <c:val>
            <c:numRef>
              <c:f>'Q8'!$G$24:$G$32</c:f>
              <c:numCache>
                <c:formatCode>0%</c:formatCode>
                <c:ptCount val="9"/>
                <c:pt idx="0">
                  <c:v>0.12727272727272726</c:v>
                </c:pt>
                <c:pt idx="1">
                  <c:v>0.4</c:v>
                </c:pt>
                <c:pt idx="2">
                  <c:v>3.6363636363636362E-2</c:v>
                </c:pt>
                <c:pt idx="3">
                  <c:v>3.6363636363636362E-2</c:v>
                </c:pt>
                <c:pt idx="4">
                  <c:v>7.2727272727272724E-2</c:v>
                </c:pt>
                <c:pt idx="5">
                  <c:v>7.2727272727272724E-2</c:v>
                </c:pt>
                <c:pt idx="6">
                  <c:v>9.0909090909090912E-2</c:v>
                </c:pt>
                <c:pt idx="7">
                  <c:v>0.14545454545454545</c:v>
                </c:pt>
                <c:pt idx="8">
                  <c:v>0.21818181818181817</c:v>
                </c:pt>
              </c:numCache>
            </c:numRef>
          </c:val>
          <c:extLst>
            <c:ext xmlns:c16="http://schemas.microsoft.com/office/drawing/2014/chart" uri="{C3380CC4-5D6E-409C-BE32-E72D297353CC}">
              <c16:uniqueId val="{00000000-5794-4B7C-97BD-CA869C700189}"/>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5979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37% of States Met their Target </a:t>
            </a:r>
          </a:p>
          <a:p>
            <a:pPr>
              <a:defRPr/>
            </a:pPr>
            <a:r>
              <a:rPr lang="en-US" sz="2400" dirty="0"/>
              <a:t>(N=54)</a:t>
            </a:r>
          </a:p>
        </c:rich>
      </c:tx>
      <c:layout>
        <c:manualLayout>
          <c:xMode val="edge"/>
          <c:yMode val="edge"/>
          <c:x val="0.16933107833351818"/>
          <c:y val="5.6992875890513712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Met Target</c:v>
                </c:pt>
              </c:strCache>
            </c:strRef>
          </c:tx>
          <c:spPr>
            <a:solidFill>
              <a:srgbClr val="002060"/>
            </a:solidFill>
          </c:spPr>
          <c:dPt>
            <c:idx val="0"/>
            <c:bubble3D val="0"/>
            <c:spPr>
              <a:solidFill>
                <a:srgbClr val="39B54A"/>
              </a:solidFill>
              <a:ln w="19050">
                <a:solidFill>
                  <a:schemeClr val="lt1"/>
                </a:solidFill>
              </a:ln>
              <a:effectLst/>
            </c:spPr>
            <c:extLst>
              <c:ext xmlns:c16="http://schemas.microsoft.com/office/drawing/2014/chart" uri="{C3380CC4-5D6E-409C-BE32-E72D297353CC}">
                <c16:uniqueId val="{00000001-E3F5-4443-91EA-B08E88325B94}"/>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E3F5-4443-91EA-B08E88325B94}"/>
              </c:ext>
            </c:extLst>
          </c:dPt>
          <c:cat>
            <c:strRef>
              <c:f>Sheet1!$A$2:$A$3</c:f>
              <c:strCache>
                <c:ptCount val="2"/>
                <c:pt idx="0">
                  <c:v>Yes</c:v>
                </c:pt>
                <c:pt idx="1">
                  <c:v>No</c:v>
                </c:pt>
              </c:strCache>
            </c:strRef>
          </c:cat>
          <c:val>
            <c:numRef>
              <c:f>Sheet1!$B$2:$B$3</c:f>
              <c:numCache>
                <c:formatCode>0%</c:formatCode>
                <c:ptCount val="2"/>
                <c:pt idx="0">
                  <c:v>0.37037037037037035</c:v>
                </c:pt>
                <c:pt idx="1">
                  <c:v>0.62962962962962965</c:v>
                </c:pt>
              </c:numCache>
            </c:numRef>
          </c:val>
          <c:extLst>
            <c:ext xmlns:c16="http://schemas.microsoft.com/office/drawing/2014/chart" uri="{C3380CC4-5D6E-409C-BE32-E72D297353CC}">
              <c16:uniqueId val="{00000004-E3F5-4443-91EA-B08E88325B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34042048942015"/>
          <c:y val="4.4037250309536279E-2"/>
          <c:w val="0.55003352538103301"/>
          <c:h val="0.75864244949367654"/>
        </c:manualLayout>
      </c:layout>
      <c:barChart>
        <c:barDir val="bar"/>
        <c:grouping val="clustered"/>
        <c:varyColors val="0"/>
        <c:ser>
          <c:idx val="0"/>
          <c:order val="0"/>
          <c:tx>
            <c:v>2019</c:v>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'Q1'!$E$21:$E$26</c:f>
              <c:strCache>
                <c:ptCount val="6"/>
                <c:pt idx="0">
                  <c:v>Quality standards</c:v>
                </c:pt>
                <c:pt idx="1">
                  <c:v>Finance</c:v>
                </c:pt>
                <c:pt idx="2">
                  <c:v>Data System</c:v>
                </c:pt>
                <c:pt idx="3">
                  <c:v>Accountability and Quality Improvement</c:v>
                </c:pt>
                <c:pt idx="4">
                  <c:v>Governance</c:v>
                </c:pt>
                <c:pt idx="5">
                  <c:v>Professional Development and Technical Assistance</c:v>
                </c:pt>
              </c:strCache>
            </c:strRef>
          </c:cat>
          <c:val>
            <c:numRef>
              <c:f>'Q1'!$G$21:$G$26</c:f>
              <c:numCache>
                <c:formatCode>0%</c:formatCode>
                <c:ptCount val="6"/>
                <c:pt idx="0">
                  <c:v>0.23636363636363636</c:v>
                </c:pt>
                <c:pt idx="1">
                  <c:v>0.36363636363636365</c:v>
                </c:pt>
                <c:pt idx="2">
                  <c:v>0.5636363636363636</c:v>
                </c:pt>
                <c:pt idx="3">
                  <c:v>0.58181818181818179</c:v>
                </c:pt>
                <c:pt idx="4">
                  <c:v>0.74545454545454548</c:v>
                </c:pt>
                <c:pt idx="5">
                  <c:v>0.98181818181818181</c:v>
                </c:pt>
              </c:numCache>
            </c:numRef>
          </c:val>
          <c:extLst>
            <c:ext xmlns:c16="http://schemas.microsoft.com/office/drawing/2014/chart" uri="{C3380CC4-5D6E-409C-BE32-E72D297353CC}">
              <c16:uniqueId val="{00000000-125A-4795-8EC6-88C4959727D6}"/>
            </c:ext>
          </c:extLst>
        </c:ser>
        <c:ser>
          <c:idx val="1"/>
          <c:order val="1"/>
          <c:tx>
            <c:v>2018</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'Q1'!$E$21:$E$26</c:f>
              <c:strCache>
                <c:ptCount val="6"/>
                <c:pt idx="0">
                  <c:v>Quality standards</c:v>
                </c:pt>
                <c:pt idx="1">
                  <c:v>Finance</c:v>
                </c:pt>
                <c:pt idx="2">
                  <c:v>Data System</c:v>
                </c:pt>
                <c:pt idx="3">
                  <c:v>Accountability and Quality Improvement</c:v>
                </c:pt>
                <c:pt idx="4">
                  <c:v>Governance</c:v>
                </c:pt>
                <c:pt idx="5">
                  <c:v>Professional Development and Technical Assistance</c:v>
                </c:pt>
              </c:strCache>
            </c:strRef>
          </c:cat>
          <c:val>
            <c:numRef>
              <c:f>'Q1'!$H$21:$H$26</c:f>
              <c:numCache>
                <c:formatCode>0%</c:formatCode>
                <c:ptCount val="6"/>
                <c:pt idx="0">
                  <c:v>0.2</c:v>
                </c:pt>
                <c:pt idx="1">
                  <c:v>0.28999999999999998</c:v>
                </c:pt>
                <c:pt idx="2">
                  <c:v>0.65</c:v>
                </c:pt>
                <c:pt idx="3">
                  <c:v>0.53</c:v>
                </c:pt>
                <c:pt idx="4">
                  <c:v>0.75</c:v>
                </c:pt>
                <c:pt idx="5">
                  <c:v>1</c:v>
                </c:pt>
              </c:numCache>
            </c:numRef>
          </c:val>
          <c:extLst>
            <c:ext xmlns:c16="http://schemas.microsoft.com/office/drawing/2014/chart" uri="{C3380CC4-5D6E-409C-BE32-E72D297353CC}">
              <c16:uniqueId val="{00000001-125A-4795-8EC6-88C4959727D6}"/>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54597992"/>
        <c:crosses val="autoZero"/>
        <c:crossBetween val="between"/>
        <c:majorUnit val="0.2"/>
      </c:valAx>
      <c:spPr>
        <a:noFill/>
        <a:ln>
          <a:noFill/>
        </a:ln>
        <a:effectLst/>
      </c:spPr>
    </c:plotArea>
    <c:legend>
      <c:legendPos val="t"/>
      <c:layout>
        <c:manualLayout>
          <c:xMode val="edge"/>
          <c:yMode val="edge"/>
          <c:x val="0.65195468000940349"/>
          <c:y val="0.90011697865246398"/>
          <c:w val="0.12857830842470064"/>
          <c:h val="7.1023224369681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5666986861762"/>
          <c:y val="4.7402470898800161E-2"/>
          <c:w val="0.4252342626671356"/>
          <c:h val="0.90316370683290959"/>
        </c:manualLayout>
      </c:layout>
      <c:pieChart>
        <c:varyColors val="1"/>
        <c:ser>
          <c:idx val="0"/>
          <c:order val="0"/>
          <c:spPr>
            <a:solidFill>
              <a:schemeClr val="accent1">
                <a:lumMod val="60000"/>
                <a:lumOff val="40000"/>
              </a:schemeClr>
            </a:solidFill>
          </c:spPr>
          <c:dPt>
            <c:idx val="0"/>
            <c:bubble3D val="0"/>
            <c:spPr>
              <a:solidFill>
                <a:schemeClr val="accent1">
                  <a:lumMod val="20000"/>
                  <a:lumOff val="80000"/>
                </a:schemeClr>
              </a:solidFill>
              <a:ln>
                <a:noFill/>
              </a:ln>
              <a:effectLst/>
            </c:spPr>
            <c:extLst>
              <c:ext xmlns:c16="http://schemas.microsoft.com/office/drawing/2014/chart" uri="{C3380CC4-5D6E-409C-BE32-E72D297353CC}">
                <c16:uniqueId val="{00000001-33C8-4A1D-A252-DEE55DDA76F2}"/>
              </c:ext>
            </c:extLst>
          </c:dPt>
          <c:dPt>
            <c:idx val="1"/>
            <c:bubble3D val="0"/>
            <c:spPr>
              <a:solidFill>
                <a:schemeClr val="accent1">
                  <a:lumMod val="60000"/>
                  <a:lumOff val="40000"/>
                </a:schemeClr>
              </a:solidFill>
              <a:ln>
                <a:noFill/>
              </a:ln>
              <a:effectLst/>
            </c:spPr>
            <c:extLst>
              <c:ext xmlns:c16="http://schemas.microsoft.com/office/drawing/2014/chart" uri="{C3380CC4-5D6E-409C-BE32-E72D297353CC}">
                <c16:uniqueId val="{00000003-33C8-4A1D-A252-DEE55DDA76F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'Q2'!$E$17:$E$18</c:f>
              <c:strCache>
                <c:ptCount val="2"/>
                <c:pt idx="0">
                  <c:v>Did not make progress</c:v>
                </c:pt>
                <c:pt idx="1">
                  <c:v>Made progress</c:v>
                </c:pt>
              </c:strCache>
            </c:strRef>
          </c:cat>
          <c:val>
            <c:numRef>
              <c:f>'Q2'!$F$17:$F$18</c:f>
              <c:numCache>
                <c:formatCode>General</c:formatCode>
                <c:ptCount val="2"/>
                <c:pt idx="0">
                  <c:v>1</c:v>
                </c:pt>
                <c:pt idx="1">
                  <c:v>54</c:v>
                </c:pt>
              </c:numCache>
            </c:numRef>
          </c:val>
          <c:extLst>
            <c:ext xmlns:c16="http://schemas.microsoft.com/office/drawing/2014/chart" uri="{C3380CC4-5D6E-409C-BE32-E72D297353CC}">
              <c16:uniqueId val="{00000004-33C8-4A1D-A252-DEE55DDA76F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33035904823608"/>
          <c:y val="0.28150820090827061"/>
          <c:w val="0.36744323577349053"/>
          <c:h val="0.3498722511390668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908771380130937E-2"/>
          <c:y val="7.015370990652893E-2"/>
          <c:w val="0.45989219108618185"/>
          <c:h val="0.92984629009347108"/>
        </c:manualLayout>
      </c:layout>
      <c:pieChart>
        <c:varyColors val="1"/>
        <c:ser>
          <c:idx val="0"/>
          <c:order val="0"/>
          <c:spPr>
            <a:solidFill>
              <a:schemeClr val="accent1">
                <a:lumMod val="60000"/>
                <a:lumOff val="40000"/>
              </a:schemeClr>
            </a:solidFill>
          </c:spPr>
          <c:dPt>
            <c:idx val="0"/>
            <c:bubble3D val="0"/>
            <c:spPr>
              <a:solidFill>
                <a:schemeClr val="accent1">
                  <a:lumMod val="60000"/>
                  <a:lumOff val="40000"/>
                </a:schemeClr>
              </a:solidFill>
              <a:ln>
                <a:noFill/>
              </a:ln>
              <a:effectLst/>
            </c:spPr>
            <c:extLst>
              <c:ext xmlns:c16="http://schemas.microsoft.com/office/drawing/2014/chart" uri="{C3380CC4-5D6E-409C-BE32-E72D297353CC}">
                <c16:uniqueId val="{00000001-9406-4433-928A-E9A28466137A}"/>
              </c:ext>
            </c:extLst>
          </c:dPt>
          <c:dPt>
            <c:idx val="1"/>
            <c:bubble3D val="0"/>
            <c:spPr>
              <a:solidFill>
                <a:schemeClr val="accent1">
                  <a:lumMod val="40000"/>
                  <a:lumOff val="60000"/>
                </a:schemeClr>
              </a:solidFill>
              <a:ln>
                <a:noFill/>
              </a:ln>
              <a:effectLst/>
            </c:spPr>
            <c:extLst>
              <c:ext xmlns:c16="http://schemas.microsoft.com/office/drawing/2014/chart" uri="{C3380CC4-5D6E-409C-BE32-E72D297353CC}">
                <c16:uniqueId val="{00000003-9406-4433-928A-E9A28466137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'Q3'!$E$18:$E$19</c:f>
              <c:strCache>
                <c:ptCount val="2"/>
                <c:pt idx="0">
                  <c:v>Data not reported</c:v>
                </c:pt>
                <c:pt idx="1">
                  <c:v>Data reported</c:v>
                </c:pt>
              </c:strCache>
            </c:strRef>
          </c:cat>
          <c:val>
            <c:numRef>
              <c:f>'Q3'!$F$18:$F$19</c:f>
              <c:numCache>
                <c:formatCode>General</c:formatCode>
                <c:ptCount val="2"/>
                <c:pt idx="0">
                  <c:v>24</c:v>
                </c:pt>
                <c:pt idx="1">
                  <c:v>31</c:v>
                </c:pt>
              </c:numCache>
            </c:numRef>
          </c:val>
          <c:extLst>
            <c:ext xmlns:c16="http://schemas.microsoft.com/office/drawing/2014/chart" uri="{C3380CC4-5D6E-409C-BE32-E72D297353CC}">
              <c16:uniqueId val="{00000004-9406-4433-928A-E9A28466137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363105255387419"/>
          <c:y val="0.272660465412499"/>
          <c:w val="0.33266751932933258"/>
          <c:h val="0.3278348622263801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953059624588"/>
          <c:y val="2.1298525491636577E-2"/>
          <c:w val="0.48493746007687138"/>
          <c:h val="0.84875966239339018"/>
        </c:manualLayout>
      </c:layout>
      <c:barChart>
        <c:barDir val="bar"/>
        <c:grouping val="clustered"/>
        <c:varyColors val="0"/>
        <c:ser>
          <c:idx val="0"/>
          <c:order val="0"/>
          <c:tx>
            <c:v>2019</c:v>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'Q4'!$E$24:$E$31</c:f>
              <c:strCache>
                <c:ptCount val="8"/>
                <c:pt idx="0">
                  <c:v>Implementing practices but did not specify 
                                                 practice(s)/model </c:v>
                </c:pt>
                <c:pt idx="1">
                  <c:v>Did not report implementing evidence-based practices</c:v>
                </c:pt>
                <c:pt idx="2">
                  <c:v>Other</c:v>
                </c:pt>
                <c:pt idx="3">
                  <c:v>Family Guided RBI and Caregiver Coaching</c:v>
                </c:pt>
                <c:pt idx="4">
                  <c:v>Routines-Based Early Intervention (RBEI) and 
                                 Routines-Based Interview</c:v>
                </c:pt>
                <c:pt idx="5">
                  <c:v>Pyramid Model</c:v>
                </c:pt>
                <c:pt idx="6">
                  <c:v>Coaching in Natural Learning Environments</c:v>
                </c:pt>
                <c:pt idx="7">
                  <c:v>Selected DEC Recommended Practices</c:v>
                </c:pt>
              </c:strCache>
            </c:strRef>
          </c:cat>
          <c:val>
            <c:numRef>
              <c:f>'Q4'!$G$24:$G$31</c:f>
              <c:numCache>
                <c:formatCode>0%</c:formatCode>
                <c:ptCount val="8"/>
                <c:pt idx="0">
                  <c:v>7.2727272727272724E-2</c:v>
                </c:pt>
                <c:pt idx="1">
                  <c:v>3.6363636363636362E-2</c:v>
                </c:pt>
                <c:pt idx="2">
                  <c:v>0.29090909090909089</c:v>
                </c:pt>
                <c:pt idx="3">
                  <c:v>0.10909090909090909</c:v>
                </c:pt>
                <c:pt idx="4">
                  <c:v>0.23636363636363636</c:v>
                </c:pt>
                <c:pt idx="5">
                  <c:v>0.25454545454545452</c:v>
                </c:pt>
                <c:pt idx="6">
                  <c:v>0.25454545454545452</c:v>
                </c:pt>
                <c:pt idx="7">
                  <c:v>0.38181818181818183</c:v>
                </c:pt>
              </c:numCache>
            </c:numRef>
          </c:val>
          <c:extLst>
            <c:ext xmlns:c16="http://schemas.microsoft.com/office/drawing/2014/chart" uri="{C3380CC4-5D6E-409C-BE32-E72D297353CC}">
              <c16:uniqueId val="{00000000-3354-4EAE-9286-7F39F3C73A53}"/>
            </c:ext>
          </c:extLst>
        </c:ser>
        <c:ser>
          <c:idx val="1"/>
          <c:order val="1"/>
          <c:tx>
            <c:v>2018</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'Q4'!$E$24:$E$31</c:f>
              <c:strCache>
                <c:ptCount val="8"/>
                <c:pt idx="0">
                  <c:v>Implementing practices but did not specify 
                                                 practice(s)/model </c:v>
                </c:pt>
                <c:pt idx="1">
                  <c:v>Did not report implementing evidence-based practices</c:v>
                </c:pt>
                <c:pt idx="2">
                  <c:v>Other</c:v>
                </c:pt>
                <c:pt idx="3">
                  <c:v>Family Guided RBI and Caregiver Coaching</c:v>
                </c:pt>
                <c:pt idx="4">
                  <c:v>Routines-Based Early Intervention (RBEI) and 
                                 Routines-Based Interview</c:v>
                </c:pt>
                <c:pt idx="5">
                  <c:v>Pyramid Model</c:v>
                </c:pt>
                <c:pt idx="6">
                  <c:v>Coaching in Natural Learning Environments</c:v>
                </c:pt>
                <c:pt idx="7">
                  <c:v>Selected DEC Recommended Practices</c:v>
                </c:pt>
              </c:strCache>
            </c:strRef>
          </c:cat>
          <c:val>
            <c:numRef>
              <c:f>'Q4'!$H$24:$H$31</c:f>
              <c:numCache>
                <c:formatCode>0%</c:formatCode>
                <c:ptCount val="8"/>
                <c:pt idx="0">
                  <c:v>7.0000000000000007E-2</c:v>
                </c:pt>
                <c:pt idx="1">
                  <c:v>0.02</c:v>
                </c:pt>
                <c:pt idx="2">
                  <c:v>0.4</c:v>
                </c:pt>
                <c:pt idx="3">
                  <c:v>0.05</c:v>
                </c:pt>
                <c:pt idx="4">
                  <c:v>0.15</c:v>
                </c:pt>
                <c:pt idx="5">
                  <c:v>0.15</c:v>
                </c:pt>
                <c:pt idx="6">
                  <c:v>0.24</c:v>
                </c:pt>
                <c:pt idx="7">
                  <c:v>0.42</c:v>
                </c:pt>
              </c:numCache>
            </c:numRef>
          </c:val>
          <c:extLst>
            <c:ext xmlns:c16="http://schemas.microsoft.com/office/drawing/2014/chart" uri="{C3380CC4-5D6E-409C-BE32-E72D297353CC}">
              <c16:uniqueId val="{00000001-3354-4EAE-9286-7F39F3C73A53}"/>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597992"/>
        <c:crosses val="autoZero"/>
        <c:crossBetween val="between"/>
        <c:majorUnit val="0.2"/>
      </c:valAx>
      <c:spPr>
        <a:noFill/>
        <a:ln>
          <a:noFill/>
        </a:ln>
        <a:effectLst/>
      </c:spPr>
    </c:plotArea>
    <c:legend>
      <c:legendPos val="l"/>
      <c:layout>
        <c:manualLayout>
          <c:xMode val="edge"/>
          <c:yMode val="edge"/>
          <c:x val="0.54508361286950513"/>
          <c:y val="0.93736188679402443"/>
          <c:w val="0.22147632035916123"/>
          <c:h val="5.70023863962917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95306499732931"/>
          <c:y val="0.14397402876547771"/>
          <c:w val="0.48493746007687138"/>
          <c:h val="0.65877776274974553"/>
        </c:manualLayout>
      </c:layout>
      <c:barChart>
        <c:barDir val="bar"/>
        <c:grouping val="clustered"/>
        <c:varyColors val="0"/>
        <c:ser>
          <c:idx val="0"/>
          <c:order val="0"/>
          <c:tx>
            <c:v>2019</c:v>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'Q5'!$E$25:$E$34</c:f>
              <c:strCache>
                <c:ptCount val="10"/>
                <c:pt idx="0">
                  <c:v>Did not report implementing DEC RPs </c:v>
                </c:pt>
                <c:pt idx="1">
                  <c:v>DEC RPs mentioned but did not specify topic area</c:v>
                </c:pt>
                <c:pt idx="2">
                  <c:v>Transition</c:v>
                </c:pt>
                <c:pt idx="3">
                  <c:v>Leadership</c:v>
                </c:pt>
                <c:pt idx="4">
                  <c:v>Environment</c:v>
                </c:pt>
                <c:pt idx="5">
                  <c:v>Teaming and Collaboration</c:v>
                </c:pt>
                <c:pt idx="6">
                  <c:v>Interaction</c:v>
                </c:pt>
                <c:pt idx="7">
                  <c:v>Instruction</c:v>
                </c:pt>
                <c:pt idx="8">
                  <c:v>Assessment</c:v>
                </c:pt>
                <c:pt idx="9">
                  <c:v>Family</c:v>
                </c:pt>
              </c:strCache>
            </c:strRef>
          </c:cat>
          <c:val>
            <c:numRef>
              <c:f>'Q5'!$H$25:$H$34</c:f>
              <c:numCache>
                <c:formatCode>0%</c:formatCode>
                <c:ptCount val="10"/>
                <c:pt idx="0">
                  <c:v>0.49090909090909091</c:v>
                </c:pt>
                <c:pt idx="1">
                  <c:v>0.16363636363636364</c:v>
                </c:pt>
                <c:pt idx="2">
                  <c:v>3.6363636363636362E-2</c:v>
                </c:pt>
                <c:pt idx="3">
                  <c:v>5.4545454545454543E-2</c:v>
                </c:pt>
                <c:pt idx="4">
                  <c:v>0.10909090909090909</c:v>
                </c:pt>
                <c:pt idx="5">
                  <c:v>0.14545454545454545</c:v>
                </c:pt>
                <c:pt idx="6">
                  <c:v>0.14545454545454545</c:v>
                </c:pt>
                <c:pt idx="7">
                  <c:v>0.14545454545454545</c:v>
                </c:pt>
                <c:pt idx="8">
                  <c:v>0.16363636363636364</c:v>
                </c:pt>
                <c:pt idx="9">
                  <c:v>0.30909090909090908</c:v>
                </c:pt>
              </c:numCache>
            </c:numRef>
          </c:val>
          <c:extLst>
            <c:ext xmlns:c16="http://schemas.microsoft.com/office/drawing/2014/chart" uri="{C3380CC4-5D6E-409C-BE32-E72D297353CC}">
              <c16:uniqueId val="{00000000-F3FE-402E-9367-4415031B4972}"/>
            </c:ext>
          </c:extLst>
        </c:ser>
        <c:ser>
          <c:idx val="1"/>
          <c:order val="1"/>
          <c:tx>
            <c:v>2018</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'Q5'!$E$25:$E$34</c:f>
              <c:strCache>
                <c:ptCount val="10"/>
                <c:pt idx="0">
                  <c:v>Did not report implementing DEC RPs </c:v>
                </c:pt>
                <c:pt idx="1">
                  <c:v>DEC RPs mentioned but did not specify topic area</c:v>
                </c:pt>
                <c:pt idx="2">
                  <c:v>Transition</c:v>
                </c:pt>
                <c:pt idx="3">
                  <c:v>Leadership</c:v>
                </c:pt>
                <c:pt idx="4">
                  <c:v>Environment</c:v>
                </c:pt>
                <c:pt idx="5">
                  <c:v>Teaming and Collaboration</c:v>
                </c:pt>
                <c:pt idx="6">
                  <c:v>Interaction</c:v>
                </c:pt>
                <c:pt idx="7">
                  <c:v>Instruction</c:v>
                </c:pt>
                <c:pt idx="8">
                  <c:v>Assessment</c:v>
                </c:pt>
                <c:pt idx="9">
                  <c:v>Family</c:v>
                </c:pt>
              </c:strCache>
            </c:strRef>
          </c:cat>
          <c:val>
            <c:numRef>
              <c:f>'Q5'!$I$25:$I$34</c:f>
              <c:numCache>
                <c:formatCode>0%</c:formatCode>
                <c:ptCount val="10"/>
                <c:pt idx="0">
                  <c:v>0.58181818181818179</c:v>
                </c:pt>
                <c:pt idx="1">
                  <c:v>7.2727272727272724E-2</c:v>
                </c:pt>
                <c:pt idx="2">
                  <c:v>5.4545454545454543E-2</c:v>
                </c:pt>
                <c:pt idx="3">
                  <c:v>5.4545454545454543E-2</c:v>
                </c:pt>
                <c:pt idx="4">
                  <c:v>0.12727272727272726</c:v>
                </c:pt>
                <c:pt idx="5">
                  <c:v>0.16363636363636364</c:v>
                </c:pt>
                <c:pt idx="6">
                  <c:v>0.14545454545454545</c:v>
                </c:pt>
                <c:pt idx="7">
                  <c:v>0.14545454545454545</c:v>
                </c:pt>
                <c:pt idx="8">
                  <c:v>0.2</c:v>
                </c:pt>
                <c:pt idx="9">
                  <c:v>0.29090909090909089</c:v>
                </c:pt>
              </c:numCache>
            </c:numRef>
          </c:val>
          <c:extLst>
            <c:ext xmlns:c16="http://schemas.microsoft.com/office/drawing/2014/chart" uri="{C3380CC4-5D6E-409C-BE32-E72D297353CC}">
              <c16:uniqueId val="{00000001-F3FE-402E-9367-4415031B4972}"/>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597992"/>
        <c:crosses val="autoZero"/>
        <c:crossBetween val="between"/>
        <c:majorUnit val="0.2"/>
      </c:valAx>
      <c:spPr>
        <a:noFill/>
        <a:ln>
          <a:noFill/>
        </a:ln>
        <a:effectLst/>
      </c:spPr>
    </c:plotArea>
    <c:legend>
      <c:legendPos val="l"/>
      <c:layout>
        <c:manualLayout>
          <c:xMode val="edge"/>
          <c:yMode val="edge"/>
          <c:x val="0.57957736641663049"/>
          <c:y val="0.83976464415413943"/>
          <c:w val="0.23751128796237983"/>
          <c:h val="0.160235355845860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95306499732931"/>
          <c:y val="4.5516637600678478E-2"/>
          <c:w val="0.48493746007687138"/>
          <c:h val="0.77786628712275985"/>
        </c:manualLayout>
      </c:layout>
      <c:barChart>
        <c:barDir val="bar"/>
        <c:grouping val="clustered"/>
        <c:varyColors val="0"/>
        <c:ser>
          <c:idx val="0"/>
          <c:order val="0"/>
          <c:spPr>
            <a:solidFill>
              <a:srgbClr val="0178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'Q6'!$E$23:$E$30</c:f>
              <c:strCache>
                <c:ptCount val="8"/>
                <c:pt idx="0">
                  <c:v>Reported anticipating barriers but did not describe</c:v>
                </c:pt>
                <c:pt idx="1">
                  <c:v>Anticipated barriers not reported</c:v>
                </c:pt>
                <c:pt idx="2">
                  <c:v>Other</c:v>
                </c:pt>
                <c:pt idx="3">
                  <c:v>Inadequate data collection tools</c:v>
                </c:pt>
                <c:pt idx="4">
                  <c:v>Training, implementation  and sustaining EBPs</c:v>
                </c:pt>
                <c:pt idx="5">
                  <c:v>Challenges with data collection, managing, reporting capacity</c:v>
                </c:pt>
                <c:pt idx="6">
                  <c:v>Personnel turnover and/or shortages</c:v>
                </c:pt>
                <c:pt idx="7">
                  <c:v>Insufficient Resources</c:v>
                </c:pt>
              </c:strCache>
            </c:strRef>
          </c:cat>
          <c:val>
            <c:numRef>
              <c:f>'Q6'!$G$23:$G$30</c:f>
              <c:numCache>
                <c:formatCode>0%</c:formatCode>
                <c:ptCount val="8"/>
                <c:pt idx="0">
                  <c:v>3.6363636363636362E-2</c:v>
                </c:pt>
                <c:pt idx="1">
                  <c:v>0.21818181818181817</c:v>
                </c:pt>
                <c:pt idx="2">
                  <c:v>0.2</c:v>
                </c:pt>
                <c:pt idx="3">
                  <c:v>9.0909090909090912E-2</c:v>
                </c:pt>
                <c:pt idx="4">
                  <c:v>0.12727272727272726</c:v>
                </c:pt>
                <c:pt idx="5">
                  <c:v>0.16363636363636364</c:v>
                </c:pt>
                <c:pt idx="6">
                  <c:v>0.30909090909090908</c:v>
                </c:pt>
                <c:pt idx="7">
                  <c:v>0.34545454545454546</c:v>
                </c:pt>
              </c:numCache>
            </c:numRef>
          </c:val>
          <c:extLst>
            <c:ext xmlns:c16="http://schemas.microsoft.com/office/drawing/2014/chart" uri="{C3380CC4-5D6E-409C-BE32-E72D297353CC}">
              <c16:uniqueId val="{00000000-F23C-465C-B036-01A80AEC050D}"/>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5979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95306499732931"/>
          <c:y val="2.4858661870606962E-2"/>
          <c:w val="0.48493746007687138"/>
          <c:h val="0.79240519390278708"/>
        </c:manualLayout>
      </c:layout>
      <c:barChart>
        <c:barDir val="bar"/>
        <c:grouping val="clustered"/>
        <c:varyColors val="0"/>
        <c:ser>
          <c:idx val="0"/>
          <c:order val="0"/>
          <c:tx>
            <c:strRef>
              <c:f>'Q7'!$G$24</c:f>
              <c:strCache>
                <c:ptCount val="1"/>
                <c:pt idx="0">
                  <c:v>Percent</c:v>
                </c:pt>
              </c:strCache>
            </c:strRef>
          </c:tx>
          <c:spPr>
            <a:solidFill>
              <a:srgbClr val="0178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'Q7'!$E$25:$E$34</c:f>
              <c:strCache>
                <c:ptCount val="10"/>
                <c:pt idx="0">
                  <c:v>TA needs mentioned but did not specify topic(s)</c:v>
                </c:pt>
                <c:pt idx="1">
                  <c:v>No TA needs reported</c:v>
                </c:pt>
                <c:pt idx="2">
                  <c:v>Other</c:v>
                </c:pt>
                <c:pt idx="3">
                  <c:v>Stakeholder engagement</c:v>
                </c:pt>
                <c:pt idx="4">
                  <c:v>Using implementation science principles</c:v>
                </c:pt>
                <c:pt idx="5">
                  <c:v>Improving infrastructure</c:v>
                </c:pt>
                <c:pt idx="6">
                  <c:v>Data collection, management and reporting capacity</c:v>
                </c:pt>
                <c:pt idx="7">
                  <c:v>SSIP evaluation</c:v>
                </c:pt>
                <c:pt idx="8">
                  <c:v>Implementing EBPs</c:v>
                </c:pt>
                <c:pt idx="9">
                  <c:v>General need for SSIP TA</c:v>
                </c:pt>
              </c:strCache>
            </c:strRef>
          </c:cat>
          <c:val>
            <c:numRef>
              <c:f>'Q7'!$G$25:$G$34</c:f>
              <c:numCache>
                <c:formatCode>0%</c:formatCode>
                <c:ptCount val="10"/>
                <c:pt idx="0">
                  <c:v>3.6363636363636362E-2</c:v>
                </c:pt>
                <c:pt idx="1">
                  <c:v>0.27272727272727271</c:v>
                </c:pt>
                <c:pt idx="2">
                  <c:v>0.16363636363636364</c:v>
                </c:pt>
                <c:pt idx="3">
                  <c:v>1.8181818181818181E-2</c:v>
                </c:pt>
                <c:pt idx="4">
                  <c:v>5.4545454545454543E-2</c:v>
                </c:pt>
                <c:pt idx="5">
                  <c:v>0.10909090909090909</c:v>
                </c:pt>
                <c:pt idx="6">
                  <c:v>0.12727272727272726</c:v>
                </c:pt>
                <c:pt idx="7">
                  <c:v>0.2</c:v>
                </c:pt>
                <c:pt idx="8">
                  <c:v>0.2</c:v>
                </c:pt>
                <c:pt idx="9">
                  <c:v>0.32727272727272727</c:v>
                </c:pt>
              </c:numCache>
            </c:numRef>
          </c:val>
          <c:extLst>
            <c:ext xmlns:c16="http://schemas.microsoft.com/office/drawing/2014/chart" uri="{C3380CC4-5D6E-409C-BE32-E72D297353CC}">
              <c16:uniqueId val="{00000000-D92B-4910-807F-F87FC71F05C0}"/>
            </c:ext>
          </c:extLst>
        </c:ser>
        <c:dLbls>
          <c:showLegendKey val="0"/>
          <c:showVal val="0"/>
          <c:showCatName val="0"/>
          <c:showSerName val="0"/>
          <c:showPercent val="0"/>
          <c:showBubbleSize val="0"/>
        </c:dLbls>
        <c:gapWidth val="182"/>
        <c:axId val="454597992"/>
        <c:axId val="454596024"/>
      </c:barChart>
      <c:catAx>
        <c:axId val="4545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4596024"/>
        <c:crosses val="autoZero"/>
        <c:auto val="1"/>
        <c:lblAlgn val="ctr"/>
        <c:lblOffset val="100"/>
        <c:noMultiLvlLbl val="0"/>
      </c:catAx>
      <c:valAx>
        <c:axId val="454596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45979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0.00619</cdr:x>
      <cdr:y>0.89371</cdr:y>
    </cdr:from>
    <cdr:to>
      <cdr:x>0.46456</cdr:x>
      <cdr:y>0.99249</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71251" y="4183632"/>
          <a:ext cx="5276196" cy="46240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0" i="0" u="none" strike="noStrike" dirty="0">
              <a:solidFill>
                <a:srgbClr val="000000"/>
              </a:solidFill>
              <a:latin typeface="Calibri"/>
              <a:cs typeface="Calibri"/>
            </a:rPr>
            <a:t>Note: Percentages do not add to 100% because states reporting multiple areas of infrastructure in which improvements took place.</a:t>
          </a:r>
          <a:endParaRPr lang="en-US" sz="1400" b="0" dirty="0"/>
        </a:p>
      </cdr:txBody>
    </cdr:sp>
  </cdr:relSizeAnchor>
</c:userShapes>
</file>

<file path=ppt/drawings/drawing2.xml><?xml version="1.0" encoding="utf-8"?>
<c:userShapes xmlns:c="http://schemas.openxmlformats.org/drawingml/2006/chart">
  <cdr:relSizeAnchor xmlns:cdr="http://schemas.openxmlformats.org/drawingml/2006/chartDrawing">
    <cdr:from>
      <cdr:x>0.00571</cdr:x>
      <cdr:y>0.89573</cdr:y>
    </cdr:from>
    <cdr:to>
      <cdr:x>0.42946</cdr:x>
      <cdr:y>0.99428</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65854" y="4301477"/>
          <a:ext cx="4887146" cy="47327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FA853EC5-D456-4280-8E1D-81DC52395532}" type="TxLink">
            <a:rPr lang="en-US" sz="1400" b="0" i="0" u="none" strike="noStrike">
              <a:solidFill>
                <a:srgbClr val="000000"/>
              </a:solidFill>
              <a:latin typeface="+mn-lt"/>
              <a:cs typeface="Calibri"/>
            </a:rPr>
            <a:pPr/>
            <a:t>Note:  Percentages do not add to 100% because states reported implementing multiple evidence-based practices and/or models.</a:t>
          </a:fld>
          <a:endParaRPr lang="en-US" sz="1400" b="0" dirty="0">
            <a:latin typeface="+mn-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0.85901</cdr:y>
    </cdr:from>
    <cdr:to>
      <cdr:x>0.52435</cdr:x>
      <cdr:y>0.95387</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0" y="4895175"/>
          <a:ext cx="5469109" cy="54054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870FD2E-5BAC-4DD1-BE68-A38FF9EB7360}" type="TxLink">
            <a:rPr lang="en-US" sz="1400" b="0" i="0" u="none" strike="noStrike">
              <a:solidFill>
                <a:srgbClr val="000000"/>
              </a:solidFill>
              <a:latin typeface="Arial" panose="020B0604020202020204" pitchFamily="34" charset="0"/>
              <a:cs typeface="Arial" panose="020B0604020202020204" pitchFamily="34" charset="0"/>
            </a:rPr>
            <a:pPr/>
            <a:t>Note:  Percentages do not add to 100% because states reported implementing multiple DEC Recommended Practices.</a:t>
          </a:fld>
          <a:endParaRPr lang="en-US" sz="1400" b="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0.00958</cdr:x>
      <cdr:y>0.91227</cdr:y>
    </cdr:from>
    <cdr:to>
      <cdr:x>0.99958</cdr:x>
      <cdr:y>0.99644</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113254" y="4301477"/>
          <a:ext cx="11703667" cy="39687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1E5EF71D-72B7-4784-9BCC-E85800BD1582}" type="TxLink">
            <a:rPr lang="en-US" sz="1400" b="0" i="0" u="none" strike="noStrike">
              <a:solidFill>
                <a:srgbClr val="000000"/>
              </a:solidFill>
              <a:latin typeface="Arial" panose="020B0604020202020204" pitchFamily="34" charset="0"/>
              <a:cs typeface="Arial" panose="020B0604020202020204" pitchFamily="34" charset="0"/>
            </a:rPr>
            <a:pPr/>
            <a:t>Note:  Percentages do not add to 100% because states reported multiple anticipated barriers to implementing the SSIP in upcoming year.</a:t>
          </a:fld>
          <a:endParaRPr lang="en-US" sz="1400" b="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cdr:x>
      <cdr:y>0.89911</cdr:y>
    </cdr:from>
    <cdr:to>
      <cdr:x>1</cdr:x>
      <cdr:y>1</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114524" y="4130284"/>
          <a:ext cx="11337885" cy="46348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870FD2E-5BAC-4DD1-BE68-A38FF9EB7360}" type="TxLink">
            <a:rPr lang="en-US" sz="1400" b="0" i="0" u="none" strike="noStrike">
              <a:solidFill>
                <a:srgbClr val="000000"/>
              </a:solidFill>
              <a:latin typeface="Arial" panose="020B0604020202020204" pitchFamily="34" charset="0"/>
              <a:cs typeface="Arial" panose="020B0604020202020204" pitchFamily="34" charset="0"/>
            </a:rPr>
            <a:pPr/>
            <a:t>Note:  Percentages do not add to 100% because states reported multiple areas of TA needed to support SSIP implementation in upcoming year.</a:t>
          </a:fld>
          <a:endParaRPr lang="en-US" sz="1400" b="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0.00571</cdr:x>
      <cdr:y>0.91509</cdr:y>
    </cdr:from>
    <cdr:to>
      <cdr:x>0.99571</cdr:x>
      <cdr:y>0.99428</cdr:y>
    </cdr:to>
    <cdr:sp macro="" textlink="">
      <cdr:nvSpPr>
        <cdr:cNvPr id="2" name="TextBox 2">
          <a:extLst xmlns:a="http://schemas.openxmlformats.org/drawingml/2006/main">
            <a:ext uri="{FF2B5EF4-FFF2-40B4-BE49-F238E27FC236}">
              <a16:creationId xmlns:a16="http://schemas.microsoft.com/office/drawing/2014/main" id="{C15ADF2E-F810-4F7E-B17C-25DBB018EE80}"/>
            </a:ext>
          </a:extLst>
        </cdr:cNvPr>
        <cdr:cNvSpPr txBox="1"/>
      </cdr:nvSpPr>
      <cdr:spPr>
        <a:xfrm xmlns:a="http://schemas.openxmlformats.org/drawingml/2006/main">
          <a:off x="65393" y="4223658"/>
          <a:ext cx="11337885" cy="36548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FA853EC5-D456-4280-8E1D-81DC52395532}" type="TxLink">
            <a:rPr lang="en-US" sz="1400" b="0" i="0" u="none" strike="noStrike">
              <a:solidFill>
                <a:srgbClr val="000000"/>
              </a:solidFill>
              <a:latin typeface="+mn-lt"/>
              <a:cs typeface="Calibri"/>
            </a:rPr>
            <a:pPr/>
            <a:t>Note:  Percentages do not add to 100% because states reported multiple areas of TA needed to support SSIP evaluation in upcoming year.</a:t>
          </a:fld>
          <a:endParaRPr lang="en-US" sz="1400" b="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10/15/2019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Phase I (FFY 2013) states were required to conduct data analysis and infrastructure analysis, identify their State-identified Measurable Result(s) (</a:t>
            </a:r>
            <a:r>
              <a:rPr lang="en-US" sz="1200" kern="1200" dirty="0" err="1">
                <a:solidFill>
                  <a:schemeClr val="tx1"/>
                </a:solidFill>
                <a:effectLst/>
                <a:latin typeface="+mn-lt"/>
                <a:ea typeface="+mn-ea"/>
                <a:cs typeface="+mn-cs"/>
              </a:rPr>
              <a:t>SiMR</a:t>
            </a:r>
            <a:r>
              <a:rPr lang="en-US" sz="1200" kern="1200" dirty="0">
                <a:solidFill>
                  <a:schemeClr val="tx1"/>
                </a:solidFill>
                <a:effectLst/>
                <a:latin typeface="+mn-lt"/>
                <a:ea typeface="+mn-ea"/>
                <a:cs typeface="+mn-cs"/>
              </a:rPr>
              <a:t>(s)) (e.g. child and/or family outcomes) and broad improvement strategies, and develop a Theory of Action.  States also established measurable and rigorous targets for the FFY 2014 to FFY 2018 and reported baseline data for their </a:t>
            </a:r>
            <a:r>
              <a:rPr lang="en-US" sz="1200" kern="1200" dirty="0" err="1">
                <a:solidFill>
                  <a:schemeClr val="tx1"/>
                </a:solidFill>
                <a:effectLst/>
                <a:latin typeface="+mn-lt"/>
                <a:ea typeface="+mn-ea"/>
                <a:cs typeface="+mn-cs"/>
              </a:rPr>
              <a:t>SiMR</a:t>
            </a:r>
            <a:r>
              <a:rPr lang="en-US" sz="1200" kern="1200" dirty="0">
                <a:solidFill>
                  <a:schemeClr val="tx1"/>
                </a:solidFill>
                <a:effectLst/>
                <a:latin typeface="+mn-lt"/>
                <a:ea typeface="+mn-ea"/>
                <a:cs typeface="+mn-cs"/>
              </a:rPr>
              <a:t> in their SSIP report submitted in 2015.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Phase II (FFY 2014) states were required to develop a plan based on their Theory of Action that included strategies and activities to improve infrastructure and support early intervention programs and providers in implementing evidence-based practices to improve results for children and families as identified in their </a:t>
            </a:r>
            <a:r>
              <a:rPr lang="en-US" sz="1200" kern="1200" dirty="0" err="1">
                <a:solidFill>
                  <a:schemeClr val="tx1"/>
                </a:solidFill>
                <a:effectLst/>
                <a:latin typeface="+mn-lt"/>
                <a:ea typeface="+mn-ea"/>
                <a:cs typeface="+mn-cs"/>
              </a:rPr>
              <a:t>SiMR</a:t>
            </a:r>
            <a:r>
              <a:rPr lang="en-US" sz="1200" kern="1200" dirty="0">
                <a:solidFill>
                  <a:schemeClr val="tx1"/>
                </a:solidFill>
                <a:effectLst/>
                <a:latin typeface="+mn-lt"/>
                <a:ea typeface="+mn-ea"/>
                <a:cs typeface="+mn-cs"/>
              </a:rPr>
              <a:t>.  They were also required to develop an evaluation plan to outline how they would evaluate implementation of their SSIP.  This report was submitted in 2016.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Phase III – Year 1 (FFY 2015), states began implementation and evaluation of their plans.  States were expected to report data and analysis on the extent to which they made progress on and/or met their short-term and long-term objectives for implementing the SSIP and progress on achieving the SIMR(s).  In addition, states were required to describe how the data from their evaluation informed their decisions about continuing SSIP implementation without modifications, or instead providing rationale for revisions made or revisions to be made.  Finally, states were required to describe how stakeholders were included in the decision-making process.  In Phase III – Year 2 (FFY 2016) and Year 3 (FFY 2017), states continued to report on their progress in implementing their SSIPs.  Phase III reports were submitted in 2017, 2018 and 2019.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data in this presentation are based on an analysis of the FFY 2017 SSIP reports submitted by 55 of 56 states and jurisdictions in 2019.  (One state submitted a Phase II SSIP report instead of a Phase III – Year 3 SSIP and analysis of that state’s submission is not included in this report except in the SIMR data.)  Submissions were analyzed by technical assistance providers, and the results were summarized.  States and jurisdictions are referred to as “states” through out the slides.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98636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55 SSIP Phase III reports reviewed, 40 states reported the need for technical assistance to support effective implementation of the SSIP over the next year. This slide reflects the specific areas of technical assistance (TA) identified by states.  Eighteen states (33%) reported a need for general SSIP TA.  Eleven states (20%) reported needing TA related to implementing EBPs and also SSIP evaluation.  Fewer states reported needing TA support for data collection, management and reporting capacity (7 states, 13%) and improving infrastructure (6 states, 11%).   </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25038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Twenty-six (26) states reported needing SSIP evaluation TA in the coming year.  Of these 26 states that reported needing TA related to SSIP evaluation, 12 states (22%) reported a need for general SSIP TA.  Eight states (15%) reported needed TA related to data analysis while fewer states reported needing TA related to developing or adapting an evaluation tool/measure (5 states, 9%), data collection procedures (4 states, 7%), data use (4 states, 7%), and refining the evaluation plan (2 states, 4%).</a:t>
            </a:r>
          </a:p>
        </p:txBody>
      </p:sp>
      <p:sp>
        <p:nvSpPr>
          <p:cNvPr id="4" name="Slide Number Placeholder 3"/>
          <p:cNvSpPr>
            <a:spLocks noGrp="1"/>
          </p:cNvSpPr>
          <p:nvPr>
            <p:ph type="sldNum" sz="quarter" idx="5"/>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91808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the FFY 2017 SPP/APR submitted in April 2019, states were required to report that year’s progress data, expressed as a percentage and aligned with the SIMR for infants and toddlers with disabilities and their families. The FFY 2017 SIMR progress data were compared with the FFY 2017 measurable and rigorous targets, also expressed as a percentage. FFY 2017 data were also compared with the SIMR progress data reported in FFY 2016.</a:t>
            </a:r>
          </a:p>
          <a:p>
            <a:endParaRPr lang="en-US" sz="1800" dirty="0"/>
          </a:p>
          <a:p>
            <a:r>
              <a:rPr lang="en-US" sz="1800" dirty="0"/>
              <a:t>Each state has identified a child and/or family outcome as the focus of its SIMR. Forty eight of the 55 states that submitted a Phase III - Year 3 SSIP in FFY 2017 selected a single outcome for their SIMR and reported one percentage for their FFY 2017 SIMR data. Six states selected multiple child and/or family outcomes as their SIMR (either all within Part C or a combination of child outcomes across Part C and Part B Section 619). States that selected multiple outcomes for the focus of their SIMR opted to either combine the data into a single percentage or report more than one percentage (one percentage for each child and/or family outcome included in the SIMR). States’ SIMR measurements and the number of states using each is shown in Figure 1. Slightly more than half of the states (27 of 55, 49%) continued to focus on greater than expected growth in children’s positive social-emotional skills (C3A-SS1). Twenty-three states focused on other Part C child outcomes. In addition to focusing on a Part C child outcome, two states also focused on Part B 619 child outcomes in their measurement: both included preschool children’s knowledge and skills (B7B-SS1) and one of these states also included preschool children’s positive social-emotional skills (B7A-SS1).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While most SIMRs were focused on child outcomes, seven states (11%) included at least one family outcome in their SIMR. One state selected all three family outcomes in addition to other content and one state reported on family outcome 4C in addition to their child indicator (both labeled as “Other” in map above). Four states’ SIMRs included measuring early intervention services to determine the extent that it helped families help their child develop and learn (C4C). One state’s SIMR focused on whether early intervention helped families effectively communicate their children’s needs (C4B).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63359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were required to report data collected for the SIMR to determine whether they made progress and whether they met the SIMR target for FFY 2017. All 55 states reported FFY 2017 SIMR progress data. 54 of 55 states included the FFY 2017 SIMR target in their Phase III report. One state did not report a target for one of their SIMR outcomes. Target and SIMR progress data were compared to determine whether the state met its FFY 2017 target. States were coded as meeting their targets if their actual FFY 2017 data were at or above their FFY 2017 targets for all outcomes associated with the SIMR. Twenty of the 54 states (37%) reported that they met their FFY 2017 targets for Indicator 11, and 34 states (63%) did not meet their FFY 2017 targets.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determining whether states had progressed or slipped in improving their SIMR data (child and/or family outcomes data), reviewers compared the actual SIMR data reported for FFY 2017 and FFY 2016, available on GRADS 360. No progress meant that actual FFY 2016 SIMR data were less than last year's data. A state was determined to be making progress if its actual FFY 2017 data were above the SIMR data reported in FFY 2016 for all outcomes associated with the SIMR (for states with multiple outcomes). Twenty-two of the 55 states (40%) made progress in the SIMR between FFY 2016 and FFY 2017 while two states stayed the same. These 2 states are included in the count of states that made progress. Thirty-three states (60%) did not make progress as a result of their FFY 2017 SIMR data being lower than in FFY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CHANGES MADE TO SSIPs States were required to report on changes they made to their SSIPs, including their SIMRs, SIMR baseline and targets, theories of action (TOA), improvement plans, and evaluation plans. No changes were made to SIMR baseline data in FFY17. Fifty-four states reported targets for FFY 2017. One state provided targets for only one of two SIMR outcomes. Three states changed targets. Two of the three states reported that the targets were adjusted to aligned with more realistic outcomes, and one state did not provide an explanation.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153704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55 states (100%) reported implementing infrastructure improvement activities in their 2018 and their 2019 SSIP.  The components of state infrastructure selected for improvement varied across states.  All states (55, 100%) reported implementing improvement activities related to the Professional Development and Technical Assistance (PD and TA) component in 2018 whereas in 2019, 54 (98%) reported improving their PD and TA system.  Forty-one states (75%) reported implementing activities to improve state or local Governance both years. In 2019, several more states than in 2018 reported implementing activities to improve Accountability and Quality Improvement (32  states vs. 29 states), Finance (20 states vs. 16 states) and Quality Standards (13 states vs.11 states).  Fewer states reported implementing activities to improve their Data System in 2019 (31 </a:t>
            </a:r>
            <a:r>
              <a:rPr lang="en-US" sz="1200" kern="1200">
                <a:solidFill>
                  <a:schemeClr val="tx1"/>
                </a:solidFill>
                <a:effectLst/>
                <a:latin typeface="+mn-lt"/>
                <a:ea typeface="+mn-ea"/>
                <a:cs typeface="+mn-cs"/>
              </a:rPr>
              <a:t>states) than </a:t>
            </a:r>
            <a:r>
              <a:rPr lang="en-US" sz="1200" kern="1200" dirty="0">
                <a:solidFill>
                  <a:schemeClr val="tx1"/>
                </a:solidFill>
                <a:effectLst/>
                <a:latin typeface="+mn-lt"/>
                <a:ea typeface="+mn-ea"/>
                <a:cs typeface="+mn-cs"/>
              </a:rPr>
              <a:t>in 2018 (36 states). </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107281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States also reported on their progress implementing activities to improve practices.   Of the 55 states SSIPs reviewed, 54 (98%) reported progress in implementing these activities.  Some examples of activities to improve practices that states reported implementing include training practitioners on evidence-based practices, training coaches on coaching and evidence-based practices, and conducting practice-based coaching of practitioners. </a:t>
            </a:r>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187653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Thirty-one states (56%) reported data in 2019 that measured practitioners’ implementation of practices to determine practice change and/or practice fidelity.  In the review process of states’ SSIPs, reviewers defined practices as “</a:t>
            </a:r>
            <a:r>
              <a:rPr lang="en-US" dirty="0"/>
              <a:t>the teachable and doable </a:t>
            </a:r>
            <a:r>
              <a:rPr lang="en-US" b="1" dirty="0"/>
              <a:t>behaviors</a:t>
            </a:r>
            <a:r>
              <a:rPr lang="en-US" dirty="0"/>
              <a:t> that practitioners use with children and families which can be used, replicated, and measured for fidelity.”  Reviewers did not include data reported on such things as increased or improved quality of IFSP outcomes in the count of states reporting data on practitioners’ implementation of practices.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239896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States reported on one or more evidence-based practices and model(s) selected for implementation in both 2018 and 2019. In 2019, slightly fewer states (21 states, 38%) reported implementing selected Division of Early Childhood (DEC) Recommended Practices compared to 2018 (23 states, 42%).  In addition to selected DEC Recommended Practices, states also reported implementing a variety of models: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2019, 14 states (25%) reported implementing Coaching in Natural Learning Environments compared to 13 states (24%) in 2018.</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2019 and 2018,  13 states (24%) reported implementing Routines-Based Early Intervention (RBEI) and/or Routines-based Interview (RBI).</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increase of 6 states reported using the Pyramid Model (14 states, 20%) in 2019 compared to 2018 (8 states, 15%).</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Six states (11%) reported using Family-Guided Routines-Based Intervention and Caregiver Coaching (FGRBI) in 2019 compared to 3 states (5%) in 2018.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2019 and 2018, 4 states (7%) did not identify specific EBPs or models being used although they reported implementing activities to improve practices.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Sixteen states (29%) in 2019 reported implementing other practices compared to 22 states (40%) in 2018.   Other practices and models reported included Promoting First Relationships, Help Me Grow, Getting Ready, and self-help practices.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405737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Further detail about the DEC Recommended Practice areas selected by states is shown in this slide.  In 2019 and 2018, most states implementing DEC Recommended Practices reported using family practices (17 states in 2019 vs. 16 states in 2018). Nine states (16%) reported implementing assessment practices in 2019 compared to 11 states (20%) in 2018.  Eight states (15%) reported using instruction practices and eight states (15%) reported using interaction practices in both 2019 and 2018.   Teaming and collaboration practices were reported as being used by eight states (15%) in 2019 and nine states (16%) in 2018. Smaller numbers of states reported implementing environment (6 states in 2019 vs.7 states in 2018), leadership (3 states in both 2019 and 2018), and transition (2 states in 2019 vs. 3 states in 2018) practices.  Several other states that are implementing DEC Recommended Practices did not specify which DEC practices they were using.</a:t>
            </a: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154178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2019, 37 of 55 states reported anticipating barriers to SSIP implementation in the upcoming year. The most commonly mentioned barriers were insufficient resources (19 states, 35%) and personnel turnover and shortages (17 states, 31%).  Fewer states reported challenges with data collection, management, and reporting (9 states, 16%), training, implementation and sustaining EBPs (7states, 13%) and inadequate data collection tools (5 states, 9%).  Sixteen states (29%) mentioned other challenges including staff readiness, buy-in, provider caseloads, competing priorities, etc.</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409795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6096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7" name="Rectangle 6" descr="&quot; &quot;"/>
          <p:cNvSpPr/>
          <p:nvPr userDrawn="1"/>
        </p:nvSpPr>
        <p:spPr>
          <a:xfrm>
            <a:off x="4267200" y="-1143000"/>
            <a:ext cx="79248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92244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bg>
      <p:bgRef idx="1001">
        <a:schemeClr val="bg1"/>
      </p:bgRef>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42594908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97" r:id="rId17"/>
    <p:sldLayoutId id="2147483698" r:id="rId18"/>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chart" Target="../charts/char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mailto:Haidee.Bernstein@sri.com" TargetMode="External"/><Relationship Id="rId2" Type="http://schemas.openxmlformats.org/officeDocument/2006/relationships/hyperlink" Target="mailto:Cornelia.Taylor@sri.com" TargetMode="External"/><Relationship Id="rId1" Type="http://schemas.openxmlformats.org/officeDocument/2006/relationships/slideLayout" Target="../slideLayouts/slideLayout10.xml"/><Relationship Id="rId4" Type="http://schemas.openxmlformats.org/officeDocument/2006/relationships/hyperlink" Target="mailto:Anne.Lucas@un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8276" y="2779016"/>
            <a:ext cx="7776720" cy="2541431"/>
          </a:xfrm>
        </p:spPr>
        <p:txBody>
          <a:bodyPr>
            <a:normAutofit fontScale="90000"/>
          </a:bodyPr>
          <a:lstStyle/>
          <a:p>
            <a:pPr algn="l"/>
            <a:r>
              <a:rPr lang="en-US" dirty="0"/>
              <a:t>SSIP Phase III, Year 3 Analysis: Data</a:t>
            </a:r>
            <a:br>
              <a:rPr lang="en-US" dirty="0"/>
            </a:br>
            <a:br>
              <a:rPr lang="en-US" dirty="0"/>
            </a:br>
            <a:br>
              <a:rPr lang="en-US" dirty="0"/>
            </a:br>
            <a:br>
              <a:rPr lang="en-US" dirty="0"/>
            </a:br>
            <a:r>
              <a:rPr lang="en-US" sz="5600" dirty="0"/>
              <a:t>August 2019</a:t>
            </a:r>
          </a:p>
        </p:txBody>
      </p:sp>
    </p:spTree>
    <p:extLst>
      <p:ext uri="{BB962C8B-B14F-4D97-AF65-F5344CB8AC3E}">
        <p14:creationId xmlns:p14="http://schemas.microsoft.com/office/powerpoint/2010/main" val="7797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Areas of TA Needed to Support SSIP Implementation in Upcoming Year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7" name="Chart 6" descr="This bar chart shows the areas of TA needed to support SSIP implementation in the upcoming year. Areas include: general need for SSIP TA; implementing EBPs; SSIP evaluation; data collection, management and reporting capacity; improving infrastructure; using implementation science principles; stakeholder engagement; other; no TA needs reported; TA needs mentioned but did not specify topic(s). The highest area of TA needed was a general need for SSIP TA (33%). The lowest area of TA needed was stakeholder engagement (2%).">
            <a:extLst>
              <a:ext uri="{FF2B5EF4-FFF2-40B4-BE49-F238E27FC236}">
                <a16:creationId xmlns:a16="http://schemas.microsoft.com/office/drawing/2014/main" id="{12877C9D-E41A-4B07-AC9D-6533B047F6B3}"/>
              </a:ext>
            </a:extLst>
          </p:cNvPr>
          <p:cNvGraphicFramePr>
            <a:graphicFrameLocks/>
          </p:cNvGraphicFramePr>
          <p:nvPr>
            <p:extLst>
              <p:ext uri="{D42A27DB-BD31-4B8C-83A1-F6EECF244321}">
                <p14:modId xmlns:p14="http://schemas.microsoft.com/office/powerpoint/2010/main" val="2747610757"/>
              </p:ext>
            </p:extLst>
          </p:nvPr>
        </p:nvGraphicFramePr>
        <p:xfrm>
          <a:off x="309283" y="1251857"/>
          <a:ext cx="11665003" cy="4593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546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Areas of TA Needed to Support SSIP Evaluation in Upcoming Year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8" name="Chart 7" descr="This bar chart shows the areas of TA needed to support SSIP evaluation in the upcoming year. Areas included are: general need for TA; data analysis; developing or adapting evaluation tools/measures; data collection procedures; data use; refining the evaluation plan; other; no SSIP evaluation TA reported; evaluation TA needs mentioned but did not specify topic(s). The highest area of TA needed was a general need for TA. (22%) The lowest was tied between refining the evaluation plan and other (4%).">
            <a:extLst>
              <a:ext uri="{FF2B5EF4-FFF2-40B4-BE49-F238E27FC236}">
                <a16:creationId xmlns:a16="http://schemas.microsoft.com/office/drawing/2014/main" id="{535FB6C9-8886-424A-AC88-7878DBAC3EFC}"/>
              </a:ext>
            </a:extLst>
          </p:cNvPr>
          <p:cNvGraphicFramePr>
            <a:graphicFrameLocks/>
          </p:cNvGraphicFramePr>
          <p:nvPr>
            <p:extLst>
              <p:ext uri="{D42A27DB-BD31-4B8C-83A1-F6EECF244321}">
                <p14:modId xmlns:p14="http://schemas.microsoft.com/office/powerpoint/2010/main" val="71655706"/>
              </p:ext>
            </p:extLst>
          </p:nvPr>
        </p:nvGraphicFramePr>
        <p:xfrm>
          <a:off x="309283" y="1230085"/>
          <a:ext cx="11452409" cy="4648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698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5FAC-C0DB-4A54-9BEA-7B1CA0C1D9F9}"/>
              </a:ext>
            </a:extLst>
          </p:cNvPr>
          <p:cNvSpPr>
            <a:spLocks noGrp="1"/>
          </p:cNvSpPr>
          <p:nvPr>
            <p:ph type="title"/>
          </p:nvPr>
        </p:nvSpPr>
        <p:spPr/>
        <p:txBody>
          <a:bodyPr/>
          <a:lstStyle/>
          <a:p>
            <a:r>
              <a:rPr lang="en-US" dirty="0"/>
              <a:t>Contact</a:t>
            </a:r>
          </a:p>
        </p:txBody>
      </p:sp>
      <p:sp>
        <p:nvSpPr>
          <p:cNvPr id="5" name="Slide Number Placeholder 4">
            <a:extLst>
              <a:ext uri="{FF2B5EF4-FFF2-40B4-BE49-F238E27FC236}">
                <a16:creationId xmlns:a16="http://schemas.microsoft.com/office/drawing/2014/main" id="{68378018-DBE2-4AF9-9A19-7E81A6A12C8D}"/>
              </a:ext>
            </a:extLst>
          </p:cNvPr>
          <p:cNvSpPr>
            <a:spLocks noGrp="1"/>
          </p:cNvSpPr>
          <p:nvPr>
            <p:ph type="sldNum" sz="quarter" idx="4"/>
          </p:nvPr>
        </p:nvSpPr>
        <p:spPr/>
        <p:txBody>
          <a:bodyPr/>
          <a:lstStyle/>
          <a:p>
            <a:fld id="{8FF8BE51-C3B0-9B4F-9A06-4F809A9A7941}" type="slidenum">
              <a:rPr lang="en-US" smtClean="0"/>
              <a:pPr/>
              <a:t>12</a:t>
            </a:fld>
            <a:endParaRPr lang="en-US"/>
          </a:p>
        </p:txBody>
      </p:sp>
      <p:sp>
        <p:nvSpPr>
          <p:cNvPr id="4" name="Footer Placeholder 3">
            <a:extLst>
              <a:ext uri="{FF2B5EF4-FFF2-40B4-BE49-F238E27FC236}">
                <a16:creationId xmlns:a16="http://schemas.microsoft.com/office/drawing/2014/main" id="{2C65D991-B016-46E6-A3C5-5BEB477B400D}"/>
              </a:ext>
            </a:extLst>
          </p:cNvPr>
          <p:cNvSpPr>
            <a:spLocks noGrp="1"/>
          </p:cNvSpPr>
          <p:nvPr>
            <p:ph type="ftr" sz="quarter" idx="3"/>
          </p:nvPr>
        </p:nvSpPr>
        <p:spPr/>
        <p:txBody>
          <a:bodyPr/>
          <a:lstStyle/>
          <a:p>
            <a:endParaRPr lang="en-US"/>
          </a:p>
        </p:txBody>
      </p:sp>
      <p:sp>
        <p:nvSpPr>
          <p:cNvPr id="6" name="Content Placeholder 5">
            <a:extLst>
              <a:ext uri="{FF2B5EF4-FFF2-40B4-BE49-F238E27FC236}">
                <a16:creationId xmlns:a16="http://schemas.microsoft.com/office/drawing/2014/main" id="{BD168D51-EE22-4D9B-85DC-33DE5FFC7D3D}"/>
              </a:ext>
            </a:extLst>
          </p:cNvPr>
          <p:cNvSpPr>
            <a:spLocks noGrp="1"/>
          </p:cNvSpPr>
          <p:nvPr>
            <p:ph sz="half" idx="1"/>
          </p:nvPr>
        </p:nvSpPr>
        <p:spPr/>
        <p:txBody>
          <a:bodyPr>
            <a:normAutofit/>
          </a:bodyPr>
          <a:lstStyle/>
          <a:p>
            <a:pPr marL="0" indent="0">
              <a:buNone/>
            </a:pPr>
            <a:r>
              <a:rPr lang="en-US" sz="3200" dirty="0"/>
              <a:t>Cornelia Taylor, DaSy/ECTA</a:t>
            </a:r>
          </a:p>
          <a:p>
            <a:pPr marL="0" indent="0">
              <a:buNone/>
            </a:pPr>
            <a:r>
              <a:rPr lang="en-US" sz="3200" dirty="0">
                <a:solidFill>
                  <a:srgbClr val="0070C0"/>
                </a:solidFill>
                <a:hlinkClick r:id="rId2">
                  <a:extLst>
                    <a:ext uri="{A12FA001-AC4F-418D-AE19-62706E023703}">
                      <ahyp:hlinkClr xmlns:ahyp="http://schemas.microsoft.com/office/drawing/2018/hyperlinkcolor" val="tx"/>
                    </a:ext>
                  </a:extLst>
                </a:hlinkClick>
              </a:rPr>
              <a:t>Cornelia.Taylor@sri.com</a:t>
            </a:r>
            <a:endParaRPr lang="en-US" sz="3200" dirty="0">
              <a:solidFill>
                <a:srgbClr val="0070C0"/>
              </a:solidFill>
            </a:endParaRPr>
          </a:p>
          <a:p>
            <a:pPr marL="0" indent="0">
              <a:buNone/>
            </a:pPr>
            <a:endParaRPr lang="en-US" sz="3200" dirty="0">
              <a:solidFill>
                <a:schemeClr val="accent3"/>
              </a:solidFill>
            </a:endParaRPr>
          </a:p>
          <a:p>
            <a:pPr marL="0" indent="0">
              <a:buNone/>
            </a:pPr>
            <a:r>
              <a:rPr lang="en-US" sz="3200" dirty="0"/>
              <a:t>Haidee Bernstein, DaSy</a:t>
            </a:r>
          </a:p>
          <a:p>
            <a:pPr marL="0" indent="0">
              <a:buNone/>
            </a:pPr>
            <a:r>
              <a:rPr lang="en-US" sz="3200" dirty="0">
                <a:solidFill>
                  <a:srgbClr val="0070C0"/>
                </a:solidFill>
                <a:hlinkClick r:id="rId3">
                  <a:extLst>
                    <a:ext uri="{A12FA001-AC4F-418D-AE19-62706E023703}">
                      <ahyp:hlinkClr xmlns:ahyp="http://schemas.microsoft.com/office/drawing/2018/hyperlinkcolor" val="tx"/>
                    </a:ext>
                  </a:extLst>
                </a:hlinkClick>
              </a:rPr>
              <a:t>Haidee.Bernstein@sri.com</a:t>
            </a:r>
            <a:endParaRPr lang="en-US" sz="3200" dirty="0">
              <a:solidFill>
                <a:srgbClr val="0070C0"/>
              </a:solidFill>
            </a:endParaRPr>
          </a:p>
          <a:p>
            <a:pPr marL="0" indent="0">
              <a:buNone/>
            </a:pPr>
            <a:endParaRPr lang="en-US" sz="3200" dirty="0">
              <a:solidFill>
                <a:schemeClr val="accent3"/>
              </a:solidFill>
            </a:endParaRPr>
          </a:p>
          <a:p>
            <a:pPr marL="0" indent="0">
              <a:buNone/>
            </a:pPr>
            <a:endParaRPr lang="en-US" dirty="0"/>
          </a:p>
        </p:txBody>
      </p:sp>
      <p:sp>
        <p:nvSpPr>
          <p:cNvPr id="7" name="Content Placeholder 6">
            <a:extLst>
              <a:ext uri="{FF2B5EF4-FFF2-40B4-BE49-F238E27FC236}">
                <a16:creationId xmlns:a16="http://schemas.microsoft.com/office/drawing/2014/main" id="{B8D4972B-A540-4290-8649-6F066849FAA7}"/>
              </a:ext>
            </a:extLst>
          </p:cNvPr>
          <p:cNvSpPr>
            <a:spLocks noGrp="1"/>
          </p:cNvSpPr>
          <p:nvPr>
            <p:ph sz="half" idx="2"/>
          </p:nvPr>
        </p:nvSpPr>
        <p:spPr/>
        <p:txBody>
          <a:bodyPr>
            <a:normAutofit/>
          </a:bodyPr>
          <a:lstStyle/>
          <a:p>
            <a:pPr marL="0" indent="0">
              <a:buNone/>
            </a:pPr>
            <a:r>
              <a:rPr lang="en-US" sz="3200" dirty="0"/>
              <a:t>Anne Lucas, ECTA/DaSy</a:t>
            </a:r>
          </a:p>
          <a:p>
            <a:pPr marL="0" indent="0">
              <a:buNone/>
            </a:pPr>
            <a:r>
              <a:rPr lang="en-US" sz="3200" dirty="0">
                <a:solidFill>
                  <a:schemeClr val="accent3"/>
                </a:solidFill>
                <a:hlinkClick r:id="rId4">
                  <a:extLst>
                    <a:ext uri="{A12FA001-AC4F-418D-AE19-62706E023703}">
                      <ahyp:hlinkClr xmlns:ahyp="http://schemas.microsoft.com/office/drawing/2018/hyperlinkcolor" val="tx"/>
                    </a:ext>
                  </a:extLst>
                </a:hlinkClick>
              </a:rPr>
              <a:t>Anne.Lucas@unc.edu</a:t>
            </a:r>
            <a:endParaRPr lang="en-US" sz="3200" dirty="0">
              <a:solidFill>
                <a:schemeClr val="accent3"/>
              </a:solidFill>
            </a:endParaRPr>
          </a:p>
          <a:p>
            <a:pPr marL="0" indent="0">
              <a:buNone/>
            </a:pPr>
            <a:endParaRPr lang="en-US" dirty="0"/>
          </a:p>
        </p:txBody>
      </p:sp>
    </p:spTree>
    <p:extLst>
      <p:ext uri="{BB962C8B-B14F-4D97-AF65-F5344CB8AC3E}">
        <p14:creationId xmlns:p14="http://schemas.microsoft.com/office/powerpoint/2010/main" val="318630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descr="Phase III, Year 3 SSIP Content Analysis Map: State-identified Measurable Results (SIMRs)">
            <a:extLst>
              <a:ext uri="{FF2B5EF4-FFF2-40B4-BE49-F238E27FC236}">
                <a16:creationId xmlns:a16="http://schemas.microsoft.com/office/drawing/2014/main" id="{BB667240-6258-403F-8AF4-2962025BC936}"/>
              </a:ext>
            </a:extLst>
          </p:cNvPr>
          <p:cNvGrpSpPr/>
          <p:nvPr/>
        </p:nvGrpSpPr>
        <p:grpSpPr>
          <a:xfrm>
            <a:off x="1524000" y="227542"/>
            <a:ext cx="10191029" cy="6773733"/>
            <a:chOff x="1524000" y="227542"/>
            <a:chExt cx="10191029" cy="6773733"/>
          </a:xfrm>
        </p:grpSpPr>
        <p:sp>
          <p:nvSpPr>
            <p:cNvPr id="2050" name="Text Box 2"/>
            <p:cNvSpPr txBox="1">
              <a:spLocks noChangeArrowheads="1"/>
            </p:cNvSpPr>
            <p:nvPr/>
          </p:nvSpPr>
          <p:spPr bwMode="auto">
            <a:xfrm>
              <a:off x="3048000" y="46339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FFFFFF">
                      <a:lumMod val="50000"/>
                    </a:srgbClr>
                  </a:solidFill>
                </a:rPr>
                <a:t>MH</a:t>
              </a:r>
            </a:p>
          </p:txBody>
        </p:sp>
        <p:sp>
          <p:nvSpPr>
            <p:cNvPr id="2051" name="AutoShape 3"/>
            <p:cNvSpPr>
              <a:spLocks noChangeAspect="1" noChangeArrowheads="1" noTextEdit="1"/>
            </p:cNvSpPr>
            <p:nvPr/>
          </p:nvSpPr>
          <p:spPr bwMode="auto">
            <a:xfrm>
              <a:off x="3048000" y="685800"/>
              <a:ext cx="670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052" name="Freeform 4"/>
            <p:cNvSpPr>
              <a:spLocks/>
            </p:cNvSpPr>
            <p:nvPr/>
          </p:nvSpPr>
          <p:spPr bwMode="auto">
            <a:xfrm>
              <a:off x="4183064" y="2166939"/>
              <a:ext cx="719137" cy="955675"/>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3" name="Freeform 5"/>
            <p:cNvSpPr>
              <a:spLocks/>
            </p:cNvSpPr>
            <p:nvPr/>
          </p:nvSpPr>
          <p:spPr bwMode="auto">
            <a:xfrm>
              <a:off x="3175001" y="1171575"/>
              <a:ext cx="1014413" cy="914400"/>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4" name="Freeform 6"/>
            <p:cNvSpPr>
              <a:spLocks/>
            </p:cNvSpPr>
            <p:nvPr/>
          </p:nvSpPr>
          <p:spPr bwMode="auto">
            <a:xfrm>
              <a:off x="3530600" y="1998664"/>
              <a:ext cx="806450" cy="1328737"/>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5" name="Freeform 7"/>
            <p:cNvSpPr>
              <a:spLocks/>
            </p:cNvSpPr>
            <p:nvPr/>
          </p:nvSpPr>
          <p:spPr bwMode="auto">
            <a:xfrm>
              <a:off x="3992563" y="931863"/>
              <a:ext cx="760412" cy="1301750"/>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6" name="Freeform 8"/>
            <p:cNvSpPr>
              <a:spLocks/>
            </p:cNvSpPr>
            <p:nvPr/>
          </p:nvSpPr>
          <p:spPr bwMode="auto">
            <a:xfrm>
              <a:off x="4313239" y="952500"/>
              <a:ext cx="1298575" cy="882650"/>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7" name="Freeform 9"/>
            <p:cNvSpPr>
              <a:spLocks/>
            </p:cNvSpPr>
            <p:nvPr/>
          </p:nvSpPr>
          <p:spPr bwMode="auto">
            <a:xfrm>
              <a:off x="4659314" y="1730375"/>
              <a:ext cx="892175" cy="782638"/>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8" name="Freeform 10"/>
            <p:cNvSpPr>
              <a:spLocks/>
            </p:cNvSpPr>
            <p:nvPr/>
          </p:nvSpPr>
          <p:spPr bwMode="auto">
            <a:xfrm>
              <a:off x="4808539" y="2444751"/>
              <a:ext cx="923925" cy="7778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59" name="Freeform 11"/>
            <p:cNvSpPr>
              <a:spLocks/>
            </p:cNvSpPr>
            <p:nvPr/>
          </p:nvSpPr>
          <p:spPr bwMode="auto">
            <a:xfrm>
              <a:off x="5567364" y="1160464"/>
              <a:ext cx="835025" cy="561975"/>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0" name="Freeform 12"/>
            <p:cNvSpPr>
              <a:spLocks/>
            </p:cNvSpPr>
            <p:nvPr/>
          </p:nvSpPr>
          <p:spPr bwMode="auto">
            <a:xfrm>
              <a:off x="5524501" y="1676401"/>
              <a:ext cx="892175" cy="638175"/>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1" name="Freeform 13"/>
            <p:cNvSpPr>
              <a:spLocks/>
            </p:cNvSpPr>
            <p:nvPr/>
          </p:nvSpPr>
          <p:spPr bwMode="auto">
            <a:xfrm>
              <a:off x="5492750" y="2174875"/>
              <a:ext cx="1049338"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2" name="Freeform 14"/>
            <p:cNvSpPr>
              <a:spLocks/>
            </p:cNvSpPr>
            <p:nvPr/>
          </p:nvSpPr>
          <p:spPr bwMode="auto">
            <a:xfrm>
              <a:off x="5691189" y="2703513"/>
              <a:ext cx="942975" cy="544512"/>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3" name="Freeform 15"/>
            <p:cNvSpPr>
              <a:spLocks/>
            </p:cNvSpPr>
            <p:nvPr/>
          </p:nvSpPr>
          <p:spPr bwMode="auto">
            <a:xfrm>
              <a:off x="5564189" y="3211513"/>
              <a:ext cx="1093787" cy="60960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4" name="Freeform 16"/>
            <p:cNvSpPr>
              <a:spLocks/>
            </p:cNvSpPr>
            <p:nvPr/>
          </p:nvSpPr>
          <p:spPr bwMode="auto">
            <a:xfrm>
              <a:off x="6396038" y="2124076"/>
              <a:ext cx="755650" cy="536575"/>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5" name="Freeform 17"/>
            <p:cNvSpPr>
              <a:spLocks/>
            </p:cNvSpPr>
            <p:nvPr/>
          </p:nvSpPr>
          <p:spPr bwMode="auto">
            <a:xfrm>
              <a:off x="6491289" y="2619375"/>
              <a:ext cx="841375" cy="7826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6" name="Freeform 18"/>
            <p:cNvSpPr>
              <a:spLocks/>
            </p:cNvSpPr>
            <p:nvPr/>
          </p:nvSpPr>
          <p:spPr bwMode="auto">
            <a:xfrm>
              <a:off x="6634163" y="3316288"/>
              <a:ext cx="639762" cy="609600"/>
            </a:xfrm>
            <a:custGeom>
              <a:avLst/>
              <a:gdLst>
                <a:gd name="T0" fmla="*/ 2147483647 w 549"/>
                <a:gd name="T1" fmla="*/ 2147483647 h 481"/>
                <a:gd name="T2" fmla="*/ 2147483647 w 549"/>
                <a:gd name="T3" fmla="*/ 2147483647 h 481"/>
                <a:gd name="T4" fmla="*/ 2147483647 w 549"/>
                <a:gd name="T5" fmla="*/ 2147483647 h 481"/>
                <a:gd name="T6" fmla="*/ 2147483647 w 549"/>
                <a:gd name="T7" fmla="*/ 2147483647 h 481"/>
                <a:gd name="T8" fmla="*/ 2147483647 w 549"/>
                <a:gd name="T9" fmla="*/ 2147483647 h 481"/>
                <a:gd name="T10" fmla="*/ 2147483647 w 549"/>
                <a:gd name="T11" fmla="*/ 2147483647 h 481"/>
                <a:gd name="T12" fmla="*/ 2147483647 w 549"/>
                <a:gd name="T13" fmla="*/ 2147483647 h 481"/>
                <a:gd name="T14" fmla="*/ 2147483647 w 549"/>
                <a:gd name="T15" fmla="*/ 2147483647 h 481"/>
                <a:gd name="T16" fmla="*/ 2147483647 w 549"/>
                <a:gd name="T17" fmla="*/ 2147483647 h 481"/>
                <a:gd name="T18" fmla="*/ 2147483647 w 549"/>
                <a:gd name="T19" fmla="*/ 2147483647 h 481"/>
                <a:gd name="T20" fmla="*/ 2147483647 w 549"/>
                <a:gd name="T21" fmla="*/ 2147483647 h 481"/>
                <a:gd name="T22" fmla="*/ 2147483647 w 549"/>
                <a:gd name="T23" fmla="*/ 2147483647 h 481"/>
                <a:gd name="T24" fmla="*/ 2147483647 w 549"/>
                <a:gd name="T25" fmla="*/ 2147483647 h 481"/>
                <a:gd name="T26" fmla="*/ 2147483647 w 549"/>
                <a:gd name="T27" fmla="*/ 2147483647 h 481"/>
                <a:gd name="T28" fmla="*/ 2147483647 w 549"/>
                <a:gd name="T29" fmla="*/ 2147483647 h 481"/>
                <a:gd name="T30" fmla="*/ 2147483647 w 549"/>
                <a:gd name="T31" fmla="*/ 2147483647 h 481"/>
                <a:gd name="T32" fmla="*/ 2147483647 w 549"/>
                <a:gd name="T33" fmla="*/ 2147483647 h 481"/>
                <a:gd name="T34" fmla="*/ 2147483647 w 549"/>
                <a:gd name="T35" fmla="*/ 2147483647 h 481"/>
                <a:gd name="T36" fmla="*/ 2147483647 w 549"/>
                <a:gd name="T37" fmla="*/ 0 h 481"/>
                <a:gd name="T38" fmla="*/ 0 w 549"/>
                <a:gd name="T39" fmla="*/ 2147483647 h 481"/>
                <a:gd name="T40" fmla="*/ 2147483647 w 549"/>
                <a:gd name="T41" fmla="*/ 2147483647 h 481"/>
                <a:gd name="T42" fmla="*/ 2147483647 w 549"/>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481"/>
                <a:gd name="T68" fmla="*/ 549 w 549"/>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481">
                  <a:moveTo>
                    <a:pt x="20" y="163"/>
                  </a:moveTo>
                  <a:lnTo>
                    <a:pt x="17" y="397"/>
                  </a:lnTo>
                  <a:lnTo>
                    <a:pt x="28" y="410"/>
                  </a:lnTo>
                  <a:lnTo>
                    <a:pt x="66" y="410"/>
                  </a:lnTo>
                  <a:lnTo>
                    <a:pt x="68" y="481"/>
                  </a:lnTo>
                  <a:lnTo>
                    <a:pt x="397" y="477"/>
                  </a:lnTo>
                  <a:lnTo>
                    <a:pt x="389" y="405"/>
                  </a:lnTo>
                  <a:lnTo>
                    <a:pt x="418" y="325"/>
                  </a:lnTo>
                  <a:lnTo>
                    <a:pt x="460" y="268"/>
                  </a:lnTo>
                  <a:lnTo>
                    <a:pt x="456" y="253"/>
                  </a:lnTo>
                  <a:lnTo>
                    <a:pt x="486" y="203"/>
                  </a:lnTo>
                  <a:lnTo>
                    <a:pt x="503" y="148"/>
                  </a:lnTo>
                  <a:lnTo>
                    <a:pt x="498" y="144"/>
                  </a:lnTo>
                  <a:lnTo>
                    <a:pt x="524" y="123"/>
                  </a:lnTo>
                  <a:lnTo>
                    <a:pt x="549" y="76"/>
                  </a:lnTo>
                  <a:lnTo>
                    <a:pt x="541" y="64"/>
                  </a:lnTo>
                  <a:lnTo>
                    <a:pt x="467" y="68"/>
                  </a:lnTo>
                  <a:lnTo>
                    <a:pt x="486" y="42"/>
                  </a:lnTo>
                  <a:lnTo>
                    <a:pt x="482" y="0"/>
                  </a:lnTo>
                  <a:lnTo>
                    <a:pt x="0" y="15"/>
                  </a:lnTo>
                  <a:lnTo>
                    <a:pt x="20" y="163"/>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7" name="Freeform 19"/>
            <p:cNvSpPr>
              <a:spLocks/>
            </p:cNvSpPr>
            <p:nvPr/>
          </p:nvSpPr>
          <p:spPr bwMode="auto">
            <a:xfrm>
              <a:off x="7448551" y="2357438"/>
              <a:ext cx="390525" cy="717550"/>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8" name="Freeform 20"/>
            <p:cNvSpPr>
              <a:spLocks/>
            </p:cNvSpPr>
            <p:nvPr/>
          </p:nvSpPr>
          <p:spPr bwMode="auto">
            <a:xfrm>
              <a:off x="7297738" y="2808289"/>
              <a:ext cx="920750" cy="503237"/>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69" name="Freeform 21"/>
            <p:cNvSpPr>
              <a:spLocks/>
            </p:cNvSpPr>
            <p:nvPr/>
          </p:nvSpPr>
          <p:spPr bwMode="auto">
            <a:xfrm>
              <a:off x="7199314" y="3184526"/>
              <a:ext cx="1081087" cy="3905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0" name="Freeform 22"/>
            <p:cNvSpPr>
              <a:spLocks/>
            </p:cNvSpPr>
            <p:nvPr/>
          </p:nvSpPr>
          <p:spPr bwMode="auto">
            <a:xfrm>
              <a:off x="7788276" y="2251075"/>
              <a:ext cx="531813" cy="641350"/>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1" name="Freeform 23"/>
            <p:cNvSpPr>
              <a:spLocks/>
            </p:cNvSpPr>
            <p:nvPr/>
          </p:nvSpPr>
          <p:spPr bwMode="auto">
            <a:xfrm>
              <a:off x="8123238" y="2473326"/>
              <a:ext cx="571500" cy="60166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2" name="Freeform 24"/>
            <p:cNvSpPr>
              <a:spLocks/>
            </p:cNvSpPr>
            <p:nvPr/>
          </p:nvSpPr>
          <p:spPr bwMode="auto">
            <a:xfrm>
              <a:off x="9005889" y="1516063"/>
              <a:ext cx="204787" cy="430212"/>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000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3" name="Freeform 25"/>
            <p:cNvSpPr>
              <a:spLocks/>
            </p:cNvSpPr>
            <p:nvPr/>
          </p:nvSpPr>
          <p:spPr bwMode="auto">
            <a:xfrm>
              <a:off x="3365501" y="735014"/>
              <a:ext cx="847725" cy="657225"/>
            </a:xfrm>
            <a:custGeom>
              <a:avLst/>
              <a:gdLst>
                <a:gd name="T0" fmla="*/ 2147483647 w 730"/>
                <a:gd name="T1" fmla="*/ 2147483647 h 517"/>
                <a:gd name="T2" fmla="*/ 2147483647 w 730"/>
                <a:gd name="T3" fmla="*/ 2147483647 h 517"/>
                <a:gd name="T4" fmla="*/ 2147483647 w 730"/>
                <a:gd name="T5" fmla="*/ 2147483647 h 517"/>
                <a:gd name="T6" fmla="*/ 2147483647 w 730"/>
                <a:gd name="T7" fmla="*/ 2147483647 h 517"/>
                <a:gd name="T8" fmla="*/ 2147483647 w 730"/>
                <a:gd name="T9" fmla="*/ 2147483647 h 517"/>
                <a:gd name="T10" fmla="*/ 0 w 730"/>
                <a:gd name="T11" fmla="*/ 2147483647 h 517"/>
                <a:gd name="T12" fmla="*/ 2147483647 w 730"/>
                <a:gd name="T13" fmla="*/ 2147483647 h 517"/>
                <a:gd name="T14" fmla="*/ 2147483647 w 730"/>
                <a:gd name="T15" fmla="*/ 2147483647 h 517"/>
                <a:gd name="T16" fmla="*/ 2147483647 w 730"/>
                <a:gd name="T17" fmla="*/ 2147483647 h 517"/>
                <a:gd name="T18" fmla="*/ 2147483647 w 730"/>
                <a:gd name="T19" fmla="*/ 2147483647 h 517"/>
                <a:gd name="T20" fmla="*/ 2147483647 w 730"/>
                <a:gd name="T21" fmla="*/ 2147483647 h 517"/>
                <a:gd name="T22" fmla="*/ 2147483647 w 730"/>
                <a:gd name="T23" fmla="*/ 2147483647 h 517"/>
                <a:gd name="T24" fmla="*/ 2147483647 w 730"/>
                <a:gd name="T25" fmla="*/ 2147483647 h 517"/>
                <a:gd name="T26" fmla="*/ 2147483647 w 730"/>
                <a:gd name="T27" fmla="*/ 2147483647 h 517"/>
                <a:gd name="T28" fmla="*/ 2147483647 w 730"/>
                <a:gd name="T29" fmla="*/ 2147483647 h 517"/>
                <a:gd name="T30" fmla="*/ 2147483647 w 730"/>
                <a:gd name="T31" fmla="*/ 2147483647 h 517"/>
                <a:gd name="T32" fmla="*/ 2147483647 w 730"/>
                <a:gd name="T33" fmla="*/ 2147483647 h 517"/>
                <a:gd name="T34" fmla="*/ 2147483647 w 730"/>
                <a:gd name="T35" fmla="*/ 0 h 517"/>
                <a:gd name="T36" fmla="*/ 2147483647 w 730"/>
                <a:gd name="T37" fmla="*/ 2147483647 h 517"/>
                <a:gd name="T38" fmla="*/ 2147483647 w 730"/>
                <a:gd name="T39" fmla="*/ 2147483647 h 517"/>
                <a:gd name="T40" fmla="*/ 2147483647 w 730"/>
                <a:gd name="T41" fmla="*/ 2147483647 h 517"/>
                <a:gd name="T42" fmla="*/ 2147483647 w 730"/>
                <a:gd name="T43" fmla="*/ 2147483647 h 517"/>
                <a:gd name="T44" fmla="*/ 2147483647 w 730"/>
                <a:gd name="T45" fmla="*/ 2147483647 h 517"/>
                <a:gd name="T46" fmla="*/ 2147483647 w 730"/>
                <a:gd name="T47" fmla="*/ 2147483647 h 517"/>
                <a:gd name="T48" fmla="*/ 2147483647 w 730"/>
                <a:gd name="T49" fmla="*/ 2147483647 h 517"/>
                <a:gd name="T50" fmla="*/ 2147483647 w 730"/>
                <a:gd name="T51" fmla="*/ 2147483647 h 517"/>
                <a:gd name="T52" fmla="*/ 2147483647 w 730"/>
                <a:gd name="T53" fmla="*/ 2147483647 h 517"/>
                <a:gd name="T54" fmla="*/ 2147483647 w 730"/>
                <a:gd name="T55" fmla="*/ 2147483647 h 517"/>
                <a:gd name="T56" fmla="*/ 2147483647 w 730"/>
                <a:gd name="T57" fmla="*/ 2147483647 h 517"/>
                <a:gd name="T58" fmla="*/ 2147483647 w 730"/>
                <a:gd name="T59" fmla="*/ 2147483647 h 517"/>
                <a:gd name="T60" fmla="*/ 2147483647 w 730"/>
                <a:gd name="T61" fmla="*/ 2147483647 h 517"/>
                <a:gd name="T62" fmla="*/ 2147483647 w 730"/>
                <a:gd name="T63" fmla="*/ 2147483647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4" name="Freeform 26"/>
            <p:cNvSpPr>
              <a:spLocks/>
            </p:cNvSpPr>
            <p:nvPr/>
          </p:nvSpPr>
          <p:spPr bwMode="auto">
            <a:xfrm>
              <a:off x="3563939" y="771526"/>
              <a:ext cx="41275" cy="49213"/>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w 34"/>
                <a:gd name="T11" fmla="*/ 2147483647 h 38"/>
                <a:gd name="T12" fmla="*/ 0 w 34"/>
                <a:gd name="T13" fmla="*/ 2147483647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0" y="18"/>
                  </a:moveTo>
                  <a:lnTo>
                    <a:pt x="27" y="0"/>
                  </a:lnTo>
                  <a:lnTo>
                    <a:pt x="34" y="18"/>
                  </a:lnTo>
                  <a:lnTo>
                    <a:pt x="28" y="38"/>
                  </a:lnTo>
                  <a:lnTo>
                    <a:pt x="0" y="18"/>
                  </a:lnTo>
                  <a:close/>
                </a:path>
              </a:pathLst>
            </a:custGeom>
            <a:solidFill>
              <a:srgbClr val="DFBBD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5" name="Freeform 27"/>
            <p:cNvSpPr>
              <a:spLocks/>
            </p:cNvSpPr>
            <p:nvPr/>
          </p:nvSpPr>
          <p:spPr bwMode="auto">
            <a:xfrm>
              <a:off x="4149725" y="2128838"/>
              <a:ext cx="717550" cy="958850"/>
            </a:xfrm>
            <a:custGeom>
              <a:avLst/>
              <a:gdLst>
                <a:gd name="T0" fmla="*/ 2147483647 w 618"/>
                <a:gd name="T1" fmla="*/ 0 h 752"/>
                <a:gd name="T2" fmla="*/ 2147483647 w 618"/>
                <a:gd name="T3" fmla="*/ 2147483647 h 752"/>
                <a:gd name="T4" fmla="*/ 2147483647 w 618"/>
                <a:gd name="T5" fmla="*/ 2147483647 h 752"/>
                <a:gd name="T6" fmla="*/ 2147483647 w 618"/>
                <a:gd name="T7" fmla="*/ 2147483647 h 752"/>
                <a:gd name="T8" fmla="*/ 2147483647 w 618"/>
                <a:gd name="T9" fmla="*/ 2147483647 h 752"/>
                <a:gd name="T10" fmla="*/ 0 w 618"/>
                <a:gd name="T11" fmla="*/ 2147483647 h 752"/>
                <a:gd name="T12" fmla="*/ 2147483647 w 618"/>
                <a:gd name="T13" fmla="*/ 0 h 752"/>
                <a:gd name="T14" fmla="*/ 2147483647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7" name="Freeform 29"/>
            <p:cNvSpPr>
              <a:spLocks/>
            </p:cNvSpPr>
            <p:nvPr/>
          </p:nvSpPr>
          <p:spPr bwMode="auto">
            <a:xfrm>
              <a:off x="3048000" y="1819276"/>
              <a:ext cx="1004888" cy="1833563"/>
            </a:xfrm>
            <a:custGeom>
              <a:avLst/>
              <a:gdLst>
                <a:gd name="T0" fmla="*/ 2147483647 w 865"/>
                <a:gd name="T1" fmla="*/ 2147483647 h 1443"/>
                <a:gd name="T2" fmla="*/ 2147483647 w 865"/>
                <a:gd name="T3" fmla="*/ 2147483647 h 1443"/>
                <a:gd name="T4" fmla="*/ 2147483647 w 865"/>
                <a:gd name="T5" fmla="*/ 2147483647 h 1443"/>
                <a:gd name="T6" fmla="*/ 2147483647 w 865"/>
                <a:gd name="T7" fmla="*/ 2147483647 h 1443"/>
                <a:gd name="T8" fmla="*/ 2147483647 w 865"/>
                <a:gd name="T9" fmla="*/ 2147483647 h 1443"/>
                <a:gd name="T10" fmla="*/ 2147483647 w 865"/>
                <a:gd name="T11" fmla="*/ 2147483647 h 1443"/>
                <a:gd name="T12" fmla="*/ 2147483647 w 865"/>
                <a:gd name="T13" fmla="*/ 2147483647 h 1443"/>
                <a:gd name="T14" fmla="*/ 2147483647 w 865"/>
                <a:gd name="T15" fmla="*/ 2147483647 h 1443"/>
                <a:gd name="T16" fmla="*/ 2147483647 w 865"/>
                <a:gd name="T17" fmla="*/ 2147483647 h 1443"/>
                <a:gd name="T18" fmla="*/ 2147483647 w 865"/>
                <a:gd name="T19" fmla="*/ 2147483647 h 1443"/>
                <a:gd name="T20" fmla="*/ 2147483647 w 865"/>
                <a:gd name="T21" fmla="*/ 2147483647 h 1443"/>
                <a:gd name="T22" fmla="*/ 2147483647 w 865"/>
                <a:gd name="T23" fmla="*/ 2147483647 h 1443"/>
                <a:gd name="T24" fmla="*/ 2147483647 w 865"/>
                <a:gd name="T25" fmla="*/ 2147483647 h 1443"/>
                <a:gd name="T26" fmla="*/ 2147483647 w 865"/>
                <a:gd name="T27" fmla="*/ 2147483647 h 1443"/>
                <a:gd name="T28" fmla="*/ 2147483647 w 865"/>
                <a:gd name="T29" fmla="*/ 2147483647 h 1443"/>
                <a:gd name="T30" fmla="*/ 2147483647 w 865"/>
                <a:gd name="T31" fmla="*/ 2147483647 h 1443"/>
                <a:gd name="T32" fmla="*/ 2147483647 w 865"/>
                <a:gd name="T33" fmla="*/ 2147483647 h 1443"/>
                <a:gd name="T34" fmla="*/ 2147483647 w 865"/>
                <a:gd name="T35" fmla="*/ 2147483647 h 1443"/>
                <a:gd name="T36" fmla="*/ 2147483647 w 865"/>
                <a:gd name="T37" fmla="*/ 2147483647 h 1443"/>
                <a:gd name="T38" fmla="*/ 2147483647 w 865"/>
                <a:gd name="T39" fmla="*/ 2147483647 h 1443"/>
                <a:gd name="T40" fmla="*/ 2147483647 w 865"/>
                <a:gd name="T41" fmla="*/ 2147483647 h 1443"/>
                <a:gd name="T42" fmla="*/ 2147483647 w 865"/>
                <a:gd name="T43" fmla="*/ 2147483647 h 1443"/>
                <a:gd name="T44" fmla="*/ 2147483647 w 865"/>
                <a:gd name="T45" fmla="*/ 2147483647 h 1443"/>
                <a:gd name="T46" fmla="*/ 2147483647 w 865"/>
                <a:gd name="T47" fmla="*/ 2147483647 h 1443"/>
                <a:gd name="T48" fmla="*/ 2147483647 w 865"/>
                <a:gd name="T49" fmla="*/ 2147483647 h 1443"/>
                <a:gd name="T50" fmla="*/ 2147483647 w 865"/>
                <a:gd name="T51" fmla="*/ 2147483647 h 1443"/>
                <a:gd name="T52" fmla="*/ 2147483647 w 865"/>
                <a:gd name="T53" fmla="*/ 2147483647 h 1443"/>
                <a:gd name="T54" fmla="*/ 2147483647 w 865"/>
                <a:gd name="T55" fmla="*/ 0 h 1443"/>
                <a:gd name="T56" fmla="*/ 2147483647 w 865"/>
                <a:gd name="T57" fmla="*/ 2147483647 h 1443"/>
                <a:gd name="T58" fmla="*/ 0 w 865"/>
                <a:gd name="T59" fmla="*/ 2147483647 h 1443"/>
                <a:gd name="T60" fmla="*/ 2147483647 w 865"/>
                <a:gd name="T61" fmla="*/ 2147483647 h 1443"/>
                <a:gd name="T62" fmla="*/ 2147483647 w 865"/>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8" name="Freeform 30"/>
            <p:cNvSpPr>
              <a:spLocks/>
            </p:cNvSpPr>
            <p:nvPr/>
          </p:nvSpPr>
          <p:spPr bwMode="auto">
            <a:xfrm>
              <a:off x="3498850" y="1962150"/>
              <a:ext cx="808038" cy="1328738"/>
            </a:xfrm>
            <a:custGeom>
              <a:avLst/>
              <a:gdLst>
                <a:gd name="T0" fmla="*/ 0 w 696"/>
                <a:gd name="T1" fmla="*/ 2147483647 h 1047"/>
                <a:gd name="T2" fmla="*/ 2147483647 w 696"/>
                <a:gd name="T3" fmla="*/ 2147483647 h 1047"/>
                <a:gd name="T4" fmla="*/ 2147483647 w 696"/>
                <a:gd name="T5" fmla="*/ 2147483647 h 1047"/>
                <a:gd name="T6" fmla="*/ 2147483647 w 696"/>
                <a:gd name="T7" fmla="*/ 2147483647 h 1047"/>
                <a:gd name="T8" fmla="*/ 2147483647 w 696"/>
                <a:gd name="T9" fmla="*/ 2147483647 h 1047"/>
                <a:gd name="T10" fmla="*/ 2147483647 w 696"/>
                <a:gd name="T11" fmla="*/ 2147483647 h 1047"/>
                <a:gd name="T12" fmla="*/ 2147483647 w 696"/>
                <a:gd name="T13" fmla="*/ 2147483647 h 1047"/>
                <a:gd name="T14" fmla="*/ 2147483647 w 696"/>
                <a:gd name="T15" fmla="*/ 2147483647 h 1047"/>
                <a:gd name="T16" fmla="*/ 2147483647 w 696"/>
                <a:gd name="T17" fmla="*/ 0 h 1047"/>
                <a:gd name="T18" fmla="*/ 0 w 696"/>
                <a:gd name="T19" fmla="*/ 2147483647 h 1047"/>
                <a:gd name="T20" fmla="*/ 0 w 696"/>
                <a:gd name="T21" fmla="*/ 2147483647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79" name="Freeform 31"/>
            <p:cNvSpPr>
              <a:spLocks/>
            </p:cNvSpPr>
            <p:nvPr/>
          </p:nvSpPr>
          <p:spPr bwMode="auto">
            <a:xfrm>
              <a:off x="3960814" y="896939"/>
              <a:ext cx="758825" cy="1303337"/>
            </a:xfrm>
            <a:custGeom>
              <a:avLst/>
              <a:gdLst>
                <a:gd name="T0" fmla="*/ 0 w 654"/>
                <a:gd name="T1" fmla="*/ 2147483647 h 1027"/>
                <a:gd name="T2" fmla="*/ 2147483647 w 654"/>
                <a:gd name="T3" fmla="*/ 2147483647 h 1027"/>
                <a:gd name="T4" fmla="*/ 2147483647 w 654"/>
                <a:gd name="T5" fmla="*/ 2147483647 h 1027"/>
                <a:gd name="T6" fmla="*/ 2147483647 w 654"/>
                <a:gd name="T7" fmla="*/ 2147483647 h 1027"/>
                <a:gd name="T8" fmla="*/ 2147483647 w 654"/>
                <a:gd name="T9" fmla="*/ 2147483647 h 1027"/>
                <a:gd name="T10" fmla="*/ 2147483647 w 654"/>
                <a:gd name="T11" fmla="*/ 2147483647 h 1027"/>
                <a:gd name="T12" fmla="*/ 2147483647 w 654"/>
                <a:gd name="T13" fmla="*/ 2147483647 h 1027"/>
                <a:gd name="T14" fmla="*/ 2147483647 w 654"/>
                <a:gd name="T15" fmla="*/ 2147483647 h 1027"/>
                <a:gd name="T16" fmla="*/ 2147483647 w 654"/>
                <a:gd name="T17" fmla="*/ 2147483647 h 1027"/>
                <a:gd name="T18" fmla="*/ 2147483647 w 654"/>
                <a:gd name="T19" fmla="*/ 2147483647 h 1027"/>
                <a:gd name="T20" fmla="*/ 2147483647 w 654"/>
                <a:gd name="T21" fmla="*/ 0 h 1027"/>
                <a:gd name="T22" fmla="*/ 2147483647 w 654"/>
                <a:gd name="T23" fmla="*/ 2147483647 h 1027"/>
                <a:gd name="T24" fmla="*/ 2147483647 w 654"/>
                <a:gd name="T25" fmla="*/ 2147483647 h 1027"/>
                <a:gd name="T26" fmla="*/ 2147483647 w 654"/>
                <a:gd name="T27" fmla="*/ 2147483647 h 1027"/>
                <a:gd name="T28" fmla="*/ 2147483647 w 654"/>
                <a:gd name="T29" fmla="*/ 2147483647 h 1027"/>
                <a:gd name="T30" fmla="*/ 2147483647 w 654"/>
                <a:gd name="T31" fmla="*/ 2147483647 h 1027"/>
                <a:gd name="T32" fmla="*/ 2147483647 w 654"/>
                <a:gd name="T33" fmla="*/ 2147483647 h 1027"/>
                <a:gd name="T34" fmla="*/ 2147483647 w 654"/>
                <a:gd name="T35" fmla="*/ 2147483647 h 1027"/>
                <a:gd name="T36" fmla="*/ 2147483647 w 654"/>
                <a:gd name="T37" fmla="*/ 2147483647 h 1027"/>
                <a:gd name="T38" fmla="*/ 2147483647 w 654"/>
                <a:gd name="T39" fmla="*/ 2147483647 h 1027"/>
                <a:gd name="T40" fmla="*/ 2147483647 w 654"/>
                <a:gd name="T41" fmla="*/ 2147483647 h 1027"/>
                <a:gd name="T42" fmla="*/ 2147483647 w 654"/>
                <a:gd name="T43" fmla="*/ 2147483647 h 1027"/>
                <a:gd name="T44" fmla="*/ 2147483647 w 654"/>
                <a:gd name="T45" fmla="*/ 2147483647 h 1027"/>
                <a:gd name="T46" fmla="*/ 2147483647 w 654"/>
                <a:gd name="T47" fmla="*/ 2147483647 h 1027"/>
                <a:gd name="T48" fmla="*/ 2147483647 w 654"/>
                <a:gd name="T49" fmla="*/ 2147483647 h 1027"/>
                <a:gd name="T50" fmla="*/ 2147483647 w 654"/>
                <a:gd name="T51" fmla="*/ 2147483647 h 1027"/>
                <a:gd name="T52" fmla="*/ 2147483647 w 654"/>
                <a:gd name="T53" fmla="*/ 2147483647 h 1027"/>
                <a:gd name="T54" fmla="*/ 2147483647 w 654"/>
                <a:gd name="T55" fmla="*/ 2147483647 h 1027"/>
                <a:gd name="T56" fmla="*/ 2147483647 w 654"/>
                <a:gd name="T57" fmla="*/ 2147483647 h 1027"/>
                <a:gd name="T58" fmla="*/ 2147483647 w 654"/>
                <a:gd name="T59" fmla="*/ 2147483647 h 1027"/>
                <a:gd name="T60" fmla="*/ 2147483647 w 654"/>
                <a:gd name="T61" fmla="*/ 2147483647 h 1027"/>
                <a:gd name="T62" fmla="*/ 0 w 654"/>
                <a:gd name="T63" fmla="*/ 2147483647 h 1027"/>
                <a:gd name="T64" fmla="*/ 0 w 654"/>
                <a:gd name="T65" fmla="*/ 2147483647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0" name="Freeform 32"/>
            <p:cNvSpPr>
              <a:spLocks/>
            </p:cNvSpPr>
            <p:nvPr/>
          </p:nvSpPr>
          <p:spPr bwMode="auto">
            <a:xfrm>
              <a:off x="4278313" y="919163"/>
              <a:ext cx="1300162" cy="881062"/>
            </a:xfrm>
            <a:custGeom>
              <a:avLst/>
              <a:gdLst>
                <a:gd name="T0" fmla="*/ 2147483647 w 1118"/>
                <a:gd name="T1" fmla="*/ 2147483647 h 692"/>
                <a:gd name="T2" fmla="*/ 2147483647 w 1118"/>
                <a:gd name="T3" fmla="*/ 2147483647 h 692"/>
                <a:gd name="T4" fmla="*/ 2147483647 w 1118"/>
                <a:gd name="T5" fmla="*/ 2147483647 h 692"/>
                <a:gd name="T6" fmla="*/ 2147483647 w 1118"/>
                <a:gd name="T7" fmla="*/ 2147483647 h 692"/>
                <a:gd name="T8" fmla="*/ 2147483647 w 1118"/>
                <a:gd name="T9" fmla="*/ 2147483647 h 692"/>
                <a:gd name="T10" fmla="*/ 2147483647 w 1118"/>
                <a:gd name="T11" fmla="*/ 2147483647 h 692"/>
                <a:gd name="T12" fmla="*/ 2147483647 w 1118"/>
                <a:gd name="T13" fmla="*/ 2147483647 h 692"/>
                <a:gd name="T14" fmla="*/ 2147483647 w 1118"/>
                <a:gd name="T15" fmla="*/ 2147483647 h 692"/>
                <a:gd name="T16" fmla="*/ 2147483647 w 1118"/>
                <a:gd name="T17" fmla="*/ 2147483647 h 692"/>
                <a:gd name="T18" fmla="*/ 2147483647 w 1118"/>
                <a:gd name="T19" fmla="*/ 2147483647 h 692"/>
                <a:gd name="T20" fmla="*/ 2147483647 w 1118"/>
                <a:gd name="T21" fmla="*/ 2147483647 h 692"/>
                <a:gd name="T22" fmla="*/ 2147483647 w 1118"/>
                <a:gd name="T23" fmla="*/ 2147483647 h 692"/>
                <a:gd name="T24" fmla="*/ 2147483647 w 1118"/>
                <a:gd name="T25" fmla="*/ 2147483647 h 692"/>
                <a:gd name="T26" fmla="*/ 2147483647 w 1118"/>
                <a:gd name="T27" fmla="*/ 2147483647 h 692"/>
                <a:gd name="T28" fmla="*/ 2147483647 w 1118"/>
                <a:gd name="T29" fmla="*/ 2147483647 h 692"/>
                <a:gd name="T30" fmla="*/ 2147483647 w 1118"/>
                <a:gd name="T31" fmla="*/ 2147483647 h 692"/>
                <a:gd name="T32" fmla="*/ 2147483647 w 1118"/>
                <a:gd name="T33" fmla="*/ 2147483647 h 692"/>
                <a:gd name="T34" fmla="*/ 2147483647 w 1118"/>
                <a:gd name="T35" fmla="*/ 2147483647 h 692"/>
                <a:gd name="T36" fmla="*/ 2147483647 w 1118"/>
                <a:gd name="T37" fmla="*/ 2147483647 h 692"/>
                <a:gd name="T38" fmla="*/ 2147483647 w 1118"/>
                <a:gd name="T39" fmla="*/ 2147483647 h 692"/>
                <a:gd name="T40" fmla="*/ 2147483647 w 1118"/>
                <a:gd name="T41" fmla="*/ 2147483647 h 692"/>
                <a:gd name="T42" fmla="*/ 2147483647 w 1118"/>
                <a:gd name="T43" fmla="*/ 2147483647 h 692"/>
                <a:gd name="T44" fmla="*/ 2147483647 w 1118"/>
                <a:gd name="T45" fmla="*/ 2147483647 h 692"/>
                <a:gd name="T46" fmla="*/ 2147483647 w 1118"/>
                <a:gd name="T47" fmla="*/ 2147483647 h 692"/>
                <a:gd name="T48" fmla="*/ 2147483647 w 1118"/>
                <a:gd name="T49" fmla="*/ 0 h 692"/>
                <a:gd name="T50" fmla="*/ 0 w 1118"/>
                <a:gd name="T51" fmla="*/ 2147483647 h 692"/>
                <a:gd name="T52" fmla="*/ 2147483647 w 1118"/>
                <a:gd name="T53" fmla="*/ 2147483647 h 692"/>
                <a:gd name="T54" fmla="*/ 2147483647 w 1118"/>
                <a:gd name="T55" fmla="*/ 214748364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1" name="Freeform 33"/>
            <p:cNvSpPr>
              <a:spLocks/>
            </p:cNvSpPr>
            <p:nvPr/>
          </p:nvSpPr>
          <p:spPr bwMode="auto">
            <a:xfrm>
              <a:off x="3910013" y="2971801"/>
              <a:ext cx="863600" cy="1069975"/>
            </a:xfrm>
            <a:custGeom>
              <a:avLst/>
              <a:gdLst>
                <a:gd name="T0" fmla="*/ 2147483647 w 746"/>
                <a:gd name="T1" fmla="*/ 2147483647 h 840"/>
                <a:gd name="T2" fmla="*/ 2147483647 w 746"/>
                <a:gd name="T3" fmla="*/ 2147483647 h 840"/>
                <a:gd name="T4" fmla="*/ 2147483647 w 746"/>
                <a:gd name="T5" fmla="*/ 2147483647 h 840"/>
                <a:gd name="T6" fmla="*/ 2147483647 w 746"/>
                <a:gd name="T7" fmla="*/ 2147483647 h 840"/>
                <a:gd name="T8" fmla="*/ 2147483647 w 746"/>
                <a:gd name="T9" fmla="*/ 2147483647 h 840"/>
                <a:gd name="T10" fmla="*/ 2147483647 w 746"/>
                <a:gd name="T11" fmla="*/ 2147483647 h 840"/>
                <a:gd name="T12" fmla="*/ 2147483647 w 746"/>
                <a:gd name="T13" fmla="*/ 2147483647 h 840"/>
                <a:gd name="T14" fmla="*/ 2147483647 w 746"/>
                <a:gd name="T15" fmla="*/ 2147483647 h 840"/>
                <a:gd name="T16" fmla="*/ 2147483647 w 746"/>
                <a:gd name="T17" fmla="*/ 2147483647 h 840"/>
                <a:gd name="T18" fmla="*/ 2147483647 w 746"/>
                <a:gd name="T19" fmla="*/ 2147483647 h 840"/>
                <a:gd name="T20" fmla="*/ 2147483647 w 746"/>
                <a:gd name="T21" fmla="*/ 0 h 840"/>
                <a:gd name="T22" fmla="*/ 2147483647 w 746"/>
                <a:gd name="T23" fmla="*/ 2147483647 h 840"/>
                <a:gd name="T24" fmla="*/ 2147483647 w 746"/>
                <a:gd name="T25" fmla="*/ 2147483647 h 840"/>
                <a:gd name="T26" fmla="*/ 2147483647 w 746"/>
                <a:gd name="T27" fmla="*/ 2147483647 h 840"/>
                <a:gd name="T28" fmla="*/ 2147483647 w 746"/>
                <a:gd name="T29" fmla="*/ 2147483647 h 840"/>
                <a:gd name="T30" fmla="*/ 2147483647 w 746"/>
                <a:gd name="T31" fmla="*/ 2147483647 h 840"/>
                <a:gd name="T32" fmla="*/ 0 w 746"/>
                <a:gd name="T33" fmla="*/ 2147483647 h 840"/>
                <a:gd name="T34" fmla="*/ 2147483647 w 746"/>
                <a:gd name="T35" fmla="*/ 2147483647 h 840"/>
                <a:gd name="T36" fmla="*/ 2147483647 w 746"/>
                <a:gd name="T37" fmla="*/ 214748364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2" name="Freeform 34"/>
            <p:cNvSpPr>
              <a:spLocks/>
            </p:cNvSpPr>
            <p:nvPr/>
          </p:nvSpPr>
          <p:spPr bwMode="auto">
            <a:xfrm>
              <a:off x="4627563" y="1692275"/>
              <a:ext cx="893762" cy="788988"/>
            </a:xfrm>
            <a:custGeom>
              <a:avLst/>
              <a:gdLst>
                <a:gd name="T0" fmla="*/ 0 w 770"/>
                <a:gd name="T1" fmla="*/ 2147483647 h 619"/>
                <a:gd name="T2" fmla="*/ 2147483647 w 770"/>
                <a:gd name="T3" fmla="*/ 0 h 619"/>
                <a:gd name="T4" fmla="*/ 2147483647 w 770"/>
                <a:gd name="T5" fmla="*/ 2147483647 h 619"/>
                <a:gd name="T6" fmla="*/ 2147483647 w 770"/>
                <a:gd name="T7" fmla="*/ 2147483647 h 619"/>
                <a:gd name="T8" fmla="*/ 2147483647 w 770"/>
                <a:gd name="T9" fmla="*/ 2147483647 h 619"/>
                <a:gd name="T10" fmla="*/ 2147483647 w 770"/>
                <a:gd name="T11" fmla="*/ 2147483647 h 619"/>
                <a:gd name="T12" fmla="*/ 2147483647 w 770"/>
                <a:gd name="T13" fmla="*/ 2147483647 h 619"/>
                <a:gd name="T14" fmla="*/ 0 w 770"/>
                <a:gd name="T15" fmla="*/ 2147483647 h 619"/>
                <a:gd name="T16" fmla="*/ 0 w 770"/>
                <a:gd name="T17" fmla="*/ 2147483647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3" name="Freeform 35"/>
            <p:cNvSpPr>
              <a:spLocks/>
            </p:cNvSpPr>
            <p:nvPr/>
          </p:nvSpPr>
          <p:spPr bwMode="auto">
            <a:xfrm>
              <a:off x="4773613" y="2409825"/>
              <a:ext cx="927100" cy="776288"/>
            </a:xfrm>
            <a:custGeom>
              <a:avLst/>
              <a:gdLst>
                <a:gd name="T0" fmla="*/ 2147483647 w 796"/>
                <a:gd name="T1" fmla="*/ 0 h 612"/>
                <a:gd name="T2" fmla="*/ 2147483647 w 796"/>
                <a:gd name="T3" fmla="*/ 2147483647 h 612"/>
                <a:gd name="T4" fmla="*/ 2147483647 w 796"/>
                <a:gd name="T5" fmla="*/ 2147483647 h 612"/>
                <a:gd name="T6" fmla="*/ 2147483647 w 796"/>
                <a:gd name="T7" fmla="*/ 2147483647 h 612"/>
                <a:gd name="T8" fmla="*/ 2147483647 w 796"/>
                <a:gd name="T9" fmla="*/ 2147483647 h 612"/>
                <a:gd name="T10" fmla="*/ 2147483647 w 796"/>
                <a:gd name="T11" fmla="*/ 2147483647 h 612"/>
                <a:gd name="T12" fmla="*/ 2147483647 w 796"/>
                <a:gd name="T13" fmla="*/ 2147483647 h 612"/>
                <a:gd name="T14" fmla="*/ 0 w 796"/>
                <a:gd name="T15" fmla="*/ 2147483647 h 612"/>
                <a:gd name="T16" fmla="*/ 2147483647 w 796"/>
                <a:gd name="T17" fmla="*/ 0 h 612"/>
                <a:gd name="T18" fmla="*/ 2147483647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rgbClr val="FF99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4" name="Freeform 36"/>
            <p:cNvSpPr>
              <a:spLocks/>
            </p:cNvSpPr>
            <p:nvPr/>
          </p:nvSpPr>
          <p:spPr bwMode="auto">
            <a:xfrm>
              <a:off x="4643439" y="3087688"/>
              <a:ext cx="892175" cy="96996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rgbClr val="FF3399"/>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5" name="Freeform 37"/>
            <p:cNvSpPr>
              <a:spLocks/>
            </p:cNvSpPr>
            <p:nvPr/>
          </p:nvSpPr>
          <p:spPr bwMode="auto">
            <a:xfrm>
              <a:off x="4983163" y="3263900"/>
              <a:ext cx="1771650" cy="1828800"/>
            </a:xfrm>
            <a:custGeom>
              <a:avLst/>
              <a:gdLst>
                <a:gd name="T0" fmla="*/ 0 w 1527"/>
                <a:gd name="T1" fmla="*/ 2147483647 h 1439"/>
                <a:gd name="T2" fmla="*/ 2147483647 w 1527"/>
                <a:gd name="T3" fmla="*/ 2147483647 h 1439"/>
                <a:gd name="T4" fmla="*/ 2147483647 w 1527"/>
                <a:gd name="T5" fmla="*/ 0 h 1439"/>
                <a:gd name="T6" fmla="*/ 2147483647 w 1527"/>
                <a:gd name="T7" fmla="*/ 2147483647 h 1439"/>
                <a:gd name="T8" fmla="*/ 2147483647 w 1527"/>
                <a:gd name="T9" fmla="*/ 2147483647 h 1439"/>
                <a:gd name="T10" fmla="*/ 2147483647 w 1527"/>
                <a:gd name="T11" fmla="*/ 2147483647 h 1439"/>
                <a:gd name="T12" fmla="*/ 2147483647 w 1527"/>
                <a:gd name="T13" fmla="*/ 2147483647 h 1439"/>
                <a:gd name="T14" fmla="*/ 2147483647 w 1527"/>
                <a:gd name="T15" fmla="*/ 2147483647 h 1439"/>
                <a:gd name="T16" fmla="*/ 2147483647 w 1527"/>
                <a:gd name="T17" fmla="*/ 2147483647 h 1439"/>
                <a:gd name="T18" fmla="*/ 2147483647 w 1527"/>
                <a:gd name="T19" fmla="*/ 2147483647 h 1439"/>
                <a:gd name="T20" fmla="*/ 2147483647 w 1527"/>
                <a:gd name="T21" fmla="*/ 2147483647 h 1439"/>
                <a:gd name="T22" fmla="*/ 2147483647 w 1527"/>
                <a:gd name="T23" fmla="*/ 2147483647 h 1439"/>
                <a:gd name="T24" fmla="*/ 2147483647 w 1527"/>
                <a:gd name="T25" fmla="*/ 2147483647 h 1439"/>
                <a:gd name="T26" fmla="*/ 2147483647 w 1527"/>
                <a:gd name="T27" fmla="*/ 2147483647 h 1439"/>
                <a:gd name="T28" fmla="*/ 2147483647 w 1527"/>
                <a:gd name="T29" fmla="*/ 2147483647 h 1439"/>
                <a:gd name="T30" fmla="*/ 2147483647 w 1527"/>
                <a:gd name="T31" fmla="*/ 2147483647 h 1439"/>
                <a:gd name="T32" fmla="*/ 2147483647 w 1527"/>
                <a:gd name="T33" fmla="*/ 2147483647 h 1439"/>
                <a:gd name="T34" fmla="*/ 2147483647 w 1527"/>
                <a:gd name="T35" fmla="*/ 2147483647 h 1439"/>
                <a:gd name="T36" fmla="*/ 2147483647 w 1527"/>
                <a:gd name="T37" fmla="*/ 2147483647 h 1439"/>
                <a:gd name="T38" fmla="*/ 2147483647 w 1527"/>
                <a:gd name="T39" fmla="*/ 2147483647 h 1439"/>
                <a:gd name="T40" fmla="*/ 2147483647 w 1527"/>
                <a:gd name="T41" fmla="*/ 2147483647 h 1439"/>
                <a:gd name="T42" fmla="*/ 2147483647 w 1527"/>
                <a:gd name="T43" fmla="*/ 2147483647 h 1439"/>
                <a:gd name="T44" fmla="*/ 2147483647 w 1527"/>
                <a:gd name="T45" fmla="*/ 2147483647 h 1439"/>
                <a:gd name="T46" fmla="*/ 2147483647 w 1527"/>
                <a:gd name="T47" fmla="*/ 2147483647 h 1439"/>
                <a:gd name="T48" fmla="*/ 2147483647 w 1527"/>
                <a:gd name="T49" fmla="*/ 2147483647 h 1439"/>
                <a:gd name="T50" fmla="*/ 2147483647 w 1527"/>
                <a:gd name="T51" fmla="*/ 2147483647 h 1439"/>
                <a:gd name="T52" fmla="*/ 2147483647 w 1527"/>
                <a:gd name="T53" fmla="*/ 2147483647 h 1439"/>
                <a:gd name="T54" fmla="*/ 2147483647 w 1527"/>
                <a:gd name="T55" fmla="*/ 2147483647 h 1439"/>
                <a:gd name="T56" fmla="*/ 2147483647 w 1527"/>
                <a:gd name="T57" fmla="*/ 2147483647 h 1439"/>
                <a:gd name="T58" fmla="*/ 2147483647 w 1527"/>
                <a:gd name="T59" fmla="*/ 2147483647 h 1439"/>
                <a:gd name="T60" fmla="*/ 2147483647 w 1527"/>
                <a:gd name="T61" fmla="*/ 2147483647 h 1439"/>
                <a:gd name="T62" fmla="*/ 2147483647 w 1527"/>
                <a:gd name="T63" fmla="*/ 2147483647 h 1439"/>
                <a:gd name="T64" fmla="*/ 2147483647 w 1527"/>
                <a:gd name="T65" fmla="*/ 2147483647 h 1439"/>
                <a:gd name="T66" fmla="*/ 2147483647 w 1527"/>
                <a:gd name="T67" fmla="*/ 2147483647 h 1439"/>
                <a:gd name="T68" fmla="*/ 2147483647 w 1527"/>
                <a:gd name="T69" fmla="*/ 2147483647 h 1439"/>
                <a:gd name="T70" fmla="*/ 2147483647 w 1527"/>
                <a:gd name="T71" fmla="*/ 2147483647 h 1439"/>
                <a:gd name="T72" fmla="*/ 2147483647 w 1527"/>
                <a:gd name="T73" fmla="*/ 2147483647 h 1439"/>
                <a:gd name="T74" fmla="*/ 2147483647 w 1527"/>
                <a:gd name="T75" fmla="*/ 2147483647 h 1439"/>
                <a:gd name="T76" fmla="*/ 2147483647 w 1527"/>
                <a:gd name="T77" fmla="*/ 2147483647 h 1439"/>
                <a:gd name="T78" fmla="*/ 2147483647 w 1527"/>
                <a:gd name="T79" fmla="*/ 2147483647 h 1439"/>
                <a:gd name="T80" fmla="*/ 2147483647 w 1527"/>
                <a:gd name="T81" fmla="*/ 2147483647 h 1439"/>
                <a:gd name="T82" fmla="*/ 2147483647 w 1527"/>
                <a:gd name="T83" fmla="*/ 2147483647 h 1439"/>
                <a:gd name="T84" fmla="*/ 2147483647 w 1527"/>
                <a:gd name="T85" fmla="*/ 2147483647 h 1439"/>
                <a:gd name="T86" fmla="*/ 2147483647 w 1527"/>
                <a:gd name="T87" fmla="*/ 2147483647 h 1439"/>
                <a:gd name="T88" fmla="*/ 2147483647 w 1527"/>
                <a:gd name="T89" fmla="*/ 2147483647 h 1439"/>
                <a:gd name="T90" fmla="*/ 2147483647 w 1527"/>
                <a:gd name="T91" fmla="*/ 2147483647 h 1439"/>
                <a:gd name="T92" fmla="*/ 2147483647 w 1527"/>
                <a:gd name="T93" fmla="*/ 2147483647 h 1439"/>
                <a:gd name="T94" fmla="*/ 2147483647 w 1527"/>
                <a:gd name="T95" fmla="*/ 2147483647 h 1439"/>
                <a:gd name="T96" fmla="*/ 2147483647 w 1527"/>
                <a:gd name="T97" fmla="*/ 2147483647 h 1439"/>
                <a:gd name="T98" fmla="*/ 2147483647 w 1527"/>
                <a:gd name="T99" fmla="*/ 2147483647 h 1439"/>
                <a:gd name="T100" fmla="*/ 0 w 1527"/>
                <a:gd name="T101" fmla="*/ 2147483647 h 1439"/>
                <a:gd name="T102" fmla="*/ 0 w 1527"/>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6" name="Freeform 38"/>
            <p:cNvSpPr>
              <a:spLocks/>
            </p:cNvSpPr>
            <p:nvPr/>
          </p:nvSpPr>
          <p:spPr bwMode="auto">
            <a:xfrm>
              <a:off x="5534026" y="1125538"/>
              <a:ext cx="835025" cy="558800"/>
            </a:xfrm>
            <a:custGeom>
              <a:avLst/>
              <a:gdLst>
                <a:gd name="T0" fmla="*/ 2147483647 w 718"/>
                <a:gd name="T1" fmla="*/ 0 h 441"/>
                <a:gd name="T2" fmla="*/ 2147483647 w 718"/>
                <a:gd name="T3" fmla="*/ 2147483647 h 441"/>
                <a:gd name="T4" fmla="*/ 2147483647 w 718"/>
                <a:gd name="T5" fmla="*/ 2147483647 h 441"/>
                <a:gd name="T6" fmla="*/ 2147483647 w 718"/>
                <a:gd name="T7" fmla="*/ 2147483647 h 441"/>
                <a:gd name="T8" fmla="*/ 2147483647 w 718"/>
                <a:gd name="T9" fmla="*/ 2147483647 h 441"/>
                <a:gd name="T10" fmla="*/ 2147483647 w 718"/>
                <a:gd name="T11" fmla="*/ 2147483647 h 441"/>
                <a:gd name="T12" fmla="*/ 2147483647 w 718"/>
                <a:gd name="T13" fmla="*/ 2147483647 h 441"/>
                <a:gd name="T14" fmla="*/ 0 w 718"/>
                <a:gd name="T15" fmla="*/ 2147483647 h 441"/>
                <a:gd name="T16" fmla="*/ 2147483647 w 718"/>
                <a:gd name="T17" fmla="*/ 0 h 441"/>
                <a:gd name="T18" fmla="*/ 2147483647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7" name="Freeform 39"/>
            <p:cNvSpPr>
              <a:spLocks/>
            </p:cNvSpPr>
            <p:nvPr/>
          </p:nvSpPr>
          <p:spPr bwMode="auto">
            <a:xfrm>
              <a:off x="5489576" y="1639889"/>
              <a:ext cx="892175" cy="63658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8" name="Freeform 40"/>
            <p:cNvSpPr>
              <a:spLocks/>
            </p:cNvSpPr>
            <p:nvPr/>
          </p:nvSpPr>
          <p:spPr bwMode="auto">
            <a:xfrm>
              <a:off x="5469785" y="2131219"/>
              <a:ext cx="1047750"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89" name="Freeform 41"/>
            <p:cNvSpPr>
              <a:spLocks/>
            </p:cNvSpPr>
            <p:nvPr/>
          </p:nvSpPr>
          <p:spPr bwMode="auto">
            <a:xfrm>
              <a:off x="5657851" y="2671763"/>
              <a:ext cx="942975" cy="539750"/>
            </a:xfrm>
            <a:custGeom>
              <a:avLst/>
              <a:gdLst>
                <a:gd name="T0" fmla="*/ 2147483647 w 812"/>
                <a:gd name="T1" fmla="*/ 0 h 426"/>
                <a:gd name="T2" fmla="*/ 2147483647 w 812"/>
                <a:gd name="T3" fmla="*/ 2147483647 h 426"/>
                <a:gd name="T4" fmla="*/ 2147483647 w 812"/>
                <a:gd name="T5" fmla="*/ 2147483647 h 426"/>
                <a:gd name="T6" fmla="*/ 2147483647 w 812"/>
                <a:gd name="T7" fmla="*/ 2147483647 h 426"/>
                <a:gd name="T8" fmla="*/ 2147483647 w 812"/>
                <a:gd name="T9" fmla="*/ 2147483647 h 426"/>
                <a:gd name="T10" fmla="*/ 2147483647 w 812"/>
                <a:gd name="T11" fmla="*/ 2147483647 h 426"/>
                <a:gd name="T12" fmla="*/ 2147483647 w 812"/>
                <a:gd name="T13" fmla="*/ 2147483647 h 426"/>
                <a:gd name="T14" fmla="*/ 2147483647 w 812"/>
                <a:gd name="T15" fmla="*/ 2147483647 h 426"/>
                <a:gd name="T16" fmla="*/ 2147483647 w 812"/>
                <a:gd name="T17" fmla="*/ 2147483647 h 426"/>
                <a:gd name="T18" fmla="*/ 2147483647 w 812"/>
                <a:gd name="T19" fmla="*/ 2147483647 h 426"/>
                <a:gd name="T20" fmla="*/ 2147483647 w 812"/>
                <a:gd name="T21" fmla="*/ 2147483647 h 426"/>
                <a:gd name="T22" fmla="*/ 2147483647 w 812"/>
                <a:gd name="T23" fmla="*/ 2147483647 h 426"/>
                <a:gd name="T24" fmla="*/ 0 w 812"/>
                <a:gd name="T25" fmla="*/ 2147483647 h 426"/>
                <a:gd name="T26" fmla="*/ 2147483647 w 812"/>
                <a:gd name="T27" fmla="*/ 0 h 426"/>
                <a:gd name="T28" fmla="*/ 2147483647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0" name="Freeform 42"/>
            <p:cNvSpPr>
              <a:spLocks/>
            </p:cNvSpPr>
            <p:nvPr/>
          </p:nvSpPr>
          <p:spPr bwMode="auto">
            <a:xfrm>
              <a:off x="5527676" y="3176589"/>
              <a:ext cx="1096963" cy="606425"/>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2" name="Freeform 44"/>
            <p:cNvSpPr>
              <a:spLocks/>
            </p:cNvSpPr>
            <p:nvPr/>
          </p:nvSpPr>
          <p:spPr bwMode="auto">
            <a:xfrm>
              <a:off x="6362700" y="2092326"/>
              <a:ext cx="757238" cy="531813"/>
            </a:xfrm>
            <a:custGeom>
              <a:avLst/>
              <a:gdLst>
                <a:gd name="T0" fmla="*/ 2147483647 w 652"/>
                <a:gd name="T1" fmla="*/ 2147483647 h 420"/>
                <a:gd name="T2" fmla="*/ 2147483647 w 652"/>
                <a:gd name="T3" fmla="*/ 2147483647 h 420"/>
                <a:gd name="T4" fmla="*/ 2147483647 w 652"/>
                <a:gd name="T5" fmla="*/ 2147483647 h 420"/>
                <a:gd name="T6" fmla="*/ 2147483647 w 652"/>
                <a:gd name="T7" fmla="*/ 2147483647 h 420"/>
                <a:gd name="T8" fmla="*/ 2147483647 w 652"/>
                <a:gd name="T9" fmla="*/ 2147483647 h 420"/>
                <a:gd name="T10" fmla="*/ 2147483647 w 652"/>
                <a:gd name="T11" fmla="*/ 2147483647 h 420"/>
                <a:gd name="T12" fmla="*/ 2147483647 w 652"/>
                <a:gd name="T13" fmla="*/ 2147483647 h 420"/>
                <a:gd name="T14" fmla="*/ 2147483647 w 652"/>
                <a:gd name="T15" fmla="*/ 2147483647 h 420"/>
                <a:gd name="T16" fmla="*/ 2147483647 w 652"/>
                <a:gd name="T17" fmla="*/ 2147483647 h 420"/>
                <a:gd name="T18" fmla="*/ 2147483647 w 652"/>
                <a:gd name="T19" fmla="*/ 2147483647 h 420"/>
                <a:gd name="T20" fmla="*/ 2147483647 w 652"/>
                <a:gd name="T21" fmla="*/ 2147483647 h 420"/>
                <a:gd name="T22" fmla="*/ 2147483647 w 652"/>
                <a:gd name="T23" fmla="*/ 2147483647 h 420"/>
                <a:gd name="T24" fmla="*/ 2147483647 w 652"/>
                <a:gd name="T25" fmla="*/ 2147483647 h 420"/>
                <a:gd name="T26" fmla="*/ 2147483647 w 652"/>
                <a:gd name="T27" fmla="*/ 2147483647 h 420"/>
                <a:gd name="T28" fmla="*/ 2147483647 w 652"/>
                <a:gd name="T29" fmla="*/ 2147483647 h 420"/>
                <a:gd name="T30" fmla="*/ 2147483647 w 652"/>
                <a:gd name="T31" fmla="*/ 2147483647 h 420"/>
                <a:gd name="T32" fmla="*/ 2147483647 w 652"/>
                <a:gd name="T33" fmla="*/ 2147483647 h 420"/>
                <a:gd name="T34" fmla="*/ 2147483647 w 652"/>
                <a:gd name="T35" fmla="*/ 2147483647 h 420"/>
                <a:gd name="T36" fmla="*/ 2147483647 w 652"/>
                <a:gd name="T37" fmla="*/ 0 h 420"/>
                <a:gd name="T38" fmla="*/ 2147483647 w 652"/>
                <a:gd name="T39" fmla="*/ 2147483647 h 420"/>
                <a:gd name="T40" fmla="*/ 0 w 652"/>
                <a:gd name="T41" fmla="*/ 2147483647 h 420"/>
                <a:gd name="T42" fmla="*/ 2147483647 w 652"/>
                <a:gd name="T43" fmla="*/ 2147483647 h 420"/>
                <a:gd name="T44" fmla="*/ 2147483647 w 652"/>
                <a:gd name="T45" fmla="*/ 2147483647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rgbClr val="7030A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3" name="Freeform 45"/>
            <p:cNvSpPr>
              <a:spLocks/>
            </p:cNvSpPr>
            <p:nvPr/>
          </p:nvSpPr>
          <p:spPr bwMode="auto">
            <a:xfrm>
              <a:off x="6457951" y="2582864"/>
              <a:ext cx="842963" cy="784225"/>
            </a:xfrm>
            <a:custGeom>
              <a:avLst/>
              <a:gdLst>
                <a:gd name="T0" fmla="*/ 2147483647 w 727"/>
                <a:gd name="T1" fmla="*/ 2147483647 h 616"/>
                <a:gd name="T2" fmla="*/ 2147483647 w 727"/>
                <a:gd name="T3" fmla="*/ 2147483647 h 616"/>
                <a:gd name="T4" fmla="*/ 2147483647 w 727"/>
                <a:gd name="T5" fmla="*/ 2147483647 h 616"/>
                <a:gd name="T6" fmla="*/ 2147483647 w 727"/>
                <a:gd name="T7" fmla="*/ 2147483647 h 616"/>
                <a:gd name="T8" fmla="*/ 2147483647 w 727"/>
                <a:gd name="T9" fmla="*/ 2147483647 h 616"/>
                <a:gd name="T10" fmla="*/ 2147483647 w 727"/>
                <a:gd name="T11" fmla="*/ 2147483647 h 616"/>
                <a:gd name="T12" fmla="*/ 2147483647 w 727"/>
                <a:gd name="T13" fmla="*/ 2147483647 h 616"/>
                <a:gd name="T14" fmla="*/ 2147483647 w 727"/>
                <a:gd name="T15" fmla="*/ 2147483647 h 616"/>
                <a:gd name="T16" fmla="*/ 2147483647 w 727"/>
                <a:gd name="T17" fmla="*/ 2147483647 h 616"/>
                <a:gd name="T18" fmla="*/ 2147483647 w 727"/>
                <a:gd name="T19" fmla="*/ 2147483647 h 616"/>
                <a:gd name="T20" fmla="*/ 2147483647 w 727"/>
                <a:gd name="T21" fmla="*/ 2147483647 h 616"/>
                <a:gd name="T22" fmla="*/ 2147483647 w 727"/>
                <a:gd name="T23" fmla="*/ 2147483647 h 616"/>
                <a:gd name="T24" fmla="*/ 2147483647 w 727"/>
                <a:gd name="T25" fmla="*/ 2147483647 h 616"/>
                <a:gd name="T26" fmla="*/ 2147483647 w 727"/>
                <a:gd name="T27" fmla="*/ 2147483647 h 616"/>
                <a:gd name="T28" fmla="*/ 2147483647 w 727"/>
                <a:gd name="T29" fmla="*/ 2147483647 h 616"/>
                <a:gd name="T30" fmla="*/ 2147483647 w 727"/>
                <a:gd name="T31" fmla="*/ 2147483647 h 616"/>
                <a:gd name="T32" fmla="*/ 2147483647 w 727"/>
                <a:gd name="T33" fmla="*/ 2147483647 h 616"/>
                <a:gd name="T34" fmla="*/ 2147483647 w 727"/>
                <a:gd name="T35" fmla="*/ 2147483647 h 616"/>
                <a:gd name="T36" fmla="*/ 2147483647 w 727"/>
                <a:gd name="T37" fmla="*/ 2147483647 h 616"/>
                <a:gd name="T38" fmla="*/ 2147483647 w 727"/>
                <a:gd name="T39" fmla="*/ 2147483647 h 616"/>
                <a:gd name="T40" fmla="*/ 2147483647 w 727"/>
                <a:gd name="T41" fmla="*/ 2147483647 h 616"/>
                <a:gd name="T42" fmla="*/ 2147483647 w 727"/>
                <a:gd name="T43" fmla="*/ 2147483647 h 616"/>
                <a:gd name="T44" fmla="*/ 2147483647 w 727"/>
                <a:gd name="T45" fmla="*/ 2147483647 h 616"/>
                <a:gd name="T46" fmla="*/ 2147483647 w 727"/>
                <a:gd name="T47" fmla="*/ 2147483647 h 616"/>
                <a:gd name="T48" fmla="*/ 2147483647 w 727"/>
                <a:gd name="T49" fmla="*/ 2147483647 h 616"/>
                <a:gd name="T50" fmla="*/ 2147483647 w 727"/>
                <a:gd name="T51" fmla="*/ 2147483647 h 616"/>
                <a:gd name="T52" fmla="*/ 2147483647 w 727"/>
                <a:gd name="T53" fmla="*/ 2147483647 h 616"/>
                <a:gd name="T54" fmla="*/ 2147483647 w 727"/>
                <a:gd name="T55" fmla="*/ 2147483647 h 616"/>
                <a:gd name="T56" fmla="*/ 2147483647 w 727"/>
                <a:gd name="T57" fmla="*/ 2147483647 h 616"/>
                <a:gd name="T58" fmla="*/ 2147483647 w 727"/>
                <a:gd name="T59" fmla="*/ 2147483647 h 616"/>
                <a:gd name="T60" fmla="*/ 2147483647 w 727"/>
                <a:gd name="T61" fmla="*/ 2147483647 h 616"/>
                <a:gd name="T62" fmla="*/ 2147483647 w 727"/>
                <a:gd name="T63" fmla="*/ 2147483647 h 616"/>
                <a:gd name="T64" fmla="*/ 2147483647 w 727"/>
                <a:gd name="T65" fmla="*/ 2147483647 h 616"/>
                <a:gd name="T66" fmla="*/ 2147483647 w 727"/>
                <a:gd name="T67" fmla="*/ 0 h 616"/>
                <a:gd name="T68" fmla="*/ 0 w 727"/>
                <a:gd name="T69" fmla="*/ 2147483647 h 616"/>
                <a:gd name="T70" fmla="*/ 2147483647 w 727"/>
                <a:gd name="T71" fmla="*/ 2147483647 h 616"/>
                <a:gd name="T72" fmla="*/ 2147483647 w 727"/>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4" name="Freeform 46"/>
            <p:cNvSpPr>
              <a:spLocks/>
            </p:cNvSpPr>
            <p:nvPr/>
          </p:nvSpPr>
          <p:spPr bwMode="auto">
            <a:xfrm>
              <a:off x="6600826" y="3281363"/>
              <a:ext cx="639763" cy="609600"/>
            </a:xfrm>
            <a:custGeom>
              <a:avLst/>
              <a:gdLst>
                <a:gd name="T0" fmla="*/ 2147483647 w 551"/>
                <a:gd name="T1" fmla="*/ 2147483647 h 481"/>
                <a:gd name="T2" fmla="*/ 2147483647 w 551"/>
                <a:gd name="T3" fmla="*/ 2147483647 h 481"/>
                <a:gd name="T4" fmla="*/ 2147483647 w 551"/>
                <a:gd name="T5" fmla="*/ 2147483647 h 481"/>
                <a:gd name="T6" fmla="*/ 2147483647 w 551"/>
                <a:gd name="T7" fmla="*/ 2147483647 h 481"/>
                <a:gd name="T8" fmla="*/ 2147483647 w 551"/>
                <a:gd name="T9" fmla="*/ 2147483647 h 481"/>
                <a:gd name="T10" fmla="*/ 2147483647 w 551"/>
                <a:gd name="T11" fmla="*/ 2147483647 h 481"/>
                <a:gd name="T12" fmla="*/ 2147483647 w 551"/>
                <a:gd name="T13" fmla="*/ 2147483647 h 481"/>
                <a:gd name="T14" fmla="*/ 2147483647 w 551"/>
                <a:gd name="T15" fmla="*/ 2147483647 h 481"/>
                <a:gd name="T16" fmla="*/ 2147483647 w 551"/>
                <a:gd name="T17" fmla="*/ 2147483647 h 481"/>
                <a:gd name="T18" fmla="*/ 2147483647 w 551"/>
                <a:gd name="T19" fmla="*/ 2147483647 h 481"/>
                <a:gd name="T20" fmla="*/ 2147483647 w 551"/>
                <a:gd name="T21" fmla="*/ 2147483647 h 481"/>
                <a:gd name="T22" fmla="*/ 2147483647 w 551"/>
                <a:gd name="T23" fmla="*/ 2147483647 h 481"/>
                <a:gd name="T24" fmla="*/ 2147483647 w 551"/>
                <a:gd name="T25" fmla="*/ 2147483647 h 481"/>
                <a:gd name="T26" fmla="*/ 2147483647 w 551"/>
                <a:gd name="T27" fmla="*/ 2147483647 h 481"/>
                <a:gd name="T28" fmla="*/ 2147483647 w 551"/>
                <a:gd name="T29" fmla="*/ 2147483647 h 481"/>
                <a:gd name="T30" fmla="*/ 2147483647 w 551"/>
                <a:gd name="T31" fmla="*/ 2147483647 h 481"/>
                <a:gd name="T32" fmla="*/ 2147483647 w 551"/>
                <a:gd name="T33" fmla="*/ 2147483647 h 481"/>
                <a:gd name="T34" fmla="*/ 2147483647 w 551"/>
                <a:gd name="T35" fmla="*/ 2147483647 h 481"/>
                <a:gd name="T36" fmla="*/ 2147483647 w 551"/>
                <a:gd name="T37" fmla="*/ 0 h 481"/>
                <a:gd name="T38" fmla="*/ 0 w 551"/>
                <a:gd name="T39" fmla="*/ 2147483647 h 481"/>
                <a:gd name="T40" fmla="*/ 2147483647 w 551"/>
                <a:gd name="T41" fmla="*/ 2147483647 h 481"/>
                <a:gd name="T42" fmla="*/ 2147483647 w 551"/>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7030A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5" name="Freeform 47"/>
            <p:cNvSpPr>
              <a:spLocks/>
            </p:cNvSpPr>
            <p:nvPr/>
          </p:nvSpPr>
          <p:spPr bwMode="auto">
            <a:xfrm>
              <a:off x="6683375" y="3884613"/>
              <a:ext cx="723900" cy="673100"/>
            </a:xfrm>
            <a:custGeom>
              <a:avLst/>
              <a:gdLst>
                <a:gd name="T0" fmla="*/ 0 w 624"/>
                <a:gd name="T1" fmla="*/ 2147483647 h 529"/>
                <a:gd name="T2" fmla="*/ 2147483647 w 624"/>
                <a:gd name="T3" fmla="*/ 2147483647 h 529"/>
                <a:gd name="T4" fmla="*/ 2147483647 w 624"/>
                <a:gd name="T5" fmla="*/ 2147483647 h 529"/>
                <a:gd name="T6" fmla="*/ 2147483647 w 624"/>
                <a:gd name="T7" fmla="*/ 2147483647 h 529"/>
                <a:gd name="T8" fmla="*/ 2147483647 w 624"/>
                <a:gd name="T9" fmla="*/ 2147483647 h 529"/>
                <a:gd name="T10" fmla="*/ 2147483647 w 624"/>
                <a:gd name="T11" fmla="*/ 2147483647 h 529"/>
                <a:gd name="T12" fmla="*/ 2147483647 w 624"/>
                <a:gd name="T13" fmla="*/ 2147483647 h 529"/>
                <a:gd name="T14" fmla="*/ 2147483647 w 624"/>
                <a:gd name="T15" fmla="*/ 2147483647 h 529"/>
                <a:gd name="T16" fmla="*/ 2147483647 w 624"/>
                <a:gd name="T17" fmla="*/ 2147483647 h 529"/>
                <a:gd name="T18" fmla="*/ 2147483647 w 624"/>
                <a:gd name="T19" fmla="*/ 2147483647 h 529"/>
                <a:gd name="T20" fmla="*/ 2147483647 w 624"/>
                <a:gd name="T21" fmla="*/ 2147483647 h 529"/>
                <a:gd name="T22" fmla="*/ 2147483647 w 624"/>
                <a:gd name="T23" fmla="*/ 2147483647 h 529"/>
                <a:gd name="T24" fmla="*/ 2147483647 w 624"/>
                <a:gd name="T25" fmla="*/ 2147483647 h 529"/>
                <a:gd name="T26" fmla="*/ 2147483647 w 624"/>
                <a:gd name="T27" fmla="*/ 2147483647 h 529"/>
                <a:gd name="T28" fmla="*/ 2147483647 w 624"/>
                <a:gd name="T29" fmla="*/ 2147483647 h 529"/>
                <a:gd name="T30" fmla="*/ 2147483647 w 624"/>
                <a:gd name="T31" fmla="*/ 2147483647 h 529"/>
                <a:gd name="T32" fmla="*/ 2147483647 w 624"/>
                <a:gd name="T33" fmla="*/ 2147483647 h 529"/>
                <a:gd name="T34" fmla="*/ 2147483647 w 624"/>
                <a:gd name="T35" fmla="*/ 2147483647 h 529"/>
                <a:gd name="T36" fmla="*/ 2147483647 w 624"/>
                <a:gd name="T37" fmla="*/ 2147483647 h 529"/>
                <a:gd name="T38" fmla="*/ 2147483647 w 624"/>
                <a:gd name="T39" fmla="*/ 2147483647 h 529"/>
                <a:gd name="T40" fmla="*/ 2147483647 w 624"/>
                <a:gd name="T41" fmla="*/ 2147483647 h 529"/>
                <a:gd name="T42" fmla="*/ 2147483647 w 624"/>
                <a:gd name="T43" fmla="*/ 2147483647 h 529"/>
                <a:gd name="T44" fmla="*/ 2147483647 w 624"/>
                <a:gd name="T45" fmla="*/ 2147483647 h 529"/>
                <a:gd name="T46" fmla="*/ 2147483647 w 624"/>
                <a:gd name="T47" fmla="*/ 2147483647 h 529"/>
                <a:gd name="T48" fmla="*/ 2147483647 w 624"/>
                <a:gd name="T49" fmla="*/ 2147483647 h 529"/>
                <a:gd name="T50" fmla="*/ 2147483647 w 624"/>
                <a:gd name="T51" fmla="*/ 2147483647 h 529"/>
                <a:gd name="T52" fmla="*/ 2147483647 w 624"/>
                <a:gd name="T53" fmla="*/ 2147483647 h 529"/>
                <a:gd name="T54" fmla="*/ 2147483647 w 624"/>
                <a:gd name="T55" fmla="*/ 2147483647 h 529"/>
                <a:gd name="T56" fmla="*/ 2147483647 w 624"/>
                <a:gd name="T57" fmla="*/ 2147483647 h 529"/>
                <a:gd name="T58" fmla="*/ 2147483647 w 624"/>
                <a:gd name="T59" fmla="*/ 2147483647 h 529"/>
                <a:gd name="T60" fmla="*/ 2147483647 w 624"/>
                <a:gd name="T61" fmla="*/ 2147483647 h 529"/>
                <a:gd name="T62" fmla="*/ 2147483647 w 624"/>
                <a:gd name="T63" fmla="*/ 2147483647 h 529"/>
                <a:gd name="T64" fmla="*/ 2147483647 w 624"/>
                <a:gd name="T65" fmla="*/ 2147483647 h 529"/>
                <a:gd name="T66" fmla="*/ 2147483647 w 624"/>
                <a:gd name="T67" fmla="*/ 2147483647 h 529"/>
                <a:gd name="T68" fmla="*/ 2147483647 w 624"/>
                <a:gd name="T69" fmla="*/ 2147483647 h 529"/>
                <a:gd name="T70" fmla="*/ 2147483647 w 624"/>
                <a:gd name="T71" fmla="*/ 2147483647 h 529"/>
                <a:gd name="T72" fmla="*/ 2147483647 w 624"/>
                <a:gd name="T73" fmla="*/ 2147483647 h 529"/>
                <a:gd name="T74" fmla="*/ 2147483647 w 624"/>
                <a:gd name="T75" fmla="*/ 0 h 529"/>
                <a:gd name="T76" fmla="*/ 0 w 624"/>
                <a:gd name="T77" fmla="*/ 2147483647 h 529"/>
                <a:gd name="T78" fmla="*/ 0 w 624"/>
                <a:gd name="T79" fmla="*/ 2147483647 h 529"/>
                <a:gd name="T80" fmla="*/ 0 w 624"/>
                <a:gd name="T81" fmla="*/ 2147483647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rgbClr val="FF3399"/>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6" name="Freeform 48"/>
            <p:cNvSpPr>
              <a:spLocks/>
            </p:cNvSpPr>
            <p:nvPr/>
          </p:nvSpPr>
          <p:spPr bwMode="auto">
            <a:xfrm>
              <a:off x="7050088" y="1395413"/>
              <a:ext cx="722312" cy="393700"/>
            </a:xfrm>
            <a:custGeom>
              <a:avLst/>
              <a:gdLst>
                <a:gd name="T0" fmla="*/ 2147483647 w 622"/>
                <a:gd name="T1" fmla="*/ 2147483647 h 310"/>
                <a:gd name="T2" fmla="*/ 2147483647 w 622"/>
                <a:gd name="T3" fmla="*/ 2147483647 h 310"/>
                <a:gd name="T4" fmla="*/ 2147483647 w 622"/>
                <a:gd name="T5" fmla="*/ 2147483647 h 310"/>
                <a:gd name="T6" fmla="*/ 2147483647 w 622"/>
                <a:gd name="T7" fmla="*/ 2147483647 h 310"/>
                <a:gd name="T8" fmla="*/ 2147483647 w 622"/>
                <a:gd name="T9" fmla="*/ 2147483647 h 310"/>
                <a:gd name="T10" fmla="*/ 2147483647 w 622"/>
                <a:gd name="T11" fmla="*/ 2147483647 h 310"/>
                <a:gd name="T12" fmla="*/ 2147483647 w 622"/>
                <a:gd name="T13" fmla="*/ 2147483647 h 310"/>
                <a:gd name="T14" fmla="*/ 2147483647 w 622"/>
                <a:gd name="T15" fmla="*/ 2147483647 h 310"/>
                <a:gd name="T16" fmla="*/ 2147483647 w 622"/>
                <a:gd name="T17" fmla="*/ 2147483647 h 310"/>
                <a:gd name="T18" fmla="*/ 2147483647 w 622"/>
                <a:gd name="T19" fmla="*/ 2147483647 h 310"/>
                <a:gd name="T20" fmla="*/ 2147483647 w 622"/>
                <a:gd name="T21" fmla="*/ 2147483647 h 310"/>
                <a:gd name="T22" fmla="*/ 2147483647 w 622"/>
                <a:gd name="T23" fmla="*/ 2147483647 h 310"/>
                <a:gd name="T24" fmla="*/ 2147483647 w 622"/>
                <a:gd name="T25" fmla="*/ 2147483647 h 310"/>
                <a:gd name="T26" fmla="*/ 2147483647 w 622"/>
                <a:gd name="T27" fmla="*/ 2147483647 h 310"/>
                <a:gd name="T28" fmla="*/ 2147483647 w 622"/>
                <a:gd name="T29" fmla="*/ 2147483647 h 310"/>
                <a:gd name="T30" fmla="*/ 2147483647 w 622"/>
                <a:gd name="T31" fmla="*/ 2147483647 h 310"/>
                <a:gd name="T32" fmla="*/ 2147483647 w 622"/>
                <a:gd name="T33" fmla="*/ 2147483647 h 310"/>
                <a:gd name="T34" fmla="*/ 2147483647 w 622"/>
                <a:gd name="T35" fmla="*/ 2147483647 h 310"/>
                <a:gd name="T36" fmla="*/ 2147483647 w 622"/>
                <a:gd name="T37" fmla="*/ 2147483647 h 310"/>
                <a:gd name="T38" fmla="*/ 2147483647 w 622"/>
                <a:gd name="T39" fmla="*/ 2147483647 h 310"/>
                <a:gd name="T40" fmla="*/ 2147483647 w 622"/>
                <a:gd name="T41" fmla="*/ 2147483647 h 310"/>
                <a:gd name="T42" fmla="*/ 2147483647 w 622"/>
                <a:gd name="T43" fmla="*/ 2147483647 h 310"/>
                <a:gd name="T44" fmla="*/ 2147483647 w 622"/>
                <a:gd name="T45" fmla="*/ 2147483647 h 310"/>
                <a:gd name="T46" fmla="*/ 2147483647 w 622"/>
                <a:gd name="T47" fmla="*/ 0 h 310"/>
                <a:gd name="T48" fmla="*/ 2147483647 w 622"/>
                <a:gd name="T49" fmla="*/ 2147483647 h 310"/>
                <a:gd name="T50" fmla="*/ 2147483647 w 622"/>
                <a:gd name="T51" fmla="*/ 2147483647 h 310"/>
                <a:gd name="T52" fmla="*/ 2147483647 w 622"/>
                <a:gd name="T53" fmla="*/ 2147483647 h 310"/>
                <a:gd name="T54" fmla="*/ 0 w 622"/>
                <a:gd name="T55" fmla="*/ 2147483647 h 310"/>
                <a:gd name="T56" fmla="*/ 2147483647 w 622"/>
                <a:gd name="T57" fmla="*/ 2147483647 h 310"/>
                <a:gd name="T58" fmla="*/ 2147483647 w 622"/>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7" name="Freeform 49"/>
            <p:cNvSpPr>
              <a:spLocks/>
            </p:cNvSpPr>
            <p:nvPr/>
          </p:nvSpPr>
          <p:spPr bwMode="auto">
            <a:xfrm>
              <a:off x="7516814" y="1639888"/>
              <a:ext cx="490537" cy="711200"/>
            </a:xfrm>
            <a:custGeom>
              <a:avLst/>
              <a:gdLst>
                <a:gd name="T0" fmla="*/ 2147483647 w 422"/>
                <a:gd name="T1" fmla="*/ 2147483647 h 559"/>
                <a:gd name="T2" fmla="*/ 2147483647 w 422"/>
                <a:gd name="T3" fmla="*/ 2147483647 h 559"/>
                <a:gd name="T4" fmla="*/ 2147483647 w 422"/>
                <a:gd name="T5" fmla="*/ 2147483647 h 559"/>
                <a:gd name="T6" fmla="*/ 2147483647 w 422"/>
                <a:gd name="T7" fmla="*/ 2147483647 h 559"/>
                <a:gd name="T8" fmla="*/ 2147483647 w 422"/>
                <a:gd name="T9" fmla="*/ 2147483647 h 559"/>
                <a:gd name="T10" fmla="*/ 2147483647 w 422"/>
                <a:gd name="T11" fmla="*/ 2147483647 h 559"/>
                <a:gd name="T12" fmla="*/ 2147483647 w 422"/>
                <a:gd name="T13" fmla="*/ 2147483647 h 559"/>
                <a:gd name="T14" fmla="*/ 2147483647 w 422"/>
                <a:gd name="T15" fmla="*/ 2147483647 h 559"/>
                <a:gd name="T16" fmla="*/ 2147483647 w 422"/>
                <a:gd name="T17" fmla="*/ 2147483647 h 559"/>
                <a:gd name="T18" fmla="*/ 2147483647 w 422"/>
                <a:gd name="T19" fmla="*/ 2147483647 h 559"/>
                <a:gd name="T20" fmla="*/ 2147483647 w 422"/>
                <a:gd name="T21" fmla="*/ 0 h 559"/>
                <a:gd name="T22" fmla="*/ 2147483647 w 422"/>
                <a:gd name="T23" fmla="*/ 2147483647 h 559"/>
                <a:gd name="T24" fmla="*/ 2147483647 w 422"/>
                <a:gd name="T25" fmla="*/ 2147483647 h 559"/>
                <a:gd name="T26" fmla="*/ 2147483647 w 422"/>
                <a:gd name="T27" fmla="*/ 2147483647 h 559"/>
                <a:gd name="T28" fmla="*/ 2147483647 w 422"/>
                <a:gd name="T29" fmla="*/ 2147483647 h 559"/>
                <a:gd name="T30" fmla="*/ 2147483647 w 422"/>
                <a:gd name="T31" fmla="*/ 2147483647 h 559"/>
                <a:gd name="T32" fmla="*/ 2147483647 w 422"/>
                <a:gd name="T33" fmla="*/ 2147483647 h 559"/>
                <a:gd name="T34" fmla="*/ 2147483647 w 422"/>
                <a:gd name="T35" fmla="*/ 2147483647 h 559"/>
                <a:gd name="T36" fmla="*/ 2147483647 w 422"/>
                <a:gd name="T37" fmla="*/ 2147483647 h 559"/>
                <a:gd name="T38" fmla="*/ 2147483647 w 422"/>
                <a:gd name="T39" fmla="*/ 2147483647 h 559"/>
                <a:gd name="T40" fmla="*/ 2147483647 w 422"/>
                <a:gd name="T41" fmla="*/ 2147483647 h 559"/>
                <a:gd name="T42" fmla="*/ 2147483647 w 422"/>
                <a:gd name="T43" fmla="*/ 2147483647 h 559"/>
                <a:gd name="T44" fmla="*/ 2147483647 w 422"/>
                <a:gd name="T45" fmla="*/ 2147483647 h 559"/>
                <a:gd name="T46" fmla="*/ 2147483647 w 422"/>
                <a:gd name="T47" fmla="*/ 2147483647 h 559"/>
                <a:gd name="T48" fmla="*/ 2147483647 w 422"/>
                <a:gd name="T49" fmla="*/ 2147483647 h 559"/>
                <a:gd name="T50" fmla="*/ 2147483647 w 422"/>
                <a:gd name="T51" fmla="*/ 2147483647 h 559"/>
                <a:gd name="T52" fmla="*/ 2147483647 w 422"/>
                <a:gd name="T53" fmla="*/ 2147483647 h 559"/>
                <a:gd name="T54" fmla="*/ 2147483647 w 422"/>
                <a:gd name="T55" fmla="*/ 2147483647 h 559"/>
                <a:gd name="T56" fmla="*/ 2147483647 w 422"/>
                <a:gd name="T57" fmla="*/ 2147483647 h 559"/>
                <a:gd name="T58" fmla="*/ 0 w 422"/>
                <a:gd name="T59" fmla="*/ 2147483647 h 559"/>
                <a:gd name="T60" fmla="*/ 2147483647 w 422"/>
                <a:gd name="T61" fmla="*/ 2147483647 h 559"/>
                <a:gd name="T62" fmla="*/ 2147483647 w 422"/>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8" name="Freeform 50"/>
            <p:cNvSpPr>
              <a:spLocks/>
            </p:cNvSpPr>
            <p:nvPr/>
          </p:nvSpPr>
          <p:spPr bwMode="auto">
            <a:xfrm>
              <a:off x="6781801" y="1504951"/>
              <a:ext cx="669925" cy="752475"/>
            </a:xfrm>
            <a:custGeom>
              <a:avLst/>
              <a:gdLst>
                <a:gd name="T0" fmla="*/ 2147483647 w 578"/>
                <a:gd name="T1" fmla="*/ 2147483647 h 591"/>
                <a:gd name="T2" fmla="*/ 2147483647 w 578"/>
                <a:gd name="T3" fmla="*/ 2147483647 h 591"/>
                <a:gd name="T4" fmla="*/ 2147483647 w 578"/>
                <a:gd name="T5" fmla="*/ 2147483647 h 591"/>
                <a:gd name="T6" fmla="*/ 2147483647 w 578"/>
                <a:gd name="T7" fmla="*/ 2147483647 h 591"/>
                <a:gd name="T8" fmla="*/ 2147483647 w 578"/>
                <a:gd name="T9" fmla="*/ 2147483647 h 591"/>
                <a:gd name="T10" fmla="*/ 2147483647 w 578"/>
                <a:gd name="T11" fmla="*/ 2147483647 h 591"/>
                <a:gd name="T12" fmla="*/ 2147483647 w 578"/>
                <a:gd name="T13" fmla="*/ 2147483647 h 591"/>
                <a:gd name="T14" fmla="*/ 2147483647 w 578"/>
                <a:gd name="T15" fmla="*/ 2147483647 h 591"/>
                <a:gd name="T16" fmla="*/ 2147483647 w 578"/>
                <a:gd name="T17" fmla="*/ 2147483647 h 591"/>
                <a:gd name="T18" fmla="*/ 2147483647 w 578"/>
                <a:gd name="T19" fmla="*/ 2147483647 h 591"/>
                <a:gd name="T20" fmla="*/ 2147483647 w 578"/>
                <a:gd name="T21" fmla="*/ 2147483647 h 591"/>
                <a:gd name="T22" fmla="*/ 2147483647 w 578"/>
                <a:gd name="T23" fmla="*/ 2147483647 h 591"/>
                <a:gd name="T24" fmla="*/ 2147483647 w 578"/>
                <a:gd name="T25" fmla="*/ 2147483647 h 591"/>
                <a:gd name="T26" fmla="*/ 2147483647 w 578"/>
                <a:gd name="T27" fmla="*/ 2147483647 h 591"/>
                <a:gd name="T28" fmla="*/ 2147483647 w 578"/>
                <a:gd name="T29" fmla="*/ 2147483647 h 591"/>
                <a:gd name="T30" fmla="*/ 2147483647 w 578"/>
                <a:gd name="T31" fmla="*/ 2147483647 h 591"/>
                <a:gd name="T32" fmla="*/ 2147483647 w 578"/>
                <a:gd name="T33" fmla="*/ 2147483647 h 591"/>
                <a:gd name="T34" fmla="*/ 2147483647 w 578"/>
                <a:gd name="T35" fmla="*/ 2147483647 h 591"/>
                <a:gd name="T36" fmla="*/ 2147483647 w 578"/>
                <a:gd name="T37" fmla="*/ 2147483647 h 591"/>
                <a:gd name="T38" fmla="*/ 2147483647 w 578"/>
                <a:gd name="T39" fmla="*/ 2147483647 h 591"/>
                <a:gd name="T40" fmla="*/ 2147483647 w 578"/>
                <a:gd name="T41" fmla="*/ 2147483647 h 591"/>
                <a:gd name="T42" fmla="*/ 2147483647 w 578"/>
                <a:gd name="T43" fmla="*/ 2147483647 h 591"/>
                <a:gd name="T44" fmla="*/ 2147483647 w 578"/>
                <a:gd name="T45" fmla="*/ 2147483647 h 591"/>
                <a:gd name="T46" fmla="*/ 2147483647 w 578"/>
                <a:gd name="T47" fmla="*/ 2147483647 h 591"/>
                <a:gd name="T48" fmla="*/ 2147483647 w 578"/>
                <a:gd name="T49" fmla="*/ 2147483647 h 591"/>
                <a:gd name="T50" fmla="*/ 2147483647 w 578"/>
                <a:gd name="T51" fmla="*/ 2147483647 h 591"/>
                <a:gd name="T52" fmla="*/ 2147483647 w 578"/>
                <a:gd name="T53" fmla="*/ 2147483647 h 591"/>
                <a:gd name="T54" fmla="*/ 2147483647 w 578"/>
                <a:gd name="T55" fmla="*/ 2147483647 h 591"/>
                <a:gd name="T56" fmla="*/ 2147483647 w 578"/>
                <a:gd name="T57" fmla="*/ 2147483647 h 591"/>
                <a:gd name="T58" fmla="*/ 2147483647 w 578"/>
                <a:gd name="T59" fmla="*/ 0 h 591"/>
                <a:gd name="T60" fmla="*/ 2147483647 w 578"/>
                <a:gd name="T61" fmla="*/ 2147483647 h 591"/>
                <a:gd name="T62" fmla="*/ 2147483647 w 578"/>
                <a:gd name="T63" fmla="*/ 2147483647 h 591"/>
                <a:gd name="T64" fmla="*/ 2147483647 w 578"/>
                <a:gd name="T65" fmla="*/ 2147483647 h 591"/>
                <a:gd name="T66" fmla="*/ 2147483647 w 578"/>
                <a:gd name="T67" fmla="*/ 2147483647 h 591"/>
                <a:gd name="T68" fmla="*/ 2147483647 w 578"/>
                <a:gd name="T69" fmla="*/ 2147483647 h 591"/>
                <a:gd name="T70" fmla="*/ 0 w 578"/>
                <a:gd name="T71" fmla="*/ 2147483647 h 591"/>
                <a:gd name="T72" fmla="*/ 2147483647 w 578"/>
                <a:gd name="T73" fmla="*/ 2147483647 h 591"/>
                <a:gd name="T74" fmla="*/ 2147483647 w 578"/>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99" name="Freeform 51"/>
            <p:cNvSpPr>
              <a:spLocks/>
            </p:cNvSpPr>
            <p:nvPr/>
          </p:nvSpPr>
          <p:spPr bwMode="auto">
            <a:xfrm>
              <a:off x="6973889" y="2233613"/>
              <a:ext cx="498475" cy="958850"/>
            </a:xfrm>
            <a:custGeom>
              <a:avLst/>
              <a:gdLst>
                <a:gd name="T0" fmla="*/ 2147483647 w 430"/>
                <a:gd name="T1" fmla="*/ 2147483647 h 753"/>
                <a:gd name="T2" fmla="*/ 2147483647 w 430"/>
                <a:gd name="T3" fmla="*/ 2147483647 h 753"/>
                <a:gd name="T4" fmla="*/ 2147483647 w 430"/>
                <a:gd name="T5" fmla="*/ 2147483647 h 753"/>
                <a:gd name="T6" fmla="*/ 2147483647 w 430"/>
                <a:gd name="T7" fmla="*/ 2147483647 h 753"/>
                <a:gd name="T8" fmla="*/ 2147483647 w 430"/>
                <a:gd name="T9" fmla="*/ 2147483647 h 753"/>
                <a:gd name="T10" fmla="*/ 2147483647 w 430"/>
                <a:gd name="T11" fmla="*/ 2147483647 h 753"/>
                <a:gd name="T12" fmla="*/ 2147483647 w 430"/>
                <a:gd name="T13" fmla="*/ 0 h 753"/>
                <a:gd name="T14" fmla="*/ 2147483647 w 430"/>
                <a:gd name="T15" fmla="*/ 2147483647 h 753"/>
                <a:gd name="T16" fmla="*/ 2147483647 w 430"/>
                <a:gd name="T17" fmla="*/ 2147483647 h 753"/>
                <a:gd name="T18" fmla="*/ 2147483647 w 430"/>
                <a:gd name="T19" fmla="*/ 2147483647 h 753"/>
                <a:gd name="T20" fmla="*/ 2147483647 w 430"/>
                <a:gd name="T21" fmla="*/ 2147483647 h 753"/>
                <a:gd name="T22" fmla="*/ 2147483647 w 430"/>
                <a:gd name="T23" fmla="*/ 2147483647 h 753"/>
                <a:gd name="T24" fmla="*/ 2147483647 w 430"/>
                <a:gd name="T25" fmla="*/ 2147483647 h 753"/>
                <a:gd name="T26" fmla="*/ 2147483647 w 430"/>
                <a:gd name="T27" fmla="*/ 2147483647 h 753"/>
                <a:gd name="T28" fmla="*/ 2147483647 w 430"/>
                <a:gd name="T29" fmla="*/ 2147483647 h 753"/>
                <a:gd name="T30" fmla="*/ 2147483647 w 430"/>
                <a:gd name="T31" fmla="*/ 2147483647 h 753"/>
                <a:gd name="T32" fmla="*/ 2147483647 w 430"/>
                <a:gd name="T33" fmla="*/ 2147483647 h 753"/>
                <a:gd name="T34" fmla="*/ 2147483647 w 430"/>
                <a:gd name="T35" fmla="*/ 2147483647 h 753"/>
                <a:gd name="T36" fmla="*/ 2147483647 w 430"/>
                <a:gd name="T37" fmla="*/ 2147483647 h 753"/>
                <a:gd name="T38" fmla="*/ 2147483647 w 430"/>
                <a:gd name="T39" fmla="*/ 2147483647 h 753"/>
                <a:gd name="T40" fmla="*/ 2147483647 w 430"/>
                <a:gd name="T41" fmla="*/ 2147483647 h 753"/>
                <a:gd name="T42" fmla="*/ 2147483647 w 430"/>
                <a:gd name="T43" fmla="*/ 2147483647 h 753"/>
                <a:gd name="T44" fmla="*/ 2147483647 w 430"/>
                <a:gd name="T45" fmla="*/ 2147483647 h 753"/>
                <a:gd name="T46" fmla="*/ 2147483647 w 430"/>
                <a:gd name="T47" fmla="*/ 2147483647 h 753"/>
                <a:gd name="T48" fmla="*/ 2147483647 w 430"/>
                <a:gd name="T49" fmla="*/ 2147483647 h 753"/>
                <a:gd name="T50" fmla="*/ 2147483647 w 430"/>
                <a:gd name="T51" fmla="*/ 2147483647 h 753"/>
                <a:gd name="T52" fmla="*/ 2147483647 w 430"/>
                <a:gd name="T53" fmla="*/ 2147483647 h 753"/>
                <a:gd name="T54" fmla="*/ 2147483647 w 430"/>
                <a:gd name="T55" fmla="*/ 2147483647 h 753"/>
                <a:gd name="T56" fmla="*/ 2147483647 w 430"/>
                <a:gd name="T57" fmla="*/ 2147483647 h 753"/>
                <a:gd name="T58" fmla="*/ 2147483647 w 430"/>
                <a:gd name="T59" fmla="*/ 2147483647 h 753"/>
                <a:gd name="T60" fmla="*/ 2147483647 w 430"/>
                <a:gd name="T61" fmla="*/ 2147483647 h 753"/>
                <a:gd name="T62" fmla="*/ 2147483647 w 430"/>
                <a:gd name="T63" fmla="*/ 2147483647 h 753"/>
                <a:gd name="T64" fmla="*/ 0 w 430"/>
                <a:gd name="T65" fmla="*/ 2147483647 h 753"/>
                <a:gd name="T66" fmla="*/ 2147483647 w 430"/>
                <a:gd name="T67" fmla="*/ 2147483647 h 753"/>
                <a:gd name="T68" fmla="*/ 2147483647 w 430"/>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0" name="Freeform 52"/>
            <p:cNvSpPr>
              <a:spLocks/>
            </p:cNvSpPr>
            <p:nvPr/>
          </p:nvSpPr>
          <p:spPr bwMode="auto">
            <a:xfrm>
              <a:off x="7412039" y="2320926"/>
              <a:ext cx="395287" cy="720725"/>
            </a:xfrm>
            <a:custGeom>
              <a:avLst/>
              <a:gdLst>
                <a:gd name="T0" fmla="*/ 2147483647 w 338"/>
                <a:gd name="T1" fmla="*/ 2147483647 h 566"/>
                <a:gd name="T2" fmla="*/ 2147483647 w 338"/>
                <a:gd name="T3" fmla="*/ 2147483647 h 566"/>
                <a:gd name="T4" fmla="*/ 2147483647 w 338"/>
                <a:gd name="T5" fmla="*/ 2147483647 h 566"/>
                <a:gd name="T6" fmla="*/ 2147483647 w 338"/>
                <a:gd name="T7" fmla="*/ 2147483647 h 566"/>
                <a:gd name="T8" fmla="*/ 2147483647 w 338"/>
                <a:gd name="T9" fmla="*/ 2147483647 h 566"/>
                <a:gd name="T10" fmla="*/ 2147483647 w 338"/>
                <a:gd name="T11" fmla="*/ 2147483647 h 566"/>
                <a:gd name="T12" fmla="*/ 2147483647 w 338"/>
                <a:gd name="T13" fmla="*/ 2147483647 h 566"/>
                <a:gd name="T14" fmla="*/ 2147483647 w 338"/>
                <a:gd name="T15" fmla="*/ 2147483647 h 566"/>
                <a:gd name="T16" fmla="*/ 2147483647 w 338"/>
                <a:gd name="T17" fmla="*/ 2147483647 h 566"/>
                <a:gd name="T18" fmla="*/ 2147483647 w 338"/>
                <a:gd name="T19" fmla="*/ 2147483647 h 566"/>
                <a:gd name="T20" fmla="*/ 2147483647 w 338"/>
                <a:gd name="T21" fmla="*/ 2147483647 h 566"/>
                <a:gd name="T22" fmla="*/ 2147483647 w 338"/>
                <a:gd name="T23" fmla="*/ 2147483647 h 566"/>
                <a:gd name="T24" fmla="*/ 2147483647 w 338"/>
                <a:gd name="T25" fmla="*/ 0 h 566"/>
                <a:gd name="T26" fmla="*/ 2147483647 w 338"/>
                <a:gd name="T27" fmla="*/ 2147483647 h 566"/>
                <a:gd name="T28" fmla="*/ 2147483647 w 338"/>
                <a:gd name="T29" fmla="*/ 2147483647 h 566"/>
                <a:gd name="T30" fmla="*/ 2147483647 w 338"/>
                <a:gd name="T31" fmla="*/ 2147483647 h 566"/>
                <a:gd name="T32" fmla="*/ 2147483647 w 338"/>
                <a:gd name="T33" fmla="*/ 2147483647 h 566"/>
                <a:gd name="T34" fmla="*/ 2147483647 w 338"/>
                <a:gd name="T35" fmla="*/ 2147483647 h 566"/>
                <a:gd name="T36" fmla="*/ 2147483647 w 338"/>
                <a:gd name="T37" fmla="*/ 2147483647 h 566"/>
                <a:gd name="T38" fmla="*/ 2147483647 w 338"/>
                <a:gd name="T39" fmla="*/ 2147483647 h 566"/>
                <a:gd name="T40" fmla="*/ 2147483647 w 338"/>
                <a:gd name="T41" fmla="*/ 2147483647 h 566"/>
                <a:gd name="T42" fmla="*/ 0 w 338"/>
                <a:gd name="T43" fmla="*/ 2147483647 h 566"/>
                <a:gd name="T44" fmla="*/ 2147483647 w 338"/>
                <a:gd name="T45" fmla="*/ 2147483647 h 566"/>
                <a:gd name="T46" fmla="*/ 2147483647 w 338"/>
                <a:gd name="T47" fmla="*/ 2147483647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1" name="Freeform 53"/>
            <p:cNvSpPr>
              <a:spLocks/>
            </p:cNvSpPr>
            <p:nvPr/>
          </p:nvSpPr>
          <p:spPr bwMode="auto">
            <a:xfrm>
              <a:off x="7267576" y="2773363"/>
              <a:ext cx="919163" cy="501650"/>
            </a:xfrm>
            <a:custGeom>
              <a:avLst/>
              <a:gdLst>
                <a:gd name="T0" fmla="*/ 2147483647 w 791"/>
                <a:gd name="T1" fmla="*/ 2147483647 h 396"/>
                <a:gd name="T2" fmla="*/ 2147483647 w 791"/>
                <a:gd name="T3" fmla="*/ 2147483647 h 396"/>
                <a:gd name="T4" fmla="*/ 2147483647 w 791"/>
                <a:gd name="T5" fmla="*/ 2147483647 h 396"/>
                <a:gd name="T6" fmla="*/ 2147483647 w 791"/>
                <a:gd name="T7" fmla="*/ 2147483647 h 396"/>
                <a:gd name="T8" fmla="*/ 2147483647 w 791"/>
                <a:gd name="T9" fmla="*/ 2147483647 h 396"/>
                <a:gd name="T10" fmla="*/ 2147483647 w 791"/>
                <a:gd name="T11" fmla="*/ 2147483647 h 396"/>
                <a:gd name="T12" fmla="*/ 2147483647 w 791"/>
                <a:gd name="T13" fmla="*/ 2147483647 h 396"/>
                <a:gd name="T14" fmla="*/ 2147483647 w 791"/>
                <a:gd name="T15" fmla="*/ 2147483647 h 396"/>
                <a:gd name="T16" fmla="*/ 2147483647 w 791"/>
                <a:gd name="T17" fmla="*/ 2147483647 h 396"/>
                <a:gd name="T18" fmla="*/ 2147483647 w 791"/>
                <a:gd name="T19" fmla="*/ 2147483647 h 396"/>
                <a:gd name="T20" fmla="*/ 2147483647 w 791"/>
                <a:gd name="T21" fmla="*/ 2147483647 h 396"/>
                <a:gd name="T22" fmla="*/ 2147483647 w 791"/>
                <a:gd name="T23" fmla="*/ 2147483647 h 396"/>
                <a:gd name="T24" fmla="*/ 2147483647 w 791"/>
                <a:gd name="T25" fmla="*/ 2147483647 h 396"/>
                <a:gd name="T26" fmla="*/ 2147483647 w 791"/>
                <a:gd name="T27" fmla="*/ 2147483647 h 396"/>
                <a:gd name="T28" fmla="*/ 2147483647 w 791"/>
                <a:gd name="T29" fmla="*/ 2147483647 h 396"/>
                <a:gd name="T30" fmla="*/ 2147483647 w 791"/>
                <a:gd name="T31" fmla="*/ 2147483647 h 396"/>
                <a:gd name="T32" fmla="*/ 2147483647 w 791"/>
                <a:gd name="T33" fmla="*/ 2147483647 h 396"/>
                <a:gd name="T34" fmla="*/ 2147483647 w 791"/>
                <a:gd name="T35" fmla="*/ 2147483647 h 396"/>
                <a:gd name="T36" fmla="*/ 2147483647 w 791"/>
                <a:gd name="T37" fmla="*/ 2147483647 h 396"/>
                <a:gd name="T38" fmla="*/ 2147483647 w 791"/>
                <a:gd name="T39" fmla="*/ 2147483647 h 396"/>
                <a:gd name="T40" fmla="*/ 2147483647 w 791"/>
                <a:gd name="T41" fmla="*/ 0 h 396"/>
                <a:gd name="T42" fmla="*/ 2147483647 w 791"/>
                <a:gd name="T43" fmla="*/ 2147483647 h 396"/>
                <a:gd name="T44" fmla="*/ 2147483647 w 791"/>
                <a:gd name="T45" fmla="*/ 2147483647 h 396"/>
                <a:gd name="T46" fmla="*/ 2147483647 w 791"/>
                <a:gd name="T47" fmla="*/ 2147483647 h 396"/>
                <a:gd name="T48" fmla="*/ 2147483647 w 791"/>
                <a:gd name="T49" fmla="*/ 2147483647 h 396"/>
                <a:gd name="T50" fmla="*/ 2147483647 w 791"/>
                <a:gd name="T51" fmla="*/ 2147483647 h 396"/>
                <a:gd name="T52" fmla="*/ 2147483647 w 791"/>
                <a:gd name="T53" fmla="*/ 2147483647 h 396"/>
                <a:gd name="T54" fmla="*/ 2147483647 w 791"/>
                <a:gd name="T55" fmla="*/ 2147483647 h 396"/>
                <a:gd name="T56" fmla="*/ 2147483647 w 791"/>
                <a:gd name="T57" fmla="*/ 2147483647 h 396"/>
                <a:gd name="T58" fmla="*/ 2147483647 w 791"/>
                <a:gd name="T59" fmla="*/ 2147483647 h 396"/>
                <a:gd name="T60" fmla="*/ 2147483647 w 791"/>
                <a:gd name="T61" fmla="*/ 2147483647 h 396"/>
                <a:gd name="T62" fmla="*/ 2147483647 w 791"/>
                <a:gd name="T63" fmla="*/ 2147483647 h 396"/>
                <a:gd name="T64" fmla="*/ 2147483647 w 791"/>
                <a:gd name="T65" fmla="*/ 2147483647 h 396"/>
                <a:gd name="T66" fmla="*/ 2147483647 w 791"/>
                <a:gd name="T67" fmla="*/ 2147483647 h 396"/>
                <a:gd name="T68" fmla="*/ 2147483647 w 791"/>
                <a:gd name="T69" fmla="*/ 2147483647 h 396"/>
                <a:gd name="T70" fmla="*/ 0 w 791"/>
                <a:gd name="T71" fmla="*/ 2147483647 h 396"/>
                <a:gd name="T72" fmla="*/ 2147483647 w 791"/>
                <a:gd name="T73" fmla="*/ 2147483647 h 396"/>
                <a:gd name="T74" fmla="*/ 2147483647 w 791"/>
                <a:gd name="T75" fmla="*/ 2147483647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7030A0"/>
            </a:solidFill>
            <a:ln w="9525">
              <a:solidFill>
                <a:srgbClr val="3134FF"/>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2" name="Freeform 54"/>
            <p:cNvSpPr>
              <a:spLocks/>
            </p:cNvSpPr>
            <p:nvPr/>
          </p:nvSpPr>
          <p:spPr bwMode="auto">
            <a:xfrm>
              <a:off x="7165976" y="3146426"/>
              <a:ext cx="1082675" cy="390525"/>
            </a:xfrm>
            <a:custGeom>
              <a:avLst/>
              <a:gdLst>
                <a:gd name="T0" fmla="*/ 2147483647 w 931"/>
                <a:gd name="T1" fmla="*/ 2147483647 h 308"/>
                <a:gd name="T2" fmla="*/ 2147483647 w 931"/>
                <a:gd name="T3" fmla="*/ 2147483647 h 308"/>
                <a:gd name="T4" fmla="*/ 2147483647 w 931"/>
                <a:gd name="T5" fmla="*/ 2147483647 h 308"/>
                <a:gd name="T6" fmla="*/ 2147483647 w 931"/>
                <a:gd name="T7" fmla="*/ 2147483647 h 308"/>
                <a:gd name="T8" fmla="*/ 2147483647 w 931"/>
                <a:gd name="T9" fmla="*/ 2147483647 h 308"/>
                <a:gd name="T10" fmla="*/ 2147483647 w 931"/>
                <a:gd name="T11" fmla="*/ 2147483647 h 308"/>
                <a:gd name="T12" fmla="*/ 2147483647 w 931"/>
                <a:gd name="T13" fmla="*/ 2147483647 h 308"/>
                <a:gd name="T14" fmla="*/ 2147483647 w 931"/>
                <a:gd name="T15" fmla="*/ 2147483647 h 308"/>
                <a:gd name="T16" fmla="*/ 2147483647 w 931"/>
                <a:gd name="T17" fmla="*/ 2147483647 h 308"/>
                <a:gd name="T18" fmla="*/ 2147483647 w 931"/>
                <a:gd name="T19" fmla="*/ 2147483647 h 308"/>
                <a:gd name="T20" fmla="*/ 2147483647 w 931"/>
                <a:gd name="T21" fmla="*/ 2147483647 h 308"/>
                <a:gd name="T22" fmla="*/ 2147483647 w 931"/>
                <a:gd name="T23" fmla="*/ 2147483647 h 308"/>
                <a:gd name="T24" fmla="*/ 2147483647 w 931"/>
                <a:gd name="T25" fmla="*/ 0 h 308"/>
                <a:gd name="T26" fmla="*/ 2147483647 w 931"/>
                <a:gd name="T27" fmla="*/ 2147483647 h 308"/>
                <a:gd name="T28" fmla="*/ 2147483647 w 931"/>
                <a:gd name="T29" fmla="*/ 2147483647 h 308"/>
                <a:gd name="T30" fmla="*/ 2147483647 w 931"/>
                <a:gd name="T31" fmla="*/ 2147483647 h 308"/>
                <a:gd name="T32" fmla="*/ 2147483647 w 931"/>
                <a:gd name="T33" fmla="*/ 2147483647 h 308"/>
                <a:gd name="T34" fmla="*/ 2147483647 w 931"/>
                <a:gd name="T35" fmla="*/ 2147483647 h 308"/>
                <a:gd name="T36" fmla="*/ 2147483647 w 931"/>
                <a:gd name="T37" fmla="*/ 2147483647 h 308"/>
                <a:gd name="T38" fmla="*/ 2147483647 w 931"/>
                <a:gd name="T39" fmla="*/ 2147483647 h 308"/>
                <a:gd name="T40" fmla="*/ 2147483647 w 931"/>
                <a:gd name="T41" fmla="*/ 2147483647 h 308"/>
                <a:gd name="T42" fmla="*/ 2147483647 w 931"/>
                <a:gd name="T43" fmla="*/ 2147483647 h 308"/>
                <a:gd name="T44" fmla="*/ 0 w 931"/>
                <a:gd name="T45" fmla="*/ 2147483647 h 308"/>
                <a:gd name="T46" fmla="*/ 2147483647 w 931"/>
                <a:gd name="T47" fmla="*/ 2147483647 h 308"/>
                <a:gd name="T48" fmla="*/ 2147483647 w 931"/>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3" name="Freeform 55"/>
            <p:cNvSpPr>
              <a:spLocks/>
            </p:cNvSpPr>
            <p:nvPr/>
          </p:nvSpPr>
          <p:spPr bwMode="auto">
            <a:xfrm>
              <a:off x="7018338" y="3522663"/>
              <a:ext cx="450850" cy="830262"/>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4" name="Freeform 56"/>
            <p:cNvSpPr>
              <a:spLocks/>
            </p:cNvSpPr>
            <p:nvPr/>
          </p:nvSpPr>
          <p:spPr bwMode="auto">
            <a:xfrm>
              <a:off x="7437439" y="3489325"/>
              <a:ext cx="484187" cy="838200"/>
            </a:xfrm>
            <a:custGeom>
              <a:avLst/>
              <a:gdLst>
                <a:gd name="T0" fmla="*/ 2147483647 w 416"/>
                <a:gd name="T1" fmla="*/ 2147483647 h 659"/>
                <a:gd name="T2" fmla="*/ 0 w 416"/>
                <a:gd name="T3" fmla="*/ 2147483647 h 659"/>
                <a:gd name="T4" fmla="*/ 2147483647 w 416"/>
                <a:gd name="T5" fmla="*/ 2147483647 h 659"/>
                <a:gd name="T6" fmla="*/ 2147483647 w 416"/>
                <a:gd name="T7" fmla="*/ 2147483647 h 659"/>
                <a:gd name="T8" fmla="*/ 2147483647 w 416"/>
                <a:gd name="T9" fmla="*/ 2147483647 h 659"/>
                <a:gd name="T10" fmla="*/ 2147483647 w 416"/>
                <a:gd name="T11" fmla="*/ 2147483647 h 659"/>
                <a:gd name="T12" fmla="*/ 2147483647 w 416"/>
                <a:gd name="T13" fmla="*/ 2147483647 h 659"/>
                <a:gd name="T14" fmla="*/ 2147483647 w 416"/>
                <a:gd name="T15" fmla="*/ 2147483647 h 659"/>
                <a:gd name="T16" fmla="*/ 2147483647 w 416"/>
                <a:gd name="T17" fmla="*/ 2147483647 h 659"/>
                <a:gd name="T18" fmla="*/ 2147483647 w 416"/>
                <a:gd name="T19" fmla="*/ 2147483647 h 659"/>
                <a:gd name="T20" fmla="*/ 2147483647 w 416"/>
                <a:gd name="T21" fmla="*/ 2147483647 h 659"/>
                <a:gd name="T22" fmla="*/ 2147483647 w 416"/>
                <a:gd name="T23" fmla="*/ 2147483647 h 659"/>
                <a:gd name="T24" fmla="*/ 2147483647 w 416"/>
                <a:gd name="T25" fmla="*/ 2147483647 h 659"/>
                <a:gd name="T26" fmla="*/ 2147483647 w 416"/>
                <a:gd name="T27" fmla="*/ 2147483647 h 659"/>
                <a:gd name="T28" fmla="*/ 2147483647 w 416"/>
                <a:gd name="T29" fmla="*/ 2147483647 h 659"/>
                <a:gd name="T30" fmla="*/ 2147483647 w 416"/>
                <a:gd name="T31" fmla="*/ 2147483647 h 659"/>
                <a:gd name="T32" fmla="*/ 2147483647 w 416"/>
                <a:gd name="T33" fmla="*/ 2147483647 h 659"/>
                <a:gd name="T34" fmla="*/ 2147483647 w 416"/>
                <a:gd name="T35" fmla="*/ 0 h 659"/>
                <a:gd name="T36" fmla="*/ 0 w 416"/>
                <a:gd name="T37" fmla="*/ 2147483647 h 659"/>
                <a:gd name="T38" fmla="*/ 2147483647 w 416"/>
                <a:gd name="T39" fmla="*/ 2147483647 h 659"/>
                <a:gd name="T40" fmla="*/ 2147483647 w 416"/>
                <a:gd name="T41" fmla="*/ 2147483647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5" name="Freeform 57"/>
            <p:cNvSpPr>
              <a:spLocks/>
            </p:cNvSpPr>
            <p:nvPr/>
          </p:nvSpPr>
          <p:spPr bwMode="auto">
            <a:xfrm>
              <a:off x="7772401" y="3446463"/>
              <a:ext cx="682625" cy="766762"/>
            </a:xfrm>
            <a:custGeom>
              <a:avLst/>
              <a:gdLst>
                <a:gd name="T0" fmla="*/ 2147483647 w 587"/>
                <a:gd name="T1" fmla="*/ 2147483647 h 603"/>
                <a:gd name="T2" fmla="*/ 2147483647 w 587"/>
                <a:gd name="T3" fmla="*/ 2147483647 h 603"/>
                <a:gd name="T4" fmla="*/ 2147483647 w 587"/>
                <a:gd name="T5" fmla="*/ 2147483647 h 603"/>
                <a:gd name="T6" fmla="*/ 2147483647 w 587"/>
                <a:gd name="T7" fmla="*/ 2147483647 h 603"/>
                <a:gd name="T8" fmla="*/ 2147483647 w 587"/>
                <a:gd name="T9" fmla="*/ 2147483647 h 603"/>
                <a:gd name="T10" fmla="*/ 2147483647 w 587"/>
                <a:gd name="T11" fmla="*/ 2147483647 h 603"/>
                <a:gd name="T12" fmla="*/ 2147483647 w 587"/>
                <a:gd name="T13" fmla="*/ 2147483647 h 603"/>
                <a:gd name="T14" fmla="*/ 2147483647 w 587"/>
                <a:gd name="T15" fmla="*/ 2147483647 h 603"/>
                <a:gd name="T16" fmla="*/ 2147483647 w 587"/>
                <a:gd name="T17" fmla="*/ 2147483647 h 603"/>
                <a:gd name="T18" fmla="*/ 2147483647 w 587"/>
                <a:gd name="T19" fmla="*/ 2147483647 h 603"/>
                <a:gd name="T20" fmla="*/ 2147483647 w 587"/>
                <a:gd name="T21" fmla="*/ 2147483647 h 603"/>
                <a:gd name="T22" fmla="*/ 2147483647 w 587"/>
                <a:gd name="T23" fmla="*/ 2147483647 h 603"/>
                <a:gd name="T24" fmla="*/ 2147483647 w 587"/>
                <a:gd name="T25" fmla="*/ 2147483647 h 603"/>
                <a:gd name="T26" fmla="*/ 2147483647 w 587"/>
                <a:gd name="T27" fmla="*/ 2147483647 h 603"/>
                <a:gd name="T28" fmla="*/ 2147483647 w 587"/>
                <a:gd name="T29" fmla="*/ 2147483647 h 603"/>
                <a:gd name="T30" fmla="*/ 2147483647 w 587"/>
                <a:gd name="T31" fmla="*/ 2147483647 h 603"/>
                <a:gd name="T32" fmla="*/ 2147483647 w 587"/>
                <a:gd name="T33" fmla="*/ 2147483647 h 603"/>
                <a:gd name="T34" fmla="*/ 2147483647 w 587"/>
                <a:gd name="T35" fmla="*/ 2147483647 h 603"/>
                <a:gd name="T36" fmla="*/ 2147483647 w 587"/>
                <a:gd name="T37" fmla="*/ 2147483647 h 603"/>
                <a:gd name="T38" fmla="*/ 2147483647 w 587"/>
                <a:gd name="T39" fmla="*/ 0 h 603"/>
                <a:gd name="T40" fmla="*/ 2147483647 w 587"/>
                <a:gd name="T41" fmla="*/ 2147483647 h 603"/>
                <a:gd name="T42" fmla="*/ 0 w 587"/>
                <a:gd name="T43" fmla="*/ 2147483647 h 603"/>
                <a:gd name="T44" fmla="*/ 2147483647 w 587"/>
                <a:gd name="T45" fmla="*/ 2147483647 h 603"/>
                <a:gd name="T46" fmla="*/ 2147483647 w 587"/>
                <a:gd name="T47" fmla="*/ 2147483647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6" name="Freeform 58"/>
            <p:cNvSpPr>
              <a:spLocks/>
            </p:cNvSpPr>
            <p:nvPr/>
          </p:nvSpPr>
          <p:spPr bwMode="auto">
            <a:xfrm>
              <a:off x="7567613" y="4129089"/>
              <a:ext cx="1149350" cy="930275"/>
            </a:xfrm>
            <a:custGeom>
              <a:avLst/>
              <a:gdLst>
                <a:gd name="T0" fmla="*/ 0 w 990"/>
                <a:gd name="T1" fmla="*/ 2147483647 h 732"/>
                <a:gd name="T2" fmla="*/ 2147483647 w 990"/>
                <a:gd name="T3" fmla="*/ 2147483647 h 732"/>
                <a:gd name="T4" fmla="*/ 2147483647 w 990"/>
                <a:gd name="T5" fmla="*/ 2147483647 h 732"/>
                <a:gd name="T6" fmla="*/ 2147483647 w 990"/>
                <a:gd name="T7" fmla="*/ 2147483647 h 732"/>
                <a:gd name="T8" fmla="*/ 2147483647 w 990"/>
                <a:gd name="T9" fmla="*/ 2147483647 h 732"/>
                <a:gd name="T10" fmla="*/ 2147483647 w 990"/>
                <a:gd name="T11" fmla="*/ 2147483647 h 732"/>
                <a:gd name="T12" fmla="*/ 2147483647 w 990"/>
                <a:gd name="T13" fmla="*/ 2147483647 h 732"/>
                <a:gd name="T14" fmla="*/ 2147483647 w 990"/>
                <a:gd name="T15" fmla="*/ 2147483647 h 732"/>
                <a:gd name="T16" fmla="*/ 2147483647 w 990"/>
                <a:gd name="T17" fmla="*/ 2147483647 h 732"/>
                <a:gd name="T18" fmla="*/ 2147483647 w 990"/>
                <a:gd name="T19" fmla="*/ 2147483647 h 732"/>
                <a:gd name="T20" fmla="*/ 2147483647 w 990"/>
                <a:gd name="T21" fmla="*/ 2147483647 h 732"/>
                <a:gd name="T22" fmla="*/ 2147483647 w 990"/>
                <a:gd name="T23" fmla="*/ 2147483647 h 732"/>
                <a:gd name="T24" fmla="*/ 2147483647 w 990"/>
                <a:gd name="T25" fmla="*/ 2147483647 h 732"/>
                <a:gd name="T26" fmla="*/ 2147483647 w 990"/>
                <a:gd name="T27" fmla="*/ 2147483647 h 732"/>
                <a:gd name="T28" fmla="*/ 2147483647 w 990"/>
                <a:gd name="T29" fmla="*/ 2147483647 h 732"/>
                <a:gd name="T30" fmla="*/ 2147483647 w 990"/>
                <a:gd name="T31" fmla="*/ 2147483647 h 732"/>
                <a:gd name="T32" fmla="*/ 2147483647 w 990"/>
                <a:gd name="T33" fmla="*/ 2147483647 h 732"/>
                <a:gd name="T34" fmla="*/ 2147483647 w 990"/>
                <a:gd name="T35" fmla="*/ 2147483647 h 732"/>
                <a:gd name="T36" fmla="*/ 2147483647 w 990"/>
                <a:gd name="T37" fmla="*/ 2147483647 h 732"/>
                <a:gd name="T38" fmla="*/ 2147483647 w 990"/>
                <a:gd name="T39" fmla="*/ 2147483647 h 732"/>
                <a:gd name="T40" fmla="*/ 2147483647 w 990"/>
                <a:gd name="T41" fmla="*/ 2147483647 h 732"/>
                <a:gd name="T42" fmla="*/ 2147483647 w 990"/>
                <a:gd name="T43" fmla="*/ 2147483647 h 732"/>
                <a:gd name="T44" fmla="*/ 2147483647 w 990"/>
                <a:gd name="T45" fmla="*/ 2147483647 h 732"/>
                <a:gd name="T46" fmla="*/ 2147483647 w 990"/>
                <a:gd name="T47" fmla="*/ 2147483647 h 732"/>
                <a:gd name="T48" fmla="*/ 2147483647 w 990"/>
                <a:gd name="T49" fmla="*/ 2147483647 h 732"/>
                <a:gd name="T50" fmla="*/ 2147483647 w 990"/>
                <a:gd name="T51" fmla="*/ 2147483647 h 732"/>
                <a:gd name="T52" fmla="*/ 2147483647 w 990"/>
                <a:gd name="T53" fmla="*/ 2147483647 h 732"/>
                <a:gd name="T54" fmla="*/ 2147483647 w 990"/>
                <a:gd name="T55" fmla="*/ 2147483647 h 732"/>
                <a:gd name="T56" fmla="*/ 2147483647 w 990"/>
                <a:gd name="T57" fmla="*/ 2147483647 h 732"/>
                <a:gd name="T58" fmla="*/ 2147483647 w 990"/>
                <a:gd name="T59" fmla="*/ 2147483647 h 732"/>
                <a:gd name="T60" fmla="*/ 2147483647 w 990"/>
                <a:gd name="T61" fmla="*/ 2147483647 h 732"/>
                <a:gd name="T62" fmla="*/ 2147483647 w 990"/>
                <a:gd name="T63" fmla="*/ 2147483647 h 732"/>
                <a:gd name="T64" fmla="*/ 2147483647 w 990"/>
                <a:gd name="T65" fmla="*/ 2147483647 h 732"/>
                <a:gd name="T66" fmla="*/ 2147483647 w 990"/>
                <a:gd name="T67" fmla="*/ 2147483647 h 732"/>
                <a:gd name="T68" fmla="*/ 2147483647 w 990"/>
                <a:gd name="T69" fmla="*/ 2147483647 h 732"/>
                <a:gd name="T70" fmla="*/ 2147483647 w 990"/>
                <a:gd name="T71" fmla="*/ 2147483647 h 732"/>
                <a:gd name="T72" fmla="*/ 2147483647 w 990"/>
                <a:gd name="T73" fmla="*/ 2147483647 h 732"/>
                <a:gd name="T74" fmla="*/ 2147483647 w 990"/>
                <a:gd name="T75" fmla="*/ 0 h 732"/>
                <a:gd name="T76" fmla="*/ 2147483647 w 990"/>
                <a:gd name="T77" fmla="*/ 2147483647 h 732"/>
                <a:gd name="T78" fmla="*/ 2147483647 w 990"/>
                <a:gd name="T79" fmla="*/ 2147483647 h 732"/>
                <a:gd name="T80" fmla="*/ 2147483647 w 990"/>
                <a:gd name="T81" fmla="*/ 2147483647 h 732"/>
                <a:gd name="T82" fmla="*/ 2147483647 w 990"/>
                <a:gd name="T83" fmla="*/ 2147483647 h 732"/>
                <a:gd name="T84" fmla="*/ 2147483647 w 990"/>
                <a:gd name="T85" fmla="*/ 2147483647 h 732"/>
                <a:gd name="T86" fmla="*/ 2147483647 w 990"/>
                <a:gd name="T87" fmla="*/ 2147483647 h 732"/>
                <a:gd name="T88" fmla="*/ 0 w 990"/>
                <a:gd name="T89" fmla="*/ 2147483647 h 732"/>
                <a:gd name="T90" fmla="*/ 0 w 990"/>
                <a:gd name="T91" fmla="*/ 2147483647 h 732"/>
                <a:gd name="T92" fmla="*/ 0 w 990"/>
                <a:gd name="T93" fmla="*/ 2147483647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7" name="Freeform 59"/>
            <p:cNvSpPr>
              <a:spLocks/>
            </p:cNvSpPr>
            <p:nvPr/>
          </p:nvSpPr>
          <p:spPr bwMode="auto">
            <a:xfrm>
              <a:off x="8515351" y="5135564"/>
              <a:ext cx="61913" cy="39687"/>
            </a:xfrm>
            <a:custGeom>
              <a:avLst/>
              <a:gdLst>
                <a:gd name="T0" fmla="*/ 0 w 54"/>
                <a:gd name="T1" fmla="*/ 2147483647 h 30"/>
                <a:gd name="T2" fmla="*/ 2147483647 w 54"/>
                <a:gd name="T3" fmla="*/ 2147483647 h 30"/>
                <a:gd name="T4" fmla="*/ 2147483647 w 54"/>
                <a:gd name="T5" fmla="*/ 2147483647 h 30"/>
                <a:gd name="T6" fmla="*/ 2147483647 w 54"/>
                <a:gd name="T7" fmla="*/ 0 h 30"/>
                <a:gd name="T8" fmla="*/ 2147483647 w 54"/>
                <a:gd name="T9" fmla="*/ 2147483647 h 30"/>
                <a:gd name="T10" fmla="*/ 2147483647 w 54"/>
                <a:gd name="T11" fmla="*/ 2147483647 h 30"/>
                <a:gd name="T12" fmla="*/ 2147483647 w 54"/>
                <a:gd name="T13" fmla="*/ 2147483647 h 30"/>
                <a:gd name="T14" fmla="*/ 2147483647 w 54"/>
                <a:gd name="T15" fmla="*/ 2147483647 h 30"/>
                <a:gd name="T16" fmla="*/ 0 w 54"/>
                <a:gd name="T17" fmla="*/ 2147483647 h 30"/>
                <a:gd name="T18" fmla="*/ 0 w 54"/>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0" y="29"/>
                  </a:moveTo>
                  <a:lnTo>
                    <a:pt x="4" y="15"/>
                  </a:lnTo>
                  <a:lnTo>
                    <a:pt x="21" y="11"/>
                  </a:lnTo>
                  <a:lnTo>
                    <a:pt x="46" y="0"/>
                  </a:lnTo>
                  <a:lnTo>
                    <a:pt x="54" y="10"/>
                  </a:lnTo>
                  <a:lnTo>
                    <a:pt x="25" y="17"/>
                  </a:lnTo>
                  <a:lnTo>
                    <a:pt x="18" y="17"/>
                  </a:lnTo>
                  <a:lnTo>
                    <a:pt x="18" y="30"/>
                  </a:lnTo>
                  <a:lnTo>
                    <a:pt x="0" y="29"/>
                  </a:lnTo>
                  <a:close/>
                </a:path>
              </a:pathLst>
            </a:custGeom>
            <a:solidFill>
              <a:srgbClr val="DFBBD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8" name="Freeform 60"/>
            <p:cNvSpPr>
              <a:spLocks/>
            </p:cNvSpPr>
            <p:nvPr/>
          </p:nvSpPr>
          <p:spPr bwMode="auto">
            <a:xfrm>
              <a:off x="8589964" y="5084763"/>
              <a:ext cx="79375" cy="57150"/>
            </a:xfrm>
            <a:custGeom>
              <a:avLst/>
              <a:gdLst>
                <a:gd name="T0" fmla="*/ 2147483647 w 69"/>
                <a:gd name="T1" fmla="*/ 2147483647 h 46"/>
                <a:gd name="T2" fmla="*/ 2147483647 w 69"/>
                <a:gd name="T3" fmla="*/ 0 h 46"/>
                <a:gd name="T4" fmla="*/ 0 w 69"/>
                <a:gd name="T5" fmla="*/ 2147483647 h 46"/>
                <a:gd name="T6" fmla="*/ 2147483647 w 69"/>
                <a:gd name="T7" fmla="*/ 2147483647 h 46"/>
                <a:gd name="T8" fmla="*/ 2147483647 w 69"/>
                <a:gd name="T9" fmla="*/ 2147483647 h 46"/>
                <a:gd name="T10" fmla="*/ 0 60000 65536"/>
                <a:gd name="T11" fmla="*/ 0 60000 65536"/>
                <a:gd name="T12" fmla="*/ 0 60000 65536"/>
                <a:gd name="T13" fmla="*/ 0 60000 65536"/>
                <a:gd name="T14" fmla="*/ 0 60000 65536"/>
                <a:gd name="T15" fmla="*/ 0 w 69"/>
                <a:gd name="T16" fmla="*/ 0 h 46"/>
                <a:gd name="T17" fmla="*/ 69 w 69"/>
                <a:gd name="T18" fmla="*/ 46 h 46"/>
              </a:gdLst>
              <a:ahLst/>
              <a:cxnLst>
                <a:cxn ang="T10">
                  <a:pos x="T0" y="T1"/>
                </a:cxn>
                <a:cxn ang="T11">
                  <a:pos x="T2" y="T3"/>
                </a:cxn>
                <a:cxn ang="T12">
                  <a:pos x="T4" y="T5"/>
                </a:cxn>
                <a:cxn ang="T13">
                  <a:pos x="T6" y="T7"/>
                </a:cxn>
                <a:cxn ang="T14">
                  <a:pos x="T8" y="T9"/>
                </a:cxn>
              </a:cxnLst>
              <a:rect l="T15" t="T16" r="T17" b="T18"/>
              <a:pathLst>
                <a:path w="69" h="46">
                  <a:moveTo>
                    <a:pt x="6" y="46"/>
                  </a:moveTo>
                  <a:lnTo>
                    <a:pt x="69" y="0"/>
                  </a:lnTo>
                  <a:lnTo>
                    <a:pt x="0" y="40"/>
                  </a:lnTo>
                  <a:lnTo>
                    <a:pt x="6" y="46"/>
                  </a:lnTo>
                  <a:close/>
                </a:path>
              </a:pathLst>
            </a:custGeom>
            <a:solidFill>
              <a:srgbClr val="DFBBD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09" name="Freeform 61"/>
            <p:cNvSpPr>
              <a:spLocks/>
            </p:cNvSpPr>
            <p:nvPr/>
          </p:nvSpPr>
          <p:spPr bwMode="auto">
            <a:xfrm>
              <a:off x="8670926" y="5033964"/>
              <a:ext cx="23813" cy="47625"/>
            </a:xfrm>
            <a:custGeom>
              <a:avLst/>
              <a:gdLst>
                <a:gd name="T0" fmla="*/ 2147483647 w 19"/>
                <a:gd name="T1" fmla="*/ 2147483647 h 38"/>
                <a:gd name="T2" fmla="*/ 2147483647 w 19"/>
                <a:gd name="T3" fmla="*/ 2147483647 h 38"/>
                <a:gd name="T4" fmla="*/ 2147483647 w 19"/>
                <a:gd name="T5" fmla="*/ 0 h 38"/>
                <a:gd name="T6" fmla="*/ 2147483647 w 19"/>
                <a:gd name="T7" fmla="*/ 2147483647 h 38"/>
                <a:gd name="T8" fmla="*/ 0 w 19"/>
                <a:gd name="T9" fmla="*/ 2147483647 h 38"/>
                <a:gd name="T10" fmla="*/ 2147483647 w 19"/>
                <a:gd name="T11" fmla="*/ 2147483647 h 38"/>
                <a:gd name="T12" fmla="*/ 2147483647 w 19"/>
                <a:gd name="T13" fmla="*/ 214748364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solidFill>
              <a:srgbClr val="DFBBD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0" name="Freeform 62"/>
            <p:cNvSpPr>
              <a:spLocks/>
            </p:cNvSpPr>
            <p:nvPr/>
          </p:nvSpPr>
          <p:spPr bwMode="auto">
            <a:xfrm>
              <a:off x="7756526" y="2216150"/>
              <a:ext cx="530225" cy="636588"/>
            </a:xfrm>
            <a:custGeom>
              <a:avLst/>
              <a:gdLst>
                <a:gd name="T0" fmla="*/ 0 w 459"/>
                <a:gd name="T1" fmla="*/ 2147483647 h 504"/>
                <a:gd name="T2" fmla="*/ 2147483647 w 459"/>
                <a:gd name="T3" fmla="*/ 2147483647 h 504"/>
                <a:gd name="T4" fmla="*/ 2147483647 w 459"/>
                <a:gd name="T5" fmla="*/ 2147483647 h 504"/>
                <a:gd name="T6" fmla="*/ 2147483647 w 459"/>
                <a:gd name="T7" fmla="*/ 2147483647 h 504"/>
                <a:gd name="T8" fmla="*/ 2147483647 w 459"/>
                <a:gd name="T9" fmla="*/ 2147483647 h 504"/>
                <a:gd name="T10" fmla="*/ 2147483647 w 459"/>
                <a:gd name="T11" fmla="*/ 2147483647 h 504"/>
                <a:gd name="T12" fmla="*/ 2147483647 w 459"/>
                <a:gd name="T13" fmla="*/ 2147483647 h 504"/>
                <a:gd name="T14" fmla="*/ 2147483647 w 459"/>
                <a:gd name="T15" fmla="*/ 2147483647 h 504"/>
                <a:gd name="T16" fmla="*/ 2147483647 w 459"/>
                <a:gd name="T17" fmla="*/ 2147483647 h 504"/>
                <a:gd name="T18" fmla="*/ 2147483647 w 459"/>
                <a:gd name="T19" fmla="*/ 2147483647 h 504"/>
                <a:gd name="T20" fmla="*/ 2147483647 w 459"/>
                <a:gd name="T21" fmla="*/ 2147483647 h 504"/>
                <a:gd name="T22" fmla="*/ 2147483647 w 459"/>
                <a:gd name="T23" fmla="*/ 2147483647 h 504"/>
                <a:gd name="T24" fmla="*/ 2147483647 w 459"/>
                <a:gd name="T25" fmla="*/ 2147483647 h 504"/>
                <a:gd name="T26" fmla="*/ 2147483647 w 459"/>
                <a:gd name="T27" fmla="*/ 2147483647 h 504"/>
                <a:gd name="T28" fmla="*/ 2147483647 w 459"/>
                <a:gd name="T29" fmla="*/ 2147483647 h 504"/>
                <a:gd name="T30" fmla="*/ 2147483647 w 459"/>
                <a:gd name="T31" fmla="*/ 0 h 504"/>
                <a:gd name="T32" fmla="*/ 2147483647 w 459"/>
                <a:gd name="T33" fmla="*/ 2147483647 h 504"/>
                <a:gd name="T34" fmla="*/ 2147483647 w 459"/>
                <a:gd name="T35" fmla="*/ 2147483647 h 504"/>
                <a:gd name="T36" fmla="*/ 2147483647 w 459"/>
                <a:gd name="T37" fmla="*/ 2147483647 h 504"/>
                <a:gd name="T38" fmla="*/ 2147483647 w 459"/>
                <a:gd name="T39" fmla="*/ 2147483647 h 504"/>
                <a:gd name="T40" fmla="*/ 2147483647 w 459"/>
                <a:gd name="T41" fmla="*/ 2147483647 h 504"/>
                <a:gd name="T42" fmla="*/ 0 w 459"/>
                <a:gd name="T43" fmla="*/ 2147483647 h 504"/>
                <a:gd name="T44" fmla="*/ 0 w 459"/>
                <a:gd name="T45" fmla="*/ 2147483647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1" name="Freeform 63"/>
            <p:cNvSpPr>
              <a:spLocks/>
            </p:cNvSpPr>
            <p:nvPr/>
          </p:nvSpPr>
          <p:spPr bwMode="auto">
            <a:xfrm>
              <a:off x="8093075" y="2439988"/>
              <a:ext cx="566738" cy="601662"/>
            </a:xfrm>
            <a:custGeom>
              <a:avLst/>
              <a:gdLst>
                <a:gd name="T0" fmla="*/ 0 w 489"/>
                <a:gd name="T1" fmla="*/ 2147483647 h 473"/>
                <a:gd name="T2" fmla="*/ 2147483647 w 489"/>
                <a:gd name="T3" fmla="*/ 2147483647 h 473"/>
                <a:gd name="T4" fmla="*/ 2147483647 w 489"/>
                <a:gd name="T5" fmla="*/ 2147483647 h 473"/>
                <a:gd name="T6" fmla="*/ 2147483647 w 489"/>
                <a:gd name="T7" fmla="*/ 2147483647 h 473"/>
                <a:gd name="T8" fmla="*/ 2147483647 w 489"/>
                <a:gd name="T9" fmla="*/ 2147483647 h 473"/>
                <a:gd name="T10" fmla="*/ 2147483647 w 489"/>
                <a:gd name="T11" fmla="*/ 2147483647 h 473"/>
                <a:gd name="T12" fmla="*/ 2147483647 w 489"/>
                <a:gd name="T13" fmla="*/ 2147483647 h 473"/>
                <a:gd name="T14" fmla="*/ 2147483647 w 489"/>
                <a:gd name="T15" fmla="*/ 2147483647 h 473"/>
                <a:gd name="T16" fmla="*/ 2147483647 w 489"/>
                <a:gd name="T17" fmla="*/ 2147483647 h 473"/>
                <a:gd name="T18" fmla="*/ 2147483647 w 489"/>
                <a:gd name="T19" fmla="*/ 2147483647 h 473"/>
                <a:gd name="T20" fmla="*/ 2147483647 w 489"/>
                <a:gd name="T21" fmla="*/ 2147483647 h 473"/>
                <a:gd name="T22" fmla="*/ 2147483647 w 489"/>
                <a:gd name="T23" fmla="*/ 2147483647 h 473"/>
                <a:gd name="T24" fmla="*/ 2147483647 w 489"/>
                <a:gd name="T25" fmla="*/ 2147483647 h 473"/>
                <a:gd name="T26" fmla="*/ 2147483647 w 489"/>
                <a:gd name="T27" fmla="*/ 2147483647 h 473"/>
                <a:gd name="T28" fmla="*/ 2147483647 w 489"/>
                <a:gd name="T29" fmla="*/ 2147483647 h 473"/>
                <a:gd name="T30" fmla="*/ 2147483647 w 489"/>
                <a:gd name="T31" fmla="*/ 2147483647 h 473"/>
                <a:gd name="T32" fmla="*/ 2147483647 w 489"/>
                <a:gd name="T33" fmla="*/ 2147483647 h 473"/>
                <a:gd name="T34" fmla="*/ 2147483647 w 489"/>
                <a:gd name="T35" fmla="*/ 2147483647 h 473"/>
                <a:gd name="T36" fmla="*/ 2147483647 w 489"/>
                <a:gd name="T37" fmla="*/ 2147483647 h 473"/>
                <a:gd name="T38" fmla="*/ 2147483647 w 489"/>
                <a:gd name="T39" fmla="*/ 0 h 473"/>
                <a:gd name="T40" fmla="*/ 2147483647 w 489"/>
                <a:gd name="T41" fmla="*/ 2147483647 h 473"/>
                <a:gd name="T42" fmla="*/ 2147483647 w 489"/>
                <a:gd name="T43" fmla="*/ 2147483647 h 473"/>
                <a:gd name="T44" fmla="*/ 2147483647 w 489"/>
                <a:gd name="T45" fmla="*/ 2147483647 h 473"/>
                <a:gd name="T46" fmla="*/ 2147483647 w 489"/>
                <a:gd name="T47" fmla="*/ 2147483647 h 473"/>
                <a:gd name="T48" fmla="*/ 2147483647 w 489"/>
                <a:gd name="T49" fmla="*/ 2147483647 h 473"/>
                <a:gd name="T50" fmla="*/ 2147483647 w 489"/>
                <a:gd name="T51" fmla="*/ 2147483647 h 473"/>
                <a:gd name="T52" fmla="*/ 2147483647 w 489"/>
                <a:gd name="T53" fmla="*/ 2147483647 h 473"/>
                <a:gd name="T54" fmla="*/ 0 w 489"/>
                <a:gd name="T55" fmla="*/ 2147483647 h 473"/>
                <a:gd name="T56" fmla="*/ 0 w 489"/>
                <a:gd name="T57" fmla="*/ 2147483647 h 473"/>
                <a:gd name="T58" fmla="*/ 0 w 489"/>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2" name="Freeform 64"/>
            <p:cNvSpPr>
              <a:spLocks/>
            </p:cNvSpPr>
            <p:nvPr/>
          </p:nvSpPr>
          <p:spPr bwMode="auto">
            <a:xfrm>
              <a:off x="8434388" y="2482850"/>
              <a:ext cx="577850" cy="304800"/>
            </a:xfrm>
            <a:custGeom>
              <a:avLst/>
              <a:gdLst>
                <a:gd name="T0" fmla="*/ 0 w 496"/>
                <a:gd name="T1" fmla="*/ 2147483647 h 240"/>
                <a:gd name="T2" fmla="*/ 2147483647 w 496"/>
                <a:gd name="T3" fmla="*/ 2147483647 h 240"/>
                <a:gd name="T4" fmla="*/ 2147483647 w 496"/>
                <a:gd name="T5" fmla="*/ 2147483647 h 240"/>
                <a:gd name="T6" fmla="*/ 2147483647 w 496"/>
                <a:gd name="T7" fmla="*/ 2147483647 h 240"/>
                <a:gd name="T8" fmla="*/ 2147483647 w 496"/>
                <a:gd name="T9" fmla="*/ 2147483647 h 240"/>
                <a:gd name="T10" fmla="*/ 2147483647 w 496"/>
                <a:gd name="T11" fmla="*/ 2147483647 h 240"/>
                <a:gd name="T12" fmla="*/ 2147483647 w 496"/>
                <a:gd name="T13" fmla="*/ 2147483647 h 240"/>
                <a:gd name="T14" fmla="*/ 2147483647 w 496"/>
                <a:gd name="T15" fmla="*/ 2147483647 h 240"/>
                <a:gd name="T16" fmla="*/ 2147483647 w 496"/>
                <a:gd name="T17" fmla="*/ 2147483647 h 240"/>
                <a:gd name="T18" fmla="*/ 2147483647 w 496"/>
                <a:gd name="T19" fmla="*/ 2147483647 h 240"/>
                <a:gd name="T20" fmla="*/ 2147483647 w 496"/>
                <a:gd name="T21" fmla="*/ 2147483647 h 240"/>
                <a:gd name="T22" fmla="*/ 2147483647 w 496"/>
                <a:gd name="T23" fmla="*/ 2147483647 h 240"/>
                <a:gd name="T24" fmla="*/ 2147483647 w 496"/>
                <a:gd name="T25" fmla="*/ 2147483647 h 240"/>
                <a:gd name="T26" fmla="*/ 2147483647 w 496"/>
                <a:gd name="T27" fmla="*/ 2147483647 h 240"/>
                <a:gd name="T28" fmla="*/ 2147483647 w 496"/>
                <a:gd name="T29" fmla="*/ 2147483647 h 240"/>
                <a:gd name="T30" fmla="*/ 2147483647 w 496"/>
                <a:gd name="T31" fmla="*/ 2147483647 h 240"/>
                <a:gd name="T32" fmla="*/ 2147483647 w 496"/>
                <a:gd name="T33" fmla="*/ 2147483647 h 240"/>
                <a:gd name="T34" fmla="*/ 2147483647 w 496"/>
                <a:gd name="T35" fmla="*/ 2147483647 h 240"/>
                <a:gd name="T36" fmla="*/ 2147483647 w 496"/>
                <a:gd name="T37" fmla="*/ 2147483647 h 240"/>
                <a:gd name="T38" fmla="*/ 2147483647 w 496"/>
                <a:gd name="T39" fmla="*/ 2147483647 h 240"/>
                <a:gd name="T40" fmla="*/ 2147483647 w 496"/>
                <a:gd name="T41" fmla="*/ 2147483647 h 240"/>
                <a:gd name="T42" fmla="*/ 2147483647 w 496"/>
                <a:gd name="T43" fmla="*/ 2147483647 h 240"/>
                <a:gd name="T44" fmla="*/ 2147483647 w 496"/>
                <a:gd name="T45" fmla="*/ 2147483647 h 240"/>
                <a:gd name="T46" fmla="*/ 2147483647 w 496"/>
                <a:gd name="T47" fmla="*/ 2147483647 h 240"/>
                <a:gd name="T48" fmla="*/ 2147483647 w 496"/>
                <a:gd name="T49" fmla="*/ 2147483647 h 240"/>
                <a:gd name="T50" fmla="*/ 2147483647 w 496"/>
                <a:gd name="T51" fmla="*/ 2147483647 h 240"/>
                <a:gd name="T52" fmla="*/ 2147483647 w 496"/>
                <a:gd name="T53" fmla="*/ 2147483647 h 240"/>
                <a:gd name="T54" fmla="*/ 2147483647 w 496"/>
                <a:gd name="T55" fmla="*/ 2147483647 h 240"/>
                <a:gd name="T56" fmla="*/ 2147483647 w 496"/>
                <a:gd name="T57" fmla="*/ 2147483647 h 240"/>
                <a:gd name="T58" fmla="*/ 2147483647 w 496"/>
                <a:gd name="T59" fmla="*/ 2147483647 h 240"/>
                <a:gd name="T60" fmla="*/ 2147483647 w 496"/>
                <a:gd name="T61" fmla="*/ 2147483647 h 240"/>
                <a:gd name="T62" fmla="*/ 2147483647 w 496"/>
                <a:gd name="T63" fmla="*/ 2147483647 h 240"/>
                <a:gd name="T64" fmla="*/ 2147483647 w 496"/>
                <a:gd name="T65" fmla="*/ 2147483647 h 240"/>
                <a:gd name="T66" fmla="*/ 2147483647 w 496"/>
                <a:gd name="T67" fmla="*/ 2147483647 h 240"/>
                <a:gd name="T68" fmla="*/ 2147483647 w 496"/>
                <a:gd name="T69" fmla="*/ 2147483647 h 240"/>
                <a:gd name="T70" fmla="*/ 2147483647 w 496"/>
                <a:gd name="T71" fmla="*/ 2147483647 h 240"/>
                <a:gd name="T72" fmla="*/ 2147483647 w 496"/>
                <a:gd name="T73" fmla="*/ 0 h 240"/>
                <a:gd name="T74" fmla="*/ 0 w 496"/>
                <a:gd name="T75" fmla="*/ 2147483647 h 240"/>
                <a:gd name="T76" fmla="*/ 0 w 496"/>
                <a:gd name="T77" fmla="*/ 2147483647 h 240"/>
                <a:gd name="T78" fmla="*/ 0 w 496"/>
                <a:gd name="T79" fmla="*/ 2147483647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3" name="Freeform 65"/>
            <p:cNvSpPr>
              <a:spLocks/>
            </p:cNvSpPr>
            <p:nvPr/>
          </p:nvSpPr>
          <p:spPr bwMode="auto">
            <a:xfrm>
              <a:off x="7996238" y="2593975"/>
              <a:ext cx="977900" cy="590550"/>
            </a:xfrm>
            <a:custGeom>
              <a:avLst/>
              <a:gdLst>
                <a:gd name="T0" fmla="*/ 2147483647 w 844"/>
                <a:gd name="T1" fmla="*/ 2147483647 h 463"/>
                <a:gd name="T2" fmla="*/ 2147483647 w 844"/>
                <a:gd name="T3" fmla="*/ 2147483647 h 463"/>
                <a:gd name="T4" fmla="*/ 2147483647 w 844"/>
                <a:gd name="T5" fmla="*/ 2147483647 h 463"/>
                <a:gd name="T6" fmla="*/ 2147483647 w 844"/>
                <a:gd name="T7" fmla="*/ 2147483647 h 463"/>
                <a:gd name="T8" fmla="*/ 2147483647 w 844"/>
                <a:gd name="T9" fmla="*/ 2147483647 h 463"/>
                <a:gd name="T10" fmla="*/ 2147483647 w 844"/>
                <a:gd name="T11" fmla="*/ 2147483647 h 463"/>
                <a:gd name="T12" fmla="*/ 2147483647 w 844"/>
                <a:gd name="T13" fmla="*/ 2147483647 h 463"/>
                <a:gd name="T14" fmla="*/ 2147483647 w 844"/>
                <a:gd name="T15" fmla="*/ 2147483647 h 463"/>
                <a:gd name="T16" fmla="*/ 2147483647 w 844"/>
                <a:gd name="T17" fmla="*/ 2147483647 h 463"/>
                <a:gd name="T18" fmla="*/ 2147483647 w 844"/>
                <a:gd name="T19" fmla="*/ 2147483647 h 463"/>
                <a:gd name="T20" fmla="*/ 2147483647 w 844"/>
                <a:gd name="T21" fmla="*/ 0 h 463"/>
                <a:gd name="T22" fmla="*/ 2147483647 w 844"/>
                <a:gd name="T23" fmla="*/ 2147483647 h 463"/>
                <a:gd name="T24" fmla="*/ 2147483647 w 844"/>
                <a:gd name="T25" fmla="*/ 2147483647 h 463"/>
                <a:gd name="T26" fmla="*/ 2147483647 w 844"/>
                <a:gd name="T27" fmla="*/ 2147483647 h 463"/>
                <a:gd name="T28" fmla="*/ 2147483647 w 844"/>
                <a:gd name="T29" fmla="*/ 2147483647 h 463"/>
                <a:gd name="T30" fmla="*/ 2147483647 w 844"/>
                <a:gd name="T31" fmla="*/ 2147483647 h 463"/>
                <a:gd name="T32" fmla="*/ 2147483647 w 844"/>
                <a:gd name="T33" fmla="*/ 2147483647 h 463"/>
                <a:gd name="T34" fmla="*/ 2147483647 w 844"/>
                <a:gd name="T35" fmla="*/ 2147483647 h 463"/>
                <a:gd name="T36" fmla="*/ 2147483647 w 844"/>
                <a:gd name="T37" fmla="*/ 2147483647 h 463"/>
                <a:gd name="T38" fmla="*/ 2147483647 w 844"/>
                <a:gd name="T39" fmla="*/ 2147483647 h 463"/>
                <a:gd name="T40" fmla="*/ 2147483647 w 844"/>
                <a:gd name="T41" fmla="*/ 2147483647 h 463"/>
                <a:gd name="T42" fmla="*/ 2147483647 w 844"/>
                <a:gd name="T43" fmla="*/ 2147483647 h 463"/>
                <a:gd name="T44" fmla="*/ 2147483647 w 844"/>
                <a:gd name="T45" fmla="*/ 2147483647 h 463"/>
                <a:gd name="T46" fmla="*/ 2147483647 w 844"/>
                <a:gd name="T47" fmla="*/ 2147483647 h 463"/>
                <a:gd name="T48" fmla="*/ 2147483647 w 844"/>
                <a:gd name="T49" fmla="*/ 2147483647 h 463"/>
                <a:gd name="T50" fmla="*/ 2147483647 w 844"/>
                <a:gd name="T51" fmla="*/ 2147483647 h 463"/>
                <a:gd name="T52" fmla="*/ 2147483647 w 844"/>
                <a:gd name="T53" fmla="*/ 2147483647 h 463"/>
                <a:gd name="T54" fmla="*/ 2147483647 w 844"/>
                <a:gd name="T55" fmla="*/ 2147483647 h 463"/>
                <a:gd name="T56" fmla="*/ 2147483647 w 844"/>
                <a:gd name="T57" fmla="*/ 2147483647 h 463"/>
                <a:gd name="T58" fmla="*/ 0 w 844"/>
                <a:gd name="T59" fmla="*/ 2147483647 h 463"/>
                <a:gd name="T60" fmla="*/ 2147483647 w 844"/>
                <a:gd name="T61" fmla="*/ 2147483647 h 463"/>
                <a:gd name="T62" fmla="*/ 2147483647 w 844"/>
                <a:gd name="T63" fmla="*/ 214748364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rgbClr val="FF99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4" name="Freeform 66"/>
            <p:cNvSpPr>
              <a:spLocks/>
            </p:cNvSpPr>
            <p:nvPr/>
          </p:nvSpPr>
          <p:spPr bwMode="auto">
            <a:xfrm>
              <a:off x="7942263" y="3024189"/>
              <a:ext cx="1079500" cy="515937"/>
            </a:xfrm>
            <a:custGeom>
              <a:avLst/>
              <a:gdLst>
                <a:gd name="T0" fmla="*/ 0 w 932"/>
                <a:gd name="T1" fmla="*/ 2147483647 h 407"/>
                <a:gd name="T2" fmla="*/ 2147483647 w 932"/>
                <a:gd name="T3" fmla="*/ 2147483647 h 407"/>
                <a:gd name="T4" fmla="*/ 2147483647 w 932"/>
                <a:gd name="T5" fmla="*/ 2147483647 h 407"/>
                <a:gd name="T6" fmla="*/ 2147483647 w 932"/>
                <a:gd name="T7" fmla="*/ 2147483647 h 407"/>
                <a:gd name="T8" fmla="*/ 2147483647 w 932"/>
                <a:gd name="T9" fmla="*/ 2147483647 h 407"/>
                <a:gd name="T10" fmla="*/ 2147483647 w 932"/>
                <a:gd name="T11" fmla="*/ 2147483647 h 407"/>
                <a:gd name="T12" fmla="*/ 2147483647 w 932"/>
                <a:gd name="T13" fmla="*/ 2147483647 h 407"/>
                <a:gd name="T14" fmla="*/ 2147483647 w 932"/>
                <a:gd name="T15" fmla="*/ 2147483647 h 407"/>
                <a:gd name="T16" fmla="*/ 2147483647 w 932"/>
                <a:gd name="T17" fmla="*/ 2147483647 h 407"/>
                <a:gd name="T18" fmla="*/ 2147483647 w 932"/>
                <a:gd name="T19" fmla="*/ 2147483647 h 407"/>
                <a:gd name="T20" fmla="*/ 2147483647 w 932"/>
                <a:gd name="T21" fmla="*/ 2147483647 h 407"/>
                <a:gd name="T22" fmla="*/ 2147483647 w 932"/>
                <a:gd name="T23" fmla="*/ 2147483647 h 407"/>
                <a:gd name="T24" fmla="*/ 2147483647 w 932"/>
                <a:gd name="T25" fmla="*/ 2147483647 h 407"/>
                <a:gd name="T26" fmla="*/ 2147483647 w 932"/>
                <a:gd name="T27" fmla="*/ 2147483647 h 407"/>
                <a:gd name="T28" fmla="*/ 2147483647 w 932"/>
                <a:gd name="T29" fmla="*/ 2147483647 h 407"/>
                <a:gd name="T30" fmla="*/ 2147483647 w 932"/>
                <a:gd name="T31" fmla="*/ 2147483647 h 407"/>
                <a:gd name="T32" fmla="*/ 2147483647 w 932"/>
                <a:gd name="T33" fmla="*/ 2147483647 h 407"/>
                <a:gd name="T34" fmla="*/ 2147483647 w 932"/>
                <a:gd name="T35" fmla="*/ 2147483647 h 407"/>
                <a:gd name="T36" fmla="*/ 2147483647 w 932"/>
                <a:gd name="T37" fmla="*/ 2147483647 h 407"/>
                <a:gd name="T38" fmla="*/ 2147483647 w 932"/>
                <a:gd name="T39" fmla="*/ 2147483647 h 407"/>
                <a:gd name="T40" fmla="*/ 2147483647 w 932"/>
                <a:gd name="T41" fmla="*/ 2147483647 h 407"/>
                <a:gd name="T42" fmla="*/ 2147483647 w 932"/>
                <a:gd name="T43" fmla="*/ 2147483647 h 407"/>
                <a:gd name="T44" fmla="*/ 2147483647 w 932"/>
                <a:gd name="T45" fmla="*/ 2147483647 h 407"/>
                <a:gd name="T46" fmla="*/ 2147483647 w 932"/>
                <a:gd name="T47" fmla="*/ 2147483647 h 407"/>
                <a:gd name="T48" fmla="*/ 2147483647 w 932"/>
                <a:gd name="T49" fmla="*/ 2147483647 h 407"/>
                <a:gd name="T50" fmla="*/ 2147483647 w 932"/>
                <a:gd name="T51" fmla="*/ 2147483647 h 407"/>
                <a:gd name="T52" fmla="*/ 2147483647 w 932"/>
                <a:gd name="T53" fmla="*/ 2147483647 h 407"/>
                <a:gd name="T54" fmla="*/ 2147483647 w 932"/>
                <a:gd name="T55" fmla="*/ 0 h 407"/>
                <a:gd name="T56" fmla="*/ 2147483647 w 932"/>
                <a:gd name="T57" fmla="*/ 2147483647 h 407"/>
                <a:gd name="T58" fmla="*/ 2147483647 w 932"/>
                <a:gd name="T59" fmla="*/ 2147483647 h 407"/>
                <a:gd name="T60" fmla="*/ 2147483647 w 932"/>
                <a:gd name="T61" fmla="*/ 2147483647 h 407"/>
                <a:gd name="T62" fmla="*/ 2147483647 w 932"/>
                <a:gd name="T63" fmla="*/ 2147483647 h 407"/>
                <a:gd name="T64" fmla="*/ 2147483647 w 932"/>
                <a:gd name="T65" fmla="*/ 2147483647 h 407"/>
                <a:gd name="T66" fmla="*/ 2147483647 w 932"/>
                <a:gd name="T67" fmla="*/ 2147483647 h 407"/>
                <a:gd name="T68" fmla="*/ 2147483647 w 932"/>
                <a:gd name="T69" fmla="*/ 2147483647 h 407"/>
                <a:gd name="T70" fmla="*/ 0 w 932"/>
                <a:gd name="T71" fmla="*/ 2147483647 h 407"/>
                <a:gd name="T72" fmla="*/ 0 w 932"/>
                <a:gd name="T73" fmla="*/ 2147483647 h 407"/>
                <a:gd name="T74" fmla="*/ 0 w 932"/>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5" name="Freeform 67"/>
            <p:cNvSpPr>
              <a:spLocks/>
            </p:cNvSpPr>
            <p:nvPr/>
          </p:nvSpPr>
          <p:spPr bwMode="auto">
            <a:xfrm>
              <a:off x="8070850" y="3379789"/>
              <a:ext cx="642938" cy="523875"/>
            </a:xfrm>
            <a:custGeom>
              <a:avLst/>
              <a:gdLst>
                <a:gd name="T0" fmla="*/ 2147483647 w 556"/>
                <a:gd name="T1" fmla="*/ 2147483647 h 413"/>
                <a:gd name="T2" fmla="*/ 2147483647 w 556"/>
                <a:gd name="T3" fmla="*/ 2147483647 h 413"/>
                <a:gd name="T4" fmla="*/ 2147483647 w 556"/>
                <a:gd name="T5" fmla="*/ 0 h 413"/>
                <a:gd name="T6" fmla="*/ 2147483647 w 556"/>
                <a:gd name="T7" fmla="*/ 2147483647 h 413"/>
                <a:gd name="T8" fmla="*/ 2147483647 w 556"/>
                <a:gd name="T9" fmla="*/ 2147483647 h 413"/>
                <a:gd name="T10" fmla="*/ 2147483647 w 556"/>
                <a:gd name="T11" fmla="*/ 2147483647 h 413"/>
                <a:gd name="T12" fmla="*/ 2147483647 w 556"/>
                <a:gd name="T13" fmla="*/ 2147483647 h 413"/>
                <a:gd name="T14" fmla="*/ 2147483647 w 556"/>
                <a:gd name="T15" fmla="*/ 2147483647 h 413"/>
                <a:gd name="T16" fmla="*/ 2147483647 w 556"/>
                <a:gd name="T17" fmla="*/ 2147483647 h 413"/>
                <a:gd name="T18" fmla="*/ 2147483647 w 556"/>
                <a:gd name="T19" fmla="*/ 2147483647 h 413"/>
                <a:gd name="T20" fmla="*/ 2147483647 w 556"/>
                <a:gd name="T21" fmla="*/ 2147483647 h 413"/>
                <a:gd name="T22" fmla="*/ 2147483647 w 556"/>
                <a:gd name="T23" fmla="*/ 2147483647 h 413"/>
                <a:gd name="T24" fmla="*/ 2147483647 w 556"/>
                <a:gd name="T25" fmla="*/ 2147483647 h 413"/>
                <a:gd name="T26" fmla="*/ 2147483647 w 556"/>
                <a:gd name="T27" fmla="*/ 2147483647 h 413"/>
                <a:gd name="T28" fmla="*/ 2147483647 w 556"/>
                <a:gd name="T29" fmla="*/ 2147483647 h 413"/>
                <a:gd name="T30" fmla="*/ 2147483647 w 556"/>
                <a:gd name="T31" fmla="*/ 2147483647 h 413"/>
                <a:gd name="T32" fmla="*/ 2147483647 w 556"/>
                <a:gd name="T33" fmla="*/ 2147483647 h 413"/>
                <a:gd name="T34" fmla="*/ 0 w 556"/>
                <a:gd name="T35" fmla="*/ 2147483647 h 413"/>
                <a:gd name="T36" fmla="*/ 2147483647 w 556"/>
                <a:gd name="T37" fmla="*/ 2147483647 h 413"/>
                <a:gd name="T38" fmla="*/ 2147483647 w 556"/>
                <a:gd name="T39" fmla="*/ 2147483647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7030A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6" name="Freeform 68"/>
            <p:cNvSpPr>
              <a:spLocks/>
            </p:cNvSpPr>
            <p:nvPr/>
          </p:nvSpPr>
          <p:spPr bwMode="auto">
            <a:xfrm>
              <a:off x="8877300" y="2462213"/>
              <a:ext cx="134938" cy="233362"/>
            </a:xfrm>
            <a:custGeom>
              <a:avLst/>
              <a:gdLst>
                <a:gd name="T0" fmla="*/ 0 w 116"/>
                <a:gd name="T1" fmla="*/ 2147483647 h 184"/>
                <a:gd name="T2" fmla="*/ 2147483647 w 116"/>
                <a:gd name="T3" fmla="*/ 0 h 184"/>
                <a:gd name="T4" fmla="*/ 2147483647 w 116"/>
                <a:gd name="T5" fmla="*/ 0 h 184"/>
                <a:gd name="T6" fmla="*/ 2147483647 w 116"/>
                <a:gd name="T7" fmla="*/ 2147483647 h 184"/>
                <a:gd name="T8" fmla="*/ 2147483647 w 116"/>
                <a:gd name="T9" fmla="*/ 2147483647 h 184"/>
                <a:gd name="T10" fmla="*/ 2147483647 w 116"/>
                <a:gd name="T11" fmla="*/ 2147483647 h 184"/>
                <a:gd name="T12" fmla="*/ 2147483647 w 116"/>
                <a:gd name="T13" fmla="*/ 2147483647 h 184"/>
                <a:gd name="T14" fmla="*/ 2147483647 w 116"/>
                <a:gd name="T15" fmla="*/ 2147483647 h 184"/>
                <a:gd name="T16" fmla="*/ 2147483647 w 116"/>
                <a:gd name="T17" fmla="*/ 2147483647 h 184"/>
                <a:gd name="T18" fmla="*/ 2147483647 w 116"/>
                <a:gd name="T19" fmla="*/ 2147483647 h 184"/>
                <a:gd name="T20" fmla="*/ 2147483647 w 116"/>
                <a:gd name="T21" fmla="*/ 2147483647 h 184"/>
                <a:gd name="T22" fmla="*/ 2147483647 w 116"/>
                <a:gd name="T23" fmla="*/ 2147483647 h 184"/>
                <a:gd name="T24" fmla="*/ 2147483647 w 116"/>
                <a:gd name="T25" fmla="*/ 2147483647 h 184"/>
                <a:gd name="T26" fmla="*/ 2147483647 w 116"/>
                <a:gd name="T27" fmla="*/ 2147483647 h 184"/>
                <a:gd name="T28" fmla="*/ 2147483647 w 116"/>
                <a:gd name="T29" fmla="*/ 2147483647 h 184"/>
                <a:gd name="T30" fmla="*/ 0 w 116"/>
                <a:gd name="T31" fmla="*/ 2147483647 h 184"/>
                <a:gd name="T32" fmla="*/ 0 w 116"/>
                <a:gd name="T33" fmla="*/ 214748364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4"/>
                <a:gd name="T53" fmla="*/ 116 w 116"/>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7" name="Freeform 69"/>
            <p:cNvSpPr>
              <a:spLocks/>
            </p:cNvSpPr>
            <p:nvPr/>
          </p:nvSpPr>
          <p:spPr bwMode="auto">
            <a:xfrm>
              <a:off x="8255000" y="2092326"/>
              <a:ext cx="736600" cy="504825"/>
            </a:xfrm>
            <a:custGeom>
              <a:avLst/>
              <a:gdLst>
                <a:gd name="T0" fmla="*/ 2147483647 w 635"/>
                <a:gd name="T1" fmla="*/ 2147483647 h 397"/>
                <a:gd name="T2" fmla="*/ 2147483647 w 635"/>
                <a:gd name="T3" fmla="*/ 2147483647 h 397"/>
                <a:gd name="T4" fmla="*/ 2147483647 w 635"/>
                <a:gd name="T5" fmla="*/ 2147483647 h 397"/>
                <a:gd name="T6" fmla="*/ 2147483647 w 635"/>
                <a:gd name="T7" fmla="*/ 2147483647 h 397"/>
                <a:gd name="T8" fmla="*/ 2147483647 w 635"/>
                <a:gd name="T9" fmla="*/ 2147483647 h 397"/>
                <a:gd name="T10" fmla="*/ 2147483647 w 635"/>
                <a:gd name="T11" fmla="*/ 2147483647 h 397"/>
                <a:gd name="T12" fmla="*/ 2147483647 w 635"/>
                <a:gd name="T13" fmla="*/ 2147483647 h 397"/>
                <a:gd name="T14" fmla="*/ 2147483647 w 635"/>
                <a:gd name="T15" fmla="*/ 2147483647 h 397"/>
                <a:gd name="T16" fmla="*/ 2147483647 w 635"/>
                <a:gd name="T17" fmla="*/ 2147483647 h 397"/>
                <a:gd name="T18" fmla="*/ 2147483647 w 635"/>
                <a:gd name="T19" fmla="*/ 2147483647 h 397"/>
                <a:gd name="T20" fmla="*/ 2147483647 w 635"/>
                <a:gd name="T21" fmla="*/ 2147483647 h 397"/>
                <a:gd name="T22" fmla="*/ 2147483647 w 635"/>
                <a:gd name="T23" fmla="*/ 0 h 397"/>
                <a:gd name="T24" fmla="*/ 2147483647 w 635"/>
                <a:gd name="T25" fmla="*/ 2147483647 h 397"/>
                <a:gd name="T26" fmla="*/ 2147483647 w 635"/>
                <a:gd name="T27" fmla="*/ 2147483647 h 397"/>
                <a:gd name="T28" fmla="*/ 0 w 635"/>
                <a:gd name="T29" fmla="*/ 2147483647 h 397"/>
                <a:gd name="T30" fmla="*/ 2147483647 w 635"/>
                <a:gd name="T31" fmla="*/ 2147483647 h 397"/>
                <a:gd name="T32" fmla="*/ 2147483647 w 635"/>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8" name="Freeform 70"/>
            <p:cNvSpPr>
              <a:spLocks/>
            </p:cNvSpPr>
            <p:nvPr/>
          </p:nvSpPr>
          <p:spPr bwMode="auto">
            <a:xfrm>
              <a:off x="8912225" y="2178050"/>
              <a:ext cx="158750" cy="4127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19" name="Freeform 71"/>
            <p:cNvSpPr>
              <a:spLocks/>
            </p:cNvSpPr>
            <p:nvPr/>
          </p:nvSpPr>
          <p:spPr bwMode="auto">
            <a:xfrm>
              <a:off x="8334376" y="1535113"/>
              <a:ext cx="752475" cy="715962"/>
            </a:xfrm>
            <a:custGeom>
              <a:avLst/>
              <a:gdLst>
                <a:gd name="T0" fmla="*/ 2147483647 w 648"/>
                <a:gd name="T1" fmla="*/ 2147483647 h 565"/>
                <a:gd name="T2" fmla="*/ 2147483647 w 648"/>
                <a:gd name="T3" fmla="*/ 2147483647 h 565"/>
                <a:gd name="T4" fmla="*/ 2147483647 w 648"/>
                <a:gd name="T5" fmla="*/ 2147483647 h 565"/>
                <a:gd name="T6" fmla="*/ 2147483647 w 648"/>
                <a:gd name="T7" fmla="*/ 2147483647 h 565"/>
                <a:gd name="T8" fmla="*/ 2147483647 w 648"/>
                <a:gd name="T9" fmla="*/ 2147483647 h 565"/>
                <a:gd name="T10" fmla="*/ 2147483647 w 648"/>
                <a:gd name="T11" fmla="*/ 2147483647 h 565"/>
                <a:gd name="T12" fmla="*/ 2147483647 w 648"/>
                <a:gd name="T13" fmla="*/ 2147483647 h 565"/>
                <a:gd name="T14" fmla="*/ 2147483647 w 648"/>
                <a:gd name="T15" fmla="*/ 2147483647 h 565"/>
                <a:gd name="T16" fmla="*/ 2147483647 w 648"/>
                <a:gd name="T17" fmla="*/ 2147483647 h 565"/>
                <a:gd name="T18" fmla="*/ 2147483647 w 648"/>
                <a:gd name="T19" fmla="*/ 2147483647 h 565"/>
                <a:gd name="T20" fmla="*/ 2147483647 w 648"/>
                <a:gd name="T21" fmla="*/ 2147483647 h 565"/>
                <a:gd name="T22" fmla="*/ 2147483647 w 648"/>
                <a:gd name="T23" fmla="*/ 2147483647 h 565"/>
                <a:gd name="T24" fmla="*/ 2147483647 w 648"/>
                <a:gd name="T25" fmla="*/ 0 h 565"/>
                <a:gd name="T26" fmla="*/ 2147483647 w 648"/>
                <a:gd name="T27" fmla="*/ 2147483647 h 565"/>
                <a:gd name="T28" fmla="*/ 2147483647 w 648"/>
                <a:gd name="T29" fmla="*/ 2147483647 h 565"/>
                <a:gd name="T30" fmla="*/ 2147483647 w 648"/>
                <a:gd name="T31" fmla="*/ 2147483647 h 565"/>
                <a:gd name="T32" fmla="*/ 2147483647 w 648"/>
                <a:gd name="T33" fmla="*/ 2147483647 h 565"/>
                <a:gd name="T34" fmla="*/ 2147483647 w 648"/>
                <a:gd name="T35" fmla="*/ 2147483647 h 565"/>
                <a:gd name="T36" fmla="*/ 2147483647 w 648"/>
                <a:gd name="T37" fmla="*/ 2147483647 h 565"/>
                <a:gd name="T38" fmla="*/ 2147483647 w 648"/>
                <a:gd name="T39" fmla="*/ 2147483647 h 565"/>
                <a:gd name="T40" fmla="*/ 2147483647 w 648"/>
                <a:gd name="T41" fmla="*/ 2147483647 h 565"/>
                <a:gd name="T42" fmla="*/ 2147483647 w 648"/>
                <a:gd name="T43" fmla="*/ 2147483647 h 565"/>
                <a:gd name="T44" fmla="*/ 2147483647 w 648"/>
                <a:gd name="T45" fmla="*/ 2147483647 h 565"/>
                <a:gd name="T46" fmla="*/ 2147483647 w 648"/>
                <a:gd name="T47" fmla="*/ 2147483647 h 565"/>
                <a:gd name="T48" fmla="*/ 2147483647 w 648"/>
                <a:gd name="T49" fmla="*/ 2147483647 h 565"/>
                <a:gd name="T50" fmla="*/ 2147483647 w 648"/>
                <a:gd name="T51" fmla="*/ 2147483647 h 565"/>
                <a:gd name="T52" fmla="*/ 2147483647 w 648"/>
                <a:gd name="T53" fmla="*/ 2147483647 h 565"/>
                <a:gd name="T54" fmla="*/ 2147483647 w 648"/>
                <a:gd name="T55" fmla="*/ 2147483647 h 565"/>
                <a:gd name="T56" fmla="*/ 2147483647 w 648"/>
                <a:gd name="T57" fmla="*/ 2147483647 h 565"/>
                <a:gd name="T58" fmla="*/ 2147483647 w 648"/>
                <a:gd name="T59" fmla="*/ 2147483647 h 565"/>
                <a:gd name="T60" fmla="*/ 2147483647 w 648"/>
                <a:gd name="T61" fmla="*/ 2147483647 h 565"/>
                <a:gd name="T62" fmla="*/ 2147483647 w 648"/>
                <a:gd name="T63" fmla="*/ 2147483647 h 565"/>
                <a:gd name="T64" fmla="*/ 2147483647 w 648"/>
                <a:gd name="T65" fmla="*/ 2147483647 h 565"/>
                <a:gd name="T66" fmla="*/ 2147483647 w 648"/>
                <a:gd name="T67" fmla="*/ 2147483647 h 565"/>
                <a:gd name="T68" fmla="*/ 0 w 648"/>
                <a:gd name="T69" fmla="*/ 2147483647 h 565"/>
                <a:gd name="T70" fmla="*/ 2147483647 w 648"/>
                <a:gd name="T71" fmla="*/ 2147483647 h 565"/>
                <a:gd name="T72" fmla="*/ 2147483647 w 648"/>
                <a:gd name="T73" fmla="*/ 2147483647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9ED3D7"/>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0" name="Freeform 72"/>
            <p:cNvSpPr>
              <a:spLocks/>
            </p:cNvSpPr>
            <p:nvPr/>
          </p:nvSpPr>
          <p:spPr bwMode="auto">
            <a:xfrm>
              <a:off x="9056689" y="2144713"/>
              <a:ext cx="231775" cy="146050"/>
            </a:xfrm>
            <a:custGeom>
              <a:avLst/>
              <a:gdLst>
                <a:gd name="T0" fmla="*/ 2147483647 w 202"/>
                <a:gd name="T1" fmla="*/ 2147483647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0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0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0 w 202"/>
                <a:gd name="T35" fmla="*/ 2147483647 h 116"/>
                <a:gd name="T36" fmla="*/ 2147483647 w 202"/>
                <a:gd name="T37" fmla="*/ 2147483647 h 116"/>
                <a:gd name="T38" fmla="*/ 2147483647 w 202"/>
                <a:gd name="T39" fmla="*/ 2147483647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1" name="Freeform 73"/>
            <p:cNvSpPr>
              <a:spLocks/>
            </p:cNvSpPr>
            <p:nvPr/>
          </p:nvSpPr>
          <p:spPr bwMode="auto">
            <a:xfrm>
              <a:off x="9066214" y="1984375"/>
              <a:ext cx="219075" cy="223838"/>
            </a:xfrm>
            <a:custGeom>
              <a:avLst/>
              <a:gdLst>
                <a:gd name="T0" fmla="*/ 2147483647 w 188"/>
                <a:gd name="T1" fmla="*/ 2147483647 h 174"/>
                <a:gd name="T2" fmla="*/ 2147483647 w 188"/>
                <a:gd name="T3" fmla="*/ 2147483647 h 174"/>
                <a:gd name="T4" fmla="*/ 2147483647 w 188"/>
                <a:gd name="T5" fmla="*/ 2147483647 h 174"/>
                <a:gd name="T6" fmla="*/ 2147483647 w 188"/>
                <a:gd name="T7" fmla="*/ 2147483647 h 174"/>
                <a:gd name="T8" fmla="*/ 2147483647 w 188"/>
                <a:gd name="T9" fmla="*/ 2147483647 h 174"/>
                <a:gd name="T10" fmla="*/ 2147483647 w 188"/>
                <a:gd name="T11" fmla="*/ 2147483647 h 174"/>
                <a:gd name="T12" fmla="*/ 2147483647 w 188"/>
                <a:gd name="T13" fmla="*/ 2147483647 h 174"/>
                <a:gd name="T14" fmla="*/ 2147483647 w 188"/>
                <a:gd name="T15" fmla="*/ 2147483647 h 174"/>
                <a:gd name="T16" fmla="*/ 2147483647 w 188"/>
                <a:gd name="T17" fmla="*/ 2147483647 h 174"/>
                <a:gd name="T18" fmla="*/ 2147483647 w 188"/>
                <a:gd name="T19" fmla="*/ 2147483647 h 174"/>
                <a:gd name="T20" fmla="*/ 2147483647 w 188"/>
                <a:gd name="T21" fmla="*/ 2147483647 h 174"/>
                <a:gd name="T22" fmla="*/ 2147483647 w 188"/>
                <a:gd name="T23" fmla="*/ 2147483647 h 174"/>
                <a:gd name="T24" fmla="*/ 2147483647 w 188"/>
                <a:gd name="T25" fmla="*/ 0 h 174"/>
                <a:gd name="T26" fmla="*/ 0 w 188"/>
                <a:gd name="T27" fmla="*/ 2147483647 h 174"/>
                <a:gd name="T28" fmla="*/ 2147483647 w 188"/>
                <a:gd name="T29" fmla="*/ 2147483647 h 174"/>
                <a:gd name="T30" fmla="*/ 2147483647 w 188"/>
                <a:gd name="T31" fmla="*/ 2147483647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FFFF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2" name="Freeform 74"/>
            <p:cNvSpPr>
              <a:spLocks/>
            </p:cNvSpPr>
            <p:nvPr/>
          </p:nvSpPr>
          <p:spPr bwMode="auto">
            <a:xfrm>
              <a:off x="9264651" y="1973263"/>
              <a:ext cx="98425" cy="125412"/>
            </a:xfrm>
            <a:custGeom>
              <a:avLst/>
              <a:gdLst>
                <a:gd name="T0" fmla="*/ 2147483647 w 85"/>
                <a:gd name="T1" fmla="*/ 2147483647 h 99"/>
                <a:gd name="T2" fmla="*/ 2147483647 w 85"/>
                <a:gd name="T3" fmla="*/ 2147483647 h 99"/>
                <a:gd name="T4" fmla="*/ 2147483647 w 85"/>
                <a:gd name="T5" fmla="*/ 2147483647 h 99"/>
                <a:gd name="T6" fmla="*/ 2147483647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2147483647 w 85"/>
                <a:gd name="T17" fmla="*/ 2147483647 h 99"/>
                <a:gd name="T18" fmla="*/ 2147483647 w 85"/>
                <a:gd name="T19" fmla="*/ 2147483647 h 99"/>
                <a:gd name="T20" fmla="*/ 2147483647 w 85"/>
                <a:gd name="T21" fmla="*/ 0 h 99"/>
                <a:gd name="T22" fmla="*/ 0 w 85"/>
                <a:gd name="T23" fmla="*/ 2147483647 h 99"/>
                <a:gd name="T24" fmla="*/ 2147483647 w 85"/>
                <a:gd name="T25" fmla="*/ 2147483647 h 99"/>
                <a:gd name="T26" fmla="*/ 2147483647 w 85"/>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3" name="Freeform 75"/>
            <p:cNvSpPr>
              <a:spLocks/>
            </p:cNvSpPr>
            <p:nvPr/>
          </p:nvSpPr>
          <p:spPr bwMode="auto">
            <a:xfrm>
              <a:off x="9066213" y="1816100"/>
              <a:ext cx="423862" cy="228600"/>
            </a:xfrm>
            <a:custGeom>
              <a:avLst/>
              <a:gdLst>
                <a:gd name="T0" fmla="*/ 0 w 365"/>
                <a:gd name="T1" fmla="*/ 2147483647 h 180"/>
                <a:gd name="T2" fmla="*/ 2147483647 w 365"/>
                <a:gd name="T3" fmla="*/ 2147483647 h 180"/>
                <a:gd name="T4" fmla="*/ 2147483647 w 365"/>
                <a:gd name="T5" fmla="*/ 2147483647 h 180"/>
                <a:gd name="T6" fmla="*/ 2147483647 w 365"/>
                <a:gd name="T7" fmla="*/ 2147483647 h 180"/>
                <a:gd name="T8" fmla="*/ 2147483647 w 365"/>
                <a:gd name="T9" fmla="*/ 2147483647 h 180"/>
                <a:gd name="T10" fmla="*/ 2147483647 w 365"/>
                <a:gd name="T11" fmla="*/ 2147483647 h 180"/>
                <a:gd name="T12" fmla="*/ 2147483647 w 365"/>
                <a:gd name="T13" fmla="*/ 2147483647 h 180"/>
                <a:gd name="T14" fmla="*/ 2147483647 w 365"/>
                <a:gd name="T15" fmla="*/ 2147483647 h 180"/>
                <a:gd name="T16" fmla="*/ 2147483647 w 365"/>
                <a:gd name="T17" fmla="*/ 2147483647 h 180"/>
                <a:gd name="T18" fmla="*/ 2147483647 w 365"/>
                <a:gd name="T19" fmla="*/ 2147483647 h 180"/>
                <a:gd name="T20" fmla="*/ 2147483647 w 365"/>
                <a:gd name="T21" fmla="*/ 2147483647 h 180"/>
                <a:gd name="T22" fmla="*/ 2147483647 w 365"/>
                <a:gd name="T23" fmla="*/ 2147483647 h 180"/>
                <a:gd name="T24" fmla="*/ 2147483647 w 365"/>
                <a:gd name="T25" fmla="*/ 2147483647 h 180"/>
                <a:gd name="T26" fmla="*/ 2147483647 w 365"/>
                <a:gd name="T27" fmla="*/ 2147483647 h 180"/>
                <a:gd name="T28" fmla="*/ 2147483647 w 365"/>
                <a:gd name="T29" fmla="*/ 2147483647 h 180"/>
                <a:gd name="T30" fmla="*/ 2147483647 w 365"/>
                <a:gd name="T31" fmla="*/ 2147483647 h 180"/>
                <a:gd name="T32" fmla="*/ 2147483647 w 365"/>
                <a:gd name="T33" fmla="*/ 2147483647 h 180"/>
                <a:gd name="T34" fmla="*/ 2147483647 w 365"/>
                <a:gd name="T35" fmla="*/ 2147483647 h 180"/>
                <a:gd name="T36" fmla="*/ 2147483647 w 365"/>
                <a:gd name="T37" fmla="*/ 2147483647 h 180"/>
                <a:gd name="T38" fmla="*/ 2147483647 w 365"/>
                <a:gd name="T39" fmla="*/ 2147483647 h 180"/>
                <a:gd name="T40" fmla="*/ 2147483647 w 365"/>
                <a:gd name="T41" fmla="*/ 2147483647 h 180"/>
                <a:gd name="T42" fmla="*/ 2147483647 w 365"/>
                <a:gd name="T43" fmla="*/ 2147483647 h 180"/>
                <a:gd name="T44" fmla="*/ 2147483647 w 365"/>
                <a:gd name="T45" fmla="*/ 2147483647 h 180"/>
                <a:gd name="T46" fmla="*/ 2147483647 w 365"/>
                <a:gd name="T47" fmla="*/ 2147483647 h 180"/>
                <a:gd name="T48" fmla="*/ 2147483647 w 365"/>
                <a:gd name="T49" fmla="*/ 2147483647 h 180"/>
                <a:gd name="T50" fmla="*/ 2147483647 w 365"/>
                <a:gd name="T51" fmla="*/ 2147483647 h 180"/>
                <a:gd name="T52" fmla="*/ 2147483647 w 365"/>
                <a:gd name="T53" fmla="*/ 2147483647 h 180"/>
                <a:gd name="T54" fmla="*/ 2147483647 w 365"/>
                <a:gd name="T55" fmla="*/ 0 h 180"/>
                <a:gd name="T56" fmla="*/ 2147483647 w 365"/>
                <a:gd name="T57" fmla="*/ 2147483647 h 180"/>
                <a:gd name="T58" fmla="*/ 2147483647 w 365"/>
                <a:gd name="T59" fmla="*/ 2147483647 h 180"/>
                <a:gd name="T60" fmla="*/ 0 w 365"/>
                <a:gd name="T61" fmla="*/ 2147483647 h 180"/>
                <a:gd name="T62" fmla="*/ 0 w 365"/>
                <a:gd name="T63" fmla="*/ 2147483647 h 180"/>
                <a:gd name="T64" fmla="*/ 0 w 365"/>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4" name="Freeform 76"/>
            <p:cNvSpPr>
              <a:spLocks/>
            </p:cNvSpPr>
            <p:nvPr/>
          </p:nvSpPr>
          <p:spPr bwMode="auto">
            <a:xfrm>
              <a:off x="8970963" y="1481139"/>
              <a:ext cx="207962" cy="428625"/>
            </a:xfrm>
            <a:custGeom>
              <a:avLst/>
              <a:gdLst>
                <a:gd name="T0" fmla="*/ 2147483647 w 177"/>
                <a:gd name="T1" fmla="*/ 2147483647 h 339"/>
                <a:gd name="T2" fmla="*/ 2147483647 w 177"/>
                <a:gd name="T3" fmla="*/ 2147483647 h 339"/>
                <a:gd name="T4" fmla="*/ 2147483647 w 177"/>
                <a:gd name="T5" fmla="*/ 2147483647 h 339"/>
                <a:gd name="T6" fmla="*/ 2147483647 w 177"/>
                <a:gd name="T7" fmla="*/ 2147483647 h 339"/>
                <a:gd name="T8" fmla="*/ 2147483647 w 177"/>
                <a:gd name="T9" fmla="*/ 2147483647 h 339"/>
                <a:gd name="T10" fmla="*/ 2147483647 w 177"/>
                <a:gd name="T11" fmla="*/ 2147483647 h 339"/>
                <a:gd name="T12" fmla="*/ 2147483647 w 177"/>
                <a:gd name="T13" fmla="*/ 0 h 339"/>
                <a:gd name="T14" fmla="*/ 0 w 177"/>
                <a:gd name="T15" fmla="*/ 2147483647 h 339"/>
                <a:gd name="T16" fmla="*/ 2147483647 w 177"/>
                <a:gd name="T17" fmla="*/ 2147483647 h 339"/>
                <a:gd name="T18" fmla="*/ 2147483647 w 17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rgbClr val="3333FF"/>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5" name="Freeform 77"/>
            <p:cNvSpPr>
              <a:spLocks/>
            </p:cNvSpPr>
            <p:nvPr/>
          </p:nvSpPr>
          <p:spPr bwMode="auto">
            <a:xfrm>
              <a:off x="9148763" y="1417638"/>
              <a:ext cx="190500" cy="469900"/>
            </a:xfrm>
            <a:custGeom>
              <a:avLst/>
              <a:gdLst>
                <a:gd name="T0" fmla="*/ 0 w 163"/>
                <a:gd name="T1" fmla="*/ 2147483647 h 371"/>
                <a:gd name="T2" fmla="*/ 2147483647 w 163"/>
                <a:gd name="T3" fmla="*/ 2147483647 h 371"/>
                <a:gd name="T4" fmla="*/ 2147483647 w 163"/>
                <a:gd name="T5" fmla="*/ 2147483647 h 371"/>
                <a:gd name="T6" fmla="*/ 2147483647 w 163"/>
                <a:gd name="T7" fmla="*/ 2147483647 h 371"/>
                <a:gd name="T8" fmla="*/ 2147483647 w 163"/>
                <a:gd name="T9" fmla="*/ 0 h 371"/>
                <a:gd name="T10" fmla="*/ 2147483647 w 163"/>
                <a:gd name="T11" fmla="*/ 2147483647 h 371"/>
                <a:gd name="T12" fmla="*/ 2147483647 w 163"/>
                <a:gd name="T13" fmla="*/ 2147483647 h 371"/>
                <a:gd name="T14" fmla="*/ 2147483647 w 163"/>
                <a:gd name="T15" fmla="*/ 2147483647 h 371"/>
                <a:gd name="T16" fmla="*/ 2147483647 w 163"/>
                <a:gd name="T17" fmla="*/ 2147483647 h 371"/>
                <a:gd name="T18" fmla="*/ 2147483647 w 163"/>
                <a:gd name="T19" fmla="*/ 2147483647 h 371"/>
                <a:gd name="T20" fmla="*/ 0 w 163"/>
                <a:gd name="T21" fmla="*/ 2147483647 h 371"/>
                <a:gd name="T22" fmla="*/ 0 w 163"/>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26" name="Freeform 78"/>
            <p:cNvSpPr>
              <a:spLocks/>
            </p:cNvSpPr>
            <p:nvPr/>
          </p:nvSpPr>
          <p:spPr bwMode="auto">
            <a:xfrm>
              <a:off x="9212264" y="1000125"/>
              <a:ext cx="465137" cy="774700"/>
            </a:xfrm>
            <a:custGeom>
              <a:avLst/>
              <a:gdLst>
                <a:gd name="T0" fmla="*/ 0 w 399"/>
                <a:gd name="T1" fmla="*/ 2147483647 h 610"/>
                <a:gd name="T2" fmla="*/ 2147483647 w 399"/>
                <a:gd name="T3" fmla="*/ 2147483647 h 610"/>
                <a:gd name="T4" fmla="*/ 2147483647 w 399"/>
                <a:gd name="T5" fmla="*/ 2147483647 h 610"/>
                <a:gd name="T6" fmla="*/ 2147483647 w 399"/>
                <a:gd name="T7" fmla="*/ 2147483647 h 610"/>
                <a:gd name="T8" fmla="*/ 2147483647 w 399"/>
                <a:gd name="T9" fmla="*/ 2147483647 h 610"/>
                <a:gd name="T10" fmla="*/ 2147483647 w 399"/>
                <a:gd name="T11" fmla="*/ 2147483647 h 610"/>
                <a:gd name="T12" fmla="*/ 2147483647 w 399"/>
                <a:gd name="T13" fmla="*/ 2147483647 h 610"/>
                <a:gd name="T14" fmla="*/ 2147483647 w 399"/>
                <a:gd name="T15" fmla="*/ 2147483647 h 610"/>
                <a:gd name="T16" fmla="*/ 2147483647 w 399"/>
                <a:gd name="T17" fmla="*/ 2147483647 h 610"/>
                <a:gd name="T18" fmla="*/ 2147483647 w 399"/>
                <a:gd name="T19" fmla="*/ 0 h 610"/>
                <a:gd name="T20" fmla="*/ 2147483647 w 399"/>
                <a:gd name="T21" fmla="*/ 2147483647 h 610"/>
                <a:gd name="T22" fmla="*/ 2147483647 w 399"/>
                <a:gd name="T23" fmla="*/ 2147483647 h 610"/>
                <a:gd name="T24" fmla="*/ 2147483647 w 399"/>
                <a:gd name="T25" fmla="*/ 2147483647 h 610"/>
                <a:gd name="T26" fmla="*/ 2147483647 w 399"/>
                <a:gd name="T27" fmla="*/ 2147483647 h 610"/>
                <a:gd name="T28" fmla="*/ 2147483647 w 399"/>
                <a:gd name="T29" fmla="*/ 2147483647 h 610"/>
                <a:gd name="T30" fmla="*/ 2147483647 w 399"/>
                <a:gd name="T31" fmla="*/ 2147483647 h 610"/>
                <a:gd name="T32" fmla="*/ 2147483647 w 399"/>
                <a:gd name="T33" fmla="*/ 2147483647 h 610"/>
                <a:gd name="T34" fmla="*/ 2147483647 w 399"/>
                <a:gd name="T35" fmla="*/ 2147483647 h 610"/>
                <a:gd name="T36" fmla="*/ 2147483647 w 399"/>
                <a:gd name="T37" fmla="*/ 2147483647 h 610"/>
                <a:gd name="T38" fmla="*/ 2147483647 w 399"/>
                <a:gd name="T39" fmla="*/ 2147483647 h 610"/>
                <a:gd name="T40" fmla="*/ 2147483647 w 399"/>
                <a:gd name="T41" fmla="*/ 2147483647 h 610"/>
                <a:gd name="T42" fmla="*/ 2147483647 w 399"/>
                <a:gd name="T43" fmla="*/ 2147483647 h 610"/>
                <a:gd name="T44" fmla="*/ 2147483647 w 399"/>
                <a:gd name="T45" fmla="*/ 2147483647 h 610"/>
                <a:gd name="T46" fmla="*/ 2147483647 w 399"/>
                <a:gd name="T47" fmla="*/ 2147483647 h 610"/>
                <a:gd name="T48" fmla="*/ 2147483647 w 399"/>
                <a:gd name="T49" fmla="*/ 2147483647 h 610"/>
                <a:gd name="T50" fmla="*/ 2147483647 w 399"/>
                <a:gd name="T51" fmla="*/ 2147483647 h 610"/>
                <a:gd name="T52" fmla="*/ 2147483647 w 399"/>
                <a:gd name="T53" fmla="*/ 2147483647 h 610"/>
                <a:gd name="T54" fmla="*/ 2147483647 w 399"/>
                <a:gd name="T55" fmla="*/ 2147483647 h 610"/>
                <a:gd name="T56" fmla="*/ 2147483647 w 399"/>
                <a:gd name="T57" fmla="*/ 2147483647 h 610"/>
                <a:gd name="T58" fmla="*/ 2147483647 w 399"/>
                <a:gd name="T59" fmla="*/ 2147483647 h 610"/>
                <a:gd name="T60" fmla="*/ 2147483647 w 399"/>
                <a:gd name="T61" fmla="*/ 2147483647 h 610"/>
                <a:gd name="T62" fmla="*/ 2147483647 w 399"/>
                <a:gd name="T63" fmla="*/ 2147483647 h 610"/>
                <a:gd name="T64" fmla="*/ 2147483647 w 399"/>
                <a:gd name="T65" fmla="*/ 2147483647 h 610"/>
                <a:gd name="T66" fmla="*/ 0 w 399"/>
                <a:gd name="T67" fmla="*/ 2147483647 h 610"/>
                <a:gd name="T68" fmla="*/ 0 w 399"/>
                <a:gd name="T69" fmla="*/ 2147483647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grpSp>
          <p:nvGrpSpPr>
            <p:cNvPr id="2127" name="Group 79"/>
            <p:cNvGrpSpPr>
              <a:grpSpLocks/>
            </p:cNvGrpSpPr>
            <p:nvPr/>
          </p:nvGrpSpPr>
          <p:grpSpPr bwMode="auto">
            <a:xfrm>
              <a:off x="1524000" y="492126"/>
              <a:ext cx="1600200" cy="1184275"/>
              <a:chOff x="353" y="423"/>
              <a:chExt cx="1081" cy="851"/>
            </a:xfrm>
            <a:solidFill>
              <a:srgbClr val="3333FF"/>
            </a:solidFill>
          </p:grpSpPr>
          <p:sp>
            <p:nvSpPr>
              <p:cNvPr id="2" name="Freeform 80"/>
              <p:cNvSpPr>
                <a:spLocks/>
              </p:cNvSpPr>
              <p:nvPr/>
            </p:nvSpPr>
            <p:spPr bwMode="auto">
              <a:xfrm>
                <a:off x="489" y="423"/>
                <a:ext cx="945" cy="747"/>
              </a:xfrm>
              <a:custGeom>
                <a:avLst/>
                <a:gdLst>
                  <a:gd name="T0" fmla="*/ 916 w 945"/>
                  <a:gd name="T1" fmla="*/ 624 h 747"/>
                  <a:gd name="T2" fmla="*/ 841 w 945"/>
                  <a:gd name="T3" fmla="*/ 566 h 747"/>
                  <a:gd name="T4" fmla="*/ 775 w 945"/>
                  <a:gd name="T5" fmla="*/ 508 h 747"/>
                  <a:gd name="T6" fmla="*/ 715 w 945"/>
                  <a:gd name="T7" fmla="*/ 530 h 747"/>
                  <a:gd name="T8" fmla="*/ 643 w 945"/>
                  <a:gd name="T9" fmla="*/ 498 h 747"/>
                  <a:gd name="T10" fmla="*/ 565 w 945"/>
                  <a:gd name="T11" fmla="*/ 302 h 747"/>
                  <a:gd name="T12" fmla="*/ 505 w 945"/>
                  <a:gd name="T13" fmla="*/ 46 h 747"/>
                  <a:gd name="T14" fmla="*/ 459 w 945"/>
                  <a:gd name="T15" fmla="*/ 37 h 747"/>
                  <a:gd name="T16" fmla="*/ 396 w 945"/>
                  <a:gd name="T17" fmla="*/ 37 h 747"/>
                  <a:gd name="T18" fmla="*/ 338 w 945"/>
                  <a:gd name="T19" fmla="*/ 29 h 747"/>
                  <a:gd name="T20" fmla="*/ 292 w 945"/>
                  <a:gd name="T21" fmla="*/ 10 h 747"/>
                  <a:gd name="T22" fmla="*/ 241 w 945"/>
                  <a:gd name="T23" fmla="*/ 0 h 747"/>
                  <a:gd name="T24" fmla="*/ 186 w 945"/>
                  <a:gd name="T25" fmla="*/ 20 h 747"/>
                  <a:gd name="T26" fmla="*/ 128 w 945"/>
                  <a:gd name="T27" fmla="*/ 34 h 747"/>
                  <a:gd name="T28" fmla="*/ 89 w 945"/>
                  <a:gd name="T29" fmla="*/ 99 h 747"/>
                  <a:gd name="T30" fmla="*/ 62 w 945"/>
                  <a:gd name="T31" fmla="*/ 128 h 747"/>
                  <a:gd name="T32" fmla="*/ 106 w 945"/>
                  <a:gd name="T33" fmla="*/ 191 h 747"/>
                  <a:gd name="T34" fmla="*/ 135 w 945"/>
                  <a:gd name="T35" fmla="*/ 237 h 747"/>
                  <a:gd name="T36" fmla="*/ 96 w 945"/>
                  <a:gd name="T37" fmla="*/ 215 h 747"/>
                  <a:gd name="T38" fmla="*/ 38 w 945"/>
                  <a:gd name="T39" fmla="*/ 225 h 747"/>
                  <a:gd name="T40" fmla="*/ 12 w 945"/>
                  <a:gd name="T41" fmla="*/ 254 h 747"/>
                  <a:gd name="T42" fmla="*/ 29 w 945"/>
                  <a:gd name="T43" fmla="*/ 295 h 747"/>
                  <a:gd name="T44" fmla="*/ 60 w 945"/>
                  <a:gd name="T45" fmla="*/ 317 h 747"/>
                  <a:gd name="T46" fmla="*/ 125 w 945"/>
                  <a:gd name="T47" fmla="*/ 315 h 747"/>
                  <a:gd name="T48" fmla="*/ 140 w 945"/>
                  <a:gd name="T49" fmla="*/ 351 h 747"/>
                  <a:gd name="T50" fmla="*/ 96 w 945"/>
                  <a:gd name="T51" fmla="*/ 363 h 747"/>
                  <a:gd name="T52" fmla="*/ 67 w 945"/>
                  <a:gd name="T53" fmla="*/ 375 h 747"/>
                  <a:gd name="T54" fmla="*/ 46 w 945"/>
                  <a:gd name="T55" fmla="*/ 399 h 747"/>
                  <a:gd name="T56" fmla="*/ 9 w 945"/>
                  <a:gd name="T57" fmla="*/ 445 h 747"/>
                  <a:gd name="T58" fmla="*/ 24 w 945"/>
                  <a:gd name="T59" fmla="*/ 498 h 747"/>
                  <a:gd name="T60" fmla="*/ 46 w 945"/>
                  <a:gd name="T61" fmla="*/ 544 h 747"/>
                  <a:gd name="T62" fmla="*/ 89 w 945"/>
                  <a:gd name="T63" fmla="*/ 571 h 747"/>
                  <a:gd name="T64" fmla="*/ 135 w 945"/>
                  <a:gd name="T65" fmla="*/ 600 h 747"/>
                  <a:gd name="T66" fmla="*/ 169 w 945"/>
                  <a:gd name="T67" fmla="*/ 617 h 747"/>
                  <a:gd name="T68" fmla="*/ 210 w 945"/>
                  <a:gd name="T69" fmla="*/ 612 h 747"/>
                  <a:gd name="T70" fmla="*/ 169 w 945"/>
                  <a:gd name="T71" fmla="*/ 704 h 747"/>
                  <a:gd name="T72" fmla="*/ 116 w 945"/>
                  <a:gd name="T73" fmla="*/ 728 h 747"/>
                  <a:gd name="T74" fmla="*/ 152 w 945"/>
                  <a:gd name="T75" fmla="*/ 740 h 747"/>
                  <a:gd name="T76" fmla="*/ 212 w 945"/>
                  <a:gd name="T77" fmla="*/ 699 h 747"/>
                  <a:gd name="T78" fmla="*/ 246 w 945"/>
                  <a:gd name="T79" fmla="*/ 672 h 747"/>
                  <a:gd name="T80" fmla="*/ 290 w 945"/>
                  <a:gd name="T81" fmla="*/ 641 h 747"/>
                  <a:gd name="T82" fmla="*/ 311 w 945"/>
                  <a:gd name="T83" fmla="*/ 617 h 747"/>
                  <a:gd name="T84" fmla="*/ 302 w 945"/>
                  <a:gd name="T85" fmla="*/ 576 h 747"/>
                  <a:gd name="T86" fmla="*/ 345 w 945"/>
                  <a:gd name="T87" fmla="*/ 505 h 747"/>
                  <a:gd name="T88" fmla="*/ 357 w 945"/>
                  <a:gd name="T89" fmla="*/ 520 h 747"/>
                  <a:gd name="T90" fmla="*/ 343 w 945"/>
                  <a:gd name="T91" fmla="*/ 580 h 747"/>
                  <a:gd name="T92" fmla="*/ 391 w 945"/>
                  <a:gd name="T93" fmla="*/ 559 h 747"/>
                  <a:gd name="T94" fmla="*/ 427 w 945"/>
                  <a:gd name="T95" fmla="*/ 534 h 747"/>
                  <a:gd name="T96" fmla="*/ 435 w 945"/>
                  <a:gd name="T97" fmla="*/ 501 h 747"/>
                  <a:gd name="T98" fmla="*/ 493 w 945"/>
                  <a:gd name="T99" fmla="*/ 510 h 747"/>
                  <a:gd name="T100" fmla="*/ 558 w 945"/>
                  <a:gd name="T101" fmla="*/ 520 h 747"/>
                  <a:gd name="T102" fmla="*/ 633 w 945"/>
                  <a:gd name="T103" fmla="*/ 525 h 747"/>
                  <a:gd name="T104" fmla="*/ 688 w 945"/>
                  <a:gd name="T105" fmla="*/ 547 h 747"/>
                  <a:gd name="T106" fmla="*/ 732 w 945"/>
                  <a:gd name="T107" fmla="*/ 568 h 747"/>
                  <a:gd name="T108" fmla="*/ 766 w 945"/>
                  <a:gd name="T109" fmla="*/ 551 h 747"/>
                  <a:gd name="T110" fmla="*/ 833 w 945"/>
                  <a:gd name="T111" fmla="*/ 595 h 747"/>
                  <a:gd name="T112" fmla="*/ 884 w 945"/>
                  <a:gd name="T113" fmla="*/ 636 h 747"/>
                  <a:gd name="T114" fmla="*/ 930 w 945"/>
                  <a:gd name="T115" fmla="*/ 679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747"/>
                  <a:gd name="T176" fmla="*/ 945 w 945"/>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747">
                    <a:moveTo>
                      <a:pt x="930" y="679"/>
                    </a:moveTo>
                    <a:lnTo>
                      <a:pt x="935" y="677"/>
                    </a:lnTo>
                    <a:lnTo>
                      <a:pt x="942" y="667"/>
                    </a:lnTo>
                    <a:lnTo>
                      <a:pt x="945" y="653"/>
                    </a:lnTo>
                    <a:lnTo>
                      <a:pt x="933" y="636"/>
                    </a:lnTo>
                    <a:lnTo>
                      <a:pt x="916" y="624"/>
                    </a:lnTo>
                    <a:lnTo>
                      <a:pt x="904" y="617"/>
                    </a:lnTo>
                    <a:lnTo>
                      <a:pt x="896" y="614"/>
                    </a:lnTo>
                    <a:lnTo>
                      <a:pt x="887" y="609"/>
                    </a:lnTo>
                    <a:lnTo>
                      <a:pt x="875" y="597"/>
                    </a:lnTo>
                    <a:lnTo>
                      <a:pt x="855" y="583"/>
                    </a:lnTo>
                    <a:lnTo>
                      <a:pt x="841" y="566"/>
                    </a:lnTo>
                    <a:lnTo>
                      <a:pt x="831" y="551"/>
                    </a:lnTo>
                    <a:lnTo>
                      <a:pt x="826" y="544"/>
                    </a:lnTo>
                    <a:lnTo>
                      <a:pt x="817" y="534"/>
                    </a:lnTo>
                    <a:lnTo>
                      <a:pt x="804" y="525"/>
                    </a:lnTo>
                    <a:lnTo>
                      <a:pt x="790" y="515"/>
                    </a:lnTo>
                    <a:lnTo>
                      <a:pt x="775" y="508"/>
                    </a:lnTo>
                    <a:lnTo>
                      <a:pt x="763" y="501"/>
                    </a:lnTo>
                    <a:lnTo>
                      <a:pt x="754" y="498"/>
                    </a:lnTo>
                    <a:lnTo>
                      <a:pt x="746" y="498"/>
                    </a:lnTo>
                    <a:lnTo>
                      <a:pt x="739" y="505"/>
                    </a:lnTo>
                    <a:lnTo>
                      <a:pt x="727" y="518"/>
                    </a:lnTo>
                    <a:lnTo>
                      <a:pt x="715" y="530"/>
                    </a:lnTo>
                    <a:lnTo>
                      <a:pt x="703" y="534"/>
                    </a:lnTo>
                    <a:lnTo>
                      <a:pt x="691" y="527"/>
                    </a:lnTo>
                    <a:lnTo>
                      <a:pt x="679" y="513"/>
                    </a:lnTo>
                    <a:lnTo>
                      <a:pt x="667" y="501"/>
                    </a:lnTo>
                    <a:lnTo>
                      <a:pt x="655" y="496"/>
                    </a:lnTo>
                    <a:lnTo>
                      <a:pt x="643" y="498"/>
                    </a:lnTo>
                    <a:lnTo>
                      <a:pt x="628" y="503"/>
                    </a:lnTo>
                    <a:lnTo>
                      <a:pt x="616" y="503"/>
                    </a:lnTo>
                    <a:lnTo>
                      <a:pt x="609" y="496"/>
                    </a:lnTo>
                    <a:lnTo>
                      <a:pt x="599" y="457"/>
                    </a:lnTo>
                    <a:lnTo>
                      <a:pt x="582" y="382"/>
                    </a:lnTo>
                    <a:lnTo>
                      <a:pt x="565" y="302"/>
                    </a:lnTo>
                    <a:lnTo>
                      <a:pt x="553" y="247"/>
                    </a:lnTo>
                    <a:lnTo>
                      <a:pt x="541" y="196"/>
                    </a:lnTo>
                    <a:lnTo>
                      <a:pt x="526" y="128"/>
                    </a:lnTo>
                    <a:lnTo>
                      <a:pt x="512" y="70"/>
                    </a:lnTo>
                    <a:lnTo>
                      <a:pt x="507" y="46"/>
                    </a:lnTo>
                    <a:lnTo>
                      <a:pt x="505" y="46"/>
                    </a:lnTo>
                    <a:lnTo>
                      <a:pt x="497" y="46"/>
                    </a:lnTo>
                    <a:lnTo>
                      <a:pt x="490" y="46"/>
                    </a:lnTo>
                    <a:lnTo>
                      <a:pt x="481" y="44"/>
                    </a:lnTo>
                    <a:lnTo>
                      <a:pt x="473" y="39"/>
                    </a:lnTo>
                    <a:lnTo>
                      <a:pt x="466" y="37"/>
                    </a:lnTo>
                    <a:lnTo>
                      <a:pt x="459" y="37"/>
                    </a:lnTo>
                    <a:lnTo>
                      <a:pt x="447" y="37"/>
                    </a:lnTo>
                    <a:lnTo>
                      <a:pt x="439" y="37"/>
                    </a:lnTo>
                    <a:lnTo>
                      <a:pt x="430" y="37"/>
                    </a:lnTo>
                    <a:lnTo>
                      <a:pt x="420" y="37"/>
                    </a:lnTo>
                    <a:lnTo>
                      <a:pt x="408" y="37"/>
                    </a:lnTo>
                    <a:lnTo>
                      <a:pt x="396" y="37"/>
                    </a:lnTo>
                    <a:lnTo>
                      <a:pt x="384" y="37"/>
                    </a:lnTo>
                    <a:lnTo>
                      <a:pt x="374" y="34"/>
                    </a:lnTo>
                    <a:lnTo>
                      <a:pt x="365" y="32"/>
                    </a:lnTo>
                    <a:lnTo>
                      <a:pt x="352" y="27"/>
                    </a:lnTo>
                    <a:lnTo>
                      <a:pt x="345" y="27"/>
                    </a:lnTo>
                    <a:lnTo>
                      <a:pt x="338" y="29"/>
                    </a:lnTo>
                    <a:lnTo>
                      <a:pt x="331" y="32"/>
                    </a:lnTo>
                    <a:lnTo>
                      <a:pt x="323" y="32"/>
                    </a:lnTo>
                    <a:lnTo>
                      <a:pt x="319" y="27"/>
                    </a:lnTo>
                    <a:lnTo>
                      <a:pt x="314" y="22"/>
                    </a:lnTo>
                    <a:lnTo>
                      <a:pt x="302" y="15"/>
                    </a:lnTo>
                    <a:lnTo>
                      <a:pt x="292" y="10"/>
                    </a:lnTo>
                    <a:lnTo>
                      <a:pt x="292" y="5"/>
                    </a:lnTo>
                    <a:lnTo>
                      <a:pt x="290" y="5"/>
                    </a:lnTo>
                    <a:lnTo>
                      <a:pt x="280" y="5"/>
                    </a:lnTo>
                    <a:lnTo>
                      <a:pt x="265" y="5"/>
                    </a:lnTo>
                    <a:lnTo>
                      <a:pt x="253" y="3"/>
                    </a:lnTo>
                    <a:lnTo>
                      <a:pt x="241" y="0"/>
                    </a:lnTo>
                    <a:lnTo>
                      <a:pt x="234" y="3"/>
                    </a:lnTo>
                    <a:lnTo>
                      <a:pt x="227" y="8"/>
                    </a:lnTo>
                    <a:lnTo>
                      <a:pt x="222" y="10"/>
                    </a:lnTo>
                    <a:lnTo>
                      <a:pt x="212" y="12"/>
                    </a:lnTo>
                    <a:lnTo>
                      <a:pt x="200" y="15"/>
                    </a:lnTo>
                    <a:lnTo>
                      <a:pt x="186" y="20"/>
                    </a:lnTo>
                    <a:lnTo>
                      <a:pt x="174" y="25"/>
                    </a:lnTo>
                    <a:lnTo>
                      <a:pt x="164" y="29"/>
                    </a:lnTo>
                    <a:lnTo>
                      <a:pt x="154" y="32"/>
                    </a:lnTo>
                    <a:lnTo>
                      <a:pt x="142" y="32"/>
                    </a:lnTo>
                    <a:lnTo>
                      <a:pt x="135" y="29"/>
                    </a:lnTo>
                    <a:lnTo>
                      <a:pt x="128" y="34"/>
                    </a:lnTo>
                    <a:lnTo>
                      <a:pt x="125" y="49"/>
                    </a:lnTo>
                    <a:lnTo>
                      <a:pt x="123" y="68"/>
                    </a:lnTo>
                    <a:lnTo>
                      <a:pt x="123" y="85"/>
                    </a:lnTo>
                    <a:lnTo>
                      <a:pt x="116" y="95"/>
                    </a:lnTo>
                    <a:lnTo>
                      <a:pt x="104" y="99"/>
                    </a:lnTo>
                    <a:lnTo>
                      <a:pt x="89" y="99"/>
                    </a:lnTo>
                    <a:lnTo>
                      <a:pt x="79" y="102"/>
                    </a:lnTo>
                    <a:lnTo>
                      <a:pt x="72" y="104"/>
                    </a:lnTo>
                    <a:lnTo>
                      <a:pt x="65" y="109"/>
                    </a:lnTo>
                    <a:lnTo>
                      <a:pt x="60" y="114"/>
                    </a:lnTo>
                    <a:lnTo>
                      <a:pt x="60" y="121"/>
                    </a:lnTo>
                    <a:lnTo>
                      <a:pt x="62" y="128"/>
                    </a:lnTo>
                    <a:lnTo>
                      <a:pt x="67" y="136"/>
                    </a:lnTo>
                    <a:lnTo>
                      <a:pt x="77" y="143"/>
                    </a:lnTo>
                    <a:lnTo>
                      <a:pt x="87" y="153"/>
                    </a:lnTo>
                    <a:lnTo>
                      <a:pt x="96" y="165"/>
                    </a:lnTo>
                    <a:lnTo>
                      <a:pt x="101" y="179"/>
                    </a:lnTo>
                    <a:lnTo>
                      <a:pt x="106" y="191"/>
                    </a:lnTo>
                    <a:lnTo>
                      <a:pt x="116" y="194"/>
                    </a:lnTo>
                    <a:lnTo>
                      <a:pt x="123" y="196"/>
                    </a:lnTo>
                    <a:lnTo>
                      <a:pt x="128" y="203"/>
                    </a:lnTo>
                    <a:lnTo>
                      <a:pt x="133" y="215"/>
                    </a:lnTo>
                    <a:lnTo>
                      <a:pt x="135" y="230"/>
                    </a:lnTo>
                    <a:lnTo>
                      <a:pt x="135" y="237"/>
                    </a:lnTo>
                    <a:lnTo>
                      <a:pt x="128" y="242"/>
                    </a:lnTo>
                    <a:lnTo>
                      <a:pt x="120" y="240"/>
                    </a:lnTo>
                    <a:lnTo>
                      <a:pt x="113" y="235"/>
                    </a:lnTo>
                    <a:lnTo>
                      <a:pt x="106" y="230"/>
                    </a:lnTo>
                    <a:lnTo>
                      <a:pt x="101" y="223"/>
                    </a:lnTo>
                    <a:lnTo>
                      <a:pt x="96" y="215"/>
                    </a:lnTo>
                    <a:lnTo>
                      <a:pt x="94" y="211"/>
                    </a:lnTo>
                    <a:lnTo>
                      <a:pt x="89" y="208"/>
                    </a:lnTo>
                    <a:lnTo>
                      <a:pt x="79" y="211"/>
                    </a:lnTo>
                    <a:lnTo>
                      <a:pt x="65" y="215"/>
                    </a:lnTo>
                    <a:lnTo>
                      <a:pt x="53" y="220"/>
                    </a:lnTo>
                    <a:lnTo>
                      <a:pt x="38" y="225"/>
                    </a:lnTo>
                    <a:lnTo>
                      <a:pt x="24" y="230"/>
                    </a:lnTo>
                    <a:lnTo>
                      <a:pt x="12" y="232"/>
                    </a:lnTo>
                    <a:lnTo>
                      <a:pt x="2" y="240"/>
                    </a:lnTo>
                    <a:lnTo>
                      <a:pt x="0" y="244"/>
                    </a:lnTo>
                    <a:lnTo>
                      <a:pt x="2" y="249"/>
                    </a:lnTo>
                    <a:lnTo>
                      <a:pt x="12" y="254"/>
                    </a:lnTo>
                    <a:lnTo>
                      <a:pt x="21" y="259"/>
                    </a:lnTo>
                    <a:lnTo>
                      <a:pt x="31" y="264"/>
                    </a:lnTo>
                    <a:lnTo>
                      <a:pt x="31" y="271"/>
                    </a:lnTo>
                    <a:lnTo>
                      <a:pt x="26" y="281"/>
                    </a:lnTo>
                    <a:lnTo>
                      <a:pt x="26" y="288"/>
                    </a:lnTo>
                    <a:lnTo>
                      <a:pt x="29" y="295"/>
                    </a:lnTo>
                    <a:lnTo>
                      <a:pt x="33" y="307"/>
                    </a:lnTo>
                    <a:lnTo>
                      <a:pt x="36" y="317"/>
                    </a:lnTo>
                    <a:lnTo>
                      <a:pt x="38" y="324"/>
                    </a:lnTo>
                    <a:lnTo>
                      <a:pt x="43" y="327"/>
                    </a:lnTo>
                    <a:lnTo>
                      <a:pt x="50" y="322"/>
                    </a:lnTo>
                    <a:lnTo>
                      <a:pt x="60" y="317"/>
                    </a:lnTo>
                    <a:lnTo>
                      <a:pt x="70" y="315"/>
                    </a:lnTo>
                    <a:lnTo>
                      <a:pt x="77" y="312"/>
                    </a:lnTo>
                    <a:lnTo>
                      <a:pt x="87" y="315"/>
                    </a:lnTo>
                    <a:lnTo>
                      <a:pt x="99" y="317"/>
                    </a:lnTo>
                    <a:lnTo>
                      <a:pt x="111" y="315"/>
                    </a:lnTo>
                    <a:lnTo>
                      <a:pt x="125" y="315"/>
                    </a:lnTo>
                    <a:lnTo>
                      <a:pt x="135" y="315"/>
                    </a:lnTo>
                    <a:lnTo>
                      <a:pt x="137" y="319"/>
                    </a:lnTo>
                    <a:lnTo>
                      <a:pt x="135" y="327"/>
                    </a:lnTo>
                    <a:lnTo>
                      <a:pt x="133" y="336"/>
                    </a:lnTo>
                    <a:lnTo>
                      <a:pt x="135" y="344"/>
                    </a:lnTo>
                    <a:lnTo>
                      <a:pt x="140" y="351"/>
                    </a:lnTo>
                    <a:lnTo>
                      <a:pt x="137" y="360"/>
                    </a:lnTo>
                    <a:lnTo>
                      <a:pt x="133" y="368"/>
                    </a:lnTo>
                    <a:lnTo>
                      <a:pt x="125" y="370"/>
                    </a:lnTo>
                    <a:lnTo>
                      <a:pt x="116" y="368"/>
                    </a:lnTo>
                    <a:lnTo>
                      <a:pt x="106" y="365"/>
                    </a:lnTo>
                    <a:lnTo>
                      <a:pt x="96" y="363"/>
                    </a:lnTo>
                    <a:lnTo>
                      <a:pt x="94" y="370"/>
                    </a:lnTo>
                    <a:lnTo>
                      <a:pt x="89" y="377"/>
                    </a:lnTo>
                    <a:lnTo>
                      <a:pt x="82" y="380"/>
                    </a:lnTo>
                    <a:lnTo>
                      <a:pt x="72" y="377"/>
                    </a:lnTo>
                    <a:lnTo>
                      <a:pt x="67" y="375"/>
                    </a:lnTo>
                    <a:lnTo>
                      <a:pt x="65" y="373"/>
                    </a:lnTo>
                    <a:lnTo>
                      <a:pt x="60" y="375"/>
                    </a:lnTo>
                    <a:lnTo>
                      <a:pt x="50" y="380"/>
                    </a:lnTo>
                    <a:lnTo>
                      <a:pt x="46" y="387"/>
                    </a:lnTo>
                    <a:lnTo>
                      <a:pt x="46" y="392"/>
                    </a:lnTo>
                    <a:lnTo>
                      <a:pt x="46" y="399"/>
                    </a:lnTo>
                    <a:lnTo>
                      <a:pt x="33" y="409"/>
                    </a:lnTo>
                    <a:lnTo>
                      <a:pt x="19" y="418"/>
                    </a:lnTo>
                    <a:lnTo>
                      <a:pt x="14" y="423"/>
                    </a:lnTo>
                    <a:lnTo>
                      <a:pt x="14" y="428"/>
                    </a:lnTo>
                    <a:lnTo>
                      <a:pt x="12" y="435"/>
                    </a:lnTo>
                    <a:lnTo>
                      <a:pt x="9" y="445"/>
                    </a:lnTo>
                    <a:lnTo>
                      <a:pt x="9" y="455"/>
                    </a:lnTo>
                    <a:lnTo>
                      <a:pt x="12" y="467"/>
                    </a:lnTo>
                    <a:lnTo>
                      <a:pt x="17" y="474"/>
                    </a:lnTo>
                    <a:lnTo>
                      <a:pt x="21" y="481"/>
                    </a:lnTo>
                    <a:lnTo>
                      <a:pt x="24" y="491"/>
                    </a:lnTo>
                    <a:lnTo>
                      <a:pt x="24" y="498"/>
                    </a:lnTo>
                    <a:lnTo>
                      <a:pt x="24" y="501"/>
                    </a:lnTo>
                    <a:lnTo>
                      <a:pt x="31" y="525"/>
                    </a:lnTo>
                    <a:lnTo>
                      <a:pt x="31" y="527"/>
                    </a:lnTo>
                    <a:lnTo>
                      <a:pt x="33" y="534"/>
                    </a:lnTo>
                    <a:lnTo>
                      <a:pt x="38" y="539"/>
                    </a:lnTo>
                    <a:lnTo>
                      <a:pt x="46" y="544"/>
                    </a:lnTo>
                    <a:lnTo>
                      <a:pt x="60" y="547"/>
                    </a:lnTo>
                    <a:lnTo>
                      <a:pt x="75" y="547"/>
                    </a:lnTo>
                    <a:lnTo>
                      <a:pt x="87" y="547"/>
                    </a:lnTo>
                    <a:lnTo>
                      <a:pt x="91" y="547"/>
                    </a:lnTo>
                    <a:lnTo>
                      <a:pt x="91" y="554"/>
                    </a:lnTo>
                    <a:lnTo>
                      <a:pt x="89" y="571"/>
                    </a:lnTo>
                    <a:lnTo>
                      <a:pt x="91" y="588"/>
                    </a:lnTo>
                    <a:lnTo>
                      <a:pt x="94" y="602"/>
                    </a:lnTo>
                    <a:lnTo>
                      <a:pt x="104" y="605"/>
                    </a:lnTo>
                    <a:lnTo>
                      <a:pt x="113" y="602"/>
                    </a:lnTo>
                    <a:lnTo>
                      <a:pt x="125" y="597"/>
                    </a:lnTo>
                    <a:lnTo>
                      <a:pt x="135" y="600"/>
                    </a:lnTo>
                    <a:lnTo>
                      <a:pt x="145" y="609"/>
                    </a:lnTo>
                    <a:lnTo>
                      <a:pt x="154" y="617"/>
                    </a:lnTo>
                    <a:lnTo>
                      <a:pt x="164" y="626"/>
                    </a:lnTo>
                    <a:lnTo>
                      <a:pt x="166" y="629"/>
                    </a:lnTo>
                    <a:lnTo>
                      <a:pt x="166" y="624"/>
                    </a:lnTo>
                    <a:lnTo>
                      <a:pt x="169" y="617"/>
                    </a:lnTo>
                    <a:lnTo>
                      <a:pt x="174" y="609"/>
                    </a:lnTo>
                    <a:lnTo>
                      <a:pt x="181" y="609"/>
                    </a:lnTo>
                    <a:lnTo>
                      <a:pt x="193" y="609"/>
                    </a:lnTo>
                    <a:lnTo>
                      <a:pt x="203" y="607"/>
                    </a:lnTo>
                    <a:lnTo>
                      <a:pt x="210" y="607"/>
                    </a:lnTo>
                    <a:lnTo>
                      <a:pt x="210" y="612"/>
                    </a:lnTo>
                    <a:lnTo>
                      <a:pt x="205" y="624"/>
                    </a:lnTo>
                    <a:lnTo>
                      <a:pt x="203" y="641"/>
                    </a:lnTo>
                    <a:lnTo>
                      <a:pt x="198" y="660"/>
                    </a:lnTo>
                    <a:lnTo>
                      <a:pt x="188" y="677"/>
                    </a:lnTo>
                    <a:lnTo>
                      <a:pt x="176" y="691"/>
                    </a:lnTo>
                    <a:lnTo>
                      <a:pt x="169" y="704"/>
                    </a:lnTo>
                    <a:lnTo>
                      <a:pt x="164" y="713"/>
                    </a:lnTo>
                    <a:lnTo>
                      <a:pt x="157" y="718"/>
                    </a:lnTo>
                    <a:lnTo>
                      <a:pt x="147" y="718"/>
                    </a:lnTo>
                    <a:lnTo>
                      <a:pt x="135" y="718"/>
                    </a:lnTo>
                    <a:lnTo>
                      <a:pt x="123" y="723"/>
                    </a:lnTo>
                    <a:lnTo>
                      <a:pt x="116" y="728"/>
                    </a:lnTo>
                    <a:lnTo>
                      <a:pt x="116" y="735"/>
                    </a:lnTo>
                    <a:lnTo>
                      <a:pt x="120" y="742"/>
                    </a:lnTo>
                    <a:lnTo>
                      <a:pt x="128" y="747"/>
                    </a:lnTo>
                    <a:lnTo>
                      <a:pt x="135" y="747"/>
                    </a:lnTo>
                    <a:lnTo>
                      <a:pt x="142" y="745"/>
                    </a:lnTo>
                    <a:lnTo>
                      <a:pt x="152" y="740"/>
                    </a:lnTo>
                    <a:lnTo>
                      <a:pt x="162" y="733"/>
                    </a:lnTo>
                    <a:lnTo>
                      <a:pt x="176" y="728"/>
                    </a:lnTo>
                    <a:lnTo>
                      <a:pt x="188" y="720"/>
                    </a:lnTo>
                    <a:lnTo>
                      <a:pt x="198" y="711"/>
                    </a:lnTo>
                    <a:lnTo>
                      <a:pt x="205" y="704"/>
                    </a:lnTo>
                    <a:lnTo>
                      <a:pt x="212" y="699"/>
                    </a:lnTo>
                    <a:lnTo>
                      <a:pt x="222" y="699"/>
                    </a:lnTo>
                    <a:lnTo>
                      <a:pt x="229" y="701"/>
                    </a:lnTo>
                    <a:lnTo>
                      <a:pt x="236" y="699"/>
                    </a:lnTo>
                    <a:lnTo>
                      <a:pt x="241" y="691"/>
                    </a:lnTo>
                    <a:lnTo>
                      <a:pt x="244" y="682"/>
                    </a:lnTo>
                    <a:lnTo>
                      <a:pt x="246" y="672"/>
                    </a:lnTo>
                    <a:lnTo>
                      <a:pt x="249" y="667"/>
                    </a:lnTo>
                    <a:lnTo>
                      <a:pt x="253" y="662"/>
                    </a:lnTo>
                    <a:lnTo>
                      <a:pt x="263" y="655"/>
                    </a:lnTo>
                    <a:lnTo>
                      <a:pt x="275" y="648"/>
                    </a:lnTo>
                    <a:lnTo>
                      <a:pt x="285" y="643"/>
                    </a:lnTo>
                    <a:lnTo>
                      <a:pt x="290" y="641"/>
                    </a:lnTo>
                    <a:lnTo>
                      <a:pt x="290" y="638"/>
                    </a:lnTo>
                    <a:lnTo>
                      <a:pt x="287" y="633"/>
                    </a:lnTo>
                    <a:lnTo>
                      <a:pt x="290" y="629"/>
                    </a:lnTo>
                    <a:lnTo>
                      <a:pt x="297" y="624"/>
                    </a:lnTo>
                    <a:lnTo>
                      <a:pt x="304" y="621"/>
                    </a:lnTo>
                    <a:lnTo>
                      <a:pt x="311" y="617"/>
                    </a:lnTo>
                    <a:lnTo>
                      <a:pt x="314" y="609"/>
                    </a:lnTo>
                    <a:lnTo>
                      <a:pt x="311" y="602"/>
                    </a:lnTo>
                    <a:lnTo>
                      <a:pt x="307" y="595"/>
                    </a:lnTo>
                    <a:lnTo>
                      <a:pt x="299" y="590"/>
                    </a:lnTo>
                    <a:lnTo>
                      <a:pt x="299" y="583"/>
                    </a:lnTo>
                    <a:lnTo>
                      <a:pt x="302" y="576"/>
                    </a:lnTo>
                    <a:lnTo>
                      <a:pt x="307" y="568"/>
                    </a:lnTo>
                    <a:lnTo>
                      <a:pt x="311" y="563"/>
                    </a:lnTo>
                    <a:lnTo>
                      <a:pt x="316" y="556"/>
                    </a:lnTo>
                    <a:lnTo>
                      <a:pt x="323" y="542"/>
                    </a:lnTo>
                    <a:lnTo>
                      <a:pt x="333" y="522"/>
                    </a:lnTo>
                    <a:lnTo>
                      <a:pt x="345" y="505"/>
                    </a:lnTo>
                    <a:lnTo>
                      <a:pt x="355" y="493"/>
                    </a:lnTo>
                    <a:lnTo>
                      <a:pt x="367" y="491"/>
                    </a:lnTo>
                    <a:lnTo>
                      <a:pt x="372" y="496"/>
                    </a:lnTo>
                    <a:lnTo>
                      <a:pt x="369" y="503"/>
                    </a:lnTo>
                    <a:lnTo>
                      <a:pt x="365" y="510"/>
                    </a:lnTo>
                    <a:lnTo>
                      <a:pt x="357" y="520"/>
                    </a:lnTo>
                    <a:lnTo>
                      <a:pt x="352" y="532"/>
                    </a:lnTo>
                    <a:lnTo>
                      <a:pt x="350" y="547"/>
                    </a:lnTo>
                    <a:lnTo>
                      <a:pt x="348" y="561"/>
                    </a:lnTo>
                    <a:lnTo>
                      <a:pt x="345" y="566"/>
                    </a:lnTo>
                    <a:lnTo>
                      <a:pt x="343" y="571"/>
                    </a:lnTo>
                    <a:lnTo>
                      <a:pt x="343" y="580"/>
                    </a:lnTo>
                    <a:lnTo>
                      <a:pt x="345" y="588"/>
                    </a:lnTo>
                    <a:lnTo>
                      <a:pt x="352" y="588"/>
                    </a:lnTo>
                    <a:lnTo>
                      <a:pt x="362" y="580"/>
                    </a:lnTo>
                    <a:lnTo>
                      <a:pt x="374" y="573"/>
                    </a:lnTo>
                    <a:lnTo>
                      <a:pt x="384" y="566"/>
                    </a:lnTo>
                    <a:lnTo>
                      <a:pt x="391" y="559"/>
                    </a:lnTo>
                    <a:lnTo>
                      <a:pt x="396" y="554"/>
                    </a:lnTo>
                    <a:lnTo>
                      <a:pt x="396" y="551"/>
                    </a:lnTo>
                    <a:lnTo>
                      <a:pt x="401" y="547"/>
                    </a:lnTo>
                    <a:lnTo>
                      <a:pt x="408" y="547"/>
                    </a:lnTo>
                    <a:lnTo>
                      <a:pt x="418" y="544"/>
                    </a:lnTo>
                    <a:lnTo>
                      <a:pt x="427" y="534"/>
                    </a:lnTo>
                    <a:lnTo>
                      <a:pt x="432" y="527"/>
                    </a:lnTo>
                    <a:lnTo>
                      <a:pt x="435" y="525"/>
                    </a:lnTo>
                    <a:lnTo>
                      <a:pt x="432" y="522"/>
                    </a:lnTo>
                    <a:lnTo>
                      <a:pt x="427" y="515"/>
                    </a:lnTo>
                    <a:lnTo>
                      <a:pt x="427" y="508"/>
                    </a:lnTo>
                    <a:lnTo>
                      <a:pt x="435" y="501"/>
                    </a:lnTo>
                    <a:lnTo>
                      <a:pt x="447" y="498"/>
                    </a:lnTo>
                    <a:lnTo>
                      <a:pt x="459" y="498"/>
                    </a:lnTo>
                    <a:lnTo>
                      <a:pt x="468" y="501"/>
                    </a:lnTo>
                    <a:lnTo>
                      <a:pt x="476" y="503"/>
                    </a:lnTo>
                    <a:lnTo>
                      <a:pt x="483" y="508"/>
                    </a:lnTo>
                    <a:lnTo>
                      <a:pt x="493" y="510"/>
                    </a:lnTo>
                    <a:lnTo>
                      <a:pt x="507" y="515"/>
                    </a:lnTo>
                    <a:lnTo>
                      <a:pt x="524" y="520"/>
                    </a:lnTo>
                    <a:lnTo>
                      <a:pt x="539" y="522"/>
                    </a:lnTo>
                    <a:lnTo>
                      <a:pt x="546" y="522"/>
                    </a:lnTo>
                    <a:lnTo>
                      <a:pt x="551" y="520"/>
                    </a:lnTo>
                    <a:lnTo>
                      <a:pt x="558" y="520"/>
                    </a:lnTo>
                    <a:lnTo>
                      <a:pt x="568" y="520"/>
                    </a:lnTo>
                    <a:lnTo>
                      <a:pt x="577" y="522"/>
                    </a:lnTo>
                    <a:lnTo>
                      <a:pt x="587" y="525"/>
                    </a:lnTo>
                    <a:lnTo>
                      <a:pt x="604" y="525"/>
                    </a:lnTo>
                    <a:lnTo>
                      <a:pt x="621" y="525"/>
                    </a:lnTo>
                    <a:lnTo>
                      <a:pt x="633" y="525"/>
                    </a:lnTo>
                    <a:lnTo>
                      <a:pt x="643" y="527"/>
                    </a:lnTo>
                    <a:lnTo>
                      <a:pt x="652" y="534"/>
                    </a:lnTo>
                    <a:lnTo>
                      <a:pt x="664" y="542"/>
                    </a:lnTo>
                    <a:lnTo>
                      <a:pt x="676" y="544"/>
                    </a:lnTo>
                    <a:lnTo>
                      <a:pt x="686" y="547"/>
                    </a:lnTo>
                    <a:lnTo>
                      <a:pt x="688" y="547"/>
                    </a:lnTo>
                    <a:lnTo>
                      <a:pt x="691" y="549"/>
                    </a:lnTo>
                    <a:lnTo>
                      <a:pt x="693" y="551"/>
                    </a:lnTo>
                    <a:lnTo>
                      <a:pt x="701" y="559"/>
                    </a:lnTo>
                    <a:lnTo>
                      <a:pt x="710" y="563"/>
                    </a:lnTo>
                    <a:lnTo>
                      <a:pt x="722" y="566"/>
                    </a:lnTo>
                    <a:lnTo>
                      <a:pt x="732" y="568"/>
                    </a:lnTo>
                    <a:lnTo>
                      <a:pt x="739" y="568"/>
                    </a:lnTo>
                    <a:lnTo>
                      <a:pt x="744" y="563"/>
                    </a:lnTo>
                    <a:lnTo>
                      <a:pt x="746" y="556"/>
                    </a:lnTo>
                    <a:lnTo>
                      <a:pt x="749" y="549"/>
                    </a:lnTo>
                    <a:lnTo>
                      <a:pt x="754" y="549"/>
                    </a:lnTo>
                    <a:lnTo>
                      <a:pt x="766" y="551"/>
                    </a:lnTo>
                    <a:lnTo>
                      <a:pt x="780" y="556"/>
                    </a:lnTo>
                    <a:lnTo>
                      <a:pt x="792" y="559"/>
                    </a:lnTo>
                    <a:lnTo>
                      <a:pt x="804" y="563"/>
                    </a:lnTo>
                    <a:lnTo>
                      <a:pt x="814" y="573"/>
                    </a:lnTo>
                    <a:lnTo>
                      <a:pt x="824" y="585"/>
                    </a:lnTo>
                    <a:lnTo>
                      <a:pt x="833" y="595"/>
                    </a:lnTo>
                    <a:lnTo>
                      <a:pt x="841" y="600"/>
                    </a:lnTo>
                    <a:lnTo>
                      <a:pt x="843" y="602"/>
                    </a:lnTo>
                    <a:lnTo>
                      <a:pt x="865" y="624"/>
                    </a:lnTo>
                    <a:lnTo>
                      <a:pt x="877" y="636"/>
                    </a:lnTo>
                    <a:lnTo>
                      <a:pt x="879" y="636"/>
                    </a:lnTo>
                    <a:lnTo>
                      <a:pt x="884" y="636"/>
                    </a:lnTo>
                    <a:lnTo>
                      <a:pt x="889" y="638"/>
                    </a:lnTo>
                    <a:lnTo>
                      <a:pt x="896" y="643"/>
                    </a:lnTo>
                    <a:lnTo>
                      <a:pt x="906" y="653"/>
                    </a:lnTo>
                    <a:lnTo>
                      <a:pt x="918" y="665"/>
                    </a:lnTo>
                    <a:lnTo>
                      <a:pt x="925" y="675"/>
                    </a:lnTo>
                    <a:lnTo>
                      <a:pt x="930" y="679"/>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3" name="Freeform 81"/>
              <p:cNvSpPr>
                <a:spLocks/>
              </p:cNvSpPr>
              <p:nvPr/>
            </p:nvSpPr>
            <p:spPr bwMode="auto">
              <a:xfrm>
                <a:off x="1228" y="991"/>
                <a:ext cx="152" cy="109"/>
              </a:xfrm>
              <a:custGeom>
                <a:avLst/>
                <a:gdLst>
                  <a:gd name="T0" fmla="*/ 152 w 152"/>
                  <a:gd name="T1" fmla="*/ 109 h 109"/>
                  <a:gd name="T2" fmla="*/ 152 w 152"/>
                  <a:gd name="T3" fmla="*/ 107 h 109"/>
                  <a:gd name="T4" fmla="*/ 150 w 152"/>
                  <a:gd name="T5" fmla="*/ 104 h 109"/>
                  <a:gd name="T6" fmla="*/ 148 w 152"/>
                  <a:gd name="T7" fmla="*/ 97 h 109"/>
                  <a:gd name="T8" fmla="*/ 140 w 152"/>
                  <a:gd name="T9" fmla="*/ 90 h 109"/>
                  <a:gd name="T10" fmla="*/ 133 w 152"/>
                  <a:gd name="T11" fmla="*/ 82 h 109"/>
                  <a:gd name="T12" fmla="*/ 131 w 152"/>
                  <a:gd name="T13" fmla="*/ 78 h 109"/>
                  <a:gd name="T14" fmla="*/ 126 w 152"/>
                  <a:gd name="T15" fmla="*/ 73 h 109"/>
                  <a:gd name="T16" fmla="*/ 116 w 152"/>
                  <a:gd name="T17" fmla="*/ 73 h 109"/>
                  <a:gd name="T18" fmla="*/ 109 w 152"/>
                  <a:gd name="T19" fmla="*/ 75 h 109"/>
                  <a:gd name="T20" fmla="*/ 102 w 152"/>
                  <a:gd name="T21" fmla="*/ 80 h 109"/>
                  <a:gd name="T22" fmla="*/ 97 w 152"/>
                  <a:gd name="T23" fmla="*/ 80 h 109"/>
                  <a:gd name="T24" fmla="*/ 85 w 152"/>
                  <a:gd name="T25" fmla="*/ 73 h 109"/>
                  <a:gd name="T26" fmla="*/ 75 w 152"/>
                  <a:gd name="T27" fmla="*/ 63 h 109"/>
                  <a:gd name="T28" fmla="*/ 68 w 152"/>
                  <a:gd name="T29" fmla="*/ 63 h 109"/>
                  <a:gd name="T30" fmla="*/ 65 w 152"/>
                  <a:gd name="T31" fmla="*/ 61 h 109"/>
                  <a:gd name="T32" fmla="*/ 68 w 152"/>
                  <a:gd name="T33" fmla="*/ 53 h 109"/>
                  <a:gd name="T34" fmla="*/ 68 w 152"/>
                  <a:gd name="T35" fmla="*/ 44 h 109"/>
                  <a:gd name="T36" fmla="*/ 65 w 152"/>
                  <a:gd name="T37" fmla="*/ 39 h 109"/>
                  <a:gd name="T38" fmla="*/ 61 w 152"/>
                  <a:gd name="T39" fmla="*/ 37 h 109"/>
                  <a:gd name="T40" fmla="*/ 56 w 152"/>
                  <a:gd name="T41" fmla="*/ 32 h 109"/>
                  <a:gd name="T42" fmla="*/ 51 w 152"/>
                  <a:gd name="T43" fmla="*/ 27 h 109"/>
                  <a:gd name="T44" fmla="*/ 51 w 152"/>
                  <a:gd name="T45" fmla="*/ 24 h 109"/>
                  <a:gd name="T46" fmla="*/ 51 w 152"/>
                  <a:gd name="T47" fmla="*/ 20 h 109"/>
                  <a:gd name="T48" fmla="*/ 46 w 152"/>
                  <a:gd name="T49" fmla="*/ 17 h 109"/>
                  <a:gd name="T50" fmla="*/ 41 w 152"/>
                  <a:gd name="T51" fmla="*/ 10 h 109"/>
                  <a:gd name="T52" fmla="*/ 36 w 152"/>
                  <a:gd name="T53" fmla="*/ 5 h 109"/>
                  <a:gd name="T54" fmla="*/ 29 w 152"/>
                  <a:gd name="T55" fmla="*/ 0 h 109"/>
                  <a:gd name="T56" fmla="*/ 17 w 152"/>
                  <a:gd name="T57" fmla="*/ 0 h 109"/>
                  <a:gd name="T58" fmla="*/ 7 w 152"/>
                  <a:gd name="T59" fmla="*/ 5 h 109"/>
                  <a:gd name="T60" fmla="*/ 0 w 152"/>
                  <a:gd name="T61" fmla="*/ 8 h 109"/>
                  <a:gd name="T62" fmla="*/ 0 w 152"/>
                  <a:gd name="T63" fmla="*/ 12 h 109"/>
                  <a:gd name="T64" fmla="*/ 7 w 152"/>
                  <a:gd name="T65" fmla="*/ 20 h 109"/>
                  <a:gd name="T66" fmla="*/ 22 w 152"/>
                  <a:gd name="T67" fmla="*/ 27 h 109"/>
                  <a:gd name="T68" fmla="*/ 36 w 152"/>
                  <a:gd name="T69" fmla="*/ 32 h 109"/>
                  <a:gd name="T70" fmla="*/ 46 w 152"/>
                  <a:gd name="T71" fmla="*/ 39 h 109"/>
                  <a:gd name="T72" fmla="*/ 51 w 152"/>
                  <a:gd name="T73" fmla="*/ 46 h 109"/>
                  <a:gd name="T74" fmla="*/ 51 w 152"/>
                  <a:gd name="T75" fmla="*/ 56 h 109"/>
                  <a:gd name="T76" fmla="*/ 56 w 152"/>
                  <a:gd name="T77" fmla="*/ 63 h 109"/>
                  <a:gd name="T78" fmla="*/ 61 w 152"/>
                  <a:gd name="T79" fmla="*/ 68 h 109"/>
                  <a:gd name="T80" fmla="*/ 68 w 152"/>
                  <a:gd name="T81" fmla="*/ 75 h 109"/>
                  <a:gd name="T82" fmla="*/ 78 w 152"/>
                  <a:gd name="T83" fmla="*/ 82 h 109"/>
                  <a:gd name="T84" fmla="*/ 87 w 152"/>
                  <a:gd name="T85" fmla="*/ 87 h 109"/>
                  <a:gd name="T86" fmla="*/ 99 w 152"/>
                  <a:gd name="T87" fmla="*/ 92 h 109"/>
                  <a:gd name="T88" fmla="*/ 107 w 152"/>
                  <a:gd name="T89" fmla="*/ 94 h 109"/>
                  <a:gd name="T90" fmla="*/ 114 w 152"/>
                  <a:gd name="T91" fmla="*/ 94 h 109"/>
                  <a:gd name="T92" fmla="*/ 116 w 152"/>
                  <a:gd name="T93" fmla="*/ 92 h 109"/>
                  <a:gd name="T94" fmla="*/ 121 w 152"/>
                  <a:gd name="T95" fmla="*/ 94 h 109"/>
                  <a:gd name="T96" fmla="*/ 126 w 152"/>
                  <a:gd name="T97" fmla="*/ 99 h 109"/>
                  <a:gd name="T98" fmla="*/ 133 w 152"/>
                  <a:gd name="T99" fmla="*/ 104 h 109"/>
                  <a:gd name="T100" fmla="*/ 143 w 152"/>
                  <a:gd name="T101" fmla="*/ 107 h 109"/>
                  <a:gd name="T102" fmla="*/ 150 w 152"/>
                  <a:gd name="T103" fmla="*/ 109 h 109"/>
                  <a:gd name="T104" fmla="*/ 152 w 152"/>
                  <a:gd name="T105" fmla="*/ 109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2"/>
                  <a:gd name="T160" fmla="*/ 0 h 109"/>
                  <a:gd name="T161" fmla="*/ 152 w 152"/>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2" h="109">
                    <a:moveTo>
                      <a:pt x="152" y="109"/>
                    </a:moveTo>
                    <a:lnTo>
                      <a:pt x="152" y="107"/>
                    </a:lnTo>
                    <a:lnTo>
                      <a:pt x="150" y="104"/>
                    </a:lnTo>
                    <a:lnTo>
                      <a:pt x="148" y="97"/>
                    </a:lnTo>
                    <a:lnTo>
                      <a:pt x="140" y="90"/>
                    </a:lnTo>
                    <a:lnTo>
                      <a:pt x="133" y="82"/>
                    </a:lnTo>
                    <a:lnTo>
                      <a:pt x="131" y="78"/>
                    </a:lnTo>
                    <a:lnTo>
                      <a:pt x="126" y="73"/>
                    </a:lnTo>
                    <a:lnTo>
                      <a:pt x="116" y="73"/>
                    </a:lnTo>
                    <a:lnTo>
                      <a:pt x="109" y="75"/>
                    </a:lnTo>
                    <a:lnTo>
                      <a:pt x="102" y="80"/>
                    </a:lnTo>
                    <a:lnTo>
                      <a:pt x="97" y="80"/>
                    </a:lnTo>
                    <a:lnTo>
                      <a:pt x="85" y="73"/>
                    </a:lnTo>
                    <a:lnTo>
                      <a:pt x="75" y="63"/>
                    </a:lnTo>
                    <a:lnTo>
                      <a:pt x="68" y="63"/>
                    </a:lnTo>
                    <a:lnTo>
                      <a:pt x="65" y="61"/>
                    </a:lnTo>
                    <a:lnTo>
                      <a:pt x="68" y="53"/>
                    </a:lnTo>
                    <a:lnTo>
                      <a:pt x="68" y="44"/>
                    </a:lnTo>
                    <a:lnTo>
                      <a:pt x="65" y="39"/>
                    </a:lnTo>
                    <a:lnTo>
                      <a:pt x="61" y="37"/>
                    </a:lnTo>
                    <a:lnTo>
                      <a:pt x="56" y="32"/>
                    </a:lnTo>
                    <a:lnTo>
                      <a:pt x="51" y="27"/>
                    </a:lnTo>
                    <a:lnTo>
                      <a:pt x="51" y="24"/>
                    </a:lnTo>
                    <a:lnTo>
                      <a:pt x="51" y="20"/>
                    </a:lnTo>
                    <a:lnTo>
                      <a:pt x="46" y="17"/>
                    </a:lnTo>
                    <a:lnTo>
                      <a:pt x="41" y="10"/>
                    </a:lnTo>
                    <a:lnTo>
                      <a:pt x="36" y="5"/>
                    </a:lnTo>
                    <a:lnTo>
                      <a:pt x="29" y="0"/>
                    </a:lnTo>
                    <a:lnTo>
                      <a:pt x="17" y="0"/>
                    </a:lnTo>
                    <a:lnTo>
                      <a:pt x="7" y="5"/>
                    </a:lnTo>
                    <a:lnTo>
                      <a:pt x="0" y="8"/>
                    </a:lnTo>
                    <a:lnTo>
                      <a:pt x="0" y="12"/>
                    </a:lnTo>
                    <a:lnTo>
                      <a:pt x="7" y="20"/>
                    </a:lnTo>
                    <a:lnTo>
                      <a:pt x="22" y="27"/>
                    </a:lnTo>
                    <a:lnTo>
                      <a:pt x="36" y="32"/>
                    </a:lnTo>
                    <a:lnTo>
                      <a:pt x="46" y="39"/>
                    </a:lnTo>
                    <a:lnTo>
                      <a:pt x="51" y="46"/>
                    </a:lnTo>
                    <a:lnTo>
                      <a:pt x="51" y="56"/>
                    </a:lnTo>
                    <a:lnTo>
                      <a:pt x="56" y="63"/>
                    </a:lnTo>
                    <a:lnTo>
                      <a:pt x="61" y="68"/>
                    </a:lnTo>
                    <a:lnTo>
                      <a:pt x="68" y="75"/>
                    </a:lnTo>
                    <a:lnTo>
                      <a:pt x="78" y="82"/>
                    </a:lnTo>
                    <a:lnTo>
                      <a:pt x="87" y="87"/>
                    </a:lnTo>
                    <a:lnTo>
                      <a:pt x="99" y="92"/>
                    </a:lnTo>
                    <a:lnTo>
                      <a:pt x="107" y="94"/>
                    </a:lnTo>
                    <a:lnTo>
                      <a:pt x="114" y="94"/>
                    </a:lnTo>
                    <a:lnTo>
                      <a:pt x="116" y="92"/>
                    </a:lnTo>
                    <a:lnTo>
                      <a:pt x="121" y="94"/>
                    </a:lnTo>
                    <a:lnTo>
                      <a:pt x="126" y="99"/>
                    </a:lnTo>
                    <a:lnTo>
                      <a:pt x="133" y="104"/>
                    </a:lnTo>
                    <a:lnTo>
                      <a:pt x="143" y="107"/>
                    </a:lnTo>
                    <a:lnTo>
                      <a:pt x="150" y="109"/>
                    </a:lnTo>
                    <a:lnTo>
                      <a:pt x="152" y="109"/>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4" name="Freeform 82"/>
              <p:cNvSpPr>
                <a:spLocks/>
              </p:cNvSpPr>
              <p:nvPr/>
            </p:nvSpPr>
            <p:spPr bwMode="auto">
              <a:xfrm>
                <a:off x="1313" y="1025"/>
                <a:ext cx="22" cy="19"/>
              </a:xfrm>
              <a:custGeom>
                <a:avLst/>
                <a:gdLst>
                  <a:gd name="T0" fmla="*/ 22 w 22"/>
                  <a:gd name="T1" fmla="*/ 19 h 19"/>
                  <a:gd name="T2" fmla="*/ 22 w 22"/>
                  <a:gd name="T3" fmla="*/ 17 h 19"/>
                  <a:gd name="T4" fmla="*/ 19 w 22"/>
                  <a:gd name="T5" fmla="*/ 10 h 19"/>
                  <a:gd name="T6" fmla="*/ 14 w 22"/>
                  <a:gd name="T7" fmla="*/ 3 h 19"/>
                  <a:gd name="T8" fmla="*/ 7 w 22"/>
                  <a:gd name="T9" fmla="*/ 0 h 19"/>
                  <a:gd name="T10" fmla="*/ 2 w 22"/>
                  <a:gd name="T11" fmla="*/ 0 h 19"/>
                  <a:gd name="T12" fmla="*/ 0 w 22"/>
                  <a:gd name="T13" fmla="*/ 3 h 19"/>
                  <a:gd name="T14" fmla="*/ 2 w 22"/>
                  <a:gd name="T15" fmla="*/ 7 h 19"/>
                  <a:gd name="T16" fmla="*/ 7 w 22"/>
                  <a:gd name="T17" fmla="*/ 12 h 19"/>
                  <a:gd name="T18" fmla="*/ 12 w 22"/>
                  <a:gd name="T19" fmla="*/ 17 h 19"/>
                  <a:gd name="T20" fmla="*/ 17 w 22"/>
                  <a:gd name="T21" fmla="*/ 19 h 19"/>
                  <a:gd name="T22" fmla="*/ 19 w 22"/>
                  <a:gd name="T23" fmla="*/ 19 h 19"/>
                  <a:gd name="T24" fmla="*/ 22 w 2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2" y="19"/>
                    </a:moveTo>
                    <a:lnTo>
                      <a:pt x="22" y="17"/>
                    </a:lnTo>
                    <a:lnTo>
                      <a:pt x="19" y="10"/>
                    </a:lnTo>
                    <a:lnTo>
                      <a:pt x="14" y="3"/>
                    </a:lnTo>
                    <a:lnTo>
                      <a:pt x="7" y="0"/>
                    </a:lnTo>
                    <a:lnTo>
                      <a:pt x="2" y="0"/>
                    </a:lnTo>
                    <a:lnTo>
                      <a:pt x="0" y="3"/>
                    </a:lnTo>
                    <a:lnTo>
                      <a:pt x="2" y="7"/>
                    </a:lnTo>
                    <a:lnTo>
                      <a:pt x="7" y="12"/>
                    </a:lnTo>
                    <a:lnTo>
                      <a:pt x="12" y="17"/>
                    </a:lnTo>
                    <a:lnTo>
                      <a:pt x="17" y="19"/>
                    </a:lnTo>
                    <a:lnTo>
                      <a:pt x="19" y="19"/>
                    </a:lnTo>
                    <a:lnTo>
                      <a:pt x="22" y="19"/>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5" name="Freeform 83"/>
              <p:cNvSpPr>
                <a:spLocks/>
              </p:cNvSpPr>
              <p:nvPr/>
            </p:nvSpPr>
            <p:spPr bwMode="auto">
              <a:xfrm>
                <a:off x="1267" y="979"/>
                <a:ext cx="29" cy="24"/>
              </a:xfrm>
              <a:custGeom>
                <a:avLst/>
                <a:gdLst>
                  <a:gd name="T0" fmla="*/ 29 w 29"/>
                  <a:gd name="T1" fmla="*/ 22 h 24"/>
                  <a:gd name="T2" fmla="*/ 26 w 29"/>
                  <a:gd name="T3" fmla="*/ 20 h 24"/>
                  <a:gd name="T4" fmla="*/ 24 w 29"/>
                  <a:gd name="T5" fmla="*/ 15 h 24"/>
                  <a:gd name="T6" fmla="*/ 19 w 29"/>
                  <a:gd name="T7" fmla="*/ 10 h 24"/>
                  <a:gd name="T8" fmla="*/ 12 w 29"/>
                  <a:gd name="T9" fmla="*/ 3 h 24"/>
                  <a:gd name="T10" fmla="*/ 5 w 29"/>
                  <a:gd name="T11" fmla="*/ 0 h 24"/>
                  <a:gd name="T12" fmla="*/ 0 w 29"/>
                  <a:gd name="T13" fmla="*/ 3 h 24"/>
                  <a:gd name="T14" fmla="*/ 0 w 29"/>
                  <a:gd name="T15" fmla="*/ 7 h 24"/>
                  <a:gd name="T16" fmla="*/ 2 w 29"/>
                  <a:gd name="T17" fmla="*/ 12 h 24"/>
                  <a:gd name="T18" fmla="*/ 10 w 29"/>
                  <a:gd name="T19" fmla="*/ 17 h 24"/>
                  <a:gd name="T20" fmla="*/ 17 w 29"/>
                  <a:gd name="T21" fmla="*/ 22 h 24"/>
                  <a:gd name="T22" fmla="*/ 22 w 29"/>
                  <a:gd name="T23" fmla="*/ 24 h 24"/>
                  <a:gd name="T24" fmla="*/ 29 w 29"/>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29" y="22"/>
                    </a:moveTo>
                    <a:lnTo>
                      <a:pt x="26" y="20"/>
                    </a:lnTo>
                    <a:lnTo>
                      <a:pt x="24" y="15"/>
                    </a:lnTo>
                    <a:lnTo>
                      <a:pt x="19" y="10"/>
                    </a:lnTo>
                    <a:lnTo>
                      <a:pt x="12" y="3"/>
                    </a:lnTo>
                    <a:lnTo>
                      <a:pt x="5" y="0"/>
                    </a:lnTo>
                    <a:lnTo>
                      <a:pt x="0" y="3"/>
                    </a:lnTo>
                    <a:lnTo>
                      <a:pt x="0" y="7"/>
                    </a:lnTo>
                    <a:lnTo>
                      <a:pt x="2" y="12"/>
                    </a:lnTo>
                    <a:lnTo>
                      <a:pt x="10" y="17"/>
                    </a:lnTo>
                    <a:lnTo>
                      <a:pt x="17" y="22"/>
                    </a:lnTo>
                    <a:lnTo>
                      <a:pt x="22" y="24"/>
                    </a:lnTo>
                    <a:lnTo>
                      <a:pt x="29" y="22"/>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6" name="Freeform 84"/>
              <p:cNvSpPr>
                <a:spLocks/>
              </p:cNvSpPr>
              <p:nvPr/>
            </p:nvSpPr>
            <p:spPr bwMode="auto">
              <a:xfrm>
                <a:off x="537" y="1165"/>
                <a:ext cx="68" cy="27"/>
              </a:xfrm>
              <a:custGeom>
                <a:avLst/>
                <a:gdLst>
                  <a:gd name="T0" fmla="*/ 68 w 68"/>
                  <a:gd name="T1" fmla="*/ 15 h 27"/>
                  <a:gd name="T2" fmla="*/ 39 w 68"/>
                  <a:gd name="T3" fmla="*/ 0 h 27"/>
                  <a:gd name="T4" fmla="*/ 7 w 68"/>
                  <a:gd name="T5" fmla="*/ 20 h 27"/>
                  <a:gd name="T6" fmla="*/ 5 w 68"/>
                  <a:gd name="T7" fmla="*/ 20 h 27"/>
                  <a:gd name="T8" fmla="*/ 2 w 68"/>
                  <a:gd name="T9" fmla="*/ 22 h 27"/>
                  <a:gd name="T10" fmla="*/ 0 w 68"/>
                  <a:gd name="T11" fmla="*/ 27 h 27"/>
                  <a:gd name="T12" fmla="*/ 10 w 68"/>
                  <a:gd name="T13" fmla="*/ 27 h 27"/>
                  <a:gd name="T14" fmla="*/ 27 w 68"/>
                  <a:gd name="T15" fmla="*/ 24 h 27"/>
                  <a:gd name="T16" fmla="*/ 46 w 68"/>
                  <a:gd name="T17" fmla="*/ 20 h 27"/>
                  <a:gd name="T18" fmla="*/ 60 w 68"/>
                  <a:gd name="T19" fmla="*/ 17 h 27"/>
                  <a:gd name="T20" fmla="*/ 68 w 68"/>
                  <a:gd name="T21" fmla="*/ 1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27"/>
                  <a:gd name="T35" fmla="*/ 68 w 6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27">
                    <a:moveTo>
                      <a:pt x="68" y="15"/>
                    </a:moveTo>
                    <a:lnTo>
                      <a:pt x="39" y="0"/>
                    </a:lnTo>
                    <a:lnTo>
                      <a:pt x="7" y="20"/>
                    </a:lnTo>
                    <a:lnTo>
                      <a:pt x="5" y="20"/>
                    </a:lnTo>
                    <a:lnTo>
                      <a:pt x="2" y="22"/>
                    </a:lnTo>
                    <a:lnTo>
                      <a:pt x="0" y="27"/>
                    </a:lnTo>
                    <a:lnTo>
                      <a:pt x="10" y="27"/>
                    </a:lnTo>
                    <a:lnTo>
                      <a:pt x="27" y="24"/>
                    </a:lnTo>
                    <a:lnTo>
                      <a:pt x="46" y="20"/>
                    </a:lnTo>
                    <a:lnTo>
                      <a:pt x="60" y="17"/>
                    </a:lnTo>
                    <a:lnTo>
                      <a:pt x="68" y="15"/>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7" name="Freeform 85"/>
              <p:cNvSpPr>
                <a:spLocks/>
              </p:cNvSpPr>
              <p:nvPr/>
            </p:nvSpPr>
            <p:spPr bwMode="auto">
              <a:xfrm>
                <a:off x="467" y="1197"/>
                <a:ext cx="68" cy="46"/>
              </a:xfrm>
              <a:custGeom>
                <a:avLst/>
                <a:gdLst>
                  <a:gd name="T0" fmla="*/ 68 w 68"/>
                  <a:gd name="T1" fmla="*/ 4 h 46"/>
                  <a:gd name="T2" fmla="*/ 65 w 68"/>
                  <a:gd name="T3" fmla="*/ 7 h 46"/>
                  <a:gd name="T4" fmla="*/ 60 w 68"/>
                  <a:gd name="T5" fmla="*/ 9 h 46"/>
                  <a:gd name="T6" fmla="*/ 55 w 68"/>
                  <a:gd name="T7" fmla="*/ 14 h 46"/>
                  <a:gd name="T8" fmla="*/ 46 w 68"/>
                  <a:gd name="T9" fmla="*/ 17 h 46"/>
                  <a:gd name="T10" fmla="*/ 41 w 68"/>
                  <a:gd name="T11" fmla="*/ 19 h 46"/>
                  <a:gd name="T12" fmla="*/ 39 w 68"/>
                  <a:gd name="T13" fmla="*/ 17 h 46"/>
                  <a:gd name="T14" fmla="*/ 39 w 68"/>
                  <a:gd name="T15" fmla="*/ 17 h 46"/>
                  <a:gd name="T16" fmla="*/ 34 w 68"/>
                  <a:gd name="T17" fmla="*/ 21 h 46"/>
                  <a:gd name="T18" fmla="*/ 26 w 68"/>
                  <a:gd name="T19" fmla="*/ 29 h 46"/>
                  <a:gd name="T20" fmla="*/ 22 w 68"/>
                  <a:gd name="T21" fmla="*/ 31 h 46"/>
                  <a:gd name="T22" fmla="*/ 17 w 68"/>
                  <a:gd name="T23" fmla="*/ 36 h 46"/>
                  <a:gd name="T24" fmla="*/ 14 w 68"/>
                  <a:gd name="T25" fmla="*/ 36 h 46"/>
                  <a:gd name="T26" fmla="*/ 12 w 68"/>
                  <a:gd name="T27" fmla="*/ 38 h 46"/>
                  <a:gd name="T28" fmla="*/ 7 w 68"/>
                  <a:gd name="T29" fmla="*/ 43 h 46"/>
                  <a:gd name="T30" fmla="*/ 2 w 68"/>
                  <a:gd name="T31" fmla="*/ 46 h 46"/>
                  <a:gd name="T32" fmla="*/ 0 w 68"/>
                  <a:gd name="T33" fmla="*/ 43 h 46"/>
                  <a:gd name="T34" fmla="*/ 2 w 68"/>
                  <a:gd name="T35" fmla="*/ 36 h 46"/>
                  <a:gd name="T36" fmla="*/ 7 w 68"/>
                  <a:gd name="T37" fmla="*/ 29 h 46"/>
                  <a:gd name="T38" fmla="*/ 10 w 68"/>
                  <a:gd name="T39" fmla="*/ 24 h 46"/>
                  <a:gd name="T40" fmla="*/ 12 w 68"/>
                  <a:gd name="T41" fmla="*/ 21 h 46"/>
                  <a:gd name="T42" fmla="*/ 39 w 68"/>
                  <a:gd name="T43" fmla="*/ 4 h 46"/>
                  <a:gd name="T44" fmla="*/ 41 w 68"/>
                  <a:gd name="T45" fmla="*/ 2 h 46"/>
                  <a:gd name="T46" fmla="*/ 51 w 68"/>
                  <a:gd name="T47" fmla="*/ 0 h 46"/>
                  <a:gd name="T48" fmla="*/ 58 w 68"/>
                  <a:gd name="T49" fmla="*/ 0 h 46"/>
                  <a:gd name="T50" fmla="*/ 68 w 68"/>
                  <a:gd name="T51" fmla="*/ 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6"/>
                  <a:gd name="T80" fmla="*/ 68 w 68"/>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6">
                    <a:moveTo>
                      <a:pt x="68" y="4"/>
                    </a:moveTo>
                    <a:lnTo>
                      <a:pt x="65" y="7"/>
                    </a:lnTo>
                    <a:lnTo>
                      <a:pt x="60" y="9"/>
                    </a:lnTo>
                    <a:lnTo>
                      <a:pt x="55" y="14"/>
                    </a:lnTo>
                    <a:lnTo>
                      <a:pt x="46" y="17"/>
                    </a:lnTo>
                    <a:lnTo>
                      <a:pt x="41" y="19"/>
                    </a:lnTo>
                    <a:lnTo>
                      <a:pt x="39" y="17"/>
                    </a:lnTo>
                    <a:lnTo>
                      <a:pt x="34" y="21"/>
                    </a:lnTo>
                    <a:lnTo>
                      <a:pt x="26" y="29"/>
                    </a:lnTo>
                    <a:lnTo>
                      <a:pt x="22" y="31"/>
                    </a:lnTo>
                    <a:lnTo>
                      <a:pt x="17" y="36"/>
                    </a:lnTo>
                    <a:lnTo>
                      <a:pt x="14" y="36"/>
                    </a:lnTo>
                    <a:lnTo>
                      <a:pt x="12" y="38"/>
                    </a:lnTo>
                    <a:lnTo>
                      <a:pt x="7" y="43"/>
                    </a:lnTo>
                    <a:lnTo>
                      <a:pt x="2" y="46"/>
                    </a:lnTo>
                    <a:lnTo>
                      <a:pt x="0" y="43"/>
                    </a:lnTo>
                    <a:lnTo>
                      <a:pt x="2" y="36"/>
                    </a:lnTo>
                    <a:lnTo>
                      <a:pt x="7" y="29"/>
                    </a:lnTo>
                    <a:lnTo>
                      <a:pt x="10" y="24"/>
                    </a:lnTo>
                    <a:lnTo>
                      <a:pt x="12" y="21"/>
                    </a:lnTo>
                    <a:lnTo>
                      <a:pt x="39" y="4"/>
                    </a:lnTo>
                    <a:lnTo>
                      <a:pt x="41" y="2"/>
                    </a:lnTo>
                    <a:lnTo>
                      <a:pt x="51" y="0"/>
                    </a:lnTo>
                    <a:lnTo>
                      <a:pt x="58" y="0"/>
                    </a:lnTo>
                    <a:lnTo>
                      <a:pt x="68" y="4"/>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8" name="Freeform 86"/>
              <p:cNvSpPr>
                <a:spLocks/>
              </p:cNvSpPr>
              <p:nvPr/>
            </p:nvSpPr>
            <p:spPr bwMode="auto">
              <a:xfrm>
                <a:off x="431" y="1233"/>
                <a:ext cx="19" cy="14"/>
              </a:xfrm>
              <a:custGeom>
                <a:avLst/>
                <a:gdLst>
                  <a:gd name="T0" fmla="*/ 19 w 19"/>
                  <a:gd name="T1" fmla="*/ 12 h 14"/>
                  <a:gd name="T2" fmla="*/ 19 w 19"/>
                  <a:gd name="T3" fmla="*/ 10 h 14"/>
                  <a:gd name="T4" fmla="*/ 17 w 19"/>
                  <a:gd name="T5" fmla="*/ 5 h 14"/>
                  <a:gd name="T6" fmla="*/ 12 w 19"/>
                  <a:gd name="T7" fmla="*/ 0 h 14"/>
                  <a:gd name="T8" fmla="*/ 4 w 19"/>
                  <a:gd name="T9" fmla="*/ 0 h 14"/>
                  <a:gd name="T10" fmla="*/ 0 w 19"/>
                  <a:gd name="T11" fmla="*/ 5 h 14"/>
                  <a:gd name="T12" fmla="*/ 2 w 19"/>
                  <a:gd name="T13" fmla="*/ 12 h 14"/>
                  <a:gd name="T14" fmla="*/ 9 w 19"/>
                  <a:gd name="T15" fmla="*/ 14 h 14"/>
                  <a:gd name="T16" fmla="*/ 19 w 19"/>
                  <a:gd name="T17" fmla="*/ 1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
                  <a:gd name="T29" fmla="*/ 19 w 1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
                    <a:moveTo>
                      <a:pt x="19" y="12"/>
                    </a:moveTo>
                    <a:lnTo>
                      <a:pt x="19" y="10"/>
                    </a:lnTo>
                    <a:lnTo>
                      <a:pt x="17" y="5"/>
                    </a:lnTo>
                    <a:lnTo>
                      <a:pt x="12" y="0"/>
                    </a:lnTo>
                    <a:lnTo>
                      <a:pt x="4" y="0"/>
                    </a:lnTo>
                    <a:lnTo>
                      <a:pt x="0" y="5"/>
                    </a:lnTo>
                    <a:lnTo>
                      <a:pt x="2" y="12"/>
                    </a:lnTo>
                    <a:lnTo>
                      <a:pt x="9" y="14"/>
                    </a:lnTo>
                    <a:lnTo>
                      <a:pt x="19" y="12"/>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9" name="Freeform 87"/>
              <p:cNvSpPr>
                <a:spLocks/>
              </p:cNvSpPr>
              <p:nvPr/>
            </p:nvSpPr>
            <p:spPr bwMode="auto">
              <a:xfrm>
                <a:off x="404" y="1250"/>
                <a:ext cx="19" cy="12"/>
              </a:xfrm>
              <a:custGeom>
                <a:avLst/>
                <a:gdLst>
                  <a:gd name="T0" fmla="*/ 19 w 19"/>
                  <a:gd name="T1" fmla="*/ 2 h 12"/>
                  <a:gd name="T2" fmla="*/ 17 w 19"/>
                  <a:gd name="T3" fmla="*/ 2 h 12"/>
                  <a:gd name="T4" fmla="*/ 10 w 19"/>
                  <a:gd name="T5" fmla="*/ 0 h 12"/>
                  <a:gd name="T6" fmla="*/ 5 w 19"/>
                  <a:gd name="T7" fmla="*/ 2 h 12"/>
                  <a:gd name="T8" fmla="*/ 0 w 19"/>
                  <a:gd name="T9" fmla="*/ 7 h 12"/>
                  <a:gd name="T10" fmla="*/ 2 w 19"/>
                  <a:gd name="T11" fmla="*/ 12 h 12"/>
                  <a:gd name="T12" fmla="*/ 7 w 19"/>
                  <a:gd name="T13" fmla="*/ 12 h 12"/>
                  <a:gd name="T14" fmla="*/ 15 w 19"/>
                  <a:gd name="T15" fmla="*/ 9 h 12"/>
                  <a:gd name="T16" fmla="*/ 19 w 19"/>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19" y="2"/>
                    </a:moveTo>
                    <a:lnTo>
                      <a:pt x="17" y="2"/>
                    </a:lnTo>
                    <a:lnTo>
                      <a:pt x="10" y="0"/>
                    </a:lnTo>
                    <a:lnTo>
                      <a:pt x="5" y="2"/>
                    </a:lnTo>
                    <a:lnTo>
                      <a:pt x="0" y="7"/>
                    </a:lnTo>
                    <a:lnTo>
                      <a:pt x="2" y="12"/>
                    </a:lnTo>
                    <a:lnTo>
                      <a:pt x="7" y="12"/>
                    </a:lnTo>
                    <a:lnTo>
                      <a:pt x="15" y="9"/>
                    </a:lnTo>
                    <a:lnTo>
                      <a:pt x="19" y="2"/>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10" name="Freeform 88"/>
              <p:cNvSpPr>
                <a:spLocks/>
              </p:cNvSpPr>
              <p:nvPr/>
            </p:nvSpPr>
            <p:spPr bwMode="auto">
              <a:xfrm>
                <a:off x="370" y="1247"/>
                <a:ext cx="15" cy="15"/>
              </a:xfrm>
              <a:custGeom>
                <a:avLst/>
                <a:gdLst>
                  <a:gd name="T0" fmla="*/ 15 w 15"/>
                  <a:gd name="T1" fmla="*/ 15 h 15"/>
                  <a:gd name="T2" fmla="*/ 15 w 15"/>
                  <a:gd name="T3" fmla="*/ 12 h 15"/>
                  <a:gd name="T4" fmla="*/ 12 w 15"/>
                  <a:gd name="T5" fmla="*/ 5 h 15"/>
                  <a:gd name="T6" fmla="*/ 7 w 15"/>
                  <a:gd name="T7" fmla="*/ 0 h 15"/>
                  <a:gd name="T8" fmla="*/ 3 w 15"/>
                  <a:gd name="T9" fmla="*/ 0 h 15"/>
                  <a:gd name="T10" fmla="*/ 0 w 15"/>
                  <a:gd name="T11" fmla="*/ 5 h 15"/>
                  <a:gd name="T12" fmla="*/ 3 w 15"/>
                  <a:gd name="T13" fmla="*/ 12 h 15"/>
                  <a:gd name="T14" fmla="*/ 10 w 15"/>
                  <a:gd name="T15" fmla="*/ 15 h 15"/>
                  <a:gd name="T16" fmla="*/ 15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15"/>
                    </a:moveTo>
                    <a:lnTo>
                      <a:pt x="15" y="12"/>
                    </a:lnTo>
                    <a:lnTo>
                      <a:pt x="12" y="5"/>
                    </a:lnTo>
                    <a:lnTo>
                      <a:pt x="7" y="0"/>
                    </a:lnTo>
                    <a:lnTo>
                      <a:pt x="3" y="0"/>
                    </a:lnTo>
                    <a:lnTo>
                      <a:pt x="0" y="5"/>
                    </a:lnTo>
                    <a:lnTo>
                      <a:pt x="3" y="12"/>
                    </a:lnTo>
                    <a:lnTo>
                      <a:pt x="10" y="15"/>
                    </a:lnTo>
                    <a:lnTo>
                      <a:pt x="15" y="15"/>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11" name="Freeform 89"/>
              <p:cNvSpPr>
                <a:spLocks/>
              </p:cNvSpPr>
              <p:nvPr/>
            </p:nvSpPr>
            <p:spPr bwMode="auto">
              <a:xfrm>
                <a:off x="353" y="1264"/>
                <a:ext cx="10" cy="10"/>
              </a:xfrm>
              <a:custGeom>
                <a:avLst/>
                <a:gdLst>
                  <a:gd name="T0" fmla="*/ 8 w 10"/>
                  <a:gd name="T1" fmla="*/ 0 h 10"/>
                  <a:gd name="T2" fmla="*/ 5 w 10"/>
                  <a:gd name="T3" fmla="*/ 0 h 10"/>
                  <a:gd name="T4" fmla="*/ 3 w 10"/>
                  <a:gd name="T5" fmla="*/ 0 h 10"/>
                  <a:gd name="T6" fmla="*/ 0 w 10"/>
                  <a:gd name="T7" fmla="*/ 3 h 10"/>
                  <a:gd name="T8" fmla="*/ 0 w 10"/>
                  <a:gd name="T9" fmla="*/ 8 h 10"/>
                  <a:gd name="T10" fmla="*/ 5 w 10"/>
                  <a:gd name="T11" fmla="*/ 10 h 10"/>
                  <a:gd name="T12" fmla="*/ 8 w 10"/>
                  <a:gd name="T13" fmla="*/ 8 h 10"/>
                  <a:gd name="T14" fmla="*/ 10 w 10"/>
                  <a:gd name="T15" fmla="*/ 5 h 10"/>
                  <a:gd name="T16" fmla="*/ 8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8" y="0"/>
                    </a:moveTo>
                    <a:lnTo>
                      <a:pt x="5" y="0"/>
                    </a:lnTo>
                    <a:lnTo>
                      <a:pt x="3" y="0"/>
                    </a:lnTo>
                    <a:lnTo>
                      <a:pt x="0" y="3"/>
                    </a:lnTo>
                    <a:lnTo>
                      <a:pt x="0" y="8"/>
                    </a:lnTo>
                    <a:lnTo>
                      <a:pt x="5" y="10"/>
                    </a:lnTo>
                    <a:lnTo>
                      <a:pt x="8" y="8"/>
                    </a:lnTo>
                    <a:lnTo>
                      <a:pt x="10" y="5"/>
                    </a:lnTo>
                    <a:lnTo>
                      <a:pt x="8" y="0"/>
                    </a:lnTo>
                    <a:close/>
                  </a:path>
                </a:pathLst>
              </a:custGeom>
              <a:grp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grpSp>
        <p:grpSp>
          <p:nvGrpSpPr>
            <p:cNvPr id="2128" name="Group 90"/>
            <p:cNvGrpSpPr>
              <a:grpSpLocks/>
            </p:cNvGrpSpPr>
            <p:nvPr/>
          </p:nvGrpSpPr>
          <p:grpSpPr bwMode="auto">
            <a:xfrm>
              <a:off x="4222750" y="5407025"/>
              <a:ext cx="533400" cy="381000"/>
              <a:chOff x="341" y="3207"/>
              <a:chExt cx="735" cy="474"/>
            </a:xfrm>
            <a:solidFill>
              <a:srgbClr val="3333FF"/>
            </a:solidFill>
          </p:grpSpPr>
          <p:sp>
            <p:nvSpPr>
              <p:cNvPr id="2240" name="Freeform 91"/>
              <p:cNvSpPr>
                <a:spLocks/>
              </p:cNvSpPr>
              <p:nvPr/>
            </p:nvSpPr>
            <p:spPr bwMode="auto">
              <a:xfrm>
                <a:off x="341" y="3243"/>
                <a:ext cx="27" cy="29"/>
              </a:xfrm>
              <a:custGeom>
                <a:avLst/>
                <a:gdLst>
                  <a:gd name="T0" fmla="*/ 22 w 27"/>
                  <a:gd name="T1" fmla="*/ 0 h 29"/>
                  <a:gd name="T2" fmla="*/ 0 w 27"/>
                  <a:gd name="T3" fmla="*/ 22 h 29"/>
                  <a:gd name="T4" fmla="*/ 3 w 27"/>
                  <a:gd name="T5" fmla="*/ 24 h 29"/>
                  <a:gd name="T6" fmla="*/ 5 w 27"/>
                  <a:gd name="T7" fmla="*/ 27 h 29"/>
                  <a:gd name="T8" fmla="*/ 10 w 27"/>
                  <a:gd name="T9" fmla="*/ 29 h 29"/>
                  <a:gd name="T10" fmla="*/ 15 w 27"/>
                  <a:gd name="T11" fmla="*/ 27 h 29"/>
                  <a:gd name="T12" fmla="*/ 20 w 27"/>
                  <a:gd name="T13" fmla="*/ 22 h 29"/>
                  <a:gd name="T14" fmla="*/ 22 w 27"/>
                  <a:gd name="T15" fmla="*/ 17 h 29"/>
                  <a:gd name="T16" fmla="*/ 22 w 27"/>
                  <a:gd name="T17" fmla="*/ 15 h 29"/>
                  <a:gd name="T18" fmla="*/ 22 w 27"/>
                  <a:gd name="T19" fmla="*/ 12 h 29"/>
                  <a:gd name="T20" fmla="*/ 24 w 27"/>
                  <a:gd name="T21" fmla="*/ 10 h 29"/>
                  <a:gd name="T22" fmla="*/ 27 w 27"/>
                  <a:gd name="T23" fmla="*/ 5 h 29"/>
                  <a:gd name="T24" fmla="*/ 27 w 27"/>
                  <a:gd name="T25" fmla="*/ 3 h 29"/>
                  <a:gd name="T26" fmla="*/ 22 w 2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9"/>
                  <a:gd name="T44" fmla="*/ 27 w 2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9">
                    <a:moveTo>
                      <a:pt x="22" y="0"/>
                    </a:moveTo>
                    <a:lnTo>
                      <a:pt x="0" y="22"/>
                    </a:lnTo>
                    <a:lnTo>
                      <a:pt x="3" y="24"/>
                    </a:lnTo>
                    <a:lnTo>
                      <a:pt x="5" y="27"/>
                    </a:lnTo>
                    <a:lnTo>
                      <a:pt x="10" y="29"/>
                    </a:lnTo>
                    <a:lnTo>
                      <a:pt x="15" y="27"/>
                    </a:lnTo>
                    <a:lnTo>
                      <a:pt x="20" y="22"/>
                    </a:lnTo>
                    <a:lnTo>
                      <a:pt x="22" y="17"/>
                    </a:lnTo>
                    <a:lnTo>
                      <a:pt x="22" y="15"/>
                    </a:lnTo>
                    <a:lnTo>
                      <a:pt x="22" y="12"/>
                    </a:lnTo>
                    <a:lnTo>
                      <a:pt x="24" y="10"/>
                    </a:lnTo>
                    <a:lnTo>
                      <a:pt x="27" y="5"/>
                    </a:lnTo>
                    <a:lnTo>
                      <a:pt x="27" y="3"/>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41" name="Freeform 92"/>
              <p:cNvSpPr>
                <a:spLocks/>
              </p:cNvSpPr>
              <p:nvPr/>
            </p:nvSpPr>
            <p:spPr bwMode="auto">
              <a:xfrm>
                <a:off x="404" y="3207"/>
                <a:ext cx="70" cy="53"/>
              </a:xfrm>
              <a:custGeom>
                <a:avLst/>
                <a:gdLst>
                  <a:gd name="T0" fmla="*/ 19 w 70"/>
                  <a:gd name="T1" fmla="*/ 2 h 53"/>
                  <a:gd name="T2" fmla="*/ 15 w 70"/>
                  <a:gd name="T3" fmla="*/ 5 h 53"/>
                  <a:gd name="T4" fmla="*/ 7 w 70"/>
                  <a:gd name="T5" fmla="*/ 12 h 53"/>
                  <a:gd name="T6" fmla="*/ 0 w 70"/>
                  <a:gd name="T7" fmla="*/ 22 h 53"/>
                  <a:gd name="T8" fmla="*/ 0 w 70"/>
                  <a:gd name="T9" fmla="*/ 29 h 53"/>
                  <a:gd name="T10" fmla="*/ 5 w 70"/>
                  <a:gd name="T11" fmla="*/ 34 h 53"/>
                  <a:gd name="T12" fmla="*/ 10 w 70"/>
                  <a:gd name="T13" fmla="*/ 39 h 53"/>
                  <a:gd name="T14" fmla="*/ 17 w 70"/>
                  <a:gd name="T15" fmla="*/ 41 h 53"/>
                  <a:gd name="T16" fmla="*/ 24 w 70"/>
                  <a:gd name="T17" fmla="*/ 46 h 53"/>
                  <a:gd name="T18" fmla="*/ 34 w 70"/>
                  <a:gd name="T19" fmla="*/ 51 h 53"/>
                  <a:gd name="T20" fmla="*/ 44 w 70"/>
                  <a:gd name="T21" fmla="*/ 53 h 53"/>
                  <a:gd name="T22" fmla="*/ 51 w 70"/>
                  <a:gd name="T23" fmla="*/ 53 h 53"/>
                  <a:gd name="T24" fmla="*/ 58 w 70"/>
                  <a:gd name="T25" fmla="*/ 48 h 53"/>
                  <a:gd name="T26" fmla="*/ 63 w 70"/>
                  <a:gd name="T27" fmla="*/ 44 h 53"/>
                  <a:gd name="T28" fmla="*/ 65 w 70"/>
                  <a:gd name="T29" fmla="*/ 39 h 53"/>
                  <a:gd name="T30" fmla="*/ 65 w 70"/>
                  <a:gd name="T31" fmla="*/ 34 h 53"/>
                  <a:gd name="T32" fmla="*/ 65 w 70"/>
                  <a:gd name="T33" fmla="*/ 27 h 53"/>
                  <a:gd name="T34" fmla="*/ 68 w 70"/>
                  <a:gd name="T35" fmla="*/ 22 h 53"/>
                  <a:gd name="T36" fmla="*/ 70 w 70"/>
                  <a:gd name="T37" fmla="*/ 17 h 53"/>
                  <a:gd name="T38" fmla="*/ 70 w 70"/>
                  <a:gd name="T39" fmla="*/ 12 h 53"/>
                  <a:gd name="T40" fmla="*/ 60 w 70"/>
                  <a:gd name="T41" fmla="*/ 5 h 53"/>
                  <a:gd name="T42" fmla="*/ 44 w 70"/>
                  <a:gd name="T43" fmla="*/ 0 h 53"/>
                  <a:gd name="T44" fmla="*/ 31 w 70"/>
                  <a:gd name="T45" fmla="*/ 0 h 53"/>
                  <a:gd name="T46" fmla="*/ 22 w 70"/>
                  <a:gd name="T47" fmla="*/ 0 h 53"/>
                  <a:gd name="T48" fmla="*/ 19 w 70"/>
                  <a:gd name="T49" fmla="*/ 2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53"/>
                  <a:gd name="T77" fmla="*/ 70 w 7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53">
                    <a:moveTo>
                      <a:pt x="19" y="2"/>
                    </a:moveTo>
                    <a:lnTo>
                      <a:pt x="15" y="5"/>
                    </a:lnTo>
                    <a:lnTo>
                      <a:pt x="7" y="12"/>
                    </a:lnTo>
                    <a:lnTo>
                      <a:pt x="0" y="22"/>
                    </a:lnTo>
                    <a:lnTo>
                      <a:pt x="0" y="29"/>
                    </a:lnTo>
                    <a:lnTo>
                      <a:pt x="5" y="34"/>
                    </a:lnTo>
                    <a:lnTo>
                      <a:pt x="10" y="39"/>
                    </a:lnTo>
                    <a:lnTo>
                      <a:pt x="17" y="41"/>
                    </a:lnTo>
                    <a:lnTo>
                      <a:pt x="24" y="46"/>
                    </a:lnTo>
                    <a:lnTo>
                      <a:pt x="34" y="51"/>
                    </a:lnTo>
                    <a:lnTo>
                      <a:pt x="44" y="53"/>
                    </a:lnTo>
                    <a:lnTo>
                      <a:pt x="51" y="53"/>
                    </a:lnTo>
                    <a:lnTo>
                      <a:pt x="58" y="48"/>
                    </a:lnTo>
                    <a:lnTo>
                      <a:pt x="63" y="44"/>
                    </a:lnTo>
                    <a:lnTo>
                      <a:pt x="65" y="39"/>
                    </a:lnTo>
                    <a:lnTo>
                      <a:pt x="65" y="34"/>
                    </a:lnTo>
                    <a:lnTo>
                      <a:pt x="65" y="27"/>
                    </a:lnTo>
                    <a:lnTo>
                      <a:pt x="68" y="22"/>
                    </a:lnTo>
                    <a:lnTo>
                      <a:pt x="70" y="17"/>
                    </a:lnTo>
                    <a:lnTo>
                      <a:pt x="70" y="12"/>
                    </a:lnTo>
                    <a:lnTo>
                      <a:pt x="60" y="5"/>
                    </a:lnTo>
                    <a:lnTo>
                      <a:pt x="44" y="0"/>
                    </a:lnTo>
                    <a:lnTo>
                      <a:pt x="31" y="0"/>
                    </a:lnTo>
                    <a:lnTo>
                      <a:pt x="22" y="0"/>
                    </a:ln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42" name="Freeform 93"/>
              <p:cNvSpPr>
                <a:spLocks/>
              </p:cNvSpPr>
              <p:nvPr/>
            </p:nvSpPr>
            <p:spPr bwMode="auto">
              <a:xfrm>
                <a:off x="614" y="3284"/>
                <a:ext cx="75" cy="66"/>
              </a:xfrm>
              <a:custGeom>
                <a:avLst/>
                <a:gdLst>
                  <a:gd name="T0" fmla="*/ 8 w 75"/>
                  <a:gd name="T1" fmla="*/ 20 h 66"/>
                  <a:gd name="T2" fmla="*/ 5 w 75"/>
                  <a:gd name="T3" fmla="*/ 22 h 66"/>
                  <a:gd name="T4" fmla="*/ 3 w 75"/>
                  <a:gd name="T5" fmla="*/ 25 h 66"/>
                  <a:gd name="T6" fmla="*/ 0 w 75"/>
                  <a:gd name="T7" fmla="*/ 32 h 66"/>
                  <a:gd name="T8" fmla="*/ 3 w 75"/>
                  <a:gd name="T9" fmla="*/ 37 h 66"/>
                  <a:gd name="T10" fmla="*/ 8 w 75"/>
                  <a:gd name="T11" fmla="*/ 41 h 66"/>
                  <a:gd name="T12" fmla="*/ 12 w 75"/>
                  <a:gd name="T13" fmla="*/ 44 h 66"/>
                  <a:gd name="T14" fmla="*/ 15 w 75"/>
                  <a:gd name="T15" fmla="*/ 46 h 66"/>
                  <a:gd name="T16" fmla="*/ 17 w 75"/>
                  <a:gd name="T17" fmla="*/ 51 h 66"/>
                  <a:gd name="T18" fmla="*/ 17 w 75"/>
                  <a:gd name="T19" fmla="*/ 56 h 66"/>
                  <a:gd name="T20" fmla="*/ 22 w 75"/>
                  <a:gd name="T21" fmla="*/ 58 h 66"/>
                  <a:gd name="T22" fmla="*/ 24 w 75"/>
                  <a:gd name="T23" fmla="*/ 58 h 66"/>
                  <a:gd name="T24" fmla="*/ 32 w 75"/>
                  <a:gd name="T25" fmla="*/ 58 h 66"/>
                  <a:gd name="T26" fmla="*/ 39 w 75"/>
                  <a:gd name="T27" fmla="*/ 58 h 66"/>
                  <a:gd name="T28" fmla="*/ 44 w 75"/>
                  <a:gd name="T29" fmla="*/ 61 h 66"/>
                  <a:gd name="T30" fmla="*/ 49 w 75"/>
                  <a:gd name="T31" fmla="*/ 66 h 66"/>
                  <a:gd name="T32" fmla="*/ 51 w 75"/>
                  <a:gd name="T33" fmla="*/ 66 h 66"/>
                  <a:gd name="T34" fmla="*/ 68 w 75"/>
                  <a:gd name="T35" fmla="*/ 66 h 66"/>
                  <a:gd name="T36" fmla="*/ 70 w 75"/>
                  <a:gd name="T37" fmla="*/ 63 h 66"/>
                  <a:gd name="T38" fmla="*/ 75 w 75"/>
                  <a:gd name="T39" fmla="*/ 61 h 66"/>
                  <a:gd name="T40" fmla="*/ 75 w 75"/>
                  <a:gd name="T41" fmla="*/ 54 h 66"/>
                  <a:gd name="T42" fmla="*/ 73 w 75"/>
                  <a:gd name="T43" fmla="*/ 49 h 66"/>
                  <a:gd name="T44" fmla="*/ 66 w 75"/>
                  <a:gd name="T45" fmla="*/ 44 h 66"/>
                  <a:gd name="T46" fmla="*/ 61 w 75"/>
                  <a:gd name="T47" fmla="*/ 41 h 66"/>
                  <a:gd name="T48" fmla="*/ 58 w 75"/>
                  <a:gd name="T49" fmla="*/ 39 h 66"/>
                  <a:gd name="T50" fmla="*/ 56 w 75"/>
                  <a:gd name="T51" fmla="*/ 32 h 66"/>
                  <a:gd name="T52" fmla="*/ 56 w 75"/>
                  <a:gd name="T53" fmla="*/ 27 h 66"/>
                  <a:gd name="T54" fmla="*/ 58 w 75"/>
                  <a:gd name="T55" fmla="*/ 25 h 66"/>
                  <a:gd name="T56" fmla="*/ 58 w 75"/>
                  <a:gd name="T57" fmla="*/ 25 h 66"/>
                  <a:gd name="T58" fmla="*/ 53 w 75"/>
                  <a:gd name="T59" fmla="*/ 20 h 66"/>
                  <a:gd name="T60" fmla="*/ 46 w 75"/>
                  <a:gd name="T61" fmla="*/ 10 h 66"/>
                  <a:gd name="T62" fmla="*/ 37 w 75"/>
                  <a:gd name="T63" fmla="*/ 3 h 66"/>
                  <a:gd name="T64" fmla="*/ 29 w 75"/>
                  <a:gd name="T65" fmla="*/ 0 h 66"/>
                  <a:gd name="T66" fmla="*/ 24 w 75"/>
                  <a:gd name="T67" fmla="*/ 5 h 66"/>
                  <a:gd name="T68" fmla="*/ 20 w 75"/>
                  <a:gd name="T69" fmla="*/ 12 h 66"/>
                  <a:gd name="T70" fmla="*/ 15 w 75"/>
                  <a:gd name="T71" fmla="*/ 17 h 66"/>
                  <a:gd name="T72" fmla="*/ 10 w 75"/>
                  <a:gd name="T73" fmla="*/ 20 h 66"/>
                  <a:gd name="T74" fmla="*/ 8 w 75"/>
                  <a:gd name="T75" fmla="*/ 2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66"/>
                  <a:gd name="T116" fmla="*/ 75 w 7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66">
                    <a:moveTo>
                      <a:pt x="8" y="20"/>
                    </a:moveTo>
                    <a:lnTo>
                      <a:pt x="5" y="22"/>
                    </a:lnTo>
                    <a:lnTo>
                      <a:pt x="3" y="25"/>
                    </a:lnTo>
                    <a:lnTo>
                      <a:pt x="0" y="32"/>
                    </a:lnTo>
                    <a:lnTo>
                      <a:pt x="3" y="37"/>
                    </a:lnTo>
                    <a:lnTo>
                      <a:pt x="8" y="41"/>
                    </a:lnTo>
                    <a:lnTo>
                      <a:pt x="12" y="44"/>
                    </a:lnTo>
                    <a:lnTo>
                      <a:pt x="15" y="46"/>
                    </a:lnTo>
                    <a:lnTo>
                      <a:pt x="17" y="51"/>
                    </a:lnTo>
                    <a:lnTo>
                      <a:pt x="17" y="56"/>
                    </a:lnTo>
                    <a:lnTo>
                      <a:pt x="22" y="58"/>
                    </a:lnTo>
                    <a:lnTo>
                      <a:pt x="24" y="58"/>
                    </a:lnTo>
                    <a:lnTo>
                      <a:pt x="32" y="58"/>
                    </a:lnTo>
                    <a:lnTo>
                      <a:pt x="39" y="58"/>
                    </a:lnTo>
                    <a:lnTo>
                      <a:pt x="44" y="61"/>
                    </a:lnTo>
                    <a:lnTo>
                      <a:pt x="49" y="66"/>
                    </a:lnTo>
                    <a:lnTo>
                      <a:pt x="51" y="66"/>
                    </a:lnTo>
                    <a:lnTo>
                      <a:pt x="68" y="66"/>
                    </a:lnTo>
                    <a:lnTo>
                      <a:pt x="70" y="63"/>
                    </a:lnTo>
                    <a:lnTo>
                      <a:pt x="75" y="61"/>
                    </a:lnTo>
                    <a:lnTo>
                      <a:pt x="75" y="54"/>
                    </a:lnTo>
                    <a:lnTo>
                      <a:pt x="73" y="49"/>
                    </a:lnTo>
                    <a:lnTo>
                      <a:pt x="66" y="44"/>
                    </a:lnTo>
                    <a:lnTo>
                      <a:pt x="61" y="41"/>
                    </a:lnTo>
                    <a:lnTo>
                      <a:pt x="58" y="39"/>
                    </a:lnTo>
                    <a:lnTo>
                      <a:pt x="56" y="32"/>
                    </a:lnTo>
                    <a:lnTo>
                      <a:pt x="56" y="27"/>
                    </a:lnTo>
                    <a:lnTo>
                      <a:pt x="58" y="25"/>
                    </a:lnTo>
                    <a:lnTo>
                      <a:pt x="53" y="20"/>
                    </a:lnTo>
                    <a:lnTo>
                      <a:pt x="46" y="10"/>
                    </a:lnTo>
                    <a:lnTo>
                      <a:pt x="37" y="3"/>
                    </a:lnTo>
                    <a:lnTo>
                      <a:pt x="29" y="0"/>
                    </a:lnTo>
                    <a:lnTo>
                      <a:pt x="24" y="5"/>
                    </a:lnTo>
                    <a:lnTo>
                      <a:pt x="20" y="12"/>
                    </a:lnTo>
                    <a:lnTo>
                      <a:pt x="15" y="17"/>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43" name="Freeform 94"/>
              <p:cNvSpPr>
                <a:spLocks/>
              </p:cNvSpPr>
              <p:nvPr/>
            </p:nvSpPr>
            <p:spPr bwMode="auto">
              <a:xfrm>
                <a:off x="742" y="3354"/>
                <a:ext cx="73" cy="29"/>
              </a:xfrm>
              <a:custGeom>
                <a:avLst/>
                <a:gdLst>
                  <a:gd name="T0" fmla="*/ 0 w 73"/>
                  <a:gd name="T1" fmla="*/ 17 h 29"/>
                  <a:gd name="T2" fmla="*/ 5 w 73"/>
                  <a:gd name="T3" fmla="*/ 17 h 29"/>
                  <a:gd name="T4" fmla="*/ 12 w 73"/>
                  <a:gd name="T5" fmla="*/ 17 h 29"/>
                  <a:gd name="T6" fmla="*/ 25 w 73"/>
                  <a:gd name="T7" fmla="*/ 20 h 29"/>
                  <a:gd name="T8" fmla="*/ 32 w 73"/>
                  <a:gd name="T9" fmla="*/ 25 h 29"/>
                  <a:gd name="T10" fmla="*/ 37 w 73"/>
                  <a:gd name="T11" fmla="*/ 27 h 29"/>
                  <a:gd name="T12" fmla="*/ 39 w 73"/>
                  <a:gd name="T13" fmla="*/ 27 h 29"/>
                  <a:gd name="T14" fmla="*/ 44 w 73"/>
                  <a:gd name="T15" fmla="*/ 27 h 29"/>
                  <a:gd name="T16" fmla="*/ 51 w 73"/>
                  <a:gd name="T17" fmla="*/ 27 h 29"/>
                  <a:gd name="T18" fmla="*/ 61 w 73"/>
                  <a:gd name="T19" fmla="*/ 29 h 29"/>
                  <a:gd name="T20" fmla="*/ 66 w 73"/>
                  <a:gd name="T21" fmla="*/ 29 h 29"/>
                  <a:gd name="T22" fmla="*/ 70 w 73"/>
                  <a:gd name="T23" fmla="*/ 27 h 29"/>
                  <a:gd name="T24" fmla="*/ 73 w 73"/>
                  <a:gd name="T25" fmla="*/ 20 h 29"/>
                  <a:gd name="T26" fmla="*/ 73 w 73"/>
                  <a:gd name="T27" fmla="*/ 13 h 29"/>
                  <a:gd name="T28" fmla="*/ 70 w 73"/>
                  <a:gd name="T29" fmla="*/ 8 h 29"/>
                  <a:gd name="T30" fmla="*/ 66 w 73"/>
                  <a:gd name="T31" fmla="*/ 5 h 29"/>
                  <a:gd name="T32" fmla="*/ 61 w 73"/>
                  <a:gd name="T33" fmla="*/ 5 h 29"/>
                  <a:gd name="T34" fmla="*/ 56 w 73"/>
                  <a:gd name="T35" fmla="*/ 5 h 29"/>
                  <a:gd name="T36" fmla="*/ 51 w 73"/>
                  <a:gd name="T37" fmla="*/ 8 h 29"/>
                  <a:gd name="T38" fmla="*/ 44 w 73"/>
                  <a:gd name="T39" fmla="*/ 8 h 29"/>
                  <a:gd name="T40" fmla="*/ 34 w 73"/>
                  <a:gd name="T41" fmla="*/ 5 h 29"/>
                  <a:gd name="T42" fmla="*/ 25 w 73"/>
                  <a:gd name="T43" fmla="*/ 3 h 29"/>
                  <a:gd name="T44" fmla="*/ 20 w 73"/>
                  <a:gd name="T45" fmla="*/ 0 h 29"/>
                  <a:gd name="T46" fmla="*/ 15 w 73"/>
                  <a:gd name="T47" fmla="*/ 0 h 29"/>
                  <a:gd name="T48" fmla="*/ 10 w 73"/>
                  <a:gd name="T49" fmla="*/ 3 h 29"/>
                  <a:gd name="T50" fmla="*/ 5 w 73"/>
                  <a:gd name="T51" fmla="*/ 8 h 29"/>
                  <a:gd name="T52" fmla="*/ 3 w 73"/>
                  <a:gd name="T53" fmla="*/ 13 h 29"/>
                  <a:gd name="T54" fmla="*/ 0 w 73"/>
                  <a:gd name="T55" fmla="*/ 15 h 29"/>
                  <a:gd name="T56" fmla="*/ 0 w 73"/>
                  <a:gd name="T57" fmla="*/ 1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9"/>
                  <a:gd name="T89" fmla="*/ 73 w 73"/>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9">
                    <a:moveTo>
                      <a:pt x="0" y="17"/>
                    </a:moveTo>
                    <a:lnTo>
                      <a:pt x="5" y="17"/>
                    </a:lnTo>
                    <a:lnTo>
                      <a:pt x="12" y="17"/>
                    </a:lnTo>
                    <a:lnTo>
                      <a:pt x="25" y="20"/>
                    </a:lnTo>
                    <a:lnTo>
                      <a:pt x="32" y="25"/>
                    </a:lnTo>
                    <a:lnTo>
                      <a:pt x="37" y="27"/>
                    </a:lnTo>
                    <a:lnTo>
                      <a:pt x="39" y="27"/>
                    </a:lnTo>
                    <a:lnTo>
                      <a:pt x="44" y="27"/>
                    </a:lnTo>
                    <a:lnTo>
                      <a:pt x="51" y="27"/>
                    </a:lnTo>
                    <a:lnTo>
                      <a:pt x="61" y="29"/>
                    </a:lnTo>
                    <a:lnTo>
                      <a:pt x="66" y="29"/>
                    </a:lnTo>
                    <a:lnTo>
                      <a:pt x="70" y="27"/>
                    </a:lnTo>
                    <a:lnTo>
                      <a:pt x="73" y="20"/>
                    </a:lnTo>
                    <a:lnTo>
                      <a:pt x="73" y="13"/>
                    </a:lnTo>
                    <a:lnTo>
                      <a:pt x="70" y="8"/>
                    </a:lnTo>
                    <a:lnTo>
                      <a:pt x="66" y="5"/>
                    </a:lnTo>
                    <a:lnTo>
                      <a:pt x="61" y="5"/>
                    </a:lnTo>
                    <a:lnTo>
                      <a:pt x="56" y="5"/>
                    </a:lnTo>
                    <a:lnTo>
                      <a:pt x="51" y="8"/>
                    </a:lnTo>
                    <a:lnTo>
                      <a:pt x="44" y="8"/>
                    </a:lnTo>
                    <a:lnTo>
                      <a:pt x="34" y="5"/>
                    </a:lnTo>
                    <a:lnTo>
                      <a:pt x="25" y="3"/>
                    </a:lnTo>
                    <a:lnTo>
                      <a:pt x="20" y="0"/>
                    </a:lnTo>
                    <a:lnTo>
                      <a:pt x="15" y="0"/>
                    </a:lnTo>
                    <a:lnTo>
                      <a:pt x="10" y="3"/>
                    </a:lnTo>
                    <a:lnTo>
                      <a:pt x="5" y="8"/>
                    </a:lnTo>
                    <a:lnTo>
                      <a:pt x="3" y="13"/>
                    </a:lnTo>
                    <a:lnTo>
                      <a:pt x="0" y="15"/>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44" name="Freeform 95"/>
              <p:cNvSpPr>
                <a:spLocks/>
              </p:cNvSpPr>
              <p:nvPr/>
            </p:nvSpPr>
            <p:spPr bwMode="auto">
              <a:xfrm>
                <a:off x="774" y="3398"/>
                <a:ext cx="36" cy="29"/>
              </a:xfrm>
              <a:custGeom>
                <a:avLst/>
                <a:gdLst>
                  <a:gd name="T0" fmla="*/ 31 w 36"/>
                  <a:gd name="T1" fmla="*/ 2 h 29"/>
                  <a:gd name="T2" fmla="*/ 34 w 36"/>
                  <a:gd name="T3" fmla="*/ 5 h 29"/>
                  <a:gd name="T4" fmla="*/ 36 w 36"/>
                  <a:gd name="T5" fmla="*/ 12 h 29"/>
                  <a:gd name="T6" fmla="*/ 36 w 36"/>
                  <a:gd name="T7" fmla="*/ 19 h 29"/>
                  <a:gd name="T8" fmla="*/ 34 w 36"/>
                  <a:gd name="T9" fmla="*/ 22 h 29"/>
                  <a:gd name="T10" fmla="*/ 29 w 36"/>
                  <a:gd name="T11" fmla="*/ 22 h 29"/>
                  <a:gd name="T12" fmla="*/ 26 w 36"/>
                  <a:gd name="T13" fmla="*/ 22 h 29"/>
                  <a:gd name="T14" fmla="*/ 24 w 36"/>
                  <a:gd name="T15" fmla="*/ 22 h 29"/>
                  <a:gd name="T16" fmla="*/ 24 w 36"/>
                  <a:gd name="T17" fmla="*/ 22 h 29"/>
                  <a:gd name="T18" fmla="*/ 22 w 36"/>
                  <a:gd name="T19" fmla="*/ 24 h 29"/>
                  <a:gd name="T20" fmla="*/ 17 w 36"/>
                  <a:gd name="T21" fmla="*/ 27 h 29"/>
                  <a:gd name="T22" fmla="*/ 12 w 36"/>
                  <a:gd name="T23" fmla="*/ 29 h 29"/>
                  <a:gd name="T24" fmla="*/ 9 w 36"/>
                  <a:gd name="T25" fmla="*/ 27 h 29"/>
                  <a:gd name="T26" fmla="*/ 9 w 36"/>
                  <a:gd name="T27" fmla="*/ 24 h 29"/>
                  <a:gd name="T28" fmla="*/ 9 w 36"/>
                  <a:gd name="T29" fmla="*/ 24 h 29"/>
                  <a:gd name="T30" fmla="*/ 9 w 36"/>
                  <a:gd name="T31" fmla="*/ 24 h 29"/>
                  <a:gd name="T32" fmla="*/ 7 w 36"/>
                  <a:gd name="T33" fmla="*/ 19 h 29"/>
                  <a:gd name="T34" fmla="*/ 2 w 36"/>
                  <a:gd name="T35" fmla="*/ 10 h 29"/>
                  <a:gd name="T36" fmla="*/ 0 w 36"/>
                  <a:gd name="T37" fmla="*/ 5 h 29"/>
                  <a:gd name="T38" fmla="*/ 0 w 36"/>
                  <a:gd name="T39" fmla="*/ 0 h 29"/>
                  <a:gd name="T40" fmla="*/ 7 w 36"/>
                  <a:gd name="T41" fmla="*/ 0 h 29"/>
                  <a:gd name="T42" fmla="*/ 17 w 36"/>
                  <a:gd name="T43" fmla="*/ 2 h 29"/>
                  <a:gd name="T44" fmla="*/ 24 w 36"/>
                  <a:gd name="T45" fmla="*/ 2 h 29"/>
                  <a:gd name="T46" fmla="*/ 29 w 36"/>
                  <a:gd name="T47" fmla="*/ 2 h 29"/>
                  <a:gd name="T48" fmla="*/ 31 w 36"/>
                  <a:gd name="T49" fmla="*/ 2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29"/>
                  <a:gd name="T77" fmla="*/ 36 w 3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29">
                    <a:moveTo>
                      <a:pt x="31" y="2"/>
                    </a:moveTo>
                    <a:lnTo>
                      <a:pt x="34" y="5"/>
                    </a:lnTo>
                    <a:lnTo>
                      <a:pt x="36" y="12"/>
                    </a:lnTo>
                    <a:lnTo>
                      <a:pt x="36" y="19"/>
                    </a:lnTo>
                    <a:lnTo>
                      <a:pt x="34" y="22"/>
                    </a:lnTo>
                    <a:lnTo>
                      <a:pt x="29" y="22"/>
                    </a:lnTo>
                    <a:lnTo>
                      <a:pt x="26" y="22"/>
                    </a:lnTo>
                    <a:lnTo>
                      <a:pt x="24" y="22"/>
                    </a:lnTo>
                    <a:lnTo>
                      <a:pt x="22" y="24"/>
                    </a:lnTo>
                    <a:lnTo>
                      <a:pt x="17" y="27"/>
                    </a:lnTo>
                    <a:lnTo>
                      <a:pt x="12" y="29"/>
                    </a:lnTo>
                    <a:lnTo>
                      <a:pt x="9" y="27"/>
                    </a:lnTo>
                    <a:lnTo>
                      <a:pt x="9" y="24"/>
                    </a:lnTo>
                    <a:lnTo>
                      <a:pt x="7" y="19"/>
                    </a:lnTo>
                    <a:lnTo>
                      <a:pt x="2" y="10"/>
                    </a:lnTo>
                    <a:lnTo>
                      <a:pt x="0" y="5"/>
                    </a:lnTo>
                    <a:lnTo>
                      <a:pt x="0" y="0"/>
                    </a:lnTo>
                    <a:lnTo>
                      <a:pt x="7" y="0"/>
                    </a:lnTo>
                    <a:lnTo>
                      <a:pt x="17" y="2"/>
                    </a:lnTo>
                    <a:lnTo>
                      <a:pt x="24" y="2"/>
                    </a:lnTo>
                    <a:lnTo>
                      <a:pt x="29" y="2"/>
                    </a:lnTo>
                    <a:lnTo>
                      <a:pt x="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45" name="Freeform 96"/>
              <p:cNvSpPr>
                <a:spLocks/>
              </p:cNvSpPr>
              <p:nvPr/>
            </p:nvSpPr>
            <p:spPr bwMode="auto">
              <a:xfrm>
                <a:off x="820" y="3381"/>
                <a:ext cx="108" cy="68"/>
              </a:xfrm>
              <a:custGeom>
                <a:avLst/>
                <a:gdLst>
                  <a:gd name="T0" fmla="*/ 21 w 108"/>
                  <a:gd name="T1" fmla="*/ 5 h 68"/>
                  <a:gd name="T2" fmla="*/ 19 w 108"/>
                  <a:gd name="T3" fmla="*/ 2 h 68"/>
                  <a:gd name="T4" fmla="*/ 17 w 108"/>
                  <a:gd name="T5" fmla="*/ 0 h 68"/>
                  <a:gd name="T6" fmla="*/ 9 w 108"/>
                  <a:gd name="T7" fmla="*/ 0 h 68"/>
                  <a:gd name="T8" fmla="*/ 5 w 108"/>
                  <a:gd name="T9" fmla="*/ 5 h 68"/>
                  <a:gd name="T10" fmla="*/ 0 w 108"/>
                  <a:gd name="T11" fmla="*/ 12 h 68"/>
                  <a:gd name="T12" fmla="*/ 0 w 108"/>
                  <a:gd name="T13" fmla="*/ 15 h 68"/>
                  <a:gd name="T14" fmla="*/ 2 w 108"/>
                  <a:gd name="T15" fmla="*/ 19 h 68"/>
                  <a:gd name="T16" fmla="*/ 7 w 108"/>
                  <a:gd name="T17" fmla="*/ 24 h 68"/>
                  <a:gd name="T18" fmla="*/ 14 w 108"/>
                  <a:gd name="T19" fmla="*/ 29 h 68"/>
                  <a:gd name="T20" fmla="*/ 19 w 108"/>
                  <a:gd name="T21" fmla="*/ 36 h 68"/>
                  <a:gd name="T22" fmla="*/ 24 w 108"/>
                  <a:gd name="T23" fmla="*/ 39 h 68"/>
                  <a:gd name="T24" fmla="*/ 26 w 108"/>
                  <a:gd name="T25" fmla="*/ 41 h 68"/>
                  <a:gd name="T26" fmla="*/ 29 w 108"/>
                  <a:gd name="T27" fmla="*/ 41 h 68"/>
                  <a:gd name="T28" fmla="*/ 34 w 108"/>
                  <a:gd name="T29" fmla="*/ 39 h 68"/>
                  <a:gd name="T30" fmla="*/ 38 w 108"/>
                  <a:gd name="T31" fmla="*/ 39 h 68"/>
                  <a:gd name="T32" fmla="*/ 38 w 108"/>
                  <a:gd name="T33" fmla="*/ 44 h 68"/>
                  <a:gd name="T34" fmla="*/ 38 w 108"/>
                  <a:gd name="T35" fmla="*/ 51 h 68"/>
                  <a:gd name="T36" fmla="*/ 38 w 108"/>
                  <a:gd name="T37" fmla="*/ 58 h 68"/>
                  <a:gd name="T38" fmla="*/ 41 w 108"/>
                  <a:gd name="T39" fmla="*/ 65 h 68"/>
                  <a:gd name="T40" fmla="*/ 41 w 108"/>
                  <a:gd name="T41" fmla="*/ 68 h 68"/>
                  <a:gd name="T42" fmla="*/ 43 w 108"/>
                  <a:gd name="T43" fmla="*/ 68 h 68"/>
                  <a:gd name="T44" fmla="*/ 48 w 108"/>
                  <a:gd name="T45" fmla="*/ 68 h 68"/>
                  <a:gd name="T46" fmla="*/ 55 w 108"/>
                  <a:gd name="T47" fmla="*/ 68 h 68"/>
                  <a:gd name="T48" fmla="*/ 67 w 108"/>
                  <a:gd name="T49" fmla="*/ 63 h 68"/>
                  <a:gd name="T50" fmla="*/ 79 w 108"/>
                  <a:gd name="T51" fmla="*/ 58 h 68"/>
                  <a:gd name="T52" fmla="*/ 87 w 108"/>
                  <a:gd name="T53" fmla="*/ 56 h 68"/>
                  <a:gd name="T54" fmla="*/ 94 w 108"/>
                  <a:gd name="T55" fmla="*/ 51 h 68"/>
                  <a:gd name="T56" fmla="*/ 99 w 108"/>
                  <a:gd name="T57" fmla="*/ 48 h 68"/>
                  <a:gd name="T58" fmla="*/ 104 w 108"/>
                  <a:gd name="T59" fmla="*/ 46 h 68"/>
                  <a:gd name="T60" fmla="*/ 108 w 108"/>
                  <a:gd name="T61" fmla="*/ 41 h 68"/>
                  <a:gd name="T62" fmla="*/ 108 w 108"/>
                  <a:gd name="T63" fmla="*/ 36 h 68"/>
                  <a:gd name="T64" fmla="*/ 104 w 108"/>
                  <a:gd name="T65" fmla="*/ 34 h 68"/>
                  <a:gd name="T66" fmla="*/ 94 w 108"/>
                  <a:gd name="T67" fmla="*/ 31 h 68"/>
                  <a:gd name="T68" fmla="*/ 87 w 108"/>
                  <a:gd name="T69" fmla="*/ 29 h 68"/>
                  <a:gd name="T70" fmla="*/ 79 w 108"/>
                  <a:gd name="T71" fmla="*/ 27 h 68"/>
                  <a:gd name="T72" fmla="*/ 77 w 108"/>
                  <a:gd name="T73" fmla="*/ 24 h 68"/>
                  <a:gd name="T74" fmla="*/ 75 w 108"/>
                  <a:gd name="T75" fmla="*/ 22 h 68"/>
                  <a:gd name="T76" fmla="*/ 72 w 108"/>
                  <a:gd name="T77" fmla="*/ 17 h 68"/>
                  <a:gd name="T78" fmla="*/ 65 w 108"/>
                  <a:gd name="T79" fmla="*/ 12 h 68"/>
                  <a:gd name="T80" fmla="*/ 58 w 108"/>
                  <a:gd name="T81" fmla="*/ 10 h 68"/>
                  <a:gd name="T82" fmla="*/ 50 w 108"/>
                  <a:gd name="T83" fmla="*/ 12 h 68"/>
                  <a:gd name="T84" fmla="*/ 41 w 108"/>
                  <a:gd name="T85" fmla="*/ 12 h 68"/>
                  <a:gd name="T86" fmla="*/ 34 w 108"/>
                  <a:gd name="T87" fmla="*/ 12 h 68"/>
                  <a:gd name="T88" fmla="*/ 31 w 108"/>
                  <a:gd name="T89" fmla="*/ 12 h 68"/>
                  <a:gd name="T90" fmla="*/ 21 w 108"/>
                  <a:gd name="T91" fmla="*/ 5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68"/>
                  <a:gd name="T140" fmla="*/ 108 w 10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68">
                    <a:moveTo>
                      <a:pt x="21" y="5"/>
                    </a:moveTo>
                    <a:lnTo>
                      <a:pt x="19" y="2"/>
                    </a:lnTo>
                    <a:lnTo>
                      <a:pt x="17" y="0"/>
                    </a:lnTo>
                    <a:lnTo>
                      <a:pt x="9" y="0"/>
                    </a:lnTo>
                    <a:lnTo>
                      <a:pt x="5" y="5"/>
                    </a:lnTo>
                    <a:lnTo>
                      <a:pt x="0" y="12"/>
                    </a:lnTo>
                    <a:lnTo>
                      <a:pt x="0" y="15"/>
                    </a:lnTo>
                    <a:lnTo>
                      <a:pt x="2" y="19"/>
                    </a:lnTo>
                    <a:lnTo>
                      <a:pt x="7" y="24"/>
                    </a:lnTo>
                    <a:lnTo>
                      <a:pt x="14" y="29"/>
                    </a:lnTo>
                    <a:lnTo>
                      <a:pt x="19" y="36"/>
                    </a:lnTo>
                    <a:lnTo>
                      <a:pt x="24" y="39"/>
                    </a:lnTo>
                    <a:lnTo>
                      <a:pt x="26" y="41"/>
                    </a:lnTo>
                    <a:lnTo>
                      <a:pt x="29" y="41"/>
                    </a:lnTo>
                    <a:lnTo>
                      <a:pt x="34" y="39"/>
                    </a:lnTo>
                    <a:lnTo>
                      <a:pt x="38" y="39"/>
                    </a:lnTo>
                    <a:lnTo>
                      <a:pt x="38" y="44"/>
                    </a:lnTo>
                    <a:lnTo>
                      <a:pt x="38" y="51"/>
                    </a:lnTo>
                    <a:lnTo>
                      <a:pt x="38" y="58"/>
                    </a:lnTo>
                    <a:lnTo>
                      <a:pt x="41" y="65"/>
                    </a:lnTo>
                    <a:lnTo>
                      <a:pt x="41" y="68"/>
                    </a:lnTo>
                    <a:lnTo>
                      <a:pt x="43" y="68"/>
                    </a:lnTo>
                    <a:lnTo>
                      <a:pt x="48" y="68"/>
                    </a:lnTo>
                    <a:lnTo>
                      <a:pt x="55" y="68"/>
                    </a:lnTo>
                    <a:lnTo>
                      <a:pt x="67" y="63"/>
                    </a:lnTo>
                    <a:lnTo>
                      <a:pt x="79" y="58"/>
                    </a:lnTo>
                    <a:lnTo>
                      <a:pt x="87" y="56"/>
                    </a:lnTo>
                    <a:lnTo>
                      <a:pt x="94" y="51"/>
                    </a:lnTo>
                    <a:lnTo>
                      <a:pt x="99" y="48"/>
                    </a:lnTo>
                    <a:lnTo>
                      <a:pt x="104" y="46"/>
                    </a:lnTo>
                    <a:lnTo>
                      <a:pt x="108" y="41"/>
                    </a:lnTo>
                    <a:lnTo>
                      <a:pt x="108" y="36"/>
                    </a:lnTo>
                    <a:lnTo>
                      <a:pt x="104" y="34"/>
                    </a:lnTo>
                    <a:lnTo>
                      <a:pt x="94" y="31"/>
                    </a:lnTo>
                    <a:lnTo>
                      <a:pt x="87" y="29"/>
                    </a:lnTo>
                    <a:lnTo>
                      <a:pt x="79" y="27"/>
                    </a:lnTo>
                    <a:lnTo>
                      <a:pt x="77" y="24"/>
                    </a:lnTo>
                    <a:lnTo>
                      <a:pt x="75" y="22"/>
                    </a:lnTo>
                    <a:lnTo>
                      <a:pt x="72" y="17"/>
                    </a:lnTo>
                    <a:lnTo>
                      <a:pt x="65" y="12"/>
                    </a:lnTo>
                    <a:lnTo>
                      <a:pt x="58" y="10"/>
                    </a:lnTo>
                    <a:lnTo>
                      <a:pt x="50" y="12"/>
                    </a:lnTo>
                    <a:lnTo>
                      <a:pt x="41" y="12"/>
                    </a:lnTo>
                    <a:lnTo>
                      <a:pt x="34" y="12"/>
                    </a:lnTo>
                    <a:lnTo>
                      <a:pt x="31" y="12"/>
                    </a:lnTo>
                    <a:lnTo>
                      <a:pt x="2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2" name="Freeform 97"/>
              <p:cNvSpPr>
                <a:spLocks/>
              </p:cNvSpPr>
              <p:nvPr/>
            </p:nvSpPr>
            <p:spPr bwMode="auto">
              <a:xfrm>
                <a:off x="827" y="3441"/>
                <a:ext cx="19" cy="22"/>
              </a:xfrm>
              <a:custGeom>
                <a:avLst/>
                <a:gdLst>
                  <a:gd name="T0" fmla="*/ 17 w 19"/>
                  <a:gd name="T1" fmla="*/ 0 h 22"/>
                  <a:gd name="T2" fmla="*/ 19 w 19"/>
                  <a:gd name="T3" fmla="*/ 3 h 22"/>
                  <a:gd name="T4" fmla="*/ 19 w 19"/>
                  <a:gd name="T5" fmla="*/ 10 h 22"/>
                  <a:gd name="T6" fmla="*/ 19 w 19"/>
                  <a:gd name="T7" fmla="*/ 17 h 22"/>
                  <a:gd name="T8" fmla="*/ 14 w 19"/>
                  <a:gd name="T9" fmla="*/ 22 h 22"/>
                  <a:gd name="T10" fmla="*/ 7 w 19"/>
                  <a:gd name="T11" fmla="*/ 22 h 22"/>
                  <a:gd name="T12" fmla="*/ 2 w 19"/>
                  <a:gd name="T13" fmla="*/ 17 h 22"/>
                  <a:gd name="T14" fmla="*/ 0 w 19"/>
                  <a:gd name="T15" fmla="*/ 15 h 22"/>
                  <a:gd name="T16" fmla="*/ 0 w 19"/>
                  <a:gd name="T17" fmla="*/ 13 h 22"/>
                  <a:gd name="T18" fmla="*/ 0 w 19"/>
                  <a:gd name="T19" fmla="*/ 10 h 22"/>
                  <a:gd name="T20" fmla="*/ 2 w 19"/>
                  <a:gd name="T21" fmla="*/ 5 h 22"/>
                  <a:gd name="T22" fmla="*/ 7 w 19"/>
                  <a:gd name="T23" fmla="*/ 3 h 22"/>
                  <a:gd name="T24" fmla="*/ 17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7" y="0"/>
                    </a:moveTo>
                    <a:lnTo>
                      <a:pt x="19" y="3"/>
                    </a:lnTo>
                    <a:lnTo>
                      <a:pt x="19" y="10"/>
                    </a:lnTo>
                    <a:lnTo>
                      <a:pt x="19" y="17"/>
                    </a:lnTo>
                    <a:lnTo>
                      <a:pt x="14" y="22"/>
                    </a:lnTo>
                    <a:lnTo>
                      <a:pt x="7" y="22"/>
                    </a:lnTo>
                    <a:lnTo>
                      <a:pt x="2" y="17"/>
                    </a:lnTo>
                    <a:lnTo>
                      <a:pt x="0" y="15"/>
                    </a:lnTo>
                    <a:lnTo>
                      <a:pt x="0" y="13"/>
                    </a:lnTo>
                    <a:lnTo>
                      <a:pt x="0" y="10"/>
                    </a:lnTo>
                    <a:lnTo>
                      <a:pt x="2" y="5"/>
                    </a:lnTo>
                    <a:lnTo>
                      <a:pt x="7" y="3"/>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3" name="Freeform 98"/>
              <p:cNvSpPr>
                <a:spLocks/>
              </p:cNvSpPr>
              <p:nvPr/>
            </p:nvSpPr>
            <p:spPr bwMode="auto">
              <a:xfrm>
                <a:off x="914" y="3492"/>
                <a:ext cx="162" cy="189"/>
              </a:xfrm>
              <a:custGeom>
                <a:avLst/>
                <a:gdLst>
                  <a:gd name="T0" fmla="*/ 34 w 162"/>
                  <a:gd name="T1" fmla="*/ 7 h 189"/>
                  <a:gd name="T2" fmla="*/ 31 w 162"/>
                  <a:gd name="T3" fmla="*/ 5 h 189"/>
                  <a:gd name="T4" fmla="*/ 29 w 162"/>
                  <a:gd name="T5" fmla="*/ 3 h 189"/>
                  <a:gd name="T6" fmla="*/ 24 w 162"/>
                  <a:gd name="T7" fmla="*/ 0 h 189"/>
                  <a:gd name="T8" fmla="*/ 19 w 162"/>
                  <a:gd name="T9" fmla="*/ 0 h 189"/>
                  <a:gd name="T10" fmla="*/ 17 w 162"/>
                  <a:gd name="T11" fmla="*/ 5 h 189"/>
                  <a:gd name="T12" fmla="*/ 19 w 162"/>
                  <a:gd name="T13" fmla="*/ 12 h 189"/>
                  <a:gd name="T14" fmla="*/ 22 w 162"/>
                  <a:gd name="T15" fmla="*/ 22 h 189"/>
                  <a:gd name="T16" fmla="*/ 24 w 162"/>
                  <a:gd name="T17" fmla="*/ 29 h 189"/>
                  <a:gd name="T18" fmla="*/ 27 w 162"/>
                  <a:gd name="T19" fmla="*/ 36 h 189"/>
                  <a:gd name="T20" fmla="*/ 27 w 162"/>
                  <a:gd name="T21" fmla="*/ 44 h 189"/>
                  <a:gd name="T22" fmla="*/ 27 w 162"/>
                  <a:gd name="T23" fmla="*/ 51 h 189"/>
                  <a:gd name="T24" fmla="*/ 22 w 162"/>
                  <a:gd name="T25" fmla="*/ 56 h 189"/>
                  <a:gd name="T26" fmla="*/ 14 w 162"/>
                  <a:gd name="T27" fmla="*/ 61 h 189"/>
                  <a:gd name="T28" fmla="*/ 5 w 162"/>
                  <a:gd name="T29" fmla="*/ 68 h 189"/>
                  <a:gd name="T30" fmla="*/ 0 w 162"/>
                  <a:gd name="T31" fmla="*/ 75 h 189"/>
                  <a:gd name="T32" fmla="*/ 2 w 162"/>
                  <a:gd name="T33" fmla="*/ 87 h 189"/>
                  <a:gd name="T34" fmla="*/ 7 w 162"/>
                  <a:gd name="T35" fmla="*/ 99 h 189"/>
                  <a:gd name="T36" fmla="*/ 12 w 162"/>
                  <a:gd name="T37" fmla="*/ 109 h 189"/>
                  <a:gd name="T38" fmla="*/ 14 w 162"/>
                  <a:gd name="T39" fmla="*/ 119 h 189"/>
                  <a:gd name="T40" fmla="*/ 14 w 162"/>
                  <a:gd name="T41" fmla="*/ 128 h 189"/>
                  <a:gd name="T42" fmla="*/ 14 w 162"/>
                  <a:gd name="T43" fmla="*/ 143 h 189"/>
                  <a:gd name="T44" fmla="*/ 17 w 162"/>
                  <a:gd name="T45" fmla="*/ 157 h 189"/>
                  <a:gd name="T46" fmla="*/ 24 w 162"/>
                  <a:gd name="T47" fmla="*/ 174 h 189"/>
                  <a:gd name="T48" fmla="*/ 34 w 162"/>
                  <a:gd name="T49" fmla="*/ 184 h 189"/>
                  <a:gd name="T50" fmla="*/ 46 w 162"/>
                  <a:gd name="T51" fmla="*/ 189 h 189"/>
                  <a:gd name="T52" fmla="*/ 56 w 162"/>
                  <a:gd name="T53" fmla="*/ 189 h 189"/>
                  <a:gd name="T54" fmla="*/ 63 w 162"/>
                  <a:gd name="T55" fmla="*/ 184 h 189"/>
                  <a:gd name="T56" fmla="*/ 68 w 162"/>
                  <a:gd name="T57" fmla="*/ 174 h 189"/>
                  <a:gd name="T58" fmla="*/ 72 w 162"/>
                  <a:gd name="T59" fmla="*/ 164 h 189"/>
                  <a:gd name="T60" fmla="*/ 77 w 162"/>
                  <a:gd name="T61" fmla="*/ 157 h 189"/>
                  <a:gd name="T62" fmla="*/ 82 w 162"/>
                  <a:gd name="T63" fmla="*/ 152 h 189"/>
                  <a:gd name="T64" fmla="*/ 94 w 162"/>
                  <a:gd name="T65" fmla="*/ 150 h 189"/>
                  <a:gd name="T66" fmla="*/ 111 w 162"/>
                  <a:gd name="T67" fmla="*/ 148 h 189"/>
                  <a:gd name="T68" fmla="*/ 128 w 162"/>
                  <a:gd name="T69" fmla="*/ 140 h 189"/>
                  <a:gd name="T70" fmla="*/ 143 w 162"/>
                  <a:gd name="T71" fmla="*/ 135 h 189"/>
                  <a:gd name="T72" fmla="*/ 150 w 162"/>
                  <a:gd name="T73" fmla="*/ 128 h 189"/>
                  <a:gd name="T74" fmla="*/ 157 w 162"/>
                  <a:gd name="T75" fmla="*/ 123 h 189"/>
                  <a:gd name="T76" fmla="*/ 162 w 162"/>
                  <a:gd name="T77" fmla="*/ 116 h 189"/>
                  <a:gd name="T78" fmla="*/ 162 w 162"/>
                  <a:gd name="T79" fmla="*/ 109 h 189"/>
                  <a:gd name="T80" fmla="*/ 152 w 162"/>
                  <a:gd name="T81" fmla="*/ 99 h 189"/>
                  <a:gd name="T82" fmla="*/ 140 w 162"/>
                  <a:gd name="T83" fmla="*/ 90 h 189"/>
                  <a:gd name="T84" fmla="*/ 135 w 162"/>
                  <a:gd name="T85" fmla="*/ 82 h 189"/>
                  <a:gd name="T86" fmla="*/ 133 w 162"/>
                  <a:gd name="T87" fmla="*/ 75 h 189"/>
                  <a:gd name="T88" fmla="*/ 130 w 162"/>
                  <a:gd name="T89" fmla="*/ 65 h 189"/>
                  <a:gd name="T90" fmla="*/ 126 w 162"/>
                  <a:gd name="T91" fmla="*/ 53 h 189"/>
                  <a:gd name="T92" fmla="*/ 114 w 162"/>
                  <a:gd name="T93" fmla="*/ 41 h 189"/>
                  <a:gd name="T94" fmla="*/ 99 w 162"/>
                  <a:gd name="T95" fmla="*/ 29 h 189"/>
                  <a:gd name="T96" fmla="*/ 80 w 162"/>
                  <a:gd name="T97" fmla="*/ 24 h 189"/>
                  <a:gd name="T98" fmla="*/ 63 w 162"/>
                  <a:gd name="T99" fmla="*/ 22 h 189"/>
                  <a:gd name="T100" fmla="*/ 51 w 162"/>
                  <a:gd name="T101" fmla="*/ 17 h 189"/>
                  <a:gd name="T102" fmla="*/ 41 w 162"/>
                  <a:gd name="T103" fmla="*/ 12 h 189"/>
                  <a:gd name="T104" fmla="*/ 34 w 162"/>
                  <a:gd name="T105" fmla="*/ 7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89"/>
                  <a:gd name="T161" fmla="*/ 162 w 162"/>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89">
                    <a:moveTo>
                      <a:pt x="34" y="7"/>
                    </a:moveTo>
                    <a:lnTo>
                      <a:pt x="31" y="5"/>
                    </a:lnTo>
                    <a:lnTo>
                      <a:pt x="29" y="3"/>
                    </a:lnTo>
                    <a:lnTo>
                      <a:pt x="24" y="0"/>
                    </a:lnTo>
                    <a:lnTo>
                      <a:pt x="19" y="0"/>
                    </a:lnTo>
                    <a:lnTo>
                      <a:pt x="17" y="5"/>
                    </a:lnTo>
                    <a:lnTo>
                      <a:pt x="19" y="12"/>
                    </a:lnTo>
                    <a:lnTo>
                      <a:pt x="22" y="22"/>
                    </a:lnTo>
                    <a:lnTo>
                      <a:pt x="24" y="29"/>
                    </a:lnTo>
                    <a:lnTo>
                      <a:pt x="27" y="36"/>
                    </a:lnTo>
                    <a:lnTo>
                      <a:pt x="27" y="44"/>
                    </a:lnTo>
                    <a:lnTo>
                      <a:pt x="27" y="51"/>
                    </a:lnTo>
                    <a:lnTo>
                      <a:pt x="22" y="56"/>
                    </a:lnTo>
                    <a:lnTo>
                      <a:pt x="14" y="61"/>
                    </a:lnTo>
                    <a:lnTo>
                      <a:pt x="5" y="68"/>
                    </a:lnTo>
                    <a:lnTo>
                      <a:pt x="0" y="75"/>
                    </a:lnTo>
                    <a:lnTo>
                      <a:pt x="2" y="87"/>
                    </a:lnTo>
                    <a:lnTo>
                      <a:pt x="7" y="99"/>
                    </a:lnTo>
                    <a:lnTo>
                      <a:pt x="12" y="109"/>
                    </a:lnTo>
                    <a:lnTo>
                      <a:pt x="14" y="119"/>
                    </a:lnTo>
                    <a:lnTo>
                      <a:pt x="14" y="128"/>
                    </a:lnTo>
                    <a:lnTo>
                      <a:pt x="14" y="143"/>
                    </a:lnTo>
                    <a:lnTo>
                      <a:pt x="17" y="157"/>
                    </a:lnTo>
                    <a:lnTo>
                      <a:pt x="24" y="174"/>
                    </a:lnTo>
                    <a:lnTo>
                      <a:pt x="34" y="184"/>
                    </a:lnTo>
                    <a:lnTo>
                      <a:pt x="46" y="189"/>
                    </a:lnTo>
                    <a:lnTo>
                      <a:pt x="56" y="189"/>
                    </a:lnTo>
                    <a:lnTo>
                      <a:pt x="63" y="184"/>
                    </a:lnTo>
                    <a:lnTo>
                      <a:pt x="68" y="174"/>
                    </a:lnTo>
                    <a:lnTo>
                      <a:pt x="72" y="164"/>
                    </a:lnTo>
                    <a:lnTo>
                      <a:pt x="77" y="157"/>
                    </a:lnTo>
                    <a:lnTo>
                      <a:pt x="82" y="152"/>
                    </a:lnTo>
                    <a:lnTo>
                      <a:pt x="94" y="150"/>
                    </a:lnTo>
                    <a:lnTo>
                      <a:pt x="111" y="148"/>
                    </a:lnTo>
                    <a:lnTo>
                      <a:pt x="128" y="140"/>
                    </a:lnTo>
                    <a:lnTo>
                      <a:pt x="143" y="135"/>
                    </a:lnTo>
                    <a:lnTo>
                      <a:pt x="150" y="128"/>
                    </a:lnTo>
                    <a:lnTo>
                      <a:pt x="157" y="123"/>
                    </a:lnTo>
                    <a:lnTo>
                      <a:pt x="162" y="116"/>
                    </a:lnTo>
                    <a:lnTo>
                      <a:pt x="162" y="109"/>
                    </a:lnTo>
                    <a:lnTo>
                      <a:pt x="152" y="99"/>
                    </a:lnTo>
                    <a:lnTo>
                      <a:pt x="140" y="90"/>
                    </a:lnTo>
                    <a:lnTo>
                      <a:pt x="135" y="82"/>
                    </a:lnTo>
                    <a:lnTo>
                      <a:pt x="133" y="75"/>
                    </a:lnTo>
                    <a:lnTo>
                      <a:pt x="130" y="65"/>
                    </a:lnTo>
                    <a:lnTo>
                      <a:pt x="126" y="53"/>
                    </a:lnTo>
                    <a:lnTo>
                      <a:pt x="114" y="41"/>
                    </a:lnTo>
                    <a:lnTo>
                      <a:pt x="99" y="29"/>
                    </a:lnTo>
                    <a:lnTo>
                      <a:pt x="80" y="24"/>
                    </a:lnTo>
                    <a:lnTo>
                      <a:pt x="63" y="22"/>
                    </a:lnTo>
                    <a:lnTo>
                      <a:pt x="51" y="17"/>
                    </a:lnTo>
                    <a:lnTo>
                      <a:pt x="41" y="12"/>
                    </a:ln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grpSp>
        <p:sp>
          <p:nvSpPr>
            <p:cNvPr id="2129" name="Freeform 99"/>
            <p:cNvSpPr>
              <a:spLocks/>
            </p:cNvSpPr>
            <p:nvPr/>
          </p:nvSpPr>
          <p:spPr bwMode="auto">
            <a:xfrm>
              <a:off x="8534400" y="5334001"/>
              <a:ext cx="304800" cy="104775"/>
            </a:xfrm>
            <a:custGeom>
              <a:avLst/>
              <a:gdLst>
                <a:gd name="T0" fmla="*/ 2147483647 w 558"/>
                <a:gd name="T1" fmla="*/ 2147483647 h 182"/>
                <a:gd name="T2" fmla="*/ 2147483647 w 558"/>
                <a:gd name="T3" fmla="*/ 2147483647 h 182"/>
                <a:gd name="T4" fmla="*/ 2147483647 w 558"/>
                <a:gd name="T5" fmla="*/ 2147483647 h 182"/>
                <a:gd name="T6" fmla="*/ 2147483647 w 558"/>
                <a:gd name="T7" fmla="*/ 2147483647 h 182"/>
                <a:gd name="T8" fmla="*/ 2147483647 w 558"/>
                <a:gd name="T9" fmla="*/ 2147483647 h 182"/>
                <a:gd name="T10" fmla="*/ 2147483647 w 558"/>
                <a:gd name="T11" fmla="*/ 2147483647 h 182"/>
                <a:gd name="T12" fmla="*/ 2147483647 w 558"/>
                <a:gd name="T13" fmla="*/ 2147483647 h 182"/>
                <a:gd name="T14" fmla="*/ 2147483647 w 558"/>
                <a:gd name="T15" fmla="*/ 2147483647 h 182"/>
                <a:gd name="T16" fmla="*/ 2147483647 w 558"/>
                <a:gd name="T17" fmla="*/ 2147483647 h 182"/>
                <a:gd name="T18" fmla="*/ 2147483647 w 558"/>
                <a:gd name="T19" fmla="*/ 2147483647 h 182"/>
                <a:gd name="T20" fmla="*/ 2147483647 w 558"/>
                <a:gd name="T21" fmla="*/ 2147483647 h 182"/>
                <a:gd name="T22" fmla="*/ 2147483647 w 558"/>
                <a:gd name="T23" fmla="*/ 2147483647 h 182"/>
                <a:gd name="T24" fmla="*/ 2147483647 w 558"/>
                <a:gd name="T25" fmla="*/ 2147483647 h 182"/>
                <a:gd name="T26" fmla="*/ 2147483647 w 558"/>
                <a:gd name="T27" fmla="*/ 2147483647 h 182"/>
                <a:gd name="T28" fmla="*/ 2147483647 w 558"/>
                <a:gd name="T29" fmla="*/ 2147483647 h 182"/>
                <a:gd name="T30" fmla="*/ 2147483647 w 558"/>
                <a:gd name="T31" fmla="*/ 2147483647 h 182"/>
                <a:gd name="T32" fmla="*/ 2147483647 w 558"/>
                <a:gd name="T33" fmla="*/ 2147483647 h 182"/>
                <a:gd name="T34" fmla="*/ 2147483647 w 558"/>
                <a:gd name="T35" fmla="*/ 2147483647 h 182"/>
                <a:gd name="T36" fmla="*/ 2147483647 w 558"/>
                <a:gd name="T37" fmla="*/ 2147483647 h 182"/>
                <a:gd name="T38" fmla="*/ 2147483647 w 558"/>
                <a:gd name="T39" fmla="*/ 2147483647 h 182"/>
                <a:gd name="T40" fmla="*/ 2147483647 w 558"/>
                <a:gd name="T41" fmla="*/ 2147483647 h 182"/>
                <a:gd name="T42" fmla="*/ 2147483647 w 558"/>
                <a:gd name="T43" fmla="*/ 2147483647 h 182"/>
                <a:gd name="T44" fmla="*/ 2147483647 w 558"/>
                <a:gd name="T45" fmla="*/ 2147483647 h 182"/>
                <a:gd name="T46" fmla="*/ 2147483647 w 558"/>
                <a:gd name="T47" fmla="*/ 2147483647 h 182"/>
                <a:gd name="T48" fmla="*/ 2147483647 w 558"/>
                <a:gd name="T49" fmla="*/ 2147483647 h 182"/>
                <a:gd name="T50" fmla="*/ 2147483647 w 558"/>
                <a:gd name="T51" fmla="*/ 2147483647 h 182"/>
                <a:gd name="T52" fmla="*/ 2147483647 w 558"/>
                <a:gd name="T53" fmla="*/ 2147483647 h 182"/>
                <a:gd name="T54" fmla="*/ 2147483647 w 558"/>
                <a:gd name="T55" fmla="*/ 2147483647 h 182"/>
                <a:gd name="T56" fmla="*/ 0 w 558"/>
                <a:gd name="T57" fmla="*/ 2147483647 h 182"/>
                <a:gd name="T58" fmla="*/ 2147483647 w 558"/>
                <a:gd name="T59" fmla="*/ 2147483647 h 182"/>
                <a:gd name="T60" fmla="*/ 2147483647 w 558"/>
                <a:gd name="T61" fmla="*/ 0 h 182"/>
                <a:gd name="T62" fmla="*/ 2147483647 w 558"/>
                <a:gd name="T63" fmla="*/ 2147483647 h 182"/>
                <a:gd name="T64" fmla="*/ 2147483647 w 558"/>
                <a:gd name="T65" fmla="*/ 2147483647 h 182"/>
                <a:gd name="T66" fmla="*/ 2147483647 w 558"/>
                <a:gd name="T67" fmla="*/ 2147483647 h 182"/>
                <a:gd name="T68" fmla="*/ 2147483647 w 558"/>
                <a:gd name="T69" fmla="*/ 2147483647 h 182"/>
                <a:gd name="T70" fmla="*/ 2147483647 w 558"/>
                <a:gd name="T71" fmla="*/ 2147483647 h 182"/>
                <a:gd name="T72" fmla="*/ 2147483647 w 558"/>
                <a:gd name="T73" fmla="*/ 2147483647 h 182"/>
                <a:gd name="T74" fmla="*/ 2147483647 w 558"/>
                <a:gd name="T75" fmla="*/ 2147483647 h 182"/>
                <a:gd name="T76" fmla="*/ 2147483647 w 558"/>
                <a:gd name="T77" fmla="*/ 2147483647 h 182"/>
                <a:gd name="T78" fmla="*/ 2147483647 w 558"/>
                <a:gd name="T79" fmla="*/ 2147483647 h 182"/>
                <a:gd name="T80" fmla="*/ 2147483647 w 558"/>
                <a:gd name="T81" fmla="*/ 2147483647 h 182"/>
                <a:gd name="T82" fmla="*/ 2147483647 w 558"/>
                <a:gd name="T83" fmla="*/ 2147483647 h 182"/>
                <a:gd name="T84" fmla="*/ 2147483647 w 558"/>
                <a:gd name="T85" fmla="*/ 2147483647 h 182"/>
                <a:gd name="T86" fmla="*/ 2147483647 w 558"/>
                <a:gd name="T87" fmla="*/ 2147483647 h 182"/>
                <a:gd name="T88" fmla="*/ 2147483647 w 558"/>
                <a:gd name="T89" fmla="*/ 2147483647 h 182"/>
                <a:gd name="T90" fmla="*/ 2147483647 w 558"/>
                <a:gd name="T91" fmla="*/ 2147483647 h 182"/>
                <a:gd name="T92" fmla="*/ 2147483647 w 558"/>
                <a:gd name="T93" fmla="*/ 2147483647 h 182"/>
                <a:gd name="T94" fmla="*/ 2147483647 w 558"/>
                <a:gd name="T95" fmla="*/ 2147483647 h 182"/>
                <a:gd name="T96" fmla="*/ 2147483647 w 558"/>
                <a:gd name="T97" fmla="*/ 2147483647 h 182"/>
                <a:gd name="T98" fmla="*/ 2147483647 w 558"/>
                <a:gd name="T99" fmla="*/ 2147483647 h 182"/>
                <a:gd name="T100" fmla="*/ 2147483647 w 558"/>
                <a:gd name="T101" fmla="*/ 2147483647 h 182"/>
                <a:gd name="T102" fmla="*/ 2147483647 w 558"/>
                <a:gd name="T103" fmla="*/ 2147483647 h 182"/>
                <a:gd name="T104" fmla="*/ 2147483647 w 558"/>
                <a:gd name="T105" fmla="*/ 2147483647 h 182"/>
                <a:gd name="T106" fmla="*/ 2147483647 w 558"/>
                <a:gd name="T107" fmla="*/ 2147483647 h 182"/>
                <a:gd name="T108" fmla="*/ 2147483647 w 558"/>
                <a:gd name="T109" fmla="*/ 2147483647 h 182"/>
                <a:gd name="T110" fmla="*/ 2147483647 w 558"/>
                <a:gd name="T111" fmla="*/ 2147483647 h 182"/>
                <a:gd name="T112" fmla="*/ 2147483647 w 558"/>
                <a:gd name="T113" fmla="*/ 2147483647 h 182"/>
                <a:gd name="T114" fmla="*/ 2147483647 w 558"/>
                <a:gd name="T115" fmla="*/ 2147483647 h 182"/>
                <a:gd name="T116" fmla="*/ 2147483647 w 558"/>
                <a:gd name="T117" fmla="*/ 2147483647 h 182"/>
                <a:gd name="T118" fmla="*/ 2147483647 w 558"/>
                <a:gd name="T119" fmla="*/ 2147483647 h 182"/>
                <a:gd name="T120" fmla="*/ 2147483647 w 558"/>
                <a:gd name="T121" fmla="*/ 2147483647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8"/>
                <a:gd name="T184" fmla="*/ 0 h 182"/>
                <a:gd name="T185" fmla="*/ 558 w 558"/>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8" h="182">
                  <a:moveTo>
                    <a:pt x="554" y="64"/>
                  </a:moveTo>
                  <a:lnTo>
                    <a:pt x="554" y="64"/>
                  </a:lnTo>
                  <a:lnTo>
                    <a:pt x="528" y="96"/>
                  </a:lnTo>
                  <a:lnTo>
                    <a:pt x="524" y="102"/>
                  </a:lnTo>
                  <a:lnTo>
                    <a:pt x="506" y="110"/>
                  </a:lnTo>
                  <a:lnTo>
                    <a:pt x="488" y="140"/>
                  </a:lnTo>
                  <a:lnTo>
                    <a:pt x="492" y="154"/>
                  </a:lnTo>
                  <a:lnTo>
                    <a:pt x="470" y="162"/>
                  </a:lnTo>
                  <a:lnTo>
                    <a:pt x="462" y="156"/>
                  </a:lnTo>
                  <a:lnTo>
                    <a:pt x="432" y="166"/>
                  </a:lnTo>
                  <a:lnTo>
                    <a:pt x="400" y="178"/>
                  </a:lnTo>
                  <a:lnTo>
                    <a:pt x="394" y="182"/>
                  </a:lnTo>
                  <a:lnTo>
                    <a:pt x="368" y="172"/>
                  </a:lnTo>
                  <a:lnTo>
                    <a:pt x="360" y="178"/>
                  </a:lnTo>
                  <a:lnTo>
                    <a:pt x="344" y="170"/>
                  </a:lnTo>
                  <a:lnTo>
                    <a:pt x="300" y="160"/>
                  </a:lnTo>
                  <a:lnTo>
                    <a:pt x="294" y="168"/>
                  </a:lnTo>
                  <a:lnTo>
                    <a:pt x="294" y="166"/>
                  </a:lnTo>
                  <a:lnTo>
                    <a:pt x="252" y="152"/>
                  </a:lnTo>
                  <a:lnTo>
                    <a:pt x="224" y="168"/>
                  </a:lnTo>
                  <a:lnTo>
                    <a:pt x="222" y="168"/>
                  </a:lnTo>
                  <a:lnTo>
                    <a:pt x="190" y="146"/>
                  </a:lnTo>
                  <a:lnTo>
                    <a:pt x="180" y="160"/>
                  </a:lnTo>
                  <a:lnTo>
                    <a:pt x="142" y="140"/>
                  </a:lnTo>
                  <a:lnTo>
                    <a:pt x="120" y="168"/>
                  </a:lnTo>
                  <a:lnTo>
                    <a:pt x="100" y="168"/>
                  </a:lnTo>
                  <a:lnTo>
                    <a:pt x="82" y="174"/>
                  </a:lnTo>
                  <a:lnTo>
                    <a:pt x="26" y="160"/>
                  </a:lnTo>
                  <a:lnTo>
                    <a:pt x="34" y="146"/>
                  </a:lnTo>
                  <a:lnTo>
                    <a:pt x="24" y="120"/>
                  </a:lnTo>
                  <a:lnTo>
                    <a:pt x="26" y="88"/>
                  </a:lnTo>
                  <a:lnTo>
                    <a:pt x="8" y="32"/>
                  </a:lnTo>
                  <a:lnTo>
                    <a:pt x="0" y="30"/>
                  </a:lnTo>
                  <a:lnTo>
                    <a:pt x="6" y="24"/>
                  </a:lnTo>
                  <a:lnTo>
                    <a:pt x="12" y="0"/>
                  </a:lnTo>
                  <a:lnTo>
                    <a:pt x="40" y="16"/>
                  </a:lnTo>
                  <a:lnTo>
                    <a:pt x="42" y="28"/>
                  </a:lnTo>
                  <a:lnTo>
                    <a:pt x="82" y="8"/>
                  </a:lnTo>
                  <a:lnTo>
                    <a:pt x="88" y="10"/>
                  </a:lnTo>
                  <a:lnTo>
                    <a:pt x="118" y="10"/>
                  </a:lnTo>
                  <a:lnTo>
                    <a:pt x="134" y="6"/>
                  </a:lnTo>
                  <a:lnTo>
                    <a:pt x="148" y="10"/>
                  </a:lnTo>
                  <a:lnTo>
                    <a:pt x="172" y="8"/>
                  </a:lnTo>
                  <a:lnTo>
                    <a:pt x="192" y="8"/>
                  </a:lnTo>
                  <a:lnTo>
                    <a:pt x="202" y="4"/>
                  </a:lnTo>
                  <a:lnTo>
                    <a:pt x="228" y="18"/>
                  </a:lnTo>
                  <a:lnTo>
                    <a:pt x="242" y="6"/>
                  </a:lnTo>
                  <a:lnTo>
                    <a:pt x="248" y="10"/>
                  </a:lnTo>
                  <a:lnTo>
                    <a:pt x="286" y="14"/>
                  </a:lnTo>
                  <a:lnTo>
                    <a:pt x="302" y="8"/>
                  </a:lnTo>
                  <a:lnTo>
                    <a:pt x="318" y="18"/>
                  </a:lnTo>
                  <a:lnTo>
                    <a:pt x="344" y="14"/>
                  </a:lnTo>
                  <a:lnTo>
                    <a:pt x="358" y="14"/>
                  </a:lnTo>
                  <a:lnTo>
                    <a:pt x="376" y="18"/>
                  </a:lnTo>
                  <a:lnTo>
                    <a:pt x="404" y="26"/>
                  </a:lnTo>
                  <a:lnTo>
                    <a:pt x="418" y="14"/>
                  </a:lnTo>
                  <a:lnTo>
                    <a:pt x="438" y="20"/>
                  </a:lnTo>
                  <a:lnTo>
                    <a:pt x="484" y="40"/>
                  </a:lnTo>
                  <a:lnTo>
                    <a:pt x="488" y="32"/>
                  </a:lnTo>
                  <a:lnTo>
                    <a:pt x="500" y="30"/>
                  </a:lnTo>
                  <a:lnTo>
                    <a:pt x="504" y="32"/>
                  </a:lnTo>
                  <a:lnTo>
                    <a:pt x="512" y="36"/>
                  </a:lnTo>
                  <a:lnTo>
                    <a:pt x="530" y="52"/>
                  </a:lnTo>
                  <a:lnTo>
                    <a:pt x="548" y="52"/>
                  </a:lnTo>
                  <a:lnTo>
                    <a:pt x="558" y="58"/>
                  </a:lnTo>
                  <a:lnTo>
                    <a:pt x="554" y="64"/>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31" name="Text Box 135"/>
            <p:cNvSpPr txBox="1">
              <a:spLocks noChangeArrowheads="1"/>
            </p:cNvSpPr>
            <p:nvPr/>
          </p:nvSpPr>
          <p:spPr bwMode="auto">
            <a:xfrm>
              <a:off x="4495800" y="5788026"/>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000000"/>
                  </a:solidFill>
                </a:rPr>
                <a:t>HI</a:t>
              </a:r>
            </a:p>
          </p:txBody>
        </p:sp>
        <p:sp>
          <p:nvSpPr>
            <p:cNvPr id="2132" name="Text Box 136"/>
            <p:cNvSpPr txBox="1">
              <a:spLocks noChangeArrowheads="1"/>
            </p:cNvSpPr>
            <p:nvPr/>
          </p:nvSpPr>
          <p:spPr bwMode="auto">
            <a:xfrm>
              <a:off x="2514600" y="46482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000000"/>
                  </a:solidFill>
                </a:rPr>
                <a:t>GU</a:t>
              </a:r>
            </a:p>
          </p:txBody>
        </p:sp>
        <p:sp>
          <p:nvSpPr>
            <p:cNvPr id="2133" name="Freeform 137"/>
            <p:cNvSpPr>
              <a:spLocks/>
            </p:cNvSpPr>
            <p:nvPr/>
          </p:nvSpPr>
          <p:spPr bwMode="auto">
            <a:xfrm>
              <a:off x="2438400" y="4495800"/>
              <a:ext cx="228600" cy="304800"/>
            </a:xfrm>
            <a:custGeom>
              <a:avLst/>
              <a:gdLst>
                <a:gd name="T0" fmla="*/ 2147483647 w 734"/>
                <a:gd name="T1" fmla="*/ 2147483647 h 924"/>
                <a:gd name="T2" fmla="*/ 2147483647 w 734"/>
                <a:gd name="T3" fmla="*/ 2147483647 h 924"/>
                <a:gd name="T4" fmla="*/ 2147483647 w 734"/>
                <a:gd name="T5" fmla="*/ 2147483647 h 924"/>
                <a:gd name="T6" fmla="*/ 2147483647 w 734"/>
                <a:gd name="T7" fmla="*/ 2147483647 h 924"/>
                <a:gd name="T8" fmla="*/ 2147483647 w 734"/>
                <a:gd name="T9" fmla="*/ 2147483647 h 924"/>
                <a:gd name="T10" fmla="*/ 2147483647 w 734"/>
                <a:gd name="T11" fmla="*/ 2147483647 h 924"/>
                <a:gd name="T12" fmla="*/ 2147483647 w 734"/>
                <a:gd name="T13" fmla="*/ 2147483647 h 924"/>
                <a:gd name="T14" fmla="*/ 2147483647 w 734"/>
                <a:gd name="T15" fmla="*/ 2147483647 h 924"/>
                <a:gd name="T16" fmla="*/ 2147483647 w 734"/>
                <a:gd name="T17" fmla="*/ 2147483647 h 924"/>
                <a:gd name="T18" fmla="*/ 2147483647 w 734"/>
                <a:gd name="T19" fmla="*/ 2147483647 h 924"/>
                <a:gd name="T20" fmla="*/ 2147483647 w 734"/>
                <a:gd name="T21" fmla="*/ 2147483647 h 924"/>
                <a:gd name="T22" fmla="*/ 2147483647 w 734"/>
                <a:gd name="T23" fmla="*/ 2147483647 h 924"/>
                <a:gd name="T24" fmla="*/ 2147483647 w 734"/>
                <a:gd name="T25" fmla="*/ 2147483647 h 924"/>
                <a:gd name="T26" fmla="*/ 2147483647 w 734"/>
                <a:gd name="T27" fmla="*/ 2147483647 h 924"/>
                <a:gd name="T28" fmla="*/ 2147483647 w 734"/>
                <a:gd name="T29" fmla="*/ 2147483647 h 924"/>
                <a:gd name="T30" fmla="*/ 2147483647 w 734"/>
                <a:gd name="T31" fmla="*/ 2147483647 h 924"/>
                <a:gd name="T32" fmla="*/ 2147483647 w 734"/>
                <a:gd name="T33" fmla="*/ 2147483647 h 924"/>
                <a:gd name="T34" fmla="*/ 2147483647 w 734"/>
                <a:gd name="T35" fmla="*/ 2147483647 h 924"/>
                <a:gd name="T36" fmla="*/ 2147483647 w 734"/>
                <a:gd name="T37" fmla="*/ 2147483647 h 924"/>
                <a:gd name="T38" fmla="*/ 2147483647 w 734"/>
                <a:gd name="T39" fmla="*/ 2147483647 h 924"/>
                <a:gd name="T40" fmla="*/ 2147483647 w 734"/>
                <a:gd name="T41" fmla="*/ 2147483647 h 924"/>
                <a:gd name="T42" fmla="*/ 2147483647 w 734"/>
                <a:gd name="T43" fmla="*/ 2147483647 h 924"/>
                <a:gd name="T44" fmla="*/ 2147483647 w 734"/>
                <a:gd name="T45" fmla="*/ 2147483647 h 924"/>
                <a:gd name="T46" fmla="*/ 2147483647 w 734"/>
                <a:gd name="T47" fmla="*/ 2147483647 h 924"/>
                <a:gd name="T48" fmla="*/ 2147483647 w 734"/>
                <a:gd name="T49" fmla="*/ 2147483647 h 924"/>
                <a:gd name="T50" fmla="*/ 2147483647 w 734"/>
                <a:gd name="T51" fmla="*/ 2147483647 h 924"/>
                <a:gd name="T52" fmla="*/ 2147483647 w 734"/>
                <a:gd name="T53" fmla="*/ 2147483647 h 924"/>
                <a:gd name="T54" fmla="*/ 2147483647 w 734"/>
                <a:gd name="T55" fmla="*/ 2147483647 h 924"/>
                <a:gd name="T56" fmla="*/ 2147483647 w 734"/>
                <a:gd name="T57" fmla="*/ 2147483647 h 924"/>
                <a:gd name="T58" fmla="*/ 0 w 734"/>
                <a:gd name="T59" fmla="*/ 2147483647 h 924"/>
                <a:gd name="T60" fmla="*/ 2147483647 w 734"/>
                <a:gd name="T61" fmla="*/ 2147483647 h 924"/>
                <a:gd name="T62" fmla="*/ 2147483647 w 734"/>
                <a:gd name="T63" fmla="*/ 2147483647 h 924"/>
                <a:gd name="T64" fmla="*/ 2147483647 w 734"/>
                <a:gd name="T65" fmla="*/ 2147483647 h 924"/>
                <a:gd name="T66" fmla="*/ 2147483647 w 734"/>
                <a:gd name="T67" fmla="*/ 2147483647 h 924"/>
                <a:gd name="T68" fmla="*/ 2147483647 w 734"/>
                <a:gd name="T69" fmla="*/ 2147483647 h 924"/>
                <a:gd name="T70" fmla="*/ 2147483647 w 734"/>
                <a:gd name="T71" fmla="*/ 2147483647 h 924"/>
                <a:gd name="T72" fmla="*/ 2147483647 w 734"/>
                <a:gd name="T73" fmla="*/ 2147483647 h 924"/>
                <a:gd name="T74" fmla="*/ 2147483647 w 734"/>
                <a:gd name="T75" fmla="*/ 2147483647 h 924"/>
                <a:gd name="T76" fmla="*/ 2147483647 w 734"/>
                <a:gd name="T77" fmla="*/ 2147483647 h 924"/>
                <a:gd name="T78" fmla="*/ 2147483647 w 734"/>
                <a:gd name="T79" fmla="*/ 2147483647 h 924"/>
                <a:gd name="T80" fmla="*/ 2147483647 w 734"/>
                <a:gd name="T81" fmla="*/ 2147483647 h 924"/>
                <a:gd name="T82" fmla="*/ 2147483647 w 734"/>
                <a:gd name="T83" fmla="*/ 2147483647 h 924"/>
                <a:gd name="T84" fmla="*/ 2147483647 w 734"/>
                <a:gd name="T85" fmla="*/ 2147483647 h 924"/>
                <a:gd name="T86" fmla="*/ 2147483647 w 734"/>
                <a:gd name="T87" fmla="*/ 2147483647 h 924"/>
                <a:gd name="T88" fmla="*/ 2147483647 w 734"/>
                <a:gd name="T89" fmla="*/ 2147483647 h 924"/>
                <a:gd name="T90" fmla="*/ 2147483647 w 734"/>
                <a:gd name="T91" fmla="*/ 0 h 9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24"/>
                <a:gd name="T140" fmla="*/ 734 w 734"/>
                <a:gd name="T141" fmla="*/ 924 h 9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924">
                  <a:moveTo>
                    <a:pt x="552" y="0"/>
                  </a:moveTo>
                  <a:lnTo>
                    <a:pt x="576" y="24"/>
                  </a:lnTo>
                  <a:lnTo>
                    <a:pt x="588" y="54"/>
                  </a:lnTo>
                  <a:lnTo>
                    <a:pt x="620" y="82"/>
                  </a:lnTo>
                  <a:lnTo>
                    <a:pt x="626" y="112"/>
                  </a:lnTo>
                  <a:lnTo>
                    <a:pt x="666" y="122"/>
                  </a:lnTo>
                  <a:lnTo>
                    <a:pt x="728" y="118"/>
                  </a:lnTo>
                  <a:lnTo>
                    <a:pt x="734" y="136"/>
                  </a:lnTo>
                  <a:lnTo>
                    <a:pt x="732" y="162"/>
                  </a:lnTo>
                  <a:lnTo>
                    <a:pt x="716" y="190"/>
                  </a:lnTo>
                  <a:lnTo>
                    <a:pt x="706" y="220"/>
                  </a:lnTo>
                  <a:lnTo>
                    <a:pt x="706" y="256"/>
                  </a:lnTo>
                  <a:lnTo>
                    <a:pt x="684" y="280"/>
                  </a:lnTo>
                  <a:lnTo>
                    <a:pt x="648" y="310"/>
                  </a:lnTo>
                  <a:lnTo>
                    <a:pt x="630" y="316"/>
                  </a:lnTo>
                  <a:lnTo>
                    <a:pt x="584" y="364"/>
                  </a:lnTo>
                  <a:lnTo>
                    <a:pt x="552" y="396"/>
                  </a:lnTo>
                  <a:lnTo>
                    <a:pt x="526" y="420"/>
                  </a:lnTo>
                  <a:lnTo>
                    <a:pt x="500" y="438"/>
                  </a:lnTo>
                  <a:lnTo>
                    <a:pt x="472" y="464"/>
                  </a:lnTo>
                  <a:lnTo>
                    <a:pt x="458" y="486"/>
                  </a:lnTo>
                  <a:lnTo>
                    <a:pt x="440" y="490"/>
                  </a:lnTo>
                  <a:lnTo>
                    <a:pt x="426" y="510"/>
                  </a:lnTo>
                  <a:lnTo>
                    <a:pt x="400" y="518"/>
                  </a:lnTo>
                  <a:lnTo>
                    <a:pt x="378" y="526"/>
                  </a:lnTo>
                  <a:lnTo>
                    <a:pt x="374" y="546"/>
                  </a:lnTo>
                  <a:lnTo>
                    <a:pt x="368" y="572"/>
                  </a:lnTo>
                  <a:lnTo>
                    <a:pt x="350" y="590"/>
                  </a:lnTo>
                  <a:lnTo>
                    <a:pt x="338" y="644"/>
                  </a:lnTo>
                  <a:lnTo>
                    <a:pt x="332" y="726"/>
                  </a:lnTo>
                  <a:lnTo>
                    <a:pt x="336" y="778"/>
                  </a:lnTo>
                  <a:lnTo>
                    <a:pt x="332" y="816"/>
                  </a:lnTo>
                  <a:lnTo>
                    <a:pt x="314" y="860"/>
                  </a:lnTo>
                  <a:lnTo>
                    <a:pt x="292" y="860"/>
                  </a:lnTo>
                  <a:lnTo>
                    <a:pt x="282" y="874"/>
                  </a:lnTo>
                  <a:lnTo>
                    <a:pt x="282" y="900"/>
                  </a:lnTo>
                  <a:lnTo>
                    <a:pt x="252" y="914"/>
                  </a:lnTo>
                  <a:lnTo>
                    <a:pt x="210" y="924"/>
                  </a:lnTo>
                  <a:lnTo>
                    <a:pt x="152" y="918"/>
                  </a:lnTo>
                  <a:lnTo>
                    <a:pt x="126" y="892"/>
                  </a:lnTo>
                  <a:lnTo>
                    <a:pt x="102" y="860"/>
                  </a:lnTo>
                  <a:lnTo>
                    <a:pt x="94" y="842"/>
                  </a:lnTo>
                  <a:lnTo>
                    <a:pt x="98" y="820"/>
                  </a:lnTo>
                  <a:lnTo>
                    <a:pt x="90" y="784"/>
                  </a:lnTo>
                  <a:lnTo>
                    <a:pt x="84" y="748"/>
                  </a:lnTo>
                  <a:lnTo>
                    <a:pt x="58" y="720"/>
                  </a:lnTo>
                  <a:lnTo>
                    <a:pt x="58" y="706"/>
                  </a:lnTo>
                  <a:lnTo>
                    <a:pt x="76" y="684"/>
                  </a:lnTo>
                  <a:lnTo>
                    <a:pt x="76" y="652"/>
                  </a:lnTo>
                  <a:lnTo>
                    <a:pt x="62" y="634"/>
                  </a:lnTo>
                  <a:lnTo>
                    <a:pt x="76" y="622"/>
                  </a:lnTo>
                  <a:lnTo>
                    <a:pt x="90" y="612"/>
                  </a:lnTo>
                  <a:lnTo>
                    <a:pt x="86" y="594"/>
                  </a:lnTo>
                  <a:lnTo>
                    <a:pt x="76" y="582"/>
                  </a:lnTo>
                  <a:lnTo>
                    <a:pt x="76" y="568"/>
                  </a:lnTo>
                  <a:lnTo>
                    <a:pt x="94" y="562"/>
                  </a:lnTo>
                  <a:lnTo>
                    <a:pt x="68" y="536"/>
                  </a:lnTo>
                  <a:lnTo>
                    <a:pt x="54" y="528"/>
                  </a:lnTo>
                  <a:lnTo>
                    <a:pt x="40" y="508"/>
                  </a:lnTo>
                  <a:lnTo>
                    <a:pt x="0" y="478"/>
                  </a:lnTo>
                  <a:lnTo>
                    <a:pt x="18" y="468"/>
                  </a:lnTo>
                  <a:lnTo>
                    <a:pt x="44" y="468"/>
                  </a:lnTo>
                  <a:lnTo>
                    <a:pt x="76" y="486"/>
                  </a:lnTo>
                  <a:lnTo>
                    <a:pt x="102" y="492"/>
                  </a:lnTo>
                  <a:lnTo>
                    <a:pt x="98" y="518"/>
                  </a:lnTo>
                  <a:lnTo>
                    <a:pt x="112" y="540"/>
                  </a:lnTo>
                  <a:lnTo>
                    <a:pt x="126" y="532"/>
                  </a:lnTo>
                  <a:lnTo>
                    <a:pt x="130" y="500"/>
                  </a:lnTo>
                  <a:lnTo>
                    <a:pt x="126" y="486"/>
                  </a:lnTo>
                  <a:lnTo>
                    <a:pt x="140" y="478"/>
                  </a:lnTo>
                  <a:lnTo>
                    <a:pt x="158" y="474"/>
                  </a:lnTo>
                  <a:lnTo>
                    <a:pt x="156" y="442"/>
                  </a:lnTo>
                  <a:lnTo>
                    <a:pt x="184" y="424"/>
                  </a:lnTo>
                  <a:lnTo>
                    <a:pt x="234" y="402"/>
                  </a:lnTo>
                  <a:lnTo>
                    <a:pt x="282" y="396"/>
                  </a:lnTo>
                  <a:lnTo>
                    <a:pt x="324" y="392"/>
                  </a:lnTo>
                  <a:lnTo>
                    <a:pt x="342" y="378"/>
                  </a:lnTo>
                  <a:lnTo>
                    <a:pt x="342" y="346"/>
                  </a:lnTo>
                  <a:lnTo>
                    <a:pt x="350" y="330"/>
                  </a:lnTo>
                  <a:lnTo>
                    <a:pt x="396" y="338"/>
                  </a:lnTo>
                  <a:lnTo>
                    <a:pt x="418" y="316"/>
                  </a:lnTo>
                  <a:lnTo>
                    <a:pt x="414" y="284"/>
                  </a:lnTo>
                  <a:lnTo>
                    <a:pt x="422" y="244"/>
                  </a:lnTo>
                  <a:lnTo>
                    <a:pt x="444" y="212"/>
                  </a:lnTo>
                  <a:lnTo>
                    <a:pt x="458" y="198"/>
                  </a:lnTo>
                  <a:lnTo>
                    <a:pt x="480" y="166"/>
                  </a:lnTo>
                  <a:lnTo>
                    <a:pt x="490" y="130"/>
                  </a:lnTo>
                  <a:lnTo>
                    <a:pt x="486" y="94"/>
                  </a:lnTo>
                  <a:lnTo>
                    <a:pt x="490" y="68"/>
                  </a:lnTo>
                  <a:lnTo>
                    <a:pt x="508" y="32"/>
                  </a:lnTo>
                  <a:lnTo>
                    <a:pt x="530" y="4"/>
                  </a:lnTo>
                  <a:lnTo>
                    <a:pt x="552" y="0"/>
                  </a:lnTo>
                  <a:close/>
                </a:path>
              </a:pathLst>
            </a:custGeom>
            <a:solidFill>
              <a:srgbClr val="008000"/>
            </a:solidFill>
            <a:ln>
              <a:noFill/>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134" name="Text Box 138"/>
            <p:cNvSpPr txBox="1">
              <a:spLocks noChangeArrowheads="1"/>
            </p:cNvSpPr>
            <p:nvPr/>
          </p:nvSpPr>
          <p:spPr bwMode="auto">
            <a:xfrm>
              <a:off x="2209800" y="5195888"/>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FFFFFF">
                      <a:lumMod val="50000"/>
                    </a:srgbClr>
                  </a:solidFill>
                </a:rPr>
                <a:t>PW</a:t>
              </a:r>
            </a:p>
          </p:txBody>
        </p:sp>
        <p:grpSp>
          <p:nvGrpSpPr>
            <p:cNvPr id="2135" name="Group 139"/>
            <p:cNvGrpSpPr>
              <a:grpSpLocks/>
            </p:cNvGrpSpPr>
            <p:nvPr/>
          </p:nvGrpSpPr>
          <p:grpSpPr bwMode="auto">
            <a:xfrm>
              <a:off x="2133600" y="5057776"/>
              <a:ext cx="196850" cy="290513"/>
              <a:chOff x="1364" y="1730"/>
              <a:chExt cx="470" cy="944"/>
            </a:xfrm>
            <a:solidFill>
              <a:schemeClr val="bg1">
                <a:lumMod val="50000"/>
              </a:schemeClr>
            </a:solidFill>
          </p:grpSpPr>
          <p:sp>
            <p:nvSpPr>
              <p:cNvPr id="2213" name="Freeform 140"/>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4" name="Freeform 141"/>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5" name="Freeform 142"/>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6" name="Freeform 143"/>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7" name="Freeform 144"/>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8" name="Freeform 145"/>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9" name="Freeform 146"/>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0" name="Freeform 147"/>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1" name="Freeform 148"/>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2" name="Freeform 149"/>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3" name="Freeform 150"/>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4" name="Freeform 151"/>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5" name="Freeform 152"/>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6" name="Freeform 153"/>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7" name="Freeform 154"/>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8" name="Freeform 155"/>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29" name="Freeform 156"/>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0" name="Freeform 157"/>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1" name="Freeform 158"/>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2" name="Freeform 159"/>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3" name="Freeform 160"/>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4" name="Freeform 161"/>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5" name="Freeform 162"/>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6" name="Freeform 163"/>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7" name="Freeform 164"/>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8" name="Freeform 165"/>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39" name="Freeform 166"/>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grpSp>
        <p:grpSp>
          <p:nvGrpSpPr>
            <p:cNvPr id="2136" name="Group 167"/>
            <p:cNvGrpSpPr>
              <a:grpSpLocks/>
            </p:cNvGrpSpPr>
            <p:nvPr/>
          </p:nvGrpSpPr>
          <p:grpSpPr bwMode="auto">
            <a:xfrm>
              <a:off x="3200400" y="4572001"/>
              <a:ext cx="304800" cy="290513"/>
              <a:chOff x="2394" y="2179"/>
              <a:chExt cx="954" cy="554"/>
            </a:xfrm>
            <a:solidFill>
              <a:schemeClr val="bg1">
                <a:lumMod val="50000"/>
              </a:schemeClr>
            </a:solidFill>
          </p:grpSpPr>
          <p:sp>
            <p:nvSpPr>
              <p:cNvPr id="2191" name="Freeform 168"/>
              <p:cNvSpPr>
                <a:spLocks noEditPoints="1"/>
              </p:cNvSpPr>
              <p:nvPr/>
            </p:nvSpPr>
            <p:spPr bwMode="auto">
              <a:xfrm>
                <a:off x="2394" y="2179"/>
                <a:ext cx="954" cy="554"/>
              </a:xfrm>
              <a:custGeom>
                <a:avLst/>
                <a:gdLst>
                  <a:gd name="T0" fmla="*/ 110 w 954"/>
                  <a:gd name="T1" fmla="*/ 8 h 554"/>
                  <a:gd name="T2" fmla="*/ 94 w 954"/>
                  <a:gd name="T3" fmla="*/ 58 h 554"/>
                  <a:gd name="T4" fmla="*/ 130 w 954"/>
                  <a:gd name="T5" fmla="*/ 60 h 554"/>
                  <a:gd name="T6" fmla="*/ 0 w 954"/>
                  <a:gd name="T7" fmla="*/ 76 h 554"/>
                  <a:gd name="T8" fmla="*/ 564 w 954"/>
                  <a:gd name="T9" fmla="*/ 46 h 554"/>
                  <a:gd name="T10" fmla="*/ 372 w 954"/>
                  <a:gd name="T11" fmla="*/ 46 h 554"/>
                  <a:gd name="T12" fmla="*/ 378 w 954"/>
                  <a:gd name="T13" fmla="*/ 10 h 554"/>
                  <a:gd name="T14" fmla="*/ 332 w 954"/>
                  <a:gd name="T15" fmla="*/ 46 h 554"/>
                  <a:gd name="T16" fmla="*/ 400 w 954"/>
                  <a:gd name="T17" fmla="*/ 222 h 554"/>
                  <a:gd name="T18" fmla="*/ 354 w 954"/>
                  <a:gd name="T19" fmla="*/ 222 h 554"/>
                  <a:gd name="T20" fmla="*/ 364 w 954"/>
                  <a:gd name="T21" fmla="*/ 256 h 554"/>
                  <a:gd name="T22" fmla="*/ 404 w 954"/>
                  <a:gd name="T23" fmla="*/ 238 h 554"/>
                  <a:gd name="T24" fmla="*/ 704 w 954"/>
                  <a:gd name="T25" fmla="*/ 164 h 554"/>
                  <a:gd name="T26" fmla="*/ 638 w 954"/>
                  <a:gd name="T27" fmla="*/ 152 h 554"/>
                  <a:gd name="T28" fmla="*/ 698 w 954"/>
                  <a:gd name="T29" fmla="*/ 40 h 554"/>
                  <a:gd name="T30" fmla="*/ 924 w 954"/>
                  <a:gd name="T31" fmla="*/ 432 h 554"/>
                  <a:gd name="T32" fmla="*/ 930 w 954"/>
                  <a:gd name="T33" fmla="*/ 390 h 554"/>
                  <a:gd name="T34" fmla="*/ 900 w 954"/>
                  <a:gd name="T35" fmla="*/ 434 h 554"/>
                  <a:gd name="T36" fmla="*/ 410 w 954"/>
                  <a:gd name="T37" fmla="*/ 184 h 554"/>
                  <a:gd name="T38" fmla="*/ 416 w 954"/>
                  <a:gd name="T39" fmla="*/ 128 h 554"/>
                  <a:gd name="T40" fmla="*/ 760 w 954"/>
                  <a:gd name="T41" fmla="*/ 118 h 554"/>
                  <a:gd name="T42" fmla="*/ 730 w 954"/>
                  <a:gd name="T43" fmla="*/ 8 h 554"/>
                  <a:gd name="T44" fmla="*/ 750 w 954"/>
                  <a:gd name="T45" fmla="*/ 180 h 554"/>
                  <a:gd name="T46" fmla="*/ 720 w 954"/>
                  <a:gd name="T47" fmla="*/ 180 h 554"/>
                  <a:gd name="T48" fmla="*/ 760 w 954"/>
                  <a:gd name="T49" fmla="*/ 222 h 554"/>
                  <a:gd name="T50" fmla="*/ 500 w 954"/>
                  <a:gd name="T51" fmla="*/ 62 h 554"/>
                  <a:gd name="T52" fmla="*/ 510 w 954"/>
                  <a:gd name="T53" fmla="*/ 22 h 554"/>
                  <a:gd name="T54" fmla="*/ 462 w 954"/>
                  <a:gd name="T55" fmla="*/ 20 h 554"/>
                  <a:gd name="T56" fmla="*/ 494 w 954"/>
                  <a:gd name="T57" fmla="*/ 84 h 554"/>
                  <a:gd name="T58" fmla="*/ 828 w 954"/>
                  <a:gd name="T59" fmla="*/ 314 h 554"/>
                  <a:gd name="T60" fmla="*/ 924 w 954"/>
                  <a:gd name="T61" fmla="*/ 478 h 554"/>
                  <a:gd name="T62" fmla="*/ 902 w 954"/>
                  <a:gd name="T63" fmla="*/ 530 h 554"/>
                  <a:gd name="T64" fmla="*/ 954 w 954"/>
                  <a:gd name="T65" fmla="*/ 528 h 554"/>
                  <a:gd name="T66" fmla="*/ 876 w 954"/>
                  <a:gd name="T67" fmla="*/ 260 h 554"/>
                  <a:gd name="T68" fmla="*/ 832 w 954"/>
                  <a:gd name="T69" fmla="*/ 202 h 554"/>
                  <a:gd name="T70" fmla="*/ 852 w 954"/>
                  <a:gd name="T71" fmla="*/ 274 h 554"/>
                  <a:gd name="T72" fmla="*/ 876 w 954"/>
                  <a:gd name="T73" fmla="*/ 262 h 554"/>
                  <a:gd name="T74" fmla="*/ 844 w 954"/>
                  <a:gd name="T75" fmla="*/ 378 h 554"/>
                  <a:gd name="T76" fmla="*/ 848 w 954"/>
                  <a:gd name="T77" fmla="*/ 418 h 554"/>
                  <a:gd name="T78" fmla="*/ 610 w 954"/>
                  <a:gd name="T79" fmla="*/ 318 h 554"/>
                  <a:gd name="T80" fmla="*/ 590 w 954"/>
                  <a:gd name="T81" fmla="*/ 294 h 554"/>
                  <a:gd name="T82" fmla="*/ 574 w 954"/>
                  <a:gd name="T83" fmla="*/ 334 h 554"/>
                  <a:gd name="T84" fmla="*/ 574 w 954"/>
                  <a:gd name="T85" fmla="*/ 250 h 554"/>
                  <a:gd name="T86" fmla="*/ 568 w 954"/>
                  <a:gd name="T87" fmla="*/ 224 h 554"/>
                  <a:gd name="T88" fmla="*/ 536 w 954"/>
                  <a:gd name="T89" fmla="*/ 190 h 554"/>
                  <a:gd name="T90" fmla="*/ 514 w 954"/>
                  <a:gd name="T91" fmla="*/ 200 h 554"/>
                  <a:gd name="T92" fmla="*/ 478 w 954"/>
                  <a:gd name="T93" fmla="*/ 196 h 554"/>
                  <a:gd name="T94" fmla="*/ 488 w 954"/>
                  <a:gd name="T95" fmla="*/ 238 h 554"/>
                  <a:gd name="T96" fmla="*/ 510 w 954"/>
                  <a:gd name="T97" fmla="*/ 250 h 554"/>
                  <a:gd name="T98" fmla="*/ 528 w 954"/>
                  <a:gd name="T99" fmla="*/ 250 h 554"/>
                  <a:gd name="T100" fmla="*/ 654 w 954"/>
                  <a:gd name="T101" fmla="*/ 352 h 554"/>
                  <a:gd name="T102" fmla="*/ 616 w 954"/>
                  <a:gd name="T103" fmla="*/ 360 h 554"/>
                  <a:gd name="T104" fmla="*/ 628 w 954"/>
                  <a:gd name="T105" fmla="*/ 408 h 554"/>
                  <a:gd name="T106" fmla="*/ 664 w 954"/>
                  <a:gd name="T107" fmla="*/ 390 h 554"/>
                  <a:gd name="T108" fmla="*/ 722 w 954"/>
                  <a:gd name="T109" fmla="*/ 468 h 554"/>
                  <a:gd name="T110" fmla="*/ 686 w 954"/>
                  <a:gd name="T111" fmla="*/ 452 h 554"/>
                  <a:gd name="T112" fmla="*/ 678 w 954"/>
                  <a:gd name="T113" fmla="*/ 484 h 554"/>
                  <a:gd name="T114" fmla="*/ 694 w 954"/>
                  <a:gd name="T115" fmla="*/ 528 h 554"/>
                  <a:gd name="T116" fmla="*/ 744 w 954"/>
                  <a:gd name="T117" fmla="*/ 486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4"/>
                  <a:gd name="T178" fmla="*/ 0 h 554"/>
                  <a:gd name="T179" fmla="*/ 954 w 954"/>
                  <a:gd name="T180" fmla="*/ 554 h 5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4" h="554">
                    <a:moveTo>
                      <a:pt x="134" y="22"/>
                    </a:moveTo>
                    <a:lnTo>
                      <a:pt x="124" y="14"/>
                    </a:lnTo>
                    <a:lnTo>
                      <a:pt x="114" y="10"/>
                    </a:lnTo>
                    <a:lnTo>
                      <a:pt x="110" y="8"/>
                    </a:lnTo>
                    <a:lnTo>
                      <a:pt x="108" y="8"/>
                    </a:lnTo>
                    <a:lnTo>
                      <a:pt x="88" y="10"/>
                    </a:lnTo>
                    <a:lnTo>
                      <a:pt x="72" y="34"/>
                    </a:lnTo>
                    <a:lnTo>
                      <a:pt x="90" y="54"/>
                    </a:lnTo>
                    <a:lnTo>
                      <a:pt x="94" y="58"/>
                    </a:lnTo>
                    <a:lnTo>
                      <a:pt x="106" y="62"/>
                    </a:lnTo>
                    <a:lnTo>
                      <a:pt x="114" y="64"/>
                    </a:lnTo>
                    <a:lnTo>
                      <a:pt x="120" y="66"/>
                    </a:lnTo>
                    <a:lnTo>
                      <a:pt x="126" y="64"/>
                    </a:lnTo>
                    <a:lnTo>
                      <a:pt x="130" y="60"/>
                    </a:lnTo>
                    <a:lnTo>
                      <a:pt x="140" y="40"/>
                    </a:lnTo>
                    <a:lnTo>
                      <a:pt x="134" y="22"/>
                    </a:lnTo>
                    <a:close/>
                    <a:moveTo>
                      <a:pt x="26" y="40"/>
                    </a:moveTo>
                    <a:lnTo>
                      <a:pt x="22" y="40"/>
                    </a:lnTo>
                    <a:lnTo>
                      <a:pt x="4" y="44"/>
                    </a:lnTo>
                    <a:lnTo>
                      <a:pt x="0" y="76"/>
                    </a:lnTo>
                    <a:lnTo>
                      <a:pt x="30" y="82"/>
                    </a:lnTo>
                    <a:lnTo>
                      <a:pt x="54" y="70"/>
                    </a:lnTo>
                    <a:lnTo>
                      <a:pt x="38" y="46"/>
                    </a:lnTo>
                    <a:lnTo>
                      <a:pt x="26" y="40"/>
                    </a:lnTo>
                    <a:close/>
                    <a:moveTo>
                      <a:pt x="564" y="74"/>
                    </a:moveTo>
                    <a:lnTo>
                      <a:pt x="564" y="46"/>
                    </a:lnTo>
                    <a:lnTo>
                      <a:pt x="552" y="32"/>
                    </a:lnTo>
                    <a:lnTo>
                      <a:pt x="528" y="32"/>
                    </a:lnTo>
                    <a:lnTo>
                      <a:pt x="516" y="54"/>
                    </a:lnTo>
                    <a:lnTo>
                      <a:pt x="530" y="74"/>
                    </a:lnTo>
                    <a:lnTo>
                      <a:pt x="564" y="74"/>
                    </a:lnTo>
                    <a:close/>
                    <a:moveTo>
                      <a:pt x="372" y="46"/>
                    </a:moveTo>
                    <a:lnTo>
                      <a:pt x="372" y="46"/>
                    </a:lnTo>
                    <a:lnTo>
                      <a:pt x="380" y="46"/>
                    </a:lnTo>
                    <a:lnTo>
                      <a:pt x="386" y="46"/>
                    </a:lnTo>
                    <a:lnTo>
                      <a:pt x="392" y="20"/>
                    </a:lnTo>
                    <a:lnTo>
                      <a:pt x="378" y="10"/>
                    </a:lnTo>
                    <a:lnTo>
                      <a:pt x="370" y="4"/>
                    </a:lnTo>
                    <a:lnTo>
                      <a:pt x="354" y="0"/>
                    </a:lnTo>
                    <a:lnTo>
                      <a:pt x="350" y="0"/>
                    </a:lnTo>
                    <a:lnTo>
                      <a:pt x="322" y="14"/>
                    </a:lnTo>
                    <a:lnTo>
                      <a:pt x="332" y="46"/>
                    </a:lnTo>
                    <a:lnTo>
                      <a:pt x="364" y="58"/>
                    </a:lnTo>
                    <a:lnTo>
                      <a:pt x="372" y="46"/>
                    </a:lnTo>
                    <a:close/>
                    <a:moveTo>
                      <a:pt x="400" y="222"/>
                    </a:moveTo>
                    <a:lnTo>
                      <a:pt x="400" y="222"/>
                    </a:lnTo>
                    <a:lnTo>
                      <a:pt x="384" y="220"/>
                    </a:lnTo>
                    <a:lnTo>
                      <a:pt x="378" y="216"/>
                    </a:lnTo>
                    <a:lnTo>
                      <a:pt x="374" y="216"/>
                    </a:lnTo>
                    <a:lnTo>
                      <a:pt x="354" y="222"/>
                    </a:lnTo>
                    <a:lnTo>
                      <a:pt x="354" y="228"/>
                    </a:lnTo>
                    <a:lnTo>
                      <a:pt x="356" y="236"/>
                    </a:lnTo>
                    <a:lnTo>
                      <a:pt x="362" y="242"/>
                    </a:lnTo>
                    <a:lnTo>
                      <a:pt x="364" y="256"/>
                    </a:lnTo>
                    <a:lnTo>
                      <a:pt x="378" y="266"/>
                    </a:lnTo>
                    <a:lnTo>
                      <a:pt x="402" y="274"/>
                    </a:lnTo>
                    <a:lnTo>
                      <a:pt x="412" y="250"/>
                    </a:lnTo>
                    <a:lnTo>
                      <a:pt x="404" y="238"/>
                    </a:lnTo>
                    <a:lnTo>
                      <a:pt x="400" y="222"/>
                    </a:lnTo>
                    <a:close/>
                    <a:moveTo>
                      <a:pt x="656" y="184"/>
                    </a:moveTo>
                    <a:lnTo>
                      <a:pt x="682" y="194"/>
                    </a:lnTo>
                    <a:lnTo>
                      <a:pt x="704" y="164"/>
                    </a:lnTo>
                    <a:lnTo>
                      <a:pt x="684" y="150"/>
                    </a:lnTo>
                    <a:lnTo>
                      <a:pt x="674" y="140"/>
                    </a:lnTo>
                    <a:lnTo>
                      <a:pt x="650" y="132"/>
                    </a:lnTo>
                    <a:lnTo>
                      <a:pt x="646" y="138"/>
                    </a:lnTo>
                    <a:lnTo>
                      <a:pt x="638" y="152"/>
                    </a:lnTo>
                    <a:lnTo>
                      <a:pt x="646" y="170"/>
                    </a:lnTo>
                    <a:lnTo>
                      <a:pt x="656" y="184"/>
                    </a:lnTo>
                    <a:close/>
                    <a:moveTo>
                      <a:pt x="712" y="88"/>
                    </a:moveTo>
                    <a:lnTo>
                      <a:pt x="734" y="70"/>
                    </a:lnTo>
                    <a:lnTo>
                      <a:pt x="720" y="44"/>
                    </a:lnTo>
                    <a:lnTo>
                      <a:pt x="698" y="40"/>
                    </a:lnTo>
                    <a:lnTo>
                      <a:pt x="694" y="46"/>
                    </a:lnTo>
                    <a:lnTo>
                      <a:pt x="686" y="56"/>
                    </a:lnTo>
                    <a:lnTo>
                      <a:pt x="690" y="78"/>
                    </a:lnTo>
                    <a:lnTo>
                      <a:pt x="712" y="88"/>
                    </a:lnTo>
                    <a:close/>
                    <a:moveTo>
                      <a:pt x="924" y="432"/>
                    </a:moveTo>
                    <a:lnTo>
                      <a:pt x="924" y="432"/>
                    </a:lnTo>
                    <a:lnTo>
                      <a:pt x="940" y="428"/>
                    </a:lnTo>
                    <a:lnTo>
                      <a:pt x="950" y="426"/>
                    </a:lnTo>
                    <a:lnTo>
                      <a:pt x="954" y="398"/>
                    </a:lnTo>
                    <a:lnTo>
                      <a:pt x="932" y="390"/>
                    </a:lnTo>
                    <a:lnTo>
                      <a:pt x="930" y="390"/>
                    </a:lnTo>
                    <a:lnTo>
                      <a:pt x="914" y="366"/>
                    </a:lnTo>
                    <a:lnTo>
                      <a:pt x="906" y="376"/>
                    </a:lnTo>
                    <a:lnTo>
                      <a:pt x="894" y="388"/>
                    </a:lnTo>
                    <a:lnTo>
                      <a:pt x="886" y="410"/>
                    </a:lnTo>
                    <a:lnTo>
                      <a:pt x="900" y="434"/>
                    </a:lnTo>
                    <a:lnTo>
                      <a:pt x="924" y="432"/>
                    </a:lnTo>
                    <a:close/>
                    <a:moveTo>
                      <a:pt x="416" y="128"/>
                    </a:moveTo>
                    <a:lnTo>
                      <a:pt x="410" y="130"/>
                    </a:lnTo>
                    <a:lnTo>
                      <a:pt x="388" y="136"/>
                    </a:lnTo>
                    <a:lnTo>
                      <a:pt x="384" y="162"/>
                    </a:lnTo>
                    <a:lnTo>
                      <a:pt x="410" y="184"/>
                    </a:lnTo>
                    <a:lnTo>
                      <a:pt x="432" y="162"/>
                    </a:lnTo>
                    <a:lnTo>
                      <a:pt x="428" y="156"/>
                    </a:lnTo>
                    <a:lnTo>
                      <a:pt x="434" y="152"/>
                    </a:lnTo>
                    <a:lnTo>
                      <a:pt x="416" y="128"/>
                    </a:lnTo>
                    <a:close/>
                    <a:moveTo>
                      <a:pt x="726" y="108"/>
                    </a:moveTo>
                    <a:lnTo>
                      <a:pt x="720" y="116"/>
                    </a:lnTo>
                    <a:lnTo>
                      <a:pt x="712" y="130"/>
                    </a:lnTo>
                    <a:lnTo>
                      <a:pt x="722" y="154"/>
                    </a:lnTo>
                    <a:lnTo>
                      <a:pt x="750" y="154"/>
                    </a:lnTo>
                    <a:lnTo>
                      <a:pt x="760" y="118"/>
                    </a:lnTo>
                    <a:lnTo>
                      <a:pt x="732" y="104"/>
                    </a:lnTo>
                    <a:lnTo>
                      <a:pt x="726" y="108"/>
                    </a:lnTo>
                    <a:close/>
                    <a:moveTo>
                      <a:pt x="754" y="54"/>
                    </a:moveTo>
                    <a:lnTo>
                      <a:pt x="772" y="24"/>
                    </a:lnTo>
                    <a:lnTo>
                      <a:pt x="750" y="8"/>
                    </a:lnTo>
                    <a:lnTo>
                      <a:pt x="730" y="8"/>
                    </a:lnTo>
                    <a:lnTo>
                      <a:pt x="720" y="28"/>
                    </a:lnTo>
                    <a:lnTo>
                      <a:pt x="734" y="42"/>
                    </a:lnTo>
                    <a:lnTo>
                      <a:pt x="754" y="54"/>
                    </a:lnTo>
                    <a:close/>
                    <a:moveTo>
                      <a:pt x="752" y="180"/>
                    </a:moveTo>
                    <a:lnTo>
                      <a:pt x="750" y="180"/>
                    </a:lnTo>
                    <a:lnTo>
                      <a:pt x="746" y="180"/>
                    </a:lnTo>
                    <a:lnTo>
                      <a:pt x="734" y="180"/>
                    </a:lnTo>
                    <a:lnTo>
                      <a:pt x="720" y="180"/>
                    </a:lnTo>
                    <a:lnTo>
                      <a:pt x="706" y="182"/>
                    </a:lnTo>
                    <a:lnTo>
                      <a:pt x="712" y="210"/>
                    </a:lnTo>
                    <a:lnTo>
                      <a:pt x="726" y="226"/>
                    </a:lnTo>
                    <a:lnTo>
                      <a:pt x="752" y="226"/>
                    </a:lnTo>
                    <a:lnTo>
                      <a:pt x="760" y="222"/>
                    </a:lnTo>
                    <a:lnTo>
                      <a:pt x="784" y="218"/>
                    </a:lnTo>
                    <a:lnTo>
                      <a:pt x="774" y="184"/>
                    </a:lnTo>
                    <a:lnTo>
                      <a:pt x="752" y="180"/>
                    </a:lnTo>
                    <a:close/>
                    <a:moveTo>
                      <a:pt x="494" y="84"/>
                    </a:moveTo>
                    <a:lnTo>
                      <a:pt x="500" y="62"/>
                    </a:lnTo>
                    <a:lnTo>
                      <a:pt x="502" y="54"/>
                    </a:lnTo>
                    <a:lnTo>
                      <a:pt x="510" y="46"/>
                    </a:lnTo>
                    <a:lnTo>
                      <a:pt x="510" y="22"/>
                    </a:lnTo>
                    <a:lnTo>
                      <a:pt x="498" y="18"/>
                    </a:lnTo>
                    <a:lnTo>
                      <a:pt x="480" y="20"/>
                    </a:lnTo>
                    <a:lnTo>
                      <a:pt x="462" y="20"/>
                    </a:lnTo>
                    <a:lnTo>
                      <a:pt x="458" y="34"/>
                    </a:lnTo>
                    <a:lnTo>
                      <a:pt x="448" y="38"/>
                    </a:lnTo>
                    <a:lnTo>
                      <a:pt x="450" y="62"/>
                    </a:lnTo>
                    <a:lnTo>
                      <a:pt x="464" y="76"/>
                    </a:lnTo>
                    <a:lnTo>
                      <a:pt x="494" y="84"/>
                    </a:lnTo>
                    <a:close/>
                    <a:moveTo>
                      <a:pt x="870" y="310"/>
                    </a:moveTo>
                    <a:lnTo>
                      <a:pt x="870" y="290"/>
                    </a:lnTo>
                    <a:lnTo>
                      <a:pt x="846" y="276"/>
                    </a:lnTo>
                    <a:lnTo>
                      <a:pt x="842" y="278"/>
                    </a:lnTo>
                    <a:lnTo>
                      <a:pt x="822" y="284"/>
                    </a:lnTo>
                    <a:lnTo>
                      <a:pt x="828" y="314"/>
                    </a:lnTo>
                    <a:lnTo>
                      <a:pt x="856" y="332"/>
                    </a:lnTo>
                    <a:lnTo>
                      <a:pt x="870" y="310"/>
                    </a:lnTo>
                    <a:close/>
                    <a:moveTo>
                      <a:pt x="946" y="508"/>
                    </a:moveTo>
                    <a:lnTo>
                      <a:pt x="946" y="508"/>
                    </a:lnTo>
                    <a:lnTo>
                      <a:pt x="946" y="492"/>
                    </a:lnTo>
                    <a:lnTo>
                      <a:pt x="924" y="478"/>
                    </a:lnTo>
                    <a:lnTo>
                      <a:pt x="896" y="476"/>
                    </a:lnTo>
                    <a:lnTo>
                      <a:pt x="892" y="478"/>
                    </a:lnTo>
                    <a:lnTo>
                      <a:pt x="876" y="490"/>
                    </a:lnTo>
                    <a:lnTo>
                      <a:pt x="876" y="520"/>
                    </a:lnTo>
                    <a:lnTo>
                      <a:pt x="902" y="530"/>
                    </a:lnTo>
                    <a:lnTo>
                      <a:pt x="912" y="530"/>
                    </a:lnTo>
                    <a:lnTo>
                      <a:pt x="916" y="536"/>
                    </a:lnTo>
                    <a:lnTo>
                      <a:pt x="938" y="554"/>
                    </a:lnTo>
                    <a:lnTo>
                      <a:pt x="954" y="528"/>
                    </a:lnTo>
                    <a:lnTo>
                      <a:pt x="946" y="508"/>
                    </a:lnTo>
                    <a:close/>
                    <a:moveTo>
                      <a:pt x="876" y="262"/>
                    </a:moveTo>
                    <a:lnTo>
                      <a:pt x="876" y="262"/>
                    </a:lnTo>
                    <a:lnTo>
                      <a:pt x="876" y="260"/>
                    </a:lnTo>
                    <a:lnTo>
                      <a:pt x="870" y="230"/>
                    </a:lnTo>
                    <a:lnTo>
                      <a:pt x="862" y="220"/>
                    </a:lnTo>
                    <a:lnTo>
                      <a:pt x="848" y="210"/>
                    </a:lnTo>
                    <a:lnTo>
                      <a:pt x="832" y="202"/>
                    </a:lnTo>
                    <a:lnTo>
                      <a:pt x="828" y="204"/>
                    </a:lnTo>
                    <a:lnTo>
                      <a:pt x="806" y="212"/>
                    </a:lnTo>
                    <a:lnTo>
                      <a:pt x="812" y="246"/>
                    </a:lnTo>
                    <a:lnTo>
                      <a:pt x="828" y="264"/>
                    </a:lnTo>
                    <a:lnTo>
                      <a:pt x="852" y="274"/>
                    </a:lnTo>
                    <a:lnTo>
                      <a:pt x="876" y="262"/>
                    </a:lnTo>
                    <a:close/>
                    <a:moveTo>
                      <a:pt x="848" y="380"/>
                    </a:moveTo>
                    <a:lnTo>
                      <a:pt x="848" y="380"/>
                    </a:lnTo>
                    <a:lnTo>
                      <a:pt x="844" y="376"/>
                    </a:lnTo>
                    <a:lnTo>
                      <a:pt x="844" y="378"/>
                    </a:lnTo>
                    <a:lnTo>
                      <a:pt x="834" y="370"/>
                    </a:lnTo>
                    <a:lnTo>
                      <a:pt x="818" y="358"/>
                    </a:lnTo>
                    <a:lnTo>
                      <a:pt x="814" y="370"/>
                    </a:lnTo>
                    <a:lnTo>
                      <a:pt x="808" y="392"/>
                    </a:lnTo>
                    <a:lnTo>
                      <a:pt x="824" y="410"/>
                    </a:lnTo>
                    <a:lnTo>
                      <a:pt x="848" y="418"/>
                    </a:lnTo>
                    <a:lnTo>
                      <a:pt x="874" y="408"/>
                    </a:lnTo>
                    <a:lnTo>
                      <a:pt x="864" y="378"/>
                    </a:lnTo>
                    <a:lnTo>
                      <a:pt x="848" y="380"/>
                    </a:lnTo>
                    <a:close/>
                    <a:moveTo>
                      <a:pt x="610" y="318"/>
                    </a:moveTo>
                    <a:lnTo>
                      <a:pt x="610" y="318"/>
                    </a:lnTo>
                    <a:lnTo>
                      <a:pt x="604" y="312"/>
                    </a:lnTo>
                    <a:lnTo>
                      <a:pt x="604" y="298"/>
                    </a:lnTo>
                    <a:lnTo>
                      <a:pt x="590" y="294"/>
                    </a:lnTo>
                    <a:lnTo>
                      <a:pt x="570" y="290"/>
                    </a:lnTo>
                    <a:lnTo>
                      <a:pt x="566" y="294"/>
                    </a:lnTo>
                    <a:lnTo>
                      <a:pt x="554" y="306"/>
                    </a:lnTo>
                    <a:lnTo>
                      <a:pt x="566" y="326"/>
                    </a:lnTo>
                    <a:lnTo>
                      <a:pt x="574" y="334"/>
                    </a:lnTo>
                    <a:lnTo>
                      <a:pt x="576" y="344"/>
                    </a:lnTo>
                    <a:lnTo>
                      <a:pt x="600" y="368"/>
                    </a:lnTo>
                    <a:lnTo>
                      <a:pt x="618" y="334"/>
                    </a:lnTo>
                    <a:lnTo>
                      <a:pt x="610" y="318"/>
                    </a:lnTo>
                    <a:close/>
                    <a:moveTo>
                      <a:pt x="574" y="250"/>
                    </a:moveTo>
                    <a:lnTo>
                      <a:pt x="574" y="250"/>
                    </a:lnTo>
                    <a:lnTo>
                      <a:pt x="570" y="242"/>
                    </a:lnTo>
                    <a:lnTo>
                      <a:pt x="572" y="242"/>
                    </a:lnTo>
                    <a:lnTo>
                      <a:pt x="568" y="224"/>
                    </a:lnTo>
                    <a:lnTo>
                      <a:pt x="558" y="214"/>
                    </a:lnTo>
                    <a:lnTo>
                      <a:pt x="552" y="210"/>
                    </a:lnTo>
                    <a:lnTo>
                      <a:pt x="544" y="188"/>
                    </a:lnTo>
                    <a:lnTo>
                      <a:pt x="536" y="190"/>
                    </a:lnTo>
                    <a:lnTo>
                      <a:pt x="524" y="194"/>
                    </a:lnTo>
                    <a:lnTo>
                      <a:pt x="514" y="200"/>
                    </a:lnTo>
                    <a:lnTo>
                      <a:pt x="504" y="198"/>
                    </a:lnTo>
                    <a:lnTo>
                      <a:pt x="504" y="200"/>
                    </a:lnTo>
                    <a:lnTo>
                      <a:pt x="492" y="200"/>
                    </a:lnTo>
                    <a:lnTo>
                      <a:pt x="478" y="196"/>
                    </a:lnTo>
                    <a:lnTo>
                      <a:pt x="458" y="216"/>
                    </a:lnTo>
                    <a:lnTo>
                      <a:pt x="474" y="232"/>
                    </a:lnTo>
                    <a:lnTo>
                      <a:pt x="484" y="234"/>
                    </a:lnTo>
                    <a:lnTo>
                      <a:pt x="488" y="238"/>
                    </a:lnTo>
                    <a:lnTo>
                      <a:pt x="506" y="248"/>
                    </a:lnTo>
                    <a:lnTo>
                      <a:pt x="510" y="250"/>
                    </a:lnTo>
                    <a:lnTo>
                      <a:pt x="522" y="246"/>
                    </a:lnTo>
                    <a:lnTo>
                      <a:pt x="524" y="246"/>
                    </a:lnTo>
                    <a:lnTo>
                      <a:pt x="528" y="250"/>
                    </a:lnTo>
                    <a:lnTo>
                      <a:pt x="530" y="260"/>
                    </a:lnTo>
                    <a:lnTo>
                      <a:pt x="550" y="280"/>
                    </a:lnTo>
                    <a:lnTo>
                      <a:pt x="570" y="268"/>
                    </a:lnTo>
                    <a:lnTo>
                      <a:pt x="574" y="250"/>
                    </a:lnTo>
                    <a:close/>
                    <a:moveTo>
                      <a:pt x="654" y="352"/>
                    </a:moveTo>
                    <a:lnTo>
                      <a:pt x="654" y="352"/>
                    </a:lnTo>
                    <a:lnTo>
                      <a:pt x="642" y="356"/>
                    </a:lnTo>
                    <a:lnTo>
                      <a:pt x="636" y="356"/>
                    </a:lnTo>
                    <a:lnTo>
                      <a:pt x="620" y="360"/>
                    </a:lnTo>
                    <a:lnTo>
                      <a:pt x="616" y="360"/>
                    </a:lnTo>
                    <a:lnTo>
                      <a:pt x="602" y="374"/>
                    </a:lnTo>
                    <a:lnTo>
                      <a:pt x="610" y="398"/>
                    </a:lnTo>
                    <a:lnTo>
                      <a:pt x="620" y="402"/>
                    </a:lnTo>
                    <a:lnTo>
                      <a:pt x="628" y="408"/>
                    </a:lnTo>
                    <a:lnTo>
                      <a:pt x="630" y="408"/>
                    </a:lnTo>
                    <a:lnTo>
                      <a:pt x="632" y="410"/>
                    </a:lnTo>
                    <a:lnTo>
                      <a:pt x="654" y="416"/>
                    </a:lnTo>
                    <a:lnTo>
                      <a:pt x="664" y="390"/>
                    </a:lnTo>
                    <a:lnTo>
                      <a:pt x="670" y="382"/>
                    </a:lnTo>
                    <a:lnTo>
                      <a:pt x="672" y="376"/>
                    </a:lnTo>
                    <a:lnTo>
                      <a:pt x="664" y="348"/>
                    </a:lnTo>
                    <a:lnTo>
                      <a:pt x="654" y="352"/>
                    </a:lnTo>
                    <a:close/>
                    <a:moveTo>
                      <a:pt x="722" y="468"/>
                    </a:moveTo>
                    <a:lnTo>
                      <a:pt x="722" y="468"/>
                    </a:lnTo>
                    <a:lnTo>
                      <a:pt x="720" y="464"/>
                    </a:lnTo>
                    <a:lnTo>
                      <a:pt x="710" y="456"/>
                    </a:lnTo>
                    <a:lnTo>
                      <a:pt x="702" y="452"/>
                    </a:lnTo>
                    <a:lnTo>
                      <a:pt x="692" y="446"/>
                    </a:lnTo>
                    <a:lnTo>
                      <a:pt x="686" y="452"/>
                    </a:lnTo>
                    <a:lnTo>
                      <a:pt x="672" y="468"/>
                    </a:lnTo>
                    <a:lnTo>
                      <a:pt x="678" y="480"/>
                    </a:lnTo>
                    <a:lnTo>
                      <a:pt x="678" y="484"/>
                    </a:lnTo>
                    <a:lnTo>
                      <a:pt x="676" y="496"/>
                    </a:lnTo>
                    <a:lnTo>
                      <a:pt x="676" y="502"/>
                    </a:lnTo>
                    <a:lnTo>
                      <a:pt x="686" y="510"/>
                    </a:lnTo>
                    <a:lnTo>
                      <a:pt x="694" y="528"/>
                    </a:lnTo>
                    <a:lnTo>
                      <a:pt x="730" y="528"/>
                    </a:lnTo>
                    <a:lnTo>
                      <a:pt x="728" y="510"/>
                    </a:lnTo>
                    <a:lnTo>
                      <a:pt x="732" y="506"/>
                    </a:lnTo>
                    <a:lnTo>
                      <a:pt x="744" y="486"/>
                    </a:lnTo>
                    <a:lnTo>
                      <a:pt x="726" y="468"/>
                    </a:lnTo>
                    <a:lnTo>
                      <a:pt x="722"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2" name="Freeform 169"/>
              <p:cNvSpPr>
                <a:spLocks/>
              </p:cNvSpPr>
              <p:nvPr/>
            </p:nvSpPr>
            <p:spPr bwMode="auto">
              <a:xfrm>
                <a:off x="3112" y="2367"/>
                <a:ext cx="54" cy="28"/>
              </a:xfrm>
              <a:custGeom>
                <a:avLst/>
                <a:gdLst>
                  <a:gd name="T0" fmla="*/ 34 w 54"/>
                  <a:gd name="T1" fmla="*/ 0 h 28"/>
                  <a:gd name="T2" fmla="*/ 34 w 54"/>
                  <a:gd name="T3" fmla="*/ 0 h 28"/>
                  <a:gd name="T4" fmla="*/ 34 w 54"/>
                  <a:gd name="T5" fmla="*/ 0 h 28"/>
                  <a:gd name="T6" fmla="*/ 28 w 54"/>
                  <a:gd name="T7" fmla="*/ 2 h 28"/>
                  <a:gd name="T8" fmla="*/ 28 w 54"/>
                  <a:gd name="T9" fmla="*/ 2 h 28"/>
                  <a:gd name="T10" fmla="*/ 16 w 54"/>
                  <a:gd name="T11" fmla="*/ 0 h 28"/>
                  <a:gd name="T12" fmla="*/ 16 w 54"/>
                  <a:gd name="T13" fmla="*/ 0 h 28"/>
                  <a:gd name="T14" fmla="*/ 4 w 54"/>
                  <a:gd name="T15" fmla="*/ 2 h 28"/>
                  <a:gd name="T16" fmla="*/ 0 w 54"/>
                  <a:gd name="T17" fmla="*/ 2 h 28"/>
                  <a:gd name="T18" fmla="*/ 4 w 54"/>
                  <a:gd name="T19" fmla="*/ 18 h 28"/>
                  <a:gd name="T20" fmla="*/ 12 w 54"/>
                  <a:gd name="T21" fmla="*/ 28 h 28"/>
                  <a:gd name="T22" fmla="*/ 32 w 54"/>
                  <a:gd name="T23" fmla="*/ 28 h 28"/>
                  <a:gd name="T24" fmla="*/ 32 w 54"/>
                  <a:gd name="T25" fmla="*/ 28 h 28"/>
                  <a:gd name="T26" fmla="*/ 38 w 54"/>
                  <a:gd name="T27" fmla="*/ 24 h 28"/>
                  <a:gd name="T28" fmla="*/ 38 w 54"/>
                  <a:gd name="T29" fmla="*/ 24 h 28"/>
                  <a:gd name="T30" fmla="*/ 54 w 54"/>
                  <a:gd name="T31" fmla="*/ 22 h 28"/>
                  <a:gd name="T32" fmla="*/ 48 w 54"/>
                  <a:gd name="T33" fmla="*/ 4 h 28"/>
                  <a:gd name="T34" fmla="*/ 34 w 54"/>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8"/>
                  <a:gd name="T56" fmla="*/ 54 w 5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8">
                    <a:moveTo>
                      <a:pt x="34" y="0"/>
                    </a:moveTo>
                    <a:lnTo>
                      <a:pt x="34" y="0"/>
                    </a:lnTo>
                    <a:lnTo>
                      <a:pt x="28" y="2"/>
                    </a:lnTo>
                    <a:lnTo>
                      <a:pt x="16" y="0"/>
                    </a:lnTo>
                    <a:lnTo>
                      <a:pt x="4" y="2"/>
                    </a:lnTo>
                    <a:lnTo>
                      <a:pt x="0" y="2"/>
                    </a:lnTo>
                    <a:lnTo>
                      <a:pt x="4" y="18"/>
                    </a:lnTo>
                    <a:lnTo>
                      <a:pt x="12" y="28"/>
                    </a:lnTo>
                    <a:lnTo>
                      <a:pt x="32" y="28"/>
                    </a:lnTo>
                    <a:lnTo>
                      <a:pt x="38" y="24"/>
                    </a:lnTo>
                    <a:lnTo>
                      <a:pt x="54" y="22"/>
                    </a:lnTo>
                    <a:lnTo>
                      <a:pt x="48" y="4"/>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3" name="Freeform 170"/>
              <p:cNvSpPr>
                <a:spLocks/>
              </p:cNvSpPr>
              <p:nvPr/>
            </p:nvSpPr>
            <p:spPr bwMode="auto">
              <a:xfrm>
                <a:off x="3078" y="2637"/>
                <a:ext cx="48" cy="60"/>
              </a:xfrm>
              <a:custGeom>
                <a:avLst/>
                <a:gdLst>
                  <a:gd name="T0" fmla="*/ 32 w 48"/>
                  <a:gd name="T1" fmla="*/ 18 h 60"/>
                  <a:gd name="T2" fmla="*/ 32 w 48"/>
                  <a:gd name="T3" fmla="*/ 18 h 60"/>
                  <a:gd name="T4" fmla="*/ 28 w 48"/>
                  <a:gd name="T5" fmla="*/ 12 h 60"/>
                  <a:gd name="T6" fmla="*/ 20 w 48"/>
                  <a:gd name="T7" fmla="*/ 6 h 60"/>
                  <a:gd name="T8" fmla="*/ 20 w 48"/>
                  <a:gd name="T9" fmla="*/ 6 h 60"/>
                  <a:gd name="T10" fmla="*/ 12 w 48"/>
                  <a:gd name="T11" fmla="*/ 0 h 60"/>
                  <a:gd name="T12" fmla="*/ 10 w 48"/>
                  <a:gd name="T13" fmla="*/ 0 h 60"/>
                  <a:gd name="T14" fmla="*/ 8 w 48"/>
                  <a:gd name="T15" fmla="*/ 2 h 60"/>
                  <a:gd name="T16" fmla="*/ 0 w 48"/>
                  <a:gd name="T17" fmla="*/ 12 h 60"/>
                  <a:gd name="T18" fmla="*/ 0 w 48"/>
                  <a:gd name="T19" fmla="*/ 12 h 60"/>
                  <a:gd name="T20" fmla="*/ 4 w 48"/>
                  <a:gd name="T21" fmla="*/ 22 h 60"/>
                  <a:gd name="T22" fmla="*/ 4 w 48"/>
                  <a:gd name="T23" fmla="*/ 22 h 60"/>
                  <a:gd name="T24" fmla="*/ 2 w 48"/>
                  <a:gd name="T25" fmla="*/ 28 h 60"/>
                  <a:gd name="T26" fmla="*/ 2 w 48"/>
                  <a:gd name="T27" fmla="*/ 28 h 60"/>
                  <a:gd name="T28" fmla="*/ 2 w 48"/>
                  <a:gd name="T29" fmla="*/ 40 h 60"/>
                  <a:gd name="T30" fmla="*/ 2 w 48"/>
                  <a:gd name="T31" fmla="*/ 40 h 60"/>
                  <a:gd name="T32" fmla="*/ 8 w 48"/>
                  <a:gd name="T33" fmla="*/ 46 h 60"/>
                  <a:gd name="T34" fmla="*/ 8 w 48"/>
                  <a:gd name="T35" fmla="*/ 46 h 60"/>
                  <a:gd name="T36" fmla="*/ 16 w 48"/>
                  <a:gd name="T37" fmla="*/ 60 h 60"/>
                  <a:gd name="T38" fmla="*/ 36 w 48"/>
                  <a:gd name="T39" fmla="*/ 60 h 60"/>
                  <a:gd name="T40" fmla="*/ 36 w 48"/>
                  <a:gd name="T41" fmla="*/ 60 h 60"/>
                  <a:gd name="T42" fmla="*/ 34 w 48"/>
                  <a:gd name="T43" fmla="*/ 48 h 60"/>
                  <a:gd name="T44" fmla="*/ 34 w 48"/>
                  <a:gd name="T45" fmla="*/ 48 h 60"/>
                  <a:gd name="T46" fmla="*/ 40 w 48"/>
                  <a:gd name="T47" fmla="*/ 42 h 60"/>
                  <a:gd name="T48" fmla="*/ 48 w 48"/>
                  <a:gd name="T49" fmla="*/ 28 h 60"/>
                  <a:gd name="T50" fmla="*/ 38 w 48"/>
                  <a:gd name="T51" fmla="*/ 18 h 60"/>
                  <a:gd name="T52" fmla="*/ 38 w 48"/>
                  <a:gd name="T53" fmla="*/ 18 h 60"/>
                  <a:gd name="T54" fmla="*/ 32 w 48"/>
                  <a:gd name="T55" fmla="*/ 18 h 60"/>
                  <a:gd name="T56" fmla="*/ 32 w 48"/>
                  <a:gd name="T57" fmla="*/ 1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0"/>
                  <a:gd name="T89" fmla="*/ 48 w 4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0">
                    <a:moveTo>
                      <a:pt x="32" y="18"/>
                    </a:moveTo>
                    <a:lnTo>
                      <a:pt x="32" y="18"/>
                    </a:lnTo>
                    <a:lnTo>
                      <a:pt x="28" y="12"/>
                    </a:lnTo>
                    <a:lnTo>
                      <a:pt x="20" y="6"/>
                    </a:lnTo>
                    <a:lnTo>
                      <a:pt x="12" y="0"/>
                    </a:lnTo>
                    <a:lnTo>
                      <a:pt x="10" y="0"/>
                    </a:lnTo>
                    <a:lnTo>
                      <a:pt x="8" y="2"/>
                    </a:lnTo>
                    <a:lnTo>
                      <a:pt x="0" y="12"/>
                    </a:lnTo>
                    <a:lnTo>
                      <a:pt x="4" y="22"/>
                    </a:lnTo>
                    <a:lnTo>
                      <a:pt x="2" y="28"/>
                    </a:lnTo>
                    <a:lnTo>
                      <a:pt x="2" y="40"/>
                    </a:lnTo>
                    <a:lnTo>
                      <a:pt x="8" y="46"/>
                    </a:lnTo>
                    <a:lnTo>
                      <a:pt x="16" y="60"/>
                    </a:lnTo>
                    <a:lnTo>
                      <a:pt x="36" y="60"/>
                    </a:lnTo>
                    <a:lnTo>
                      <a:pt x="34" y="48"/>
                    </a:lnTo>
                    <a:lnTo>
                      <a:pt x="40" y="42"/>
                    </a:lnTo>
                    <a:lnTo>
                      <a:pt x="48" y="28"/>
                    </a:lnTo>
                    <a:lnTo>
                      <a:pt x="38" y="18"/>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4" name="Freeform 171"/>
              <p:cNvSpPr>
                <a:spLocks/>
              </p:cNvSpPr>
              <p:nvPr/>
            </p:nvSpPr>
            <p:spPr bwMode="auto">
              <a:xfrm>
                <a:off x="3006" y="2539"/>
                <a:ext cx="50" cy="44"/>
              </a:xfrm>
              <a:custGeom>
                <a:avLst/>
                <a:gdLst>
                  <a:gd name="T0" fmla="*/ 42 w 50"/>
                  <a:gd name="T1" fmla="*/ 2 h 44"/>
                  <a:gd name="T2" fmla="*/ 42 w 50"/>
                  <a:gd name="T3" fmla="*/ 2 h 44"/>
                  <a:gd name="T4" fmla="*/ 32 w 50"/>
                  <a:gd name="T5" fmla="*/ 6 h 44"/>
                  <a:gd name="T6" fmla="*/ 32 w 50"/>
                  <a:gd name="T7" fmla="*/ 6 h 44"/>
                  <a:gd name="T8" fmla="*/ 24 w 50"/>
                  <a:gd name="T9" fmla="*/ 6 h 44"/>
                  <a:gd name="T10" fmla="*/ 24 w 50"/>
                  <a:gd name="T11" fmla="*/ 6 h 44"/>
                  <a:gd name="T12" fmla="*/ 10 w 50"/>
                  <a:gd name="T13" fmla="*/ 8 h 44"/>
                  <a:gd name="T14" fmla="*/ 8 w 50"/>
                  <a:gd name="T15" fmla="*/ 8 h 44"/>
                  <a:gd name="T16" fmla="*/ 0 w 50"/>
                  <a:gd name="T17" fmla="*/ 16 h 44"/>
                  <a:gd name="T18" fmla="*/ 6 w 50"/>
                  <a:gd name="T19" fmla="*/ 30 h 44"/>
                  <a:gd name="T20" fmla="*/ 6 w 50"/>
                  <a:gd name="T21" fmla="*/ 30 h 44"/>
                  <a:gd name="T22" fmla="*/ 12 w 50"/>
                  <a:gd name="T23" fmla="*/ 34 h 44"/>
                  <a:gd name="T24" fmla="*/ 12 w 50"/>
                  <a:gd name="T25" fmla="*/ 34 h 44"/>
                  <a:gd name="T26" fmla="*/ 22 w 50"/>
                  <a:gd name="T27" fmla="*/ 40 h 44"/>
                  <a:gd name="T28" fmla="*/ 22 w 50"/>
                  <a:gd name="T29" fmla="*/ 40 h 44"/>
                  <a:gd name="T30" fmla="*/ 36 w 50"/>
                  <a:gd name="T31" fmla="*/ 44 h 44"/>
                  <a:gd name="T32" fmla="*/ 36 w 50"/>
                  <a:gd name="T33" fmla="*/ 44 h 44"/>
                  <a:gd name="T34" fmla="*/ 44 w 50"/>
                  <a:gd name="T35" fmla="*/ 26 h 44"/>
                  <a:gd name="T36" fmla="*/ 44 w 50"/>
                  <a:gd name="T37" fmla="*/ 26 h 44"/>
                  <a:gd name="T38" fmla="*/ 50 w 50"/>
                  <a:gd name="T39" fmla="*/ 16 h 44"/>
                  <a:gd name="T40" fmla="*/ 50 w 50"/>
                  <a:gd name="T41" fmla="*/ 16 h 44"/>
                  <a:gd name="T42" fmla="*/ 46 w 50"/>
                  <a:gd name="T43" fmla="*/ 0 h 44"/>
                  <a:gd name="T44" fmla="*/ 42 w 50"/>
                  <a:gd name="T45" fmla="*/ 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4"/>
                  <a:gd name="T71" fmla="*/ 50 w 5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4">
                    <a:moveTo>
                      <a:pt x="42" y="2"/>
                    </a:moveTo>
                    <a:lnTo>
                      <a:pt x="42" y="2"/>
                    </a:lnTo>
                    <a:lnTo>
                      <a:pt x="32" y="6"/>
                    </a:lnTo>
                    <a:lnTo>
                      <a:pt x="24" y="6"/>
                    </a:lnTo>
                    <a:lnTo>
                      <a:pt x="10" y="8"/>
                    </a:lnTo>
                    <a:lnTo>
                      <a:pt x="8" y="8"/>
                    </a:lnTo>
                    <a:lnTo>
                      <a:pt x="0" y="16"/>
                    </a:lnTo>
                    <a:lnTo>
                      <a:pt x="6" y="30"/>
                    </a:lnTo>
                    <a:lnTo>
                      <a:pt x="12" y="34"/>
                    </a:lnTo>
                    <a:lnTo>
                      <a:pt x="22" y="40"/>
                    </a:lnTo>
                    <a:lnTo>
                      <a:pt x="36" y="44"/>
                    </a:lnTo>
                    <a:lnTo>
                      <a:pt x="44" y="26"/>
                    </a:lnTo>
                    <a:lnTo>
                      <a:pt x="50" y="16"/>
                    </a:lnTo>
                    <a:lnTo>
                      <a:pt x="46" y="0"/>
                    </a:ln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5" name="Freeform 172"/>
              <p:cNvSpPr>
                <a:spLocks/>
              </p:cNvSpPr>
              <p:nvPr/>
            </p:nvSpPr>
            <p:spPr bwMode="auto">
              <a:xfrm>
                <a:off x="3210" y="2391"/>
                <a:ext cx="48" cy="52"/>
              </a:xfrm>
              <a:custGeom>
                <a:avLst/>
                <a:gdLst>
                  <a:gd name="T0" fmla="*/ 36 w 48"/>
                  <a:gd name="T1" fmla="*/ 52 h 52"/>
                  <a:gd name="T2" fmla="*/ 48 w 48"/>
                  <a:gd name="T3" fmla="*/ 44 h 52"/>
                  <a:gd name="T4" fmla="*/ 48 w 48"/>
                  <a:gd name="T5" fmla="*/ 44 h 52"/>
                  <a:gd name="T6" fmla="*/ 42 w 48"/>
                  <a:gd name="T7" fmla="*/ 34 h 52"/>
                  <a:gd name="T8" fmla="*/ 42 w 48"/>
                  <a:gd name="T9" fmla="*/ 34 h 52"/>
                  <a:gd name="T10" fmla="*/ 48 w 48"/>
                  <a:gd name="T11" fmla="*/ 36 h 52"/>
                  <a:gd name="T12" fmla="*/ 46 w 48"/>
                  <a:gd name="T13" fmla="*/ 22 h 52"/>
                  <a:gd name="T14" fmla="*/ 40 w 48"/>
                  <a:gd name="T15" fmla="*/ 14 h 52"/>
                  <a:gd name="T16" fmla="*/ 28 w 48"/>
                  <a:gd name="T17" fmla="*/ 6 h 52"/>
                  <a:gd name="T18" fmla="*/ 16 w 48"/>
                  <a:gd name="T19" fmla="*/ 0 h 52"/>
                  <a:gd name="T20" fmla="*/ 14 w 48"/>
                  <a:gd name="T21" fmla="*/ 2 h 52"/>
                  <a:gd name="T22" fmla="*/ 0 w 48"/>
                  <a:gd name="T23" fmla="*/ 6 h 52"/>
                  <a:gd name="T24" fmla="*/ 6 w 48"/>
                  <a:gd name="T25" fmla="*/ 30 h 52"/>
                  <a:gd name="T26" fmla="*/ 18 w 48"/>
                  <a:gd name="T27" fmla="*/ 44 h 52"/>
                  <a:gd name="T28" fmla="*/ 36 w 48"/>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2"/>
                  <a:gd name="T47" fmla="*/ 48 w 4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2">
                    <a:moveTo>
                      <a:pt x="36" y="52"/>
                    </a:moveTo>
                    <a:lnTo>
                      <a:pt x="48" y="44"/>
                    </a:lnTo>
                    <a:lnTo>
                      <a:pt x="42" y="34"/>
                    </a:lnTo>
                    <a:lnTo>
                      <a:pt x="48" y="36"/>
                    </a:lnTo>
                    <a:lnTo>
                      <a:pt x="46" y="22"/>
                    </a:lnTo>
                    <a:lnTo>
                      <a:pt x="40" y="14"/>
                    </a:lnTo>
                    <a:lnTo>
                      <a:pt x="28" y="6"/>
                    </a:lnTo>
                    <a:lnTo>
                      <a:pt x="16" y="0"/>
                    </a:lnTo>
                    <a:lnTo>
                      <a:pt x="14" y="2"/>
                    </a:lnTo>
                    <a:lnTo>
                      <a:pt x="0" y="6"/>
                    </a:lnTo>
                    <a:lnTo>
                      <a:pt x="6" y="30"/>
                    </a:lnTo>
                    <a:lnTo>
                      <a:pt x="18"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6" name="Freeform 173"/>
              <p:cNvSpPr>
                <a:spLocks/>
              </p:cNvSpPr>
              <p:nvPr/>
            </p:nvSpPr>
            <p:spPr bwMode="auto">
              <a:xfrm>
                <a:off x="3042" y="2323"/>
                <a:ext cx="44" cy="38"/>
              </a:xfrm>
              <a:custGeom>
                <a:avLst/>
                <a:gdLst>
                  <a:gd name="T0" fmla="*/ 30 w 44"/>
                  <a:gd name="T1" fmla="*/ 14 h 38"/>
                  <a:gd name="T2" fmla="*/ 30 w 44"/>
                  <a:gd name="T3" fmla="*/ 14 h 38"/>
                  <a:gd name="T4" fmla="*/ 20 w 44"/>
                  <a:gd name="T5" fmla="*/ 4 h 38"/>
                  <a:gd name="T6" fmla="*/ 6 w 44"/>
                  <a:gd name="T7" fmla="*/ 0 h 38"/>
                  <a:gd name="T8" fmla="*/ 4 w 44"/>
                  <a:gd name="T9" fmla="*/ 2 h 38"/>
                  <a:gd name="T10" fmla="*/ 0 w 44"/>
                  <a:gd name="T11" fmla="*/ 10 h 38"/>
                  <a:gd name="T12" fmla="*/ 6 w 44"/>
                  <a:gd name="T13" fmla="*/ 22 h 38"/>
                  <a:gd name="T14" fmla="*/ 12 w 44"/>
                  <a:gd name="T15" fmla="*/ 32 h 38"/>
                  <a:gd name="T16" fmla="*/ 32 w 44"/>
                  <a:gd name="T17" fmla="*/ 38 h 38"/>
                  <a:gd name="T18" fmla="*/ 44 w 44"/>
                  <a:gd name="T19" fmla="*/ 22 h 38"/>
                  <a:gd name="T20" fmla="*/ 44 w 44"/>
                  <a:gd name="T21" fmla="*/ 22 h 38"/>
                  <a:gd name="T22" fmla="*/ 30 w 44"/>
                  <a:gd name="T23" fmla="*/ 14 h 38"/>
                  <a:gd name="T24" fmla="*/ 30 w 44"/>
                  <a:gd name="T25" fmla="*/ 1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8"/>
                  <a:gd name="T41" fmla="*/ 44 w 4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8">
                    <a:moveTo>
                      <a:pt x="30" y="14"/>
                    </a:moveTo>
                    <a:lnTo>
                      <a:pt x="30" y="14"/>
                    </a:lnTo>
                    <a:lnTo>
                      <a:pt x="20" y="4"/>
                    </a:lnTo>
                    <a:lnTo>
                      <a:pt x="6" y="0"/>
                    </a:lnTo>
                    <a:lnTo>
                      <a:pt x="4" y="2"/>
                    </a:lnTo>
                    <a:lnTo>
                      <a:pt x="0" y="10"/>
                    </a:lnTo>
                    <a:lnTo>
                      <a:pt x="6" y="22"/>
                    </a:lnTo>
                    <a:lnTo>
                      <a:pt x="12" y="32"/>
                    </a:lnTo>
                    <a:lnTo>
                      <a:pt x="32" y="38"/>
                    </a:lnTo>
                    <a:lnTo>
                      <a:pt x="44" y="22"/>
                    </a:lnTo>
                    <a:lnTo>
                      <a:pt x="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7" name="Freeform 174"/>
              <p:cNvSpPr>
                <a:spLocks/>
              </p:cNvSpPr>
              <p:nvPr/>
            </p:nvSpPr>
            <p:spPr bwMode="auto">
              <a:xfrm>
                <a:off x="3290" y="2561"/>
                <a:ext cx="48" cy="42"/>
              </a:xfrm>
              <a:custGeom>
                <a:avLst/>
                <a:gdLst>
                  <a:gd name="T0" fmla="*/ 42 w 48"/>
                  <a:gd name="T1" fmla="*/ 38 h 42"/>
                  <a:gd name="T2" fmla="*/ 46 w 48"/>
                  <a:gd name="T3" fmla="*/ 36 h 42"/>
                  <a:gd name="T4" fmla="*/ 48 w 48"/>
                  <a:gd name="T5" fmla="*/ 22 h 42"/>
                  <a:gd name="T6" fmla="*/ 36 w 48"/>
                  <a:gd name="T7" fmla="*/ 18 h 42"/>
                  <a:gd name="T8" fmla="*/ 36 w 48"/>
                  <a:gd name="T9" fmla="*/ 18 h 42"/>
                  <a:gd name="T10" fmla="*/ 32 w 48"/>
                  <a:gd name="T11" fmla="*/ 22 h 42"/>
                  <a:gd name="T12" fmla="*/ 26 w 48"/>
                  <a:gd name="T13" fmla="*/ 28 h 42"/>
                  <a:gd name="T14" fmla="*/ 26 w 48"/>
                  <a:gd name="T15" fmla="*/ 28 h 42"/>
                  <a:gd name="T16" fmla="*/ 22 w 48"/>
                  <a:gd name="T17" fmla="*/ 22 h 42"/>
                  <a:gd name="T18" fmla="*/ 22 w 48"/>
                  <a:gd name="T19" fmla="*/ 22 h 42"/>
                  <a:gd name="T20" fmla="*/ 28 w 48"/>
                  <a:gd name="T21" fmla="*/ 16 h 42"/>
                  <a:gd name="T22" fmla="*/ 18 w 48"/>
                  <a:gd name="T23" fmla="*/ 0 h 42"/>
                  <a:gd name="T24" fmla="*/ 14 w 48"/>
                  <a:gd name="T25" fmla="*/ 4 h 42"/>
                  <a:gd name="T26" fmla="*/ 6 w 48"/>
                  <a:gd name="T27" fmla="*/ 12 h 42"/>
                  <a:gd name="T28" fmla="*/ 0 w 48"/>
                  <a:gd name="T29" fmla="*/ 28 h 42"/>
                  <a:gd name="T30" fmla="*/ 10 w 48"/>
                  <a:gd name="T31" fmla="*/ 42 h 42"/>
                  <a:gd name="T32" fmla="*/ 28 w 48"/>
                  <a:gd name="T33" fmla="*/ 40 h 42"/>
                  <a:gd name="T34" fmla="*/ 28 w 48"/>
                  <a:gd name="T35" fmla="*/ 40 h 42"/>
                  <a:gd name="T36" fmla="*/ 42 w 48"/>
                  <a:gd name="T37" fmla="*/ 38 h 42"/>
                  <a:gd name="T38" fmla="*/ 42 w 48"/>
                  <a:gd name="T39" fmla="*/ 3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42"/>
                  <a:gd name="T62" fmla="*/ 48 w 4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42">
                    <a:moveTo>
                      <a:pt x="42" y="38"/>
                    </a:moveTo>
                    <a:lnTo>
                      <a:pt x="46" y="36"/>
                    </a:lnTo>
                    <a:lnTo>
                      <a:pt x="48" y="22"/>
                    </a:lnTo>
                    <a:lnTo>
                      <a:pt x="36" y="18"/>
                    </a:lnTo>
                    <a:lnTo>
                      <a:pt x="32" y="22"/>
                    </a:lnTo>
                    <a:lnTo>
                      <a:pt x="26" y="28"/>
                    </a:lnTo>
                    <a:lnTo>
                      <a:pt x="22" y="22"/>
                    </a:lnTo>
                    <a:lnTo>
                      <a:pt x="28" y="16"/>
                    </a:lnTo>
                    <a:lnTo>
                      <a:pt x="18" y="0"/>
                    </a:lnTo>
                    <a:lnTo>
                      <a:pt x="14" y="4"/>
                    </a:lnTo>
                    <a:lnTo>
                      <a:pt x="6" y="12"/>
                    </a:lnTo>
                    <a:lnTo>
                      <a:pt x="0" y="28"/>
                    </a:lnTo>
                    <a:lnTo>
                      <a:pt x="10" y="42"/>
                    </a:lnTo>
                    <a:lnTo>
                      <a:pt x="28" y="40"/>
                    </a:lnTo>
                    <a:lnTo>
                      <a:pt x="4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8" name="Freeform 175"/>
              <p:cNvSpPr>
                <a:spLocks/>
              </p:cNvSpPr>
              <p:nvPr/>
            </p:nvSpPr>
            <p:spPr bwMode="auto">
              <a:xfrm>
                <a:off x="3278" y="2663"/>
                <a:ext cx="60" cy="58"/>
              </a:xfrm>
              <a:custGeom>
                <a:avLst/>
                <a:gdLst>
                  <a:gd name="T0" fmla="*/ 54 w 60"/>
                  <a:gd name="T1" fmla="*/ 26 h 58"/>
                  <a:gd name="T2" fmla="*/ 54 w 60"/>
                  <a:gd name="T3" fmla="*/ 26 h 58"/>
                  <a:gd name="T4" fmla="*/ 54 w 60"/>
                  <a:gd name="T5" fmla="*/ 14 h 58"/>
                  <a:gd name="T6" fmla="*/ 38 w 60"/>
                  <a:gd name="T7" fmla="*/ 4 h 58"/>
                  <a:gd name="T8" fmla="*/ 14 w 60"/>
                  <a:gd name="T9" fmla="*/ 0 h 58"/>
                  <a:gd name="T10" fmla="*/ 12 w 60"/>
                  <a:gd name="T11" fmla="*/ 2 h 58"/>
                  <a:gd name="T12" fmla="*/ 0 w 60"/>
                  <a:gd name="T13" fmla="*/ 10 h 58"/>
                  <a:gd name="T14" fmla="*/ 0 w 60"/>
                  <a:gd name="T15" fmla="*/ 30 h 58"/>
                  <a:gd name="T16" fmla="*/ 20 w 60"/>
                  <a:gd name="T17" fmla="*/ 38 h 58"/>
                  <a:gd name="T18" fmla="*/ 20 w 60"/>
                  <a:gd name="T19" fmla="*/ 38 h 58"/>
                  <a:gd name="T20" fmla="*/ 32 w 60"/>
                  <a:gd name="T21" fmla="*/ 38 h 58"/>
                  <a:gd name="T22" fmla="*/ 32 w 60"/>
                  <a:gd name="T23" fmla="*/ 38 h 58"/>
                  <a:gd name="T24" fmla="*/ 38 w 60"/>
                  <a:gd name="T25" fmla="*/ 46 h 58"/>
                  <a:gd name="T26" fmla="*/ 54 w 60"/>
                  <a:gd name="T27" fmla="*/ 58 h 58"/>
                  <a:gd name="T28" fmla="*/ 60 w 60"/>
                  <a:gd name="T29" fmla="*/ 44 h 58"/>
                  <a:gd name="T30" fmla="*/ 60 w 60"/>
                  <a:gd name="T31" fmla="*/ 44 h 58"/>
                  <a:gd name="T32" fmla="*/ 54 w 60"/>
                  <a:gd name="T33" fmla="*/ 26 h 58"/>
                  <a:gd name="T34" fmla="*/ 54 w 60"/>
                  <a:gd name="T35" fmla="*/ 2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8"/>
                  <a:gd name="T56" fmla="*/ 60 w 60"/>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8">
                    <a:moveTo>
                      <a:pt x="54" y="26"/>
                    </a:moveTo>
                    <a:lnTo>
                      <a:pt x="54" y="26"/>
                    </a:lnTo>
                    <a:lnTo>
                      <a:pt x="54" y="14"/>
                    </a:lnTo>
                    <a:lnTo>
                      <a:pt x="38" y="4"/>
                    </a:lnTo>
                    <a:lnTo>
                      <a:pt x="14" y="0"/>
                    </a:lnTo>
                    <a:lnTo>
                      <a:pt x="12" y="2"/>
                    </a:lnTo>
                    <a:lnTo>
                      <a:pt x="0" y="10"/>
                    </a:lnTo>
                    <a:lnTo>
                      <a:pt x="0" y="30"/>
                    </a:lnTo>
                    <a:lnTo>
                      <a:pt x="20" y="38"/>
                    </a:lnTo>
                    <a:lnTo>
                      <a:pt x="32" y="38"/>
                    </a:lnTo>
                    <a:lnTo>
                      <a:pt x="38" y="46"/>
                    </a:lnTo>
                    <a:lnTo>
                      <a:pt x="54" y="58"/>
                    </a:lnTo>
                    <a:lnTo>
                      <a:pt x="60" y="44"/>
                    </a:lnTo>
                    <a:lnTo>
                      <a:pt x="5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9" name="Freeform 176"/>
              <p:cNvSpPr>
                <a:spLocks/>
              </p:cNvSpPr>
              <p:nvPr/>
            </p:nvSpPr>
            <p:spPr bwMode="auto">
              <a:xfrm>
                <a:off x="2960" y="2479"/>
                <a:ext cx="42" cy="52"/>
              </a:xfrm>
              <a:custGeom>
                <a:avLst/>
                <a:gdLst>
                  <a:gd name="T0" fmla="*/ 30 w 42"/>
                  <a:gd name="T1" fmla="*/ 16 h 52"/>
                  <a:gd name="T2" fmla="*/ 30 w 42"/>
                  <a:gd name="T3" fmla="*/ 16 h 52"/>
                  <a:gd name="T4" fmla="*/ 30 w 42"/>
                  <a:gd name="T5" fmla="*/ 4 h 52"/>
                  <a:gd name="T6" fmla="*/ 22 w 42"/>
                  <a:gd name="T7" fmla="*/ 2 h 52"/>
                  <a:gd name="T8" fmla="*/ 8 w 42"/>
                  <a:gd name="T9" fmla="*/ 0 h 52"/>
                  <a:gd name="T10" fmla="*/ 6 w 42"/>
                  <a:gd name="T11" fmla="*/ 2 h 52"/>
                  <a:gd name="T12" fmla="*/ 0 w 42"/>
                  <a:gd name="T13" fmla="*/ 8 h 52"/>
                  <a:gd name="T14" fmla="*/ 6 w 42"/>
                  <a:gd name="T15" fmla="*/ 20 h 52"/>
                  <a:gd name="T16" fmla="*/ 6 w 42"/>
                  <a:gd name="T17" fmla="*/ 20 h 52"/>
                  <a:gd name="T18" fmla="*/ 16 w 42"/>
                  <a:gd name="T19" fmla="*/ 28 h 52"/>
                  <a:gd name="T20" fmla="*/ 16 w 42"/>
                  <a:gd name="T21" fmla="*/ 28 h 52"/>
                  <a:gd name="T22" fmla="*/ 20 w 42"/>
                  <a:gd name="T23" fmla="*/ 40 h 52"/>
                  <a:gd name="T24" fmla="*/ 32 w 42"/>
                  <a:gd name="T25" fmla="*/ 52 h 52"/>
                  <a:gd name="T26" fmla="*/ 42 w 42"/>
                  <a:gd name="T27" fmla="*/ 34 h 52"/>
                  <a:gd name="T28" fmla="*/ 36 w 42"/>
                  <a:gd name="T29" fmla="*/ 22 h 52"/>
                  <a:gd name="T30" fmla="*/ 36 w 42"/>
                  <a:gd name="T31" fmla="*/ 22 h 52"/>
                  <a:gd name="T32" fmla="*/ 30 w 42"/>
                  <a:gd name="T33" fmla="*/ 16 h 52"/>
                  <a:gd name="T34" fmla="*/ 30 w 42"/>
                  <a:gd name="T35" fmla="*/ 16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2"/>
                  <a:gd name="T56" fmla="*/ 42 w 42"/>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2">
                    <a:moveTo>
                      <a:pt x="30" y="16"/>
                    </a:moveTo>
                    <a:lnTo>
                      <a:pt x="30" y="16"/>
                    </a:lnTo>
                    <a:lnTo>
                      <a:pt x="30" y="4"/>
                    </a:lnTo>
                    <a:lnTo>
                      <a:pt x="22" y="2"/>
                    </a:lnTo>
                    <a:lnTo>
                      <a:pt x="8" y="0"/>
                    </a:lnTo>
                    <a:lnTo>
                      <a:pt x="6" y="2"/>
                    </a:lnTo>
                    <a:lnTo>
                      <a:pt x="0" y="8"/>
                    </a:lnTo>
                    <a:lnTo>
                      <a:pt x="6" y="20"/>
                    </a:lnTo>
                    <a:lnTo>
                      <a:pt x="16" y="28"/>
                    </a:lnTo>
                    <a:lnTo>
                      <a:pt x="20" y="40"/>
                    </a:lnTo>
                    <a:lnTo>
                      <a:pt x="32" y="52"/>
                    </a:lnTo>
                    <a:lnTo>
                      <a:pt x="42" y="34"/>
                    </a:lnTo>
                    <a:lnTo>
                      <a:pt x="36" y="22"/>
                    </a:lnTo>
                    <a:lnTo>
                      <a:pt x="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0" name="Freeform 177"/>
              <p:cNvSpPr>
                <a:spLocks/>
              </p:cNvSpPr>
              <p:nvPr/>
            </p:nvSpPr>
            <p:spPr bwMode="auto">
              <a:xfrm>
                <a:off x="3226" y="2465"/>
                <a:ext cx="28" cy="32"/>
              </a:xfrm>
              <a:custGeom>
                <a:avLst/>
                <a:gdLst>
                  <a:gd name="T0" fmla="*/ 22 w 28"/>
                  <a:gd name="T1" fmla="*/ 32 h 32"/>
                  <a:gd name="T2" fmla="*/ 28 w 28"/>
                  <a:gd name="T3" fmla="*/ 22 h 32"/>
                  <a:gd name="T4" fmla="*/ 28 w 28"/>
                  <a:gd name="T5" fmla="*/ 8 h 32"/>
                  <a:gd name="T6" fmla="*/ 12 w 28"/>
                  <a:gd name="T7" fmla="*/ 0 h 32"/>
                  <a:gd name="T8" fmla="*/ 12 w 28"/>
                  <a:gd name="T9" fmla="*/ 0 h 32"/>
                  <a:gd name="T10" fmla="*/ 0 w 28"/>
                  <a:gd name="T11" fmla="*/ 4 h 32"/>
                  <a:gd name="T12" fmla="*/ 4 w 28"/>
                  <a:gd name="T13" fmla="*/ 22 h 32"/>
                  <a:gd name="T14" fmla="*/ 22 w 28"/>
                  <a:gd name="T15" fmla="*/ 32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2" y="32"/>
                    </a:moveTo>
                    <a:lnTo>
                      <a:pt x="28" y="22"/>
                    </a:lnTo>
                    <a:lnTo>
                      <a:pt x="28" y="8"/>
                    </a:lnTo>
                    <a:lnTo>
                      <a:pt x="12" y="0"/>
                    </a:lnTo>
                    <a:lnTo>
                      <a:pt x="0" y="4"/>
                    </a:lnTo>
                    <a:lnTo>
                      <a:pt x="4" y="2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1" name="Freeform 178"/>
              <p:cNvSpPr>
                <a:spLocks/>
              </p:cNvSpPr>
              <p:nvPr/>
            </p:nvSpPr>
            <p:spPr bwMode="auto">
              <a:xfrm>
                <a:off x="3212" y="2553"/>
                <a:ext cx="44" cy="34"/>
              </a:xfrm>
              <a:custGeom>
                <a:avLst/>
                <a:gdLst>
                  <a:gd name="T0" fmla="*/ 28 w 44"/>
                  <a:gd name="T1" fmla="*/ 16 h 34"/>
                  <a:gd name="T2" fmla="*/ 28 w 44"/>
                  <a:gd name="T3" fmla="*/ 16 h 34"/>
                  <a:gd name="T4" fmla="*/ 20 w 44"/>
                  <a:gd name="T5" fmla="*/ 10 h 34"/>
                  <a:gd name="T6" fmla="*/ 20 w 44"/>
                  <a:gd name="T7" fmla="*/ 10 h 34"/>
                  <a:gd name="T8" fmla="*/ 10 w 44"/>
                  <a:gd name="T9" fmla="*/ 2 h 34"/>
                  <a:gd name="T10" fmla="*/ 6 w 44"/>
                  <a:gd name="T11" fmla="*/ 0 h 34"/>
                  <a:gd name="T12" fmla="*/ 4 w 44"/>
                  <a:gd name="T13" fmla="*/ 4 h 34"/>
                  <a:gd name="T14" fmla="*/ 0 w 44"/>
                  <a:gd name="T15" fmla="*/ 16 h 34"/>
                  <a:gd name="T16" fmla="*/ 10 w 44"/>
                  <a:gd name="T17" fmla="*/ 28 h 34"/>
                  <a:gd name="T18" fmla="*/ 30 w 44"/>
                  <a:gd name="T19" fmla="*/ 34 h 34"/>
                  <a:gd name="T20" fmla="*/ 44 w 44"/>
                  <a:gd name="T21" fmla="*/ 30 h 34"/>
                  <a:gd name="T22" fmla="*/ 40 w 44"/>
                  <a:gd name="T23" fmla="*/ 14 h 34"/>
                  <a:gd name="T24" fmla="*/ 40 w 44"/>
                  <a:gd name="T25" fmla="*/ 14 h 34"/>
                  <a:gd name="T26" fmla="*/ 28 w 44"/>
                  <a:gd name="T27" fmla="*/ 16 h 34"/>
                  <a:gd name="T28" fmla="*/ 28 w 44"/>
                  <a:gd name="T29" fmla="*/ 1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4"/>
                  <a:gd name="T47" fmla="*/ 44 w 4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4">
                    <a:moveTo>
                      <a:pt x="28" y="16"/>
                    </a:moveTo>
                    <a:lnTo>
                      <a:pt x="28" y="16"/>
                    </a:lnTo>
                    <a:lnTo>
                      <a:pt x="20" y="10"/>
                    </a:lnTo>
                    <a:lnTo>
                      <a:pt x="10" y="2"/>
                    </a:lnTo>
                    <a:lnTo>
                      <a:pt x="6" y="0"/>
                    </a:lnTo>
                    <a:lnTo>
                      <a:pt x="4" y="4"/>
                    </a:lnTo>
                    <a:lnTo>
                      <a:pt x="0" y="16"/>
                    </a:lnTo>
                    <a:lnTo>
                      <a:pt x="10" y="28"/>
                    </a:lnTo>
                    <a:lnTo>
                      <a:pt x="30" y="34"/>
                    </a:lnTo>
                    <a:lnTo>
                      <a:pt x="44" y="30"/>
                    </a:lnTo>
                    <a:lnTo>
                      <a:pt x="40" y="14"/>
                    </a:ln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2" name="Freeform 179"/>
              <p:cNvSpPr>
                <a:spLocks/>
              </p:cNvSpPr>
              <p:nvPr/>
            </p:nvSpPr>
            <p:spPr bwMode="auto">
              <a:xfrm>
                <a:off x="2404" y="2229"/>
                <a:ext cx="32" cy="22"/>
              </a:xfrm>
              <a:custGeom>
                <a:avLst/>
                <a:gdLst>
                  <a:gd name="T0" fmla="*/ 14 w 32"/>
                  <a:gd name="T1" fmla="*/ 0 h 22"/>
                  <a:gd name="T2" fmla="*/ 14 w 32"/>
                  <a:gd name="T3" fmla="*/ 0 h 22"/>
                  <a:gd name="T4" fmla="*/ 2 w 32"/>
                  <a:gd name="T5" fmla="*/ 2 h 22"/>
                  <a:gd name="T6" fmla="*/ 0 w 32"/>
                  <a:gd name="T7" fmla="*/ 20 h 22"/>
                  <a:gd name="T8" fmla="*/ 18 w 32"/>
                  <a:gd name="T9" fmla="*/ 22 h 22"/>
                  <a:gd name="T10" fmla="*/ 32 w 32"/>
                  <a:gd name="T11" fmla="*/ 16 h 22"/>
                  <a:gd name="T12" fmla="*/ 22 w 32"/>
                  <a:gd name="T13" fmla="*/ 4 h 22"/>
                  <a:gd name="T14" fmla="*/ 14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14" y="0"/>
                    </a:moveTo>
                    <a:lnTo>
                      <a:pt x="14" y="0"/>
                    </a:lnTo>
                    <a:lnTo>
                      <a:pt x="2" y="2"/>
                    </a:lnTo>
                    <a:lnTo>
                      <a:pt x="0" y="20"/>
                    </a:lnTo>
                    <a:lnTo>
                      <a:pt x="18" y="22"/>
                    </a:lnTo>
                    <a:lnTo>
                      <a:pt x="32" y="16"/>
                    </a:lnTo>
                    <a:lnTo>
                      <a:pt x="22" y="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3" name="Freeform 180"/>
              <p:cNvSpPr>
                <a:spLocks/>
              </p:cNvSpPr>
              <p:nvPr/>
            </p:nvSpPr>
            <p:spPr bwMode="auto">
              <a:xfrm>
                <a:off x="2920" y="2219"/>
                <a:ext cx="30" cy="26"/>
              </a:xfrm>
              <a:custGeom>
                <a:avLst/>
                <a:gdLst>
                  <a:gd name="T0" fmla="*/ 30 w 30"/>
                  <a:gd name="T1" fmla="*/ 26 h 26"/>
                  <a:gd name="T2" fmla="*/ 30 w 30"/>
                  <a:gd name="T3" fmla="*/ 10 h 26"/>
                  <a:gd name="T4" fmla="*/ 22 w 30"/>
                  <a:gd name="T5" fmla="*/ 0 h 26"/>
                  <a:gd name="T6" fmla="*/ 6 w 30"/>
                  <a:gd name="T7" fmla="*/ 0 h 26"/>
                  <a:gd name="T8" fmla="*/ 0 w 30"/>
                  <a:gd name="T9" fmla="*/ 12 h 26"/>
                  <a:gd name="T10" fmla="*/ 8 w 30"/>
                  <a:gd name="T11" fmla="*/ 26 h 26"/>
                  <a:gd name="T12" fmla="*/ 3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30" y="26"/>
                    </a:moveTo>
                    <a:lnTo>
                      <a:pt x="30" y="10"/>
                    </a:lnTo>
                    <a:lnTo>
                      <a:pt x="22" y="0"/>
                    </a:lnTo>
                    <a:lnTo>
                      <a:pt x="6" y="0"/>
                    </a:lnTo>
                    <a:lnTo>
                      <a:pt x="0" y="12"/>
                    </a:lnTo>
                    <a:lnTo>
                      <a:pt x="8" y="26"/>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4" name="Freeform 181"/>
              <p:cNvSpPr>
                <a:spLocks/>
              </p:cNvSpPr>
              <p:nvPr/>
            </p:nvSpPr>
            <p:spPr bwMode="auto">
              <a:xfrm>
                <a:off x="2478" y="2195"/>
                <a:ext cx="46" cy="42"/>
              </a:xfrm>
              <a:custGeom>
                <a:avLst/>
                <a:gdLst>
                  <a:gd name="T0" fmla="*/ 34 w 46"/>
                  <a:gd name="T1" fmla="*/ 6 h 42"/>
                  <a:gd name="T2" fmla="*/ 34 w 46"/>
                  <a:gd name="T3" fmla="*/ 6 h 42"/>
                  <a:gd name="T4" fmla="*/ 26 w 46"/>
                  <a:gd name="T5" fmla="*/ 2 h 42"/>
                  <a:gd name="T6" fmla="*/ 24 w 46"/>
                  <a:gd name="T7" fmla="*/ 0 h 42"/>
                  <a:gd name="T8" fmla="*/ 24 w 46"/>
                  <a:gd name="T9" fmla="*/ 2 h 42"/>
                  <a:gd name="T10" fmla="*/ 8 w 46"/>
                  <a:gd name="T11" fmla="*/ 2 h 42"/>
                  <a:gd name="T12" fmla="*/ 0 w 46"/>
                  <a:gd name="T13" fmla="*/ 18 h 42"/>
                  <a:gd name="T14" fmla="*/ 12 w 46"/>
                  <a:gd name="T15" fmla="*/ 30 h 42"/>
                  <a:gd name="T16" fmla="*/ 32 w 46"/>
                  <a:gd name="T17" fmla="*/ 42 h 42"/>
                  <a:gd name="T18" fmla="*/ 30 w 46"/>
                  <a:gd name="T19" fmla="*/ 28 h 42"/>
                  <a:gd name="T20" fmla="*/ 30 w 46"/>
                  <a:gd name="T21" fmla="*/ 28 h 42"/>
                  <a:gd name="T22" fmla="*/ 24 w 46"/>
                  <a:gd name="T23" fmla="*/ 24 h 42"/>
                  <a:gd name="T24" fmla="*/ 24 w 46"/>
                  <a:gd name="T25" fmla="*/ 24 h 42"/>
                  <a:gd name="T26" fmla="*/ 22 w 46"/>
                  <a:gd name="T27" fmla="*/ 18 h 42"/>
                  <a:gd name="T28" fmla="*/ 22 w 46"/>
                  <a:gd name="T29" fmla="*/ 18 h 42"/>
                  <a:gd name="T30" fmla="*/ 22 w 46"/>
                  <a:gd name="T31" fmla="*/ 18 h 42"/>
                  <a:gd name="T32" fmla="*/ 32 w 46"/>
                  <a:gd name="T33" fmla="*/ 18 h 42"/>
                  <a:gd name="T34" fmla="*/ 32 w 46"/>
                  <a:gd name="T35" fmla="*/ 18 h 42"/>
                  <a:gd name="T36" fmla="*/ 38 w 46"/>
                  <a:gd name="T37" fmla="*/ 28 h 42"/>
                  <a:gd name="T38" fmla="*/ 38 w 46"/>
                  <a:gd name="T39" fmla="*/ 36 h 42"/>
                  <a:gd name="T40" fmla="*/ 46 w 46"/>
                  <a:gd name="T41" fmla="*/ 24 h 42"/>
                  <a:gd name="T42" fmla="*/ 42 w 46"/>
                  <a:gd name="T43" fmla="*/ 12 h 42"/>
                  <a:gd name="T44" fmla="*/ 34 w 46"/>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42"/>
                  <a:gd name="T71" fmla="*/ 46 w 4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42">
                    <a:moveTo>
                      <a:pt x="34" y="6"/>
                    </a:moveTo>
                    <a:lnTo>
                      <a:pt x="34" y="6"/>
                    </a:lnTo>
                    <a:lnTo>
                      <a:pt x="26" y="2"/>
                    </a:lnTo>
                    <a:lnTo>
                      <a:pt x="24" y="0"/>
                    </a:lnTo>
                    <a:lnTo>
                      <a:pt x="24" y="2"/>
                    </a:lnTo>
                    <a:lnTo>
                      <a:pt x="8" y="2"/>
                    </a:lnTo>
                    <a:lnTo>
                      <a:pt x="0" y="18"/>
                    </a:lnTo>
                    <a:lnTo>
                      <a:pt x="12" y="30"/>
                    </a:lnTo>
                    <a:lnTo>
                      <a:pt x="32" y="42"/>
                    </a:lnTo>
                    <a:lnTo>
                      <a:pt x="30" y="28"/>
                    </a:lnTo>
                    <a:lnTo>
                      <a:pt x="24" y="24"/>
                    </a:lnTo>
                    <a:lnTo>
                      <a:pt x="22" y="18"/>
                    </a:lnTo>
                    <a:lnTo>
                      <a:pt x="32" y="18"/>
                    </a:lnTo>
                    <a:lnTo>
                      <a:pt x="38" y="28"/>
                    </a:lnTo>
                    <a:lnTo>
                      <a:pt x="38" y="36"/>
                    </a:lnTo>
                    <a:lnTo>
                      <a:pt x="46" y="24"/>
                    </a:lnTo>
                    <a:lnTo>
                      <a:pt x="42" y="12"/>
                    </a:lnTo>
                    <a:lnTo>
                      <a:pt x="3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5" name="Freeform 182"/>
              <p:cNvSpPr>
                <a:spLocks/>
              </p:cNvSpPr>
              <p:nvPr/>
            </p:nvSpPr>
            <p:spPr bwMode="auto">
              <a:xfrm>
                <a:off x="3124" y="2195"/>
                <a:ext cx="30" cy="26"/>
              </a:xfrm>
              <a:custGeom>
                <a:avLst/>
                <a:gdLst>
                  <a:gd name="T0" fmla="*/ 20 w 30"/>
                  <a:gd name="T1" fmla="*/ 26 h 26"/>
                  <a:gd name="T2" fmla="*/ 30 w 30"/>
                  <a:gd name="T3" fmla="*/ 10 h 26"/>
                  <a:gd name="T4" fmla="*/ 16 w 30"/>
                  <a:gd name="T5" fmla="*/ 0 h 26"/>
                  <a:gd name="T6" fmla="*/ 6 w 30"/>
                  <a:gd name="T7" fmla="*/ 0 h 26"/>
                  <a:gd name="T8" fmla="*/ 0 w 30"/>
                  <a:gd name="T9" fmla="*/ 10 h 26"/>
                  <a:gd name="T10" fmla="*/ 10 w 30"/>
                  <a:gd name="T11" fmla="*/ 20 h 26"/>
                  <a:gd name="T12" fmla="*/ 2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20" y="26"/>
                    </a:moveTo>
                    <a:lnTo>
                      <a:pt x="30" y="10"/>
                    </a:lnTo>
                    <a:lnTo>
                      <a:pt x="16" y="0"/>
                    </a:lnTo>
                    <a:lnTo>
                      <a:pt x="6" y="0"/>
                    </a:lnTo>
                    <a:lnTo>
                      <a:pt x="0" y="10"/>
                    </a:lnTo>
                    <a:lnTo>
                      <a:pt x="10" y="20"/>
                    </a:ln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6" name="Freeform 183"/>
              <p:cNvSpPr>
                <a:spLocks/>
              </p:cNvSpPr>
              <p:nvPr/>
            </p:nvSpPr>
            <p:spPr bwMode="auto">
              <a:xfrm>
                <a:off x="3090" y="2229"/>
                <a:ext cx="26" cy="26"/>
              </a:xfrm>
              <a:custGeom>
                <a:avLst/>
                <a:gdLst>
                  <a:gd name="T0" fmla="*/ 16 w 26"/>
                  <a:gd name="T1" fmla="*/ 26 h 26"/>
                  <a:gd name="T2" fmla="*/ 26 w 26"/>
                  <a:gd name="T3" fmla="*/ 18 h 26"/>
                  <a:gd name="T4" fmla="*/ 18 w 26"/>
                  <a:gd name="T5" fmla="*/ 2 h 26"/>
                  <a:gd name="T6" fmla="*/ 6 w 26"/>
                  <a:gd name="T7" fmla="*/ 0 h 26"/>
                  <a:gd name="T8" fmla="*/ 4 w 26"/>
                  <a:gd name="T9" fmla="*/ 2 h 26"/>
                  <a:gd name="T10" fmla="*/ 0 w 26"/>
                  <a:gd name="T11" fmla="*/ 10 h 26"/>
                  <a:gd name="T12" fmla="*/ 2 w 26"/>
                  <a:gd name="T13" fmla="*/ 22 h 26"/>
                  <a:gd name="T14" fmla="*/ 16 w 2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6"/>
                  <a:gd name="T26" fmla="*/ 26 w 2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6">
                    <a:moveTo>
                      <a:pt x="16" y="26"/>
                    </a:moveTo>
                    <a:lnTo>
                      <a:pt x="26" y="18"/>
                    </a:lnTo>
                    <a:lnTo>
                      <a:pt x="18" y="2"/>
                    </a:lnTo>
                    <a:lnTo>
                      <a:pt x="6" y="0"/>
                    </a:lnTo>
                    <a:lnTo>
                      <a:pt x="4" y="2"/>
                    </a:lnTo>
                    <a:lnTo>
                      <a:pt x="0" y="10"/>
                    </a:lnTo>
                    <a:lnTo>
                      <a:pt x="2" y="22"/>
                    </a:lnTo>
                    <a:lnTo>
                      <a:pt x="1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7" name="Freeform 184"/>
              <p:cNvSpPr>
                <a:spLocks/>
              </p:cNvSpPr>
              <p:nvPr/>
            </p:nvSpPr>
            <p:spPr bwMode="auto">
              <a:xfrm>
                <a:off x="3116" y="2293"/>
                <a:ext cx="28" cy="30"/>
              </a:xfrm>
              <a:custGeom>
                <a:avLst/>
                <a:gdLst>
                  <a:gd name="T0" fmla="*/ 10 w 28"/>
                  <a:gd name="T1" fmla="*/ 2 h 30"/>
                  <a:gd name="T2" fmla="*/ 4 w 28"/>
                  <a:gd name="T3" fmla="*/ 6 h 30"/>
                  <a:gd name="T4" fmla="*/ 0 w 28"/>
                  <a:gd name="T5" fmla="*/ 16 h 30"/>
                  <a:gd name="T6" fmla="*/ 6 w 28"/>
                  <a:gd name="T7" fmla="*/ 30 h 30"/>
                  <a:gd name="T8" fmla="*/ 22 w 28"/>
                  <a:gd name="T9" fmla="*/ 30 h 30"/>
                  <a:gd name="T10" fmla="*/ 28 w 28"/>
                  <a:gd name="T11" fmla="*/ 8 h 30"/>
                  <a:gd name="T12" fmla="*/ 12 w 28"/>
                  <a:gd name="T13" fmla="*/ 0 h 30"/>
                  <a:gd name="T14" fmla="*/ 10 w 28"/>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0"/>
                  <a:gd name="T26" fmla="*/ 28 w 2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0">
                    <a:moveTo>
                      <a:pt x="10" y="2"/>
                    </a:moveTo>
                    <a:lnTo>
                      <a:pt x="4" y="6"/>
                    </a:lnTo>
                    <a:lnTo>
                      <a:pt x="0" y="16"/>
                    </a:lnTo>
                    <a:lnTo>
                      <a:pt x="6" y="30"/>
                    </a:lnTo>
                    <a:lnTo>
                      <a:pt x="22" y="30"/>
                    </a:lnTo>
                    <a:lnTo>
                      <a:pt x="28" y="8"/>
                    </a:lnTo>
                    <a:lnTo>
                      <a:pt x="12" y="0"/>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8" name="Freeform 185"/>
              <p:cNvSpPr>
                <a:spLocks/>
              </p:cNvSpPr>
              <p:nvPr/>
            </p:nvSpPr>
            <p:spPr bwMode="auto">
              <a:xfrm>
                <a:off x="2852" y="2205"/>
                <a:ext cx="42" cy="48"/>
              </a:xfrm>
              <a:custGeom>
                <a:avLst/>
                <a:gdLst>
                  <a:gd name="T0" fmla="*/ 34 w 42"/>
                  <a:gd name="T1" fmla="*/ 34 h 48"/>
                  <a:gd name="T2" fmla="*/ 34 w 42"/>
                  <a:gd name="T3" fmla="*/ 34 h 48"/>
                  <a:gd name="T4" fmla="*/ 36 w 42"/>
                  <a:gd name="T5" fmla="*/ 24 h 48"/>
                  <a:gd name="T6" fmla="*/ 36 w 42"/>
                  <a:gd name="T7" fmla="*/ 24 h 48"/>
                  <a:gd name="T8" fmla="*/ 42 w 42"/>
                  <a:gd name="T9" fmla="*/ 16 h 48"/>
                  <a:gd name="T10" fmla="*/ 42 w 42"/>
                  <a:gd name="T11" fmla="*/ 0 h 48"/>
                  <a:gd name="T12" fmla="*/ 38 w 42"/>
                  <a:gd name="T13" fmla="*/ 2 h 48"/>
                  <a:gd name="T14" fmla="*/ 38 w 42"/>
                  <a:gd name="T15" fmla="*/ 2 h 48"/>
                  <a:gd name="T16" fmla="*/ 22 w 42"/>
                  <a:gd name="T17" fmla="*/ 4 h 48"/>
                  <a:gd name="T18" fmla="*/ 22 w 42"/>
                  <a:gd name="T19" fmla="*/ 4 h 48"/>
                  <a:gd name="T20" fmla="*/ 12 w 42"/>
                  <a:gd name="T21" fmla="*/ 4 h 48"/>
                  <a:gd name="T22" fmla="*/ 12 w 42"/>
                  <a:gd name="T23" fmla="*/ 4 h 48"/>
                  <a:gd name="T24" fmla="*/ 8 w 42"/>
                  <a:gd name="T25" fmla="*/ 16 h 48"/>
                  <a:gd name="T26" fmla="*/ 8 w 42"/>
                  <a:gd name="T27" fmla="*/ 16 h 48"/>
                  <a:gd name="T28" fmla="*/ 0 w 42"/>
                  <a:gd name="T29" fmla="*/ 18 h 48"/>
                  <a:gd name="T30" fmla="*/ 2 w 42"/>
                  <a:gd name="T31" fmla="*/ 32 h 48"/>
                  <a:gd name="T32" fmla="*/ 10 w 42"/>
                  <a:gd name="T33" fmla="*/ 42 h 48"/>
                  <a:gd name="T34" fmla="*/ 30 w 42"/>
                  <a:gd name="T35" fmla="*/ 48 h 48"/>
                  <a:gd name="T36" fmla="*/ 34 w 42"/>
                  <a:gd name="T37" fmla="*/ 3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8"/>
                  <a:gd name="T59" fmla="*/ 42 w 42"/>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8">
                    <a:moveTo>
                      <a:pt x="34" y="34"/>
                    </a:moveTo>
                    <a:lnTo>
                      <a:pt x="34" y="34"/>
                    </a:lnTo>
                    <a:lnTo>
                      <a:pt x="36" y="24"/>
                    </a:lnTo>
                    <a:lnTo>
                      <a:pt x="42" y="16"/>
                    </a:lnTo>
                    <a:lnTo>
                      <a:pt x="42" y="0"/>
                    </a:lnTo>
                    <a:lnTo>
                      <a:pt x="38" y="2"/>
                    </a:lnTo>
                    <a:lnTo>
                      <a:pt x="22" y="4"/>
                    </a:lnTo>
                    <a:lnTo>
                      <a:pt x="12" y="4"/>
                    </a:lnTo>
                    <a:lnTo>
                      <a:pt x="8" y="16"/>
                    </a:lnTo>
                    <a:lnTo>
                      <a:pt x="0" y="18"/>
                    </a:lnTo>
                    <a:lnTo>
                      <a:pt x="2" y="32"/>
                    </a:lnTo>
                    <a:lnTo>
                      <a:pt x="10" y="42"/>
                    </a:lnTo>
                    <a:lnTo>
                      <a:pt x="30" y="48"/>
                    </a:lnTo>
                    <a:lnTo>
                      <a:pt x="3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09" name="Freeform 186"/>
              <p:cNvSpPr>
                <a:spLocks/>
              </p:cNvSpPr>
              <p:nvPr/>
            </p:nvSpPr>
            <p:spPr bwMode="auto">
              <a:xfrm>
                <a:off x="2864" y="2379"/>
                <a:ext cx="94" cy="68"/>
              </a:xfrm>
              <a:custGeom>
                <a:avLst/>
                <a:gdLst>
                  <a:gd name="T0" fmla="*/ 92 w 94"/>
                  <a:gd name="T1" fmla="*/ 40 h 68"/>
                  <a:gd name="T2" fmla="*/ 90 w 94"/>
                  <a:gd name="T3" fmla="*/ 28 h 68"/>
                  <a:gd name="T4" fmla="*/ 90 w 94"/>
                  <a:gd name="T5" fmla="*/ 28 h 68"/>
                  <a:gd name="T6" fmla="*/ 80 w 94"/>
                  <a:gd name="T7" fmla="*/ 20 h 68"/>
                  <a:gd name="T8" fmla="*/ 80 w 94"/>
                  <a:gd name="T9" fmla="*/ 20 h 68"/>
                  <a:gd name="T10" fmla="*/ 80 w 94"/>
                  <a:gd name="T11" fmla="*/ 20 h 68"/>
                  <a:gd name="T12" fmla="*/ 76 w 94"/>
                  <a:gd name="T13" fmla="*/ 14 h 68"/>
                  <a:gd name="T14" fmla="*/ 76 w 94"/>
                  <a:gd name="T15" fmla="*/ 14 h 68"/>
                  <a:gd name="T16" fmla="*/ 68 w 94"/>
                  <a:gd name="T17" fmla="*/ 0 h 68"/>
                  <a:gd name="T18" fmla="*/ 66 w 94"/>
                  <a:gd name="T19" fmla="*/ 0 h 68"/>
                  <a:gd name="T20" fmla="*/ 58 w 94"/>
                  <a:gd name="T21" fmla="*/ 4 h 68"/>
                  <a:gd name="T22" fmla="*/ 58 w 94"/>
                  <a:gd name="T23" fmla="*/ 4 h 68"/>
                  <a:gd name="T24" fmla="*/ 48 w 94"/>
                  <a:gd name="T25" fmla="*/ 8 h 68"/>
                  <a:gd name="T26" fmla="*/ 48 w 94"/>
                  <a:gd name="T27" fmla="*/ 8 h 68"/>
                  <a:gd name="T28" fmla="*/ 46 w 94"/>
                  <a:gd name="T29" fmla="*/ 10 h 68"/>
                  <a:gd name="T30" fmla="*/ 46 w 94"/>
                  <a:gd name="T31" fmla="*/ 10 h 68"/>
                  <a:gd name="T32" fmla="*/ 34 w 94"/>
                  <a:gd name="T33" fmla="*/ 8 h 68"/>
                  <a:gd name="T34" fmla="*/ 34 w 94"/>
                  <a:gd name="T35" fmla="*/ 8 h 68"/>
                  <a:gd name="T36" fmla="*/ 22 w 94"/>
                  <a:gd name="T37" fmla="*/ 10 h 68"/>
                  <a:gd name="T38" fmla="*/ 22 w 94"/>
                  <a:gd name="T39" fmla="*/ 10 h 68"/>
                  <a:gd name="T40" fmla="*/ 10 w 94"/>
                  <a:gd name="T41" fmla="*/ 6 h 68"/>
                  <a:gd name="T42" fmla="*/ 0 w 94"/>
                  <a:gd name="T43" fmla="*/ 16 h 68"/>
                  <a:gd name="T44" fmla="*/ 8 w 94"/>
                  <a:gd name="T45" fmla="*/ 24 h 68"/>
                  <a:gd name="T46" fmla="*/ 8 w 94"/>
                  <a:gd name="T47" fmla="*/ 24 h 68"/>
                  <a:gd name="T48" fmla="*/ 18 w 94"/>
                  <a:gd name="T49" fmla="*/ 26 h 68"/>
                  <a:gd name="T50" fmla="*/ 18 w 94"/>
                  <a:gd name="T51" fmla="*/ 26 h 68"/>
                  <a:gd name="T52" fmla="*/ 24 w 94"/>
                  <a:gd name="T53" fmla="*/ 32 h 68"/>
                  <a:gd name="T54" fmla="*/ 24 w 94"/>
                  <a:gd name="T55" fmla="*/ 32 h 68"/>
                  <a:gd name="T56" fmla="*/ 40 w 94"/>
                  <a:gd name="T57" fmla="*/ 40 h 68"/>
                  <a:gd name="T58" fmla="*/ 42 w 94"/>
                  <a:gd name="T59" fmla="*/ 40 h 68"/>
                  <a:gd name="T60" fmla="*/ 42 w 94"/>
                  <a:gd name="T61" fmla="*/ 40 h 68"/>
                  <a:gd name="T62" fmla="*/ 54 w 94"/>
                  <a:gd name="T63" fmla="*/ 36 h 68"/>
                  <a:gd name="T64" fmla="*/ 54 w 94"/>
                  <a:gd name="T65" fmla="*/ 36 h 68"/>
                  <a:gd name="T66" fmla="*/ 60 w 94"/>
                  <a:gd name="T67" fmla="*/ 40 h 68"/>
                  <a:gd name="T68" fmla="*/ 60 w 94"/>
                  <a:gd name="T69" fmla="*/ 40 h 68"/>
                  <a:gd name="T70" fmla="*/ 66 w 94"/>
                  <a:gd name="T71" fmla="*/ 44 h 68"/>
                  <a:gd name="T72" fmla="*/ 66 w 94"/>
                  <a:gd name="T73" fmla="*/ 44 h 68"/>
                  <a:gd name="T74" fmla="*/ 68 w 94"/>
                  <a:gd name="T75" fmla="*/ 54 h 68"/>
                  <a:gd name="T76" fmla="*/ 82 w 94"/>
                  <a:gd name="T77" fmla="*/ 68 h 68"/>
                  <a:gd name="T78" fmla="*/ 92 w 94"/>
                  <a:gd name="T79" fmla="*/ 62 h 68"/>
                  <a:gd name="T80" fmla="*/ 94 w 94"/>
                  <a:gd name="T81" fmla="*/ 50 h 68"/>
                  <a:gd name="T82" fmla="*/ 94 w 94"/>
                  <a:gd name="T83" fmla="*/ 50 h 68"/>
                  <a:gd name="T84" fmla="*/ 90 w 94"/>
                  <a:gd name="T85" fmla="*/ 42 h 68"/>
                  <a:gd name="T86" fmla="*/ 90 w 94"/>
                  <a:gd name="T87" fmla="*/ 42 h 68"/>
                  <a:gd name="T88" fmla="*/ 92 w 94"/>
                  <a:gd name="T89" fmla="*/ 40 h 68"/>
                  <a:gd name="T90" fmla="*/ 92 w 94"/>
                  <a:gd name="T91" fmla="*/ 4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68"/>
                  <a:gd name="T140" fmla="*/ 94 w 94"/>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68">
                    <a:moveTo>
                      <a:pt x="92" y="40"/>
                    </a:moveTo>
                    <a:lnTo>
                      <a:pt x="90" y="28"/>
                    </a:lnTo>
                    <a:lnTo>
                      <a:pt x="80" y="20"/>
                    </a:lnTo>
                    <a:lnTo>
                      <a:pt x="76" y="14"/>
                    </a:lnTo>
                    <a:lnTo>
                      <a:pt x="68" y="0"/>
                    </a:lnTo>
                    <a:lnTo>
                      <a:pt x="66" y="0"/>
                    </a:lnTo>
                    <a:lnTo>
                      <a:pt x="58" y="4"/>
                    </a:lnTo>
                    <a:lnTo>
                      <a:pt x="48" y="8"/>
                    </a:lnTo>
                    <a:lnTo>
                      <a:pt x="46" y="10"/>
                    </a:lnTo>
                    <a:lnTo>
                      <a:pt x="34" y="8"/>
                    </a:lnTo>
                    <a:lnTo>
                      <a:pt x="22" y="10"/>
                    </a:lnTo>
                    <a:lnTo>
                      <a:pt x="10" y="6"/>
                    </a:lnTo>
                    <a:lnTo>
                      <a:pt x="0" y="16"/>
                    </a:lnTo>
                    <a:lnTo>
                      <a:pt x="8" y="24"/>
                    </a:lnTo>
                    <a:lnTo>
                      <a:pt x="18" y="26"/>
                    </a:lnTo>
                    <a:lnTo>
                      <a:pt x="24" y="32"/>
                    </a:lnTo>
                    <a:lnTo>
                      <a:pt x="40" y="40"/>
                    </a:lnTo>
                    <a:lnTo>
                      <a:pt x="42" y="40"/>
                    </a:lnTo>
                    <a:lnTo>
                      <a:pt x="54" y="36"/>
                    </a:lnTo>
                    <a:lnTo>
                      <a:pt x="60" y="40"/>
                    </a:lnTo>
                    <a:lnTo>
                      <a:pt x="66" y="44"/>
                    </a:lnTo>
                    <a:lnTo>
                      <a:pt x="68" y="54"/>
                    </a:lnTo>
                    <a:lnTo>
                      <a:pt x="82" y="68"/>
                    </a:lnTo>
                    <a:lnTo>
                      <a:pt x="92" y="62"/>
                    </a:lnTo>
                    <a:lnTo>
                      <a:pt x="94" y="50"/>
                    </a:lnTo>
                    <a:lnTo>
                      <a:pt x="90" y="42"/>
                    </a:lnTo>
                    <a:lnTo>
                      <a:pt x="9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0" name="Freeform 187"/>
              <p:cNvSpPr>
                <a:spLocks/>
              </p:cNvSpPr>
              <p:nvPr/>
            </p:nvSpPr>
            <p:spPr bwMode="auto">
              <a:xfrm>
                <a:off x="2788" y="2317"/>
                <a:ext cx="28" cy="34"/>
              </a:xfrm>
              <a:custGeom>
                <a:avLst/>
                <a:gdLst>
                  <a:gd name="T0" fmla="*/ 20 w 28"/>
                  <a:gd name="T1" fmla="*/ 0 h 34"/>
                  <a:gd name="T2" fmla="*/ 16 w 28"/>
                  <a:gd name="T3" fmla="*/ 2 h 34"/>
                  <a:gd name="T4" fmla="*/ 2 w 28"/>
                  <a:gd name="T5" fmla="*/ 6 h 34"/>
                  <a:gd name="T6" fmla="*/ 0 w 28"/>
                  <a:gd name="T7" fmla="*/ 20 h 34"/>
                  <a:gd name="T8" fmla="*/ 16 w 28"/>
                  <a:gd name="T9" fmla="*/ 34 h 34"/>
                  <a:gd name="T10" fmla="*/ 26 w 28"/>
                  <a:gd name="T11" fmla="*/ 24 h 34"/>
                  <a:gd name="T12" fmla="*/ 26 w 28"/>
                  <a:gd name="T13" fmla="*/ 24 h 34"/>
                  <a:gd name="T14" fmla="*/ 20 w 28"/>
                  <a:gd name="T15" fmla="*/ 16 h 34"/>
                  <a:gd name="T16" fmla="*/ 20 w 28"/>
                  <a:gd name="T17" fmla="*/ 16 h 34"/>
                  <a:gd name="T18" fmla="*/ 28 w 28"/>
                  <a:gd name="T19" fmla="*/ 12 h 34"/>
                  <a:gd name="T20" fmla="*/ 20 w 28"/>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4"/>
                  <a:gd name="T35" fmla="*/ 28 w 28"/>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4">
                    <a:moveTo>
                      <a:pt x="20" y="0"/>
                    </a:moveTo>
                    <a:lnTo>
                      <a:pt x="16" y="2"/>
                    </a:lnTo>
                    <a:lnTo>
                      <a:pt x="2" y="6"/>
                    </a:lnTo>
                    <a:lnTo>
                      <a:pt x="0" y="20"/>
                    </a:lnTo>
                    <a:lnTo>
                      <a:pt x="16" y="34"/>
                    </a:lnTo>
                    <a:lnTo>
                      <a:pt x="26" y="24"/>
                    </a:lnTo>
                    <a:lnTo>
                      <a:pt x="20" y="16"/>
                    </a:lnTo>
                    <a:lnTo>
                      <a:pt x="28" y="1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1" name="Freeform 188"/>
              <p:cNvSpPr>
                <a:spLocks/>
              </p:cNvSpPr>
              <p:nvPr/>
            </p:nvSpPr>
            <p:spPr bwMode="auto">
              <a:xfrm>
                <a:off x="2726" y="2187"/>
                <a:ext cx="50" cy="38"/>
              </a:xfrm>
              <a:custGeom>
                <a:avLst/>
                <a:gdLst>
                  <a:gd name="T0" fmla="*/ 28 w 50"/>
                  <a:gd name="T1" fmla="*/ 20 h 38"/>
                  <a:gd name="T2" fmla="*/ 28 w 50"/>
                  <a:gd name="T3" fmla="*/ 20 h 38"/>
                  <a:gd name="T4" fmla="*/ 34 w 50"/>
                  <a:gd name="T5" fmla="*/ 20 h 38"/>
                  <a:gd name="T6" fmla="*/ 34 w 50"/>
                  <a:gd name="T7" fmla="*/ 20 h 38"/>
                  <a:gd name="T8" fmla="*/ 36 w 50"/>
                  <a:gd name="T9" fmla="*/ 20 h 38"/>
                  <a:gd name="T10" fmla="*/ 42 w 50"/>
                  <a:gd name="T11" fmla="*/ 22 h 38"/>
                  <a:gd name="T12" fmla="*/ 48 w 50"/>
                  <a:gd name="T13" fmla="*/ 24 h 38"/>
                  <a:gd name="T14" fmla="*/ 50 w 50"/>
                  <a:gd name="T15" fmla="*/ 16 h 38"/>
                  <a:gd name="T16" fmla="*/ 50 w 50"/>
                  <a:gd name="T17" fmla="*/ 16 h 38"/>
                  <a:gd name="T18" fmla="*/ 40 w 50"/>
                  <a:gd name="T19" fmla="*/ 10 h 38"/>
                  <a:gd name="T20" fmla="*/ 40 w 50"/>
                  <a:gd name="T21" fmla="*/ 10 h 38"/>
                  <a:gd name="T22" fmla="*/ 34 w 50"/>
                  <a:gd name="T23" fmla="*/ 4 h 38"/>
                  <a:gd name="T24" fmla="*/ 22 w 50"/>
                  <a:gd name="T25" fmla="*/ 0 h 38"/>
                  <a:gd name="T26" fmla="*/ 20 w 50"/>
                  <a:gd name="T27" fmla="*/ 2 h 38"/>
                  <a:gd name="T28" fmla="*/ 0 w 50"/>
                  <a:gd name="T29" fmla="*/ 10 h 38"/>
                  <a:gd name="T30" fmla="*/ 8 w 50"/>
                  <a:gd name="T31" fmla="*/ 30 h 38"/>
                  <a:gd name="T32" fmla="*/ 28 w 50"/>
                  <a:gd name="T33" fmla="*/ 38 h 38"/>
                  <a:gd name="T34" fmla="*/ 38 w 50"/>
                  <a:gd name="T35" fmla="*/ 26 h 38"/>
                  <a:gd name="T36" fmla="*/ 38 w 50"/>
                  <a:gd name="T37" fmla="*/ 26 h 38"/>
                  <a:gd name="T38" fmla="*/ 28 w 50"/>
                  <a:gd name="T39" fmla="*/ 20 h 38"/>
                  <a:gd name="T40" fmla="*/ 28 w 50"/>
                  <a:gd name="T41" fmla="*/ 2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28" y="20"/>
                    </a:moveTo>
                    <a:lnTo>
                      <a:pt x="28" y="20"/>
                    </a:lnTo>
                    <a:lnTo>
                      <a:pt x="34" y="20"/>
                    </a:lnTo>
                    <a:lnTo>
                      <a:pt x="36" y="20"/>
                    </a:lnTo>
                    <a:lnTo>
                      <a:pt x="42" y="22"/>
                    </a:lnTo>
                    <a:lnTo>
                      <a:pt x="48" y="24"/>
                    </a:lnTo>
                    <a:lnTo>
                      <a:pt x="50" y="16"/>
                    </a:lnTo>
                    <a:lnTo>
                      <a:pt x="40" y="10"/>
                    </a:lnTo>
                    <a:lnTo>
                      <a:pt x="34" y="4"/>
                    </a:lnTo>
                    <a:lnTo>
                      <a:pt x="22" y="0"/>
                    </a:lnTo>
                    <a:lnTo>
                      <a:pt x="20" y="2"/>
                    </a:lnTo>
                    <a:lnTo>
                      <a:pt x="0" y="10"/>
                    </a:lnTo>
                    <a:lnTo>
                      <a:pt x="8" y="30"/>
                    </a:lnTo>
                    <a:lnTo>
                      <a:pt x="28" y="38"/>
                    </a:lnTo>
                    <a:lnTo>
                      <a:pt x="38" y="26"/>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212" name="Freeform 189"/>
              <p:cNvSpPr>
                <a:spLocks/>
              </p:cNvSpPr>
              <p:nvPr/>
            </p:nvSpPr>
            <p:spPr bwMode="auto">
              <a:xfrm>
                <a:off x="2756" y="2405"/>
                <a:ext cx="40" cy="38"/>
              </a:xfrm>
              <a:custGeom>
                <a:avLst/>
                <a:gdLst>
                  <a:gd name="T0" fmla="*/ 30 w 40"/>
                  <a:gd name="T1" fmla="*/ 4 h 38"/>
                  <a:gd name="T2" fmla="*/ 30 w 40"/>
                  <a:gd name="T3" fmla="*/ 4 h 38"/>
                  <a:gd name="T4" fmla="*/ 20 w 40"/>
                  <a:gd name="T5" fmla="*/ 2 h 38"/>
                  <a:gd name="T6" fmla="*/ 20 w 40"/>
                  <a:gd name="T7" fmla="*/ 2 h 38"/>
                  <a:gd name="T8" fmla="*/ 14 w 40"/>
                  <a:gd name="T9" fmla="*/ 0 h 38"/>
                  <a:gd name="T10" fmla="*/ 12 w 40"/>
                  <a:gd name="T11" fmla="*/ 0 h 38"/>
                  <a:gd name="T12" fmla="*/ 0 w 40"/>
                  <a:gd name="T13" fmla="*/ 0 h 38"/>
                  <a:gd name="T14" fmla="*/ 0 w 40"/>
                  <a:gd name="T15" fmla="*/ 0 h 38"/>
                  <a:gd name="T16" fmla="*/ 8 w 40"/>
                  <a:gd name="T17" fmla="*/ 14 h 38"/>
                  <a:gd name="T18" fmla="*/ 8 w 40"/>
                  <a:gd name="T19" fmla="*/ 14 h 38"/>
                  <a:gd name="T20" fmla="*/ 10 w 40"/>
                  <a:gd name="T21" fmla="*/ 24 h 38"/>
                  <a:gd name="T22" fmla="*/ 20 w 40"/>
                  <a:gd name="T23" fmla="*/ 32 h 38"/>
                  <a:gd name="T24" fmla="*/ 36 w 40"/>
                  <a:gd name="T25" fmla="*/ 38 h 38"/>
                  <a:gd name="T26" fmla="*/ 40 w 40"/>
                  <a:gd name="T27" fmla="*/ 24 h 38"/>
                  <a:gd name="T28" fmla="*/ 40 w 40"/>
                  <a:gd name="T29" fmla="*/ 24 h 38"/>
                  <a:gd name="T30" fmla="*/ 32 w 40"/>
                  <a:gd name="T31" fmla="*/ 16 h 38"/>
                  <a:gd name="T32" fmla="*/ 32 w 40"/>
                  <a:gd name="T33" fmla="*/ 16 h 38"/>
                  <a:gd name="T34" fmla="*/ 30 w 40"/>
                  <a:gd name="T35" fmla="*/ 4 h 38"/>
                  <a:gd name="T36" fmla="*/ 30 w 40"/>
                  <a:gd name="T37" fmla="*/ 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8"/>
                  <a:gd name="T59" fmla="*/ 40 w 4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8">
                    <a:moveTo>
                      <a:pt x="30" y="4"/>
                    </a:moveTo>
                    <a:lnTo>
                      <a:pt x="30" y="4"/>
                    </a:lnTo>
                    <a:lnTo>
                      <a:pt x="20" y="2"/>
                    </a:lnTo>
                    <a:lnTo>
                      <a:pt x="14" y="0"/>
                    </a:lnTo>
                    <a:lnTo>
                      <a:pt x="12" y="0"/>
                    </a:lnTo>
                    <a:lnTo>
                      <a:pt x="0" y="0"/>
                    </a:lnTo>
                    <a:lnTo>
                      <a:pt x="8" y="14"/>
                    </a:lnTo>
                    <a:lnTo>
                      <a:pt x="10" y="24"/>
                    </a:lnTo>
                    <a:lnTo>
                      <a:pt x="20" y="32"/>
                    </a:lnTo>
                    <a:lnTo>
                      <a:pt x="36" y="38"/>
                    </a:lnTo>
                    <a:lnTo>
                      <a:pt x="40" y="24"/>
                    </a:lnTo>
                    <a:lnTo>
                      <a:pt x="32" y="16"/>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grpSp>
        <p:sp>
          <p:nvSpPr>
            <p:cNvPr id="2137" name="Text Box 190"/>
            <p:cNvSpPr txBox="1">
              <a:spLocks noChangeArrowheads="1"/>
            </p:cNvSpPr>
            <p:nvPr/>
          </p:nvSpPr>
          <p:spPr bwMode="auto">
            <a:xfrm>
              <a:off x="2743200" y="531971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FFFFFF">
                      <a:lumMod val="50000"/>
                    </a:srgbClr>
                  </a:solidFill>
                </a:rPr>
                <a:t>FM</a:t>
              </a:r>
            </a:p>
          </p:txBody>
        </p:sp>
        <p:grpSp>
          <p:nvGrpSpPr>
            <p:cNvPr id="2138" name="Group 191"/>
            <p:cNvGrpSpPr>
              <a:grpSpLocks/>
            </p:cNvGrpSpPr>
            <p:nvPr/>
          </p:nvGrpSpPr>
          <p:grpSpPr bwMode="auto">
            <a:xfrm>
              <a:off x="2806700" y="5029201"/>
              <a:ext cx="393700" cy="290513"/>
              <a:chOff x="2392" y="2145"/>
              <a:chExt cx="982" cy="602"/>
            </a:xfrm>
            <a:solidFill>
              <a:schemeClr val="bg1">
                <a:lumMod val="50000"/>
              </a:schemeClr>
            </a:solidFill>
          </p:grpSpPr>
          <p:sp>
            <p:nvSpPr>
              <p:cNvPr id="14" name="Freeform 192"/>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5" name="Freeform 193"/>
              <p:cNvSpPr>
                <a:spLocks/>
              </p:cNvSpPr>
              <p:nvPr/>
            </p:nvSpPr>
            <p:spPr bwMode="auto">
              <a:xfrm>
                <a:off x="2586" y="2351"/>
                <a:ext cx="16" cy="16"/>
              </a:xfrm>
              <a:custGeom>
                <a:avLst/>
                <a:gdLst>
                  <a:gd name="T0" fmla="*/ 0 w 16"/>
                  <a:gd name="T1" fmla="*/ 12 h 16"/>
                  <a:gd name="T2" fmla="*/ 0 w 16"/>
                  <a:gd name="T3" fmla="*/ 12 h 16"/>
                  <a:gd name="T4" fmla="*/ 4 w 16"/>
                  <a:gd name="T5" fmla="*/ 2 h 16"/>
                  <a:gd name="T6" fmla="*/ 4 w 16"/>
                  <a:gd name="T7" fmla="*/ 2 h 16"/>
                  <a:gd name="T8" fmla="*/ 8 w 16"/>
                  <a:gd name="T9" fmla="*/ 0 h 16"/>
                  <a:gd name="T10" fmla="*/ 8 w 16"/>
                  <a:gd name="T11" fmla="*/ 0 h 16"/>
                  <a:gd name="T12" fmla="*/ 16 w 16"/>
                  <a:gd name="T13" fmla="*/ 16 h 16"/>
                  <a:gd name="T14" fmla="*/ 16 w 16"/>
                  <a:gd name="T15" fmla="*/ 16 h 16"/>
                  <a:gd name="T16" fmla="*/ 0 w 16"/>
                  <a:gd name="T17" fmla="*/ 12 h 16"/>
                  <a:gd name="T18" fmla="*/ 0 w 16"/>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12"/>
                    </a:moveTo>
                    <a:lnTo>
                      <a:pt x="0" y="12"/>
                    </a:lnTo>
                    <a:lnTo>
                      <a:pt x="4" y="2"/>
                    </a:lnTo>
                    <a:lnTo>
                      <a:pt x="8" y="0"/>
                    </a:lnTo>
                    <a:lnTo>
                      <a:pt x="16" y="1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6" name="Freeform 194"/>
              <p:cNvSpPr>
                <a:spLocks/>
              </p:cNvSpPr>
              <p:nvPr/>
            </p:nvSpPr>
            <p:spPr bwMode="auto">
              <a:xfrm>
                <a:off x="2646" y="2315"/>
                <a:ext cx="20" cy="14"/>
              </a:xfrm>
              <a:custGeom>
                <a:avLst/>
                <a:gdLst>
                  <a:gd name="T0" fmla="*/ 18 w 20"/>
                  <a:gd name="T1" fmla="*/ 14 h 14"/>
                  <a:gd name="T2" fmla="*/ 18 w 20"/>
                  <a:gd name="T3" fmla="*/ 14 h 14"/>
                  <a:gd name="T4" fmla="*/ 0 w 20"/>
                  <a:gd name="T5" fmla="*/ 10 h 14"/>
                  <a:gd name="T6" fmla="*/ 0 w 20"/>
                  <a:gd name="T7" fmla="*/ 10 h 14"/>
                  <a:gd name="T8" fmla="*/ 2 w 20"/>
                  <a:gd name="T9" fmla="*/ 0 h 14"/>
                  <a:gd name="T10" fmla="*/ 2 w 20"/>
                  <a:gd name="T11" fmla="*/ 0 h 14"/>
                  <a:gd name="T12" fmla="*/ 14 w 20"/>
                  <a:gd name="T13" fmla="*/ 0 h 14"/>
                  <a:gd name="T14" fmla="*/ 14 w 20"/>
                  <a:gd name="T15" fmla="*/ 0 h 14"/>
                  <a:gd name="T16" fmla="*/ 20 w 20"/>
                  <a:gd name="T17" fmla="*/ 12 h 14"/>
                  <a:gd name="T18" fmla="*/ 20 w 20"/>
                  <a:gd name="T19" fmla="*/ 12 h 14"/>
                  <a:gd name="T20" fmla="*/ 18 w 20"/>
                  <a:gd name="T21" fmla="*/ 14 h 14"/>
                  <a:gd name="T22" fmla="*/ 18 w 2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14"/>
                    </a:moveTo>
                    <a:lnTo>
                      <a:pt x="18" y="14"/>
                    </a:lnTo>
                    <a:lnTo>
                      <a:pt x="0" y="10"/>
                    </a:lnTo>
                    <a:lnTo>
                      <a:pt x="2" y="0"/>
                    </a:lnTo>
                    <a:lnTo>
                      <a:pt x="14" y="0"/>
                    </a:lnTo>
                    <a:lnTo>
                      <a:pt x="20" y="12"/>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7" name="Freeform 195"/>
              <p:cNvSpPr>
                <a:spLocks/>
              </p:cNvSpPr>
              <p:nvPr/>
            </p:nvSpPr>
            <p:spPr bwMode="auto">
              <a:xfrm>
                <a:off x="2710" y="2287"/>
                <a:ext cx="18" cy="24"/>
              </a:xfrm>
              <a:custGeom>
                <a:avLst/>
                <a:gdLst>
                  <a:gd name="T0" fmla="*/ 16 w 18"/>
                  <a:gd name="T1" fmla="*/ 24 h 24"/>
                  <a:gd name="T2" fmla="*/ 16 w 18"/>
                  <a:gd name="T3" fmla="*/ 24 h 24"/>
                  <a:gd name="T4" fmla="*/ 0 w 18"/>
                  <a:gd name="T5" fmla="*/ 18 h 24"/>
                  <a:gd name="T6" fmla="*/ 0 w 18"/>
                  <a:gd name="T7" fmla="*/ 18 h 24"/>
                  <a:gd name="T8" fmla="*/ 2 w 18"/>
                  <a:gd name="T9" fmla="*/ 4 h 24"/>
                  <a:gd name="T10" fmla="*/ 2 w 18"/>
                  <a:gd name="T11" fmla="*/ 4 h 24"/>
                  <a:gd name="T12" fmla="*/ 8 w 18"/>
                  <a:gd name="T13" fmla="*/ 0 h 24"/>
                  <a:gd name="T14" fmla="*/ 8 w 18"/>
                  <a:gd name="T15" fmla="*/ 0 h 24"/>
                  <a:gd name="T16" fmla="*/ 18 w 18"/>
                  <a:gd name="T17" fmla="*/ 10 h 24"/>
                  <a:gd name="T18" fmla="*/ 18 w 18"/>
                  <a:gd name="T19" fmla="*/ 10 h 24"/>
                  <a:gd name="T20" fmla="*/ 16 w 18"/>
                  <a:gd name="T21" fmla="*/ 24 h 24"/>
                  <a:gd name="T22" fmla="*/ 16 w 18"/>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6" y="24"/>
                    </a:moveTo>
                    <a:lnTo>
                      <a:pt x="16" y="24"/>
                    </a:lnTo>
                    <a:lnTo>
                      <a:pt x="0" y="18"/>
                    </a:lnTo>
                    <a:lnTo>
                      <a:pt x="2" y="4"/>
                    </a:lnTo>
                    <a:lnTo>
                      <a:pt x="8" y="0"/>
                    </a:lnTo>
                    <a:lnTo>
                      <a:pt x="18" y="10"/>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8" name="Freeform 196"/>
              <p:cNvSpPr>
                <a:spLocks/>
              </p:cNvSpPr>
              <p:nvPr/>
            </p:nvSpPr>
            <p:spPr bwMode="auto">
              <a:xfrm>
                <a:off x="2742" y="2357"/>
                <a:ext cx="12" cy="6"/>
              </a:xfrm>
              <a:custGeom>
                <a:avLst/>
                <a:gdLst>
                  <a:gd name="T0" fmla="*/ 12 w 12"/>
                  <a:gd name="T1" fmla="*/ 0 h 6"/>
                  <a:gd name="T2" fmla="*/ 12 w 12"/>
                  <a:gd name="T3" fmla="*/ 0 h 6"/>
                  <a:gd name="T4" fmla="*/ 12 w 12"/>
                  <a:gd name="T5" fmla="*/ 6 h 6"/>
                  <a:gd name="T6" fmla="*/ 12 w 12"/>
                  <a:gd name="T7" fmla="*/ 6 h 6"/>
                  <a:gd name="T8" fmla="*/ 12 w 12"/>
                  <a:gd name="T9" fmla="*/ 6 h 6"/>
                  <a:gd name="T10" fmla="*/ 12 w 12"/>
                  <a:gd name="T11" fmla="*/ 6 h 6"/>
                  <a:gd name="T12" fmla="*/ 0 w 12"/>
                  <a:gd name="T13" fmla="*/ 0 h 6"/>
                  <a:gd name="T14" fmla="*/ 0 w 12"/>
                  <a:gd name="T15" fmla="*/ 0 h 6"/>
                  <a:gd name="T16" fmla="*/ 12 w 12"/>
                  <a:gd name="T17" fmla="*/ 0 h 6"/>
                  <a:gd name="T18" fmla="*/ 12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0"/>
                    </a:moveTo>
                    <a:lnTo>
                      <a:pt x="12" y="0"/>
                    </a:lnTo>
                    <a:lnTo>
                      <a:pt x="12" y="6"/>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19" name="Freeform 197"/>
              <p:cNvSpPr>
                <a:spLocks/>
              </p:cNvSpPr>
              <p:nvPr/>
            </p:nvSpPr>
            <p:spPr bwMode="auto">
              <a:xfrm>
                <a:off x="2746" y="2421"/>
                <a:ext cx="20" cy="20"/>
              </a:xfrm>
              <a:custGeom>
                <a:avLst/>
                <a:gdLst>
                  <a:gd name="T0" fmla="*/ 8 w 20"/>
                  <a:gd name="T1" fmla="*/ 20 h 20"/>
                  <a:gd name="T2" fmla="*/ 8 w 20"/>
                  <a:gd name="T3" fmla="*/ 20 h 20"/>
                  <a:gd name="T4" fmla="*/ 4 w 20"/>
                  <a:gd name="T5" fmla="*/ 20 h 20"/>
                  <a:gd name="T6" fmla="*/ 4 w 20"/>
                  <a:gd name="T7" fmla="*/ 20 h 20"/>
                  <a:gd name="T8" fmla="*/ 0 w 20"/>
                  <a:gd name="T9" fmla="*/ 16 h 20"/>
                  <a:gd name="T10" fmla="*/ 0 w 20"/>
                  <a:gd name="T11" fmla="*/ 16 h 20"/>
                  <a:gd name="T12" fmla="*/ 0 w 20"/>
                  <a:gd name="T13" fmla="*/ 6 h 20"/>
                  <a:gd name="T14" fmla="*/ 0 w 20"/>
                  <a:gd name="T15" fmla="*/ 6 h 20"/>
                  <a:gd name="T16" fmla="*/ 0 w 20"/>
                  <a:gd name="T17" fmla="*/ 6 h 20"/>
                  <a:gd name="T18" fmla="*/ 18 w 20"/>
                  <a:gd name="T19" fmla="*/ 0 h 20"/>
                  <a:gd name="T20" fmla="*/ 18 w 20"/>
                  <a:gd name="T21" fmla="*/ 0 h 20"/>
                  <a:gd name="T22" fmla="*/ 20 w 20"/>
                  <a:gd name="T23" fmla="*/ 2 h 20"/>
                  <a:gd name="T24" fmla="*/ 20 w 20"/>
                  <a:gd name="T25" fmla="*/ 2 h 20"/>
                  <a:gd name="T26" fmla="*/ 8 w 20"/>
                  <a:gd name="T27" fmla="*/ 20 h 20"/>
                  <a:gd name="T28" fmla="*/ 8 w 20"/>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0"/>
                  <a:gd name="T47" fmla="*/ 20 w 2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0">
                    <a:moveTo>
                      <a:pt x="8" y="20"/>
                    </a:moveTo>
                    <a:lnTo>
                      <a:pt x="8" y="20"/>
                    </a:lnTo>
                    <a:lnTo>
                      <a:pt x="4" y="20"/>
                    </a:lnTo>
                    <a:lnTo>
                      <a:pt x="0" y="16"/>
                    </a:lnTo>
                    <a:lnTo>
                      <a:pt x="0" y="6"/>
                    </a:lnTo>
                    <a:lnTo>
                      <a:pt x="18" y="0"/>
                    </a:lnTo>
                    <a:lnTo>
                      <a:pt x="20" y="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57" name="Freeform 198"/>
              <p:cNvSpPr>
                <a:spLocks/>
              </p:cNvSpPr>
              <p:nvPr/>
            </p:nvSpPr>
            <p:spPr bwMode="auto">
              <a:xfrm>
                <a:off x="2958" y="2413"/>
                <a:ext cx="18" cy="8"/>
              </a:xfrm>
              <a:custGeom>
                <a:avLst/>
                <a:gdLst>
                  <a:gd name="T0" fmla="*/ 14 w 18"/>
                  <a:gd name="T1" fmla="*/ 8 h 8"/>
                  <a:gd name="T2" fmla="*/ 14 w 18"/>
                  <a:gd name="T3" fmla="*/ 8 h 8"/>
                  <a:gd name="T4" fmla="*/ 0 w 18"/>
                  <a:gd name="T5" fmla="*/ 2 h 8"/>
                  <a:gd name="T6" fmla="*/ 0 w 18"/>
                  <a:gd name="T7" fmla="*/ 2 h 8"/>
                  <a:gd name="T8" fmla="*/ 16 w 18"/>
                  <a:gd name="T9" fmla="*/ 0 h 8"/>
                  <a:gd name="T10" fmla="*/ 16 w 18"/>
                  <a:gd name="T11" fmla="*/ 0 h 8"/>
                  <a:gd name="T12" fmla="*/ 18 w 18"/>
                  <a:gd name="T13" fmla="*/ 4 h 8"/>
                  <a:gd name="T14" fmla="*/ 18 w 18"/>
                  <a:gd name="T15" fmla="*/ 4 h 8"/>
                  <a:gd name="T16" fmla="*/ 14 w 18"/>
                  <a:gd name="T17" fmla="*/ 8 h 8"/>
                  <a:gd name="T18" fmla="*/ 14 w 1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
                  <a:gd name="T32" fmla="*/ 18 w 1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
                    <a:moveTo>
                      <a:pt x="14" y="8"/>
                    </a:moveTo>
                    <a:lnTo>
                      <a:pt x="14" y="8"/>
                    </a:lnTo>
                    <a:lnTo>
                      <a:pt x="0" y="2"/>
                    </a:lnTo>
                    <a:lnTo>
                      <a:pt x="16" y="0"/>
                    </a:lnTo>
                    <a:lnTo>
                      <a:pt x="18" y="4"/>
                    </a:ln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58" name="Freeform 199"/>
              <p:cNvSpPr>
                <a:spLocks/>
              </p:cNvSpPr>
              <p:nvPr/>
            </p:nvSpPr>
            <p:spPr bwMode="auto">
              <a:xfrm>
                <a:off x="3028" y="2489"/>
                <a:ext cx="24" cy="22"/>
              </a:xfrm>
              <a:custGeom>
                <a:avLst/>
                <a:gdLst>
                  <a:gd name="T0" fmla="*/ 22 w 24"/>
                  <a:gd name="T1" fmla="*/ 22 h 22"/>
                  <a:gd name="T2" fmla="*/ 22 w 24"/>
                  <a:gd name="T3" fmla="*/ 22 h 22"/>
                  <a:gd name="T4" fmla="*/ 10 w 24"/>
                  <a:gd name="T5" fmla="*/ 22 h 22"/>
                  <a:gd name="T6" fmla="*/ 10 w 24"/>
                  <a:gd name="T7" fmla="*/ 22 h 22"/>
                  <a:gd name="T8" fmla="*/ 0 w 24"/>
                  <a:gd name="T9" fmla="*/ 12 h 22"/>
                  <a:gd name="T10" fmla="*/ 0 w 24"/>
                  <a:gd name="T11" fmla="*/ 12 h 22"/>
                  <a:gd name="T12" fmla="*/ 4 w 24"/>
                  <a:gd name="T13" fmla="*/ 2 h 22"/>
                  <a:gd name="T14" fmla="*/ 4 w 24"/>
                  <a:gd name="T15" fmla="*/ 2 h 22"/>
                  <a:gd name="T16" fmla="*/ 16 w 24"/>
                  <a:gd name="T17" fmla="*/ 0 h 22"/>
                  <a:gd name="T18" fmla="*/ 16 w 24"/>
                  <a:gd name="T19" fmla="*/ 0 h 22"/>
                  <a:gd name="T20" fmla="*/ 24 w 24"/>
                  <a:gd name="T21" fmla="*/ 18 h 22"/>
                  <a:gd name="T22" fmla="*/ 24 w 24"/>
                  <a:gd name="T23" fmla="*/ 18 h 22"/>
                  <a:gd name="T24" fmla="*/ 22 w 24"/>
                  <a:gd name="T25" fmla="*/ 22 h 22"/>
                  <a:gd name="T26" fmla="*/ 22 w 24"/>
                  <a:gd name="T27" fmla="*/ 2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22" y="22"/>
                    </a:moveTo>
                    <a:lnTo>
                      <a:pt x="22" y="22"/>
                    </a:lnTo>
                    <a:lnTo>
                      <a:pt x="10" y="22"/>
                    </a:lnTo>
                    <a:lnTo>
                      <a:pt x="0" y="12"/>
                    </a:lnTo>
                    <a:lnTo>
                      <a:pt x="4" y="2"/>
                    </a:lnTo>
                    <a:lnTo>
                      <a:pt x="16" y="0"/>
                    </a:lnTo>
                    <a:lnTo>
                      <a:pt x="24" y="18"/>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59" name="Freeform 200"/>
              <p:cNvSpPr>
                <a:spLocks/>
              </p:cNvSpPr>
              <p:nvPr/>
            </p:nvSpPr>
            <p:spPr bwMode="auto">
              <a:xfrm>
                <a:off x="3098" y="2591"/>
                <a:ext cx="10" cy="6"/>
              </a:xfrm>
              <a:custGeom>
                <a:avLst/>
                <a:gdLst>
                  <a:gd name="T0" fmla="*/ 4 w 10"/>
                  <a:gd name="T1" fmla="*/ 6 h 6"/>
                  <a:gd name="T2" fmla="*/ 4 w 10"/>
                  <a:gd name="T3" fmla="*/ 6 h 6"/>
                  <a:gd name="T4" fmla="*/ 0 w 10"/>
                  <a:gd name="T5" fmla="*/ 4 h 6"/>
                  <a:gd name="T6" fmla="*/ 0 w 10"/>
                  <a:gd name="T7" fmla="*/ 4 h 6"/>
                  <a:gd name="T8" fmla="*/ 2 w 10"/>
                  <a:gd name="T9" fmla="*/ 2 h 6"/>
                  <a:gd name="T10" fmla="*/ 2 w 10"/>
                  <a:gd name="T11" fmla="*/ 2 h 6"/>
                  <a:gd name="T12" fmla="*/ 10 w 10"/>
                  <a:gd name="T13" fmla="*/ 0 h 6"/>
                  <a:gd name="T14" fmla="*/ 10 w 10"/>
                  <a:gd name="T15" fmla="*/ 0 h 6"/>
                  <a:gd name="T16" fmla="*/ 4 w 10"/>
                  <a:gd name="T17" fmla="*/ 6 h 6"/>
                  <a:gd name="T18" fmla="*/ 4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6"/>
                    </a:moveTo>
                    <a:lnTo>
                      <a:pt x="4" y="6"/>
                    </a:lnTo>
                    <a:lnTo>
                      <a:pt x="0" y="4"/>
                    </a:lnTo>
                    <a:lnTo>
                      <a:pt x="2" y="2"/>
                    </a:lnTo>
                    <a:lnTo>
                      <a:pt x="10" y="0"/>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0" name="Freeform 201"/>
              <p:cNvSpPr>
                <a:spLocks/>
              </p:cNvSpPr>
              <p:nvPr/>
            </p:nvSpPr>
            <p:spPr bwMode="auto">
              <a:xfrm>
                <a:off x="3158" y="2555"/>
                <a:ext cx="10" cy="6"/>
              </a:xfrm>
              <a:custGeom>
                <a:avLst/>
                <a:gdLst>
                  <a:gd name="T0" fmla="*/ 0 w 10"/>
                  <a:gd name="T1" fmla="*/ 6 h 6"/>
                  <a:gd name="T2" fmla="*/ 0 w 10"/>
                  <a:gd name="T3" fmla="*/ 6 h 6"/>
                  <a:gd name="T4" fmla="*/ 2 w 10"/>
                  <a:gd name="T5" fmla="*/ 0 h 6"/>
                  <a:gd name="T6" fmla="*/ 2 w 10"/>
                  <a:gd name="T7" fmla="*/ 0 h 6"/>
                  <a:gd name="T8" fmla="*/ 2 w 10"/>
                  <a:gd name="T9" fmla="*/ 0 h 6"/>
                  <a:gd name="T10" fmla="*/ 2 w 10"/>
                  <a:gd name="T11" fmla="*/ 0 h 6"/>
                  <a:gd name="T12" fmla="*/ 10 w 10"/>
                  <a:gd name="T13" fmla="*/ 6 h 6"/>
                  <a:gd name="T14" fmla="*/ 10 w 10"/>
                  <a:gd name="T15" fmla="*/ 6 h 6"/>
                  <a:gd name="T16" fmla="*/ 0 w 10"/>
                  <a:gd name="T17" fmla="*/ 6 h 6"/>
                  <a:gd name="T18" fmla="*/ 0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0"/>
                    </a:lnTo>
                    <a:lnTo>
                      <a:pt x="1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1" name="Freeform 202"/>
              <p:cNvSpPr>
                <a:spLocks/>
              </p:cNvSpPr>
              <p:nvPr/>
            </p:nvSpPr>
            <p:spPr bwMode="auto">
              <a:xfrm>
                <a:off x="3218" y="2601"/>
                <a:ext cx="12" cy="8"/>
              </a:xfrm>
              <a:custGeom>
                <a:avLst/>
                <a:gdLst>
                  <a:gd name="T0" fmla="*/ 12 w 12"/>
                  <a:gd name="T1" fmla="*/ 8 h 8"/>
                  <a:gd name="T2" fmla="*/ 12 w 12"/>
                  <a:gd name="T3" fmla="*/ 8 h 8"/>
                  <a:gd name="T4" fmla="*/ 0 w 12"/>
                  <a:gd name="T5" fmla="*/ 4 h 8"/>
                  <a:gd name="T6" fmla="*/ 0 w 12"/>
                  <a:gd name="T7" fmla="*/ 4 h 8"/>
                  <a:gd name="T8" fmla="*/ 8 w 12"/>
                  <a:gd name="T9" fmla="*/ 0 h 8"/>
                  <a:gd name="T10" fmla="*/ 8 w 12"/>
                  <a:gd name="T11" fmla="*/ 0 h 8"/>
                  <a:gd name="T12" fmla="*/ 12 w 12"/>
                  <a:gd name="T13" fmla="*/ 8 h 8"/>
                  <a:gd name="T14" fmla="*/ 12 w 12"/>
                  <a:gd name="T15" fmla="*/ 8 h 8"/>
                  <a:gd name="T16" fmla="*/ 12 w 12"/>
                  <a:gd name="T17" fmla="*/ 8 h 8"/>
                  <a:gd name="T18" fmla="*/ 12 w 1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2" y="8"/>
                    </a:moveTo>
                    <a:lnTo>
                      <a:pt x="12" y="8"/>
                    </a:lnTo>
                    <a:lnTo>
                      <a:pt x="0" y="4"/>
                    </a:lnTo>
                    <a:lnTo>
                      <a:pt x="8" y="0"/>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2" name="Freeform 203"/>
              <p:cNvSpPr>
                <a:spLocks/>
              </p:cNvSpPr>
              <p:nvPr/>
            </p:nvSpPr>
            <p:spPr bwMode="auto">
              <a:xfrm>
                <a:off x="3336" y="2711"/>
                <a:ext cx="14" cy="12"/>
              </a:xfrm>
              <a:custGeom>
                <a:avLst/>
                <a:gdLst>
                  <a:gd name="T0" fmla="*/ 6 w 14"/>
                  <a:gd name="T1" fmla="*/ 12 h 12"/>
                  <a:gd name="T2" fmla="*/ 6 w 14"/>
                  <a:gd name="T3" fmla="*/ 12 h 12"/>
                  <a:gd name="T4" fmla="*/ 0 w 14"/>
                  <a:gd name="T5" fmla="*/ 6 h 12"/>
                  <a:gd name="T6" fmla="*/ 0 w 14"/>
                  <a:gd name="T7" fmla="*/ 6 h 12"/>
                  <a:gd name="T8" fmla="*/ 0 w 14"/>
                  <a:gd name="T9" fmla="*/ 2 h 12"/>
                  <a:gd name="T10" fmla="*/ 0 w 14"/>
                  <a:gd name="T11" fmla="*/ 2 h 12"/>
                  <a:gd name="T12" fmla="*/ 10 w 14"/>
                  <a:gd name="T13" fmla="*/ 0 h 12"/>
                  <a:gd name="T14" fmla="*/ 10 w 14"/>
                  <a:gd name="T15" fmla="*/ 0 h 12"/>
                  <a:gd name="T16" fmla="*/ 14 w 14"/>
                  <a:gd name="T17" fmla="*/ 10 h 12"/>
                  <a:gd name="T18" fmla="*/ 14 w 14"/>
                  <a:gd name="T19" fmla="*/ 10 h 12"/>
                  <a:gd name="T20" fmla="*/ 6 w 14"/>
                  <a:gd name="T21" fmla="*/ 12 h 12"/>
                  <a:gd name="T22" fmla="*/ 6 w 14"/>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6" y="12"/>
                    </a:moveTo>
                    <a:lnTo>
                      <a:pt x="6" y="12"/>
                    </a:lnTo>
                    <a:lnTo>
                      <a:pt x="0" y="6"/>
                    </a:lnTo>
                    <a:lnTo>
                      <a:pt x="0" y="2"/>
                    </a:lnTo>
                    <a:lnTo>
                      <a:pt x="10" y="0"/>
                    </a:lnTo>
                    <a:lnTo>
                      <a:pt x="14" y="1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3" name="Freeform 204"/>
              <p:cNvSpPr>
                <a:spLocks/>
              </p:cNvSpPr>
              <p:nvPr/>
            </p:nvSpPr>
            <p:spPr bwMode="auto">
              <a:xfrm>
                <a:off x="2920" y="2711"/>
                <a:ext cx="28" cy="24"/>
              </a:xfrm>
              <a:custGeom>
                <a:avLst/>
                <a:gdLst>
                  <a:gd name="T0" fmla="*/ 16 w 28"/>
                  <a:gd name="T1" fmla="*/ 24 h 24"/>
                  <a:gd name="T2" fmla="*/ 16 w 28"/>
                  <a:gd name="T3" fmla="*/ 24 h 24"/>
                  <a:gd name="T4" fmla="*/ 10 w 28"/>
                  <a:gd name="T5" fmla="*/ 22 h 24"/>
                  <a:gd name="T6" fmla="*/ 6 w 28"/>
                  <a:gd name="T7" fmla="*/ 18 h 24"/>
                  <a:gd name="T8" fmla="*/ 0 w 28"/>
                  <a:gd name="T9" fmla="*/ 12 h 24"/>
                  <a:gd name="T10" fmla="*/ 0 w 28"/>
                  <a:gd name="T11" fmla="*/ 12 h 24"/>
                  <a:gd name="T12" fmla="*/ 6 w 28"/>
                  <a:gd name="T13" fmla="*/ 0 h 24"/>
                  <a:gd name="T14" fmla="*/ 6 w 28"/>
                  <a:gd name="T15" fmla="*/ 0 h 24"/>
                  <a:gd name="T16" fmla="*/ 24 w 28"/>
                  <a:gd name="T17" fmla="*/ 0 h 24"/>
                  <a:gd name="T18" fmla="*/ 24 w 28"/>
                  <a:gd name="T19" fmla="*/ 0 h 24"/>
                  <a:gd name="T20" fmla="*/ 28 w 28"/>
                  <a:gd name="T21" fmla="*/ 16 h 24"/>
                  <a:gd name="T22" fmla="*/ 28 w 28"/>
                  <a:gd name="T23" fmla="*/ 16 h 24"/>
                  <a:gd name="T24" fmla="*/ 16 w 28"/>
                  <a:gd name="T25" fmla="*/ 24 h 24"/>
                  <a:gd name="T26" fmla="*/ 16 w 28"/>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4"/>
                  <a:gd name="T44" fmla="*/ 28 w 2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4">
                    <a:moveTo>
                      <a:pt x="16" y="24"/>
                    </a:moveTo>
                    <a:lnTo>
                      <a:pt x="16" y="24"/>
                    </a:lnTo>
                    <a:lnTo>
                      <a:pt x="10" y="22"/>
                    </a:lnTo>
                    <a:lnTo>
                      <a:pt x="6" y="18"/>
                    </a:lnTo>
                    <a:lnTo>
                      <a:pt x="0" y="12"/>
                    </a:lnTo>
                    <a:lnTo>
                      <a:pt x="6" y="0"/>
                    </a:lnTo>
                    <a:lnTo>
                      <a:pt x="24" y="0"/>
                    </a:lnTo>
                    <a:lnTo>
                      <a:pt x="28" y="16"/>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4" name="Freeform 205"/>
              <p:cNvSpPr>
                <a:spLocks/>
              </p:cNvSpPr>
              <p:nvPr/>
            </p:nvSpPr>
            <p:spPr bwMode="auto">
              <a:xfrm>
                <a:off x="2422" y="2165"/>
                <a:ext cx="8" cy="20"/>
              </a:xfrm>
              <a:custGeom>
                <a:avLst/>
                <a:gdLst>
                  <a:gd name="T0" fmla="*/ 6 w 8"/>
                  <a:gd name="T1" fmla="*/ 20 h 20"/>
                  <a:gd name="T2" fmla="*/ 6 w 8"/>
                  <a:gd name="T3" fmla="*/ 20 h 20"/>
                  <a:gd name="T4" fmla="*/ 0 w 8"/>
                  <a:gd name="T5" fmla="*/ 18 h 20"/>
                  <a:gd name="T6" fmla="*/ 0 w 8"/>
                  <a:gd name="T7" fmla="*/ 18 h 20"/>
                  <a:gd name="T8" fmla="*/ 0 w 8"/>
                  <a:gd name="T9" fmla="*/ 0 h 20"/>
                  <a:gd name="T10" fmla="*/ 0 w 8"/>
                  <a:gd name="T11" fmla="*/ 0 h 20"/>
                  <a:gd name="T12" fmla="*/ 0 w 8"/>
                  <a:gd name="T13" fmla="*/ 0 h 20"/>
                  <a:gd name="T14" fmla="*/ 0 w 8"/>
                  <a:gd name="T15" fmla="*/ 0 h 20"/>
                  <a:gd name="T16" fmla="*/ 8 w 8"/>
                  <a:gd name="T17" fmla="*/ 20 h 20"/>
                  <a:gd name="T18" fmla="*/ 8 w 8"/>
                  <a:gd name="T19" fmla="*/ 20 h 20"/>
                  <a:gd name="T20" fmla="*/ 6 w 8"/>
                  <a:gd name="T21" fmla="*/ 20 h 20"/>
                  <a:gd name="T22" fmla="*/ 6 w 8"/>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0"/>
                  <a:gd name="T38" fmla="*/ 8 w 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0">
                    <a:moveTo>
                      <a:pt x="6" y="20"/>
                    </a:moveTo>
                    <a:lnTo>
                      <a:pt x="6" y="20"/>
                    </a:lnTo>
                    <a:lnTo>
                      <a:pt x="0" y="18"/>
                    </a:lnTo>
                    <a:lnTo>
                      <a:pt x="0" y="0"/>
                    </a:lnTo>
                    <a:lnTo>
                      <a:pt x="8" y="20"/>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5" name="Freeform 206"/>
              <p:cNvSpPr>
                <a:spLocks/>
              </p:cNvSpPr>
              <p:nvPr/>
            </p:nvSpPr>
            <p:spPr bwMode="auto">
              <a:xfrm>
                <a:off x="2500" y="2187"/>
                <a:ext cx="2" cy="6"/>
              </a:xfrm>
              <a:custGeom>
                <a:avLst/>
                <a:gdLst>
                  <a:gd name="T0" fmla="*/ 0 w 2"/>
                  <a:gd name="T1" fmla="*/ 6 h 6"/>
                  <a:gd name="T2" fmla="*/ 0 w 2"/>
                  <a:gd name="T3" fmla="*/ 6 h 6"/>
                  <a:gd name="T4" fmla="*/ 0 w 2"/>
                  <a:gd name="T5" fmla="*/ 0 h 6"/>
                  <a:gd name="T6" fmla="*/ 0 w 2"/>
                  <a:gd name="T7" fmla="*/ 0 h 6"/>
                  <a:gd name="T8" fmla="*/ 2 w 2"/>
                  <a:gd name="T9" fmla="*/ 6 h 6"/>
                  <a:gd name="T10" fmla="*/ 2 w 2"/>
                  <a:gd name="T11" fmla="*/ 6 h 6"/>
                  <a:gd name="T12" fmla="*/ 0 w 2"/>
                  <a:gd name="T13" fmla="*/ 6 h 6"/>
                  <a:gd name="T14" fmla="*/ 0 w 2"/>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6"/>
                    </a:lnTo>
                    <a:lnTo>
                      <a:pt x="0" y="0"/>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6" name="Freeform 207"/>
              <p:cNvSpPr>
                <a:spLocks/>
              </p:cNvSpPr>
              <p:nvPr/>
            </p:nvSpPr>
            <p:spPr bwMode="auto">
              <a:xfrm>
                <a:off x="2522" y="2267"/>
                <a:ext cx="14" cy="20"/>
              </a:xfrm>
              <a:custGeom>
                <a:avLst/>
                <a:gdLst>
                  <a:gd name="T0" fmla="*/ 8 w 14"/>
                  <a:gd name="T1" fmla="*/ 20 h 20"/>
                  <a:gd name="T2" fmla="*/ 8 w 14"/>
                  <a:gd name="T3" fmla="*/ 20 h 20"/>
                  <a:gd name="T4" fmla="*/ 2 w 14"/>
                  <a:gd name="T5" fmla="*/ 20 h 20"/>
                  <a:gd name="T6" fmla="*/ 2 w 14"/>
                  <a:gd name="T7" fmla="*/ 20 h 20"/>
                  <a:gd name="T8" fmla="*/ 0 w 14"/>
                  <a:gd name="T9" fmla="*/ 2 h 20"/>
                  <a:gd name="T10" fmla="*/ 0 w 14"/>
                  <a:gd name="T11" fmla="*/ 2 h 20"/>
                  <a:gd name="T12" fmla="*/ 8 w 14"/>
                  <a:gd name="T13" fmla="*/ 0 h 20"/>
                  <a:gd name="T14" fmla="*/ 8 w 14"/>
                  <a:gd name="T15" fmla="*/ 0 h 20"/>
                  <a:gd name="T16" fmla="*/ 14 w 14"/>
                  <a:gd name="T17" fmla="*/ 12 h 20"/>
                  <a:gd name="T18" fmla="*/ 14 w 14"/>
                  <a:gd name="T19" fmla="*/ 12 h 20"/>
                  <a:gd name="T20" fmla="*/ 8 w 14"/>
                  <a:gd name="T21" fmla="*/ 20 h 20"/>
                  <a:gd name="T22" fmla="*/ 8 w 14"/>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0"/>
                  <a:gd name="T38" fmla="*/ 14 w 1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0">
                    <a:moveTo>
                      <a:pt x="8" y="20"/>
                    </a:moveTo>
                    <a:lnTo>
                      <a:pt x="8" y="20"/>
                    </a:lnTo>
                    <a:lnTo>
                      <a:pt x="2" y="20"/>
                    </a:lnTo>
                    <a:lnTo>
                      <a:pt x="0" y="2"/>
                    </a:lnTo>
                    <a:lnTo>
                      <a:pt x="8" y="0"/>
                    </a:lnTo>
                    <a:lnTo>
                      <a:pt x="14" y="1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7" name="Freeform 208"/>
              <p:cNvSpPr>
                <a:spLocks/>
              </p:cNvSpPr>
              <p:nvPr/>
            </p:nvSpPr>
            <p:spPr bwMode="auto">
              <a:xfrm>
                <a:off x="2556" y="2221"/>
                <a:ext cx="16" cy="18"/>
              </a:xfrm>
              <a:custGeom>
                <a:avLst/>
                <a:gdLst>
                  <a:gd name="T0" fmla="*/ 2 w 16"/>
                  <a:gd name="T1" fmla="*/ 18 h 18"/>
                  <a:gd name="T2" fmla="*/ 2 w 16"/>
                  <a:gd name="T3" fmla="*/ 18 h 18"/>
                  <a:gd name="T4" fmla="*/ 0 w 16"/>
                  <a:gd name="T5" fmla="*/ 16 h 18"/>
                  <a:gd name="T6" fmla="*/ 0 w 16"/>
                  <a:gd name="T7" fmla="*/ 16 h 18"/>
                  <a:gd name="T8" fmla="*/ 2 w 16"/>
                  <a:gd name="T9" fmla="*/ 2 h 18"/>
                  <a:gd name="T10" fmla="*/ 2 w 16"/>
                  <a:gd name="T11" fmla="*/ 2 h 18"/>
                  <a:gd name="T12" fmla="*/ 8 w 16"/>
                  <a:gd name="T13" fmla="*/ 0 h 18"/>
                  <a:gd name="T14" fmla="*/ 8 w 16"/>
                  <a:gd name="T15" fmla="*/ 0 h 18"/>
                  <a:gd name="T16" fmla="*/ 16 w 16"/>
                  <a:gd name="T17" fmla="*/ 18 h 18"/>
                  <a:gd name="T18" fmla="*/ 16 w 16"/>
                  <a:gd name="T19" fmla="*/ 18 h 18"/>
                  <a:gd name="T20" fmla="*/ 2 w 16"/>
                  <a:gd name="T21" fmla="*/ 18 h 18"/>
                  <a:gd name="T22" fmla="*/ 2 w 16"/>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8"/>
                  <a:gd name="T38" fmla="*/ 16 w 1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8">
                    <a:moveTo>
                      <a:pt x="2" y="18"/>
                    </a:moveTo>
                    <a:lnTo>
                      <a:pt x="2" y="18"/>
                    </a:lnTo>
                    <a:lnTo>
                      <a:pt x="0" y="16"/>
                    </a:lnTo>
                    <a:lnTo>
                      <a:pt x="2" y="2"/>
                    </a:lnTo>
                    <a:lnTo>
                      <a:pt x="8" y="0"/>
                    </a:lnTo>
                    <a:lnTo>
                      <a:pt x="16" y="18"/>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8" name="Freeform 209"/>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69" name="Freeform 210"/>
              <p:cNvSpPr>
                <a:spLocks/>
              </p:cNvSpPr>
              <p:nvPr/>
            </p:nvSpPr>
            <p:spPr bwMode="auto">
              <a:xfrm>
                <a:off x="3074" y="2559"/>
                <a:ext cx="62" cy="68"/>
              </a:xfrm>
              <a:custGeom>
                <a:avLst/>
                <a:gdLst>
                  <a:gd name="T0" fmla="*/ 50 w 62"/>
                  <a:gd name="T1" fmla="*/ 20 h 68"/>
                  <a:gd name="T2" fmla="*/ 50 w 62"/>
                  <a:gd name="T3" fmla="*/ 20 h 68"/>
                  <a:gd name="T4" fmla="*/ 34 w 62"/>
                  <a:gd name="T5" fmla="*/ 0 h 68"/>
                  <a:gd name="T6" fmla="*/ 28 w 62"/>
                  <a:gd name="T7" fmla="*/ 2 h 68"/>
                  <a:gd name="T8" fmla="*/ 4 w 62"/>
                  <a:gd name="T9" fmla="*/ 8 h 68"/>
                  <a:gd name="T10" fmla="*/ 0 w 62"/>
                  <a:gd name="T11" fmla="*/ 40 h 68"/>
                  <a:gd name="T12" fmla="*/ 0 w 62"/>
                  <a:gd name="T13" fmla="*/ 40 h 68"/>
                  <a:gd name="T14" fmla="*/ 10 w 62"/>
                  <a:gd name="T15" fmla="*/ 44 h 68"/>
                  <a:gd name="T16" fmla="*/ 10 w 62"/>
                  <a:gd name="T17" fmla="*/ 44 h 68"/>
                  <a:gd name="T18" fmla="*/ 6 w 62"/>
                  <a:gd name="T19" fmla="*/ 54 h 68"/>
                  <a:gd name="T20" fmla="*/ 42 w 62"/>
                  <a:gd name="T21" fmla="*/ 68 h 68"/>
                  <a:gd name="T22" fmla="*/ 62 w 62"/>
                  <a:gd name="T23" fmla="*/ 46 h 68"/>
                  <a:gd name="T24" fmla="*/ 52 w 62"/>
                  <a:gd name="T25" fmla="*/ 20 h 68"/>
                  <a:gd name="T26" fmla="*/ 52 w 62"/>
                  <a:gd name="T27" fmla="*/ 20 h 68"/>
                  <a:gd name="T28" fmla="*/ 50 w 62"/>
                  <a:gd name="T29" fmla="*/ 20 h 68"/>
                  <a:gd name="T30" fmla="*/ 50 w 62"/>
                  <a:gd name="T31" fmla="*/ 2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68"/>
                  <a:gd name="T50" fmla="*/ 62 w 6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68">
                    <a:moveTo>
                      <a:pt x="50" y="20"/>
                    </a:moveTo>
                    <a:lnTo>
                      <a:pt x="50" y="20"/>
                    </a:lnTo>
                    <a:lnTo>
                      <a:pt x="34" y="0"/>
                    </a:lnTo>
                    <a:lnTo>
                      <a:pt x="28" y="2"/>
                    </a:lnTo>
                    <a:lnTo>
                      <a:pt x="4" y="8"/>
                    </a:lnTo>
                    <a:lnTo>
                      <a:pt x="0" y="40"/>
                    </a:lnTo>
                    <a:lnTo>
                      <a:pt x="10" y="44"/>
                    </a:lnTo>
                    <a:lnTo>
                      <a:pt x="6" y="54"/>
                    </a:lnTo>
                    <a:lnTo>
                      <a:pt x="42" y="68"/>
                    </a:lnTo>
                    <a:lnTo>
                      <a:pt x="62" y="46"/>
                    </a:lnTo>
                    <a:lnTo>
                      <a:pt x="52" y="20"/>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0" name="Freeform 211"/>
              <p:cNvSpPr>
                <a:spLocks/>
              </p:cNvSpPr>
              <p:nvPr/>
            </p:nvSpPr>
            <p:spPr bwMode="auto">
              <a:xfrm>
                <a:off x="2950" y="2581"/>
                <a:ext cx="70" cy="56"/>
              </a:xfrm>
              <a:custGeom>
                <a:avLst/>
                <a:gdLst>
                  <a:gd name="T0" fmla="*/ 32 w 70"/>
                  <a:gd name="T1" fmla="*/ 2 h 56"/>
                  <a:gd name="T2" fmla="*/ 32 w 70"/>
                  <a:gd name="T3" fmla="*/ 2 h 56"/>
                  <a:gd name="T4" fmla="*/ 30 w 70"/>
                  <a:gd name="T5" fmla="*/ 0 h 56"/>
                  <a:gd name="T6" fmla="*/ 26 w 70"/>
                  <a:gd name="T7" fmla="*/ 0 h 56"/>
                  <a:gd name="T8" fmla="*/ 8 w 70"/>
                  <a:gd name="T9" fmla="*/ 2 h 56"/>
                  <a:gd name="T10" fmla="*/ 0 w 70"/>
                  <a:gd name="T11" fmla="*/ 22 h 56"/>
                  <a:gd name="T12" fmla="*/ 4 w 70"/>
                  <a:gd name="T13" fmla="*/ 48 h 56"/>
                  <a:gd name="T14" fmla="*/ 4 w 70"/>
                  <a:gd name="T15" fmla="*/ 48 h 56"/>
                  <a:gd name="T16" fmla="*/ 26 w 70"/>
                  <a:gd name="T17" fmla="*/ 48 h 56"/>
                  <a:gd name="T18" fmla="*/ 26 w 70"/>
                  <a:gd name="T19" fmla="*/ 48 h 56"/>
                  <a:gd name="T20" fmla="*/ 30 w 70"/>
                  <a:gd name="T21" fmla="*/ 56 h 56"/>
                  <a:gd name="T22" fmla="*/ 70 w 70"/>
                  <a:gd name="T23" fmla="*/ 48 h 56"/>
                  <a:gd name="T24" fmla="*/ 64 w 70"/>
                  <a:gd name="T25" fmla="*/ 10 h 56"/>
                  <a:gd name="T26" fmla="*/ 64 w 70"/>
                  <a:gd name="T27" fmla="*/ 10 h 56"/>
                  <a:gd name="T28" fmla="*/ 32 w 70"/>
                  <a:gd name="T29" fmla="*/ 2 h 56"/>
                  <a:gd name="T30" fmla="*/ 32 w 70"/>
                  <a:gd name="T31" fmla="*/ 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6"/>
                  <a:gd name="T50" fmla="*/ 70 w 7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6">
                    <a:moveTo>
                      <a:pt x="32" y="2"/>
                    </a:moveTo>
                    <a:lnTo>
                      <a:pt x="32" y="2"/>
                    </a:lnTo>
                    <a:lnTo>
                      <a:pt x="30" y="0"/>
                    </a:lnTo>
                    <a:lnTo>
                      <a:pt x="26" y="0"/>
                    </a:lnTo>
                    <a:lnTo>
                      <a:pt x="8" y="2"/>
                    </a:lnTo>
                    <a:lnTo>
                      <a:pt x="0" y="22"/>
                    </a:lnTo>
                    <a:lnTo>
                      <a:pt x="4" y="48"/>
                    </a:lnTo>
                    <a:lnTo>
                      <a:pt x="26" y="48"/>
                    </a:lnTo>
                    <a:lnTo>
                      <a:pt x="30" y="56"/>
                    </a:lnTo>
                    <a:lnTo>
                      <a:pt x="70" y="48"/>
                    </a:lnTo>
                    <a:lnTo>
                      <a:pt x="64" y="10"/>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1" name="Freeform 212"/>
              <p:cNvSpPr>
                <a:spLocks/>
              </p:cNvSpPr>
              <p:nvPr/>
            </p:nvSpPr>
            <p:spPr bwMode="auto">
              <a:xfrm>
                <a:off x="2790" y="2397"/>
                <a:ext cx="68" cy="62"/>
              </a:xfrm>
              <a:custGeom>
                <a:avLst/>
                <a:gdLst>
                  <a:gd name="T0" fmla="*/ 52 w 68"/>
                  <a:gd name="T1" fmla="*/ 4 h 62"/>
                  <a:gd name="T2" fmla="*/ 20 w 68"/>
                  <a:gd name="T3" fmla="*/ 0 h 62"/>
                  <a:gd name="T4" fmla="*/ 20 w 68"/>
                  <a:gd name="T5" fmla="*/ 0 h 62"/>
                  <a:gd name="T6" fmla="*/ 20 w 68"/>
                  <a:gd name="T7" fmla="*/ 4 h 62"/>
                  <a:gd name="T8" fmla="*/ 20 w 68"/>
                  <a:gd name="T9" fmla="*/ 4 h 62"/>
                  <a:gd name="T10" fmla="*/ 0 w 68"/>
                  <a:gd name="T11" fmla="*/ 6 h 62"/>
                  <a:gd name="T12" fmla="*/ 4 w 68"/>
                  <a:gd name="T13" fmla="*/ 40 h 62"/>
                  <a:gd name="T14" fmla="*/ 4 w 68"/>
                  <a:gd name="T15" fmla="*/ 40 h 62"/>
                  <a:gd name="T16" fmla="*/ 8 w 68"/>
                  <a:gd name="T17" fmla="*/ 42 h 62"/>
                  <a:gd name="T18" fmla="*/ 8 w 68"/>
                  <a:gd name="T19" fmla="*/ 42 h 62"/>
                  <a:gd name="T20" fmla="*/ 6 w 68"/>
                  <a:gd name="T21" fmla="*/ 54 h 62"/>
                  <a:gd name="T22" fmla="*/ 48 w 68"/>
                  <a:gd name="T23" fmla="*/ 62 h 62"/>
                  <a:gd name="T24" fmla="*/ 48 w 68"/>
                  <a:gd name="T25" fmla="*/ 62 h 62"/>
                  <a:gd name="T26" fmla="*/ 48 w 68"/>
                  <a:gd name="T27" fmla="*/ 56 h 62"/>
                  <a:gd name="T28" fmla="*/ 48 w 68"/>
                  <a:gd name="T29" fmla="*/ 56 h 62"/>
                  <a:gd name="T30" fmla="*/ 60 w 68"/>
                  <a:gd name="T31" fmla="*/ 56 h 62"/>
                  <a:gd name="T32" fmla="*/ 68 w 68"/>
                  <a:gd name="T33" fmla="*/ 26 h 62"/>
                  <a:gd name="T34" fmla="*/ 68 w 68"/>
                  <a:gd name="T35" fmla="*/ 26 h 62"/>
                  <a:gd name="T36" fmla="*/ 56 w 68"/>
                  <a:gd name="T37" fmla="*/ 16 h 62"/>
                  <a:gd name="T38" fmla="*/ 56 w 68"/>
                  <a:gd name="T39" fmla="*/ 16 h 62"/>
                  <a:gd name="T40" fmla="*/ 52 w 68"/>
                  <a:gd name="T41" fmla="*/ 4 h 62"/>
                  <a:gd name="T42" fmla="*/ 52 w 68"/>
                  <a:gd name="T43" fmla="*/ 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2"/>
                  <a:gd name="T68" fmla="*/ 68 w 68"/>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2">
                    <a:moveTo>
                      <a:pt x="52" y="4"/>
                    </a:moveTo>
                    <a:lnTo>
                      <a:pt x="20" y="0"/>
                    </a:lnTo>
                    <a:lnTo>
                      <a:pt x="20" y="4"/>
                    </a:lnTo>
                    <a:lnTo>
                      <a:pt x="0" y="6"/>
                    </a:lnTo>
                    <a:lnTo>
                      <a:pt x="4" y="40"/>
                    </a:lnTo>
                    <a:lnTo>
                      <a:pt x="8" y="42"/>
                    </a:lnTo>
                    <a:lnTo>
                      <a:pt x="6" y="54"/>
                    </a:lnTo>
                    <a:lnTo>
                      <a:pt x="48" y="62"/>
                    </a:lnTo>
                    <a:lnTo>
                      <a:pt x="48" y="56"/>
                    </a:lnTo>
                    <a:lnTo>
                      <a:pt x="60" y="56"/>
                    </a:lnTo>
                    <a:lnTo>
                      <a:pt x="68" y="26"/>
                    </a:lnTo>
                    <a:lnTo>
                      <a:pt x="56" y="16"/>
                    </a:ln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2" name="Freeform 213"/>
              <p:cNvSpPr>
                <a:spLocks/>
              </p:cNvSpPr>
              <p:nvPr/>
            </p:nvSpPr>
            <p:spPr bwMode="auto">
              <a:xfrm>
                <a:off x="2860" y="2371"/>
                <a:ext cx="70" cy="62"/>
              </a:xfrm>
              <a:custGeom>
                <a:avLst/>
                <a:gdLst>
                  <a:gd name="T0" fmla="*/ 70 w 70"/>
                  <a:gd name="T1" fmla="*/ 28 h 62"/>
                  <a:gd name="T2" fmla="*/ 58 w 70"/>
                  <a:gd name="T3" fmla="*/ 0 h 62"/>
                  <a:gd name="T4" fmla="*/ 50 w 70"/>
                  <a:gd name="T5" fmla="*/ 2 h 62"/>
                  <a:gd name="T6" fmla="*/ 50 w 70"/>
                  <a:gd name="T7" fmla="*/ 2 h 62"/>
                  <a:gd name="T8" fmla="*/ 36 w 70"/>
                  <a:gd name="T9" fmla="*/ 6 h 62"/>
                  <a:gd name="T10" fmla="*/ 36 w 70"/>
                  <a:gd name="T11" fmla="*/ 6 h 62"/>
                  <a:gd name="T12" fmla="*/ 32 w 70"/>
                  <a:gd name="T13" fmla="*/ 0 h 62"/>
                  <a:gd name="T14" fmla="*/ 20 w 70"/>
                  <a:gd name="T15" fmla="*/ 2 h 62"/>
                  <a:gd name="T16" fmla="*/ 2 w 70"/>
                  <a:gd name="T17" fmla="*/ 8 h 62"/>
                  <a:gd name="T18" fmla="*/ 0 w 70"/>
                  <a:gd name="T19" fmla="*/ 36 h 62"/>
                  <a:gd name="T20" fmla="*/ 28 w 70"/>
                  <a:gd name="T21" fmla="*/ 62 h 62"/>
                  <a:gd name="T22" fmla="*/ 28 w 70"/>
                  <a:gd name="T23" fmla="*/ 62 h 62"/>
                  <a:gd name="T24" fmla="*/ 32 w 70"/>
                  <a:gd name="T25" fmla="*/ 54 h 62"/>
                  <a:gd name="T26" fmla="*/ 32 w 70"/>
                  <a:gd name="T27" fmla="*/ 54 h 62"/>
                  <a:gd name="T28" fmla="*/ 62 w 70"/>
                  <a:gd name="T29" fmla="*/ 58 h 62"/>
                  <a:gd name="T30" fmla="*/ 70 w 70"/>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2"/>
                  <a:gd name="T50" fmla="*/ 70 w 7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2">
                    <a:moveTo>
                      <a:pt x="70" y="28"/>
                    </a:moveTo>
                    <a:lnTo>
                      <a:pt x="58" y="0"/>
                    </a:lnTo>
                    <a:lnTo>
                      <a:pt x="50" y="2"/>
                    </a:lnTo>
                    <a:lnTo>
                      <a:pt x="36" y="6"/>
                    </a:lnTo>
                    <a:lnTo>
                      <a:pt x="32" y="0"/>
                    </a:lnTo>
                    <a:lnTo>
                      <a:pt x="20" y="2"/>
                    </a:lnTo>
                    <a:lnTo>
                      <a:pt x="2" y="8"/>
                    </a:lnTo>
                    <a:lnTo>
                      <a:pt x="0" y="36"/>
                    </a:lnTo>
                    <a:lnTo>
                      <a:pt x="28" y="62"/>
                    </a:lnTo>
                    <a:lnTo>
                      <a:pt x="32" y="54"/>
                    </a:lnTo>
                    <a:lnTo>
                      <a:pt x="62" y="58"/>
                    </a:lnTo>
                    <a:lnTo>
                      <a:pt x="7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3" name="Freeform 214"/>
              <p:cNvSpPr>
                <a:spLocks/>
              </p:cNvSpPr>
              <p:nvPr/>
            </p:nvSpPr>
            <p:spPr bwMode="auto">
              <a:xfrm>
                <a:off x="2910" y="2695"/>
                <a:ext cx="52" cy="52"/>
              </a:xfrm>
              <a:custGeom>
                <a:avLst/>
                <a:gdLst>
                  <a:gd name="T0" fmla="*/ 32 w 52"/>
                  <a:gd name="T1" fmla="*/ 0 h 52"/>
                  <a:gd name="T2" fmla="*/ 30 w 52"/>
                  <a:gd name="T3" fmla="*/ 0 h 52"/>
                  <a:gd name="T4" fmla="*/ 30 w 52"/>
                  <a:gd name="T5" fmla="*/ 0 h 52"/>
                  <a:gd name="T6" fmla="*/ 14 w 52"/>
                  <a:gd name="T7" fmla="*/ 0 h 52"/>
                  <a:gd name="T8" fmla="*/ 0 w 52"/>
                  <a:gd name="T9" fmla="*/ 30 h 52"/>
                  <a:gd name="T10" fmla="*/ 28 w 52"/>
                  <a:gd name="T11" fmla="*/ 52 h 52"/>
                  <a:gd name="T12" fmla="*/ 52 w 52"/>
                  <a:gd name="T13" fmla="*/ 32 h 52"/>
                  <a:gd name="T14" fmla="*/ 50 w 52"/>
                  <a:gd name="T15" fmla="*/ 24 h 52"/>
                  <a:gd name="T16" fmla="*/ 50 w 52"/>
                  <a:gd name="T17" fmla="*/ 24 h 52"/>
                  <a:gd name="T18" fmla="*/ 50 w 52"/>
                  <a:gd name="T19" fmla="*/ 16 h 52"/>
                  <a:gd name="T20" fmla="*/ 48 w 52"/>
                  <a:gd name="T21" fmla="*/ 10 h 52"/>
                  <a:gd name="T22" fmla="*/ 42 w 52"/>
                  <a:gd name="T23" fmla="*/ 4 h 52"/>
                  <a:gd name="T24" fmla="*/ 36 w 52"/>
                  <a:gd name="T25" fmla="*/ 0 h 52"/>
                  <a:gd name="T26" fmla="*/ 32 w 52"/>
                  <a:gd name="T27" fmla="*/ 0 h 52"/>
                  <a:gd name="T28" fmla="*/ 32 w 5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52"/>
                  <a:gd name="T47" fmla="*/ 52 w 5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52">
                    <a:moveTo>
                      <a:pt x="32" y="0"/>
                    </a:moveTo>
                    <a:lnTo>
                      <a:pt x="30" y="0"/>
                    </a:lnTo>
                    <a:lnTo>
                      <a:pt x="14" y="0"/>
                    </a:lnTo>
                    <a:lnTo>
                      <a:pt x="0" y="30"/>
                    </a:lnTo>
                    <a:lnTo>
                      <a:pt x="28" y="52"/>
                    </a:lnTo>
                    <a:lnTo>
                      <a:pt x="52" y="32"/>
                    </a:lnTo>
                    <a:lnTo>
                      <a:pt x="50" y="24"/>
                    </a:lnTo>
                    <a:lnTo>
                      <a:pt x="50" y="16"/>
                    </a:lnTo>
                    <a:lnTo>
                      <a:pt x="48" y="10"/>
                    </a:lnTo>
                    <a:lnTo>
                      <a:pt x="42" y="4"/>
                    </a:lnTo>
                    <a:lnTo>
                      <a:pt x="36"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4" name="Freeform 215"/>
              <p:cNvSpPr>
                <a:spLocks/>
              </p:cNvSpPr>
              <p:nvPr/>
            </p:nvSpPr>
            <p:spPr bwMode="auto">
              <a:xfrm>
                <a:off x="3016" y="2473"/>
                <a:ext cx="52" cy="54"/>
              </a:xfrm>
              <a:custGeom>
                <a:avLst/>
                <a:gdLst>
                  <a:gd name="T0" fmla="*/ 26 w 52"/>
                  <a:gd name="T1" fmla="*/ 0 h 54"/>
                  <a:gd name="T2" fmla="*/ 22 w 52"/>
                  <a:gd name="T3" fmla="*/ 2 h 54"/>
                  <a:gd name="T4" fmla="*/ 6 w 52"/>
                  <a:gd name="T5" fmla="*/ 10 h 54"/>
                  <a:gd name="T6" fmla="*/ 0 w 52"/>
                  <a:gd name="T7" fmla="*/ 42 h 54"/>
                  <a:gd name="T8" fmla="*/ 32 w 52"/>
                  <a:gd name="T9" fmla="*/ 54 h 54"/>
                  <a:gd name="T10" fmla="*/ 52 w 52"/>
                  <a:gd name="T11" fmla="*/ 32 h 54"/>
                  <a:gd name="T12" fmla="*/ 46 w 52"/>
                  <a:gd name="T13" fmla="*/ 8 h 54"/>
                  <a:gd name="T14" fmla="*/ 26 w 5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4"/>
                  <a:gd name="T26" fmla="*/ 52 w 5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4">
                    <a:moveTo>
                      <a:pt x="26" y="0"/>
                    </a:moveTo>
                    <a:lnTo>
                      <a:pt x="22" y="2"/>
                    </a:lnTo>
                    <a:lnTo>
                      <a:pt x="6" y="10"/>
                    </a:lnTo>
                    <a:lnTo>
                      <a:pt x="0" y="42"/>
                    </a:lnTo>
                    <a:lnTo>
                      <a:pt x="32" y="54"/>
                    </a:lnTo>
                    <a:lnTo>
                      <a:pt x="52" y="32"/>
                    </a:lnTo>
                    <a:lnTo>
                      <a:pt x="46" y="8"/>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5" name="Freeform 216"/>
              <p:cNvSpPr>
                <a:spLocks/>
              </p:cNvSpPr>
              <p:nvPr/>
            </p:nvSpPr>
            <p:spPr bwMode="auto">
              <a:xfrm>
                <a:off x="2938" y="2395"/>
                <a:ext cx="84" cy="64"/>
              </a:xfrm>
              <a:custGeom>
                <a:avLst/>
                <a:gdLst>
                  <a:gd name="T0" fmla="*/ 22 w 84"/>
                  <a:gd name="T1" fmla="*/ 54 h 64"/>
                  <a:gd name="T2" fmla="*/ 54 w 84"/>
                  <a:gd name="T3" fmla="*/ 64 h 64"/>
                  <a:gd name="T4" fmla="*/ 70 w 84"/>
                  <a:gd name="T5" fmla="*/ 48 h 64"/>
                  <a:gd name="T6" fmla="*/ 70 w 84"/>
                  <a:gd name="T7" fmla="*/ 48 h 64"/>
                  <a:gd name="T8" fmla="*/ 80 w 84"/>
                  <a:gd name="T9" fmla="*/ 38 h 64"/>
                  <a:gd name="T10" fmla="*/ 84 w 84"/>
                  <a:gd name="T11" fmla="*/ 34 h 64"/>
                  <a:gd name="T12" fmla="*/ 82 w 84"/>
                  <a:gd name="T13" fmla="*/ 30 h 64"/>
                  <a:gd name="T14" fmla="*/ 74 w 84"/>
                  <a:gd name="T15" fmla="*/ 12 h 64"/>
                  <a:gd name="T16" fmla="*/ 60 w 84"/>
                  <a:gd name="T17" fmla="*/ 6 h 64"/>
                  <a:gd name="T18" fmla="*/ 60 w 84"/>
                  <a:gd name="T19" fmla="*/ 6 h 64"/>
                  <a:gd name="T20" fmla="*/ 50 w 84"/>
                  <a:gd name="T21" fmla="*/ 8 h 64"/>
                  <a:gd name="T22" fmla="*/ 50 w 84"/>
                  <a:gd name="T23" fmla="*/ 8 h 64"/>
                  <a:gd name="T24" fmla="*/ 44 w 84"/>
                  <a:gd name="T25" fmla="*/ 12 h 64"/>
                  <a:gd name="T26" fmla="*/ 44 w 84"/>
                  <a:gd name="T27" fmla="*/ 12 h 64"/>
                  <a:gd name="T28" fmla="*/ 34 w 84"/>
                  <a:gd name="T29" fmla="*/ 0 h 64"/>
                  <a:gd name="T30" fmla="*/ 28 w 84"/>
                  <a:gd name="T31" fmla="*/ 0 h 64"/>
                  <a:gd name="T32" fmla="*/ 8 w 84"/>
                  <a:gd name="T33" fmla="*/ 4 h 64"/>
                  <a:gd name="T34" fmla="*/ 0 w 84"/>
                  <a:gd name="T35" fmla="*/ 32 h 64"/>
                  <a:gd name="T36" fmla="*/ 0 w 84"/>
                  <a:gd name="T37" fmla="*/ 32 h 64"/>
                  <a:gd name="T38" fmla="*/ 24 w 84"/>
                  <a:gd name="T39" fmla="*/ 50 h 64"/>
                  <a:gd name="T40" fmla="*/ 24 w 84"/>
                  <a:gd name="T41" fmla="*/ 50 h 64"/>
                  <a:gd name="T42" fmla="*/ 22 w 84"/>
                  <a:gd name="T43" fmla="*/ 54 h 64"/>
                  <a:gd name="T44" fmla="*/ 22 w 84"/>
                  <a:gd name="T45" fmla="*/ 54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4"/>
                  <a:gd name="T71" fmla="*/ 84 w 8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4">
                    <a:moveTo>
                      <a:pt x="22" y="54"/>
                    </a:moveTo>
                    <a:lnTo>
                      <a:pt x="54" y="64"/>
                    </a:lnTo>
                    <a:lnTo>
                      <a:pt x="70" y="48"/>
                    </a:lnTo>
                    <a:lnTo>
                      <a:pt x="80" y="38"/>
                    </a:lnTo>
                    <a:lnTo>
                      <a:pt x="84" y="34"/>
                    </a:lnTo>
                    <a:lnTo>
                      <a:pt x="82" y="30"/>
                    </a:lnTo>
                    <a:lnTo>
                      <a:pt x="74" y="12"/>
                    </a:lnTo>
                    <a:lnTo>
                      <a:pt x="60" y="6"/>
                    </a:lnTo>
                    <a:lnTo>
                      <a:pt x="50" y="8"/>
                    </a:lnTo>
                    <a:lnTo>
                      <a:pt x="44" y="12"/>
                    </a:lnTo>
                    <a:lnTo>
                      <a:pt x="34" y="0"/>
                    </a:lnTo>
                    <a:lnTo>
                      <a:pt x="28" y="0"/>
                    </a:lnTo>
                    <a:lnTo>
                      <a:pt x="8" y="4"/>
                    </a:lnTo>
                    <a:lnTo>
                      <a:pt x="0" y="32"/>
                    </a:lnTo>
                    <a:lnTo>
                      <a:pt x="24" y="50"/>
                    </a:lnTo>
                    <a:lnTo>
                      <a:pt x="2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6" name="Freeform 217"/>
              <p:cNvSpPr>
                <a:spLocks/>
              </p:cNvSpPr>
              <p:nvPr/>
            </p:nvSpPr>
            <p:spPr bwMode="auto">
              <a:xfrm>
                <a:off x="3132" y="2523"/>
                <a:ext cx="64" cy="70"/>
              </a:xfrm>
              <a:custGeom>
                <a:avLst/>
                <a:gdLst>
                  <a:gd name="T0" fmla="*/ 52 w 64"/>
                  <a:gd name="T1" fmla="*/ 16 h 70"/>
                  <a:gd name="T2" fmla="*/ 28 w 64"/>
                  <a:gd name="T3" fmla="*/ 0 h 70"/>
                  <a:gd name="T4" fmla="*/ 24 w 64"/>
                  <a:gd name="T5" fmla="*/ 4 h 70"/>
                  <a:gd name="T6" fmla="*/ 0 w 64"/>
                  <a:gd name="T7" fmla="*/ 22 h 70"/>
                  <a:gd name="T8" fmla="*/ 10 w 64"/>
                  <a:gd name="T9" fmla="*/ 66 h 70"/>
                  <a:gd name="T10" fmla="*/ 38 w 64"/>
                  <a:gd name="T11" fmla="*/ 70 h 70"/>
                  <a:gd name="T12" fmla="*/ 64 w 64"/>
                  <a:gd name="T13" fmla="*/ 48 h 70"/>
                  <a:gd name="T14" fmla="*/ 52 w 64"/>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70"/>
                  <a:gd name="T26" fmla="*/ 64 w 64"/>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70">
                    <a:moveTo>
                      <a:pt x="52" y="16"/>
                    </a:moveTo>
                    <a:lnTo>
                      <a:pt x="28" y="0"/>
                    </a:lnTo>
                    <a:lnTo>
                      <a:pt x="24" y="4"/>
                    </a:lnTo>
                    <a:lnTo>
                      <a:pt x="0" y="22"/>
                    </a:lnTo>
                    <a:lnTo>
                      <a:pt x="10" y="66"/>
                    </a:lnTo>
                    <a:lnTo>
                      <a:pt x="38" y="70"/>
                    </a:lnTo>
                    <a:lnTo>
                      <a:pt x="64" y="48"/>
                    </a:lnTo>
                    <a:lnTo>
                      <a:pt x="5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7" name="Freeform 218"/>
              <p:cNvSpPr>
                <a:spLocks/>
              </p:cNvSpPr>
              <p:nvPr/>
            </p:nvSpPr>
            <p:spPr bwMode="auto">
              <a:xfrm>
                <a:off x="3314" y="2687"/>
                <a:ext cx="60" cy="60"/>
              </a:xfrm>
              <a:custGeom>
                <a:avLst/>
                <a:gdLst>
                  <a:gd name="T0" fmla="*/ 56 w 60"/>
                  <a:gd name="T1" fmla="*/ 10 h 60"/>
                  <a:gd name="T2" fmla="*/ 46 w 60"/>
                  <a:gd name="T3" fmla="*/ 8 h 60"/>
                  <a:gd name="T4" fmla="*/ 46 w 60"/>
                  <a:gd name="T5" fmla="*/ 8 h 60"/>
                  <a:gd name="T6" fmla="*/ 22 w 60"/>
                  <a:gd name="T7" fmla="*/ 0 h 60"/>
                  <a:gd name="T8" fmla="*/ 18 w 60"/>
                  <a:gd name="T9" fmla="*/ 6 h 60"/>
                  <a:gd name="T10" fmla="*/ 0 w 60"/>
                  <a:gd name="T11" fmla="*/ 38 h 60"/>
                  <a:gd name="T12" fmla="*/ 40 w 60"/>
                  <a:gd name="T13" fmla="*/ 60 h 60"/>
                  <a:gd name="T14" fmla="*/ 60 w 60"/>
                  <a:gd name="T15" fmla="*/ 36 h 60"/>
                  <a:gd name="T16" fmla="*/ 56 w 60"/>
                  <a:gd name="T17" fmla="*/ 1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0"/>
                  <a:gd name="T29" fmla="*/ 60 w 6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0">
                    <a:moveTo>
                      <a:pt x="56" y="10"/>
                    </a:moveTo>
                    <a:lnTo>
                      <a:pt x="46" y="8"/>
                    </a:lnTo>
                    <a:lnTo>
                      <a:pt x="22" y="0"/>
                    </a:lnTo>
                    <a:lnTo>
                      <a:pt x="18" y="6"/>
                    </a:lnTo>
                    <a:lnTo>
                      <a:pt x="0" y="38"/>
                    </a:lnTo>
                    <a:lnTo>
                      <a:pt x="40" y="60"/>
                    </a:lnTo>
                    <a:lnTo>
                      <a:pt x="60" y="36"/>
                    </a:lnTo>
                    <a:lnTo>
                      <a:pt x="5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8" name="Freeform 219"/>
              <p:cNvSpPr>
                <a:spLocks/>
              </p:cNvSpPr>
              <p:nvPr/>
            </p:nvSpPr>
            <p:spPr bwMode="auto">
              <a:xfrm>
                <a:off x="3194" y="2571"/>
                <a:ext cx="50" cy="64"/>
              </a:xfrm>
              <a:custGeom>
                <a:avLst/>
                <a:gdLst>
                  <a:gd name="T0" fmla="*/ 38 w 50"/>
                  <a:gd name="T1" fmla="*/ 0 h 64"/>
                  <a:gd name="T2" fmla="*/ 28 w 50"/>
                  <a:gd name="T3" fmla="*/ 4 h 64"/>
                  <a:gd name="T4" fmla="*/ 6 w 50"/>
                  <a:gd name="T5" fmla="*/ 14 h 64"/>
                  <a:gd name="T6" fmla="*/ 0 w 50"/>
                  <a:gd name="T7" fmla="*/ 48 h 64"/>
                  <a:gd name="T8" fmla="*/ 42 w 50"/>
                  <a:gd name="T9" fmla="*/ 64 h 64"/>
                  <a:gd name="T10" fmla="*/ 50 w 50"/>
                  <a:gd name="T11" fmla="*/ 28 h 64"/>
                  <a:gd name="T12" fmla="*/ 38 w 50"/>
                  <a:gd name="T13" fmla="*/ 0 h 64"/>
                  <a:gd name="T14" fmla="*/ 0 60000 65536"/>
                  <a:gd name="T15" fmla="*/ 0 60000 65536"/>
                  <a:gd name="T16" fmla="*/ 0 60000 65536"/>
                  <a:gd name="T17" fmla="*/ 0 60000 65536"/>
                  <a:gd name="T18" fmla="*/ 0 60000 65536"/>
                  <a:gd name="T19" fmla="*/ 0 60000 65536"/>
                  <a:gd name="T20" fmla="*/ 0 60000 65536"/>
                  <a:gd name="T21" fmla="*/ 0 w 50"/>
                  <a:gd name="T22" fmla="*/ 0 h 64"/>
                  <a:gd name="T23" fmla="*/ 50 w 5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4">
                    <a:moveTo>
                      <a:pt x="38" y="0"/>
                    </a:moveTo>
                    <a:lnTo>
                      <a:pt x="28" y="4"/>
                    </a:lnTo>
                    <a:lnTo>
                      <a:pt x="6" y="14"/>
                    </a:lnTo>
                    <a:lnTo>
                      <a:pt x="0" y="48"/>
                    </a:lnTo>
                    <a:lnTo>
                      <a:pt x="42" y="64"/>
                    </a:lnTo>
                    <a:lnTo>
                      <a:pt x="50" y="2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79" name="Freeform 220"/>
              <p:cNvSpPr>
                <a:spLocks/>
              </p:cNvSpPr>
              <p:nvPr/>
            </p:nvSpPr>
            <p:spPr bwMode="auto">
              <a:xfrm>
                <a:off x="3242" y="2613"/>
                <a:ext cx="66" cy="72"/>
              </a:xfrm>
              <a:custGeom>
                <a:avLst/>
                <a:gdLst>
                  <a:gd name="T0" fmla="*/ 62 w 66"/>
                  <a:gd name="T1" fmla="*/ 16 h 72"/>
                  <a:gd name="T2" fmla="*/ 50 w 66"/>
                  <a:gd name="T3" fmla="*/ 0 h 72"/>
                  <a:gd name="T4" fmla="*/ 44 w 66"/>
                  <a:gd name="T5" fmla="*/ 2 h 72"/>
                  <a:gd name="T6" fmla="*/ 16 w 66"/>
                  <a:gd name="T7" fmla="*/ 8 h 72"/>
                  <a:gd name="T8" fmla="*/ 16 w 66"/>
                  <a:gd name="T9" fmla="*/ 8 h 72"/>
                  <a:gd name="T10" fmla="*/ 18 w 66"/>
                  <a:gd name="T11" fmla="*/ 12 h 72"/>
                  <a:gd name="T12" fmla="*/ 18 w 66"/>
                  <a:gd name="T13" fmla="*/ 12 h 72"/>
                  <a:gd name="T14" fmla="*/ 6 w 66"/>
                  <a:gd name="T15" fmla="*/ 18 h 72"/>
                  <a:gd name="T16" fmla="*/ 0 w 66"/>
                  <a:gd name="T17" fmla="*/ 44 h 72"/>
                  <a:gd name="T18" fmla="*/ 0 w 66"/>
                  <a:gd name="T19" fmla="*/ 44 h 72"/>
                  <a:gd name="T20" fmla="*/ 14 w 66"/>
                  <a:gd name="T21" fmla="*/ 52 h 72"/>
                  <a:gd name="T22" fmla="*/ 14 w 66"/>
                  <a:gd name="T23" fmla="*/ 52 h 72"/>
                  <a:gd name="T24" fmla="*/ 26 w 66"/>
                  <a:gd name="T25" fmla="*/ 72 h 72"/>
                  <a:gd name="T26" fmla="*/ 58 w 66"/>
                  <a:gd name="T27" fmla="*/ 66 h 72"/>
                  <a:gd name="T28" fmla="*/ 58 w 66"/>
                  <a:gd name="T29" fmla="*/ 66 h 72"/>
                  <a:gd name="T30" fmla="*/ 56 w 66"/>
                  <a:gd name="T31" fmla="*/ 44 h 72"/>
                  <a:gd name="T32" fmla="*/ 56 w 66"/>
                  <a:gd name="T33" fmla="*/ 44 h 72"/>
                  <a:gd name="T34" fmla="*/ 66 w 66"/>
                  <a:gd name="T35" fmla="*/ 36 h 72"/>
                  <a:gd name="T36" fmla="*/ 62 w 66"/>
                  <a:gd name="T37" fmla="*/ 1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2"/>
                  <a:gd name="T59" fmla="*/ 66 w 6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2">
                    <a:moveTo>
                      <a:pt x="62" y="16"/>
                    </a:moveTo>
                    <a:lnTo>
                      <a:pt x="50" y="0"/>
                    </a:lnTo>
                    <a:lnTo>
                      <a:pt x="44" y="2"/>
                    </a:lnTo>
                    <a:lnTo>
                      <a:pt x="16" y="8"/>
                    </a:lnTo>
                    <a:lnTo>
                      <a:pt x="18" y="12"/>
                    </a:lnTo>
                    <a:lnTo>
                      <a:pt x="6" y="18"/>
                    </a:lnTo>
                    <a:lnTo>
                      <a:pt x="0" y="44"/>
                    </a:lnTo>
                    <a:lnTo>
                      <a:pt x="14" y="52"/>
                    </a:lnTo>
                    <a:lnTo>
                      <a:pt x="26" y="72"/>
                    </a:lnTo>
                    <a:lnTo>
                      <a:pt x="58" y="66"/>
                    </a:lnTo>
                    <a:lnTo>
                      <a:pt x="56" y="44"/>
                    </a:lnTo>
                    <a:lnTo>
                      <a:pt x="66" y="36"/>
                    </a:lnTo>
                    <a:lnTo>
                      <a:pt x="6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0" name="Freeform 221"/>
              <p:cNvSpPr>
                <a:spLocks/>
              </p:cNvSpPr>
              <p:nvPr/>
            </p:nvSpPr>
            <p:spPr bwMode="auto">
              <a:xfrm>
                <a:off x="2732" y="2401"/>
                <a:ext cx="52" cy="56"/>
              </a:xfrm>
              <a:custGeom>
                <a:avLst/>
                <a:gdLst>
                  <a:gd name="T0" fmla="*/ 26 w 52"/>
                  <a:gd name="T1" fmla="*/ 0 h 56"/>
                  <a:gd name="T2" fmla="*/ 24 w 52"/>
                  <a:gd name="T3" fmla="*/ 0 h 56"/>
                  <a:gd name="T4" fmla="*/ 0 w 52"/>
                  <a:gd name="T5" fmla="*/ 6 h 56"/>
                  <a:gd name="T6" fmla="*/ 2 w 52"/>
                  <a:gd name="T7" fmla="*/ 42 h 56"/>
                  <a:gd name="T8" fmla="*/ 36 w 52"/>
                  <a:gd name="T9" fmla="*/ 56 h 56"/>
                  <a:gd name="T10" fmla="*/ 52 w 52"/>
                  <a:gd name="T11" fmla="*/ 24 h 56"/>
                  <a:gd name="T12" fmla="*/ 40 w 52"/>
                  <a:gd name="T13" fmla="*/ 4 h 56"/>
                  <a:gd name="T14" fmla="*/ 26 w 52"/>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6"/>
                  <a:gd name="T26" fmla="*/ 52 w 5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6">
                    <a:moveTo>
                      <a:pt x="26" y="0"/>
                    </a:moveTo>
                    <a:lnTo>
                      <a:pt x="24" y="0"/>
                    </a:lnTo>
                    <a:lnTo>
                      <a:pt x="0" y="6"/>
                    </a:lnTo>
                    <a:lnTo>
                      <a:pt x="2" y="42"/>
                    </a:lnTo>
                    <a:lnTo>
                      <a:pt x="36" y="56"/>
                    </a:lnTo>
                    <a:lnTo>
                      <a:pt x="52" y="24"/>
                    </a:lnTo>
                    <a:lnTo>
                      <a:pt x="40"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1" name="Freeform 222"/>
              <p:cNvSpPr>
                <a:spLocks/>
              </p:cNvSpPr>
              <p:nvPr/>
            </p:nvSpPr>
            <p:spPr bwMode="auto">
              <a:xfrm>
                <a:off x="2392" y="2145"/>
                <a:ext cx="64" cy="58"/>
              </a:xfrm>
              <a:custGeom>
                <a:avLst/>
                <a:gdLst>
                  <a:gd name="T0" fmla="*/ 30 w 64"/>
                  <a:gd name="T1" fmla="*/ 2 h 58"/>
                  <a:gd name="T2" fmla="*/ 12 w 64"/>
                  <a:gd name="T3" fmla="*/ 10 h 58"/>
                  <a:gd name="T4" fmla="*/ 0 w 64"/>
                  <a:gd name="T5" fmla="*/ 40 h 58"/>
                  <a:gd name="T6" fmla="*/ 34 w 64"/>
                  <a:gd name="T7" fmla="*/ 58 h 58"/>
                  <a:gd name="T8" fmla="*/ 64 w 64"/>
                  <a:gd name="T9" fmla="*/ 30 h 58"/>
                  <a:gd name="T10" fmla="*/ 36 w 64"/>
                  <a:gd name="T11" fmla="*/ 0 h 58"/>
                  <a:gd name="T12" fmla="*/ 30 w 64"/>
                  <a:gd name="T13" fmla="*/ 2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30" y="2"/>
                    </a:moveTo>
                    <a:lnTo>
                      <a:pt x="12" y="10"/>
                    </a:lnTo>
                    <a:lnTo>
                      <a:pt x="0" y="40"/>
                    </a:lnTo>
                    <a:lnTo>
                      <a:pt x="34" y="58"/>
                    </a:lnTo>
                    <a:lnTo>
                      <a:pt x="64" y="30"/>
                    </a:lnTo>
                    <a:lnTo>
                      <a:pt x="36" y="0"/>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2" name="Freeform 223"/>
              <p:cNvSpPr>
                <a:spLocks/>
              </p:cNvSpPr>
              <p:nvPr/>
            </p:nvSpPr>
            <p:spPr bwMode="auto">
              <a:xfrm>
                <a:off x="2500" y="2249"/>
                <a:ext cx="58" cy="56"/>
              </a:xfrm>
              <a:custGeom>
                <a:avLst/>
                <a:gdLst>
                  <a:gd name="T0" fmla="*/ 20 w 58"/>
                  <a:gd name="T1" fmla="*/ 4 h 56"/>
                  <a:gd name="T2" fmla="*/ 0 w 58"/>
                  <a:gd name="T3" fmla="*/ 14 h 56"/>
                  <a:gd name="T4" fmla="*/ 0 w 58"/>
                  <a:gd name="T5" fmla="*/ 42 h 56"/>
                  <a:gd name="T6" fmla="*/ 28 w 58"/>
                  <a:gd name="T7" fmla="*/ 56 h 56"/>
                  <a:gd name="T8" fmla="*/ 58 w 58"/>
                  <a:gd name="T9" fmla="*/ 24 h 56"/>
                  <a:gd name="T10" fmla="*/ 24 w 58"/>
                  <a:gd name="T11" fmla="*/ 0 h 56"/>
                  <a:gd name="T12" fmla="*/ 20 w 58"/>
                  <a:gd name="T13" fmla="*/ 4 h 56"/>
                  <a:gd name="T14" fmla="*/ 0 60000 65536"/>
                  <a:gd name="T15" fmla="*/ 0 60000 65536"/>
                  <a:gd name="T16" fmla="*/ 0 60000 65536"/>
                  <a:gd name="T17" fmla="*/ 0 60000 65536"/>
                  <a:gd name="T18" fmla="*/ 0 60000 65536"/>
                  <a:gd name="T19" fmla="*/ 0 60000 65536"/>
                  <a:gd name="T20" fmla="*/ 0 60000 65536"/>
                  <a:gd name="T21" fmla="*/ 0 w 58"/>
                  <a:gd name="T22" fmla="*/ 0 h 56"/>
                  <a:gd name="T23" fmla="*/ 58 w 5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6">
                    <a:moveTo>
                      <a:pt x="20" y="4"/>
                    </a:moveTo>
                    <a:lnTo>
                      <a:pt x="0" y="14"/>
                    </a:lnTo>
                    <a:lnTo>
                      <a:pt x="0" y="42"/>
                    </a:lnTo>
                    <a:lnTo>
                      <a:pt x="28" y="56"/>
                    </a:lnTo>
                    <a:lnTo>
                      <a:pt x="58" y="24"/>
                    </a:lnTo>
                    <a:lnTo>
                      <a:pt x="24" y="0"/>
                    </a:ln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3" name="Freeform 224"/>
              <p:cNvSpPr>
                <a:spLocks/>
              </p:cNvSpPr>
              <p:nvPr/>
            </p:nvSpPr>
            <p:spPr bwMode="auto">
              <a:xfrm>
                <a:off x="2914" y="2499"/>
                <a:ext cx="80" cy="80"/>
              </a:xfrm>
              <a:custGeom>
                <a:avLst/>
                <a:gdLst>
                  <a:gd name="T0" fmla="*/ 52 w 80"/>
                  <a:gd name="T1" fmla="*/ 80 h 80"/>
                  <a:gd name="T2" fmla="*/ 80 w 80"/>
                  <a:gd name="T3" fmla="*/ 56 h 80"/>
                  <a:gd name="T4" fmla="*/ 62 w 80"/>
                  <a:gd name="T5" fmla="*/ 32 h 80"/>
                  <a:gd name="T6" fmla="*/ 62 w 80"/>
                  <a:gd name="T7" fmla="*/ 32 h 80"/>
                  <a:gd name="T8" fmla="*/ 54 w 80"/>
                  <a:gd name="T9" fmla="*/ 32 h 80"/>
                  <a:gd name="T10" fmla="*/ 54 w 80"/>
                  <a:gd name="T11" fmla="*/ 32 h 80"/>
                  <a:gd name="T12" fmla="*/ 58 w 80"/>
                  <a:gd name="T13" fmla="*/ 26 h 80"/>
                  <a:gd name="T14" fmla="*/ 58 w 80"/>
                  <a:gd name="T15" fmla="*/ 26 h 80"/>
                  <a:gd name="T16" fmla="*/ 50 w 80"/>
                  <a:gd name="T17" fmla="*/ 20 h 80"/>
                  <a:gd name="T18" fmla="*/ 50 w 80"/>
                  <a:gd name="T19" fmla="*/ 20 h 80"/>
                  <a:gd name="T20" fmla="*/ 40 w 80"/>
                  <a:gd name="T21" fmla="*/ 2 h 80"/>
                  <a:gd name="T22" fmla="*/ 12 w 80"/>
                  <a:gd name="T23" fmla="*/ 0 h 80"/>
                  <a:gd name="T24" fmla="*/ 10 w 80"/>
                  <a:gd name="T25" fmla="*/ 4 h 80"/>
                  <a:gd name="T26" fmla="*/ 0 w 80"/>
                  <a:gd name="T27" fmla="*/ 26 h 80"/>
                  <a:gd name="T28" fmla="*/ 0 w 80"/>
                  <a:gd name="T29" fmla="*/ 26 h 80"/>
                  <a:gd name="T30" fmla="*/ 6 w 80"/>
                  <a:gd name="T31" fmla="*/ 36 h 80"/>
                  <a:gd name="T32" fmla="*/ 6 w 80"/>
                  <a:gd name="T33" fmla="*/ 36 h 80"/>
                  <a:gd name="T34" fmla="*/ 10 w 80"/>
                  <a:gd name="T35" fmla="*/ 52 h 80"/>
                  <a:gd name="T36" fmla="*/ 10 w 80"/>
                  <a:gd name="T37" fmla="*/ 52 h 80"/>
                  <a:gd name="T38" fmla="*/ 28 w 80"/>
                  <a:gd name="T39" fmla="*/ 54 h 80"/>
                  <a:gd name="T40" fmla="*/ 28 w 80"/>
                  <a:gd name="T41" fmla="*/ 54 h 80"/>
                  <a:gd name="T42" fmla="*/ 26 w 80"/>
                  <a:gd name="T43" fmla="*/ 62 h 80"/>
                  <a:gd name="T44" fmla="*/ 52 w 80"/>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80"/>
                  <a:gd name="T71" fmla="*/ 80 w 80"/>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80">
                    <a:moveTo>
                      <a:pt x="52" y="80"/>
                    </a:moveTo>
                    <a:lnTo>
                      <a:pt x="80" y="56"/>
                    </a:lnTo>
                    <a:lnTo>
                      <a:pt x="62" y="32"/>
                    </a:lnTo>
                    <a:lnTo>
                      <a:pt x="54" y="32"/>
                    </a:lnTo>
                    <a:lnTo>
                      <a:pt x="58" y="26"/>
                    </a:lnTo>
                    <a:lnTo>
                      <a:pt x="50" y="20"/>
                    </a:lnTo>
                    <a:lnTo>
                      <a:pt x="40" y="2"/>
                    </a:lnTo>
                    <a:lnTo>
                      <a:pt x="12" y="0"/>
                    </a:lnTo>
                    <a:lnTo>
                      <a:pt x="10" y="4"/>
                    </a:lnTo>
                    <a:lnTo>
                      <a:pt x="0" y="26"/>
                    </a:lnTo>
                    <a:lnTo>
                      <a:pt x="6" y="36"/>
                    </a:lnTo>
                    <a:lnTo>
                      <a:pt x="10" y="52"/>
                    </a:lnTo>
                    <a:lnTo>
                      <a:pt x="28" y="54"/>
                    </a:lnTo>
                    <a:lnTo>
                      <a:pt x="26" y="62"/>
                    </a:lnTo>
                    <a:lnTo>
                      <a:pt x="5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4" name="Freeform 225"/>
              <p:cNvSpPr>
                <a:spLocks/>
              </p:cNvSpPr>
              <p:nvPr/>
            </p:nvSpPr>
            <p:spPr bwMode="auto">
              <a:xfrm>
                <a:off x="2534" y="2201"/>
                <a:ext cx="62" cy="56"/>
              </a:xfrm>
              <a:custGeom>
                <a:avLst/>
                <a:gdLst>
                  <a:gd name="T0" fmla="*/ 42 w 62"/>
                  <a:gd name="T1" fmla="*/ 56 h 56"/>
                  <a:gd name="T2" fmla="*/ 62 w 62"/>
                  <a:gd name="T3" fmla="*/ 28 h 56"/>
                  <a:gd name="T4" fmla="*/ 52 w 62"/>
                  <a:gd name="T5" fmla="*/ 10 h 56"/>
                  <a:gd name="T6" fmla="*/ 36 w 62"/>
                  <a:gd name="T7" fmla="*/ 0 h 56"/>
                  <a:gd name="T8" fmla="*/ 32 w 62"/>
                  <a:gd name="T9" fmla="*/ 2 h 56"/>
                  <a:gd name="T10" fmla="*/ 16 w 62"/>
                  <a:gd name="T11" fmla="*/ 8 h 56"/>
                  <a:gd name="T12" fmla="*/ 0 w 62"/>
                  <a:gd name="T13" fmla="*/ 38 h 56"/>
                  <a:gd name="T14" fmla="*/ 42 w 62"/>
                  <a:gd name="T15" fmla="*/ 56 h 5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6"/>
                  <a:gd name="T26" fmla="*/ 62 w 6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6">
                    <a:moveTo>
                      <a:pt x="42" y="56"/>
                    </a:moveTo>
                    <a:lnTo>
                      <a:pt x="62" y="28"/>
                    </a:lnTo>
                    <a:lnTo>
                      <a:pt x="52" y="10"/>
                    </a:lnTo>
                    <a:lnTo>
                      <a:pt x="36" y="0"/>
                    </a:lnTo>
                    <a:lnTo>
                      <a:pt x="32" y="2"/>
                    </a:lnTo>
                    <a:lnTo>
                      <a:pt x="16" y="8"/>
                    </a:lnTo>
                    <a:lnTo>
                      <a:pt x="0" y="38"/>
                    </a:lnTo>
                    <a:lnTo>
                      <a:pt x="4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5" name="Freeform 226"/>
              <p:cNvSpPr>
                <a:spLocks/>
              </p:cNvSpPr>
              <p:nvPr/>
            </p:nvSpPr>
            <p:spPr bwMode="auto">
              <a:xfrm>
                <a:off x="2466" y="2157"/>
                <a:ext cx="68" cy="54"/>
              </a:xfrm>
              <a:custGeom>
                <a:avLst/>
                <a:gdLst>
                  <a:gd name="T0" fmla="*/ 48 w 68"/>
                  <a:gd name="T1" fmla="*/ 10 h 54"/>
                  <a:gd name="T2" fmla="*/ 24 w 68"/>
                  <a:gd name="T3" fmla="*/ 0 h 54"/>
                  <a:gd name="T4" fmla="*/ 20 w 68"/>
                  <a:gd name="T5" fmla="*/ 6 h 54"/>
                  <a:gd name="T6" fmla="*/ 0 w 68"/>
                  <a:gd name="T7" fmla="*/ 32 h 54"/>
                  <a:gd name="T8" fmla="*/ 32 w 68"/>
                  <a:gd name="T9" fmla="*/ 54 h 54"/>
                  <a:gd name="T10" fmla="*/ 68 w 68"/>
                  <a:gd name="T11" fmla="*/ 38 h 54"/>
                  <a:gd name="T12" fmla="*/ 48 w 68"/>
                  <a:gd name="T13" fmla="*/ 10 h 54"/>
                  <a:gd name="T14" fmla="*/ 0 60000 65536"/>
                  <a:gd name="T15" fmla="*/ 0 60000 65536"/>
                  <a:gd name="T16" fmla="*/ 0 60000 65536"/>
                  <a:gd name="T17" fmla="*/ 0 60000 65536"/>
                  <a:gd name="T18" fmla="*/ 0 60000 65536"/>
                  <a:gd name="T19" fmla="*/ 0 60000 65536"/>
                  <a:gd name="T20" fmla="*/ 0 60000 65536"/>
                  <a:gd name="T21" fmla="*/ 0 w 68"/>
                  <a:gd name="T22" fmla="*/ 0 h 54"/>
                  <a:gd name="T23" fmla="*/ 68 w 6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4">
                    <a:moveTo>
                      <a:pt x="48" y="10"/>
                    </a:moveTo>
                    <a:lnTo>
                      <a:pt x="24" y="0"/>
                    </a:lnTo>
                    <a:lnTo>
                      <a:pt x="20" y="6"/>
                    </a:lnTo>
                    <a:lnTo>
                      <a:pt x="0" y="32"/>
                    </a:lnTo>
                    <a:lnTo>
                      <a:pt x="32" y="54"/>
                    </a:lnTo>
                    <a:lnTo>
                      <a:pt x="68" y="38"/>
                    </a:lnTo>
                    <a:lnTo>
                      <a:pt x="4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6" name="Freeform 227"/>
              <p:cNvSpPr>
                <a:spLocks/>
              </p:cNvSpPr>
              <p:nvPr/>
            </p:nvSpPr>
            <p:spPr bwMode="auto">
              <a:xfrm>
                <a:off x="2716" y="2325"/>
                <a:ext cx="52" cy="68"/>
              </a:xfrm>
              <a:custGeom>
                <a:avLst/>
                <a:gdLst>
                  <a:gd name="T0" fmla="*/ 52 w 52"/>
                  <a:gd name="T1" fmla="*/ 34 h 68"/>
                  <a:gd name="T2" fmla="*/ 40 w 52"/>
                  <a:gd name="T3" fmla="*/ 0 h 68"/>
                  <a:gd name="T4" fmla="*/ 32 w 52"/>
                  <a:gd name="T5" fmla="*/ 4 h 68"/>
                  <a:gd name="T6" fmla="*/ 8 w 52"/>
                  <a:gd name="T7" fmla="*/ 14 h 68"/>
                  <a:gd name="T8" fmla="*/ 0 w 52"/>
                  <a:gd name="T9" fmla="*/ 40 h 68"/>
                  <a:gd name="T10" fmla="*/ 28 w 52"/>
                  <a:gd name="T11" fmla="*/ 68 h 68"/>
                  <a:gd name="T12" fmla="*/ 52 w 52"/>
                  <a:gd name="T13" fmla="*/ 34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52" y="34"/>
                    </a:moveTo>
                    <a:lnTo>
                      <a:pt x="40" y="0"/>
                    </a:lnTo>
                    <a:lnTo>
                      <a:pt x="32" y="4"/>
                    </a:lnTo>
                    <a:lnTo>
                      <a:pt x="8" y="14"/>
                    </a:lnTo>
                    <a:lnTo>
                      <a:pt x="0" y="40"/>
                    </a:lnTo>
                    <a:lnTo>
                      <a:pt x="28" y="68"/>
                    </a:lnTo>
                    <a:lnTo>
                      <a:pt x="5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7" name="Freeform 228"/>
              <p:cNvSpPr>
                <a:spLocks/>
              </p:cNvSpPr>
              <p:nvPr/>
            </p:nvSpPr>
            <p:spPr bwMode="auto">
              <a:xfrm>
                <a:off x="2566" y="2331"/>
                <a:ext cx="60" cy="60"/>
              </a:xfrm>
              <a:custGeom>
                <a:avLst/>
                <a:gdLst>
                  <a:gd name="T0" fmla="*/ 40 w 60"/>
                  <a:gd name="T1" fmla="*/ 0 h 60"/>
                  <a:gd name="T2" fmla="*/ 34 w 60"/>
                  <a:gd name="T3" fmla="*/ 2 h 60"/>
                  <a:gd name="T4" fmla="*/ 22 w 60"/>
                  <a:gd name="T5" fmla="*/ 8 h 60"/>
                  <a:gd name="T6" fmla="*/ 22 w 60"/>
                  <a:gd name="T7" fmla="*/ 8 h 60"/>
                  <a:gd name="T8" fmla="*/ 14 w 60"/>
                  <a:gd name="T9" fmla="*/ 12 h 60"/>
                  <a:gd name="T10" fmla="*/ 6 w 60"/>
                  <a:gd name="T11" fmla="*/ 16 h 60"/>
                  <a:gd name="T12" fmla="*/ 0 w 60"/>
                  <a:gd name="T13" fmla="*/ 48 h 60"/>
                  <a:gd name="T14" fmla="*/ 30 w 60"/>
                  <a:gd name="T15" fmla="*/ 60 h 60"/>
                  <a:gd name="T16" fmla="*/ 44 w 60"/>
                  <a:gd name="T17" fmla="*/ 48 h 60"/>
                  <a:gd name="T18" fmla="*/ 44 w 60"/>
                  <a:gd name="T19" fmla="*/ 48 h 60"/>
                  <a:gd name="T20" fmla="*/ 52 w 60"/>
                  <a:gd name="T21" fmla="*/ 42 h 60"/>
                  <a:gd name="T22" fmla="*/ 52 w 60"/>
                  <a:gd name="T23" fmla="*/ 42 h 60"/>
                  <a:gd name="T24" fmla="*/ 60 w 60"/>
                  <a:gd name="T25" fmla="*/ 36 h 60"/>
                  <a:gd name="T26" fmla="*/ 54 w 60"/>
                  <a:gd name="T27" fmla="*/ 16 h 60"/>
                  <a:gd name="T28" fmla="*/ 40 w 60"/>
                  <a:gd name="T29" fmla="*/ 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0"/>
                  <a:gd name="T47" fmla="*/ 60 w 6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0">
                    <a:moveTo>
                      <a:pt x="40" y="0"/>
                    </a:moveTo>
                    <a:lnTo>
                      <a:pt x="34" y="2"/>
                    </a:lnTo>
                    <a:lnTo>
                      <a:pt x="22" y="8"/>
                    </a:lnTo>
                    <a:lnTo>
                      <a:pt x="14" y="12"/>
                    </a:lnTo>
                    <a:lnTo>
                      <a:pt x="6" y="16"/>
                    </a:lnTo>
                    <a:lnTo>
                      <a:pt x="0" y="48"/>
                    </a:lnTo>
                    <a:lnTo>
                      <a:pt x="30" y="60"/>
                    </a:lnTo>
                    <a:lnTo>
                      <a:pt x="44" y="48"/>
                    </a:lnTo>
                    <a:lnTo>
                      <a:pt x="52" y="42"/>
                    </a:lnTo>
                    <a:lnTo>
                      <a:pt x="60" y="36"/>
                    </a:lnTo>
                    <a:lnTo>
                      <a:pt x="54" y="16"/>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8" name="Freeform 229"/>
              <p:cNvSpPr>
                <a:spLocks/>
              </p:cNvSpPr>
              <p:nvPr/>
            </p:nvSpPr>
            <p:spPr bwMode="auto">
              <a:xfrm>
                <a:off x="2690" y="2273"/>
                <a:ext cx="58" cy="52"/>
              </a:xfrm>
              <a:custGeom>
                <a:avLst/>
                <a:gdLst>
                  <a:gd name="T0" fmla="*/ 58 w 58"/>
                  <a:gd name="T1" fmla="*/ 28 h 52"/>
                  <a:gd name="T2" fmla="*/ 40 w 58"/>
                  <a:gd name="T3" fmla="*/ 0 h 52"/>
                  <a:gd name="T4" fmla="*/ 34 w 58"/>
                  <a:gd name="T5" fmla="*/ 2 h 52"/>
                  <a:gd name="T6" fmla="*/ 18 w 58"/>
                  <a:gd name="T7" fmla="*/ 4 h 52"/>
                  <a:gd name="T8" fmla="*/ 0 w 58"/>
                  <a:gd name="T9" fmla="*/ 20 h 52"/>
                  <a:gd name="T10" fmla="*/ 12 w 58"/>
                  <a:gd name="T11" fmla="*/ 50 h 52"/>
                  <a:gd name="T12" fmla="*/ 38 w 58"/>
                  <a:gd name="T13" fmla="*/ 52 h 52"/>
                  <a:gd name="T14" fmla="*/ 58 w 58"/>
                  <a:gd name="T15" fmla="*/ 28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58" y="28"/>
                    </a:moveTo>
                    <a:lnTo>
                      <a:pt x="40" y="0"/>
                    </a:lnTo>
                    <a:lnTo>
                      <a:pt x="34" y="2"/>
                    </a:lnTo>
                    <a:lnTo>
                      <a:pt x="18" y="4"/>
                    </a:lnTo>
                    <a:lnTo>
                      <a:pt x="0" y="20"/>
                    </a:lnTo>
                    <a:lnTo>
                      <a:pt x="12" y="50"/>
                    </a:lnTo>
                    <a:lnTo>
                      <a:pt x="38" y="52"/>
                    </a:lnTo>
                    <a:lnTo>
                      <a:pt x="5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89" name="Freeform 230"/>
              <p:cNvSpPr>
                <a:spLocks/>
              </p:cNvSpPr>
              <p:nvPr/>
            </p:nvSpPr>
            <p:spPr bwMode="auto">
              <a:xfrm>
                <a:off x="2628" y="2291"/>
                <a:ext cx="56" cy="60"/>
              </a:xfrm>
              <a:custGeom>
                <a:avLst/>
                <a:gdLst>
                  <a:gd name="T0" fmla="*/ 24 w 56"/>
                  <a:gd name="T1" fmla="*/ 4 h 60"/>
                  <a:gd name="T2" fmla="*/ 18 w 56"/>
                  <a:gd name="T3" fmla="*/ 6 h 60"/>
                  <a:gd name="T4" fmla="*/ 4 w 56"/>
                  <a:gd name="T5" fmla="*/ 14 h 60"/>
                  <a:gd name="T6" fmla="*/ 0 w 56"/>
                  <a:gd name="T7" fmla="*/ 42 h 60"/>
                  <a:gd name="T8" fmla="*/ 28 w 56"/>
                  <a:gd name="T9" fmla="*/ 60 h 60"/>
                  <a:gd name="T10" fmla="*/ 56 w 56"/>
                  <a:gd name="T11" fmla="*/ 32 h 60"/>
                  <a:gd name="T12" fmla="*/ 32 w 56"/>
                  <a:gd name="T13" fmla="*/ 0 h 60"/>
                  <a:gd name="T14" fmla="*/ 24 w 56"/>
                  <a:gd name="T15" fmla="*/ 4 h 6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0"/>
                  <a:gd name="T26" fmla="*/ 56 w 5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0">
                    <a:moveTo>
                      <a:pt x="24" y="4"/>
                    </a:moveTo>
                    <a:lnTo>
                      <a:pt x="18" y="6"/>
                    </a:lnTo>
                    <a:lnTo>
                      <a:pt x="4" y="14"/>
                    </a:lnTo>
                    <a:lnTo>
                      <a:pt x="0" y="42"/>
                    </a:lnTo>
                    <a:lnTo>
                      <a:pt x="28" y="60"/>
                    </a:lnTo>
                    <a:lnTo>
                      <a:pt x="56" y="32"/>
                    </a:lnTo>
                    <a:lnTo>
                      <a:pt x="32" y="0"/>
                    </a:ln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90" name="Freeform 231"/>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4" y="258"/>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20000"/>
                  </a:spcBef>
                  <a:spcAft>
                    <a:spcPct val="0"/>
                  </a:spcAft>
                </a:pPr>
                <a:endParaRPr lang="en-US" sz="1000" dirty="0">
                  <a:solidFill>
                    <a:srgbClr val="000000"/>
                  </a:solidFill>
                  <a:latin typeface="Arial" charset="0"/>
                </a:endParaRPr>
              </a:p>
            </p:txBody>
          </p:sp>
        </p:grpSp>
        <p:sp>
          <p:nvSpPr>
            <p:cNvPr id="2139" name="Text Box 232"/>
            <p:cNvSpPr txBox="1">
              <a:spLocks noChangeArrowheads="1"/>
            </p:cNvSpPr>
            <p:nvPr/>
          </p:nvSpPr>
          <p:spPr bwMode="auto">
            <a:xfrm>
              <a:off x="3689351" y="5635626"/>
              <a:ext cx="320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0"/>
                </a:spcBef>
                <a:spcAft>
                  <a:spcPct val="0"/>
                </a:spcAft>
              </a:pPr>
              <a:r>
                <a:rPr lang="en-US" sz="800" dirty="0">
                  <a:solidFill>
                    <a:srgbClr val="000000"/>
                  </a:solidFill>
                </a:rPr>
                <a:t>AS</a:t>
              </a:r>
            </a:p>
          </p:txBody>
        </p:sp>
        <p:grpSp>
          <p:nvGrpSpPr>
            <p:cNvPr id="26" name="Group 233"/>
            <p:cNvGrpSpPr>
              <a:grpSpLocks/>
            </p:cNvGrpSpPr>
            <p:nvPr/>
          </p:nvGrpSpPr>
          <p:grpSpPr bwMode="auto">
            <a:xfrm>
              <a:off x="3702050" y="5334000"/>
              <a:ext cx="139700" cy="211138"/>
              <a:chOff x="2408" y="2210"/>
              <a:chExt cx="922" cy="436"/>
            </a:xfrm>
            <a:solidFill>
              <a:srgbClr val="008000"/>
            </a:solidFill>
          </p:grpSpPr>
          <p:sp>
            <p:nvSpPr>
              <p:cNvPr id="2149" name="Freeform 234"/>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0" name="Freeform 235"/>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1" name="Freeform 236"/>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2" name="Freeform 237"/>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3" name="Freeform 238"/>
              <p:cNvSpPr>
                <a:spLocks noEditPoints="1"/>
              </p:cNvSpPr>
              <p:nvPr/>
            </p:nvSpPr>
            <p:spPr bwMode="auto">
              <a:xfrm>
                <a:off x="2408" y="2210"/>
                <a:ext cx="426" cy="278"/>
              </a:xfrm>
              <a:custGeom>
                <a:avLst/>
                <a:gdLst>
                  <a:gd name="T0" fmla="*/ 260 w 426"/>
                  <a:gd name="T1" fmla="*/ 22 h 278"/>
                  <a:gd name="T2" fmla="*/ 204 w 426"/>
                  <a:gd name="T3" fmla="*/ 28 h 278"/>
                  <a:gd name="T4" fmla="*/ 170 w 426"/>
                  <a:gd name="T5" fmla="*/ 40 h 278"/>
                  <a:gd name="T6" fmla="*/ 128 w 426"/>
                  <a:gd name="T7" fmla="*/ 56 h 278"/>
                  <a:gd name="T8" fmla="*/ 72 w 426"/>
                  <a:gd name="T9" fmla="*/ 58 h 278"/>
                  <a:gd name="T10" fmla="*/ 38 w 426"/>
                  <a:gd name="T11" fmla="*/ 38 h 278"/>
                  <a:gd name="T12" fmla="*/ 12 w 426"/>
                  <a:gd name="T13" fmla="*/ 48 h 278"/>
                  <a:gd name="T14" fmla="*/ 36 w 426"/>
                  <a:gd name="T15" fmla="*/ 108 h 278"/>
                  <a:gd name="T16" fmla="*/ 56 w 426"/>
                  <a:gd name="T17" fmla="*/ 136 h 278"/>
                  <a:gd name="T18" fmla="*/ 86 w 426"/>
                  <a:gd name="T19" fmla="*/ 150 h 278"/>
                  <a:gd name="T20" fmla="*/ 110 w 426"/>
                  <a:gd name="T21" fmla="*/ 168 h 278"/>
                  <a:gd name="T22" fmla="*/ 124 w 426"/>
                  <a:gd name="T23" fmla="*/ 198 h 278"/>
                  <a:gd name="T24" fmla="*/ 136 w 426"/>
                  <a:gd name="T25" fmla="*/ 218 h 278"/>
                  <a:gd name="T26" fmla="*/ 156 w 426"/>
                  <a:gd name="T27" fmla="*/ 244 h 278"/>
                  <a:gd name="T28" fmla="*/ 174 w 426"/>
                  <a:gd name="T29" fmla="*/ 262 h 278"/>
                  <a:gd name="T30" fmla="*/ 216 w 426"/>
                  <a:gd name="T31" fmla="*/ 260 h 278"/>
                  <a:gd name="T32" fmla="*/ 250 w 426"/>
                  <a:gd name="T33" fmla="*/ 268 h 278"/>
                  <a:gd name="T34" fmla="*/ 270 w 426"/>
                  <a:gd name="T35" fmla="*/ 262 h 278"/>
                  <a:gd name="T36" fmla="*/ 298 w 426"/>
                  <a:gd name="T37" fmla="*/ 254 h 278"/>
                  <a:gd name="T38" fmla="*/ 328 w 426"/>
                  <a:gd name="T39" fmla="*/ 242 h 278"/>
                  <a:gd name="T40" fmla="*/ 344 w 426"/>
                  <a:gd name="T41" fmla="*/ 242 h 278"/>
                  <a:gd name="T42" fmla="*/ 410 w 426"/>
                  <a:gd name="T43" fmla="*/ 270 h 278"/>
                  <a:gd name="T44" fmla="*/ 404 w 426"/>
                  <a:gd name="T45" fmla="*/ 230 h 278"/>
                  <a:gd name="T46" fmla="*/ 412 w 426"/>
                  <a:gd name="T47" fmla="*/ 202 h 278"/>
                  <a:gd name="T48" fmla="*/ 426 w 426"/>
                  <a:gd name="T49" fmla="*/ 164 h 278"/>
                  <a:gd name="T50" fmla="*/ 366 w 426"/>
                  <a:gd name="T51" fmla="*/ 56 h 278"/>
                  <a:gd name="T52" fmla="*/ 320 w 426"/>
                  <a:gd name="T53" fmla="*/ 6 h 278"/>
                  <a:gd name="T54" fmla="*/ 294 w 426"/>
                  <a:gd name="T55" fmla="*/ 12 h 278"/>
                  <a:gd name="T56" fmla="*/ 340 w 426"/>
                  <a:gd name="T57" fmla="*/ 36 h 278"/>
                  <a:gd name="T58" fmla="*/ 380 w 426"/>
                  <a:gd name="T59" fmla="*/ 98 h 278"/>
                  <a:gd name="T60" fmla="*/ 412 w 426"/>
                  <a:gd name="T61" fmla="*/ 164 h 278"/>
                  <a:gd name="T62" fmla="*/ 400 w 426"/>
                  <a:gd name="T63" fmla="*/ 200 h 278"/>
                  <a:gd name="T64" fmla="*/ 390 w 426"/>
                  <a:gd name="T65" fmla="*/ 232 h 278"/>
                  <a:gd name="T66" fmla="*/ 402 w 426"/>
                  <a:gd name="T67" fmla="*/ 260 h 278"/>
                  <a:gd name="T68" fmla="*/ 360 w 426"/>
                  <a:gd name="T69" fmla="*/ 254 h 278"/>
                  <a:gd name="T70" fmla="*/ 320 w 426"/>
                  <a:gd name="T71" fmla="*/ 232 h 278"/>
                  <a:gd name="T72" fmla="*/ 278 w 426"/>
                  <a:gd name="T73" fmla="*/ 244 h 278"/>
                  <a:gd name="T74" fmla="*/ 258 w 426"/>
                  <a:gd name="T75" fmla="*/ 246 h 278"/>
                  <a:gd name="T76" fmla="*/ 236 w 426"/>
                  <a:gd name="T77" fmla="*/ 248 h 278"/>
                  <a:gd name="T78" fmla="*/ 202 w 426"/>
                  <a:gd name="T79" fmla="*/ 260 h 278"/>
                  <a:gd name="T80" fmla="*/ 186 w 426"/>
                  <a:gd name="T81" fmla="*/ 254 h 278"/>
                  <a:gd name="T82" fmla="*/ 166 w 426"/>
                  <a:gd name="T83" fmla="*/ 236 h 278"/>
                  <a:gd name="T84" fmla="*/ 148 w 426"/>
                  <a:gd name="T85" fmla="*/ 212 h 278"/>
                  <a:gd name="T86" fmla="*/ 134 w 426"/>
                  <a:gd name="T87" fmla="*/ 190 h 278"/>
                  <a:gd name="T88" fmla="*/ 108 w 426"/>
                  <a:gd name="T89" fmla="*/ 150 h 278"/>
                  <a:gd name="T90" fmla="*/ 94 w 426"/>
                  <a:gd name="T91" fmla="*/ 142 h 278"/>
                  <a:gd name="T92" fmla="*/ 64 w 426"/>
                  <a:gd name="T93" fmla="*/ 126 h 278"/>
                  <a:gd name="T94" fmla="*/ 30 w 426"/>
                  <a:gd name="T95" fmla="*/ 86 h 278"/>
                  <a:gd name="T96" fmla="*/ 14 w 426"/>
                  <a:gd name="T97" fmla="*/ 64 h 278"/>
                  <a:gd name="T98" fmla="*/ 26 w 426"/>
                  <a:gd name="T99" fmla="*/ 46 h 278"/>
                  <a:gd name="T100" fmla="*/ 46 w 426"/>
                  <a:gd name="T101" fmla="*/ 62 h 278"/>
                  <a:gd name="T102" fmla="*/ 130 w 426"/>
                  <a:gd name="T103" fmla="*/ 68 h 278"/>
                  <a:gd name="T104" fmla="*/ 174 w 426"/>
                  <a:gd name="T105" fmla="*/ 52 h 278"/>
                  <a:gd name="T106" fmla="*/ 208 w 426"/>
                  <a:gd name="T107" fmla="*/ 40 h 278"/>
                  <a:gd name="T108" fmla="*/ 274 w 426"/>
                  <a:gd name="T109" fmla="*/ 18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278"/>
                  <a:gd name="T167" fmla="*/ 426 w 426"/>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278">
                    <a:moveTo>
                      <a:pt x="292" y="0"/>
                    </a:moveTo>
                    <a:lnTo>
                      <a:pt x="266" y="8"/>
                    </a:lnTo>
                    <a:lnTo>
                      <a:pt x="260" y="22"/>
                    </a:lnTo>
                    <a:lnTo>
                      <a:pt x="238" y="28"/>
                    </a:lnTo>
                    <a:lnTo>
                      <a:pt x="204" y="28"/>
                    </a:lnTo>
                    <a:lnTo>
                      <a:pt x="194" y="40"/>
                    </a:lnTo>
                    <a:lnTo>
                      <a:pt x="170" y="40"/>
                    </a:lnTo>
                    <a:lnTo>
                      <a:pt x="148" y="50"/>
                    </a:lnTo>
                    <a:lnTo>
                      <a:pt x="128" y="56"/>
                    </a:lnTo>
                    <a:lnTo>
                      <a:pt x="92" y="56"/>
                    </a:lnTo>
                    <a:lnTo>
                      <a:pt x="72" y="58"/>
                    </a:lnTo>
                    <a:lnTo>
                      <a:pt x="52" y="50"/>
                    </a:lnTo>
                    <a:lnTo>
                      <a:pt x="38" y="38"/>
                    </a:lnTo>
                    <a:lnTo>
                      <a:pt x="16" y="30"/>
                    </a:lnTo>
                    <a:lnTo>
                      <a:pt x="12" y="48"/>
                    </a:lnTo>
                    <a:lnTo>
                      <a:pt x="0" y="64"/>
                    </a:lnTo>
                    <a:lnTo>
                      <a:pt x="14" y="86"/>
                    </a:lnTo>
                    <a:lnTo>
                      <a:pt x="36" y="108"/>
                    </a:lnTo>
                    <a:lnTo>
                      <a:pt x="48" y="118"/>
                    </a:lnTo>
                    <a:lnTo>
                      <a:pt x="56" y="136"/>
                    </a:lnTo>
                    <a:lnTo>
                      <a:pt x="76" y="140"/>
                    </a:lnTo>
                    <a:lnTo>
                      <a:pt x="86" y="150"/>
                    </a:lnTo>
                    <a:lnTo>
                      <a:pt x="100" y="158"/>
                    </a:lnTo>
                    <a:lnTo>
                      <a:pt x="110" y="168"/>
                    </a:lnTo>
                    <a:lnTo>
                      <a:pt x="118" y="180"/>
                    </a:lnTo>
                    <a:lnTo>
                      <a:pt x="124" y="198"/>
                    </a:lnTo>
                    <a:lnTo>
                      <a:pt x="136" y="208"/>
                    </a:lnTo>
                    <a:lnTo>
                      <a:pt x="136" y="218"/>
                    </a:lnTo>
                    <a:lnTo>
                      <a:pt x="154" y="228"/>
                    </a:lnTo>
                    <a:lnTo>
                      <a:pt x="156" y="244"/>
                    </a:lnTo>
                    <a:lnTo>
                      <a:pt x="172" y="252"/>
                    </a:lnTo>
                    <a:lnTo>
                      <a:pt x="174" y="262"/>
                    </a:lnTo>
                    <a:lnTo>
                      <a:pt x="192" y="272"/>
                    </a:lnTo>
                    <a:lnTo>
                      <a:pt x="206" y="272"/>
                    </a:lnTo>
                    <a:lnTo>
                      <a:pt x="216" y="260"/>
                    </a:lnTo>
                    <a:lnTo>
                      <a:pt x="234" y="260"/>
                    </a:lnTo>
                    <a:lnTo>
                      <a:pt x="250" y="268"/>
                    </a:lnTo>
                    <a:lnTo>
                      <a:pt x="260" y="258"/>
                    </a:lnTo>
                    <a:lnTo>
                      <a:pt x="270" y="262"/>
                    </a:lnTo>
                    <a:lnTo>
                      <a:pt x="282" y="256"/>
                    </a:lnTo>
                    <a:lnTo>
                      <a:pt x="298" y="254"/>
                    </a:lnTo>
                    <a:lnTo>
                      <a:pt x="312" y="260"/>
                    </a:lnTo>
                    <a:lnTo>
                      <a:pt x="328" y="242"/>
                    </a:lnTo>
                    <a:lnTo>
                      <a:pt x="338" y="236"/>
                    </a:lnTo>
                    <a:lnTo>
                      <a:pt x="344" y="242"/>
                    </a:lnTo>
                    <a:lnTo>
                      <a:pt x="350" y="262"/>
                    </a:lnTo>
                    <a:lnTo>
                      <a:pt x="380" y="278"/>
                    </a:lnTo>
                    <a:lnTo>
                      <a:pt x="410" y="270"/>
                    </a:lnTo>
                    <a:lnTo>
                      <a:pt x="418" y="252"/>
                    </a:lnTo>
                    <a:lnTo>
                      <a:pt x="404" y="230"/>
                    </a:lnTo>
                    <a:lnTo>
                      <a:pt x="408" y="222"/>
                    </a:lnTo>
                    <a:lnTo>
                      <a:pt x="412" y="202"/>
                    </a:lnTo>
                    <a:lnTo>
                      <a:pt x="416" y="184"/>
                    </a:lnTo>
                    <a:lnTo>
                      <a:pt x="424" y="168"/>
                    </a:lnTo>
                    <a:lnTo>
                      <a:pt x="426" y="164"/>
                    </a:lnTo>
                    <a:lnTo>
                      <a:pt x="408" y="114"/>
                    </a:lnTo>
                    <a:lnTo>
                      <a:pt x="388" y="92"/>
                    </a:lnTo>
                    <a:lnTo>
                      <a:pt x="366" y="56"/>
                    </a:lnTo>
                    <a:lnTo>
                      <a:pt x="350" y="28"/>
                    </a:lnTo>
                    <a:lnTo>
                      <a:pt x="320" y="6"/>
                    </a:lnTo>
                    <a:lnTo>
                      <a:pt x="294" y="0"/>
                    </a:lnTo>
                    <a:lnTo>
                      <a:pt x="292" y="0"/>
                    </a:lnTo>
                    <a:close/>
                    <a:moveTo>
                      <a:pt x="294" y="12"/>
                    </a:moveTo>
                    <a:lnTo>
                      <a:pt x="294" y="12"/>
                    </a:lnTo>
                    <a:lnTo>
                      <a:pt x="316" y="16"/>
                    </a:lnTo>
                    <a:lnTo>
                      <a:pt x="340" y="36"/>
                    </a:lnTo>
                    <a:lnTo>
                      <a:pt x="356" y="62"/>
                    </a:lnTo>
                    <a:lnTo>
                      <a:pt x="380" y="98"/>
                    </a:lnTo>
                    <a:lnTo>
                      <a:pt x="398" y="120"/>
                    </a:lnTo>
                    <a:lnTo>
                      <a:pt x="412" y="164"/>
                    </a:lnTo>
                    <a:lnTo>
                      <a:pt x="406" y="180"/>
                    </a:lnTo>
                    <a:lnTo>
                      <a:pt x="400" y="200"/>
                    </a:lnTo>
                    <a:lnTo>
                      <a:pt x="398" y="218"/>
                    </a:lnTo>
                    <a:lnTo>
                      <a:pt x="390" y="232"/>
                    </a:lnTo>
                    <a:lnTo>
                      <a:pt x="404" y="252"/>
                    </a:lnTo>
                    <a:lnTo>
                      <a:pt x="402" y="260"/>
                    </a:lnTo>
                    <a:lnTo>
                      <a:pt x="382" y="264"/>
                    </a:lnTo>
                    <a:lnTo>
                      <a:pt x="360" y="254"/>
                    </a:lnTo>
                    <a:lnTo>
                      <a:pt x="356" y="236"/>
                    </a:lnTo>
                    <a:lnTo>
                      <a:pt x="340" y="222"/>
                    </a:lnTo>
                    <a:lnTo>
                      <a:pt x="320" y="232"/>
                    </a:lnTo>
                    <a:lnTo>
                      <a:pt x="308" y="244"/>
                    </a:lnTo>
                    <a:lnTo>
                      <a:pt x="300" y="240"/>
                    </a:lnTo>
                    <a:lnTo>
                      <a:pt x="278" y="244"/>
                    </a:lnTo>
                    <a:lnTo>
                      <a:pt x="270" y="248"/>
                    </a:lnTo>
                    <a:lnTo>
                      <a:pt x="258" y="246"/>
                    </a:lnTo>
                    <a:lnTo>
                      <a:pt x="248" y="254"/>
                    </a:lnTo>
                    <a:lnTo>
                      <a:pt x="236" y="248"/>
                    </a:lnTo>
                    <a:lnTo>
                      <a:pt x="212" y="248"/>
                    </a:lnTo>
                    <a:lnTo>
                      <a:pt x="202" y="260"/>
                    </a:lnTo>
                    <a:lnTo>
                      <a:pt x="194" y="260"/>
                    </a:lnTo>
                    <a:lnTo>
                      <a:pt x="186" y="254"/>
                    </a:lnTo>
                    <a:lnTo>
                      <a:pt x="182" y="242"/>
                    </a:lnTo>
                    <a:lnTo>
                      <a:pt x="166" y="236"/>
                    </a:lnTo>
                    <a:lnTo>
                      <a:pt x="164" y="220"/>
                    </a:lnTo>
                    <a:lnTo>
                      <a:pt x="148" y="212"/>
                    </a:lnTo>
                    <a:lnTo>
                      <a:pt x="148" y="202"/>
                    </a:lnTo>
                    <a:lnTo>
                      <a:pt x="134" y="190"/>
                    </a:lnTo>
                    <a:lnTo>
                      <a:pt x="130" y="176"/>
                    </a:lnTo>
                    <a:lnTo>
                      <a:pt x="118" y="160"/>
                    </a:lnTo>
                    <a:lnTo>
                      <a:pt x="108" y="150"/>
                    </a:lnTo>
                    <a:lnTo>
                      <a:pt x="106" y="150"/>
                    </a:lnTo>
                    <a:lnTo>
                      <a:pt x="94" y="142"/>
                    </a:lnTo>
                    <a:lnTo>
                      <a:pt x="82" y="130"/>
                    </a:lnTo>
                    <a:lnTo>
                      <a:pt x="64" y="126"/>
                    </a:lnTo>
                    <a:lnTo>
                      <a:pt x="58" y="110"/>
                    </a:lnTo>
                    <a:lnTo>
                      <a:pt x="44" y="98"/>
                    </a:lnTo>
                    <a:lnTo>
                      <a:pt x="30" y="86"/>
                    </a:lnTo>
                    <a:lnTo>
                      <a:pt x="22" y="78"/>
                    </a:lnTo>
                    <a:lnTo>
                      <a:pt x="14" y="64"/>
                    </a:lnTo>
                    <a:lnTo>
                      <a:pt x="24" y="54"/>
                    </a:lnTo>
                    <a:lnTo>
                      <a:pt x="26" y="46"/>
                    </a:lnTo>
                    <a:lnTo>
                      <a:pt x="30" y="48"/>
                    </a:lnTo>
                    <a:lnTo>
                      <a:pt x="46" y="62"/>
                    </a:lnTo>
                    <a:lnTo>
                      <a:pt x="70" y="70"/>
                    </a:lnTo>
                    <a:lnTo>
                      <a:pt x="94" y="68"/>
                    </a:lnTo>
                    <a:lnTo>
                      <a:pt x="114" y="68"/>
                    </a:lnTo>
                    <a:lnTo>
                      <a:pt x="130" y="68"/>
                    </a:lnTo>
                    <a:lnTo>
                      <a:pt x="152" y="62"/>
                    </a:lnTo>
                    <a:lnTo>
                      <a:pt x="174" y="52"/>
                    </a:lnTo>
                    <a:lnTo>
                      <a:pt x="198" y="52"/>
                    </a:lnTo>
                    <a:lnTo>
                      <a:pt x="208" y="40"/>
                    </a:lnTo>
                    <a:lnTo>
                      <a:pt x="240" y="40"/>
                    </a:lnTo>
                    <a:lnTo>
                      <a:pt x="270" y="32"/>
                    </a:lnTo>
                    <a:lnTo>
                      <a:pt x="274" y="18"/>
                    </a:lnTo>
                    <a:lnTo>
                      <a:pt x="294" y="12"/>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4" name="Freeform 239"/>
              <p:cNvSpPr>
                <a:spLocks noEditPoints="1"/>
              </p:cNvSpPr>
              <p:nvPr/>
            </p:nvSpPr>
            <p:spPr bwMode="auto">
              <a:xfrm>
                <a:off x="2904" y="2464"/>
                <a:ext cx="426" cy="182"/>
              </a:xfrm>
              <a:custGeom>
                <a:avLst/>
                <a:gdLst>
                  <a:gd name="T0" fmla="*/ 76 w 426"/>
                  <a:gd name="T1" fmla="*/ 12 h 182"/>
                  <a:gd name="T2" fmla="*/ 28 w 426"/>
                  <a:gd name="T3" fmla="*/ 28 h 182"/>
                  <a:gd name="T4" fmla="*/ 0 w 426"/>
                  <a:gd name="T5" fmla="*/ 44 h 182"/>
                  <a:gd name="T6" fmla="*/ 42 w 426"/>
                  <a:gd name="T7" fmla="*/ 98 h 182"/>
                  <a:gd name="T8" fmla="*/ 72 w 426"/>
                  <a:gd name="T9" fmla="*/ 142 h 182"/>
                  <a:gd name="T10" fmla="*/ 138 w 426"/>
                  <a:gd name="T11" fmla="*/ 136 h 182"/>
                  <a:gd name="T12" fmla="*/ 166 w 426"/>
                  <a:gd name="T13" fmla="*/ 156 h 182"/>
                  <a:gd name="T14" fmla="*/ 186 w 426"/>
                  <a:gd name="T15" fmla="*/ 164 h 182"/>
                  <a:gd name="T16" fmla="*/ 212 w 426"/>
                  <a:gd name="T17" fmla="*/ 174 h 182"/>
                  <a:gd name="T18" fmla="*/ 238 w 426"/>
                  <a:gd name="T19" fmla="*/ 168 h 182"/>
                  <a:gd name="T20" fmla="*/ 286 w 426"/>
                  <a:gd name="T21" fmla="*/ 170 h 182"/>
                  <a:gd name="T22" fmla="*/ 322 w 426"/>
                  <a:gd name="T23" fmla="*/ 180 h 182"/>
                  <a:gd name="T24" fmla="*/ 372 w 426"/>
                  <a:gd name="T25" fmla="*/ 174 h 182"/>
                  <a:gd name="T26" fmla="*/ 412 w 426"/>
                  <a:gd name="T27" fmla="*/ 170 h 182"/>
                  <a:gd name="T28" fmla="*/ 408 w 426"/>
                  <a:gd name="T29" fmla="*/ 122 h 182"/>
                  <a:gd name="T30" fmla="*/ 370 w 426"/>
                  <a:gd name="T31" fmla="*/ 100 h 182"/>
                  <a:gd name="T32" fmla="*/ 342 w 426"/>
                  <a:gd name="T33" fmla="*/ 92 h 182"/>
                  <a:gd name="T34" fmla="*/ 328 w 426"/>
                  <a:gd name="T35" fmla="*/ 72 h 182"/>
                  <a:gd name="T36" fmla="*/ 286 w 426"/>
                  <a:gd name="T37" fmla="*/ 52 h 182"/>
                  <a:gd name="T38" fmla="*/ 240 w 426"/>
                  <a:gd name="T39" fmla="*/ 46 h 182"/>
                  <a:gd name="T40" fmla="*/ 214 w 426"/>
                  <a:gd name="T41" fmla="*/ 26 h 182"/>
                  <a:gd name="T42" fmla="*/ 174 w 426"/>
                  <a:gd name="T43" fmla="*/ 18 h 182"/>
                  <a:gd name="T44" fmla="*/ 120 w 426"/>
                  <a:gd name="T45" fmla="*/ 12 h 182"/>
                  <a:gd name="T46" fmla="*/ 170 w 426"/>
                  <a:gd name="T47" fmla="*/ 30 h 182"/>
                  <a:gd name="T48" fmla="*/ 206 w 426"/>
                  <a:gd name="T49" fmla="*/ 34 h 182"/>
                  <a:gd name="T50" fmla="*/ 256 w 426"/>
                  <a:gd name="T51" fmla="*/ 58 h 182"/>
                  <a:gd name="T52" fmla="*/ 298 w 426"/>
                  <a:gd name="T53" fmla="*/ 60 h 182"/>
                  <a:gd name="T54" fmla="*/ 320 w 426"/>
                  <a:gd name="T55" fmla="*/ 80 h 182"/>
                  <a:gd name="T56" fmla="*/ 332 w 426"/>
                  <a:gd name="T57" fmla="*/ 106 h 182"/>
                  <a:gd name="T58" fmla="*/ 362 w 426"/>
                  <a:gd name="T59" fmla="*/ 110 h 182"/>
                  <a:gd name="T60" fmla="*/ 404 w 426"/>
                  <a:gd name="T61" fmla="*/ 134 h 182"/>
                  <a:gd name="T62" fmla="*/ 410 w 426"/>
                  <a:gd name="T63" fmla="*/ 152 h 182"/>
                  <a:gd name="T64" fmla="*/ 398 w 426"/>
                  <a:gd name="T65" fmla="*/ 168 h 182"/>
                  <a:gd name="T66" fmla="*/ 344 w 426"/>
                  <a:gd name="T67" fmla="*/ 168 h 182"/>
                  <a:gd name="T68" fmla="*/ 302 w 426"/>
                  <a:gd name="T69" fmla="*/ 162 h 182"/>
                  <a:gd name="T70" fmla="*/ 280 w 426"/>
                  <a:gd name="T71" fmla="*/ 156 h 182"/>
                  <a:gd name="T72" fmla="*/ 262 w 426"/>
                  <a:gd name="T73" fmla="*/ 170 h 182"/>
                  <a:gd name="T74" fmla="*/ 212 w 426"/>
                  <a:gd name="T75" fmla="*/ 162 h 182"/>
                  <a:gd name="T76" fmla="*/ 172 w 426"/>
                  <a:gd name="T77" fmla="*/ 146 h 182"/>
                  <a:gd name="T78" fmla="*/ 142 w 426"/>
                  <a:gd name="T79" fmla="*/ 124 h 182"/>
                  <a:gd name="T80" fmla="*/ 120 w 426"/>
                  <a:gd name="T81" fmla="*/ 134 h 182"/>
                  <a:gd name="T82" fmla="*/ 80 w 426"/>
                  <a:gd name="T83" fmla="*/ 132 h 182"/>
                  <a:gd name="T84" fmla="*/ 72 w 426"/>
                  <a:gd name="T85" fmla="*/ 100 h 182"/>
                  <a:gd name="T86" fmla="*/ 32 w 426"/>
                  <a:gd name="T87" fmla="*/ 78 h 182"/>
                  <a:gd name="T88" fmla="*/ 12 w 426"/>
                  <a:gd name="T89" fmla="*/ 58 h 182"/>
                  <a:gd name="T90" fmla="*/ 30 w 426"/>
                  <a:gd name="T91" fmla="*/ 52 h 182"/>
                  <a:gd name="T92" fmla="*/ 60 w 426"/>
                  <a:gd name="T93" fmla="*/ 34 h 182"/>
                  <a:gd name="T94" fmla="*/ 98 w 426"/>
                  <a:gd name="T95" fmla="*/ 12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6"/>
                  <a:gd name="T145" fmla="*/ 0 h 182"/>
                  <a:gd name="T146" fmla="*/ 426 w 426"/>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6" h="182">
                    <a:moveTo>
                      <a:pt x="152" y="0"/>
                    </a:moveTo>
                    <a:lnTo>
                      <a:pt x="94" y="0"/>
                    </a:lnTo>
                    <a:lnTo>
                      <a:pt x="76" y="12"/>
                    </a:lnTo>
                    <a:lnTo>
                      <a:pt x="56" y="22"/>
                    </a:lnTo>
                    <a:lnTo>
                      <a:pt x="28" y="28"/>
                    </a:lnTo>
                    <a:lnTo>
                      <a:pt x="22" y="40"/>
                    </a:lnTo>
                    <a:lnTo>
                      <a:pt x="0" y="44"/>
                    </a:lnTo>
                    <a:lnTo>
                      <a:pt x="0" y="62"/>
                    </a:lnTo>
                    <a:lnTo>
                      <a:pt x="8" y="76"/>
                    </a:lnTo>
                    <a:lnTo>
                      <a:pt x="42" y="98"/>
                    </a:lnTo>
                    <a:lnTo>
                      <a:pt x="60" y="108"/>
                    </a:lnTo>
                    <a:lnTo>
                      <a:pt x="60" y="120"/>
                    </a:lnTo>
                    <a:lnTo>
                      <a:pt x="72" y="142"/>
                    </a:lnTo>
                    <a:lnTo>
                      <a:pt x="98" y="148"/>
                    </a:lnTo>
                    <a:lnTo>
                      <a:pt x="124" y="144"/>
                    </a:lnTo>
                    <a:lnTo>
                      <a:pt x="138" y="136"/>
                    </a:lnTo>
                    <a:lnTo>
                      <a:pt x="150" y="144"/>
                    </a:lnTo>
                    <a:lnTo>
                      <a:pt x="166" y="156"/>
                    </a:lnTo>
                    <a:lnTo>
                      <a:pt x="166" y="158"/>
                    </a:lnTo>
                    <a:lnTo>
                      <a:pt x="186" y="164"/>
                    </a:lnTo>
                    <a:lnTo>
                      <a:pt x="210" y="174"/>
                    </a:lnTo>
                    <a:lnTo>
                      <a:pt x="212" y="174"/>
                    </a:lnTo>
                    <a:lnTo>
                      <a:pt x="226" y="168"/>
                    </a:lnTo>
                    <a:lnTo>
                      <a:pt x="238" y="168"/>
                    </a:lnTo>
                    <a:lnTo>
                      <a:pt x="258" y="182"/>
                    </a:lnTo>
                    <a:lnTo>
                      <a:pt x="282" y="178"/>
                    </a:lnTo>
                    <a:lnTo>
                      <a:pt x="286" y="170"/>
                    </a:lnTo>
                    <a:lnTo>
                      <a:pt x="298" y="174"/>
                    </a:lnTo>
                    <a:lnTo>
                      <a:pt x="322" y="180"/>
                    </a:lnTo>
                    <a:lnTo>
                      <a:pt x="324" y="180"/>
                    </a:lnTo>
                    <a:lnTo>
                      <a:pt x="346" y="180"/>
                    </a:lnTo>
                    <a:lnTo>
                      <a:pt x="372" y="174"/>
                    </a:lnTo>
                    <a:lnTo>
                      <a:pt x="402" y="180"/>
                    </a:lnTo>
                    <a:lnTo>
                      <a:pt x="412" y="170"/>
                    </a:lnTo>
                    <a:lnTo>
                      <a:pt x="422" y="158"/>
                    </a:lnTo>
                    <a:lnTo>
                      <a:pt x="426" y="140"/>
                    </a:lnTo>
                    <a:lnTo>
                      <a:pt x="408" y="122"/>
                    </a:lnTo>
                    <a:lnTo>
                      <a:pt x="392" y="122"/>
                    </a:lnTo>
                    <a:lnTo>
                      <a:pt x="370" y="100"/>
                    </a:lnTo>
                    <a:lnTo>
                      <a:pt x="352" y="90"/>
                    </a:lnTo>
                    <a:lnTo>
                      <a:pt x="342" y="92"/>
                    </a:lnTo>
                    <a:lnTo>
                      <a:pt x="340" y="80"/>
                    </a:lnTo>
                    <a:lnTo>
                      <a:pt x="328" y="72"/>
                    </a:lnTo>
                    <a:lnTo>
                      <a:pt x="316" y="54"/>
                    </a:lnTo>
                    <a:lnTo>
                      <a:pt x="296" y="48"/>
                    </a:lnTo>
                    <a:lnTo>
                      <a:pt x="286" y="52"/>
                    </a:lnTo>
                    <a:lnTo>
                      <a:pt x="258" y="46"/>
                    </a:lnTo>
                    <a:lnTo>
                      <a:pt x="240" y="46"/>
                    </a:lnTo>
                    <a:lnTo>
                      <a:pt x="224" y="38"/>
                    </a:lnTo>
                    <a:lnTo>
                      <a:pt x="214" y="26"/>
                    </a:lnTo>
                    <a:lnTo>
                      <a:pt x="200" y="18"/>
                    </a:lnTo>
                    <a:lnTo>
                      <a:pt x="174" y="18"/>
                    </a:lnTo>
                    <a:lnTo>
                      <a:pt x="154" y="0"/>
                    </a:lnTo>
                    <a:lnTo>
                      <a:pt x="152" y="0"/>
                    </a:lnTo>
                    <a:close/>
                    <a:moveTo>
                      <a:pt x="120" y="12"/>
                    </a:moveTo>
                    <a:lnTo>
                      <a:pt x="120" y="12"/>
                    </a:lnTo>
                    <a:lnTo>
                      <a:pt x="148" y="12"/>
                    </a:lnTo>
                    <a:lnTo>
                      <a:pt x="170" y="30"/>
                    </a:lnTo>
                    <a:lnTo>
                      <a:pt x="198" y="30"/>
                    </a:lnTo>
                    <a:lnTo>
                      <a:pt x="206" y="34"/>
                    </a:lnTo>
                    <a:lnTo>
                      <a:pt x="216" y="48"/>
                    </a:lnTo>
                    <a:lnTo>
                      <a:pt x="238" y="58"/>
                    </a:lnTo>
                    <a:lnTo>
                      <a:pt x="256" y="58"/>
                    </a:lnTo>
                    <a:lnTo>
                      <a:pt x="288" y="66"/>
                    </a:lnTo>
                    <a:lnTo>
                      <a:pt x="298" y="60"/>
                    </a:lnTo>
                    <a:lnTo>
                      <a:pt x="310" y="64"/>
                    </a:lnTo>
                    <a:lnTo>
                      <a:pt x="320" y="80"/>
                    </a:lnTo>
                    <a:lnTo>
                      <a:pt x="328" y="86"/>
                    </a:lnTo>
                    <a:lnTo>
                      <a:pt x="332" y="106"/>
                    </a:lnTo>
                    <a:lnTo>
                      <a:pt x="350" y="102"/>
                    </a:lnTo>
                    <a:lnTo>
                      <a:pt x="362" y="110"/>
                    </a:lnTo>
                    <a:lnTo>
                      <a:pt x="388" y="134"/>
                    </a:lnTo>
                    <a:lnTo>
                      <a:pt x="404" y="134"/>
                    </a:lnTo>
                    <a:lnTo>
                      <a:pt x="412" y="144"/>
                    </a:lnTo>
                    <a:lnTo>
                      <a:pt x="410" y="152"/>
                    </a:lnTo>
                    <a:lnTo>
                      <a:pt x="404" y="162"/>
                    </a:lnTo>
                    <a:lnTo>
                      <a:pt x="398" y="168"/>
                    </a:lnTo>
                    <a:lnTo>
                      <a:pt x="372" y="162"/>
                    </a:lnTo>
                    <a:lnTo>
                      <a:pt x="344" y="168"/>
                    </a:lnTo>
                    <a:lnTo>
                      <a:pt x="324" y="168"/>
                    </a:lnTo>
                    <a:lnTo>
                      <a:pt x="302" y="162"/>
                    </a:lnTo>
                    <a:lnTo>
                      <a:pt x="286" y="158"/>
                    </a:lnTo>
                    <a:lnTo>
                      <a:pt x="280" y="156"/>
                    </a:lnTo>
                    <a:lnTo>
                      <a:pt x="274" y="168"/>
                    </a:lnTo>
                    <a:lnTo>
                      <a:pt x="262" y="170"/>
                    </a:lnTo>
                    <a:lnTo>
                      <a:pt x="240" y="156"/>
                    </a:lnTo>
                    <a:lnTo>
                      <a:pt x="224" y="156"/>
                    </a:lnTo>
                    <a:lnTo>
                      <a:pt x="212" y="162"/>
                    </a:lnTo>
                    <a:lnTo>
                      <a:pt x="190" y="152"/>
                    </a:lnTo>
                    <a:lnTo>
                      <a:pt x="172" y="146"/>
                    </a:lnTo>
                    <a:lnTo>
                      <a:pt x="158" y="134"/>
                    </a:lnTo>
                    <a:lnTo>
                      <a:pt x="142" y="124"/>
                    </a:lnTo>
                    <a:lnTo>
                      <a:pt x="138" y="122"/>
                    </a:lnTo>
                    <a:lnTo>
                      <a:pt x="120" y="134"/>
                    </a:lnTo>
                    <a:lnTo>
                      <a:pt x="98" y="136"/>
                    </a:lnTo>
                    <a:lnTo>
                      <a:pt x="80" y="132"/>
                    </a:lnTo>
                    <a:lnTo>
                      <a:pt x="72" y="116"/>
                    </a:lnTo>
                    <a:lnTo>
                      <a:pt x="72" y="100"/>
                    </a:lnTo>
                    <a:lnTo>
                      <a:pt x="48" y="88"/>
                    </a:lnTo>
                    <a:lnTo>
                      <a:pt x="32" y="78"/>
                    </a:lnTo>
                    <a:lnTo>
                      <a:pt x="18" y="68"/>
                    </a:lnTo>
                    <a:lnTo>
                      <a:pt x="12" y="58"/>
                    </a:lnTo>
                    <a:lnTo>
                      <a:pt x="12" y="54"/>
                    </a:lnTo>
                    <a:lnTo>
                      <a:pt x="30" y="52"/>
                    </a:lnTo>
                    <a:lnTo>
                      <a:pt x="36" y="38"/>
                    </a:lnTo>
                    <a:lnTo>
                      <a:pt x="60" y="34"/>
                    </a:lnTo>
                    <a:lnTo>
                      <a:pt x="82" y="22"/>
                    </a:lnTo>
                    <a:lnTo>
                      <a:pt x="98" y="12"/>
                    </a:lnTo>
                    <a:lnTo>
                      <a:pt x="120" y="12"/>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5" name="Freeform 240"/>
              <p:cNvSpPr>
                <a:spLocks/>
              </p:cNvSpPr>
              <p:nvPr/>
            </p:nvSpPr>
            <p:spPr bwMode="auto">
              <a:xfrm>
                <a:off x="2492" y="2252"/>
                <a:ext cx="296" cy="178"/>
              </a:xfrm>
              <a:custGeom>
                <a:avLst/>
                <a:gdLst>
                  <a:gd name="T0" fmla="*/ 160 w 296"/>
                  <a:gd name="T1" fmla="*/ 28 h 178"/>
                  <a:gd name="T2" fmla="*/ 208 w 296"/>
                  <a:gd name="T3" fmla="*/ 14 h 178"/>
                  <a:gd name="T4" fmla="*/ 214 w 296"/>
                  <a:gd name="T5" fmla="*/ 0 h 178"/>
                  <a:gd name="T6" fmla="*/ 218 w 296"/>
                  <a:gd name="T7" fmla="*/ 2 h 178"/>
                  <a:gd name="T8" fmla="*/ 232 w 296"/>
                  <a:gd name="T9" fmla="*/ 14 h 178"/>
                  <a:gd name="T10" fmla="*/ 272 w 296"/>
                  <a:gd name="T11" fmla="*/ 76 h 178"/>
                  <a:gd name="T12" fmla="*/ 288 w 296"/>
                  <a:gd name="T13" fmla="*/ 94 h 178"/>
                  <a:gd name="T14" fmla="*/ 296 w 296"/>
                  <a:gd name="T15" fmla="*/ 122 h 178"/>
                  <a:gd name="T16" fmla="*/ 292 w 296"/>
                  <a:gd name="T17" fmla="*/ 130 h 178"/>
                  <a:gd name="T18" fmla="*/ 286 w 296"/>
                  <a:gd name="T19" fmla="*/ 152 h 178"/>
                  <a:gd name="T20" fmla="*/ 284 w 296"/>
                  <a:gd name="T21" fmla="*/ 164 h 178"/>
                  <a:gd name="T22" fmla="*/ 216 w 296"/>
                  <a:gd name="T23" fmla="*/ 166 h 178"/>
                  <a:gd name="T24" fmla="*/ 214 w 296"/>
                  <a:gd name="T25" fmla="*/ 168 h 178"/>
                  <a:gd name="T26" fmla="*/ 186 w 296"/>
                  <a:gd name="T27" fmla="*/ 172 h 178"/>
                  <a:gd name="T28" fmla="*/ 182 w 296"/>
                  <a:gd name="T29" fmla="*/ 174 h 178"/>
                  <a:gd name="T30" fmla="*/ 168 w 296"/>
                  <a:gd name="T31" fmla="*/ 172 h 178"/>
                  <a:gd name="T32" fmla="*/ 160 w 296"/>
                  <a:gd name="T33" fmla="*/ 178 h 178"/>
                  <a:gd name="T34" fmla="*/ 158 w 296"/>
                  <a:gd name="T35" fmla="*/ 176 h 178"/>
                  <a:gd name="T36" fmla="*/ 118 w 296"/>
                  <a:gd name="T37" fmla="*/ 176 h 178"/>
                  <a:gd name="T38" fmla="*/ 110 w 296"/>
                  <a:gd name="T39" fmla="*/ 174 h 178"/>
                  <a:gd name="T40" fmla="*/ 108 w 296"/>
                  <a:gd name="T41" fmla="*/ 158 h 178"/>
                  <a:gd name="T42" fmla="*/ 94 w 296"/>
                  <a:gd name="T43" fmla="*/ 150 h 178"/>
                  <a:gd name="T44" fmla="*/ 94 w 296"/>
                  <a:gd name="T45" fmla="*/ 146 h 178"/>
                  <a:gd name="T46" fmla="*/ 76 w 296"/>
                  <a:gd name="T47" fmla="*/ 130 h 178"/>
                  <a:gd name="T48" fmla="*/ 72 w 296"/>
                  <a:gd name="T49" fmla="*/ 118 h 178"/>
                  <a:gd name="T50" fmla="*/ 42 w 296"/>
                  <a:gd name="T51" fmla="*/ 84 h 178"/>
                  <a:gd name="T52" fmla="*/ 28 w 296"/>
                  <a:gd name="T53" fmla="*/ 76 h 178"/>
                  <a:gd name="T54" fmla="*/ 14 w 296"/>
                  <a:gd name="T55" fmla="*/ 62 h 178"/>
                  <a:gd name="T56" fmla="*/ 2 w 296"/>
                  <a:gd name="T57" fmla="*/ 58 h 178"/>
                  <a:gd name="T58" fmla="*/ 0 w 296"/>
                  <a:gd name="T59" fmla="*/ 56 h 178"/>
                  <a:gd name="T60" fmla="*/ 10 w 296"/>
                  <a:gd name="T61" fmla="*/ 56 h 178"/>
                  <a:gd name="T62" fmla="*/ 50 w 296"/>
                  <a:gd name="T63" fmla="*/ 56 h 178"/>
                  <a:gd name="T64" fmla="*/ 80 w 296"/>
                  <a:gd name="T65" fmla="*/ 48 h 178"/>
                  <a:gd name="T66" fmla="*/ 96 w 296"/>
                  <a:gd name="T67" fmla="*/ 40 h 178"/>
                  <a:gd name="T68" fmla="*/ 138 w 296"/>
                  <a:gd name="T69" fmla="*/ 28 h 178"/>
                  <a:gd name="T70" fmla="*/ 154 w 296"/>
                  <a:gd name="T71" fmla="*/ 28 h 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178"/>
                  <a:gd name="T110" fmla="*/ 296 w 296"/>
                  <a:gd name="T111" fmla="*/ 178 h 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178">
                    <a:moveTo>
                      <a:pt x="154" y="28"/>
                    </a:moveTo>
                    <a:lnTo>
                      <a:pt x="160" y="28"/>
                    </a:lnTo>
                    <a:lnTo>
                      <a:pt x="208" y="14"/>
                    </a:lnTo>
                    <a:lnTo>
                      <a:pt x="214" y="0"/>
                    </a:lnTo>
                    <a:lnTo>
                      <a:pt x="218" y="2"/>
                    </a:lnTo>
                    <a:lnTo>
                      <a:pt x="232" y="14"/>
                    </a:lnTo>
                    <a:lnTo>
                      <a:pt x="246" y="36"/>
                    </a:lnTo>
                    <a:lnTo>
                      <a:pt x="272" y="76"/>
                    </a:lnTo>
                    <a:lnTo>
                      <a:pt x="288" y="94"/>
                    </a:lnTo>
                    <a:lnTo>
                      <a:pt x="296" y="122"/>
                    </a:lnTo>
                    <a:lnTo>
                      <a:pt x="292" y="130"/>
                    </a:lnTo>
                    <a:lnTo>
                      <a:pt x="286" y="152"/>
                    </a:lnTo>
                    <a:lnTo>
                      <a:pt x="284" y="164"/>
                    </a:lnTo>
                    <a:lnTo>
                      <a:pt x="262" y="142"/>
                    </a:lnTo>
                    <a:lnTo>
                      <a:pt x="216" y="166"/>
                    </a:lnTo>
                    <a:lnTo>
                      <a:pt x="214" y="168"/>
                    </a:lnTo>
                    <a:lnTo>
                      <a:pt x="186" y="172"/>
                    </a:lnTo>
                    <a:lnTo>
                      <a:pt x="182" y="174"/>
                    </a:lnTo>
                    <a:lnTo>
                      <a:pt x="168" y="172"/>
                    </a:lnTo>
                    <a:lnTo>
                      <a:pt x="160" y="178"/>
                    </a:lnTo>
                    <a:lnTo>
                      <a:pt x="158" y="176"/>
                    </a:lnTo>
                    <a:lnTo>
                      <a:pt x="118" y="176"/>
                    </a:lnTo>
                    <a:lnTo>
                      <a:pt x="110" y="174"/>
                    </a:lnTo>
                    <a:lnTo>
                      <a:pt x="108" y="158"/>
                    </a:lnTo>
                    <a:lnTo>
                      <a:pt x="94" y="150"/>
                    </a:lnTo>
                    <a:lnTo>
                      <a:pt x="94" y="146"/>
                    </a:lnTo>
                    <a:lnTo>
                      <a:pt x="76" y="130"/>
                    </a:lnTo>
                    <a:lnTo>
                      <a:pt x="72" y="118"/>
                    </a:lnTo>
                    <a:lnTo>
                      <a:pt x="56" y="98"/>
                    </a:lnTo>
                    <a:lnTo>
                      <a:pt x="42" y="84"/>
                    </a:lnTo>
                    <a:lnTo>
                      <a:pt x="28" y="76"/>
                    </a:lnTo>
                    <a:lnTo>
                      <a:pt x="14" y="62"/>
                    </a:lnTo>
                    <a:lnTo>
                      <a:pt x="2" y="58"/>
                    </a:lnTo>
                    <a:lnTo>
                      <a:pt x="0" y="56"/>
                    </a:lnTo>
                    <a:lnTo>
                      <a:pt x="10" y="56"/>
                    </a:lnTo>
                    <a:lnTo>
                      <a:pt x="50" y="56"/>
                    </a:lnTo>
                    <a:lnTo>
                      <a:pt x="80" y="48"/>
                    </a:lnTo>
                    <a:lnTo>
                      <a:pt x="96" y="40"/>
                    </a:lnTo>
                    <a:lnTo>
                      <a:pt x="126" y="40"/>
                    </a:lnTo>
                    <a:lnTo>
                      <a:pt x="138" y="28"/>
                    </a:lnTo>
                    <a:lnTo>
                      <a:pt x="154" y="28"/>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156" name="Freeform 241"/>
              <p:cNvSpPr>
                <a:spLocks/>
              </p:cNvSpPr>
              <p:nvPr/>
            </p:nvSpPr>
            <p:spPr bwMode="auto">
              <a:xfrm>
                <a:off x="2968" y="2506"/>
                <a:ext cx="242" cy="90"/>
              </a:xfrm>
              <a:custGeom>
                <a:avLst/>
                <a:gdLst>
                  <a:gd name="T0" fmla="*/ 56 w 242"/>
                  <a:gd name="T1" fmla="*/ 0 h 90"/>
                  <a:gd name="T2" fmla="*/ 56 w 242"/>
                  <a:gd name="T3" fmla="*/ 0 h 90"/>
                  <a:gd name="T4" fmla="*/ 74 w 242"/>
                  <a:gd name="T5" fmla="*/ 0 h 90"/>
                  <a:gd name="T6" fmla="*/ 74 w 242"/>
                  <a:gd name="T7" fmla="*/ 0 h 90"/>
                  <a:gd name="T8" fmla="*/ 94 w 242"/>
                  <a:gd name="T9" fmla="*/ 18 h 90"/>
                  <a:gd name="T10" fmla="*/ 94 w 242"/>
                  <a:gd name="T11" fmla="*/ 18 h 90"/>
                  <a:gd name="T12" fmla="*/ 124 w 242"/>
                  <a:gd name="T13" fmla="*/ 18 h 90"/>
                  <a:gd name="T14" fmla="*/ 124 w 242"/>
                  <a:gd name="T15" fmla="*/ 18 h 90"/>
                  <a:gd name="T16" fmla="*/ 134 w 242"/>
                  <a:gd name="T17" fmla="*/ 30 h 90"/>
                  <a:gd name="T18" fmla="*/ 168 w 242"/>
                  <a:gd name="T19" fmla="*/ 46 h 90"/>
                  <a:gd name="T20" fmla="*/ 168 w 242"/>
                  <a:gd name="T21" fmla="*/ 46 h 90"/>
                  <a:gd name="T22" fmla="*/ 188 w 242"/>
                  <a:gd name="T23" fmla="*/ 46 h 90"/>
                  <a:gd name="T24" fmla="*/ 188 w 242"/>
                  <a:gd name="T25" fmla="*/ 46 h 90"/>
                  <a:gd name="T26" fmla="*/ 226 w 242"/>
                  <a:gd name="T27" fmla="*/ 56 h 90"/>
                  <a:gd name="T28" fmla="*/ 226 w 242"/>
                  <a:gd name="T29" fmla="*/ 56 h 90"/>
                  <a:gd name="T30" fmla="*/ 230 w 242"/>
                  <a:gd name="T31" fmla="*/ 54 h 90"/>
                  <a:gd name="T32" fmla="*/ 230 w 242"/>
                  <a:gd name="T33" fmla="*/ 54 h 90"/>
                  <a:gd name="T34" fmla="*/ 234 w 242"/>
                  <a:gd name="T35" fmla="*/ 58 h 90"/>
                  <a:gd name="T36" fmla="*/ 234 w 242"/>
                  <a:gd name="T37" fmla="*/ 58 h 90"/>
                  <a:gd name="T38" fmla="*/ 238 w 242"/>
                  <a:gd name="T39" fmla="*/ 62 h 90"/>
                  <a:gd name="T40" fmla="*/ 238 w 242"/>
                  <a:gd name="T41" fmla="*/ 62 h 90"/>
                  <a:gd name="T42" fmla="*/ 242 w 242"/>
                  <a:gd name="T43" fmla="*/ 90 h 90"/>
                  <a:gd name="T44" fmla="*/ 242 w 242"/>
                  <a:gd name="T45" fmla="*/ 90 h 90"/>
                  <a:gd name="T46" fmla="*/ 202 w 242"/>
                  <a:gd name="T47" fmla="*/ 76 h 90"/>
                  <a:gd name="T48" fmla="*/ 202 w 242"/>
                  <a:gd name="T49" fmla="*/ 76 h 90"/>
                  <a:gd name="T50" fmla="*/ 194 w 242"/>
                  <a:gd name="T51" fmla="*/ 90 h 90"/>
                  <a:gd name="T52" fmla="*/ 194 w 242"/>
                  <a:gd name="T53" fmla="*/ 90 h 90"/>
                  <a:gd name="T54" fmla="*/ 186 w 242"/>
                  <a:gd name="T55" fmla="*/ 84 h 90"/>
                  <a:gd name="T56" fmla="*/ 154 w 242"/>
                  <a:gd name="T57" fmla="*/ 84 h 90"/>
                  <a:gd name="T58" fmla="*/ 154 w 242"/>
                  <a:gd name="T59" fmla="*/ 84 h 90"/>
                  <a:gd name="T60" fmla="*/ 148 w 242"/>
                  <a:gd name="T61" fmla="*/ 88 h 90"/>
                  <a:gd name="T62" fmla="*/ 148 w 242"/>
                  <a:gd name="T63" fmla="*/ 88 h 90"/>
                  <a:gd name="T64" fmla="*/ 136 w 242"/>
                  <a:gd name="T65" fmla="*/ 82 h 90"/>
                  <a:gd name="T66" fmla="*/ 136 w 242"/>
                  <a:gd name="T67" fmla="*/ 82 h 90"/>
                  <a:gd name="T68" fmla="*/ 122 w 242"/>
                  <a:gd name="T69" fmla="*/ 78 h 90"/>
                  <a:gd name="T70" fmla="*/ 122 w 242"/>
                  <a:gd name="T71" fmla="*/ 78 h 90"/>
                  <a:gd name="T72" fmla="*/ 112 w 242"/>
                  <a:gd name="T73" fmla="*/ 68 h 90"/>
                  <a:gd name="T74" fmla="*/ 74 w 242"/>
                  <a:gd name="T75" fmla="*/ 44 h 90"/>
                  <a:gd name="T76" fmla="*/ 74 w 242"/>
                  <a:gd name="T77" fmla="*/ 44 h 90"/>
                  <a:gd name="T78" fmla="*/ 46 w 242"/>
                  <a:gd name="T79" fmla="*/ 62 h 90"/>
                  <a:gd name="T80" fmla="*/ 46 w 242"/>
                  <a:gd name="T81" fmla="*/ 62 h 90"/>
                  <a:gd name="T82" fmla="*/ 38 w 242"/>
                  <a:gd name="T83" fmla="*/ 62 h 90"/>
                  <a:gd name="T84" fmla="*/ 38 w 242"/>
                  <a:gd name="T85" fmla="*/ 62 h 90"/>
                  <a:gd name="T86" fmla="*/ 38 w 242"/>
                  <a:gd name="T87" fmla="*/ 40 h 90"/>
                  <a:gd name="T88" fmla="*/ 38 w 242"/>
                  <a:gd name="T89" fmla="*/ 40 h 90"/>
                  <a:gd name="T90" fmla="*/ 0 w 242"/>
                  <a:gd name="T91" fmla="*/ 22 h 90"/>
                  <a:gd name="T92" fmla="*/ 0 w 242"/>
                  <a:gd name="T93" fmla="*/ 22 h 90"/>
                  <a:gd name="T94" fmla="*/ 6 w 242"/>
                  <a:gd name="T95" fmla="*/ 20 h 90"/>
                  <a:gd name="T96" fmla="*/ 34 w 242"/>
                  <a:gd name="T97" fmla="*/ 6 h 90"/>
                  <a:gd name="T98" fmla="*/ 34 w 242"/>
                  <a:gd name="T99" fmla="*/ 6 h 90"/>
                  <a:gd name="T100" fmla="*/ 42 w 242"/>
                  <a:gd name="T101" fmla="*/ 0 h 90"/>
                  <a:gd name="T102" fmla="*/ 42 w 242"/>
                  <a:gd name="T103" fmla="*/ 0 h 90"/>
                  <a:gd name="T104" fmla="*/ 56 w 242"/>
                  <a:gd name="T105" fmla="*/ 0 h 90"/>
                  <a:gd name="T106" fmla="*/ 56 w 242"/>
                  <a:gd name="T107" fmla="*/ 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90"/>
                  <a:gd name="T164" fmla="*/ 242 w 24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90">
                    <a:moveTo>
                      <a:pt x="56" y="0"/>
                    </a:moveTo>
                    <a:lnTo>
                      <a:pt x="56" y="0"/>
                    </a:lnTo>
                    <a:lnTo>
                      <a:pt x="74" y="0"/>
                    </a:lnTo>
                    <a:lnTo>
                      <a:pt x="94" y="18"/>
                    </a:lnTo>
                    <a:lnTo>
                      <a:pt x="124" y="18"/>
                    </a:lnTo>
                    <a:lnTo>
                      <a:pt x="134" y="30"/>
                    </a:lnTo>
                    <a:lnTo>
                      <a:pt x="168" y="46"/>
                    </a:lnTo>
                    <a:lnTo>
                      <a:pt x="188" y="46"/>
                    </a:lnTo>
                    <a:lnTo>
                      <a:pt x="226" y="56"/>
                    </a:lnTo>
                    <a:lnTo>
                      <a:pt x="230" y="54"/>
                    </a:lnTo>
                    <a:lnTo>
                      <a:pt x="234" y="58"/>
                    </a:lnTo>
                    <a:lnTo>
                      <a:pt x="238" y="62"/>
                    </a:lnTo>
                    <a:lnTo>
                      <a:pt x="242" y="90"/>
                    </a:lnTo>
                    <a:lnTo>
                      <a:pt x="202" y="76"/>
                    </a:lnTo>
                    <a:lnTo>
                      <a:pt x="194" y="90"/>
                    </a:lnTo>
                    <a:lnTo>
                      <a:pt x="186" y="84"/>
                    </a:lnTo>
                    <a:lnTo>
                      <a:pt x="154" y="84"/>
                    </a:lnTo>
                    <a:lnTo>
                      <a:pt x="148" y="88"/>
                    </a:lnTo>
                    <a:lnTo>
                      <a:pt x="136" y="82"/>
                    </a:lnTo>
                    <a:lnTo>
                      <a:pt x="122" y="78"/>
                    </a:lnTo>
                    <a:lnTo>
                      <a:pt x="112" y="68"/>
                    </a:lnTo>
                    <a:lnTo>
                      <a:pt x="74" y="44"/>
                    </a:lnTo>
                    <a:lnTo>
                      <a:pt x="46" y="62"/>
                    </a:lnTo>
                    <a:lnTo>
                      <a:pt x="38" y="62"/>
                    </a:lnTo>
                    <a:lnTo>
                      <a:pt x="38" y="40"/>
                    </a:lnTo>
                    <a:lnTo>
                      <a:pt x="0" y="22"/>
                    </a:lnTo>
                    <a:lnTo>
                      <a:pt x="6" y="20"/>
                    </a:lnTo>
                    <a:lnTo>
                      <a:pt x="34" y="6"/>
                    </a:lnTo>
                    <a:lnTo>
                      <a:pt x="42" y="0"/>
                    </a:lnTo>
                    <a:lnTo>
                      <a:pt x="56" y="0"/>
                    </a:lnTo>
                    <a:close/>
                  </a:path>
                </a:pathLst>
              </a:custGeom>
              <a:grpFill/>
              <a:ln w="9525">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grpSp>
        <p:sp>
          <p:nvSpPr>
            <p:cNvPr id="2143" name="Text Box 244"/>
            <p:cNvSpPr txBox="1">
              <a:spLocks noChangeArrowheads="1"/>
            </p:cNvSpPr>
            <p:nvPr/>
          </p:nvSpPr>
          <p:spPr bwMode="auto">
            <a:xfrm>
              <a:off x="2899647" y="227542"/>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algn="ctr" eaLnBrk="1" fontAlgn="base" hangingPunct="1">
                <a:spcAft>
                  <a:spcPct val="0"/>
                </a:spcAft>
              </a:pPr>
              <a:r>
                <a:rPr lang="en-US" sz="1800" b="1" dirty="0">
                  <a:solidFill>
                    <a:schemeClr val="accent1"/>
                  </a:solidFill>
                </a:rPr>
                <a:t>Phase III, Year 3 SSIP Content Analysis Map:</a:t>
              </a:r>
              <a:br>
                <a:rPr lang="en-US" sz="1800" b="1" dirty="0">
                  <a:solidFill>
                    <a:schemeClr val="accent1"/>
                  </a:solidFill>
                </a:rPr>
              </a:br>
              <a:r>
                <a:rPr lang="en-US" sz="1800" b="1" dirty="0">
                  <a:solidFill>
                    <a:schemeClr val="accent1"/>
                  </a:solidFill>
                </a:rPr>
                <a:t>State-identified Measureable Results (SIMRs)</a:t>
              </a:r>
            </a:p>
          </p:txBody>
        </p:sp>
        <p:sp>
          <p:nvSpPr>
            <p:cNvPr id="2145" name="Line 251"/>
            <p:cNvSpPr>
              <a:spLocks noChangeShapeType="1"/>
            </p:cNvSpPr>
            <p:nvPr/>
          </p:nvSpPr>
          <p:spPr bwMode="auto">
            <a:xfrm>
              <a:off x="2057400" y="31242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46" name="Line 252"/>
            <p:cNvSpPr>
              <a:spLocks noChangeShapeType="1"/>
            </p:cNvSpPr>
            <p:nvPr/>
          </p:nvSpPr>
          <p:spPr bwMode="auto">
            <a:xfrm>
              <a:off x="2057400" y="60198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48" name="Freeform 255"/>
            <p:cNvSpPr>
              <a:spLocks/>
            </p:cNvSpPr>
            <p:nvPr/>
          </p:nvSpPr>
          <p:spPr bwMode="auto">
            <a:xfrm>
              <a:off x="8659814" y="2597150"/>
              <a:ext cx="122237" cy="152400"/>
            </a:xfrm>
            <a:custGeom>
              <a:avLst/>
              <a:gdLst>
                <a:gd name="T0" fmla="*/ 2147483647 w 818"/>
                <a:gd name="T1" fmla="*/ 0 h 1012"/>
                <a:gd name="T2" fmla="*/ 2147483647 w 818"/>
                <a:gd name="T3" fmla="*/ 0 h 1012"/>
                <a:gd name="T4" fmla="*/ 2147483647 w 818"/>
                <a:gd name="T5" fmla="*/ 2147483647 h 1012"/>
                <a:gd name="T6" fmla="*/ 2147483647 w 818"/>
                <a:gd name="T7" fmla="*/ 2147483647 h 1012"/>
                <a:gd name="T8" fmla="*/ 2147483647 w 818"/>
                <a:gd name="T9" fmla="*/ 2147483647 h 1012"/>
                <a:gd name="T10" fmla="*/ 2147483647 w 818"/>
                <a:gd name="T11" fmla="*/ 2147483647 h 1012"/>
                <a:gd name="T12" fmla="*/ 2147483647 w 818"/>
                <a:gd name="T13" fmla="*/ 2147483647 h 1012"/>
                <a:gd name="T14" fmla="*/ 2147483647 w 818"/>
                <a:gd name="T15" fmla="*/ 2147483647 h 1012"/>
                <a:gd name="T16" fmla="*/ 2147483647 w 818"/>
                <a:gd name="T17" fmla="*/ 2147483647 h 1012"/>
                <a:gd name="T18" fmla="*/ 2147483647 w 818"/>
                <a:gd name="T19" fmla="*/ 2147483647 h 1012"/>
                <a:gd name="T20" fmla="*/ 2147483647 w 818"/>
                <a:gd name="T21" fmla="*/ 2147483647 h 1012"/>
                <a:gd name="T22" fmla="*/ 2147483647 w 818"/>
                <a:gd name="T23" fmla="*/ 2147483647 h 1012"/>
                <a:gd name="T24" fmla="*/ 2147483647 w 818"/>
                <a:gd name="T25" fmla="*/ 2147483647 h 1012"/>
                <a:gd name="T26" fmla="*/ 2147483647 w 818"/>
                <a:gd name="T27" fmla="*/ 2147483647 h 1012"/>
                <a:gd name="T28" fmla="*/ 2147483647 w 818"/>
                <a:gd name="T29" fmla="*/ 2147483647 h 1012"/>
                <a:gd name="T30" fmla="*/ 2147483647 w 818"/>
                <a:gd name="T31" fmla="*/ 2147483647 h 1012"/>
                <a:gd name="T32" fmla="*/ 2147483647 w 818"/>
                <a:gd name="T33" fmla="*/ 2147483647 h 1012"/>
                <a:gd name="T34" fmla="*/ 2147483647 w 818"/>
                <a:gd name="T35" fmla="*/ 2147483647 h 1012"/>
                <a:gd name="T36" fmla="*/ 2147483647 w 818"/>
                <a:gd name="T37" fmla="*/ 2147483647 h 1012"/>
                <a:gd name="T38" fmla="*/ 2147483647 w 818"/>
                <a:gd name="T39" fmla="*/ 2147483647 h 1012"/>
                <a:gd name="T40" fmla="*/ 2147483647 w 818"/>
                <a:gd name="T41" fmla="*/ 2147483647 h 1012"/>
                <a:gd name="T42" fmla="*/ 2147483647 w 818"/>
                <a:gd name="T43" fmla="*/ 2147483647 h 1012"/>
                <a:gd name="T44" fmla="*/ 2147483647 w 818"/>
                <a:gd name="T45" fmla="*/ 2147483647 h 1012"/>
                <a:gd name="T46" fmla="*/ 2147483647 w 818"/>
                <a:gd name="T47" fmla="*/ 2147483647 h 1012"/>
                <a:gd name="T48" fmla="*/ 2147483647 w 818"/>
                <a:gd name="T49" fmla="*/ 2147483647 h 1012"/>
                <a:gd name="T50" fmla="*/ 2147483647 w 818"/>
                <a:gd name="T51" fmla="*/ 2147483647 h 1012"/>
                <a:gd name="T52" fmla="*/ 2147483647 w 818"/>
                <a:gd name="T53" fmla="*/ 2147483647 h 1012"/>
                <a:gd name="T54" fmla="*/ 2147483647 w 818"/>
                <a:gd name="T55" fmla="*/ 2147483647 h 1012"/>
                <a:gd name="T56" fmla="*/ 2147483647 w 818"/>
                <a:gd name="T57" fmla="*/ 2147483647 h 1012"/>
                <a:gd name="T58" fmla="*/ 2147483647 w 818"/>
                <a:gd name="T59" fmla="*/ 2147483647 h 1012"/>
                <a:gd name="T60" fmla="*/ 2147483647 w 818"/>
                <a:gd name="T61" fmla="*/ 2147483647 h 1012"/>
                <a:gd name="T62" fmla="*/ 2147483647 w 818"/>
                <a:gd name="T63" fmla="*/ 2147483647 h 1012"/>
                <a:gd name="T64" fmla="*/ 2147483647 w 818"/>
                <a:gd name="T65" fmla="*/ 2147483647 h 1012"/>
                <a:gd name="T66" fmla="*/ 2147483647 w 818"/>
                <a:gd name="T67" fmla="*/ 2147483647 h 1012"/>
                <a:gd name="T68" fmla="*/ 2147483647 w 818"/>
                <a:gd name="T69" fmla="*/ 2147483647 h 1012"/>
                <a:gd name="T70" fmla="*/ 2147483647 w 818"/>
                <a:gd name="T71" fmla="*/ 2147483647 h 1012"/>
                <a:gd name="T72" fmla="*/ 2147483647 w 818"/>
                <a:gd name="T73" fmla="*/ 2147483647 h 1012"/>
                <a:gd name="T74" fmla="*/ 2147483647 w 818"/>
                <a:gd name="T75" fmla="*/ 2147483647 h 1012"/>
                <a:gd name="T76" fmla="*/ 2147483647 w 818"/>
                <a:gd name="T77" fmla="*/ 2147483647 h 1012"/>
                <a:gd name="T78" fmla="*/ 2147483647 w 818"/>
                <a:gd name="T79" fmla="*/ 2147483647 h 1012"/>
                <a:gd name="T80" fmla="*/ 2147483647 w 818"/>
                <a:gd name="T81" fmla="*/ 2147483647 h 1012"/>
                <a:gd name="T82" fmla="*/ 2147483647 w 818"/>
                <a:gd name="T83" fmla="*/ 2147483647 h 1012"/>
                <a:gd name="T84" fmla="*/ 2147483647 w 818"/>
                <a:gd name="T85" fmla="*/ 2147483647 h 1012"/>
                <a:gd name="T86" fmla="*/ 2147483647 w 818"/>
                <a:gd name="T87" fmla="*/ 2147483647 h 1012"/>
                <a:gd name="T88" fmla="*/ 2147483647 w 818"/>
                <a:gd name="T89" fmla="*/ 2147483647 h 1012"/>
                <a:gd name="T90" fmla="*/ 2147483647 w 818"/>
                <a:gd name="T91" fmla="*/ 2147483647 h 1012"/>
                <a:gd name="T92" fmla="*/ 2147483647 w 818"/>
                <a:gd name="T93" fmla="*/ 2147483647 h 1012"/>
                <a:gd name="T94" fmla="*/ 2147483647 w 818"/>
                <a:gd name="T95" fmla="*/ 2147483647 h 1012"/>
                <a:gd name="T96" fmla="*/ 2147483647 w 818"/>
                <a:gd name="T97" fmla="*/ 2147483647 h 1012"/>
                <a:gd name="T98" fmla="*/ 2147483647 w 818"/>
                <a:gd name="T99" fmla="*/ 2147483647 h 1012"/>
                <a:gd name="T100" fmla="*/ 2147483647 w 818"/>
                <a:gd name="T101" fmla="*/ 2147483647 h 1012"/>
                <a:gd name="T102" fmla="*/ 0 w 818"/>
                <a:gd name="T103" fmla="*/ 2147483647 h 1012"/>
                <a:gd name="T104" fmla="*/ 0 w 818"/>
                <a:gd name="T105" fmla="*/ 2147483647 h 1012"/>
                <a:gd name="T106" fmla="*/ 2147483647 w 818"/>
                <a:gd name="T107" fmla="*/ 0 h 1012"/>
                <a:gd name="T108" fmla="*/ 2147483647 w 818"/>
                <a:gd name="T109" fmla="*/ 0 h 10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8"/>
                <a:gd name="T166" fmla="*/ 0 h 1012"/>
                <a:gd name="T167" fmla="*/ 818 w 818"/>
                <a:gd name="T168" fmla="*/ 1012 h 10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8" h="1012">
                  <a:moveTo>
                    <a:pt x="300" y="0"/>
                  </a:moveTo>
                  <a:lnTo>
                    <a:pt x="300" y="0"/>
                  </a:lnTo>
                  <a:lnTo>
                    <a:pt x="818" y="514"/>
                  </a:lnTo>
                  <a:lnTo>
                    <a:pt x="312" y="1012"/>
                  </a:lnTo>
                  <a:lnTo>
                    <a:pt x="314" y="972"/>
                  </a:lnTo>
                  <a:lnTo>
                    <a:pt x="328" y="938"/>
                  </a:lnTo>
                  <a:lnTo>
                    <a:pt x="308" y="894"/>
                  </a:lnTo>
                  <a:lnTo>
                    <a:pt x="320" y="822"/>
                  </a:lnTo>
                  <a:lnTo>
                    <a:pt x="300" y="822"/>
                  </a:lnTo>
                  <a:lnTo>
                    <a:pt x="292" y="788"/>
                  </a:lnTo>
                  <a:lnTo>
                    <a:pt x="316" y="786"/>
                  </a:lnTo>
                  <a:lnTo>
                    <a:pt x="342" y="764"/>
                  </a:lnTo>
                  <a:lnTo>
                    <a:pt x="336" y="692"/>
                  </a:lnTo>
                  <a:lnTo>
                    <a:pt x="312" y="666"/>
                  </a:lnTo>
                  <a:lnTo>
                    <a:pt x="308" y="630"/>
                  </a:lnTo>
                  <a:lnTo>
                    <a:pt x="294" y="606"/>
                  </a:lnTo>
                  <a:lnTo>
                    <a:pt x="272" y="608"/>
                  </a:lnTo>
                  <a:lnTo>
                    <a:pt x="264" y="588"/>
                  </a:lnTo>
                  <a:lnTo>
                    <a:pt x="230" y="568"/>
                  </a:lnTo>
                  <a:lnTo>
                    <a:pt x="222" y="526"/>
                  </a:lnTo>
                  <a:lnTo>
                    <a:pt x="190" y="464"/>
                  </a:lnTo>
                  <a:lnTo>
                    <a:pt x="168" y="464"/>
                  </a:lnTo>
                  <a:lnTo>
                    <a:pt x="156" y="452"/>
                  </a:lnTo>
                  <a:lnTo>
                    <a:pt x="110" y="450"/>
                  </a:lnTo>
                  <a:lnTo>
                    <a:pt x="68" y="418"/>
                  </a:lnTo>
                  <a:lnTo>
                    <a:pt x="58" y="380"/>
                  </a:lnTo>
                  <a:lnTo>
                    <a:pt x="56" y="378"/>
                  </a:lnTo>
                  <a:lnTo>
                    <a:pt x="30" y="358"/>
                  </a:lnTo>
                  <a:lnTo>
                    <a:pt x="18" y="352"/>
                  </a:lnTo>
                  <a:lnTo>
                    <a:pt x="10" y="336"/>
                  </a:lnTo>
                  <a:lnTo>
                    <a:pt x="0" y="308"/>
                  </a:lnTo>
                  <a:lnTo>
                    <a:pt x="300" y="0"/>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0" name="TextBox 19"/>
            <p:cNvSpPr txBox="1">
              <a:spLocks noChangeArrowheads="1"/>
            </p:cNvSpPr>
            <p:nvPr/>
          </p:nvSpPr>
          <p:spPr bwMode="auto">
            <a:xfrm>
              <a:off x="9490076" y="5205413"/>
              <a:ext cx="33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20000"/>
                </a:spcBef>
                <a:spcAft>
                  <a:spcPct val="0"/>
                </a:spcAft>
              </a:pPr>
              <a:r>
                <a:rPr lang="en-US" sz="800" dirty="0">
                  <a:solidFill>
                    <a:srgbClr val="000000"/>
                  </a:solidFill>
                </a:rPr>
                <a:t>VI</a:t>
              </a:r>
            </a:p>
          </p:txBody>
        </p:sp>
        <p:sp>
          <p:nvSpPr>
            <p:cNvPr id="21" name="TextBox 20"/>
            <p:cNvSpPr txBox="1">
              <a:spLocks noChangeArrowheads="1"/>
            </p:cNvSpPr>
            <p:nvPr/>
          </p:nvSpPr>
          <p:spPr bwMode="auto">
            <a:xfrm>
              <a:off x="8782050" y="5368925"/>
              <a:ext cx="42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20000"/>
                </a:spcBef>
                <a:spcAft>
                  <a:spcPct val="0"/>
                </a:spcAft>
              </a:pPr>
              <a:r>
                <a:rPr lang="en-US" sz="800" dirty="0">
                  <a:solidFill>
                    <a:srgbClr val="000000"/>
                  </a:solidFill>
                </a:rPr>
                <a:t>PR</a:t>
              </a:r>
            </a:p>
          </p:txBody>
        </p:sp>
        <p:sp>
          <p:nvSpPr>
            <p:cNvPr id="253" name="TextBox 252"/>
            <p:cNvSpPr txBox="1"/>
            <p:nvPr/>
          </p:nvSpPr>
          <p:spPr>
            <a:xfrm>
              <a:off x="2098449" y="6078380"/>
              <a:ext cx="2997937" cy="246221"/>
            </a:xfrm>
            <a:prstGeom prst="rect">
              <a:avLst/>
            </a:prstGeom>
            <a:noFill/>
          </p:spPr>
          <p:txBody>
            <a:bodyPr wrap="none" rtlCol="0">
              <a:spAutoFit/>
            </a:bodyPr>
            <a:lstStyle/>
            <a:p>
              <a:pPr marL="342900" indent="-342900" fontAlgn="base">
                <a:spcBef>
                  <a:spcPct val="20000"/>
                </a:spcBef>
                <a:spcAft>
                  <a:spcPct val="0"/>
                </a:spcAft>
                <a:buClr>
                  <a:srgbClr val="FFFFFF">
                    <a:lumMod val="50000"/>
                  </a:srgbClr>
                </a:buClr>
                <a:buSzPct val="150000"/>
                <a:buFont typeface="Wingdings" pitchFamily="2" charset="2"/>
                <a:buChar char="n"/>
              </a:pPr>
              <a:r>
                <a:rPr lang="en-US" sz="1000" dirty="0">
                  <a:solidFill>
                    <a:srgbClr val="000000"/>
                  </a:solidFill>
                  <a:latin typeface="Arial" charset="0"/>
                </a:rPr>
                <a:t>FM, MH, and PW do not have Part C SSIPs</a:t>
              </a:r>
            </a:p>
          </p:txBody>
        </p:sp>
        <p:grpSp>
          <p:nvGrpSpPr>
            <p:cNvPr id="254" name="Group 100"/>
            <p:cNvGrpSpPr>
              <a:grpSpLocks noChangeAspect="1"/>
            </p:cNvGrpSpPr>
            <p:nvPr/>
          </p:nvGrpSpPr>
          <p:grpSpPr bwMode="auto">
            <a:xfrm>
              <a:off x="9233882" y="4953000"/>
              <a:ext cx="248349" cy="228600"/>
              <a:chOff x="2516" y="1426"/>
              <a:chExt cx="1052" cy="622"/>
            </a:xfrm>
            <a:solidFill>
              <a:srgbClr val="008000"/>
            </a:solidFill>
          </p:grpSpPr>
          <p:sp>
            <p:nvSpPr>
              <p:cNvPr id="255" name="Freeform 101"/>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56" name="Freeform 102"/>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57" name="Freeform 103"/>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58" name="Freeform 104"/>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59" name="Freeform 105"/>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0" name="Freeform 106"/>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1" name="Freeform 107"/>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2" name="Freeform 108"/>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3" name="Freeform 109"/>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4" name="Freeform 110"/>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5" name="Freeform 111"/>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6" name="Freeform 112"/>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7" name="Freeform 113"/>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8" name="Freeform 114"/>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69" name="Freeform 115"/>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0" name="Freeform 116"/>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1" name="Freeform 118"/>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2" name="Freeform 119"/>
              <p:cNvSpPr>
                <a:spLocks/>
              </p:cNvSpPr>
              <p:nvPr/>
            </p:nvSpPr>
            <p:spPr bwMode="auto">
              <a:xfrm>
                <a:off x="2668" y="1618"/>
                <a:ext cx="676" cy="238"/>
              </a:xfrm>
              <a:custGeom>
                <a:avLst/>
                <a:gdLst>
                  <a:gd name="T0" fmla="*/ 188 w 676"/>
                  <a:gd name="T1" fmla="*/ 0 h 238"/>
                  <a:gd name="T2" fmla="*/ 234 w 676"/>
                  <a:gd name="T3" fmla="*/ 18 h 238"/>
                  <a:gd name="T4" fmla="*/ 254 w 676"/>
                  <a:gd name="T5" fmla="*/ 0 h 238"/>
                  <a:gd name="T6" fmla="*/ 280 w 676"/>
                  <a:gd name="T7" fmla="*/ 8 h 238"/>
                  <a:gd name="T8" fmla="*/ 300 w 676"/>
                  <a:gd name="T9" fmla="*/ 0 h 238"/>
                  <a:gd name="T10" fmla="*/ 386 w 676"/>
                  <a:gd name="T11" fmla="*/ 58 h 238"/>
                  <a:gd name="T12" fmla="*/ 410 w 676"/>
                  <a:gd name="T13" fmla="*/ 16 h 238"/>
                  <a:gd name="T14" fmla="*/ 416 w 676"/>
                  <a:gd name="T15" fmla="*/ 20 h 238"/>
                  <a:gd name="T16" fmla="*/ 448 w 676"/>
                  <a:gd name="T17" fmla="*/ 28 h 238"/>
                  <a:gd name="T18" fmla="*/ 484 w 676"/>
                  <a:gd name="T19" fmla="*/ 48 h 238"/>
                  <a:gd name="T20" fmla="*/ 504 w 676"/>
                  <a:gd name="T21" fmla="*/ 50 h 238"/>
                  <a:gd name="T22" fmla="*/ 532 w 676"/>
                  <a:gd name="T23" fmla="*/ 72 h 238"/>
                  <a:gd name="T24" fmla="*/ 550 w 676"/>
                  <a:gd name="T25" fmla="*/ 90 h 238"/>
                  <a:gd name="T26" fmla="*/ 590 w 676"/>
                  <a:gd name="T27" fmla="*/ 90 h 238"/>
                  <a:gd name="T28" fmla="*/ 634 w 676"/>
                  <a:gd name="T29" fmla="*/ 118 h 238"/>
                  <a:gd name="T30" fmla="*/ 656 w 676"/>
                  <a:gd name="T31" fmla="*/ 142 h 238"/>
                  <a:gd name="T32" fmla="*/ 666 w 676"/>
                  <a:gd name="T33" fmla="*/ 154 h 238"/>
                  <a:gd name="T34" fmla="*/ 676 w 676"/>
                  <a:gd name="T35" fmla="*/ 200 h 238"/>
                  <a:gd name="T36" fmla="*/ 616 w 676"/>
                  <a:gd name="T37" fmla="*/ 184 h 238"/>
                  <a:gd name="T38" fmla="*/ 568 w 676"/>
                  <a:gd name="T39" fmla="*/ 216 h 238"/>
                  <a:gd name="T40" fmla="*/ 576 w 676"/>
                  <a:gd name="T41" fmla="*/ 236 h 238"/>
                  <a:gd name="T42" fmla="*/ 576 w 676"/>
                  <a:gd name="T43" fmla="*/ 238 h 238"/>
                  <a:gd name="T44" fmla="*/ 520 w 676"/>
                  <a:gd name="T45" fmla="*/ 224 h 238"/>
                  <a:gd name="T46" fmla="*/ 450 w 676"/>
                  <a:gd name="T47" fmla="*/ 210 h 238"/>
                  <a:gd name="T48" fmla="*/ 434 w 676"/>
                  <a:gd name="T49" fmla="*/ 202 h 238"/>
                  <a:gd name="T50" fmla="*/ 388 w 676"/>
                  <a:gd name="T51" fmla="*/ 144 h 238"/>
                  <a:gd name="T52" fmla="*/ 364 w 676"/>
                  <a:gd name="T53" fmla="*/ 154 h 238"/>
                  <a:gd name="T54" fmla="*/ 356 w 676"/>
                  <a:gd name="T55" fmla="*/ 150 h 238"/>
                  <a:gd name="T56" fmla="*/ 354 w 676"/>
                  <a:gd name="T57" fmla="*/ 148 h 238"/>
                  <a:gd name="T58" fmla="*/ 348 w 676"/>
                  <a:gd name="T59" fmla="*/ 108 h 238"/>
                  <a:gd name="T60" fmla="*/ 328 w 676"/>
                  <a:gd name="T61" fmla="*/ 106 h 238"/>
                  <a:gd name="T62" fmla="*/ 306 w 676"/>
                  <a:gd name="T63" fmla="*/ 106 h 238"/>
                  <a:gd name="T64" fmla="*/ 262 w 676"/>
                  <a:gd name="T65" fmla="*/ 106 h 238"/>
                  <a:gd name="T66" fmla="*/ 258 w 676"/>
                  <a:gd name="T67" fmla="*/ 128 h 238"/>
                  <a:gd name="T68" fmla="*/ 240 w 676"/>
                  <a:gd name="T69" fmla="*/ 132 h 238"/>
                  <a:gd name="T70" fmla="*/ 238 w 676"/>
                  <a:gd name="T71" fmla="*/ 136 h 238"/>
                  <a:gd name="T72" fmla="*/ 236 w 676"/>
                  <a:gd name="T73" fmla="*/ 128 h 238"/>
                  <a:gd name="T74" fmla="*/ 206 w 676"/>
                  <a:gd name="T75" fmla="*/ 92 h 238"/>
                  <a:gd name="T76" fmla="*/ 134 w 676"/>
                  <a:gd name="T77" fmla="*/ 48 h 238"/>
                  <a:gd name="T78" fmla="*/ 102 w 676"/>
                  <a:gd name="T79" fmla="*/ 58 h 238"/>
                  <a:gd name="T80" fmla="*/ 86 w 676"/>
                  <a:gd name="T81" fmla="*/ 66 h 238"/>
                  <a:gd name="T82" fmla="*/ 52 w 676"/>
                  <a:gd name="T83" fmla="*/ 80 h 238"/>
                  <a:gd name="T84" fmla="*/ 30 w 676"/>
                  <a:gd name="T85" fmla="*/ 82 h 238"/>
                  <a:gd name="T86" fmla="*/ 2 w 676"/>
                  <a:gd name="T87" fmla="*/ 64 h 238"/>
                  <a:gd name="T88" fmla="*/ 0 w 676"/>
                  <a:gd name="T89" fmla="*/ 56 h 238"/>
                  <a:gd name="T90" fmla="*/ 0 w 676"/>
                  <a:gd name="T91" fmla="*/ 54 h 238"/>
                  <a:gd name="T92" fmla="*/ 106 w 676"/>
                  <a:gd name="T93" fmla="*/ 26 h 238"/>
                  <a:gd name="T94" fmla="*/ 114 w 676"/>
                  <a:gd name="T95" fmla="*/ 14 h 238"/>
                  <a:gd name="T96" fmla="*/ 150 w 676"/>
                  <a:gd name="T97" fmla="*/ 14 h 238"/>
                  <a:gd name="T98" fmla="*/ 166 w 676"/>
                  <a:gd name="T99" fmla="*/ 2 h 238"/>
                  <a:gd name="T100" fmla="*/ 188 w 676"/>
                  <a:gd name="T101" fmla="*/ 0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238"/>
                  <a:gd name="T155" fmla="*/ 676 w 676"/>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238">
                    <a:moveTo>
                      <a:pt x="188" y="0"/>
                    </a:moveTo>
                    <a:lnTo>
                      <a:pt x="188" y="0"/>
                    </a:lnTo>
                    <a:lnTo>
                      <a:pt x="234" y="18"/>
                    </a:lnTo>
                    <a:lnTo>
                      <a:pt x="254" y="0"/>
                    </a:lnTo>
                    <a:lnTo>
                      <a:pt x="280" y="8"/>
                    </a:lnTo>
                    <a:lnTo>
                      <a:pt x="300" y="0"/>
                    </a:lnTo>
                    <a:lnTo>
                      <a:pt x="318" y="46"/>
                    </a:lnTo>
                    <a:lnTo>
                      <a:pt x="386" y="58"/>
                    </a:lnTo>
                    <a:lnTo>
                      <a:pt x="410" y="16"/>
                    </a:lnTo>
                    <a:lnTo>
                      <a:pt x="416" y="20"/>
                    </a:lnTo>
                    <a:lnTo>
                      <a:pt x="448" y="28"/>
                    </a:lnTo>
                    <a:lnTo>
                      <a:pt x="484" y="48"/>
                    </a:lnTo>
                    <a:lnTo>
                      <a:pt x="504" y="50"/>
                    </a:lnTo>
                    <a:lnTo>
                      <a:pt x="532" y="72"/>
                    </a:lnTo>
                    <a:lnTo>
                      <a:pt x="550" y="90"/>
                    </a:lnTo>
                    <a:lnTo>
                      <a:pt x="590" y="90"/>
                    </a:lnTo>
                    <a:lnTo>
                      <a:pt x="634" y="118"/>
                    </a:lnTo>
                    <a:lnTo>
                      <a:pt x="656" y="142"/>
                    </a:lnTo>
                    <a:lnTo>
                      <a:pt x="666" y="154"/>
                    </a:lnTo>
                    <a:lnTo>
                      <a:pt x="676" y="200"/>
                    </a:lnTo>
                    <a:lnTo>
                      <a:pt x="616" y="184"/>
                    </a:lnTo>
                    <a:lnTo>
                      <a:pt x="568" y="216"/>
                    </a:lnTo>
                    <a:lnTo>
                      <a:pt x="576" y="236"/>
                    </a:lnTo>
                    <a:lnTo>
                      <a:pt x="576" y="238"/>
                    </a:lnTo>
                    <a:lnTo>
                      <a:pt x="520" y="224"/>
                    </a:lnTo>
                    <a:lnTo>
                      <a:pt x="450" y="210"/>
                    </a:lnTo>
                    <a:lnTo>
                      <a:pt x="434" y="202"/>
                    </a:lnTo>
                    <a:lnTo>
                      <a:pt x="388" y="144"/>
                    </a:lnTo>
                    <a:lnTo>
                      <a:pt x="364" y="154"/>
                    </a:lnTo>
                    <a:lnTo>
                      <a:pt x="356" y="150"/>
                    </a:lnTo>
                    <a:lnTo>
                      <a:pt x="354" y="148"/>
                    </a:lnTo>
                    <a:lnTo>
                      <a:pt x="352" y="126"/>
                    </a:lnTo>
                    <a:lnTo>
                      <a:pt x="348" y="108"/>
                    </a:lnTo>
                    <a:lnTo>
                      <a:pt x="328" y="106"/>
                    </a:lnTo>
                    <a:lnTo>
                      <a:pt x="306" y="106"/>
                    </a:lnTo>
                    <a:lnTo>
                      <a:pt x="262" y="106"/>
                    </a:lnTo>
                    <a:lnTo>
                      <a:pt x="258" y="128"/>
                    </a:lnTo>
                    <a:lnTo>
                      <a:pt x="240" y="132"/>
                    </a:lnTo>
                    <a:lnTo>
                      <a:pt x="238" y="136"/>
                    </a:lnTo>
                    <a:lnTo>
                      <a:pt x="236" y="128"/>
                    </a:lnTo>
                    <a:lnTo>
                      <a:pt x="206" y="92"/>
                    </a:lnTo>
                    <a:lnTo>
                      <a:pt x="188" y="64"/>
                    </a:lnTo>
                    <a:lnTo>
                      <a:pt x="134" y="48"/>
                    </a:lnTo>
                    <a:lnTo>
                      <a:pt x="102" y="58"/>
                    </a:lnTo>
                    <a:lnTo>
                      <a:pt x="86" y="66"/>
                    </a:lnTo>
                    <a:lnTo>
                      <a:pt x="52" y="80"/>
                    </a:lnTo>
                    <a:lnTo>
                      <a:pt x="30" y="82"/>
                    </a:lnTo>
                    <a:lnTo>
                      <a:pt x="2" y="64"/>
                    </a:lnTo>
                    <a:lnTo>
                      <a:pt x="0" y="56"/>
                    </a:lnTo>
                    <a:lnTo>
                      <a:pt x="0" y="54"/>
                    </a:lnTo>
                    <a:lnTo>
                      <a:pt x="62" y="52"/>
                    </a:lnTo>
                    <a:lnTo>
                      <a:pt x="106" y="26"/>
                    </a:lnTo>
                    <a:lnTo>
                      <a:pt x="114" y="14"/>
                    </a:lnTo>
                    <a:lnTo>
                      <a:pt x="150" y="14"/>
                    </a:lnTo>
                    <a:lnTo>
                      <a:pt x="166" y="2"/>
                    </a:lnTo>
                    <a:lnTo>
                      <a:pt x="188" y="0"/>
                    </a:lnTo>
                    <a:close/>
                  </a:path>
                </a:pathLst>
              </a:custGeom>
              <a:grpFill/>
              <a:ln w="3175" cmpd="sng">
                <a:no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3" name="Freeform 120"/>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4" name="Freeform 121"/>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5" name="Freeform 122"/>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6" name="Freeform 123"/>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7" name="Freeform 124"/>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8" name="Freeform 125"/>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79" name="Freeform 126"/>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0" name="Freeform 127"/>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1" name="Freeform 128"/>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2" name="Freeform 129"/>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3" name="Freeform 131"/>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4" name="Freeform 132"/>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5" name="Freeform 133"/>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sp>
            <p:nvSpPr>
              <p:cNvPr id="286" name="Freeform 134"/>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3175" cmpd="sng">
                <a:solidFill>
                  <a:schemeClr val="tx1"/>
                </a:solidFill>
                <a:round/>
                <a:headEnd/>
                <a:tailEnd/>
              </a:ln>
            </p:spPr>
            <p:txBody>
              <a:bodyPr/>
              <a:lstStyle/>
              <a:p>
                <a:pPr fontAlgn="base">
                  <a:spcBef>
                    <a:spcPct val="20000"/>
                  </a:spcBef>
                  <a:spcAft>
                    <a:spcPct val="0"/>
                  </a:spcAft>
                  <a:defRPr/>
                </a:pPr>
                <a:endParaRPr lang="en-US" sz="1000" dirty="0">
                  <a:solidFill>
                    <a:srgbClr val="000000"/>
                  </a:solidFill>
                  <a:latin typeface="Arial" charset="0"/>
                </a:endParaRPr>
              </a:p>
            </p:txBody>
          </p:sp>
        </p:grpSp>
        <p:sp>
          <p:nvSpPr>
            <p:cNvPr id="2147" name="Line 253"/>
            <p:cNvSpPr>
              <a:spLocks noChangeShapeType="1"/>
            </p:cNvSpPr>
            <p:nvPr/>
          </p:nvSpPr>
          <p:spPr bwMode="auto">
            <a:xfrm>
              <a:off x="2057400" y="3124200"/>
              <a:ext cx="32004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pPr>
              <a:endParaRPr lang="en-US" sz="1000" dirty="0">
                <a:solidFill>
                  <a:srgbClr val="000000"/>
                </a:solidFill>
                <a:latin typeface="Arial" charset="0"/>
              </a:endParaRPr>
            </a:p>
          </p:txBody>
        </p:sp>
        <p:sp>
          <p:nvSpPr>
            <p:cNvPr id="2142" name="Text Box 243"/>
            <p:cNvSpPr txBox="1">
              <a:spLocks noChangeArrowheads="1"/>
            </p:cNvSpPr>
            <p:nvPr/>
          </p:nvSpPr>
          <p:spPr bwMode="auto">
            <a:xfrm>
              <a:off x="2667000" y="4191001"/>
              <a:ext cx="457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50000"/>
                </a:spcBef>
                <a:spcAft>
                  <a:spcPct val="0"/>
                </a:spcAft>
              </a:pPr>
              <a:r>
                <a:rPr lang="en-US" sz="800" dirty="0">
                  <a:solidFill>
                    <a:srgbClr val="000000"/>
                  </a:solidFill>
                </a:rPr>
                <a:t>MP</a:t>
              </a:r>
            </a:p>
          </p:txBody>
        </p:sp>
        <p:grpSp>
          <p:nvGrpSpPr>
            <p:cNvPr id="23" name="Group 22">
              <a:extLst>
                <a:ext uri="{FF2B5EF4-FFF2-40B4-BE49-F238E27FC236}">
                  <a16:creationId xmlns:a16="http://schemas.microsoft.com/office/drawing/2014/main" id="{20842715-2FE8-4C7A-844C-B57A41832413}"/>
                </a:ext>
              </a:extLst>
            </p:cNvPr>
            <p:cNvGrpSpPr/>
            <p:nvPr/>
          </p:nvGrpSpPr>
          <p:grpSpPr>
            <a:xfrm>
              <a:off x="6301412" y="1123951"/>
              <a:ext cx="827087" cy="982663"/>
              <a:chOff x="4806950" y="1131302"/>
              <a:chExt cx="827087" cy="982663"/>
            </a:xfrm>
          </p:grpSpPr>
          <p:sp>
            <p:nvSpPr>
              <p:cNvPr id="2091" name="Freeform 43"/>
              <p:cNvSpPr>
                <a:spLocks/>
              </p:cNvSpPr>
              <p:nvPr/>
            </p:nvSpPr>
            <p:spPr bwMode="auto">
              <a:xfrm>
                <a:off x="4806950" y="1131302"/>
                <a:ext cx="827087" cy="982663"/>
              </a:xfrm>
              <a:custGeom>
                <a:avLst/>
                <a:gdLst>
                  <a:gd name="T0" fmla="*/ 2147483647 w 711"/>
                  <a:gd name="T1" fmla="*/ 2147483647 h 774"/>
                  <a:gd name="T2" fmla="*/ 2147483647 w 711"/>
                  <a:gd name="T3" fmla="*/ 2147483647 h 774"/>
                  <a:gd name="T4" fmla="*/ 2147483647 w 711"/>
                  <a:gd name="T5" fmla="*/ 2147483647 h 774"/>
                  <a:gd name="T6" fmla="*/ 2147483647 w 711"/>
                  <a:gd name="T7" fmla="*/ 2147483647 h 774"/>
                  <a:gd name="T8" fmla="*/ 2147483647 w 711"/>
                  <a:gd name="T9" fmla="*/ 2147483647 h 774"/>
                  <a:gd name="T10" fmla="*/ 2147483647 w 711"/>
                  <a:gd name="T11" fmla="*/ 2147483647 h 774"/>
                  <a:gd name="T12" fmla="*/ 2147483647 w 711"/>
                  <a:gd name="T13" fmla="*/ 2147483647 h 774"/>
                  <a:gd name="T14" fmla="*/ 2147483647 w 711"/>
                  <a:gd name="T15" fmla="*/ 2147483647 h 774"/>
                  <a:gd name="T16" fmla="*/ 2147483647 w 711"/>
                  <a:gd name="T17" fmla="*/ 2147483647 h 774"/>
                  <a:gd name="T18" fmla="*/ 2147483647 w 711"/>
                  <a:gd name="T19" fmla="*/ 2147483647 h 774"/>
                  <a:gd name="T20" fmla="*/ 2147483647 w 711"/>
                  <a:gd name="T21" fmla="*/ 2147483647 h 774"/>
                  <a:gd name="T22" fmla="*/ 2147483647 w 711"/>
                  <a:gd name="T23" fmla="*/ 2147483647 h 774"/>
                  <a:gd name="T24" fmla="*/ 2147483647 w 711"/>
                  <a:gd name="T25" fmla="*/ 2147483647 h 774"/>
                  <a:gd name="T26" fmla="*/ 2147483647 w 711"/>
                  <a:gd name="T27" fmla="*/ 2147483647 h 774"/>
                  <a:gd name="T28" fmla="*/ 2147483647 w 711"/>
                  <a:gd name="T29" fmla="*/ 2147483647 h 774"/>
                  <a:gd name="T30" fmla="*/ 2147483647 w 711"/>
                  <a:gd name="T31" fmla="*/ 2147483647 h 774"/>
                  <a:gd name="T32" fmla="*/ 2147483647 w 711"/>
                  <a:gd name="T33" fmla="*/ 2147483647 h 774"/>
                  <a:gd name="T34" fmla="*/ 2147483647 w 711"/>
                  <a:gd name="T35" fmla="*/ 2147483647 h 774"/>
                  <a:gd name="T36" fmla="*/ 2147483647 w 711"/>
                  <a:gd name="T37" fmla="*/ 2147483647 h 774"/>
                  <a:gd name="T38" fmla="*/ 2147483647 w 711"/>
                  <a:gd name="T39" fmla="*/ 2147483647 h 774"/>
                  <a:gd name="T40" fmla="*/ 2147483647 w 711"/>
                  <a:gd name="T41" fmla="*/ 2147483647 h 774"/>
                  <a:gd name="T42" fmla="*/ 2147483647 w 711"/>
                  <a:gd name="T43" fmla="*/ 2147483647 h 774"/>
                  <a:gd name="T44" fmla="*/ 2147483647 w 711"/>
                  <a:gd name="T45" fmla="*/ 2147483647 h 774"/>
                  <a:gd name="T46" fmla="*/ 2147483647 w 711"/>
                  <a:gd name="T47" fmla="*/ 2147483647 h 774"/>
                  <a:gd name="T48" fmla="*/ 2147483647 w 711"/>
                  <a:gd name="T49" fmla="*/ 2147483647 h 774"/>
                  <a:gd name="T50" fmla="*/ 2147483647 w 711"/>
                  <a:gd name="T51" fmla="*/ 2147483647 h 774"/>
                  <a:gd name="T52" fmla="*/ 2147483647 w 711"/>
                  <a:gd name="T53" fmla="*/ 2147483647 h 774"/>
                  <a:gd name="T54" fmla="*/ 2147483647 w 711"/>
                  <a:gd name="T55" fmla="*/ 0 h 774"/>
                  <a:gd name="T56" fmla="*/ 2147483647 w 711"/>
                  <a:gd name="T57" fmla="*/ 0 h 774"/>
                  <a:gd name="T58" fmla="*/ 2147483647 w 711"/>
                  <a:gd name="T59" fmla="*/ 2147483647 h 774"/>
                  <a:gd name="T60" fmla="*/ 0 w 711"/>
                  <a:gd name="T61" fmla="*/ 2147483647 h 774"/>
                  <a:gd name="T62" fmla="*/ 2147483647 w 711"/>
                  <a:gd name="T63" fmla="*/ 2147483647 h 774"/>
                  <a:gd name="T64" fmla="*/ 2147483647 w 711"/>
                  <a:gd name="T65" fmla="*/ 2147483647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008000"/>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2" name="Star: 5 Points 21">
                <a:extLst>
                  <a:ext uri="{FF2B5EF4-FFF2-40B4-BE49-F238E27FC236}">
                    <a16:creationId xmlns:a16="http://schemas.microsoft.com/office/drawing/2014/main" id="{AA801193-0E14-4986-841C-3F95FFCAD0DD}"/>
                  </a:ext>
                </a:extLst>
              </p:cNvPr>
              <p:cNvSpPr/>
              <p:nvPr/>
            </p:nvSpPr>
            <p:spPr bwMode="auto">
              <a:xfrm>
                <a:off x="4979726" y="1358665"/>
                <a:ext cx="238037" cy="230165"/>
              </a:xfrm>
              <a:prstGeom prst="star5">
                <a:avLst>
                  <a:gd name="adj" fmla="val 19098"/>
                  <a:gd name="hf" fmla="val 105146"/>
                  <a:gd name="vf" fmla="val 110557"/>
                </a:avLst>
              </a:prstGeom>
              <a:solidFill>
                <a:srgbClr val="FFFF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grpSp>
        <p:sp>
          <p:nvSpPr>
            <p:cNvPr id="2076" name="Freeform 28"/>
            <p:cNvSpPr>
              <a:spLocks/>
            </p:cNvSpPr>
            <p:nvPr/>
          </p:nvSpPr>
          <p:spPr bwMode="auto">
            <a:xfrm>
              <a:off x="3154363" y="1134350"/>
              <a:ext cx="1009650" cy="915987"/>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rgbClr val="F13091"/>
            </a:solidFill>
            <a:ln w="9525">
              <a:solidFill>
                <a:schemeClr val="tx1"/>
              </a:solidFill>
              <a:round/>
              <a:headEnd/>
              <a:tailEnd/>
            </a:ln>
          </p:spPr>
          <p:txBody>
            <a:bodyPr/>
            <a:lstStyle/>
            <a:p>
              <a:pPr fontAlgn="base">
                <a:spcBef>
                  <a:spcPct val="20000"/>
                </a:spcBef>
                <a:spcAft>
                  <a:spcPct val="0"/>
                </a:spcAft>
              </a:pPr>
              <a:endParaRPr lang="en-US" sz="1000" dirty="0">
                <a:solidFill>
                  <a:srgbClr val="000000"/>
                </a:solidFill>
                <a:latin typeface="Arial" charset="0"/>
              </a:endParaRPr>
            </a:p>
          </p:txBody>
        </p:sp>
        <p:sp>
          <p:nvSpPr>
            <p:cNvPr id="287" name="Star: 5 Points 286">
              <a:extLst>
                <a:ext uri="{FF2B5EF4-FFF2-40B4-BE49-F238E27FC236}">
                  <a16:creationId xmlns:a16="http://schemas.microsoft.com/office/drawing/2014/main" id="{4F1E1605-1177-492C-AF3F-E3989E511588}"/>
                </a:ext>
              </a:extLst>
            </p:cNvPr>
            <p:cNvSpPr/>
            <p:nvPr/>
          </p:nvSpPr>
          <p:spPr bwMode="auto">
            <a:xfrm>
              <a:off x="3336610" y="1475631"/>
              <a:ext cx="262448" cy="216644"/>
            </a:xfrm>
            <a:prstGeom prst="star5">
              <a:avLst/>
            </a:prstGeom>
            <a:solidFill>
              <a:srgbClr val="FFFF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sp>
          <p:nvSpPr>
            <p:cNvPr id="290" name="Star: 5 Points 24">
              <a:extLst>
                <a:ext uri="{FF2B5EF4-FFF2-40B4-BE49-F238E27FC236}">
                  <a16:creationId xmlns:a16="http://schemas.microsoft.com/office/drawing/2014/main" id="{5A479F5F-98B4-2946-B85C-117D9980FFF9}"/>
                </a:ext>
              </a:extLst>
            </p:cNvPr>
            <p:cNvSpPr/>
            <p:nvPr/>
          </p:nvSpPr>
          <p:spPr bwMode="auto">
            <a:xfrm>
              <a:off x="3676412" y="1501616"/>
              <a:ext cx="282575" cy="246223"/>
            </a:xfrm>
            <a:prstGeom prst="star5">
              <a:avLst/>
            </a:prstGeom>
            <a:solidFill>
              <a:srgbClr val="3134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grpSp>
          <p:nvGrpSpPr>
            <p:cNvPr id="27" name="Group 26">
              <a:extLst>
                <a:ext uri="{FF2B5EF4-FFF2-40B4-BE49-F238E27FC236}">
                  <a16:creationId xmlns:a16="http://schemas.microsoft.com/office/drawing/2014/main" id="{B726E640-F8FE-4FE3-9659-EDA09CE088CE}"/>
                </a:ext>
              </a:extLst>
            </p:cNvPr>
            <p:cNvGrpSpPr/>
            <p:nvPr/>
          </p:nvGrpSpPr>
          <p:grpSpPr>
            <a:xfrm>
              <a:off x="5495205" y="5634747"/>
              <a:ext cx="6219824" cy="1366528"/>
              <a:chOff x="5578475" y="5354339"/>
              <a:chExt cx="6219824" cy="1366528"/>
            </a:xfrm>
          </p:grpSpPr>
          <p:sp>
            <p:nvSpPr>
              <p:cNvPr id="288" name="Star: 5 Points 287">
                <a:extLst>
                  <a:ext uri="{FF2B5EF4-FFF2-40B4-BE49-F238E27FC236}">
                    <a16:creationId xmlns:a16="http://schemas.microsoft.com/office/drawing/2014/main" id="{13967FDC-ABF7-43FA-8B6C-04FB630942D9}"/>
                  </a:ext>
                </a:extLst>
              </p:cNvPr>
              <p:cNvSpPr/>
              <p:nvPr/>
            </p:nvSpPr>
            <p:spPr bwMode="auto">
              <a:xfrm>
                <a:off x="5657851" y="6324601"/>
                <a:ext cx="184695" cy="165101"/>
              </a:xfrm>
              <a:prstGeom prst="star5">
                <a:avLst/>
              </a:prstGeom>
              <a:solidFill>
                <a:srgbClr val="3134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grpSp>
            <p:nvGrpSpPr>
              <p:cNvPr id="25" name="Group 24">
                <a:extLst>
                  <a:ext uri="{FF2B5EF4-FFF2-40B4-BE49-F238E27FC236}">
                    <a16:creationId xmlns:a16="http://schemas.microsoft.com/office/drawing/2014/main" id="{25D3AFA6-64EC-40D7-BD24-C31C786F6D64}"/>
                  </a:ext>
                </a:extLst>
              </p:cNvPr>
              <p:cNvGrpSpPr/>
              <p:nvPr/>
            </p:nvGrpSpPr>
            <p:grpSpPr>
              <a:xfrm>
                <a:off x="5578475" y="5354339"/>
                <a:ext cx="6219824" cy="1366528"/>
                <a:chOff x="5299076" y="5408478"/>
                <a:chExt cx="6219824" cy="1366528"/>
              </a:xfrm>
            </p:grpSpPr>
            <p:sp>
              <p:nvSpPr>
                <p:cNvPr id="2144" name="Text Box 246"/>
                <p:cNvSpPr txBox="1">
                  <a:spLocks noChangeArrowheads="1"/>
                </p:cNvSpPr>
                <p:nvPr/>
              </p:nvSpPr>
              <p:spPr bwMode="auto">
                <a:xfrm>
                  <a:off x="5299076" y="5408478"/>
                  <a:ext cx="6219824"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2">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fontAlgn="base" hangingPunct="1">
                    <a:spcBef>
                      <a:spcPct val="20000"/>
                    </a:spcBef>
                    <a:spcAft>
                      <a:spcPct val="0"/>
                    </a:spcAft>
                  </a:pPr>
                  <a:r>
                    <a:rPr lang="en-US" sz="900" dirty="0">
                      <a:solidFill>
                        <a:srgbClr val="000000"/>
                      </a:solidFill>
                    </a:rPr>
                    <a:t>Legend:  SIMRs as reported by states in their Phase III   Year 2 SSIPs</a:t>
                  </a:r>
                  <a:endParaRPr lang="en-US" sz="900" b="1" dirty="0">
                    <a:solidFill>
                      <a:srgbClr val="000000"/>
                    </a:solidFill>
                  </a:endParaRPr>
                </a:p>
                <a:p>
                  <a:pPr eaLnBrk="1" fontAlgn="base" hangingPunct="1">
                    <a:spcBef>
                      <a:spcPct val="20000"/>
                    </a:spcBef>
                    <a:spcAft>
                      <a:spcPct val="0"/>
                    </a:spcAft>
                    <a:buClr>
                      <a:srgbClr val="3333FF"/>
                    </a:buClr>
                    <a:buSzPct val="150000"/>
                    <a:buFont typeface="Wingdings" pitchFamily="2" charset="2"/>
                    <a:buChar char="n"/>
                  </a:pPr>
                  <a:r>
                    <a:rPr lang="en-US" sz="900" dirty="0">
                      <a:solidFill>
                        <a:srgbClr val="000000"/>
                      </a:solidFill>
                    </a:rPr>
                    <a:t>Indicator C3A: Social relationships</a:t>
                  </a:r>
                </a:p>
                <a:p>
                  <a:pPr eaLnBrk="1" fontAlgn="base" hangingPunct="1">
                    <a:spcBef>
                      <a:spcPct val="20000"/>
                    </a:spcBef>
                    <a:spcAft>
                      <a:spcPct val="0"/>
                    </a:spcAft>
                    <a:buClr>
                      <a:srgbClr val="008000"/>
                    </a:buClr>
                    <a:buSzPct val="150000"/>
                    <a:buFont typeface="Wingdings" pitchFamily="2" charset="2"/>
                    <a:buChar char="n"/>
                  </a:pPr>
                  <a:r>
                    <a:rPr lang="en-US" sz="900" dirty="0">
                      <a:solidFill>
                        <a:srgbClr val="000000"/>
                      </a:solidFill>
                    </a:rPr>
                    <a:t>Indicator C3B: Knowledge and skills</a:t>
                  </a:r>
                </a:p>
                <a:p>
                  <a:pPr eaLnBrk="1" fontAlgn="base" hangingPunct="1">
                    <a:spcBef>
                      <a:spcPct val="20000"/>
                    </a:spcBef>
                    <a:spcAft>
                      <a:spcPct val="0"/>
                    </a:spcAft>
                    <a:buClr>
                      <a:srgbClr val="FF9900"/>
                    </a:buClr>
                    <a:buSzPct val="150000"/>
                    <a:buFont typeface="Wingdings" pitchFamily="2" charset="2"/>
                    <a:buChar char="n"/>
                  </a:pPr>
                  <a:r>
                    <a:rPr lang="en-US" sz="900" dirty="0">
                      <a:solidFill>
                        <a:srgbClr val="000000"/>
                      </a:solidFill>
                    </a:rPr>
                    <a:t>Indicator C3C: Meets own needs</a:t>
                  </a:r>
                </a:p>
                <a:p>
                  <a:pPr eaLnBrk="1" fontAlgn="base" hangingPunct="1">
                    <a:spcBef>
                      <a:spcPct val="20000"/>
                    </a:spcBef>
                    <a:spcAft>
                      <a:spcPct val="0"/>
                    </a:spcAft>
                    <a:buClr>
                      <a:srgbClr val="FF3399"/>
                    </a:buClr>
                    <a:buSzPct val="150000"/>
                    <a:buFont typeface="Wingdings" pitchFamily="2" charset="2"/>
                    <a:buChar char="n"/>
                  </a:pPr>
                  <a:r>
                    <a:rPr lang="en-US" sz="900" dirty="0">
                      <a:solidFill>
                        <a:srgbClr val="000000"/>
                      </a:solidFill>
                    </a:rPr>
                    <a:t>More than one C3 subindicator</a:t>
                  </a:r>
                </a:p>
                <a:p>
                  <a:pPr marL="0" indent="0" eaLnBrk="1" fontAlgn="base" hangingPunct="1">
                    <a:spcBef>
                      <a:spcPct val="20000"/>
                    </a:spcBef>
                    <a:spcAft>
                      <a:spcPct val="0"/>
                    </a:spcAft>
                    <a:buClr>
                      <a:srgbClr val="FF3399"/>
                    </a:buClr>
                    <a:buSzPct val="150000"/>
                  </a:pPr>
                  <a:r>
                    <a:rPr lang="en-US" sz="900" dirty="0">
                      <a:solidFill>
                        <a:srgbClr val="000000"/>
                      </a:solidFill>
                    </a:rPr>
                    <a:t>           Indicator B7A: 619 Social emotional skills</a:t>
                  </a:r>
                </a:p>
                <a:p>
                  <a:pPr eaLnBrk="1" fontAlgn="base" hangingPunct="1">
                    <a:spcBef>
                      <a:spcPct val="20000"/>
                    </a:spcBef>
                    <a:spcAft>
                      <a:spcPct val="0"/>
                    </a:spcAft>
                    <a:buClr>
                      <a:srgbClr val="FF3399"/>
                    </a:buClr>
                    <a:buSzPct val="150000"/>
                    <a:buFont typeface="Wingdings" pitchFamily="2" charset="2"/>
                    <a:buChar char="n"/>
                  </a:pPr>
                  <a:endParaRPr lang="en-US" sz="900" dirty="0">
                    <a:solidFill>
                      <a:srgbClr val="000000"/>
                    </a:solidFill>
                  </a:endParaRPr>
                </a:p>
                <a:p>
                  <a:pPr marL="0" indent="0" eaLnBrk="1" fontAlgn="base" hangingPunct="1">
                    <a:spcBef>
                      <a:spcPct val="20000"/>
                    </a:spcBef>
                    <a:spcAft>
                      <a:spcPct val="0"/>
                    </a:spcAft>
                    <a:buClr>
                      <a:srgbClr val="FF3399"/>
                    </a:buClr>
                    <a:buSzPct val="150000"/>
                  </a:pPr>
                  <a:r>
                    <a:rPr lang="en-US" sz="900" dirty="0">
                      <a:solidFill>
                        <a:srgbClr val="000000"/>
                      </a:solidFill>
                    </a:rPr>
                    <a:t>           Indicator B7B: Knowledge and skills</a:t>
                  </a:r>
                </a:p>
                <a:p>
                  <a:pPr eaLnBrk="1" fontAlgn="base" hangingPunct="1">
                    <a:spcBef>
                      <a:spcPct val="20000"/>
                    </a:spcBef>
                    <a:spcAft>
                      <a:spcPct val="0"/>
                    </a:spcAft>
                    <a:buClr>
                      <a:srgbClr val="FFFF1D"/>
                    </a:buClr>
                    <a:buSzPct val="150000"/>
                    <a:buFont typeface="Wingdings" pitchFamily="2" charset="2"/>
                    <a:buChar char="n"/>
                  </a:pPr>
                  <a:r>
                    <a:rPr lang="en-US" sz="900" dirty="0">
                      <a:solidFill>
                        <a:srgbClr val="000000"/>
                      </a:solidFill>
                    </a:rPr>
                    <a:t>Indicator C4B: Communicate child’s needs</a:t>
                  </a:r>
                </a:p>
                <a:p>
                  <a:pPr eaLnBrk="1" fontAlgn="base" hangingPunct="1">
                    <a:spcBef>
                      <a:spcPct val="20000"/>
                    </a:spcBef>
                    <a:spcAft>
                      <a:spcPct val="0"/>
                    </a:spcAft>
                    <a:buClr>
                      <a:srgbClr val="7030A0"/>
                    </a:buClr>
                    <a:buSzPct val="150000"/>
                    <a:buFont typeface="Wingdings" pitchFamily="2" charset="2"/>
                    <a:buChar char="n"/>
                  </a:pPr>
                  <a:r>
                    <a:rPr lang="en-US" sz="900" dirty="0">
                      <a:solidFill>
                        <a:srgbClr val="000000"/>
                      </a:solidFill>
                    </a:rPr>
                    <a:t>Indicator C4C: Help child develop and learn</a:t>
                  </a:r>
                </a:p>
                <a:p>
                  <a:pPr eaLnBrk="1" fontAlgn="base" hangingPunct="1">
                    <a:spcBef>
                      <a:spcPct val="20000"/>
                    </a:spcBef>
                    <a:spcAft>
                      <a:spcPct val="0"/>
                    </a:spcAft>
                    <a:buClr>
                      <a:srgbClr val="BBE0E3">
                        <a:lumMod val="90000"/>
                      </a:srgbClr>
                    </a:buClr>
                    <a:buSzPct val="150000"/>
                    <a:buFont typeface="Wingdings" pitchFamily="2" charset="2"/>
                    <a:buChar char="n"/>
                  </a:pPr>
                  <a:r>
                    <a:rPr lang="en-US" sz="900" dirty="0">
                      <a:solidFill>
                        <a:srgbClr val="000000"/>
                      </a:solidFill>
                    </a:rPr>
                    <a:t>Other: NY selected all 3 Family Outcomes + other content</a:t>
                  </a:r>
                </a:p>
                <a:p>
                  <a:pPr marL="0" indent="0" eaLnBrk="1" fontAlgn="base" hangingPunct="1">
                    <a:spcBef>
                      <a:spcPct val="20000"/>
                    </a:spcBef>
                    <a:spcAft>
                      <a:spcPct val="0"/>
                    </a:spcAft>
                    <a:buClr>
                      <a:srgbClr val="FFFFFF">
                        <a:lumMod val="50000"/>
                      </a:srgbClr>
                    </a:buClr>
                    <a:buSzPct val="150000"/>
                  </a:pPr>
                  <a:r>
                    <a:rPr lang="en-US" sz="900" dirty="0">
                      <a:solidFill>
                        <a:srgbClr val="000000"/>
                      </a:solidFill>
                    </a:rPr>
                    <a:t>           Other: VT also reported on Family Outcome 4C </a:t>
                  </a:r>
                </a:p>
              </p:txBody>
            </p:sp>
            <p:sp>
              <p:nvSpPr>
                <p:cNvPr id="289" name="Star: 5 Points 288">
                  <a:extLst>
                    <a:ext uri="{FF2B5EF4-FFF2-40B4-BE49-F238E27FC236}">
                      <a16:creationId xmlns:a16="http://schemas.microsoft.com/office/drawing/2014/main" id="{1F120C60-956C-4D30-9455-0EA2647EBAD6}"/>
                    </a:ext>
                  </a:extLst>
                </p:cNvPr>
                <p:cNvSpPr/>
                <p:nvPr/>
              </p:nvSpPr>
              <p:spPr bwMode="auto">
                <a:xfrm>
                  <a:off x="8368921" y="5425636"/>
                  <a:ext cx="161439" cy="156341"/>
                </a:xfrm>
                <a:prstGeom prst="star5">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sp>
              <p:nvSpPr>
                <p:cNvPr id="291" name="Star: 5 Points 290">
                  <a:extLst>
                    <a:ext uri="{FF2B5EF4-FFF2-40B4-BE49-F238E27FC236}">
                      <a16:creationId xmlns:a16="http://schemas.microsoft.com/office/drawing/2014/main" id="{195FAFD6-E237-48BA-B4B5-4C8788CF8BC0}"/>
                    </a:ext>
                  </a:extLst>
                </p:cNvPr>
                <p:cNvSpPr/>
                <p:nvPr/>
              </p:nvSpPr>
              <p:spPr bwMode="auto">
                <a:xfrm>
                  <a:off x="8393835" y="6168660"/>
                  <a:ext cx="196673" cy="162647"/>
                </a:xfrm>
                <a:prstGeom prst="star5">
                  <a:avLst/>
                </a:prstGeom>
                <a:solidFill>
                  <a:srgbClr val="9ED3D7"/>
                </a:solidFill>
                <a:ln w="952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grpSp>
        </p:grpSp>
        <p:sp>
          <p:nvSpPr>
            <p:cNvPr id="292" name="Star: 5 Points 291">
              <a:extLst>
                <a:ext uri="{FF2B5EF4-FFF2-40B4-BE49-F238E27FC236}">
                  <a16:creationId xmlns:a16="http://schemas.microsoft.com/office/drawing/2014/main" id="{58D6CE16-D149-4D54-8C03-B8DA448B58A7}"/>
                </a:ext>
              </a:extLst>
            </p:cNvPr>
            <p:cNvSpPr/>
            <p:nvPr/>
          </p:nvSpPr>
          <p:spPr bwMode="auto">
            <a:xfrm>
              <a:off x="8980908" y="1528042"/>
              <a:ext cx="151341" cy="112278"/>
            </a:xfrm>
            <a:prstGeom prst="star5">
              <a:avLst/>
            </a:prstGeom>
            <a:solidFill>
              <a:srgbClr val="9ED3D7"/>
            </a:solidFill>
            <a:ln w="952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fontAlgn="base">
                <a:spcBef>
                  <a:spcPct val="20000"/>
                </a:spcBef>
                <a:spcAft>
                  <a:spcPct val="0"/>
                </a:spcAft>
              </a:pPr>
              <a:endParaRPr lang="en-US" sz="1000" dirty="0">
                <a:solidFill>
                  <a:srgbClr val="000000"/>
                </a:solidFill>
                <a:latin typeface="Arial" charset="0"/>
              </a:endParaRPr>
            </a:p>
          </p:txBody>
        </p:sp>
        <p:pic>
          <p:nvPicPr>
            <p:cNvPr id="29" name="Picture 28">
              <a:extLst>
                <a:ext uri="{FF2B5EF4-FFF2-40B4-BE49-F238E27FC236}">
                  <a16:creationId xmlns:a16="http://schemas.microsoft.com/office/drawing/2014/main" id="{89B37F59-0183-40F8-8D56-45CBCC9F3098}"/>
                </a:ext>
              </a:extLst>
            </p:cNvPr>
            <p:cNvPicPr>
              <a:picLocks noChangeAspect="1"/>
            </p:cNvPicPr>
            <p:nvPr/>
          </p:nvPicPr>
          <p:blipFill>
            <a:blip r:embed="rId3"/>
            <a:stretch>
              <a:fillRect/>
            </a:stretch>
          </p:blipFill>
          <p:spPr>
            <a:xfrm>
              <a:off x="2887434" y="3994449"/>
              <a:ext cx="184923" cy="35810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 &quot;">
            <a:extLst>
              <a:ext uri="{FF2B5EF4-FFF2-40B4-BE49-F238E27FC236}">
                <a16:creationId xmlns:a16="http://schemas.microsoft.com/office/drawing/2014/main" id="{E10F246C-636F-479F-B142-ACD3C5F68EB5}"/>
              </a:ext>
            </a:extLst>
          </p:cNvPr>
          <p:cNvPicPr>
            <a:picLocks noChangeAspect="1"/>
          </p:cNvPicPr>
          <p:nvPr/>
        </p:nvPicPr>
        <p:blipFill>
          <a:blip r:embed="rId3"/>
          <a:stretch>
            <a:fillRect/>
          </a:stretch>
        </p:blipFill>
        <p:spPr>
          <a:xfrm>
            <a:off x="10714436" y="6224547"/>
            <a:ext cx="1047257" cy="565854"/>
          </a:xfrm>
          <a:prstGeom prst="rect">
            <a:avLst/>
          </a:prstGeom>
          <a:solidFill>
            <a:schemeClr val="bg1">
              <a:lumMod val="95000"/>
            </a:schemeClr>
          </a:solidFill>
          <a:ln>
            <a:solidFill>
              <a:schemeClr val="bg1"/>
            </a:solidFill>
          </a:ln>
        </p:spPr>
      </p:pic>
      <p:graphicFrame>
        <p:nvGraphicFramePr>
          <p:cNvPr id="8" name="Chart 7" descr="This is a pie chart showing that 40% of states made progress towards SiMR (N = 55).">
            <a:extLst>
              <a:ext uri="{FF2B5EF4-FFF2-40B4-BE49-F238E27FC236}">
                <a16:creationId xmlns:a16="http://schemas.microsoft.com/office/drawing/2014/main" id="{C54738FA-0FBF-4B11-B479-6116B6FDB3E2}"/>
              </a:ext>
            </a:extLst>
          </p:cNvPr>
          <p:cNvGraphicFramePr/>
          <p:nvPr>
            <p:extLst>
              <p:ext uri="{D42A27DB-BD31-4B8C-83A1-F6EECF244321}">
                <p14:modId xmlns:p14="http://schemas.microsoft.com/office/powerpoint/2010/main" val="3271148413"/>
              </p:ext>
            </p:extLst>
          </p:nvPr>
        </p:nvGraphicFramePr>
        <p:xfrm>
          <a:off x="685800" y="1066800"/>
          <a:ext cx="5105400"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This is a pie chart showing that 37% of states met their target (N = 54).">
            <a:extLst>
              <a:ext uri="{FF2B5EF4-FFF2-40B4-BE49-F238E27FC236}">
                <a16:creationId xmlns:a16="http://schemas.microsoft.com/office/drawing/2014/main" id="{291E8C32-4C50-40CB-960D-B2EB8740ED2C}"/>
              </a:ext>
            </a:extLst>
          </p:cNvPr>
          <p:cNvGraphicFramePr/>
          <p:nvPr>
            <p:extLst>
              <p:ext uri="{D42A27DB-BD31-4B8C-83A1-F6EECF244321}">
                <p14:modId xmlns:p14="http://schemas.microsoft.com/office/powerpoint/2010/main" val="1197366263"/>
              </p:ext>
            </p:extLst>
          </p:nvPr>
        </p:nvGraphicFramePr>
        <p:xfrm>
          <a:off x="6248400" y="1141710"/>
          <a:ext cx="4879383" cy="411479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B3C2FBFB-6352-4952-9792-575F8FF11BE5}"/>
              </a:ext>
            </a:extLst>
          </p:cNvPr>
          <p:cNvSpPr txBox="1"/>
          <p:nvPr/>
        </p:nvSpPr>
        <p:spPr>
          <a:xfrm>
            <a:off x="356937" y="5181600"/>
            <a:ext cx="8305800" cy="830997"/>
          </a:xfrm>
          <a:prstGeom prst="rect">
            <a:avLst/>
          </a:prstGeom>
          <a:noFill/>
        </p:spPr>
        <p:txBody>
          <a:bodyPr wrap="square" rtlCol="0">
            <a:spAutoFit/>
          </a:bodyPr>
          <a:lstStyle/>
          <a:p>
            <a:r>
              <a:rPr lang="en-US" sz="2400" dirty="0"/>
              <a:t>*One state reported on two outcomes, but did not report targets or change in targets for one of the outcomes</a:t>
            </a:r>
          </a:p>
        </p:txBody>
      </p:sp>
    </p:spTree>
    <p:extLst>
      <p:ext uri="{BB962C8B-B14F-4D97-AF65-F5344CB8AC3E}">
        <p14:creationId xmlns:p14="http://schemas.microsoft.com/office/powerpoint/2010/main" val="294861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Areas of Infrastructure in Which Improvement Activities Took Place, 2019 (n = 55) vs. 2018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9" name="Chart 8" descr="This bar chart compares 2018 and 2019 areas of infrastructure in which improvement activities took place. The highest were professional development and technical assistance (2018 = 100%; 2019 = 98%). The lowest was quality standards (2018 = 20%; 2019 = 24%).">
            <a:extLst>
              <a:ext uri="{FF2B5EF4-FFF2-40B4-BE49-F238E27FC236}">
                <a16:creationId xmlns:a16="http://schemas.microsoft.com/office/drawing/2014/main" id="{55DAB150-3417-42CC-9726-99B22DB12689}"/>
              </a:ext>
            </a:extLst>
          </p:cNvPr>
          <p:cNvGraphicFramePr>
            <a:graphicFrameLocks/>
          </p:cNvGraphicFramePr>
          <p:nvPr>
            <p:extLst>
              <p:ext uri="{D42A27DB-BD31-4B8C-83A1-F6EECF244321}">
                <p14:modId xmlns:p14="http://schemas.microsoft.com/office/powerpoint/2010/main" val="212341842"/>
              </p:ext>
            </p:extLst>
          </p:nvPr>
        </p:nvGraphicFramePr>
        <p:xfrm>
          <a:off x="443753" y="1141380"/>
          <a:ext cx="11510682" cy="46811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898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Progress in Implementing Activities to Improve Practice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12" name="Chart 11" descr="This is a pie chart comparing the progress in implementing activities to improve practice. 98% made progress and 2% did not make progress.">
            <a:extLst>
              <a:ext uri="{FF2B5EF4-FFF2-40B4-BE49-F238E27FC236}">
                <a16:creationId xmlns:a16="http://schemas.microsoft.com/office/drawing/2014/main" id="{96C8A4F2-B52B-4917-AD24-EA4C12E91678}"/>
              </a:ext>
            </a:extLst>
          </p:cNvPr>
          <p:cNvGraphicFramePr>
            <a:graphicFrameLocks/>
          </p:cNvGraphicFramePr>
          <p:nvPr>
            <p:extLst>
              <p:ext uri="{D42A27DB-BD31-4B8C-83A1-F6EECF244321}">
                <p14:modId xmlns:p14="http://schemas.microsoft.com/office/powerpoint/2010/main" val="3620422410"/>
              </p:ext>
            </p:extLst>
          </p:nvPr>
        </p:nvGraphicFramePr>
        <p:xfrm>
          <a:off x="1780504" y="1141380"/>
          <a:ext cx="9114235" cy="42912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72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Reported Data on Practitioners’ Implementation of Practices (Practice Change and/or Fidelity)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8" name="Chart 7" descr="This is a pie chart comparing reported data on practitioners' implementation of practices (practice change and/or fidelity). 56% had data reported and 44% data was not reported.">
            <a:extLst>
              <a:ext uri="{FF2B5EF4-FFF2-40B4-BE49-F238E27FC236}">
                <a16:creationId xmlns:a16="http://schemas.microsoft.com/office/drawing/2014/main" id="{9DFA445F-CB6B-4716-8C13-F374E51E9C64}"/>
              </a:ext>
            </a:extLst>
          </p:cNvPr>
          <p:cNvGraphicFramePr>
            <a:graphicFrameLocks/>
          </p:cNvGraphicFramePr>
          <p:nvPr>
            <p:extLst>
              <p:ext uri="{D42A27DB-BD31-4B8C-83A1-F6EECF244321}">
                <p14:modId xmlns:p14="http://schemas.microsoft.com/office/powerpoint/2010/main" val="1856373639"/>
              </p:ext>
            </p:extLst>
          </p:nvPr>
        </p:nvGraphicFramePr>
        <p:xfrm>
          <a:off x="2239644" y="1141380"/>
          <a:ext cx="8323616" cy="4105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0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Evidence-Based Practices and Models Selected by States, 2019 (n = 55) vs. 2018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7" name="Chart 6" descr="This bar chart compares data of evidence-based practices and models selected by states in 2018 and 2019. Selected DEC recommended practices 42% vs 38%; coaching in natural learning environments 24% vs 25%; Pyramid Model 15% vs 25%; routines-based early intervention (RBEI) and routines-based interview 15% vs 24%; family guided RBI and caregiver coaching 5% vs 11%; other 40% vs 29%; did not report implementing evidence-based practices 2% vs 4%; implementing practices but did not specify practice(s)/model 7% vs 7%.">
            <a:extLst>
              <a:ext uri="{FF2B5EF4-FFF2-40B4-BE49-F238E27FC236}">
                <a16:creationId xmlns:a16="http://schemas.microsoft.com/office/drawing/2014/main" id="{435753EA-4340-4939-A355-BAE7411A1F4E}"/>
              </a:ext>
            </a:extLst>
          </p:cNvPr>
          <p:cNvGraphicFramePr>
            <a:graphicFrameLocks/>
          </p:cNvGraphicFramePr>
          <p:nvPr>
            <p:extLst>
              <p:ext uri="{D42A27DB-BD31-4B8C-83A1-F6EECF244321}">
                <p14:modId xmlns:p14="http://schemas.microsoft.com/office/powerpoint/2010/main" val="3223571013"/>
              </p:ext>
            </p:extLst>
          </p:nvPr>
        </p:nvGraphicFramePr>
        <p:xfrm>
          <a:off x="228600" y="1141380"/>
          <a:ext cx="11533093" cy="48022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705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20FAB1-3E92-470E-A452-6A66D4933AEF}"/>
              </a:ext>
            </a:extLst>
          </p:cNvPr>
          <p:cNvSpPr>
            <a:spLocks noGrp="1"/>
          </p:cNvSpPr>
          <p:nvPr>
            <p:ph type="sldNum" sz="quarter" idx="4"/>
          </p:nvPr>
        </p:nvSpPr>
        <p:spPr/>
        <p:txBody>
          <a:bodyPr/>
          <a:lstStyle/>
          <a:p>
            <a:fld id="{8FF8BE51-C3B0-9B4F-9A06-4F809A9A7941}" type="slidenum">
              <a:rPr lang="en-US" smtClean="0"/>
              <a:pPr/>
              <a:t>8</a:t>
            </a:fld>
            <a:endParaRPr lang="en-US"/>
          </a:p>
        </p:txBody>
      </p:sp>
      <p:sp>
        <p:nvSpPr>
          <p:cNvPr id="2" name="Title 1">
            <a:extLst>
              <a:ext uri="{FF2B5EF4-FFF2-40B4-BE49-F238E27FC236}">
                <a16:creationId xmlns:a16="http://schemas.microsoft.com/office/drawing/2014/main" id="{266FAB3D-F728-478B-95B7-459D13E1E189}"/>
              </a:ext>
            </a:extLst>
          </p:cNvPr>
          <p:cNvSpPr>
            <a:spLocks noGrp="1"/>
          </p:cNvSpPr>
          <p:nvPr>
            <p:ph type="title" idx="4294967295"/>
          </p:nvPr>
        </p:nvSpPr>
        <p:spPr>
          <a:xfrm>
            <a:off x="587148" y="227013"/>
            <a:ext cx="11006138" cy="914400"/>
          </a:xfrm>
        </p:spPr>
        <p:txBody>
          <a:bodyPr>
            <a:normAutofit fontScale="90000"/>
          </a:bodyPr>
          <a:lstStyle/>
          <a:p>
            <a:r>
              <a:rPr lang="en-US" dirty="0"/>
              <a:t>DEC Recommended Practices Selected by States, 2019 (n=55) vs. 2018 (n=55)</a:t>
            </a:r>
          </a:p>
        </p:txBody>
      </p:sp>
      <p:pic>
        <p:nvPicPr>
          <p:cNvPr id="7" name="Picture 6" descr="&quot; &quot;">
            <a:extLst>
              <a:ext uri="{FF2B5EF4-FFF2-40B4-BE49-F238E27FC236}">
                <a16:creationId xmlns:a16="http://schemas.microsoft.com/office/drawing/2014/main" id="{02B63C15-F95A-4D41-91A8-E86F48CBED59}"/>
              </a:ext>
            </a:extLst>
          </p:cNvPr>
          <p:cNvPicPr>
            <a:picLocks noChangeAspect="1"/>
          </p:cNvPicPr>
          <p:nvPr/>
        </p:nvPicPr>
        <p:blipFill>
          <a:blip r:embed="rId3"/>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8" name="Chart 7" descr="This bar chart compares DEC recommended practices selected by states in 2018 and 2019. Recommended practices include family, assessment, instruction, interaction, teaming and collaboration, environment, leadership, transition, DEC RPs mentioned but did not specify topic area, and did not report implementing DEC RPs. Family  has the highest  selected: 29% vs 31%, and transition has the lowest: 5% vs 4%.">
            <a:extLst>
              <a:ext uri="{FF2B5EF4-FFF2-40B4-BE49-F238E27FC236}">
                <a16:creationId xmlns:a16="http://schemas.microsoft.com/office/drawing/2014/main" id="{7DE687A0-DEFF-4AFD-AE55-72DDC3859751}"/>
              </a:ext>
            </a:extLst>
          </p:cNvPr>
          <p:cNvGraphicFramePr>
            <a:graphicFrameLocks/>
          </p:cNvGraphicFramePr>
          <p:nvPr>
            <p:extLst>
              <p:ext uri="{D42A27DB-BD31-4B8C-83A1-F6EECF244321}">
                <p14:modId xmlns:p14="http://schemas.microsoft.com/office/powerpoint/2010/main" val="3739061981"/>
              </p:ext>
            </p:extLst>
          </p:nvPr>
        </p:nvGraphicFramePr>
        <p:xfrm>
          <a:off x="807705" y="579697"/>
          <a:ext cx="10430359" cy="56986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99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Barriers States Anticipate in Implementing the SSIP in Upcoming Year (n = 55)</a:t>
            </a:r>
          </a:p>
        </p:txBody>
      </p:sp>
      <p:pic>
        <p:nvPicPr>
          <p:cNvPr id="4" name="Picture 3" descr="&quot; &quot;">
            <a:extLst>
              <a:ext uri="{FF2B5EF4-FFF2-40B4-BE49-F238E27FC236}">
                <a16:creationId xmlns:a16="http://schemas.microsoft.com/office/drawing/2014/main" id="{E41A0473-8270-4DE1-977C-2EC9A1E05B1B}"/>
              </a:ext>
            </a:extLst>
          </p:cNvPr>
          <p:cNvPicPr>
            <a:picLocks noChangeAspect="1"/>
          </p:cNvPicPr>
          <p:nvPr/>
        </p:nvPicPr>
        <p:blipFill>
          <a:blip r:embed="rId3"/>
          <a:stretch>
            <a:fillRect/>
          </a:stretch>
        </p:blipFill>
        <p:spPr>
          <a:xfrm>
            <a:off x="309283" y="6271041"/>
            <a:ext cx="1471221" cy="565854"/>
          </a:xfrm>
          <a:prstGeom prst="rect">
            <a:avLst/>
          </a:prstGeom>
        </p:spPr>
      </p:pic>
      <p:pic>
        <p:nvPicPr>
          <p:cNvPr id="5" name="Picture 4" descr="&quot; &quot;">
            <a:extLst>
              <a:ext uri="{FF2B5EF4-FFF2-40B4-BE49-F238E27FC236}">
                <a16:creationId xmlns:a16="http://schemas.microsoft.com/office/drawing/2014/main" id="{C450DB87-60D2-4A93-8F63-037697C8ADBE}"/>
              </a:ext>
            </a:extLst>
          </p:cNvPr>
          <p:cNvPicPr>
            <a:picLocks noChangeAspect="1"/>
          </p:cNvPicPr>
          <p:nvPr/>
        </p:nvPicPr>
        <p:blipFill>
          <a:blip r:embed="rId4"/>
          <a:stretch>
            <a:fillRect/>
          </a:stretch>
        </p:blipFill>
        <p:spPr>
          <a:xfrm>
            <a:off x="10714436" y="6271041"/>
            <a:ext cx="1047257" cy="565854"/>
          </a:xfrm>
          <a:prstGeom prst="rect">
            <a:avLst/>
          </a:prstGeom>
          <a:solidFill>
            <a:schemeClr val="bg1">
              <a:lumMod val="95000"/>
            </a:schemeClr>
          </a:solidFill>
          <a:ln>
            <a:solidFill>
              <a:schemeClr val="bg1"/>
            </a:solidFill>
          </a:ln>
        </p:spPr>
      </p:pic>
      <p:graphicFrame>
        <p:nvGraphicFramePr>
          <p:cNvPr id="6" name="Chart 5" descr="This bar chart shows the barriers states anticipate in implementing the SSIP in the upcoming year. Barriers include insufficient resources; personnel turnover and/or shortages, challenges with data collection, managing, reporting capacity; training implementation and sustaining EBPs; inadequate data collection tools; other; anticipated barriers not reported; reported anticipating barriers but did not include. The highest barrier was insufficient resources (35%). The lowest barrier was inadequate data collection tools (9%).">
            <a:extLst>
              <a:ext uri="{FF2B5EF4-FFF2-40B4-BE49-F238E27FC236}">
                <a16:creationId xmlns:a16="http://schemas.microsoft.com/office/drawing/2014/main" id="{8BDA25FF-B61D-4DDA-81FB-29AC3CA6ECE6}"/>
              </a:ext>
            </a:extLst>
          </p:cNvPr>
          <p:cNvGraphicFramePr>
            <a:graphicFrameLocks/>
          </p:cNvGraphicFramePr>
          <p:nvPr>
            <p:extLst>
              <p:ext uri="{D42A27DB-BD31-4B8C-83A1-F6EECF244321}">
                <p14:modId xmlns:p14="http://schemas.microsoft.com/office/powerpoint/2010/main" val="2423524947"/>
              </p:ext>
            </p:extLst>
          </p:nvPr>
        </p:nvGraphicFramePr>
        <p:xfrm>
          <a:off x="217714" y="1141380"/>
          <a:ext cx="11821886" cy="47804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0075088"/>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9" ma:contentTypeDescription="Create a new document." ma:contentTypeScope="" ma:versionID="7d36de852f076831895def9cff957c4d">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d4ba5b049190e5f07e9473277b474900"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ED297-0F05-48E1-B0A1-BC6FF0CA07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9c8a845-e7a6-41fb-9590-158bae58e4d1"/>
    <ds:schemaRef ds:uri="8d8b1221-cb47-43e5-997b-7d0bdebf637a"/>
    <ds:schemaRef ds:uri="http://www.w3.org/XML/1998/namespace"/>
    <ds:schemaRef ds:uri="http://purl.org/dc/dcmitype/"/>
  </ds:schemaRefs>
</ds:datastoreItem>
</file>

<file path=customXml/itemProps2.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3.xml><?xml version="1.0" encoding="utf-8"?>
<ds:datastoreItem xmlns:ds="http://schemas.openxmlformats.org/officeDocument/2006/customXml" ds:itemID="{263ADB35-1BA8-4039-90F2-254351AE0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6952</TotalTime>
  <Words>2472</Words>
  <Application>Microsoft Office PowerPoint</Application>
  <PresentationFormat>Widescreen</PresentationFormat>
  <Paragraphs>99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Microsoft Sans Serif</vt:lpstr>
      <vt:lpstr>Wingdings</vt:lpstr>
      <vt:lpstr>Gallery</vt:lpstr>
      <vt:lpstr>SSIP Phase III, Year 3 Analysis: Data    August 2019</vt:lpstr>
      <vt:lpstr>PowerPoint Presentation</vt:lpstr>
      <vt:lpstr>PowerPoint Presentation</vt:lpstr>
      <vt:lpstr>Areas of Infrastructure in Which Improvement Activities Took Place, 2019 (n = 55) vs. 2018 (n = 55)</vt:lpstr>
      <vt:lpstr>Progress in Implementing Activities to Improve Practice (n = 55)</vt:lpstr>
      <vt:lpstr>Reported Data on Practitioners’ Implementation of Practices (Practice Change and/or Fidelity)  (n = 55)</vt:lpstr>
      <vt:lpstr>Evidence-Based Practices and Models Selected by States, 2019 (n = 55) vs. 2018 (n = 55)</vt:lpstr>
      <vt:lpstr>DEC Recommended Practices Selected by States, 2019 (n=55) vs. 2018 (n=55)</vt:lpstr>
      <vt:lpstr>Barriers States Anticipate in Implementing the SSIP in Upcoming Year (n = 55)</vt:lpstr>
      <vt:lpstr>Areas of TA Needed to Support SSIP Implementation in Upcoming Year (n = 55)</vt:lpstr>
      <vt:lpstr>Areas of TA Needed to Support SSIP Evaluation in Upcoming Year (n = 55)</vt:lpstr>
      <vt:lpstr>Contact</vt:lpstr>
    </vt:vector>
  </TitlesOfParts>
  <Company>ECTA Data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SSIP Phase III, Year 3 Analysis: Data</dc:title>
  <dc:creator>Lucas, Anne</dc:creator>
  <cp:lastModifiedBy>Lucas, Anne</cp:lastModifiedBy>
  <cp:revision>90</cp:revision>
  <dcterms:modified xsi:type="dcterms:W3CDTF">2019-10-15T22:34:19Z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